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2.xml" ContentType="application/vnd.openxmlformats-officedocument.them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theme/theme3.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notesSlides/notesSlide2.xml" ContentType="application/vnd.openxmlformats-officedocument.presentationml.notesSlide+xml"/>
  <Override PartName="/ppt/charts/chart3.xml" ContentType="application/vnd.openxmlformats-officedocument.drawingml.chart+xml"/>
  <Override PartName="/ppt/drawings/drawing2.xml" ContentType="application/vnd.openxmlformats-officedocument.drawingml.chartshapes+xml"/>
  <Override PartName="/ppt/charts/chart4.xml" ContentType="application/vnd.openxmlformats-officedocument.drawingml.chart+xml"/>
  <Override PartName="/ppt/drawings/drawing3.xml" ContentType="application/vnd.openxmlformats-officedocument.drawingml.chartshapes+xml"/>
  <Override PartName="/ppt/notesSlides/notesSlide3.xml" ContentType="application/vnd.openxmlformats-officedocument.presentationml.notesSlide+xml"/>
  <Override PartName="/ppt/charts/chart5.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charts/chart6.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5.xml" ContentType="application/vnd.openxmlformats-officedocument.presentationml.notesSlide+xml"/>
  <Override PartName="/ppt/charts/chart7.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6.xml" ContentType="application/vnd.openxmlformats-officedocument.presentationml.notesSlide+xml"/>
  <Override PartName="/ppt/charts/chart8.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7.xml" ContentType="application/vnd.openxmlformats-officedocument.presentationml.notesSlide+xml"/>
  <Override PartName="/ppt/charts/chart9.xml" ContentType="application/vnd.openxmlformats-officedocument.drawingml.chart+xml"/>
  <Override PartName="/ppt/drawings/drawing4.xml" ContentType="application/vnd.openxmlformats-officedocument.drawingml.chartshapes+xml"/>
  <Override PartName="/ppt/charts/chart10.xml" ContentType="application/vnd.openxmlformats-officedocument.drawingml.chart+xml"/>
  <Override PartName="/ppt/notesSlides/notesSlide8.xml" ContentType="application/vnd.openxmlformats-officedocument.presentationml.notesSlide+xml"/>
  <Override PartName="/ppt/charts/chart11.xml" ContentType="application/vnd.openxmlformats-officedocument.drawingml.chart+xml"/>
  <Override PartName="/ppt/drawings/drawing5.xml" ContentType="application/vnd.openxmlformats-officedocument.drawingml.chartshapes+xml"/>
  <Override PartName="/ppt/charts/chart12.xml" ContentType="application/vnd.openxmlformats-officedocument.drawingml.chart+xml"/>
  <Override PartName="/ppt/notesSlides/notesSlide9.xml" ContentType="application/vnd.openxmlformats-officedocument.presentationml.notesSlide+xml"/>
  <Override PartName="/ppt/charts/chart13.xml" ContentType="application/vnd.openxmlformats-officedocument.drawingml.chart+xml"/>
  <Override PartName="/ppt/drawings/drawing6.xml" ContentType="application/vnd.openxmlformats-officedocument.drawingml.chartshapes+xml"/>
  <Override PartName="/ppt/charts/chart14.xml" ContentType="application/vnd.openxmlformats-officedocument.drawingml.chart+xml"/>
  <Override PartName="/ppt/notesSlides/notesSlide10.xml" ContentType="application/vnd.openxmlformats-officedocument.presentationml.notesSlide+xml"/>
  <Override PartName="/ppt/charts/chart15.xml" ContentType="application/vnd.openxmlformats-officedocument.drawingml.chart+xml"/>
  <Override PartName="/ppt/drawings/drawing7.xml" ContentType="application/vnd.openxmlformats-officedocument.drawingml.chartshapes+xml"/>
  <Override PartName="/ppt/charts/chart16.xml" ContentType="application/vnd.openxmlformats-officedocument.drawingml.chart+xml"/>
  <Override PartName="/ppt/notesSlides/notesSlide11.xml" ContentType="application/vnd.openxmlformats-officedocument.presentationml.notesSlide+xml"/>
  <Override PartName="/ppt/charts/chart17.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2.xml" ContentType="application/vnd.openxmlformats-officedocument.presentationml.notesSlide+xml"/>
  <Override PartName="/ppt/charts/chart18.xml" ContentType="application/vnd.openxmlformats-officedocument.drawingml.chart+xml"/>
  <Override PartName="/ppt/drawings/drawing8.xml" ContentType="application/vnd.openxmlformats-officedocument.drawingml.chartshapes+xml"/>
  <Override PartName="/ppt/charts/chart19.xml" ContentType="application/vnd.openxmlformats-officedocument.drawingml.chart+xml"/>
  <Override PartName="/ppt/drawings/drawing9.xml" ContentType="application/vnd.openxmlformats-officedocument.drawingml.chartshapes+xml"/>
  <Override PartName="/ppt/notesSlides/notesSlide13.xml" ContentType="application/vnd.openxmlformats-officedocument.presentationml.notesSlide+xml"/>
  <Override PartName="/ppt/charts/chart20.xml" ContentType="application/vnd.openxmlformats-officedocument.drawingml.chart+xml"/>
  <Override PartName="/ppt/charts/style6.xml" ContentType="application/vnd.ms-office.chartstyle+xml"/>
  <Override PartName="/ppt/charts/colors6.xml" ContentType="application/vnd.ms-office.chartcolorstyle+xml"/>
  <Override PartName="/ppt/charts/chart21.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4.xml" ContentType="application/vnd.openxmlformats-officedocument.presentationml.notesSlide+xml"/>
  <Override PartName="/ppt/charts/chart22.xml" ContentType="application/vnd.openxmlformats-officedocument.drawingml.chart+xml"/>
  <Override PartName="/ppt/drawings/drawing10.xml" ContentType="application/vnd.openxmlformats-officedocument.drawingml.chartshapes+xml"/>
  <Override PartName="/ppt/charts/chart23.xml" ContentType="application/vnd.openxmlformats-officedocument.drawingml.chart+xml"/>
  <Override PartName="/ppt/notesSlides/notesSlide15.xml" ContentType="application/vnd.openxmlformats-officedocument.presentationml.notesSlide+xml"/>
  <Override PartName="/ppt/charts/chart24.xml" ContentType="application/vnd.openxmlformats-officedocument.drawingml.chart+xml"/>
  <Override PartName="/ppt/drawings/drawing11.xml" ContentType="application/vnd.openxmlformats-officedocument.drawingml.chartshapes+xml"/>
  <Override PartName="/ppt/charts/chart25.xml" ContentType="application/vnd.openxmlformats-officedocument.drawingml.chart+xml"/>
  <Override PartName="/ppt/drawings/drawing12.xml" ContentType="application/vnd.openxmlformats-officedocument.drawingml.chartshapes+xml"/>
  <Override PartName="/ppt/notesSlides/notesSlide16.xml" ContentType="application/vnd.openxmlformats-officedocument.presentationml.notesSlide+xml"/>
  <Override PartName="/ppt/charts/chart26.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7.xml" ContentType="application/vnd.openxmlformats-officedocument.presentationml.notesSlide+xml"/>
  <Override PartName="/ppt/charts/chart27.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8.xml" ContentType="application/vnd.openxmlformats-officedocument.presentationml.notesSlide+xml"/>
  <Override PartName="/ppt/charts/chart28.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19.xml" ContentType="application/vnd.openxmlformats-officedocument.presentationml.notesSlide+xml"/>
  <Override PartName="/ppt/charts/chart29.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20.xml" ContentType="application/vnd.openxmlformats-officedocument.presentationml.notesSlide+xml"/>
  <Override PartName="/ppt/charts/chart30.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21.xml" ContentType="application/vnd.openxmlformats-officedocument.presentationml.notesSlide+xml"/>
  <Override PartName="/ppt/charts/chart31.xml" ContentType="application/vnd.openxmlformats-officedocument.drawingml.chart+xml"/>
  <Override PartName="/ppt/drawings/drawing13.xml" ContentType="application/vnd.openxmlformats-officedocument.drawingml.chartshapes+xml"/>
  <Override PartName="/ppt/charts/chart32.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22.xml" ContentType="application/vnd.openxmlformats-officedocument.presentationml.notesSlide+xml"/>
  <Override PartName="/ppt/charts/chart33.xml" ContentType="application/vnd.openxmlformats-officedocument.drawingml.chart+xml"/>
  <Override PartName="/ppt/drawings/drawing14.xml" ContentType="application/vnd.openxmlformats-officedocument.drawingml.chartshapes+xml"/>
  <Override PartName="/ppt/charts/chart3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23.xml" ContentType="application/vnd.openxmlformats-officedocument.presentationml.notesSlide+xml"/>
  <Override PartName="/ppt/charts/chart35.xml" ContentType="application/vnd.openxmlformats-officedocument.drawingml.chart+xml"/>
  <Override PartName="/ppt/drawings/drawing15.xml" ContentType="application/vnd.openxmlformats-officedocument.drawingml.chartshapes+xml"/>
  <Override PartName="/ppt/charts/chart36.xml" ContentType="application/vnd.openxmlformats-officedocument.drawingml.chart+xml"/>
  <Override PartName="/ppt/drawings/drawing16.xml" ContentType="application/vnd.openxmlformats-officedocument.drawingml.chartshapes+xml"/>
  <Override PartName="/ppt/notesSlides/notesSlide24.xml" ContentType="application/vnd.openxmlformats-officedocument.presentationml.notesSlide+xml"/>
  <Override PartName="/ppt/charts/chart37.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25.xml" ContentType="application/vnd.openxmlformats-officedocument.presentationml.notesSlide+xml"/>
  <Override PartName="/ppt/charts/chart38.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26.xml" ContentType="application/vnd.openxmlformats-officedocument.presentationml.notesSlide+xml"/>
  <Override PartName="/ppt/charts/chart39.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27.xml" ContentType="application/vnd.openxmlformats-officedocument.presentationml.notesSlide+xml"/>
  <Override PartName="/ppt/charts/chart40.xml" ContentType="application/vnd.openxmlformats-officedocument.drawingml.chart+xml"/>
  <Override PartName="/ppt/charts/style18.xml" ContentType="application/vnd.ms-office.chartstyle+xml"/>
  <Override PartName="/ppt/charts/colors18.xml" ContentType="application/vnd.ms-office.chartcolorstyle+xml"/>
  <Override PartName="/ppt/notesSlides/notesSlide28.xml" ContentType="application/vnd.openxmlformats-officedocument.presentationml.notesSlide+xml"/>
  <Override PartName="/ppt/charts/chart41.xml" ContentType="application/vnd.openxmlformats-officedocument.drawingml.chart+xml"/>
  <Override PartName="/ppt/charts/style19.xml" ContentType="application/vnd.ms-office.chartstyle+xml"/>
  <Override PartName="/ppt/charts/colors19.xml" ContentType="application/vnd.ms-office.chartcolorstyle+xml"/>
  <Override PartName="/ppt/notesSlides/notesSlide29.xml" ContentType="application/vnd.openxmlformats-officedocument.presentationml.notesSlide+xml"/>
  <Override PartName="/ppt/charts/chart42.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30.xml" ContentType="application/vnd.openxmlformats-officedocument.presentationml.notesSlide+xml"/>
  <Override PartName="/ppt/charts/chart43.xml" ContentType="application/vnd.openxmlformats-officedocument.drawingml.chart+xml"/>
  <Override PartName="/ppt/charts/style21.xml" ContentType="application/vnd.ms-office.chartstyle+xml"/>
  <Override PartName="/ppt/charts/colors21.xml" ContentType="application/vnd.ms-office.chartcolorstyle+xml"/>
  <Override PartName="/ppt/notesSlides/notesSlide31.xml" ContentType="application/vnd.openxmlformats-officedocument.presentationml.notesSlide+xml"/>
  <Override PartName="/ppt/charts/chart44.xml" ContentType="application/vnd.openxmlformats-officedocument.drawingml.chart+xml"/>
  <Override PartName="/ppt/charts/style22.xml" ContentType="application/vnd.ms-office.chartstyle+xml"/>
  <Override PartName="/ppt/charts/colors22.xml" ContentType="application/vnd.ms-office.chartcolorstyle+xml"/>
  <Override PartName="/ppt/notesSlides/notesSlide32.xml" ContentType="application/vnd.openxmlformats-officedocument.presentationml.notesSlide+xml"/>
  <Override PartName="/ppt/charts/chart45.xml" ContentType="application/vnd.openxmlformats-officedocument.drawingml.chart+xml"/>
  <Override PartName="/ppt/charts/style23.xml" ContentType="application/vnd.ms-office.chartstyle+xml"/>
  <Override PartName="/ppt/charts/colors23.xml" ContentType="application/vnd.ms-office.chartcolorstyle+xml"/>
  <Override PartName="/ppt/notesSlides/notesSlide33.xml" ContentType="application/vnd.openxmlformats-officedocument.presentationml.notesSlide+xml"/>
  <Override PartName="/ppt/charts/chart46.xml" ContentType="application/vnd.openxmlformats-officedocument.drawingml.chart+xml"/>
  <Override PartName="/ppt/drawings/drawing17.xml" ContentType="application/vnd.openxmlformats-officedocument.drawingml.chartshapes+xml"/>
  <Override PartName="/ppt/charts/chart47.xml" ContentType="application/vnd.openxmlformats-officedocument.drawingml.chart+xml"/>
  <Override PartName="/ppt/notesSlides/notesSlide34.xml" ContentType="application/vnd.openxmlformats-officedocument.presentationml.notesSlide+xml"/>
  <Override PartName="/ppt/charts/chart48.xml" ContentType="application/vnd.openxmlformats-officedocument.drawingml.chart+xml"/>
  <Override PartName="/ppt/drawings/drawing18.xml" ContentType="application/vnd.openxmlformats-officedocument.drawingml.chartshapes+xml"/>
  <Override PartName="/ppt/charts/chart49.xml" ContentType="application/vnd.openxmlformats-officedocument.drawingml.chart+xml"/>
  <Override PartName="/ppt/notesSlides/notesSlide35.xml" ContentType="application/vnd.openxmlformats-officedocument.presentationml.notesSlide+xml"/>
  <Override PartName="/ppt/charts/chart50.xml" ContentType="application/vnd.openxmlformats-officedocument.drawingml.chart+xml"/>
  <Override PartName="/ppt/drawings/drawing19.xml" ContentType="application/vnd.openxmlformats-officedocument.drawingml.chartshapes+xml"/>
  <Override PartName="/ppt/charts/chart51.xml" ContentType="application/vnd.openxmlformats-officedocument.drawingml.chart+xml"/>
  <Override PartName="/ppt/notesSlides/notesSlide36.xml" ContentType="application/vnd.openxmlformats-officedocument.presentationml.notesSlide+xml"/>
  <Override PartName="/ppt/charts/chart52.xml" ContentType="application/vnd.openxmlformats-officedocument.drawingml.chart+xml"/>
  <Override PartName="/ppt/drawings/drawing20.xml" ContentType="application/vnd.openxmlformats-officedocument.drawingml.chartshapes+xml"/>
  <Override PartName="/ppt/charts/chart53.xml" ContentType="application/vnd.openxmlformats-officedocument.drawingml.chart+xml"/>
  <Override PartName="/ppt/notesSlides/notesSlide37.xml" ContentType="application/vnd.openxmlformats-officedocument.presentationml.notesSlide+xml"/>
  <Override PartName="/ppt/charts/chart54.xml" ContentType="application/vnd.openxmlformats-officedocument.drawingml.chart+xml"/>
  <Override PartName="/ppt/drawings/drawing21.xml" ContentType="application/vnd.openxmlformats-officedocument.drawingml.chartshapes+xml"/>
  <Override PartName="/ppt/charts/chart55.xml" ContentType="application/vnd.openxmlformats-officedocument.drawingml.chart+xml"/>
  <Override PartName="/ppt/notesSlides/notesSlide38.xml" ContentType="application/vnd.openxmlformats-officedocument.presentationml.notesSlide+xml"/>
  <Override PartName="/ppt/charts/chart56.xml" ContentType="application/vnd.openxmlformats-officedocument.drawingml.chart+xml"/>
  <Override PartName="/ppt/drawings/drawing22.xml" ContentType="application/vnd.openxmlformats-officedocument.drawingml.chartshapes+xml"/>
  <Override PartName="/ppt/charts/chart57.xml" ContentType="application/vnd.openxmlformats-officedocument.drawingml.chart+xml"/>
  <Override PartName="/ppt/notesSlides/notesSlide39.xml" ContentType="application/vnd.openxmlformats-officedocument.presentationml.notesSlide+xml"/>
  <Override PartName="/ppt/charts/chart58.xml" ContentType="application/vnd.openxmlformats-officedocument.drawingml.chart+xml"/>
  <Override PartName="/ppt/charts/style24.xml" ContentType="application/vnd.ms-office.chartstyle+xml"/>
  <Override PartName="/ppt/charts/colors24.xml" ContentType="application/vnd.ms-office.chartcolorstyle+xml"/>
  <Override PartName="/ppt/notesSlides/notesSlide40.xml" ContentType="application/vnd.openxmlformats-officedocument.presentationml.notesSlide+xml"/>
  <Override PartName="/ppt/charts/chart59.xml" ContentType="application/vnd.openxmlformats-officedocument.drawingml.chart+xml"/>
  <Override PartName="/ppt/drawings/drawing23.xml" ContentType="application/vnd.openxmlformats-officedocument.drawingml.chartshapes+xml"/>
  <Override PartName="/ppt/charts/chart60.xml" ContentType="application/vnd.openxmlformats-officedocument.drawingml.chart+xml"/>
  <Override PartName="/ppt/notesSlides/notesSlide41.xml" ContentType="application/vnd.openxmlformats-officedocument.presentationml.notesSlide+xml"/>
  <Override PartName="/ppt/charts/chart61.xml" ContentType="application/vnd.openxmlformats-officedocument.drawingml.chart+xml"/>
  <Override PartName="/ppt/charts/style25.xml" ContentType="application/vnd.ms-office.chartstyle+xml"/>
  <Override PartName="/ppt/charts/colors25.xml" ContentType="application/vnd.ms-office.chartcolorstyle+xml"/>
  <Override PartName="/ppt/notesSlides/notesSlide42.xml" ContentType="application/vnd.openxmlformats-officedocument.presentationml.notesSlide+xml"/>
  <Override PartName="/ppt/charts/chart62.xml" ContentType="application/vnd.openxmlformats-officedocument.drawingml.chart+xml"/>
  <Override PartName="/ppt/charts/style26.xml" ContentType="application/vnd.ms-office.chartstyle+xml"/>
  <Override PartName="/ppt/charts/colors26.xml" ContentType="application/vnd.ms-office.chartcolorstyle+xml"/>
  <Override PartName="/ppt/notesSlides/notesSlide43.xml" ContentType="application/vnd.openxmlformats-officedocument.presentationml.notesSlide+xml"/>
  <Override PartName="/ppt/charts/chart63.xml" ContentType="application/vnd.openxmlformats-officedocument.drawingml.chart+xml"/>
  <Override PartName="/ppt/charts/style27.xml" ContentType="application/vnd.ms-office.chartstyle+xml"/>
  <Override PartName="/ppt/charts/colors27.xml" ContentType="application/vnd.ms-office.chartcolorstyle+xml"/>
  <Override PartName="/ppt/notesSlides/notesSlide44.xml" ContentType="application/vnd.openxmlformats-officedocument.presentationml.notesSlide+xml"/>
  <Override PartName="/ppt/charts/chart64.xml" ContentType="application/vnd.openxmlformats-officedocument.drawingml.chart+xml"/>
  <Override PartName="/ppt/charts/style28.xml" ContentType="application/vnd.ms-office.chartstyle+xml"/>
  <Override PartName="/ppt/charts/colors28.xml" ContentType="application/vnd.ms-office.chartcolorstyle+xml"/>
  <Override PartName="/ppt/notesSlides/notesSlide45.xml" ContentType="application/vnd.openxmlformats-officedocument.presentationml.notesSlide+xml"/>
  <Override PartName="/ppt/charts/chart65.xml" ContentType="application/vnd.openxmlformats-officedocument.drawingml.chart+xml"/>
  <Override PartName="/ppt/charts/style29.xml" ContentType="application/vnd.ms-office.chartstyle+xml"/>
  <Override PartName="/ppt/charts/colors29.xml" ContentType="application/vnd.ms-office.chartcolorstyle+xml"/>
  <Override PartName="/ppt/notesSlides/notesSlide46.xml" ContentType="application/vnd.openxmlformats-officedocument.presentationml.notesSlide+xml"/>
  <Override PartName="/ppt/charts/chart66.xml" ContentType="application/vnd.openxmlformats-officedocument.drawingml.chart+xml"/>
  <Override PartName="/ppt/drawings/drawing24.xml" ContentType="application/vnd.openxmlformats-officedocument.drawingml.chartshapes+xml"/>
  <Override PartName="/ppt/charts/chart67.xml" ContentType="application/vnd.openxmlformats-officedocument.drawingml.chart+xml"/>
  <Override PartName="/ppt/charts/style30.xml" ContentType="application/vnd.ms-office.chartstyle+xml"/>
  <Override PartName="/ppt/charts/colors30.xml" ContentType="application/vnd.ms-office.chartcolorstyle+xml"/>
  <Override PartName="/ppt/notesSlides/notesSlide47.xml" ContentType="application/vnd.openxmlformats-officedocument.presentationml.notesSlide+xml"/>
  <Override PartName="/ppt/charts/chart68.xml" ContentType="application/vnd.openxmlformats-officedocument.drawingml.chart+xml"/>
  <Override PartName="/ppt/drawings/drawing25.xml" ContentType="application/vnd.openxmlformats-officedocument.drawingml.chartshapes+xml"/>
  <Override PartName="/ppt/charts/chart69.xml" ContentType="application/vnd.openxmlformats-officedocument.drawingml.chart+xml"/>
  <Override PartName="/ppt/notesSlides/notesSlide48.xml" ContentType="application/vnd.openxmlformats-officedocument.presentationml.notesSlide+xml"/>
  <Override PartName="/ppt/charts/chart70.xml" ContentType="application/vnd.openxmlformats-officedocument.drawingml.chart+xml"/>
  <Override PartName="/ppt/drawings/drawing26.xml" ContentType="application/vnd.openxmlformats-officedocument.drawingml.chartshapes+xml"/>
  <Override PartName="/ppt/charts/chart71.xml" ContentType="application/vnd.openxmlformats-officedocument.drawingml.chart+xml"/>
  <Override PartName="/ppt/notesSlides/notesSlide49.xml" ContentType="application/vnd.openxmlformats-officedocument.presentationml.notesSlide+xml"/>
  <Override PartName="/ppt/charts/chart72.xml" ContentType="application/vnd.openxmlformats-officedocument.drawingml.chart+xml"/>
  <Override PartName="/ppt/charts/style31.xml" ContentType="application/vnd.ms-office.chartstyle+xml"/>
  <Override PartName="/ppt/charts/colors31.xml" ContentType="application/vnd.ms-office.chartcolorstyle+xml"/>
  <Override PartName="/ppt/notesSlides/notesSlide50.xml" ContentType="application/vnd.openxmlformats-officedocument.presentationml.notesSlide+xml"/>
  <Override PartName="/ppt/charts/chart73.xml" ContentType="application/vnd.openxmlformats-officedocument.drawingml.chart+xml"/>
  <Override PartName="/ppt/drawings/drawing27.xml" ContentType="application/vnd.openxmlformats-officedocument.drawingml.chartshapes+xml"/>
  <Override PartName="/ppt/charts/chart74.xml" ContentType="application/vnd.openxmlformats-officedocument.drawingml.chart+xml"/>
  <Override PartName="/ppt/notesSlides/notesSlide51.xml" ContentType="application/vnd.openxmlformats-officedocument.presentationml.notesSlide+xml"/>
  <Override PartName="/ppt/charts/chart75.xml" ContentType="application/vnd.openxmlformats-officedocument.drawingml.chart+xml"/>
  <Override PartName="/ppt/drawings/drawing28.xml" ContentType="application/vnd.openxmlformats-officedocument.drawingml.chartshapes+xml"/>
  <Override PartName="/ppt/charts/chart76.xml" ContentType="application/vnd.openxmlformats-officedocument.drawingml.chart+xml"/>
  <Override PartName="/ppt/drawings/drawing29.xml" ContentType="application/vnd.openxmlformats-officedocument.drawingml.chartshapes+xml"/>
  <Override PartName="/ppt/notesSlides/notesSlide52.xml" ContentType="application/vnd.openxmlformats-officedocument.presentationml.notesSlide+xml"/>
  <Override PartName="/ppt/charts/chart77.xml" ContentType="application/vnd.openxmlformats-officedocument.drawingml.chart+xml"/>
  <Override PartName="/ppt/charts/style32.xml" ContentType="application/vnd.ms-office.chartstyle+xml"/>
  <Override PartName="/ppt/charts/colors32.xml" ContentType="application/vnd.ms-office.chartcolorstyle+xml"/>
  <Override PartName="/ppt/notesSlides/notesSlide53.xml" ContentType="application/vnd.openxmlformats-officedocument.presentationml.notesSlide+xml"/>
  <Override PartName="/ppt/charts/chart78.xml" ContentType="application/vnd.openxmlformats-officedocument.drawingml.chart+xml"/>
  <Override PartName="/ppt/charts/style33.xml" ContentType="application/vnd.ms-office.chartstyle+xml"/>
  <Override PartName="/ppt/charts/colors33.xml" ContentType="application/vnd.ms-office.chartcolorstyle+xml"/>
  <Override PartName="/ppt/notesSlides/notesSlide54.xml" ContentType="application/vnd.openxmlformats-officedocument.presentationml.notesSlide+xml"/>
  <Override PartName="/ppt/charts/chart79.xml" ContentType="application/vnd.openxmlformats-officedocument.drawingml.chart+xml"/>
  <Override PartName="/ppt/drawings/drawing30.xml" ContentType="application/vnd.openxmlformats-officedocument.drawingml.chartshapes+xml"/>
  <Override PartName="/ppt/charts/chart80.xml" ContentType="application/vnd.openxmlformats-officedocument.drawingml.chart+xml"/>
  <Override PartName="/ppt/notesSlides/notesSlide55.xml" ContentType="application/vnd.openxmlformats-officedocument.presentationml.notesSlide+xml"/>
  <Override PartName="/ppt/charts/chart81.xml" ContentType="application/vnd.openxmlformats-officedocument.drawingml.chart+xml"/>
  <Override PartName="/ppt/charts/style34.xml" ContentType="application/vnd.ms-office.chartstyle+xml"/>
  <Override PartName="/ppt/charts/colors34.xml" ContentType="application/vnd.ms-office.chartcolorstyle+xml"/>
  <Override PartName="/ppt/notesSlides/notesSlide56.xml" ContentType="application/vnd.openxmlformats-officedocument.presentationml.notesSlide+xml"/>
  <Override PartName="/ppt/charts/chart82.xml" ContentType="application/vnd.openxmlformats-officedocument.drawingml.chart+xml"/>
  <Override PartName="/ppt/charts/style35.xml" ContentType="application/vnd.ms-office.chartstyle+xml"/>
  <Override PartName="/ppt/charts/colors35.xml" ContentType="application/vnd.ms-office.chartcolorstyle+xml"/>
  <Override PartName="/ppt/notesSlides/notesSlide57.xml" ContentType="application/vnd.openxmlformats-officedocument.presentationml.notesSlide+xml"/>
  <Override PartName="/ppt/charts/chart83.xml" ContentType="application/vnd.openxmlformats-officedocument.drawingml.chart+xml"/>
  <Override PartName="/ppt/drawings/drawing31.xml" ContentType="application/vnd.openxmlformats-officedocument.drawingml.chartshapes+xml"/>
  <Override PartName="/ppt/charts/chart84.xml" ContentType="application/vnd.openxmlformats-officedocument.drawingml.chart+xml"/>
  <Override PartName="/ppt/notesSlides/notesSlide58.xml" ContentType="application/vnd.openxmlformats-officedocument.presentationml.notesSlide+xml"/>
  <Override PartName="/ppt/charts/chart85.xml" ContentType="application/vnd.openxmlformats-officedocument.drawingml.chart+xml"/>
  <Override PartName="/ppt/charts/style36.xml" ContentType="application/vnd.ms-office.chartstyle+xml"/>
  <Override PartName="/ppt/charts/colors36.xml" ContentType="application/vnd.ms-office.chartcolorstyle+xml"/>
  <Override PartName="/ppt/notesSlides/notesSlide59.xml" ContentType="application/vnd.openxmlformats-officedocument.presentationml.notesSlide+xml"/>
  <Override PartName="/ppt/charts/chart86.xml" ContentType="application/vnd.openxmlformats-officedocument.drawingml.chart+xml"/>
  <Override PartName="/ppt/drawings/drawing32.xml" ContentType="application/vnd.openxmlformats-officedocument.drawingml.chartshapes+xml"/>
  <Override PartName="/ppt/charts/chart87.xml" ContentType="application/vnd.openxmlformats-officedocument.drawingml.chart+xml"/>
  <Override PartName="/ppt/notesSlides/notesSlide60.xml" ContentType="application/vnd.openxmlformats-officedocument.presentationml.notesSlide+xml"/>
  <Override PartName="/ppt/charts/chart88.xml" ContentType="application/vnd.openxmlformats-officedocument.drawingml.chart+xml"/>
  <Override PartName="/ppt/charts/style37.xml" ContentType="application/vnd.ms-office.chartstyle+xml"/>
  <Override PartName="/ppt/charts/colors37.xml" ContentType="application/vnd.ms-office.chartcolorstyle+xml"/>
  <Override PartName="/ppt/notesSlides/notesSlide61.xml" ContentType="application/vnd.openxmlformats-officedocument.presentationml.notesSlide+xml"/>
  <Override PartName="/ppt/charts/chart89.xml" ContentType="application/vnd.openxmlformats-officedocument.drawingml.chart+xml"/>
  <Override PartName="/ppt/charts/style38.xml" ContentType="application/vnd.ms-office.chartstyle+xml"/>
  <Override PartName="/ppt/charts/colors38.xml" ContentType="application/vnd.ms-office.chartcolorstyle+xml"/>
  <Override PartName="/ppt/notesSlides/notesSlide62.xml" ContentType="application/vnd.openxmlformats-officedocument.presentationml.notesSlide+xml"/>
  <Override PartName="/ppt/charts/chart90.xml" ContentType="application/vnd.openxmlformats-officedocument.drawingml.chart+xml"/>
  <Override PartName="/ppt/charts/style39.xml" ContentType="application/vnd.ms-office.chartstyle+xml"/>
  <Override PartName="/ppt/charts/colors39.xml" ContentType="application/vnd.ms-office.chartcolorstyle+xml"/>
  <Override PartName="/ppt/notesSlides/notesSlide63.xml" ContentType="application/vnd.openxmlformats-officedocument.presentationml.notesSlide+xml"/>
  <Override PartName="/ppt/charts/chart91.xml" ContentType="application/vnd.openxmlformats-officedocument.drawingml.chart+xml"/>
  <Override PartName="/ppt/charts/style40.xml" ContentType="application/vnd.ms-office.chartstyle+xml"/>
  <Override PartName="/ppt/charts/colors40.xml" ContentType="application/vnd.ms-office.chartcolorstyl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charts/chart92.xml" ContentType="application/vnd.openxmlformats-officedocument.drawingml.chart+xml"/>
  <Override PartName="/ppt/drawings/drawing33.xml" ContentType="application/vnd.openxmlformats-officedocument.drawingml.chartshapes+xml"/>
  <Override PartName="/ppt/charts/chart93.xml" ContentType="application/vnd.openxmlformats-officedocument.drawingml.chart+xml"/>
  <Override PartName="/ppt/drawings/drawing34.xml" ContentType="application/vnd.openxmlformats-officedocument.drawingml.chartshapes+xml"/>
  <Override PartName="/ppt/notesSlides/notesSlide66.xml" ContentType="application/vnd.openxmlformats-officedocument.presentationml.notesSlide+xml"/>
  <Override PartName="/ppt/charts/chart94.xml" ContentType="application/vnd.openxmlformats-officedocument.drawingml.chart+xml"/>
  <Override PartName="/ppt/drawings/drawing35.xml" ContentType="application/vnd.openxmlformats-officedocument.drawingml.chartshapes+xml"/>
  <Override PartName="/ppt/charts/chart95.xml" ContentType="application/vnd.openxmlformats-officedocument.drawingml.chart+xml"/>
  <Override PartName="/ppt/charts/style41.xml" ContentType="application/vnd.ms-office.chartstyle+xml"/>
  <Override PartName="/ppt/charts/colors41.xml" ContentType="application/vnd.ms-office.chartcolorstyle+xml"/>
  <Override PartName="/ppt/notesSlides/notesSlide67.xml" ContentType="application/vnd.openxmlformats-officedocument.presentationml.notesSlide+xml"/>
  <Override PartName="/ppt/charts/chart96.xml" ContentType="application/vnd.openxmlformats-officedocument.drawingml.chart+xml"/>
  <Override PartName="/ppt/charts/style42.xml" ContentType="application/vnd.ms-office.chartstyle+xml"/>
  <Override PartName="/ppt/charts/colors42.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1" r:id="rId4"/>
    <p:sldMasterId id="2147483992" r:id="rId5"/>
    <p:sldMasterId id="2147484049" r:id="rId6"/>
  </p:sldMasterIdLst>
  <p:notesMasterIdLst>
    <p:notesMasterId r:id="rId92"/>
  </p:notesMasterIdLst>
  <p:handoutMasterIdLst>
    <p:handoutMasterId r:id="rId93"/>
  </p:handoutMasterIdLst>
  <p:sldIdLst>
    <p:sldId id="2144446108" r:id="rId7"/>
    <p:sldId id="2144446109" r:id="rId8"/>
    <p:sldId id="2144446110" r:id="rId9"/>
    <p:sldId id="2144446120" r:id="rId10"/>
    <p:sldId id="2144446119" r:id="rId11"/>
    <p:sldId id="2144446111" r:id="rId12"/>
    <p:sldId id="2144446218" r:id="rId13"/>
    <p:sldId id="2144446237" r:id="rId14"/>
    <p:sldId id="2144446112" r:id="rId15"/>
    <p:sldId id="2144446105" r:id="rId16"/>
    <p:sldId id="2144446196" r:id="rId17"/>
    <p:sldId id="2144446197" r:id="rId18"/>
    <p:sldId id="2144446198" r:id="rId19"/>
    <p:sldId id="2144446199" r:id="rId20"/>
    <p:sldId id="2144446200" r:id="rId21"/>
    <p:sldId id="2144446116" r:id="rId22"/>
    <p:sldId id="2144446222" r:id="rId23"/>
    <p:sldId id="2144446124" r:id="rId24"/>
    <p:sldId id="2144446221" r:id="rId25"/>
    <p:sldId id="2144446220" r:id="rId26"/>
    <p:sldId id="2144446122" r:id="rId27"/>
    <p:sldId id="2144446201" r:id="rId28"/>
    <p:sldId id="2144446245" r:id="rId29"/>
    <p:sldId id="2144446129" r:id="rId30"/>
    <p:sldId id="2144446131" r:id="rId31"/>
    <p:sldId id="2144446215" r:id="rId32"/>
    <p:sldId id="2144446138" r:id="rId33"/>
    <p:sldId id="2144446152" r:id="rId34"/>
    <p:sldId id="2144446137" r:id="rId35"/>
    <p:sldId id="2144446250" r:id="rId36"/>
    <p:sldId id="2144446155" r:id="rId37"/>
    <p:sldId id="2144446236" r:id="rId38"/>
    <p:sldId id="2144446158" r:id="rId39"/>
    <p:sldId id="2144446206" r:id="rId40"/>
    <p:sldId id="2144446207" r:id="rId41"/>
    <p:sldId id="2144446139" r:id="rId42"/>
    <p:sldId id="2144446161" r:id="rId43"/>
    <p:sldId id="2144446185" r:id="rId44"/>
    <p:sldId id="2144446187" r:id="rId45"/>
    <p:sldId id="2144446171" r:id="rId46"/>
    <p:sldId id="2144446186" r:id="rId47"/>
    <p:sldId id="2144446172" r:id="rId48"/>
    <p:sldId id="2144446162" r:id="rId49"/>
    <p:sldId id="2144446170" r:id="rId50"/>
    <p:sldId id="2144446163" r:id="rId51"/>
    <p:sldId id="2144446188" r:id="rId52"/>
    <p:sldId id="2144446164" r:id="rId53"/>
    <p:sldId id="2144446165" r:id="rId54"/>
    <p:sldId id="2144446189" r:id="rId55"/>
    <p:sldId id="2144446190" r:id="rId56"/>
    <p:sldId id="2144446191" r:id="rId57"/>
    <p:sldId id="2144446192" r:id="rId58"/>
    <p:sldId id="2144446208" r:id="rId59"/>
    <p:sldId id="2144446209" r:id="rId60"/>
    <p:sldId id="2144446210" r:id="rId61"/>
    <p:sldId id="2144446211" r:id="rId62"/>
    <p:sldId id="2144446143" r:id="rId63"/>
    <p:sldId id="2144446174" r:id="rId64"/>
    <p:sldId id="2144446241" r:id="rId65"/>
    <p:sldId id="2144446175" r:id="rId66"/>
    <p:sldId id="2144446176" r:id="rId67"/>
    <p:sldId id="2144446212" r:id="rId68"/>
    <p:sldId id="2144446178" r:id="rId69"/>
    <p:sldId id="2144446213" r:id="rId70"/>
    <p:sldId id="2144446214" r:id="rId71"/>
    <p:sldId id="2144446154" r:id="rId72"/>
    <p:sldId id="2144446144" r:id="rId73"/>
    <p:sldId id="2144446223" r:id="rId74"/>
    <p:sldId id="2144446194" r:id="rId75"/>
    <p:sldId id="2144446216" r:id="rId76"/>
    <p:sldId id="2144446224" r:id="rId77"/>
    <p:sldId id="2144446225" r:id="rId78"/>
    <p:sldId id="2144446229" r:id="rId79"/>
    <p:sldId id="2144446226" r:id="rId80"/>
    <p:sldId id="2144446227" r:id="rId81"/>
    <p:sldId id="2144446231" r:id="rId82"/>
    <p:sldId id="2144446232" r:id="rId83"/>
    <p:sldId id="2144446235" r:id="rId84"/>
    <p:sldId id="2144446234" r:id="rId85"/>
    <p:sldId id="2144446238" r:id="rId86"/>
    <p:sldId id="2144446246" r:id="rId87"/>
    <p:sldId id="2144446247" r:id="rId88"/>
    <p:sldId id="2144446243" r:id="rId89"/>
    <p:sldId id="2144446252" r:id="rId90"/>
    <p:sldId id="2144446184" r:id="rId91"/>
  </p:sldIdLst>
  <p:sldSz cx="12192000" cy="6858000"/>
  <p:notesSz cx="6858000" cy="9874250"/>
  <p:custDataLst>
    <p:tags r:id="rId94"/>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407" userDrawn="1">
          <p15:clr>
            <a:srgbClr val="C35EA4"/>
          </p15:clr>
        </p15:guide>
        <p15:guide id="2" orient="horz" pos="3680" userDrawn="1">
          <p15:clr>
            <a:srgbClr val="C35EA4"/>
          </p15:clr>
        </p15:guide>
        <p15:guide id="3" orient="horz" pos="1760" userDrawn="1">
          <p15:clr>
            <a:srgbClr val="C35EA4"/>
          </p15:clr>
        </p15:guide>
        <p15:guide id="4"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1134224-BB2D-EFCE-719B-640965C265D4}" name="Jenny Davies" initials="JD" userId="S::jenny.davies29@england.nhs.uk::7914158d-2f09-4a3d-b832-d2c05b676285" providerId="AD"/>
  <p188:author id="{30F29026-DF6C-CC20-9E7A-6B22D6DD7274}" name="Nina Makojnik" initials="NM" userId="S::Nina.Makojnik@england.nhs.uk::de84b4a8-0972-436d-897d-c181300ead3f" providerId="AD"/>
  <p188:author id="{D224DB45-C0C7-199B-F00D-593116CC0ED5}" name="SHUTTLEWORTH, Louise (NHS ENGLAND - X24)" initials="LS" userId="S::l.shuttleworth@nhs.net::837196aa-ea02-4854-99e1-ee90f9b40610" providerId="AD"/>
  <p188:author id="{EDBBB44D-DEA8-C017-D3CF-A35F9485B2DA}" name="Alicia May" initials="AM" userId="S::Alicia.May@ipsos.com::915526aa-6072-4647-b50f-a42e658b48aa" providerId="AD"/>
  <p188:author id="{CC542156-887B-834B-D1F8-7356075A299A}" name="Richard Ashworth" initials="RA" userId="S::richard.ashworth@england.nhs.uk::f6d67b0f-78c6-418d-bd48-96fa5971dcb5" providerId="AD"/>
  <p188:author id="{C9C97376-8123-EB5B-1CF7-9D0E3C4A742B}" name="ASHWORTH, Richard (NHS ENGLAND)" initials="RA" userId="S::richard.ashworth@nhs.net::13ac2cc9-40d4-46d6-a225-99e4697bc015" providerId="AD"/>
  <p188:author id="{2156747E-AA9E-1857-4285-8CEDED953005}" name="Jonathan Dance" initials="JD" userId="S::jonathan.dance@england.nhs.uk::f1f706ec-d22d-46aa-ab71-0fda56368540" providerId="AD"/>
  <p188:author id="{588E2684-D402-31E1-F9D4-07AF328C146D}" name="Rachel Williams" initials="RW" userId="S::Rachel.Williams@Ipsos.com::83788b9c-359d-4d78-afb7-f1cbf12a6566" providerId="AD"/>
  <p188:author id="{15CA2788-EB41-315E-2B74-12677B61E977}" name="Nina Makojnik" initials="NM" userId="S::nina.makojnik@england.nhs.uk::de84b4a8-0972-436d-897d-c181300ead3f" providerId="AD"/>
  <p188:author id="{986D38A0-FD90-3CDA-514B-351C4805345F}" name="Laura Dale" initials="LD" userId="S::Laura.Dale@ipsos.com::c779eae2-57b0-4eba-afb3-bee62945a3b5" providerId="AD"/>
  <p188:author id="{918A76A5-266B-D879-2545-074390FA7F5C}" name="Rachel Williams" initials="RW" userId="S::rachel.williams@Ipsos.com::83788b9c-359d-4d78-afb7-f1cbf12a6566" providerId="AD"/>
  <p188:author id="{7F03F6AD-2294-E758-C998-A6A0E6C16625}" name="WINTER, Jane (NHS ENGLAND)" initials="WE" userId="S::jane.winter3@nhs.net::b98a551c-01c9-4ea7-b064-31a5b086adc5" providerId="AD"/>
  <p188:author id="{9A4A4ABC-01CC-11FE-6971-FAF53E611C06}" name="Benjamin Brewer" initials="BB" userId="S::Benjamin.Brewer@ipsos.com::35f6a6e0-cb63-4530-b181-acfa3af3db31" providerId="AD"/>
  <p188:author id="{5B1885CA-9DBE-7AD9-4656-398332A6BEC6}" name="Holly Brown" initials="HB" userId="S::Holly.Brown@ipsos.com::bbb46f2c-8798-48e9-899b-edc1e71ff057" providerId="AD"/>
  <p188:author id="{050EE8E2-FDD4-3EDD-F4E2-A5439789457E}" name="Toni Aroloye" initials="TA" userId="S::Toni.Aroloye@ipsos.com::26b78b07-833e-469f-8a9a-68a92ef6ecce" providerId="AD"/>
  <p188:author id="{7EC3EFEE-D328-0C0F-2008-9E1EAE742051}" name="WEBSTER, Tamatha (NHS ENGLAND)" initials="WE" userId="S::tamatha.webster@nhs.net::a05ffb1a-8fee-4d95-97e9-fe27f5622124" providerId="AD"/>
  <p188:author id="{616E2BF6-C723-7FFA-3B31-502A6DF84047}" name="MAKOJNIK, Nina (NHS ENGLAND - X24)" initials="MX" userId="S::nina.makojnik@nhs.net::cb111d03-51ba-4bab-a25b-911c3a4d6892"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Romain Carette" initials="RC" lastIdx="1" clrIdx="0">
    <p:extLst>
      <p:ext uri="{19B8F6BF-5375-455C-9EA6-DF929625EA0E}">
        <p15:presenceInfo xmlns:p15="http://schemas.microsoft.com/office/powerpoint/2012/main" userId="f5b5fcd6593eb51e" providerId="Windows Live"/>
      </p:ext>
    </p:extLst>
  </p:cmAuthor>
  <p:cmAuthor id="2" name="Julia Nurse" initials="JN" lastIdx="80" clrIdx="1">
    <p:extLst>
      <p:ext uri="{19B8F6BF-5375-455C-9EA6-DF929625EA0E}">
        <p15:presenceInfo xmlns:p15="http://schemas.microsoft.com/office/powerpoint/2012/main" userId="S::julia.nurse@Ipsos.com::a0f02c22-5676-46e0-8925-6d7c362befa2" providerId="AD"/>
      </p:ext>
    </p:extLst>
  </p:cmAuthor>
  <p:cmAuthor id="3" name="Ian Jarvis" initials="IJ" lastIdx="14" clrIdx="2">
    <p:extLst>
      <p:ext uri="{19B8F6BF-5375-455C-9EA6-DF929625EA0E}">
        <p15:presenceInfo xmlns:p15="http://schemas.microsoft.com/office/powerpoint/2012/main" userId="S-1-5-21-3343930222-3471731563-1258133589-336814" providerId="AD"/>
      </p:ext>
    </p:extLst>
  </p:cmAuthor>
  <p:cmAuthor id="4" name="Hannah Williams" initials="HW" lastIdx="3" clrIdx="3">
    <p:extLst>
      <p:ext uri="{19B8F6BF-5375-455C-9EA6-DF929625EA0E}">
        <p15:presenceInfo xmlns:p15="http://schemas.microsoft.com/office/powerpoint/2012/main" userId="S::hannah.williams@ipsos.com::5910482a-1124-4d8f-8118-860f2cd0264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EEF2"/>
    <a:srgbClr val="0076C0"/>
    <a:srgbClr val="DA291C"/>
    <a:srgbClr val="99C7EB"/>
    <a:srgbClr val="810081"/>
    <a:srgbClr val="FED0E8"/>
    <a:srgbClr val="919EA8"/>
    <a:srgbClr val="878787"/>
    <a:srgbClr val="F2F2F2"/>
    <a:srgbClr val="4199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876" y="108"/>
      </p:cViewPr>
      <p:guideLst>
        <p:guide orient="horz" pos="3407"/>
        <p:guide orient="horz" pos="3680"/>
        <p:guide orient="horz" pos="17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slide" Target="slides/slide78.xml"/><Relationship Id="rId89" Type="http://schemas.openxmlformats.org/officeDocument/2006/relationships/slide" Target="slides/slide83.xml"/><Relationship Id="rId16" Type="http://schemas.openxmlformats.org/officeDocument/2006/relationships/slide" Target="slides/slide10.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5" Type="http://schemas.openxmlformats.org/officeDocument/2006/relationships/slideMaster" Target="slideMasters/slideMaster2.xml"/><Relationship Id="rId90" Type="http://schemas.openxmlformats.org/officeDocument/2006/relationships/slide" Target="slides/slide84.xml"/><Relationship Id="rId95" Type="http://schemas.openxmlformats.org/officeDocument/2006/relationships/commentAuthors" Target="commentAuthors.xml"/><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80" Type="http://schemas.openxmlformats.org/officeDocument/2006/relationships/slide" Target="slides/slide74.xml"/><Relationship Id="rId85" Type="http://schemas.openxmlformats.org/officeDocument/2006/relationships/slide" Target="slides/slide79.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slide" Target="slides/slide82.xml"/><Relationship Id="rId91" Type="http://schemas.openxmlformats.org/officeDocument/2006/relationships/slide" Target="slides/slide85.xml"/><Relationship Id="rId9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slide" Target="slides/slide80.xml"/><Relationship Id="rId94" Type="http://schemas.openxmlformats.org/officeDocument/2006/relationships/tags" Target="tags/tag1.xml"/><Relationship Id="rId9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viewProps" Target="viewProps.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notesMaster" Target="notesMasters/notesMaster1.xml"/><Relationship Id="rId2" Type="http://schemas.openxmlformats.org/officeDocument/2006/relationships/customXml" Target="../customXml/item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 Id="rId100" Type="http://schemas.microsoft.com/office/2018/10/relationships/authors" Target="author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93" Type="http://schemas.openxmlformats.org/officeDocument/2006/relationships/handoutMaster" Target="handoutMasters/handoutMaster1.xml"/><Relationship Id="rId98"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2" Type="http://schemas.openxmlformats.org/officeDocument/2006/relationships/chartUserShapes" Target="../drawings/drawing6.xml"/><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2" Type="http://schemas.openxmlformats.org/officeDocument/2006/relationships/chartUserShapes" Target="../drawings/drawing7.xml"/><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5.xml"/><Relationship Id="rId1" Type="http://schemas.microsoft.com/office/2011/relationships/chartStyle" Target="style5.xml"/></Relationships>
</file>

<file path=ppt/charts/_rels/chart18.xml.rels><?xml version="1.0" encoding="UTF-8" standalone="yes"?>
<Relationships xmlns="http://schemas.openxmlformats.org/package/2006/relationships"><Relationship Id="rId2" Type="http://schemas.openxmlformats.org/officeDocument/2006/relationships/chartUserShapes" Target="../drawings/drawing8.xml"/><Relationship Id="rId1" Type="http://schemas.openxmlformats.org/officeDocument/2006/relationships/package" Target="../embeddings/Microsoft_Excel_Worksheet17.xlsx"/></Relationships>
</file>

<file path=ppt/charts/_rels/chart19.xml.rels><?xml version="1.0" encoding="UTF-8" standalone="yes"?>
<Relationships xmlns="http://schemas.openxmlformats.org/package/2006/relationships"><Relationship Id="rId2" Type="http://schemas.openxmlformats.org/officeDocument/2006/relationships/chartUserShapes" Target="../drawings/drawing9.xml"/><Relationship Id="rId1"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6.xml"/><Relationship Id="rId1" Type="http://schemas.microsoft.com/office/2011/relationships/chartStyle" Target="style6.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7.xml"/><Relationship Id="rId1" Type="http://schemas.microsoft.com/office/2011/relationships/chartStyle" Target="style7.xml"/></Relationships>
</file>

<file path=ppt/charts/_rels/chart22.xml.rels><?xml version="1.0" encoding="UTF-8" standalone="yes"?>
<Relationships xmlns="http://schemas.openxmlformats.org/package/2006/relationships"><Relationship Id="rId2" Type="http://schemas.openxmlformats.org/officeDocument/2006/relationships/chartUserShapes" Target="../drawings/drawing10.xml"/><Relationship Id="rId1" Type="http://schemas.openxmlformats.org/officeDocument/2006/relationships/package" Target="../embeddings/Microsoft_Excel_Worksheet21.xlsx"/></Relationships>
</file>

<file path=ppt/charts/_rels/chart23.xml.rels><?xml version="1.0" encoding="UTF-8" standalone="yes"?>
<Relationships xmlns="http://schemas.openxmlformats.org/package/2006/relationships"><Relationship Id="rId1" Type="http://schemas.openxmlformats.org/officeDocument/2006/relationships/package" Target="../embeddings/Microsoft_Excel_Worksheet22.xlsx"/></Relationships>
</file>

<file path=ppt/charts/_rels/chart24.xml.rels><?xml version="1.0" encoding="UTF-8" standalone="yes"?>
<Relationships xmlns="http://schemas.openxmlformats.org/package/2006/relationships"><Relationship Id="rId2" Type="http://schemas.openxmlformats.org/officeDocument/2006/relationships/chartUserShapes" Target="../drawings/drawing11.xml"/><Relationship Id="rId1" Type="http://schemas.openxmlformats.org/officeDocument/2006/relationships/package" Target="../embeddings/Microsoft_Excel_Worksheet23.xlsx"/></Relationships>
</file>

<file path=ppt/charts/_rels/chart25.xml.rels><?xml version="1.0" encoding="UTF-8" standalone="yes"?>
<Relationships xmlns="http://schemas.openxmlformats.org/package/2006/relationships"><Relationship Id="rId2" Type="http://schemas.openxmlformats.org/officeDocument/2006/relationships/chartUserShapes" Target="../drawings/drawing12.xml"/><Relationship Id="rId1" Type="http://schemas.openxmlformats.org/officeDocument/2006/relationships/package" Target="../embeddings/Microsoft_Excel_Worksheet24.xlsx"/></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8.xml"/><Relationship Id="rId1" Type="http://schemas.microsoft.com/office/2011/relationships/chartStyle" Target="style8.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9.xml"/><Relationship Id="rId1" Type="http://schemas.microsoft.com/office/2011/relationships/chartStyle" Target="style9.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0.xml"/><Relationship Id="rId1" Type="http://schemas.microsoft.com/office/2011/relationships/chartStyle" Target="style10.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1.xml"/><Relationship Id="rId1" Type="http://schemas.microsoft.com/office/2011/relationships/chartStyle" Target="style11.xm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2.xml"/><Relationship Id="rId1" Type="http://schemas.microsoft.com/office/2011/relationships/chartStyle" Target="style12.xml"/></Relationships>
</file>

<file path=ppt/charts/_rels/chart31.xml.rels><?xml version="1.0" encoding="UTF-8" standalone="yes"?>
<Relationships xmlns="http://schemas.openxmlformats.org/package/2006/relationships"><Relationship Id="rId2" Type="http://schemas.openxmlformats.org/officeDocument/2006/relationships/chartUserShapes" Target="../drawings/drawing13.xml"/><Relationship Id="rId1" Type="http://schemas.openxmlformats.org/officeDocument/2006/relationships/package" Target="../embeddings/Microsoft_Excel_Worksheet30.xlsx"/></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3.xml"/><Relationship Id="rId1" Type="http://schemas.microsoft.com/office/2011/relationships/chartStyle" Target="style13.xml"/></Relationships>
</file>

<file path=ppt/charts/_rels/chart33.xml.rels><?xml version="1.0" encoding="UTF-8" standalone="yes"?>
<Relationships xmlns="http://schemas.openxmlformats.org/package/2006/relationships"><Relationship Id="rId2" Type="http://schemas.openxmlformats.org/officeDocument/2006/relationships/chartUserShapes" Target="../drawings/drawing14.xml"/><Relationship Id="rId1" Type="http://schemas.openxmlformats.org/officeDocument/2006/relationships/package" Target="../embeddings/Microsoft_Excel_Worksheet32.xlsx"/></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4.xml"/><Relationship Id="rId1" Type="http://schemas.microsoft.com/office/2011/relationships/chartStyle" Target="style14.xml"/></Relationships>
</file>

<file path=ppt/charts/_rels/chart35.xml.rels><?xml version="1.0" encoding="UTF-8" standalone="yes"?>
<Relationships xmlns="http://schemas.openxmlformats.org/package/2006/relationships"><Relationship Id="rId2" Type="http://schemas.openxmlformats.org/officeDocument/2006/relationships/chartUserShapes" Target="../drawings/drawing15.xml"/><Relationship Id="rId1" Type="http://schemas.openxmlformats.org/officeDocument/2006/relationships/package" Target="../embeddings/Microsoft_Excel_Worksheet34.xlsx"/></Relationships>
</file>

<file path=ppt/charts/_rels/chart36.xml.rels><?xml version="1.0" encoding="UTF-8" standalone="yes"?>
<Relationships xmlns="http://schemas.openxmlformats.org/package/2006/relationships"><Relationship Id="rId2" Type="http://schemas.openxmlformats.org/officeDocument/2006/relationships/chartUserShapes" Target="../drawings/drawing16.xml"/><Relationship Id="rId1" Type="http://schemas.openxmlformats.org/officeDocument/2006/relationships/package" Target="../embeddings/Microsoft_Excel_Worksheet35.xlsx"/></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15.xml"/><Relationship Id="rId1" Type="http://schemas.microsoft.com/office/2011/relationships/chartStyle" Target="style15.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16.xml"/><Relationship Id="rId1" Type="http://schemas.microsoft.com/office/2011/relationships/chartStyle" Target="style16.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17.xml"/><Relationship Id="rId1" Type="http://schemas.microsoft.com/office/2011/relationships/chartStyle" Target="style17.xml"/></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18.xml"/><Relationship Id="rId1" Type="http://schemas.microsoft.com/office/2011/relationships/chartStyle" Target="style18.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19.xml"/><Relationship Id="rId1" Type="http://schemas.microsoft.com/office/2011/relationships/chartStyle" Target="style19.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0.xml"/><Relationship Id="rId1" Type="http://schemas.microsoft.com/office/2011/relationships/chartStyle" Target="style20.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1.xml"/><Relationship Id="rId1" Type="http://schemas.microsoft.com/office/2011/relationships/chartStyle" Target="style21.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2.xml"/><Relationship Id="rId1" Type="http://schemas.microsoft.com/office/2011/relationships/chartStyle" Target="style22.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3.xml"/><Relationship Id="rId1" Type="http://schemas.microsoft.com/office/2011/relationships/chartStyle" Target="style23.xml"/></Relationships>
</file>

<file path=ppt/charts/_rels/chart46.xml.rels><?xml version="1.0" encoding="UTF-8" standalone="yes"?>
<Relationships xmlns="http://schemas.openxmlformats.org/package/2006/relationships"><Relationship Id="rId2" Type="http://schemas.openxmlformats.org/officeDocument/2006/relationships/chartUserShapes" Target="../drawings/drawing17.xml"/><Relationship Id="rId1" Type="http://schemas.openxmlformats.org/officeDocument/2006/relationships/package" Target="../embeddings/Microsoft_Excel_Worksheet45.xlsx"/></Relationships>
</file>

<file path=ppt/charts/_rels/chart47.xml.rels><?xml version="1.0" encoding="UTF-8" standalone="yes"?>
<Relationships xmlns="http://schemas.openxmlformats.org/package/2006/relationships"><Relationship Id="rId1" Type="http://schemas.openxmlformats.org/officeDocument/2006/relationships/package" Target="../embeddings/Microsoft_Excel_Worksheet46.xlsx"/></Relationships>
</file>

<file path=ppt/charts/_rels/chart48.xml.rels><?xml version="1.0" encoding="UTF-8" standalone="yes"?>
<Relationships xmlns="http://schemas.openxmlformats.org/package/2006/relationships"><Relationship Id="rId2" Type="http://schemas.openxmlformats.org/officeDocument/2006/relationships/chartUserShapes" Target="../drawings/drawing18.xml"/><Relationship Id="rId1" Type="http://schemas.openxmlformats.org/officeDocument/2006/relationships/package" Target="../embeddings/Microsoft_Excel_Worksheet47.xlsx"/></Relationships>
</file>

<file path=ppt/charts/_rels/chart49.xml.rels><?xml version="1.0" encoding="UTF-8" standalone="yes"?>
<Relationships xmlns="http://schemas.openxmlformats.org/package/2006/relationships"><Relationship Id="rId1" Type="http://schemas.openxmlformats.org/officeDocument/2006/relationships/package" Target="../embeddings/Microsoft_Excel_Worksheet48.xlsx"/></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1.xml"/><Relationship Id="rId1" Type="http://schemas.microsoft.com/office/2011/relationships/chartStyle" Target="style1.xml"/></Relationships>
</file>

<file path=ppt/charts/_rels/chart50.xml.rels><?xml version="1.0" encoding="UTF-8" standalone="yes"?>
<Relationships xmlns="http://schemas.openxmlformats.org/package/2006/relationships"><Relationship Id="rId2" Type="http://schemas.openxmlformats.org/officeDocument/2006/relationships/chartUserShapes" Target="../drawings/drawing19.xml"/><Relationship Id="rId1" Type="http://schemas.openxmlformats.org/officeDocument/2006/relationships/package" Target="../embeddings/Microsoft_Excel_Worksheet49.xlsx"/></Relationships>
</file>

<file path=ppt/charts/_rels/chart51.xml.rels><?xml version="1.0" encoding="UTF-8" standalone="yes"?>
<Relationships xmlns="http://schemas.openxmlformats.org/package/2006/relationships"><Relationship Id="rId1" Type="http://schemas.openxmlformats.org/officeDocument/2006/relationships/package" Target="../embeddings/Microsoft_Excel_Worksheet50.xlsx"/></Relationships>
</file>

<file path=ppt/charts/_rels/chart52.xml.rels><?xml version="1.0" encoding="UTF-8" standalone="yes"?>
<Relationships xmlns="http://schemas.openxmlformats.org/package/2006/relationships"><Relationship Id="rId2" Type="http://schemas.openxmlformats.org/officeDocument/2006/relationships/chartUserShapes" Target="../drawings/drawing20.xml"/><Relationship Id="rId1" Type="http://schemas.openxmlformats.org/officeDocument/2006/relationships/package" Target="../embeddings/Microsoft_Excel_Worksheet51.xlsx"/></Relationships>
</file>

<file path=ppt/charts/_rels/chart53.xml.rels><?xml version="1.0" encoding="UTF-8" standalone="yes"?>
<Relationships xmlns="http://schemas.openxmlformats.org/package/2006/relationships"><Relationship Id="rId1" Type="http://schemas.openxmlformats.org/officeDocument/2006/relationships/package" Target="../embeddings/Microsoft_Excel_Worksheet52.xlsx"/></Relationships>
</file>

<file path=ppt/charts/_rels/chart54.xml.rels><?xml version="1.0" encoding="UTF-8" standalone="yes"?>
<Relationships xmlns="http://schemas.openxmlformats.org/package/2006/relationships"><Relationship Id="rId2" Type="http://schemas.openxmlformats.org/officeDocument/2006/relationships/chartUserShapes" Target="../drawings/drawing21.xml"/><Relationship Id="rId1" Type="http://schemas.openxmlformats.org/officeDocument/2006/relationships/package" Target="../embeddings/Microsoft_Excel_Worksheet53.xlsx"/></Relationships>
</file>

<file path=ppt/charts/_rels/chart55.xml.rels><?xml version="1.0" encoding="UTF-8" standalone="yes"?>
<Relationships xmlns="http://schemas.openxmlformats.org/package/2006/relationships"><Relationship Id="rId1" Type="http://schemas.openxmlformats.org/officeDocument/2006/relationships/package" Target="../embeddings/Microsoft_Excel_Worksheet54.xlsx"/></Relationships>
</file>

<file path=ppt/charts/_rels/chart56.xml.rels><?xml version="1.0" encoding="UTF-8" standalone="yes"?>
<Relationships xmlns="http://schemas.openxmlformats.org/package/2006/relationships"><Relationship Id="rId2" Type="http://schemas.openxmlformats.org/officeDocument/2006/relationships/chartUserShapes" Target="../drawings/drawing22.xml"/><Relationship Id="rId1" Type="http://schemas.openxmlformats.org/officeDocument/2006/relationships/package" Target="../embeddings/Microsoft_Excel_Worksheet55.xlsx"/></Relationships>
</file>

<file path=ppt/charts/_rels/chart57.xml.rels><?xml version="1.0" encoding="UTF-8" standalone="yes"?>
<Relationships xmlns="http://schemas.openxmlformats.org/package/2006/relationships"><Relationship Id="rId1" Type="http://schemas.openxmlformats.org/officeDocument/2006/relationships/package" Target="../embeddings/Microsoft_Excel_Worksheet56.xlsx"/></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24.xml"/><Relationship Id="rId1" Type="http://schemas.microsoft.com/office/2011/relationships/chartStyle" Target="style24.xml"/></Relationships>
</file>

<file path=ppt/charts/_rels/chart59.xml.rels><?xml version="1.0" encoding="UTF-8" standalone="yes"?>
<Relationships xmlns="http://schemas.openxmlformats.org/package/2006/relationships"><Relationship Id="rId2" Type="http://schemas.openxmlformats.org/officeDocument/2006/relationships/chartUserShapes" Target="../drawings/drawing23.xml"/><Relationship Id="rId1" Type="http://schemas.openxmlformats.org/officeDocument/2006/relationships/package" Target="../embeddings/Microsoft_Excel_Worksheet58.xlsx"/></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2.xml"/><Relationship Id="rId1" Type="http://schemas.microsoft.com/office/2011/relationships/chartStyle" Target="style2.xml"/></Relationships>
</file>

<file path=ppt/charts/_rels/chart60.xml.rels><?xml version="1.0" encoding="UTF-8" standalone="yes"?>
<Relationships xmlns="http://schemas.openxmlformats.org/package/2006/relationships"><Relationship Id="rId1" Type="http://schemas.openxmlformats.org/officeDocument/2006/relationships/package" Target="../embeddings/Microsoft_Excel_Worksheet59.xlsx"/></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25.xml"/><Relationship Id="rId1" Type="http://schemas.microsoft.com/office/2011/relationships/chartStyle" Target="style2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26.xml"/><Relationship Id="rId1" Type="http://schemas.microsoft.com/office/2011/relationships/chartStyle" Target="style2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27.xml"/><Relationship Id="rId1" Type="http://schemas.microsoft.com/office/2011/relationships/chartStyle" Target="style2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28.xml"/><Relationship Id="rId1" Type="http://schemas.microsoft.com/office/2011/relationships/chartStyle" Target="style2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29.xml"/><Relationship Id="rId1" Type="http://schemas.microsoft.com/office/2011/relationships/chartStyle" Target="style29.xml"/></Relationships>
</file>

<file path=ppt/charts/_rels/chart66.xml.rels><?xml version="1.0" encoding="UTF-8" standalone="yes"?>
<Relationships xmlns="http://schemas.openxmlformats.org/package/2006/relationships"><Relationship Id="rId2" Type="http://schemas.openxmlformats.org/officeDocument/2006/relationships/chartUserShapes" Target="../drawings/drawing24.xml"/><Relationship Id="rId1" Type="http://schemas.openxmlformats.org/officeDocument/2006/relationships/package" Target="../embeddings/Microsoft_Excel_Worksheet65.xlsx"/></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30.xml"/><Relationship Id="rId1" Type="http://schemas.microsoft.com/office/2011/relationships/chartStyle" Target="style30.xml"/></Relationships>
</file>

<file path=ppt/charts/_rels/chart68.xml.rels><?xml version="1.0" encoding="UTF-8" standalone="yes"?>
<Relationships xmlns="http://schemas.openxmlformats.org/package/2006/relationships"><Relationship Id="rId2" Type="http://schemas.openxmlformats.org/officeDocument/2006/relationships/chartUserShapes" Target="../drawings/drawing25.xml"/><Relationship Id="rId1" Type="http://schemas.openxmlformats.org/officeDocument/2006/relationships/package" Target="../embeddings/Microsoft_Excel_Worksheet67.xlsx"/></Relationships>
</file>

<file path=ppt/charts/_rels/chart69.xml.rels><?xml version="1.0" encoding="UTF-8" standalone="yes"?>
<Relationships xmlns="http://schemas.openxmlformats.org/package/2006/relationships"><Relationship Id="rId1" Type="http://schemas.openxmlformats.org/officeDocument/2006/relationships/package" Target="../embeddings/Microsoft_Excel_Worksheet68.xlsx"/></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3.xml"/><Relationship Id="rId1" Type="http://schemas.microsoft.com/office/2011/relationships/chartStyle" Target="style3.xml"/></Relationships>
</file>

<file path=ppt/charts/_rels/chart70.xml.rels><?xml version="1.0" encoding="UTF-8" standalone="yes"?>
<Relationships xmlns="http://schemas.openxmlformats.org/package/2006/relationships"><Relationship Id="rId2" Type="http://schemas.openxmlformats.org/officeDocument/2006/relationships/chartUserShapes" Target="../drawings/drawing26.xml"/><Relationship Id="rId1" Type="http://schemas.openxmlformats.org/officeDocument/2006/relationships/package" Target="../embeddings/Microsoft_Excel_Worksheet69.xlsx"/></Relationships>
</file>

<file path=ppt/charts/_rels/chart71.xml.rels><?xml version="1.0" encoding="UTF-8" standalone="yes"?>
<Relationships xmlns="http://schemas.openxmlformats.org/package/2006/relationships"><Relationship Id="rId1" Type="http://schemas.openxmlformats.org/officeDocument/2006/relationships/package" Target="../embeddings/Microsoft_Excel_Worksheet70.xlsx"/></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31.xml"/><Relationship Id="rId1" Type="http://schemas.microsoft.com/office/2011/relationships/chartStyle" Target="style31.xml"/></Relationships>
</file>

<file path=ppt/charts/_rels/chart73.xml.rels><?xml version="1.0" encoding="UTF-8" standalone="yes"?>
<Relationships xmlns="http://schemas.openxmlformats.org/package/2006/relationships"><Relationship Id="rId2" Type="http://schemas.openxmlformats.org/officeDocument/2006/relationships/chartUserShapes" Target="../drawings/drawing27.xml"/><Relationship Id="rId1" Type="http://schemas.openxmlformats.org/officeDocument/2006/relationships/package" Target="../embeddings/Microsoft_Excel_Worksheet72.xlsx"/></Relationships>
</file>

<file path=ppt/charts/_rels/chart74.xml.rels><?xml version="1.0" encoding="UTF-8" standalone="yes"?>
<Relationships xmlns="http://schemas.openxmlformats.org/package/2006/relationships"><Relationship Id="rId1" Type="http://schemas.openxmlformats.org/officeDocument/2006/relationships/package" Target="../embeddings/Microsoft_Excel_Worksheet73.xlsx"/></Relationships>
</file>

<file path=ppt/charts/_rels/chart75.xml.rels><?xml version="1.0" encoding="UTF-8" standalone="yes"?>
<Relationships xmlns="http://schemas.openxmlformats.org/package/2006/relationships"><Relationship Id="rId2" Type="http://schemas.openxmlformats.org/officeDocument/2006/relationships/chartUserShapes" Target="../drawings/drawing28.xml"/><Relationship Id="rId1" Type="http://schemas.openxmlformats.org/officeDocument/2006/relationships/package" Target="../embeddings/Microsoft_Excel_Worksheet74.xlsx"/></Relationships>
</file>

<file path=ppt/charts/_rels/chart76.xml.rels><?xml version="1.0" encoding="UTF-8" standalone="yes"?>
<Relationships xmlns="http://schemas.openxmlformats.org/package/2006/relationships"><Relationship Id="rId2" Type="http://schemas.openxmlformats.org/officeDocument/2006/relationships/chartUserShapes" Target="../drawings/drawing29.xml"/><Relationship Id="rId1" Type="http://schemas.openxmlformats.org/officeDocument/2006/relationships/package" Target="../embeddings/Microsoft_Excel_Worksheet75.xlsx"/></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32.xml"/><Relationship Id="rId1" Type="http://schemas.microsoft.com/office/2011/relationships/chartStyle" Target="style32.xml"/></Relationships>
</file>

<file path=ppt/charts/_rels/chart78.xml.rels><?xml version="1.0" encoding="UTF-8" standalone="yes"?>
<Relationships xmlns="http://schemas.openxmlformats.org/package/2006/relationships"><Relationship Id="rId3" Type="http://schemas.openxmlformats.org/officeDocument/2006/relationships/package" Target="../embeddings/Microsoft_Excel_Worksheet77.xlsx"/><Relationship Id="rId2" Type="http://schemas.microsoft.com/office/2011/relationships/chartColorStyle" Target="colors33.xml"/><Relationship Id="rId1" Type="http://schemas.microsoft.com/office/2011/relationships/chartStyle" Target="style33.xml"/></Relationships>
</file>

<file path=ppt/charts/_rels/chart79.xml.rels><?xml version="1.0" encoding="UTF-8" standalone="yes"?>
<Relationships xmlns="http://schemas.openxmlformats.org/package/2006/relationships"><Relationship Id="rId2" Type="http://schemas.openxmlformats.org/officeDocument/2006/relationships/chartUserShapes" Target="../drawings/drawing30.xml"/><Relationship Id="rId1" Type="http://schemas.openxmlformats.org/officeDocument/2006/relationships/package" Target="../embeddings/Microsoft_Excel_Worksheet78.xlsx"/></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4.xml"/><Relationship Id="rId1" Type="http://schemas.microsoft.com/office/2011/relationships/chartStyle" Target="style4.xml"/></Relationships>
</file>

<file path=ppt/charts/_rels/chart80.xml.rels><?xml version="1.0" encoding="UTF-8" standalone="yes"?>
<Relationships xmlns="http://schemas.openxmlformats.org/package/2006/relationships"><Relationship Id="rId1" Type="http://schemas.openxmlformats.org/officeDocument/2006/relationships/package" Target="../embeddings/Microsoft_Excel_Worksheet79.xlsx"/></Relationships>
</file>

<file path=ppt/charts/_rels/chart81.xml.rels><?xml version="1.0" encoding="UTF-8" standalone="yes"?>
<Relationships xmlns="http://schemas.openxmlformats.org/package/2006/relationships"><Relationship Id="rId3" Type="http://schemas.openxmlformats.org/officeDocument/2006/relationships/package" Target="../embeddings/Microsoft_Excel_Worksheet80.xlsx"/><Relationship Id="rId2" Type="http://schemas.microsoft.com/office/2011/relationships/chartColorStyle" Target="colors34.xml"/><Relationship Id="rId1" Type="http://schemas.microsoft.com/office/2011/relationships/chartStyle" Target="style34.xml"/></Relationships>
</file>

<file path=ppt/charts/_rels/chart82.xml.rels><?xml version="1.0" encoding="UTF-8" standalone="yes"?>
<Relationships xmlns="http://schemas.openxmlformats.org/package/2006/relationships"><Relationship Id="rId3" Type="http://schemas.openxmlformats.org/officeDocument/2006/relationships/package" Target="../embeddings/Microsoft_Excel_Worksheet81.xlsx"/><Relationship Id="rId2" Type="http://schemas.microsoft.com/office/2011/relationships/chartColorStyle" Target="colors35.xml"/><Relationship Id="rId1" Type="http://schemas.microsoft.com/office/2011/relationships/chartStyle" Target="style35.xml"/></Relationships>
</file>

<file path=ppt/charts/_rels/chart83.xml.rels><?xml version="1.0" encoding="UTF-8" standalone="yes"?>
<Relationships xmlns="http://schemas.openxmlformats.org/package/2006/relationships"><Relationship Id="rId2" Type="http://schemas.openxmlformats.org/officeDocument/2006/relationships/chartUserShapes" Target="../drawings/drawing31.xml"/><Relationship Id="rId1" Type="http://schemas.openxmlformats.org/officeDocument/2006/relationships/package" Target="../embeddings/Microsoft_Excel_Worksheet82.xlsx"/></Relationships>
</file>

<file path=ppt/charts/_rels/chart84.xml.rels><?xml version="1.0" encoding="UTF-8" standalone="yes"?>
<Relationships xmlns="http://schemas.openxmlformats.org/package/2006/relationships"><Relationship Id="rId1" Type="http://schemas.openxmlformats.org/officeDocument/2006/relationships/package" Target="../embeddings/Microsoft_Excel_Worksheet83.xlsx"/></Relationships>
</file>

<file path=ppt/charts/_rels/chart85.xml.rels><?xml version="1.0" encoding="UTF-8" standalone="yes"?>
<Relationships xmlns="http://schemas.openxmlformats.org/package/2006/relationships"><Relationship Id="rId3" Type="http://schemas.openxmlformats.org/officeDocument/2006/relationships/package" Target="../embeddings/Microsoft_Excel_Worksheet84.xlsx"/><Relationship Id="rId2" Type="http://schemas.microsoft.com/office/2011/relationships/chartColorStyle" Target="colors36.xml"/><Relationship Id="rId1" Type="http://schemas.microsoft.com/office/2011/relationships/chartStyle" Target="style36.xml"/></Relationships>
</file>

<file path=ppt/charts/_rels/chart86.xml.rels><?xml version="1.0" encoding="UTF-8" standalone="yes"?>
<Relationships xmlns="http://schemas.openxmlformats.org/package/2006/relationships"><Relationship Id="rId2" Type="http://schemas.openxmlformats.org/officeDocument/2006/relationships/chartUserShapes" Target="../drawings/drawing32.xml"/><Relationship Id="rId1" Type="http://schemas.openxmlformats.org/officeDocument/2006/relationships/package" Target="../embeddings/Microsoft_Excel_Worksheet85.xlsx"/></Relationships>
</file>

<file path=ppt/charts/_rels/chart87.xml.rels><?xml version="1.0" encoding="UTF-8" standalone="yes"?>
<Relationships xmlns="http://schemas.openxmlformats.org/package/2006/relationships"><Relationship Id="rId1" Type="http://schemas.openxmlformats.org/officeDocument/2006/relationships/package" Target="../embeddings/Microsoft_Excel_Worksheet86.xlsx"/></Relationships>
</file>

<file path=ppt/charts/_rels/chart88.xml.rels><?xml version="1.0" encoding="UTF-8" standalone="yes"?>
<Relationships xmlns="http://schemas.openxmlformats.org/package/2006/relationships"><Relationship Id="rId3" Type="http://schemas.openxmlformats.org/officeDocument/2006/relationships/package" Target="../embeddings/Microsoft_Excel_Worksheet87.xlsx"/><Relationship Id="rId2" Type="http://schemas.microsoft.com/office/2011/relationships/chartColorStyle" Target="colors37.xml"/><Relationship Id="rId1" Type="http://schemas.microsoft.com/office/2011/relationships/chartStyle" Target="style37.xml"/></Relationships>
</file>

<file path=ppt/charts/_rels/chart89.xml.rels><?xml version="1.0" encoding="UTF-8" standalone="yes"?>
<Relationships xmlns="http://schemas.openxmlformats.org/package/2006/relationships"><Relationship Id="rId3" Type="http://schemas.openxmlformats.org/officeDocument/2006/relationships/package" Target="../embeddings/Microsoft_Excel_Worksheet88.xlsx"/><Relationship Id="rId2" Type="http://schemas.microsoft.com/office/2011/relationships/chartColorStyle" Target="colors38.xml"/><Relationship Id="rId1" Type="http://schemas.microsoft.com/office/2011/relationships/chartStyle" Target="style38.xml"/></Relationships>
</file>

<file path=ppt/charts/_rels/chart9.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package" Target="../embeddings/Microsoft_Excel_Worksheet8.xlsx"/></Relationships>
</file>

<file path=ppt/charts/_rels/chart90.xml.rels><?xml version="1.0" encoding="UTF-8" standalone="yes"?>
<Relationships xmlns="http://schemas.openxmlformats.org/package/2006/relationships"><Relationship Id="rId3" Type="http://schemas.openxmlformats.org/officeDocument/2006/relationships/package" Target="../embeddings/Microsoft_Excel_Worksheet89.xlsx"/><Relationship Id="rId2" Type="http://schemas.microsoft.com/office/2011/relationships/chartColorStyle" Target="colors39.xml"/><Relationship Id="rId1" Type="http://schemas.microsoft.com/office/2011/relationships/chartStyle" Target="style39.xml"/></Relationships>
</file>

<file path=ppt/charts/_rels/chart91.xml.rels><?xml version="1.0" encoding="UTF-8" standalone="yes"?>
<Relationships xmlns="http://schemas.openxmlformats.org/package/2006/relationships"><Relationship Id="rId3" Type="http://schemas.openxmlformats.org/officeDocument/2006/relationships/package" Target="../embeddings/Microsoft_Excel_Worksheet90.xlsx"/><Relationship Id="rId2" Type="http://schemas.microsoft.com/office/2011/relationships/chartColorStyle" Target="colors40.xml"/><Relationship Id="rId1" Type="http://schemas.microsoft.com/office/2011/relationships/chartStyle" Target="style40.xml"/></Relationships>
</file>

<file path=ppt/charts/_rels/chart92.xml.rels><?xml version="1.0" encoding="UTF-8" standalone="yes"?>
<Relationships xmlns="http://schemas.openxmlformats.org/package/2006/relationships"><Relationship Id="rId2" Type="http://schemas.openxmlformats.org/officeDocument/2006/relationships/chartUserShapes" Target="../drawings/drawing33.xml"/><Relationship Id="rId1" Type="http://schemas.openxmlformats.org/officeDocument/2006/relationships/package" Target="../embeddings/Microsoft_Excel_Worksheet91.xlsx"/></Relationships>
</file>

<file path=ppt/charts/_rels/chart93.xml.rels><?xml version="1.0" encoding="UTF-8" standalone="yes"?>
<Relationships xmlns="http://schemas.openxmlformats.org/package/2006/relationships"><Relationship Id="rId2" Type="http://schemas.openxmlformats.org/officeDocument/2006/relationships/chartUserShapes" Target="../drawings/drawing34.xml"/><Relationship Id="rId1" Type="http://schemas.openxmlformats.org/officeDocument/2006/relationships/package" Target="../embeddings/Microsoft_Excel_Worksheet92.xlsx"/></Relationships>
</file>

<file path=ppt/charts/_rels/chart94.xml.rels><?xml version="1.0" encoding="UTF-8" standalone="yes"?>
<Relationships xmlns="http://schemas.openxmlformats.org/package/2006/relationships"><Relationship Id="rId2" Type="http://schemas.openxmlformats.org/officeDocument/2006/relationships/chartUserShapes" Target="../drawings/drawing35.xml"/><Relationship Id="rId1" Type="http://schemas.openxmlformats.org/officeDocument/2006/relationships/package" Target="../embeddings/Microsoft_Excel_Worksheet93.xlsx"/></Relationships>
</file>

<file path=ppt/charts/_rels/chart95.xml.rels><?xml version="1.0" encoding="UTF-8" standalone="yes"?>
<Relationships xmlns="http://schemas.openxmlformats.org/package/2006/relationships"><Relationship Id="rId3" Type="http://schemas.openxmlformats.org/officeDocument/2006/relationships/package" Target="../embeddings/Microsoft_Excel_Worksheet94.xlsx"/><Relationship Id="rId2" Type="http://schemas.microsoft.com/office/2011/relationships/chartColorStyle" Target="colors41.xml"/><Relationship Id="rId1" Type="http://schemas.microsoft.com/office/2011/relationships/chartStyle" Target="style41.xml"/></Relationships>
</file>

<file path=ppt/charts/_rels/chart96.xml.rels><?xml version="1.0" encoding="UTF-8" standalone="yes"?>
<Relationships xmlns="http://schemas.openxmlformats.org/package/2006/relationships"><Relationship Id="rId3" Type="http://schemas.openxmlformats.org/officeDocument/2006/relationships/package" Target="../embeddings/Microsoft_Excel_Worksheet95.xlsx"/><Relationship Id="rId2" Type="http://schemas.microsoft.com/office/2011/relationships/chartColorStyle" Target="colors42.xml"/><Relationship Id="rId1" Type="http://schemas.microsoft.com/office/2011/relationships/chartStyle" Target="style4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990379188949499"/>
          <c:y val="0.15875"/>
          <c:w val="0.44019241622100991"/>
          <c:h val="0.6825"/>
        </c:manualLayout>
      </c:layout>
      <c:pieChart>
        <c:varyColors val="1"/>
        <c:ser>
          <c:idx val="0"/>
          <c:order val="0"/>
          <c:tx>
            <c:strRef>
              <c:f>Sheet1!$B$1</c:f>
              <c:strCache>
                <c:ptCount val="1"/>
                <c:pt idx="0">
                  <c:v>Data</c:v>
                </c:pt>
              </c:strCache>
            </c:strRef>
          </c:tx>
          <c:spPr>
            <a:ln w="19050">
              <a:solidFill>
                <a:schemeClr val="bg1"/>
              </a:solidFill>
            </a:ln>
          </c:spPr>
          <c:dPt>
            <c:idx val="0"/>
            <c:bubble3D val="0"/>
            <c:spPr>
              <a:solidFill>
                <a:srgbClr val="003087"/>
              </a:solidFill>
              <a:ln w="19050">
                <a:solidFill>
                  <a:schemeClr val="bg1"/>
                </a:solidFill>
              </a:ln>
              <a:effectLst/>
            </c:spPr>
            <c:extLst>
              <c:ext xmlns:c16="http://schemas.microsoft.com/office/drawing/2014/chart" uri="{C3380CC4-5D6E-409C-BE32-E72D297353CC}">
                <c16:uniqueId val="{00000001-B96E-418B-8E50-61AD699C633D}"/>
              </c:ext>
            </c:extLst>
          </c:dPt>
          <c:dPt>
            <c:idx val="1"/>
            <c:bubble3D val="0"/>
            <c:spPr>
              <a:solidFill>
                <a:srgbClr val="005EB8"/>
              </a:solidFill>
              <a:ln w="19050">
                <a:solidFill>
                  <a:schemeClr val="bg1"/>
                </a:solidFill>
              </a:ln>
              <a:effectLst/>
            </c:spPr>
            <c:extLst>
              <c:ext xmlns:c16="http://schemas.microsoft.com/office/drawing/2014/chart" uri="{C3380CC4-5D6E-409C-BE32-E72D297353CC}">
                <c16:uniqueId val="{00000003-B96E-418B-8E50-61AD699C633D}"/>
              </c:ext>
            </c:extLst>
          </c:dPt>
          <c:dPt>
            <c:idx val="2"/>
            <c:bubble3D val="0"/>
            <c:spPr>
              <a:solidFill>
                <a:srgbClr val="00A499"/>
              </a:solidFill>
              <a:ln w="19050">
                <a:solidFill>
                  <a:schemeClr val="bg1"/>
                </a:solidFill>
              </a:ln>
              <a:effectLst/>
            </c:spPr>
            <c:extLst>
              <c:ext xmlns:c16="http://schemas.microsoft.com/office/drawing/2014/chart" uri="{C3380CC4-5D6E-409C-BE32-E72D297353CC}">
                <c16:uniqueId val="{00000005-B96E-418B-8E50-61AD699C633D}"/>
              </c:ext>
            </c:extLst>
          </c:dPt>
          <c:dPt>
            <c:idx val="3"/>
            <c:bubble3D val="0"/>
            <c:spPr>
              <a:solidFill>
                <a:srgbClr val="DDE1E4"/>
              </a:solidFill>
              <a:ln w="19050">
                <a:solidFill>
                  <a:schemeClr val="bg1"/>
                </a:solidFill>
              </a:ln>
              <a:effectLst/>
            </c:spPr>
            <c:extLst>
              <c:ext xmlns:c16="http://schemas.microsoft.com/office/drawing/2014/chart" uri="{C3380CC4-5D6E-409C-BE32-E72D297353CC}">
                <c16:uniqueId val="{00000007-B96E-418B-8E50-61AD699C633D}"/>
              </c:ext>
            </c:extLst>
          </c:dPt>
          <c:dPt>
            <c:idx val="4"/>
            <c:bubble3D val="0"/>
            <c:spPr>
              <a:solidFill>
                <a:srgbClr val="919EA8"/>
              </a:solidFill>
              <a:ln w="19050">
                <a:solidFill>
                  <a:schemeClr val="bg1"/>
                </a:solidFill>
              </a:ln>
              <a:effectLst/>
            </c:spPr>
            <c:extLst>
              <c:ext xmlns:c16="http://schemas.microsoft.com/office/drawing/2014/chart" uri="{C3380CC4-5D6E-409C-BE32-E72D297353CC}">
                <c16:uniqueId val="{00000009-B96E-418B-8E50-61AD699C633D}"/>
              </c:ext>
            </c:extLst>
          </c:dPt>
          <c:dLbls>
            <c:dLbl>
              <c:idx val="0"/>
              <c:tx>
                <c:rich>
                  <a:bodyPr/>
                  <a:lstStyle/>
                  <a:p>
                    <a:fld id="{DD6AC5FD-BE1D-449E-8AA7-EF868E855685}" type="VALUE">
                      <a:rPr lang="en-US" sz="2000" b="1" smtClean="0"/>
                      <a:pPr/>
                      <a:t>[VALUE]</a:t>
                    </a:fld>
                    <a:endParaRPr lang="en-US" sz="2000" b="1" baseline="0"/>
                  </a:p>
                  <a:p>
                    <a:fld id="{D5CABBDB-5696-429A-B346-8F299FE96EDE}" type="CATEGORYNAME">
                      <a:rPr lang="en-US"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1-B96E-418B-8E50-61AD699C633D}"/>
                </c:ext>
              </c:extLst>
            </c:dLbl>
            <c:dLbl>
              <c:idx val="1"/>
              <c:tx>
                <c:rich>
                  <a:bodyPr/>
                  <a:lstStyle/>
                  <a:p>
                    <a:fld id="{3B10BDC5-3E70-4489-8C32-3C71B075A16C}" type="VALUE">
                      <a:rPr lang="en-US" sz="2000" b="1" smtClean="0"/>
                      <a:pPr/>
                      <a:t>[VALUE]</a:t>
                    </a:fld>
                    <a:endParaRPr lang="en-US" sz="2000" b="1" baseline="0"/>
                  </a:p>
                  <a:p>
                    <a:fld id="{D2A95A94-10BE-49E3-A7A4-06DC9BD2736D}" type="CATEGORYNAME">
                      <a:rPr lang="en-US"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3-B96E-418B-8E50-61AD699C633D}"/>
                </c:ext>
              </c:extLst>
            </c:dLbl>
            <c:dLbl>
              <c:idx val="2"/>
              <c:tx>
                <c:rich>
                  <a:bodyPr/>
                  <a:lstStyle/>
                  <a:p>
                    <a:fld id="{501C5004-9334-4C59-8848-F0F0603F3F6E}" type="VALUE">
                      <a:rPr lang="en-GB" sz="2000" b="1" smtClean="0"/>
                      <a:pPr/>
                      <a:t>[VALUE]</a:t>
                    </a:fld>
                    <a:endParaRPr lang="en-GB" sz="2000" b="1" baseline="0"/>
                  </a:p>
                  <a:p>
                    <a:fld id="{4481EB85-F350-42BB-8C98-930CCA8F1087}" type="CATEGORYNAME">
                      <a:rPr lang="en-GB"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5-B96E-418B-8E50-61AD699C633D}"/>
                </c:ext>
              </c:extLst>
            </c:dLbl>
            <c:dLbl>
              <c:idx val="3"/>
              <c:tx>
                <c:rich>
                  <a:bodyPr/>
                  <a:lstStyle/>
                  <a:p>
                    <a:fld id="{8DE1027D-E190-45A6-92E6-2F42A40A7D38}" type="VALUE">
                      <a:rPr lang="en-US" sz="2000" b="1" smtClean="0"/>
                      <a:pPr/>
                      <a:t>[VALUE]</a:t>
                    </a:fld>
                    <a:endParaRPr lang="en-US" sz="2000" b="1" baseline="0"/>
                  </a:p>
                  <a:p>
                    <a:fld id="{47AD094A-EFC9-4C67-AC4C-D8480BC7E1F9}" type="CATEGORYNAME">
                      <a:rPr lang="en-US"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7-B96E-418B-8E50-61AD699C633D}"/>
                </c:ext>
              </c:extLst>
            </c:dLbl>
            <c:dLbl>
              <c:idx val="4"/>
              <c:layout>
                <c:manualLayout>
                  <c:x val="6.7841880341880337E-2"/>
                  <c:y val="-3.3601554878879634E-2"/>
                </c:manualLayout>
              </c:layout>
              <c:tx>
                <c:rich>
                  <a:bodyPr/>
                  <a:lstStyle/>
                  <a:p>
                    <a:fld id="{4A27DA09-7542-4673-8BEF-F8B851CBADCF}" type="VALUE">
                      <a:rPr lang="en-US" sz="2000" b="1" smtClean="0"/>
                      <a:pPr/>
                      <a:t>[VALUE]</a:t>
                    </a:fld>
                    <a:endParaRPr lang="en-US" sz="2000" b="1" baseline="0"/>
                  </a:p>
                  <a:p>
                    <a:fld id="{83BBA1BA-7554-4944-A1B5-781A3CA7DEA5}" type="CATEGORYNAME">
                      <a:rPr lang="en-US" smtClean="0"/>
                      <a:pPr/>
                      <a:t>[CATEGORY NAME]</a:t>
                    </a:fld>
                    <a:endParaRPr lang="en-GB"/>
                  </a:p>
                </c:rich>
              </c:tx>
              <c:dLblPos val="bestFit"/>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9-B96E-418B-8E50-61AD699C633D}"/>
                </c:ext>
              </c:extLst>
            </c:dLbl>
            <c:spPr>
              <a:noFill/>
              <a:ln>
                <a:noFill/>
              </a:ln>
              <a:effectLst/>
            </c:spPr>
            <c:txPr>
              <a:bodyPr rot="0" spcFirstLastPara="1" vertOverflow="ellipsis" vert="horz" wrap="none" lIns="38100" tIns="19050" rIns="38100" bIns="19050" anchor="ctr" anchorCtr="1">
                <a:spAutoFit/>
              </a:bodyPr>
              <a:lstStyle/>
              <a:p>
                <a:pPr>
                  <a:defRPr sz="1197" b="0" i="0" u="none" strike="noStrike" kern="1200" baseline="0">
                    <a:solidFill>
                      <a:srgbClr val="231F20"/>
                    </a:solidFill>
                    <a:latin typeface="+mn-lt"/>
                    <a:ea typeface="+mn-ea"/>
                    <a:cs typeface="+mn-cs"/>
                  </a:defRPr>
                </a:pPr>
                <a:endParaRPr lang="en-US"/>
              </a:p>
            </c:txPr>
            <c:dLblPos val="outEnd"/>
            <c:showLegendKey val="0"/>
            <c:showVal val="1"/>
            <c:showCatName val="1"/>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rect">
                    <a:avLst/>
                  </a:prstGeom>
                </c15:spPr>
              </c:ext>
            </c:extLst>
          </c:dLbls>
          <c:cat>
            <c:strRef>
              <c:f>Sheet1!$A$2:$A$6</c:f>
              <c:strCache>
                <c:ptCount val="5"/>
                <c:pt idx="0">
                  <c:v>Very good</c:v>
                </c:pt>
                <c:pt idx="1">
                  <c:v>Fairly good</c:v>
                </c:pt>
                <c:pt idx="2">
                  <c:v>Neither good
nor poor</c:v>
                </c:pt>
                <c:pt idx="3">
                  <c:v>Fairly poor</c:v>
                </c:pt>
                <c:pt idx="4">
                  <c:v>Very poor</c:v>
                </c:pt>
              </c:strCache>
            </c:strRef>
          </c:cat>
          <c:val>
            <c:numRef>
              <c:f>Sheet1!$B$2:$B$6</c:f>
              <c:numCache>
                <c:formatCode>0.0%</c:formatCode>
                <c:ptCount val="5"/>
                <c:pt idx="0">
                  <c:v>0.439</c:v>
                </c:pt>
                <c:pt idx="1">
                  <c:v>0.315</c:v>
                </c:pt>
                <c:pt idx="2">
                  <c:v>0.13</c:v>
                </c:pt>
                <c:pt idx="3">
                  <c:v>6.8000000000000005E-2</c:v>
                </c:pt>
                <c:pt idx="4">
                  <c:v>4.8000000000000001E-2</c:v>
                </c:pt>
              </c:numCache>
            </c:numRef>
          </c:val>
          <c:extLst>
            <c:ext xmlns:c16="http://schemas.microsoft.com/office/drawing/2014/chart" uri="{C3380CC4-5D6E-409C-BE32-E72D297353CC}">
              <c16:uniqueId val="{00000000-7DFA-436A-AD03-A36D5E520A3E}"/>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userShapes r:id="rId2"/>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384959925700609"/>
          <c:y val="0.1144737959760861"/>
          <c:w val="0.43230094760656684"/>
          <c:h val="0.69365664503075752"/>
        </c:manualLayout>
      </c:layout>
      <c:areaChart>
        <c:grouping val="stacked"/>
        <c:varyColors val="0"/>
        <c:ser>
          <c:idx val="2"/>
          <c:order val="2"/>
          <c:tx>
            <c:strRef>
              <c:f>Sheet1!$D$1</c:f>
              <c:strCache>
                <c:ptCount val="1"/>
                <c:pt idx="0">
                  <c:v>Bottom Area</c:v>
                </c:pt>
              </c:strCache>
            </c:strRef>
          </c:tx>
          <c:spPr>
            <a:noFill/>
            <a:ln>
              <a:noFill/>
            </a:ln>
            <a:effectLst/>
          </c:spPr>
          <c:cat>
            <c:numRef>
              <c:f>Sheet1!$A$2:$A$3</c:f>
              <c:numCache>
                <c:formatCode>General</c:formatCode>
                <c:ptCount val="2"/>
                <c:pt idx="0">
                  <c:v>2024</c:v>
                </c:pt>
                <c:pt idx="1">
                  <c:v>2025</c:v>
                </c:pt>
              </c:numCache>
            </c:numRef>
          </c:cat>
          <c:val>
            <c:numRef>
              <c:f>Sheet1!$D$2:$D$3</c:f>
              <c:numCache>
                <c:formatCode>0.0%</c:formatCode>
                <c:ptCount val="2"/>
                <c:pt idx="0">
                  <c:v>0.38200000000000001</c:v>
                </c:pt>
                <c:pt idx="1">
                  <c:v>0.34699999999999998</c:v>
                </c:pt>
              </c:numCache>
            </c:numRef>
          </c:val>
          <c:extLst>
            <c:ext xmlns:c16="http://schemas.microsoft.com/office/drawing/2014/chart" uri="{C3380CC4-5D6E-409C-BE32-E72D297353CC}">
              <c16:uniqueId val="{00000000-E115-4A4F-BAEA-B210FB63C920}"/>
            </c:ext>
          </c:extLst>
        </c:ser>
        <c:ser>
          <c:idx val="3"/>
          <c:order val="3"/>
          <c:tx>
            <c:strRef>
              <c:f>Sheet1!$E$1</c:f>
              <c:strCache>
                <c:ptCount val="1"/>
                <c:pt idx="0">
                  <c:v>Top Area</c:v>
                </c:pt>
              </c:strCache>
            </c:strRef>
          </c:tx>
          <c:spPr>
            <a:solidFill>
              <a:srgbClr val="DDE1E4">
                <a:alpha val="25000"/>
              </a:srgbClr>
            </a:solidFill>
            <a:ln>
              <a:noFill/>
            </a:ln>
            <a:effectLst/>
          </c:spPr>
          <c:cat>
            <c:numRef>
              <c:f>Sheet1!$A$2:$A$3</c:f>
              <c:numCache>
                <c:formatCode>General</c:formatCode>
                <c:ptCount val="2"/>
                <c:pt idx="0">
                  <c:v>2024</c:v>
                </c:pt>
                <c:pt idx="1">
                  <c:v>2025</c:v>
                </c:pt>
              </c:numCache>
            </c:numRef>
          </c:cat>
          <c:val>
            <c:numRef>
              <c:f>Sheet1!$E$2:$E$3</c:f>
              <c:numCache>
                <c:formatCode>0.0%</c:formatCode>
                <c:ptCount val="2"/>
                <c:pt idx="0">
                  <c:v>0.11499999999999999</c:v>
                </c:pt>
                <c:pt idx="1">
                  <c:v>0.18200000000000005</c:v>
                </c:pt>
              </c:numCache>
            </c:numRef>
          </c:val>
          <c:extLst>
            <c:ext xmlns:c16="http://schemas.microsoft.com/office/drawing/2014/chart" uri="{C3380CC4-5D6E-409C-BE32-E72D297353CC}">
              <c16:uniqueId val="{00000001-E115-4A4F-BAEA-B210FB63C920}"/>
            </c:ext>
          </c:extLst>
        </c:ser>
        <c:dLbls>
          <c:showLegendKey val="0"/>
          <c:showVal val="0"/>
          <c:showCatName val="0"/>
          <c:showSerName val="0"/>
          <c:showPercent val="0"/>
          <c:showBubbleSize val="0"/>
        </c:dLbls>
        <c:axId val="1893957808"/>
        <c:axId val="241089599"/>
      </c:areaChart>
      <c:lineChart>
        <c:grouping val="standard"/>
        <c:varyColors val="0"/>
        <c:ser>
          <c:idx val="0"/>
          <c:order val="0"/>
          <c:tx>
            <c:strRef>
              <c:f>Sheet1!$B$1</c:f>
              <c:strCache>
                <c:ptCount val="1"/>
                <c:pt idx="0">
                  <c:v>Easy²</c:v>
                </c:pt>
              </c:strCache>
            </c:strRef>
          </c:tx>
          <c:spPr>
            <a:ln w="31750" cap="rnd">
              <a:solidFill>
                <a:srgbClr val="003087"/>
              </a:solidFill>
              <a:round/>
            </a:ln>
            <a:effectLst/>
          </c:spPr>
          <c:marker>
            <c:symbol val="circle"/>
            <c:size val="9"/>
            <c:spPr>
              <a:solidFill>
                <a:srgbClr val="DDE1E4"/>
              </a:solidFill>
              <a:ln w="19050">
                <a:solidFill>
                  <a:srgbClr val="003087"/>
                </a:solidFill>
              </a:ln>
              <a:effectLst/>
            </c:spPr>
          </c:marker>
          <c:dPt>
            <c:idx val="0"/>
            <c:bubble3D val="0"/>
            <c:extLst>
              <c:ext xmlns:c16="http://schemas.microsoft.com/office/drawing/2014/chart" uri="{C3380CC4-5D6E-409C-BE32-E72D297353CC}">
                <c16:uniqueId val="{00000002-E115-4A4F-BAEA-B210FB63C920}"/>
              </c:ext>
            </c:extLst>
          </c:dPt>
          <c:dLbls>
            <c:spPr>
              <a:solidFill>
                <a:schemeClr val="bg1"/>
              </a:solidFill>
              <a:ln>
                <a:noFill/>
              </a:ln>
              <a:effectLst/>
            </c:spPr>
            <c:txPr>
              <a:bodyPr rot="0" vert="horz"/>
              <a:lstStyle/>
              <a:p>
                <a:pPr>
                  <a:defRPr sz="1800" b="1"/>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numRef>
              <c:f>Sheet1!$A$2:$A$3</c:f>
              <c:numCache>
                <c:formatCode>General</c:formatCode>
                <c:ptCount val="2"/>
                <c:pt idx="0">
                  <c:v>2024</c:v>
                </c:pt>
                <c:pt idx="1">
                  <c:v>2025</c:v>
                </c:pt>
              </c:numCache>
            </c:numRef>
          </c:cat>
          <c:val>
            <c:numRef>
              <c:f>Sheet1!$B$2:$B$3</c:f>
              <c:numCache>
                <c:formatCode>0.0%</c:formatCode>
                <c:ptCount val="2"/>
                <c:pt idx="0">
                  <c:v>0.497</c:v>
                </c:pt>
                <c:pt idx="1">
                  <c:v>0.52900000000000003</c:v>
                </c:pt>
              </c:numCache>
            </c:numRef>
          </c:val>
          <c:smooth val="0"/>
          <c:extLst>
            <c:ext xmlns:c16="http://schemas.microsoft.com/office/drawing/2014/chart" uri="{C3380CC4-5D6E-409C-BE32-E72D297353CC}">
              <c16:uniqueId val="{00000004-E115-4A4F-BAEA-B210FB63C920}"/>
            </c:ext>
          </c:extLst>
        </c:ser>
        <c:ser>
          <c:idx val="1"/>
          <c:order val="1"/>
          <c:tx>
            <c:strRef>
              <c:f>Sheet1!$C$1</c:f>
              <c:strCache>
                <c:ptCount val="1"/>
                <c:pt idx="0">
                  <c:v>Difficult³</c:v>
                </c:pt>
              </c:strCache>
            </c:strRef>
          </c:tx>
          <c:spPr>
            <a:ln w="31750" cap="rnd">
              <a:solidFill>
                <a:srgbClr val="919EA8"/>
              </a:solidFill>
              <a:round/>
            </a:ln>
            <a:effectLst/>
          </c:spPr>
          <c:marker>
            <c:symbol val="square"/>
            <c:size val="9"/>
            <c:spPr>
              <a:solidFill>
                <a:srgbClr val="DDE1E4"/>
              </a:solidFill>
              <a:ln w="19050">
                <a:solidFill>
                  <a:srgbClr val="919EA8"/>
                </a:solidFill>
              </a:ln>
              <a:effectLst/>
            </c:spPr>
          </c:marker>
          <c:dLbls>
            <c:spPr>
              <a:solidFill>
                <a:schemeClr val="bg1"/>
              </a:solidFill>
              <a:ln>
                <a:noFill/>
              </a:ln>
              <a:effectLst/>
            </c:spPr>
            <c:txPr>
              <a:bodyPr rot="0" vert="horz"/>
              <a:lstStyle/>
              <a:p>
                <a:pPr>
                  <a:defRPr sz="1800" b="1"/>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numRef>
              <c:f>Sheet1!$A$2:$A$3</c:f>
              <c:numCache>
                <c:formatCode>General</c:formatCode>
                <c:ptCount val="2"/>
                <c:pt idx="0">
                  <c:v>2024</c:v>
                </c:pt>
                <c:pt idx="1">
                  <c:v>2025</c:v>
                </c:pt>
              </c:numCache>
            </c:numRef>
          </c:cat>
          <c:val>
            <c:numRef>
              <c:f>Sheet1!$C$2:$C$3</c:f>
              <c:numCache>
                <c:formatCode>0.0%</c:formatCode>
                <c:ptCount val="2"/>
                <c:pt idx="0">
                  <c:v>0.38200000000000001</c:v>
                </c:pt>
                <c:pt idx="1">
                  <c:v>0.34699999999999998</c:v>
                </c:pt>
              </c:numCache>
            </c:numRef>
          </c:val>
          <c:smooth val="0"/>
          <c:extLst>
            <c:ext xmlns:c16="http://schemas.microsoft.com/office/drawing/2014/chart" uri="{C3380CC4-5D6E-409C-BE32-E72D297353CC}">
              <c16:uniqueId val="{00000006-E115-4A4F-BAEA-B210FB63C920}"/>
            </c:ext>
          </c:extLst>
        </c:ser>
        <c:dLbls>
          <c:showLegendKey val="0"/>
          <c:showVal val="0"/>
          <c:showCatName val="0"/>
          <c:showSerName val="0"/>
          <c:showPercent val="0"/>
          <c:showBubbleSize val="0"/>
        </c:dLbls>
        <c:marker val="1"/>
        <c:smooth val="0"/>
        <c:axId val="1893957808"/>
        <c:axId val="241089599"/>
      </c:lineChart>
      <c:catAx>
        <c:axId val="1893957808"/>
        <c:scaling>
          <c:orientation val="minMax"/>
        </c:scaling>
        <c:delete val="0"/>
        <c:axPos val="b"/>
        <c:majorGridlines>
          <c:spPr>
            <a:ln w="12700" cap="rnd" cmpd="sng" algn="ctr">
              <a:solidFill>
                <a:srgbClr val="919EA8"/>
              </a:solidFill>
              <a:prstDash val="sysDot"/>
              <a:round/>
            </a:ln>
            <a:effectLst/>
          </c:spPr>
        </c:majorGridlines>
        <c:numFmt formatCode="General" sourceLinked="1"/>
        <c:majorTickMark val="none"/>
        <c:minorTickMark val="none"/>
        <c:tickLblPos val="nextTo"/>
        <c:spPr>
          <a:noFill/>
          <a:ln w="9525" cap="flat" cmpd="sng" algn="ctr">
            <a:noFill/>
            <a:round/>
          </a:ln>
          <a:effectLst/>
        </c:spPr>
        <c:txPr>
          <a:bodyPr rot="-60000000" vert="horz"/>
          <a:lstStyle/>
          <a:p>
            <a:pPr>
              <a:defRPr sz="1200"/>
            </a:pPr>
            <a:endParaRPr lang="en-US"/>
          </a:p>
        </c:txPr>
        <c:crossAx val="241089599"/>
        <c:crosses val="autoZero"/>
        <c:auto val="1"/>
        <c:lblAlgn val="ctr"/>
        <c:lblOffset val="600"/>
        <c:noMultiLvlLbl val="0"/>
      </c:catAx>
      <c:valAx>
        <c:axId val="241089599"/>
        <c:scaling>
          <c:orientation val="minMax"/>
          <c:max val="1"/>
        </c:scaling>
        <c:delete val="1"/>
        <c:axPos val="l"/>
        <c:numFmt formatCode="0.0%" sourceLinked="1"/>
        <c:majorTickMark val="out"/>
        <c:minorTickMark val="none"/>
        <c:tickLblPos val="nextTo"/>
        <c:crossAx val="1893957808"/>
        <c:crosses val="autoZero"/>
        <c:crossBetween val="midCat"/>
      </c:valAx>
      <c:spPr>
        <a:noFill/>
        <a:ln>
          <a:noFill/>
        </a:ln>
        <a:effectLst/>
      </c:spPr>
    </c:plotArea>
    <c:legend>
      <c:legendPos val="t"/>
      <c:legendEntry>
        <c:idx val="0"/>
        <c:delete val="1"/>
      </c:legendEntry>
      <c:legendEntry>
        <c:idx val="1"/>
        <c:delete val="1"/>
      </c:legendEntry>
      <c:overlay val="0"/>
      <c:txPr>
        <a:bodyPr/>
        <a:lstStyle/>
        <a:p>
          <a:pPr>
            <a:defRPr sz="1200"/>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rgbClr val="231F20"/>
          </a:solidFill>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990379188949499"/>
          <c:y val="0.15875"/>
          <c:w val="0.44019241622100991"/>
          <c:h val="0.6825"/>
        </c:manualLayout>
      </c:layout>
      <c:pieChart>
        <c:varyColors val="1"/>
        <c:ser>
          <c:idx val="0"/>
          <c:order val="0"/>
          <c:tx>
            <c:strRef>
              <c:f>Sheet1!$B$1</c:f>
              <c:strCache>
                <c:ptCount val="1"/>
                <c:pt idx="0">
                  <c:v>Data</c:v>
                </c:pt>
              </c:strCache>
            </c:strRef>
          </c:tx>
          <c:spPr>
            <a:ln w="19050">
              <a:solidFill>
                <a:schemeClr val="bg1"/>
              </a:solidFill>
            </a:ln>
          </c:spPr>
          <c:dPt>
            <c:idx val="0"/>
            <c:bubble3D val="0"/>
            <c:spPr>
              <a:solidFill>
                <a:srgbClr val="003087"/>
              </a:solidFill>
              <a:ln w="19050">
                <a:solidFill>
                  <a:schemeClr val="bg1"/>
                </a:solidFill>
              </a:ln>
              <a:effectLst/>
            </c:spPr>
            <c:extLst>
              <c:ext xmlns:c16="http://schemas.microsoft.com/office/drawing/2014/chart" uri="{C3380CC4-5D6E-409C-BE32-E72D297353CC}">
                <c16:uniqueId val="{00000001-B96E-418B-8E50-61AD699C633D}"/>
              </c:ext>
            </c:extLst>
          </c:dPt>
          <c:dPt>
            <c:idx val="1"/>
            <c:bubble3D val="0"/>
            <c:spPr>
              <a:solidFill>
                <a:srgbClr val="005EB8"/>
              </a:solidFill>
              <a:ln w="19050">
                <a:solidFill>
                  <a:schemeClr val="bg1"/>
                </a:solidFill>
              </a:ln>
              <a:effectLst/>
            </c:spPr>
            <c:extLst>
              <c:ext xmlns:c16="http://schemas.microsoft.com/office/drawing/2014/chart" uri="{C3380CC4-5D6E-409C-BE32-E72D297353CC}">
                <c16:uniqueId val="{00000003-B96E-418B-8E50-61AD699C633D}"/>
              </c:ext>
            </c:extLst>
          </c:dPt>
          <c:dPt>
            <c:idx val="2"/>
            <c:bubble3D val="0"/>
            <c:spPr>
              <a:solidFill>
                <a:srgbClr val="00A499"/>
              </a:solidFill>
              <a:ln w="19050">
                <a:solidFill>
                  <a:schemeClr val="bg1"/>
                </a:solidFill>
              </a:ln>
              <a:effectLst/>
            </c:spPr>
            <c:extLst>
              <c:ext xmlns:c16="http://schemas.microsoft.com/office/drawing/2014/chart" uri="{C3380CC4-5D6E-409C-BE32-E72D297353CC}">
                <c16:uniqueId val="{00000005-B96E-418B-8E50-61AD699C633D}"/>
              </c:ext>
            </c:extLst>
          </c:dPt>
          <c:dPt>
            <c:idx val="3"/>
            <c:bubble3D val="0"/>
            <c:spPr>
              <a:solidFill>
                <a:srgbClr val="DDE1E4"/>
              </a:solidFill>
              <a:ln w="19050">
                <a:solidFill>
                  <a:schemeClr val="bg1"/>
                </a:solidFill>
              </a:ln>
              <a:effectLst/>
            </c:spPr>
            <c:extLst>
              <c:ext xmlns:c16="http://schemas.microsoft.com/office/drawing/2014/chart" uri="{C3380CC4-5D6E-409C-BE32-E72D297353CC}">
                <c16:uniqueId val="{00000007-B96E-418B-8E50-61AD699C633D}"/>
              </c:ext>
            </c:extLst>
          </c:dPt>
          <c:dPt>
            <c:idx val="4"/>
            <c:bubble3D val="0"/>
            <c:spPr>
              <a:solidFill>
                <a:srgbClr val="919EA8"/>
              </a:solidFill>
              <a:ln w="19050">
                <a:solidFill>
                  <a:schemeClr val="bg1"/>
                </a:solidFill>
              </a:ln>
              <a:effectLst/>
            </c:spPr>
            <c:extLst>
              <c:ext xmlns:c16="http://schemas.microsoft.com/office/drawing/2014/chart" uri="{C3380CC4-5D6E-409C-BE32-E72D297353CC}">
                <c16:uniqueId val="{00000009-B96E-418B-8E50-61AD699C633D}"/>
              </c:ext>
            </c:extLst>
          </c:dPt>
          <c:dLbls>
            <c:dLbl>
              <c:idx val="0"/>
              <c:tx>
                <c:rich>
                  <a:bodyPr/>
                  <a:lstStyle/>
                  <a:p>
                    <a:fld id="{DD6AC5FD-BE1D-449E-8AA7-EF868E855685}" type="VALUE">
                      <a:rPr lang="en-US" sz="2000" b="1" smtClean="0"/>
                      <a:pPr/>
                      <a:t>[VALUE]</a:t>
                    </a:fld>
                    <a:endParaRPr lang="en-US" sz="2000" b="1" baseline="0"/>
                  </a:p>
                  <a:p>
                    <a:fld id="{D5CABBDB-5696-429A-B346-8F299FE96EDE}" type="CATEGORYNAME">
                      <a:rPr lang="en-US"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1-B96E-418B-8E50-61AD699C633D}"/>
                </c:ext>
              </c:extLst>
            </c:dLbl>
            <c:dLbl>
              <c:idx val="1"/>
              <c:tx>
                <c:rich>
                  <a:bodyPr/>
                  <a:lstStyle/>
                  <a:p>
                    <a:fld id="{3B10BDC5-3E70-4489-8C32-3C71B075A16C}" type="VALUE">
                      <a:rPr lang="en-US" sz="2000" b="1" smtClean="0"/>
                      <a:pPr/>
                      <a:t>[VALUE]</a:t>
                    </a:fld>
                    <a:endParaRPr lang="en-US" sz="2000" b="1" baseline="0"/>
                  </a:p>
                  <a:p>
                    <a:fld id="{D2A95A94-10BE-49E3-A7A4-06DC9BD2736D}" type="CATEGORYNAME">
                      <a:rPr lang="en-US"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3-B96E-418B-8E50-61AD699C633D}"/>
                </c:ext>
              </c:extLst>
            </c:dLbl>
            <c:dLbl>
              <c:idx val="2"/>
              <c:tx>
                <c:rich>
                  <a:bodyPr/>
                  <a:lstStyle/>
                  <a:p>
                    <a:fld id="{501C5004-9334-4C59-8848-F0F0603F3F6E}" type="VALUE">
                      <a:rPr lang="en-GB" sz="2000" b="1" smtClean="0"/>
                      <a:pPr/>
                      <a:t>[VALUE]</a:t>
                    </a:fld>
                    <a:endParaRPr lang="en-GB" sz="2000" b="1" baseline="0"/>
                  </a:p>
                  <a:p>
                    <a:fld id="{4481EB85-F350-42BB-8C98-930CCA8F1087}" type="CATEGORYNAME">
                      <a:rPr lang="en-GB"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5-B96E-418B-8E50-61AD699C633D}"/>
                </c:ext>
              </c:extLst>
            </c:dLbl>
            <c:dLbl>
              <c:idx val="3"/>
              <c:tx>
                <c:rich>
                  <a:bodyPr/>
                  <a:lstStyle/>
                  <a:p>
                    <a:fld id="{8DE1027D-E190-45A6-92E6-2F42A40A7D38}" type="VALUE">
                      <a:rPr lang="en-US" sz="2000" b="1" smtClean="0"/>
                      <a:pPr/>
                      <a:t>[VALUE]</a:t>
                    </a:fld>
                    <a:endParaRPr lang="en-US" sz="2000" b="1" baseline="0"/>
                  </a:p>
                  <a:p>
                    <a:fld id="{47AD094A-EFC9-4C67-AC4C-D8480BC7E1F9}" type="CATEGORYNAME">
                      <a:rPr lang="en-US"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7-B96E-418B-8E50-61AD699C633D}"/>
                </c:ext>
              </c:extLst>
            </c:dLbl>
            <c:dLbl>
              <c:idx val="4"/>
              <c:layout>
                <c:manualLayout>
                  <c:x val="6.7841880341880337E-2"/>
                  <c:y val="-3.3601554878879634E-2"/>
                </c:manualLayout>
              </c:layout>
              <c:tx>
                <c:rich>
                  <a:bodyPr/>
                  <a:lstStyle/>
                  <a:p>
                    <a:fld id="{4A27DA09-7542-4673-8BEF-F8B851CBADCF}" type="VALUE">
                      <a:rPr lang="en-US" sz="2000" b="1" smtClean="0"/>
                      <a:pPr/>
                      <a:t>[VALUE]</a:t>
                    </a:fld>
                    <a:endParaRPr lang="en-US" sz="2000" b="1" baseline="0"/>
                  </a:p>
                  <a:p>
                    <a:fld id="{83BBA1BA-7554-4944-A1B5-781A3CA7DEA5}" type="CATEGORYNAME">
                      <a:rPr lang="en-US" smtClean="0"/>
                      <a:pPr/>
                      <a:t>[CATEGORY NAME]</a:t>
                    </a:fld>
                    <a:endParaRPr lang="en-GB"/>
                  </a:p>
                </c:rich>
              </c:tx>
              <c:dLblPos val="bestFit"/>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9-B96E-418B-8E50-61AD699C633D}"/>
                </c:ext>
              </c:extLst>
            </c:dLbl>
            <c:spPr>
              <a:noFill/>
              <a:ln>
                <a:noFill/>
              </a:ln>
              <a:effectLst/>
            </c:spPr>
            <c:txPr>
              <a:bodyPr rot="0" spcFirstLastPara="1" vertOverflow="ellipsis" vert="horz" wrap="none" lIns="38100" tIns="19050" rIns="38100" bIns="19050" anchor="ctr" anchorCtr="1">
                <a:spAutoFit/>
              </a:bodyPr>
              <a:lstStyle/>
              <a:p>
                <a:pPr>
                  <a:defRPr sz="1197" b="0" i="0" u="none" strike="noStrike" kern="1200" baseline="0">
                    <a:solidFill>
                      <a:srgbClr val="231F20"/>
                    </a:solidFill>
                    <a:latin typeface="+mn-lt"/>
                    <a:ea typeface="+mn-ea"/>
                    <a:cs typeface="+mn-cs"/>
                  </a:defRPr>
                </a:pPr>
                <a:endParaRPr lang="en-US"/>
              </a:p>
            </c:txPr>
            <c:dLblPos val="outEnd"/>
            <c:showLegendKey val="0"/>
            <c:showVal val="1"/>
            <c:showCatName val="1"/>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rect">
                    <a:avLst/>
                  </a:prstGeom>
                </c15:spPr>
              </c:ext>
            </c:extLst>
          </c:dLbls>
          <c:cat>
            <c:strRef>
              <c:f>Sheet1!$A$2:$A$6</c:f>
              <c:strCache>
                <c:ptCount val="5"/>
                <c:pt idx="0">
                  <c:v>Very easy</c:v>
                </c:pt>
                <c:pt idx="1">
                  <c:v>Fairly easy</c:v>
                </c:pt>
                <c:pt idx="2">
                  <c:v>Neither easy 
nor difficult</c:v>
                </c:pt>
                <c:pt idx="3">
                  <c:v>Fairly difficult</c:v>
                </c:pt>
                <c:pt idx="4">
                  <c:v>Very difficult</c:v>
                </c:pt>
              </c:strCache>
            </c:strRef>
          </c:cat>
          <c:val>
            <c:numRef>
              <c:f>Sheet1!$B$2:$B$6</c:f>
              <c:numCache>
                <c:formatCode>0.0%</c:formatCode>
                <c:ptCount val="5"/>
                <c:pt idx="0">
                  <c:v>0.22800000000000001</c:v>
                </c:pt>
                <c:pt idx="1">
                  <c:v>0.28499999999999998</c:v>
                </c:pt>
                <c:pt idx="2">
                  <c:v>0.14899999999999999</c:v>
                </c:pt>
                <c:pt idx="3">
                  <c:v>0.186</c:v>
                </c:pt>
                <c:pt idx="4">
                  <c:v>0.153</c:v>
                </c:pt>
              </c:numCache>
            </c:numRef>
          </c:val>
          <c:extLst>
            <c:ext xmlns:c16="http://schemas.microsoft.com/office/drawing/2014/chart" uri="{C3380CC4-5D6E-409C-BE32-E72D297353CC}">
              <c16:uniqueId val="{00000000-7DFA-436A-AD03-A36D5E520A3E}"/>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userShapes r:id="rId2"/>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384959925700609"/>
          <c:y val="0.1144737959760861"/>
          <c:w val="0.43230094760656684"/>
          <c:h val="0.69365664503075752"/>
        </c:manualLayout>
      </c:layout>
      <c:areaChart>
        <c:grouping val="stacked"/>
        <c:varyColors val="0"/>
        <c:ser>
          <c:idx val="2"/>
          <c:order val="2"/>
          <c:tx>
            <c:strRef>
              <c:f>Sheet1!$D$1</c:f>
              <c:strCache>
                <c:ptCount val="1"/>
                <c:pt idx="0">
                  <c:v>Bottom Area</c:v>
                </c:pt>
              </c:strCache>
            </c:strRef>
          </c:tx>
          <c:spPr>
            <a:noFill/>
            <a:ln>
              <a:noFill/>
            </a:ln>
            <a:effectLst/>
          </c:spPr>
          <c:cat>
            <c:numRef>
              <c:f>Sheet1!$A$2:$A$3</c:f>
              <c:numCache>
                <c:formatCode>General</c:formatCode>
                <c:ptCount val="2"/>
                <c:pt idx="0">
                  <c:v>2024</c:v>
                </c:pt>
                <c:pt idx="1">
                  <c:v>2025</c:v>
                </c:pt>
              </c:numCache>
            </c:numRef>
          </c:cat>
          <c:val>
            <c:numRef>
              <c:f>Sheet1!$D$2:$D$3</c:f>
              <c:numCache>
                <c:formatCode>0.0%</c:formatCode>
                <c:ptCount val="2"/>
                <c:pt idx="0">
                  <c:v>0.371</c:v>
                </c:pt>
                <c:pt idx="1">
                  <c:v>0.33900000000000002</c:v>
                </c:pt>
              </c:numCache>
            </c:numRef>
          </c:val>
          <c:extLst>
            <c:ext xmlns:c16="http://schemas.microsoft.com/office/drawing/2014/chart" uri="{C3380CC4-5D6E-409C-BE32-E72D297353CC}">
              <c16:uniqueId val="{00000000-A76A-4C16-9419-293A0C0D45E8}"/>
            </c:ext>
          </c:extLst>
        </c:ser>
        <c:ser>
          <c:idx val="3"/>
          <c:order val="3"/>
          <c:tx>
            <c:strRef>
              <c:f>Sheet1!$E$1</c:f>
              <c:strCache>
                <c:ptCount val="1"/>
                <c:pt idx="0">
                  <c:v>Top Area</c:v>
                </c:pt>
              </c:strCache>
            </c:strRef>
          </c:tx>
          <c:spPr>
            <a:solidFill>
              <a:srgbClr val="DDE1E4">
                <a:alpha val="25000"/>
              </a:srgbClr>
            </a:solidFill>
            <a:ln>
              <a:noFill/>
            </a:ln>
            <a:effectLst/>
          </c:spPr>
          <c:cat>
            <c:numRef>
              <c:f>Sheet1!$A$2:$A$3</c:f>
              <c:numCache>
                <c:formatCode>General</c:formatCode>
                <c:ptCount val="2"/>
                <c:pt idx="0">
                  <c:v>2024</c:v>
                </c:pt>
                <c:pt idx="1">
                  <c:v>2025</c:v>
                </c:pt>
              </c:numCache>
            </c:numRef>
          </c:cat>
          <c:val>
            <c:numRef>
              <c:f>Sheet1!$E$2:$E$3</c:f>
              <c:numCache>
                <c:formatCode>0.0%</c:formatCode>
                <c:ptCount val="2"/>
                <c:pt idx="0">
                  <c:v>0.10799999999999998</c:v>
                </c:pt>
                <c:pt idx="1">
                  <c:v>0.17299999999999999</c:v>
                </c:pt>
              </c:numCache>
            </c:numRef>
          </c:val>
          <c:extLst>
            <c:ext xmlns:c16="http://schemas.microsoft.com/office/drawing/2014/chart" uri="{C3380CC4-5D6E-409C-BE32-E72D297353CC}">
              <c16:uniqueId val="{00000001-A76A-4C16-9419-293A0C0D45E8}"/>
            </c:ext>
          </c:extLst>
        </c:ser>
        <c:dLbls>
          <c:showLegendKey val="0"/>
          <c:showVal val="0"/>
          <c:showCatName val="0"/>
          <c:showSerName val="0"/>
          <c:showPercent val="0"/>
          <c:showBubbleSize val="0"/>
        </c:dLbls>
        <c:axId val="1893957808"/>
        <c:axId val="241089599"/>
      </c:areaChart>
      <c:lineChart>
        <c:grouping val="standard"/>
        <c:varyColors val="0"/>
        <c:ser>
          <c:idx val="0"/>
          <c:order val="0"/>
          <c:tx>
            <c:strRef>
              <c:f>Sheet1!$B$1</c:f>
              <c:strCache>
                <c:ptCount val="1"/>
                <c:pt idx="0">
                  <c:v>Easy²</c:v>
                </c:pt>
              </c:strCache>
            </c:strRef>
          </c:tx>
          <c:spPr>
            <a:ln w="31750" cap="rnd">
              <a:solidFill>
                <a:srgbClr val="003087"/>
              </a:solidFill>
              <a:round/>
            </a:ln>
            <a:effectLst/>
          </c:spPr>
          <c:marker>
            <c:symbol val="circle"/>
            <c:size val="9"/>
            <c:spPr>
              <a:solidFill>
                <a:srgbClr val="DDE1E4"/>
              </a:solidFill>
              <a:ln w="19050">
                <a:solidFill>
                  <a:srgbClr val="003087"/>
                </a:solidFill>
              </a:ln>
              <a:effectLst/>
            </c:spPr>
          </c:marker>
          <c:dPt>
            <c:idx val="0"/>
            <c:bubble3D val="0"/>
            <c:extLst>
              <c:ext xmlns:c16="http://schemas.microsoft.com/office/drawing/2014/chart" uri="{C3380CC4-5D6E-409C-BE32-E72D297353CC}">
                <c16:uniqueId val="{00000002-A76A-4C16-9419-293A0C0D45E8}"/>
              </c:ext>
            </c:extLst>
          </c:dPt>
          <c:dLbls>
            <c:spPr>
              <a:solidFill>
                <a:schemeClr val="bg1"/>
              </a:solidFill>
              <a:ln>
                <a:noFill/>
              </a:ln>
              <a:effectLst/>
            </c:spPr>
            <c:txPr>
              <a:bodyPr rot="0" vert="horz"/>
              <a:lstStyle/>
              <a:p>
                <a:pPr>
                  <a:defRPr sz="1800" b="1"/>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numRef>
              <c:f>Sheet1!$A$2:$A$3</c:f>
              <c:numCache>
                <c:formatCode>General</c:formatCode>
                <c:ptCount val="2"/>
                <c:pt idx="0">
                  <c:v>2024</c:v>
                </c:pt>
                <c:pt idx="1">
                  <c:v>2025</c:v>
                </c:pt>
              </c:numCache>
            </c:numRef>
          </c:cat>
          <c:val>
            <c:numRef>
              <c:f>Sheet1!$B$2:$B$3</c:f>
              <c:numCache>
                <c:formatCode>0.0%</c:formatCode>
                <c:ptCount val="2"/>
                <c:pt idx="0">
                  <c:v>0.47899999999999998</c:v>
                </c:pt>
                <c:pt idx="1">
                  <c:v>0.51200000000000001</c:v>
                </c:pt>
              </c:numCache>
            </c:numRef>
          </c:val>
          <c:smooth val="0"/>
          <c:extLst>
            <c:ext xmlns:c16="http://schemas.microsoft.com/office/drawing/2014/chart" uri="{C3380CC4-5D6E-409C-BE32-E72D297353CC}">
              <c16:uniqueId val="{00000004-A76A-4C16-9419-293A0C0D45E8}"/>
            </c:ext>
          </c:extLst>
        </c:ser>
        <c:ser>
          <c:idx val="1"/>
          <c:order val="1"/>
          <c:tx>
            <c:strRef>
              <c:f>Sheet1!$C$1</c:f>
              <c:strCache>
                <c:ptCount val="1"/>
                <c:pt idx="0">
                  <c:v>Difficult³</c:v>
                </c:pt>
              </c:strCache>
            </c:strRef>
          </c:tx>
          <c:spPr>
            <a:ln w="31750" cap="rnd">
              <a:solidFill>
                <a:srgbClr val="919EA8"/>
              </a:solidFill>
              <a:round/>
            </a:ln>
            <a:effectLst/>
          </c:spPr>
          <c:marker>
            <c:symbol val="square"/>
            <c:size val="9"/>
            <c:spPr>
              <a:solidFill>
                <a:srgbClr val="DDE1E4"/>
              </a:solidFill>
              <a:ln w="19050">
                <a:solidFill>
                  <a:srgbClr val="919EA8"/>
                </a:solidFill>
              </a:ln>
              <a:effectLst/>
            </c:spPr>
          </c:marker>
          <c:dLbls>
            <c:spPr>
              <a:solidFill>
                <a:schemeClr val="bg1"/>
              </a:solidFill>
              <a:ln>
                <a:noFill/>
              </a:ln>
              <a:effectLst/>
            </c:spPr>
            <c:txPr>
              <a:bodyPr rot="0" vert="horz"/>
              <a:lstStyle/>
              <a:p>
                <a:pPr>
                  <a:defRPr sz="1800" b="1"/>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numRef>
              <c:f>Sheet1!$A$2:$A$3</c:f>
              <c:numCache>
                <c:formatCode>General</c:formatCode>
                <c:ptCount val="2"/>
                <c:pt idx="0">
                  <c:v>2024</c:v>
                </c:pt>
                <c:pt idx="1">
                  <c:v>2025</c:v>
                </c:pt>
              </c:numCache>
            </c:numRef>
          </c:cat>
          <c:val>
            <c:numRef>
              <c:f>Sheet1!$C$2:$C$3</c:f>
              <c:numCache>
                <c:formatCode>0.0%</c:formatCode>
                <c:ptCount val="2"/>
                <c:pt idx="0">
                  <c:v>0.371</c:v>
                </c:pt>
                <c:pt idx="1">
                  <c:v>0.33900000000000002</c:v>
                </c:pt>
              </c:numCache>
            </c:numRef>
          </c:val>
          <c:smooth val="0"/>
          <c:extLst>
            <c:ext xmlns:c16="http://schemas.microsoft.com/office/drawing/2014/chart" uri="{C3380CC4-5D6E-409C-BE32-E72D297353CC}">
              <c16:uniqueId val="{00000006-A76A-4C16-9419-293A0C0D45E8}"/>
            </c:ext>
          </c:extLst>
        </c:ser>
        <c:dLbls>
          <c:showLegendKey val="0"/>
          <c:showVal val="0"/>
          <c:showCatName val="0"/>
          <c:showSerName val="0"/>
          <c:showPercent val="0"/>
          <c:showBubbleSize val="0"/>
        </c:dLbls>
        <c:marker val="1"/>
        <c:smooth val="0"/>
        <c:axId val="1893957808"/>
        <c:axId val="241089599"/>
      </c:lineChart>
      <c:catAx>
        <c:axId val="1893957808"/>
        <c:scaling>
          <c:orientation val="minMax"/>
        </c:scaling>
        <c:delete val="0"/>
        <c:axPos val="b"/>
        <c:majorGridlines>
          <c:spPr>
            <a:ln w="12700" cap="rnd" cmpd="sng" algn="ctr">
              <a:solidFill>
                <a:srgbClr val="919EA8"/>
              </a:solidFill>
              <a:prstDash val="sysDot"/>
              <a:round/>
            </a:ln>
            <a:effectLst/>
          </c:spPr>
        </c:majorGridlines>
        <c:numFmt formatCode="General" sourceLinked="1"/>
        <c:majorTickMark val="none"/>
        <c:minorTickMark val="none"/>
        <c:tickLblPos val="nextTo"/>
        <c:spPr>
          <a:noFill/>
          <a:ln w="9525" cap="flat" cmpd="sng" algn="ctr">
            <a:noFill/>
            <a:round/>
          </a:ln>
          <a:effectLst/>
        </c:spPr>
        <c:txPr>
          <a:bodyPr rot="-60000000" vert="horz"/>
          <a:lstStyle/>
          <a:p>
            <a:pPr>
              <a:defRPr sz="1200"/>
            </a:pPr>
            <a:endParaRPr lang="en-US"/>
          </a:p>
        </c:txPr>
        <c:crossAx val="241089599"/>
        <c:crosses val="autoZero"/>
        <c:auto val="1"/>
        <c:lblAlgn val="ctr"/>
        <c:lblOffset val="600"/>
        <c:noMultiLvlLbl val="0"/>
      </c:catAx>
      <c:valAx>
        <c:axId val="241089599"/>
        <c:scaling>
          <c:orientation val="minMax"/>
          <c:max val="1"/>
        </c:scaling>
        <c:delete val="1"/>
        <c:axPos val="l"/>
        <c:numFmt formatCode="0.0%" sourceLinked="1"/>
        <c:majorTickMark val="out"/>
        <c:minorTickMark val="none"/>
        <c:tickLblPos val="nextTo"/>
        <c:crossAx val="1893957808"/>
        <c:crosses val="autoZero"/>
        <c:crossBetween val="midCat"/>
      </c:valAx>
      <c:spPr>
        <a:noFill/>
        <a:ln>
          <a:noFill/>
        </a:ln>
        <a:effectLst/>
      </c:spPr>
    </c:plotArea>
    <c:legend>
      <c:legendPos val="t"/>
      <c:legendEntry>
        <c:idx val="0"/>
        <c:delete val="1"/>
      </c:legendEntry>
      <c:legendEntry>
        <c:idx val="1"/>
        <c:delete val="1"/>
      </c:legendEntry>
      <c:overlay val="0"/>
      <c:txPr>
        <a:bodyPr/>
        <a:lstStyle/>
        <a:p>
          <a:pPr>
            <a:defRPr sz="1200"/>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rgbClr val="231F20"/>
          </a:solidFill>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990379188949499"/>
          <c:y val="0.15875"/>
          <c:w val="0.44019241622100991"/>
          <c:h val="0.6825"/>
        </c:manualLayout>
      </c:layout>
      <c:pieChart>
        <c:varyColors val="1"/>
        <c:ser>
          <c:idx val="0"/>
          <c:order val="0"/>
          <c:tx>
            <c:strRef>
              <c:f>Sheet1!$B$1</c:f>
              <c:strCache>
                <c:ptCount val="1"/>
                <c:pt idx="0">
                  <c:v>Data</c:v>
                </c:pt>
              </c:strCache>
            </c:strRef>
          </c:tx>
          <c:spPr>
            <a:ln w="19050">
              <a:solidFill>
                <a:schemeClr val="bg1"/>
              </a:solidFill>
            </a:ln>
          </c:spPr>
          <c:dPt>
            <c:idx val="0"/>
            <c:bubble3D val="0"/>
            <c:spPr>
              <a:solidFill>
                <a:srgbClr val="003087"/>
              </a:solidFill>
              <a:ln w="19050">
                <a:solidFill>
                  <a:schemeClr val="bg1"/>
                </a:solidFill>
              </a:ln>
              <a:effectLst/>
            </c:spPr>
            <c:extLst>
              <c:ext xmlns:c16="http://schemas.microsoft.com/office/drawing/2014/chart" uri="{C3380CC4-5D6E-409C-BE32-E72D297353CC}">
                <c16:uniqueId val="{00000001-B96E-418B-8E50-61AD699C633D}"/>
              </c:ext>
            </c:extLst>
          </c:dPt>
          <c:dPt>
            <c:idx val="1"/>
            <c:bubble3D val="0"/>
            <c:spPr>
              <a:solidFill>
                <a:srgbClr val="005EB8"/>
              </a:solidFill>
              <a:ln w="19050">
                <a:solidFill>
                  <a:schemeClr val="bg1"/>
                </a:solidFill>
              </a:ln>
              <a:effectLst/>
            </c:spPr>
            <c:extLst>
              <c:ext xmlns:c16="http://schemas.microsoft.com/office/drawing/2014/chart" uri="{C3380CC4-5D6E-409C-BE32-E72D297353CC}">
                <c16:uniqueId val="{00000003-B96E-418B-8E50-61AD699C633D}"/>
              </c:ext>
            </c:extLst>
          </c:dPt>
          <c:dPt>
            <c:idx val="2"/>
            <c:bubble3D val="0"/>
            <c:spPr>
              <a:solidFill>
                <a:srgbClr val="00A499"/>
              </a:solidFill>
              <a:ln w="19050">
                <a:solidFill>
                  <a:schemeClr val="bg1"/>
                </a:solidFill>
              </a:ln>
              <a:effectLst/>
            </c:spPr>
            <c:extLst>
              <c:ext xmlns:c16="http://schemas.microsoft.com/office/drawing/2014/chart" uri="{C3380CC4-5D6E-409C-BE32-E72D297353CC}">
                <c16:uniqueId val="{00000005-B96E-418B-8E50-61AD699C633D}"/>
              </c:ext>
            </c:extLst>
          </c:dPt>
          <c:dPt>
            <c:idx val="3"/>
            <c:bubble3D val="0"/>
            <c:spPr>
              <a:solidFill>
                <a:srgbClr val="DDE1E4"/>
              </a:solidFill>
              <a:ln w="19050">
                <a:solidFill>
                  <a:schemeClr val="bg1"/>
                </a:solidFill>
              </a:ln>
              <a:effectLst/>
            </c:spPr>
            <c:extLst>
              <c:ext xmlns:c16="http://schemas.microsoft.com/office/drawing/2014/chart" uri="{C3380CC4-5D6E-409C-BE32-E72D297353CC}">
                <c16:uniqueId val="{00000007-B96E-418B-8E50-61AD699C633D}"/>
              </c:ext>
            </c:extLst>
          </c:dPt>
          <c:dPt>
            <c:idx val="4"/>
            <c:bubble3D val="0"/>
            <c:spPr>
              <a:solidFill>
                <a:srgbClr val="919EA8"/>
              </a:solidFill>
              <a:ln w="19050">
                <a:solidFill>
                  <a:schemeClr val="bg1"/>
                </a:solidFill>
              </a:ln>
              <a:effectLst/>
            </c:spPr>
            <c:extLst>
              <c:ext xmlns:c16="http://schemas.microsoft.com/office/drawing/2014/chart" uri="{C3380CC4-5D6E-409C-BE32-E72D297353CC}">
                <c16:uniqueId val="{00000009-B96E-418B-8E50-61AD699C633D}"/>
              </c:ext>
            </c:extLst>
          </c:dPt>
          <c:dLbls>
            <c:dLbl>
              <c:idx val="0"/>
              <c:tx>
                <c:rich>
                  <a:bodyPr/>
                  <a:lstStyle/>
                  <a:p>
                    <a:fld id="{DD6AC5FD-BE1D-449E-8AA7-EF868E855685}" type="VALUE">
                      <a:rPr lang="en-US" sz="2000" b="1" smtClean="0"/>
                      <a:pPr/>
                      <a:t>[VALUE]</a:t>
                    </a:fld>
                    <a:endParaRPr lang="en-US" sz="2000" b="1" baseline="0"/>
                  </a:p>
                  <a:p>
                    <a:fld id="{D5CABBDB-5696-429A-B346-8F299FE96EDE}" type="CATEGORYNAME">
                      <a:rPr lang="en-US"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1-B96E-418B-8E50-61AD699C633D}"/>
                </c:ext>
              </c:extLst>
            </c:dLbl>
            <c:dLbl>
              <c:idx val="1"/>
              <c:tx>
                <c:rich>
                  <a:bodyPr/>
                  <a:lstStyle/>
                  <a:p>
                    <a:fld id="{3B10BDC5-3E70-4489-8C32-3C71B075A16C}" type="VALUE">
                      <a:rPr lang="en-US" sz="2000" b="1" smtClean="0"/>
                      <a:pPr/>
                      <a:t>[VALUE]</a:t>
                    </a:fld>
                    <a:endParaRPr lang="en-US" sz="2000" b="1" baseline="0"/>
                  </a:p>
                  <a:p>
                    <a:fld id="{D2A95A94-10BE-49E3-A7A4-06DC9BD2736D}" type="CATEGORYNAME">
                      <a:rPr lang="en-US"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3-B96E-418B-8E50-61AD699C633D}"/>
                </c:ext>
              </c:extLst>
            </c:dLbl>
            <c:dLbl>
              <c:idx val="2"/>
              <c:tx>
                <c:rich>
                  <a:bodyPr/>
                  <a:lstStyle/>
                  <a:p>
                    <a:fld id="{501C5004-9334-4C59-8848-F0F0603F3F6E}" type="VALUE">
                      <a:rPr lang="en-GB" sz="2000" b="1" smtClean="0"/>
                      <a:pPr/>
                      <a:t>[VALUE]</a:t>
                    </a:fld>
                    <a:endParaRPr lang="en-GB" sz="2000" b="1" baseline="0"/>
                  </a:p>
                  <a:p>
                    <a:fld id="{4481EB85-F350-42BB-8C98-930CCA8F1087}" type="CATEGORYNAME">
                      <a:rPr lang="en-GB"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5-B96E-418B-8E50-61AD699C633D}"/>
                </c:ext>
              </c:extLst>
            </c:dLbl>
            <c:dLbl>
              <c:idx val="3"/>
              <c:tx>
                <c:rich>
                  <a:bodyPr/>
                  <a:lstStyle/>
                  <a:p>
                    <a:fld id="{8DE1027D-E190-45A6-92E6-2F42A40A7D38}" type="VALUE">
                      <a:rPr lang="en-US" sz="2000" b="1" smtClean="0"/>
                      <a:pPr/>
                      <a:t>[VALUE]</a:t>
                    </a:fld>
                    <a:endParaRPr lang="en-US" sz="2000" b="1" baseline="0"/>
                  </a:p>
                  <a:p>
                    <a:fld id="{47AD094A-EFC9-4C67-AC4C-D8480BC7E1F9}" type="CATEGORYNAME">
                      <a:rPr lang="en-US"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7-B96E-418B-8E50-61AD699C633D}"/>
                </c:ext>
              </c:extLst>
            </c:dLbl>
            <c:dLbl>
              <c:idx val="4"/>
              <c:layout>
                <c:manualLayout>
                  <c:x val="6.7841880341880337E-2"/>
                  <c:y val="-3.3601554878879634E-2"/>
                </c:manualLayout>
              </c:layout>
              <c:tx>
                <c:rich>
                  <a:bodyPr/>
                  <a:lstStyle/>
                  <a:p>
                    <a:fld id="{4A27DA09-7542-4673-8BEF-F8B851CBADCF}" type="VALUE">
                      <a:rPr lang="en-US" sz="2000" b="1" smtClean="0"/>
                      <a:pPr/>
                      <a:t>[VALUE]</a:t>
                    </a:fld>
                    <a:endParaRPr lang="en-US" sz="2000" b="1" baseline="0"/>
                  </a:p>
                  <a:p>
                    <a:fld id="{83BBA1BA-7554-4944-A1B5-781A3CA7DEA5}" type="CATEGORYNAME">
                      <a:rPr lang="en-US" smtClean="0"/>
                      <a:pPr/>
                      <a:t>[CATEGORY NAME]</a:t>
                    </a:fld>
                    <a:endParaRPr lang="en-GB"/>
                  </a:p>
                </c:rich>
              </c:tx>
              <c:dLblPos val="bestFit"/>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9-B96E-418B-8E50-61AD699C633D}"/>
                </c:ext>
              </c:extLst>
            </c:dLbl>
            <c:spPr>
              <a:noFill/>
              <a:ln>
                <a:noFill/>
              </a:ln>
              <a:effectLst/>
            </c:spPr>
            <c:txPr>
              <a:bodyPr rot="0" spcFirstLastPara="1" vertOverflow="ellipsis" vert="horz" wrap="none" lIns="38100" tIns="19050" rIns="38100" bIns="19050" anchor="ctr" anchorCtr="1">
                <a:spAutoFit/>
              </a:bodyPr>
              <a:lstStyle/>
              <a:p>
                <a:pPr>
                  <a:defRPr sz="1197" b="0" i="0" u="none" strike="noStrike" kern="1200" baseline="0">
                    <a:solidFill>
                      <a:srgbClr val="231F20"/>
                    </a:solidFill>
                    <a:latin typeface="+mn-lt"/>
                    <a:ea typeface="+mn-ea"/>
                    <a:cs typeface="+mn-cs"/>
                  </a:defRPr>
                </a:pPr>
                <a:endParaRPr lang="en-US"/>
              </a:p>
            </c:txPr>
            <c:dLblPos val="outEnd"/>
            <c:showLegendKey val="0"/>
            <c:showVal val="1"/>
            <c:showCatName val="1"/>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rect">
                    <a:avLst/>
                  </a:prstGeom>
                </c15:spPr>
              </c:ext>
            </c:extLst>
          </c:dLbls>
          <c:cat>
            <c:strRef>
              <c:f>Sheet1!$A$2:$A$6</c:f>
              <c:strCache>
                <c:ptCount val="5"/>
                <c:pt idx="0">
                  <c:v>Very easy</c:v>
                </c:pt>
                <c:pt idx="1">
                  <c:v>Fairly easy</c:v>
                </c:pt>
                <c:pt idx="2">
                  <c:v>Neither easy 
nor difficult</c:v>
                </c:pt>
                <c:pt idx="3">
                  <c:v>Fairly difficult</c:v>
                </c:pt>
                <c:pt idx="4">
                  <c:v>Very difficult</c:v>
                </c:pt>
              </c:strCache>
            </c:strRef>
          </c:cat>
          <c:val>
            <c:numRef>
              <c:f>Sheet1!$B$2:$B$6</c:f>
              <c:numCache>
                <c:formatCode>0.0%</c:formatCode>
                <c:ptCount val="5"/>
                <c:pt idx="0">
                  <c:v>0.23100000000000001</c:v>
                </c:pt>
                <c:pt idx="1">
                  <c:v>0.25900000000000001</c:v>
                </c:pt>
                <c:pt idx="2">
                  <c:v>0.155</c:v>
                </c:pt>
                <c:pt idx="3">
                  <c:v>0.16800000000000001</c:v>
                </c:pt>
                <c:pt idx="4">
                  <c:v>0.187</c:v>
                </c:pt>
              </c:numCache>
            </c:numRef>
          </c:val>
          <c:extLst>
            <c:ext xmlns:c16="http://schemas.microsoft.com/office/drawing/2014/chart" uri="{C3380CC4-5D6E-409C-BE32-E72D297353CC}">
              <c16:uniqueId val="{00000000-7DFA-436A-AD03-A36D5E520A3E}"/>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userShapes r:id="rId2"/>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384959925700609"/>
          <c:y val="0.1144737959760861"/>
          <c:w val="0.43230094760656684"/>
          <c:h val="0.69365664503075752"/>
        </c:manualLayout>
      </c:layout>
      <c:areaChart>
        <c:grouping val="stacked"/>
        <c:varyColors val="0"/>
        <c:ser>
          <c:idx val="2"/>
          <c:order val="2"/>
          <c:tx>
            <c:strRef>
              <c:f>Sheet1!$D$1</c:f>
              <c:strCache>
                <c:ptCount val="1"/>
                <c:pt idx="0">
                  <c:v>Bottom Area</c:v>
                </c:pt>
              </c:strCache>
            </c:strRef>
          </c:tx>
          <c:spPr>
            <a:noFill/>
            <a:ln>
              <a:noFill/>
            </a:ln>
            <a:effectLst/>
          </c:spPr>
          <c:cat>
            <c:numRef>
              <c:f>Sheet1!$A$2:$A$3</c:f>
              <c:numCache>
                <c:formatCode>General</c:formatCode>
                <c:ptCount val="2"/>
                <c:pt idx="0">
                  <c:v>2024</c:v>
                </c:pt>
                <c:pt idx="1">
                  <c:v>2025</c:v>
                </c:pt>
              </c:numCache>
            </c:numRef>
          </c:cat>
          <c:val>
            <c:numRef>
              <c:f>Sheet1!$D$2:$D$3</c:f>
              <c:numCache>
                <c:formatCode>0.0%</c:formatCode>
                <c:ptCount val="2"/>
                <c:pt idx="0">
                  <c:v>0.39400000000000002</c:v>
                </c:pt>
                <c:pt idx="1">
                  <c:v>0.35499999999999998</c:v>
                </c:pt>
              </c:numCache>
            </c:numRef>
          </c:val>
          <c:extLst>
            <c:ext xmlns:c16="http://schemas.microsoft.com/office/drawing/2014/chart" uri="{C3380CC4-5D6E-409C-BE32-E72D297353CC}">
              <c16:uniqueId val="{00000000-8458-4F68-9643-153B7230351D}"/>
            </c:ext>
          </c:extLst>
        </c:ser>
        <c:ser>
          <c:idx val="3"/>
          <c:order val="3"/>
          <c:tx>
            <c:strRef>
              <c:f>Sheet1!$E$1</c:f>
              <c:strCache>
                <c:ptCount val="1"/>
                <c:pt idx="0">
                  <c:v>Top Area</c:v>
                </c:pt>
              </c:strCache>
            </c:strRef>
          </c:tx>
          <c:spPr>
            <a:solidFill>
              <a:srgbClr val="DDE1E4">
                <a:alpha val="25000"/>
              </a:srgbClr>
            </a:solidFill>
            <a:ln>
              <a:noFill/>
            </a:ln>
            <a:effectLst/>
          </c:spPr>
          <c:cat>
            <c:numRef>
              <c:f>Sheet1!$A$2:$A$3</c:f>
              <c:numCache>
                <c:formatCode>General</c:formatCode>
                <c:ptCount val="2"/>
                <c:pt idx="0">
                  <c:v>2024</c:v>
                </c:pt>
                <c:pt idx="1">
                  <c:v>2025</c:v>
                </c:pt>
              </c:numCache>
            </c:numRef>
          </c:cat>
          <c:val>
            <c:numRef>
              <c:f>Sheet1!$E$2:$E$3</c:f>
              <c:numCache>
                <c:formatCode>0.0%</c:formatCode>
                <c:ptCount val="2"/>
                <c:pt idx="0">
                  <c:v>5.3999999999999992E-2</c:v>
                </c:pt>
                <c:pt idx="1">
                  <c:v>0.13500000000000001</c:v>
                </c:pt>
              </c:numCache>
            </c:numRef>
          </c:val>
          <c:extLst>
            <c:ext xmlns:c16="http://schemas.microsoft.com/office/drawing/2014/chart" uri="{C3380CC4-5D6E-409C-BE32-E72D297353CC}">
              <c16:uniqueId val="{00000001-8458-4F68-9643-153B7230351D}"/>
            </c:ext>
          </c:extLst>
        </c:ser>
        <c:dLbls>
          <c:showLegendKey val="0"/>
          <c:showVal val="0"/>
          <c:showCatName val="0"/>
          <c:showSerName val="0"/>
          <c:showPercent val="0"/>
          <c:showBubbleSize val="0"/>
        </c:dLbls>
        <c:axId val="1893957808"/>
        <c:axId val="241089599"/>
      </c:areaChart>
      <c:lineChart>
        <c:grouping val="standard"/>
        <c:varyColors val="0"/>
        <c:ser>
          <c:idx val="0"/>
          <c:order val="0"/>
          <c:tx>
            <c:strRef>
              <c:f>Sheet1!$B$1</c:f>
              <c:strCache>
                <c:ptCount val="1"/>
                <c:pt idx="0">
                  <c:v>Easy²</c:v>
                </c:pt>
              </c:strCache>
            </c:strRef>
          </c:tx>
          <c:spPr>
            <a:ln w="31750" cap="rnd">
              <a:solidFill>
                <a:srgbClr val="003087"/>
              </a:solidFill>
              <a:round/>
            </a:ln>
            <a:effectLst/>
          </c:spPr>
          <c:marker>
            <c:symbol val="circle"/>
            <c:size val="9"/>
            <c:spPr>
              <a:solidFill>
                <a:srgbClr val="DDE1E4"/>
              </a:solidFill>
              <a:ln w="19050">
                <a:solidFill>
                  <a:srgbClr val="003087"/>
                </a:solidFill>
              </a:ln>
              <a:effectLst/>
            </c:spPr>
          </c:marker>
          <c:dPt>
            <c:idx val="0"/>
            <c:bubble3D val="0"/>
            <c:extLst>
              <c:ext xmlns:c16="http://schemas.microsoft.com/office/drawing/2014/chart" uri="{C3380CC4-5D6E-409C-BE32-E72D297353CC}">
                <c16:uniqueId val="{00000002-8458-4F68-9643-153B7230351D}"/>
              </c:ext>
            </c:extLst>
          </c:dPt>
          <c:dLbls>
            <c:spPr>
              <a:solidFill>
                <a:schemeClr val="bg1"/>
              </a:solidFill>
              <a:ln>
                <a:noFill/>
              </a:ln>
              <a:effectLst/>
            </c:spPr>
            <c:txPr>
              <a:bodyPr rot="0" vert="horz"/>
              <a:lstStyle/>
              <a:p>
                <a:pPr>
                  <a:defRPr sz="1800" b="1"/>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numRef>
              <c:f>Sheet1!$A$2:$A$3</c:f>
              <c:numCache>
                <c:formatCode>General</c:formatCode>
                <c:ptCount val="2"/>
                <c:pt idx="0">
                  <c:v>2024</c:v>
                </c:pt>
                <c:pt idx="1">
                  <c:v>2025</c:v>
                </c:pt>
              </c:numCache>
            </c:numRef>
          </c:cat>
          <c:val>
            <c:numRef>
              <c:f>Sheet1!$B$2:$B$3</c:f>
              <c:numCache>
                <c:formatCode>0.0%</c:formatCode>
                <c:ptCount val="2"/>
                <c:pt idx="0">
                  <c:v>0.44800000000000001</c:v>
                </c:pt>
                <c:pt idx="1">
                  <c:v>0.49</c:v>
                </c:pt>
              </c:numCache>
            </c:numRef>
          </c:val>
          <c:smooth val="0"/>
          <c:extLst>
            <c:ext xmlns:c16="http://schemas.microsoft.com/office/drawing/2014/chart" uri="{C3380CC4-5D6E-409C-BE32-E72D297353CC}">
              <c16:uniqueId val="{00000004-8458-4F68-9643-153B7230351D}"/>
            </c:ext>
          </c:extLst>
        </c:ser>
        <c:ser>
          <c:idx val="1"/>
          <c:order val="1"/>
          <c:tx>
            <c:strRef>
              <c:f>Sheet1!$C$1</c:f>
              <c:strCache>
                <c:ptCount val="1"/>
                <c:pt idx="0">
                  <c:v>Difficult³</c:v>
                </c:pt>
              </c:strCache>
            </c:strRef>
          </c:tx>
          <c:spPr>
            <a:ln w="31750" cap="rnd">
              <a:solidFill>
                <a:srgbClr val="919EA8"/>
              </a:solidFill>
              <a:round/>
            </a:ln>
            <a:effectLst/>
          </c:spPr>
          <c:marker>
            <c:symbol val="square"/>
            <c:size val="9"/>
            <c:spPr>
              <a:solidFill>
                <a:srgbClr val="DDE1E4"/>
              </a:solidFill>
              <a:ln w="19050">
                <a:solidFill>
                  <a:srgbClr val="919EA8"/>
                </a:solidFill>
              </a:ln>
              <a:effectLst/>
            </c:spPr>
          </c:marker>
          <c:dLbls>
            <c:spPr>
              <a:solidFill>
                <a:schemeClr val="bg1"/>
              </a:solidFill>
              <a:ln>
                <a:noFill/>
              </a:ln>
              <a:effectLst/>
            </c:spPr>
            <c:txPr>
              <a:bodyPr rot="0" vert="horz"/>
              <a:lstStyle/>
              <a:p>
                <a:pPr>
                  <a:defRPr sz="1800" b="1"/>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numRef>
              <c:f>Sheet1!$A$2:$A$3</c:f>
              <c:numCache>
                <c:formatCode>General</c:formatCode>
                <c:ptCount val="2"/>
                <c:pt idx="0">
                  <c:v>2024</c:v>
                </c:pt>
                <c:pt idx="1">
                  <c:v>2025</c:v>
                </c:pt>
              </c:numCache>
            </c:numRef>
          </c:cat>
          <c:val>
            <c:numRef>
              <c:f>Sheet1!$C$2:$C$3</c:f>
              <c:numCache>
                <c:formatCode>0.0%</c:formatCode>
                <c:ptCount val="2"/>
                <c:pt idx="0">
                  <c:v>0.39400000000000002</c:v>
                </c:pt>
                <c:pt idx="1">
                  <c:v>0.35499999999999998</c:v>
                </c:pt>
              </c:numCache>
            </c:numRef>
          </c:val>
          <c:smooth val="0"/>
          <c:extLst>
            <c:ext xmlns:c16="http://schemas.microsoft.com/office/drawing/2014/chart" uri="{C3380CC4-5D6E-409C-BE32-E72D297353CC}">
              <c16:uniqueId val="{00000006-8458-4F68-9643-153B7230351D}"/>
            </c:ext>
          </c:extLst>
        </c:ser>
        <c:dLbls>
          <c:showLegendKey val="0"/>
          <c:showVal val="0"/>
          <c:showCatName val="0"/>
          <c:showSerName val="0"/>
          <c:showPercent val="0"/>
          <c:showBubbleSize val="0"/>
        </c:dLbls>
        <c:marker val="1"/>
        <c:smooth val="0"/>
        <c:axId val="1893957808"/>
        <c:axId val="241089599"/>
      </c:lineChart>
      <c:catAx>
        <c:axId val="1893957808"/>
        <c:scaling>
          <c:orientation val="minMax"/>
        </c:scaling>
        <c:delete val="0"/>
        <c:axPos val="b"/>
        <c:majorGridlines>
          <c:spPr>
            <a:ln w="12700" cap="rnd" cmpd="sng" algn="ctr">
              <a:solidFill>
                <a:srgbClr val="919EA8"/>
              </a:solidFill>
              <a:prstDash val="sysDot"/>
              <a:round/>
            </a:ln>
            <a:effectLst/>
          </c:spPr>
        </c:majorGridlines>
        <c:numFmt formatCode="General" sourceLinked="1"/>
        <c:majorTickMark val="none"/>
        <c:minorTickMark val="none"/>
        <c:tickLblPos val="nextTo"/>
        <c:spPr>
          <a:noFill/>
          <a:ln w="9525" cap="flat" cmpd="sng" algn="ctr">
            <a:noFill/>
            <a:round/>
          </a:ln>
          <a:effectLst/>
        </c:spPr>
        <c:txPr>
          <a:bodyPr rot="-60000000" vert="horz"/>
          <a:lstStyle/>
          <a:p>
            <a:pPr>
              <a:defRPr sz="1200"/>
            </a:pPr>
            <a:endParaRPr lang="en-US"/>
          </a:p>
        </c:txPr>
        <c:crossAx val="241089599"/>
        <c:crosses val="autoZero"/>
        <c:auto val="1"/>
        <c:lblAlgn val="ctr"/>
        <c:lblOffset val="600"/>
        <c:noMultiLvlLbl val="0"/>
      </c:catAx>
      <c:valAx>
        <c:axId val="241089599"/>
        <c:scaling>
          <c:orientation val="minMax"/>
          <c:max val="1"/>
        </c:scaling>
        <c:delete val="1"/>
        <c:axPos val="l"/>
        <c:numFmt formatCode="0.0%" sourceLinked="1"/>
        <c:majorTickMark val="out"/>
        <c:minorTickMark val="none"/>
        <c:tickLblPos val="nextTo"/>
        <c:crossAx val="1893957808"/>
        <c:crosses val="autoZero"/>
        <c:crossBetween val="midCat"/>
      </c:valAx>
      <c:spPr>
        <a:noFill/>
        <a:ln>
          <a:noFill/>
        </a:ln>
        <a:effectLst/>
      </c:spPr>
    </c:plotArea>
    <c:legend>
      <c:legendPos val="t"/>
      <c:legendEntry>
        <c:idx val="0"/>
        <c:delete val="1"/>
      </c:legendEntry>
      <c:legendEntry>
        <c:idx val="1"/>
        <c:delete val="1"/>
      </c:legendEntry>
      <c:overlay val="0"/>
      <c:txPr>
        <a:bodyPr/>
        <a:lstStyle/>
        <a:p>
          <a:pPr>
            <a:defRPr sz="1200"/>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rgbClr val="231F20"/>
          </a:solidFill>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990379188949499"/>
          <c:y val="0.15875"/>
          <c:w val="0.44019241622100991"/>
          <c:h val="0.6825"/>
        </c:manualLayout>
      </c:layout>
      <c:pieChart>
        <c:varyColors val="1"/>
        <c:ser>
          <c:idx val="0"/>
          <c:order val="0"/>
          <c:tx>
            <c:strRef>
              <c:f>Sheet1!$B$1</c:f>
              <c:strCache>
                <c:ptCount val="1"/>
                <c:pt idx="0">
                  <c:v>Data</c:v>
                </c:pt>
              </c:strCache>
            </c:strRef>
          </c:tx>
          <c:spPr>
            <a:ln w="19050">
              <a:solidFill>
                <a:schemeClr val="bg1"/>
              </a:solidFill>
            </a:ln>
          </c:spPr>
          <c:dPt>
            <c:idx val="0"/>
            <c:bubble3D val="0"/>
            <c:spPr>
              <a:solidFill>
                <a:srgbClr val="003087"/>
              </a:solidFill>
              <a:ln w="19050">
                <a:solidFill>
                  <a:schemeClr val="bg1"/>
                </a:solidFill>
              </a:ln>
              <a:effectLst/>
            </c:spPr>
            <c:extLst>
              <c:ext xmlns:c16="http://schemas.microsoft.com/office/drawing/2014/chart" uri="{C3380CC4-5D6E-409C-BE32-E72D297353CC}">
                <c16:uniqueId val="{00000001-B96E-418B-8E50-61AD699C633D}"/>
              </c:ext>
            </c:extLst>
          </c:dPt>
          <c:dPt>
            <c:idx val="1"/>
            <c:bubble3D val="0"/>
            <c:spPr>
              <a:solidFill>
                <a:srgbClr val="005EB8"/>
              </a:solidFill>
              <a:ln w="19050">
                <a:solidFill>
                  <a:schemeClr val="bg1"/>
                </a:solidFill>
              </a:ln>
              <a:effectLst/>
            </c:spPr>
            <c:extLst>
              <c:ext xmlns:c16="http://schemas.microsoft.com/office/drawing/2014/chart" uri="{C3380CC4-5D6E-409C-BE32-E72D297353CC}">
                <c16:uniqueId val="{00000003-B96E-418B-8E50-61AD699C633D}"/>
              </c:ext>
            </c:extLst>
          </c:dPt>
          <c:dPt>
            <c:idx val="2"/>
            <c:bubble3D val="0"/>
            <c:spPr>
              <a:solidFill>
                <a:srgbClr val="DDE1E4"/>
              </a:solidFill>
              <a:ln w="19050">
                <a:solidFill>
                  <a:schemeClr val="bg1"/>
                </a:solidFill>
              </a:ln>
              <a:effectLst/>
            </c:spPr>
            <c:extLst>
              <c:ext xmlns:c16="http://schemas.microsoft.com/office/drawing/2014/chart" uri="{C3380CC4-5D6E-409C-BE32-E72D297353CC}">
                <c16:uniqueId val="{00000005-B96E-418B-8E50-61AD699C633D}"/>
              </c:ext>
            </c:extLst>
          </c:dPt>
          <c:dPt>
            <c:idx val="3"/>
            <c:bubble3D val="0"/>
            <c:spPr>
              <a:solidFill>
                <a:srgbClr val="919EA8"/>
              </a:solidFill>
              <a:ln w="19050">
                <a:solidFill>
                  <a:schemeClr val="bg1"/>
                </a:solidFill>
              </a:ln>
              <a:effectLst/>
            </c:spPr>
            <c:extLst>
              <c:ext xmlns:c16="http://schemas.microsoft.com/office/drawing/2014/chart" uri="{C3380CC4-5D6E-409C-BE32-E72D297353CC}">
                <c16:uniqueId val="{00000007-B96E-418B-8E50-61AD699C633D}"/>
              </c:ext>
            </c:extLst>
          </c:dPt>
          <c:dLbls>
            <c:dLbl>
              <c:idx val="0"/>
              <c:tx>
                <c:rich>
                  <a:bodyPr/>
                  <a:lstStyle/>
                  <a:p>
                    <a:fld id="{DD6AC5FD-BE1D-449E-8AA7-EF868E855685}" type="VALUE">
                      <a:rPr lang="en-US" sz="2000" b="1" smtClean="0"/>
                      <a:pPr/>
                      <a:t>[VALUE]</a:t>
                    </a:fld>
                    <a:endParaRPr lang="en-US" sz="2000" b="1" baseline="0"/>
                  </a:p>
                  <a:p>
                    <a:fld id="{D5CABBDB-5696-429A-B346-8F299FE96EDE}" type="CATEGORYNAME">
                      <a:rPr lang="en-US"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1-B96E-418B-8E50-61AD699C633D}"/>
                </c:ext>
              </c:extLst>
            </c:dLbl>
            <c:dLbl>
              <c:idx val="1"/>
              <c:tx>
                <c:rich>
                  <a:bodyPr/>
                  <a:lstStyle/>
                  <a:p>
                    <a:fld id="{3B10BDC5-3E70-4489-8C32-3C71B075A16C}" type="VALUE">
                      <a:rPr lang="en-US" sz="2000" b="1" smtClean="0"/>
                      <a:pPr/>
                      <a:t>[VALUE]</a:t>
                    </a:fld>
                    <a:endParaRPr lang="en-US" sz="2000" b="1" baseline="0"/>
                  </a:p>
                  <a:p>
                    <a:fld id="{D2A95A94-10BE-49E3-A7A4-06DC9BD2736D}" type="CATEGORYNAME">
                      <a:rPr lang="en-US"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3-B96E-418B-8E50-61AD699C633D}"/>
                </c:ext>
              </c:extLst>
            </c:dLbl>
            <c:dLbl>
              <c:idx val="2"/>
              <c:tx>
                <c:rich>
                  <a:bodyPr/>
                  <a:lstStyle/>
                  <a:p>
                    <a:fld id="{8DE1027D-E190-45A6-92E6-2F42A40A7D38}" type="VALUE">
                      <a:rPr lang="en-US" sz="2000" b="1" smtClean="0"/>
                      <a:pPr/>
                      <a:t>[VALUE]</a:t>
                    </a:fld>
                    <a:endParaRPr lang="en-US" sz="2000" b="1" baseline="0"/>
                  </a:p>
                  <a:p>
                    <a:fld id="{47AD094A-EFC9-4C67-AC4C-D8480BC7E1F9}" type="CATEGORYNAME">
                      <a:rPr lang="en-US"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5-B96E-418B-8E50-61AD699C633D}"/>
                </c:ext>
              </c:extLst>
            </c:dLbl>
            <c:dLbl>
              <c:idx val="3"/>
              <c:layout>
                <c:manualLayout>
                  <c:x val="6.7841880341880337E-2"/>
                  <c:y val="-3.3601554878879634E-2"/>
                </c:manualLayout>
              </c:layout>
              <c:tx>
                <c:rich>
                  <a:bodyPr/>
                  <a:lstStyle/>
                  <a:p>
                    <a:fld id="{4A27DA09-7542-4673-8BEF-F8B851CBADCF}" type="VALUE">
                      <a:rPr lang="en-GB" sz="2000" b="1" smtClean="0"/>
                      <a:pPr/>
                      <a:t>[VALUE]</a:t>
                    </a:fld>
                    <a:endParaRPr lang="en-GB" sz="2000" b="1" baseline="0"/>
                  </a:p>
                  <a:p>
                    <a:fld id="{83BBA1BA-7554-4944-A1B5-781A3CA7DEA5}" type="CATEGORYNAME">
                      <a:rPr lang="en-GB" smtClean="0"/>
                      <a:pPr/>
                      <a:t>[CATEGORY NAME]</a:t>
                    </a:fld>
                    <a:endParaRPr lang="en-GB"/>
                  </a:p>
                </c:rich>
              </c:tx>
              <c:dLblPos val="bestFit"/>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7-B96E-418B-8E50-61AD699C633D}"/>
                </c:ext>
              </c:extLst>
            </c:dLbl>
            <c:spPr>
              <a:noFill/>
              <a:ln>
                <a:noFill/>
              </a:ln>
              <a:effectLst/>
            </c:spPr>
            <c:txPr>
              <a:bodyPr rot="0" spcFirstLastPara="1" vertOverflow="ellipsis" vert="horz" wrap="none" lIns="38100" tIns="19050" rIns="38100" bIns="19050" anchor="ctr" anchorCtr="1">
                <a:spAutoFit/>
              </a:bodyPr>
              <a:lstStyle/>
              <a:p>
                <a:pPr>
                  <a:defRPr sz="1197" b="0" i="0" u="none" strike="noStrike" kern="1200" baseline="0">
                    <a:solidFill>
                      <a:srgbClr val="231F20"/>
                    </a:solidFill>
                    <a:latin typeface="+mn-lt"/>
                    <a:ea typeface="+mn-ea"/>
                    <a:cs typeface="+mn-cs"/>
                  </a:defRPr>
                </a:pPr>
                <a:endParaRPr lang="en-US"/>
              </a:p>
            </c:txPr>
            <c:dLblPos val="outEnd"/>
            <c:showLegendKey val="0"/>
            <c:showVal val="1"/>
            <c:showCatName val="1"/>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rect">
                    <a:avLst/>
                  </a:prstGeom>
                </c15:spPr>
              </c:ext>
            </c:extLst>
          </c:dLbls>
          <c:cat>
            <c:strRef>
              <c:f>Sheet1!$A$2:$A$5</c:f>
              <c:strCache>
                <c:ptCount val="4"/>
                <c:pt idx="0">
                  <c:v>Very helpful</c:v>
                </c:pt>
                <c:pt idx="1">
                  <c:v>Fairly helpful</c:v>
                </c:pt>
                <c:pt idx="2">
                  <c:v>Not very helpful</c:v>
                </c:pt>
                <c:pt idx="3">
                  <c:v>Not at all helpful</c:v>
                </c:pt>
              </c:strCache>
            </c:strRef>
          </c:cat>
          <c:val>
            <c:numRef>
              <c:f>Sheet1!$B$2:$B$5</c:f>
              <c:numCache>
                <c:formatCode>0.0%</c:formatCode>
                <c:ptCount val="4"/>
                <c:pt idx="0">
                  <c:v>0.42499999999999999</c:v>
                </c:pt>
                <c:pt idx="1">
                  <c:v>0.40799999999999997</c:v>
                </c:pt>
                <c:pt idx="2">
                  <c:v>0.111</c:v>
                </c:pt>
                <c:pt idx="3">
                  <c:v>5.6000000000000001E-2</c:v>
                </c:pt>
              </c:numCache>
            </c:numRef>
          </c:val>
          <c:extLst>
            <c:ext xmlns:c16="http://schemas.microsoft.com/office/drawing/2014/chart" uri="{C3380CC4-5D6E-409C-BE32-E72D297353CC}">
              <c16:uniqueId val="{00000000-7DFA-436A-AD03-A36D5E520A3E}"/>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userShapes r:id="rId2"/>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384959925700609"/>
          <c:y val="0.1144737959760861"/>
          <c:w val="0.43230094760656684"/>
          <c:h val="0.69365664503075752"/>
        </c:manualLayout>
      </c:layout>
      <c:areaChart>
        <c:grouping val="stacked"/>
        <c:varyColors val="0"/>
        <c:ser>
          <c:idx val="2"/>
          <c:order val="2"/>
          <c:tx>
            <c:strRef>
              <c:f>Sheet1!$D$1</c:f>
              <c:strCache>
                <c:ptCount val="1"/>
                <c:pt idx="0">
                  <c:v>Bottom Area</c:v>
                </c:pt>
              </c:strCache>
            </c:strRef>
          </c:tx>
          <c:spPr>
            <a:noFill/>
            <a:ln>
              <a:noFill/>
            </a:ln>
            <a:effectLst/>
          </c:spPr>
          <c:cat>
            <c:numRef>
              <c:f>Sheet1!$A$2:$A$3</c:f>
              <c:numCache>
                <c:formatCode>General</c:formatCode>
                <c:ptCount val="2"/>
                <c:pt idx="0">
                  <c:v>2024</c:v>
                </c:pt>
                <c:pt idx="1">
                  <c:v>2025</c:v>
                </c:pt>
              </c:numCache>
            </c:numRef>
          </c:cat>
          <c:val>
            <c:numRef>
              <c:f>Sheet1!$D$2:$D$3</c:f>
              <c:numCache>
                <c:formatCode>0.0%</c:formatCode>
                <c:ptCount val="2"/>
                <c:pt idx="0">
                  <c:v>0.17399999999999999</c:v>
                </c:pt>
                <c:pt idx="1">
                  <c:v>0.16700000000000001</c:v>
                </c:pt>
              </c:numCache>
            </c:numRef>
          </c:val>
          <c:extLst>
            <c:ext xmlns:c16="http://schemas.microsoft.com/office/drawing/2014/chart" uri="{C3380CC4-5D6E-409C-BE32-E72D297353CC}">
              <c16:uniqueId val="{00000000-C359-4C5E-A498-7B64234FB7AC}"/>
            </c:ext>
          </c:extLst>
        </c:ser>
        <c:ser>
          <c:idx val="3"/>
          <c:order val="3"/>
          <c:tx>
            <c:strRef>
              <c:f>Sheet1!$E$1</c:f>
              <c:strCache>
                <c:ptCount val="1"/>
                <c:pt idx="0">
                  <c:v>Top Area</c:v>
                </c:pt>
              </c:strCache>
            </c:strRef>
          </c:tx>
          <c:spPr>
            <a:solidFill>
              <a:srgbClr val="DDE1E4">
                <a:alpha val="25000"/>
              </a:srgbClr>
            </a:solidFill>
            <a:ln>
              <a:noFill/>
            </a:ln>
            <a:effectLst/>
          </c:spPr>
          <c:cat>
            <c:numRef>
              <c:f>Sheet1!$A$2:$A$3</c:f>
              <c:numCache>
                <c:formatCode>General</c:formatCode>
                <c:ptCount val="2"/>
                <c:pt idx="0">
                  <c:v>2024</c:v>
                </c:pt>
                <c:pt idx="1">
                  <c:v>2025</c:v>
                </c:pt>
              </c:numCache>
            </c:numRef>
          </c:cat>
          <c:val>
            <c:numRef>
              <c:f>Sheet1!$E$2:$E$3</c:f>
              <c:numCache>
                <c:formatCode>0.0%</c:formatCode>
                <c:ptCount val="2"/>
                <c:pt idx="0">
                  <c:v>0.65199999999999991</c:v>
                </c:pt>
                <c:pt idx="1">
                  <c:v>0.66599999999999993</c:v>
                </c:pt>
              </c:numCache>
            </c:numRef>
          </c:val>
          <c:extLst>
            <c:ext xmlns:c16="http://schemas.microsoft.com/office/drawing/2014/chart" uri="{C3380CC4-5D6E-409C-BE32-E72D297353CC}">
              <c16:uniqueId val="{00000001-C359-4C5E-A498-7B64234FB7AC}"/>
            </c:ext>
          </c:extLst>
        </c:ser>
        <c:dLbls>
          <c:showLegendKey val="0"/>
          <c:showVal val="0"/>
          <c:showCatName val="0"/>
          <c:showSerName val="0"/>
          <c:showPercent val="0"/>
          <c:showBubbleSize val="0"/>
        </c:dLbls>
        <c:axId val="1893957808"/>
        <c:axId val="241089599"/>
      </c:areaChart>
      <c:lineChart>
        <c:grouping val="standard"/>
        <c:varyColors val="0"/>
        <c:ser>
          <c:idx val="0"/>
          <c:order val="0"/>
          <c:tx>
            <c:strRef>
              <c:f>Sheet1!$B$1</c:f>
              <c:strCache>
                <c:ptCount val="1"/>
                <c:pt idx="0">
                  <c:v>Helpful¹</c:v>
                </c:pt>
              </c:strCache>
            </c:strRef>
          </c:tx>
          <c:spPr>
            <a:ln w="31750" cap="rnd">
              <a:solidFill>
                <a:srgbClr val="003087"/>
              </a:solidFill>
              <a:round/>
            </a:ln>
            <a:effectLst/>
          </c:spPr>
          <c:marker>
            <c:symbol val="circle"/>
            <c:size val="9"/>
            <c:spPr>
              <a:solidFill>
                <a:srgbClr val="DDE1E4"/>
              </a:solidFill>
              <a:ln w="19050">
                <a:solidFill>
                  <a:srgbClr val="003087"/>
                </a:solidFill>
              </a:ln>
              <a:effectLst/>
            </c:spPr>
          </c:marker>
          <c:dPt>
            <c:idx val="0"/>
            <c:bubble3D val="0"/>
            <c:extLst>
              <c:ext xmlns:c16="http://schemas.microsoft.com/office/drawing/2014/chart" uri="{C3380CC4-5D6E-409C-BE32-E72D297353CC}">
                <c16:uniqueId val="{00000002-C359-4C5E-A498-7B64234FB7AC}"/>
              </c:ext>
            </c:extLst>
          </c:dPt>
          <c:dLbls>
            <c:spPr>
              <a:solidFill>
                <a:schemeClr val="bg1"/>
              </a:solidFill>
              <a:ln>
                <a:noFill/>
              </a:ln>
              <a:effectLst/>
            </c:spPr>
            <c:txPr>
              <a:bodyPr rot="0" vert="horz"/>
              <a:lstStyle/>
              <a:p>
                <a:pPr>
                  <a:defRPr sz="1800" b="1"/>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numRef>
              <c:f>Sheet1!$A$2:$A$3</c:f>
              <c:numCache>
                <c:formatCode>General</c:formatCode>
                <c:ptCount val="2"/>
                <c:pt idx="0">
                  <c:v>2024</c:v>
                </c:pt>
                <c:pt idx="1">
                  <c:v>2025</c:v>
                </c:pt>
              </c:numCache>
            </c:numRef>
          </c:cat>
          <c:val>
            <c:numRef>
              <c:f>Sheet1!$B$2:$B$3</c:f>
              <c:numCache>
                <c:formatCode>0.0%</c:formatCode>
                <c:ptCount val="2"/>
                <c:pt idx="0">
                  <c:v>0.82599999999999996</c:v>
                </c:pt>
                <c:pt idx="1">
                  <c:v>0.83299999999999996</c:v>
                </c:pt>
              </c:numCache>
            </c:numRef>
          </c:val>
          <c:smooth val="0"/>
          <c:extLst>
            <c:ext xmlns:c16="http://schemas.microsoft.com/office/drawing/2014/chart" uri="{C3380CC4-5D6E-409C-BE32-E72D297353CC}">
              <c16:uniqueId val="{00000004-C359-4C5E-A498-7B64234FB7AC}"/>
            </c:ext>
          </c:extLst>
        </c:ser>
        <c:ser>
          <c:idx val="1"/>
          <c:order val="1"/>
          <c:tx>
            <c:strRef>
              <c:f>Sheet1!$C$1</c:f>
              <c:strCache>
                <c:ptCount val="1"/>
                <c:pt idx="0">
                  <c:v>Not Helpful²</c:v>
                </c:pt>
              </c:strCache>
            </c:strRef>
          </c:tx>
          <c:spPr>
            <a:ln w="31750" cap="rnd">
              <a:solidFill>
                <a:srgbClr val="919EA8"/>
              </a:solidFill>
              <a:round/>
            </a:ln>
            <a:effectLst/>
          </c:spPr>
          <c:marker>
            <c:symbol val="square"/>
            <c:size val="9"/>
            <c:spPr>
              <a:solidFill>
                <a:srgbClr val="DDE1E4"/>
              </a:solidFill>
              <a:ln w="19050">
                <a:solidFill>
                  <a:srgbClr val="919EA8"/>
                </a:solidFill>
              </a:ln>
              <a:effectLst/>
            </c:spPr>
          </c:marker>
          <c:dLbls>
            <c:spPr>
              <a:solidFill>
                <a:schemeClr val="bg1"/>
              </a:solidFill>
              <a:ln>
                <a:noFill/>
              </a:ln>
              <a:effectLst/>
            </c:spPr>
            <c:txPr>
              <a:bodyPr rot="0" vert="horz"/>
              <a:lstStyle/>
              <a:p>
                <a:pPr>
                  <a:defRPr sz="1800" b="1"/>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numRef>
              <c:f>Sheet1!$A$2:$A$3</c:f>
              <c:numCache>
                <c:formatCode>General</c:formatCode>
                <c:ptCount val="2"/>
                <c:pt idx="0">
                  <c:v>2024</c:v>
                </c:pt>
                <c:pt idx="1">
                  <c:v>2025</c:v>
                </c:pt>
              </c:numCache>
            </c:numRef>
          </c:cat>
          <c:val>
            <c:numRef>
              <c:f>Sheet1!$C$2:$C$3</c:f>
              <c:numCache>
                <c:formatCode>0.0%</c:formatCode>
                <c:ptCount val="2"/>
                <c:pt idx="0">
                  <c:v>0.17399999999999999</c:v>
                </c:pt>
                <c:pt idx="1">
                  <c:v>0.16700000000000001</c:v>
                </c:pt>
              </c:numCache>
            </c:numRef>
          </c:val>
          <c:smooth val="0"/>
          <c:extLst>
            <c:ext xmlns:c16="http://schemas.microsoft.com/office/drawing/2014/chart" uri="{C3380CC4-5D6E-409C-BE32-E72D297353CC}">
              <c16:uniqueId val="{00000006-C359-4C5E-A498-7B64234FB7AC}"/>
            </c:ext>
          </c:extLst>
        </c:ser>
        <c:dLbls>
          <c:showLegendKey val="0"/>
          <c:showVal val="0"/>
          <c:showCatName val="0"/>
          <c:showSerName val="0"/>
          <c:showPercent val="0"/>
          <c:showBubbleSize val="0"/>
        </c:dLbls>
        <c:marker val="1"/>
        <c:smooth val="0"/>
        <c:axId val="1893957808"/>
        <c:axId val="241089599"/>
      </c:lineChart>
      <c:catAx>
        <c:axId val="1893957808"/>
        <c:scaling>
          <c:orientation val="minMax"/>
        </c:scaling>
        <c:delete val="0"/>
        <c:axPos val="b"/>
        <c:majorGridlines>
          <c:spPr>
            <a:ln w="12700" cap="rnd" cmpd="sng" algn="ctr">
              <a:solidFill>
                <a:srgbClr val="919EA8"/>
              </a:solidFill>
              <a:prstDash val="sysDot"/>
              <a:round/>
            </a:ln>
            <a:effectLst/>
          </c:spPr>
        </c:majorGridlines>
        <c:numFmt formatCode="General" sourceLinked="1"/>
        <c:majorTickMark val="none"/>
        <c:minorTickMark val="none"/>
        <c:tickLblPos val="nextTo"/>
        <c:spPr>
          <a:noFill/>
          <a:ln w="9525" cap="flat" cmpd="sng" algn="ctr">
            <a:noFill/>
            <a:round/>
          </a:ln>
          <a:effectLst/>
        </c:spPr>
        <c:txPr>
          <a:bodyPr rot="-60000000" vert="horz"/>
          <a:lstStyle/>
          <a:p>
            <a:pPr>
              <a:defRPr sz="1200"/>
            </a:pPr>
            <a:endParaRPr lang="en-US"/>
          </a:p>
        </c:txPr>
        <c:crossAx val="241089599"/>
        <c:crosses val="autoZero"/>
        <c:auto val="1"/>
        <c:lblAlgn val="ctr"/>
        <c:lblOffset val="600"/>
        <c:noMultiLvlLbl val="0"/>
      </c:catAx>
      <c:valAx>
        <c:axId val="241089599"/>
        <c:scaling>
          <c:orientation val="minMax"/>
          <c:max val="1"/>
        </c:scaling>
        <c:delete val="1"/>
        <c:axPos val="l"/>
        <c:numFmt formatCode="0.0%" sourceLinked="1"/>
        <c:majorTickMark val="out"/>
        <c:minorTickMark val="none"/>
        <c:tickLblPos val="nextTo"/>
        <c:crossAx val="1893957808"/>
        <c:crosses val="autoZero"/>
        <c:crossBetween val="midCat"/>
      </c:valAx>
      <c:spPr>
        <a:noFill/>
        <a:ln>
          <a:noFill/>
        </a:ln>
        <a:effectLst/>
      </c:spPr>
    </c:plotArea>
    <c:legend>
      <c:legendPos val="t"/>
      <c:legendEntry>
        <c:idx val="0"/>
        <c:delete val="1"/>
      </c:legendEntry>
      <c:legendEntry>
        <c:idx val="1"/>
        <c:delete val="1"/>
      </c:legendEntry>
      <c:overlay val="0"/>
      <c:txPr>
        <a:bodyPr/>
        <a:lstStyle/>
        <a:p>
          <a:pPr>
            <a:defRPr sz="1200"/>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rgbClr val="231F20"/>
          </a:solidFill>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602263801322649"/>
          <c:y val="2.8744855967078188E-2"/>
          <c:w val="0.44508744689255125"/>
          <c:h val="0.94251028806584358"/>
        </c:manualLayout>
      </c:layout>
      <c:barChart>
        <c:barDir val="bar"/>
        <c:grouping val="clustered"/>
        <c:varyColors val="0"/>
        <c:ser>
          <c:idx val="0"/>
          <c:order val="0"/>
          <c:tx>
            <c:strRef>
              <c:f>Sheet1!$B$1</c:f>
              <c:strCache>
                <c:ptCount val="1"/>
                <c:pt idx="0">
                  <c:v>2025</c:v>
                </c:pt>
              </c:strCache>
            </c:strRef>
          </c:tx>
          <c:spPr>
            <a:solidFill>
              <a:srgbClr val="003087"/>
            </a:solidFill>
            <a:ln>
              <a:noFill/>
            </a:ln>
            <a:effectLst/>
          </c:spPr>
          <c:invertIfNegative val="0"/>
          <c:dLbls>
            <c:dLbl>
              <c:idx val="1"/>
              <c:tx>
                <c:rich>
                  <a:bodyPr/>
                  <a:lstStyle/>
                  <a:p>
                    <a:fld id="{517AE462-6618-491A-B5C7-35702BE23115}"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2795-4807-AC0B-23F83EDBCE7A}"/>
                </c:ext>
              </c:extLst>
            </c:dLbl>
            <c:dLbl>
              <c:idx val="2"/>
              <c:tx>
                <c:rich>
                  <a:bodyPr/>
                  <a:lstStyle/>
                  <a:p>
                    <a:fld id="{B5E108A7-C8F6-429A-BA9D-42F9F73F699B}"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2795-4807-AC0B-23F83EDBCE7A}"/>
                </c:ext>
              </c:extLst>
            </c:dLbl>
            <c:dLbl>
              <c:idx val="3"/>
              <c:tx>
                <c:rich>
                  <a:bodyPr/>
                  <a:lstStyle/>
                  <a:p>
                    <a:fld id="{239AB6B5-57F5-49F8-8D0E-8B4ED9DB76B4}"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2795-4807-AC0B-23F83EDBCE7A}"/>
                </c:ext>
              </c:extLst>
            </c:dLbl>
            <c:dLbl>
              <c:idx val="4"/>
              <c:tx>
                <c:rich>
                  <a:bodyPr/>
                  <a:lstStyle/>
                  <a:p>
                    <a:fld id="{4FFCB094-0EBD-4226-BB80-4C26429B2385}"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ED53-4BCA-A9E7-EBCF1B646A4B}"/>
                </c:ext>
              </c:extLst>
            </c:dLbl>
            <c:dLbl>
              <c:idx val="5"/>
              <c:tx>
                <c:rich>
                  <a:bodyPr/>
                  <a:lstStyle/>
                  <a:p>
                    <a:fld id="{086B883C-F4C6-435E-B66A-9D60129A94BB}"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ED53-4BCA-A9E7-EBCF1B646A4B}"/>
                </c:ext>
              </c:extLst>
            </c:dLbl>
            <c:dLbl>
              <c:idx val="6"/>
              <c:tx>
                <c:rich>
                  <a:bodyPr/>
                  <a:lstStyle/>
                  <a:p>
                    <a:fld id="{AB008503-A79B-4781-B2C3-341A9A62F8C2}"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C623-4B0F-A5AA-BCDA184203A0}"/>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Used any online GP services¹</c:v>
                </c:pt>
                <c:pt idx="1">
                  <c:v>Booking appointments</c:v>
                </c:pt>
                <c:pt idx="2">
                  <c:v>Ordering repeat prescriptions</c:v>
                </c:pt>
                <c:pt idx="3">
                  <c:v>Finding out test results</c:v>
                </c:pt>
                <c:pt idx="4">
                  <c:v>Filling in an online form to give information 
about a health issue</c:v>
                </c:pt>
                <c:pt idx="5">
                  <c:v>Accessing medical records</c:v>
                </c:pt>
                <c:pt idx="6">
                  <c:v>Making an administrative request</c:v>
                </c:pt>
                <c:pt idx="7">
                  <c:v>Registering with a practice</c:v>
                </c:pt>
                <c:pt idx="8">
                  <c:v>None of these</c:v>
                </c:pt>
              </c:strCache>
            </c:strRef>
          </c:cat>
          <c:val>
            <c:numRef>
              <c:f>Sheet1!$B$2:$B$10</c:f>
              <c:numCache>
                <c:formatCode>0.0%</c:formatCode>
                <c:ptCount val="9"/>
                <c:pt idx="0">
                  <c:v>0.74399999999999999</c:v>
                </c:pt>
                <c:pt idx="1">
                  <c:v>0.45200000000000001</c:v>
                </c:pt>
                <c:pt idx="2">
                  <c:v>0.42799999999999999</c:v>
                </c:pt>
                <c:pt idx="3">
                  <c:v>0.28199999999999997</c:v>
                </c:pt>
                <c:pt idx="4">
                  <c:v>0.24199999999999999</c:v>
                </c:pt>
                <c:pt idx="5">
                  <c:v>0.23400000000000001</c:v>
                </c:pt>
                <c:pt idx="6">
                  <c:v>9.0999999999999998E-2</c:v>
                </c:pt>
                <c:pt idx="7">
                  <c:v>3.9E-2</c:v>
                </c:pt>
                <c:pt idx="8">
                  <c:v>0.25600000000000001</c:v>
                </c:pt>
              </c:numCache>
            </c:numRef>
          </c:val>
          <c:extLst>
            <c:ext xmlns:c16="http://schemas.microsoft.com/office/drawing/2014/chart" uri="{C3380CC4-5D6E-409C-BE32-E72D297353CC}">
              <c16:uniqueId val="{00000000-5068-4F94-A9FC-48E8EF69FA8F}"/>
            </c:ext>
          </c:extLst>
        </c:ser>
        <c:ser>
          <c:idx val="1"/>
          <c:order val="1"/>
          <c:tx>
            <c:strRef>
              <c:f>Sheet1!$C$1</c:f>
              <c:strCache>
                <c:ptCount val="1"/>
                <c:pt idx="0">
                  <c:v>2024</c:v>
                </c:pt>
              </c:strCache>
            </c:strRef>
          </c:tx>
          <c:spPr>
            <a:solidFill>
              <a:srgbClr val="99C7E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Used any online GP services¹</c:v>
                </c:pt>
                <c:pt idx="1">
                  <c:v>Booking appointments</c:v>
                </c:pt>
                <c:pt idx="2">
                  <c:v>Ordering repeat prescriptions</c:v>
                </c:pt>
                <c:pt idx="3">
                  <c:v>Finding out test results</c:v>
                </c:pt>
                <c:pt idx="4">
                  <c:v>Filling in an online form to give information 
about a health issue</c:v>
                </c:pt>
                <c:pt idx="5">
                  <c:v>Accessing medical records</c:v>
                </c:pt>
                <c:pt idx="6">
                  <c:v>Making an administrative request</c:v>
                </c:pt>
                <c:pt idx="7">
                  <c:v>Registering with a practice</c:v>
                </c:pt>
                <c:pt idx="8">
                  <c:v>None of these</c:v>
                </c:pt>
              </c:strCache>
            </c:strRef>
          </c:cat>
          <c:val>
            <c:numRef>
              <c:f>Sheet1!$C$2:$C$10</c:f>
              <c:numCache>
                <c:formatCode>0.0%</c:formatCode>
                <c:ptCount val="9"/>
                <c:pt idx="0">
                  <c:v>0.68986097750704201</c:v>
                </c:pt>
                <c:pt idx="1">
                  <c:v>0.40967162920878902</c:v>
                </c:pt>
                <c:pt idx="2">
                  <c:v>0.39910222685262398</c:v>
                </c:pt>
                <c:pt idx="3">
                  <c:v>0.211087668848182</c:v>
                </c:pt>
                <c:pt idx="4">
                  <c:v>0.197412105430707</c:v>
                </c:pt>
                <c:pt idx="5">
                  <c:v>0.16895732910557101</c:v>
                </c:pt>
                <c:pt idx="6">
                  <c:v>7.8268594189663698E-2</c:v>
                </c:pt>
                <c:pt idx="7">
                  <c:v>3.5562410901354903E-2</c:v>
                </c:pt>
                <c:pt idx="8">
                  <c:v>0.31013902249295799</c:v>
                </c:pt>
              </c:numCache>
            </c:numRef>
          </c:val>
          <c:extLst>
            <c:ext xmlns:c16="http://schemas.microsoft.com/office/drawing/2014/chart" uri="{C3380CC4-5D6E-409C-BE32-E72D297353CC}">
              <c16:uniqueId val="{00000000-B85D-4FE7-975F-661B3B2F72FD}"/>
            </c:ext>
          </c:extLst>
        </c:ser>
        <c:dLbls>
          <c:dLblPos val="outEnd"/>
          <c:showLegendKey val="0"/>
          <c:showVal val="1"/>
          <c:showCatName val="0"/>
          <c:showSerName val="0"/>
          <c:showPercent val="0"/>
          <c:showBubbleSize val="0"/>
        </c:dLbls>
        <c:gapWidth val="60"/>
        <c:overlap val="-10"/>
        <c:axId val="960919199"/>
        <c:axId val="81474415"/>
      </c:barChart>
      <c:catAx>
        <c:axId val="960919199"/>
        <c:scaling>
          <c:orientation val="maxMin"/>
        </c:scaling>
        <c:delete val="0"/>
        <c:axPos val="l"/>
        <c:majorGridlines>
          <c:spPr>
            <a:ln w="12700" cap="rnd" cmpd="sng" algn="ctr">
              <a:solidFill>
                <a:srgbClr val="919EA8"/>
              </a:solidFill>
              <a:prstDash val="sysDot"/>
              <a:round/>
            </a:ln>
            <a:effectLst/>
          </c:spPr>
        </c:majorGridlines>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defRPr sz="1200" b="0" i="0" u="none" strike="noStrike" kern="1200" baseline="0">
                <a:solidFill>
                  <a:schemeClr val="tx1"/>
                </a:solidFill>
                <a:latin typeface="+mn-lt"/>
                <a:ea typeface="+mn-ea"/>
                <a:cs typeface="+mn-cs"/>
              </a:defRPr>
            </a:pPr>
            <a:endParaRPr lang="en-US"/>
          </a:p>
        </c:txPr>
        <c:crossAx val="81474415"/>
        <c:crosses val="autoZero"/>
        <c:auto val="1"/>
        <c:lblAlgn val="ctr"/>
        <c:lblOffset val="100"/>
        <c:noMultiLvlLbl val="0"/>
      </c:catAx>
      <c:valAx>
        <c:axId val="81474415"/>
        <c:scaling>
          <c:orientation val="minMax"/>
          <c:max val="1"/>
        </c:scaling>
        <c:delete val="1"/>
        <c:axPos val="t"/>
        <c:numFmt formatCode="0.0%" sourceLinked="1"/>
        <c:majorTickMark val="out"/>
        <c:minorTickMark val="none"/>
        <c:tickLblPos val="nextTo"/>
        <c:crossAx val="960919199"/>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0459833333333336"/>
          <c:y val="0.28222222222222221"/>
          <c:w val="0.38480555555555557"/>
          <c:h val="0.64134259259259263"/>
        </c:manualLayout>
      </c:layout>
      <c:pieChart>
        <c:varyColors val="1"/>
        <c:ser>
          <c:idx val="0"/>
          <c:order val="0"/>
          <c:tx>
            <c:strRef>
              <c:f>Sheet1!$B$1</c:f>
              <c:strCache>
                <c:ptCount val="1"/>
                <c:pt idx="0">
                  <c:v>Data</c:v>
                </c:pt>
              </c:strCache>
            </c:strRef>
          </c:tx>
          <c:spPr>
            <a:ln w="19050">
              <a:solidFill>
                <a:srgbClr val="005EB8"/>
              </a:solidFill>
            </a:ln>
          </c:spPr>
          <c:dPt>
            <c:idx val="0"/>
            <c:bubble3D val="0"/>
            <c:spPr>
              <a:solidFill>
                <a:srgbClr val="810081"/>
              </a:solidFill>
              <a:ln w="19050">
                <a:solidFill>
                  <a:srgbClr val="005EB8"/>
                </a:solidFill>
              </a:ln>
              <a:effectLst/>
            </c:spPr>
            <c:extLst>
              <c:ext xmlns:c16="http://schemas.microsoft.com/office/drawing/2014/chart" uri="{C3380CC4-5D6E-409C-BE32-E72D297353CC}">
                <c16:uniqueId val="{00000001-B836-4D48-BFBC-6482D294B25A}"/>
              </c:ext>
            </c:extLst>
          </c:dPt>
          <c:dPt>
            <c:idx val="1"/>
            <c:bubble3D val="0"/>
            <c:spPr>
              <a:solidFill>
                <a:srgbClr val="DDE1E4"/>
              </a:solidFill>
              <a:ln w="19050">
                <a:solidFill>
                  <a:srgbClr val="005EB8"/>
                </a:solidFill>
              </a:ln>
              <a:effectLst/>
            </c:spPr>
            <c:extLst>
              <c:ext xmlns:c16="http://schemas.microsoft.com/office/drawing/2014/chart" uri="{C3380CC4-5D6E-409C-BE32-E72D297353CC}">
                <c16:uniqueId val="{00000003-B836-4D48-BFBC-6482D294B25A}"/>
              </c:ext>
            </c:extLst>
          </c:dPt>
          <c:cat>
            <c:strRef>
              <c:f>Sheet1!$A$2:$A$3</c:f>
              <c:strCache>
                <c:ptCount val="2"/>
                <c:pt idx="0">
                  <c:v>Yes</c:v>
                </c:pt>
                <c:pt idx="1">
                  <c:v>No</c:v>
                </c:pt>
              </c:strCache>
            </c:strRef>
          </c:cat>
          <c:val>
            <c:numRef>
              <c:f>Sheet1!$B$2:$B$3</c:f>
              <c:numCache>
                <c:formatCode>0.0%</c:formatCode>
                <c:ptCount val="2"/>
                <c:pt idx="0">
                  <c:v>0.78500000000000003</c:v>
                </c:pt>
                <c:pt idx="1">
                  <c:v>0.215</c:v>
                </c:pt>
              </c:numCache>
            </c:numRef>
          </c:val>
          <c:extLst>
            <c:ext xmlns:c16="http://schemas.microsoft.com/office/drawing/2014/chart" uri="{C3380CC4-5D6E-409C-BE32-E72D297353CC}">
              <c16:uniqueId val="{00000006-B836-4D48-BFBC-6482D294B25A}"/>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userShapes r:id="rId2"/>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0459833333333336"/>
          <c:y val="0.28222222222222221"/>
          <c:w val="0.38480555555555557"/>
          <c:h val="0.64134259259259263"/>
        </c:manualLayout>
      </c:layout>
      <c:pieChart>
        <c:varyColors val="1"/>
        <c:ser>
          <c:idx val="0"/>
          <c:order val="0"/>
          <c:tx>
            <c:strRef>
              <c:f>Sheet1!$B$1</c:f>
              <c:strCache>
                <c:ptCount val="1"/>
                <c:pt idx="0">
                  <c:v>Data</c:v>
                </c:pt>
              </c:strCache>
            </c:strRef>
          </c:tx>
          <c:spPr>
            <a:ln w="19050">
              <a:solidFill>
                <a:srgbClr val="005EB8"/>
              </a:solidFill>
            </a:ln>
          </c:spPr>
          <c:dPt>
            <c:idx val="0"/>
            <c:bubble3D val="0"/>
            <c:spPr>
              <a:solidFill>
                <a:srgbClr val="FED0E8"/>
              </a:solidFill>
              <a:ln w="19050">
                <a:solidFill>
                  <a:srgbClr val="005EB8"/>
                </a:solidFill>
              </a:ln>
              <a:effectLst/>
            </c:spPr>
            <c:extLst>
              <c:ext xmlns:c16="http://schemas.microsoft.com/office/drawing/2014/chart" uri="{C3380CC4-5D6E-409C-BE32-E72D297353CC}">
                <c16:uniqueId val="{00000001-EC6F-4526-8FB9-412F00453A83}"/>
              </c:ext>
            </c:extLst>
          </c:dPt>
          <c:dPt>
            <c:idx val="1"/>
            <c:bubble3D val="0"/>
            <c:spPr>
              <a:solidFill>
                <a:srgbClr val="DDE1E4"/>
              </a:solidFill>
              <a:ln w="19050">
                <a:solidFill>
                  <a:srgbClr val="005EB8"/>
                </a:solidFill>
              </a:ln>
              <a:effectLst/>
            </c:spPr>
            <c:extLst>
              <c:ext xmlns:c16="http://schemas.microsoft.com/office/drawing/2014/chart" uri="{C3380CC4-5D6E-409C-BE32-E72D297353CC}">
                <c16:uniqueId val="{00000003-EC6F-4526-8FB9-412F00453A83}"/>
              </c:ext>
            </c:extLst>
          </c:dPt>
          <c:cat>
            <c:strRef>
              <c:f>Sheet1!$A$2:$A$3</c:f>
              <c:strCache>
                <c:ptCount val="2"/>
                <c:pt idx="0">
                  <c:v>Yes</c:v>
                </c:pt>
                <c:pt idx="1">
                  <c:v>No</c:v>
                </c:pt>
              </c:strCache>
            </c:strRef>
          </c:cat>
          <c:val>
            <c:numRef>
              <c:f>Sheet1!$B$2:$B$3</c:f>
              <c:numCache>
                <c:formatCode>0.0%</c:formatCode>
                <c:ptCount val="2"/>
                <c:pt idx="0">
                  <c:v>0.59199999999999997</c:v>
                </c:pt>
                <c:pt idx="1">
                  <c:v>0.40799999999999997</c:v>
                </c:pt>
              </c:numCache>
            </c:numRef>
          </c:val>
          <c:extLst>
            <c:ext xmlns:c16="http://schemas.microsoft.com/office/drawing/2014/chart" uri="{C3380CC4-5D6E-409C-BE32-E72D297353CC}">
              <c16:uniqueId val="{00000006-EC6F-4526-8FB9-412F00453A83}"/>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384959925700609"/>
          <c:y val="0.1144737959760861"/>
          <c:w val="0.43230094760656684"/>
          <c:h val="0.69365664503075752"/>
        </c:manualLayout>
      </c:layout>
      <c:areaChart>
        <c:grouping val="stacked"/>
        <c:varyColors val="0"/>
        <c:ser>
          <c:idx val="2"/>
          <c:order val="2"/>
          <c:tx>
            <c:strRef>
              <c:f>Sheet1!$D$1</c:f>
              <c:strCache>
                <c:ptCount val="1"/>
                <c:pt idx="0">
                  <c:v>Bottom Area</c:v>
                </c:pt>
              </c:strCache>
            </c:strRef>
          </c:tx>
          <c:spPr>
            <a:noFill/>
            <a:ln>
              <a:noFill/>
            </a:ln>
            <a:effectLst/>
          </c:spPr>
          <c:cat>
            <c:numRef>
              <c:f>Sheet1!$A$2:$A$3</c:f>
              <c:numCache>
                <c:formatCode>General</c:formatCode>
                <c:ptCount val="2"/>
                <c:pt idx="0">
                  <c:v>2024</c:v>
                </c:pt>
                <c:pt idx="1">
                  <c:v>2025</c:v>
                </c:pt>
              </c:numCache>
            </c:numRef>
          </c:cat>
          <c:val>
            <c:numRef>
              <c:f>Sheet1!$D$2:$D$3</c:f>
              <c:numCache>
                <c:formatCode>0.0%</c:formatCode>
                <c:ptCount val="2"/>
                <c:pt idx="0">
                  <c:v>0.127</c:v>
                </c:pt>
                <c:pt idx="1">
                  <c:v>0.11600000000000001</c:v>
                </c:pt>
              </c:numCache>
            </c:numRef>
          </c:val>
          <c:extLst>
            <c:ext xmlns:c16="http://schemas.microsoft.com/office/drawing/2014/chart" uri="{C3380CC4-5D6E-409C-BE32-E72D297353CC}">
              <c16:uniqueId val="{00000000-0D71-4229-B900-FA58B64C227D}"/>
            </c:ext>
          </c:extLst>
        </c:ser>
        <c:ser>
          <c:idx val="3"/>
          <c:order val="3"/>
          <c:tx>
            <c:strRef>
              <c:f>Sheet1!$E$1</c:f>
              <c:strCache>
                <c:ptCount val="1"/>
                <c:pt idx="0">
                  <c:v>Top Area</c:v>
                </c:pt>
              </c:strCache>
            </c:strRef>
          </c:tx>
          <c:spPr>
            <a:solidFill>
              <a:srgbClr val="DDE1E4">
                <a:alpha val="25000"/>
              </a:srgbClr>
            </a:solidFill>
            <a:ln>
              <a:noFill/>
            </a:ln>
            <a:effectLst/>
          </c:spPr>
          <c:cat>
            <c:numRef>
              <c:f>Sheet1!$A$2:$A$3</c:f>
              <c:numCache>
                <c:formatCode>General</c:formatCode>
                <c:ptCount val="2"/>
                <c:pt idx="0">
                  <c:v>2024</c:v>
                </c:pt>
                <c:pt idx="1">
                  <c:v>2025</c:v>
                </c:pt>
              </c:numCache>
            </c:numRef>
          </c:cat>
          <c:val>
            <c:numRef>
              <c:f>Sheet1!$E$2:$E$3</c:f>
              <c:numCache>
                <c:formatCode>0.0%</c:formatCode>
                <c:ptCount val="2"/>
                <c:pt idx="0">
                  <c:v>0.61199999999999999</c:v>
                </c:pt>
                <c:pt idx="1">
                  <c:v>0.63800000000000001</c:v>
                </c:pt>
              </c:numCache>
            </c:numRef>
          </c:val>
          <c:extLst>
            <c:ext xmlns:c16="http://schemas.microsoft.com/office/drawing/2014/chart" uri="{C3380CC4-5D6E-409C-BE32-E72D297353CC}">
              <c16:uniqueId val="{00000001-0D71-4229-B900-FA58B64C227D}"/>
            </c:ext>
          </c:extLst>
        </c:ser>
        <c:dLbls>
          <c:showLegendKey val="0"/>
          <c:showVal val="0"/>
          <c:showCatName val="0"/>
          <c:showSerName val="0"/>
          <c:showPercent val="0"/>
          <c:showBubbleSize val="0"/>
        </c:dLbls>
        <c:axId val="1893957808"/>
        <c:axId val="241089599"/>
      </c:areaChart>
      <c:lineChart>
        <c:grouping val="standard"/>
        <c:varyColors val="0"/>
        <c:ser>
          <c:idx val="0"/>
          <c:order val="0"/>
          <c:tx>
            <c:strRef>
              <c:f>Sheet1!$B$1</c:f>
              <c:strCache>
                <c:ptCount val="1"/>
                <c:pt idx="0">
                  <c:v>Good¹</c:v>
                </c:pt>
              </c:strCache>
            </c:strRef>
          </c:tx>
          <c:spPr>
            <a:ln w="31750" cap="rnd">
              <a:solidFill>
                <a:srgbClr val="003087"/>
              </a:solidFill>
              <a:round/>
            </a:ln>
            <a:effectLst/>
          </c:spPr>
          <c:marker>
            <c:symbol val="circle"/>
            <c:size val="9"/>
            <c:spPr>
              <a:solidFill>
                <a:srgbClr val="DDE1E4"/>
              </a:solidFill>
              <a:ln w="19050">
                <a:solidFill>
                  <a:srgbClr val="003087"/>
                </a:solidFill>
              </a:ln>
              <a:effectLst/>
            </c:spPr>
          </c:marker>
          <c:dPt>
            <c:idx val="0"/>
            <c:bubble3D val="0"/>
            <c:extLst>
              <c:ext xmlns:c16="http://schemas.microsoft.com/office/drawing/2014/chart" uri="{C3380CC4-5D6E-409C-BE32-E72D297353CC}">
                <c16:uniqueId val="{00000002-0D71-4229-B900-FA58B64C227D}"/>
              </c:ext>
            </c:extLst>
          </c:dPt>
          <c:dLbls>
            <c:dLbl>
              <c:idx val="1"/>
              <c:spPr>
                <a:solidFill>
                  <a:srgbClr val="FFFFFF"/>
                </a:solidFill>
                <a:ln>
                  <a:noFill/>
                </a:ln>
                <a:effectLst/>
              </c:spPr>
              <c:txPr>
                <a:bodyPr rot="0" vert="horz"/>
                <a:lstStyle/>
                <a:p>
                  <a:pPr>
                    <a:defRPr sz="1800" b="1"/>
                  </a:pPr>
                  <a:endParaRPr lang="en-US"/>
                </a:p>
              </c:txPr>
              <c:dLblPos val="t"/>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0D71-4229-B900-FA58B64C227D}"/>
                </c:ext>
              </c:extLst>
            </c:dLbl>
            <c:spPr>
              <a:solidFill>
                <a:schemeClr val="bg1"/>
              </a:solidFill>
              <a:ln>
                <a:noFill/>
              </a:ln>
              <a:effectLst/>
            </c:spPr>
            <c:txPr>
              <a:bodyPr rot="0" vert="horz"/>
              <a:lstStyle/>
              <a:p>
                <a:pPr>
                  <a:defRPr sz="1800" b="1"/>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numRef>
              <c:f>Sheet1!$A$2:$A$3</c:f>
              <c:numCache>
                <c:formatCode>General</c:formatCode>
                <c:ptCount val="2"/>
                <c:pt idx="0">
                  <c:v>2024</c:v>
                </c:pt>
                <c:pt idx="1">
                  <c:v>2025</c:v>
                </c:pt>
              </c:numCache>
            </c:numRef>
          </c:cat>
          <c:val>
            <c:numRef>
              <c:f>Sheet1!$B$2:$B$3</c:f>
              <c:numCache>
                <c:formatCode>0.0%</c:formatCode>
                <c:ptCount val="2"/>
                <c:pt idx="0">
                  <c:v>0.73899999999999999</c:v>
                </c:pt>
                <c:pt idx="1">
                  <c:v>0.754</c:v>
                </c:pt>
              </c:numCache>
            </c:numRef>
          </c:val>
          <c:smooth val="0"/>
          <c:extLst>
            <c:ext xmlns:c16="http://schemas.microsoft.com/office/drawing/2014/chart" uri="{C3380CC4-5D6E-409C-BE32-E72D297353CC}">
              <c16:uniqueId val="{00000004-0D71-4229-B900-FA58B64C227D}"/>
            </c:ext>
          </c:extLst>
        </c:ser>
        <c:ser>
          <c:idx val="1"/>
          <c:order val="1"/>
          <c:tx>
            <c:strRef>
              <c:f>Sheet1!$C$1</c:f>
              <c:strCache>
                <c:ptCount val="1"/>
                <c:pt idx="0">
                  <c:v>Poor²</c:v>
                </c:pt>
              </c:strCache>
            </c:strRef>
          </c:tx>
          <c:spPr>
            <a:ln w="31750" cap="rnd">
              <a:solidFill>
                <a:srgbClr val="919EA8"/>
              </a:solidFill>
              <a:round/>
            </a:ln>
            <a:effectLst/>
          </c:spPr>
          <c:marker>
            <c:symbol val="square"/>
            <c:size val="9"/>
            <c:spPr>
              <a:solidFill>
                <a:srgbClr val="DDE1E4"/>
              </a:solidFill>
              <a:ln w="19050">
                <a:solidFill>
                  <a:srgbClr val="919EA8"/>
                </a:solidFill>
              </a:ln>
              <a:effectLst/>
            </c:spPr>
          </c:marker>
          <c:dLbls>
            <c:spPr>
              <a:noFill/>
              <a:ln>
                <a:noFill/>
              </a:ln>
              <a:effectLst/>
            </c:spPr>
            <c:txPr>
              <a:bodyPr rot="0" vert="horz"/>
              <a:lstStyle/>
              <a:p>
                <a:pPr>
                  <a:defRPr sz="1800" b="1"/>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numRef>
              <c:f>Sheet1!$A$2:$A$3</c:f>
              <c:numCache>
                <c:formatCode>General</c:formatCode>
                <c:ptCount val="2"/>
                <c:pt idx="0">
                  <c:v>2024</c:v>
                </c:pt>
                <c:pt idx="1">
                  <c:v>2025</c:v>
                </c:pt>
              </c:numCache>
            </c:numRef>
          </c:cat>
          <c:val>
            <c:numRef>
              <c:f>Sheet1!$C$2:$C$3</c:f>
              <c:numCache>
                <c:formatCode>0.0%</c:formatCode>
                <c:ptCount val="2"/>
                <c:pt idx="0">
                  <c:v>0.127</c:v>
                </c:pt>
                <c:pt idx="1">
                  <c:v>0.11600000000000001</c:v>
                </c:pt>
              </c:numCache>
            </c:numRef>
          </c:val>
          <c:smooth val="0"/>
          <c:extLst>
            <c:ext xmlns:c16="http://schemas.microsoft.com/office/drawing/2014/chart" uri="{C3380CC4-5D6E-409C-BE32-E72D297353CC}">
              <c16:uniqueId val="{00000006-0D71-4229-B900-FA58B64C227D}"/>
            </c:ext>
          </c:extLst>
        </c:ser>
        <c:dLbls>
          <c:showLegendKey val="0"/>
          <c:showVal val="0"/>
          <c:showCatName val="0"/>
          <c:showSerName val="0"/>
          <c:showPercent val="0"/>
          <c:showBubbleSize val="0"/>
        </c:dLbls>
        <c:marker val="1"/>
        <c:smooth val="0"/>
        <c:axId val="1893957808"/>
        <c:axId val="241089599"/>
      </c:lineChart>
      <c:catAx>
        <c:axId val="1893957808"/>
        <c:scaling>
          <c:orientation val="minMax"/>
        </c:scaling>
        <c:delete val="0"/>
        <c:axPos val="b"/>
        <c:majorGridlines>
          <c:spPr>
            <a:ln w="12700" cap="rnd" cmpd="sng" algn="ctr">
              <a:solidFill>
                <a:srgbClr val="919EA8"/>
              </a:solidFill>
              <a:prstDash val="sysDot"/>
              <a:round/>
            </a:ln>
            <a:effectLst/>
          </c:spPr>
        </c:majorGridlines>
        <c:numFmt formatCode="General" sourceLinked="1"/>
        <c:majorTickMark val="none"/>
        <c:minorTickMark val="none"/>
        <c:tickLblPos val="nextTo"/>
        <c:spPr>
          <a:noFill/>
          <a:ln w="9525" cap="flat" cmpd="sng" algn="ctr">
            <a:noFill/>
            <a:round/>
          </a:ln>
          <a:effectLst/>
        </c:spPr>
        <c:txPr>
          <a:bodyPr rot="-60000000" vert="horz"/>
          <a:lstStyle/>
          <a:p>
            <a:pPr>
              <a:defRPr sz="1200"/>
            </a:pPr>
            <a:endParaRPr lang="en-US"/>
          </a:p>
        </c:txPr>
        <c:crossAx val="241089599"/>
        <c:crosses val="autoZero"/>
        <c:auto val="1"/>
        <c:lblAlgn val="ctr"/>
        <c:lblOffset val="600"/>
        <c:noMultiLvlLbl val="0"/>
      </c:catAx>
      <c:valAx>
        <c:axId val="241089599"/>
        <c:scaling>
          <c:orientation val="minMax"/>
          <c:max val="1"/>
        </c:scaling>
        <c:delete val="1"/>
        <c:axPos val="l"/>
        <c:numFmt formatCode="0.0%" sourceLinked="1"/>
        <c:majorTickMark val="out"/>
        <c:minorTickMark val="none"/>
        <c:tickLblPos val="nextTo"/>
        <c:crossAx val="1893957808"/>
        <c:crosses val="autoZero"/>
        <c:crossBetween val="midCat"/>
      </c:valAx>
      <c:spPr>
        <a:noFill/>
        <a:ln>
          <a:noFill/>
        </a:ln>
        <a:effectLst/>
      </c:spPr>
    </c:plotArea>
    <c:legend>
      <c:legendPos val="t"/>
      <c:legendEntry>
        <c:idx val="0"/>
        <c:delete val="1"/>
      </c:legendEntry>
      <c:legendEntry>
        <c:idx val="1"/>
        <c:delete val="1"/>
      </c:legendEntry>
      <c:overlay val="0"/>
      <c:txPr>
        <a:bodyPr/>
        <a:lstStyle/>
        <a:p>
          <a:pPr>
            <a:defRPr sz="1200"/>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rgbClr val="231F20"/>
          </a:solidFill>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963638888888888"/>
          <c:y val="1.7767129629629633E-2"/>
          <c:w val="0.59902210620668594"/>
          <c:h val="0.69988240740740748"/>
        </c:manualLayout>
      </c:layout>
      <c:barChart>
        <c:barDir val="bar"/>
        <c:grouping val="clustered"/>
        <c:varyColors val="0"/>
        <c:ser>
          <c:idx val="0"/>
          <c:order val="0"/>
          <c:tx>
            <c:strRef>
              <c:f>Sheet1!$B$1</c:f>
              <c:strCache>
                <c:ptCount val="1"/>
                <c:pt idx="0">
                  <c:v>Background Bar</c:v>
                </c:pt>
              </c:strCache>
            </c:strRef>
          </c:tx>
          <c:spPr>
            <a:solidFill>
              <a:srgbClr val="005EB8"/>
            </a:solidFill>
            <a:ln w="19050" cap="flat">
              <a:solidFill>
                <a:schemeClr val="bg1"/>
              </a:solidFill>
              <a:miter lim="800000"/>
            </a:ln>
            <a:effectLst/>
          </c:spPr>
          <c:invertIfNegative val="0"/>
          <c:dLbls>
            <c:dLbl>
              <c:idx val="0"/>
              <c:tx>
                <c:rich>
                  <a:bodyPr/>
                  <a:lstStyle/>
                  <a:p>
                    <a:fld id="{10897ADB-141D-4BF6-8DA1-EDD050FC21AB}" type="CELLRANGE">
                      <a:rPr lang="en-US"/>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0-6178-4A78-9CB5-330EC5C89CC1}"/>
                </c:ext>
              </c:extLst>
            </c:dLbl>
            <c:dLbl>
              <c:idx val="1"/>
              <c:tx>
                <c:rich>
                  <a:bodyPr/>
                  <a:lstStyle/>
                  <a:p>
                    <a:fld id="{14B8A6B1-CC14-4628-8214-21E675285484}"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6178-4A78-9CB5-330EC5C89CC1}"/>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outEnd"/>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numRef>
              <c:f>Sheet1!$A$2:$A$3</c:f>
              <c:numCache>
                <c:formatCode>General</c:formatCode>
                <c:ptCount val="2"/>
                <c:pt idx="0">
                  <c:v>2024</c:v>
                </c:pt>
                <c:pt idx="1">
                  <c:v>2025</c:v>
                </c:pt>
              </c:numCache>
            </c:numRef>
          </c:cat>
          <c:val>
            <c:numRef>
              <c:f>Sheet1!$B$2:$B$3</c:f>
              <c:numCache>
                <c:formatCode>0.0%</c:formatCode>
                <c:ptCount val="2"/>
                <c:pt idx="0">
                  <c:v>1</c:v>
                </c:pt>
                <c:pt idx="1">
                  <c:v>1</c:v>
                </c:pt>
              </c:numCache>
            </c:numRef>
          </c:val>
          <c:extLst>
            <c:ext xmlns:c15="http://schemas.microsoft.com/office/drawing/2012/chart" uri="{02D57815-91ED-43cb-92C2-25804820EDAC}">
              <c15:datalabelsRange>
                <c15:f>Sheet1!$C$2:$C$7</c15:f>
                <c15:dlblRangeCache>
                  <c:ptCount val="6"/>
                  <c:pt idx="0">
                    <c:v>32.8%</c:v>
                  </c:pt>
                  <c:pt idx="1">
                    <c:v>32.1%</c:v>
                  </c:pt>
                  <c:pt idx="2">
                    <c:v>50.0%</c:v>
                  </c:pt>
                  <c:pt idx="3">
                    <c:v>45.8%</c:v>
                  </c:pt>
                  <c:pt idx="4">
                    <c:v>43.4%</c:v>
                  </c:pt>
                  <c:pt idx="5">
                    <c:v>43.4%</c:v>
                  </c:pt>
                </c15:dlblRangeCache>
              </c15:datalabelsRange>
            </c:ext>
            <c:ext xmlns:c16="http://schemas.microsoft.com/office/drawing/2014/chart" uri="{C3380CC4-5D6E-409C-BE32-E72D297353CC}">
              <c16:uniqueId val="{00000006-6178-4A78-9CB5-330EC5C89CC1}"/>
            </c:ext>
          </c:extLst>
        </c:ser>
        <c:ser>
          <c:idx val="1"/>
          <c:order val="1"/>
          <c:tx>
            <c:strRef>
              <c:f>Sheet1!$C$1</c:f>
              <c:strCache>
                <c:ptCount val="1"/>
                <c:pt idx="0">
                  <c:v>Data</c:v>
                </c:pt>
              </c:strCache>
            </c:strRef>
          </c:tx>
          <c:spPr>
            <a:solidFill>
              <a:schemeClr val="bg1"/>
            </a:solidFill>
            <a:ln>
              <a:noFill/>
            </a:ln>
            <a:effectLst/>
          </c:spPr>
          <c:invertIfNegative val="0"/>
          <c:cat>
            <c:numRef>
              <c:f>Sheet1!$A$2:$A$3</c:f>
              <c:numCache>
                <c:formatCode>General</c:formatCode>
                <c:ptCount val="2"/>
                <c:pt idx="0">
                  <c:v>2024</c:v>
                </c:pt>
                <c:pt idx="1">
                  <c:v>2025</c:v>
                </c:pt>
              </c:numCache>
            </c:numRef>
          </c:cat>
          <c:val>
            <c:numRef>
              <c:f>Sheet1!$C$2:$C$3</c:f>
              <c:numCache>
                <c:formatCode>0.0%</c:formatCode>
                <c:ptCount val="2"/>
                <c:pt idx="0">
                  <c:v>0.32800000000000001</c:v>
                </c:pt>
                <c:pt idx="1">
                  <c:v>0.32100000000000001</c:v>
                </c:pt>
              </c:numCache>
            </c:numRef>
          </c:val>
          <c:extLst>
            <c:ext xmlns:c16="http://schemas.microsoft.com/office/drawing/2014/chart" uri="{C3380CC4-5D6E-409C-BE32-E72D297353CC}">
              <c16:uniqueId val="{00000007-6178-4A78-9CB5-330EC5C89CC1}"/>
            </c:ext>
          </c:extLst>
        </c:ser>
        <c:dLbls>
          <c:showLegendKey val="0"/>
          <c:showVal val="0"/>
          <c:showCatName val="0"/>
          <c:showSerName val="0"/>
          <c:showPercent val="0"/>
          <c:showBubbleSize val="0"/>
        </c:dLbls>
        <c:gapWidth val="60"/>
        <c:overlap val="100"/>
        <c:axId val="403113039"/>
        <c:axId val="162854144"/>
      </c:barChart>
      <c:catAx>
        <c:axId val="403113039"/>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200" b="0" i="0" u="none" strike="noStrike" kern="1200" baseline="0">
                <a:solidFill>
                  <a:schemeClr val="bg1"/>
                </a:solidFill>
                <a:latin typeface="+mn-lt"/>
                <a:ea typeface="+mn-ea"/>
                <a:cs typeface="+mn-cs"/>
              </a:defRPr>
            </a:pPr>
            <a:endParaRPr lang="en-US"/>
          </a:p>
        </c:txPr>
        <c:crossAx val="162854144"/>
        <c:crosses val="autoZero"/>
        <c:auto val="1"/>
        <c:lblAlgn val="ctr"/>
        <c:lblOffset val="100"/>
        <c:noMultiLvlLbl val="0"/>
      </c:catAx>
      <c:valAx>
        <c:axId val="162854144"/>
        <c:scaling>
          <c:orientation val="minMax"/>
          <c:max val="1"/>
        </c:scaling>
        <c:delete val="1"/>
        <c:axPos val="t"/>
        <c:numFmt formatCode="0.0%" sourceLinked="1"/>
        <c:majorTickMark val="none"/>
        <c:minorTickMark val="none"/>
        <c:tickLblPos val="nextTo"/>
        <c:crossAx val="403113039"/>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rgbClr val="231F20"/>
          </a:solidFill>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602263801322649"/>
          <c:y val="2.8744855967078188E-2"/>
          <c:w val="0.44508744689255125"/>
          <c:h val="0.94251028806584358"/>
        </c:manualLayout>
      </c:layout>
      <c:barChart>
        <c:barDir val="bar"/>
        <c:grouping val="clustered"/>
        <c:varyColors val="0"/>
        <c:ser>
          <c:idx val="0"/>
          <c:order val="0"/>
          <c:tx>
            <c:strRef>
              <c:f>Sheet1!$B$1</c:f>
              <c:strCache>
                <c:ptCount val="1"/>
                <c:pt idx="0">
                  <c:v>2025</c:v>
                </c:pt>
              </c:strCache>
            </c:strRef>
          </c:tx>
          <c:spPr>
            <a:solidFill>
              <a:srgbClr val="003087"/>
            </a:solidFill>
            <a:ln>
              <a:noFill/>
            </a:ln>
            <a:effectLst/>
          </c:spPr>
          <c:invertIfNegative val="0"/>
          <c:dLbls>
            <c:dLbl>
              <c:idx val="1"/>
              <c:tx>
                <c:rich>
                  <a:bodyPr/>
                  <a:lstStyle/>
                  <a:p>
                    <a:fld id="{517AE462-6618-491A-B5C7-35702BE23115}"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9980-4D87-A872-852414D0E16B}"/>
                </c:ext>
              </c:extLst>
            </c:dLbl>
            <c:dLbl>
              <c:idx val="2"/>
              <c:tx>
                <c:rich>
                  <a:bodyPr/>
                  <a:lstStyle/>
                  <a:p>
                    <a:fld id="{B5E108A7-C8F6-429A-BA9D-42F9F73F699B}"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9980-4D87-A872-852414D0E16B}"/>
                </c:ext>
              </c:extLst>
            </c:dLbl>
            <c:dLbl>
              <c:idx val="3"/>
              <c:tx>
                <c:rich>
                  <a:bodyPr/>
                  <a:lstStyle/>
                  <a:p>
                    <a:fld id="{239AB6B5-57F5-49F8-8D0E-8B4ED9DB76B4}"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9980-4D87-A872-852414D0E16B}"/>
                </c:ext>
              </c:extLst>
            </c:dLbl>
            <c:dLbl>
              <c:idx val="4"/>
              <c:tx>
                <c:rich>
                  <a:bodyPr/>
                  <a:lstStyle/>
                  <a:p>
                    <a:fld id="{4FFCB094-0EBD-4226-BB80-4C26429B2385}"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9980-4D87-A872-852414D0E16B}"/>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4"/>
                <c:pt idx="0">
                  <c:v>Always or almost always</c:v>
                </c:pt>
                <c:pt idx="1">
                  <c:v>A lot of the time</c:v>
                </c:pt>
                <c:pt idx="2">
                  <c:v>Sometimes</c:v>
                </c:pt>
                <c:pt idx="3">
                  <c:v>Never or almost never</c:v>
                </c:pt>
              </c:strCache>
            </c:strRef>
          </c:cat>
          <c:val>
            <c:numRef>
              <c:f>Sheet1!$B$2:$B$8</c:f>
              <c:numCache>
                <c:formatCode>0.0%</c:formatCode>
                <c:ptCount val="7"/>
                <c:pt idx="0">
                  <c:v>0.18458841026005945</c:v>
                </c:pt>
                <c:pt idx="1">
                  <c:v>0.21492661650197051</c:v>
                </c:pt>
                <c:pt idx="2">
                  <c:v>0.42474460036001066</c:v>
                </c:pt>
                <c:pt idx="3">
                  <c:v>0.17574037287795943</c:v>
                </c:pt>
              </c:numCache>
            </c:numRef>
          </c:val>
          <c:extLst>
            <c:ext xmlns:c16="http://schemas.microsoft.com/office/drawing/2014/chart" uri="{C3380CC4-5D6E-409C-BE32-E72D297353CC}">
              <c16:uniqueId val="{00000006-9980-4D87-A872-852414D0E16B}"/>
            </c:ext>
          </c:extLst>
        </c:ser>
        <c:ser>
          <c:idx val="1"/>
          <c:order val="1"/>
          <c:tx>
            <c:strRef>
              <c:f>Sheet1!$C$1</c:f>
              <c:strCache>
                <c:ptCount val="1"/>
                <c:pt idx="0">
                  <c:v>2024</c:v>
                </c:pt>
              </c:strCache>
            </c:strRef>
          </c:tx>
          <c:spPr>
            <a:solidFill>
              <a:srgbClr val="99C7E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4"/>
                <c:pt idx="0">
                  <c:v>Always or almost always</c:v>
                </c:pt>
                <c:pt idx="1">
                  <c:v>A lot of the time</c:v>
                </c:pt>
                <c:pt idx="2">
                  <c:v>Sometimes</c:v>
                </c:pt>
                <c:pt idx="3">
                  <c:v>Never or almost never</c:v>
                </c:pt>
              </c:strCache>
            </c:strRef>
          </c:cat>
          <c:val>
            <c:numRef>
              <c:f>Sheet1!$C$2:$C$8</c:f>
              <c:numCache>
                <c:formatCode>#.0%</c:formatCode>
                <c:ptCount val="7"/>
                <c:pt idx="0">
                  <c:v>0.187</c:v>
                </c:pt>
                <c:pt idx="1">
                  <c:v>0.21</c:v>
                </c:pt>
                <c:pt idx="2">
                  <c:v>0.42099999999999999</c:v>
                </c:pt>
                <c:pt idx="3">
                  <c:v>0.182</c:v>
                </c:pt>
              </c:numCache>
            </c:numRef>
          </c:val>
          <c:extLst>
            <c:ext xmlns:c16="http://schemas.microsoft.com/office/drawing/2014/chart" uri="{C3380CC4-5D6E-409C-BE32-E72D297353CC}">
              <c16:uniqueId val="{00000007-9980-4D87-A872-852414D0E16B}"/>
            </c:ext>
          </c:extLst>
        </c:ser>
        <c:dLbls>
          <c:dLblPos val="outEnd"/>
          <c:showLegendKey val="0"/>
          <c:showVal val="1"/>
          <c:showCatName val="0"/>
          <c:showSerName val="0"/>
          <c:showPercent val="0"/>
          <c:showBubbleSize val="0"/>
        </c:dLbls>
        <c:gapWidth val="60"/>
        <c:overlap val="-10"/>
        <c:axId val="960919199"/>
        <c:axId val="81474415"/>
      </c:barChart>
      <c:catAx>
        <c:axId val="960919199"/>
        <c:scaling>
          <c:orientation val="maxMin"/>
        </c:scaling>
        <c:delete val="0"/>
        <c:axPos val="l"/>
        <c:majorGridlines>
          <c:spPr>
            <a:ln w="12700" cap="rnd" cmpd="sng" algn="ctr">
              <a:solidFill>
                <a:srgbClr val="919EA8"/>
              </a:solidFill>
              <a:prstDash val="sysDot"/>
              <a:round/>
            </a:ln>
            <a:effectLst/>
          </c:spPr>
        </c:majorGridlines>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defRPr sz="1200" b="0" i="0" u="none" strike="noStrike" kern="1200" baseline="0">
                <a:solidFill>
                  <a:schemeClr val="tx1"/>
                </a:solidFill>
                <a:latin typeface="+mn-lt"/>
                <a:ea typeface="+mn-ea"/>
                <a:cs typeface="+mn-cs"/>
              </a:defRPr>
            </a:pPr>
            <a:endParaRPr lang="en-US"/>
          </a:p>
        </c:txPr>
        <c:crossAx val="81474415"/>
        <c:crosses val="autoZero"/>
        <c:auto val="1"/>
        <c:lblAlgn val="ctr"/>
        <c:lblOffset val="100"/>
        <c:noMultiLvlLbl val="0"/>
      </c:catAx>
      <c:valAx>
        <c:axId val="81474415"/>
        <c:scaling>
          <c:orientation val="minMax"/>
          <c:max val="1"/>
        </c:scaling>
        <c:delete val="1"/>
        <c:axPos val="t"/>
        <c:numFmt formatCode="0.0%" sourceLinked="1"/>
        <c:majorTickMark val="out"/>
        <c:minorTickMark val="none"/>
        <c:tickLblPos val="nextTo"/>
        <c:crossAx val="960919199"/>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990379188949499"/>
          <c:y val="0.15875"/>
          <c:w val="0.44019241622100991"/>
          <c:h val="0.6825"/>
        </c:manualLayout>
      </c:layout>
      <c:pieChart>
        <c:varyColors val="1"/>
        <c:ser>
          <c:idx val="0"/>
          <c:order val="0"/>
          <c:tx>
            <c:strRef>
              <c:f>Sheet1!$B$1</c:f>
              <c:strCache>
                <c:ptCount val="1"/>
                <c:pt idx="0">
                  <c:v>Data</c:v>
                </c:pt>
              </c:strCache>
            </c:strRef>
          </c:tx>
          <c:spPr>
            <a:ln w="19050">
              <a:solidFill>
                <a:schemeClr val="bg1"/>
              </a:solidFill>
            </a:ln>
          </c:spPr>
          <c:dPt>
            <c:idx val="0"/>
            <c:bubble3D val="0"/>
            <c:spPr>
              <a:solidFill>
                <a:srgbClr val="003087"/>
              </a:solidFill>
              <a:ln w="19050">
                <a:solidFill>
                  <a:schemeClr val="bg1"/>
                </a:solidFill>
              </a:ln>
              <a:effectLst/>
            </c:spPr>
            <c:extLst>
              <c:ext xmlns:c16="http://schemas.microsoft.com/office/drawing/2014/chart" uri="{C3380CC4-5D6E-409C-BE32-E72D297353CC}">
                <c16:uniqueId val="{00000001-B96E-418B-8E50-61AD699C633D}"/>
              </c:ext>
            </c:extLst>
          </c:dPt>
          <c:dPt>
            <c:idx val="1"/>
            <c:bubble3D val="0"/>
            <c:spPr>
              <a:solidFill>
                <a:srgbClr val="005EB8"/>
              </a:solidFill>
              <a:ln w="19050">
                <a:solidFill>
                  <a:schemeClr val="bg1"/>
                </a:solidFill>
              </a:ln>
              <a:effectLst/>
            </c:spPr>
            <c:extLst>
              <c:ext xmlns:c16="http://schemas.microsoft.com/office/drawing/2014/chart" uri="{C3380CC4-5D6E-409C-BE32-E72D297353CC}">
                <c16:uniqueId val="{00000003-B96E-418B-8E50-61AD699C633D}"/>
              </c:ext>
            </c:extLst>
          </c:dPt>
          <c:dPt>
            <c:idx val="2"/>
            <c:bubble3D val="0"/>
            <c:spPr>
              <a:solidFill>
                <a:srgbClr val="00A499"/>
              </a:solidFill>
              <a:ln w="19050">
                <a:solidFill>
                  <a:schemeClr val="bg1"/>
                </a:solidFill>
              </a:ln>
              <a:effectLst/>
            </c:spPr>
            <c:extLst>
              <c:ext xmlns:c16="http://schemas.microsoft.com/office/drawing/2014/chart" uri="{C3380CC4-5D6E-409C-BE32-E72D297353CC}">
                <c16:uniqueId val="{00000005-B96E-418B-8E50-61AD699C633D}"/>
              </c:ext>
            </c:extLst>
          </c:dPt>
          <c:dPt>
            <c:idx val="3"/>
            <c:bubble3D val="0"/>
            <c:spPr>
              <a:solidFill>
                <a:srgbClr val="DDE1E4"/>
              </a:solidFill>
              <a:ln w="19050">
                <a:solidFill>
                  <a:schemeClr val="bg1"/>
                </a:solidFill>
              </a:ln>
              <a:effectLst/>
            </c:spPr>
            <c:extLst>
              <c:ext xmlns:c16="http://schemas.microsoft.com/office/drawing/2014/chart" uri="{C3380CC4-5D6E-409C-BE32-E72D297353CC}">
                <c16:uniqueId val="{00000007-B96E-418B-8E50-61AD699C633D}"/>
              </c:ext>
            </c:extLst>
          </c:dPt>
          <c:dPt>
            <c:idx val="4"/>
            <c:bubble3D val="0"/>
            <c:spPr>
              <a:solidFill>
                <a:srgbClr val="919EA8"/>
              </a:solidFill>
              <a:ln w="19050">
                <a:solidFill>
                  <a:schemeClr val="bg1"/>
                </a:solidFill>
              </a:ln>
              <a:effectLst/>
            </c:spPr>
            <c:extLst>
              <c:ext xmlns:c16="http://schemas.microsoft.com/office/drawing/2014/chart" uri="{C3380CC4-5D6E-409C-BE32-E72D297353CC}">
                <c16:uniqueId val="{00000009-B96E-418B-8E50-61AD699C633D}"/>
              </c:ext>
            </c:extLst>
          </c:dPt>
          <c:dLbls>
            <c:dLbl>
              <c:idx val="0"/>
              <c:tx>
                <c:rich>
                  <a:bodyPr/>
                  <a:lstStyle/>
                  <a:p>
                    <a:fld id="{DD6AC5FD-BE1D-449E-8AA7-EF868E855685}" type="VALUE">
                      <a:rPr lang="en-US" sz="2000" b="1" smtClean="0"/>
                      <a:pPr/>
                      <a:t>[VALUE]</a:t>
                    </a:fld>
                    <a:endParaRPr lang="en-US" sz="2000" b="1" baseline="0"/>
                  </a:p>
                  <a:p>
                    <a:fld id="{D5CABBDB-5696-429A-B346-8F299FE96EDE}" type="CATEGORYNAME">
                      <a:rPr lang="en-US"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1-B96E-418B-8E50-61AD699C633D}"/>
                </c:ext>
              </c:extLst>
            </c:dLbl>
            <c:dLbl>
              <c:idx val="1"/>
              <c:tx>
                <c:rich>
                  <a:bodyPr/>
                  <a:lstStyle/>
                  <a:p>
                    <a:fld id="{3B10BDC5-3E70-4489-8C32-3C71B075A16C}" type="VALUE">
                      <a:rPr lang="en-US" sz="2000" b="1" smtClean="0"/>
                      <a:pPr/>
                      <a:t>[VALUE]</a:t>
                    </a:fld>
                    <a:endParaRPr lang="en-US" sz="2000" b="1" baseline="0"/>
                  </a:p>
                  <a:p>
                    <a:fld id="{D2A95A94-10BE-49E3-A7A4-06DC9BD2736D}" type="CATEGORYNAME">
                      <a:rPr lang="en-US"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3-B96E-418B-8E50-61AD699C633D}"/>
                </c:ext>
              </c:extLst>
            </c:dLbl>
            <c:dLbl>
              <c:idx val="2"/>
              <c:tx>
                <c:rich>
                  <a:bodyPr/>
                  <a:lstStyle/>
                  <a:p>
                    <a:fld id="{501C5004-9334-4C59-8848-F0F0603F3F6E}" type="VALUE">
                      <a:rPr lang="en-GB" sz="2000" b="1" smtClean="0"/>
                      <a:pPr/>
                      <a:t>[VALUE]</a:t>
                    </a:fld>
                    <a:endParaRPr lang="en-GB" sz="2000" b="1" baseline="0"/>
                  </a:p>
                  <a:p>
                    <a:fld id="{4481EB85-F350-42BB-8C98-930CCA8F1087}" type="CATEGORYNAME">
                      <a:rPr lang="en-GB"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5-B96E-418B-8E50-61AD699C633D}"/>
                </c:ext>
              </c:extLst>
            </c:dLbl>
            <c:dLbl>
              <c:idx val="3"/>
              <c:tx>
                <c:rich>
                  <a:bodyPr/>
                  <a:lstStyle/>
                  <a:p>
                    <a:fld id="{8DE1027D-E190-45A6-92E6-2F42A40A7D38}" type="VALUE">
                      <a:rPr lang="en-US" sz="2000" b="1" smtClean="0"/>
                      <a:pPr/>
                      <a:t>[VALUE]</a:t>
                    </a:fld>
                    <a:endParaRPr lang="en-US" sz="2000" b="1" baseline="0"/>
                  </a:p>
                  <a:p>
                    <a:fld id="{47AD094A-EFC9-4C67-AC4C-D8480BC7E1F9}" type="CATEGORYNAME">
                      <a:rPr lang="en-US"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7-B96E-418B-8E50-61AD699C633D}"/>
                </c:ext>
              </c:extLst>
            </c:dLbl>
            <c:dLbl>
              <c:idx val="4"/>
              <c:layout>
                <c:manualLayout>
                  <c:x val="6.7841880341880337E-2"/>
                  <c:y val="-3.3601554878879634E-2"/>
                </c:manualLayout>
              </c:layout>
              <c:tx>
                <c:rich>
                  <a:bodyPr/>
                  <a:lstStyle/>
                  <a:p>
                    <a:fld id="{4A27DA09-7542-4673-8BEF-F8B851CBADCF}" type="VALUE">
                      <a:rPr lang="en-US" sz="2000" b="1" smtClean="0"/>
                      <a:pPr/>
                      <a:t>[VALUE]</a:t>
                    </a:fld>
                    <a:endParaRPr lang="en-US" sz="2000" b="1" baseline="0"/>
                  </a:p>
                  <a:p>
                    <a:fld id="{83BBA1BA-7554-4944-A1B5-781A3CA7DEA5}" type="CATEGORYNAME">
                      <a:rPr lang="en-US" smtClean="0"/>
                      <a:pPr/>
                      <a:t>[CATEGORY NAME]</a:t>
                    </a:fld>
                    <a:endParaRPr lang="en-GB"/>
                  </a:p>
                </c:rich>
              </c:tx>
              <c:dLblPos val="bestFit"/>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9-B96E-418B-8E50-61AD699C633D}"/>
                </c:ext>
              </c:extLst>
            </c:dLbl>
            <c:spPr>
              <a:noFill/>
              <a:ln>
                <a:noFill/>
              </a:ln>
              <a:effectLst/>
            </c:spPr>
            <c:txPr>
              <a:bodyPr rot="0" spcFirstLastPara="1" vertOverflow="ellipsis" vert="horz" wrap="none" lIns="38100" tIns="19050" rIns="38100" bIns="19050" anchor="ctr" anchorCtr="1">
                <a:spAutoFit/>
              </a:bodyPr>
              <a:lstStyle/>
              <a:p>
                <a:pPr>
                  <a:defRPr sz="1197" b="0" i="0" u="none" strike="noStrike" kern="1200" baseline="0">
                    <a:solidFill>
                      <a:srgbClr val="231F20"/>
                    </a:solidFill>
                    <a:latin typeface="+mn-lt"/>
                    <a:ea typeface="+mn-ea"/>
                    <a:cs typeface="+mn-cs"/>
                  </a:defRPr>
                </a:pPr>
                <a:endParaRPr lang="en-US"/>
              </a:p>
            </c:txPr>
            <c:dLblPos val="outEnd"/>
            <c:showLegendKey val="0"/>
            <c:showVal val="1"/>
            <c:showCatName val="1"/>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rect">
                    <a:avLst/>
                  </a:prstGeom>
                </c15:spPr>
              </c:ext>
            </c:extLst>
          </c:dLbls>
          <c:cat>
            <c:strRef>
              <c:f>Sheet1!$A$2:$A$6</c:f>
              <c:strCache>
                <c:ptCount val="5"/>
                <c:pt idx="0">
                  <c:v>Very good</c:v>
                </c:pt>
                <c:pt idx="1">
                  <c:v>Fairly good</c:v>
                </c:pt>
                <c:pt idx="2">
                  <c:v>Neither good
nor poor</c:v>
                </c:pt>
                <c:pt idx="3">
                  <c:v>Fairly poor</c:v>
                </c:pt>
                <c:pt idx="4">
                  <c:v>Very poor</c:v>
                </c:pt>
              </c:strCache>
            </c:strRef>
          </c:cat>
          <c:val>
            <c:numRef>
              <c:f>Sheet1!$B$2:$B$6</c:f>
              <c:numCache>
                <c:formatCode>0.0%</c:formatCode>
                <c:ptCount val="5"/>
                <c:pt idx="0">
                  <c:v>0.39100000000000001</c:v>
                </c:pt>
                <c:pt idx="1">
                  <c:v>0.30499999999999999</c:v>
                </c:pt>
                <c:pt idx="2">
                  <c:v>0.13600000000000001</c:v>
                </c:pt>
                <c:pt idx="3">
                  <c:v>8.6999999999999994E-2</c:v>
                </c:pt>
                <c:pt idx="4">
                  <c:v>8.1000000000000003E-2</c:v>
                </c:pt>
              </c:numCache>
            </c:numRef>
          </c:val>
          <c:extLst>
            <c:ext xmlns:c16="http://schemas.microsoft.com/office/drawing/2014/chart" uri="{C3380CC4-5D6E-409C-BE32-E72D297353CC}">
              <c16:uniqueId val="{00000000-7DFA-436A-AD03-A36D5E520A3E}"/>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userShapes r:id="rId2"/>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384959925700609"/>
          <c:y val="0.1144737959760861"/>
          <c:w val="0.43230094760656684"/>
          <c:h val="0.69365664503075752"/>
        </c:manualLayout>
      </c:layout>
      <c:areaChart>
        <c:grouping val="stacked"/>
        <c:varyColors val="0"/>
        <c:ser>
          <c:idx val="2"/>
          <c:order val="2"/>
          <c:tx>
            <c:strRef>
              <c:f>Sheet1!$D$1</c:f>
              <c:strCache>
                <c:ptCount val="1"/>
                <c:pt idx="0">
                  <c:v>Bottom Area</c:v>
                </c:pt>
              </c:strCache>
            </c:strRef>
          </c:tx>
          <c:spPr>
            <a:noFill/>
            <a:ln>
              <a:noFill/>
            </a:ln>
            <a:effectLst/>
          </c:spPr>
          <c:cat>
            <c:numRef>
              <c:f>Sheet1!$A$2:$A$3</c:f>
              <c:numCache>
                <c:formatCode>General</c:formatCode>
                <c:ptCount val="2"/>
                <c:pt idx="0">
                  <c:v>2024</c:v>
                </c:pt>
                <c:pt idx="1">
                  <c:v>2025</c:v>
                </c:pt>
              </c:numCache>
            </c:numRef>
          </c:cat>
          <c:val>
            <c:numRef>
              <c:f>Sheet1!$D$2:$D$3</c:f>
              <c:numCache>
                <c:formatCode>0.0%</c:formatCode>
                <c:ptCount val="2"/>
                <c:pt idx="0">
                  <c:v>0.189</c:v>
                </c:pt>
                <c:pt idx="1">
                  <c:v>0.16800000000000001</c:v>
                </c:pt>
              </c:numCache>
            </c:numRef>
          </c:val>
          <c:extLst>
            <c:ext xmlns:c16="http://schemas.microsoft.com/office/drawing/2014/chart" uri="{C3380CC4-5D6E-409C-BE32-E72D297353CC}">
              <c16:uniqueId val="{00000000-728C-4846-B08C-C2DA4798354E}"/>
            </c:ext>
          </c:extLst>
        </c:ser>
        <c:ser>
          <c:idx val="3"/>
          <c:order val="3"/>
          <c:tx>
            <c:strRef>
              <c:f>Sheet1!$E$1</c:f>
              <c:strCache>
                <c:ptCount val="1"/>
                <c:pt idx="0">
                  <c:v>Top Area</c:v>
                </c:pt>
              </c:strCache>
            </c:strRef>
          </c:tx>
          <c:spPr>
            <a:solidFill>
              <a:srgbClr val="DDE1E4">
                <a:alpha val="25000"/>
              </a:srgbClr>
            </a:solidFill>
            <a:ln>
              <a:noFill/>
            </a:ln>
            <a:effectLst/>
          </c:spPr>
          <c:cat>
            <c:numRef>
              <c:f>Sheet1!$A$2:$A$3</c:f>
              <c:numCache>
                <c:formatCode>General</c:formatCode>
                <c:ptCount val="2"/>
                <c:pt idx="0">
                  <c:v>2024</c:v>
                </c:pt>
                <c:pt idx="1">
                  <c:v>2025</c:v>
                </c:pt>
              </c:numCache>
            </c:numRef>
          </c:cat>
          <c:val>
            <c:numRef>
              <c:f>Sheet1!$E$2:$E$3</c:f>
              <c:numCache>
                <c:formatCode>0.0%</c:formatCode>
                <c:ptCount val="2"/>
                <c:pt idx="0">
                  <c:v>0.48400000000000004</c:v>
                </c:pt>
                <c:pt idx="1">
                  <c:v>0.52799999999999991</c:v>
                </c:pt>
              </c:numCache>
            </c:numRef>
          </c:val>
          <c:extLst>
            <c:ext xmlns:c16="http://schemas.microsoft.com/office/drawing/2014/chart" uri="{C3380CC4-5D6E-409C-BE32-E72D297353CC}">
              <c16:uniqueId val="{00000001-728C-4846-B08C-C2DA4798354E}"/>
            </c:ext>
          </c:extLst>
        </c:ser>
        <c:dLbls>
          <c:showLegendKey val="0"/>
          <c:showVal val="0"/>
          <c:showCatName val="0"/>
          <c:showSerName val="0"/>
          <c:showPercent val="0"/>
          <c:showBubbleSize val="0"/>
        </c:dLbls>
        <c:axId val="1893957808"/>
        <c:axId val="241089599"/>
      </c:areaChart>
      <c:lineChart>
        <c:grouping val="standard"/>
        <c:varyColors val="0"/>
        <c:ser>
          <c:idx val="0"/>
          <c:order val="0"/>
          <c:tx>
            <c:strRef>
              <c:f>Sheet1!$B$1</c:f>
              <c:strCache>
                <c:ptCount val="1"/>
                <c:pt idx="0">
                  <c:v>Good¹</c:v>
                </c:pt>
              </c:strCache>
            </c:strRef>
          </c:tx>
          <c:spPr>
            <a:ln w="31750" cap="rnd">
              <a:solidFill>
                <a:srgbClr val="003087"/>
              </a:solidFill>
              <a:round/>
            </a:ln>
            <a:effectLst/>
          </c:spPr>
          <c:marker>
            <c:symbol val="circle"/>
            <c:size val="9"/>
            <c:spPr>
              <a:solidFill>
                <a:srgbClr val="DDE1E4"/>
              </a:solidFill>
              <a:ln w="19050">
                <a:solidFill>
                  <a:srgbClr val="003087"/>
                </a:solidFill>
              </a:ln>
              <a:effectLst/>
            </c:spPr>
          </c:marker>
          <c:dPt>
            <c:idx val="0"/>
            <c:bubble3D val="0"/>
            <c:extLst>
              <c:ext xmlns:c16="http://schemas.microsoft.com/office/drawing/2014/chart" uri="{C3380CC4-5D6E-409C-BE32-E72D297353CC}">
                <c16:uniqueId val="{00000002-728C-4846-B08C-C2DA4798354E}"/>
              </c:ext>
            </c:extLst>
          </c:dPt>
          <c:dLbls>
            <c:spPr>
              <a:solidFill>
                <a:schemeClr val="bg1"/>
              </a:solidFill>
              <a:ln>
                <a:noFill/>
              </a:ln>
              <a:effectLst/>
            </c:spPr>
            <c:txPr>
              <a:bodyPr rot="0" vert="horz"/>
              <a:lstStyle/>
              <a:p>
                <a:pPr>
                  <a:defRPr sz="1800" b="1"/>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numRef>
              <c:f>Sheet1!$A$2:$A$3</c:f>
              <c:numCache>
                <c:formatCode>General</c:formatCode>
                <c:ptCount val="2"/>
                <c:pt idx="0">
                  <c:v>2024</c:v>
                </c:pt>
                <c:pt idx="1">
                  <c:v>2025</c:v>
                </c:pt>
              </c:numCache>
            </c:numRef>
          </c:cat>
          <c:val>
            <c:numRef>
              <c:f>Sheet1!$B$2:$B$3</c:f>
              <c:numCache>
                <c:formatCode>0.0%</c:formatCode>
                <c:ptCount val="2"/>
                <c:pt idx="0">
                  <c:v>0.67300000000000004</c:v>
                </c:pt>
                <c:pt idx="1">
                  <c:v>0.69599999999999995</c:v>
                </c:pt>
              </c:numCache>
            </c:numRef>
          </c:val>
          <c:smooth val="0"/>
          <c:extLst>
            <c:ext xmlns:c16="http://schemas.microsoft.com/office/drawing/2014/chart" uri="{C3380CC4-5D6E-409C-BE32-E72D297353CC}">
              <c16:uniqueId val="{00000004-728C-4846-B08C-C2DA4798354E}"/>
            </c:ext>
          </c:extLst>
        </c:ser>
        <c:ser>
          <c:idx val="1"/>
          <c:order val="1"/>
          <c:tx>
            <c:strRef>
              <c:f>Sheet1!$C$1</c:f>
              <c:strCache>
                <c:ptCount val="1"/>
                <c:pt idx="0">
                  <c:v>Poor²</c:v>
                </c:pt>
              </c:strCache>
            </c:strRef>
          </c:tx>
          <c:spPr>
            <a:ln w="31750" cap="rnd">
              <a:solidFill>
                <a:srgbClr val="919EA8"/>
              </a:solidFill>
              <a:round/>
            </a:ln>
            <a:effectLst/>
          </c:spPr>
          <c:marker>
            <c:symbol val="square"/>
            <c:size val="9"/>
            <c:spPr>
              <a:solidFill>
                <a:srgbClr val="DDE1E4"/>
              </a:solidFill>
              <a:ln w="19050">
                <a:solidFill>
                  <a:srgbClr val="919EA8"/>
                </a:solidFill>
              </a:ln>
              <a:effectLst/>
            </c:spPr>
          </c:marker>
          <c:dLbls>
            <c:spPr>
              <a:solidFill>
                <a:schemeClr val="bg1"/>
              </a:solidFill>
              <a:ln>
                <a:noFill/>
              </a:ln>
              <a:effectLst/>
            </c:spPr>
            <c:txPr>
              <a:bodyPr rot="0" vert="horz"/>
              <a:lstStyle/>
              <a:p>
                <a:pPr>
                  <a:defRPr sz="1800" b="1"/>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numRef>
              <c:f>Sheet1!$A$2:$A$3</c:f>
              <c:numCache>
                <c:formatCode>General</c:formatCode>
                <c:ptCount val="2"/>
                <c:pt idx="0">
                  <c:v>2024</c:v>
                </c:pt>
                <c:pt idx="1">
                  <c:v>2025</c:v>
                </c:pt>
              </c:numCache>
            </c:numRef>
          </c:cat>
          <c:val>
            <c:numRef>
              <c:f>Sheet1!$C$2:$C$3</c:f>
              <c:numCache>
                <c:formatCode>0.0%</c:formatCode>
                <c:ptCount val="2"/>
                <c:pt idx="0">
                  <c:v>0.189</c:v>
                </c:pt>
                <c:pt idx="1">
                  <c:v>0.16800000000000001</c:v>
                </c:pt>
              </c:numCache>
            </c:numRef>
          </c:val>
          <c:smooth val="0"/>
          <c:extLst>
            <c:ext xmlns:c16="http://schemas.microsoft.com/office/drawing/2014/chart" uri="{C3380CC4-5D6E-409C-BE32-E72D297353CC}">
              <c16:uniqueId val="{00000006-728C-4846-B08C-C2DA4798354E}"/>
            </c:ext>
          </c:extLst>
        </c:ser>
        <c:dLbls>
          <c:showLegendKey val="0"/>
          <c:showVal val="0"/>
          <c:showCatName val="0"/>
          <c:showSerName val="0"/>
          <c:showPercent val="0"/>
          <c:showBubbleSize val="0"/>
        </c:dLbls>
        <c:marker val="1"/>
        <c:smooth val="0"/>
        <c:axId val="1893957808"/>
        <c:axId val="241089599"/>
      </c:lineChart>
      <c:catAx>
        <c:axId val="1893957808"/>
        <c:scaling>
          <c:orientation val="minMax"/>
        </c:scaling>
        <c:delete val="0"/>
        <c:axPos val="b"/>
        <c:majorGridlines>
          <c:spPr>
            <a:ln w="12700" cap="rnd" cmpd="sng" algn="ctr">
              <a:solidFill>
                <a:srgbClr val="919EA8"/>
              </a:solidFill>
              <a:prstDash val="sysDot"/>
              <a:round/>
            </a:ln>
            <a:effectLst/>
          </c:spPr>
        </c:majorGridlines>
        <c:numFmt formatCode="General" sourceLinked="1"/>
        <c:majorTickMark val="none"/>
        <c:minorTickMark val="none"/>
        <c:tickLblPos val="nextTo"/>
        <c:spPr>
          <a:noFill/>
          <a:ln w="9525" cap="flat" cmpd="sng" algn="ctr">
            <a:noFill/>
            <a:round/>
          </a:ln>
          <a:effectLst/>
        </c:spPr>
        <c:txPr>
          <a:bodyPr rot="-60000000" vert="horz"/>
          <a:lstStyle/>
          <a:p>
            <a:pPr>
              <a:defRPr sz="1200"/>
            </a:pPr>
            <a:endParaRPr lang="en-US"/>
          </a:p>
        </c:txPr>
        <c:crossAx val="241089599"/>
        <c:crosses val="autoZero"/>
        <c:auto val="1"/>
        <c:lblAlgn val="ctr"/>
        <c:lblOffset val="600"/>
        <c:noMultiLvlLbl val="0"/>
      </c:catAx>
      <c:valAx>
        <c:axId val="241089599"/>
        <c:scaling>
          <c:orientation val="minMax"/>
          <c:max val="1"/>
        </c:scaling>
        <c:delete val="1"/>
        <c:axPos val="l"/>
        <c:numFmt formatCode="0.0%" sourceLinked="1"/>
        <c:majorTickMark val="out"/>
        <c:minorTickMark val="none"/>
        <c:tickLblPos val="nextTo"/>
        <c:crossAx val="1893957808"/>
        <c:crosses val="autoZero"/>
        <c:crossBetween val="midCat"/>
      </c:valAx>
      <c:spPr>
        <a:noFill/>
        <a:ln>
          <a:noFill/>
        </a:ln>
        <a:effectLst/>
      </c:spPr>
    </c:plotArea>
    <c:legend>
      <c:legendPos val="t"/>
      <c:legendEntry>
        <c:idx val="0"/>
        <c:delete val="1"/>
      </c:legendEntry>
      <c:legendEntry>
        <c:idx val="1"/>
        <c:delete val="1"/>
      </c:legendEntry>
      <c:overlay val="0"/>
      <c:txPr>
        <a:bodyPr/>
        <a:lstStyle/>
        <a:p>
          <a:pPr>
            <a:defRPr sz="1200"/>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rgbClr val="231F20"/>
          </a:solidFill>
        </a:defRPr>
      </a:pPr>
      <a:endParaRPr lang="en-US"/>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0459833333333336"/>
          <c:y val="0.28222222222222221"/>
          <c:w val="0.38480555555555557"/>
          <c:h val="0.64134259259259263"/>
        </c:manualLayout>
      </c:layout>
      <c:pieChart>
        <c:varyColors val="1"/>
        <c:ser>
          <c:idx val="0"/>
          <c:order val="0"/>
          <c:tx>
            <c:strRef>
              <c:f>Sheet1!$B$1</c:f>
              <c:strCache>
                <c:ptCount val="1"/>
                <c:pt idx="0">
                  <c:v>Data</c:v>
                </c:pt>
              </c:strCache>
            </c:strRef>
          </c:tx>
          <c:spPr>
            <a:ln w="19050">
              <a:solidFill>
                <a:srgbClr val="005EB8"/>
              </a:solidFill>
            </a:ln>
          </c:spPr>
          <c:dPt>
            <c:idx val="0"/>
            <c:bubble3D val="0"/>
            <c:spPr>
              <a:solidFill>
                <a:srgbClr val="FED0E8"/>
              </a:solidFill>
              <a:ln w="19050">
                <a:solidFill>
                  <a:srgbClr val="005EB8"/>
                </a:solidFill>
              </a:ln>
              <a:effectLst/>
            </c:spPr>
            <c:extLst>
              <c:ext xmlns:c16="http://schemas.microsoft.com/office/drawing/2014/chart" uri="{C3380CC4-5D6E-409C-BE32-E72D297353CC}">
                <c16:uniqueId val="{00000001-EC6F-4526-8FB9-412F00453A83}"/>
              </c:ext>
            </c:extLst>
          </c:dPt>
          <c:dPt>
            <c:idx val="1"/>
            <c:bubble3D val="0"/>
            <c:spPr>
              <a:solidFill>
                <a:srgbClr val="DDE1E4"/>
              </a:solidFill>
              <a:ln w="19050">
                <a:solidFill>
                  <a:srgbClr val="005EB8"/>
                </a:solidFill>
              </a:ln>
              <a:effectLst/>
            </c:spPr>
            <c:extLst>
              <c:ext xmlns:c16="http://schemas.microsoft.com/office/drawing/2014/chart" uri="{C3380CC4-5D6E-409C-BE32-E72D297353CC}">
                <c16:uniqueId val="{00000003-EC6F-4526-8FB9-412F00453A83}"/>
              </c:ext>
            </c:extLst>
          </c:dPt>
          <c:cat>
            <c:strRef>
              <c:f>Sheet1!$A$2:$A$3</c:f>
              <c:strCache>
                <c:ptCount val="2"/>
                <c:pt idx="0">
                  <c:v>Yes</c:v>
                </c:pt>
                <c:pt idx="1">
                  <c:v>No</c:v>
                </c:pt>
              </c:strCache>
            </c:strRef>
          </c:cat>
          <c:val>
            <c:numRef>
              <c:f>Sheet1!$B$2:$B$3</c:f>
              <c:numCache>
                <c:formatCode>0.0%</c:formatCode>
                <c:ptCount val="2"/>
                <c:pt idx="0">
                  <c:v>0.56999999999999995</c:v>
                </c:pt>
                <c:pt idx="1">
                  <c:v>0.43</c:v>
                </c:pt>
              </c:numCache>
            </c:numRef>
          </c:val>
          <c:extLst>
            <c:ext xmlns:c16="http://schemas.microsoft.com/office/drawing/2014/chart" uri="{C3380CC4-5D6E-409C-BE32-E72D297353CC}">
              <c16:uniqueId val="{00000006-EC6F-4526-8FB9-412F00453A83}"/>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userShapes r:id="rId2"/>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0459833333333336"/>
          <c:y val="0.28222222222222221"/>
          <c:w val="0.38480555555555557"/>
          <c:h val="0.64134259259259263"/>
        </c:manualLayout>
      </c:layout>
      <c:pieChart>
        <c:varyColors val="1"/>
        <c:ser>
          <c:idx val="0"/>
          <c:order val="0"/>
          <c:tx>
            <c:strRef>
              <c:f>Sheet1!$B$1</c:f>
              <c:strCache>
                <c:ptCount val="1"/>
                <c:pt idx="0">
                  <c:v>Data</c:v>
                </c:pt>
              </c:strCache>
            </c:strRef>
          </c:tx>
          <c:spPr>
            <a:ln w="19050">
              <a:solidFill>
                <a:srgbClr val="005EB8"/>
              </a:solidFill>
            </a:ln>
          </c:spPr>
          <c:dPt>
            <c:idx val="0"/>
            <c:bubble3D val="0"/>
            <c:spPr>
              <a:solidFill>
                <a:srgbClr val="810081"/>
              </a:solidFill>
              <a:ln w="19050">
                <a:solidFill>
                  <a:srgbClr val="005EB8"/>
                </a:solidFill>
              </a:ln>
              <a:effectLst/>
            </c:spPr>
            <c:extLst>
              <c:ext xmlns:c16="http://schemas.microsoft.com/office/drawing/2014/chart" uri="{C3380CC4-5D6E-409C-BE32-E72D297353CC}">
                <c16:uniqueId val="{00000001-B836-4D48-BFBC-6482D294B25A}"/>
              </c:ext>
            </c:extLst>
          </c:dPt>
          <c:dPt>
            <c:idx val="1"/>
            <c:bubble3D val="0"/>
            <c:spPr>
              <a:solidFill>
                <a:srgbClr val="DDE1E4"/>
              </a:solidFill>
              <a:ln w="19050">
                <a:solidFill>
                  <a:srgbClr val="005EB8"/>
                </a:solidFill>
              </a:ln>
              <a:effectLst/>
            </c:spPr>
            <c:extLst>
              <c:ext xmlns:c16="http://schemas.microsoft.com/office/drawing/2014/chart" uri="{C3380CC4-5D6E-409C-BE32-E72D297353CC}">
                <c16:uniqueId val="{00000003-B836-4D48-BFBC-6482D294B25A}"/>
              </c:ext>
            </c:extLst>
          </c:dPt>
          <c:cat>
            <c:strRef>
              <c:f>Sheet1!$A$2:$A$3</c:f>
              <c:strCache>
                <c:ptCount val="2"/>
                <c:pt idx="0">
                  <c:v>Yes</c:v>
                </c:pt>
                <c:pt idx="1">
                  <c:v>No</c:v>
                </c:pt>
              </c:strCache>
            </c:strRef>
          </c:cat>
          <c:val>
            <c:numRef>
              <c:f>Sheet1!$B$2:$B$3</c:f>
              <c:numCache>
                <c:formatCode>0.0%</c:formatCode>
                <c:ptCount val="2"/>
                <c:pt idx="0">
                  <c:v>0.75</c:v>
                </c:pt>
                <c:pt idx="1">
                  <c:v>0.25</c:v>
                </c:pt>
              </c:numCache>
            </c:numRef>
          </c:val>
          <c:extLst>
            <c:ext xmlns:c16="http://schemas.microsoft.com/office/drawing/2014/chart" uri="{C3380CC4-5D6E-409C-BE32-E72D297353CC}">
              <c16:uniqueId val="{00000006-B836-4D48-BFBC-6482D294B25A}"/>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userShapes r:id="rId2"/>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602263801322649"/>
          <c:y val="2.8744855967078188E-2"/>
          <c:w val="0.44508744689255125"/>
          <c:h val="0.94251028806584358"/>
        </c:manualLayout>
      </c:layout>
      <c:barChart>
        <c:barDir val="bar"/>
        <c:grouping val="clustered"/>
        <c:varyColors val="0"/>
        <c:ser>
          <c:idx val="0"/>
          <c:order val="0"/>
          <c:tx>
            <c:strRef>
              <c:f>Sheet1!$B$1</c:f>
              <c:strCache>
                <c:ptCount val="1"/>
                <c:pt idx="0">
                  <c:v>2025</c:v>
                </c:pt>
              </c:strCache>
            </c:strRef>
          </c:tx>
          <c:spPr>
            <a:solidFill>
              <a:srgbClr val="003087"/>
            </a:solidFill>
            <a:ln>
              <a:noFill/>
            </a:ln>
            <a:effectLst/>
          </c:spPr>
          <c:invertIfNegative val="0"/>
          <c:dLbls>
            <c:dLbl>
              <c:idx val="0"/>
              <c:tx>
                <c:rich>
                  <a:bodyPr/>
                  <a:lstStyle/>
                  <a:p>
                    <a:fld id="{4FFCB094-0EBD-4226-BB80-4C26429B2385}"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DFC0-4A21-8EBA-80D43014C41A}"/>
                </c:ext>
              </c:extLst>
            </c:dLbl>
            <c:dLbl>
              <c:idx val="1"/>
              <c:tx>
                <c:rich>
                  <a:bodyPr/>
                  <a:lstStyle/>
                  <a:p>
                    <a:fld id="{B5E108A7-C8F6-429A-BA9D-42F9F73F699B}"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2795-4807-AC0B-23F83EDBCE7A}"/>
                </c:ext>
              </c:extLst>
            </c:dLbl>
            <c:dLbl>
              <c:idx val="2"/>
              <c:tx>
                <c:rich>
                  <a:bodyPr/>
                  <a:lstStyle/>
                  <a:p>
                    <a:fld id="{86A7AC85-5656-4472-B49C-4BBDAA10E14B}"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34BC-4874-AB0E-C0E241044AA1}"/>
                </c:ext>
              </c:extLst>
            </c:dLbl>
            <c:dLbl>
              <c:idx val="3"/>
              <c:tx>
                <c:rich>
                  <a:bodyPr/>
                  <a:lstStyle/>
                  <a:p>
                    <a:fld id="{53FC25C8-03FD-49A0-B420-2D6238FD28C9}"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34BC-4874-AB0E-C0E241044AA1}"/>
                </c:ext>
              </c:extLst>
            </c:dLbl>
            <c:dLbl>
              <c:idx val="4"/>
              <c:tx>
                <c:rich>
                  <a:bodyPr/>
                  <a:lstStyle/>
                  <a:p>
                    <a:fld id="{18FF3849-3972-4B44-8C40-88A841769A30}"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34BC-4874-AB0E-C0E241044AA1}"/>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In the last 3 months</c:v>
                </c:pt>
                <c:pt idx="1">
                  <c:v>Between 3 and 6 months ago</c:v>
                </c:pt>
                <c:pt idx="2">
                  <c:v>Between 6 and 12 months ago</c:v>
                </c:pt>
                <c:pt idx="3">
                  <c:v>More than 12 months ago</c:v>
                </c:pt>
                <c:pt idx="4">
                  <c:v>I haven't contacted my GP practice since being registered</c:v>
                </c:pt>
              </c:strCache>
            </c:strRef>
          </c:cat>
          <c:val>
            <c:numRef>
              <c:f>Sheet1!$B$2:$B$6</c:f>
              <c:numCache>
                <c:formatCode>0.0%</c:formatCode>
                <c:ptCount val="5"/>
                <c:pt idx="0">
                  <c:v>0.65100000000000002</c:v>
                </c:pt>
                <c:pt idx="1">
                  <c:v>0.15</c:v>
                </c:pt>
                <c:pt idx="2">
                  <c:v>9.6000000000000002E-2</c:v>
                </c:pt>
                <c:pt idx="3">
                  <c:v>7.2999999999999995E-2</c:v>
                </c:pt>
                <c:pt idx="4">
                  <c:v>0.03</c:v>
                </c:pt>
              </c:numCache>
            </c:numRef>
          </c:val>
          <c:extLst>
            <c:ext xmlns:c16="http://schemas.microsoft.com/office/drawing/2014/chart" uri="{C3380CC4-5D6E-409C-BE32-E72D297353CC}">
              <c16:uniqueId val="{00000000-5068-4F94-A9FC-48E8EF69FA8F}"/>
            </c:ext>
          </c:extLst>
        </c:ser>
        <c:ser>
          <c:idx val="1"/>
          <c:order val="1"/>
          <c:tx>
            <c:strRef>
              <c:f>Sheet1!$C$1</c:f>
              <c:strCache>
                <c:ptCount val="1"/>
                <c:pt idx="0">
                  <c:v>2024</c:v>
                </c:pt>
              </c:strCache>
            </c:strRef>
          </c:tx>
          <c:spPr>
            <a:solidFill>
              <a:srgbClr val="99C7E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In the last 3 months</c:v>
                </c:pt>
                <c:pt idx="1">
                  <c:v>Between 3 and 6 months ago</c:v>
                </c:pt>
                <c:pt idx="2">
                  <c:v>Between 6 and 12 months ago</c:v>
                </c:pt>
                <c:pt idx="3">
                  <c:v>More than 12 months ago</c:v>
                </c:pt>
                <c:pt idx="4">
                  <c:v>I haven't contacted my GP practice since being registered</c:v>
                </c:pt>
              </c:strCache>
            </c:strRef>
          </c:cat>
          <c:val>
            <c:numRef>
              <c:f>Sheet1!$C$2:$C$6</c:f>
              <c:numCache>
                <c:formatCode>0.0%</c:formatCode>
                <c:ptCount val="5"/>
                <c:pt idx="0">
                  <c:v>0.65502025804364805</c:v>
                </c:pt>
                <c:pt idx="1">
                  <c:v>0.14574020480962199</c:v>
                </c:pt>
                <c:pt idx="2">
                  <c:v>9.4059764542348601E-2</c:v>
                </c:pt>
                <c:pt idx="3">
                  <c:v>7.6697316214505595E-2</c:v>
                </c:pt>
                <c:pt idx="4">
                  <c:v>2.84824563898388E-2</c:v>
                </c:pt>
              </c:numCache>
            </c:numRef>
          </c:val>
          <c:extLst>
            <c:ext xmlns:c16="http://schemas.microsoft.com/office/drawing/2014/chart" uri="{C3380CC4-5D6E-409C-BE32-E72D297353CC}">
              <c16:uniqueId val="{00000000-3195-4785-858E-14E2DE049021}"/>
            </c:ext>
          </c:extLst>
        </c:ser>
        <c:dLbls>
          <c:dLblPos val="outEnd"/>
          <c:showLegendKey val="0"/>
          <c:showVal val="1"/>
          <c:showCatName val="0"/>
          <c:showSerName val="0"/>
          <c:showPercent val="0"/>
          <c:showBubbleSize val="0"/>
        </c:dLbls>
        <c:gapWidth val="60"/>
        <c:overlap val="-10"/>
        <c:axId val="960919199"/>
        <c:axId val="81474415"/>
      </c:barChart>
      <c:catAx>
        <c:axId val="960919199"/>
        <c:scaling>
          <c:orientation val="maxMin"/>
        </c:scaling>
        <c:delete val="0"/>
        <c:axPos val="l"/>
        <c:majorGridlines>
          <c:spPr>
            <a:ln w="12700" cap="rnd" cmpd="sng" algn="ctr">
              <a:solidFill>
                <a:srgbClr val="919EA8"/>
              </a:solidFill>
              <a:prstDash val="sysDot"/>
              <a:round/>
            </a:ln>
            <a:effectLst/>
          </c:spPr>
        </c:majorGridlines>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defRPr sz="1200" b="0" i="0" u="none" strike="noStrike" kern="1200" baseline="0">
                <a:solidFill>
                  <a:schemeClr val="tx1"/>
                </a:solidFill>
                <a:latin typeface="+mn-lt"/>
                <a:ea typeface="+mn-ea"/>
                <a:cs typeface="+mn-cs"/>
              </a:defRPr>
            </a:pPr>
            <a:endParaRPr lang="en-US"/>
          </a:p>
        </c:txPr>
        <c:crossAx val="81474415"/>
        <c:crosses val="autoZero"/>
        <c:auto val="1"/>
        <c:lblAlgn val="ctr"/>
        <c:lblOffset val="100"/>
        <c:noMultiLvlLbl val="0"/>
      </c:catAx>
      <c:valAx>
        <c:axId val="81474415"/>
        <c:scaling>
          <c:orientation val="minMax"/>
          <c:max val="1"/>
        </c:scaling>
        <c:delete val="1"/>
        <c:axPos val="t"/>
        <c:numFmt formatCode="0.0%" sourceLinked="1"/>
        <c:majorTickMark val="out"/>
        <c:minorTickMark val="none"/>
        <c:tickLblPos val="nextTo"/>
        <c:crossAx val="960919199"/>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986136968340167"/>
          <c:y val="2.8744923186353247E-2"/>
          <c:w val="0.47532684610473952"/>
          <c:h val="0.94251028806584358"/>
        </c:manualLayout>
      </c:layout>
      <c:barChart>
        <c:barDir val="bar"/>
        <c:grouping val="clustered"/>
        <c:varyColors val="0"/>
        <c:ser>
          <c:idx val="0"/>
          <c:order val="0"/>
          <c:tx>
            <c:strRef>
              <c:f>Sheet1!$B$1</c:f>
              <c:strCache>
                <c:ptCount val="1"/>
                <c:pt idx="0">
                  <c:v>2024</c:v>
                </c:pt>
              </c:strCache>
            </c:strRef>
          </c:tx>
          <c:spPr>
            <a:solidFill>
              <a:srgbClr val="003087"/>
            </a:solidFill>
            <a:ln>
              <a:noFill/>
            </a:ln>
            <a:effectLst/>
          </c:spPr>
          <c:invertIfNegative val="0"/>
          <c:dLbls>
            <c:dLbl>
              <c:idx val="0"/>
              <c:tx>
                <c:rich>
                  <a:bodyPr/>
                  <a:lstStyle/>
                  <a:p>
                    <a:fld id="{517AE462-6618-491A-B5C7-35702BE23115}"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3E60-492A-B259-9FED866A0461}"/>
                </c:ext>
              </c:extLst>
            </c:dLbl>
            <c:dLbl>
              <c:idx val="1"/>
              <c:tx>
                <c:rich>
                  <a:bodyPr/>
                  <a:lstStyle/>
                  <a:p>
                    <a:fld id="{4FFCB094-0EBD-4226-BB80-4C26429B2385}"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2795-4807-AC0B-23F83EDBCE7A}"/>
                </c:ext>
              </c:extLst>
            </c:dLbl>
            <c:dLbl>
              <c:idx val="2"/>
              <c:tx>
                <c:rich>
                  <a:bodyPr/>
                  <a:lstStyle/>
                  <a:p>
                    <a:fld id="{B5E108A7-C8F6-429A-BA9D-42F9F73F699B}"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2795-4807-AC0B-23F83EDBCE7A}"/>
                </c:ext>
              </c:extLst>
            </c:dLbl>
            <c:dLbl>
              <c:idx val="3"/>
              <c:tx>
                <c:rich>
                  <a:bodyPr/>
                  <a:lstStyle/>
                  <a:p>
                    <a:fld id="{16B55CB8-5F27-496F-A87C-CDFFA1517270}"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6A2E-422C-A4A1-7CE9D7EC28EF}"/>
                </c:ext>
              </c:extLst>
            </c:dLbl>
            <c:dLbl>
              <c:idx val="7"/>
              <c:tx>
                <c:rich>
                  <a:bodyPr/>
                  <a:lstStyle/>
                  <a:p>
                    <a:fld id="{DD715884-3EDA-41BC-AE2F-5DC2EE20F448}"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6A2E-422C-A4A1-7CE9D7EC28EF}"/>
                </c:ext>
              </c:extLst>
            </c:dLbl>
            <c:dLbl>
              <c:idx val="8"/>
              <c:tx>
                <c:rich>
                  <a:bodyPr/>
                  <a:lstStyle/>
                  <a:p>
                    <a:fld id="{8B56BC0F-C8DD-4713-AF3D-276310BF198F}"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AB81-42FC-8479-5B3E56CDC65E}"/>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get advice or treatment from a healthcare 
professional for a new health issue</c:v>
                </c:pt>
                <c:pt idx="1">
                  <c:v>get advice or treatment from a healthcare 
professional for an existing health issue</c:v>
                </c:pt>
                <c:pt idx="2">
                  <c:v>get a prescription</c:v>
                </c:pt>
                <c:pt idx="3">
                  <c:v>get test results</c:v>
                </c:pt>
                <c:pt idx="4">
                  <c:v>discuss a referral for specialist care</c:v>
                </c:pt>
                <c:pt idx="5">
                  <c:v>get help with a fit note or any other medical evidence (for example, for benefit claims or background medical checks)</c:v>
                </c:pt>
                <c:pt idx="6">
                  <c:v>make an administrative request (for example, updating contact details or personal information)</c:v>
                </c:pt>
                <c:pt idx="7">
                  <c:v>register with the practice as a new patient</c:v>
                </c:pt>
                <c:pt idx="8">
                  <c:v>do something else</c:v>
                </c:pt>
              </c:strCache>
            </c:strRef>
          </c:cat>
          <c:val>
            <c:numRef>
              <c:f>Sheet1!$B$2:$B$10</c:f>
              <c:numCache>
                <c:formatCode>0.0%</c:formatCode>
                <c:ptCount val="9"/>
                <c:pt idx="0">
                  <c:v>0.39100000000000001</c:v>
                </c:pt>
                <c:pt idx="1">
                  <c:v>0.255</c:v>
                </c:pt>
                <c:pt idx="2">
                  <c:v>0.123</c:v>
                </c:pt>
                <c:pt idx="3">
                  <c:v>5.6000000000000001E-2</c:v>
                </c:pt>
                <c:pt idx="4">
                  <c:v>3.7999999999999999E-2</c:v>
                </c:pt>
                <c:pt idx="5">
                  <c:v>0.02</c:v>
                </c:pt>
                <c:pt idx="6">
                  <c:v>1.2999999999999999E-2</c:v>
                </c:pt>
                <c:pt idx="7">
                  <c:v>5.0000000000000001E-3</c:v>
                </c:pt>
                <c:pt idx="8">
                  <c:v>9.9000000000000005E-2</c:v>
                </c:pt>
              </c:numCache>
            </c:numRef>
          </c:val>
          <c:extLst>
            <c:ext xmlns:c16="http://schemas.microsoft.com/office/drawing/2014/chart" uri="{C3380CC4-5D6E-409C-BE32-E72D297353CC}">
              <c16:uniqueId val="{00000000-5068-4F94-A9FC-48E8EF69FA8F}"/>
            </c:ext>
          </c:extLst>
        </c:ser>
        <c:dLbls>
          <c:dLblPos val="outEnd"/>
          <c:showLegendKey val="0"/>
          <c:showVal val="1"/>
          <c:showCatName val="0"/>
          <c:showSerName val="0"/>
          <c:showPercent val="0"/>
          <c:showBubbleSize val="0"/>
        </c:dLbls>
        <c:gapWidth val="60"/>
        <c:overlap val="-10"/>
        <c:axId val="960919199"/>
        <c:axId val="81474415"/>
      </c:barChart>
      <c:catAx>
        <c:axId val="960919199"/>
        <c:scaling>
          <c:orientation val="maxMin"/>
        </c:scaling>
        <c:delete val="0"/>
        <c:axPos val="l"/>
        <c:majorGridlines>
          <c:spPr>
            <a:ln w="12700" cap="rnd" cmpd="sng" algn="ctr">
              <a:solidFill>
                <a:srgbClr val="919EA8"/>
              </a:solidFill>
              <a:prstDash val="sysDot"/>
              <a:round/>
            </a:ln>
            <a:effectLst/>
          </c:spPr>
        </c:majorGridlines>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defRPr sz="1200" b="0" i="0" u="none" strike="noStrike" kern="1200" baseline="0">
                <a:solidFill>
                  <a:schemeClr val="tx1"/>
                </a:solidFill>
                <a:latin typeface="+mn-lt"/>
                <a:ea typeface="+mn-ea"/>
                <a:cs typeface="+mn-cs"/>
              </a:defRPr>
            </a:pPr>
            <a:endParaRPr lang="en-US"/>
          </a:p>
        </c:txPr>
        <c:crossAx val="81474415"/>
        <c:crosses val="autoZero"/>
        <c:auto val="1"/>
        <c:lblAlgn val="ctr"/>
        <c:lblOffset val="100"/>
        <c:noMultiLvlLbl val="0"/>
      </c:catAx>
      <c:valAx>
        <c:axId val="81474415"/>
        <c:scaling>
          <c:orientation val="minMax"/>
          <c:max val="1"/>
        </c:scaling>
        <c:delete val="1"/>
        <c:axPos val="t"/>
        <c:numFmt formatCode="0.0%" sourceLinked="1"/>
        <c:majorTickMark val="out"/>
        <c:minorTickMark val="none"/>
        <c:tickLblPos val="nextTo"/>
        <c:crossAx val="96091919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602263801322649"/>
          <c:y val="2.8744855967078188E-2"/>
          <c:w val="0.44508744689255125"/>
          <c:h val="0.94251028806584358"/>
        </c:manualLayout>
      </c:layout>
      <c:barChart>
        <c:barDir val="bar"/>
        <c:grouping val="clustered"/>
        <c:varyColors val="0"/>
        <c:ser>
          <c:idx val="0"/>
          <c:order val="0"/>
          <c:tx>
            <c:strRef>
              <c:f>Sheet1!$B$1</c:f>
              <c:strCache>
                <c:ptCount val="1"/>
                <c:pt idx="0">
                  <c:v>2025</c:v>
                </c:pt>
              </c:strCache>
            </c:strRef>
          </c:tx>
          <c:spPr>
            <a:solidFill>
              <a:srgbClr val="003087"/>
            </a:solidFill>
            <a:ln>
              <a:noFill/>
            </a:ln>
            <a:effectLst/>
          </c:spPr>
          <c:invertIfNegative val="0"/>
          <c:dLbls>
            <c:dLbl>
              <c:idx val="0"/>
              <c:tx>
                <c:rich>
                  <a:bodyPr/>
                  <a:lstStyle/>
                  <a:p>
                    <a:fld id="{517AE462-6618-491A-B5C7-35702BE23115}"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3F66-4FDA-8D73-07AFC8DD4061}"/>
                </c:ext>
              </c:extLst>
            </c:dLbl>
            <c:dLbl>
              <c:idx val="1"/>
              <c:tx>
                <c:rich>
                  <a:bodyPr/>
                  <a:lstStyle/>
                  <a:p>
                    <a:fld id="{4FFCB094-0EBD-4226-BB80-4C26429B2385}"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2795-4807-AC0B-23F83EDBCE7A}"/>
                </c:ext>
              </c:extLst>
            </c:dLbl>
            <c:dLbl>
              <c:idx val="2"/>
              <c:tx>
                <c:rich>
                  <a:bodyPr/>
                  <a:lstStyle/>
                  <a:p>
                    <a:fld id="{B5E108A7-C8F6-429A-BA9D-42F9F73F699B}"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2795-4807-AC0B-23F83EDBCE7A}"/>
                </c:ext>
              </c:extLst>
            </c:dLbl>
            <c:dLbl>
              <c:idx val="3"/>
              <c:tx>
                <c:rich>
                  <a:bodyPr/>
                  <a:lstStyle/>
                  <a:p>
                    <a:fld id="{178DEAE5-D397-408C-BD26-C7038E07B128}"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005D-46D4-B3C7-F45E17E25F82}"/>
                </c:ext>
              </c:extLst>
            </c:dLbl>
            <c:dLbl>
              <c:idx val="4"/>
              <c:tx>
                <c:rich>
                  <a:bodyPr/>
                  <a:lstStyle/>
                  <a:p>
                    <a:fld id="{416047FC-7835-47DE-B999-739FCC9E3A0A}"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005D-46D4-B3C7-F45E17E25F82}"/>
                </c:ext>
              </c:extLst>
            </c:dLbl>
            <c:dLbl>
              <c:idx val="5"/>
              <c:tx>
                <c:rich>
                  <a:bodyPr/>
                  <a:lstStyle/>
                  <a:p>
                    <a:fld id="{3B1D5320-76B1-4BBA-AC8C-AAA6D8BB6080}"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005D-46D4-B3C7-F45E17E25F82}"/>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I phoned the practice</c:v>
                </c:pt>
                <c:pt idx="1">
                  <c:v>I visited in person</c:v>
                </c:pt>
                <c:pt idx="2">
                  <c:v>Online, using the practice website</c:v>
                </c:pt>
                <c:pt idx="3">
                  <c:v>Online, using the NHS App</c:v>
                </c:pt>
                <c:pt idx="4">
                  <c:v>Online, using a different website or app</c:v>
                </c:pt>
                <c:pt idx="5">
                  <c:v>Another way</c:v>
                </c:pt>
              </c:strCache>
            </c:strRef>
          </c:cat>
          <c:val>
            <c:numRef>
              <c:f>Sheet1!$B$2:$B$7</c:f>
              <c:numCache>
                <c:formatCode>0.0%</c:formatCode>
                <c:ptCount val="6"/>
                <c:pt idx="0">
                  <c:v>0.61799999999999999</c:v>
                </c:pt>
                <c:pt idx="1">
                  <c:v>0.14299999999999999</c:v>
                </c:pt>
                <c:pt idx="2">
                  <c:v>0.14199999999999999</c:v>
                </c:pt>
                <c:pt idx="3">
                  <c:v>6.0999999999999999E-2</c:v>
                </c:pt>
                <c:pt idx="4">
                  <c:v>2.1000000000000001E-2</c:v>
                </c:pt>
                <c:pt idx="5">
                  <c:v>1.4999999999999999E-2</c:v>
                </c:pt>
              </c:numCache>
            </c:numRef>
          </c:val>
          <c:extLst>
            <c:ext xmlns:c16="http://schemas.microsoft.com/office/drawing/2014/chart" uri="{C3380CC4-5D6E-409C-BE32-E72D297353CC}">
              <c16:uniqueId val="{00000000-5068-4F94-A9FC-48E8EF69FA8F}"/>
            </c:ext>
          </c:extLst>
        </c:ser>
        <c:ser>
          <c:idx val="1"/>
          <c:order val="1"/>
          <c:tx>
            <c:strRef>
              <c:f>Sheet1!$C$1</c:f>
              <c:strCache>
                <c:ptCount val="1"/>
                <c:pt idx="0">
                  <c:v>2024</c:v>
                </c:pt>
              </c:strCache>
            </c:strRef>
          </c:tx>
          <c:spPr>
            <a:solidFill>
              <a:srgbClr val="99C7E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I phoned the practice</c:v>
                </c:pt>
                <c:pt idx="1">
                  <c:v>I visited in person</c:v>
                </c:pt>
                <c:pt idx="2">
                  <c:v>Online, using the practice website</c:v>
                </c:pt>
                <c:pt idx="3">
                  <c:v>Online, using the NHS App</c:v>
                </c:pt>
                <c:pt idx="4">
                  <c:v>Online, using a different website or app</c:v>
                </c:pt>
                <c:pt idx="5">
                  <c:v>Another way</c:v>
                </c:pt>
              </c:strCache>
            </c:strRef>
          </c:cat>
          <c:val>
            <c:numRef>
              <c:f>Sheet1!$C$2:$C$7</c:f>
              <c:numCache>
                <c:formatCode>0.0%</c:formatCode>
                <c:ptCount val="6"/>
                <c:pt idx="0">
                  <c:v>0.67828562622121702</c:v>
                </c:pt>
                <c:pt idx="1">
                  <c:v>0.138642682606156</c:v>
                </c:pt>
                <c:pt idx="2">
                  <c:v>0.111184248900546</c:v>
                </c:pt>
                <c:pt idx="3">
                  <c:v>3.9140649734282898E-2</c:v>
                </c:pt>
                <c:pt idx="4">
                  <c:v>1.82977566692239E-2</c:v>
                </c:pt>
                <c:pt idx="5">
                  <c:v>1.44490358685286E-2</c:v>
                </c:pt>
              </c:numCache>
            </c:numRef>
          </c:val>
          <c:extLst>
            <c:ext xmlns:c16="http://schemas.microsoft.com/office/drawing/2014/chart" uri="{C3380CC4-5D6E-409C-BE32-E72D297353CC}">
              <c16:uniqueId val="{00000000-0A4E-496F-90D2-BCA9DF61CC2E}"/>
            </c:ext>
          </c:extLst>
        </c:ser>
        <c:dLbls>
          <c:dLblPos val="outEnd"/>
          <c:showLegendKey val="0"/>
          <c:showVal val="1"/>
          <c:showCatName val="0"/>
          <c:showSerName val="0"/>
          <c:showPercent val="0"/>
          <c:showBubbleSize val="0"/>
        </c:dLbls>
        <c:gapWidth val="60"/>
        <c:overlap val="-10"/>
        <c:axId val="960919199"/>
        <c:axId val="81474415"/>
      </c:barChart>
      <c:catAx>
        <c:axId val="960919199"/>
        <c:scaling>
          <c:orientation val="maxMin"/>
        </c:scaling>
        <c:delete val="0"/>
        <c:axPos val="l"/>
        <c:majorGridlines>
          <c:spPr>
            <a:ln w="12700" cap="rnd" cmpd="sng" algn="ctr">
              <a:solidFill>
                <a:srgbClr val="919EA8"/>
              </a:solidFill>
              <a:prstDash val="sysDot"/>
              <a:round/>
            </a:ln>
            <a:effectLst/>
          </c:spPr>
        </c:majorGridlines>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defRPr sz="1200" b="0" i="0" u="none" strike="noStrike" kern="1200" baseline="0">
                <a:solidFill>
                  <a:schemeClr val="tx1"/>
                </a:solidFill>
                <a:latin typeface="+mn-lt"/>
                <a:ea typeface="+mn-ea"/>
                <a:cs typeface="+mn-cs"/>
              </a:defRPr>
            </a:pPr>
            <a:endParaRPr lang="en-US"/>
          </a:p>
        </c:txPr>
        <c:crossAx val="81474415"/>
        <c:crosses val="autoZero"/>
        <c:auto val="1"/>
        <c:lblAlgn val="ctr"/>
        <c:lblOffset val="100"/>
        <c:noMultiLvlLbl val="0"/>
      </c:catAx>
      <c:valAx>
        <c:axId val="81474415"/>
        <c:scaling>
          <c:orientation val="minMax"/>
          <c:max val="1"/>
        </c:scaling>
        <c:delete val="1"/>
        <c:axPos val="t"/>
        <c:numFmt formatCode="0.0%" sourceLinked="1"/>
        <c:majorTickMark val="out"/>
        <c:minorTickMark val="none"/>
        <c:tickLblPos val="nextTo"/>
        <c:crossAx val="960919199"/>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602263801322649"/>
          <c:y val="2.8744855967078188E-2"/>
          <c:w val="0.44508744689255125"/>
          <c:h val="0.94251028806584358"/>
        </c:manualLayout>
      </c:layout>
      <c:barChart>
        <c:barDir val="bar"/>
        <c:grouping val="clustered"/>
        <c:varyColors val="0"/>
        <c:ser>
          <c:idx val="0"/>
          <c:order val="0"/>
          <c:tx>
            <c:strRef>
              <c:f>Sheet1!$B$1</c:f>
              <c:strCache>
                <c:ptCount val="1"/>
                <c:pt idx="0">
                  <c:v>2025</c:v>
                </c:pt>
              </c:strCache>
            </c:strRef>
          </c:tx>
          <c:spPr>
            <a:solidFill>
              <a:srgbClr val="003087"/>
            </a:solidFill>
            <a:ln>
              <a:noFill/>
            </a:ln>
            <a:effectLst/>
          </c:spPr>
          <c:invertIfNegative val="0"/>
          <c:dLbls>
            <c:dLbl>
              <c:idx val="0"/>
              <c:tx>
                <c:rich>
                  <a:bodyPr/>
                  <a:lstStyle/>
                  <a:p>
                    <a:fld id="{B5E108A7-C8F6-429A-BA9D-42F9F73F699B}"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AC87-4CD4-80C5-F2961AAE74BC}"/>
                </c:ext>
              </c:extLst>
            </c:dLbl>
            <c:dLbl>
              <c:idx val="3"/>
              <c:tx>
                <c:rich>
                  <a:bodyPr/>
                  <a:lstStyle/>
                  <a:p>
                    <a:fld id="{4FFCB094-0EBD-4226-BB80-4C26429B2385}"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0C90-4514-A058-2CA49FC11213}"/>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I phoned the practice</c:v>
                </c:pt>
                <c:pt idx="1">
                  <c:v>I visited in person</c:v>
                </c:pt>
                <c:pt idx="2">
                  <c:v>Online, using the practice website</c:v>
                </c:pt>
                <c:pt idx="3">
                  <c:v>Online, using the NHS App</c:v>
                </c:pt>
                <c:pt idx="4">
                  <c:v>Online, using a different website or app</c:v>
                </c:pt>
                <c:pt idx="5">
                  <c:v>Another way</c:v>
                </c:pt>
              </c:strCache>
            </c:strRef>
          </c:cat>
          <c:val>
            <c:numRef>
              <c:f>Sheet1!$B$2:$B$7</c:f>
              <c:numCache>
                <c:formatCode>0.0%</c:formatCode>
                <c:ptCount val="6"/>
                <c:pt idx="0">
                  <c:v>0.68917209660337575</c:v>
                </c:pt>
                <c:pt idx="1">
                  <c:v>0.71449246921796106</c:v>
                </c:pt>
                <c:pt idx="2">
                  <c:v>0.71397495248384002</c:v>
                </c:pt>
                <c:pt idx="3">
                  <c:v>0.73578374501931021</c:v>
                </c:pt>
                <c:pt idx="4">
                  <c:v>0.67704732033850801</c:v>
                </c:pt>
                <c:pt idx="5">
                  <c:v>0.60094253023981259</c:v>
                </c:pt>
              </c:numCache>
            </c:numRef>
          </c:val>
          <c:extLst>
            <c:ext xmlns:c16="http://schemas.microsoft.com/office/drawing/2014/chart" uri="{C3380CC4-5D6E-409C-BE32-E72D297353CC}">
              <c16:uniqueId val="{00000000-5068-4F94-A9FC-48E8EF69FA8F}"/>
            </c:ext>
          </c:extLst>
        </c:ser>
        <c:ser>
          <c:idx val="1"/>
          <c:order val="1"/>
          <c:tx>
            <c:strRef>
              <c:f>Sheet1!$C$1</c:f>
              <c:strCache>
                <c:ptCount val="1"/>
                <c:pt idx="0">
                  <c:v>2024</c:v>
                </c:pt>
              </c:strCache>
            </c:strRef>
          </c:tx>
          <c:spPr>
            <a:solidFill>
              <a:srgbClr val="99C7E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I phoned the practice</c:v>
                </c:pt>
                <c:pt idx="1">
                  <c:v>I visited in person</c:v>
                </c:pt>
                <c:pt idx="2">
                  <c:v>Online, using the practice website</c:v>
                </c:pt>
                <c:pt idx="3">
                  <c:v>Online, using the NHS App</c:v>
                </c:pt>
                <c:pt idx="4">
                  <c:v>Online, using a different website or app</c:v>
                </c:pt>
                <c:pt idx="5">
                  <c:v>Another way</c:v>
                </c:pt>
              </c:strCache>
            </c:strRef>
          </c:cat>
          <c:val>
            <c:numRef>
              <c:f>Sheet1!$C$2:$C$7</c:f>
              <c:numCache>
                <c:formatCode>0.0%</c:formatCode>
                <c:ptCount val="6"/>
                <c:pt idx="0">
                  <c:v>0.6649798018107278</c:v>
                </c:pt>
                <c:pt idx="1">
                  <c:v>0.70500625133829198</c:v>
                </c:pt>
                <c:pt idx="2">
                  <c:v>0.69984686090932846</c:v>
                </c:pt>
                <c:pt idx="3">
                  <c:v>0.71477473443380857</c:v>
                </c:pt>
                <c:pt idx="4">
                  <c:v>0.67140686370129798</c:v>
                </c:pt>
                <c:pt idx="5">
                  <c:v>0.60615257626038099</c:v>
                </c:pt>
              </c:numCache>
            </c:numRef>
          </c:val>
          <c:extLst>
            <c:ext xmlns:c16="http://schemas.microsoft.com/office/drawing/2014/chart" uri="{C3380CC4-5D6E-409C-BE32-E72D297353CC}">
              <c16:uniqueId val="{00000000-2733-4AD3-B800-AD102677DD10}"/>
            </c:ext>
          </c:extLst>
        </c:ser>
        <c:dLbls>
          <c:dLblPos val="outEnd"/>
          <c:showLegendKey val="0"/>
          <c:showVal val="1"/>
          <c:showCatName val="0"/>
          <c:showSerName val="0"/>
          <c:showPercent val="0"/>
          <c:showBubbleSize val="0"/>
        </c:dLbls>
        <c:gapWidth val="60"/>
        <c:overlap val="-10"/>
        <c:axId val="960919199"/>
        <c:axId val="81474415"/>
      </c:barChart>
      <c:catAx>
        <c:axId val="960919199"/>
        <c:scaling>
          <c:orientation val="maxMin"/>
        </c:scaling>
        <c:delete val="0"/>
        <c:axPos val="l"/>
        <c:majorGridlines>
          <c:spPr>
            <a:ln w="12700" cap="rnd" cmpd="sng" algn="ctr">
              <a:solidFill>
                <a:srgbClr val="919EA8"/>
              </a:solidFill>
              <a:prstDash val="sysDot"/>
              <a:round/>
            </a:ln>
            <a:effectLst/>
          </c:spPr>
        </c:majorGridlines>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defRPr sz="1200" b="0" i="0" u="none" strike="noStrike" kern="1200" baseline="0">
                <a:solidFill>
                  <a:schemeClr val="tx1"/>
                </a:solidFill>
                <a:latin typeface="+mn-lt"/>
                <a:ea typeface="+mn-ea"/>
                <a:cs typeface="+mn-cs"/>
              </a:defRPr>
            </a:pPr>
            <a:endParaRPr lang="en-US"/>
          </a:p>
        </c:txPr>
        <c:crossAx val="81474415"/>
        <c:crosses val="autoZero"/>
        <c:auto val="1"/>
        <c:lblAlgn val="ctr"/>
        <c:lblOffset val="100"/>
        <c:noMultiLvlLbl val="0"/>
      </c:catAx>
      <c:valAx>
        <c:axId val="81474415"/>
        <c:scaling>
          <c:orientation val="minMax"/>
        </c:scaling>
        <c:delete val="1"/>
        <c:axPos val="t"/>
        <c:numFmt formatCode="0.0%" sourceLinked="1"/>
        <c:majorTickMark val="out"/>
        <c:minorTickMark val="none"/>
        <c:tickLblPos val="nextTo"/>
        <c:crossAx val="960919199"/>
        <c:crosses val="autoZero"/>
        <c:crossBetween val="between"/>
        <c:majorUnit val="0.2"/>
      </c:valAx>
      <c:spPr>
        <a:noFill/>
        <a:ln>
          <a:noFill/>
        </a:ln>
        <a:effectLst/>
      </c:spPr>
    </c:plotArea>
    <c:legend>
      <c:legendPos val="r"/>
      <c:layout>
        <c:manualLayout>
          <c:xMode val="edge"/>
          <c:yMode val="edge"/>
          <c:x val="0.90462961762636851"/>
          <c:y val="0.86720158730158714"/>
          <c:w val="7.5210782898839285E-2"/>
          <c:h val="9.714444444444445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0459833333333336"/>
          <c:y val="0.28222222222222221"/>
          <c:w val="0.38480555555555557"/>
          <c:h val="0.64134259259259263"/>
        </c:manualLayout>
      </c:layout>
      <c:pieChart>
        <c:varyColors val="1"/>
        <c:ser>
          <c:idx val="0"/>
          <c:order val="0"/>
          <c:tx>
            <c:strRef>
              <c:f>Sheet1!$B$1</c:f>
              <c:strCache>
                <c:ptCount val="1"/>
                <c:pt idx="0">
                  <c:v>Data</c:v>
                </c:pt>
              </c:strCache>
            </c:strRef>
          </c:tx>
          <c:spPr>
            <a:ln w="19050">
              <a:solidFill>
                <a:srgbClr val="005EB8"/>
              </a:solidFill>
            </a:ln>
          </c:spPr>
          <c:dPt>
            <c:idx val="0"/>
            <c:bubble3D val="0"/>
            <c:spPr>
              <a:solidFill>
                <a:srgbClr val="810081"/>
              </a:solidFill>
              <a:ln w="19050">
                <a:solidFill>
                  <a:srgbClr val="005EB8"/>
                </a:solidFill>
              </a:ln>
              <a:effectLst/>
            </c:spPr>
            <c:extLst>
              <c:ext xmlns:c16="http://schemas.microsoft.com/office/drawing/2014/chart" uri="{C3380CC4-5D6E-409C-BE32-E72D297353CC}">
                <c16:uniqueId val="{00000001-B836-4D48-BFBC-6482D294B25A}"/>
              </c:ext>
            </c:extLst>
          </c:dPt>
          <c:dPt>
            <c:idx val="1"/>
            <c:bubble3D val="0"/>
            <c:spPr>
              <a:solidFill>
                <a:srgbClr val="DDE1E4"/>
              </a:solidFill>
              <a:ln w="19050">
                <a:solidFill>
                  <a:srgbClr val="005EB8"/>
                </a:solidFill>
              </a:ln>
              <a:effectLst/>
            </c:spPr>
            <c:extLst>
              <c:ext xmlns:c16="http://schemas.microsoft.com/office/drawing/2014/chart" uri="{C3380CC4-5D6E-409C-BE32-E72D297353CC}">
                <c16:uniqueId val="{00000003-B836-4D48-BFBC-6482D294B25A}"/>
              </c:ext>
            </c:extLst>
          </c:dPt>
          <c:cat>
            <c:strRef>
              <c:f>Sheet1!$A$2:$A$3</c:f>
              <c:strCache>
                <c:ptCount val="2"/>
                <c:pt idx="0">
                  <c:v>Yes</c:v>
                </c:pt>
                <c:pt idx="1">
                  <c:v>No</c:v>
                </c:pt>
              </c:strCache>
            </c:strRef>
          </c:cat>
          <c:val>
            <c:numRef>
              <c:f>Sheet1!$B$2:$B$3</c:f>
              <c:numCache>
                <c:formatCode>0.0%</c:formatCode>
                <c:ptCount val="2"/>
                <c:pt idx="0">
                  <c:v>0.79900000000000004</c:v>
                </c:pt>
                <c:pt idx="1">
                  <c:v>0.20100000000000001</c:v>
                </c:pt>
              </c:numCache>
            </c:numRef>
          </c:val>
          <c:extLst>
            <c:ext xmlns:c16="http://schemas.microsoft.com/office/drawing/2014/chart" uri="{C3380CC4-5D6E-409C-BE32-E72D297353CC}">
              <c16:uniqueId val="{00000006-B836-4D48-BFBC-6482D294B25A}"/>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userShapes r:id="rId2"/>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602263801322649"/>
          <c:y val="2.8744855967078188E-2"/>
          <c:w val="0.44508744689255125"/>
          <c:h val="0.94251028806584358"/>
        </c:manualLayout>
      </c:layout>
      <c:barChart>
        <c:barDir val="bar"/>
        <c:grouping val="clustered"/>
        <c:varyColors val="0"/>
        <c:ser>
          <c:idx val="0"/>
          <c:order val="0"/>
          <c:tx>
            <c:strRef>
              <c:f>Sheet1!$B$1</c:f>
              <c:strCache>
                <c:ptCount val="1"/>
                <c:pt idx="0">
                  <c:v>2025</c:v>
                </c:pt>
              </c:strCache>
            </c:strRef>
          </c:tx>
          <c:spPr>
            <a:solidFill>
              <a:srgbClr val="003087"/>
            </a:solidFill>
            <a:ln>
              <a:noFill/>
            </a:ln>
            <a:effectLst/>
          </c:spPr>
          <c:invertIfNegative val="0"/>
          <c:dLbls>
            <c:dLbl>
              <c:idx val="0"/>
              <c:tx>
                <c:rich>
                  <a:bodyPr/>
                  <a:lstStyle/>
                  <a:p>
                    <a:fld id="{4FFCB094-0EBD-4226-BB80-4C26429B2385}"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7A88-4B5E-8322-02E690CBB8C6}"/>
                </c:ext>
              </c:extLst>
            </c:dLbl>
            <c:dLbl>
              <c:idx val="1"/>
              <c:tx>
                <c:rich>
                  <a:bodyPr/>
                  <a:lstStyle/>
                  <a:p>
                    <a:fld id="{517AE462-6618-491A-B5C7-35702BE23115}"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2795-4807-AC0B-23F83EDBCE7A}"/>
                </c:ext>
              </c:extLst>
            </c:dLbl>
            <c:dLbl>
              <c:idx val="2"/>
              <c:tx>
                <c:rich>
                  <a:bodyPr/>
                  <a:lstStyle/>
                  <a:p>
                    <a:fld id="{B5E108A7-C8F6-429A-BA9D-42F9F73F699B}"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2795-4807-AC0B-23F83EDBCE7A}"/>
                </c:ext>
              </c:extLst>
            </c:dLbl>
            <c:dLbl>
              <c:idx val="3"/>
              <c:tx>
                <c:rich>
                  <a:bodyPr/>
                  <a:lstStyle/>
                  <a:p>
                    <a:fld id="{C2E6B46E-CDC9-4291-8887-B95406DABA28}"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0514-45FA-BB53-6090BB6EB893}"/>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My call was answered straight 
away</c:v>
                </c:pt>
                <c:pt idx="1">
                  <c:v>My call was held in a queue and I 
waited until someone answered</c:v>
                </c:pt>
                <c:pt idx="2">
                  <c:v>My call was held in a queue and I 
asked for a call-back through an 
automated system</c:v>
                </c:pt>
                <c:pt idx="3">
                  <c:v>My call was held in a queue but I 
didn’t wait for anybody to answer</c:v>
                </c:pt>
                <c:pt idx="4">
                  <c:v>My call wasn’t answered at all</c:v>
                </c:pt>
              </c:strCache>
            </c:strRef>
          </c:cat>
          <c:val>
            <c:numRef>
              <c:f>Sheet1!$B$2:$B$6</c:f>
              <c:numCache>
                <c:formatCode>0.0%</c:formatCode>
                <c:ptCount val="5"/>
                <c:pt idx="0">
                  <c:v>0.11799999999999999</c:v>
                </c:pt>
                <c:pt idx="1">
                  <c:v>0.73099999999999998</c:v>
                </c:pt>
                <c:pt idx="2">
                  <c:v>0.109</c:v>
                </c:pt>
                <c:pt idx="3">
                  <c:v>1.2E-2</c:v>
                </c:pt>
                <c:pt idx="4">
                  <c:v>0.03</c:v>
                </c:pt>
              </c:numCache>
            </c:numRef>
          </c:val>
          <c:extLst>
            <c:ext xmlns:c16="http://schemas.microsoft.com/office/drawing/2014/chart" uri="{C3380CC4-5D6E-409C-BE32-E72D297353CC}">
              <c16:uniqueId val="{00000000-5068-4F94-A9FC-48E8EF69FA8F}"/>
            </c:ext>
          </c:extLst>
        </c:ser>
        <c:ser>
          <c:idx val="1"/>
          <c:order val="1"/>
          <c:tx>
            <c:strRef>
              <c:f>Sheet1!$C$1</c:f>
              <c:strCache>
                <c:ptCount val="1"/>
                <c:pt idx="0">
                  <c:v>2024</c:v>
                </c:pt>
              </c:strCache>
            </c:strRef>
          </c:tx>
          <c:spPr>
            <a:solidFill>
              <a:srgbClr val="99C7E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My call was answered straight 
away</c:v>
                </c:pt>
                <c:pt idx="1">
                  <c:v>My call was held in a queue and I 
waited until someone answered</c:v>
                </c:pt>
                <c:pt idx="2">
                  <c:v>My call was held in a queue and I 
asked for a call-back through an 
automated system</c:v>
                </c:pt>
                <c:pt idx="3">
                  <c:v>My call was held in a queue but I 
didn’t wait for anybody to answer</c:v>
                </c:pt>
                <c:pt idx="4">
                  <c:v>My call wasn’t answered at all</c:v>
                </c:pt>
              </c:strCache>
            </c:strRef>
          </c:cat>
          <c:val>
            <c:numRef>
              <c:f>Sheet1!$C$2:$C$6</c:f>
              <c:numCache>
                <c:formatCode>0.0%</c:formatCode>
                <c:ptCount val="5"/>
                <c:pt idx="0">
                  <c:v>0.123291221047189</c:v>
                </c:pt>
                <c:pt idx="1">
                  <c:v>0.75358759916567997</c:v>
                </c:pt>
                <c:pt idx="2">
                  <c:v>6.6776649606830399E-2</c:v>
                </c:pt>
                <c:pt idx="3">
                  <c:v>1.44934555003269E-2</c:v>
                </c:pt>
                <c:pt idx="4">
                  <c:v>4.18510746800064E-2</c:v>
                </c:pt>
              </c:numCache>
            </c:numRef>
          </c:val>
          <c:extLst>
            <c:ext xmlns:c16="http://schemas.microsoft.com/office/drawing/2014/chart" uri="{C3380CC4-5D6E-409C-BE32-E72D297353CC}">
              <c16:uniqueId val="{00000000-0D2F-4843-B50D-260BCA036228}"/>
            </c:ext>
          </c:extLst>
        </c:ser>
        <c:dLbls>
          <c:dLblPos val="outEnd"/>
          <c:showLegendKey val="0"/>
          <c:showVal val="1"/>
          <c:showCatName val="0"/>
          <c:showSerName val="0"/>
          <c:showPercent val="0"/>
          <c:showBubbleSize val="0"/>
        </c:dLbls>
        <c:gapWidth val="60"/>
        <c:overlap val="-10"/>
        <c:axId val="960919199"/>
        <c:axId val="81474415"/>
      </c:barChart>
      <c:catAx>
        <c:axId val="960919199"/>
        <c:scaling>
          <c:orientation val="maxMin"/>
        </c:scaling>
        <c:delete val="0"/>
        <c:axPos val="l"/>
        <c:majorGridlines>
          <c:spPr>
            <a:ln w="12700" cap="rnd" cmpd="sng" algn="ctr">
              <a:solidFill>
                <a:srgbClr val="919EA8"/>
              </a:solidFill>
              <a:prstDash val="sysDot"/>
              <a:round/>
            </a:ln>
            <a:effectLst/>
          </c:spPr>
        </c:majorGridlines>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defRPr sz="1200" b="0" i="0" u="none" strike="noStrike" kern="1200" baseline="0">
                <a:solidFill>
                  <a:schemeClr val="tx1"/>
                </a:solidFill>
                <a:latin typeface="+mn-lt"/>
                <a:ea typeface="+mn-ea"/>
                <a:cs typeface="+mn-cs"/>
              </a:defRPr>
            </a:pPr>
            <a:endParaRPr lang="en-US"/>
          </a:p>
        </c:txPr>
        <c:crossAx val="81474415"/>
        <c:crosses val="autoZero"/>
        <c:auto val="1"/>
        <c:lblAlgn val="ctr"/>
        <c:lblOffset val="100"/>
        <c:noMultiLvlLbl val="0"/>
      </c:catAx>
      <c:valAx>
        <c:axId val="81474415"/>
        <c:scaling>
          <c:orientation val="minMax"/>
          <c:max val="1"/>
        </c:scaling>
        <c:delete val="1"/>
        <c:axPos val="t"/>
        <c:numFmt formatCode="0.0%" sourceLinked="1"/>
        <c:majorTickMark val="out"/>
        <c:minorTickMark val="none"/>
        <c:tickLblPos val="nextTo"/>
        <c:crossAx val="960919199"/>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0459833333333336"/>
          <c:y val="0.28222222222222221"/>
          <c:w val="0.38480555555555557"/>
          <c:h val="0.64134259259259263"/>
        </c:manualLayout>
      </c:layout>
      <c:pieChart>
        <c:varyColors val="1"/>
        <c:ser>
          <c:idx val="0"/>
          <c:order val="0"/>
          <c:tx>
            <c:strRef>
              <c:f>Sheet1!$B$1</c:f>
              <c:strCache>
                <c:ptCount val="1"/>
                <c:pt idx="0">
                  <c:v>Data</c:v>
                </c:pt>
              </c:strCache>
            </c:strRef>
          </c:tx>
          <c:spPr>
            <a:ln w="19050">
              <a:solidFill>
                <a:srgbClr val="005EB8"/>
              </a:solidFill>
            </a:ln>
          </c:spPr>
          <c:dPt>
            <c:idx val="0"/>
            <c:bubble3D val="0"/>
            <c:spPr>
              <a:solidFill>
                <a:srgbClr val="99C7EB"/>
              </a:solidFill>
              <a:ln w="19050">
                <a:solidFill>
                  <a:srgbClr val="005EB8"/>
                </a:solidFill>
              </a:ln>
              <a:effectLst/>
            </c:spPr>
            <c:extLst>
              <c:ext xmlns:c16="http://schemas.microsoft.com/office/drawing/2014/chart" uri="{C3380CC4-5D6E-409C-BE32-E72D297353CC}">
                <c16:uniqueId val="{00000001-282D-4798-BFB3-DF746597821A}"/>
              </c:ext>
            </c:extLst>
          </c:dPt>
          <c:dPt>
            <c:idx val="1"/>
            <c:bubble3D val="0"/>
            <c:spPr>
              <a:solidFill>
                <a:srgbClr val="DDE1E4"/>
              </a:solidFill>
              <a:ln w="19050">
                <a:solidFill>
                  <a:srgbClr val="005EB8"/>
                </a:solidFill>
              </a:ln>
              <a:effectLst/>
            </c:spPr>
            <c:extLst>
              <c:ext xmlns:c16="http://schemas.microsoft.com/office/drawing/2014/chart" uri="{C3380CC4-5D6E-409C-BE32-E72D297353CC}">
                <c16:uniqueId val="{00000003-282D-4798-BFB3-DF746597821A}"/>
              </c:ext>
            </c:extLst>
          </c:dPt>
          <c:cat>
            <c:strRef>
              <c:f>Sheet1!$A$2:$A$3</c:f>
              <c:strCache>
                <c:ptCount val="2"/>
                <c:pt idx="0">
                  <c:v>Yes</c:v>
                </c:pt>
                <c:pt idx="1">
                  <c:v>No</c:v>
                </c:pt>
              </c:strCache>
            </c:strRef>
          </c:cat>
          <c:val>
            <c:numRef>
              <c:f>Sheet1!$B$2:$B$3</c:f>
              <c:numCache>
                <c:formatCode>0.0%</c:formatCode>
                <c:ptCount val="2"/>
                <c:pt idx="0">
                  <c:v>0.95899999999999996</c:v>
                </c:pt>
                <c:pt idx="1">
                  <c:v>4.1000000000000002E-2</c:v>
                </c:pt>
              </c:numCache>
            </c:numRef>
          </c:val>
          <c:extLst>
            <c:ext xmlns:c16="http://schemas.microsoft.com/office/drawing/2014/chart" uri="{C3380CC4-5D6E-409C-BE32-E72D297353CC}">
              <c16:uniqueId val="{00000004-282D-4798-BFB3-DF746597821A}"/>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userShapes r:id="rId2"/>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602263801322649"/>
          <c:y val="2.8744855967078188E-2"/>
          <c:w val="0.44508744689255125"/>
          <c:h val="0.94251028806584358"/>
        </c:manualLayout>
      </c:layout>
      <c:barChart>
        <c:barDir val="bar"/>
        <c:grouping val="clustered"/>
        <c:varyColors val="0"/>
        <c:ser>
          <c:idx val="0"/>
          <c:order val="0"/>
          <c:tx>
            <c:strRef>
              <c:f>Sheet1!$B$1</c:f>
              <c:strCache>
                <c:ptCount val="1"/>
                <c:pt idx="0">
                  <c:v>2025</c:v>
                </c:pt>
              </c:strCache>
            </c:strRef>
          </c:tx>
          <c:spPr>
            <a:solidFill>
              <a:srgbClr val="003087"/>
            </a:solidFill>
            <a:ln>
              <a:noFill/>
            </a:ln>
            <a:effectLst/>
          </c:spPr>
          <c:invertIfNegative val="0"/>
          <c:dLbls>
            <c:dLbl>
              <c:idx val="0"/>
              <c:tx>
                <c:rich>
                  <a:bodyPr/>
                  <a:lstStyle/>
                  <a:p>
                    <a:fld id="{4FFCB094-0EBD-4226-BB80-4C26429B2385}"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7A88-4B5E-8322-02E690CBB8C6}"/>
                </c:ext>
              </c:extLst>
            </c:dLbl>
            <c:dLbl>
              <c:idx val="1"/>
              <c:tx>
                <c:rich>
                  <a:bodyPr/>
                  <a:lstStyle/>
                  <a:p>
                    <a:fld id="{517AE462-6618-491A-B5C7-35702BE23115}"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2795-4807-AC0B-23F83EDBCE7A}"/>
                </c:ext>
              </c:extLst>
            </c:dLbl>
            <c:dLbl>
              <c:idx val="2"/>
              <c:tx>
                <c:rich>
                  <a:bodyPr/>
                  <a:lstStyle/>
                  <a:p>
                    <a:fld id="{B5E108A7-C8F6-429A-BA9D-42F9F73F699B}"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2795-4807-AC0B-23F83EDBCE7A}"/>
                </c:ext>
              </c:extLst>
            </c:dLbl>
            <c:dLbl>
              <c:idx val="3"/>
              <c:tx>
                <c:rich>
                  <a:bodyPr/>
                  <a:lstStyle/>
                  <a:p>
                    <a:fld id="{C2E6B46E-CDC9-4291-8887-B95406DABA28}"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0514-45FA-BB53-6090BB6EB893}"/>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Knew next step within 2 days</c:v>
                </c:pt>
                <c:pt idx="1">
                  <c:v>Knew next step after 2 or more days</c:v>
                </c:pt>
                <c:pt idx="2">
                  <c:v>Did not know next step</c:v>
                </c:pt>
                <c:pt idx="3">
                  <c:v>Could not contact their GP practice</c:v>
                </c:pt>
              </c:strCache>
            </c:strRef>
          </c:cat>
          <c:val>
            <c:numRef>
              <c:f>Sheet1!$B$2:$B$5</c:f>
              <c:numCache>
                <c:formatCode>0.0%</c:formatCode>
                <c:ptCount val="4"/>
                <c:pt idx="0">
                  <c:v>0.72899999999999998</c:v>
                </c:pt>
                <c:pt idx="1">
                  <c:v>5.5E-2</c:v>
                </c:pt>
                <c:pt idx="2">
                  <c:v>0.17499999999999999</c:v>
                </c:pt>
                <c:pt idx="3">
                  <c:v>4.1000000000000002E-2</c:v>
                </c:pt>
              </c:numCache>
            </c:numRef>
          </c:val>
          <c:extLst>
            <c:ext xmlns:c16="http://schemas.microsoft.com/office/drawing/2014/chart" uri="{C3380CC4-5D6E-409C-BE32-E72D297353CC}">
              <c16:uniqueId val="{00000000-5068-4F94-A9FC-48E8EF69FA8F}"/>
            </c:ext>
          </c:extLst>
        </c:ser>
        <c:ser>
          <c:idx val="1"/>
          <c:order val="1"/>
          <c:tx>
            <c:strRef>
              <c:f>Sheet1!$C$1</c:f>
              <c:strCache>
                <c:ptCount val="1"/>
                <c:pt idx="0">
                  <c:v>2024</c:v>
                </c:pt>
              </c:strCache>
            </c:strRef>
          </c:tx>
          <c:spPr>
            <a:solidFill>
              <a:srgbClr val="99C7E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Knew next step within 2 days</c:v>
                </c:pt>
                <c:pt idx="1">
                  <c:v>Knew next step after 2 or more days</c:v>
                </c:pt>
                <c:pt idx="2">
                  <c:v>Did not know next step</c:v>
                </c:pt>
                <c:pt idx="3">
                  <c:v>Could not contact their GP practice</c:v>
                </c:pt>
              </c:strCache>
            </c:strRef>
          </c:cat>
          <c:val>
            <c:numRef>
              <c:f>Sheet1!$C$2:$C$5</c:f>
              <c:numCache>
                <c:formatCode>0.0%</c:formatCode>
                <c:ptCount val="4"/>
                <c:pt idx="0">
                  <c:v>0.72099999999999997</c:v>
                </c:pt>
                <c:pt idx="1">
                  <c:v>5.2999999999999999E-2</c:v>
                </c:pt>
                <c:pt idx="2">
                  <c:v>0.17299999999999999</c:v>
                </c:pt>
                <c:pt idx="3">
                  <c:v>5.2999999999999999E-2</c:v>
                </c:pt>
              </c:numCache>
            </c:numRef>
          </c:val>
          <c:extLst>
            <c:ext xmlns:c16="http://schemas.microsoft.com/office/drawing/2014/chart" uri="{C3380CC4-5D6E-409C-BE32-E72D297353CC}">
              <c16:uniqueId val="{00000000-3705-4486-AA75-2FACF9AAE8E9}"/>
            </c:ext>
          </c:extLst>
        </c:ser>
        <c:dLbls>
          <c:dLblPos val="outEnd"/>
          <c:showLegendKey val="0"/>
          <c:showVal val="1"/>
          <c:showCatName val="0"/>
          <c:showSerName val="0"/>
          <c:showPercent val="0"/>
          <c:showBubbleSize val="0"/>
        </c:dLbls>
        <c:gapWidth val="60"/>
        <c:overlap val="-10"/>
        <c:axId val="960919199"/>
        <c:axId val="81474415"/>
      </c:barChart>
      <c:catAx>
        <c:axId val="960919199"/>
        <c:scaling>
          <c:orientation val="maxMin"/>
        </c:scaling>
        <c:delete val="0"/>
        <c:axPos val="l"/>
        <c:majorGridlines>
          <c:spPr>
            <a:ln w="12700" cap="rnd" cmpd="sng" algn="ctr">
              <a:solidFill>
                <a:srgbClr val="919EA8"/>
              </a:solidFill>
              <a:prstDash val="sysDot"/>
              <a:round/>
            </a:ln>
            <a:effectLst/>
          </c:spPr>
        </c:majorGridlines>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defRPr sz="1200" b="0" i="0" u="none" strike="noStrike" kern="1200" baseline="0">
                <a:solidFill>
                  <a:schemeClr val="tx1"/>
                </a:solidFill>
                <a:latin typeface="+mn-lt"/>
                <a:ea typeface="+mn-ea"/>
                <a:cs typeface="+mn-cs"/>
              </a:defRPr>
            </a:pPr>
            <a:endParaRPr lang="en-US"/>
          </a:p>
        </c:txPr>
        <c:crossAx val="81474415"/>
        <c:crosses val="autoZero"/>
        <c:auto val="1"/>
        <c:lblAlgn val="ctr"/>
        <c:lblOffset val="100"/>
        <c:noMultiLvlLbl val="0"/>
      </c:catAx>
      <c:valAx>
        <c:axId val="81474415"/>
        <c:scaling>
          <c:orientation val="minMax"/>
          <c:max val="1"/>
        </c:scaling>
        <c:delete val="1"/>
        <c:axPos val="t"/>
        <c:numFmt formatCode="0.0%" sourceLinked="1"/>
        <c:majorTickMark val="out"/>
        <c:minorTickMark val="none"/>
        <c:tickLblPos val="nextTo"/>
        <c:crossAx val="960919199"/>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0459833333333336"/>
          <c:y val="0.28222222222222221"/>
          <c:w val="0.38480555555555557"/>
          <c:h val="0.64134259259259263"/>
        </c:manualLayout>
      </c:layout>
      <c:pieChart>
        <c:varyColors val="1"/>
        <c:ser>
          <c:idx val="0"/>
          <c:order val="0"/>
          <c:tx>
            <c:strRef>
              <c:f>Sheet1!$B$1</c:f>
              <c:strCache>
                <c:ptCount val="1"/>
                <c:pt idx="0">
                  <c:v>Data</c:v>
                </c:pt>
              </c:strCache>
            </c:strRef>
          </c:tx>
          <c:spPr>
            <a:ln w="19050">
              <a:solidFill>
                <a:srgbClr val="005EB8"/>
              </a:solidFill>
            </a:ln>
          </c:spPr>
          <c:dPt>
            <c:idx val="0"/>
            <c:bubble3D val="0"/>
            <c:spPr>
              <a:solidFill>
                <a:srgbClr val="99C7EB"/>
              </a:solidFill>
              <a:ln w="19050">
                <a:solidFill>
                  <a:srgbClr val="005EB8"/>
                </a:solidFill>
              </a:ln>
              <a:effectLst/>
            </c:spPr>
            <c:extLst>
              <c:ext xmlns:c16="http://schemas.microsoft.com/office/drawing/2014/chart" uri="{C3380CC4-5D6E-409C-BE32-E72D297353CC}">
                <c16:uniqueId val="{00000001-90DA-4361-860D-4A7FB80BC3A2}"/>
              </c:ext>
            </c:extLst>
          </c:dPt>
          <c:dPt>
            <c:idx val="1"/>
            <c:bubble3D val="0"/>
            <c:spPr>
              <a:solidFill>
                <a:srgbClr val="DDE1E4"/>
              </a:solidFill>
              <a:ln w="19050">
                <a:solidFill>
                  <a:srgbClr val="005EB8"/>
                </a:solidFill>
              </a:ln>
              <a:effectLst/>
            </c:spPr>
            <c:extLst>
              <c:ext xmlns:c16="http://schemas.microsoft.com/office/drawing/2014/chart" uri="{C3380CC4-5D6E-409C-BE32-E72D297353CC}">
                <c16:uniqueId val="{00000003-90DA-4361-860D-4A7FB80BC3A2}"/>
              </c:ext>
            </c:extLst>
          </c:dPt>
          <c:dPt>
            <c:idx val="2"/>
            <c:bubble3D val="0"/>
            <c:spPr>
              <a:solidFill>
                <a:srgbClr val="919EA8"/>
              </a:solidFill>
              <a:ln w="19050">
                <a:solidFill>
                  <a:srgbClr val="005EB8"/>
                </a:solidFill>
              </a:ln>
              <a:effectLst/>
            </c:spPr>
            <c:extLst>
              <c:ext xmlns:c16="http://schemas.microsoft.com/office/drawing/2014/chart" uri="{C3380CC4-5D6E-409C-BE32-E72D297353CC}">
                <c16:uniqueId val="{00000005-90DA-4361-860D-4A7FB80BC3A2}"/>
              </c:ext>
            </c:extLst>
          </c:dPt>
          <c:dLbls>
            <c:dLbl>
              <c:idx val="0"/>
              <c:layout>
                <c:manualLayout>
                  <c:x val="5.9972222222222225E-2"/>
                  <c:y val="-1.7638888888888996E-2"/>
                </c:manualLayout>
              </c:layout>
              <c:tx>
                <c:rich>
                  <a:bodyPr/>
                  <a:lstStyle/>
                  <a:p>
                    <a:fld id="{DD6AC5FD-BE1D-449E-8AA7-EF868E855685}" type="VALUE">
                      <a:rPr lang="en-US" sz="1400" b="1" smtClean="0"/>
                      <a:pPr/>
                      <a:t>[VALUE]</a:t>
                    </a:fld>
                    <a:endParaRPr lang="en-US" sz="2000" b="1" baseline="0"/>
                  </a:p>
                  <a:p>
                    <a:fld id="{D5CABBDB-5696-429A-B346-8F299FE96EDE}" type="CATEGORYNAME">
                      <a:rPr lang="en-US" smtClean="0"/>
                      <a:pPr/>
                      <a:t>[CATEGORY NAME]</a:t>
                    </a:fld>
                    <a:endParaRPr lang="en-GB"/>
                  </a:p>
                </c:rich>
              </c:tx>
              <c:dLblPos val="bestFit"/>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1-90DA-4361-860D-4A7FB80BC3A2}"/>
                </c:ext>
              </c:extLst>
            </c:dLbl>
            <c:dLbl>
              <c:idx val="1"/>
              <c:layout>
                <c:manualLayout>
                  <c:x val="-1.7638888888888923E-2"/>
                  <c:y val="0.10583333333333333"/>
                </c:manualLayout>
              </c:layout>
              <c:tx>
                <c:rich>
                  <a:bodyPr/>
                  <a:lstStyle/>
                  <a:p>
                    <a:fld id="{3B10BDC5-3E70-4489-8C32-3C71B075A16C}" type="VALUE">
                      <a:rPr lang="en-US" sz="1400" b="1" smtClean="0"/>
                      <a:pPr/>
                      <a:t>[VALUE]</a:t>
                    </a:fld>
                    <a:endParaRPr lang="en-US" sz="2000" b="1" baseline="0"/>
                  </a:p>
                  <a:p>
                    <a:fld id="{D2A95A94-10BE-49E3-A7A4-06DC9BD2736D}" type="CATEGORYNAME">
                      <a:rPr lang="en-US" smtClean="0"/>
                      <a:pPr/>
                      <a:t>[CATEGORY NAME]</a:t>
                    </a:fld>
                    <a:endParaRPr lang="en-GB"/>
                  </a:p>
                </c:rich>
              </c:tx>
              <c:dLblPos val="bestFit"/>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3-90DA-4361-860D-4A7FB80BC3A2}"/>
                </c:ext>
              </c:extLst>
            </c:dLbl>
            <c:dLbl>
              <c:idx val="2"/>
              <c:layout>
                <c:manualLayout>
                  <c:x val="0.29015999999999997"/>
                  <c:y val="-5.3004629629629626E-3"/>
                </c:manualLayout>
              </c:layout>
              <c:tx>
                <c:rich>
                  <a:bodyPr/>
                  <a:lstStyle/>
                  <a:p>
                    <a:fld id="{501C5004-9334-4C59-8848-F0F0603F3F6E}" type="VALUE">
                      <a:rPr lang="en-GB" sz="1400" b="1" smtClean="0"/>
                      <a:pPr/>
                      <a:t>[VALUE]</a:t>
                    </a:fld>
                    <a:endParaRPr lang="en-GB" sz="2000" b="1" baseline="0"/>
                  </a:p>
                  <a:p>
                    <a:fld id="{4481EB85-F350-42BB-8C98-930CCA8F1087}" type="CATEGORYNAME">
                      <a:rPr lang="en-GB" smtClean="0"/>
                      <a:pPr/>
                      <a:t>[CATEGORY NAME]</a:t>
                    </a:fld>
                    <a:endParaRPr lang="en-GB"/>
                  </a:p>
                </c:rich>
              </c:tx>
              <c:dLblPos val="bestFit"/>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5-90DA-4361-860D-4A7FB80BC3A2}"/>
                </c:ext>
              </c:extLst>
            </c:dLbl>
            <c:spPr>
              <a:noFill/>
              <a:ln>
                <a:noFill/>
              </a:ln>
              <a:effectLst/>
            </c:spPr>
            <c:txPr>
              <a:bodyPr rot="0" spcFirstLastPara="1" vertOverflow="ellipsis" vert="horz" wrap="non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outEnd"/>
            <c:showLegendKey val="0"/>
            <c:showVal val="1"/>
            <c:showCatName val="1"/>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rect">
                    <a:avLst/>
                  </a:prstGeom>
                </c15:spPr>
              </c:ext>
            </c:extLst>
          </c:dLbls>
          <c:cat>
            <c:strRef>
              <c:f>Sheet1!$A$2:$A$4</c:f>
              <c:strCache>
                <c:ptCount val="3"/>
                <c:pt idx="0">
                  <c:v>Yes</c:v>
                </c:pt>
                <c:pt idx="1">
                  <c:v>No</c:v>
                </c:pt>
                <c:pt idx="2">
                  <c:v>I was told to contact 
my practice another day</c:v>
                </c:pt>
              </c:strCache>
            </c:strRef>
          </c:cat>
          <c:val>
            <c:numRef>
              <c:f>Sheet1!$B$2:$B$4</c:f>
              <c:numCache>
                <c:formatCode>0.0%</c:formatCode>
                <c:ptCount val="3"/>
                <c:pt idx="0">
                  <c:v>0.82695594823345797</c:v>
                </c:pt>
                <c:pt idx="1">
                  <c:v>8.4000000000000005E-2</c:v>
                </c:pt>
                <c:pt idx="2">
                  <c:v>8.7999999999999995E-2</c:v>
                </c:pt>
              </c:numCache>
            </c:numRef>
          </c:val>
          <c:extLst>
            <c:ext xmlns:c16="http://schemas.microsoft.com/office/drawing/2014/chart" uri="{C3380CC4-5D6E-409C-BE32-E72D297353CC}">
              <c16:uniqueId val="{0000000A-90DA-4361-860D-4A7FB80BC3A2}"/>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userShapes r:id="rId2"/>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602263801322649"/>
          <c:y val="2.8744855967078188E-2"/>
          <c:w val="0.44508744689255125"/>
          <c:h val="0.94251028806584358"/>
        </c:manualLayout>
      </c:layout>
      <c:barChart>
        <c:barDir val="bar"/>
        <c:grouping val="clustered"/>
        <c:varyColors val="0"/>
        <c:ser>
          <c:idx val="0"/>
          <c:order val="0"/>
          <c:tx>
            <c:strRef>
              <c:f>Sheet1!$B$1</c:f>
              <c:strCache>
                <c:ptCount val="1"/>
                <c:pt idx="0">
                  <c:v>2025</c:v>
                </c:pt>
              </c:strCache>
            </c:strRef>
          </c:tx>
          <c:spPr>
            <a:solidFill>
              <a:srgbClr val="003087"/>
            </a:solidFill>
            <a:ln>
              <a:noFill/>
            </a:ln>
            <a:effectLst/>
          </c:spPr>
          <c:invertIfNegative val="0"/>
          <c:dLbls>
            <c:dLbl>
              <c:idx val="0"/>
              <c:tx>
                <c:rich>
                  <a:bodyPr/>
                  <a:lstStyle/>
                  <a:p>
                    <a:fld id="{4FFCB094-0EBD-4226-BB80-4C26429B2385}"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411B-423C-B63B-A2C541183865}"/>
                </c:ext>
              </c:extLst>
            </c:dLbl>
            <c:dLbl>
              <c:idx val="1"/>
              <c:tx>
                <c:rich>
                  <a:bodyPr/>
                  <a:lstStyle/>
                  <a:p>
                    <a:fld id="{B5E108A7-C8F6-429A-BA9D-42F9F73F699B}"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411B-423C-B63B-A2C541183865}"/>
                </c:ext>
              </c:extLst>
            </c:dLbl>
            <c:dLbl>
              <c:idx val="2"/>
              <c:tx>
                <c:rich>
                  <a:bodyPr/>
                  <a:lstStyle/>
                  <a:p>
                    <a:fld id="{FD32348E-8A6B-4A75-A987-7D0525221516}"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4297-4958-82F5-A08BF81846F9}"/>
                </c:ext>
              </c:extLst>
            </c:dLbl>
            <c:dLbl>
              <c:idx val="3"/>
              <c:tx>
                <c:rich>
                  <a:bodyPr/>
                  <a:lstStyle/>
                  <a:p>
                    <a:fld id="{7A7E538E-B6DD-4EFD-BC0A-D7A7B418FE2D}"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4297-4958-82F5-A08BF81846F9}"/>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There and then</c:v>
                </c:pt>
                <c:pt idx="1">
                  <c:v>Later on the same day</c:v>
                </c:pt>
                <c:pt idx="2">
                  <c:v>The next day</c:v>
                </c:pt>
                <c:pt idx="3">
                  <c:v>After two or more days</c:v>
                </c:pt>
              </c:strCache>
            </c:strRef>
          </c:cat>
          <c:val>
            <c:numRef>
              <c:f>Sheet1!$B$2:$B$5</c:f>
              <c:numCache>
                <c:formatCode>0.0%</c:formatCode>
                <c:ptCount val="4"/>
                <c:pt idx="0">
                  <c:v>0.628</c:v>
                </c:pt>
                <c:pt idx="1">
                  <c:v>0.248</c:v>
                </c:pt>
                <c:pt idx="2">
                  <c:v>5.2999999999999999E-2</c:v>
                </c:pt>
                <c:pt idx="3">
                  <c:v>7.0999999999999994E-2</c:v>
                </c:pt>
              </c:numCache>
            </c:numRef>
          </c:val>
          <c:extLst>
            <c:ext xmlns:c16="http://schemas.microsoft.com/office/drawing/2014/chart" uri="{C3380CC4-5D6E-409C-BE32-E72D297353CC}">
              <c16:uniqueId val="{00000002-411B-423C-B63B-A2C541183865}"/>
            </c:ext>
          </c:extLst>
        </c:ser>
        <c:ser>
          <c:idx val="1"/>
          <c:order val="1"/>
          <c:tx>
            <c:strRef>
              <c:f>Sheet1!$C$1</c:f>
              <c:strCache>
                <c:ptCount val="1"/>
                <c:pt idx="0">
                  <c:v>2024</c:v>
                </c:pt>
              </c:strCache>
            </c:strRef>
          </c:tx>
          <c:spPr>
            <a:solidFill>
              <a:srgbClr val="99C7E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There and then</c:v>
                </c:pt>
                <c:pt idx="1">
                  <c:v>Later on the same day</c:v>
                </c:pt>
                <c:pt idx="2">
                  <c:v>The next day</c:v>
                </c:pt>
                <c:pt idx="3">
                  <c:v>After two or more days</c:v>
                </c:pt>
              </c:strCache>
            </c:strRef>
          </c:cat>
          <c:val>
            <c:numRef>
              <c:f>Sheet1!$C$2:$C$5</c:f>
              <c:numCache>
                <c:formatCode>0.0%</c:formatCode>
                <c:ptCount val="4"/>
                <c:pt idx="0">
                  <c:v>0.65928934099922198</c:v>
                </c:pt>
                <c:pt idx="1">
                  <c:v>0.222140166396991</c:v>
                </c:pt>
                <c:pt idx="2">
                  <c:v>4.9668441202503903E-2</c:v>
                </c:pt>
                <c:pt idx="3">
                  <c:v>6.8902051401300193E-2</c:v>
                </c:pt>
              </c:numCache>
            </c:numRef>
          </c:val>
          <c:extLst>
            <c:ext xmlns:c16="http://schemas.microsoft.com/office/drawing/2014/chart" uri="{C3380CC4-5D6E-409C-BE32-E72D297353CC}">
              <c16:uniqueId val="{00000000-F3E5-4CE8-B3AF-035327B3BFA1}"/>
            </c:ext>
          </c:extLst>
        </c:ser>
        <c:dLbls>
          <c:dLblPos val="outEnd"/>
          <c:showLegendKey val="0"/>
          <c:showVal val="1"/>
          <c:showCatName val="0"/>
          <c:showSerName val="0"/>
          <c:showPercent val="0"/>
          <c:showBubbleSize val="0"/>
        </c:dLbls>
        <c:gapWidth val="60"/>
        <c:overlap val="-10"/>
        <c:axId val="960919199"/>
        <c:axId val="81474415"/>
      </c:barChart>
      <c:catAx>
        <c:axId val="960919199"/>
        <c:scaling>
          <c:orientation val="maxMin"/>
        </c:scaling>
        <c:delete val="0"/>
        <c:axPos val="l"/>
        <c:majorGridlines>
          <c:spPr>
            <a:ln w="12700" cap="rnd" cmpd="sng" algn="ctr">
              <a:solidFill>
                <a:srgbClr val="919EA8"/>
              </a:solidFill>
              <a:prstDash val="sysDot"/>
              <a:round/>
            </a:ln>
            <a:effectLst/>
          </c:spPr>
        </c:majorGridlines>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defRPr sz="1200" b="0" i="0" u="none" strike="noStrike" kern="1200" baseline="0">
                <a:solidFill>
                  <a:schemeClr val="tx1"/>
                </a:solidFill>
                <a:latin typeface="+mn-lt"/>
                <a:ea typeface="+mn-ea"/>
                <a:cs typeface="+mn-cs"/>
              </a:defRPr>
            </a:pPr>
            <a:endParaRPr lang="en-US"/>
          </a:p>
        </c:txPr>
        <c:crossAx val="81474415"/>
        <c:crosses val="autoZero"/>
        <c:auto val="1"/>
        <c:lblAlgn val="ctr"/>
        <c:lblOffset val="100"/>
        <c:noMultiLvlLbl val="0"/>
      </c:catAx>
      <c:valAx>
        <c:axId val="81474415"/>
        <c:scaling>
          <c:orientation val="minMax"/>
          <c:max val="1"/>
        </c:scaling>
        <c:delete val="1"/>
        <c:axPos val="t"/>
        <c:numFmt formatCode="0.0%" sourceLinked="1"/>
        <c:majorTickMark val="out"/>
        <c:minorTickMark val="none"/>
        <c:tickLblPos val="nextTo"/>
        <c:crossAx val="960919199"/>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0459833333333336"/>
          <c:y val="0.28222222222222221"/>
          <c:w val="0.38480555555555557"/>
          <c:h val="0.64134259259259263"/>
        </c:manualLayout>
      </c:layout>
      <c:pieChart>
        <c:varyColors val="1"/>
        <c:ser>
          <c:idx val="0"/>
          <c:order val="0"/>
          <c:tx>
            <c:strRef>
              <c:f>Sheet1!$B$1</c:f>
              <c:strCache>
                <c:ptCount val="1"/>
                <c:pt idx="0">
                  <c:v>Data</c:v>
                </c:pt>
              </c:strCache>
            </c:strRef>
          </c:tx>
          <c:spPr>
            <a:ln w="19050">
              <a:solidFill>
                <a:srgbClr val="005EB8"/>
              </a:solidFill>
            </a:ln>
          </c:spPr>
          <c:dPt>
            <c:idx val="0"/>
            <c:bubble3D val="0"/>
            <c:spPr>
              <a:solidFill>
                <a:srgbClr val="810081"/>
              </a:solidFill>
              <a:ln w="19050">
                <a:solidFill>
                  <a:srgbClr val="005EB8"/>
                </a:solidFill>
              </a:ln>
              <a:effectLst/>
            </c:spPr>
            <c:extLst>
              <c:ext xmlns:c16="http://schemas.microsoft.com/office/drawing/2014/chart" uri="{C3380CC4-5D6E-409C-BE32-E72D297353CC}">
                <c16:uniqueId val="{00000001-B836-4D48-BFBC-6482D294B25A}"/>
              </c:ext>
            </c:extLst>
          </c:dPt>
          <c:dPt>
            <c:idx val="1"/>
            <c:bubble3D val="0"/>
            <c:spPr>
              <a:solidFill>
                <a:srgbClr val="DDE1E4"/>
              </a:solidFill>
              <a:ln w="19050">
                <a:solidFill>
                  <a:srgbClr val="005EB8"/>
                </a:solidFill>
              </a:ln>
              <a:effectLst/>
            </c:spPr>
            <c:extLst>
              <c:ext xmlns:c16="http://schemas.microsoft.com/office/drawing/2014/chart" uri="{C3380CC4-5D6E-409C-BE32-E72D297353CC}">
                <c16:uniqueId val="{00000003-B836-4D48-BFBC-6482D294B25A}"/>
              </c:ext>
            </c:extLst>
          </c:dPt>
          <c:cat>
            <c:strRef>
              <c:f>Sheet1!$A$2:$A$3</c:f>
              <c:strCache>
                <c:ptCount val="2"/>
                <c:pt idx="0">
                  <c:v>Yes</c:v>
                </c:pt>
                <c:pt idx="1">
                  <c:v>No</c:v>
                </c:pt>
              </c:strCache>
            </c:strRef>
          </c:cat>
          <c:val>
            <c:numRef>
              <c:f>Sheet1!$B$2:$B$3</c:f>
              <c:numCache>
                <c:formatCode>0.0%</c:formatCode>
                <c:ptCount val="2"/>
                <c:pt idx="0">
                  <c:v>0.95099999999999996</c:v>
                </c:pt>
                <c:pt idx="1">
                  <c:v>4.9000000000000002E-2</c:v>
                </c:pt>
              </c:numCache>
            </c:numRef>
          </c:val>
          <c:extLst>
            <c:ext xmlns:c16="http://schemas.microsoft.com/office/drawing/2014/chart" uri="{C3380CC4-5D6E-409C-BE32-E72D297353CC}">
              <c16:uniqueId val="{00000006-B836-4D48-BFBC-6482D294B25A}"/>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userShapes r:id="rId2"/>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0459833333333336"/>
          <c:y val="0.28222222222222221"/>
          <c:w val="0.38480555555555557"/>
          <c:h val="0.64134259259259263"/>
        </c:manualLayout>
      </c:layout>
      <c:pieChart>
        <c:varyColors val="1"/>
        <c:ser>
          <c:idx val="0"/>
          <c:order val="0"/>
          <c:tx>
            <c:strRef>
              <c:f>Sheet1!$B$1</c:f>
              <c:strCache>
                <c:ptCount val="1"/>
                <c:pt idx="0">
                  <c:v>Data</c:v>
                </c:pt>
              </c:strCache>
            </c:strRef>
          </c:tx>
          <c:spPr>
            <a:ln w="19050">
              <a:solidFill>
                <a:srgbClr val="005EB8"/>
              </a:solidFill>
            </a:ln>
          </c:spPr>
          <c:dPt>
            <c:idx val="0"/>
            <c:bubble3D val="0"/>
            <c:spPr>
              <a:solidFill>
                <a:srgbClr val="FED0E8"/>
              </a:solidFill>
              <a:ln w="19050">
                <a:solidFill>
                  <a:srgbClr val="005EB8"/>
                </a:solidFill>
              </a:ln>
              <a:effectLst/>
            </c:spPr>
            <c:extLst>
              <c:ext xmlns:c16="http://schemas.microsoft.com/office/drawing/2014/chart" uri="{C3380CC4-5D6E-409C-BE32-E72D297353CC}">
                <c16:uniqueId val="{00000001-EC6F-4526-8FB9-412F00453A83}"/>
              </c:ext>
            </c:extLst>
          </c:dPt>
          <c:dPt>
            <c:idx val="1"/>
            <c:bubble3D val="0"/>
            <c:spPr>
              <a:solidFill>
                <a:srgbClr val="DDE1E4"/>
              </a:solidFill>
              <a:ln w="19050">
                <a:solidFill>
                  <a:srgbClr val="005EB8"/>
                </a:solidFill>
              </a:ln>
              <a:effectLst/>
            </c:spPr>
            <c:extLst>
              <c:ext xmlns:c16="http://schemas.microsoft.com/office/drawing/2014/chart" uri="{C3380CC4-5D6E-409C-BE32-E72D297353CC}">
                <c16:uniqueId val="{00000003-EC6F-4526-8FB9-412F00453A83}"/>
              </c:ext>
            </c:extLst>
          </c:dPt>
          <c:cat>
            <c:strRef>
              <c:f>Sheet1!$A$2:$A$3</c:f>
              <c:strCache>
                <c:ptCount val="2"/>
                <c:pt idx="0">
                  <c:v>Yes</c:v>
                </c:pt>
                <c:pt idx="1">
                  <c:v>No</c:v>
                </c:pt>
              </c:strCache>
            </c:strRef>
          </c:cat>
          <c:val>
            <c:numRef>
              <c:f>Sheet1!$B$2:$B$3</c:f>
              <c:numCache>
                <c:formatCode>0.0%</c:formatCode>
                <c:ptCount val="2"/>
                <c:pt idx="0">
                  <c:v>0.89200000000000002</c:v>
                </c:pt>
                <c:pt idx="1">
                  <c:v>0.108</c:v>
                </c:pt>
              </c:numCache>
            </c:numRef>
          </c:val>
          <c:extLst>
            <c:ext xmlns:c16="http://schemas.microsoft.com/office/drawing/2014/chart" uri="{C3380CC4-5D6E-409C-BE32-E72D297353CC}">
              <c16:uniqueId val="{00000006-EC6F-4526-8FB9-412F00453A83}"/>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userShapes r:id="rId2"/>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602263801322649"/>
          <c:y val="2.8744855967078188E-2"/>
          <c:w val="0.44508744689255125"/>
          <c:h val="0.94251028806584358"/>
        </c:manualLayout>
      </c:layout>
      <c:barChart>
        <c:barDir val="bar"/>
        <c:grouping val="clustered"/>
        <c:varyColors val="0"/>
        <c:ser>
          <c:idx val="0"/>
          <c:order val="0"/>
          <c:tx>
            <c:strRef>
              <c:f>Sheet1!$B$1</c:f>
              <c:strCache>
                <c:ptCount val="1"/>
                <c:pt idx="0">
                  <c:v>All patients who could not contact their GP practice¹</c:v>
                </c:pt>
              </c:strCache>
            </c:strRef>
          </c:tx>
          <c:spPr>
            <a:solidFill>
              <a:srgbClr val="003087"/>
            </a:solidFill>
            <a:ln>
              <a:noFill/>
            </a:ln>
            <a:effectLst/>
          </c:spPr>
          <c:invertIfNegative val="0"/>
          <c:dLbls>
            <c:dLbl>
              <c:idx val="0"/>
              <c:tx>
                <c:rich>
                  <a:bodyPr/>
                  <a:lstStyle/>
                  <a:p>
                    <a:fld id="{517AE462-6618-491A-B5C7-35702BE23115}"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0DC8-4AA2-97DB-5F516CE2B72A}"/>
                </c:ext>
              </c:extLst>
            </c:dLbl>
            <c:dLbl>
              <c:idx val="2"/>
              <c:tx>
                <c:rich>
                  <a:bodyPr/>
                  <a:lstStyle/>
                  <a:p>
                    <a:fld id="{4FFCB094-0EBD-4226-BB80-4C26429B2385}"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2795-4807-AC0B-23F83EDBCE7A}"/>
                </c:ext>
              </c:extLst>
            </c:dLbl>
            <c:dLbl>
              <c:idx val="6"/>
              <c:tx>
                <c:rich>
                  <a:bodyPr/>
                  <a:lstStyle/>
                  <a:p>
                    <a:fld id="{B5E108A7-C8F6-429A-BA9D-42F9F73F699B}"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D244-4D7B-976B-20B35C72B249}"/>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I tried to contact them again</c:v>
                </c:pt>
                <c:pt idx="1">
                  <c:v>I looked online for information</c:v>
                </c:pt>
                <c:pt idx="2">
                  <c:v>I tried to treat myself or the person I was contacting the practice for</c:v>
                </c:pt>
                <c:pt idx="3">
                  <c:v>I tried to get information or advice from somewhere else</c:v>
                </c:pt>
                <c:pt idx="4">
                  <c:v>I went to a pharmacy</c:v>
                </c:pt>
                <c:pt idx="5">
                  <c:v>I phoned NHS 111</c:v>
                </c:pt>
                <c:pt idx="6">
                  <c:v>I asked a friend or family member for advice</c:v>
                </c:pt>
                <c:pt idx="7">
                  <c:v>I went to A&amp;E</c:v>
                </c:pt>
                <c:pt idx="8">
                  <c:v>I went to an urgent treatment centre</c:v>
                </c:pt>
                <c:pt idx="9">
                  <c:v>I tried a different NHS service</c:v>
                </c:pt>
                <c:pt idx="10">
                  <c:v>I used NHS 111 online</c:v>
                </c:pt>
                <c:pt idx="11">
                  <c:v>I didn't do anything</c:v>
                </c:pt>
              </c:strCache>
            </c:strRef>
          </c:cat>
          <c:val>
            <c:numRef>
              <c:f>Sheet1!$B$2:$B$13</c:f>
              <c:numCache>
                <c:formatCode>0.0%</c:formatCode>
                <c:ptCount val="12"/>
                <c:pt idx="0">
                  <c:v>0.51200000000000001</c:v>
                </c:pt>
                <c:pt idx="1">
                  <c:v>0.11899999999999999</c:v>
                </c:pt>
                <c:pt idx="2">
                  <c:v>0.11600000000000001</c:v>
                </c:pt>
                <c:pt idx="3">
                  <c:v>0.111</c:v>
                </c:pt>
                <c:pt idx="4">
                  <c:v>0.109</c:v>
                </c:pt>
                <c:pt idx="5">
                  <c:v>9.9000000000000005E-2</c:v>
                </c:pt>
                <c:pt idx="6">
                  <c:v>7.0999999999999994E-2</c:v>
                </c:pt>
                <c:pt idx="7">
                  <c:v>6.6000000000000003E-2</c:v>
                </c:pt>
                <c:pt idx="8">
                  <c:v>4.2999999999999997E-2</c:v>
                </c:pt>
                <c:pt idx="9">
                  <c:v>2.9000000000000001E-2</c:v>
                </c:pt>
                <c:pt idx="10">
                  <c:v>2.7E-2</c:v>
                </c:pt>
                <c:pt idx="11">
                  <c:v>0.17299999999999999</c:v>
                </c:pt>
              </c:numCache>
            </c:numRef>
          </c:val>
          <c:extLst>
            <c:ext xmlns:c16="http://schemas.microsoft.com/office/drawing/2014/chart" uri="{C3380CC4-5D6E-409C-BE32-E72D297353CC}">
              <c16:uniqueId val="{00000000-5068-4F94-A9FC-48E8EF69FA8F}"/>
            </c:ext>
          </c:extLst>
        </c:ser>
        <c:ser>
          <c:idx val="1"/>
          <c:order val="1"/>
          <c:tx>
            <c:strRef>
              <c:f>Sheet1!$C$1</c:f>
              <c:strCache>
                <c:ptCount val="1"/>
                <c:pt idx="0">
                  <c:v>All patients completing a questionnaire²</c:v>
                </c:pt>
              </c:strCache>
            </c:strRef>
          </c:tx>
          <c:spPr>
            <a:solidFill>
              <a:srgbClr val="00A9CE"/>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I tried to contact them again</c:v>
                </c:pt>
                <c:pt idx="1">
                  <c:v>I looked online for information</c:v>
                </c:pt>
                <c:pt idx="2">
                  <c:v>I tried to treat myself or the person I was contacting the practice for</c:v>
                </c:pt>
                <c:pt idx="3">
                  <c:v>I tried to get information or advice from somewhere else</c:v>
                </c:pt>
                <c:pt idx="4">
                  <c:v>I went to a pharmacy</c:v>
                </c:pt>
                <c:pt idx="5">
                  <c:v>I phoned NHS 111</c:v>
                </c:pt>
                <c:pt idx="6">
                  <c:v>I asked a friend or family member for advice</c:v>
                </c:pt>
                <c:pt idx="7">
                  <c:v>I went to A&amp;E</c:v>
                </c:pt>
                <c:pt idx="8">
                  <c:v>I went to an urgent treatment centre</c:v>
                </c:pt>
                <c:pt idx="9">
                  <c:v>I tried a different NHS service</c:v>
                </c:pt>
                <c:pt idx="10">
                  <c:v>I used NHS 111 online</c:v>
                </c:pt>
                <c:pt idx="11">
                  <c:v>I didn't do anything</c:v>
                </c:pt>
              </c:strCache>
            </c:strRef>
          </c:cat>
          <c:val>
            <c:numRef>
              <c:f>Sheet1!$C$2:$C$13</c:f>
              <c:numCache>
                <c:formatCode>0.0%</c:formatCode>
                <c:ptCount val="12"/>
                <c:pt idx="0">
                  <c:v>9.8000000000000004E-2</c:v>
                </c:pt>
                <c:pt idx="1">
                  <c:v>2.3E-2</c:v>
                </c:pt>
                <c:pt idx="2">
                  <c:v>2.1999999999999999E-2</c:v>
                </c:pt>
                <c:pt idx="3">
                  <c:v>2.1000000000000001E-2</c:v>
                </c:pt>
                <c:pt idx="4">
                  <c:v>2.1000000000000001E-2</c:v>
                </c:pt>
                <c:pt idx="5">
                  <c:v>1.9E-2</c:v>
                </c:pt>
                <c:pt idx="6">
                  <c:v>1.2999999999999999E-2</c:v>
                </c:pt>
                <c:pt idx="7">
                  <c:v>1.2999999999999999E-2</c:v>
                </c:pt>
                <c:pt idx="8">
                  <c:v>8.0000000000000002E-3</c:v>
                </c:pt>
                <c:pt idx="9">
                  <c:v>5.0000000000000001E-3</c:v>
                </c:pt>
                <c:pt idx="10">
                  <c:v>5.0000000000000001E-3</c:v>
                </c:pt>
                <c:pt idx="11">
                  <c:v>3.3000000000000002E-2</c:v>
                </c:pt>
              </c:numCache>
            </c:numRef>
          </c:val>
          <c:extLst>
            <c:ext xmlns:c16="http://schemas.microsoft.com/office/drawing/2014/chart" uri="{C3380CC4-5D6E-409C-BE32-E72D297353CC}">
              <c16:uniqueId val="{00000000-148C-435D-BCF6-419C15E488DE}"/>
            </c:ext>
          </c:extLst>
        </c:ser>
        <c:dLbls>
          <c:dLblPos val="outEnd"/>
          <c:showLegendKey val="0"/>
          <c:showVal val="1"/>
          <c:showCatName val="0"/>
          <c:showSerName val="0"/>
          <c:showPercent val="0"/>
          <c:showBubbleSize val="0"/>
        </c:dLbls>
        <c:gapWidth val="60"/>
        <c:overlap val="-10"/>
        <c:axId val="960919199"/>
        <c:axId val="81474415"/>
      </c:barChart>
      <c:catAx>
        <c:axId val="960919199"/>
        <c:scaling>
          <c:orientation val="maxMin"/>
        </c:scaling>
        <c:delete val="0"/>
        <c:axPos val="l"/>
        <c:majorGridlines>
          <c:spPr>
            <a:ln w="12700" cap="rnd" cmpd="sng" algn="ctr">
              <a:solidFill>
                <a:srgbClr val="919EA8"/>
              </a:solidFill>
              <a:prstDash val="sysDot"/>
              <a:round/>
            </a:ln>
            <a:effectLst/>
          </c:spPr>
        </c:majorGridlines>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defRPr sz="1200" b="0" i="0" u="none" strike="noStrike" kern="1200" baseline="0">
                <a:solidFill>
                  <a:schemeClr val="tx1"/>
                </a:solidFill>
                <a:latin typeface="+mn-lt"/>
                <a:ea typeface="+mn-ea"/>
                <a:cs typeface="+mn-cs"/>
              </a:defRPr>
            </a:pPr>
            <a:endParaRPr lang="en-US"/>
          </a:p>
        </c:txPr>
        <c:crossAx val="81474415"/>
        <c:crosses val="autoZero"/>
        <c:auto val="1"/>
        <c:lblAlgn val="ctr"/>
        <c:lblOffset val="100"/>
        <c:noMultiLvlLbl val="0"/>
      </c:catAx>
      <c:valAx>
        <c:axId val="81474415"/>
        <c:scaling>
          <c:orientation val="minMax"/>
          <c:max val="1"/>
        </c:scaling>
        <c:delete val="1"/>
        <c:axPos val="t"/>
        <c:numFmt formatCode="0.0%" sourceLinked="1"/>
        <c:majorTickMark val="out"/>
        <c:minorTickMark val="none"/>
        <c:tickLblPos val="nextTo"/>
        <c:crossAx val="960919199"/>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602263801322649"/>
          <c:y val="2.8744855967078188E-2"/>
          <c:w val="0.44508744689255125"/>
          <c:h val="0.94251028806584358"/>
        </c:manualLayout>
      </c:layout>
      <c:barChart>
        <c:barDir val="bar"/>
        <c:grouping val="clustered"/>
        <c:varyColors val="0"/>
        <c:ser>
          <c:idx val="0"/>
          <c:order val="0"/>
          <c:tx>
            <c:strRef>
              <c:f>Sheet1!$B$1</c:f>
              <c:strCache>
                <c:ptCount val="1"/>
                <c:pt idx="0">
                  <c:v>2025</c:v>
                </c:pt>
              </c:strCache>
            </c:strRef>
          </c:tx>
          <c:spPr>
            <a:solidFill>
              <a:srgbClr val="003087"/>
            </a:solidFill>
            <a:ln>
              <a:noFill/>
            </a:ln>
            <a:effectLst/>
          </c:spPr>
          <c:invertIfNegative val="0"/>
          <c:dLbls>
            <c:dLbl>
              <c:idx val="0"/>
              <c:tx>
                <c:rich>
                  <a:bodyPr/>
                  <a:lstStyle/>
                  <a:p>
                    <a:fld id="{4FFCB094-0EBD-4226-BB80-4C26429B2385}"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290F-4FA3-B25C-CD60BBE06406}"/>
                </c:ext>
              </c:extLst>
            </c:dLbl>
            <c:dLbl>
              <c:idx val="1"/>
              <c:tx>
                <c:rich>
                  <a:bodyPr/>
                  <a:lstStyle/>
                  <a:p>
                    <a:fld id="{B5E108A7-C8F6-429A-BA9D-42F9F73F699B}"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2795-4807-AC0B-23F83EDBCE7A}"/>
                </c:ext>
              </c:extLst>
            </c:dLbl>
            <c:dLbl>
              <c:idx val="2"/>
              <c:tx>
                <c:rich>
                  <a:bodyPr/>
                  <a:lstStyle/>
                  <a:p>
                    <a:fld id="{1A8E817E-0F05-474C-8A7A-C43A69D327CA}"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D5B0-4FEF-996E-10F8DFAD5949}"/>
                </c:ext>
              </c:extLst>
            </c:dLbl>
            <c:dLbl>
              <c:idx val="3"/>
              <c:tx>
                <c:rich>
                  <a:bodyPr/>
                  <a:lstStyle/>
                  <a:p>
                    <a:fld id="{E0B525C0-8F2F-40D8-9590-44E07E351025}"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D5B0-4FEF-996E-10F8DFAD5949}"/>
                </c:ext>
              </c:extLst>
            </c:dLbl>
            <c:dLbl>
              <c:idx val="4"/>
              <c:tx>
                <c:rich>
                  <a:bodyPr/>
                  <a:lstStyle/>
                  <a:p>
                    <a:fld id="{00B95B84-E404-4D26-9126-665271456522}"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D5B0-4FEF-996E-10F8DFAD5949}"/>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In the last 3 months</c:v>
                </c:pt>
                <c:pt idx="1">
                  <c:v>Between 3 and 6 months ago</c:v>
                </c:pt>
                <c:pt idx="2">
                  <c:v>Between 6 and 12 months ago</c:v>
                </c:pt>
                <c:pt idx="3">
                  <c:v>More than 12 months ago</c:v>
                </c:pt>
                <c:pt idx="4">
                  <c:v>I haven’t had an appointment since being registered with my current GP practice</c:v>
                </c:pt>
              </c:strCache>
            </c:strRef>
          </c:cat>
          <c:val>
            <c:numRef>
              <c:f>Sheet1!$B$2:$B$6</c:f>
              <c:numCache>
                <c:formatCode>0.0%</c:formatCode>
                <c:ptCount val="5"/>
                <c:pt idx="0">
                  <c:v>0.51200000000000001</c:v>
                </c:pt>
                <c:pt idx="1">
                  <c:v>0.19</c:v>
                </c:pt>
                <c:pt idx="2">
                  <c:v>0.13300000000000001</c:v>
                </c:pt>
                <c:pt idx="3">
                  <c:v>0.126</c:v>
                </c:pt>
                <c:pt idx="4">
                  <c:v>3.7999999999999999E-2</c:v>
                </c:pt>
              </c:numCache>
            </c:numRef>
          </c:val>
          <c:extLst>
            <c:ext xmlns:c16="http://schemas.microsoft.com/office/drawing/2014/chart" uri="{C3380CC4-5D6E-409C-BE32-E72D297353CC}">
              <c16:uniqueId val="{00000000-5068-4F94-A9FC-48E8EF69FA8F}"/>
            </c:ext>
          </c:extLst>
        </c:ser>
        <c:ser>
          <c:idx val="1"/>
          <c:order val="1"/>
          <c:tx>
            <c:strRef>
              <c:f>Sheet1!$C$1</c:f>
              <c:strCache>
                <c:ptCount val="1"/>
                <c:pt idx="0">
                  <c:v>2024</c:v>
                </c:pt>
              </c:strCache>
            </c:strRef>
          </c:tx>
          <c:spPr>
            <a:solidFill>
              <a:srgbClr val="99C7E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In the last 3 months</c:v>
                </c:pt>
                <c:pt idx="1">
                  <c:v>Between 3 and 6 months ago</c:v>
                </c:pt>
                <c:pt idx="2">
                  <c:v>Between 6 and 12 months ago</c:v>
                </c:pt>
                <c:pt idx="3">
                  <c:v>More than 12 months ago</c:v>
                </c:pt>
                <c:pt idx="4">
                  <c:v>I haven’t had an appointment since being registered with my current GP practice</c:v>
                </c:pt>
              </c:strCache>
            </c:strRef>
          </c:cat>
          <c:val>
            <c:numRef>
              <c:f>Sheet1!$C$2:$C$6</c:f>
              <c:numCache>
                <c:formatCode>0.0%</c:formatCode>
                <c:ptCount val="5"/>
                <c:pt idx="0">
                  <c:v>0.50739312838387995</c:v>
                </c:pt>
                <c:pt idx="1">
                  <c:v>0.18799225954475701</c:v>
                </c:pt>
                <c:pt idx="2">
                  <c:v>0.13217515315199499</c:v>
                </c:pt>
                <c:pt idx="3">
                  <c:v>0.133954157032037</c:v>
                </c:pt>
                <c:pt idx="4">
                  <c:v>3.8485301887323999E-2</c:v>
                </c:pt>
              </c:numCache>
            </c:numRef>
          </c:val>
          <c:extLst>
            <c:ext xmlns:c16="http://schemas.microsoft.com/office/drawing/2014/chart" uri="{C3380CC4-5D6E-409C-BE32-E72D297353CC}">
              <c16:uniqueId val="{00000000-8597-41DF-9A7D-3801288D2DC9}"/>
            </c:ext>
          </c:extLst>
        </c:ser>
        <c:dLbls>
          <c:dLblPos val="outEnd"/>
          <c:showLegendKey val="0"/>
          <c:showVal val="1"/>
          <c:showCatName val="0"/>
          <c:showSerName val="0"/>
          <c:showPercent val="0"/>
          <c:showBubbleSize val="0"/>
        </c:dLbls>
        <c:gapWidth val="60"/>
        <c:overlap val="-10"/>
        <c:axId val="960919199"/>
        <c:axId val="81474415"/>
      </c:barChart>
      <c:catAx>
        <c:axId val="960919199"/>
        <c:scaling>
          <c:orientation val="maxMin"/>
        </c:scaling>
        <c:delete val="0"/>
        <c:axPos val="l"/>
        <c:majorGridlines>
          <c:spPr>
            <a:ln w="12700" cap="rnd" cmpd="sng" algn="ctr">
              <a:solidFill>
                <a:srgbClr val="919EA8"/>
              </a:solidFill>
              <a:prstDash val="sysDot"/>
              <a:round/>
            </a:ln>
            <a:effectLst/>
          </c:spPr>
        </c:majorGridlines>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defRPr sz="1200" b="0" i="0" u="none" strike="noStrike" kern="1200" baseline="0">
                <a:solidFill>
                  <a:schemeClr val="tx1"/>
                </a:solidFill>
                <a:latin typeface="+mn-lt"/>
                <a:ea typeface="+mn-ea"/>
                <a:cs typeface="+mn-cs"/>
              </a:defRPr>
            </a:pPr>
            <a:endParaRPr lang="en-US"/>
          </a:p>
        </c:txPr>
        <c:crossAx val="81474415"/>
        <c:crosses val="autoZero"/>
        <c:auto val="1"/>
        <c:lblAlgn val="ctr"/>
        <c:lblOffset val="100"/>
        <c:noMultiLvlLbl val="0"/>
      </c:catAx>
      <c:valAx>
        <c:axId val="81474415"/>
        <c:scaling>
          <c:orientation val="minMax"/>
          <c:max val="1"/>
        </c:scaling>
        <c:delete val="1"/>
        <c:axPos val="t"/>
        <c:numFmt formatCode="0.0%" sourceLinked="1"/>
        <c:majorTickMark val="out"/>
        <c:minorTickMark val="none"/>
        <c:tickLblPos val="nextTo"/>
        <c:crossAx val="960919199"/>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602263801322649"/>
          <c:y val="2.8744855967078188E-2"/>
          <c:w val="0.44508744689255125"/>
          <c:h val="0.94251028806584358"/>
        </c:manualLayout>
      </c:layout>
      <c:barChart>
        <c:barDir val="bar"/>
        <c:grouping val="clustered"/>
        <c:varyColors val="0"/>
        <c:ser>
          <c:idx val="0"/>
          <c:order val="0"/>
          <c:tx>
            <c:strRef>
              <c:f>Sheet1!$B$1</c:f>
              <c:strCache>
                <c:ptCount val="1"/>
                <c:pt idx="0">
                  <c:v>2025</c:v>
                </c:pt>
              </c:strCache>
            </c:strRef>
          </c:tx>
          <c:spPr>
            <a:solidFill>
              <a:srgbClr val="003087"/>
            </a:solidFill>
            <a:ln>
              <a:noFill/>
            </a:ln>
            <a:effectLst/>
          </c:spPr>
          <c:invertIfNegative val="0"/>
          <c:dLbls>
            <c:dLbl>
              <c:idx val="0"/>
              <c:tx>
                <c:rich>
                  <a:bodyPr/>
                  <a:lstStyle/>
                  <a:p>
                    <a:fld id="{4FFCB094-0EBD-4226-BB80-4C26429B2385}"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529E-4616-85A0-7FCD552D768A}"/>
                </c:ext>
              </c:extLst>
            </c:dLbl>
            <c:dLbl>
              <c:idx val="1"/>
              <c:tx>
                <c:rich>
                  <a:bodyPr/>
                  <a:lstStyle/>
                  <a:p>
                    <a:fld id="{9328893E-5907-4DD6-9F3E-C1953FA2C5F9}"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2795-4807-AC0B-23F83EDBCE7A}"/>
                </c:ext>
              </c:extLst>
            </c:dLbl>
            <c:dLbl>
              <c:idx val="2"/>
              <c:tx>
                <c:rich>
                  <a:bodyPr/>
                  <a:lstStyle/>
                  <a:p>
                    <a:fld id="{B5E108A7-C8F6-429A-BA9D-42F9F73F699B}"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3AA8-4F74-A5A8-A1FAF78D6631}"/>
                </c:ext>
              </c:extLst>
            </c:dLbl>
            <c:dLbl>
              <c:idx val="3"/>
              <c:tx>
                <c:rich>
                  <a:bodyPr/>
                  <a:lstStyle/>
                  <a:p>
                    <a:fld id="{820D1E0E-EE6A-4A57-A92C-0EF906B729EF}"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3AA8-4F74-A5A8-A1FAF78D6631}"/>
                </c:ext>
              </c:extLst>
            </c:dLbl>
            <c:dLbl>
              <c:idx val="4"/>
              <c:tx>
                <c:rich>
                  <a:bodyPr/>
                  <a:lstStyle/>
                  <a:p>
                    <a:fld id="{6739FCBC-7FF3-469D-9BD9-55CC6D4C391B}"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3AA8-4F74-A5A8-A1FAF78D6631}"/>
                </c:ext>
              </c:extLst>
            </c:dLbl>
            <c:dLbl>
              <c:idx val="5"/>
              <c:tx>
                <c:rich>
                  <a:bodyPr/>
                  <a:lstStyle/>
                  <a:p>
                    <a:fld id="{C6C02068-F4EC-4B78-9AF9-F441FEA42E6E}"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3AA8-4F74-A5A8-A1FAF78D6631}"/>
                </c:ext>
              </c:extLst>
            </c:dLbl>
            <c:dLbl>
              <c:idx val="8"/>
              <c:tx>
                <c:rich>
                  <a:bodyPr/>
                  <a:lstStyle/>
                  <a:p>
                    <a:fld id="{610EA27F-2156-479E-9350-5D6080ECD8C8}"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3AA8-4F74-A5A8-A1FAF78D6631}"/>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I tried to treat myself</c:v>
                </c:pt>
                <c:pt idx="1">
                  <c:v>I looked online for information</c:v>
                </c:pt>
                <c:pt idx="2">
                  <c:v>I asked a friend or family member for advice</c:v>
                </c:pt>
                <c:pt idx="3">
                  <c:v>I went to a pharmacy</c:v>
                </c:pt>
                <c:pt idx="4">
                  <c:v>I phoned NHS 111</c:v>
                </c:pt>
                <c:pt idx="5">
                  <c:v>I used NHS 111 online</c:v>
                </c:pt>
                <c:pt idx="6">
                  <c:v>I tried a different NHS service</c:v>
                </c:pt>
                <c:pt idx="7">
                  <c:v>I tried to get information or advice from somewhere else</c:v>
                </c:pt>
                <c:pt idx="8">
                  <c:v>I didn't do anything before trying to get an appointment with my GP practice</c:v>
                </c:pt>
              </c:strCache>
            </c:strRef>
          </c:cat>
          <c:val>
            <c:numRef>
              <c:f>Sheet1!$B$2:$B$10</c:f>
              <c:numCache>
                <c:formatCode>0.0%</c:formatCode>
                <c:ptCount val="9"/>
                <c:pt idx="0">
                  <c:v>0.35299999999999998</c:v>
                </c:pt>
                <c:pt idx="1">
                  <c:v>0.28499999999999998</c:v>
                </c:pt>
                <c:pt idx="2">
                  <c:v>0.153</c:v>
                </c:pt>
                <c:pt idx="3">
                  <c:v>0.15</c:v>
                </c:pt>
                <c:pt idx="4">
                  <c:v>4.4235645231805301E-2</c:v>
                </c:pt>
                <c:pt idx="5">
                  <c:v>3.0068786368160599E-2</c:v>
                </c:pt>
                <c:pt idx="6">
                  <c:v>2.5999999999999999E-2</c:v>
                </c:pt>
                <c:pt idx="7">
                  <c:v>0.100591605218587</c:v>
                </c:pt>
                <c:pt idx="8">
                  <c:v>0.38200000000000001</c:v>
                </c:pt>
              </c:numCache>
            </c:numRef>
          </c:val>
          <c:extLst>
            <c:ext xmlns:c16="http://schemas.microsoft.com/office/drawing/2014/chart" uri="{C3380CC4-5D6E-409C-BE32-E72D297353CC}">
              <c16:uniqueId val="{00000000-5068-4F94-A9FC-48E8EF69FA8F}"/>
            </c:ext>
          </c:extLst>
        </c:ser>
        <c:ser>
          <c:idx val="1"/>
          <c:order val="1"/>
          <c:tx>
            <c:strRef>
              <c:f>Sheet1!$C$1</c:f>
              <c:strCache>
                <c:ptCount val="1"/>
                <c:pt idx="0">
                  <c:v>2024</c:v>
                </c:pt>
              </c:strCache>
            </c:strRef>
          </c:tx>
          <c:spPr>
            <a:solidFill>
              <a:srgbClr val="99C7E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I tried to treat myself</c:v>
                </c:pt>
                <c:pt idx="1">
                  <c:v>I looked online for information</c:v>
                </c:pt>
                <c:pt idx="2">
                  <c:v>I asked a friend or family member for advice</c:v>
                </c:pt>
                <c:pt idx="3">
                  <c:v>I went to a pharmacy</c:v>
                </c:pt>
                <c:pt idx="4">
                  <c:v>I phoned NHS 111</c:v>
                </c:pt>
                <c:pt idx="5">
                  <c:v>I used NHS 111 online</c:v>
                </c:pt>
                <c:pt idx="6">
                  <c:v>I tried a different NHS service</c:v>
                </c:pt>
                <c:pt idx="7">
                  <c:v>I tried to get information or advice from somewhere else</c:v>
                </c:pt>
                <c:pt idx="8">
                  <c:v>I didn't do anything before trying to get an appointment with my GP practice</c:v>
                </c:pt>
              </c:strCache>
            </c:strRef>
          </c:cat>
          <c:val>
            <c:numRef>
              <c:f>Sheet1!$C$2:$C$10</c:f>
              <c:numCache>
                <c:formatCode>0.0%</c:formatCode>
                <c:ptCount val="9"/>
                <c:pt idx="0">
                  <c:v>0.34284174314975002</c:v>
                </c:pt>
                <c:pt idx="1">
                  <c:v>0.27799093173886302</c:v>
                </c:pt>
                <c:pt idx="2">
                  <c:v>0.15111659788001799</c:v>
                </c:pt>
                <c:pt idx="3">
                  <c:v>0.140717441587906</c:v>
                </c:pt>
                <c:pt idx="4">
                  <c:v>4.4235645231805301E-2</c:v>
                </c:pt>
                <c:pt idx="5">
                  <c:v>3.0068786368160599E-2</c:v>
                </c:pt>
                <c:pt idx="6">
                  <c:v>2.5127414637965799E-2</c:v>
                </c:pt>
                <c:pt idx="7">
                  <c:v>0.100591605218587</c:v>
                </c:pt>
                <c:pt idx="8">
                  <c:v>0.393760186972333</c:v>
                </c:pt>
              </c:numCache>
            </c:numRef>
          </c:val>
          <c:extLst>
            <c:ext xmlns:c16="http://schemas.microsoft.com/office/drawing/2014/chart" uri="{C3380CC4-5D6E-409C-BE32-E72D297353CC}">
              <c16:uniqueId val="{00000000-4328-4AEB-8DA9-1F04A54335C7}"/>
            </c:ext>
          </c:extLst>
        </c:ser>
        <c:dLbls>
          <c:dLblPos val="outEnd"/>
          <c:showLegendKey val="0"/>
          <c:showVal val="1"/>
          <c:showCatName val="0"/>
          <c:showSerName val="0"/>
          <c:showPercent val="0"/>
          <c:showBubbleSize val="0"/>
        </c:dLbls>
        <c:gapWidth val="60"/>
        <c:overlap val="-10"/>
        <c:axId val="960919199"/>
        <c:axId val="81474415"/>
      </c:barChart>
      <c:catAx>
        <c:axId val="960919199"/>
        <c:scaling>
          <c:orientation val="maxMin"/>
        </c:scaling>
        <c:delete val="0"/>
        <c:axPos val="l"/>
        <c:majorGridlines>
          <c:spPr>
            <a:ln w="12700" cap="rnd" cmpd="sng" algn="ctr">
              <a:solidFill>
                <a:srgbClr val="919EA8"/>
              </a:solidFill>
              <a:prstDash val="sysDot"/>
              <a:round/>
            </a:ln>
            <a:effectLst/>
          </c:spPr>
        </c:majorGridlines>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defRPr sz="1200" b="0" i="0" u="none" strike="noStrike" kern="1200" baseline="0">
                <a:solidFill>
                  <a:schemeClr val="tx1"/>
                </a:solidFill>
                <a:latin typeface="+mn-lt"/>
                <a:ea typeface="+mn-ea"/>
                <a:cs typeface="+mn-cs"/>
              </a:defRPr>
            </a:pPr>
            <a:endParaRPr lang="en-US"/>
          </a:p>
        </c:txPr>
        <c:crossAx val="81474415"/>
        <c:crosses val="autoZero"/>
        <c:auto val="1"/>
        <c:lblAlgn val="ctr"/>
        <c:lblOffset val="100"/>
        <c:noMultiLvlLbl val="0"/>
      </c:catAx>
      <c:valAx>
        <c:axId val="81474415"/>
        <c:scaling>
          <c:orientation val="minMax"/>
          <c:max val="1"/>
        </c:scaling>
        <c:delete val="1"/>
        <c:axPos val="t"/>
        <c:numFmt formatCode="0.0%" sourceLinked="1"/>
        <c:majorTickMark val="out"/>
        <c:minorTickMark val="none"/>
        <c:tickLblPos val="nextTo"/>
        <c:crossAx val="960919199"/>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0459833333333336"/>
          <c:y val="0.28222222222222221"/>
          <c:w val="0.38480555555555557"/>
          <c:h val="0.64134259259259263"/>
        </c:manualLayout>
      </c:layout>
      <c:pieChart>
        <c:varyColors val="1"/>
        <c:ser>
          <c:idx val="0"/>
          <c:order val="0"/>
          <c:tx>
            <c:strRef>
              <c:f>Sheet1!$B$1</c:f>
              <c:strCache>
                <c:ptCount val="1"/>
                <c:pt idx="0">
                  <c:v>Data</c:v>
                </c:pt>
              </c:strCache>
            </c:strRef>
          </c:tx>
          <c:spPr>
            <a:ln w="19050">
              <a:solidFill>
                <a:srgbClr val="005EB8"/>
              </a:solidFill>
            </a:ln>
          </c:spPr>
          <c:dPt>
            <c:idx val="0"/>
            <c:bubble3D val="0"/>
            <c:spPr>
              <a:solidFill>
                <a:srgbClr val="FED0E8"/>
              </a:solidFill>
              <a:ln w="19050">
                <a:solidFill>
                  <a:srgbClr val="005EB8"/>
                </a:solidFill>
              </a:ln>
              <a:effectLst/>
            </c:spPr>
            <c:extLst>
              <c:ext xmlns:c16="http://schemas.microsoft.com/office/drawing/2014/chart" uri="{C3380CC4-5D6E-409C-BE32-E72D297353CC}">
                <c16:uniqueId val="{00000001-EC6F-4526-8FB9-412F00453A83}"/>
              </c:ext>
            </c:extLst>
          </c:dPt>
          <c:dPt>
            <c:idx val="1"/>
            <c:bubble3D val="0"/>
            <c:spPr>
              <a:solidFill>
                <a:srgbClr val="DDE1E4"/>
              </a:solidFill>
              <a:ln w="19050">
                <a:solidFill>
                  <a:srgbClr val="005EB8"/>
                </a:solidFill>
              </a:ln>
              <a:effectLst/>
            </c:spPr>
            <c:extLst>
              <c:ext xmlns:c16="http://schemas.microsoft.com/office/drawing/2014/chart" uri="{C3380CC4-5D6E-409C-BE32-E72D297353CC}">
                <c16:uniqueId val="{00000003-EC6F-4526-8FB9-412F00453A83}"/>
              </c:ext>
            </c:extLst>
          </c:dPt>
          <c:cat>
            <c:strRef>
              <c:f>Sheet1!$A$2:$A$3</c:f>
              <c:strCache>
                <c:ptCount val="2"/>
                <c:pt idx="0">
                  <c:v>Yes</c:v>
                </c:pt>
                <c:pt idx="1">
                  <c:v>No</c:v>
                </c:pt>
              </c:strCache>
            </c:strRef>
          </c:cat>
          <c:val>
            <c:numRef>
              <c:f>Sheet1!$B$2:$B$3</c:f>
              <c:numCache>
                <c:formatCode>0.0%</c:formatCode>
                <c:ptCount val="2"/>
                <c:pt idx="0">
                  <c:v>0.65900000000000003</c:v>
                </c:pt>
                <c:pt idx="1">
                  <c:v>0.34100000000000003</c:v>
                </c:pt>
              </c:numCache>
            </c:numRef>
          </c:val>
          <c:extLst>
            <c:ext xmlns:c16="http://schemas.microsoft.com/office/drawing/2014/chart" uri="{C3380CC4-5D6E-409C-BE32-E72D297353CC}">
              <c16:uniqueId val="{00000006-EC6F-4526-8FB9-412F00453A83}"/>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userShapes r:id="rId2"/>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778657651110352"/>
          <c:y val="2.8744855967078188E-2"/>
          <c:w val="0.64332350839467412"/>
          <c:h val="0.94251028806584358"/>
        </c:manualLayout>
      </c:layout>
      <c:barChart>
        <c:barDir val="bar"/>
        <c:grouping val="clustered"/>
        <c:varyColors val="0"/>
        <c:ser>
          <c:idx val="0"/>
          <c:order val="0"/>
          <c:tx>
            <c:strRef>
              <c:f>Sheet1!$B$1</c:f>
              <c:strCache>
                <c:ptCount val="1"/>
                <c:pt idx="0">
                  <c:v>2025</c:v>
                </c:pt>
              </c:strCache>
            </c:strRef>
          </c:tx>
          <c:spPr>
            <a:solidFill>
              <a:srgbClr val="003087"/>
            </a:solidFill>
            <a:ln>
              <a:noFill/>
            </a:ln>
            <a:effectLst/>
          </c:spPr>
          <c:invertIfNegative val="0"/>
          <c:dLbls>
            <c:dLbl>
              <c:idx val="0"/>
              <c:tx>
                <c:rich>
                  <a:bodyPr/>
                  <a:lstStyle/>
                  <a:p>
                    <a:fld id="{4FFCB094-0EBD-4226-BB80-4C26429B2385}"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0DD8-4BB9-87FC-22FB371EDA7B}"/>
                </c:ext>
              </c:extLst>
            </c:dLbl>
            <c:dLbl>
              <c:idx val="1"/>
              <c:tx>
                <c:rich>
                  <a:bodyPr/>
                  <a:lstStyle/>
                  <a:p>
                    <a:fld id="{B5E108A7-C8F6-429A-BA9D-42F9F73F699B}"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0DD8-4BB9-87FC-22FB371EDA7B}"/>
                </c:ext>
              </c:extLst>
            </c:dLbl>
            <c:dLbl>
              <c:idx val="2"/>
              <c:tx>
                <c:rich>
                  <a:bodyPr/>
                  <a:lstStyle/>
                  <a:p>
                    <a:fld id="{345B7523-AE52-4662-9EAF-C9A47ADBBF34}"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0DD8-4BB9-87FC-22FB371EDA7B}"/>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3"/>
                <c:pt idx="0">
                  <c:v>A choice of time or day</c:v>
                </c:pt>
                <c:pt idx="1">
                  <c:v>A choice of location (to see heathcare professional in person)</c:v>
                </c:pt>
                <c:pt idx="2">
                  <c:v>I was not offered these choices</c:v>
                </c:pt>
              </c:strCache>
            </c:strRef>
          </c:cat>
          <c:val>
            <c:numRef>
              <c:f>Sheet1!$B$2:$B$5</c:f>
              <c:numCache>
                <c:formatCode>0.0%</c:formatCode>
                <c:ptCount val="4"/>
                <c:pt idx="0">
                  <c:v>0.54200000000000004</c:v>
                </c:pt>
                <c:pt idx="1">
                  <c:v>0.14299999999999999</c:v>
                </c:pt>
                <c:pt idx="2">
                  <c:v>0.39400000000000002</c:v>
                </c:pt>
              </c:numCache>
            </c:numRef>
          </c:val>
          <c:extLst>
            <c:ext xmlns:c16="http://schemas.microsoft.com/office/drawing/2014/chart" uri="{C3380CC4-5D6E-409C-BE32-E72D297353CC}">
              <c16:uniqueId val="{00000003-0DD8-4BB9-87FC-22FB371EDA7B}"/>
            </c:ext>
          </c:extLst>
        </c:ser>
        <c:ser>
          <c:idx val="1"/>
          <c:order val="1"/>
          <c:tx>
            <c:strRef>
              <c:f>Sheet1!$C$1</c:f>
              <c:strCache>
                <c:ptCount val="1"/>
                <c:pt idx="0">
                  <c:v>2024</c:v>
                </c:pt>
              </c:strCache>
            </c:strRef>
          </c:tx>
          <c:spPr>
            <a:solidFill>
              <a:srgbClr val="99C7E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3"/>
                <c:pt idx="0">
                  <c:v>A choice of time or day</c:v>
                </c:pt>
                <c:pt idx="1">
                  <c:v>A choice of location (to see heathcare professional in person)</c:v>
                </c:pt>
                <c:pt idx="2">
                  <c:v>I was not offered these choices</c:v>
                </c:pt>
              </c:strCache>
            </c:strRef>
          </c:cat>
          <c:val>
            <c:numRef>
              <c:f>Sheet1!$C$2:$C$5</c:f>
              <c:numCache>
                <c:formatCode>0.0%</c:formatCode>
                <c:ptCount val="4"/>
                <c:pt idx="0">
                  <c:v>0.52843577043241596</c:v>
                </c:pt>
                <c:pt idx="1">
                  <c:v>0.129325155524675</c:v>
                </c:pt>
                <c:pt idx="2">
                  <c:v>0.41181581701163</c:v>
                </c:pt>
              </c:numCache>
            </c:numRef>
          </c:val>
          <c:extLst>
            <c:ext xmlns:c16="http://schemas.microsoft.com/office/drawing/2014/chart" uri="{C3380CC4-5D6E-409C-BE32-E72D297353CC}">
              <c16:uniqueId val="{00000000-CD47-4EF2-AD68-4125B18FC325}"/>
            </c:ext>
          </c:extLst>
        </c:ser>
        <c:dLbls>
          <c:dLblPos val="outEnd"/>
          <c:showLegendKey val="0"/>
          <c:showVal val="1"/>
          <c:showCatName val="0"/>
          <c:showSerName val="0"/>
          <c:showPercent val="0"/>
          <c:showBubbleSize val="0"/>
        </c:dLbls>
        <c:gapWidth val="60"/>
        <c:overlap val="-10"/>
        <c:axId val="960919199"/>
        <c:axId val="81474415"/>
      </c:barChart>
      <c:catAx>
        <c:axId val="960919199"/>
        <c:scaling>
          <c:orientation val="maxMin"/>
        </c:scaling>
        <c:delete val="0"/>
        <c:axPos val="l"/>
        <c:majorGridlines>
          <c:spPr>
            <a:ln w="12700" cap="rnd" cmpd="sng" algn="ctr">
              <a:solidFill>
                <a:srgbClr val="919EA8"/>
              </a:solidFill>
              <a:prstDash val="sysDot"/>
              <a:round/>
            </a:ln>
            <a:effectLst/>
          </c:spPr>
        </c:majorGridlines>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defRPr sz="1200" b="0" i="0" u="none" strike="noStrike" kern="1200" baseline="0">
                <a:solidFill>
                  <a:schemeClr val="tx1"/>
                </a:solidFill>
                <a:latin typeface="+mn-lt"/>
                <a:ea typeface="+mn-ea"/>
                <a:cs typeface="+mn-cs"/>
              </a:defRPr>
            </a:pPr>
            <a:endParaRPr lang="en-US"/>
          </a:p>
        </c:txPr>
        <c:crossAx val="81474415"/>
        <c:crosses val="autoZero"/>
        <c:auto val="1"/>
        <c:lblAlgn val="ctr"/>
        <c:lblOffset val="100"/>
        <c:noMultiLvlLbl val="0"/>
      </c:catAx>
      <c:valAx>
        <c:axId val="81474415"/>
        <c:scaling>
          <c:orientation val="minMax"/>
          <c:max val="1"/>
        </c:scaling>
        <c:delete val="1"/>
        <c:axPos val="t"/>
        <c:numFmt formatCode="0.0%" sourceLinked="1"/>
        <c:majorTickMark val="out"/>
        <c:minorTickMark val="none"/>
        <c:tickLblPos val="nextTo"/>
        <c:crossAx val="960919199"/>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602263801322649"/>
          <c:y val="2.8744855967078188E-2"/>
          <c:w val="0.44508744689255125"/>
          <c:h val="0.94251028806584358"/>
        </c:manualLayout>
      </c:layout>
      <c:barChart>
        <c:barDir val="bar"/>
        <c:grouping val="clustered"/>
        <c:varyColors val="0"/>
        <c:ser>
          <c:idx val="0"/>
          <c:order val="0"/>
          <c:tx>
            <c:strRef>
              <c:f>Sheet1!$B$1</c:f>
              <c:strCache>
                <c:ptCount val="1"/>
                <c:pt idx="0">
                  <c:v>2025</c:v>
                </c:pt>
              </c:strCache>
            </c:strRef>
          </c:tx>
          <c:spPr>
            <a:solidFill>
              <a:srgbClr val="003087"/>
            </a:solidFill>
            <a:ln>
              <a:noFill/>
            </a:ln>
            <a:effectLst/>
          </c:spPr>
          <c:invertIfNegative val="0"/>
          <c:dLbls>
            <c:dLbl>
              <c:idx val="0"/>
              <c:tx>
                <c:rich>
                  <a:bodyPr/>
                  <a:lstStyle/>
                  <a:p>
                    <a:fld id="{4FFCB094-0EBD-4226-BB80-4C26429B2385}"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AC87-4CD4-80C5-F2961AAE74BC}"/>
                </c:ext>
              </c:extLst>
            </c:dLbl>
            <c:dLbl>
              <c:idx val="1"/>
              <c:tx>
                <c:rich>
                  <a:bodyPr/>
                  <a:lstStyle/>
                  <a:p>
                    <a:fld id="{B5E108A7-C8F6-429A-BA9D-42F9F73F699B}"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2795-4807-AC0B-23F83EDBCE7A}"/>
                </c:ext>
              </c:extLst>
            </c:dLbl>
            <c:dLbl>
              <c:idx val="2"/>
              <c:tx>
                <c:rich>
                  <a:bodyPr/>
                  <a:lstStyle/>
                  <a:p>
                    <a:fld id="{7D6405C4-21A7-444D-948B-81A31431C06C}"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C850-4B52-8492-DFFFFE669BCC}"/>
                </c:ext>
              </c:extLst>
            </c:dLbl>
            <c:dLbl>
              <c:idx val="3"/>
              <c:tx>
                <c:rich>
                  <a:bodyPr/>
                  <a:lstStyle/>
                  <a:p>
                    <a:fld id="{0D9C13E1-DE42-4B9B-93DB-DC9925BC9212}"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C850-4B52-8492-DFFFFE669BCC}"/>
                </c:ext>
              </c:extLst>
            </c:dLbl>
            <c:dLbl>
              <c:idx val="4"/>
              <c:tx>
                <c:rich>
                  <a:bodyPr/>
                  <a:lstStyle/>
                  <a:p>
                    <a:fld id="{88DA8DCF-7C3C-4414-961F-ADEB8E8E8870}"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C850-4B52-8492-DFFFFE669BCC}"/>
                </c:ext>
              </c:extLst>
            </c:dLbl>
            <c:dLbl>
              <c:idx val="5"/>
              <c:tx>
                <c:rich>
                  <a:bodyPr/>
                  <a:lstStyle/>
                  <a:p>
                    <a:fld id="{5156AE7A-3E72-4A23-88D9-17A6DA2A9250}"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C850-4B52-8492-DFFFFE669BCC}"/>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On the same day</c:v>
                </c:pt>
                <c:pt idx="1">
                  <c:v>On the next day</c:v>
                </c:pt>
                <c:pt idx="2">
                  <c:v>A few days later</c:v>
                </c:pt>
                <c:pt idx="3">
                  <c:v>Between a week and two weeks later</c:v>
                </c:pt>
                <c:pt idx="4">
                  <c:v>More than two weeks later</c:v>
                </c:pt>
                <c:pt idx="5">
                  <c:v>I can't remember</c:v>
                </c:pt>
              </c:strCache>
            </c:strRef>
          </c:cat>
          <c:val>
            <c:numRef>
              <c:f>Sheet1!$B$2:$B$7</c:f>
              <c:numCache>
                <c:formatCode>0.0%</c:formatCode>
                <c:ptCount val="6"/>
                <c:pt idx="0">
                  <c:v>0.27500000000000002</c:v>
                </c:pt>
                <c:pt idx="1">
                  <c:v>7.5999999999999998E-2</c:v>
                </c:pt>
                <c:pt idx="2">
                  <c:v>0.218</c:v>
                </c:pt>
                <c:pt idx="3">
                  <c:v>0.20599999999999999</c:v>
                </c:pt>
                <c:pt idx="4">
                  <c:v>0.126</c:v>
                </c:pt>
                <c:pt idx="5">
                  <c:v>9.7000000000000003E-2</c:v>
                </c:pt>
              </c:numCache>
            </c:numRef>
          </c:val>
          <c:extLst>
            <c:ext xmlns:c16="http://schemas.microsoft.com/office/drawing/2014/chart" uri="{C3380CC4-5D6E-409C-BE32-E72D297353CC}">
              <c16:uniqueId val="{00000000-5068-4F94-A9FC-48E8EF69FA8F}"/>
            </c:ext>
          </c:extLst>
        </c:ser>
        <c:ser>
          <c:idx val="1"/>
          <c:order val="1"/>
          <c:tx>
            <c:strRef>
              <c:f>Sheet1!$C$1</c:f>
              <c:strCache>
                <c:ptCount val="1"/>
                <c:pt idx="0">
                  <c:v>2024</c:v>
                </c:pt>
              </c:strCache>
            </c:strRef>
          </c:tx>
          <c:spPr>
            <a:solidFill>
              <a:srgbClr val="99C7E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On the same day</c:v>
                </c:pt>
                <c:pt idx="1">
                  <c:v>On the next day</c:v>
                </c:pt>
                <c:pt idx="2">
                  <c:v>A few days later</c:v>
                </c:pt>
                <c:pt idx="3">
                  <c:v>Between a week and two weeks later</c:v>
                </c:pt>
                <c:pt idx="4">
                  <c:v>More than two weeks later</c:v>
                </c:pt>
                <c:pt idx="5">
                  <c:v>I can't remember</c:v>
                </c:pt>
              </c:strCache>
            </c:strRef>
          </c:cat>
          <c:val>
            <c:numRef>
              <c:f>Sheet1!$C$2:$C$7</c:f>
              <c:numCache>
                <c:formatCode>0.0%</c:formatCode>
                <c:ptCount val="6"/>
                <c:pt idx="0">
                  <c:v>0.27144284797488599</c:v>
                </c:pt>
                <c:pt idx="1">
                  <c:v>7.7729994069478003E-2</c:v>
                </c:pt>
                <c:pt idx="2">
                  <c:v>0.21904281793153799</c:v>
                </c:pt>
                <c:pt idx="3">
                  <c:v>0.20846727845774801</c:v>
                </c:pt>
                <c:pt idx="4">
                  <c:v>0.124207935813703</c:v>
                </c:pt>
                <c:pt idx="5">
                  <c:v>9.9109125752624302E-2</c:v>
                </c:pt>
              </c:numCache>
            </c:numRef>
          </c:val>
          <c:extLst>
            <c:ext xmlns:c16="http://schemas.microsoft.com/office/drawing/2014/chart" uri="{C3380CC4-5D6E-409C-BE32-E72D297353CC}">
              <c16:uniqueId val="{00000000-AEDB-4D03-A13F-8A577C18487B}"/>
            </c:ext>
          </c:extLst>
        </c:ser>
        <c:dLbls>
          <c:dLblPos val="outEnd"/>
          <c:showLegendKey val="0"/>
          <c:showVal val="1"/>
          <c:showCatName val="0"/>
          <c:showSerName val="0"/>
          <c:showPercent val="0"/>
          <c:showBubbleSize val="0"/>
        </c:dLbls>
        <c:gapWidth val="60"/>
        <c:overlap val="-10"/>
        <c:axId val="960919199"/>
        <c:axId val="81474415"/>
      </c:barChart>
      <c:catAx>
        <c:axId val="960919199"/>
        <c:scaling>
          <c:orientation val="maxMin"/>
        </c:scaling>
        <c:delete val="0"/>
        <c:axPos val="l"/>
        <c:majorGridlines>
          <c:spPr>
            <a:ln w="12700" cap="rnd" cmpd="sng" algn="ctr">
              <a:solidFill>
                <a:srgbClr val="919EA8"/>
              </a:solidFill>
              <a:prstDash val="sysDot"/>
              <a:round/>
            </a:ln>
            <a:effectLst/>
          </c:spPr>
        </c:majorGridlines>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defRPr sz="1200" b="0" i="0" u="none" strike="noStrike" kern="1200" baseline="0">
                <a:solidFill>
                  <a:schemeClr val="tx1"/>
                </a:solidFill>
                <a:latin typeface="+mn-lt"/>
                <a:ea typeface="+mn-ea"/>
                <a:cs typeface="+mn-cs"/>
              </a:defRPr>
            </a:pPr>
            <a:endParaRPr lang="en-US"/>
          </a:p>
        </c:txPr>
        <c:crossAx val="81474415"/>
        <c:crosses val="autoZero"/>
        <c:auto val="1"/>
        <c:lblAlgn val="ctr"/>
        <c:lblOffset val="100"/>
        <c:noMultiLvlLbl val="0"/>
      </c:catAx>
      <c:valAx>
        <c:axId val="81474415"/>
        <c:scaling>
          <c:orientation val="minMax"/>
          <c:max val="1"/>
        </c:scaling>
        <c:delete val="1"/>
        <c:axPos val="t"/>
        <c:numFmt formatCode="0.0%" sourceLinked="1"/>
        <c:majorTickMark val="out"/>
        <c:minorTickMark val="none"/>
        <c:tickLblPos val="nextTo"/>
        <c:crossAx val="960919199"/>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602263801322649"/>
          <c:y val="2.8744855967078188E-2"/>
          <c:w val="0.44508744689255125"/>
          <c:h val="0.94251028806584358"/>
        </c:manualLayout>
      </c:layout>
      <c:barChart>
        <c:barDir val="bar"/>
        <c:grouping val="clustered"/>
        <c:varyColors val="0"/>
        <c:ser>
          <c:idx val="0"/>
          <c:order val="0"/>
          <c:tx>
            <c:strRef>
              <c:f>Sheet1!$B$1</c:f>
              <c:strCache>
                <c:ptCount val="1"/>
                <c:pt idx="0">
                  <c:v>2025</c:v>
                </c:pt>
              </c:strCache>
            </c:strRef>
          </c:tx>
          <c:spPr>
            <a:solidFill>
              <a:srgbClr val="003087"/>
            </a:solidFill>
            <a:ln>
              <a:noFill/>
            </a:ln>
            <a:effectLst/>
          </c:spPr>
          <c:invertIfNegative val="0"/>
          <c:dLbls>
            <c:dLbl>
              <c:idx val="0"/>
              <c:tx>
                <c:rich>
                  <a:bodyPr/>
                  <a:lstStyle/>
                  <a:p>
                    <a:fld id="{4FFCB094-0EBD-4226-BB80-4C26429B2385}"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AC87-4CD4-80C5-F2961AAE74BC}"/>
                </c:ext>
              </c:extLst>
            </c:dLbl>
            <c:dLbl>
              <c:idx val="1"/>
              <c:tx>
                <c:rich>
                  <a:bodyPr/>
                  <a:lstStyle/>
                  <a:p>
                    <a:fld id="{B5E108A7-C8F6-429A-BA9D-42F9F73F699B}"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2795-4807-AC0B-23F83EDBCE7A}"/>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2"/>
                <c:pt idx="0">
                  <c:v>It was about right</c:v>
                </c:pt>
                <c:pt idx="1">
                  <c:v>It took too long</c:v>
                </c:pt>
              </c:strCache>
            </c:strRef>
          </c:cat>
          <c:val>
            <c:numRef>
              <c:f>Sheet1!$B$2:$B$4</c:f>
              <c:numCache>
                <c:formatCode>0.0%</c:formatCode>
                <c:ptCount val="3"/>
                <c:pt idx="0">
                  <c:v>0.67200000000000004</c:v>
                </c:pt>
                <c:pt idx="1">
                  <c:v>0.32800000000000001</c:v>
                </c:pt>
              </c:numCache>
            </c:numRef>
          </c:val>
          <c:extLst>
            <c:ext xmlns:c16="http://schemas.microsoft.com/office/drawing/2014/chart" uri="{C3380CC4-5D6E-409C-BE32-E72D297353CC}">
              <c16:uniqueId val="{00000000-5068-4F94-A9FC-48E8EF69FA8F}"/>
            </c:ext>
          </c:extLst>
        </c:ser>
        <c:ser>
          <c:idx val="1"/>
          <c:order val="1"/>
          <c:tx>
            <c:strRef>
              <c:f>Sheet1!$C$1</c:f>
              <c:strCache>
                <c:ptCount val="1"/>
                <c:pt idx="0">
                  <c:v>2024</c:v>
                </c:pt>
              </c:strCache>
            </c:strRef>
          </c:tx>
          <c:spPr>
            <a:solidFill>
              <a:srgbClr val="99C7E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2"/>
                <c:pt idx="0">
                  <c:v>It was about right</c:v>
                </c:pt>
                <c:pt idx="1">
                  <c:v>It took too long</c:v>
                </c:pt>
              </c:strCache>
            </c:strRef>
          </c:cat>
          <c:val>
            <c:numRef>
              <c:f>Sheet1!$C$2:$C$4</c:f>
              <c:numCache>
                <c:formatCode>0.0%</c:formatCode>
                <c:ptCount val="3"/>
                <c:pt idx="0">
                  <c:v>0.65851843144310196</c:v>
                </c:pt>
                <c:pt idx="1">
                  <c:v>0.341481568556876</c:v>
                </c:pt>
              </c:numCache>
            </c:numRef>
          </c:val>
          <c:extLst>
            <c:ext xmlns:c16="http://schemas.microsoft.com/office/drawing/2014/chart" uri="{C3380CC4-5D6E-409C-BE32-E72D297353CC}">
              <c16:uniqueId val="{00000000-1429-4306-8A95-062112DBA42A}"/>
            </c:ext>
          </c:extLst>
        </c:ser>
        <c:dLbls>
          <c:dLblPos val="outEnd"/>
          <c:showLegendKey val="0"/>
          <c:showVal val="1"/>
          <c:showCatName val="0"/>
          <c:showSerName val="0"/>
          <c:showPercent val="0"/>
          <c:showBubbleSize val="0"/>
        </c:dLbls>
        <c:gapWidth val="60"/>
        <c:overlap val="-10"/>
        <c:axId val="960919199"/>
        <c:axId val="81474415"/>
      </c:barChart>
      <c:catAx>
        <c:axId val="960919199"/>
        <c:scaling>
          <c:orientation val="maxMin"/>
        </c:scaling>
        <c:delete val="0"/>
        <c:axPos val="l"/>
        <c:majorGridlines>
          <c:spPr>
            <a:ln w="12700" cap="rnd" cmpd="sng" algn="ctr">
              <a:solidFill>
                <a:srgbClr val="919EA8"/>
              </a:solidFill>
              <a:prstDash val="sysDot"/>
              <a:round/>
            </a:ln>
            <a:effectLst/>
          </c:spPr>
        </c:majorGridlines>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defRPr sz="1200" b="0" i="0" u="none" strike="noStrike" kern="1200" baseline="0">
                <a:solidFill>
                  <a:schemeClr val="tx1"/>
                </a:solidFill>
                <a:latin typeface="+mn-lt"/>
                <a:ea typeface="+mn-ea"/>
                <a:cs typeface="+mn-cs"/>
              </a:defRPr>
            </a:pPr>
            <a:endParaRPr lang="en-US"/>
          </a:p>
        </c:txPr>
        <c:crossAx val="81474415"/>
        <c:crosses val="autoZero"/>
        <c:auto val="1"/>
        <c:lblAlgn val="ctr"/>
        <c:lblOffset val="100"/>
        <c:noMultiLvlLbl val="0"/>
      </c:catAx>
      <c:valAx>
        <c:axId val="81474415"/>
        <c:scaling>
          <c:orientation val="minMax"/>
          <c:max val="1"/>
        </c:scaling>
        <c:delete val="1"/>
        <c:axPos val="t"/>
        <c:numFmt formatCode="0.0%" sourceLinked="1"/>
        <c:majorTickMark val="out"/>
        <c:minorTickMark val="none"/>
        <c:tickLblPos val="nextTo"/>
        <c:crossAx val="960919199"/>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602263801322649"/>
          <c:y val="2.8744855967078188E-2"/>
          <c:w val="0.44508744689255125"/>
          <c:h val="0.94251028806584358"/>
        </c:manualLayout>
      </c:layout>
      <c:barChart>
        <c:barDir val="bar"/>
        <c:grouping val="clustered"/>
        <c:varyColors val="0"/>
        <c:ser>
          <c:idx val="0"/>
          <c:order val="0"/>
          <c:tx>
            <c:strRef>
              <c:f>Sheet1!$B$1</c:f>
              <c:strCache>
                <c:ptCount val="1"/>
                <c:pt idx="0">
                  <c:v>2025</c:v>
                </c:pt>
              </c:strCache>
            </c:strRef>
          </c:tx>
          <c:spPr>
            <a:solidFill>
              <a:srgbClr val="003087"/>
            </a:solidFill>
            <a:ln>
              <a:noFill/>
            </a:ln>
            <a:effectLst/>
          </c:spPr>
          <c:invertIfNegative val="0"/>
          <c:dLbls>
            <c:dLbl>
              <c:idx val="0"/>
              <c:tx>
                <c:rich>
                  <a:bodyPr/>
                  <a:lstStyle/>
                  <a:p>
                    <a:fld id="{B5E108A7-C8F6-429A-BA9D-42F9F73F699B}"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AC87-4CD4-80C5-F2961AAE74BC}"/>
                </c:ext>
              </c:extLst>
            </c:dLbl>
            <c:dLbl>
              <c:idx val="1"/>
              <c:tx>
                <c:rich>
                  <a:bodyPr/>
                  <a:lstStyle/>
                  <a:p>
                    <a:fld id="{4FFCB094-0EBD-4226-BB80-4C26429B2385}"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2795-4807-AC0B-23F83EDBCE7A}"/>
                </c:ext>
              </c:extLst>
            </c:dLbl>
            <c:dLbl>
              <c:idx val="2"/>
              <c:tx>
                <c:rich>
                  <a:bodyPr/>
                  <a:lstStyle/>
                  <a:p>
                    <a:fld id="{9506B17B-007C-4D24-82DB-E0EFBF2CF192}"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148C-4A13-9280-C48509C320D6}"/>
                </c:ext>
              </c:extLst>
            </c:dLbl>
            <c:dLbl>
              <c:idx val="3"/>
              <c:tx>
                <c:rich>
                  <a:bodyPr/>
                  <a:lstStyle/>
                  <a:p>
                    <a:fld id="{3F964B42-2E15-45E9-BBC1-F3C811CDC0A8}"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148C-4A13-9280-C48509C320D6}"/>
                </c:ext>
              </c:extLst>
            </c:dLbl>
            <c:dLbl>
              <c:idx val="4"/>
              <c:tx>
                <c:rich>
                  <a:bodyPr/>
                  <a:lstStyle/>
                  <a:p>
                    <a:fld id="{24831057-CDA2-4F0A-B8A4-3D2309178BE1}"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148C-4A13-9280-C48509C320D6}"/>
                </c:ext>
              </c:extLst>
            </c:dLbl>
            <c:dLbl>
              <c:idx val="5"/>
              <c:tx>
                <c:rich>
                  <a:bodyPr/>
                  <a:lstStyle/>
                  <a:p>
                    <a:fld id="{1AB16286-1B54-4D6A-AB11-BBA3A974E81C}"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148C-4A13-9280-C48509C320D6}"/>
                </c:ext>
              </c:extLst>
            </c:dLbl>
            <c:dLbl>
              <c:idx val="6"/>
              <c:tx>
                <c:rich>
                  <a:bodyPr/>
                  <a:lstStyle/>
                  <a:p>
                    <a:fld id="{9703E05B-13C0-47F0-AAF1-0977C69ABF42}"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148C-4A13-9280-C48509C320D6}"/>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Face-to-face at my GP practice</c:v>
                </c:pt>
                <c:pt idx="1">
                  <c:v>Over the phone</c:v>
                </c:pt>
                <c:pt idx="2">
                  <c:v>Face-to-face at a different general practice location</c:v>
                </c:pt>
                <c:pt idx="3">
                  <c:v>By text message</c:v>
                </c:pt>
                <c:pt idx="4">
                  <c:v>By online message</c:v>
                </c:pt>
                <c:pt idx="5">
                  <c:v>Face-to-face at my home</c:v>
                </c:pt>
                <c:pt idx="6">
                  <c:v>Over a video call</c:v>
                </c:pt>
              </c:strCache>
            </c:strRef>
          </c:cat>
          <c:val>
            <c:numRef>
              <c:f>Sheet1!$B$2:$B$8</c:f>
              <c:numCache>
                <c:formatCode>0.0%</c:formatCode>
                <c:ptCount val="7"/>
                <c:pt idx="0">
                  <c:v>0.67</c:v>
                </c:pt>
                <c:pt idx="1">
                  <c:v>0.252</c:v>
                </c:pt>
                <c:pt idx="2">
                  <c:v>4.9000000000000002E-2</c:v>
                </c:pt>
                <c:pt idx="3">
                  <c:v>1.2E-2</c:v>
                </c:pt>
                <c:pt idx="4">
                  <c:v>1.0999999999999999E-2</c:v>
                </c:pt>
                <c:pt idx="5">
                  <c:v>4.0000000000000001E-3</c:v>
                </c:pt>
                <c:pt idx="6">
                  <c:v>3.0000000000000001E-3</c:v>
                </c:pt>
              </c:numCache>
            </c:numRef>
          </c:val>
          <c:extLst>
            <c:ext xmlns:c16="http://schemas.microsoft.com/office/drawing/2014/chart" uri="{C3380CC4-5D6E-409C-BE32-E72D297353CC}">
              <c16:uniqueId val="{00000000-5068-4F94-A9FC-48E8EF69FA8F}"/>
            </c:ext>
          </c:extLst>
        </c:ser>
        <c:ser>
          <c:idx val="1"/>
          <c:order val="1"/>
          <c:tx>
            <c:strRef>
              <c:f>Sheet1!$C$1</c:f>
              <c:strCache>
                <c:ptCount val="1"/>
                <c:pt idx="0">
                  <c:v>2024</c:v>
                </c:pt>
              </c:strCache>
            </c:strRef>
          </c:tx>
          <c:spPr>
            <a:solidFill>
              <a:srgbClr val="99C7E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Face-to-face at my GP practice</c:v>
                </c:pt>
                <c:pt idx="1">
                  <c:v>Over the phone</c:v>
                </c:pt>
                <c:pt idx="2">
                  <c:v>Face-to-face at a different general practice location</c:v>
                </c:pt>
                <c:pt idx="3">
                  <c:v>By text message</c:v>
                </c:pt>
                <c:pt idx="4">
                  <c:v>By online message</c:v>
                </c:pt>
                <c:pt idx="5">
                  <c:v>Face-to-face at my home</c:v>
                </c:pt>
                <c:pt idx="6">
                  <c:v>Over a video call</c:v>
                </c:pt>
              </c:strCache>
            </c:strRef>
          </c:cat>
          <c:val>
            <c:numRef>
              <c:f>Sheet1!$C$2:$C$8</c:f>
              <c:numCache>
                <c:formatCode>0.0%</c:formatCode>
                <c:ptCount val="7"/>
                <c:pt idx="0">
                  <c:v>0.63962826006055995</c:v>
                </c:pt>
                <c:pt idx="1">
                  <c:v>0.28923976895287001</c:v>
                </c:pt>
                <c:pt idx="2">
                  <c:v>4.3847009661738302E-2</c:v>
                </c:pt>
                <c:pt idx="3">
                  <c:v>1.0712141351277101E-2</c:v>
                </c:pt>
                <c:pt idx="4">
                  <c:v>8.5339805677914892E-3</c:v>
                </c:pt>
                <c:pt idx="5">
                  <c:v>4.1846386570294899E-3</c:v>
                </c:pt>
                <c:pt idx="6">
                  <c:v>3.8542007486970101E-3</c:v>
                </c:pt>
              </c:numCache>
            </c:numRef>
          </c:val>
          <c:extLst>
            <c:ext xmlns:c16="http://schemas.microsoft.com/office/drawing/2014/chart" uri="{C3380CC4-5D6E-409C-BE32-E72D297353CC}">
              <c16:uniqueId val="{00000000-9B02-4BA4-B233-862F9F7934DD}"/>
            </c:ext>
          </c:extLst>
        </c:ser>
        <c:dLbls>
          <c:dLblPos val="outEnd"/>
          <c:showLegendKey val="0"/>
          <c:showVal val="1"/>
          <c:showCatName val="0"/>
          <c:showSerName val="0"/>
          <c:showPercent val="0"/>
          <c:showBubbleSize val="0"/>
        </c:dLbls>
        <c:gapWidth val="60"/>
        <c:overlap val="-10"/>
        <c:axId val="960919199"/>
        <c:axId val="81474415"/>
      </c:barChart>
      <c:catAx>
        <c:axId val="960919199"/>
        <c:scaling>
          <c:orientation val="maxMin"/>
        </c:scaling>
        <c:delete val="0"/>
        <c:axPos val="l"/>
        <c:majorGridlines>
          <c:spPr>
            <a:ln w="12700" cap="rnd" cmpd="sng" algn="ctr">
              <a:solidFill>
                <a:srgbClr val="919EA8"/>
              </a:solidFill>
              <a:prstDash val="sysDot"/>
              <a:round/>
            </a:ln>
            <a:effectLst/>
          </c:spPr>
        </c:majorGridlines>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defRPr sz="1200" b="0" i="0" u="none" strike="noStrike" kern="1200" baseline="0">
                <a:solidFill>
                  <a:schemeClr val="tx1"/>
                </a:solidFill>
                <a:latin typeface="+mn-lt"/>
                <a:ea typeface="+mn-ea"/>
                <a:cs typeface="+mn-cs"/>
              </a:defRPr>
            </a:pPr>
            <a:endParaRPr lang="en-US"/>
          </a:p>
        </c:txPr>
        <c:crossAx val="81474415"/>
        <c:crosses val="autoZero"/>
        <c:auto val="1"/>
        <c:lblAlgn val="ctr"/>
        <c:lblOffset val="100"/>
        <c:noMultiLvlLbl val="0"/>
      </c:catAx>
      <c:valAx>
        <c:axId val="81474415"/>
        <c:scaling>
          <c:orientation val="minMax"/>
          <c:max val="1"/>
        </c:scaling>
        <c:delete val="1"/>
        <c:axPos val="t"/>
        <c:numFmt formatCode="0.0%" sourceLinked="1"/>
        <c:majorTickMark val="out"/>
        <c:minorTickMark val="none"/>
        <c:tickLblPos val="nextTo"/>
        <c:crossAx val="960919199"/>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602263801322649"/>
          <c:y val="2.8744855967078188E-2"/>
          <c:w val="0.44508744689255125"/>
          <c:h val="0.94251028806584358"/>
        </c:manualLayout>
      </c:layout>
      <c:barChart>
        <c:barDir val="bar"/>
        <c:grouping val="clustered"/>
        <c:varyColors val="0"/>
        <c:ser>
          <c:idx val="0"/>
          <c:order val="0"/>
          <c:tx>
            <c:strRef>
              <c:f>Sheet1!$B$1</c:f>
              <c:strCache>
                <c:ptCount val="1"/>
                <c:pt idx="0">
                  <c:v>2025</c:v>
                </c:pt>
              </c:strCache>
            </c:strRef>
          </c:tx>
          <c:spPr>
            <a:solidFill>
              <a:srgbClr val="003087"/>
            </a:solidFill>
            <a:ln>
              <a:noFill/>
            </a:ln>
            <a:effectLst/>
          </c:spPr>
          <c:invertIfNegative val="0"/>
          <c:dLbls>
            <c:dLbl>
              <c:idx val="0"/>
              <c:tx>
                <c:rich>
                  <a:bodyPr/>
                  <a:lstStyle/>
                  <a:p>
                    <a:fld id="{4FFCB094-0EBD-4226-BB80-4C26429B2385}"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AC87-4CD4-80C5-F2961AAE74BC}"/>
                </c:ext>
              </c:extLst>
            </c:dLbl>
            <c:dLbl>
              <c:idx val="1"/>
              <c:tx>
                <c:rich>
                  <a:bodyPr/>
                  <a:lstStyle/>
                  <a:p>
                    <a:fld id="{B5E108A7-C8F6-429A-BA9D-42F9F73F699B}"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2795-4807-AC0B-23F83EDBCE7A}"/>
                </c:ext>
              </c:extLst>
            </c:dLbl>
            <c:dLbl>
              <c:idx val="2"/>
              <c:tx>
                <c:rich>
                  <a:bodyPr/>
                  <a:lstStyle/>
                  <a:p>
                    <a:fld id="{51C387AE-C3CC-4509-B23D-32198C461957}"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5FC4-4E7D-894E-2FDC9828F371}"/>
                </c:ext>
              </c:extLst>
            </c:dLbl>
            <c:dLbl>
              <c:idx val="3"/>
              <c:tx>
                <c:rich>
                  <a:bodyPr/>
                  <a:lstStyle/>
                  <a:p>
                    <a:fld id="{96EA3B84-943E-4B4E-9732-5F7884F98A7E}"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FC4-4E7D-894E-2FDC9828F371}"/>
                </c:ext>
              </c:extLst>
            </c:dLbl>
            <c:dLbl>
              <c:idx val="4"/>
              <c:tx>
                <c:rich>
                  <a:bodyPr/>
                  <a:lstStyle/>
                  <a:p>
                    <a:fld id="{F7991FCE-7B61-45D8-AAAA-AC7865D08328}"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5FC4-4E7D-894E-2FDC9828F371}"/>
                </c:ext>
              </c:extLst>
            </c:dLbl>
            <c:dLbl>
              <c:idx val="5"/>
              <c:tx>
                <c:rich>
                  <a:bodyPr/>
                  <a:lstStyle/>
                  <a:p>
                    <a:fld id="{88238C24-1942-4339-8BC0-C6CD319FB732}"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5FC4-4E7D-894E-2FDC9828F371}"/>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A GP</c:v>
                </c:pt>
                <c:pt idx="1">
                  <c:v>A nurse</c:v>
                </c:pt>
                <c:pt idx="2">
                  <c:v>Another healthcare professional</c:v>
                </c:pt>
                <c:pt idx="3">
                  <c:v>A pharmacist working in my GP practice</c:v>
                </c:pt>
                <c:pt idx="4">
                  <c:v>A mental health professional</c:v>
                </c:pt>
                <c:pt idx="5">
                  <c:v>I don't know</c:v>
                </c:pt>
              </c:strCache>
            </c:strRef>
          </c:cat>
          <c:val>
            <c:numRef>
              <c:f>Sheet1!$B$2:$B$7</c:f>
              <c:numCache>
                <c:formatCode>0.0%</c:formatCode>
                <c:ptCount val="6"/>
                <c:pt idx="0">
                  <c:v>0.63500000000000001</c:v>
                </c:pt>
                <c:pt idx="1">
                  <c:v>0.222</c:v>
                </c:pt>
                <c:pt idx="2">
                  <c:v>6.9000000000000006E-2</c:v>
                </c:pt>
                <c:pt idx="3">
                  <c:v>1.7000000000000001E-2</c:v>
                </c:pt>
                <c:pt idx="4">
                  <c:v>7.0000000000000001E-3</c:v>
                </c:pt>
                <c:pt idx="5">
                  <c:v>5.0999999999999997E-2</c:v>
                </c:pt>
              </c:numCache>
            </c:numRef>
          </c:val>
          <c:extLst>
            <c:ext xmlns:c16="http://schemas.microsoft.com/office/drawing/2014/chart" uri="{C3380CC4-5D6E-409C-BE32-E72D297353CC}">
              <c16:uniqueId val="{00000000-5068-4F94-A9FC-48E8EF69FA8F}"/>
            </c:ext>
          </c:extLst>
        </c:ser>
        <c:ser>
          <c:idx val="1"/>
          <c:order val="1"/>
          <c:tx>
            <c:strRef>
              <c:f>Sheet1!$C$1</c:f>
              <c:strCache>
                <c:ptCount val="1"/>
                <c:pt idx="0">
                  <c:v>2024</c:v>
                </c:pt>
              </c:strCache>
            </c:strRef>
          </c:tx>
          <c:spPr>
            <a:solidFill>
              <a:srgbClr val="99C7E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A GP</c:v>
                </c:pt>
                <c:pt idx="1">
                  <c:v>A nurse</c:v>
                </c:pt>
                <c:pt idx="2">
                  <c:v>Another healthcare professional</c:v>
                </c:pt>
                <c:pt idx="3">
                  <c:v>A pharmacist working in my GP practice</c:v>
                </c:pt>
                <c:pt idx="4">
                  <c:v>A mental health professional</c:v>
                </c:pt>
                <c:pt idx="5">
                  <c:v>I don't know</c:v>
                </c:pt>
              </c:strCache>
            </c:strRef>
          </c:cat>
          <c:val>
            <c:numRef>
              <c:f>Sheet1!$C$2:$C$7</c:f>
              <c:numCache>
                <c:formatCode>0.0%</c:formatCode>
                <c:ptCount val="6"/>
                <c:pt idx="0">
                  <c:v>0.64753914754771802</c:v>
                </c:pt>
                <c:pt idx="1">
                  <c:v>0.22374940672719301</c:v>
                </c:pt>
                <c:pt idx="2">
                  <c:v>6.0569759980518001E-2</c:v>
                </c:pt>
                <c:pt idx="3">
                  <c:v>1.4598880092559399E-2</c:v>
                </c:pt>
                <c:pt idx="4">
                  <c:v>6.3383092688438503E-3</c:v>
                </c:pt>
                <c:pt idx="5">
                  <c:v>4.7204496383125301E-2</c:v>
                </c:pt>
              </c:numCache>
            </c:numRef>
          </c:val>
          <c:extLst>
            <c:ext xmlns:c16="http://schemas.microsoft.com/office/drawing/2014/chart" uri="{C3380CC4-5D6E-409C-BE32-E72D297353CC}">
              <c16:uniqueId val="{00000000-335A-49E8-ABAA-7249E237EF69}"/>
            </c:ext>
          </c:extLst>
        </c:ser>
        <c:dLbls>
          <c:dLblPos val="outEnd"/>
          <c:showLegendKey val="0"/>
          <c:showVal val="1"/>
          <c:showCatName val="0"/>
          <c:showSerName val="0"/>
          <c:showPercent val="0"/>
          <c:showBubbleSize val="0"/>
        </c:dLbls>
        <c:gapWidth val="60"/>
        <c:overlap val="-10"/>
        <c:axId val="960919199"/>
        <c:axId val="81474415"/>
      </c:barChart>
      <c:catAx>
        <c:axId val="960919199"/>
        <c:scaling>
          <c:orientation val="maxMin"/>
        </c:scaling>
        <c:delete val="0"/>
        <c:axPos val="l"/>
        <c:majorGridlines>
          <c:spPr>
            <a:ln w="12700" cap="rnd" cmpd="sng" algn="ctr">
              <a:solidFill>
                <a:srgbClr val="919EA8"/>
              </a:solidFill>
              <a:prstDash val="sysDot"/>
              <a:round/>
            </a:ln>
            <a:effectLst/>
          </c:spPr>
        </c:majorGridlines>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defRPr sz="1200" b="0" i="0" u="none" strike="noStrike" kern="1200" baseline="0">
                <a:solidFill>
                  <a:schemeClr val="tx1"/>
                </a:solidFill>
                <a:latin typeface="+mn-lt"/>
                <a:ea typeface="+mn-ea"/>
                <a:cs typeface="+mn-cs"/>
              </a:defRPr>
            </a:pPr>
            <a:endParaRPr lang="en-US"/>
          </a:p>
        </c:txPr>
        <c:crossAx val="81474415"/>
        <c:crosses val="autoZero"/>
        <c:auto val="1"/>
        <c:lblAlgn val="ctr"/>
        <c:lblOffset val="100"/>
        <c:noMultiLvlLbl val="0"/>
      </c:catAx>
      <c:valAx>
        <c:axId val="81474415"/>
        <c:scaling>
          <c:orientation val="minMax"/>
          <c:max val="1"/>
        </c:scaling>
        <c:delete val="1"/>
        <c:axPos val="t"/>
        <c:numFmt formatCode="0.0%" sourceLinked="1"/>
        <c:majorTickMark val="out"/>
        <c:minorTickMark val="none"/>
        <c:tickLblPos val="nextTo"/>
        <c:crossAx val="960919199"/>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602263801322649"/>
          <c:y val="2.8744855967078188E-2"/>
          <c:w val="0.44508744689255125"/>
          <c:h val="0.94251028806584358"/>
        </c:manualLayout>
      </c:layout>
      <c:barChart>
        <c:barDir val="bar"/>
        <c:grouping val="clustered"/>
        <c:varyColors val="0"/>
        <c:ser>
          <c:idx val="0"/>
          <c:order val="0"/>
          <c:tx>
            <c:strRef>
              <c:f>Sheet1!$B$1</c:f>
              <c:strCache>
                <c:ptCount val="1"/>
                <c:pt idx="0">
                  <c:v>2025</c:v>
                </c:pt>
              </c:strCache>
            </c:strRef>
          </c:tx>
          <c:spPr>
            <a:solidFill>
              <a:srgbClr val="003087"/>
            </a:solidFill>
            <a:ln>
              <a:noFill/>
            </a:ln>
            <a:effectLst/>
          </c:spPr>
          <c:invertIfNegative val="0"/>
          <c:dLbls>
            <c:dLbl>
              <c:idx val="0"/>
              <c:tx>
                <c:rich>
                  <a:bodyPr/>
                  <a:lstStyle/>
                  <a:p>
                    <a:fld id="{B5E108A7-C8F6-429A-BA9D-42F9F73F699B}"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AC87-4CD4-80C5-F2961AAE74BC}"/>
                </c:ext>
              </c:extLst>
            </c:dLbl>
            <c:dLbl>
              <c:idx val="3"/>
              <c:tx>
                <c:rich>
                  <a:bodyPr/>
                  <a:lstStyle/>
                  <a:p>
                    <a:fld id="{4FFCB094-0EBD-4226-BB80-4C26429B2385}"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0C90-4514-A058-2CA49FC11213}"/>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Face-to-face at my GP practice</c:v>
                </c:pt>
                <c:pt idx="1">
                  <c:v>Face-to-face at my home</c:v>
                </c:pt>
                <c:pt idx="2">
                  <c:v>Face-to-face at a different general practice location</c:v>
                </c:pt>
                <c:pt idx="3">
                  <c:v>Over the phone</c:v>
                </c:pt>
                <c:pt idx="4">
                  <c:v>Over a video call</c:v>
                </c:pt>
                <c:pt idx="5">
                  <c:v>By online message</c:v>
                </c:pt>
                <c:pt idx="6">
                  <c:v>By text message</c:v>
                </c:pt>
              </c:strCache>
            </c:strRef>
          </c:cat>
          <c:val>
            <c:numRef>
              <c:f>Sheet1!$B$2:$B$8</c:f>
              <c:numCache>
                <c:formatCode>0.0%</c:formatCode>
                <c:ptCount val="7"/>
                <c:pt idx="0">
                  <c:v>0.92200000000000004</c:v>
                </c:pt>
                <c:pt idx="1">
                  <c:v>0.91900000000000004</c:v>
                </c:pt>
                <c:pt idx="2">
                  <c:v>0.86799999999999999</c:v>
                </c:pt>
                <c:pt idx="3">
                  <c:v>0.86199999999999999</c:v>
                </c:pt>
                <c:pt idx="4">
                  <c:v>0.81100000000000005</c:v>
                </c:pt>
                <c:pt idx="5">
                  <c:v>0.749</c:v>
                </c:pt>
                <c:pt idx="6">
                  <c:v>0.73499999999999999</c:v>
                </c:pt>
              </c:numCache>
            </c:numRef>
          </c:val>
          <c:extLst>
            <c:ext xmlns:c16="http://schemas.microsoft.com/office/drawing/2014/chart" uri="{C3380CC4-5D6E-409C-BE32-E72D297353CC}">
              <c16:uniqueId val="{00000000-5068-4F94-A9FC-48E8EF69FA8F}"/>
            </c:ext>
          </c:extLst>
        </c:ser>
        <c:ser>
          <c:idx val="1"/>
          <c:order val="1"/>
          <c:tx>
            <c:strRef>
              <c:f>Sheet1!$C$1</c:f>
              <c:strCache>
                <c:ptCount val="1"/>
                <c:pt idx="0">
                  <c:v>2024</c:v>
                </c:pt>
              </c:strCache>
            </c:strRef>
          </c:tx>
          <c:spPr>
            <a:solidFill>
              <a:srgbClr val="99C7E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Face-to-face at my GP practice</c:v>
                </c:pt>
                <c:pt idx="1">
                  <c:v>Face-to-face at my home</c:v>
                </c:pt>
                <c:pt idx="2">
                  <c:v>Face-to-face at a different general practice location</c:v>
                </c:pt>
                <c:pt idx="3">
                  <c:v>Over the phone</c:v>
                </c:pt>
                <c:pt idx="4">
                  <c:v>Over a video call</c:v>
                </c:pt>
                <c:pt idx="5">
                  <c:v>By online message</c:v>
                </c:pt>
                <c:pt idx="6">
                  <c:v>By text message</c:v>
                </c:pt>
              </c:strCache>
            </c:strRef>
          </c:cat>
          <c:val>
            <c:numRef>
              <c:f>Sheet1!$C$2:$C$8</c:f>
              <c:numCache>
                <c:formatCode>0.0%</c:formatCode>
                <c:ptCount val="7"/>
                <c:pt idx="0">
                  <c:v>0.92500000000000004</c:v>
                </c:pt>
                <c:pt idx="1">
                  <c:v>0.92200000000000004</c:v>
                </c:pt>
                <c:pt idx="2">
                  <c:v>0.88300000000000001</c:v>
                </c:pt>
                <c:pt idx="3">
                  <c:v>0.85799999999999998</c:v>
                </c:pt>
                <c:pt idx="4">
                  <c:v>0.84699999999999998</c:v>
                </c:pt>
                <c:pt idx="5">
                  <c:v>0.74099999999999999</c:v>
                </c:pt>
                <c:pt idx="6">
                  <c:v>0.72599999999999998</c:v>
                </c:pt>
              </c:numCache>
            </c:numRef>
          </c:val>
          <c:extLst>
            <c:ext xmlns:c16="http://schemas.microsoft.com/office/drawing/2014/chart" uri="{C3380CC4-5D6E-409C-BE32-E72D297353CC}">
              <c16:uniqueId val="{00000000-2733-4AD3-B800-AD102677DD10}"/>
            </c:ext>
          </c:extLst>
        </c:ser>
        <c:dLbls>
          <c:dLblPos val="outEnd"/>
          <c:showLegendKey val="0"/>
          <c:showVal val="1"/>
          <c:showCatName val="0"/>
          <c:showSerName val="0"/>
          <c:showPercent val="0"/>
          <c:showBubbleSize val="0"/>
        </c:dLbls>
        <c:gapWidth val="60"/>
        <c:overlap val="-10"/>
        <c:axId val="960919199"/>
        <c:axId val="81474415"/>
      </c:barChart>
      <c:catAx>
        <c:axId val="960919199"/>
        <c:scaling>
          <c:orientation val="maxMin"/>
        </c:scaling>
        <c:delete val="0"/>
        <c:axPos val="l"/>
        <c:majorGridlines>
          <c:spPr>
            <a:ln w="12700" cap="rnd" cmpd="sng" algn="ctr">
              <a:solidFill>
                <a:srgbClr val="919EA8"/>
              </a:solidFill>
              <a:prstDash val="sysDot"/>
              <a:round/>
            </a:ln>
            <a:effectLst/>
          </c:spPr>
        </c:majorGridlines>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defRPr sz="1200" b="0" i="0" u="none" strike="noStrike" kern="1200" baseline="0">
                <a:solidFill>
                  <a:schemeClr val="tx1"/>
                </a:solidFill>
                <a:latin typeface="+mn-lt"/>
                <a:ea typeface="+mn-ea"/>
                <a:cs typeface="+mn-cs"/>
              </a:defRPr>
            </a:pPr>
            <a:endParaRPr lang="en-US"/>
          </a:p>
        </c:txPr>
        <c:crossAx val="81474415"/>
        <c:crosses val="autoZero"/>
        <c:auto val="1"/>
        <c:lblAlgn val="ctr"/>
        <c:lblOffset val="100"/>
        <c:noMultiLvlLbl val="0"/>
      </c:catAx>
      <c:valAx>
        <c:axId val="81474415"/>
        <c:scaling>
          <c:orientation val="minMax"/>
        </c:scaling>
        <c:delete val="1"/>
        <c:axPos val="t"/>
        <c:numFmt formatCode="0.0%" sourceLinked="1"/>
        <c:majorTickMark val="out"/>
        <c:minorTickMark val="none"/>
        <c:tickLblPos val="nextTo"/>
        <c:crossAx val="960919199"/>
        <c:crosses val="autoZero"/>
        <c:crossBetween val="between"/>
        <c:majorUnit val="0.2"/>
      </c:valAx>
      <c:spPr>
        <a:noFill/>
        <a:ln>
          <a:noFill/>
        </a:ln>
        <a:effectLst/>
      </c:spPr>
    </c:plotArea>
    <c:legend>
      <c:legendPos val="r"/>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990379188949499"/>
          <c:y val="0.15875"/>
          <c:w val="0.44019241622100991"/>
          <c:h val="0.6825"/>
        </c:manualLayout>
      </c:layout>
      <c:pieChart>
        <c:varyColors val="1"/>
        <c:ser>
          <c:idx val="0"/>
          <c:order val="0"/>
          <c:tx>
            <c:strRef>
              <c:f>Sheet1!$B$1</c:f>
              <c:strCache>
                <c:ptCount val="1"/>
                <c:pt idx="0">
                  <c:v>Data</c:v>
                </c:pt>
              </c:strCache>
            </c:strRef>
          </c:tx>
          <c:spPr>
            <a:ln w="19050">
              <a:solidFill>
                <a:schemeClr val="bg1"/>
              </a:solidFill>
            </a:ln>
          </c:spPr>
          <c:dPt>
            <c:idx val="0"/>
            <c:bubble3D val="0"/>
            <c:spPr>
              <a:solidFill>
                <a:srgbClr val="003087"/>
              </a:solidFill>
              <a:ln w="19050">
                <a:solidFill>
                  <a:schemeClr val="bg1"/>
                </a:solidFill>
              </a:ln>
              <a:effectLst/>
            </c:spPr>
            <c:extLst>
              <c:ext xmlns:c16="http://schemas.microsoft.com/office/drawing/2014/chart" uri="{C3380CC4-5D6E-409C-BE32-E72D297353CC}">
                <c16:uniqueId val="{00000001-B96E-418B-8E50-61AD699C633D}"/>
              </c:ext>
            </c:extLst>
          </c:dPt>
          <c:dPt>
            <c:idx val="1"/>
            <c:bubble3D val="0"/>
            <c:spPr>
              <a:solidFill>
                <a:srgbClr val="005EB8"/>
              </a:solidFill>
              <a:ln w="19050">
                <a:solidFill>
                  <a:schemeClr val="bg1"/>
                </a:solidFill>
              </a:ln>
              <a:effectLst/>
            </c:spPr>
            <c:extLst>
              <c:ext xmlns:c16="http://schemas.microsoft.com/office/drawing/2014/chart" uri="{C3380CC4-5D6E-409C-BE32-E72D297353CC}">
                <c16:uniqueId val="{00000003-B96E-418B-8E50-61AD699C633D}"/>
              </c:ext>
            </c:extLst>
          </c:dPt>
          <c:dPt>
            <c:idx val="2"/>
            <c:bubble3D val="0"/>
            <c:spPr>
              <a:solidFill>
                <a:srgbClr val="00A499"/>
              </a:solidFill>
              <a:ln w="19050">
                <a:solidFill>
                  <a:schemeClr val="bg1"/>
                </a:solidFill>
              </a:ln>
              <a:effectLst/>
            </c:spPr>
            <c:extLst>
              <c:ext xmlns:c16="http://schemas.microsoft.com/office/drawing/2014/chart" uri="{C3380CC4-5D6E-409C-BE32-E72D297353CC}">
                <c16:uniqueId val="{00000005-B96E-418B-8E50-61AD699C633D}"/>
              </c:ext>
            </c:extLst>
          </c:dPt>
          <c:dPt>
            <c:idx val="3"/>
            <c:bubble3D val="0"/>
            <c:spPr>
              <a:solidFill>
                <a:srgbClr val="DDE1E4"/>
              </a:solidFill>
              <a:ln w="19050">
                <a:solidFill>
                  <a:schemeClr val="bg1"/>
                </a:solidFill>
              </a:ln>
              <a:effectLst/>
            </c:spPr>
            <c:extLst>
              <c:ext xmlns:c16="http://schemas.microsoft.com/office/drawing/2014/chart" uri="{C3380CC4-5D6E-409C-BE32-E72D297353CC}">
                <c16:uniqueId val="{00000007-B96E-418B-8E50-61AD699C633D}"/>
              </c:ext>
            </c:extLst>
          </c:dPt>
          <c:dPt>
            <c:idx val="4"/>
            <c:bubble3D val="0"/>
            <c:spPr>
              <a:solidFill>
                <a:srgbClr val="919EA8"/>
              </a:solidFill>
              <a:ln w="19050">
                <a:solidFill>
                  <a:schemeClr val="bg1"/>
                </a:solidFill>
              </a:ln>
              <a:effectLst/>
            </c:spPr>
            <c:extLst>
              <c:ext xmlns:c16="http://schemas.microsoft.com/office/drawing/2014/chart" uri="{C3380CC4-5D6E-409C-BE32-E72D297353CC}">
                <c16:uniqueId val="{00000009-B96E-418B-8E50-61AD699C633D}"/>
              </c:ext>
            </c:extLst>
          </c:dPt>
          <c:dLbls>
            <c:dLbl>
              <c:idx val="0"/>
              <c:tx>
                <c:rich>
                  <a:bodyPr/>
                  <a:lstStyle/>
                  <a:p>
                    <a:fld id="{DD6AC5FD-BE1D-449E-8AA7-EF868E855685}" type="VALUE">
                      <a:rPr lang="en-US" sz="2000" b="1" smtClean="0"/>
                      <a:pPr/>
                      <a:t>[VALUE]</a:t>
                    </a:fld>
                    <a:endParaRPr lang="en-US" sz="2000" b="1" baseline="0"/>
                  </a:p>
                  <a:p>
                    <a:fld id="{D5CABBDB-5696-429A-B346-8F299FE96EDE}" type="CATEGORYNAME">
                      <a:rPr lang="en-US"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1-B96E-418B-8E50-61AD699C633D}"/>
                </c:ext>
              </c:extLst>
            </c:dLbl>
            <c:dLbl>
              <c:idx val="1"/>
              <c:tx>
                <c:rich>
                  <a:bodyPr/>
                  <a:lstStyle/>
                  <a:p>
                    <a:fld id="{3B10BDC5-3E70-4489-8C32-3C71B075A16C}" type="VALUE">
                      <a:rPr lang="en-US" sz="2000" b="1" smtClean="0"/>
                      <a:pPr/>
                      <a:t>[VALUE]</a:t>
                    </a:fld>
                    <a:endParaRPr lang="en-US" sz="2000" b="1" baseline="0"/>
                  </a:p>
                  <a:p>
                    <a:fld id="{D2A95A94-10BE-49E3-A7A4-06DC9BD2736D}" type="CATEGORYNAME">
                      <a:rPr lang="en-US"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3-B96E-418B-8E50-61AD699C633D}"/>
                </c:ext>
              </c:extLst>
            </c:dLbl>
            <c:dLbl>
              <c:idx val="2"/>
              <c:layout>
                <c:manualLayout>
                  <c:x val="-4.613247863247863E-2"/>
                  <c:y val="4.0321865854655546E-2"/>
                </c:manualLayout>
              </c:layout>
              <c:tx>
                <c:rich>
                  <a:bodyPr/>
                  <a:lstStyle/>
                  <a:p>
                    <a:fld id="{501C5004-9334-4C59-8848-F0F0603F3F6E}" type="VALUE">
                      <a:rPr lang="en-GB" sz="2000" b="1" smtClean="0"/>
                      <a:pPr/>
                      <a:t>[VALUE]</a:t>
                    </a:fld>
                    <a:endParaRPr lang="en-GB" sz="2000" b="1" baseline="0"/>
                  </a:p>
                  <a:p>
                    <a:fld id="{4481EB85-F350-42BB-8C98-930CCA8F1087}" type="CATEGORYNAME">
                      <a:rPr lang="en-GB" smtClean="0"/>
                      <a:pPr/>
                      <a:t>[CATEGORY NAME]</a:t>
                    </a:fld>
                    <a:endParaRPr lang="en-GB"/>
                  </a:p>
                </c:rich>
              </c:tx>
              <c:dLblPos val="bestFit"/>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5-B96E-418B-8E50-61AD699C633D}"/>
                </c:ext>
              </c:extLst>
            </c:dLbl>
            <c:dLbl>
              <c:idx val="3"/>
              <c:layout>
                <c:manualLayout>
                  <c:x val="1.8995726495726496E-2"/>
                  <c:y val="-4.3682021342543516E-2"/>
                </c:manualLayout>
              </c:layout>
              <c:tx>
                <c:rich>
                  <a:bodyPr/>
                  <a:lstStyle/>
                  <a:p>
                    <a:fld id="{8DE1027D-E190-45A6-92E6-2F42A40A7D38}" type="VALUE">
                      <a:rPr lang="en-US" sz="2000" b="1" smtClean="0"/>
                      <a:pPr/>
                      <a:t>[VALUE]</a:t>
                    </a:fld>
                    <a:endParaRPr lang="en-US" sz="2000" b="1" baseline="0"/>
                  </a:p>
                  <a:p>
                    <a:fld id="{47AD094A-EFC9-4C67-AC4C-D8480BC7E1F9}" type="CATEGORYNAME">
                      <a:rPr lang="en-US" smtClean="0"/>
                      <a:pPr/>
                      <a:t>[CATEGORY NAME]</a:t>
                    </a:fld>
                    <a:endParaRPr lang="en-GB"/>
                  </a:p>
                </c:rich>
              </c:tx>
              <c:dLblPos val="bestFit"/>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7-B96E-418B-8E50-61AD699C633D}"/>
                </c:ext>
              </c:extLst>
            </c:dLbl>
            <c:dLbl>
              <c:idx val="4"/>
              <c:layout>
                <c:manualLayout>
                  <c:x val="9.7692307692307689E-2"/>
                  <c:y val="-3.3601554878879621E-2"/>
                </c:manualLayout>
              </c:layout>
              <c:tx>
                <c:rich>
                  <a:bodyPr/>
                  <a:lstStyle/>
                  <a:p>
                    <a:fld id="{4A27DA09-7542-4673-8BEF-F8B851CBADCF}" type="VALUE">
                      <a:rPr lang="en-US" sz="2000" b="1" smtClean="0"/>
                      <a:pPr/>
                      <a:t>[VALUE]</a:t>
                    </a:fld>
                    <a:endParaRPr lang="en-US" sz="2000" b="1" baseline="0"/>
                  </a:p>
                  <a:p>
                    <a:fld id="{83BBA1BA-7554-4944-A1B5-781A3CA7DEA5}" type="CATEGORYNAME">
                      <a:rPr lang="en-US" smtClean="0"/>
                      <a:pPr/>
                      <a:t>[CATEGORY NAME]</a:t>
                    </a:fld>
                    <a:endParaRPr lang="en-GB"/>
                  </a:p>
                </c:rich>
              </c:tx>
              <c:dLblPos val="bestFit"/>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9-B96E-418B-8E50-61AD699C633D}"/>
                </c:ext>
              </c:extLst>
            </c:dLbl>
            <c:spPr>
              <a:noFill/>
              <a:ln>
                <a:noFill/>
              </a:ln>
              <a:effectLst/>
            </c:spPr>
            <c:txPr>
              <a:bodyPr rot="0" spcFirstLastPara="1" vertOverflow="ellipsis" vert="horz" wrap="none" lIns="38100" tIns="19050" rIns="38100" bIns="19050" anchor="ctr" anchorCtr="1">
                <a:spAutoFit/>
              </a:bodyPr>
              <a:lstStyle/>
              <a:p>
                <a:pPr>
                  <a:defRPr sz="1197" b="0" i="0" u="none" strike="noStrike" kern="1200" baseline="0">
                    <a:solidFill>
                      <a:srgbClr val="231F20"/>
                    </a:solidFill>
                    <a:latin typeface="+mn-lt"/>
                    <a:ea typeface="+mn-ea"/>
                    <a:cs typeface="+mn-cs"/>
                  </a:defRPr>
                </a:pPr>
                <a:endParaRPr lang="en-US"/>
              </a:p>
            </c:txPr>
            <c:dLblPos val="outEnd"/>
            <c:showLegendKey val="0"/>
            <c:showVal val="1"/>
            <c:showCatName val="1"/>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rect">
                    <a:avLst/>
                  </a:prstGeom>
                </c15:spPr>
              </c:ext>
            </c:extLst>
          </c:dLbls>
          <c:cat>
            <c:strRef>
              <c:f>Sheet1!$A$2:$A$6</c:f>
              <c:strCache>
                <c:ptCount val="5"/>
                <c:pt idx="0">
                  <c:v>Very good</c:v>
                </c:pt>
                <c:pt idx="1">
                  <c:v>Fairly good</c:v>
                </c:pt>
                <c:pt idx="2">
                  <c:v>Neither good
nor poor</c:v>
                </c:pt>
                <c:pt idx="3">
                  <c:v>Fairly poor</c:v>
                </c:pt>
                <c:pt idx="4">
                  <c:v>Very poor</c:v>
                </c:pt>
              </c:strCache>
            </c:strRef>
          </c:cat>
          <c:val>
            <c:numRef>
              <c:f>Sheet1!$B$2:$B$6</c:f>
              <c:numCache>
                <c:formatCode>0.0%</c:formatCode>
                <c:ptCount val="5"/>
                <c:pt idx="0">
                  <c:v>0.622</c:v>
                </c:pt>
                <c:pt idx="1">
                  <c:v>0.247</c:v>
                </c:pt>
                <c:pt idx="2">
                  <c:v>7.2999999999999995E-2</c:v>
                </c:pt>
                <c:pt idx="3">
                  <c:v>0.03</c:v>
                </c:pt>
                <c:pt idx="4">
                  <c:v>2.8000000000000001E-2</c:v>
                </c:pt>
              </c:numCache>
            </c:numRef>
          </c:val>
          <c:extLst>
            <c:ext xmlns:c16="http://schemas.microsoft.com/office/drawing/2014/chart" uri="{C3380CC4-5D6E-409C-BE32-E72D297353CC}">
              <c16:uniqueId val="{00000000-7DFA-436A-AD03-A36D5E520A3E}"/>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userShapes r:id="rId2"/>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384959925700609"/>
          <c:y val="0.1144737959760861"/>
          <c:w val="0.43230094760656684"/>
          <c:h val="0.69365664503075752"/>
        </c:manualLayout>
      </c:layout>
      <c:areaChart>
        <c:grouping val="stacked"/>
        <c:varyColors val="0"/>
        <c:ser>
          <c:idx val="2"/>
          <c:order val="2"/>
          <c:tx>
            <c:strRef>
              <c:f>Sheet1!$D$1</c:f>
              <c:strCache>
                <c:ptCount val="1"/>
                <c:pt idx="0">
                  <c:v>Bottom Area</c:v>
                </c:pt>
              </c:strCache>
            </c:strRef>
          </c:tx>
          <c:spPr>
            <a:noFill/>
            <a:ln>
              <a:noFill/>
            </a:ln>
            <a:effectLst/>
          </c:spPr>
          <c:cat>
            <c:numRef>
              <c:f>Sheet1!$A$2:$A$3</c:f>
              <c:numCache>
                <c:formatCode>General</c:formatCode>
                <c:ptCount val="2"/>
                <c:pt idx="0">
                  <c:v>2024</c:v>
                </c:pt>
                <c:pt idx="1">
                  <c:v>2025</c:v>
                </c:pt>
              </c:numCache>
            </c:numRef>
          </c:cat>
          <c:val>
            <c:numRef>
              <c:f>Sheet1!$D$2:$D$3</c:f>
              <c:numCache>
                <c:formatCode>0.0%</c:formatCode>
                <c:ptCount val="2"/>
                <c:pt idx="0">
                  <c:v>5.8999999999999997E-2</c:v>
                </c:pt>
                <c:pt idx="1">
                  <c:v>5.8000000000000003E-2</c:v>
                </c:pt>
              </c:numCache>
            </c:numRef>
          </c:val>
          <c:extLst>
            <c:ext xmlns:c16="http://schemas.microsoft.com/office/drawing/2014/chart" uri="{C3380CC4-5D6E-409C-BE32-E72D297353CC}">
              <c16:uniqueId val="{00000000-575F-4755-AF32-E616EEF17624}"/>
            </c:ext>
          </c:extLst>
        </c:ser>
        <c:ser>
          <c:idx val="3"/>
          <c:order val="3"/>
          <c:tx>
            <c:strRef>
              <c:f>Sheet1!$E$1</c:f>
              <c:strCache>
                <c:ptCount val="1"/>
                <c:pt idx="0">
                  <c:v>Top Area</c:v>
                </c:pt>
              </c:strCache>
            </c:strRef>
          </c:tx>
          <c:spPr>
            <a:solidFill>
              <a:srgbClr val="DDE1E4">
                <a:alpha val="25000"/>
              </a:srgbClr>
            </a:solidFill>
            <a:ln>
              <a:noFill/>
            </a:ln>
            <a:effectLst/>
          </c:spPr>
          <c:cat>
            <c:numRef>
              <c:f>Sheet1!$A$2:$A$3</c:f>
              <c:numCache>
                <c:formatCode>General</c:formatCode>
                <c:ptCount val="2"/>
                <c:pt idx="0">
                  <c:v>2024</c:v>
                </c:pt>
                <c:pt idx="1">
                  <c:v>2025</c:v>
                </c:pt>
              </c:numCache>
            </c:numRef>
          </c:cat>
          <c:val>
            <c:numRef>
              <c:f>Sheet1!$E$2:$E$3</c:f>
              <c:numCache>
                <c:formatCode>0.0%</c:formatCode>
                <c:ptCount val="2"/>
                <c:pt idx="0">
                  <c:v>0.80800000000000005</c:v>
                </c:pt>
                <c:pt idx="1">
                  <c:v>0.81099999999999994</c:v>
                </c:pt>
              </c:numCache>
            </c:numRef>
          </c:val>
          <c:extLst>
            <c:ext xmlns:c16="http://schemas.microsoft.com/office/drawing/2014/chart" uri="{C3380CC4-5D6E-409C-BE32-E72D297353CC}">
              <c16:uniqueId val="{00000001-575F-4755-AF32-E616EEF17624}"/>
            </c:ext>
          </c:extLst>
        </c:ser>
        <c:dLbls>
          <c:showLegendKey val="0"/>
          <c:showVal val="0"/>
          <c:showCatName val="0"/>
          <c:showSerName val="0"/>
          <c:showPercent val="0"/>
          <c:showBubbleSize val="0"/>
        </c:dLbls>
        <c:axId val="1893957808"/>
        <c:axId val="241089599"/>
      </c:areaChart>
      <c:lineChart>
        <c:grouping val="standard"/>
        <c:varyColors val="0"/>
        <c:ser>
          <c:idx val="0"/>
          <c:order val="0"/>
          <c:tx>
            <c:strRef>
              <c:f>Sheet1!$B$1</c:f>
              <c:strCache>
                <c:ptCount val="1"/>
                <c:pt idx="0">
                  <c:v>Good¹</c:v>
                </c:pt>
              </c:strCache>
            </c:strRef>
          </c:tx>
          <c:spPr>
            <a:ln w="31750" cap="rnd">
              <a:solidFill>
                <a:srgbClr val="003087"/>
              </a:solidFill>
              <a:round/>
            </a:ln>
            <a:effectLst/>
          </c:spPr>
          <c:marker>
            <c:symbol val="circle"/>
            <c:size val="9"/>
            <c:spPr>
              <a:solidFill>
                <a:srgbClr val="DDE1E4"/>
              </a:solidFill>
              <a:ln w="19050">
                <a:solidFill>
                  <a:srgbClr val="003087"/>
                </a:solidFill>
              </a:ln>
              <a:effectLst/>
            </c:spPr>
          </c:marker>
          <c:dPt>
            <c:idx val="0"/>
            <c:bubble3D val="0"/>
            <c:extLst>
              <c:ext xmlns:c16="http://schemas.microsoft.com/office/drawing/2014/chart" uri="{C3380CC4-5D6E-409C-BE32-E72D297353CC}">
                <c16:uniqueId val="{00000002-575F-4755-AF32-E616EEF17624}"/>
              </c:ext>
            </c:extLst>
          </c:dPt>
          <c:dLbls>
            <c:spPr>
              <a:noFill/>
              <a:ln>
                <a:noFill/>
              </a:ln>
              <a:effectLst/>
            </c:spPr>
            <c:txPr>
              <a:bodyPr rot="0" vert="horz"/>
              <a:lstStyle/>
              <a:p>
                <a:pPr>
                  <a:defRPr sz="1800" b="1"/>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numRef>
              <c:f>Sheet1!$A$2:$A$3</c:f>
              <c:numCache>
                <c:formatCode>General</c:formatCode>
                <c:ptCount val="2"/>
                <c:pt idx="0">
                  <c:v>2024</c:v>
                </c:pt>
                <c:pt idx="1">
                  <c:v>2025</c:v>
                </c:pt>
              </c:numCache>
            </c:numRef>
          </c:cat>
          <c:val>
            <c:numRef>
              <c:f>Sheet1!$B$2:$B$3</c:f>
              <c:numCache>
                <c:formatCode>0.0%</c:formatCode>
                <c:ptCount val="2"/>
                <c:pt idx="0">
                  <c:v>0.86699999999999999</c:v>
                </c:pt>
                <c:pt idx="1">
                  <c:v>0.86899999999999999</c:v>
                </c:pt>
              </c:numCache>
            </c:numRef>
          </c:val>
          <c:smooth val="0"/>
          <c:extLst>
            <c:ext xmlns:c16="http://schemas.microsoft.com/office/drawing/2014/chart" uri="{C3380CC4-5D6E-409C-BE32-E72D297353CC}">
              <c16:uniqueId val="{00000004-575F-4755-AF32-E616EEF17624}"/>
            </c:ext>
          </c:extLst>
        </c:ser>
        <c:ser>
          <c:idx val="1"/>
          <c:order val="1"/>
          <c:tx>
            <c:strRef>
              <c:f>Sheet1!$C$1</c:f>
              <c:strCache>
                <c:ptCount val="1"/>
                <c:pt idx="0">
                  <c:v>Poor²</c:v>
                </c:pt>
              </c:strCache>
            </c:strRef>
          </c:tx>
          <c:spPr>
            <a:ln w="31750" cap="rnd">
              <a:solidFill>
                <a:srgbClr val="919EA8"/>
              </a:solidFill>
              <a:round/>
            </a:ln>
            <a:effectLst/>
          </c:spPr>
          <c:marker>
            <c:symbol val="square"/>
            <c:size val="9"/>
            <c:spPr>
              <a:solidFill>
                <a:srgbClr val="DDE1E4"/>
              </a:solidFill>
              <a:ln w="19050">
                <a:solidFill>
                  <a:srgbClr val="919EA8"/>
                </a:solidFill>
              </a:ln>
              <a:effectLst/>
            </c:spPr>
          </c:marker>
          <c:dLbls>
            <c:spPr>
              <a:solidFill>
                <a:schemeClr val="bg1"/>
              </a:solidFill>
              <a:ln>
                <a:noFill/>
              </a:ln>
              <a:effectLst/>
            </c:spPr>
            <c:txPr>
              <a:bodyPr rot="0" vert="horz"/>
              <a:lstStyle/>
              <a:p>
                <a:pPr>
                  <a:defRPr sz="1800" b="1"/>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numRef>
              <c:f>Sheet1!$A$2:$A$3</c:f>
              <c:numCache>
                <c:formatCode>General</c:formatCode>
                <c:ptCount val="2"/>
                <c:pt idx="0">
                  <c:v>2024</c:v>
                </c:pt>
                <c:pt idx="1">
                  <c:v>2025</c:v>
                </c:pt>
              </c:numCache>
            </c:numRef>
          </c:cat>
          <c:val>
            <c:numRef>
              <c:f>Sheet1!$C$2:$C$3</c:f>
              <c:numCache>
                <c:formatCode>0.0%</c:formatCode>
                <c:ptCount val="2"/>
                <c:pt idx="0">
                  <c:v>5.8999999999999997E-2</c:v>
                </c:pt>
                <c:pt idx="1">
                  <c:v>5.8000000000000003E-2</c:v>
                </c:pt>
              </c:numCache>
            </c:numRef>
          </c:val>
          <c:smooth val="0"/>
          <c:extLst>
            <c:ext xmlns:c16="http://schemas.microsoft.com/office/drawing/2014/chart" uri="{C3380CC4-5D6E-409C-BE32-E72D297353CC}">
              <c16:uniqueId val="{00000006-575F-4755-AF32-E616EEF17624}"/>
            </c:ext>
          </c:extLst>
        </c:ser>
        <c:dLbls>
          <c:showLegendKey val="0"/>
          <c:showVal val="0"/>
          <c:showCatName val="0"/>
          <c:showSerName val="0"/>
          <c:showPercent val="0"/>
          <c:showBubbleSize val="0"/>
        </c:dLbls>
        <c:marker val="1"/>
        <c:smooth val="0"/>
        <c:axId val="1893957808"/>
        <c:axId val="241089599"/>
      </c:lineChart>
      <c:catAx>
        <c:axId val="1893957808"/>
        <c:scaling>
          <c:orientation val="minMax"/>
        </c:scaling>
        <c:delete val="0"/>
        <c:axPos val="b"/>
        <c:majorGridlines>
          <c:spPr>
            <a:ln w="12700" cap="rnd" cmpd="sng" algn="ctr">
              <a:solidFill>
                <a:srgbClr val="919EA8"/>
              </a:solidFill>
              <a:prstDash val="sysDot"/>
              <a:round/>
            </a:ln>
            <a:effectLst/>
          </c:spPr>
        </c:majorGridlines>
        <c:numFmt formatCode="General" sourceLinked="1"/>
        <c:majorTickMark val="none"/>
        <c:minorTickMark val="none"/>
        <c:tickLblPos val="nextTo"/>
        <c:spPr>
          <a:noFill/>
          <a:ln w="9525" cap="flat" cmpd="sng" algn="ctr">
            <a:noFill/>
            <a:round/>
          </a:ln>
          <a:effectLst/>
        </c:spPr>
        <c:txPr>
          <a:bodyPr rot="-60000000" vert="horz"/>
          <a:lstStyle/>
          <a:p>
            <a:pPr>
              <a:defRPr sz="1200"/>
            </a:pPr>
            <a:endParaRPr lang="en-US"/>
          </a:p>
        </c:txPr>
        <c:crossAx val="241089599"/>
        <c:crosses val="autoZero"/>
        <c:auto val="1"/>
        <c:lblAlgn val="ctr"/>
        <c:lblOffset val="600"/>
        <c:noMultiLvlLbl val="0"/>
      </c:catAx>
      <c:valAx>
        <c:axId val="241089599"/>
        <c:scaling>
          <c:orientation val="minMax"/>
          <c:max val="1"/>
        </c:scaling>
        <c:delete val="1"/>
        <c:axPos val="l"/>
        <c:numFmt formatCode="0.0%" sourceLinked="1"/>
        <c:majorTickMark val="out"/>
        <c:minorTickMark val="none"/>
        <c:tickLblPos val="nextTo"/>
        <c:crossAx val="1893957808"/>
        <c:crosses val="autoZero"/>
        <c:crossBetween val="midCat"/>
      </c:valAx>
      <c:spPr>
        <a:noFill/>
        <a:ln>
          <a:noFill/>
        </a:ln>
        <a:effectLst/>
      </c:spPr>
    </c:plotArea>
    <c:legend>
      <c:legendPos val="t"/>
      <c:legendEntry>
        <c:idx val="0"/>
        <c:delete val="1"/>
      </c:legendEntry>
      <c:legendEntry>
        <c:idx val="1"/>
        <c:delete val="1"/>
      </c:legendEntry>
      <c:overlay val="0"/>
      <c:txPr>
        <a:bodyPr/>
        <a:lstStyle/>
        <a:p>
          <a:pPr>
            <a:defRPr sz="1200"/>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rgbClr val="231F20"/>
          </a:solidFill>
        </a:defRPr>
      </a:pPr>
      <a:endParaRPr lang="en-US"/>
    </a:p>
  </c:txPr>
  <c:externalData r:id="rId1">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990379188949499"/>
          <c:y val="0.15875"/>
          <c:w val="0.44019241622100991"/>
          <c:h val="0.6825"/>
        </c:manualLayout>
      </c:layout>
      <c:pieChart>
        <c:varyColors val="1"/>
        <c:ser>
          <c:idx val="0"/>
          <c:order val="0"/>
          <c:tx>
            <c:strRef>
              <c:f>Sheet1!$B$1</c:f>
              <c:strCache>
                <c:ptCount val="1"/>
                <c:pt idx="0">
                  <c:v>Data</c:v>
                </c:pt>
              </c:strCache>
            </c:strRef>
          </c:tx>
          <c:spPr>
            <a:ln w="19050">
              <a:solidFill>
                <a:schemeClr val="bg1"/>
              </a:solidFill>
            </a:ln>
          </c:spPr>
          <c:dPt>
            <c:idx val="0"/>
            <c:bubble3D val="0"/>
            <c:spPr>
              <a:solidFill>
                <a:srgbClr val="003087"/>
              </a:solidFill>
              <a:ln w="19050">
                <a:solidFill>
                  <a:schemeClr val="bg1"/>
                </a:solidFill>
              </a:ln>
              <a:effectLst/>
            </c:spPr>
            <c:extLst>
              <c:ext xmlns:c16="http://schemas.microsoft.com/office/drawing/2014/chart" uri="{C3380CC4-5D6E-409C-BE32-E72D297353CC}">
                <c16:uniqueId val="{00000001-B96E-418B-8E50-61AD699C633D}"/>
              </c:ext>
            </c:extLst>
          </c:dPt>
          <c:dPt>
            <c:idx val="1"/>
            <c:bubble3D val="0"/>
            <c:spPr>
              <a:solidFill>
                <a:srgbClr val="005EB8"/>
              </a:solidFill>
              <a:ln w="19050">
                <a:solidFill>
                  <a:schemeClr val="bg1"/>
                </a:solidFill>
              </a:ln>
              <a:effectLst/>
            </c:spPr>
            <c:extLst>
              <c:ext xmlns:c16="http://schemas.microsoft.com/office/drawing/2014/chart" uri="{C3380CC4-5D6E-409C-BE32-E72D297353CC}">
                <c16:uniqueId val="{00000003-B96E-418B-8E50-61AD699C633D}"/>
              </c:ext>
            </c:extLst>
          </c:dPt>
          <c:dPt>
            <c:idx val="2"/>
            <c:bubble3D val="0"/>
            <c:spPr>
              <a:solidFill>
                <a:srgbClr val="00A499"/>
              </a:solidFill>
              <a:ln w="19050">
                <a:solidFill>
                  <a:schemeClr val="bg1"/>
                </a:solidFill>
              </a:ln>
              <a:effectLst/>
            </c:spPr>
            <c:extLst>
              <c:ext xmlns:c16="http://schemas.microsoft.com/office/drawing/2014/chart" uri="{C3380CC4-5D6E-409C-BE32-E72D297353CC}">
                <c16:uniqueId val="{00000005-B96E-418B-8E50-61AD699C633D}"/>
              </c:ext>
            </c:extLst>
          </c:dPt>
          <c:dPt>
            <c:idx val="3"/>
            <c:bubble3D val="0"/>
            <c:spPr>
              <a:solidFill>
                <a:srgbClr val="DDE1E4"/>
              </a:solidFill>
              <a:ln w="19050">
                <a:solidFill>
                  <a:schemeClr val="bg1"/>
                </a:solidFill>
              </a:ln>
              <a:effectLst/>
            </c:spPr>
            <c:extLst>
              <c:ext xmlns:c16="http://schemas.microsoft.com/office/drawing/2014/chart" uri="{C3380CC4-5D6E-409C-BE32-E72D297353CC}">
                <c16:uniqueId val="{00000007-B96E-418B-8E50-61AD699C633D}"/>
              </c:ext>
            </c:extLst>
          </c:dPt>
          <c:dPt>
            <c:idx val="4"/>
            <c:bubble3D val="0"/>
            <c:spPr>
              <a:solidFill>
                <a:srgbClr val="919EA8"/>
              </a:solidFill>
              <a:ln w="19050">
                <a:solidFill>
                  <a:schemeClr val="bg1"/>
                </a:solidFill>
              </a:ln>
              <a:effectLst/>
            </c:spPr>
            <c:extLst>
              <c:ext xmlns:c16="http://schemas.microsoft.com/office/drawing/2014/chart" uri="{C3380CC4-5D6E-409C-BE32-E72D297353CC}">
                <c16:uniqueId val="{00000009-B96E-418B-8E50-61AD699C633D}"/>
              </c:ext>
            </c:extLst>
          </c:dPt>
          <c:dLbls>
            <c:dLbl>
              <c:idx val="0"/>
              <c:tx>
                <c:rich>
                  <a:bodyPr/>
                  <a:lstStyle/>
                  <a:p>
                    <a:fld id="{DD6AC5FD-BE1D-449E-8AA7-EF868E855685}" type="VALUE">
                      <a:rPr lang="en-US" sz="2000" b="1" smtClean="0"/>
                      <a:pPr/>
                      <a:t>[VALUE]</a:t>
                    </a:fld>
                    <a:endParaRPr lang="en-US" sz="2000" b="1" baseline="0"/>
                  </a:p>
                  <a:p>
                    <a:fld id="{D5CABBDB-5696-429A-B346-8F299FE96EDE}" type="CATEGORYNAME">
                      <a:rPr lang="en-US"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1-B96E-418B-8E50-61AD699C633D}"/>
                </c:ext>
              </c:extLst>
            </c:dLbl>
            <c:dLbl>
              <c:idx val="1"/>
              <c:tx>
                <c:rich>
                  <a:bodyPr/>
                  <a:lstStyle/>
                  <a:p>
                    <a:fld id="{3B10BDC5-3E70-4489-8C32-3C71B075A16C}" type="VALUE">
                      <a:rPr lang="en-US" sz="2000" b="1" smtClean="0"/>
                      <a:pPr/>
                      <a:t>[VALUE]</a:t>
                    </a:fld>
                    <a:endParaRPr lang="en-US" sz="2000" b="1" baseline="0"/>
                  </a:p>
                  <a:p>
                    <a:fld id="{D2A95A94-10BE-49E3-A7A4-06DC9BD2736D}" type="CATEGORYNAME">
                      <a:rPr lang="en-US"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3-B96E-418B-8E50-61AD699C633D}"/>
                </c:ext>
              </c:extLst>
            </c:dLbl>
            <c:dLbl>
              <c:idx val="2"/>
              <c:layout>
                <c:manualLayout>
                  <c:x val="-6.2414529914529913E-2"/>
                  <c:y val="5.0402332318319434E-2"/>
                </c:manualLayout>
              </c:layout>
              <c:tx>
                <c:rich>
                  <a:bodyPr/>
                  <a:lstStyle/>
                  <a:p>
                    <a:fld id="{501C5004-9334-4C59-8848-F0F0603F3F6E}" type="VALUE">
                      <a:rPr lang="en-GB" sz="2000" b="1" smtClean="0"/>
                      <a:pPr/>
                      <a:t>[VALUE]</a:t>
                    </a:fld>
                    <a:endParaRPr lang="en-GB" sz="2000" b="1" baseline="0"/>
                  </a:p>
                  <a:p>
                    <a:fld id="{4481EB85-F350-42BB-8C98-930CCA8F1087}" type="CATEGORYNAME">
                      <a:rPr lang="en-GB" smtClean="0"/>
                      <a:pPr/>
                      <a:t>[CATEGORY NAME]</a:t>
                    </a:fld>
                    <a:endParaRPr lang="en-GB"/>
                  </a:p>
                </c:rich>
              </c:tx>
              <c:dLblPos val="bestFit"/>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5-B96E-418B-8E50-61AD699C633D}"/>
                </c:ext>
              </c:extLst>
            </c:dLbl>
            <c:dLbl>
              <c:idx val="3"/>
              <c:layout>
                <c:manualLayout>
                  <c:x val="2.7136752136752138E-3"/>
                  <c:y val="-1.680077743943981E-2"/>
                </c:manualLayout>
              </c:layout>
              <c:tx>
                <c:rich>
                  <a:bodyPr/>
                  <a:lstStyle/>
                  <a:p>
                    <a:fld id="{8DE1027D-E190-45A6-92E6-2F42A40A7D38}" type="VALUE">
                      <a:rPr lang="en-US" sz="2000" b="1" smtClean="0"/>
                      <a:pPr/>
                      <a:t>[VALUE]</a:t>
                    </a:fld>
                    <a:endParaRPr lang="en-US" sz="2000" b="1" baseline="0"/>
                  </a:p>
                  <a:p>
                    <a:fld id="{47AD094A-EFC9-4C67-AC4C-D8480BC7E1F9}" type="CATEGORYNAME">
                      <a:rPr lang="en-US" smtClean="0"/>
                      <a:pPr/>
                      <a:t>[CATEGORY NAME]</a:t>
                    </a:fld>
                    <a:endParaRPr lang="en-GB"/>
                  </a:p>
                </c:rich>
              </c:tx>
              <c:dLblPos val="bestFit"/>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7-B96E-418B-8E50-61AD699C633D}"/>
                </c:ext>
              </c:extLst>
            </c:dLbl>
            <c:dLbl>
              <c:idx val="4"/>
              <c:layout>
                <c:manualLayout>
                  <c:x val="6.7841880341880337E-2"/>
                  <c:y val="-3.3601554878879634E-2"/>
                </c:manualLayout>
              </c:layout>
              <c:tx>
                <c:rich>
                  <a:bodyPr/>
                  <a:lstStyle/>
                  <a:p>
                    <a:fld id="{4A27DA09-7542-4673-8BEF-F8B851CBADCF}" type="VALUE">
                      <a:rPr lang="en-US" sz="2000" b="1" smtClean="0"/>
                      <a:pPr/>
                      <a:t>[VALUE]</a:t>
                    </a:fld>
                    <a:endParaRPr lang="en-US" sz="2000" b="1" baseline="0"/>
                  </a:p>
                  <a:p>
                    <a:fld id="{83BBA1BA-7554-4944-A1B5-781A3CA7DEA5}" type="CATEGORYNAME">
                      <a:rPr lang="en-US" smtClean="0"/>
                      <a:pPr/>
                      <a:t>[CATEGORY NAME]</a:t>
                    </a:fld>
                    <a:endParaRPr lang="en-GB"/>
                  </a:p>
                </c:rich>
              </c:tx>
              <c:dLblPos val="bestFit"/>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9-B96E-418B-8E50-61AD699C633D}"/>
                </c:ext>
              </c:extLst>
            </c:dLbl>
            <c:spPr>
              <a:noFill/>
              <a:ln>
                <a:noFill/>
              </a:ln>
              <a:effectLst/>
            </c:spPr>
            <c:txPr>
              <a:bodyPr rot="0" spcFirstLastPara="1" vertOverflow="ellipsis" vert="horz" wrap="none" lIns="38100" tIns="19050" rIns="38100" bIns="19050" anchor="ctr" anchorCtr="1">
                <a:spAutoFit/>
              </a:bodyPr>
              <a:lstStyle/>
              <a:p>
                <a:pPr>
                  <a:defRPr sz="1197" b="0" i="0" u="none" strike="noStrike" kern="1200" baseline="0">
                    <a:solidFill>
                      <a:srgbClr val="231F20"/>
                    </a:solidFill>
                    <a:latin typeface="+mn-lt"/>
                    <a:ea typeface="+mn-ea"/>
                    <a:cs typeface="+mn-cs"/>
                  </a:defRPr>
                </a:pPr>
                <a:endParaRPr lang="en-US"/>
              </a:p>
            </c:txPr>
            <c:dLblPos val="outEnd"/>
            <c:showLegendKey val="0"/>
            <c:showVal val="1"/>
            <c:showCatName val="1"/>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rect">
                    <a:avLst/>
                  </a:prstGeom>
                </c15:spPr>
              </c:ext>
            </c:extLst>
          </c:dLbls>
          <c:cat>
            <c:strRef>
              <c:f>Sheet1!$A$2:$A$6</c:f>
              <c:strCache>
                <c:ptCount val="5"/>
                <c:pt idx="0">
                  <c:v>Very good</c:v>
                </c:pt>
                <c:pt idx="1">
                  <c:v>Fairly good</c:v>
                </c:pt>
                <c:pt idx="2">
                  <c:v>Neither good
nor poor</c:v>
                </c:pt>
                <c:pt idx="3">
                  <c:v>Fairly poor</c:v>
                </c:pt>
                <c:pt idx="4">
                  <c:v>Very poor</c:v>
                </c:pt>
              </c:strCache>
            </c:strRef>
          </c:cat>
          <c:val>
            <c:numRef>
              <c:f>Sheet1!$B$2:$B$6</c:f>
              <c:numCache>
                <c:formatCode>0.0%</c:formatCode>
                <c:ptCount val="5"/>
                <c:pt idx="0">
                  <c:v>0.60899999999999999</c:v>
                </c:pt>
                <c:pt idx="1">
                  <c:v>0.247</c:v>
                </c:pt>
                <c:pt idx="2">
                  <c:v>8.3000000000000004E-2</c:v>
                </c:pt>
                <c:pt idx="3">
                  <c:v>3.1E-2</c:v>
                </c:pt>
                <c:pt idx="4">
                  <c:v>0.03</c:v>
                </c:pt>
              </c:numCache>
            </c:numRef>
          </c:val>
          <c:extLst>
            <c:ext xmlns:c16="http://schemas.microsoft.com/office/drawing/2014/chart" uri="{C3380CC4-5D6E-409C-BE32-E72D297353CC}">
              <c16:uniqueId val="{00000000-7DFA-436A-AD03-A36D5E520A3E}"/>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userShapes r:id="rId2"/>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384959925700609"/>
          <c:y val="0.1144737959760861"/>
          <c:w val="0.43230094760656684"/>
          <c:h val="0.69365664503075752"/>
        </c:manualLayout>
      </c:layout>
      <c:areaChart>
        <c:grouping val="stacked"/>
        <c:varyColors val="0"/>
        <c:ser>
          <c:idx val="2"/>
          <c:order val="2"/>
          <c:tx>
            <c:strRef>
              <c:f>Sheet1!$D$1</c:f>
              <c:strCache>
                <c:ptCount val="1"/>
                <c:pt idx="0">
                  <c:v>Bottom Area</c:v>
                </c:pt>
              </c:strCache>
            </c:strRef>
          </c:tx>
          <c:spPr>
            <a:noFill/>
            <a:ln>
              <a:noFill/>
            </a:ln>
            <a:effectLst/>
          </c:spPr>
          <c:cat>
            <c:numRef>
              <c:f>Sheet1!$A$2:$A$3</c:f>
              <c:numCache>
                <c:formatCode>General</c:formatCode>
                <c:ptCount val="2"/>
                <c:pt idx="0">
                  <c:v>2024</c:v>
                </c:pt>
                <c:pt idx="1">
                  <c:v>2025</c:v>
                </c:pt>
              </c:numCache>
            </c:numRef>
          </c:cat>
          <c:val>
            <c:numRef>
              <c:f>Sheet1!$D$2:$D$3</c:f>
              <c:numCache>
                <c:formatCode>0.0%</c:formatCode>
                <c:ptCount val="2"/>
                <c:pt idx="0">
                  <c:v>6.3E-2</c:v>
                </c:pt>
                <c:pt idx="1">
                  <c:v>6.2E-2</c:v>
                </c:pt>
              </c:numCache>
            </c:numRef>
          </c:val>
          <c:extLst>
            <c:ext xmlns:c16="http://schemas.microsoft.com/office/drawing/2014/chart" uri="{C3380CC4-5D6E-409C-BE32-E72D297353CC}">
              <c16:uniqueId val="{00000000-1F90-4AFD-B7CE-1EFB6919F665}"/>
            </c:ext>
          </c:extLst>
        </c:ser>
        <c:ser>
          <c:idx val="3"/>
          <c:order val="3"/>
          <c:tx>
            <c:strRef>
              <c:f>Sheet1!$E$1</c:f>
              <c:strCache>
                <c:ptCount val="1"/>
                <c:pt idx="0">
                  <c:v>Top Area</c:v>
                </c:pt>
              </c:strCache>
            </c:strRef>
          </c:tx>
          <c:spPr>
            <a:solidFill>
              <a:srgbClr val="DDE1E4">
                <a:alpha val="25000"/>
              </a:srgbClr>
            </a:solidFill>
            <a:ln>
              <a:noFill/>
            </a:ln>
            <a:effectLst/>
          </c:spPr>
          <c:cat>
            <c:numRef>
              <c:f>Sheet1!$A$2:$A$3</c:f>
              <c:numCache>
                <c:formatCode>General</c:formatCode>
                <c:ptCount val="2"/>
                <c:pt idx="0">
                  <c:v>2024</c:v>
                </c:pt>
                <c:pt idx="1">
                  <c:v>2025</c:v>
                </c:pt>
              </c:numCache>
            </c:numRef>
          </c:cat>
          <c:val>
            <c:numRef>
              <c:f>Sheet1!$E$2:$E$3</c:f>
              <c:numCache>
                <c:formatCode>0.0%</c:formatCode>
                <c:ptCount val="2"/>
                <c:pt idx="0">
                  <c:v>0.79</c:v>
                </c:pt>
                <c:pt idx="1">
                  <c:v>0.79400000000000004</c:v>
                </c:pt>
              </c:numCache>
            </c:numRef>
          </c:val>
          <c:extLst>
            <c:ext xmlns:c16="http://schemas.microsoft.com/office/drawing/2014/chart" uri="{C3380CC4-5D6E-409C-BE32-E72D297353CC}">
              <c16:uniqueId val="{00000001-1F90-4AFD-B7CE-1EFB6919F665}"/>
            </c:ext>
          </c:extLst>
        </c:ser>
        <c:dLbls>
          <c:showLegendKey val="0"/>
          <c:showVal val="0"/>
          <c:showCatName val="0"/>
          <c:showSerName val="0"/>
          <c:showPercent val="0"/>
          <c:showBubbleSize val="0"/>
        </c:dLbls>
        <c:axId val="1893957808"/>
        <c:axId val="241089599"/>
      </c:areaChart>
      <c:lineChart>
        <c:grouping val="standard"/>
        <c:varyColors val="0"/>
        <c:ser>
          <c:idx val="0"/>
          <c:order val="0"/>
          <c:tx>
            <c:strRef>
              <c:f>Sheet1!$B$1</c:f>
              <c:strCache>
                <c:ptCount val="1"/>
                <c:pt idx="0">
                  <c:v>Good¹</c:v>
                </c:pt>
              </c:strCache>
            </c:strRef>
          </c:tx>
          <c:spPr>
            <a:ln w="31750" cap="rnd">
              <a:solidFill>
                <a:srgbClr val="003087"/>
              </a:solidFill>
              <a:round/>
            </a:ln>
            <a:effectLst/>
          </c:spPr>
          <c:marker>
            <c:symbol val="circle"/>
            <c:size val="9"/>
            <c:spPr>
              <a:solidFill>
                <a:srgbClr val="DDE1E4"/>
              </a:solidFill>
              <a:ln w="19050">
                <a:solidFill>
                  <a:srgbClr val="003087"/>
                </a:solidFill>
              </a:ln>
              <a:effectLst/>
            </c:spPr>
          </c:marker>
          <c:dPt>
            <c:idx val="0"/>
            <c:bubble3D val="0"/>
            <c:extLst>
              <c:ext xmlns:c16="http://schemas.microsoft.com/office/drawing/2014/chart" uri="{C3380CC4-5D6E-409C-BE32-E72D297353CC}">
                <c16:uniqueId val="{00000002-1F90-4AFD-B7CE-1EFB6919F665}"/>
              </c:ext>
            </c:extLst>
          </c:dPt>
          <c:dLbls>
            <c:spPr>
              <a:noFill/>
              <a:ln>
                <a:noFill/>
              </a:ln>
              <a:effectLst/>
            </c:spPr>
            <c:txPr>
              <a:bodyPr rot="0" vert="horz"/>
              <a:lstStyle/>
              <a:p>
                <a:pPr>
                  <a:defRPr sz="1800" b="1"/>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numRef>
              <c:f>Sheet1!$A$2:$A$3</c:f>
              <c:numCache>
                <c:formatCode>General</c:formatCode>
                <c:ptCount val="2"/>
                <c:pt idx="0">
                  <c:v>2024</c:v>
                </c:pt>
                <c:pt idx="1">
                  <c:v>2025</c:v>
                </c:pt>
              </c:numCache>
            </c:numRef>
          </c:cat>
          <c:val>
            <c:numRef>
              <c:f>Sheet1!$B$2:$B$3</c:f>
              <c:numCache>
                <c:formatCode>0.0%</c:formatCode>
                <c:ptCount val="2"/>
                <c:pt idx="0">
                  <c:v>0.85299999999999998</c:v>
                </c:pt>
                <c:pt idx="1">
                  <c:v>0.85599999999999998</c:v>
                </c:pt>
              </c:numCache>
            </c:numRef>
          </c:val>
          <c:smooth val="0"/>
          <c:extLst>
            <c:ext xmlns:c16="http://schemas.microsoft.com/office/drawing/2014/chart" uri="{C3380CC4-5D6E-409C-BE32-E72D297353CC}">
              <c16:uniqueId val="{00000004-1F90-4AFD-B7CE-1EFB6919F665}"/>
            </c:ext>
          </c:extLst>
        </c:ser>
        <c:ser>
          <c:idx val="1"/>
          <c:order val="1"/>
          <c:tx>
            <c:strRef>
              <c:f>Sheet1!$C$1</c:f>
              <c:strCache>
                <c:ptCount val="1"/>
                <c:pt idx="0">
                  <c:v>Poor²</c:v>
                </c:pt>
              </c:strCache>
            </c:strRef>
          </c:tx>
          <c:spPr>
            <a:ln w="31750" cap="rnd">
              <a:solidFill>
                <a:srgbClr val="919EA8"/>
              </a:solidFill>
              <a:round/>
            </a:ln>
            <a:effectLst/>
          </c:spPr>
          <c:marker>
            <c:symbol val="square"/>
            <c:size val="9"/>
            <c:spPr>
              <a:solidFill>
                <a:srgbClr val="DDE1E4"/>
              </a:solidFill>
              <a:ln w="19050">
                <a:solidFill>
                  <a:srgbClr val="919EA8"/>
                </a:solidFill>
              </a:ln>
              <a:effectLst/>
            </c:spPr>
          </c:marker>
          <c:dLbls>
            <c:spPr>
              <a:solidFill>
                <a:schemeClr val="bg1"/>
              </a:solidFill>
              <a:ln>
                <a:noFill/>
              </a:ln>
              <a:effectLst/>
            </c:spPr>
            <c:txPr>
              <a:bodyPr rot="0" vert="horz"/>
              <a:lstStyle/>
              <a:p>
                <a:pPr>
                  <a:defRPr sz="1800" b="1"/>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numRef>
              <c:f>Sheet1!$A$2:$A$3</c:f>
              <c:numCache>
                <c:formatCode>General</c:formatCode>
                <c:ptCount val="2"/>
                <c:pt idx="0">
                  <c:v>2024</c:v>
                </c:pt>
                <c:pt idx="1">
                  <c:v>2025</c:v>
                </c:pt>
              </c:numCache>
            </c:numRef>
          </c:cat>
          <c:val>
            <c:numRef>
              <c:f>Sheet1!$C$2:$C$3</c:f>
              <c:numCache>
                <c:formatCode>0.0%</c:formatCode>
                <c:ptCount val="2"/>
                <c:pt idx="0">
                  <c:v>6.3E-2</c:v>
                </c:pt>
                <c:pt idx="1">
                  <c:v>6.2E-2</c:v>
                </c:pt>
              </c:numCache>
            </c:numRef>
          </c:val>
          <c:smooth val="0"/>
          <c:extLst>
            <c:ext xmlns:c16="http://schemas.microsoft.com/office/drawing/2014/chart" uri="{C3380CC4-5D6E-409C-BE32-E72D297353CC}">
              <c16:uniqueId val="{00000006-1F90-4AFD-B7CE-1EFB6919F665}"/>
            </c:ext>
          </c:extLst>
        </c:ser>
        <c:dLbls>
          <c:showLegendKey val="0"/>
          <c:showVal val="0"/>
          <c:showCatName val="0"/>
          <c:showSerName val="0"/>
          <c:showPercent val="0"/>
          <c:showBubbleSize val="0"/>
        </c:dLbls>
        <c:marker val="1"/>
        <c:smooth val="0"/>
        <c:axId val="1893957808"/>
        <c:axId val="241089599"/>
      </c:lineChart>
      <c:catAx>
        <c:axId val="1893957808"/>
        <c:scaling>
          <c:orientation val="minMax"/>
        </c:scaling>
        <c:delete val="0"/>
        <c:axPos val="b"/>
        <c:majorGridlines>
          <c:spPr>
            <a:ln w="12700" cap="rnd" cmpd="sng" algn="ctr">
              <a:solidFill>
                <a:srgbClr val="919EA8"/>
              </a:solidFill>
              <a:prstDash val="sysDot"/>
              <a:round/>
            </a:ln>
            <a:effectLst/>
          </c:spPr>
        </c:majorGridlines>
        <c:numFmt formatCode="General" sourceLinked="1"/>
        <c:majorTickMark val="none"/>
        <c:minorTickMark val="none"/>
        <c:tickLblPos val="nextTo"/>
        <c:spPr>
          <a:noFill/>
          <a:ln w="9525" cap="flat" cmpd="sng" algn="ctr">
            <a:noFill/>
            <a:round/>
          </a:ln>
          <a:effectLst/>
        </c:spPr>
        <c:txPr>
          <a:bodyPr rot="-60000000" vert="horz"/>
          <a:lstStyle/>
          <a:p>
            <a:pPr>
              <a:defRPr sz="1200"/>
            </a:pPr>
            <a:endParaRPr lang="en-US"/>
          </a:p>
        </c:txPr>
        <c:crossAx val="241089599"/>
        <c:crosses val="autoZero"/>
        <c:auto val="1"/>
        <c:lblAlgn val="ctr"/>
        <c:lblOffset val="600"/>
        <c:noMultiLvlLbl val="0"/>
      </c:catAx>
      <c:valAx>
        <c:axId val="241089599"/>
        <c:scaling>
          <c:orientation val="minMax"/>
          <c:max val="1"/>
        </c:scaling>
        <c:delete val="1"/>
        <c:axPos val="l"/>
        <c:numFmt formatCode="0.0%" sourceLinked="1"/>
        <c:majorTickMark val="out"/>
        <c:minorTickMark val="none"/>
        <c:tickLblPos val="nextTo"/>
        <c:crossAx val="1893957808"/>
        <c:crosses val="autoZero"/>
        <c:crossBetween val="midCat"/>
      </c:valAx>
      <c:spPr>
        <a:noFill/>
        <a:ln>
          <a:noFill/>
        </a:ln>
        <a:effectLst/>
      </c:spPr>
    </c:plotArea>
    <c:legend>
      <c:legendPos val="t"/>
      <c:legendEntry>
        <c:idx val="0"/>
        <c:delete val="1"/>
      </c:legendEntry>
      <c:legendEntry>
        <c:idx val="1"/>
        <c:delete val="1"/>
      </c:legendEntry>
      <c:overlay val="0"/>
      <c:txPr>
        <a:bodyPr/>
        <a:lstStyle/>
        <a:p>
          <a:pPr>
            <a:defRPr sz="1200"/>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rgbClr val="231F20"/>
          </a:solidFill>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602263801322649"/>
          <c:y val="2.8744855967078188E-2"/>
          <c:w val="0.44508744689255125"/>
          <c:h val="0.94251028806584358"/>
        </c:manualLayout>
      </c:layout>
      <c:barChart>
        <c:barDir val="bar"/>
        <c:grouping val="clustered"/>
        <c:varyColors val="0"/>
        <c:ser>
          <c:idx val="0"/>
          <c:order val="0"/>
          <c:tx>
            <c:strRef>
              <c:f>Sheet1!$B$1</c:f>
              <c:strCache>
                <c:ptCount val="1"/>
                <c:pt idx="0">
                  <c:v>2025</c:v>
                </c:pt>
              </c:strCache>
            </c:strRef>
          </c:tx>
          <c:spPr>
            <a:solidFill>
              <a:srgbClr val="003087"/>
            </a:solidFill>
            <a:ln>
              <a:noFill/>
            </a:ln>
            <a:effectLst/>
          </c:spPr>
          <c:invertIfNegative val="0"/>
          <c:dPt>
            <c:idx val="0"/>
            <c:invertIfNegative val="0"/>
            <c:bubble3D val="0"/>
            <c:spPr>
              <a:solidFill>
                <a:srgbClr val="99C7EB"/>
              </a:solidFill>
              <a:ln>
                <a:noFill/>
              </a:ln>
              <a:effectLst/>
            </c:spPr>
            <c:extLst>
              <c:ext xmlns:c16="http://schemas.microsoft.com/office/drawing/2014/chart" uri="{C3380CC4-5D6E-409C-BE32-E72D297353CC}">
                <c16:uniqueId val="{00000000-2795-4807-AC0B-23F83EDBCE7A}"/>
              </c:ext>
            </c:extLst>
          </c:dPt>
          <c:dLbls>
            <c:dLbl>
              <c:idx val="0"/>
              <c:tx>
                <c:rich>
                  <a:bodyPr/>
                  <a:lstStyle/>
                  <a:p>
                    <a:fld id="{517AE462-6618-491A-B5C7-35702BE23115}"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2795-4807-AC0B-23F83EDBCE7A}"/>
                </c:ext>
              </c:extLst>
            </c:dLbl>
            <c:dLbl>
              <c:idx val="2"/>
              <c:tx>
                <c:rich>
                  <a:bodyPr/>
                  <a:lstStyle/>
                  <a:p>
                    <a:fld id="{4FFCB094-0EBD-4226-BB80-4C26429B2385}" type="VALUE">
                      <a:rPr lang="en-US">
                        <a:highlight>
                          <a:srgbClr val="FF0000"/>
                        </a:highlight>
                      </a:rPr>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2795-4807-AC0B-23F83EDBCE7A}"/>
                </c:ext>
              </c:extLst>
            </c:dLbl>
            <c:dLbl>
              <c:idx val="3"/>
              <c:tx>
                <c:rich>
                  <a:bodyPr/>
                  <a:lstStyle/>
                  <a:p>
                    <a:fld id="{B5E108A7-C8F6-429A-BA9D-42F9F73F699B}"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034E-40F0-BA38-709E9E818AD9}"/>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Sheet1!$A$2:$A$26</c:f>
              <c:strCache>
                <c:ptCount val="24"/>
                <c:pt idx="0">
                  <c:v>All patients</c:v>
                </c:pt>
                <c:pt idx="3">
                  <c:v>Female</c:v>
                </c:pt>
                <c:pt idx="4">
                  <c:v>Male</c:v>
                </c:pt>
                <c:pt idx="5">
                  <c:v>Non-binary</c:v>
                </c:pt>
                <c:pt idx="6">
                  <c:v>Prefer to self-describe</c:v>
                </c:pt>
                <c:pt idx="7">
                  <c:v>I would prefer not to say</c:v>
                </c:pt>
                <c:pt idx="10">
                  <c:v>Yes</c:v>
                </c:pt>
                <c:pt idx="11">
                  <c:v>No</c:v>
                </c:pt>
                <c:pt idx="12">
                  <c:v>I would prefer not to say</c:v>
                </c:pt>
                <c:pt idx="15">
                  <c:v>16 to 24</c:v>
                </c:pt>
                <c:pt idx="16">
                  <c:v>25 to 34</c:v>
                </c:pt>
                <c:pt idx="17">
                  <c:v>35 to 44</c:v>
                </c:pt>
                <c:pt idx="18">
                  <c:v>45 to 54</c:v>
                </c:pt>
                <c:pt idx="19">
                  <c:v>55 to 64</c:v>
                </c:pt>
                <c:pt idx="20">
                  <c:v>65 to 74</c:v>
                </c:pt>
                <c:pt idx="21">
                  <c:v>75 to 84</c:v>
                </c:pt>
                <c:pt idx="22">
                  <c:v>85+</c:v>
                </c:pt>
                <c:pt idx="23">
                  <c:v>I would prefer not to say</c:v>
                </c:pt>
              </c:strCache>
            </c:strRef>
          </c:cat>
          <c:val>
            <c:numRef>
              <c:f>Sheet1!$B$2:$B$26</c:f>
              <c:numCache>
                <c:formatCode>General</c:formatCode>
                <c:ptCount val="25"/>
                <c:pt idx="0" formatCode="0.0%">
                  <c:v>0.75397655598201296</c:v>
                </c:pt>
                <c:pt idx="3" formatCode="0.0%">
                  <c:v>0.76600000000000001</c:v>
                </c:pt>
                <c:pt idx="4" formatCode="0.0%">
                  <c:v>0.747</c:v>
                </c:pt>
                <c:pt idx="5" formatCode="0.0%">
                  <c:v>0.624</c:v>
                </c:pt>
                <c:pt idx="6" formatCode="0.0%">
                  <c:v>0.59699999999999998</c:v>
                </c:pt>
                <c:pt idx="7" formatCode="0.0%">
                  <c:v>0.55100000000000005</c:v>
                </c:pt>
                <c:pt idx="10" formatCode="0.0%">
                  <c:v>0.75600000000000001</c:v>
                </c:pt>
                <c:pt idx="11" formatCode="0.0%">
                  <c:v>0.69299999999999995</c:v>
                </c:pt>
                <c:pt idx="12" formatCode="0.0%">
                  <c:v>0.60499999999999998</c:v>
                </c:pt>
                <c:pt idx="15" formatCode="0.0%">
                  <c:v>0.69399999999999995</c:v>
                </c:pt>
                <c:pt idx="16" formatCode="0.0%">
                  <c:v>0.69399999999999995</c:v>
                </c:pt>
                <c:pt idx="17" formatCode="0.0%">
                  <c:v>0.71799999999999997</c:v>
                </c:pt>
                <c:pt idx="18" formatCode="0.0%">
                  <c:v>0.749</c:v>
                </c:pt>
                <c:pt idx="19" formatCode="0.0%">
                  <c:v>0.78400000000000003</c:v>
                </c:pt>
                <c:pt idx="20" formatCode="0.0%">
                  <c:v>0.82399999999999995</c:v>
                </c:pt>
                <c:pt idx="21" formatCode="0.0%">
                  <c:v>0.85</c:v>
                </c:pt>
                <c:pt idx="22" formatCode="0.0%">
                  <c:v>0.85799999999999998</c:v>
                </c:pt>
                <c:pt idx="23" formatCode="0.0%">
                  <c:v>0.59499999999999997</c:v>
                </c:pt>
              </c:numCache>
            </c:numRef>
          </c:val>
          <c:extLst>
            <c:ext xmlns:c16="http://schemas.microsoft.com/office/drawing/2014/chart" uri="{C3380CC4-5D6E-409C-BE32-E72D297353CC}">
              <c16:uniqueId val="{00000000-5068-4F94-A9FC-48E8EF69FA8F}"/>
            </c:ext>
          </c:extLst>
        </c:ser>
        <c:dLbls>
          <c:dLblPos val="outEnd"/>
          <c:showLegendKey val="0"/>
          <c:showVal val="1"/>
          <c:showCatName val="0"/>
          <c:showSerName val="0"/>
          <c:showPercent val="0"/>
          <c:showBubbleSize val="0"/>
        </c:dLbls>
        <c:gapWidth val="60"/>
        <c:overlap val="-10"/>
        <c:axId val="960919199"/>
        <c:axId val="81474415"/>
      </c:barChart>
      <c:catAx>
        <c:axId val="960919199"/>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defRPr sz="1200" b="0" i="0" u="none" strike="noStrike" kern="1200" baseline="0">
                <a:solidFill>
                  <a:schemeClr val="tx1"/>
                </a:solidFill>
                <a:latin typeface="+mn-lt"/>
                <a:ea typeface="+mn-ea"/>
                <a:cs typeface="+mn-cs"/>
              </a:defRPr>
            </a:pPr>
            <a:endParaRPr lang="en-US"/>
          </a:p>
        </c:txPr>
        <c:crossAx val="81474415"/>
        <c:crosses val="autoZero"/>
        <c:auto val="1"/>
        <c:lblAlgn val="ctr"/>
        <c:lblOffset val="100"/>
        <c:noMultiLvlLbl val="0"/>
      </c:catAx>
      <c:valAx>
        <c:axId val="81474415"/>
        <c:scaling>
          <c:orientation val="minMax"/>
        </c:scaling>
        <c:delete val="1"/>
        <c:axPos val="t"/>
        <c:numFmt formatCode="0.0%" sourceLinked="1"/>
        <c:majorTickMark val="none"/>
        <c:minorTickMark val="none"/>
        <c:tickLblPos val="nextTo"/>
        <c:crossAx val="96091919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defRPr>
      </a:pPr>
      <a:endParaRPr lang="en-US"/>
    </a:p>
  </c:txPr>
  <c:externalData r:id="rId3">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990379188949499"/>
          <c:y val="0.15875"/>
          <c:w val="0.44019241622100991"/>
          <c:h val="0.6825"/>
        </c:manualLayout>
      </c:layout>
      <c:pieChart>
        <c:varyColors val="1"/>
        <c:ser>
          <c:idx val="0"/>
          <c:order val="0"/>
          <c:tx>
            <c:strRef>
              <c:f>Sheet1!$B$1</c:f>
              <c:strCache>
                <c:ptCount val="1"/>
                <c:pt idx="0">
                  <c:v>Data</c:v>
                </c:pt>
              </c:strCache>
            </c:strRef>
          </c:tx>
          <c:spPr>
            <a:ln w="19050">
              <a:solidFill>
                <a:schemeClr val="bg1"/>
              </a:solidFill>
            </a:ln>
          </c:spPr>
          <c:dPt>
            <c:idx val="0"/>
            <c:bubble3D val="0"/>
            <c:spPr>
              <a:solidFill>
                <a:srgbClr val="003087"/>
              </a:solidFill>
              <a:ln w="19050">
                <a:solidFill>
                  <a:schemeClr val="bg1"/>
                </a:solidFill>
              </a:ln>
              <a:effectLst/>
            </c:spPr>
            <c:extLst>
              <c:ext xmlns:c16="http://schemas.microsoft.com/office/drawing/2014/chart" uri="{C3380CC4-5D6E-409C-BE32-E72D297353CC}">
                <c16:uniqueId val="{00000001-B96E-418B-8E50-61AD699C633D}"/>
              </c:ext>
            </c:extLst>
          </c:dPt>
          <c:dPt>
            <c:idx val="1"/>
            <c:bubble3D val="0"/>
            <c:spPr>
              <a:solidFill>
                <a:srgbClr val="005EB8"/>
              </a:solidFill>
              <a:ln w="19050">
                <a:solidFill>
                  <a:schemeClr val="bg1"/>
                </a:solidFill>
              </a:ln>
              <a:effectLst/>
            </c:spPr>
            <c:extLst>
              <c:ext xmlns:c16="http://schemas.microsoft.com/office/drawing/2014/chart" uri="{C3380CC4-5D6E-409C-BE32-E72D297353CC}">
                <c16:uniqueId val="{00000003-B96E-418B-8E50-61AD699C633D}"/>
              </c:ext>
            </c:extLst>
          </c:dPt>
          <c:dPt>
            <c:idx val="2"/>
            <c:bubble3D val="0"/>
            <c:spPr>
              <a:solidFill>
                <a:srgbClr val="00A499"/>
              </a:solidFill>
              <a:ln w="19050">
                <a:solidFill>
                  <a:schemeClr val="bg1"/>
                </a:solidFill>
              </a:ln>
              <a:effectLst/>
            </c:spPr>
            <c:extLst>
              <c:ext xmlns:c16="http://schemas.microsoft.com/office/drawing/2014/chart" uri="{C3380CC4-5D6E-409C-BE32-E72D297353CC}">
                <c16:uniqueId val="{00000005-B96E-418B-8E50-61AD699C633D}"/>
              </c:ext>
            </c:extLst>
          </c:dPt>
          <c:dPt>
            <c:idx val="3"/>
            <c:bubble3D val="0"/>
            <c:spPr>
              <a:solidFill>
                <a:srgbClr val="DDE1E4"/>
              </a:solidFill>
              <a:ln w="19050">
                <a:solidFill>
                  <a:schemeClr val="bg1"/>
                </a:solidFill>
              </a:ln>
              <a:effectLst/>
            </c:spPr>
            <c:extLst>
              <c:ext xmlns:c16="http://schemas.microsoft.com/office/drawing/2014/chart" uri="{C3380CC4-5D6E-409C-BE32-E72D297353CC}">
                <c16:uniqueId val="{00000007-B96E-418B-8E50-61AD699C633D}"/>
              </c:ext>
            </c:extLst>
          </c:dPt>
          <c:dPt>
            <c:idx val="4"/>
            <c:bubble3D val="0"/>
            <c:spPr>
              <a:solidFill>
                <a:srgbClr val="919EA8"/>
              </a:solidFill>
              <a:ln w="19050">
                <a:solidFill>
                  <a:schemeClr val="bg1"/>
                </a:solidFill>
              </a:ln>
              <a:effectLst/>
            </c:spPr>
            <c:extLst>
              <c:ext xmlns:c16="http://schemas.microsoft.com/office/drawing/2014/chart" uri="{C3380CC4-5D6E-409C-BE32-E72D297353CC}">
                <c16:uniqueId val="{00000009-B96E-418B-8E50-61AD699C633D}"/>
              </c:ext>
            </c:extLst>
          </c:dPt>
          <c:dLbls>
            <c:dLbl>
              <c:idx val="0"/>
              <c:tx>
                <c:rich>
                  <a:bodyPr/>
                  <a:lstStyle/>
                  <a:p>
                    <a:fld id="{DD6AC5FD-BE1D-449E-8AA7-EF868E855685}" type="VALUE">
                      <a:rPr lang="en-US" sz="2000" b="1" smtClean="0"/>
                      <a:pPr/>
                      <a:t>[VALUE]</a:t>
                    </a:fld>
                    <a:endParaRPr lang="en-US" sz="2000" b="1" baseline="0"/>
                  </a:p>
                  <a:p>
                    <a:fld id="{D5CABBDB-5696-429A-B346-8F299FE96EDE}" type="CATEGORYNAME">
                      <a:rPr lang="en-US"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1-B96E-418B-8E50-61AD699C633D}"/>
                </c:ext>
              </c:extLst>
            </c:dLbl>
            <c:dLbl>
              <c:idx val="1"/>
              <c:tx>
                <c:rich>
                  <a:bodyPr/>
                  <a:lstStyle/>
                  <a:p>
                    <a:fld id="{3B10BDC5-3E70-4489-8C32-3C71B075A16C}" type="VALUE">
                      <a:rPr lang="en-US" sz="2000" b="1" smtClean="0"/>
                      <a:pPr/>
                      <a:t>[VALUE]</a:t>
                    </a:fld>
                    <a:endParaRPr lang="en-US" sz="2000" b="1" baseline="0"/>
                  </a:p>
                  <a:p>
                    <a:fld id="{D2A95A94-10BE-49E3-A7A4-06DC9BD2736D}" type="CATEGORYNAME">
                      <a:rPr lang="en-US"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3-B96E-418B-8E50-61AD699C633D}"/>
                </c:ext>
              </c:extLst>
            </c:dLbl>
            <c:dLbl>
              <c:idx val="2"/>
              <c:tx>
                <c:rich>
                  <a:bodyPr/>
                  <a:lstStyle/>
                  <a:p>
                    <a:fld id="{501C5004-9334-4C59-8848-F0F0603F3F6E}" type="VALUE">
                      <a:rPr lang="en-GB" sz="2000" b="1" smtClean="0"/>
                      <a:pPr/>
                      <a:t>[VALUE]</a:t>
                    </a:fld>
                    <a:endParaRPr lang="en-GB" sz="2000" b="1" baseline="0"/>
                  </a:p>
                  <a:p>
                    <a:fld id="{4481EB85-F350-42BB-8C98-930CCA8F1087}" type="CATEGORYNAME">
                      <a:rPr lang="en-GB"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5-B96E-418B-8E50-61AD699C633D}"/>
                </c:ext>
              </c:extLst>
            </c:dLbl>
            <c:dLbl>
              <c:idx val="3"/>
              <c:tx>
                <c:rich>
                  <a:bodyPr/>
                  <a:lstStyle/>
                  <a:p>
                    <a:fld id="{8DE1027D-E190-45A6-92E6-2F42A40A7D38}" type="VALUE">
                      <a:rPr lang="en-US" sz="2000" b="1" smtClean="0"/>
                      <a:pPr/>
                      <a:t>[VALUE]</a:t>
                    </a:fld>
                    <a:endParaRPr lang="en-US" sz="2000" b="1" baseline="0"/>
                  </a:p>
                  <a:p>
                    <a:fld id="{47AD094A-EFC9-4C67-AC4C-D8480BC7E1F9}" type="CATEGORYNAME">
                      <a:rPr lang="en-US"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7-B96E-418B-8E50-61AD699C633D}"/>
                </c:ext>
              </c:extLst>
            </c:dLbl>
            <c:dLbl>
              <c:idx val="4"/>
              <c:layout>
                <c:manualLayout>
                  <c:x val="6.7841880341880337E-2"/>
                  <c:y val="-3.3601554878879634E-2"/>
                </c:manualLayout>
              </c:layout>
              <c:tx>
                <c:rich>
                  <a:bodyPr/>
                  <a:lstStyle/>
                  <a:p>
                    <a:fld id="{4A27DA09-7542-4673-8BEF-F8B851CBADCF}" type="VALUE">
                      <a:rPr lang="en-US" sz="2000" b="1" smtClean="0"/>
                      <a:pPr/>
                      <a:t>[VALUE]</a:t>
                    </a:fld>
                    <a:endParaRPr lang="en-US" sz="2000" b="1" baseline="0"/>
                  </a:p>
                  <a:p>
                    <a:fld id="{83BBA1BA-7554-4944-A1B5-781A3CA7DEA5}" type="CATEGORYNAME">
                      <a:rPr lang="en-US" smtClean="0"/>
                      <a:pPr/>
                      <a:t>[CATEGORY NAME]</a:t>
                    </a:fld>
                    <a:endParaRPr lang="en-GB"/>
                  </a:p>
                </c:rich>
              </c:tx>
              <c:dLblPos val="bestFit"/>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9-B96E-418B-8E50-61AD699C633D}"/>
                </c:ext>
              </c:extLst>
            </c:dLbl>
            <c:spPr>
              <a:noFill/>
              <a:ln>
                <a:noFill/>
              </a:ln>
              <a:effectLst/>
            </c:spPr>
            <c:txPr>
              <a:bodyPr rot="0" spcFirstLastPara="1" vertOverflow="ellipsis" vert="horz" wrap="none" lIns="38100" tIns="19050" rIns="38100" bIns="19050" anchor="ctr" anchorCtr="1">
                <a:spAutoFit/>
              </a:bodyPr>
              <a:lstStyle/>
              <a:p>
                <a:pPr>
                  <a:defRPr sz="1197" b="0" i="0" u="none" strike="noStrike" kern="1200" baseline="0">
                    <a:solidFill>
                      <a:srgbClr val="231F20"/>
                    </a:solidFill>
                    <a:latin typeface="+mn-lt"/>
                    <a:ea typeface="+mn-ea"/>
                    <a:cs typeface="+mn-cs"/>
                  </a:defRPr>
                </a:pPr>
                <a:endParaRPr lang="en-US"/>
              </a:p>
            </c:txPr>
            <c:dLblPos val="outEnd"/>
            <c:showLegendKey val="0"/>
            <c:showVal val="1"/>
            <c:showCatName val="1"/>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rect">
                    <a:avLst/>
                  </a:prstGeom>
                </c15:spPr>
              </c:ext>
            </c:extLst>
          </c:dLbls>
          <c:cat>
            <c:strRef>
              <c:f>Sheet1!$A$2:$A$6</c:f>
              <c:strCache>
                <c:ptCount val="5"/>
                <c:pt idx="0">
                  <c:v>Very good</c:v>
                </c:pt>
                <c:pt idx="1">
                  <c:v>Fairly good</c:v>
                </c:pt>
                <c:pt idx="2">
                  <c:v>Neither good
nor poor</c:v>
                </c:pt>
                <c:pt idx="3">
                  <c:v>Fairly poor</c:v>
                </c:pt>
                <c:pt idx="4">
                  <c:v>Very poor</c:v>
                </c:pt>
              </c:strCache>
            </c:strRef>
          </c:cat>
          <c:val>
            <c:numRef>
              <c:f>Sheet1!$B$2:$B$6</c:f>
              <c:numCache>
                <c:formatCode>0.0%</c:formatCode>
                <c:ptCount val="5"/>
                <c:pt idx="0">
                  <c:v>0.51100000000000001</c:v>
                </c:pt>
                <c:pt idx="1">
                  <c:v>0.22500000000000001</c:v>
                </c:pt>
                <c:pt idx="2">
                  <c:v>0.17899999999999999</c:v>
                </c:pt>
                <c:pt idx="3">
                  <c:v>3.9E-2</c:v>
                </c:pt>
                <c:pt idx="4">
                  <c:v>4.5999999999999999E-2</c:v>
                </c:pt>
              </c:numCache>
            </c:numRef>
          </c:val>
          <c:extLst>
            <c:ext xmlns:c16="http://schemas.microsoft.com/office/drawing/2014/chart" uri="{C3380CC4-5D6E-409C-BE32-E72D297353CC}">
              <c16:uniqueId val="{00000000-7DFA-436A-AD03-A36D5E520A3E}"/>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userShapes r:id="rId2"/>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384959925700609"/>
          <c:y val="0.1144737959760861"/>
          <c:w val="0.43230094760656684"/>
          <c:h val="0.69365664503075752"/>
        </c:manualLayout>
      </c:layout>
      <c:areaChart>
        <c:grouping val="stacked"/>
        <c:varyColors val="0"/>
        <c:ser>
          <c:idx val="2"/>
          <c:order val="2"/>
          <c:tx>
            <c:strRef>
              <c:f>Sheet1!$D$1</c:f>
              <c:strCache>
                <c:ptCount val="1"/>
                <c:pt idx="0">
                  <c:v>Bottom Area</c:v>
                </c:pt>
              </c:strCache>
            </c:strRef>
          </c:tx>
          <c:spPr>
            <a:noFill/>
            <a:ln>
              <a:noFill/>
            </a:ln>
            <a:effectLst/>
          </c:spPr>
          <c:cat>
            <c:numRef>
              <c:f>Sheet1!$A$2:$A$3</c:f>
              <c:numCache>
                <c:formatCode>General</c:formatCode>
                <c:ptCount val="2"/>
                <c:pt idx="0">
                  <c:v>2024</c:v>
                </c:pt>
                <c:pt idx="1">
                  <c:v>2025</c:v>
                </c:pt>
              </c:numCache>
            </c:numRef>
          </c:cat>
          <c:val>
            <c:numRef>
              <c:f>Sheet1!$D$2:$D$3</c:f>
              <c:numCache>
                <c:formatCode>0.0%</c:formatCode>
                <c:ptCount val="2"/>
                <c:pt idx="0">
                  <c:v>8.8999999999999996E-2</c:v>
                </c:pt>
                <c:pt idx="1">
                  <c:v>8.5000000000000006E-2</c:v>
                </c:pt>
              </c:numCache>
            </c:numRef>
          </c:val>
          <c:extLst>
            <c:ext xmlns:c16="http://schemas.microsoft.com/office/drawing/2014/chart" uri="{C3380CC4-5D6E-409C-BE32-E72D297353CC}">
              <c16:uniqueId val="{00000000-A57D-40E1-9FDC-BD1971A02CA9}"/>
            </c:ext>
          </c:extLst>
        </c:ser>
        <c:ser>
          <c:idx val="3"/>
          <c:order val="3"/>
          <c:tx>
            <c:strRef>
              <c:f>Sheet1!$E$1</c:f>
              <c:strCache>
                <c:ptCount val="1"/>
                <c:pt idx="0">
                  <c:v>Top Area</c:v>
                </c:pt>
              </c:strCache>
            </c:strRef>
          </c:tx>
          <c:spPr>
            <a:solidFill>
              <a:srgbClr val="DDE1E4">
                <a:alpha val="25000"/>
              </a:srgbClr>
            </a:solidFill>
            <a:ln>
              <a:noFill/>
            </a:ln>
            <a:effectLst/>
          </c:spPr>
          <c:cat>
            <c:numRef>
              <c:f>Sheet1!$A$2:$A$3</c:f>
              <c:numCache>
                <c:formatCode>General</c:formatCode>
                <c:ptCount val="2"/>
                <c:pt idx="0">
                  <c:v>2024</c:v>
                </c:pt>
                <c:pt idx="1">
                  <c:v>2025</c:v>
                </c:pt>
              </c:numCache>
            </c:numRef>
          </c:cat>
          <c:val>
            <c:numRef>
              <c:f>Sheet1!$E$2:$E$3</c:f>
              <c:numCache>
                <c:formatCode>0.0%</c:formatCode>
                <c:ptCount val="2"/>
                <c:pt idx="0">
                  <c:v>0.63600000000000001</c:v>
                </c:pt>
                <c:pt idx="1">
                  <c:v>0.65100000000000002</c:v>
                </c:pt>
              </c:numCache>
            </c:numRef>
          </c:val>
          <c:extLst>
            <c:ext xmlns:c16="http://schemas.microsoft.com/office/drawing/2014/chart" uri="{C3380CC4-5D6E-409C-BE32-E72D297353CC}">
              <c16:uniqueId val="{00000001-A57D-40E1-9FDC-BD1971A02CA9}"/>
            </c:ext>
          </c:extLst>
        </c:ser>
        <c:dLbls>
          <c:showLegendKey val="0"/>
          <c:showVal val="0"/>
          <c:showCatName val="0"/>
          <c:showSerName val="0"/>
          <c:showPercent val="0"/>
          <c:showBubbleSize val="0"/>
        </c:dLbls>
        <c:axId val="1893957808"/>
        <c:axId val="241089599"/>
      </c:areaChart>
      <c:lineChart>
        <c:grouping val="standard"/>
        <c:varyColors val="0"/>
        <c:ser>
          <c:idx val="0"/>
          <c:order val="0"/>
          <c:tx>
            <c:strRef>
              <c:f>Sheet1!$B$1</c:f>
              <c:strCache>
                <c:ptCount val="1"/>
                <c:pt idx="0">
                  <c:v>Good¹</c:v>
                </c:pt>
              </c:strCache>
            </c:strRef>
          </c:tx>
          <c:spPr>
            <a:ln w="31750" cap="rnd">
              <a:solidFill>
                <a:srgbClr val="003087"/>
              </a:solidFill>
              <a:round/>
            </a:ln>
            <a:effectLst/>
          </c:spPr>
          <c:marker>
            <c:symbol val="circle"/>
            <c:size val="9"/>
            <c:spPr>
              <a:solidFill>
                <a:srgbClr val="DDE1E4"/>
              </a:solidFill>
              <a:ln w="19050">
                <a:solidFill>
                  <a:srgbClr val="003087"/>
                </a:solidFill>
              </a:ln>
              <a:effectLst/>
            </c:spPr>
          </c:marker>
          <c:dPt>
            <c:idx val="0"/>
            <c:bubble3D val="0"/>
            <c:extLst>
              <c:ext xmlns:c16="http://schemas.microsoft.com/office/drawing/2014/chart" uri="{C3380CC4-5D6E-409C-BE32-E72D297353CC}">
                <c16:uniqueId val="{00000002-A57D-40E1-9FDC-BD1971A02CA9}"/>
              </c:ext>
            </c:extLst>
          </c:dPt>
          <c:dLbls>
            <c:spPr>
              <a:solidFill>
                <a:schemeClr val="bg1"/>
              </a:solidFill>
              <a:ln>
                <a:noFill/>
              </a:ln>
              <a:effectLst/>
            </c:spPr>
            <c:txPr>
              <a:bodyPr rot="0" vert="horz"/>
              <a:lstStyle/>
              <a:p>
                <a:pPr>
                  <a:defRPr sz="1800" b="1"/>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numRef>
              <c:f>Sheet1!$A$2:$A$3</c:f>
              <c:numCache>
                <c:formatCode>General</c:formatCode>
                <c:ptCount val="2"/>
                <c:pt idx="0">
                  <c:v>2024</c:v>
                </c:pt>
                <c:pt idx="1">
                  <c:v>2025</c:v>
                </c:pt>
              </c:numCache>
            </c:numRef>
          </c:cat>
          <c:val>
            <c:numRef>
              <c:f>Sheet1!$B$2:$B$3</c:f>
              <c:numCache>
                <c:formatCode>0.0%</c:formatCode>
                <c:ptCount val="2"/>
                <c:pt idx="0">
                  <c:v>0.72499999999999998</c:v>
                </c:pt>
                <c:pt idx="1">
                  <c:v>0.73599999999999999</c:v>
                </c:pt>
              </c:numCache>
            </c:numRef>
          </c:val>
          <c:smooth val="0"/>
          <c:extLst>
            <c:ext xmlns:c16="http://schemas.microsoft.com/office/drawing/2014/chart" uri="{C3380CC4-5D6E-409C-BE32-E72D297353CC}">
              <c16:uniqueId val="{00000004-A57D-40E1-9FDC-BD1971A02CA9}"/>
            </c:ext>
          </c:extLst>
        </c:ser>
        <c:ser>
          <c:idx val="1"/>
          <c:order val="1"/>
          <c:tx>
            <c:strRef>
              <c:f>Sheet1!$C$1</c:f>
              <c:strCache>
                <c:ptCount val="1"/>
                <c:pt idx="0">
                  <c:v>Poor²</c:v>
                </c:pt>
              </c:strCache>
            </c:strRef>
          </c:tx>
          <c:spPr>
            <a:ln w="31750" cap="rnd">
              <a:solidFill>
                <a:srgbClr val="919EA8"/>
              </a:solidFill>
              <a:round/>
            </a:ln>
            <a:effectLst/>
          </c:spPr>
          <c:marker>
            <c:symbol val="square"/>
            <c:size val="9"/>
            <c:spPr>
              <a:solidFill>
                <a:srgbClr val="DDE1E4"/>
              </a:solidFill>
              <a:ln w="19050">
                <a:solidFill>
                  <a:srgbClr val="919EA8"/>
                </a:solidFill>
              </a:ln>
              <a:effectLst/>
            </c:spPr>
          </c:marker>
          <c:dLbls>
            <c:spPr>
              <a:solidFill>
                <a:schemeClr val="bg1"/>
              </a:solidFill>
              <a:ln>
                <a:noFill/>
              </a:ln>
              <a:effectLst/>
            </c:spPr>
            <c:txPr>
              <a:bodyPr rot="0" vert="horz"/>
              <a:lstStyle/>
              <a:p>
                <a:pPr>
                  <a:defRPr sz="1800" b="1"/>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numRef>
              <c:f>Sheet1!$A$2:$A$3</c:f>
              <c:numCache>
                <c:formatCode>General</c:formatCode>
                <c:ptCount val="2"/>
                <c:pt idx="0">
                  <c:v>2024</c:v>
                </c:pt>
                <c:pt idx="1">
                  <c:v>2025</c:v>
                </c:pt>
              </c:numCache>
            </c:numRef>
          </c:cat>
          <c:val>
            <c:numRef>
              <c:f>Sheet1!$C$2:$C$3</c:f>
              <c:numCache>
                <c:formatCode>0.0%</c:formatCode>
                <c:ptCount val="2"/>
                <c:pt idx="0">
                  <c:v>8.8999999999999996E-2</c:v>
                </c:pt>
                <c:pt idx="1">
                  <c:v>8.5000000000000006E-2</c:v>
                </c:pt>
              </c:numCache>
            </c:numRef>
          </c:val>
          <c:smooth val="0"/>
          <c:extLst>
            <c:ext xmlns:c16="http://schemas.microsoft.com/office/drawing/2014/chart" uri="{C3380CC4-5D6E-409C-BE32-E72D297353CC}">
              <c16:uniqueId val="{00000006-A57D-40E1-9FDC-BD1971A02CA9}"/>
            </c:ext>
          </c:extLst>
        </c:ser>
        <c:dLbls>
          <c:showLegendKey val="0"/>
          <c:showVal val="0"/>
          <c:showCatName val="0"/>
          <c:showSerName val="0"/>
          <c:showPercent val="0"/>
          <c:showBubbleSize val="0"/>
        </c:dLbls>
        <c:marker val="1"/>
        <c:smooth val="0"/>
        <c:axId val="1893957808"/>
        <c:axId val="241089599"/>
      </c:lineChart>
      <c:catAx>
        <c:axId val="1893957808"/>
        <c:scaling>
          <c:orientation val="minMax"/>
        </c:scaling>
        <c:delete val="0"/>
        <c:axPos val="b"/>
        <c:majorGridlines>
          <c:spPr>
            <a:ln w="12700" cap="rnd" cmpd="sng" algn="ctr">
              <a:solidFill>
                <a:srgbClr val="919EA8"/>
              </a:solidFill>
              <a:prstDash val="sysDot"/>
              <a:round/>
            </a:ln>
            <a:effectLst/>
          </c:spPr>
        </c:majorGridlines>
        <c:numFmt formatCode="General" sourceLinked="1"/>
        <c:majorTickMark val="none"/>
        <c:minorTickMark val="none"/>
        <c:tickLblPos val="nextTo"/>
        <c:spPr>
          <a:noFill/>
          <a:ln w="9525" cap="flat" cmpd="sng" algn="ctr">
            <a:noFill/>
            <a:round/>
          </a:ln>
          <a:effectLst/>
        </c:spPr>
        <c:txPr>
          <a:bodyPr rot="-60000000" vert="horz"/>
          <a:lstStyle/>
          <a:p>
            <a:pPr>
              <a:defRPr sz="1200"/>
            </a:pPr>
            <a:endParaRPr lang="en-US"/>
          </a:p>
        </c:txPr>
        <c:crossAx val="241089599"/>
        <c:crosses val="autoZero"/>
        <c:auto val="1"/>
        <c:lblAlgn val="ctr"/>
        <c:lblOffset val="600"/>
        <c:noMultiLvlLbl val="0"/>
      </c:catAx>
      <c:valAx>
        <c:axId val="241089599"/>
        <c:scaling>
          <c:orientation val="minMax"/>
          <c:max val="1"/>
        </c:scaling>
        <c:delete val="1"/>
        <c:axPos val="l"/>
        <c:numFmt formatCode="0.0%" sourceLinked="1"/>
        <c:majorTickMark val="out"/>
        <c:minorTickMark val="none"/>
        <c:tickLblPos val="nextTo"/>
        <c:crossAx val="1893957808"/>
        <c:crosses val="autoZero"/>
        <c:crossBetween val="midCat"/>
      </c:valAx>
      <c:spPr>
        <a:noFill/>
        <a:ln>
          <a:noFill/>
        </a:ln>
        <a:effectLst/>
      </c:spPr>
    </c:plotArea>
    <c:legend>
      <c:legendPos val="t"/>
      <c:legendEntry>
        <c:idx val="0"/>
        <c:delete val="1"/>
      </c:legendEntry>
      <c:legendEntry>
        <c:idx val="1"/>
        <c:delete val="1"/>
      </c:legendEntry>
      <c:overlay val="0"/>
      <c:txPr>
        <a:bodyPr/>
        <a:lstStyle/>
        <a:p>
          <a:pPr>
            <a:defRPr sz="1200"/>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rgbClr val="231F20"/>
          </a:solidFill>
        </a:defRPr>
      </a:pPr>
      <a:endParaRPr lang="en-US"/>
    </a:p>
  </c:txPr>
  <c:externalData r:id="rId1">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990379188949499"/>
          <c:y val="0.15875"/>
          <c:w val="0.44019241622100991"/>
          <c:h val="0.6825"/>
        </c:manualLayout>
      </c:layout>
      <c:pieChart>
        <c:varyColors val="1"/>
        <c:ser>
          <c:idx val="0"/>
          <c:order val="0"/>
          <c:tx>
            <c:strRef>
              <c:f>Sheet1!$B$1</c:f>
              <c:strCache>
                <c:ptCount val="1"/>
                <c:pt idx="0">
                  <c:v>Data</c:v>
                </c:pt>
              </c:strCache>
            </c:strRef>
          </c:tx>
          <c:spPr>
            <a:ln w="19050">
              <a:solidFill>
                <a:schemeClr val="bg1"/>
              </a:solidFill>
            </a:ln>
          </c:spPr>
          <c:dPt>
            <c:idx val="0"/>
            <c:bubble3D val="0"/>
            <c:spPr>
              <a:solidFill>
                <a:srgbClr val="003087"/>
              </a:solidFill>
              <a:ln w="19050">
                <a:solidFill>
                  <a:schemeClr val="bg1"/>
                </a:solidFill>
              </a:ln>
              <a:effectLst/>
            </c:spPr>
            <c:extLst>
              <c:ext xmlns:c16="http://schemas.microsoft.com/office/drawing/2014/chart" uri="{C3380CC4-5D6E-409C-BE32-E72D297353CC}">
                <c16:uniqueId val="{00000001-C821-408A-A2D4-674AA7D20DAE}"/>
              </c:ext>
            </c:extLst>
          </c:dPt>
          <c:dPt>
            <c:idx val="1"/>
            <c:bubble3D val="0"/>
            <c:spPr>
              <a:solidFill>
                <a:srgbClr val="005EB8"/>
              </a:solidFill>
              <a:ln w="19050">
                <a:solidFill>
                  <a:schemeClr val="bg1"/>
                </a:solidFill>
              </a:ln>
              <a:effectLst/>
            </c:spPr>
            <c:extLst>
              <c:ext xmlns:c16="http://schemas.microsoft.com/office/drawing/2014/chart" uri="{C3380CC4-5D6E-409C-BE32-E72D297353CC}">
                <c16:uniqueId val="{00000003-C821-408A-A2D4-674AA7D20DAE}"/>
              </c:ext>
            </c:extLst>
          </c:dPt>
          <c:dPt>
            <c:idx val="2"/>
            <c:bubble3D val="0"/>
            <c:spPr>
              <a:solidFill>
                <a:srgbClr val="919EA8"/>
              </a:solidFill>
              <a:ln w="19050">
                <a:solidFill>
                  <a:schemeClr val="bg1"/>
                </a:solidFill>
              </a:ln>
              <a:effectLst/>
            </c:spPr>
            <c:extLst>
              <c:ext xmlns:c16="http://schemas.microsoft.com/office/drawing/2014/chart" uri="{C3380CC4-5D6E-409C-BE32-E72D297353CC}">
                <c16:uniqueId val="{00000005-C821-408A-A2D4-674AA7D20DAE}"/>
              </c:ext>
            </c:extLst>
          </c:dPt>
          <c:dLbls>
            <c:dLbl>
              <c:idx val="0"/>
              <c:tx>
                <c:rich>
                  <a:bodyPr/>
                  <a:lstStyle/>
                  <a:p>
                    <a:fld id="{DD6AC5FD-BE1D-449E-8AA7-EF868E855685}" type="VALUE">
                      <a:rPr lang="en-US" sz="2000" b="1" smtClean="0"/>
                      <a:pPr/>
                      <a:t>[VALUE]</a:t>
                    </a:fld>
                    <a:endParaRPr lang="en-US" sz="2000" b="1" baseline="0"/>
                  </a:p>
                  <a:p>
                    <a:fld id="{D5CABBDB-5696-429A-B346-8F299FE96EDE}" type="CATEGORYNAME">
                      <a:rPr lang="en-US"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1-C821-408A-A2D4-674AA7D20DAE}"/>
                </c:ext>
              </c:extLst>
            </c:dLbl>
            <c:dLbl>
              <c:idx val="1"/>
              <c:layout>
                <c:manualLayout>
                  <c:x val="1.3568482905982907E-2"/>
                  <c:y val="8.0643731709310967E-2"/>
                </c:manualLayout>
              </c:layout>
              <c:tx>
                <c:rich>
                  <a:bodyPr/>
                  <a:lstStyle/>
                  <a:p>
                    <a:fld id="{3B10BDC5-3E70-4489-8C32-3C71B075A16C}" type="VALUE">
                      <a:rPr lang="en-GB" sz="2000" b="1" smtClean="0"/>
                      <a:pPr/>
                      <a:t>[VALUE]</a:t>
                    </a:fld>
                    <a:endParaRPr lang="en-GB" sz="2000" b="1" baseline="0"/>
                  </a:p>
                  <a:p>
                    <a:fld id="{D2A95A94-10BE-49E3-A7A4-06DC9BD2736D}" type="CATEGORYNAME">
                      <a:rPr lang="en-GB" smtClean="0"/>
                      <a:pPr/>
                      <a:t>[CATEGORY NAME]</a:t>
                    </a:fld>
                    <a:endParaRPr lang="en-GB"/>
                  </a:p>
                </c:rich>
              </c:tx>
              <c:dLblPos val="bestFit"/>
              <c:showLegendKey val="0"/>
              <c:showVal val="1"/>
              <c:showCatName val="1"/>
              <c:showSerName val="0"/>
              <c:showPercent val="0"/>
              <c:showBubbleSize val="0"/>
              <c:separator>
</c:separator>
              <c:extLst>
                <c:ext xmlns:c15="http://schemas.microsoft.com/office/drawing/2012/chart" uri="{CE6537A1-D6FC-4f65-9D91-7224C49458BB}">
                  <c15:layout>
                    <c:manualLayout>
                      <c:w val="0.27099188034188026"/>
                      <c:h val="0.13490442209691164"/>
                    </c:manualLayout>
                  </c15:layout>
                  <c15:dlblFieldTable/>
                  <c15:showDataLabelsRange val="0"/>
                </c:ext>
                <c:ext xmlns:c16="http://schemas.microsoft.com/office/drawing/2014/chart" uri="{C3380CC4-5D6E-409C-BE32-E72D297353CC}">
                  <c16:uniqueId val="{00000003-C821-408A-A2D4-674AA7D20DAE}"/>
                </c:ext>
              </c:extLst>
            </c:dLbl>
            <c:dLbl>
              <c:idx val="2"/>
              <c:layout>
                <c:manualLayout>
                  <c:x val="4.3418803418803421E-2"/>
                  <c:y val="0"/>
                </c:manualLayout>
              </c:layout>
              <c:tx>
                <c:rich>
                  <a:bodyPr/>
                  <a:lstStyle/>
                  <a:p>
                    <a:fld id="{501C5004-9334-4C59-8848-F0F0603F3F6E}" type="VALUE">
                      <a:rPr lang="en-GB" sz="2000" b="1" smtClean="0"/>
                      <a:pPr/>
                      <a:t>[VALUE]</a:t>
                    </a:fld>
                    <a:endParaRPr lang="en-GB" sz="2000" b="1" baseline="0"/>
                  </a:p>
                  <a:p>
                    <a:fld id="{4481EB85-F350-42BB-8C98-930CCA8F1087}" type="CATEGORYNAME">
                      <a:rPr lang="en-GB" smtClean="0"/>
                      <a:pPr/>
                      <a:t>[CATEGORY NAME]</a:t>
                    </a:fld>
                    <a:endParaRPr lang="en-GB"/>
                  </a:p>
                </c:rich>
              </c:tx>
              <c:dLblPos val="bestFit"/>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5-C821-408A-A2D4-674AA7D20DAE}"/>
                </c:ext>
              </c:extLst>
            </c:dLbl>
            <c:spPr>
              <a:noFill/>
              <a:ln>
                <a:noFill/>
              </a:ln>
              <a:effectLst/>
            </c:spPr>
            <c:txPr>
              <a:bodyPr rot="0" spcFirstLastPara="1" vertOverflow="ellipsis" vert="horz" wrap="none" lIns="38100" tIns="19050" rIns="38100" bIns="19050" anchor="ctr" anchorCtr="1">
                <a:spAutoFit/>
              </a:bodyPr>
              <a:lstStyle/>
              <a:p>
                <a:pPr>
                  <a:defRPr sz="1197" b="0" i="0" u="none" strike="noStrike" kern="1200" baseline="0">
                    <a:solidFill>
                      <a:srgbClr val="231F20"/>
                    </a:solidFill>
                    <a:latin typeface="+mn-lt"/>
                    <a:ea typeface="+mn-ea"/>
                    <a:cs typeface="+mn-cs"/>
                  </a:defRPr>
                </a:pPr>
                <a:endParaRPr lang="en-US"/>
              </a:p>
            </c:txPr>
            <c:dLblPos val="outEnd"/>
            <c:showLegendKey val="0"/>
            <c:showVal val="1"/>
            <c:showCatName val="1"/>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rect">
                    <a:avLst/>
                  </a:prstGeom>
                </c15:spPr>
              </c:ext>
            </c:extLst>
          </c:dLbls>
          <c:cat>
            <c:strRef>
              <c:f>Sheet1!$A$2:$A$4</c:f>
              <c:strCache>
                <c:ptCount val="3"/>
                <c:pt idx="0">
                  <c:v>Yes, definitely</c:v>
                </c:pt>
                <c:pt idx="1">
                  <c:v>Yes, to some extent</c:v>
                </c:pt>
                <c:pt idx="2">
                  <c:v>No, not at all</c:v>
                </c:pt>
              </c:strCache>
            </c:strRef>
          </c:cat>
          <c:val>
            <c:numRef>
              <c:f>Sheet1!$B$2:$B$4</c:f>
              <c:numCache>
                <c:formatCode>0.0%</c:formatCode>
                <c:ptCount val="3"/>
                <c:pt idx="0">
                  <c:v>0.57399999999999995</c:v>
                </c:pt>
                <c:pt idx="1">
                  <c:v>0.34499999999999997</c:v>
                </c:pt>
                <c:pt idx="2">
                  <c:v>8.1000000000000003E-2</c:v>
                </c:pt>
              </c:numCache>
            </c:numRef>
          </c:val>
          <c:extLst>
            <c:ext xmlns:c16="http://schemas.microsoft.com/office/drawing/2014/chart" uri="{C3380CC4-5D6E-409C-BE32-E72D297353CC}">
              <c16:uniqueId val="{00000006-C821-408A-A2D4-674AA7D20DAE}"/>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userShapes r:id="rId2"/>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384959925700609"/>
          <c:y val="0.1144737959760861"/>
          <c:w val="0.43230094760656684"/>
          <c:h val="0.69365664503075752"/>
        </c:manualLayout>
      </c:layout>
      <c:areaChart>
        <c:grouping val="stacked"/>
        <c:varyColors val="0"/>
        <c:ser>
          <c:idx val="2"/>
          <c:order val="2"/>
          <c:tx>
            <c:strRef>
              <c:f>Sheet1!$D$1</c:f>
              <c:strCache>
                <c:ptCount val="1"/>
                <c:pt idx="0">
                  <c:v>Bottom Area</c:v>
                </c:pt>
              </c:strCache>
            </c:strRef>
          </c:tx>
          <c:spPr>
            <a:noFill/>
            <a:ln>
              <a:noFill/>
            </a:ln>
            <a:effectLst/>
          </c:spPr>
          <c:cat>
            <c:numRef>
              <c:f>Sheet1!$A$2:$A$3</c:f>
              <c:numCache>
                <c:formatCode>General</c:formatCode>
                <c:ptCount val="2"/>
                <c:pt idx="0">
                  <c:v>2024</c:v>
                </c:pt>
                <c:pt idx="1">
                  <c:v>2025</c:v>
                </c:pt>
              </c:numCache>
            </c:numRef>
          </c:cat>
          <c:val>
            <c:numRef>
              <c:f>Sheet1!$D$2:$D$3</c:f>
              <c:numCache>
                <c:formatCode>0.0%</c:formatCode>
                <c:ptCount val="2"/>
                <c:pt idx="0">
                  <c:v>8.4000000000000005E-2</c:v>
                </c:pt>
                <c:pt idx="1">
                  <c:v>8.1000000000000003E-2</c:v>
                </c:pt>
              </c:numCache>
            </c:numRef>
          </c:val>
          <c:extLst>
            <c:ext xmlns:c16="http://schemas.microsoft.com/office/drawing/2014/chart" uri="{C3380CC4-5D6E-409C-BE32-E72D297353CC}">
              <c16:uniqueId val="{00000000-2A41-4D95-BE02-9F6BC93CB4F6}"/>
            </c:ext>
          </c:extLst>
        </c:ser>
        <c:ser>
          <c:idx val="3"/>
          <c:order val="3"/>
          <c:tx>
            <c:strRef>
              <c:f>Sheet1!$E$1</c:f>
              <c:strCache>
                <c:ptCount val="1"/>
                <c:pt idx="0">
                  <c:v>Top Area</c:v>
                </c:pt>
              </c:strCache>
            </c:strRef>
          </c:tx>
          <c:spPr>
            <a:solidFill>
              <a:srgbClr val="DDE1E4">
                <a:alpha val="25000"/>
              </a:srgbClr>
            </a:solidFill>
            <a:ln>
              <a:noFill/>
            </a:ln>
            <a:effectLst/>
          </c:spPr>
          <c:cat>
            <c:numRef>
              <c:f>Sheet1!$A$2:$A$3</c:f>
              <c:numCache>
                <c:formatCode>General</c:formatCode>
                <c:ptCount val="2"/>
                <c:pt idx="0">
                  <c:v>2024</c:v>
                </c:pt>
                <c:pt idx="1">
                  <c:v>2025</c:v>
                </c:pt>
              </c:numCache>
            </c:numRef>
          </c:cat>
          <c:val>
            <c:numRef>
              <c:f>Sheet1!$E$2:$E$3</c:f>
              <c:numCache>
                <c:formatCode>0.0%</c:formatCode>
                <c:ptCount val="2"/>
                <c:pt idx="0">
                  <c:v>0.83200000000000007</c:v>
                </c:pt>
                <c:pt idx="1">
                  <c:v>0.83800000000000008</c:v>
                </c:pt>
              </c:numCache>
            </c:numRef>
          </c:val>
          <c:extLst>
            <c:ext xmlns:c16="http://schemas.microsoft.com/office/drawing/2014/chart" uri="{C3380CC4-5D6E-409C-BE32-E72D297353CC}">
              <c16:uniqueId val="{00000001-2A41-4D95-BE02-9F6BC93CB4F6}"/>
            </c:ext>
          </c:extLst>
        </c:ser>
        <c:dLbls>
          <c:showLegendKey val="0"/>
          <c:showVal val="0"/>
          <c:showCatName val="0"/>
          <c:showSerName val="0"/>
          <c:showPercent val="0"/>
          <c:showBubbleSize val="0"/>
        </c:dLbls>
        <c:axId val="1893957808"/>
        <c:axId val="241089599"/>
      </c:areaChart>
      <c:lineChart>
        <c:grouping val="standard"/>
        <c:varyColors val="0"/>
        <c:ser>
          <c:idx val="0"/>
          <c:order val="0"/>
          <c:tx>
            <c:strRef>
              <c:f>Sheet1!$B$1</c:f>
              <c:strCache>
                <c:ptCount val="1"/>
                <c:pt idx="0">
                  <c:v>Yes¹</c:v>
                </c:pt>
              </c:strCache>
            </c:strRef>
          </c:tx>
          <c:spPr>
            <a:ln w="31750" cap="rnd">
              <a:solidFill>
                <a:srgbClr val="003087"/>
              </a:solidFill>
              <a:round/>
            </a:ln>
            <a:effectLst/>
          </c:spPr>
          <c:marker>
            <c:symbol val="circle"/>
            <c:size val="9"/>
            <c:spPr>
              <a:solidFill>
                <a:srgbClr val="DDE1E4"/>
              </a:solidFill>
              <a:ln w="19050">
                <a:solidFill>
                  <a:srgbClr val="003087"/>
                </a:solidFill>
              </a:ln>
              <a:effectLst/>
            </c:spPr>
          </c:marker>
          <c:dPt>
            <c:idx val="0"/>
            <c:bubble3D val="0"/>
            <c:extLst>
              <c:ext xmlns:c16="http://schemas.microsoft.com/office/drawing/2014/chart" uri="{C3380CC4-5D6E-409C-BE32-E72D297353CC}">
                <c16:uniqueId val="{00000002-2A41-4D95-BE02-9F6BC93CB4F6}"/>
              </c:ext>
            </c:extLst>
          </c:dPt>
          <c:dLbls>
            <c:spPr>
              <a:solidFill>
                <a:schemeClr val="bg1"/>
              </a:solidFill>
              <a:ln>
                <a:noFill/>
              </a:ln>
              <a:effectLst/>
            </c:spPr>
            <c:txPr>
              <a:bodyPr rot="0" vert="horz"/>
              <a:lstStyle/>
              <a:p>
                <a:pPr>
                  <a:defRPr sz="1800" b="1"/>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numRef>
              <c:f>Sheet1!$A$2:$A$3</c:f>
              <c:numCache>
                <c:formatCode>General</c:formatCode>
                <c:ptCount val="2"/>
                <c:pt idx="0">
                  <c:v>2024</c:v>
                </c:pt>
                <c:pt idx="1">
                  <c:v>2025</c:v>
                </c:pt>
              </c:numCache>
            </c:numRef>
          </c:cat>
          <c:val>
            <c:numRef>
              <c:f>Sheet1!$B$2:$B$3</c:f>
              <c:numCache>
                <c:formatCode>0.0%</c:formatCode>
                <c:ptCount val="2"/>
                <c:pt idx="0">
                  <c:v>0.91600000000000004</c:v>
                </c:pt>
                <c:pt idx="1">
                  <c:v>0.91900000000000004</c:v>
                </c:pt>
              </c:numCache>
            </c:numRef>
          </c:val>
          <c:smooth val="0"/>
          <c:extLst>
            <c:ext xmlns:c16="http://schemas.microsoft.com/office/drawing/2014/chart" uri="{C3380CC4-5D6E-409C-BE32-E72D297353CC}">
              <c16:uniqueId val="{00000004-2A41-4D95-BE02-9F6BC93CB4F6}"/>
            </c:ext>
          </c:extLst>
        </c:ser>
        <c:ser>
          <c:idx val="1"/>
          <c:order val="1"/>
          <c:tx>
            <c:strRef>
              <c:f>Sheet1!$C$1</c:f>
              <c:strCache>
                <c:ptCount val="1"/>
                <c:pt idx="0">
                  <c:v>No²</c:v>
                </c:pt>
              </c:strCache>
            </c:strRef>
          </c:tx>
          <c:spPr>
            <a:ln w="31750" cap="rnd">
              <a:solidFill>
                <a:srgbClr val="919EA8"/>
              </a:solidFill>
              <a:round/>
            </a:ln>
            <a:effectLst/>
          </c:spPr>
          <c:marker>
            <c:symbol val="square"/>
            <c:size val="9"/>
            <c:spPr>
              <a:solidFill>
                <a:srgbClr val="DDE1E4"/>
              </a:solidFill>
              <a:ln w="19050">
                <a:solidFill>
                  <a:srgbClr val="919EA8"/>
                </a:solidFill>
              </a:ln>
              <a:effectLst/>
            </c:spPr>
          </c:marker>
          <c:dLbls>
            <c:spPr>
              <a:solidFill>
                <a:schemeClr val="bg1"/>
              </a:solidFill>
              <a:ln>
                <a:noFill/>
              </a:ln>
              <a:effectLst/>
            </c:spPr>
            <c:txPr>
              <a:bodyPr rot="0" vert="horz"/>
              <a:lstStyle/>
              <a:p>
                <a:pPr>
                  <a:defRPr sz="1800" b="1"/>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numRef>
              <c:f>Sheet1!$A$2:$A$3</c:f>
              <c:numCache>
                <c:formatCode>General</c:formatCode>
                <c:ptCount val="2"/>
                <c:pt idx="0">
                  <c:v>2024</c:v>
                </c:pt>
                <c:pt idx="1">
                  <c:v>2025</c:v>
                </c:pt>
              </c:numCache>
            </c:numRef>
          </c:cat>
          <c:val>
            <c:numRef>
              <c:f>Sheet1!$C$2:$C$3</c:f>
              <c:numCache>
                <c:formatCode>0.0%</c:formatCode>
                <c:ptCount val="2"/>
                <c:pt idx="0">
                  <c:v>8.4000000000000005E-2</c:v>
                </c:pt>
                <c:pt idx="1">
                  <c:v>8.1000000000000003E-2</c:v>
                </c:pt>
              </c:numCache>
            </c:numRef>
          </c:val>
          <c:smooth val="0"/>
          <c:extLst>
            <c:ext xmlns:c16="http://schemas.microsoft.com/office/drawing/2014/chart" uri="{C3380CC4-5D6E-409C-BE32-E72D297353CC}">
              <c16:uniqueId val="{00000006-2A41-4D95-BE02-9F6BC93CB4F6}"/>
            </c:ext>
          </c:extLst>
        </c:ser>
        <c:dLbls>
          <c:showLegendKey val="0"/>
          <c:showVal val="0"/>
          <c:showCatName val="0"/>
          <c:showSerName val="0"/>
          <c:showPercent val="0"/>
          <c:showBubbleSize val="0"/>
        </c:dLbls>
        <c:marker val="1"/>
        <c:smooth val="0"/>
        <c:axId val="1893957808"/>
        <c:axId val="241089599"/>
      </c:lineChart>
      <c:catAx>
        <c:axId val="1893957808"/>
        <c:scaling>
          <c:orientation val="minMax"/>
        </c:scaling>
        <c:delete val="0"/>
        <c:axPos val="b"/>
        <c:majorGridlines>
          <c:spPr>
            <a:ln w="12700" cap="rnd" cmpd="sng" algn="ctr">
              <a:solidFill>
                <a:srgbClr val="919EA8"/>
              </a:solidFill>
              <a:prstDash val="sysDot"/>
              <a:round/>
            </a:ln>
            <a:effectLst/>
          </c:spPr>
        </c:majorGridlines>
        <c:numFmt formatCode="General" sourceLinked="1"/>
        <c:majorTickMark val="none"/>
        <c:minorTickMark val="none"/>
        <c:tickLblPos val="nextTo"/>
        <c:spPr>
          <a:noFill/>
          <a:ln w="9525" cap="flat" cmpd="sng" algn="ctr">
            <a:noFill/>
            <a:round/>
          </a:ln>
          <a:effectLst/>
        </c:spPr>
        <c:txPr>
          <a:bodyPr rot="-60000000" vert="horz"/>
          <a:lstStyle/>
          <a:p>
            <a:pPr>
              <a:defRPr sz="1200"/>
            </a:pPr>
            <a:endParaRPr lang="en-US"/>
          </a:p>
        </c:txPr>
        <c:crossAx val="241089599"/>
        <c:crosses val="autoZero"/>
        <c:auto val="1"/>
        <c:lblAlgn val="ctr"/>
        <c:lblOffset val="600"/>
        <c:noMultiLvlLbl val="0"/>
      </c:catAx>
      <c:valAx>
        <c:axId val="241089599"/>
        <c:scaling>
          <c:orientation val="minMax"/>
          <c:max val="1"/>
        </c:scaling>
        <c:delete val="1"/>
        <c:axPos val="l"/>
        <c:numFmt formatCode="0.0%" sourceLinked="1"/>
        <c:majorTickMark val="out"/>
        <c:minorTickMark val="none"/>
        <c:tickLblPos val="nextTo"/>
        <c:crossAx val="1893957808"/>
        <c:crosses val="autoZero"/>
        <c:crossBetween val="midCat"/>
      </c:valAx>
      <c:spPr>
        <a:noFill/>
        <a:ln>
          <a:noFill/>
        </a:ln>
        <a:effectLst/>
      </c:spPr>
    </c:plotArea>
    <c:legend>
      <c:legendPos val="t"/>
      <c:legendEntry>
        <c:idx val="0"/>
        <c:delete val="1"/>
      </c:legendEntry>
      <c:legendEntry>
        <c:idx val="1"/>
        <c:delete val="1"/>
      </c:legendEntry>
      <c:overlay val="0"/>
      <c:txPr>
        <a:bodyPr/>
        <a:lstStyle/>
        <a:p>
          <a:pPr>
            <a:defRPr sz="1200"/>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rgbClr val="231F20"/>
          </a:solidFill>
        </a:defRPr>
      </a:pPr>
      <a:endParaRPr lang="en-US"/>
    </a:p>
  </c:txPr>
  <c:externalData r:id="rId1">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990379188949499"/>
          <c:y val="0.15875"/>
          <c:w val="0.44019241622100991"/>
          <c:h val="0.6825"/>
        </c:manualLayout>
      </c:layout>
      <c:pieChart>
        <c:varyColors val="1"/>
        <c:ser>
          <c:idx val="0"/>
          <c:order val="0"/>
          <c:tx>
            <c:strRef>
              <c:f>Sheet1!$B$1</c:f>
              <c:strCache>
                <c:ptCount val="1"/>
                <c:pt idx="0">
                  <c:v>Data</c:v>
                </c:pt>
              </c:strCache>
            </c:strRef>
          </c:tx>
          <c:spPr>
            <a:ln w="19050">
              <a:solidFill>
                <a:schemeClr val="bg1"/>
              </a:solidFill>
            </a:ln>
          </c:spPr>
          <c:dPt>
            <c:idx val="0"/>
            <c:bubble3D val="0"/>
            <c:spPr>
              <a:solidFill>
                <a:srgbClr val="003087"/>
              </a:solidFill>
              <a:ln w="19050">
                <a:solidFill>
                  <a:schemeClr val="bg1"/>
                </a:solidFill>
              </a:ln>
              <a:effectLst/>
            </c:spPr>
            <c:extLst>
              <c:ext xmlns:c16="http://schemas.microsoft.com/office/drawing/2014/chart" uri="{C3380CC4-5D6E-409C-BE32-E72D297353CC}">
                <c16:uniqueId val="{00000001-B96E-418B-8E50-61AD699C633D}"/>
              </c:ext>
            </c:extLst>
          </c:dPt>
          <c:dPt>
            <c:idx val="1"/>
            <c:bubble3D val="0"/>
            <c:spPr>
              <a:solidFill>
                <a:srgbClr val="005EB8"/>
              </a:solidFill>
              <a:ln w="19050">
                <a:solidFill>
                  <a:schemeClr val="bg1"/>
                </a:solidFill>
              </a:ln>
              <a:effectLst/>
            </c:spPr>
            <c:extLst>
              <c:ext xmlns:c16="http://schemas.microsoft.com/office/drawing/2014/chart" uri="{C3380CC4-5D6E-409C-BE32-E72D297353CC}">
                <c16:uniqueId val="{00000003-B96E-418B-8E50-61AD699C633D}"/>
              </c:ext>
            </c:extLst>
          </c:dPt>
          <c:dPt>
            <c:idx val="2"/>
            <c:bubble3D val="0"/>
            <c:spPr>
              <a:solidFill>
                <a:srgbClr val="919EA8"/>
              </a:solidFill>
              <a:ln w="19050">
                <a:solidFill>
                  <a:schemeClr val="bg1"/>
                </a:solidFill>
              </a:ln>
              <a:effectLst/>
            </c:spPr>
            <c:extLst>
              <c:ext xmlns:c16="http://schemas.microsoft.com/office/drawing/2014/chart" uri="{C3380CC4-5D6E-409C-BE32-E72D297353CC}">
                <c16:uniqueId val="{00000005-B96E-418B-8E50-61AD699C633D}"/>
              </c:ext>
            </c:extLst>
          </c:dPt>
          <c:dLbls>
            <c:dLbl>
              <c:idx val="0"/>
              <c:tx>
                <c:rich>
                  <a:bodyPr/>
                  <a:lstStyle/>
                  <a:p>
                    <a:fld id="{DD6AC5FD-BE1D-449E-8AA7-EF868E855685}" type="VALUE">
                      <a:rPr lang="en-US" sz="2000" b="1" smtClean="0"/>
                      <a:pPr/>
                      <a:t>[VALUE]</a:t>
                    </a:fld>
                    <a:endParaRPr lang="en-US" sz="2000" b="1" baseline="0"/>
                  </a:p>
                  <a:p>
                    <a:fld id="{D5CABBDB-5696-429A-B346-8F299FE96EDE}" type="CATEGORYNAME">
                      <a:rPr lang="en-US"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1-B96E-418B-8E50-61AD699C633D}"/>
                </c:ext>
              </c:extLst>
            </c:dLbl>
            <c:dLbl>
              <c:idx val="1"/>
              <c:layout>
                <c:manualLayout>
                  <c:x val="2.1709401709401711E-2"/>
                  <c:y val="0.19824917378538964"/>
                </c:manualLayout>
              </c:layout>
              <c:tx>
                <c:rich>
                  <a:bodyPr/>
                  <a:lstStyle/>
                  <a:p>
                    <a:fld id="{3B10BDC5-3E70-4489-8C32-3C71B075A16C}" type="VALUE">
                      <a:rPr lang="en-GB" sz="2000" b="1" smtClean="0"/>
                      <a:pPr/>
                      <a:t>[VALUE]</a:t>
                    </a:fld>
                    <a:endParaRPr lang="en-GB" sz="2000" b="1" baseline="0"/>
                  </a:p>
                  <a:p>
                    <a:fld id="{D2A95A94-10BE-49E3-A7A4-06DC9BD2736D}" type="CATEGORYNAME">
                      <a:rPr lang="en-GB" smtClean="0"/>
                      <a:pPr/>
                      <a:t>[CATEGORY NAME]</a:t>
                    </a:fld>
                    <a:endParaRPr lang="en-GB"/>
                  </a:p>
                </c:rich>
              </c:tx>
              <c:dLblPos val="bestFit"/>
              <c:showLegendKey val="0"/>
              <c:showVal val="1"/>
              <c:showCatName val="1"/>
              <c:showSerName val="0"/>
              <c:showPercent val="0"/>
              <c:showBubbleSize val="0"/>
              <c:separator>
</c:separator>
              <c:extLst>
                <c:ext xmlns:c15="http://schemas.microsoft.com/office/drawing/2012/chart" uri="{CE6537A1-D6FC-4f65-9D91-7224C49458BB}">
                  <c15:layout>
                    <c:manualLayout>
                      <c:w val="0.28727393162393161"/>
                      <c:h val="0.13490442209691164"/>
                    </c:manualLayout>
                  </c15:layout>
                  <c15:dlblFieldTable/>
                  <c15:showDataLabelsRange val="0"/>
                </c:ext>
                <c:ext xmlns:c16="http://schemas.microsoft.com/office/drawing/2014/chart" uri="{C3380CC4-5D6E-409C-BE32-E72D297353CC}">
                  <c16:uniqueId val="{00000003-B96E-418B-8E50-61AD699C633D}"/>
                </c:ext>
              </c:extLst>
            </c:dLbl>
            <c:dLbl>
              <c:idx val="2"/>
              <c:tx>
                <c:rich>
                  <a:bodyPr/>
                  <a:lstStyle/>
                  <a:p>
                    <a:fld id="{501C5004-9334-4C59-8848-F0F0603F3F6E}" type="VALUE">
                      <a:rPr lang="en-GB" sz="2000" b="1" smtClean="0"/>
                      <a:pPr/>
                      <a:t>[VALUE]</a:t>
                    </a:fld>
                    <a:endParaRPr lang="en-GB" sz="2000" b="1" baseline="0"/>
                  </a:p>
                  <a:p>
                    <a:fld id="{4481EB85-F350-42BB-8C98-930CCA8F1087}" type="CATEGORYNAME">
                      <a:rPr lang="en-GB"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5-B96E-418B-8E50-61AD699C633D}"/>
                </c:ext>
              </c:extLst>
            </c:dLbl>
            <c:spPr>
              <a:noFill/>
              <a:ln>
                <a:noFill/>
              </a:ln>
              <a:effectLst/>
            </c:spPr>
            <c:txPr>
              <a:bodyPr rot="0" spcFirstLastPara="1" vertOverflow="ellipsis" vert="horz" wrap="none" lIns="38100" tIns="19050" rIns="38100" bIns="19050" anchor="ctr" anchorCtr="1">
                <a:spAutoFit/>
              </a:bodyPr>
              <a:lstStyle/>
              <a:p>
                <a:pPr>
                  <a:defRPr sz="1197" b="0" i="0" u="none" strike="noStrike" kern="1200" baseline="0">
                    <a:solidFill>
                      <a:srgbClr val="231F20"/>
                    </a:solidFill>
                    <a:latin typeface="+mn-lt"/>
                    <a:ea typeface="+mn-ea"/>
                    <a:cs typeface="+mn-cs"/>
                  </a:defRPr>
                </a:pPr>
                <a:endParaRPr lang="en-US"/>
              </a:p>
            </c:txPr>
            <c:dLblPos val="outEnd"/>
            <c:showLegendKey val="0"/>
            <c:showVal val="1"/>
            <c:showCatName val="1"/>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rect">
                    <a:avLst/>
                  </a:prstGeom>
                </c15:spPr>
              </c:ext>
            </c:extLst>
          </c:dLbls>
          <c:cat>
            <c:strRef>
              <c:f>Sheet1!$A$2:$A$4</c:f>
              <c:strCache>
                <c:ptCount val="3"/>
                <c:pt idx="0">
                  <c:v>Yes, definitely</c:v>
                </c:pt>
                <c:pt idx="1">
                  <c:v>Yes, to some extent</c:v>
                </c:pt>
                <c:pt idx="2">
                  <c:v>No, not at all</c:v>
                </c:pt>
              </c:strCache>
            </c:strRef>
          </c:cat>
          <c:val>
            <c:numRef>
              <c:f>Sheet1!$B$2:$B$4</c:f>
              <c:numCache>
                <c:formatCode>0.0%</c:formatCode>
                <c:ptCount val="3"/>
                <c:pt idx="0">
                  <c:v>0.63600000000000001</c:v>
                </c:pt>
                <c:pt idx="1">
                  <c:v>0.28899999999999998</c:v>
                </c:pt>
                <c:pt idx="2">
                  <c:v>7.4999999999999997E-2</c:v>
                </c:pt>
              </c:numCache>
            </c:numRef>
          </c:val>
          <c:extLst>
            <c:ext xmlns:c16="http://schemas.microsoft.com/office/drawing/2014/chart" uri="{C3380CC4-5D6E-409C-BE32-E72D297353CC}">
              <c16:uniqueId val="{00000000-7DFA-436A-AD03-A36D5E520A3E}"/>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userShapes r:id="rId2"/>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384959925700609"/>
          <c:y val="0.1144737959760861"/>
          <c:w val="0.43230094760656684"/>
          <c:h val="0.69365664503075752"/>
        </c:manualLayout>
      </c:layout>
      <c:areaChart>
        <c:grouping val="stacked"/>
        <c:varyColors val="0"/>
        <c:ser>
          <c:idx val="2"/>
          <c:order val="2"/>
          <c:tx>
            <c:strRef>
              <c:f>Sheet1!$D$1</c:f>
              <c:strCache>
                <c:ptCount val="1"/>
                <c:pt idx="0">
                  <c:v>Bottom Area</c:v>
                </c:pt>
              </c:strCache>
            </c:strRef>
          </c:tx>
          <c:spPr>
            <a:noFill/>
            <a:ln>
              <a:noFill/>
            </a:ln>
            <a:effectLst/>
          </c:spPr>
          <c:cat>
            <c:numRef>
              <c:f>Sheet1!$A$2:$A$3</c:f>
              <c:numCache>
                <c:formatCode>General</c:formatCode>
                <c:ptCount val="2"/>
                <c:pt idx="0">
                  <c:v>2024</c:v>
                </c:pt>
                <c:pt idx="1">
                  <c:v>2025</c:v>
                </c:pt>
              </c:numCache>
            </c:numRef>
          </c:cat>
          <c:val>
            <c:numRef>
              <c:f>Sheet1!$D$2:$D$3</c:f>
              <c:numCache>
                <c:formatCode>0.0%</c:formatCode>
                <c:ptCount val="2"/>
                <c:pt idx="0">
                  <c:v>7.6999999999999999E-2</c:v>
                </c:pt>
                <c:pt idx="1">
                  <c:v>7.4999999999999997E-2</c:v>
                </c:pt>
              </c:numCache>
            </c:numRef>
          </c:val>
          <c:extLst>
            <c:ext xmlns:c16="http://schemas.microsoft.com/office/drawing/2014/chart" uri="{C3380CC4-5D6E-409C-BE32-E72D297353CC}">
              <c16:uniqueId val="{00000000-57C4-44B4-8A26-57063B1FEEE9}"/>
            </c:ext>
          </c:extLst>
        </c:ser>
        <c:ser>
          <c:idx val="3"/>
          <c:order val="3"/>
          <c:tx>
            <c:strRef>
              <c:f>Sheet1!$E$1</c:f>
              <c:strCache>
                <c:ptCount val="1"/>
                <c:pt idx="0">
                  <c:v>Top Area</c:v>
                </c:pt>
              </c:strCache>
            </c:strRef>
          </c:tx>
          <c:spPr>
            <a:solidFill>
              <a:srgbClr val="DDE1E4">
                <a:alpha val="25000"/>
              </a:srgbClr>
            </a:solidFill>
            <a:ln>
              <a:noFill/>
            </a:ln>
            <a:effectLst/>
          </c:spPr>
          <c:cat>
            <c:numRef>
              <c:f>Sheet1!$A$2:$A$3</c:f>
              <c:numCache>
                <c:formatCode>General</c:formatCode>
                <c:ptCount val="2"/>
                <c:pt idx="0">
                  <c:v>2024</c:v>
                </c:pt>
                <c:pt idx="1">
                  <c:v>2025</c:v>
                </c:pt>
              </c:numCache>
            </c:numRef>
          </c:cat>
          <c:val>
            <c:numRef>
              <c:f>Sheet1!$E$2:$E$3</c:f>
              <c:numCache>
                <c:formatCode>0.0%</c:formatCode>
                <c:ptCount val="2"/>
                <c:pt idx="0">
                  <c:v>0.84600000000000009</c:v>
                </c:pt>
                <c:pt idx="1">
                  <c:v>0.85000000000000009</c:v>
                </c:pt>
              </c:numCache>
            </c:numRef>
          </c:val>
          <c:extLst>
            <c:ext xmlns:c16="http://schemas.microsoft.com/office/drawing/2014/chart" uri="{C3380CC4-5D6E-409C-BE32-E72D297353CC}">
              <c16:uniqueId val="{00000001-57C4-44B4-8A26-57063B1FEEE9}"/>
            </c:ext>
          </c:extLst>
        </c:ser>
        <c:dLbls>
          <c:showLegendKey val="0"/>
          <c:showVal val="0"/>
          <c:showCatName val="0"/>
          <c:showSerName val="0"/>
          <c:showPercent val="0"/>
          <c:showBubbleSize val="0"/>
        </c:dLbls>
        <c:axId val="1893957808"/>
        <c:axId val="241089599"/>
      </c:areaChart>
      <c:lineChart>
        <c:grouping val="standard"/>
        <c:varyColors val="0"/>
        <c:ser>
          <c:idx val="0"/>
          <c:order val="0"/>
          <c:tx>
            <c:strRef>
              <c:f>Sheet1!$B$1</c:f>
              <c:strCache>
                <c:ptCount val="1"/>
                <c:pt idx="0">
                  <c:v>Yes¹</c:v>
                </c:pt>
              </c:strCache>
            </c:strRef>
          </c:tx>
          <c:spPr>
            <a:ln w="31750" cap="rnd">
              <a:solidFill>
                <a:srgbClr val="003087"/>
              </a:solidFill>
              <a:round/>
            </a:ln>
            <a:effectLst/>
          </c:spPr>
          <c:marker>
            <c:symbol val="circle"/>
            <c:size val="9"/>
            <c:spPr>
              <a:solidFill>
                <a:srgbClr val="DDE1E4"/>
              </a:solidFill>
              <a:ln w="19050">
                <a:solidFill>
                  <a:srgbClr val="003087"/>
                </a:solidFill>
              </a:ln>
              <a:effectLst/>
            </c:spPr>
          </c:marker>
          <c:dPt>
            <c:idx val="0"/>
            <c:bubble3D val="0"/>
            <c:extLst>
              <c:ext xmlns:c16="http://schemas.microsoft.com/office/drawing/2014/chart" uri="{C3380CC4-5D6E-409C-BE32-E72D297353CC}">
                <c16:uniqueId val="{00000002-57C4-44B4-8A26-57063B1FEEE9}"/>
              </c:ext>
            </c:extLst>
          </c:dPt>
          <c:dLbls>
            <c:spPr>
              <a:solidFill>
                <a:schemeClr val="bg1"/>
              </a:solidFill>
              <a:ln>
                <a:noFill/>
              </a:ln>
              <a:effectLst/>
            </c:spPr>
            <c:txPr>
              <a:bodyPr rot="0" vert="horz"/>
              <a:lstStyle/>
              <a:p>
                <a:pPr>
                  <a:defRPr sz="1800" b="1"/>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numRef>
              <c:f>Sheet1!$A$2:$A$3</c:f>
              <c:numCache>
                <c:formatCode>General</c:formatCode>
                <c:ptCount val="2"/>
                <c:pt idx="0">
                  <c:v>2024</c:v>
                </c:pt>
                <c:pt idx="1">
                  <c:v>2025</c:v>
                </c:pt>
              </c:numCache>
            </c:numRef>
          </c:cat>
          <c:val>
            <c:numRef>
              <c:f>Sheet1!$B$2:$B$3</c:f>
              <c:numCache>
                <c:formatCode>0.0%</c:formatCode>
                <c:ptCount val="2"/>
                <c:pt idx="0">
                  <c:v>0.92300000000000004</c:v>
                </c:pt>
                <c:pt idx="1">
                  <c:v>0.92500000000000004</c:v>
                </c:pt>
              </c:numCache>
            </c:numRef>
          </c:val>
          <c:smooth val="0"/>
          <c:extLst>
            <c:ext xmlns:c16="http://schemas.microsoft.com/office/drawing/2014/chart" uri="{C3380CC4-5D6E-409C-BE32-E72D297353CC}">
              <c16:uniqueId val="{00000004-57C4-44B4-8A26-57063B1FEEE9}"/>
            </c:ext>
          </c:extLst>
        </c:ser>
        <c:ser>
          <c:idx val="1"/>
          <c:order val="1"/>
          <c:tx>
            <c:strRef>
              <c:f>Sheet1!$C$1</c:f>
              <c:strCache>
                <c:ptCount val="1"/>
                <c:pt idx="0">
                  <c:v>No²</c:v>
                </c:pt>
              </c:strCache>
            </c:strRef>
          </c:tx>
          <c:spPr>
            <a:ln w="31750" cap="rnd">
              <a:solidFill>
                <a:srgbClr val="919EA8"/>
              </a:solidFill>
              <a:round/>
            </a:ln>
            <a:effectLst/>
          </c:spPr>
          <c:marker>
            <c:symbol val="square"/>
            <c:size val="9"/>
            <c:spPr>
              <a:solidFill>
                <a:srgbClr val="DDE1E4"/>
              </a:solidFill>
              <a:ln w="19050">
                <a:solidFill>
                  <a:srgbClr val="919EA8"/>
                </a:solidFill>
              </a:ln>
              <a:effectLst/>
            </c:spPr>
          </c:marker>
          <c:dLbls>
            <c:spPr>
              <a:solidFill>
                <a:schemeClr val="bg1"/>
              </a:solidFill>
              <a:ln>
                <a:noFill/>
              </a:ln>
              <a:effectLst/>
            </c:spPr>
            <c:txPr>
              <a:bodyPr rot="0" vert="horz"/>
              <a:lstStyle/>
              <a:p>
                <a:pPr>
                  <a:defRPr sz="1800" b="1"/>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numRef>
              <c:f>Sheet1!$A$2:$A$3</c:f>
              <c:numCache>
                <c:formatCode>General</c:formatCode>
                <c:ptCount val="2"/>
                <c:pt idx="0">
                  <c:v>2024</c:v>
                </c:pt>
                <c:pt idx="1">
                  <c:v>2025</c:v>
                </c:pt>
              </c:numCache>
            </c:numRef>
          </c:cat>
          <c:val>
            <c:numRef>
              <c:f>Sheet1!$C$2:$C$3</c:f>
              <c:numCache>
                <c:formatCode>0.0%</c:formatCode>
                <c:ptCount val="2"/>
                <c:pt idx="0">
                  <c:v>7.6999999999999999E-2</c:v>
                </c:pt>
                <c:pt idx="1">
                  <c:v>7.4999999999999997E-2</c:v>
                </c:pt>
              </c:numCache>
            </c:numRef>
          </c:val>
          <c:smooth val="0"/>
          <c:extLst>
            <c:ext xmlns:c16="http://schemas.microsoft.com/office/drawing/2014/chart" uri="{C3380CC4-5D6E-409C-BE32-E72D297353CC}">
              <c16:uniqueId val="{00000006-57C4-44B4-8A26-57063B1FEEE9}"/>
            </c:ext>
          </c:extLst>
        </c:ser>
        <c:dLbls>
          <c:showLegendKey val="0"/>
          <c:showVal val="0"/>
          <c:showCatName val="0"/>
          <c:showSerName val="0"/>
          <c:showPercent val="0"/>
          <c:showBubbleSize val="0"/>
        </c:dLbls>
        <c:marker val="1"/>
        <c:smooth val="0"/>
        <c:axId val="1893957808"/>
        <c:axId val="241089599"/>
      </c:lineChart>
      <c:catAx>
        <c:axId val="1893957808"/>
        <c:scaling>
          <c:orientation val="minMax"/>
        </c:scaling>
        <c:delete val="0"/>
        <c:axPos val="b"/>
        <c:majorGridlines>
          <c:spPr>
            <a:ln w="12700" cap="rnd" cmpd="sng" algn="ctr">
              <a:solidFill>
                <a:srgbClr val="919EA8"/>
              </a:solidFill>
              <a:prstDash val="sysDot"/>
              <a:round/>
            </a:ln>
            <a:effectLst/>
          </c:spPr>
        </c:majorGridlines>
        <c:numFmt formatCode="General" sourceLinked="1"/>
        <c:majorTickMark val="none"/>
        <c:minorTickMark val="none"/>
        <c:tickLblPos val="nextTo"/>
        <c:spPr>
          <a:noFill/>
          <a:ln w="9525" cap="flat" cmpd="sng" algn="ctr">
            <a:noFill/>
            <a:round/>
          </a:ln>
          <a:effectLst/>
        </c:spPr>
        <c:txPr>
          <a:bodyPr rot="-60000000" vert="horz"/>
          <a:lstStyle/>
          <a:p>
            <a:pPr>
              <a:defRPr sz="1200"/>
            </a:pPr>
            <a:endParaRPr lang="en-US"/>
          </a:p>
        </c:txPr>
        <c:crossAx val="241089599"/>
        <c:crosses val="autoZero"/>
        <c:auto val="1"/>
        <c:lblAlgn val="ctr"/>
        <c:lblOffset val="600"/>
        <c:noMultiLvlLbl val="0"/>
      </c:catAx>
      <c:valAx>
        <c:axId val="241089599"/>
        <c:scaling>
          <c:orientation val="minMax"/>
          <c:max val="1"/>
        </c:scaling>
        <c:delete val="1"/>
        <c:axPos val="l"/>
        <c:numFmt formatCode="0.0%" sourceLinked="1"/>
        <c:majorTickMark val="out"/>
        <c:minorTickMark val="none"/>
        <c:tickLblPos val="nextTo"/>
        <c:crossAx val="1893957808"/>
        <c:crosses val="autoZero"/>
        <c:crossBetween val="midCat"/>
      </c:valAx>
      <c:spPr>
        <a:noFill/>
        <a:ln>
          <a:noFill/>
        </a:ln>
        <a:effectLst/>
      </c:spPr>
    </c:plotArea>
    <c:legend>
      <c:legendPos val="t"/>
      <c:legendEntry>
        <c:idx val="0"/>
        <c:delete val="1"/>
      </c:legendEntry>
      <c:legendEntry>
        <c:idx val="1"/>
        <c:delete val="1"/>
      </c:legendEntry>
      <c:overlay val="0"/>
      <c:txPr>
        <a:bodyPr/>
        <a:lstStyle/>
        <a:p>
          <a:pPr>
            <a:defRPr sz="1200"/>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rgbClr val="231F20"/>
          </a:solidFill>
        </a:defRPr>
      </a:pPr>
      <a:endParaRPr lang="en-US"/>
    </a:p>
  </c:txPr>
  <c:externalData r:id="rId1">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990379188949499"/>
          <c:y val="0.15875"/>
          <c:w val="0.44019241622100991"/>
          <c:h val="0.6825"/>
        </c:manualLayout>
      </c:layout>
      <c:pieChart>
        <c:varyColors val="1"/>
        <c:ser>
          <c:idx val="0"/>
          <c:order val="0"/>
          <c:tx>
            <c:strRef>
              <c:f>Sheet1!$B$1</c:f>
              <c:strCache>
                <c:ptCount val="1"/>
                <c:pt idx="0">
                  <c:v>Data</c:v>
                </c:pt>
              </c:strCache>
            </c:strRef>
          </c:tx>
          <c:spPr>
            <a:ln w="19050">
              <a:solidFill>
                <a:schemeClr val="bg1"/>
              </a:solidFill>
            </a:ln>
          </c:spPr>
          <c:dPt>
            <c:idx val="0"/>
            <c:bubble3D val="0"/>
            <c:spPr>
              <a:solidFill>
                <a:srgbClr val="003087"/>
              </a:solidFill>
              <a:ln w="19050">
                <a:solidFill>
                  <a:schemeClr val="bg1"/>
                </a:solidFill>
              </a:ln>
              <a:effectLst/>
            </c:spPr>
            <c:extLst>
              <c:ext xmlns:c16="http://schemas.microsoft.com/office/drawing/2014/chart" uri="{C3380CC4-5D6E-409C-BE32-E72D297353CC}">
                <c16:uniqueId val="{00000001-B96E-418B-8E50-61AD699C633D}"/>
              </c:ext>
            </c:extLst>
          </c:dPt>
          <c:dPt>
            <c:idx val="1"/>
            <c:bubble3D val="0"/>
            <c:spPr>
              <a:solidFill>
                <a:srgbClr val="005EB8"/>
              </a:solidFill>
              <a:ln w="19050">
                <a:solidFill>
                  <a:schemeClr val="bg1"/>
                </a:solidFill>
              </a:ln>
              <a:effectLst/>
            </c:spPr>
            <c:extLst>
              <c:ext xmlns:c16="http://schemas.microsoft.com/office/drawing/2014/chart" uri="{C3380CC4-5D6E-409C-BE32-E72D297353CC}">
                <c16:uniqueId val="{00000003-B96E-418B-8E50-61AD699C633D}"/>
              </c:ext>
            </c:extLst>
          </c:dPt>
          <c:dPt>
            <c:idx val="2"/>
            <c:bubble3D val="0"/>
            <c:spPr>
              <a:solidFill>
                <a:srgbClr val="919EA8"/>
              </a:solidFill>
              <a:ln w="19050">
                <a:solidFill>
                  <a:schemeClr val="bg1"/>
                </a:solidFill>
              </a:ln>
              <a:effectLst/>
            </c:spPr>
            <c:extLst>
              <c:ext xmlns:c16="http://schemas.microsoft.com/office/drawing/2014/chart" uri="{C3380CC4-5D6E-409C-BE32-E72D297353CC}">
                <c16:uniqueId val="{00000005-B96E-418B-8E50-61AD699C633D}"/>
              </c:ext>
            </c:extLst>
          </c:dPt>
          <c:dLbls>
            <c:dLbl>
              <c:idx val="0"/>
              <c:tx>
                <c:rich>
                  <a:bodyPr/>
                  <a:lstStyle/>
                  <a:p>
                    <a:fld id="{DD6AC5FD-BE1D-449E-8AA7-EF868E855685}" type="VALUE">
                      <a:rPr lang="en-US" sz="2000" b="1" smtClean="0"/>
                      <a:pPr/>
                      <a:t>[VALUE]</a:t>
                    </a:fld>
                    <a:endParaRPr lang="en-US" sz="2000" b="1" baseline="0"/>
                  </a:p>
                  <a:p>
                    <a:fld id="{D5CABBDB-5696-429A-B346-8F299FE96EDE}" type="CATEGORYNAME">
                      <a:rPr lang="en-US"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1-B96E-418B-8E50-61AD699C633D}"/>
                </c:ext>
              </c:extLst>
            </c:dLbl>
            <c:dLbl>
              <c:idx val="1"/>
              <c:layout>
                <c:manualLayout>
                  <c:x val="8.1410256410256402E-3"/>
                  <c:y val="0.10416482012452677"/>
                </c:manualLayout>
              </c:layout>
              <c:tx>
                <c:rich>
                  <a:bodyPr/>
                  <a:lstStyle/>
                  <a:p>
                    <a:fld id="{3B10BDC5-3E70-4489-8C32-3C71B075A16C}" type="VALUE">
                      <a:rPr lang="en-GB" sz="2000" b="1" smtClean="0"/>
                      <a:pPr/>
                      <a:t>[VALUE]</a:t>
                    </a:fld>
                    <a:endParaRPr lang="en-GB" sz="2000" b="1" baseline="0"/>
                  </a:p>
                  <a:p>
                    <a:fld id="{D2A95A94-10BE-49E3-A7A4-06DC9BD2736D}" type="CATEGORYNAME">
                      <a:rPr lang="en-GB" smtClean="0"/>
                      <a:pPr/>
                      <a:t>[CATEGORY NAME]</a:t>
                    </a:fld>
                    <a:endParaRPr lang="en-GB"/>
                  </a:p>
                </c:rich>
              </c:tx>
              <c:dLblPos val="bestFit"/>
              <c:showLegendKey val="0"/>
              <c:showVal val="1"/>
              <c:showCatName val="1"/>
              <c:showSerName val="0"/>
              <c:showPercent val="0"/>
              <c:showBubbleSize val="0"/>
              <c:separator>
</c:separator>
              <c:extLst>
                <c:ext xmlns:c15="http://schemas.microsoft.com/office/drawing/2012/chart" uri="{CE6537A1-D6FC-4f65-9D91-7224C49458BB}">
                  <c15:layout>
                    <c:manualLayout>
                      <c:w val="0.26556452991452989"/>
                      <c:h val="0.13490442209691164"/>
                    </c:manualLayout>
                  </c15:layout>
                  <c15:dlblFieldTable/>
                  <c15:showDataLabelsRange val="0"/>
                </c:ext>
                <c:ext xmlns:c16="http://schemas.microsoft.com/office/drawing/2014/chart" uri="{C3380CC4-5D6E-409C-BE32-E72D297353CC}">
                  <c16:uniqueId val="{00000003-B96E-418B-8E50-61AD699C633D}"/>
                </c:ext>
              </c:extLst>
            </c:dLbl>
            <c:dLbl>
              <c:idx val="2"/>
              <c:tx>
                <c:rich>
                  <a:bodyPr/>
                  <a:lstStyle/>
                  <a:p>
                    <a:fld id="{501C5004-9334-4C59-8848-F0F0603F3F6E}" type="VALUE">
                      <a:rPr lang="en-GB" sz="2000" b="1" smtClean="0"/>
                      <a:pPr/>
                      <a:t>[VALUE]</a:t>
                    </a:fld>
                    <a:endParaRPr lang="en-GB" sz="2000" b="1" baseline="0"/>
                  </a:p>
                  <a:p>
                    <a:fld id="{4481EB85-F350-42BB-8C98-930CCA8F1087}" type="CATEGORYNAME">
                      <a:rPr lang="en-GB"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5-B96E-418B-8E50-61AD699C633D}"/>
                </c:ext>
              </c:extLst>
            </c:dLbl>
            <c:spPr>
              <a:noFill/>
              <a:ln>
                <a:noFill/>
              </a:ln>
              <a:effectLst/>
            </c:spPr>
            <c:txPr>
              <a:bodyPr rot="0" spcFirstLastPara="1" vertOverflow="ellipsis" vert="horz" wrap="none" lIns="38100" tIns="19050" rIns="38100" bIns="19050" anchor="ctr" anchorCtr="1">
                <a:spAutoFit/>
              </a:bodyPr>
              <a:lstStyle/>
              <a:p>
                <a:pPr>
                  <a:defRPr sz="1197" b="0" i="0" u="none" strike="noStrike" kern="1200" baseline="0">
                    <a:solidFill>
                      <a:srgbClr val="231F20"/>
                    </a:solidFill>
                    <a:latin typeface="+mn-lt"/>
                    <a:ea typeface="+mn-ea"/>
                    <a:cs typeface="+mn-cs"/>
                  </a:defRPr>
                </a:pPr>
                <a:endParaRPr lang="en-US"/>
              </a:p>
            </c:txPr>
            <c:dLblPos val="outEnd"/>
            <c:showLegendKey val="0"/>
            <c:showVal val="1"/>
            <c:showCatName val="1"/>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rect">
                    <a:avLst/>
                  </a:prstGeom>
                </c15:spPr>
              </c:ext>
            </c:extLst>
          </c:dLbls>
          <c:cat>
            <c:strRef>
              <c:f>Sheet1!$A$2:$A$4</c:f>
              <c:strCache>
                <c:ptCount val="3"/>
                <c:pt idx="0">
                  <c:v>Yes, definitely</c:v>
                </c:pt>
                <c:pt idx="1">
                  <c:v>Yes, to some extent</c:v>
                </c:pt>
                <c:pt idx="2">
                  <c:v>No, not at all</c:v>
                </c:pt>
              </c:strCache>
            </c:strRef>
          </c:cat>
          <c:val>
            <c:numRef>
              <c:f>Sheet1!$B$2:$B$4</c:f>
              <c:numCache>
                <c:formatCode>0.0%</c:formatCode>
                <c:ptCount val="3"/>
                <c:pt idx="0">
                  <c:v>0.61599999999999999</c:v>
                </c:pt>
                <c:pt idx="1">
                  <c:v>0.29599999999999999</c:v>
                </c:pt>
                <c:pt idx="2">
                  <c:v>8.7999999999999995E-2</c:v>
                </c:pt>
              </c:numCache>
            </c:numRef>
          </c:val>
          <c:extLst>
            <c:ext xmlns:c16="http://schemas.microsoft.com/office/drawing/2014/chart" uri="{C3380CC4-5D6E-409C-BE32-E72D297353CC}">
              <c16:uniqueId val="{00000000-7DFA-436A-AD03-A36D5E520A3E}"/>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userShapes r:id="rId2"/>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384959925700609"/>
          <c:y val="0.1144737959760861"/>
          <c:w val="0.43230094760656684"/>
          <c:h val="0.69365664503075752"/>
        </c:manualLayout>
      </c:layout>
      <c:areaChart>
        <c:grouping val="stacked"/>
        <c:varyColors val="0"/>
        <c:ser>
          <c:idx val="2"/>
          <c:order val="2"/>
          <c:tx>
            <c:strRef>
              <c:f>Sheet1!$D$1</c:f>
              <c:strCache>
                <c:ptCount val="1"/>
                <c:pt idx="0">
                  <c:v>Bottom Area</c:v>
                </c:pt>
              </c:strCache>
            </c:strRef>
          </c:tx>
          <c:spPr>
            <a:noFill/>
            <a:ln>
              <a:noFill/>
            </a:ln>
            <a:effectLst/>
          </c:spPr>
          <c:cat>
            <c:numRef>
              <c:f>Sheet1!$A$2:$A$3</c:f>
              <c:numCache>
                <c:formatCode>General</c:formatCode>
                <c:ptCount val="2"/>
                <c:pt idx="0">
                  <c:v>2024</c:v>
                </c:pt>
                <c:pt idx="1">
                  <c:v>2025</c:v>
                </c:pt>
              </c:numCache>
            </c:numRef>
          </c:cat>
          <c:val>
            <c:numRef>
              <c:f>Sheet1!$D$2:$D$3</c:f>
              <c:numCache>
                <c:formatCode>0.0%</c:formatCode>
                <c:ptCount val="2"/>
                <c:pt idx="0">
                  <c:v>9.0999999999999998E-2</c:v>
                </c:pt>
                <c:pt idx="1">
                  <c:v>8.7999999999999995E-2</c:v>
                </c:pt>
              </c:numCache>
            </c:numRef>
          </c:val>
          <c:extLst>
            <c:ext xmlns:c16="http://schemas.microsoft.com/office/drawing/2014/chart" uri="{C3380CC4-5D6E-409C-BE32-E72D297353CC}">
              <c16:uniqueId val="{00000000-E576-4F25-B76B-E84607AAC3CF}"/>
            </c:ext>
          </c:extLst>
        </c:ser>
        <c:ser>
          <c:idx val="3"/>
          <c:order val="3"/>
          <c:tx>
            <c:strRef>
              <c:f>Sheet1!$E$1</c:f>
              <c:strCache>
                <c:ptCount val="1"/>
                <c:pt idx="0">
                  <c:v>Top Area</c:v>
                </c:pt>
              </c:strCache>
            </c:strRef>
          </c:tx>
          <c:spPr>
            <a:solidFill>
              <a:srgbClr val="DDE1E4">
                <a:alpha val="25000"/>
              </a:srgbClr>
            </a:solidFill>
            <a:ln>
              <a:noFill/>
            </a:ln>
            <a:effectLst/>
          </c:spPr>
          <c:cat>
            <c:numRef>
              <c:f>Sheet1!$A$2:$A$3</c:f>
              <c:numCache>
                <c:formatCode>General</c:formatCode>
                <c:ptCount val="2"/>
                <c:pt idx="0">
                  <c:v>2024</c:v>
                </c:pt>
                <c:pt idx="1">
                  <c:v>2025</c:v>
                </c:pt>
              </c:numCache>
            </c:numRef>
          </c:cat>
          <c:val>
            <c:numRef>
              <c:f>Sheet1!$E$2:$E$3</c:f>
              <c:numCache>
                <c:formatCode>0.0%</c:formatCode>
                <c:ptCount val="2"/>
                <c:pt idx="0">
                  <c:v>0.81800000000000006</c:v>
                </c:pt>
                <c:pt idx="1">
                  <c:v>0.82400000000000007</c:v>
                </c:pt>
              </c:numCache>
            </c:numRef>
          </c:val>
          <c:extLst>
            <c:ext xmlns:c16="http://schemas.microsoft.com/office/drawing/2014/chart" uri="{C3380CC4-5D6E-409C-BE32-E72D297353CC}">
              <c16:uniqueId val="{00000001-E576-4F25-B76B-E84607AAC3CF}"/>
            </c:ext>
          </c:extLst>
        </c:ser>
        <c:dLbls>
          <c:showLegendKey val="0"/>
          <c:showVal val="0"/>
          <c:showCatName val="0"/>
          <c:showSerName val="0"/>
          <c:showPercent val="0"/>
          <c:showBubbleSize val="0"/>
        </c:dLbls>
        <c:axId val="1893957808"/>
        <c:axId val="241089599"/>
      </c:areaChart>
      <c:lineChart>
        <c:grouping val="standard"/>
        <c:varyColors val="0"/>
        <c:ser>
          <c:idx val="0"/>
          <c:order val="0"/>
          <c:tx>
            <c:strRef>
              <c:f>Sheet1!$B$1</c:f>
              <c:strCache>
                <c:ptCount val="1"/>
                <c:pt idx="0">
                  <c:v>Yes¹</c:v>
                </c:pt>
              </c:strCache>
            </c:strRef>
          </c:tx>
          <c:spPr>
            <a:ln w="31750" cap="rnd">
              <a:solidFill>
                <a:srgbClr val="003087"/>
              </a:solidFill>
              <a:round/>
            </a:ln>
            <a:effectLst/>
          </c:spPr>
          <c:marker>
            <c:symbol val="circle"/>
            <c:size val="9"/>
            <c:spPr>
              <a:solidFill>
                <a:srgbClr val="DDE1E4"/>
              </a:solidFill>
              <a:ln w="19050">
                <a:solidFill>
                  <a:srgbClr val="003087"/>
                </a:solidFill>
              </a:ln>
              <a:effectLst/>
            </c:spPr>
          </c:marker>
          <c:dPt>
            <c:idx val="0"/>
            <c:bubble3D val="0"/>
            <c:extLst>
              <c:ext xmlns:c16="http://schemas.microsoft.com/office/drawing/2014/chart" uri="{C3380CC4-5D6E-409C-BE32-E72D297353CC}">
                <c16:uniqueId val="{00000002-E576-4F25-B76B-E84607AAC3CF}"/>
              </c:ext>
            </c:extLst>
          </c:dPt>
          <c:dLbls>
            <c:spPr>
              <a:solidFill>
                <a:schemeClr val="bg1"/>
              </a:solidFill>
              <a:ln>
                <a:noFill/>
              </a:ln>
              <a:effectLst/>
            </c:spPr>
            <c:txPr>
              <a:bodyPr rot="0" vert="horz"/>
              <a:lstStyle/>
              <a:p>
                <a:pPr>
                  <a:defRPr sz="1800" b="1"/>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numRef>
              <c:f>Sheet1!$A$2:$A$3</c:f>
              <c:numCache>
                <c:formatCode>General</c:formatCode>
                <c:ptCount val="2"/>
                <c:pt idx="0">
                  <c:v>2024</c:v>
                </c:pt>
                <c:pt idx="1">
                  <c:v>2025</c:v>
                </c:pt>
              </c:numCache>
            </c:numRef>
          </c:cat>
          <c:val>
            <c:numRef>
              <c:f>Sheet1!$B$2:$B$3</c:f>
              <c:numCache>
                <c:formatCode>0.0%</c:formatCode>
                <c:ptCount val="2"/>
                <c:pt idx="0">
                  <c:v>0.90900000000000003</c:v>
                </c:pt>
                <c:pt idx="1">
                  <c:v>0.91200000000000003</c:v>
                </c:pt>
              </c:numCache>
            </c:numRef>
          </c:val>
          <c:smooth val="0"/>
          <c:extLst>
            <c:ext xmlns:c16="http://schemas.microsoft.com/office/drawing/2014/chart" uri="{C3380CC4-5D6E-409C-BE32-E72D297353CC}">
              <c16:uniqueId val="{00000004-E576-4F25-B76B-E84607AAC3CF}"/>
            </c:ext>
          </c:extLst>
        </c:ser>
        <c:ser>
          <c:idx val="1"/>
          <c:order val="1"/>
          <c:tx>
            <c:strRef>
              <c:f>Sheet1!$C$1</c:f>
              <c:strCache>
                <c:ptCount val="1"/>
                <c:pt idx="0">
                  <c:v>No²</c:v>
                </c:pt>
              </c:strCache>
            </c:strRef>
          </c:tx>
          <c:spPr>
            <a:ln w="31750" cap="rnd">
              <a:solidFill>
                <a:srgbClr val="919EA8"/>
              </a:solidFill>
              <a:round/>
            </a:ln>
            <a:effectLst/>
          </c:spPr>
          <c:marker>
            <c:symbol val="square"/>
            <c:size val="9"/>
            <c:spPr>
              <a:solidFill>
                <a:srgbClr val="DDE1E4"/>
              </a:solidFill>
              <a:ln w="19050">
                <a:solidFill>
                  <a:srgbClr val="919EA8"/>
                </a:solidFill>
              </a:ln>
              <a:effectLst/>
            </c:spPr>
          </c:marker>
          <c:dLbls>
            <c:spPr>
              <a:solidFill>
                <a:schemeClr val="bg1"/>
              </a:solidFill>
              <a:ln>
                <a:noFill/>
              </a:ln>
              <a:effectLst/>
            </c:spPr>
            <c:txPr>
              <a:bodyPr rot="0" vert="horz"/>
              <a:lstStyle/>
              <a:p>
                <a:pPr>
                  <a:defRPr sz="1800" b="1"/>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numRef>
              <c:f>Sheet1!$A$2:$A$3</c:f>
              <c:numCache>
                <c:formatCode>General</c:formatCode>
                <c:ptCount val="2"/>
                <c:pt idx="0">
                  <c:v>2024</c:v>
                </c:pt>
                <c:pt idx="1">
                  <c:v>2025</c:v>
                </c:pt>
              </c:numCache>
            </c:numRef>
          </c:cat>
          <c:val>
            <c:numRef>
              <c:f>Sheet1!$C$2:$C$3</c:f>
              <c:numCache>
                <c:formatCode>0.0%</c:formatCode>
                <c:ptCount val="2"/>
                <c:pt idx="0">
                  <c:v>9.0999999999999998E-2</c:v>
                </c:pt>
                <c:pt idx="1">
                  <c:v>8.7999999999999995E-2</c:v>
                </c:pt>
              </c:numCache>
            </c:numRef>
          </c:val>
          <c:smooth val="0"/>
          <c:extLst>
            <c:ext xmlns:c16="http://schemas.microsoft.com/office/drawing/2014/chart" uri="{C3380CC4-5D6E-409C-BE32-E72D297353CC}">
              <c16:uniqueId val="{00000006-E576-4F25-B76B-E84607AAC3CF}"/>
            </c:ext>
          </c:extLst>
        </c:ser>
        <c:dLbls>
          <c:showLegendKey val="0"/>
          <c:showVal val="0"/>
          <c:showCatName val="0"/>
          <c:showSerName val="0"/>
          <c:showPercent val="0"/>
          <c:showBubbleSize val="0"/>
        </c:dLbls>
        <c:marker val="1"/>
        <c:smooth val="0"/>
        <c:axId val="1893957808"/>
        <c:axId val="241089599"/>
      </c:lineChart>
      <c:catAx>
        <c:axId val="1893957808"/>
        <c:scaling>
          <c:orientation val="minMax"/>
        </c:scaling>
        <c:delete val="0"/>
        <c:axPos val="b"/>
        <c:majorGridlines>
          <c:spPr>
            <a:ln w="12700" cap="rnd" cmpd="sng" algn="ctr">
              <a:solidFill>
                <a:srgbClr val="919EA8"/>
              </a:solidFill>
              <a:prstDash val="sysDot"/>
              <a:round/>
            </a:ln>
            <a:effectLst/>
          </c:spPr>
        </c:majorGridlines>
        <c:numFmt formatCode="General" sourceLinked="1"/>
        <c:majorTickMark val="none"/>
        <c:minorTickMark val="none"/>
        <c:tickLblPos val="nextTo"/>
        <c:spPr>
          <a:noFill/>
          <a:ln w="9525" cap="flat" cmpd="sng" algn="ctr">
            <a:noFill/>
            <a:round/>
          </a:ln>
          <a:effectLst/>
        </c:spPr>
        <c:txPr>
          <a:bodyPr rot="-60000000" vert="horz"/>
          <a:lstStyle/>
          <a:p>
            <a:pPr>
              <a:defRPr sz="1200"/>
            </a:pPr>
            <a:endParaRPr lang="en-US"/>
          </a:p>
        </c:txPr>
        <c:crossAx val="241089599"/>
        <c:crosses val="autoZero"/>
        <c:auto val="1"/>
        <c:lblAlgn val="ctr"/>
        <c:lblOffset val="600"/>
        <c:noMultiLvlLbl val="0"/>
      </c:catAx>
      <c:valAx>
        <c:axId val="241089599"/>
        <c:scaling>
          <c:orientation val="minMax"/>
          <c:max val="1"/>
        </c:scaling>
        <c:delete val="1"/>
        <c:axPos val="l"/>
        <c:numFmt formatCode="0.0%" sourceLinked="1"/>
        <c:majorTickMark val="out"/>
        <c:minorTickMark val="none"/>
        <c:tickLblPos val="nextTo"/>
        <c:crossAx val="1893957808"/>
        <c:crosses val="autoZero"/>
        <c:crossBetween val="midCat"/>
      </c:valAx>
      <c:spPr>
        <a:noFill/>
        <a:ln>
          <a:noFill/>
        </a:ln>
        <a:effectLst/>
      </c:spPr>
    </c:plotArea>
    <c:legend>
      <c:legendPos val="t"/>
      <c:legendEntry>
        <c:idx val="0"/>
        <c:delete val="1"/>
      </c:legendEntry>
      <c:legendEntry>
        <c:idx val="1"/>
        <c:delete val="1"/>
      </c:legendEntry>
      <c:overlay val="0"/>
      <c:txPr>
        <a:bodyPr/>
        <a:lstStyle/>
        <a:p>
          <a:pPr>
            <a:defRPr sz="1200"/>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rgbClr val="231F20"/>
          </a:solidFill>
        </a:defRPr>
      </a:pPr>
      <a:endParaRPr lang="en-US"/>
    </a:p>
  </c:txPr>
  <c:externalData r:id="rId1">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770260463612587"/>
          <c:y val="2.6224999999999998E-2"/>
          <c:w val="0.44508744689255125"/>
          <c:h val="0.94251028806584358"/>
        </c:manualLayout>
      </c:layout>
      <c:barChart>
        <c:barDir val="bar"/>
        <c:grouping val="clustered"/>
        <c:varyColors val="0"/>
        <c:ser>
          <c:idx val="0"/>
          <c:order val="0"/>
          <c:tx>
            <c:strRef>
              <c:f>Sheet1!$B$1</c:f>
              <c:strCache>
                <c:ptCount val="1"/>
                <c:pt idx="0">
                  <c:v>2025</c:v>
                </c:pt>
              </c:strCache>
            </c:strRef>
          </c:tx>
          <c:spPr>
            <a:solidFill>
              <a:srgbClr val="003087"/>
            </a:solidFill>
            <a:ln>
              <a:noFill/>
            </a:ln>
            <a:effectLst/>
          </c:spPr>
          <c:invertIfNegative val="0"/>
          <c:dLbls>
            <c:dLbl>
              <c:idx val="0"/>
              <c:tx>
                <c:rich>
                  <a:bodyPr/>
                  <a:lstStyle/>
                  <a:p>
                    <a:fld id="{4FFCB094-0EBD-4226-BB80-4C26429B2385}"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AC87-4CD4-80C5-F2961AAE74BC}"/>
                </c:ext>
              </c:extLst>
            </c:dLbl>
            <c:dLbl>
              <c:idx val="1"/>
              <c:tx>
                <c:rich>
                  <a:bodyPr/>
                  <a:lstStyle/>
                  <a:p>
                    <a:fld id="{B5E108A7-C8F6-429A-BA9D-42F9F73F699B}"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2795-4807-AC0B-23F83EDBCE7A}"/>
                </c:ext>
              </c:extLst>
            </c:dLbl>
            <c:dLbl>
              <c:idx val="5"/>
              <c:tx>
                <c:rich>
                  <a:bodyPr/>
                  <a:lstStyle/>
                  <a:p>
                    <a:fld id="{B526A448-8690-44E4-AE8F-B8FEC1A85DCA}"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ACD3-437F-97F0-F31F21F1496B}"/>
                </c:ext>
              </c:extLst>
            </c:dLbl>
            <c:dLbl>
              <c:idx val="6"/>
              <c:tx>
                <c:rich>
                  <a:bodyPr/>
                  <a:lstStyle/>
                  <a:p>
                    <a:fld id="{ADB6445F-72E3-460E-A385-B63C9AE472FF}"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ACD3-437F-97F0-F31F21F1496B}"/>
                </c:ext>
              </c:extLst>
            </c:dLbl>
            <c:dLbl>
              <c:idx val="7"/>
              <c:tx>
                <c:rich>
                  <a:bodyPr/>
                  <a:lstStyle/>
                  <a:p>
                    <a:fld id="{B9321183-1F2C-44FB-AC98-7F91458B5675}"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ACD3-437F-97F0-F31F21F1496B}"/>
                </c:ext>
              </c:extLst>
            </c:dLbl>
            <c:dLbl>
              <c:idx val="8"/>
              <c:tx>
                <c:rich>
                  <a:bodyPr/>
                  <a:lstStyle/>
                  <a:p>
                    <a:fld id="{07E2F847-6C94-48C5-99E9-6AC0C60AE2C4}"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6D60-4214-849D-61FD210BDE2E}"/>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I was given a prescription</c:v>
                </c:pt>
                <c:pt idx="1">
                  <c:v>I was referred for specialist care</c:v>
                </c:pt>
                <c:pt idx="2">
                  <c:v>I was given information or advice about how to manage my condition at home</c:v>
                </c:pt>
                <c:pt idx="3">
                  <c:v>I was advised to contact my practice again if the health issue got worse or didn’t improve</c:v>
                </c:pt>
                <c:pt idx="4">
                  <c:v>I was given a future appointment at my GP practice</c:v>
                </c:pt>
                <c:pt idx="5">
                  <c:v>I was asked for more information</c:v>
                </c:pt>
                <c:pt idx="6">
                  <c:v>Something else</c:v>
                </c:pt>
                <c:pt idx="7">
                  <c:v>No further action was needed</c:v>
                </c:pt>
                <c:pt idx="8">
                  <c:v>I can't remember</c:v>
                </c:pt>
              </c:strCache>
            </c:strRef>
          </c:cat>
          <c:val>
            <c:numRef>
              <c:f>Sheet1!$B$2:$B$10</c:f>
              <c:numCache>
                <c:formatCode>0.0%</c:formatCode>
                <c:ptCount val="9"/>
                <c:pt idx="0">
                  <c:v>0.39900000000000002</c:v>
                </c:pt>
                <c:pt idx="1">
                  <c:v>0.22</c:v>
                </c:pt>
                <c:pt idx="2">
                  <c:v>0.21</c:v>
                </c:pt>
                <c:pt idx="3">
                  <c:v>0.17299999999999999</c:v>
                </c:pt>
                <c:pt idx="4">
                  <c:v>9.2999999999999999E-2</c:v>
                </c:pt>
                <c:pt idx="5">
                  <c:v>0.03</c:v>
                </c:pt>
                <c:pt idx="6">
                  <c:v>0.122</c:v>
                </c:pt>
                <c:pt idx="7">
                  <c:v>9.9000000000000005E-2</c:v>
                </c:pt>
                <c:pt idx="8">
                  <c:v>4.08913348424585E-2</c:v>
                </c:pt>
              </c:numCache>
            </c:numRef>
          </c:val>
          <c:extLst>
            <c:ext xmlns:c16="http://schemas.microsoft.com/office/drawing/2014/chart" uri="{C3380CC4-5D6E-409C-BE32-E72D297353CC}">
              <c16:uniqueId val="{00000000-5068-4F94-A9FC-48E8EF69FA8F}"/>
            </c:ext>
          </c:extLst>
        </c:ser>
        <c:ser>
          <c:idx val="1"/>
          <c:order val="1"/>
          <c:tx>
            <c:strRef>
              <c:f>Sheet1!$C$1</c:f>
              <c:strCache>
                <c:ptCount val="1"/>
                <c:pt idx="0">
                  <c:v>2024</c:v>
                </c:pt>
              </c:strCache>
            </c:strRef>
          </c:tx>
          <c:spPr>
            <a:solidFill>
              <a:srgbClr val="99C7E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I was given a prescription</c:v>
                </c:pt>
                <c:pt idx="1">
                  <c:v>I was referred for specialist care</c:v>
                </c:pt>
                <c:pt idx="2">
                  <c:v>I was given information or advice about how to manage my condition at home</c:v>
                </c:pt>
                <c:pt idx="3">
                  <c:v>I was advised to contact my practice again if the health issue got worse or didn’t improve</c:v>
                </c:pt>
                <c:pt idx="4">
                  <c:v>I was given a future appointment at my GP practice</c:v>
                </c:pt>
                <c:pt idx="5">
                  <c:v>I was asked for more information</c:v>
                </c:pt>
                <c:pt idx="6">
                  <c:v>Something else</c:v>
                </c:pt>
                <c:pt idx="7">
                  <c:v>No further action was needed</c:v>
                </c:pt>
                <c:pt idx="8">
                  <c:v>I can't remember</c:v>
                </c:pt>
              </c:strCache>
            </c:strRef>
          </c:cat>
          <c:val>
            <c:numRef>
              <c:f>Sheet1!$C$2:$C$10</c:f>
              <c:numCache>
                <c:formatCode>0.0%</c:formatCode>
                <c:ptCount val="9"/>
                <c:pt idx="0">
                  <c:v>0.40640628414393098</c:v>
                </c:pt>
                <c:pt idx="1">
                  <c:v>0.21618118345666101</c:v>
                </c:pt>
                <c:pt idx="2">
                  <c:v>0.20399999999999999</c:v>
                </c:pt>
                <c:pt idx="3">
                  <c:v>0.17050404483183901</c:v>
                </c:pt>
                <c:pt idx="4">
                  <c:v>0.09</c:v>
                </c:pt>
                <c:pt idx="5">
                  <c:v>2.85570865541276E-2</c:v>
                </c:pt>
                <c:pt idx="6">
                  <c:v>0.120354490376456</c:v>
                </c:pt>
                <c:pt idx="7">
                  <c:v>9.8453826119518598E-2</c:v>
                </c:pt>
                <c:pt idx="8">
                  <c:v>4.08913348424585E-2</c:v>
                </c:pt>
              </c:numCache>
            </c:numRef>
          </c:val>
          <c:extLst>
            <c:ext xmlns:c16="http://schemas.microsoft.com/office/drawing/2014/chart" uri="{C3380CC4-5D6E-409C-BE32-E72D297353CC}">
              <c16:uniqueId val="{00000000-7A2C-4A36-9AEF-9B81751E7C7A}"/>
            </c:ext>
          </c:extLst>
        </c:ser>
        <c:dLbls>
          <c:dLblPos val="outEnd"/>
          <c:showLegendKey val="0"/>
          <c:showVal val="1"/>
          <c:showCatName val="0"/>
          <c:showSerName val="0"/>
          <c:showPercent val="0"/>
          <c:showBubbleSize val="0"/>
        </c:dLbls>
        <c:gapWidth val="60"/>
        <c:overlap val="-10"/>
        <c:axId val="960919199"/>
        <c:axId val="81474415"/>
      </c:barChart>
      <c:catAx>
        <c:axId val="960919199"/>
        <c:scaling>
          <c:orientation val="maxMin"/>
        </c:scaling>
        <c:delete val="0"/>
        <c:axPos val="l"/>
        <c:majorGridlines>
          <c:spPr>
            <a:ln w="12700" cap="rnd" cmpd="sng" algn="ctr">
              <a:solidFill>
                <a:srgbClr val="919EA8"/>
              </a:solidFill>
              <a:prstDash val="sysDot"/>
              <a:round/>
            </a:ln>
            <a:effectLst/>
          </c:spPr>
        </c:majorGridlines>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defRPr sz="1200" b="0" i="0" u="none" strike="noStrike" kern="1200" baseline="0">
                <a:solidFill>
                  <a:schemeClr val="tx1"/>
                </a:solidFill>
                <a:latin typeface="+mn-lt"/>
                <a:ea typeface="+mn-ea"/>
                <a:cs typeface="+mn-cs"/>
              </a:defRPr>
            </a:pPr>
            <a:endParaRPr lang="en-US"/>
          </a:p>
        </c:txPr>
        <c:crossAx val="81474415"/>
        <c:crosses val="autoZero"/>
        <c:auto val="1"/>
        <c:lblAlgn val="ctr"/>
        <c:lblOffset val="100"/>
        <c:noMultiLvlLbl val="0"/>
      </c:catAx>
      <c:valAx>
        <c:axId val="81474415"/>
        <c:scaling>
          <c:orientation val="minMax"/>
          <c:max val="1"/>
        </c:scaling>
        <c:delete val="1"/>
        <c:axPos val="t"/>
        <c:numFmt formatCode="0.0%" sourceLinked="1"/>
        <c:majorTickMark val="out"/>
        <c:minorTickMark val="none"/>
        <c:tickLblPos val="nextTo"/>
        <c:crossAx val="960919199"/>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990379188949499"/>
          <c:y val="0.15875"/>
          <c:w val="0.44019241622100991"/>
          <c:h val="0.6825"/>
        </c:manualLayout>
      </c:layout>
      <c:pieChart>
        <c:varyColors val="1"/>
        <c:ser>
          <c:idx val="0"/>
          <c:order val="0"/>
          <c:tx>
            <c:strRef>
              <c:f>Sheet1!$B$1</c:f>
              <c:strCache>
                <c:ptCount val="1"/>
                <c:pt idx="0">
                  <c:v>Data</c:v>
                </c:pt>
              </c:strCache>
            </c:strRef>
          </c:tx>
          <c:spPr>
            <a:ln w="19050">
              <a:solidFill>
                <a:schemeClr val="bg1"/>
              </a:solidFill>
            </a:ln>
          </c:spPr>
          <c:dPt>
            <c:idx val="0"/>
            <c:bubble3D val="0"/>
            <c:spPr>
              <a:solidFill>
                <a:srgbClr val="003087"/>
              </a:solidFill>
              <a:ln w="19050">
                <a:solidFill>
                  <a:schemeClr val="bg1"/>
                </a:solidFill>
              </a:ln>
              <a:effectLst/>
            </c:spPr>
            <c:extLst>
              <c:ext xmlns:c16="http://schemas.microsoft.com/office/drawing/2014/chart" uri="{C3380CC4-5D6E-409C-BE32-E72D297353CC}">
                <c16:uniqueId val="{00000001-B96E-418B-8E50-61AD699C633D}"/>
              </c:ext>
            </c:extLst>
          </c:dPt>
          <c:dPt>
            <c:idx val="1"/>
            <c:bubble3D val="0"/>
            <c:spPr>
              <a:solidFill>
                <a:srgbClr val="005EB8"/>
              </a:solidFill>
              <a:ln w="19050">
                <a:solidFill>
                  <a:schemeClr val="bg1"/>
                </a:solidFill>
              </a:ln>
              <a:effectLst/>
            </c:spPr>
            <c:extLst>
              <c:ext xmlns:c16="http://schemas.microsoft.com/office/drawing/2014/chart" uri="{C3380CC4-5D6E-409C-BE32-E72D297353CC}">
                <c16:uniqueId val="{00000003-B96E-418B-8E50-61AD699C633D}"/>
              </c:ext>
            </c:extLst>
          </c:dPt>
          <c:dPt>
            <c:idx val="2"/>
            <c:bubble3D val="0"/>
            <c:spPr>
              <a:solidFill>
                <a:srgbClr val="919EA8"/>
              </a:solidFill>
              <a:ln w="19050">
                <a:solidFill>
                  <a:schemeClr val="bg1"/>
                </a:solidFill>
              </a:ln>
              <a:effectLst/>
            </c:spPr>
            <c:extLst>
              <c:ext xmlns:c16="http://schemas.microsoft.com/office/drawing/2014/chart" uri="{C3380CC4-5D6E-409C-BE32-E72D297353CC}">
                <c16:uniqueId val="{00000005-B96E-418B-8E50-61AD699C633D}"/>
              </c:ext>
            </c:extLst>
          </c:dPt>
          <c:dLbls>
            <c:dLbl>
              <c:idx val="0"/>
              <c:tx>
                <c:rich>
                  <a:bodyPr/>
                  <a:lstStyle/>
                  <a:p>
                    <a:fld id="{DD6AC5FD-BE1D-449E-8AA7-EF868E855685}" type="VALUE">
                      <a:rPr lang="en-US" sz="2000" b="1" smtClean="0"/>
                      <a:pPr/>
                      <a:t>[VALUE]</a:t>
                    </a:fld>
                    <a:endParaRPr lang="en-US" sz="2000" b="1" baseline="0"/>
                  </a:p>
                  <a:p>
                    <a:fld id="{D5CABBDB-5696-429A-B346-8F299FE96EDE}" type="CATEGORYNAME">
                      <a:rPr lang="en-US"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1-B96E-418B-8E50-61AD699C633D}"/>
                </c:ext>
              </c:extLst>
            </c:dLbl>
            <c:dLbl>
              <c:idx val="1"/>
              <c:layout>
                <c:manualLayout>
                  <c:x val="0"/>
                  <c:y val="8.0643731709311092E-2"/>
                </c:manualLayout>
              </c:layout>
              <c:tx>
                <c:rich>
                  <a:bodyPr/>
                  <a:lstStyle/>
                  <a:p>
                    <a:fld id="{3B10BDC5-3E70-4489-8C32-3C71B075A16C}" type="VALUE">
                      <a:rPr lang="en-GB" sz="2000" b="1" smtClean="0"/>
                      <a:pPr/>
                      <a:t>[VALUE]</a:t>
                    </a:fld>
                    <a:endParaRPr lang="en-GB" sz="2000" b="1" baseline="0"/>
                  </a:p>
                  <a:p>
                    <a:fld id="{D2A95A94-10BE-49E3-A7A4-06DC9BD2736D}" type="CATEGORYNAME">
                      <a:rPr lang="en-GB" smtClean="0"/>
                      <a:pPr/>
                      <a:t>[CATEGORY NAME]</a:t>
                    </a:fld>
                    <a:endParaRPr lang="en-GB"/>
                  </a:p>
                </c:rich>
              </c:tx>
              <c:dLblPos val="bestFit"/>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3-B96E-418B-8E50-61AD699C633D}"/>
                </c:ext>
              </c:extLst>
            </c:dLbl>
            <c:dLbl>
              <c:idx val="2"/>
              <c:tx>
                <c:rich>
                  <a:bodyPr/>
                  <a:lstStyle/>
                  <a:p>
                    <a:fld id="{501C5004-9334-4C59-8848-F0F0603F3F6E}" type="VALUE">
                      <a:rPr lang="en-GB" sz="2000" b="1" smtClean="0"/>
                      <a:pPr/>
                      <a:t>[VALUE]</a:t>
                    </a:fld>
                    <a:endParaRPr lang="en-GB" sz="2000" b="1" baseline="0"/>
                  </a:p>
                  <a:p>
                    <a:fld id="{4481EB85-F350-42BB-8C98-930CCA8F1087}" type="CATEGORYNAME">
                      <a:rPr lang="en-GB"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5-B96E-418B-8E50-61AD699C633D}"/>
                </c:ext>
              </c:extLst>
            </c:dLbl>
            <c:spPr>
              <a:noFill/>
              <a:ln>
                <a:noFill/>
              </a:ln>
              <a:effectLst/>
            </c:spPr>
            <c:txPr>
              <a:bodyPr rot="0" spcFirstLastPara="1" vertOverflow="ellipsis" vert="horz" wrap="none" lIns="38100" tIns="19050" rIns="38100" bIns="19050" anchor="ctr" anchorCtr="1">
                <a:spAutoFit/>
              </a:bodyPr>
              <a:lstStyle/>
              <a:p>
                <a:pPr>
                  <a:defRPr sz="1197" b="0" i="0" u="none" strike="noStrike" kern="1200" baseline="0">
                    <a:solidFill>
                      <a:srgbClr val="231F20"/>
                    </a:solidFill>
                    <a:latin typeface="+mn-lt"/>
                    <a:ea typeface="+mn-ea"/>
                    <a:cs typeface="+mn-cs"/>
                  </a:defRPr>
                </a:pPr>
                <a:endParaRPr lang="en-US"/>
              </a:p>
            </c:txPr>
            <c:dLblPos val="outEnd"/>
            <c:showLegendKey val="0"/>
            <c:showVal val="1"/>
            <c:showCatName val="1"/>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rect">
                    <a:avLst/>
                  </a:prstGeom>
                </c15:spPr>
              </c:ext>
            </c:extLst>
          </c:dLbls>
          <c:cat>
            <c:strRef>
              <c:f>Sheet1!$A$2:$A$4</c:f>
              <c:strCache>
                <c:ptCount val="3"/>
                <c:pt idx="0">
                  <c:v>Yes, definitely</c:v>
                </c:pt>
                <c:pt idx="1">
                  <c:v>Yes, to some extent</c:v>
                </c:pt>
                <c:pt idx="2">
                  <c:v>No, not at all</c:v>
                </c:pt>
              </c:strCache>
            </c:strRef>
          </c:cat>
          <c:val>
            <c:numRef>
              <c:f>Sheet1!$B$2:$B$4</c:f>
              <c:numCache>
                <c:formatCode>0.0%</c:formatCode>
                <c:ptCount val="3"/>
                <c:pt idx="0">
                  <c:v>0.57199999999999995</c:v>
                </c:pt>
                <c:pt idx="1">
                  <c:v>0.32700000000000001</c:v>
                </c:pt>
                <c:pt idx="2">
                  <c:v>0.10086150787539901</c:v>
                </c:pt>
              </c:numCache>
            </c:numRef>
          </c:val>
          <c:extLst>
            <c:ext xmlns:c16="http://schemas.microsoft.com/office/drawing/2014/chart" uri="{C3380CC4-5D6E-409C-BE32-E72D297353CC}">
              <c16:uniqueId val="{00000000-7DFA-436A-AD03-A36D5E520A3E}"/>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userShapes r:id="rId2"/>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67843110694985"/>
          <c:y val="2.8744855967078188E-2"/>
          <c:w val="0.44340748026965182"/>
          <c:h val="0.94251028806584358"/>
        </c:manualLayout>
      </c:layout>
      <c:barChart>
        <c:barDir val="bar"/>
        <c:grouping val="clustered"/>
        <c:varyColors val="0"/>
        <c:ser>
          <c:idx val="0"/>
          <c:order val="0"/>
          <c:tx>
            <c:strRef>
              <c:f>Sheet1!$B$1</c:f>
              <c:strCache>
                <c:ptCount val="1"/>
                <c:pt idx="0">
                  <c:v>2025</c:v>
                </c:pt>
              </c:strCache>
            </c:strRef>
          </c:tx>
          <c:spPr>
            <a:solidFill>
              <a:srgbClr val="003087"/>
            </a:solidFill>
            <a:ln>
              <a:noFill/>
            </a:ln>
            <a:effectLst/>
          </c:spPr>
          <c:invertIfNegative val="0"/>
          <c:dPt>
            <c:idx val="0"/>
            <c:invertIfNegative val="0"/>
            <c:bubble3D val="0"/>
            <c:spPr>
              <a:solidFill>
                <a:srgbClr val="99C7EB"/>
              </a:solidFill>
              <a:ln>
                <a:noFill/>
              </a:ln>
              <a:effectLst/>
            </c:spPr>
            <c:extLst>
              <c:ext xmlns:c16="http://schemas.microsoft.com/office/drawing/2014/chart" uri="{C3380CC4-5D6E-409C-BE32-E72D297353CC}">
                <c16:uniqueId val="{00000000-2795-4807-AC0B-23F83EDBCE7A}"/>
              </c:ext>
            </c:extLst>
          </c:dPt>
          <c:dLbls>
            <c:dLbl>
              <c:idx val="0"/>
              <c:tx>
                <c:rich>
                  <a:bodyPr/>
                  <a:lstStyle/>
                  <a:p>
                    <a:fld id="{517AE462-6618-491A-B5C7-35702BE23115}"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2795-4807-AC0B-23F83EDBCE7A}"/>
                </c:ext>
              </c:extLst>
            </c:dLbl>
            <c:dLbl>
              <c:idx val="2"/>
              <c:tx>
                <c:rich>
                  <a:bodyPr/>
                  <a:lstStyle/>
                  <a:p>
                    <a:fld id="{4FFCB094-0EBD-4226-BB80-4C26429B2385}" type="VALUE">
                      <a:rPr lang="en-US">
                        <a:highlight>
                          <a:srgbClr val="FF0000"/>
                        </a:highlight>
                      </a:rPr>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2795-4807-AC0B-23F83EDBCE7A}"/>
                </c:ext>
              </c:extLst>
            </c:dLbl>
            <c:dLbl>
              <c:idx val="3"/>
              <c:tx>
                <c:rich>
                  <a:bodyPr/>
                  <a:lstStyle/>
                  <a:p>
                    <a:fld id="{B5E108A7-C8F6-429A-BA9D-42F9F73F699B}"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DF24-4DAA-AD7C-A6791672E0E0}"/>
                </c:ext>
              </c:extLst>
            </c:dLbl>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Sheet1!$A$2:$A$32</c:f>
              <c:strCache>
                <c:ptCount val="31"/>
                <c:pt idx="0">
                  <c:v>All patients</c:v>
                </c:pt>
                <c:pt idx="3">
                  <c:v>English, Welsh, Scottish, Northern Irish or British</c:v>
                </c:pt>
                <c:pt idx="4">
                  <c:v>Irish</c:v>
                </c:pt>
                <c:pt idx="5">
                  <c:v>Gypsy or Irish Traveller</c:v>
                </c:pt>
                <c:pt idx="6">
                  <c:v>Roma</c:v>
                </c:pt>
                <c:pt idx="7">
                  <c:v>Any other White background</c:v>
                </c:pt>
                <c:pt idx="10">
                  <c:v>White and Black Caribbean</c:v>
                </c:pt>
                <c:pt idx="11">
                  <c:v>White and Black African</c:v>
                </c:pt>
                <c:pt idx="12">
                  <c:v>White and Asian</c:v>
                </c:pt>
                <c:pt idx="13">
                  <c:v>Any other Mixed or multiple ethnic background</c:v>
                </c:pt>
                <c:pt idx="16">
                  <c:v>Indian</c:v>
                </c:pt>
                <c:pt idx="17">
                  <c:v>Pakistani</c:v>
                </c:pt>
                <c:pt idx="18">
                  <c:v>Bangladeshi</c:v>
                </c:pt>
                <c:pt idx="19">
                  <c:v>Chinese</c:v>
                </c:pt>
                <c:pt idx="20">
                  <c:v>Any other Asian background</c:v>
                </c:pt>
                <c:pt idx="23">
                  <c:v>Caribbean</c:v>
                </c:pt>
                <c:pt idx="24">
                  <c:v>African</c:v>
                </c:pt>
                <c:pt idx="25">
                  <c:v>Any other Black, Black British, Caribbean or African background</c:v>
                </c:pt>
                <c:pt idx="28">
                  <c:v>Arab</c:v>
                </c:pt>
                <c:pt idx="29">
                  <c:v>Any other ethnic group</c:v>
                </c:pt>
                <c:pt idx="30">
                  <c:v>I would prefer not to say</c:v>
                </c:pt>
              </c:strCache>
            </c:strRef>
          </c:cat>
          <c:val>
            <c:numRef>
              <c:f>Sheet1!$B$2:$B$32</c:f>
              <c:numCache>
                <c:formatCode>General</c:formatCode>
                <c:ptCount val="31"/>
                <c:pt idx="0" formatCode="0.0%">
                  <c:v>0.754</c:v>
                </c:pt>
                <c:pt idx="3" formatCode="0.0%">
                  <c:v>0.77</c:v>
                </c:pt>
                <c:pt idx="4" formatCode="0.0%">
                  <c:v>0.79100000000000004</c:v>
                </c:pt>
                <c:pt idx="5" formatCode="0.0%">
                  <c:v>0.64300000000000002</c:v>
                </c:pt>
                <c:pt idx="6" formatCode="0.0%">
                  <c:v>0.69899999999999995</c:v>
                </c:pt>
                <c:pt idx="7" formatCode="0.0%">
                  <c:v>0.68600000000000005</c:v>
                </c:pt>
                <c:pt idx="10" formatCode="0.0%">
                  <c:v>0.73899999999999999</c:v>
                </c:pt>
                <c:pt idx="11" formatCode="0.0%">
                  <c:v>0.71299999999999997</c:v>
                </c:pt>
                <c:pt idx="12" formatCode="0.0%">
                  <c:v>0.73199999999999998</c:v>
                </c:pt>
                <c:pt idx="13" formatCode="0.0%">
                  <c:v>0.69099999999999995</c:v>
                </c:pt>
                <c:pt idx="16" formatCode="0.0%">
                  <c:v>0.70899999999999996</c:v>
                </c:pt>
                <c:pt idx="17" formatCode="0.0%">
                  <c:v>0.67500000000000004</c:v>
                </c:pt>
                <c:pt idx="18" formatCode="0.0%">
                  <c:v>0.67700000000000005</c:v>
                </c:pt>
                <c:pt idx="19" formatCode="0.0%">
                  <c:v>0.67700000000000005</c:v>
                </c:pt>
                <c:pt idx="20" formatCode="0.0%">
                  <c:v>0.73499999999999999</c:v>
                </c:pt>
                <c:pt idx="23" formatCode="0.0%">
                  <c:v>0.78900000000000003</c:v>
                </c:pt>
                <c:pt idx="24" formatCode="0.0%">
                  <c:v>0.83</c:v>
                </c:pt>
                <c:pt idx="25" formatCode="0.0%">
                  <c:v>0.77300000000000002</c:v>
                </c:pt>
                <c:pt idx="28" formatCode="0.0%">
                  <c:v>0.73299999999999998</c:v>
                </c:pt>
                <c:pt idx="29" formatCode="0.0%">
                  <c:v>0.71599999999999997</c:v>
                </c:pt>
                <c:pt idx="30" formatCode="0.0%">
                  <c:v>0.56000000000000005</c:v>
                </c:pt>
              </c:numCache>
            </c:numRef>
          </c:val>
          <c:extLst>
            <c:ext xmlns:c16="http://schemas.microsoft.com/office/drawing/2014/chart" uri="{C3380CC4-5D6E-409C-BE32-E72D297353CC}">
              <c16:uniqueId val="{00000000-5068-4F94-A9FC-48E8EF69FA8F}"/>
            </c:ext>
          </c:extLst>
        </c:ser>
        <c:dLbls>
          <c:dLblPos val="outEnd"/>
          <c:showLegendKey val="0"/>
          <c:showVal val="1"/>
          <c:showCatName val="0"/>
          <c:showSerName val="0"/>
          <c:showPercent val="0"/>
          <c:showBubbleSize val="0"/>
        </c:dLbls>
        <c:gapWidth val="60"/>
        <c:overlap val="-10"/>
        <c:axId val="960919199"/>
        <c:axId val="81474415"/>
      </c:barChart>
      <c:catAx>
        <c:axId val="960919199"/>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defRPr sz="800" b="0" i="0" u="none" strike="noStrike" kern="1200" baseline="0">
                <a:solidFill>
                  <a:schemeClr val="tx1"/>
                </a:solidFill>
                <a:latin typeface="+mn-lt"/>
                <a:ea typeface="+mn-ea"/>
                <a:cs typeface="+mn-cs"/>
              </a:defRPr>
            </a:pPr>
            <a:endParaRPr lang="en-US"/>
          </a:p>
        </c:txPr>
        <c:crossAx val="81474415"/>
        <c:crosses val="autoZero"/>
        <c:auto val="1"/>
        <c:lblAlgn val="ctr"/>
        <c:lblOffset val="100"/>
        <c:noMultiLvlLbl val="0"/>
      </c:catAx>
      <c:valAx>
        <c:axId val="81474415"/>
        <c:scaling>
          <c:orientation val="minMax"/>
          <c:max val="1"/>
        </c:scaling>
        <c:delete val="1"/>
        <c:axPos val="t"/>
        <c:numFmt formatCode="0.0%" sourceLinked="1"/>
        <c:majorTickMark val="out"/>
        <c:minorTickMark val="none"/>
        <c:tickLblPos val="nextTo"/>
        <c:crossAx val="960919199"/>
        <c:crosses val="autoZero"/>
        <c:crossBetween val="between"/>
      </c:valAx>
      <c:spPr>
        <a:noFill/>
        <a:ln w="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defRPr>
      </a:pPr>
      <a:endParaRPr lang="en-US"/>
    </a:p>
  </c:txPr>
  <c:externalData r:id="rId3">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384959925700609"/>
          <c:y val="0.1144737959760861"/>
          <c:w val="0.43230094760656684"/>
          <c:h val="0.69365664503075752"/>
        </c:manualLayout>
      </c:layout>
      <c:areaChart>
        <c:grouping val="stacked"/>
        <c:varyColors val="0"/>
        <c:ser>
          <c:idx val="2"/>
          <c:order val="2"/>
          <c:tx>
            <c:strRef>
              <c:f>Sheet1!$D$1</c:f>
              <c:strCache>
                <c:ptCount val="1"/>
                <c:pt idx="0">
                  <c:v>Bottom Area</c:v>
                </c:pt>
              </c:strCache>
            </c:strRef>
          </c:tx>
          <c:spPr>
            <a:noFill/>
            <a:ln>
              <a:noFill/>
            </a:ln>
            <a:effectLst/>
          </c:spPr>
          <c:cat>
            <c:numRef>
              <c:f>Sheet1!$A$2:$A$3</c:f>
              <c:numCache>
                <c:formatCode>General</c:formatCode>
                <c:ptCount val="2"/>
                <c:pt idx="0">
                  <c:v>2024</c:v>
                </c:pt>
                <c:pt idx="1">
                  <c:v>2025</c:v>
                </c:pt>
              </c:numCache>
            </c:numRef>
          </c:cat>
          <c:val>
            <c:numRef>
              <c:f>Sheet1!$D$2:$D$3</c:f>
              <c:numCache>
                <c:formatCode>0.0%</c:formatCode>
                <c:ptCount val="2"/>
                <c:pt idx="0">
                  <c:v>0.10100000000000001</c:v>
                </c:pt>
                <c:pt idx="1">
                  <c:v>0.10100000000000001</c:v>
                </c:pt>
              </c:numCache>
            </c:numRef>
          </c:val>
          <c:extLst>
            <c:ext xmlns:c16="http://schemas.microsoft.com/office/drawing/2014/chart" uri="{C3380CC4-5D6E-409C-BE32-E72D297353CC}">
              <c16:uniqueId val="{00000000-F89A-4234-B46A-F3FE9604B233}"/>
            </c:ext>
          </c:extLst>
        </c:ser>
        <c:ser>
          <c:idx val="3"/>
          <c:order val="3"/>
          <c:tx>
            <c:strRef>
              <c:f>Sheet1!$E$1</c:f>
              <c:strCache>
                <c:ptCount val="1"/>
                <c:pt idx="0">
                  <c:v>Top Area</c:v>
                </c:pt>
              </c:strCache>
            </c:strRef>
          </c:tx>
          <c:spPr>
            <a:solidFill>
              <a:srgbClr val="DDE1E4">
                <a:alpha val="25000"/>
              </a:srgbClr>
            </a:solidFill>
            <a:ln>
              <a:noFill/>
            </a:ln>
            <a:effectLst/>
          </c:spPr>
          <c:cat>
            <c:numRef>
              <c:f>Sheet1!$A$2:$A$3</c:f>
              <c:numCache>
                <c:formatCode>General</c:formatCode>
                <c:ptCount val="2"/>
                <c:pt idx="0">
                  <c:v>2024</c:v>
                </c:pt>
                <c:pt idx="1">
                  <c:v>2025</c:v>
                </c:pt>
              </c:numCache>
            </c:numRef>
          </c:cat>
          <c:val>
            <c:numRef>
              <c:f>Sheet1!$E$2:$E$3</c:f>
              <c:numCache>
                <c:formatCode>0.0%</c:formatCode>
                <c:ptCount val="2"/>
                <c:pt idx="0">
                  <c:v>0.79800000000000004</c:v>
                </c:pt>
                <c:pt idx="1">
                  <c:v>0.79800000000000004</c:v>
                </c:pt>
              </c:numCache>
            </c:numRef>
          </c:val>
          <c:extLst>
            <c:ext xmlns:c16="http://schemas.microsoft.com/office/drawing/2014/chart" uri="{C3380CC4-5D6E-409C-BE32-E72D297353CC}">
              <c16:uniqueId val="{00000001-F89A-4234-B46A-F3FE9604B233}"/>
            </c:ext>
          </c:extLst>
        </c:ser>
        <c:dLbls>
          <c:showLegendKey val="0"/>
          <c:showVal val="0"/>
          <c:showCatName val="0"/>
          <c:showSerName val="0"/>
          <c:showPercent val="0"/>
          <c:showBubbleSize val="0"/>
        </c:dLbls>
        <c:axId val="1893957808"/>
        <c:axId val="241089599"/>
      </c:areaChart>
      <c:lineChart>
        <c:grouping val="standard"/>
        <c:varyColors val="0"/>
        <c:ser>
          <c:idx val="0"/>
          <c:order val="0"/>
          <c:tx>
            <c:strRef>
              <c:f>Sheet1!$B$1</c:f>
              <c:strCache>
                <c:ptCount val="1"/>
                <c:pt idx="0">
                  <c:v>Yes¹</c:v>
                </c:pt>
              </c:strCache>
            </c:strRef>
          </c:tx>
          <c:spPr>
            <a:ln w="31750" cap="rnd">
              <a:solidFill>
                <a:srgbClr val="003087"/>
              </a:solidFill>
              <a:round/>
            </a:ln>
            <a:effectLst/>
          </c:spPr>
          <c:marker>
            <c:symbol val="circle"/>
            <c:size val="9"/>
            <c:spPr>
              <a:solidFill>
                <a:srgbClr val="DDE1E4"/>
              </a:solidFill>
              <a:ln w="19050">
                <a:solidFill>
                  <a:srgbClr val="003087"/>
                </a:solidFill>
              </a:ln>
              <a:effectLst/>
            </c:spPr>
          </c:marker>
          <c:dPt>
            <c:idx val="0"/>
            <c:bubble3D val="0"/>
            <c:extLst>
              <c:ext xmlns:c16="http://schemas.microsoft.com/office/drawing/2014/chart" uri="{C3380CC4-5D6E-409C-BE32-E72D297353CC}">
                <c16:uniqueId val="{00000002-F89A-4234-B46A-F3FE9604B233}"/>
              </c:ext>
            </c:extLst>
          </c:dPt>
          <c:dLbls>
            <c:spPr>
              <a:solidFill>
                <a:schemeClr val="bg1"/>
              </a:solidFill>
              <a:ln>
                <a:noFill/>
              </a:ln>
              <a:effectLst/>
            </c:spPr>
            <c:txPr>
              <a:bodyPr rot="0" vert="horz"/>
              <a:lstStyle/>
              <a:p>
                <a:pPr>
                  <a:defRPr sz="1800" b="1"/>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numRef>
              <c:f>Sheet1!$A$2:$A$3</c:f>
              <c:numCache>
                <c:formatCode>General</c:formatCode>
                <c:ptCount val="2"/>
                <c:pt idx="0">
                  <c:v>2024</c:v>
                </c:pt>
                <c:pt idx="1">
                  <c:v>2025</c:v>
                </c:pt>
              </c:numCache>
            </c:numRef>
          </c:cat>
          <c:val>
            <c:numRef>
              <c:f>Sheet1!$B$2:$B$3</c:f>
              <c:numCache>
                <c:formatCode>0.0%</c:formatCode>
                <c:ptCount val="2"/>
                <c:pt idx="0">
                  <c:v>0.89900000000000002</c:v>
                </c:pt>
                <c:pt idx="1">
                  <c:v>0.89900000000000002</c:v>
                </c:pt>
              </c:numCache>
            </c:numRef>
          </c:val>
          <c:smooth val="0"/>
          <c:extLst>
            <c:ext xmlns:c16="http://schemas.microsoft.com/office/drawing/2014/chart" uri="{C3380CC4-5D6E-409C-BE32-E72D297353CC}">
              <c16:uniqueId val="{00000004-F89A-4234-B46A-F3FE9604B233}"/>
            </c:ext>
          </c:extLst>
        </c:ser>
        <c:ser>
          <c:idx val="1"/>
          <c:order val="1"/>
          <c:tx>
            <c:strRef>
              <c:f>Sheet1!$C$1</c:f>
              <c:strCache>
                <c:ptCount val="1"/>
                <c:pt idx="0">
                  <c:v>No²</c:v>
                </c:pt>
              </c:strCache>
            </c:strRef>
          </c:tx>
          <c:spPr>
            <a:ln w="31750" cap="rnd">
              <a:solidFill>
                <a:srgbClr val="919EA8"/>
              </a:solidFill>
              <a:round/>
            </a:ln>
            <a:effectLst/>
          </c:spPr>
          <c:marker>
            <c:symbol val="square"/>
            <c:size val="9"/>
            <c:spPr>
              <a:solidFill>
                <a:srgbClr val="DDE1E4"/>
              </a:solidFill>
              <a:ln w="19050">
                <a:solidFill>
                  <a:srgbClr val="919EA8"/>
                </a:solidFill>
              </a:ln>
              <a:effectLst/>
            </c:spPr>
          </c:marker>
          <c:dLbls>
            <c:spPr>
              <a:solidFill>
                <a:schemeClr val="bg1"/>
              </a:solidFill>
              <a:ln>
                <a:noFill/>
              </a:ln>
              <a:effectLst/>
            </c:spPr>
            <c:txPr>
              <a:bodyPr rot="0" vert="horz"/>
              <a:lstStyle/>
              <a:p>
                <a:pPr>
                  <a:defRPr sz="1800" b="1"/>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numRef>
              <c:f>Sheet1!$A$2:$A$3</c:f>
              <c:numCache>
                <c:formatCode>General</c:formatCode>
                <c:ptCount val="2"/>
                <c:pt idx="0">
                  <c:v>2024</c:v>
                </c:pt>
                <c:pt idx="1">
                  <c:v>2025</c:v>
                </c:pt>
              </c:numCache>
            </c:numRef>
          </c:cat>
          <c:val>
            <c:numRef>
              <c:f>Sheet1!$C$2:$C$3</c:f>
              <c:numCache>
                <c:formatCode>0.0%</c:formatCode>
                <c:ptCount val="2"/>
                <c:pt idx="0">
                  <c:v>0.10100000000000001</c:v>
                </c:pt>
                <c:pt idx="1">
                  <c:v>0.10100000000000001</c:v>
                </c:pt>
              </c:numCache>
            </c:numRef>
          </c:val>
          <c:smooth val="0"/>
          <c:extLst>
            <c:ext xmlns:c16="http://schemas.microsoft.com/office/drawing/2014/chart" uri="{C3380CC4-5D6E-409C-BE32-E72D297353CC}">
              <c16:uniqueId val="{00000006-F89A-4234-B46A-F3FE9604B233}"/>
            </c:ext>
          </c:extLst>
        </c:ser>
        <c:dLbls>
          <c:showLegendKey val="0"/>
          <c:showVal val="0"/>
          <c:showCatName val="0"/>
          <c:showSerName val="0"/>
          <c:showPercent val="0"/>
          <c:showBubbleSize val="0"/>
        </c:dLbls>
        <c:marker val="1"/>
        <c:smooth val="0"/>
        <c:axId val="1893957808"/>
        <c:axId val="241089599"/>
      </c:lineChart>
      <c:catAx>
        <c:axId val="1893957808"/>
        <c:scaling>
          <c:orientation val="minMax"/>
        </c:scaling>
        <c:delete val="0"/>
        <c:axPos val="b"/>
        <c:majorGridlines>
          <c:spPr>
            <a:ln w="12700" cap="rnd" cmpd="sng" algn="ctr">
              <a:solidFill>
                <a:srgbClr val="919EA8"/>
              </a:solidFill>
              <a:prstDash val="sysDot"/>
              <a:round/>
            </a:ln>
            <a:effectLst/>
          </c:spPr>
        </c:majorGridlines>
        <c:numFmt formatCode="General" sourceLinked="1"/>
        <c:majorTickMark val="none"/>
        <c:minorTickMark val="none"/>
        <c:tickLblPos val="nextTo"/>
        <c:spPr>
          <a:noFill/>
          <a:ln w="9525" cap="flat" cmpd="sng" algn="ctr">
            <a:noFill/>
            <a:round/>
          </a:ln>
          <a:effectLst/>
        </c:spPr>
        <c:txPr>
          <a:bodyPr rot="-60000000" vert="horz"/>
          <a:lstStyle/>
          <a:p>
            <a:pPr>
              <a:defRPr sz="1200"/>
            </a:pPr>
            <a:endParaRPr lang="en-US"/>
          </a:p>
        </c:txPr>
        <c:crossAx val="241089599"/>
        <c:crosses val="autoZero"/>
        <c:auto val="1"/>
        <c:lblAlgn val="ctr"/>
        <c:lblOffset val="600"/>
        <c:noMultiLvlLbl val="0"/>
      </c:catAx>
      <c:valAx>
        <c:axId val="241089599"/>
        <c:scaling>
          <c:orientation val="minMax"/>
          <c:max val="1"/>
        </c:scaling>
        <c:delete val="1"/>
        <c:axPos val="l"/>
        <c:numFmt formatCode="0.0%" sourceLinked="1"/>
        <c:majorTickMark val="out"/>
        <c:minorTickMark val="none"/>
        <c:tickLblPos val="nextTo"/>
        <c:crossAx val="1893957808"/>
        <c:crosses val="autoZero"/>
        <c:crossBetween val="midCat"/>
      </c:valAx>
      <c:spPr>
        <a:noFill/>
        <a:ln>
          <a:noFill/>
        </a:ln>
        <a:effectLst/>
      </c:spPr>
    </c:plotArea>
    <c:legend>
      <c:legendPos val="t"/>
      <c:legendEntry>
        <c:idx val="0"/>
        <c:delete val="1"/>
      </c:legendEntry>
      <c:legendEntry>
        <c:idx val="1"/>
        <c:delete val="1"/>
      </c:legendEntry>
      <c:overlay val="0"/>
      <c:txPr>
        <a:bodyPr/>
        <a:lstStyle/>
        <a:p>
          <a:pPr>
            <a:defRPr sz="1200"/>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rgbClr val="231F20"/>
          </a:solidFill>
        </a:defRPr>
      </a:pPr>
      <a:endParaRPr lang="en-US"/>
    </a:p>
  </c:txPr>
  <c:externalData r:id="rId1">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602263801322649"/>
          <c:y val="2.8744855967078188E-2"/>
          <c:w val="0.44508744689255125"/>
          <c:h val="0.94251028806584358"/>
        </c:manualLayout>
      </c:layout>
      <c:barChart>
        <c:barDir val="bar"/>
        <c:grouping val="clustered"/>
        <c:varyColors val="0"/>
        <c:ser>
          <c:idx val="0"/>
          <c:order val="0"/>
          <c:tx>
            <c:strRef>
              <c:f>Sheet1!$B$1</c:f>
              <c:strCache>
                <c:ptCount val="1"/>
                <c:pt idx="0">
                  <c:v>2025</c:v>
                </c:pt>
              </c:strCache>
            </c:strRef>
          </c:tx>
          <c:spPr>
            <a:solidFill>
              <a:srgbClr val="003087"/>
            </a:solidFill>
            <a:ln>
              <a:noFill/>
            </a:ln>
            <a:effectLst/>
          </c:spPr>
          <c:invertIfNegative val="0"/>
          <c:dPt>
            <c:idx val="0"/>
            <c:invertIfNegative val="0"/>
            <c:bubble3D val="0"/>
            <c:spPr>
              <a:solidFill>
                <a:srgbClr val="99C7EB"/>
              </a:solidFill>
              <a:ln>
                <a:noFill/>
              </a:ln>
              <a:effectLst/>
            </c:spPr>
            <c:extLst>
              <c:ext xmlns:c16="http://schemas.microsoft.com/office/drawing/2014/chart" uri="{C3380CC4-5D6E-409C-BE32-E72D297353CC}">
                <c16:uniqueId val="{00000000-2795-4807-AC0B-23F83EDBCE7A}"/>
              </c:ext>
            </c:extLst>
          </c:dPt>
          <c:dLbls>
            <c:dLbl>
              <c:idx val="0"/>
              <c:tx>
                <c:rich>
                  <a:bodyPr/>
                  <a:lstStyle/>
                  <a:p>
                    <a:fld id="{517AE462-6618-491A-B5C7-35702BE23115}"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2795-4807-AC0B-23F83EDBCE7A}"/>
                </c:ext>
              </c:extLst>
            </c:dLbl>
            <c:dLbl>
              <c:idx val="2"/>
              <c:tx>
                <c:rich>
                  <a:bodyPr/>
                  <a:lstStyle/>
                  <a:p>
                    <a:fld id="{4FFCB094-0EBD-4226-BB80-4C26429B2385}" type="VALUE">
                      <a:rPr lang="en-US">
                        <a:highlight>
                          <a:srgbClr val="FF0000"/>
                        </a:highlight>
                      </a:rPr>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2795-4807-AC0B-23F83EDBCE7A}"/>
                </c:ext>
              </c:extLst>
            </c:dLbl>
            <c:dLbl>
              <c:idx val="3"/>
              <c:tx>
                <c:rich>
                  <a:bodyPr/>
                  <a:lstStyle/>
                  <a:p>
                    <a:fld id="{B5E108A7-C8F6-429A-BA9D-42F9F73F699B}"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034E-40F0-BA38-709E9E818AD9}"/>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Sheet1!$A$2:$A$26</c:f>
              <c:strCache>
                <c:ptCount val="24"/>
                <c:pt idx="0">
                  <c:v>All patients</c:v>
                </c:pt>
                <c:pt idx="3">
                  <c:v>Female</c:v>
                </c:pt>
                <c:pt idx="4">
                  <c:v>Male</c:v>
                </c:pt>
                <c:pt idx="5">
                  <c:v>Non-binary</c:v>
                </c:pt>
                <c:pt idx="6">
                  <c:v>Prefer to self-describe</c:v>
                </c:pt>
                <c:pt idx="7">
                  <c:v>I would prefer not to say</c:v>
                </c:pt>
                <c:pt idx="10">
                  <c:v>Yes</c:v>
                </c:pt>
                <c:pt idx="11">
                  <c:v>No</c:v>
                </c:pt>
                <c:pt idx="12">
                  <c:v>I would prefer not to say</c:v>
                </c:pt>
                <c:pt idx="15">
                  <c:v>16 to 24</c:v>
                </c:pt>
                <c:pt idx="16">
                  <c:v>25 to 34</c:v>
                </c:pt>
                <c:pt idx="17">
                  <c:v>35 to 44</c:v>
                </c:pt>
                <c:pt idx="18">
                  <c:v>45 to 54</c:v>
                </c:pt>
                <c:pt idx="19">
                  <c:v>55 to 64</c:v>
                </c:pt>
                <c:pt idx="20">
                  <c:v>65 to 74</c:v>
                </c:pt>
                <c:pt idx="21">
                  <c:v>75 to 84</c:v>
                </c:pt>
                <c:pt idx="22">
                  <c:v>85+</c:v>
                </c:pt>
                <c:pt idx="23">
                  <c:v>I would prefer not to say</c:v>
                </c:pt>
              </c:strCache>
            </c:strRef>
          </c:cat>
          <c:val>
            <c:numRef>
              <c:f>Sheet1!$B$2:$B$26</c:f>
              <c:numCache>
                <c:formatCode>General</c:formatCode>
                <c:ptCount val="25"/>
                <c:pt idx="0" formatCode="0.0%">
                  <c:v>0.89900000000000002</c:v>
                </c:pt>
                <c:pt idx="3" formatCode="0.0%">
                  <c:v>0.90300000000000002</c:v>
                </c:pt>
                <c:pt idx="4" formatCode="0.0%">
                  <c:v>0.89800000000000002</c:v>
                </c:pt>
                <c:pt idx="5" formatCode="0.0%">
                  <c:v>0.81299999999999994</c:v>
                </c:pt>
                <c:pt idx="6" formatCode="0.0%">
                  <c:v>0.77900000000000003</c:v>
                </c:pt>
                <c:pt idx="7" formatCode="0.0%">
                  <c:v>0.79300000000000004</c:v>
                </c:pt>
                <c:pt idx="10" formatCode="0.0%">
                  <c:v>0.90100000000000002</c:v>
                </c:pt>
                <c:pt idx="11" formatCode="0.0%">
                  <c:v>0.81499999999999995</c:v>
                </c:pt>
                <c:pt idx="12" formatCode="0.0%">
                  <c:v>0.80300000000000005</c:v>
                </c:pt>
                <c:pt idx="15" formatCode="0.0%">
                  <c:v>0.86499999999999999</c:v>
                </c:pt>
                <c:pt idx="16" formatCode="0.0%">
                  <c:v>0.85699999999999998</c:v>
                </c:pt>
                <c:pt idx="17" formatCode="0.0%">
                  <c:v>0.871</c:v>
                </c:pt>
                <c:pt idx="18" formatCode="0.0%">
                  <c:v>0.89600000000000002</c:v>
                </c:pt>
                <c:pt idx="19" formatCode="0.0%">
                  <c:v>0.92100000000000004</c:v>
                </c:pt>
                <c:pt idx="20" formatCode="0.0%">
                  <c:v>0.94499999999999995</c:v>
                </c:pt>
                <c:pt idx="21" formatCode="0.0%">
                  <c:v>0.95399999999999996</c:v>
                </c:pt>
                <c:pt idx="22" formatCode="0.0%">
                  <c:v>0.95499999999999996</c:v>
                </c:pt>
                <c:pt idx="23" formatCode="0.0%">
                  <c:v>0.82799999999999996</c:v>
                </c:pt>
              </c:numCache>
            </c:numRef>
          </c:val>
          <c:extLst>
            <c:ext xmlns:c16="http://schemas.microsoft.com/office/drawing/2014/chart" uri="{C3380CC4-5D6E-409C-BE32-E72D297353CC}">
              <c16:uniqueId val="{00000000-5068-4F94-A9FC-48E8EF69FA8F}"/>
            </c:ext>
          </c:extLst>
        </c:ser>
        <c:dLbls>
          <c:dLblPos val="outEnd"/>
          <c:showLegendKey val="0"/>
          <c:showVal val="1"/>
          <c:showCatName val="0"/>
          <c:showSerName val="0"/>
          <c:showPercent val="0"/>
          <c:showBubbleSize val="0"/>
        </c:dLbls>
        <c:gapWidth val="60"/>
        <c:overlap val="-10"/>
        <c:axId val="960919199"/>
        <c:axId val="81474415"/>
      </c:barChart>
      <c:catAx>
        <c:axId val="960919199"/>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defRPr sz="1200" b="0" i="0" u="none" strike="noStrike" kern="1200" baseline="0">
                <a:solidFill>
                  <a:schemeClr val="tx1"/>
                </a:solidFill>
                <a:latin typeface="+mn-lt"/>
                <a:ea typeface="+mn-ea"/>
                <a:cs typeface="+mn-cs"/>
              </a:defRPr>
            </a:pPr>
            <a:endParaRPr lang="en-US"/>
          </a:p>
        </c:txPr>
        <c:crossAx val="81474415"/>
        <c:crosses val="autoZero"/>
        <c:auto val="1"/>
        <c:lblAlgn val="ctr"/>
        <c:lblOffset val="100"/>
        <c:noMultiLvlLbl val="0"/>
      </c:catAx>
      <c:valAx>
        <c:axId val="81474415"/>
        <c:scaling>
          <c:orientation val="minMax"/>
        </c:scaling>
        <c:delete val="1"/>
        <c:axPos val="t"/>
        <c:numFmt formatCode="0.0%" sourceLinked="1"/>
        <c:majorTickMark val="out"/>
        <c:minorTickMark val="none"/>
        <c:tickLblPos val="nextTo"/>
        <c:crossAx val="96091919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602263801322649"/>
          <c:y val="2.8744855967078188E-2"/>
          <c:w val="0.44508744689255114"/>
          <c:h val="0.94251028806584358"/>
        </c:manualLayout>
      </c:layout>
      <c:barChart>
        <c:barDir val="bar"/>
        <c:grouping val="clustered"/>
        <c:varyColors val="0"/>
        <c:ser>
          <c:idx val="0"/>
          <c:order val="0"/>
          <c:tx>
            <c:strRef>
              <c:f>Sheet1!$B$1</c:f>
              <c:strCache>
                <c:ptCount val="1"/>
                <c:pt idx="0">
                  <c:v>2025</c:v>
                </c:pt>
              </c:strCache>
            </c:strRef>
          </c:tx>
          <c:spPr>
            <a:solidFill>
              <a:srgbClr val="003087"/>
            </a:solidFill>
            <a:ln>
              <a:noFill/>
            </a:ln>
            <a:effectLst/>
          </c:spPr>
          <c:invertIfNegative val="0"/>
          <c:dPt>
            <c:idx val="0"/>
            <c:invertIfNegative val="0"/>
            <c:bubble3D val="0"/>
            <c:spPr>
              <a:solidFill>
                <a:srgbClr val="99C7EB"/>
              </a:solidFill>
              <a:ln>
                <a:noFill/>
              </a:ln>
              <a:effectLst/>
            </c:spPr>
            <c:extLst>
              <c:ext xmlns:c16="http://schemas.microsoft.com/office/drawing/2014/chart" uri="{C3380CC4-5D6E-409C-BE32-E72D297353CC}">
                <c16:uniqueId val="{00000000-2795-4807-AC0B-23F83EDBCE7A}"/>
              </c:ext>
            </c:extLst>
          </c:dPt>
          <c:dLbls>
            <c:dLbl>
              <c:idx val="0"/>
              <c:tx>
                <c:rich>
                  <a:bodyPr/>
                  <a:lstStyle/>
                  <a:p>
                    <a:fld id="{517AE462-6618-491A-B5C7-35702BE23115}"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2795-4807-AC0B-23F83EDBCE7A}"/>
                </c:ext>
              </c:extLst>
            </c:dLbl>
            <c:dLbl>
              <c:idx val="2"/>
              <c:tx>
                <c:rich>
                  <a:bodyPr/>
                  <a:lstStyle/>
                  <a:p>
                    <a:fld id="{4FFCB094-0EBD-4226-BB80-4C26429B2385}" type="VALUE">
                      <a:rPr lang="en-US">
                        <a:highlight>
                          <a:srgbClr val="FF0000"/>
                        </a:highlight>
                      </a:rPr>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2795-4807-AC0B-23F83EDBCE7A}"/>
                </c:ext>
              </c:extLst>
            </c:dLbl>
            <c:dLbl>
              <c:idx val="3"/>
              <c:tx>
                <c:rich>
                  <a:bodyPr/>
                  <a:lstStyle/>
                  <a:p>
                    <a:fld id="{B5E108A7-C8F6-429A-BA9D-42F9F73F699B}"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DF24-4DAA-AD7C-A6791672E0E0}"/>
                </c:ext>
              </c:extLst>
            </c:dLbl>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Sheet1!$A$2:$A$32</c:f>
              <c:strCache>
                <c:ptCount val="31"/>
                <c:pt idx="0">
                  <c:v>All patients</c:v>
                </c:pt>
                <c:pt idx="3">
                  <c:v>English, Welsh, Scottish, Northern Irish or British</c:v>
                </c:pt>
                <c:pt idx="4">
                  <c:v>Irish</c:v>
                </c:pt>
                <c:pt idx="5">
                  <c:v>Gypsy or Irish Traveller</c:v>
                </c:pt>
                <c:pt idx="6">
                  <c:v>Roma</c:v>
                </c:pt>
                <c:pt idx="7">
                  <c:v>Any other White background</c:v>
                </c:pt>
                <c:pt idx="10">
                  <c:v>White and Black Caribbean</c:v>
                </c:pt>
                <c:pt idx="11">
                  <c:v>White and Black African</c:v>
                </c:pt>
                <c:pt idx="12">
                  <c:v>White and Asian</c:v>
                </c:pt>
                <c:pt idx="13">
                  <c:v>Any other Mixed or multiple ethnic background</c:v>
                </c:pt>
                <c:pt idx="16">
                  <c:v>Indian</c:v>
                </c:pt>
                <c:pt idx="17">
                  <c:v>Pakistani</c:v>
                </c:pt>
                <c:pt idx="18">
                  <c:v>Bangladeshi</c:v>
                </c:pt>
                <c:pt idx="19">
                  <c:v>Chinese</c:v>
                </c:pt>
                <c:pt idx="20">
                  <c:v>Any other Asian background</c:v>
                </c:pt>
                <c:pt idx="23">
                  <c:v>Caribbean</c:v>
                </c:pt>
                <c:pt idx="24">
                  <c:v>African</c:v>
                </c:pt>
                <c:pt idx="25">
                  <c:v>Any other Black, Black British, Caribbean or African background</c:v>
                </c:pt>
                <c:pt idx="28">
                  <c:v>Arab</c:v>
                </c:pt>
                <c:pt idx="29">
                  <c:v>Any other ethnic group</c:v>
                </c:pt>
                <c:pt idx="30">
                  <c:v>I would prefer not to say</c:v>
                </c:pt>
              </c:strCache>
            </c:strRef>
          </c:cat>
          <c:val>
            <c:numRef>
              <c:f>Sheet1!$B$2:$B$32</c:f>
              <c:numCache>
                <c:formatCode>General</c:formatCode>
                <c:ptCount val="31"/>
                <c:pt idx="0" formatCode="0.0%">
                  <c:v>0.89900000000000002</c:v>
                </c:pt>
                <c:pt idx="3" formatCode="0.0%">
                  <c:v>0.91200000000000003</c:v>
                </c:pt>
                <c:pt idx="4" formatCode="0.0%">
                  <c:v>0.92600000000000005</c:v>
                </c:pt>
                <c:pt idx="5" formatCode="0.0%">
                  <c:v>0.81399999999999995</c:v>
                </c:pt>
                <c:pt idx="6" formatCode="0.0%">
                  <c:v>0.81499999999999995</c:v>
                </c:pt>
                <c:pt idx="7" formatCode="0.0%">
                  <c:v>0.85299999999999998</c:v>
                </c:pt>
                <c:pt idx="10" formatCode="0.0%">
                  <c:v>0.86399999999999999</c:v>
                </c:pt>
                <c:pt idx="11" formatCode="0.0%">
                  <c:v>0.86199999999999999</c:v>
                </c:pt>
                <c:pt idx="12" formatCode="0.0%">
                  <c:v>0.88100000000000001</c:v>
                </c:pt>
                <c:pt idx="13" formatCode="0.0%">
                  <c:v>0.85599999999999998</c:v>
                </c:pt>
                <c:pt idx="16" formatCode="0.0%">
                  <c:v>0.878</c:v>
                </c:pt>
                <c:pt idx="17" formatCode="0.0%">
                  <c:v>0.85699999999999998</c:v>
                </c:pt>
                <c:pt idx="18" formatCode="0.0%">
                  <c:v>0.85899999999999999</c:v>
                </c:pt>
                <c:pt idx="19" formatCode="0.0%">
                  <c:v>0.89700000000000002</c:v>
                </c:pt>
                <c:pt idx="20" formatCode="0.0%">
                  <c:v>0.88</c:v>
                </c:pt>
                <c:pt idx="23" formatCode="0.0%">
                  <c:v>0.89900000000000002</c:v>
                </c:pt>
                <c:pt idx="24" formatCode="0.0%">
                  <c:v>0.89600000000000002</c:v>
                </c:pt>
                <c:pt idx="25" formatCode="0.0%">
                  <c:v>0.89</c:v>
                </c:pt>
                <c:pt idx="28" formatCode="0.0%">
                  <c:v>0.84699999999999998</c:v>
                </c:pt>
                <c:pt idx="29" formatCode="0.0%">
                  <c:v>0.85799999999999998</c:v>
                </c:pt>
                <c:pt idx="30" formatCode="0.0%">
                  <c:v>0.78900000000000003</c:v>
                </c:pt>
              </c:numCache>
            </c:numRef>
          </c:val>
          <c:extLst>
            <c:ext xmlns:c16="http://schemas.microsoft.com/office/drawing/2014/chart" uri="{C3380CC4-5D6E-409C-BE32-E72D297353CC}">
              <c16:uniqueId val="{00000000-5068-4F94-A9FC-48E8EF69FA8F}"/>
            </c:ext>
          </c:extLst>
        </c:ser>
        <c:dLbls>
          <c:dLblPos val="outEnd"/>
          <c:showLegendKey val="0"/>
          <c:showVal val="1"/>
          <c:showCatName val="0"/>
          <c:showSerName val="0"/>
          <c:showPercent val="0"/>
          <c:showBubbleSize val="0"/>
        </c:dLbls>
        <c:gapWidth val="60"/>
        <c:overlap val="-10"/>
        <c:axId val="960919199"/>
        <c:axId val="81474415"/>
      </c:barChart>
      <c:catAx>
        <c:axId val="960919199"/>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defRPr sz="800" b="0" i="0" u="none" strike="noStrike" kern="1200" baseline="0">
                <a:solidFill>
                  <a:schemeClr val="tx1"/>
                </a:solidFill>
                <a:latin typeface="+mn-lt"/>
                <a:ea typeface="+mn-ea"/>
                <a:cs typeface="+mn-cs"/>
              </a:defRPr>
            </a:pPr>
            <a:endParaRPr lang="en-US"/>
          </a:p>
        </c:txPr>
        <c:crossAx val="81474415"/>
        <c:crosses val="autoZero"/>
        <c:auto val="1"/>
        <c:lblAlgn val="ctr"/>
        <c:lblOffset val="100"/>
        <c:noMultiLvlLbl val="0"/>
      </c:catAx>
      <c:valAx>
        <c:axId val="81474415"/>
        <c:scaling>
          <c:orientation val="minMax"/>
          <c:max val="1"/>
        </c:scaling>
        <c:delete val="1"/>
        <c:axPos val="t"/>
        <c:numFmt formatCode="0.0%" sourceLinked="1"/>
        <c:majorTickMark val="out"/>
        <c:minorTickMark val="none"/>
        <c:tickLblPos val="nextTo"/>
        <c:crossAx val="96091919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602263801322649"/>
          <c:y val="2.8744855967078188E-2"/>
          <c:w val="0.44508744689255125"/>
          <c:h val="0.94251028806584358"/>
        </c:manualLayout>
      </c:layout>
      <c:barChart>
        <c:barDir val="bar"/>
        <c:grouping val="clustered"/>
        <c:varyColors val="0"/>
        <c:ser>
          <c:idx val="0"/>
          <c:order val="0"/>
          <c:tx>
            <c:strRef>
              <c:f>Sheet1!$B$1</c:f>
              <c:strCache>
                <c:ptCount val="1"/>
                <c:pt idx="0">
                  <c:v>2024</c:v>
                </c:pt>
              </c:strCache>
            </c:strRef>
          </c:tx>
          <c:spPr>
            <a:solidFill>
              <a:srgbClr val="003087"/>
            </a:solidFill>
            <a:ln>
              <a:noFill/>
            </a:ln>
            <a:effectLst/>
          </c:spPr>
          <c:invertIfNegative val="0"/>
          <c:dPt>
            <c:idx val="0"/>
            <c:invertIfNegative val="0"/>
            <c:bubble3D val="0"/>
            <c:spPr>
              <a:solidFill>
                <a:srgbClr val="99C7EB"/>
              </a:solidFill>
              <a:ln>
                <a:noFill/>
              </a:ln>
              <a:effectLst/>
            </c:spPr>
            <c:extLst>
              <c:ext xmlns:c16="http://schemas.microsoft.com/office/drawing/2014/chart" uri="{C3380CC4-5D6E-409C-BE32-E72D297353CC}">
                <c16:uniqueId val="{00000000-2795-4807-AC0B-23F83EDBCE7A}"/>
              </c:ext>
            </c:extLst>
          </c:dPt>
          <c:dLbls>
            <c:dLbl>
              <c:idx val="0"/>
              <c:tx>
                <c:rich>
                  <a:bodyPr/>
                  <a:lstStyle/>
                  <a:p>
                    <a:fld id="{517AE462-6618-491A-B5C7-35702BE23115}"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2795-4807-AC0B-23F83EDBCE7A}"/>
                </c:ext>
              </c:extLst>
            </c:dLbl>
            <c:dLbl>
              <c:idx val="2"/>
              <c:tx>
                <c:rich>
                  <a:bodyPr/>
                  <a:lstStyle/>
                  <a:p>
                    <a:fld id="{4FFCB094-0EBD-4226-BB80-4C26429B2385}" type="VALUE">
                      <a:rPr lang="en-US">
                        <a:highlight>
                          <a:srgbClr val="FF0000"/>
                        </a:highlight>
                      </a:rPr>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2795-4807-AC0B-23F83EDBCE7A}"/>
                </c:ext>
              </c:extLst>
            </c:dLbl>
            <c:dLbl>
              <c:idx val="3"/>
              <c:tx>
                <c:rich>
                  <a:bodyPr/>
                  <a:lstStyle/>
                  <a:p>
                    <a:fld id="{B5E108A7-C8F6-429A-BA9D-42F9F73F699B}"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0707-461B-B6CF-5A9A48929521}"/>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Sheet1!$A$2:$A$24</c:f>
              <c:strCache>
                <c:ptCount val="22"/>
                <c:pt idx="0">
                  <c:v>All patients</c:v>
                </c:pt>
                <c:pt idx="3">
                  <c:v>Heterosexual or straight</c:v>
                </c:pt>
                <c:pt idx="4">
                  <c:v>Gay or lesbian</c:v>
                </c:pt>
                <c:pt idx="5">
                  <c:v>Bisexual</c:v>
                </c:pt>
                <c:pt idx="6">
                  <c:v>Other</c:v>
                </c:pt>
                <c:pt idx="7">
                  <c:v>I would prefer not to say</c:v>
                </c:pt>
                <c:pt idx="10">
                  <c:v>No religion</c:v>
                </c:pt>
                <c:pt idx="11">
                  <c:v>Buddhist</c:v>
                </c:pt>
                <c:pt idx="12">
                  <c:v>Christian</c:v>
                </c:pt>
                <c:pt idx="13">
                  <c:v>Hindu</c:v>
                </c:pt>
                <c:pt idx="14">
                  <c:v>Jewish</c:v>
                </c:pt>
                <c:pt idx="15">
                  <c:v>Muslim</c:v>
                </c:pt>
                <c:pt idx="16">
                  <c:v>Sikh</c:v>
                </c:pt>
                <c:pt idx="17">
                  <c:v>Any other religion</c:v>
                </c:pt>
                <c:pt idx="18">
                  <c:v>I would prefer not to say</c:v>
                </c:pt>
                <c:pt idx="21">
                  <c:v>Carer</c:v>
                </c:pt>
              </c:strCache>
            </c:strRef>
          </c:cat>
          <c:val>
            <c:numRef>
              <c:f>Sheet1!$B$2:$B$24</c:f>
              <c:numCache>
                <c:formatCode>General</c:formatCode>
                <c:ptCount val="23"/>
                <c:pt idx="0" formatCode="0.0%">
                  <c:v>0.89900000000000002</c:v>
                </c:pt>
                <c:pt idx="3" formatCode="0.0%">
                  <c:v>0.90400000000000003</c:v>
                </c:pt>
                <c:pt idx="4" formatCode="0.0%">
                  <c:v>0.86899999999999999</c:v>
                </c:pt>
                <c:pt idx="5" formatCode="0.0%">
                  <c:v>0.86699999999999999</c:v>
                </c:pt>
                <c:pt idx="6" formatCode="0.0%">
                  <c:v>0.86299999999999999</c:v>
                </c:pt>
                <c:pt idx="7" formatCode="0.0%">
                  <c:v>0.85599999999999998</c:v>
                </c:pt>
                <c:pt idx="10" formatCode="0.0%">
                  <c:v>0.89100000000000001</c:v>
                </c:pt>
                <c:pt idx="11" formatCode="0.0%">
                  <c:v>0.88</c:v>
                </c:pt>
                <c:pt idx="12" formatCode="0.0%">
                  <c:v>0.92</c:v>
                </c:pt>
                <c:pt idx="13" formatCode="0.0%">
                  <c:v>0.88400000000000001</c:v>
                </c:pt>
                <c:pt idx="14" formatCode="0.0%">
                  <c:v>0.89800000000000002</c:v>
                </c:pt>
                <c:pt idx="15" formatCode="0.0%">
                  <c:v>0.86399999999999999</c:v>
                </c:pt>
                <c:pt idx="16" formatCode="0.0%">
                  <c:v>0.877</c:v>
                </c:pt>
                <c:pt idx="17" formatCode="0.0%">
                  <c:v>0.85899999999999999</c:v>
                </c:pt>
                <c:pt idx="18" formatCode="0.0%">
                  <c:v>0.83</c:v>
                </c:pt>
                <c:pt idx="21" formatCode="0.0%">
                  <c:v>0.88800000000000001</c:v>
                </c:pt>
              </c:numCache>
            </c:numRef>
          </c:val>
          <c:extLst>
            <c:ext xmlns:c16="http://schemas.microsoft.com/office/drawing/2014/chart" uri="{C3380CC4-5D6E-409C-BE32-E72D297353CC}">
              <c16:uniqueId val="{00000000-5068-4F94-A9FC-48E8EF69FA8F}"/>
            </c:ext>
          </c:extLst>
        </c:ser>
        <c:dLbls>
          <c:dLblPos val="outEnd"/>
          <c:showLegendKey val="0"/>
          <c:showVal val="1"/>
          <c:showCatName val="0"/>
          <c:showSerName val="0"/>
          <c:showPercent val="0"/>
          <c:showBubbleSize val="0"/>
        </c:dLbls>
        <c:gapWidth val="60"/>
        <c:overlap val="-10"/>
        <c:axId val="960919199"/>
        <c:axId val="81474415"/>
      </c:barChart>
      <c:catAx>
        <c:axId val="960919199"/>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defRPr sz="1200" b="0" i="0" u="none" strike="noStrike" kern="1200" baseline="0">
                <a:solidFill>
                  <a:schemeClr val="tx1"/>
                </a:solidFill>
                <a:latin typeface="+mn-lt"/>
                <a:ea typeface="+mn-ea"/>
                <a:cs typeface="+mn-cs"/>
              </a:defRPr>
            </a:pPr>
            <a:endParaRPr lang="en-US"/>
          </a:p>
        </c:txPr>
        <c:crossAx val="81474415"/>
        <c:crosses val="autoZero"/>
        <c:auto val="1"/>
        <c:lblAlgn val="ctr"/>
        <c:lblOffset val="100"/>
        <c:noMultiLvlLbl val="0"/>
      </c:catAx>
      <c:valAx>
        <c:axId val="81474415"/>
        <c:scaling>
          <c:orientation val="minMax"/>
          <c:max val="1"/>
        </c:scaling>
        <c:delete val="1"/>
        <c:axPos val="t"/>
        <c:numFmt formatCode="0.0%" sourceLinked="1"/>
        <c:majorTickMark val="out"/>
        <c:minorTickMark val="none"/>
        <c:tickLblPos val="nextTo"/>
        <c:crossAx val="96091919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602263801322649"/>
          <c:y val="2.8744855967078188E-2"/>
          <c:w val="0.44508744689255125"/>
          <c:h val="0.94251028806584358"/>
        </c:manualLayout>
      </c:layout>
      <c:barChart>
        <c:barDir val="bar"/>
        <c:grouping val="clustered"/>
        <c:varyColors val="0"/>
        <c:ser>
          <c:idx val="0"/>
          <c:order val="0"/>
          <c:tx>
            <c:strRef>
              <c:f>Sheet1!$B$1</c:f>
              <c:strCache>
                <c:ptCount val="1"/>
                <c:pt idx="0">
                  <c:v>2024</c:v>
                </c:pt>
              </c:strCache>
            </c:strRef>
          </c:tx>
          <c:spPr>
            <a:solidFill>
              <a:srgbClr val="003087"/>
            </a:solidFill>
            <a:ln>
              <a:noFill/>
            </a:ln>
            <a:effectLst/>
          </c:spPr>
          <c:invertIfNegative val="0"/>
          <c:dPt>
            <c:idx val="0"/>
            <c:invertIfNegative val="0"/>
            <c:bubble3D val="0"/>
            <c:spPr>
              <a:solidFill>
                <a:srgbClr val="99C7EB"/>
              </a:solidFill>
              <a:ln>
                <a:noFill/>
              </a:ln>
              <a:effectLst/>
            </c:spPr>
            <c:extLst>
              <c:ext xmlns:c16="http://schemas.microsoft.com/office/drawing/2014/chart" uri="{C3380CC4-5D6E-409C-BE32-E72D297353CC}">
                <c16:uniqueId val="{00000000-2795-4807-AC0B-23F83EDBCE7A}"/>
              </c:ext>
            </c:extLst>
          </c:dPt>
          <c:dLbls>
            <c:dLbl>
              <c:idx val="0"/>
              <c:tx>
                <c:rich>
                  <a:bodyPr/>
                  <a:lstStyle/>
                  <a:p>
                    <a:fld id="{517AE462-6618-491A-B5C7-35702BE23115}"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2795-4807-AC0B-23F83EDBCE7A}"/>
                </c:ext>
              </c:extLst>
            </c:dLbl>
            <c:dLbl>
              <c:idx val="2"/>
              <c:tx>
                <c:rich>
                  <a:bodyPr/>
                  <a:lstStyle/>
                  <a:p>
                    <a:fld id="{4FFCB094-0EBD-4226-BB80-4C26429B2385}" type="VALUE">
                      <a:rPr lang="en-US">
                        <a:highlight>
                          <a:srgbClr val="FF0000"/>
                        </a:highlight>
                      </a:rPr>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2795-4807-AC0B-23F83EDBCE7A}"/>
                </c:ext>
              </c:extLst>
            </c:dLbl>
            <c:dLbl>
              <c:idx val="3"/>
              <c:tx>
                <c:rich>
                  <a:bodyPr/>
                  <a:lstStyle/>
                  <a:p>
                    <a:fld id="{B5E108A7-C8F6-429A-BA9D-42F9F73F699B}"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D35A-4F47-B388-24338B7F9CE8}"/>
                </c:ext>
              </c:extLst>
            </c:dLbl>
            <c:dLbl>
              <c:idx val="16"/>
              <c:tx>
                <c:rich>
                  <a:bodyPr/>
                  <a:lstStyle/>
                  <a:p>
                    <a:fld id="{06AA2D08-EC91-4AF9-82E9-CEB4DC5BAE2E}"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A067-4FB9-B998-94D48C6EE3E2}"/>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7"/>
                <c:pt idx="0">
                  <c:v>All patients</c:v>
                </c:pt>
                <c:pt idx="3">
                  <c:v>Most deprived    1</c:v>
                </c:pt>
                <c:pt idx="4">
                  <c:v>2</c:v>
                </c:pt>
                <c:pt idx="5">
                  <c:v>3</c:v>
                </c:pt>
                <c:pt idx="6">
                  <c:v>4</c:v>
                </c:pt>
                <c:pt idx="7">
                  <c:v>Least deprived    5</c:v>
                </c:pt>
                <c:pt idx="10">
                  <c:v>Disability</c:v>
                </c:pt>
                <c:pt idx="13">
                  <c:v>No long-term condition</c:v>
                </c:pt>
                <c:pt idx="14">
                  <c:v>1</c:v>
                </c:pt>
                <c:pt idx="15">
                  <c:v>2</c:v>
                </c:pt>
                <c:pt idx="16">
                  <c:v>3+</c:v>
                </c:pt>
              </c:strCache>
            </c:strRef>
          </c:cat>
          <c:val>
            <c:numRef>
              <c:f>Sheet1!$B$2:$B$19</c:f>
              <c:numCache>
                <c:formatCode>General</c:formatCode>
                <c:ptCount val="18"/>
                <c:pt idx="0" formatCode="0.0%">
                  <c:v>0.89900000000000002</c:v>
                </c:pt>
                <c:pt idx="3" formatCode="0.0%">
                  <c:v>0.875</c:v>
                </c:pt>
                <c:pt idx="4" formatCode="0.0%">
                  <c:v>0.88800000000000001</c:v>
                </c:pt>
                <c:pt idx="5" formatCode="0.0%">
                  <c:v>0.90300000000000002</c:v>
                </c:pt>
                <c:pt idx="6" formatCode="0.0%">
                  <c:v>0.91300000000000003</c:v>
                </c:pt>
                <c:pt idx="7" formatCode="0.0%">
                  <c:v>0.92</c:v>
                </c:pt>
                <c:pt idx="10" formatCode="0.0%">
                  <c:v>0.86899999999999999</c:v>
                </c:pt>
                <c:pt idx="13" formatCode="0.0%">
                  <c:v>0.90900000000000003</c:v>
                </c:pt>
                <c:pt idx="14" formatCode="0.0%">
                  <c:v>0.9</c:v>
                </c:pt>
                <c:pt idx="15" formatCode="0.0%">
                  <c:v>0.90200000000000002</c:v>
                </c:pt>
                <c:pt idx="16" formatCode="0.0%">
                  <c:v>0.88300000000000001</c:v>
                </c:pt>
              </c:numCache>
            </c:numRef>
          </c:val>
          <c:extLst>
            <c:ext xmlns:c16="http://schemas.microsoft.com/office/drawing/2014/chart" uri="{C3380CC4-5D6E-409C-BE32-E72D297353CC}">
              <c16:uniqueId val="{00000000-5068-4F94-A9FC-48E8EF69FA8F}"/>
            </c:ext>
          </c:extLst>
        </c:ser>
        <c:dLbls>
          <c:dLblPos val="outEnd"/>
          <c:showLegendKey val="0"/>
          <c:showVal val="1"/>
          <c:showCatName val="0"/>
          <c:showSerName val="0"/>
          <c:showPercent val="0"/>
          <c:showBubbleSize val="0"/>
        </c:dLbls>
        <c:gapWidth val="60"/>
        <c:overlap val="-10"/>
        <c:axId val="960919199"/>
        <c:axId val="81474415"/>
      </c:barChart>
      <c:catAx>
        <c:axId val="960919199"/>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defRPr sz="1200" b="0" i="0" u="none" strike="noStrike" kern="1200" baseline="0">
                <a:solidFill>
                  <a:schemeClr val="tx1"/>
                </a:solidFill>
                <a:latin typeface="+mn-lt"/>
                <a:ea typeface="+mn-ea"/>
                <a:cs typeface="+mn-cs"/>
              </a:defRPr>
            </a:pPr>
            <a:endParaRPr lang="en-US"/>
          </a:p>
        </c:txPr>
        <c:crossAx val="81474415"/>
        <c:crosses val="autoZero"/>
        <c:auto val="1"/>
        <c:lblAlgn val="ctr"/>
        <c:lblOffset val="100"/>
        <c:noMultiLvlLbl val="0"/>
      </c:catAx>
      <c:valAx>
        <c:axId val="81474415"/>
        <c:scaling>
          <c:orientation val="minMax"/>
          <c:min val="0"/>
        </c:scaling>
        <c:delete val="1"/>
        <c:axPos val="t"/>
        <c:numFmt formatCode="0.0%" sourceLinked="1"/>
        <c:majorTickMark val="out"/>
        <c:minorTickMark val="none"/>
        <c:tickLblPos val="nextTo"/>
        <c:crossAx val="96091919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602263801322649"/>
          <c:y val="2.8744855967078188E-2"/>
          <c:w val="0.44508744689255125"/>
          <c:h val="0.94251028806584358"/>
        </c:manualLayout>
      </c:layout>
      <c:barChart>
        <c:barDir val="bar"/>
        <c:grouping val="clustered"/>
        <c:varyColors val="0"/>
        <c:ser>
          <c:idx val="0"/>
          <c:order val="0"/>
          <c:tx>
            <c:strRef>
              <c:f>Sheet1!$B$1</c:f>
              <c:strCache>
                <c:ptCount val="1"/>
                <c:pt idx="0">
                  <c:v>2025</c:v>
                </c:pt>
              </c:strCache>
            </c:strRef>
          </c:tx>
          <c:spPr>
            <a:solidFill>
              <a:srgbClr val="003087"/>
            </a:solidFill>
            <a:ln>
              <a:noFill/>
            </a:ln>
            <a:effectLst/>
          </c:spPr>
          <c:invertIfNegative val="0"/>
          <c:dLbls>
            <c:dLbl>
              <c:idx val="0"/>
              <c:tx>
                <c:rich>
                  <a:bodyPr/>
                  <a:lstStyle/>
                  <a:p>
                    <a:fld id="{4FFCB094-0EBD-4226-BB80-4C26429B2385}"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AC87-4CD4-80C5-F2961AAE74BC}"/>
                </c:ext>
              </c:extLst>
            </c:dLbl>
            <c:dLbl>
              <c:idx val="2"/>
              <c:tx>
                <c:rich>
                  <a:bodyPr/>
                  <a:lstStyle/>
                  <a:p>
                    <a:fld id="{B5E108A7-C8F6-429A-BA9D-42F9F73F699B}"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14A6-49B5-A9A4-E25C9D3D37F1}"/>
                </c:ext>
              </c:extLst>
            </c:dLbl>
            <c:dLbl>
              <c:idx val="3"/>
              <c:tx>
                <c:rich>
                  <a:bodyPr/>
                  <a:lstStyle/>
                  <a:p>
                    <a:fld id="{0F28C234-5FDA-4B66-ABF8-54A18B3FFB82}"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14A6-49B5-A9A4-E25C9D3D37F1}"/>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Problems with your physical mobility (for example, difficulty getting around your home)</c:v>
                </c:pt>
                <c:pt idx="1">
                  <c:v>Feeling isolated from others</c:v>
                </c:pt>
                <c:pt idx="2">
                  <c:v>Two or more falls that have needed medical attention</c:v>
                </c:pt>
                <c:pt idx="3">
                  <c:v>None of these</c:v>
                </c:pt>
              </c:strCache>
            </c:strRef>
          </c:cat>
          <c:val>
            <c:numRef>
              <c:f>Sheet1!$B$2:$B$5</c:f>
              <c:numCache>
                <c:formatCode>0.0%</c:formatCode>
                <c:ptCount val="4"/>
                <c:pt idx="0">
                  <c:v>0.156</c:v>
                </c:pt>
                <c:pt idx="1">
                  <c:v>8.7837390608562299E-2</c:v>
                </c:pt>
                <c:pt idx="2">
                  <c:v>2.8000000000000001E-2</c:v>
                </c:pt>
                <c:pt idx="3">
                  <c:v>0.77900000000000003</c:v>
                </c:pt>
              </c:numCache>
            </c:numRef>
          </c:val>
          <c:extLst>
            <c:ext xmlns:c16="http://schemas.microsoft.com/office/drawing/2014/chart" uri="{C3380CC4-5D6E-409C-BE32-E72D297353CC}">
              <c16:uniqueId val="{00000000-5068-4F94-A9FC-48E8EF69FA8F}"/>
            </c:ext>
          </c:extLst>
        </c:ser>
        <c:ser>
          <c:idx val="1"/>
          <c:order val="1"/>
          <c:tx>
            <c:strRef>
              <c:f>Sheet1!$C$1</c:f>
              <c:strCache>
                <c:ptCount val="1"/>
                <c:pt idx="0">
                  <c:v>2024</c:v>
                </c:pt>
              </c:strCache>
            </c:strRef>
          </c:tx>
          <c:spPr>
            <a:solidFill>
              <a:srgbClr val="99C7E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Problems with your physical mobility (for example, difficulty getting around your home)</c:v>
                </c:pt>
                <c:pt idx="1">
                  <c:v>Feeling isolated from others</c:v>
                </c:pt>
                <c:pt idx="2">
                  <c:v>Two or more falls that have needed medical attention</c:v>
                </c:pt>
                <c:pt idx="3">
                  <c:v>None of these</c:v>
                </c:pt>
              </c:strCache>
            </c:strRef>
          </c:cat>
          <c:val>
            <c:numRef>
              <c:f>Sheet1!$C$2:$C$5</c:f>
              <c:numCache>
                <c:formatCode>0.0%</c:formatCode>
                <c:ptCount val="4"/>
                <c:pt idx="0">
                  <c:v>0.151093431144319</c:v>
                </c:pt>
                <c:pt idx="1">
                  <c:v>8.7837390608562299E-2</c:v>
                </c:pt>
                <c:pt idx="2">
                  <c:v>2.72995039269977E-2</c:v>
                </c:pt>
                <c:pt idx="3">
                  <c:v>0.78178076359662296</c:v>
                </c:pt>
              </c:numCache>
            </c:numRef>
          </c:val>
          <c:extLst>
            <c:ext xmlns:c16="http://schemas.microsoft.com/office/drawing/2014/chart" uri="{C3380CC4-5D6E-409C-BE32-E72D297353CC}">
              <c16:uniqueId val="{00000000-C8BC-4686-AAAB-64B74845C8E5}"/>
            </c:ext>
          </c:extLst>
        </c:ser>
        <c:dLbls>
          <c:dLblPos val="outEnd"/>
          <c:showLegendKey val="0"/>
          <c:showVal val="1"/>
          <c:showCatName val="0"/>
          <c:showSerName val="0"/>
          <c:showPercent val="0"/>
          <c:showBubbleSize val="0"/>
        </c:dLbls>
        <c:gapWidth val="60"/>
        <c:overlap val="-10"/>
        <c:axId val="960919199"/>
        <c:axId val="81474415"/>
      </c:barChart>
      <c:catAx>
        <c:axId val="960919199"/>
        <c:scaling>
          <c:orientation val="maxMin"/>
        </c:scaling>
        <c:delete val="0"/>
        <c:axPos val="l"/>
        <c:majorGridlines>
          <c:spPr>
            <a:ln w="12700" cap="rnd" cmpd="sng" algn="ctr">
              <a:solidFill>
                <a:srgbClr val="919EA8"/>
              </a:solidFill>
              <a:prstDash val="sysDot"/>
              <a:round/>
            </a:ln>
            <a:effectLst/>
          </c:spPr>
        </c:majorGridlines>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defRPr sz="1200" b="0" i="0" u="none" strike="noStrike" kern="1200" baseline="0">
                <a:solidFill>
                  <a:schemeClr val="tx1"/>
                </a:solidFill>
                <a:latin typeface="+mn-lt"/>
                <a:ea typeface="+mn-ea"/>
                <a:cs typeface="+mn-cs"/>
              </a:defRPr>
            </a:pPr>
            <a:endParaRPr lang="en-US"/>
          </a:p>
        </c:txPr>
        <c:crossAx val="81474415"/>
        <c:crosses val="autoZero"/>
        <c:auto val="1"/>
        <c:lblAlgn val="ctr"/>
        <c:lblOffset val="100"/>
        <c:noMultiLvlLbl val="0"/>
      </c:catAx>
      <c:valAx>
        <c:axId val="81474415"/>
        <c:scaling>
          <c:orientation val="minMax"/>
          <c:max val="1"/>
        </c:scaling>
        <c:delete val="1"/>
        <c:axPos val="t"/>
        <c:numFmt formatCode="0.0%" sourceLinked="1"/>
        <c:majorTickMark val="out"/>
        <c:minorTickMark val="none"/>
        <c:tickLblPos val="nextTo"/>
        <c:crossAx val="960919199"/>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0459833333333336"/>
          <c:y val="0.28222222222222221"/>
          <c:w val="0.38480555555555557"/>
          <c:h val="0.64134259259259263"/>
        </c:manualLayout>
      </c:layout>
      <c:pieChart>
        <c:varyColors val="1"/>
        <c:ser>
          <c:idx val="0"/>
          <c:order val="0"/>
          <c:tx>
            <c:strRef>
              <c:f>Sheet1!$B$1</c:f>
              <c:strCache>
                <c:ptCount val="1"/>
                <c:pt idx="0">
                  <c:v>Data</c:v>
                </c:pt>
              </c:strCache>
            </c:strRef>
          </c:tx>
          <c:spPr>
            <a:ln w="19050">
              <a:solidFill>
                <a:srgbClr val="005EB8"/>
              </a:solidFill>
            </a:ln>
          </c:spPr>
          <c:dPt>
            <c:idx val="0"/>
            <c:bubble3D val="0"/>
            <c:spPr>
              <a:solidFill>
                <a:srgbClr val="99C7EB"/>
              </a:solidFill>
              <a:ln w="19050">
                <a:solidFill>
                  <a:srgbClr val="005EB8"/>
                </a:solidFill>
              </a:ln>
              <a:effectLst/>
            </c:spPr>
            <c:extLst>
              <c:ext xmlns:c16="http://schemas.microsoft.com/office/drawing/2014/chart" uri="{C3380CC4-5D6E-409C-BE32-E72D297353CC}">
                <c16:uniqueId val="{00000001-90DA-4361-860D-4A7FB80BC3A2}"/>
              </c:ext>
            </c:extLst>
          </c:dPt>
          <c:dPt>
            <c:idx val="1"/>
            <c:bubble3D val="0"/>
            <c:spPr>
              <a:solidFill>
                <a:srgbClr val="DDE1E4"/>
              </a:solidFill>
              <a:ln w="19050">
                <a:solidFill>
                  <a:srgbClr val="005EB8"/>
                </a:solidFill>
              </a:ln>
              <a:effectLst/>
            </c:spPr>
            <c:extLst>
              <c:ext xmlns:c16="http://schemas.microsoft.com/office/drawing/2014/chart" uri="{C3380CC4-5D6E-409C-BE32-E72D297353CC}">
                <c16:uniqueId val="{00000003-90DA-4361-860D-4A7FB80BC3A2}"/>
              </c:ext>
            </c:extLst>
          </c:dPt>
          <c:dPt>
            <c:idx val="2"/>
            <c:bubble3D val="0"/>
            <c:spPr>
              <a:solidFill>
                <a:srgbClr val="919EA8"/>
              </a:solidFill>
              <a:ln w="19050">
                <a:solidFill>
                  <a:srgbClr val="005EB8"/>
                </a:solidFill>
              </a:ln>
              <a:effectLst/>
            </c:spPr>
            <c:extLst>
              <c:ext xmlns:c16="http://schemas.microsoft.com/office/drawing/2014/chart" uri="{C3380CC4-5D6E-409C-BE32-E72D297353CC}">
                <c16:uniqueId val="{00000005-90DA-4361-860D-4A7FB80BC3A2}"/>
              </c:ext>
            </c:extLst>
          </c:dPt>
          <c:dLbls>
            <c:dLbl>
              <c:idx val="0"/>
              <c:tx>
                <c:rich>
                  <a:bodyPr/>
                  <a:lstStyle/>
                  <a:p>
                    <a:fld id="{DD6AC5FD-BE1D-449E-8AA7-EF868E855685}" type="VALUE">
                      <a:rPr lang="en-US" sz="1400" b="1" smtClean="0"/>
                      <a:pPr/>
                      <a:t>[VALUE]</a:t>
                    </a:fld>
                    <a:endParaRPr lang="en-US" sz="2000" b="1" baseline="0"/>
                  </a:p>
                  <a:p>
                    <a:fld id="{D5CABBDB-5696-429A-B346-8F299FE96EDE}" type="CATEGORYNAME">
                      <a:rPr lang="en-US"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1-90DA-4361-860D-4A7FB80BC3A2}"/>
                </c:ext>
              </c:extLst>
            </c:dLbl>
            <c:dLbl>
              <c:idx val="1"/>
              <c:tx>
                <c:rich>
                  <a:bodyPr/>
                  <a:lstStyle/>
                  <a:p>
                    <a:fld id="{3B10BDC5-3E70-4489-8C32-3C71B075A16C}" type="VALUE">
                      <a:rPr lang="en-US" sz="1400" b="1" smtClean="0"/>
                      <a:pPr/>
                      <a:t>[VALUE]</a:t>
                    </a:fld>
                    <a:endParaRPr lang="en-US" sz="2000" b="1" baseline="0"/>
                  </a:p>
                  <a:p>
                    <a:fld id="{D2A95A94-10BE-49E3-A7A4-06DC9BD2736D}" type="CATEGORYNAME">
                      <a:rPr lang="en-US"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3-90DA-4361-860D-4A7FB80BC3A2}"/>
                </c:ext>
              </c:extLst>
            </c:dLbl>
            <c:dLbl>
              <c:idx val="2"/>
              <c:tx>
                <c:rich>
                  <a:bodyPr/>
                  <a:lstStyle/>
                  <a:p>
                    <a:fld id="{501C5004-9334-4C59-8848-F0F0603F3F6E}" type="VALUE">
                      <a:rPr lang="en-GB" sz="1400" b="1" smtClean="0"/>
                      <a:pPr/>
                      <a:t>[VALUE]</a:t>
                    </a:fld>
                    <a:endParaRPr lang="en-GB" sz="2000" b="1" baseline="0"/>
                  </a:p>
                  <a:p>
                    <a:fld id="{4481EB85-F350-42BB-8C98-930CCA8F1087}" type="CATEGORYNAME">
                      <a:rPr lang="en-GB" smtClean="0"/>
                      <a:pPr/>
                      <a:t>[CATEGORY NAME]</a:t>
                    </a:fld>
                    <a:endParaRPr lang="en-GB"/>
                  </a:p>
                </c:rich>
              </c:tx>
              <c:dLblPos val="bestFit"/>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5-90DA-4361-860D-4A7FB80BC3A2}"/>
                </c:ext>
              </c:extLst>
            </c:dLbl>
            <c:spPr>
              <a:noFill/>
              <a:ln>
                <a:noFill/>
              </a:ln>
              <a:effectLst/>
            </c:spPr>
            <c:txPr>
              <a:bodyPr rot="0" spcFirstLastPara="1" vertOverflow="ellipsis" vert="horz" wrap="non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outEnd"/>
            <c:showLegendKey val="0"/>
            <c:showVal val="1"/>
            <c:showCatName val="1"/>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rect">
                    <a:avLst/>
                  </a:prstGeom>
                </c15:spPr>
              </c:ext>
            </c:extLst>
          </c:dLbls>
          <c:cat>
            <c:strRef>
              <c:f>Sheet1!$A$2:$A$4</c:f>
              <c:strCache>
                <c:ptCount val="3"/>
                <c:pt idx="0">
                  <c:v>Yes</c:v>
                </c:pt>
                <c:pt idx="1">
                  <c:v>No</c:v>
                </c:pt>
                <c:pt idx="2">
                  <c:v>I would prefer not to say</c:v>
                </c:pt>
              </c:strCache>
            </c:strRef>
          </c:cat>
          <c:val>
            <c:numRef>
              <c:f>Sheet1!$B$2:$B$4</c:f>
              <c:numCache>
                <c:formatCode>0.0%</c:formatCode>
                <c:ptCount val="3"/>
                <c:pt idx="0">
                  <c:v>0.628</c:v>
                </c:pt>
                <c:pt idx="1">
                  <c:v>0.32400000000000001</c:v>
                </c:pt>
                <c:pt idx="2">
                  <c:v>4.9000000000000002E-2</c:v>
                </c:pt>
              </c:numCache>
            </c:numRef>
          </c:val>
          <c:extLst>
            <c:ext xmlns:c16="http://schemas.microsoft.com/office/drawing/2014/chart" uri="{C3380CC4-5D6E-409C-BE32-E72D297353CC}">
              <c16:uniqueId val="{0000000A-90DA-4361-860D-4A7FB80BC3A2}"/>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userShapes r:id="rId2"/>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6204104663592505"/>
          <c:y val="1.3520182599576401E-2"/>
          <c:w val="0.46123917329931069"/>
          <c:h val="0.97049060417076705"/>
        </c:manualLayout>
      </c:layout>
      <c:barChart>
        <c:barDir val="bar"/>
        <c:grouping val="clustered"/>
        <c:varyColors val="0"/>
        <c:ser>
          <c:idx val="0"/>
          <c:order val="0"/>
          <c:tx>
            <c:strRef>
              <c:f>Sheet1!$B$1</c:f>
              <c:strCache>
                <c:ptCount val="1"/>
                <c:pt idx="0">
                  <c:v>2025</c:v>
                </c:pt>
              </c:strCache>
            </c:strRef>
          </c:tx>
          <c:spPr>
            <a:solidFill>
              <a:srgbClr val="003087"/>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Sheet1!$A$2:$A$18</c:f>
              <c:strCache>
                <c:ptCount val="17"/>
                <c:pt idx="0">
                  <c:v>Arthritis or problem with your back or joints¹</c:v>
                </c:pt>
                <c:pt idx="1">
                  <c:v>High blood pressure</c:v>
                </c:pt>
                <c:pt idx="2">
                  <c:v>Mental health condition</c:v>
                </c:pt>
                <c:pt idx="3">
                  <c:v>Lung or breathing condition</c:v>
                </c:pt>
                <c:pt idx="4">
                  <c:v>Diabetes</c:v>
                </c:pt>
                <c:pt idx="5">
                  <c:v>Heart or cardiovascular condition</c:v>
                </c:pt>
                <c:pt idx="6">
                  <c:v>Deafness or hearing loss</c:v>
                </c:pt>
                <c:pt idx="7">
                  <c:v>Neurological condition</c:v>
                </c:pt>
                <c:pt idx="8">
                  <c:v>Cancer in the last five years</c:v>
                </c:pt>
                <c:pt idx="9">
                  <c:v>Kidney or liver disease</c:v>
                </c:pt>
                <c:pt idx="10">
                  <c:v>Autism or autism spectrum condition</c:v>
                </c:pt>
                <c:pt idx="11">
                  <c:v>Learning disability</c:v>
                </c:pt>
                <c:pt idx="12">
                  <c:v>Stroke or TIA (Transient Ischemic Attack)</c:v>
                </c:pt>
                <c:pt idx="13">
                  <c:v>Blindness or partial sight</c:v>
                </c:pt>
                <c:pt idx="14">
                  <c:v>Dementia or Alzheimer's disease</c:v>
                </c:pt>
                <c:pt idx="15">
                  <c:v>Another long-term condition or illness</c:v>
                </c:pt>
                <c:pt idx="16">
                  <c:v>I don't have any long-term conditions</c:v>
                </c:pt>
              </c:strCache>
            </c:strRef>
          </c:cat>
          <c:val>
            <c:numRef>
              <c:f>Sheet1!$B$2:$B$18</c:f>
              <c:numCache>
                <c:formatCode>0.0%</c:formatCode>
                <c:ptCount val="17"/>
                <c:pt idx="0">
                  <c:v>0.23</c:v>
                </c:pt>
                <c:pt idx="1">
                  <c:v>0.183</c:v>
                </c:pt>
                <c:pt idx="2">
                  <c:v>0.13800000000000001</c:v>
                </c:pt>
                <c:pt idx="3">
                  <c:v>8.6999999999999994E-2</c:v>
                </c:pt>
                <c:pt idx="4">
                  <c:v>8.3000000000000004E-2</c:v>
                </c:pt>
                <c:pt idx="5">
                  <c:v>7.1999999999999995E-2</c:v>
                </c:pt>
                <c:pt idx="6">
                  <c:v>6.0999999999999999E-2</c:v>
                </c:pt>
                <c:pt idx="7">
                  <c:v>3.9E-2</c:v>
                </c:pt>
                <c:pt idx="8">
                  <c:v>3.5999999999999997E-2</c:v>
                </c:pt>
                <c:pt idx="9">
                  <c:v>2.7E-2</c:v>
                </c:pt>
                <c:pt idx="10">
                  <c:v>2.5999999999999999E-2</c:v>
                </c:pt>
                <c:pt idx="11">
                  <c:v>1.8620997897489212E-2</c:v>
                </c:pt>
                <c:pt idx="12">
                  <c:v>1.4999999999999999E-2</c:v>
                </c:pt>
                <c:pt idx="13">
                  <c:v>1.4E-2</c:v>
                </c:pt>
                <c:pt idx="14">
                  <c:v>5.0000000000000001E-3</c:v>
                </c:pt>
                <c:pt idx="15">
                  <c:v>0.17100000000000001</c:v>
                </c:pt>
                <c:pt idx="16">
                  <c:v>0.372</c:v>
                </c:pt>
              </c:numCache>
            </c:numRef>
          </c:val>
          <c:extLst>
            <c:ext xmlns:c16="http://schemas.microsoft.com/office/drawing/2014/chart" uri="{C3380CC4-5D6E-409C-BE32-E72D297353CC}">
              <c16:uniqueId val="{00000000-2DF1-4F20-9D3D-5469E9C7B6C1}"/>
            </c:ext>
          </c:extLst>
        </c:ser>
        <c:ser>
          <c:idx val="1"/>
          <c:order val="1"/>
          <c:tx>
            <c:strRef>
              <c:f>Sheet1!$C$1</c:f>
              <c:strCache>
                <c:ptCount val="1"/>
                <c:pt idx="0">
                  <c:v>2024</c:v>
                </c:pt>
              </c:strCache>
            </c:strRef>
          </c:tx>
          <c:spPr>
            <a:solidFill>
              <a:srgbClr val="99C7EB"/>
            </a:solidFill>
            <a:ln>
              <a:noFill/>
            </a:ln>
            <a:effectLst/>
          </c:spPr>
          <c:invertIfNegative val="0"/>
          <c:dLbls>
            <c:dLbl>
              <c:idx val="0"/>
              <c:tx>
                <c:rich>
                  <a:bodyPr/>
                  <a:lstStyle/>
                  <a:p>
                    <a:r>
                      <a:rPr lang="en-US"/>
                      <a:t>N/A</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7E49-44C2-92B8-2AC46339352E}"/>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Sheet1!$A$2:$A$18</c:f>
              <c:strCache>
                <c:ptCount val="17"/>
                <c:pt idx="0">
                  <c:v>Arthritis or problem with your back or joints¹</c:v>
                </c:pt>
                <c:pt idx="1">
                  <c:v>High blood pressure</c:v>
                </c:pt>
                <c:pt idx="2">
                  <c:v>Mental health condition</c:v>
                </c:pt>
                <c:pt idx="3">
                  <c:v>Lung or breathing condition</c:v>
                </c:pt>
                <c:pt idx="4">
                  <c:v>Diabetes</c:v>
                </c:pt>
                <c:pt idx="5">
                  <c:v>Heart or cardiovascular condition</c:v>
                </c:pt>
                <c:pt idx="6">
                  <c:v>Deafness or hearing loss</c:v>
                </c:pt>
                <c:pt idx="7">
                  <c:v>Neurological condition</c:v>
                </c:pt>
                <c:pt idx="8">
                  <c:v>Cancer in the last five years</c:v>
                </c:pt>
                <c:pt idx="9">
                  <c:v>Kidney or liver disease</c:v>
                </c:pt>
                <c:pt idx="10">
                  <c:v>Autism or autism spectrum condition</c:v>
                </c:pt>
                <c:pt idx="11">
                  <c:v>Learning disability</c:v>
                </c:pt>
                <c:pt idx="12">
                  <c:v>Stroke or TIA (Transient Ischemic Attack)</c:v>
                </c:pt>
                <c:pt idx="13">
                  <c:v>Blindness or partial sight</c:v>
                </c:pt>
                <c:pt idx="14">
                  <c:v>Dementia or Alzheimer's disease</c:v>
                </c:pt>
                <c:pt idx="15">
                  <c:v>Another long-term condition or illness</c:v>
                </c:pt>
                <c:pt idx="16">
                  <c:v>I don't have any long-term conditions</c:v>
                </c:pt>
              </c:strCache>
            </c:strRef>
          </c:cat>
          <c:val>
            <c:numRef>
              <c:f>Sheet1!$C$2:$C$18</c:f>
              <c:numCache>
                <c:formatCode>0.0%</c:formatCode>
                <c:ptCount val="17"/>
                <c:pt idx="0">
                  <c:v>0</c:v>
                </c:pt>
                <c:pt idx="1">
                  <c:v>0.17799999999999999</c:v>
                </c:pt>
                <c:pt idx="2">
                  <c:v>0.13500000000000001</c:v>
                </c:pt>
                <c:pt idx="3">
                  <c:v>8.8999999999999996E-2</c:v>
                </c:pt>
                <c:pt idx="4">
                  <c:v>0.08</c:v>
                </c:pt>
                <c:pt idx="5">
                  <c:v>7.0000000000000007E-2</c:v>
                </c:pt>
                <c:pt idx="6">
                  <c:v>5.8000000000000003E-2</c:v>
                </c:pt>
                <c:pt idx="7">
                  <c:v>3.6999999999999998E-2</c:v>
                </c:pt>
                <c:pt idx="8">
                  <c:v>3.4000000000000002E-2</c:v>
                </c:pt>
                <c:pt idx="9">
                  <c:v>2.4E-2</c:v>
                </c:pt>
                <c:pt idx="10">
                  <c:v>2.3E-2</c:v>
                </c:pt>
                <c:pt idx="11">
                  <c:v>1.7999999999999999E-2</c:v>
                </c:pt>
                <c:pt idx="12">
                  <c:v>1.4999999999999999E-2</c:v>
                </c:pt>
                <c:pt idx="13">
                  <c:v>1.4E-2</c:v>
                </c:pt>
                <c:pt idx="14">
                  <c:v>5.0000000000000001E-3</c:v>
                </c:pt>
                <c:pt idx="15">
                  <c:v>0.17299999999999999</c:v>
                </c:pt>
                <c:pt idx="16">
                  <c:v>0.39600000000000002</c:v>
                </c:pt>
              </c:numCache>
            </c:numRef>
          </c:val>
          <c:extLst>
            <c:ext xmlns:c16="http://schemas.microsoft.com/office/drawing/2014/chart" uri="{C3380CC4-5D6E-409C-BE32-E72D297353CC}">
              <c16:uniqueId val="{00000000-7E49-44C2-92B8-2AC46339352E}"/>
            </c:ext>
          </c:extLst>
        </c:ser>
        <c:dLbls>
          <c:dLblPos val="outEnd"/>
          <c:showLegendKey val="0"/>
          <c:showVal val="1"/>
          <c:showCatName val="0"/>
          <c:showSerName val="0"/>
          <c:showPercent val="0"/>
          <c:showBubbleSize val="0"/>
        </c:dLbls>
        <c:gapWidth val="60"/>
        <c:overlap val="-10"/>
        <c:axId val="960919199"/>
        <c:axId val="81474415"/>
      </c:barChart>
      <c:catAx>
        <c:axId val="960919199"/>
        <c:scaling>
          <c:orientation val="maxMin"/>
        </c:scaling>
        <c:delete val="0"/>
        <c:axPos val="l"/>
        <c:majorGridlines>
          <c:spPr>
            <a:ln w="12700" cap="rnd" cmpd="sng" algn="ctr">
              <a:solidFill>
                <a:srgbClr val="919EA8"/>
              </a:solidFill>
              <a:prstDash val="sysDot"/>
              <a:round/>
            </a:ln>
            <a:effectLst/>
          </c:spPr>
        </c:majorGridlines>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defRPr sz="1200" b="0" i="0" u="none" strike="noStrike" kern="1200" baseline="0">
                <a:solidFill>
                  <a:schemeClr val="tx1"/>
                </a:solidFill>
                <a:latin typeface="+mn-lt"/>
                <a:ea typeface="+mn-ea"/>
                <a:cs typeface="+mn-cs"/>
              </a:defRPr>
            </a:pPr>
            <a:endParaRPr lang="en-US"/>
          </a:p>
        </c:txPr>
        <c:crossAx val="81474415"/>
        <c:crosses val="autoZero"/>
        <c:auto val="1"/>
        <c:lblAlgn val="ctr"/>
        <c:lblOffset val="100"/>
        <c:noMultiLvlLbl val="0"/>
      </c:catAx>
      <c:valAx>
        <c:axId val="81474415"/>
        <c:scaling>
          <c:orientation val="minMax"/>
        </c:scaling>
        <c:delete val="1"/>
        <c:axPos val="t"/>
        <c:numFmt formatCode="0.0%" sourceLinked="1"/>
        <c:majorTickMark val="none"/>
        <c:minorTickMark val="none"/>
        <c:tickLblPos val="nextTo"/>
        <c:crossAx val="960919199"/>
        <c:crosses val="autoZero"/>
        <c:crossBetween val="between"/>
      </c:valAx>
      <c:spPr>
        <a:noFill/>
        <a:ln>
          <a:noFill/>
        </a:ln>
        <a:effectLst/>
      </c:spPr>
    </c:plotArea>
    <c:legend>
      <c:legendPos val="r"/>
      <c:layout>
        <c:manualLayout>
          <c:xMode val="edge"/>
          <c:yMode val="edge"/>
          <c:x val="0.93189167499992154"/>
          <c:y val="0.39795601859243074"/>
          <c:w val="6.8108325000078365E-2"/>
          <c:h val="9.3054903016176402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990379188949499"/>
          <c:y val="0.15875"/>
          <c:w val="0.44019241622100991"/>
          <c:h val="0.6825"/>
        </c:manualLayout>
      </c:layout>
      <c:pieChart>
        <c:varyColors val="1"/>
        <c:ser>
          <c:idx val="0"/>
          <c:order val="0"/>
          <c:tx>
            <c:strRef>
              <c:f>Sheet1!$B$1</c:f>
              <c:strCache>
                <c:ptCount val="1"/>
                <c:pt idx="0">
                  <c:v>Data</c:v>
                </c:pt>
              </c:strCache>
            </c:strRef>
          </c:tx>
          <c:spPr>
            <a:ln w="19050">
              <a:solidFill>
                <a:schemeClr val="bg1"/>
              </a:solidFill>
            </a:ln>
          </c:spPr>
          <c:dPt>
            <c:idx val="0"/>
            <c:bubble3D val="0"/>
            <c:spPr>
              <a:solidFill>
                <a:srgbClr val="003087"/>
              </a:solidFill>
              <a:ln w="19050">
                <a:solidFill>
                  <a:schemeClr val="bg1"/>
                </a:solidFill>
              </a:ln>
              <a:effectLst/>
            </c:spPr>
            <c:extLst>
              <c:ext xmlns:c16="http://schemas.microsoft.com/office/drawing/2014/chart" uri="{C3380CC4-5D6E-409C-BE32-E72D297353CC}">
                <c16:uniqueId val="{00000001-B96E-418B-8E50-61AD699C633D}"/>
              </c:ext>
            </c:extLst>
          </c:dPt>
          <c:dPt>
            <c:idx val="1"/>
            <c:bubble3D val="0"/>
            <c:spPr>
              <a:solidFill>
                <a:srgbClr val="005EB8"/>
              </a:solidFill>
              <a:ln w="19050">
                <a:solidFill>
                  <a:schemeClr val="bg1"/>
                </a:solidFill>
              </a:ln>
              <a:effectLst/>
            </c:spPr>
            <c:extLst>
              <c:ext xmlns:c16="http://schemas.microsoft.com/office/drawing/2014/chart" uri="{C3380CC4-5D6E-409C-BE32-E72D297353CC}">
                <c16:uniqueId val="{00000003-B96E-418B-8E50-61AD699C633D}"/>
              </c:ext>
            </c:extLst>
          </c:dPt>
          <c:dPt>
            <c:idx val="2"/>
            <c:bubble3D val="0"/>
            <c:spPr>
              <a:solidFill>
                <a:srgbClr val="919EA8"/>
              </a:solidFill>
              <a:ln w="19050">
                <a:solidFill>
                  <a:schemeClr val="bg1"/>
                </a:solidFill>
              </a:ln>
              <a:effectLst/>
            </c:spPr>
            <c:extLst>
              <c:ext xmlns:c16="http://schemas.microsoft.com/office/drawing/2014/chart" uri="{C3380CC4-5D6E-409C-BE32-E72D297353CC}">
                <c16:uniqueId val="{00000005-B96E-418B-8E50-61AD699C633D}"/>
              </c:ext>
            </c:extLst>
          </c:dPt>
          <c:dLbls>
            <c:dLbl>
              <c:idx val="0"/>
              <c:tx>
                <c:rich>
                  <a:bodyPr/>
                  <a:lstStyle/>
                  <a:p>
                    <a:fld id="{DD6AC5FD-BE1D-449E-8AA7-EF868E855685}" type="VALUE">
                      <a:rPr lang="en-US" sz="2000" b="1" smtClean="0"/>
                      <a:pPr/>
                      <a:t>[VALUE]</a:t>
                    </a:fld>
                    <a:endParaRPr lang="en-US" sz="2000" b="1" baseline="0"/>
                  </a:p>
                  <a:p>
                    <a:fld id="{D5CABBDB-5696-429A-B346-8F299FE96EDE}" type="CATEGORYNAME">
                      <a:rPr lang="en-US"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1-B96E-418B-8E50-61AD699C633D}"/>
                </c:ext>
              </c:extLst>
            </c:dLbl>
            <c:dLbl>
              <c:idx val="1"/>
              <c:tx>
                <c:rich>
                  <a:bodyPr/>
                  <a:lstStyle/>
                  <a:p>
                    <a:fld id="{3B10BDC5-3E70-4489-8C32-3C71B075A16C}" type="VALUE">
                      <a:rPr lang="en-US" sz="2000" b="1" smtClean="0"/>
                      <a:pPr/>
                      <a:t>[VALUE]</a:t>
                    </a:fld>
                    <a:endParaRPr lang="en-US" sz="2000" b="1" baseline="0"/>
                  </a:p>
                  <a:p>
                    <a:fld id="{D2A95A94-10BE-49E3-A7A4-06DC9BD2736D}" type="CATEGORYNAME">
                      <a:rPr lang="en-US"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3-B96E-418B-8E50-61AD699C633D}"/>
                </c:ext>
              </c:extLst>
            </c:dLbl>
            <c:dLbl>
              <c:idx val="2"/>
              <c:tx>
                <c:rich>
                  <a:bodyPr/>
                  <a:lstStyle/>
                  <a:p>
                    <a:fld id="{501C5004-9334-4C59-8848-F0F0603F3F6E}" type="VALUE">
                      <a:rPr lang="en-GB" sz="2000" b="1" smtClean="0"/>
                      <a:pPr/>
                      <a:t>[VALUE]</a:t>
                    </a:fld>
                    <a:endParaRPr lang="en-GB" sz="2000" b="1" baseline="0"/>
                  </a:p>
                  <a:p>
                    <a:fld id="{4481EB85-F350-42BB-8C98-930CCA8F1087}" type="CATEGORYNAME">
                      <a:rPr lang="en-GB"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5-B96E-418B-8E50-61AD699C633D}"/>
                </c:ext>
              </c:extLst>
            </c:dLbl>
            <c:spPr>
              <a:noFill/>
              <a:ln>
                <a:noFill/>
              </a:ln>
              <a:effectLst/>
            </c:spPr>
            <c:txPr>
              <a:bodyPr rot="0" spcFirstLastPara="1" vertOverflow="ellipsis" vert="horz" wrap="none" lIns="38100" tIns="19050" rIns="38100" bIns="19050" anchor="ctr" anchorCtr="1">
                <a:spAutoFit/>
              </a:bodyPr>
              <a:lstStyle/>
              <a:p>
                <a:pPr>
                  <a:defRPr sz="1197" b="0" i="0" u="none" strike="noStrike" kern="1200" baseline="0">
                    <a:solidFill>
                      <a:srgbClr val="231F20"/>
                    </a:solidFill>
                    <a:latin typeface="+mn-lt"/>
                    <a:ea typeface="+mn-ea"/>
                    <a:cs typeface="+mn-cs"/>
                  </a:defRPr>
                </a:pPr>
                <a:endParaRPr lang="en-US"/>
              </a:p>
            </c:txPr>
            <c:dLblPos val="outEnd"/>
            <c:showLegendKey val="0"/>
            <c:showVal val="1"/>
            <c:showCatName val="1"/>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rect">
                    <a:avLst/>
                  </a:prstGeom>
                </c15:spPr>
              </c:ext>
            </c:extLst>
          </c:dLbls>
          <c:cat>
            <c:strRef>
              <c:f>Sheet1!$A$2:$A$4</c:f>
              <c:strCache>
                <c:ptCount val="3"/>
                <c:pt idx="0">
                  <c:v>Yes, a lot</c:v>
                </c:pt>
                <c:pt idx="1">
                  <c:v>Yes, a little</c:v>
                </c:pt>
                <c:pt idx="2">
                  <c:v>No, not at all</c:v>
                </c:pt>
              </c:strCache>
            </c:strRef>
          </c:cat>
          <c:val>
            <c:numRef>
              <c:f>Sheet1!$B$2:$B$4</c:f>
              <c:numCache>
                <c:formatCode>0.0%</c:formatCode>
                <c:ptCount val="3"/>
                <c:pt idx="0">
                  <c:v>0.21299999999999999</c:v>
                </c:pt>
                <c:pt idx="1">
                  <c:v>0.40600000000000003</c:v>
                </c:pt>
                <c:pt idx="2">
                  <c:v>0.38200000000000001</c:v>
                </c:pt>
              </c:numCache>
            </c:numRef>
          </c:val>
          <c:extLst>
            <c:ext xmlns:c16="http://schemas.microsoft.com/office/drawing/2014/chart" uri="{C3380CC4-5D6E-409C-BE32-E72D297353CC}">
              <c16:uniqueId val="{00000000-7DFA-436A-AD03-A36D5E520A3E}"/>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userShapes r:id="rId2"/>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384959925700609"/>
          <c:y val="0.1144737959760861"/>
          <c:w val="0.43230094760656684"/>
          <c:h val="0.69365664503075752"/>
        </c:manualLayout>
      </c:layout>
      <c:areaChart>
        <c:grouping val="stacked"/>
        <c:varyColors val="0"/>
        <c:ser>
          <c:idx val="2"/>
          <c:order val="2"/>
          <c:tx>
            <c:strRef>
              <c:f>Sheet1!$D$1</c:f>
              <c:strCache>
                <c:ptCount val="1"/>
                <c:pt idx="0">
                  <c:v>Bottom Area</c:v>
                </c:pt>
              </c:strCache>
            </c:strRef>
          </c:tx>
          <c:spPr>
            <a:noFill/>
            <a:ln>
              <a:noFill/>
            </a:ln>
            <a:effectLst/>
          </c:spPr>
          <c:cat>
            <c:numRef>
              <c:f>Sheet1!$A$2:$A$3</c:f>
              <c:numCache>
                <c:formatCode>General</c:formatCode>
                <c:ptCount val="2"/>
                <c:pt idx="0">
                  <c:v>2024</c:v>
                </c:pt>
                <c:pt idx="1">
                  <c:v>2025</c:v>
                </c:pt>
              </c:numCache>
            </c:numRef>
          </c:cat>
          <c:val>
            <c:numRef>
              <c:f>Sheet1!$D$2:$D$3</c:f>
              <c:numCache>
                <c:formatCode>0.0%</c:formatCode>
                <c:ptCount val="2"/>
                <c:pt idx="0">
                  <c:v>0.39100000000000001</c:v>
                </c:pt>
                <c:pt idx="1">
                  <c:v>0.38200000000000001</c:v>
                </c:pt>
              </c:numCache>
            </c:numRef>
          </c:val>
          <c:extLst>
            <c:ext xmlns:c16="http://schemas.microsoft.com/office/drawing/2014/chart" uri="{C3380CC4-5D6E-409C-BE32-E72D297353CC}">
              <c16:uniqueId val="{00000000-2F56-4787-9F69-F43CDB1E469D}"/>
            </c:ext>
          </c:extLst>
        </c:ser>
        <c:ser>
          <c:idx val="3"/>
          <c:order val="3"/>
          <c:tx>
            <c:strRef>
              <c:f>Sheet1!$E$1</c:f>
              <c:strCache>
                <c:ptCount val="1"/>
                <c:pt idx="0">
                  <c:v>Top Area</c:v>
                </c:pt>
              </c:strCache>
            </c:strRef>
          </c:tx>
          <c:spPr>
            <a:solidFill>
              <a:srgbClr val="DDE1E4">
                <a:alpha val="25000"/>
              </a:srgbClr>
            </a:solidFill>
            <a:ln>
              <a:noFill/>
            </a:ln>
            <a:effectLst/>
          </c:spPr>
          <c:cat>
            <c:numRef>
              <c:f>Sheet1!$A$2:$A$3</c:f>
              <c:numCache>
                <c:formatCode>General</c:formatCode>
                <c:ptCount val="2"/>
                <c:pt idx="0">
                  <c:v>2024</c:v>
                </c:pt>
                <c:pt idx="1">
                  <c:v>2025</c:v>
                </c:pt>
              </c:numCache>
            </c:numRef>
          </c:cat>
          <c:val>
            <c:numRef>
              <c:f>Sheet1!$E$2:$E$3</c:f>
              <c:numCache>
                <c:formatCode>0.0%</c:formatCode>
                <c:ptCount val="2"/>
                <c:pt idx="0">
                  <c:v>0.21799999999999997</c:v>
                </c:pt>
                <c:pt idx="1">
                  <c:v>0.23599999999999999</c:v>
                </c:pt>
              </c:numCache>
            </c:numRef>
          </c:val>
          <c:extLst>
            <c:ext xmlns:c16="http://schemas.microsoft.com/office/drawing/2014/chart" uri="{C3380CC4-5D6E-409C-BE32-E72D297353CC}">
              <c16:uniqueId val="{00000001-2F56-4787-9F69-F43CDB1E469D}"/>
            </c:ext>
          </c:extLst>
        </c:ser>
        <c:dLbls>
          <c:showLegendKey val="0"/>
          <c:showVal val="0"/>
          <c:showCatName val="0"/>
          <c:showSerName val="0"/>
          <c:showPercent val="0"/>
          <c:showBubbleSize val="0"/>
        </c:dLbls>
        <c:axId val="1893957808"/>
        <c:axId val="241089599"/>
      </c:areaChart>
      <c:lineChart>
        <c:grouping val="standard"/>
        <c:varyColors val="0"/>
        <c:ser>
          <c:idx val="0"/>
          <c:order val="0"/>
          <c:tx>
            <c:strRef>
              <c:f>Sheet1!$B$1</c:f>
              <c:strCache>
                <c:ptCount val="1"/>
                <c:pt idx="0">
                  <c:v>Yes¹</c:v>
                </c:pt>
              </c:strCache>
            </c:strRef>
          </c:tx>
          <c:spPr>
            <a:ln w="31750" cap="rnd">
              <a:solidFill>
                <a:srgbClr val="003087"/>
              </a:solidFill>
              <a:round/>
            </a:ln>
            <a:effectLst/>
          </c:spPr>
          <c:marker>
            <c:symbol val="circle"/>
            <c:size val="9"/>
            <c:spPr>
              <a:solidFill>
                <a:srgbClr val="DDE1E4"/>
              </a:solidFill>
              <a:ln w="19050">
                <a:solidFill>
                  <a:srgbClr val="003087"/>
                </a:solidFill>
              </a:ln>
              <a:effectLst/>
            </c:spPr>
          </c:marker>
          <c:dPt>
            <c:idx val="0"/>
            <c:bubble3D val="0"/>
            <c:extLst>
              <c:ext xmlns:c16="http://schemas.microsoft.com/office/drawing/2014/chart" uri="{C3380CC4-5D6E-409C-BE32-E72D297353CC}">
                <c16:uniqueId val="{00000002-2F56-4787-9F69-F43CDB1E469D}"/>
              </c:ext>
            </c:extLst>
          </c:dPt>
          <c:dLbls>
            <c:spPr>
              <a:solidFill>
                <a:schemeClr val="bg1"/>
              </a:solidFill>
              <a:ln>
                <a:noFill/>
              </a:ln>
              <a:effectLst/>
            </c:spPr>
            <c:txPr>
              <a:bodyPr rot="0" vert="horz"/>
              <a:lstStyle/>
              <a:p>
                <a:pPr>
                  <a:defRPr sz="1800" b="1"/>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numRef>
              <c:f>Sheet1!$A$2:$A$3</c:f>
              <c:numCache>
                <c:formatCode>General</c:formatCode>
                <c:ptCount val="2"/>
                <c:pt idx="0">
                  <c:v>2024</c:v>
                </c:pt>
                <c:pt idx="1">
                  <c:v>2025</c:v>
                </c:pt>
              </c:numCache>
            </c:numRef>
          </c:cat>
          <c:val>
            <c:numRef>
              <c:f>Sheet1!$B$2:$B$3</c:f>
              <c:numCache>
                <c:formatCode>0.0%</c:formatCode>
                <c:ptCount val="2"/>
                <c:pt idx="0">
                  <c:v>0.60899999999999999</c:v>
                </c:pt>
                <c:pt idx="1">
                  <c:v>0.61799999999999999</c:v>
                </c:pt>
              </c:numCache>
            </c:numRef>
          </c:val>
          <c:smooth val="0"/>
          <c:extLst>
            <c:ext xmlns:c16="http://schemas.microsoft.com/office/drawing/2014/chart" uri="{C3380CC4-5D6E-409C-BE32-E72D297353CC}">
              <c16:uniqueId val="{00000004-2F56-4787-9F69-F43CDB1E469D}"/>
            </c:ext>
          </c:extLst>
        </c:ser>
        <c:ser>
          <c:idx val="1"/>
          <c:order val="1"/>
          <c:tx>
            <c:strRef>
              <c:f>Sheet1!$C$1</c:f>
              <c:strCache>
                <c:ptCount val="1"/>
                <c:pt idx="0">
                  <c:v>No²</c:v>
                </c:pt>
              </c:strCache>
            </c:strRef>
          </c:tx>
          <c:spPr>
            <a:ln w="31750" cap="rnd">
              <a:solidFill>
                <a:srgbClr val="919EA8"/>
              </a:solidFill>
              <a:round/>
            </a:ln>
            <a:effectLst/>
          </c:spPr>
          <c:marker>
            <c:symbol val="square"/>
            <c:size val="9"/>
            <c:spPr>
              <a:solidFill>
                <a:srgbClr val="DDE1E4"/>
              </a:solidFill>
              <a:ln w="19050">
                <a:solidFill>
                  <a:srgbClr val="919EA8"/>
                </a:solidFill>
              </a:ln>
              <a:effectLst/>
            </c:spPr>
          </c:marker>
          <c:dLbls>
            <c:spPr>
              <a:solidFill>
                <a:schemeClr val="bg1"/>
              </a:solidFill>
              <a:ln>
                <a:noFill/>
              </a:ln>
              <a:effectLst/>
            </c:spPr>
            <c:txPr>
              <a:bodyPr rot="0" vert="horz"/>
              <a:lstStyle/>
              <a:p>
                <a:pPr>
                  <a:defRPr sz="1800" b="1"/>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numRef>
              <c:f>Sheet1!$A$2:$A$3</c:f>
              <c:numCache>
                <c:formatCode>General</c:formatCode>
                <c:ptCount val="2"/>
                <c:pt idx="0">
                  <c:v>2024</c:v>
                </c:pt>
                <c:pt idx="1">
                  <c:v>2025</c:v>
                </c:pt>
              </c:numCache>
            </c:numRef>
          </c:cat>
          <c:val>
            <c:numRef>
              <c:f>Sheet1!$C$2:$C$3</c:f>
              <c:numCache>
                <c:formatCode>0.0%</c:formatCode>
                <c:ptCount val="2"/>
                <c:pt idx="0">
                  <c:v>0.39100000000000001</c:v>
                </c:pt>
                <c:pt idx="1">
                  <c:v>0.38200000000000001</c:v>
                </c:pt>
              </c:numCache>
            </c:numRef>
          </c:val>
          <c:smooth val="0"/>
          <c:extLst>
            <c:ext xmlns:c16="http://schemas.microsoft.com/office/drawing/2014/chart" uri="{C3380CC4-5D6E-409C-BE32-E72D297353CC}">
              <c16:uniqueId val="{00000006-2F56-4787-9F69-F43CDB1E469D}"/>
            </c:ext>
          </c:extLst>
        </c:ser>
        <c:dLbls>
          <c:showLegendKey val="0"/>
          <c:showVal val="0"/>
          <c:showCatName val="0"/>
          <c:showSerName val="0"/>
          <c:showPercent val="0"/>
          <c:showBubbleSize val="0"/>
        </c:dLbls>
        <c:marker val="1"/>
        <c:smooth val="0"/>
        <c:axId val="1893957808"/>
        <c:axId val="241089599"/>
      </c:lineChart>
      <c:catAx>
        <c:axId val="1893957808"/>
        <c:scaling>
          <c:orientation val="minMax"/>
        </c:scaling>
        <c:delete val="0"/>
        <c:axPos val="b"/>
        <c:majorGridlines>
          <c:spPr>
            <a:ln w="12700" cap="rnd" cmpd="sng" algn="ctr">
              <a:solidFill>
                <a:srgbClr val="919EA8"/>
              </a:solidFill>
              <a:prstDash val="sysDot"/>
              <a:round/>
            </a:ln>
            <a:effectLst/>
          </c:spPr>
        </c:majorGridlines>
        <c:numFmt formatCode="General" sourceLinked="1"/>
        <c:majorTickMark val="none"/>
        <c:minorTickMark val="none"/>
        <c:tickLblPos val="nextTo"/>
        <c:spPr>
          <a:noFill/>
          <a:ln w="9525" cap="flat" cmpd="sng" algn="ctr">
            <a:noFill/>
            <a:round/>
          </a:ln>
          <a:effectLst/>
        </c:spPr>
        <c:txPr>
          <a:bodyPr rot="-60000000" vert="horz"/>
          <a:lstStyle/>
          <a:p>
            <a:pPr>
              <a:defRPr sz="1200"/>
            </a:pPr>
            <a:endParaRPr lang="en-US"/>
          </a:p>
        </c:txPr>
        <c:crossAx val="241089599"/>
        <c:crosses val="autoZero"/>
        <c:auto val="1"/>
        <c:lblAlgn val="ctr"/>
        <c:lblOffset val="600"/>
        <c:noMultiLvlLbl val="0"/>
      </c:catAx>
      <c:valAx>
        <c:axId val="241089599"/>
        <c:scaling>
          <c:orientation val="minMax"/>
          <c:max val="1"/>
        </c:scaling>
        <c:delete val="1"/>
        <c:axPos val="l"/>
        <c:numFmt formatCode="0.0%" sourceLinked="1"/>
        <c:majorTickMark val="out"/>
        <c:minorTickMark val="none"/>
        <c:tickLblPos val="nextTo"/>
        <c:crossAx val="1893957808"/>
        <c:crosses val="autoZero"/>
        <c:crossBetween val="midCat"/>
      </c:valAx>
      <c:spPr>
        <a:noFill/>
        <a:ln>
          <a:noFill/>
        </a:ln>
        <a:effectLst/>
      </c:spPr>
    </c:plotArea>
    <c:legend>
      <c:legendPos val="t"/>
      <c:legendEntry>
        <c:idx val="0"/>
        <c:delete val="1"/>
      </c:legendEntry>
      <c:legendEntry>
        <c:idx val="1"/>
        <c:delete val="1"/>
      </c:legendEntry>
      <c:overlay val="0"/>
      <c:txPr>
        <a:bodyPr/>
        <a:lstStyle/>
        <a:p>
          <a:pPr>
            <a:defRPr sz="1200"/>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rgbClr val="231F20"/>
          </a:solidFill>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602263801322649"/>
          <c:y val="2.8744855967078188E-2"/>
          <c:w val="0.44508744689255125"/>
          <c:h val="0.94251028806584358"/>
        </c:manualLayout>
      </c:layout>
      <c:barChart>
        <c:barDir val="bar"/>
        <c:grouping val="clustered"/>
        <c:varyColors val="0"/>
        <c:ser>
          <c:idx val="0"/>
          <c:order val="0"/>
          <c:tx>
            <c:strRef>
              <c:f>Sheet1!$B$1</c:f>
              <c:strCache>
                <c:ptCount val="1"/>
                <c:pt idx="0">
                  <c:v>2025</c:v>
                </c:pt>
              </c:strCache>
            </c:strRef>
          </c:tx>
          <c:spPr>
            <a:solidFill>
              <a:srgbClr val="003087"/>
            </a:solidFill>
            <a:ln>
              <a:noFill/>
            </a:ln>
            <a:effectLst/>
          </c:spPr>
          <c:invertIfNegative val="0"/>
          <c:dPt>
            <c:idx val="0"/>
            <c:invertIfNegative val="0"/>
            <c:bubble3D val="0"/>
            <c:spPr>
              <a:solidFill>
                <a:srgbClr val="99C7EB"/>
              </a:solidFill>
              <a:ln>
                <a:noFill/>
              </a:ln>
              <a:effectLst/>
            </c:spPr>
            <c:extLst>
              <c:ext xmlns:c16="http://schemas.microsoft.com/office/drawing/2014/chart" uri="{C3380CC4-5D6E-409C-BE32-E72D297353CC}">
                <c16:uniqueId val="{00000000-2795-4807-AC0B-23F83EDBCE7A}"/>
              </c:ext>
            </c:extLst>
          </c:dPt>
          <c:dLbls>
            <c:dLbl>
              <c:idx val="0"/>
              <c:tx>
                <c:rich>
                  <a:bodyPr/>
                  <a:lstStyle/>
                  <a:p>
                    <a:fld id="{517AE462-6618-491A-B5C7-35702BE23115}"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2795-4807-AC0B-23F83EDBCE7A}"/>
                </c:ext>
              </c:extLst>
            </c:dLbl>
            <c:dLbl>
              <c:idx val="2"/>
              <c:tx>
                <c:rich>
                  <a:bodyPr/>
                  <a:lstStyle/>
                  <a:p>
                    <a:fld id="{4FFCB094-0EBD-4226-BB80-4C26429B2385}" type="VALUE">
                      <a:rPr lang="en-US">
                        <a:highlight>
                          <a:srgbClr val="FF0000"/>
                        </a:highlight>
                      </a:rPr>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2795-4807-AC0B-23F83EDBCE7A}"/>
                </c:ext>
              </c:extLst>
            </c:dLbl>
            <c:dLbl>
              <c:idx val="3"/>
              <c:tx>
                <c:rich>
                  <a:bodyPr/>
                  <a:lstStyle/>
                  <a:p>
                    <a:fld id="{B5E108A7-C8F6-429A-BA9D-42F9F73F699B}"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0707-461B-B6CF-5A9A48929521}"/>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Sheet1!$A$2:$A$24</c:f>
              <c:strCache>
                <c:ptCount val="22"/>
                <c:pt idx="0">
                  <c:v>All patients</c:v>
                </c:pt>
                <c:pt idx="3">
                  <c:v>Heterosexual or straight</c:v>
                </c:pt>
                <c:pt idx="4">
                  <c:v>Gay or lesbian</c:v>
                </c:pt>
                <c:pt idx="5">
                  <c:v>Bisexual</c:v>
                </c:pt>
                <c:pt idx="6">
                  <c:v>Other</c:v>
                </c:pt>
                <c:pt idx="7">
                  <c:v>I would prefer not to say</c:v>
                </c:pt>
                <c:pt idx="10">
                  <c:v>No religion</c:v>
                </c:pt>
                <c:pt idx="11">
                  <c:v>Buddhist</c:v>
                </c:pt>
                <c:pt idx="12">
                  <c:v>Christian</c:v>
                </c:pt>
                <c:pt idx="13">
                  <c:v>Hindu</c:v>
                </c:pt>
                <c:pt idx="14">
                  <c:v>Jewish</c:v>
                </c:pt>
                <c:pt idx="15">
                  <c:v>Muslim</c:v>
                </c:pt>
                <c:pt idx="16">
                  <c:v>Sikh</c:v>
                </c:pt>
                <c:pt idx="17">
                  <c:v>Any other religion</c:v>
                </c:pt>
                <c:pt idx="18">
                  <c:v>I would prefer not to say</c:v>
                </c:pt>
                <c:pt idx="21">
                  <c:v>Carer</c:v>
                </c:pt>
              </c:strCache>
            </c:strRef>
          </c:cat>
          <c:val>
            <c:numRef>
              <c:f>Sheet1!$B$2:$B$24</c:f>
              <c:numCache>
                <c:formatCode>General</c:formatCode>
                <c:ptCount val="23"/>
                <c:pt idx="0" formatCode="0.0%">
                  <c:v>0.754</c:v>
                </c:pt>
                <c:pt idx="3" formatCode="0.0%">
                  <c:v>0.76100000000000001</c:v>
                </c:pt>
                <c:pt idx="4" formatCode="0.0%">
                  <c:v>0.70099999999999996</c:v>
                </c:pt>
                <c:pt idx="5" formatCode="0.0%">
                  <c:v>0.70699999999999996</c:v>
                </c:pt>
                <c:pt idx="6" formatCode="0.0%">
                  <c:v>0.74099999999999999</c:v>
                </c:pt>
                <c:pt idx="7" formatCode="0.0%">
                  <c:v>0.68300000000000005</c:v>
                </c:pt>
                <c:pt idx="10" formatCode="0.0%">
                  <c:v>0.73</c:v>
                </c:pt>
                <c:pt idx="11" formatCode="0.0%">
                  <c:v>0.71899999999999997</c:v>
                </c:pt>
                <c:pt idx="12" formatCode="0.0%">
                  <c:v>0.79700000000000004</c:v>
                </c:pt>
                <c:pt idx="13" formatCode="0.0%">
                  <c:v>0.72299999999999998</c:v>
                </c:pt>
                <c:pt idx="14" formatCode="0.0%">
                  <c:v>0.77</c:v>
                </c:pt>
                <c:pt idx="15" formatCode="0.0%">
                  <c:v>0.71099999999999997</c:v>
                </c:pt>
                <c:pt idx="16" formatCode="0.0%">
                  <c:v>0.71099999999999997</c:v>
                </c:pt>
                <c:pt idx="17" formatCode="0.0%">
                  <c:v>0.70299999999999996</c:v>
                </c:pt>
                <c:pt idx="18" formatCode="0.0%">
                  <c:v>0.61399999999999999</c:v>
                </c:pt>
                <c:pt idx="21" formatCode="0.0%">
                  <c:v>0.73399999999999999</c:v>
                </c:pt>
              </c:numCache>
            </c:numRef>
          </c:val>
          <c:extLst>
            <c:ext xmlns:c16="http://schemas.microsoft.com/office/drawing/2014/chart" uri="{C3380CC4-5D6E-409C-BE32-E72D297353CC}">
              <c16:uniqueId val="{00000000-5068-4F94-A9FC-48E8EF69FA8F}"/>
            </c:ext>
          </c:extLst>
        </c:ser>
        <c:dLbls>
          <c:dLblPos val="outEnd"/>
          <c:showLegendKey val="0"/>
          <c:showVal val="1"/>
          <c:showCatName val="0"/>
          <c:showSerName val="0"/>
          <c:showPercent val="0"/>
          <c:showBubbleSize val="0"/>
        </c:dLbls>
        <c:gapWidth val="60"/>
        <c:overlap val="-10"/>
        <c:axId val="960919199"/>
        <c:axId val="81474415"/>
      </c:barChart>
      <c:catAx>
        <c:axId val="960919199"/>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defRPr sz="1200" b="0" i="0" u="none" strike="noStrike" kern="1200" baseline="0">
                <a:solidFill>
                  <a:schemeClr val="tx1"/>
                </a:solidFill>
                <a:latin typeface="+mn-lt"/>
                <a:ea typeface="+mn-ea"/>
                <a:cs typeface="+mn-cs"/>
              </a:defRPr>
            </a:pPr>
            <a:endParaRPr lang="en-US"/>
          </a:p>
        </c:txPr>
        <c:crossAx val="81474415"/>
        <c:crosses val="autoZero"/>
        <c:auto val="1"/>
        <c:lblAlgn val="ctr"/>
        <c:lblOffset val="100"/>
        <c:noMultiLvlLbl val="0"/>
      </c:catAx>
      <c:valAx>
        <c:axId val="81474415"/>
        <c:scaling>
          <c:orientation val="minMax"/>
        </c:scaling>
        <c:delete val="1"/>
        <c:axPos val="t"/>
        <c:numFmt formatCode="0.0%" sourceLinked="1"/>
        <c:majorTickMark val="out"/>
        <c:minorTickMark val="none"/>
        <c:tickLblPos val="nextTo"/>
        <c:crossAx val="960919199"/>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defRPr>
      </a:pPr>
      <a:endParaRPr lang="en-US"/>
    </a:p>
  </c:txPr>
  <c:externalData r:id="rId3">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990379188949499"/>
          <c:y val="0.15875"/>
          <c:w val="0.44019241622100991"/>
          <c:h val="0.6825"/>
        </c:manualLayout>
      </c:layout>
      <c:pieChart>
        <c:varyColors val="1"/>
        <c:ser>
          <c:idx val="0"/>
          <c:order val="0"/>
          <c:tx>
            <c:strRef>
              <c:f>Sheet1!$B$1</c:f>
              <c:strCache>
                <c:ptCount val="1"/>
                <c:pt idx="0">
                  <c:v>Data</c:v>
                </c:pt>
              </c:strCache>
            </c:strRef>
          </c:tx>
          <c:spPr>
            <a:ln w="19050">
              <a:solidFill>
                <a:schemeClr val="bg1"/>
              </a:solidFill>
            </a:ln>
          </c:spPr>
          <c:dPt>
            <c:idx val="0"/>
            <c:bubble3D val="0"/>
            <c:spPr>
              <a:solidFill>
                <a:srgbClr val="003087"/>
              </a:solidFill>
              <a:ln w="19050">
                <a:solidFill>
                  <a:schemeClr val="bg1"/>
                </a:solidFill>
              </a:ln>
              <a:effectLst/>
            </c:spPr>
            <c:extLst>
              <c:ext xmlns:c16="http://schemas.microsoft.com/office/drawing/2014/chart" uri="{C3380CC4-5D6E-409C-BE32-E72D297353CC}">
                <c16:uniqueId val="{00000001-B96E-418B-8E50-61AD699C633D}"/>
              </c:ext>
            </c:extLst>
          </c:dPt>
          <c:dPt>
            <c:idx val="1"/>
            <c:bubble3D val="0"/>
            <c:spPr>
              <a:solidFill>
                <a:srgbClr val="005EB8"/>
              </a:solidFill>
              <a:ln w="19050">
                <a:solidFill>
                  <a:schemeClr val="bg1"/>
                </a:solidFill>
              </a:ln>
              <a:effectLst/>
            </c:spPr>
            <c:extLst>
              <c:ext xmlns:c16="http://schemas.microsoft.com/office/drawing/2014/chart" uri="{C3380CC4-5D6E-409C-BE32-E72D297353CC}">
                <c16:uniqueId val="{00000003-B96E-418B-8E50-61AD699C633D}"/>
              </c:ext>
            </c:extLst>
          </c:dPt>
          <c:dPt>
            <c:idx val="2"/>
            <c:bubble3D val="0"/>
            <c:spPr>
              <a:solidFill>
                <a:srgbClr val="DDE1E4"/>
              </a:solidFill>
              <a:ln w="19050">
                <a:solidFill>
                  <a:schemeClr val="bg1"/>
                </a:solidFill>
              </a:ln>
              <a:effectLst/>
            </c:spPr>
            <c:extLst>
              <c:ext xmlns:c16="http://schemas.microsoft.com/office/drawing/2014/chart" uri="{C3380CC4-5D6E-409C-BE32-E72D297353CC}">
                <c16:uniqueId val="{00000005-B96E-418B-8E50-61AD699C633D}"/>
              </c:ext>
            </c:extLst>
          </c:dPt>
          <c:dPt>
            <c:idx val="3"/>
            <c:bubble3D val="0"/>
            <c:spPr>
              <a:solidFill>
                <a:srgbClr val="919EA8"/>
              </a:solidFill>
              <a:ln w="19050">
                <a:solidFill>
                  <a:schemeClr val="bg1"/>
                </a:solidFill>
              </a:ln>
              <a:effectLst/>
            </c:spPr>
            <c:extLst>
              <c:ext xmlns:c16="http://schemas.microsoft.com/office/drawing/2014/chart" uri="{C3380CC4-5D6E-409C-BE32-E72D297353CC}">
                <c16:uniqueId val="{00000007-B96E-418B-8E50-61AD699C633D}"/>
              </c:ext>
            </c:extLst>
          </c:dPt>
          <c:dLbls>
            <c:dLbl>
              <c:idx val="0"/>
              <c:tx>
                <c:rich>
                  <a:bodyPr/>
                  <a:lstStyle/>
                  <a:p>
                    <a:fld id="{DD6AC5FD-BE1D-449E-8AA7-EF868E855685}" type="VALUE">
                      <a:rPr lang="en-US" sz="2000" b="1" smtClean="0"/>
                      <a:pPr/>
                      <a:t>[VALUE]</a:t>
                    </a:fld>
                    <a:endParaRPr lang="en-US" sz="2000" b="1" baseline="0"/>
                  </a:p>
                  <a:p>
                    <a:fld id="{D5CABBDB-5696-429A-B346-8F299FE96EDE}" type="CATEGORYNAME">
                      <a:rPr lang="en-US"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1-B96E-418B-8E50-61AD699C633D}"/>
                </c:ext>
              </c:extLst>
            </c:dLbl>
            <c:dLbl>
              <c:idx val="1"/>
              <c:tx>
                <c:rich>
                  <a:bodyPr/>
                  <a:lstStyle/>
                  <a:p>
                    <a:fld id="{3B10BDC5-3E70-4489-8C32-3C71B075A16C}" type="VALUE">
                      <a:rPr lang="en-US" sz="2000" b="1" smtClean="0"/>
                      <a:pPr/>
                      <a:t>[VALUE]</a:t>
                    </a:fld>
                    <a:endParaRPr lang="en-US" sz="2000" b="1" baseline="0"/>
                  </a:p>
                  <a:p>
                    <a:fld id="{D2A95A94-10BE-49E3-A7A4-06DC9BD2736D}" type="CATEGORYNAME">
                      <a:rPr lang="en-US"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3-B96E-418B-8E50-61AD699C633D}"/>
                </c:ext>
              </c:extLst>
            </c:dLbl>
            <c:dLbl>
              <c:idx val="2"/>
              <c:tx>
                <c:rich>
                  <a:bodyPr/>
                  <a:lstStyle/>
                  <a:p>
                    <a:fld id="{501C5004-9334-4C59-8848-F0F0603F3F6E}" type="VALUE">
                      <a:rPr lang="en-US" sz="2000" b="1" smtClean="0"/>
                      <a:pPr/>
                      <a:t>[VALUE]</a:t>
                    </a:fld>
                    <a:endParaRPr lang="en-US" sz="2000" b="1" baseline="0"/>
                  </a:p>
                  <a:p>
                    <a:fld id="{4481EB85-F350-42BB-8C98-930CCA8F1087}" type="CATEGORYNAME">
                      <a:rPr lang="en-US"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5-B96E-418B-8E50-61AD699C633D}"/>
                </c:ext>
              </c:extLst>
            </c:dLbl>
            <c:dLbl>
              <c:idx val="3"/>
              <c:tx>
                <c:rich>
                  <a:bodyPr/>
                  <a:lstStyle/>
                  <a:p>
                    <a:fld id="{8DE1027D-E190-45A6-92E6-2F42A40A7D38}" type="VALUE">
                      <a:rPr lang="en-GB" sz="2000" b="1" smtClean="0"/>
                      <a:pPr/>
                      <a:t>[VALUE]</a:t>
                    </a:fld>
                    <a:endParaRPr lang="en-GB" sz="2000" b="1" baseline="0"/>
                  </a:p>
                  <a:p>
                    <a:fld id="{47AD094A-EFC9-4C67-AC4C-D8480BC7E1F9}" type="CATEGORYNAME">
                      <a:rPr lang="en-GB"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7-B96E-418B-8E50-61AD699C633D}"/>
                </c:ext>
              </c:extLst>
            </c:dLbl>
            <c:spPr>
              <a:noFill/>
              <a:ln>
                <a:noFill/>
              </a:ln>
              <a:effectLst/>
            </c:spPr>
            <c:txPr>
              <a:bodyPr rot="0" spcFirstLastPara="1" vertOverflow="ellipsis" vert="horz" wrap="none" lIns="38100" tIns="19050" rIns="38100" bIns="19050" anchor="ctr" anchorCtr="1">
                <a:spAutoFit/>
              </a:bodyPr>
              <a:lstStyle/>
              <a:p>
                <a:pPr>
                  <a:defRPr sz="1197" b="0" i="0" u="none" strike="noStrike" kern="1200" baseline="0">
                    <a:solidFill>
                      <a:srgbClr val="231F20"/>
                    </a:solidFill>
                    <a:latin typeface="+mn-lt"/>
                    <a:ea typeface="+mn-ea"/>
                    <a:cs typeface="+mn-cs"/>
                  </a:defRPr>
                </a:pPr>
                <a:endParaRPr lang="en-US"/>
              </a:p>
            </c:txPr>
            <c:dLblPos val="outEnd"/>
            <c:showLegendKey val="0"/>
            <c:showVal val="1"/>
            <c:showCatName val="1"/>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rect">
                    <a:avLst/>
                  </a:prstGeom>
                </c15:spPr>
              </c:ext>
            </c:extLst>
          </c:dLbls>
          <c:cat>
            <c:strRef>
              <c:f>Sheet1!$A$2:$A$5</c:f>
              <c:strCache>
                <c:ptCount val="4"/>
                <c:pt idx="0">
                  <c:v>Very confident</c:v>
                </c:pt>
                <c:pt idx="1">
                  <c:v>Fairly confident</c:v>
                </c:pt>
                <c:pt idx="2">
                  <c:v>Not very confident</c:v>
                </c:pt>
                <c:pt idx="3">
                  <c:v>Not at all confident</c:v>
                </c:pt>
              </c:strCache>
            </c:strRef>
          </c:cat>
          <c:val>
            <c:numRef>
              <c:f>Sheet1!$B$2:$B$5</c:f>
              <c:numCache>
                <c:formatCode>0.0%</c:formatCode>
                <c:ptCount val="4"/>
                <c:pt idx="0">
                  <c:v>0.249</c:v>
                </c:pt>
                <c:pt idx="1">
                  <c:v>0.53</c:v>
                </c:pt>
                <c:pt idx="2">
                  <c:v>0.17399999999999999</c:v>
                </c:pt>
                <c:pt idx="3">
                  <c:v>4.7E-2</c:v>
                </c:pt>
              </c:numCache>
            </c:numRef>
          </c:val>
          <c:extLst>
            <c:ext xmlns:c16="http://schemas.microsoft.com/office/drawing/2014/chart" uri="{C3380CC4-5D6E-409C-BE32-E72D297353CC}">
              <c16:uniqueId val="{00000000-7DFA-436A-AD03-A36D5E520A3E}"/>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userShapes r:id="rId2"/>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384959925700609"/>
          <c:y val="0.1144737959760861"/>
          <c:w val="0.43230094760656684"/>
          <c:h val="0.69365664503075752"/>
        </c:manualLayout>
      </c:layout>
      <c:areaChart>
        <c:grouping val="stacked"/>
        <c:varyColors val="0"/>
        <c:ser>
          <c:idx val="2"/>
          <c:order val="2"/>
          <c:tx>
            <c:strRef>
              <c:f>Sheet1!$D$1</c:f>
              <c:strCache>
                <c:ptCount val="1"/>
                <c:pt idx="0">
                  <c:v>Bottom Area</c:v>
                </c:pt>
              </c:strCache>
            </c:strRef>
          </c:tx>
          <c:spPr>
            <a:noFill/>
            <a:ln>
              <a:noFill/>
            </a:ln>
            <a:effectLst/>
          </c:spPr>
          <c:cat>
            <c:numRef>
              <c:f>Sheet1!$A$2:$A$3</c:f>
              <c:numCache>
                <c:formatCode>General</c:formatCode>
                <c:ptCount val="2"/>
                <c:pt idx="0">
                  <c:v>2024</c:v>
                </c:pt>
                <c:pt idx="1">
                  <c:v>2025</c:v>
                </c:pt>
              </c:numCache>
            </c:numRef>
          </c:cat>
          <c:val>
            <c:numRef>
              <c:f>Sheet1!$D$2:$D$3</c:f>
              <c:numCache>
                <c:formatCode>0.0%</c:formatCode>
                <c:ptCount val="2"/>
                <c:pt idx="0">
                  <c:v>0.219</c:v>
                </c:pt>
                <c:pt idx="1">
                  <c:v>0.221</c:v>
                </c:pt>
              </c:numCache>
            </c:numRef>
          </c:val>
          <c:extLst>
            <c:ext xmlns:c16="http://schemas.microsoft.com/office/drawing/2014/chart" uri="{C3380CC4-5D6E-409C-BE32-E72D297353CC}">
              <c16:uniqueId val="{00000000-0984-48CD-BD06-92FBBDDC7167}"/>
            </c:ext>
          </c:extLst>
        </c:ser>
        <c:ser>
          <c:idx val="3"/>
          <c:order val="3"/>
          <c:tx>
            <c:strRef>
              <c:f>Sheet1!$E$1</c:f>
              <c:strCache>
                <c:ptCount val="1"/>
                <c:pt idx="0">
                  <c:v>Top Area</c:v>
                </c:pt>
              </c:strCache>
            </c:strRef>
          </c:tx>
          <c:spPr>
            <a:solidFill>
              <a:srgbClr val="DDE1E4">
                <a:alpha val="25000"/>
              </a:srgbClr>
            </a:solidFill>
            <a:ln>
              <a:noFill/>
            </a:ln>
            <a:effectLst/>
          </c:spPr>
          <c:cat>
            <c:numRef>
              <c:f>Sheet1!$A$2:$A$3</c:f>
              <c:numCache>
                <c:formatCode>General</c:formatCode>
                <c:ptCount val="2"/>
                <c:pt idx="0">
                  <c:v>2024</c:v>
                </c:pt>
                <c:pt idx="1">
                  <c:v>2025</c:v>
                </c:pt>
              </c:numCache>
            </c:numRef>
          </c:cat>
          <c:val>
            <c:numRef>
              <c:f>Sheet1!$E$2:$E$3</c:f>
              <c:numCache>
                <c:formatCode>0.0%</c:formatCode>
                <c:ptCount val="2"/>
                <c:pt idx="0">
                  <c:v>0.56200000000000006</c:v>
                </c:pt>
                <c:pt idx="1">
                  <c:v>0.55800000000000005</c:v>
                </c:pt>
              </c:numCache>
            </c:numRef>
          </c:val>
          <c:extLst>
            <c:ext xmlns:c16="http://schemas.microsoft.com/office/drawing/2014/chart" uri="{C3380CC4-5D6E-409C-BE32-E72D297353CC}">
              <c16:uniqueId val="{00000001-0984-48CD-BD06-92FBBDDC7167}"/>
            </c:ext>
          </c:extLst>
        </c:ser>
        <c:dLbls>
          <c:showLegendKey val="0"/>
          <c:showVal val="0"/>
          <c:showCatName val="0"/>
          <c:showSerName val="0"/>
          <c:showPercent val="0"/>
          <c:showBubbleSize val="0"/>
        </c:dLbls>
        <c:axId val="1893957808"/>
        <c:axId val="241089599"/>
      </c:areaChart>
      <c:lineChart>
        <c:grouping val="standard"/>
        <c:varyColors val="0"/>
        <c:ser>
          <c:idx val="0"/>
          <c:order val="0"/>
          <c:tx>
            <c:strRef>
              <c:f>Sheet1!$B$1</c:f>
              <c:strCache>
                <c:ptCount val="1"/>
                <c:pt idx="0">
                  <c:v>Confident¹</c:v>
                </c:pt>
              </c:strCache>
            </c:strRef>
          </c:tx>
          <c:spPr>
            <a:ln w="31750" cap="rnd">
              <a:solidFill>
                <a:srgbClr val="003087"/>
              </a:solidFill>
              <a:round/>
            </a:ln>
            <a:effectLst/>
          </c:spPr>
          <c:marker>
            <c:symbol val="circle"/>
            <c:size val="9"/>
            <c:spPr>
              <a:solidFill>
                <a:srgbClr val="DDE1E4"/>
              </a:solidFill>
              <a:ln w="19050">
                <a:solidFill>
                  <a:srgbClr val="003087"/>
                </a:solidFill>
              </a:ln>
              <a:effectLst/>
            </c:spPr>
          </c:marker>
          <c:dPt>
            <c:idx val="0"/>
            <c:bubble3D val="0"/>
            <c:extLst>
              <c:ext xmlns:c16="http://schemas.microsoft.com/office/drawing/2014/chart" uri="{C3380CC4-5D6E-409C-BE32-E72D297353CC}">
                <c16:uniqueId val="{00000002-0984-48CD-BD06-92FBBDDC7167}"/>
              </c:ext>
            </c:extLst>
          </c:dPt>
          <c:dLbls>
            <c:spPr>
              <a:solidFill>
                <a:schemeClr val="bg1"/>
              </a:solidFill>
              <a:ln>
                <a:noFill/>
              </a:ln>
              <a:effectLst/>
            </c:spPr>
            <c:txPr>
              <a:bodyPr rot="0" vert="horz"/>
              <a:lstStyle/>
              <a:p>
                <a:pPr>
                  <a:defRPr sz="1800" b="1"/>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numRef>
              <c:f>Sheet1!$A$2:$A$3</c:f>
              <c:numCache>
                <c:formatCode>General</c:formatCode>
                <c:ptCount val="2"/>
                <c:pt idx="0">
                  <c:v>2024</c:v>
                </c:pt>
                <c:pt idx="1">
                  <c:v>2025</c:v>
                </c:pt>
              </c:numCache>
            </c:numRef>
          </c:cat>
          <c:val>
            <c:numRef>
              <c:f>Sheet1!$B$2:$B$3</c:f>
              <c:numCache>
                <c:formatCode>0.0%</c:formatCode>
                <c:ptCount val="2"/>
                <c:pt idx="0">
                  <c:v>0.78100000000000003</c:v>
                </c:pt>
                <c:pt idx="1">
                  <c:v>0.77900000000000003</c:v>
                </c:pt>
              </c:numCache>
            </c:numRef>
          </c:val>
          <c:smooth val="0"/>
          <c:extLst>
            <c:ext xmlns:c16="http://schemas.microsoft.com/office/drawing/2014/chart" uri="{C3380CC4-5D6E-409C-BE32-E72D297353CC}">
              <c16:uniqueId val="{00000004-0984-48CD-BD06-92FBBDDC7167}"/>
            </c:ext>
          </c:extLst>
        </c:ser>
        <c:ser>
          <c:idx val="1"/>
          <c:order val="1"/>
          <c:tx>
            <c:strRef>
              <c:f>Sheet1!$C$1</c:f>
              <c:strCache>
                <c:ptCount val="1"/>
                <c:pt idx="0">
                  <c:v>Not confident²</c:v>
                </c:pt>
              </c:strCache>
            </c:strRef>
          </c:tx>
          <c:spPr>
            <a:ln w="31750" cap="rnd">
              <a:solidFill>
                <a:srgbClr val="919EA8"/>
              </a:solidFill>
              <a:round/>
            </a:ln>
            <a:effectLst/>
          </c:spPr>
          <c:marker>
            <c:symbol val="square"/>
            <c:size val="9"/>
            <c:spPr>
              <a:solidFill>
                <a:srgbClr val="DDE1E4"/>
              </a:solidFill>
              <a:ln w="19050">
                <a:solidFill>
                  <a:srgbClr val="919EA8"/>
                </a:solidFill>
              </a:ln>
              <a:effectLst/>
            </c:spPr>
          </c:marker>
          <c:dLbls>
            <c:spPr>
              <a:solidFill>
                <a:schemeClr val="bg1"/>
              </a:solidFill>
              <a:ln>
                <a:noFill/>
              </a:ln>
              <a:effectLst/>
            </c:spPr>
            <c:txPr>
              <a:bodyPr rot="0" vert="horz"/>
              <a:lstStyle/>
              <a:p>
                <a:pPr>
                  <a:defRPr sz="1800" b="1"/>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numRef>
              <c:f>Sheet1!$A$2:$A$3</c:f>
              <c:numCache>
                <c:formatCode>General</c:formatCode>
                <c:ptCount val="2"/>
                <c:pt idx="0">
                  <c:v>2024</c:v>
                </c:pt>
                <c:pt idx="1">
                  <c:v>2025</c:v>
                </c:pt>
              </c:numCache>
            </c:numRef>
          </c:cat>
          <c:val>
            <c:numRef>
              <c:f>Sheet1!$C$2:$C$3</c:f>
              <c:numCache>
                <c:formatCode>0.0%</c:formatCode>
                <c:ptCount val="2"/>
                <c:pt idx="0">
                  <c:v>0.219</c:v>
                </c:pt>
                <c:pt idx="1">
                  <c:v>0.221</c:v>
                </c:pt>
              </c:numCache>
            </c:numRef>
          </c:val>
          <c:smooth val="0"/>
          <c:extLst>
            <c:ext xmlns:c16="http://schemas.microsoft.com/office/drawing/2014/chart" uri="{C3380CC4-5D6E-409C-BE32-E72D297353CC}">
              <c16:uniqueId val="{00000006-0984-48CD-BD06-92FBBDDC7167}"/>
            </c:ext>
          </c:extLst>
        </c:ser>
        <c:dLbls>
          <c:showLegendKey val="0"/>
          <c:showVal val="0"/>
          <c:showCatName val="0"/>
          <c:showSerName val="0"/>
          <c:showPercent val="0"/>
          <c:showBubbleSize val="0"/>
        </c:dLbls>
        <c:marker val="1"/>
        <c:smooth val="0"/>
        <c:axId val="1893957808"/>
        <c:axId val="241089599"/>
      </c:lineChart>
      <c:catAx>
        <c:axId val="1893957808"/>
        <c:scaling>
          <c:orientation val="minMax"/>
        </c:scaling>
        <c:delete val="0"/>
        <c:axPos val="b"/>
        <c:majorGridlines>
          <c:spPr>
            <a:ln w="12700" cap="rnd" cmpd="sng" algn="ctr">
              <a:solidFill>
                <a:srgbClr val="919EA8"/>
              </a:solidFill>
              <a:prstDash val="sysDot"/>
              <a:round/>
            </a:ln>
            <a:effectLst/>
          </c:spPr>
        </c:majorGridlines>
        <c:numFmt formatCode="General" sourceLinked="1"/>
        <c:majorTickMark val="none"/>
        <c:minorTickMark val="none"/>
        <c:tickLblPos val="nextTo"/>
        <c:spPr>
          <a:noFill/>
          <a:ln w="9525" cap="flat" cmpd="sng" algn="ctr">
            <a:noFill/>
            <a:round/>
          </a:ln>
          <a:effectLst/>
        </c:spPr>
        <c:txPr>
          <a:bodyPr rot="-60000000" vert="horz"/>
          <a:lstStyle/>
          <a:p>
            <a:pPr>
              <a:defRPr sz="1200"/>
            </a:pPr>
            <a:endParaRPr lang="en-US"/>
          </a:p>
        </c:txPr>
        <c:crossAx val="241089599"/>
        <c:crosses val="autoZero"/>
        <c:auto val="1"/>
        <c:lblAlgn val="ctr"/>
        <c:lblOffset val="600"/>
        <c:noMultiLvlLbl val="0"/>
      </c:catAx>
      <c:valAx>
        <c:axId val="241089599"/>
        <c:scaling>
          <c:orientation val="minMax"/>
          <c:max val="1"/>
        </c:scaling>
        <c:delete val="1"/>
        <c:axPos val="l"/>
        <c:numFmt formatCode="0.0%" sourceLinked="1"/>
        <c:majorTickMark val="out"/>
        <c:minorTickMark val="none"/>
        <c:tickLblPos val="nextTo"/>
        <c:crossAx val="1893957808"/>
        <c:crosses val="autoZero"/>
        <c:crossBetween val="midCat"/>
      </c:valAx>
      <c:spPr>
        <a:noFill/>
        <a:ln>
          <a:noFill/>
        </a:ln>
        <a:effectLst/>
      </c:spPr>
    </c:plotArea>
    <c:legend>
      <c:legendPos val="t"/>
      <c:legendEntry>
        <c:idx val="0"/>
        <c:delete val="1"/>
      </c:legendEntry>
      <c:legendEntry>
        <c:idx val="1"/>
        <c:delete val="1"/>
      </c:legendEntry>
      <c:overlay val="0"/>
      <c:txPr>
        <a:bodyPr/>
        <a:lstStyle/>
        <a:p>
          <a:pPr>
            <a:defRPr sz="1200"/>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rgbClr val="231F20"/>
          </a:solidFill>
        </a:defRPr>
      </a:pPr>
      <a:endParaRPr lang="en-US"/>
    </a:p>
  </c:txPr>
  <c:externalData r:id="rId1">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58019935780299"/>
          <c:y val="2.8744855967078188E-2"/>
          <c:w val="0.46020714649864536"/>
          <c:h val="0.94251028806584358"/>
        </c:manualLayout>
      </c:layout>
      <c:barChart>
        <c:barDir val="bar"/>
        <c:grouping val="clustered"/>
        <c:varyColors val="0"/>
        <c:ser>
          <c:idx val="0"/>
          <c:order val="0"/>
          <c:tx>
            <c:strRef>
              <c:f>Sheet1!$B$1</c:f>
              <c:strCache>
                <c:ptCount val="1"/>
                <c:pt idx="0">
                  <c:v>2025</c:v>
                </c:pt>
              </c:strCache>
            </c:strRef>
          </c:tx>
          <c:spPr>
            <a:solidFill>
              <a:srgbClr val="003087"/>
            </a:solidFill>
            <a:ln>
              <a:noFill/>
            </a:ln>
            <a:effectLst/>
          </c:spPr>
          <c:invertIfNegative val="0"/>
          <c:dPt>
            <c:idx val="0"/>
            <c:invertIfNegative val="0"/>
            <c:bubble3D val="0"/>
            <c:spPr>
              <a:solidFill>
                <a:srgbClr val="003087"/>
              </a:solidFill>
              <a:ln>
                <a:noFill/>
              </a:ln>
              <a:effectLst/>
            </c:spPr>
            <c:extLst>
              <c:ext xmlns:c16="http://schemas.microsoft.com/office/drawing/2014/chart" uri="{C3380CC4-5D6E-409C-BE32-E72D297353CC}">
                <c16:uniqueId val="{00000001-3474-4C13-A04E-DF280BFD3A5C}"/>
              </c:ext>
            </c:extLst>
          </c:dPt>
          <c:dLbls>
            <c:dLbl>
              <c:idx val="0"/>
              <c:tx>
                <c:rich>
                  <a:bodyPr/>
                  <a:lstStyle/>
                  <a:p>
                    <a:fld id="{3C67184D-10BD-4A53-991F-7B401AB157B2}"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3474-4C13-A04E-DF280BFD3A5C}"/>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Sheet1!$A$2:$A$18</c:f>
              <c:strCache>
                <c:ptCount val="17"/>
                <c:pt idx="0">
                  <c:v>All with one or more long-term conditions or illnesses</c:v>
                </c:pt>
                <c:pt idx="1">
                  <c:v>Cancer in the last five years</c:v>
                </c:pt>
                <c:pt idx="2">
                  <c:v>High blood pressure</c:v>
                </c:pt>
                <c:pt idx="3">
                  <c:v>Diabetes</c:v>
                </c:pt>
                <c:pt idx="4">
                  <c:v>Deafness or hearing loss</c:v>
                </c:pt>
                <c:pt idx="5">
                  <c:v>Heart or cardiovascular condition</c:v>
                </c:pt>
                <c:pt idx="6">
                  <c:v>Lung or breathing condition</c:v>
                </c:pt>
                <c:pt idx="7">
                  <c:v>Arthritis or problem with your back or joints</c:v>
                </c:pt>
                <c:pt idx="8">
                  <c:v>Stroke or TIA (Transient Ischemic Attack)</c:v>
                </c:pt>
                <c:pt idx="9">
                  <c:v>Kidney or liver disease</c:v>
                </c:pt>
                <c:pt idx="10">
                  <c:v>Blindness or partial sight</c:v>
                </c:pt>
                <c:pt idx="11">
                  <c:v>Mental health condition</c:v>
                </c:pt>
                <c:pt idx="12">
                  <c:v>Neurological condition</c:v>
                </c:pt>
                <c:pt idx="13">
                  <c:v>Autism or autism spectrum condition</c:v>
                </c:pt>
                <c:pt idx="14">
                  <c:v>Learning disability</c:v>
                </c:pt>
                <c:pt idx="15">
                  <c:v>Dementia or Alzheimer's disease</c:v>
                </c:pt>
                <c:pt idx="16">
                  <c:v>Another long-term condition or illness</c:v>
                </c:pt>
              </c:strCache>
            </c:strRef>
          </c:cat>
          <c:val>
            <c:numRef>
              <c:f>Sheet1!$B$2:$B$18</c:f>
              <c:numCache>
                <c:formatCode>0.0%</c:formatCode>
                <c:ptCount val="17"/>
                <c:pt idx="0">
                  <c:v>0.77900000000000003</c:v>
                </c:pt>
                <c:pt idx="1">
                  <c:v>0.81200000000000006</c:v>
                </c:pt>
                <c:pt idx="2">
                  <c:v>0.81</c:v>
                </c:pt>
                <c:pt idx="3">
                  <c:v>0.78300000000000003</c:v>
                </c:pt>
                <c:pt idx="4">
                  <c:v>0.76700000000000002</c:v>
                </c:pt>
                <c:pt idx="5">
                  <c:v>0.755</c:v>
                </c:pt>
                <c:pt idx="6">
                  <c:v>0.755</c:v>
                </c:pt>
                <c:pt idx="7">
                  <c:v>0.72799999999999998</c:v>
                </c:pt>
                <c:pt idx="8">
                  <c:v>0.70799999999999996</c:v>
                </c:pt>
                <c:pt idx="9">
                  <c:v>0.69799999999999995</c:v>
                </c:pt>
                <c:pt idx="10">
                  <c:v>0.66500000000000004</c:v>
                </c:pt>
                <c:pt idx="11">
                  <c:v>0.621</c:v>
                </c:pt>
                <c:pt idx="12">
                  <c:v>0.60799999999999998</c:v>
                </c:pt>
                <c:pt idx="13">
                  <c:v>0.57499999999999996</c:v>
                </c:pt>
                <c:pt idx="14">
                  <c:v>0.55400000000000005</c:v>
                </c:pt>
                <c:pt idx="15">
                  <c:v>0.46899999999999997</c:v>
                </c:pt>
                <c:pt idx="16">
                  <c:v>0.71799999999999997</c:v>
                </c:pt>
              </c:numCache>
            </c:numRef>
          </c:val>
          <c:extLst>
            <c:ext xmlns:c16="http://schemas.microsoft.com/office/drawing/2014/chart" uri="{C3380CC4-5D6E-409C-BE32-E72D297353CC}">
              <c16:uniqueId val="{00000000-3474-4C13-A04E-DF280BFD3A5C}"/>
            </c:ext>
          </c:extLst>
        </c:ser>
        <c:dLbls>
          <c:dLblPos val="outEnd"/>
          <c:showLegendKey val="0"/>
          <c:showVal val="1"/>
          <c:showCatName val="0"/>
          <c:showSerName val="0"/>
          <c:showPercent val="0"/>
          <c:showBubbleSize val="0"/>
        </c:dLbls>
        <c:gapWidth val="60"/>
        <c:overlap val="-10"/>
        <c:axId val="960919199"/>
        <c:axId val="81474415"/>
      </c:barChart>
      <c:catAx>
        <c:axId val="960919199"/>
        <c:scaling>
          <c:orientation val="maxMin"/>
        </c:scaling>
        <c:delete val="0"/>
        <c:axPos val="l"/>
        <c:majorGridlines>
          <c:spPr>
            <a:ln w="12700" cap="rnd" cmpd="sng" algn="ctr">
              <a:solidFill>
                <a:srgbClr val="919EA8"/>
              </a:solidFill>
              <a:prstDash val="sysDot"/>
              <a:round/>
            </a:ln>
            <a:effectLst/>
          </c:spPr>
        </c:majorGridlines>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defRPr sz="1050" b="0" i="0" u="none" strike="noStrike" kern="1200" baseline="0">
                <a:solidFill>
                  <a:schemeClr val="tx1"/>
                </a:solidFill>
                <a:latin typeface="+mn-lt"/>
                <a:ea typeface="+mn-ea"/>
                <a:cs typeface="+mn-cs"/>
              </a:defRPr>
            </a:pPr>
            <a:endParaRPr lang="en-US"/>
          </a:p>
        </c:txPr>
        <c:crossAx val="81474415"/>
        <c:crosses val="autoZero"/>
        <c:auto val="1"/>
        <c:lblAlgn val="ctr"/>
        <c:lblOffset val="100"/>
        <c:noMultiLvlLbl val="0"/>
      </c:catAx>
      <c:valAx>
        <c:axId val="81474415"/>
        <c:scaling>
          <c:orientation val="minMax"/>
          <c:max val="1"/>
        </c:scaling>
        <c:delete val="1"/>
        <c:axPos val="t"/>
        <c:numFmt formatCode="0.0%" sourceLinked="1"/>
        <c:majorTickMark val="out"/>
        <c:minorTickMark val="none"/>
        <c:tickLblPos val="nextTo"/>
        <c:crossAx val="96091919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990379188949499"/>
          <c:y val="0.15875"/>
          <c:w val="0.44019241622100991"/>
          <c:h val="0.6825"/>
        </c:manualLayout>
      </c:layout>
      <c:pieChart>
        <c:varyColors val="1"/>
        <c:ser>
          <c:idx val="0"/>
          <c:order val="0"/>
          <c:tx>
            <c:strRef>
              <c:f>Sheet1!$B$1</c:f>
              <c:strCache>
                <c:ptCount val="1"/>
                <c:pt idx="0">
                  <c:v>Data</c:v>
                </c:pt>
              </c:strCache>
            </c:strRef>
          </c:tx>
          <c:spPr>
            <a:ln w="19050">
              <a:solidFill>
                <a:schemeClr val="bg1"/>
              </a:solidFill>
            </a:ln>
          </c:spPr>
          <c:dPt>
            <c:idx val="0"/>
            <c:bubble3D val="0"/>
            <c:spPr>
              <a:solidFill>
                <a:srgbClr val="003087"/>
              </a:solidFill>
              <a:ln w="19050">
                <a:solidFill>
                  <a:schemeClr val="bg1"/>
                </a:solidFill>
              </a:ln>
              <a:effectLst/>
            </c:spPr>
            <c:extLst>
              <c:ext xmlns:c16="http://schemas.microsoft.com/office/drawing/2014/chart" uri="{C3380CC4-5D6E-409C-BE32-E72D297353CC}">
                <c16:uniqueId val="{00000001-B96E-418B-8E50-61AD699C633D}"/>
              </c:ext>
            </c:extLst>
          </c:dPt>
          <c:dPt>
            <c:idx val="1"/>
            <c:bubble3D val="0"/>
            <c:spPr>
              <a:solidFill>
                <a:srgbClr val="005EB8"/>
              </a:solidFill>
              <a:ln w="19050">
                <a:solidFill>
                  <a:schemeClr val="bg1"/>
                </a:solidFill>
              </a:ln>
              <a:effectLst/>
            </c:spPr>
            <c:extLst>
              <c:ext xmlns:c16="http://schemas.microsoft.com/office/drawing/2014/chart" uri="{C3380CC4-5D6E-409C-BE32-E72D297353CC}">
                <c16:uniqueId val="{00000003-B96E-418B-8E50-61AD699C633D}"/>
              </c:ext>
            </c:extLst>
          </c:dPt>
          <c:dPt>
            <c:idx val="2"/>
            <c:bubble3D val="0"/>
            <c:spPr>
              <a:solidFill>
                <a:srgbClr val="919EA8"/>
              </a:solidFill>
              <a:ln w="19050">
                <a:solidFill>
                  <a:schemeClr val="bg1"/>
                </a:solidFill>
              </a:ln>
              <a:effectLst/>
            </c:spPr>
            <c:extLst>
              <c:ext xmlns:c16="http://schemas.microsoft.com/office/drawing/2014/chart" uri="{C3380CC4-5D6E-409C-BE32-E72D297353CC}">
                <c16:uniqueId val="{00000005-B96E-418B-8E50-61AD699C633D}"/>
              </c:ext>
            </c:extLst>
          </c:dPt>
          <c:dLbls>
            <c:dLbl>
              <c:idx val="0"/>
              <c:tx>
                <c:rich>
                  <a:bodyPr/>
                  <a:lstStyle/>
                  <a:p>
                    <a:fld id="{DD6AC5FD-BE1D-449E-8AA7-EF868E855685}" type="VALUE">
                      <a:rPr lang="en-US" sz="2000" b="1" smtClean="0"/>
                      <a:pPr/>
                      <a:t>[VALUE]</a:t>
                    </a:fld>
                    <a:endParaRPr lang="en-US" sz="2000" b="1" baseline="0"/>
                  </a:p>
                  <a:p>
                    <a:fld id="{D5CABBDB-5696-429A-B346-8F299FE96EDE}" type="CATEGORYNAME">
                      <a:rPr lang="en-US"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1-B96E-418B-8E50-61AD699C633D}"/>
                </c:ext>
              </c:extLst>
            </c:dLbl>
            <c:dLbl>
              <c:idx val="1"/>
              <c:tx>
                <c:rich>
                  <a:bodyPr/>
                  <a:lstStyle/>
                  <a:p>
                    <a:fld id="{3B10BDC5-3E70-4489-8C32-3C71B075A16C}" type="VALUE">
                      <a:rPr lang="en-GB" sz="2000" b="1" smtClean="0"/>
                      <a:pPr/>
                      <a:t>[VALUE]</a:t>
                    </a:fld>
                    <a:endParaRPr lang="en-GB" sz="2000" b="1" baseline="0"/>
                  </a:p>
                  <a:p>
                    <a:fld id="{D2A95A94-10BE-49E3-A7A4-06DC9BD2736D}" type="CATEGORYNAME">
                      <a:rPr lang="en-GB"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3-B96E-418B-8E50-61AD699C633D}"/>
                </c:ext>
              </c:extLst>
            </c:dLbl>
            <c:dLbl>
              <c:idx val="2"/>
              <c:tx>
                <c:rich>
                  <a:bodyPr/>
                  <a:lstStyle/>
                  <a:p>
                    <a:fld id="{501C5004-9334-4C59-8848-F0F0603F3F6E}" type="VALUE">
                      <a:rPr lang="en-US" sz="2000" b="1" smtClean="0"/>
                      <a:pPr/>
                      <a:t>[VALUE]</a:t>
                    </a:fld>
                    <a:endParaRPr lang="en-US" sz="2000" b="1" baseline="0"/>
                  </a:p>
                  <a:p>
                    <a:fld id="{4481EB85-F350-42BB-8C98-930CCA8F1087}" type="CATEGORYNAME">
                      <a:rPr lang="en-US"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5-B96E-418B-8E50-61AD699C633D}"/>
                </c:ext>
              </c:extLst>
            </c:dLbl>
            <c:spPr>
              <a:noFill/>
              <a:ln>
                <a:noFill/>
              </a:ln>
              <a:effectLst/>
            </c:spPr>
            <c:txPr>
              <a:bodyPr rot="0" spcFirstLastPara="1" vertOverflow="ellipsis" vert="horz" wrap="none" lIns="38100" tIns="19050" rIns="38100" bIns="19050" anchor="ctr" anchorCtr="1">
                <a:spAutoFit/>
              </a:bodyPr>
              <a:lstStyle/>
              <a:p>
                <a:pPr>
                  <a:defRPr sz="1197" b="0" i="0" u="none" strike="noStrike" kern="1200" baseline="0">
                    <a:solidFill>
                      <a:srgbClr val="231F20"/>
                    </a:solidFill>
                    <a:latin typeface="+mn-lt"/>
                    <a:ea typeface="+mn-ea"/>
                    <a:cs typeface="+mn-cs"/>
                  </a:defRPr>
                </a:pPr>
                <a:endParaRPr lang="en-US"/>
              </a:p>
            </c:txPr>
            <c:dLblPos val="outEnd"/>
            <c:showLegendKey val="0"/>
            <c:showVal val="1"/>
            <c:showCatName val="1"/>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rect">
                    <a:avLst/>
                  </a:prstGeom>
                </c15:spPr>
              </c:ext>
            </c:extLst>
          </c:dLbls>
          <c:cat>
            <c:strRef>
              <c:f>Sheet1!$A$2:$A$4</c:f>
              <c:strCache>
                <c:ptCount val="3"/>
                <c:pt idx="0">
                  <c:v>Yes, definitely</c:v>
                </c:pt>
                <c:pt idx="1">
                  <c:v>Yes, to some extent</c:v>
                </c:pt>
                <c:pt idx="2">
                  <c:v>No</c:v>
                </c:pt>
              </c:strCache>
            </c:strRef>
          </c:cat>
          <c:val>
            <c:numRef>
              <c:f>Sheet1!$B$2:$B$4</c:f>
              <c:numCache>
                <c:formatCode>0.0%</c:formatCode>
                <c:ptCount val="3"/>
                <c:pt idx="0">
                  <c:v>0.312</c:v>
                </c:pt>
                <c:pt idx="1">
                  <c:v>0.374</c:v>
                </c:pt>
                <c:pt idx="2">
                  <c:v>0.314</c:v>
                </c:pt>
              </c:numCache>
            </c:numRef>
          </c:val>
          <c:extLst>
            <c:ext xmlns:c16="http://schemas.microsoft.com/office/drawing/2014/chart" uri="{C3380CC4-5D6E-409C-BE32-E72D297353CC}">
              <c16:uniqueId val="{00000000-7DFA-436A-AD03-A36D5E520A3E}"/>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userShapes r:id="rId2"/>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384959925700609"/>
          <c:y val="0.1144737959760861"/>
          <c:w val="0.43230094760656684"/>
          <c:h val="0.69365664503075752"/>
        </c:manualLayout>
      </c:layout>
      <c:areaChart>
        <c:grouping val="stacked"/>
        <c:varyColors val="0"/>
        <c:ser>
          <c:idx val="2"/>
          <c:order val="2"/>
          <c:tx>
            <c:strRef>
              <c:f>Sheet1!$D$1</c:f>
              <c:strCache>
                <c:ptCount val="1"/>
                <c:pt idx="0">
                  <c:v>Bottom Area</c:v>
                </c:pt>
              </c:strCache>
            </c:strRef>
          </c:tx>
          <c:spPr>
            <a:noFill/>
            <a:ln>
              <a:noFill/>
            </a:ln>
            <a:effectLst/>
          </c:spPr>
          <c:cat>
            <c:numRef>
              <c:f>Sheet1!$A$2:$A$3</c:f>
              <c:numCache>
                <c:formatCode>General</c:formatCode>
                <c:ptCount val="2"/>
                <c:pt idx="0">
                  <c:v>2024</c:v>
                </c:pt>
                <c:pt idx="1">
                  <c:v>2025</c:v>
                </c:pt>
              </c:numCache>
            </c:numRef>
          </c:cat>
          <c:val>
            <c:numRef>
              <c:f>Sheet1!$D$2:$D$3</c:f>
              <c:numCache>
                <c:formatCode>0.0%</c:formatCode>
                <c:ptCount val="2"/>
                <c:pt idx="0">
                  <c:v>0.32200000000000001</c:v>
                </c:pt>
                <c:pt idx="1">
                  <c:v>0.314</c:v>
                </c:pt>
              </c:numCache>
            </c:numRef>
          </c:val>
          <c:extLst>
            <c:ext xmlns:c16="http://schemas.microsoft.com/office/drawing/2014/chart" uri="{C3380CC4-5D6E-409C-BE32-E72D297353CC}">
              <c16:uniqueId val="{00000000-E0F0-44F9-8EC7-E0765DD93EC7}"/>
            </c:ext>
          </c:extLst>
        </c:ser>
        <c:ser>
          <c:idx val="3"/>
          <c:order val="3"/>
          <c:tx>
            <c:strRef>
              <c:f>Sheet1!$E$1</c:f>
              <c:strCache>
                <c:ptCount val="1"/>
                <c:pt idx="0">
                  <c:v>Top Area</c:v>
                </c:pt>
              </c:strCache>
            </c:strRef>
          </c:tx>
          <c:spPr>
            <a:solidFill>
              <a:srgbClr val="DDE1E4">
                <a:alpha val="25000"/>
              </a:srgbClr>
            </a:solidFill>
            <a:ln>
              <a:noFill/>
            </a:ln>
            <a:effectLst/>
          </c:spPr>
          <c:cat>
            <c:numRef>
              <c:f>Sheet1!$A$2:$A$3</c:f>
              <c:numCache>
                <c:formatCode>General</c:formatCode>
                <c:ptCount val="2"/>
                <c:pt idx="0">
                  <c:v>2024</c:v>
                </c:pt>
                <c:pt idx="1">
                  <c:v>2025</c:v>
                </c:pt>
              </c:numCache>
            </c:numRef>
          </c:cat>
          <c:val>
            <c:numRef>
              <c:f>Sheet1!$E$2:$E$3</c:f>
              <c:numCache>
                <c:formatCode>0.0%</c:formatCode>
                <c:ptCount val="2"/>
                <c:pt idx="0">
                  <c:v>0.35600000000000004</c:v>
                </c:pt>
                <c:pt idx="1">
                  <c:v>0.37200000000000005</c:v>
                </c:pt>
              </c:numCache>
            </c:numRef>
          </c:val>
          <c:extLst>
            <c:ext xmlns:c16="http://schemas.microsoft.com/office/drawing/2014/chart" uri="{C3380CC4-5D6E-409C-BE32-E72D297353CC}">
              <c16:uniqueId val="{00000001-E0F0-44F9-8EC7-E0765DD93EC7}"/>
            </c:ext>
          </c:extLst>
        </c:ser>
        <c:dLbls>
          <c:showLegendKey val="0"/>
          <c:showVal val="0"/>
          <c:showCatName val="0"/>
          <c:showSerName val="0"/>
          <c:showPercent val="0"/>
          <c:showBubbleSize val="0"/>
        </c:dLbls>
        <c:axId val="1893957808"/>
        <c:axId val="241089599"/>
      </c:areaChart>
      <c:lineChart>
        <c:grouping val="standard"/>
        <c:varyColors val="0"/>
        <c:ser>
          <c:idx val="0"/>
          <c:order val="0"/>
          <c:tx>
            <c:strRef>
              <c:f>Sheet1!$B$1</c:f>
              <c:strCache>
                <c:ptCount val="1"/>
                <c:pt idx="0">
                  <c:v>Yes¹</c:v>
                </c:pt>
              </c:strCache>
            </c:strRef>
          </c:tx>
          <c:spPr>
            <a:ln w="31750" cap="rnd">
              <a:solidFill>
                <a:srgbClr val="003087"/>
              </a:solidFill>
              <a:round/>
            </a:ln>
            <a:effectLst/>
          </c:spPr>
          <c:marker>
            <c:symbol val="circle"/>
            <c:size val="9"/>
            <c:spPr>
              <a:solidFill>
                <a:srgbClr val="DDE1E4"/>
              </a:solidFill>
              <a:ln w="19050">
                <a:solidFill>
                  <a:srgbClr val="003087"/>
                </a:solidFill>
              </a:ln>
              <a:effectLst/>
            </c:spPr>
          </c:marker>
          <c:dPt>
            <c:idx val="0"/>
            <c:bubble3D val="0"/>
            <c:extLst>
              <c:ext xmlns:c16="http://schemas.microsoft.com/office/drawing/2014/chart" uri="{C3380CC4-5D6E-409C-BE32-E72D297353CC}">
                <c16:uniqueId val="{00000002-E0F0-44F9-8EC7-E0765DD93EC7}"/>
              </c:ext>
            </c:extLst>
          </c:dPt>
          <c:dLbls>
            <c:spPr>
              <a:solidFill>
                <a:schemeClr val="bg1"/>
              </a:solidFill>
              <a:ln>
                <a:noFill/>
              </a:ln>
              <a:effectLst/>
            </c:spPr>
            <c:txPr>
              <a:bodyPr rot="0" vert="horz"/>
              <a:lstStyle/>
              <a:p>
                <a:pPr>
                  <a:defRPr sz="1800" b="1"/>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numRef>
              <c:f>Sheet1!$A$2:$A$3</c:f>
              <c:numCache>
                <c:formatCode>General</c:formatCode>
                <c:ptCount val="2"/>
                <c:pt idx="0">
                  <c:v>2024</c:v>
                </c:pt>
                <c:pt idx="1">
                  <c:v>2025</c:v>
                </c:pt>
              </c:numCache>
            </c:numRef>
          </c:cat>
          <c:val>
            <c:numRef>
              <c:f>Sheet1!$B$2:$B$3</c:f>
              <c:numCache>
                <c:formatCode>0.0%</c:formatCode>
                <c:ptCount val="2"/>
                <c:pt idx="0">
                  <c:v>0.67800000000000005</c:v>
                </c:pt>
                <c:pt idx="1">
                  <c:v>0.68600000000000005</c:v>
                </c:pt>
              </c:numCache>
            </c:numRef>
          </c:val>
          <c:smooth val="0"/>
          <c:extLst>
            <c:ext xmlns:c16="http://schemas.microsoft.com/office/drawing/2014/chart" uri="{C3380CC4-5D6E-409C-BE32-E72D297353CC}">
              <c16:uniqueId val="{00000004-E0F0-44F9-8EC7-E0765DD93EC7}"/>
            </c:ext>
          </c:extLst>
        </c:ser>
        <c:ser>
          <c:idx val="1"/>
          <c:order val="1"/>
          <c:tx>
            <c:strRef>
              <c:f>Sheet1!$C$1</c:f>
              <c:strCache>
                <c:ptCount val="1"/>
                <c:pt idx="0">
                  <c:v>No²</c:v>
                </c:pt>
              </c:strCache>
            </c:strRef>
          </c:tx>
          <c:spPr>
            <a:ln w="31750" cap="rnd">
              <a:solidFill>
                <a:srgbClr val="919EA8"/>
              </a:solidFill>
              <a:round/>
            </a:ln>
            <a:effectLst/>
          </c:spPr>
          <c:marker>
            <c:symbol val="square"/>
            <c:size val="9"/>
            <c:spPr>
              <a:solidFill>
                <a:srgbClr val="DDE1E4"/>
              </a:solidFill>
              <a:ln w="19050">
                <a:solidFill>
                  <a:srgbClr val="919EA8"/>
                </a:solidFill>
              </a:ln>
              <a:effectLst/>
            </c:spPr>
          </c:marker>
          <c:dLbls>
            <c:spPr>
              <a:solidFill>
                <a:schemeClr val="bg1"/>
              </a:solidFill>
              <a:ln>
                <a:noFill/>
              </a:ln>
              <a:effectLst/>
            </c:spPr>
            <c:txPr>
              <a:bodyPr rot="0" vert="horz"/>
              <a:lstStyle/>
              <a:p>
                <a:pPr>
                  <a:defRPr sz="1800" b="1"/>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numRef>
              <c:f>Sheet1!$A$2:$A$3</c:f>
              <c:numCache>
                <c:formatCode>General</c:formatCode>
                <c:ptCount val="2"/>
                <c:pt idx="0">
                  <c:v>2024</c:v>
                </c:pt>
                <c:pt idx="1">
                  <c:v>2025</c:v>
                </c:pt>
              </c:numCache>
            </c:numRef>
          </c:cat>
          <c:val>
            <c:numRef>
              <c:f>Sheet1!$C$2:$C$3</c:f>
              <c:numCache>
                <c:formatCode>0.0%</c:formatCode>
                <c:ptCount val="2"/>
                <c:pt idx="0">
                  <c:v>0.32200000000000001</c:v>
                </c:pt>
                <c:pt idx="1">
                  <c:v>0.314</c:v>
                </c:pt>
              </c:numCache>
            </c:numRef>
          </c:val>
          <c:smooth val="0"/>
          <c:extLst>
            <c:ext xmlns:c16="http://schemas.microsoft.com/office/drawing/2014/chart" uri="{C3380CC4-5D6E-409C-BE32-E72D297353CC}">
              <c16:uniqueId val="{00000006-E0F0-44F9-8EC7-E0765DD93EC7}"/>
            </c:ext>
          </c:extLst>
        </c:ser>
        <c:dLbls>
          <c:showLegendKey val="0"/>
          <c:showVal val="0"/>
          <c:showCatName val="0"/>
          <c:showSerName val="0"/>
          <c:showPercent val="0"/>
          <c:showBubbleSize val="0"/>
        </c:dLbls>
        <c:marker val="1"/>
        <c:smooth val="0"/>
        <c:axId val="1893957808"/>
        <c:axId val="241089599"/>
      </c:lineChart>
      <c:catAx>
        <c:axId val="1893957808"/>
        <c:scaling>
          <c:orientation val="minMax"/>
        </c:scaling>
        <c:delete val="0"/>
        <c:axPos val="b"/>
        <c:majorGridlines>
          <c:spPr>
            <a:ln w="12700" cap="rnd" cmpd="sng" algn="ctr">
              <a:solidFill>
                <a:srgbClr val="919EA8"/>
              </a:solidFill>
              <a:prstDash val="sysDot"/>
              <a:round/>
            </a:ln>
            <a:effectLst/>
          </c:spPr>
        </c:majorGridlines>
        <c:numFmt formatCode="General" sourceLinked="1"/>
        <c:majorTickMark val="none"/>
        <c:minorTickMark val="none"/>
        <c:tickLblPos val="nextTo"/>
        <c:spPr>
          <a:noFill/>
          <a:ln w="9525" cap="flat" cmpd="sng" algn="ctr">
            <a:noFill/>
            <a:round/>
          </a:ln>
          <a:effectLst/>
        </c:spPr>
        <c:txPr>
          <a:bodyPr rot="-60000000" vert="horz"/>
          <a:lstStyle/>
          <a:p>
            <a:pPr>
              <a:defRPr sz="1200"/>
            </a:pPr>
            <a:endParaRPr lang="en-US"/>
          </a:p>
        </c:txPr>
        <c:crossAx val="241089599"/>
        <c:crosses val="autoZero"/>
        <c:auto val="1"/>
        <c:lblAlgn val="ctr"/>
        <c:lblOffset val="600"/>
        <c:noMultiLvlLbl val="0"/>
      </c:catAx>
      <c:valAx>
        <c:axId val="241089599"/>
        <c:scaling>
          <c:orientation val="minMax"/>
          <c:max val="1"/>
        </c:scaling>
        <c:delete val="1"/>
        <c:axPos val="l"/>
        <c:numFmt formatCode="0.0%" sourceLinked="1"/>
        <c:majorTickMark val="out"/>
        <c:minorTickMark val="none"/>
        <c:tickLblPos val="nextTo"/>
        <c:crossAx val="1893957808"/>
        <c:crosses val="autoZero"/>
        <c:crossBetween val="midCat"/>
      </c:valAx>
      <c:spPr>
        <a:noFill/>
        <a:ln>
          <a:noFill/>
        </a:ln>
        <a:effectLst/>
      </c:spPr>
    </c:plotArea>
    <c:legend>
      <c:legendPos val="t"/>
      <c:legendEntry>
        <c:idx val="0"/>
        <c:delete val="1"/>
      </c:legendEntry>
      <c:legendEntry>
        <c:idx val="1"/>
        <c:delete val="1"/>
      </c:legendEntry>
      <c:overlay val="0"/>
      <c:txPr>
        <a:bodyPr/>
        <a:lstStyle/>
        <a:p>
          <a:pPr>
            <a:defRPr sz="1200"/>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rgbClr val="231F20"/>
          </a:solidFill>
        </a:defRPr>
      </a:pPr>
      <a:endParaRPr lang="en-US"/>
    </a:p>
  </c:txPr>
  <c:externalData r:id="rId1">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0459833333333336"/>
          <c:y val="0.28222222222222221"/>
          <c:w val="0.38480555555555557"/>
          <c:h val="0.64134259259259263"/>
        </c:manualLayout>
      </c:layout>
      <c:pieChart>
        <c:varyColors val="1"/>
        <c:ser>
          <c:idx val="0"/>
          <c:order val="0"/>
          <c:tx>
            <c:strRef>
              <c:f>Sheet1!$B$1</c:f>
              <c:strCache>
                <c:ptCount val="1"/>
                <c:pt idx="0">
                  <c:v>Data</c:v>
                </c:pt>
              </c:strCache>
            </c:strRef>
          </c:tx>
          <c:spPr>
            <a:ln w="19050">
              <a:solidFill>
                <a:srgbClr val="005EB8"/>
              </a:solidFill>
            </a:ln>
          </c:spPr>
          <c:dPt>
            <c:idx val="0"/>
            <c:bubble3D val="0"/>
            <c:spPr>
              <a:solidFill>
                <a:srgbClr val="810081"/>
              </a:solidFill>
              <a:ln w="19050">
                <a:solidFill>
                  <a:srgbClr val="005EB8"/>
                </a:solidFill>
              </a:ln>
              <a:effectLst/>
            </c:spPr>
            <c:extLst>
              <c:ext xmlns:c16="http://schemas.microsoft.com/office/drawing/2014/chart" uri="{C3380CC4-5D6E-409C-BE32-E72D297353CC}">
                <c16:uniqueId val="{00000001-B836-4D48-BFBC-6482D294B25A}"/>
              </c:ext>
            </c:extLst>
          </c:dPt>
          <c:dPt>
            <c:idx val="1"/>
            <c:bubble3D val="0"/>
            <c:spPr>
              <a:solidFill>
                <a:srgbClr val="DDE1E4"/>
              </a:solidFill>
              <a:ln w="19050">
                <a:solidFill>
                  <a:srgbClr val="005EB8"/>
                </a:solidFill>
              </a:ln>
              <a:effectLst/>
            </c:spPr>
            <c:extLst>
              <c:ext xmlns:c16="http://schemas.microsoft.com/office/drawing/2014/chart" uri="{C3380CC4-5D6E-409C-BE32-E72D297353CC}">
                <c16:uniqueId val="{00000003-B836-4D48-BFBC-6482D294B25A}"/>
              </c:ext>
            </c:extLst>
          </c:dPt>
          <c:cat>
            <c:strRef>
              <c:f>Sheet1!$A$2:$A$3</c:f>
              <c:strCache>
                <c:ptCount val="2"/>
                <c:pt idx="0">
                  <c:v>Yes</c:v>
                </c:pt>
                <c:pt idx="1">
                  <c:v>No</c:v>
                </c:pt>
              </c:strCache>
            </c:strRef>
          </c:cat>
          <c:val>
            <c:numRef>
              <c:f>Sheet1!$B$2:$B$3</c:f>
              <c:numCache>
                <c:formatCode>0.0%</c:formatCode>
                <c:ptCount val="2"/>
                <c:pt idx="0">
                  <c:v>0.73099999999999998</c:v>
                </c:pt>
                <c:pt idx="1">
                  <c:v>0.26900000000000002</c:v>
                </c:pt>
              </c:numCache>
            </c:numRef>
          </c:val>
          <c:extLst>
            <c:ext xmlns:c16="http://schemas.microsoft.com/office/drawing/2014/chart" uri="{C3380CC4-5D6E-409C-BE32-E72D297353CC}">
              <c16:uniqueId val="{00000006-B836-4D48-BFBC-6482D294B25A}"/>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userShapes r:id="rId2"/>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0459833333333336"/>
          <c:y val="0.28222222222222221"/>
          <c:w val="0.38480555555555557"/>
          <c:h val="0.64134259259259263"/>
        </c:manualLayout>
      </c:layout>
      <c:pieChart>
        <c:varyColors val="1"/>
        <c:ser>
          <c:idx val="0"/>
          <c:order val="0"/>
          <c:tx>
            <c:strRef>
              <c:f>Sheet1!$B$1</c:f>
              <c:strCache>
                <c:ptCount val="1"/>
                <c:pt idx="0">
                  <c:v>Data</c:v>
                </c:pt>
              </c:strCache>
            </c:strRef>
          </c:tx>
          <c:spPr>
            <a:ln w="19050">
              <a:solidFill>
                <a:srgbClr val="005EB8"/>
              </a:solidFill>
            </a:ln>
          </c:spPr>
          <c:dPt>
            <c:idx val="0"/>
            <c:bubble3D val="0"/>
            <c:spPr>
              <a:solidFill>
                <a:srgbClr val="FED0E8"/>
              </a:solidFill>
              <a:ln w="19050">
                <a:solidFill>
                  <a:srgbClr val="005EB8"/>
                </a:solidFill>
              </a:ln>
              <a:effectLst/>
            </c:spPr>
            <c:extLst>
              <c:ext xmlns:c16="http://schemas.microsoft.com/office/drawing/2014/chart" uri="{C3380CC4-5D6E-409C-BE32-E72D297353CC}">
                <c16:uniqueId val="{00000001-EC6F-4526-8FB9-412F00453A83}"/>
              </c:ext>
            </c:extLst>
          </c:dPt>
          <c:dPt>
            <c:idx val="1"/>
            <c:bubble3D val="0"/>
            <c:spPr>
              <a:solidFill>
                <a:srgbClr val="DDE1E4"/>
              </a:solidFill>
              <a:ln w="19050">
                <a:solidFill>
                  <a:srgbClr val="005EB8"/>
                </a:solidFill>
              </a:ln>
              <a:effectLst/>
            </c:spPr>
            <c:extLst>
              <c:ext xmlns:c16="http://schemas.microsoft.com/office/drawing/2014/chart" uri="{C3380CC4-5D6E-409C-BE32-E72D297353CC}">
                <c16:uniqueId val="{00000003-EC6F-4526-8FB9-412F00453A83}"/>
              </c:ext>
            </c:extLst>
          </c:dPt>
          <c:cat>
            <c:strRef>
              <c:f>Sheet1!$A$2:$A$3</c:f>
              <c:strCache>
                <c:ptCount val="2"/>
                <c:pt idx="0">
                  <c:v>Yes</c:v>
                </c:pt>
                <c:pt idx="1">
                  <c:v>No</c:v>
                </c:pt>
              </c:strCache>
            </c:strRef>
          </c:cat>
          <c:val>
            <c:numRef>
              <c:f>Sheet1!$B$2:$B$3</c:f>
              <c:numCache>
                <c:formatCode>0.0%</c:formatCode>
                <c:ptCount val="2"/>
                <c:pt idx="0">
                  <c:v>0.60599999999999998</c:v>
                </c:pt>
                <c:pt idx="1">
                  <c:v>0.39400000000000002</c:v>
                </c:pt>
              </c:numCache>
            </c:numRef>
          </c:val>
          <c:extLst>
            <c:ext xmlns:c16="http://schemas.microsoft.com/office/drawing/2014/chart" uri="{C3380CC4-5D6E-409C-BE32-E72D297353CC}">
              <c16:uniqueId val="{00000006-EC6F-4526-8FB9-412F00453A83}"/>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userShapes r:id="rId2"/>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510884199503841"/>
          <c:y val="2.8744855967078188E-2"/>
          <c:w val="0.44676741351545046"/>
          <c:h val="0.94251028806584358"/>
        </c:manualLayout>
      </c:layout>
      <c:barChart>
        <c:barDir val="bar"/>
        <c:grouping val="clustered"/>
        <c:varyColors val="0"/>
        <c:ser>
          <c:idx val="0"/>
          <c:order val="0"/>
          <c:tx>
            <c:strRef>
              <c:f>Sheet1!$B$1</c:f>
              <c:strCache>
                <c:ptCount val="1"/>
                <c:pt idx="0">
                  <c:v>2025</c:v>
                </c:pt>
              </c:strCache>
            </c:strRef>
          </c:tx>
          <c:spPr>
            <a:solidFill>
              <a:srgbClr val="003087"/>
            </a:solidFill>
            <a:ln>
              <a:noFill/>
            </a:ln>
            <a:effectLst/>
          </c:spPr>
          <c:invertIfNegative val="0"/>
          <c:dPt>
            <c:idx val="0"/>
            <c:invertIfNegative val="0"/>
            <c:bubble3D val="0"/>
            <c:spPr>
              <a:solidFill>
                <a:srgbClr val="003087"/>
              </a:solidFill>
              <a:ln>
                <a:noFill/>
              </a:ln>
              <a:effectLst/>
            </c:spPr>
            <c:extLst>
              <c:ext xmlns:c16="http://schemas.microsoft.com/office/drawing/2014/chart" uri="{C3380CC4-5D6E-409C-BE32-E72D297353CC}">
                <c16:uniqueId val="{00000001-2E4A-46B6-B0F9-189248BE8667}"/>
              </c:ext>
            </c:extLst>
          </c:dPt>
          <c:dLbls>
            <c:dLbl>
              <c:idx val="0"/>
              <c:tx>
                <c:rich>
                  <a:bodyPr/>
                  <a:lstStyle/>
                  <a:p>
                    <a:fld id="{3ECA548C-B957-4624-941C-D5DE2033E599}"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2E4A-46B6-B0F9-189248BE8667}"/>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Sheet1!$A$2:$A$18</c:f>
              <c:strCache>
                <c:ptCount val="17"/>
                <c:pt idx="0">
                  <c:v>All patients with a long-term condition or illness</c:v>
                </c:pt>
                <c:pt idx="1">
                  <c:v>Cancer in the last five years</c:v>
                </c:pt>
                <c:pt idx="2">
                  <c:v>Dementia or Alzheimer's disease</c:v>
                </c:pt>
                <c:pt idx="3">
                  <c:v>Diabetes</c:v>
                </c:pt>
                <c:pt idx="4">
                  <c:v>High blood pressure</c:v>
                </c:pt>
                <c:pt idx="5">
                  <c:v>Stroke or TIA (Transient Ischemic Attack)</c:v>
                </c:pt>
                <c:pt idx="6">
                  <c:v>Heart or cardiovascular condition</c:v>
                </c:pt>
                <c:pt idx="7">
                  <c:v>Deafness or hearing loss</c:v>
                </c:pt>
                <c:pt idx="8">
                  <c:v>Lung or breathing condition</c:v>
                </c:pt>
                <c:pt idx="9">
                  <c:v>Blindness or partial sight</c:v>
                </c:pt>
                <c:pt idx="10">
                  <c:v>Kidney or liver disease</c:v>
                </c:pt>
                <c:pt idx="11">
                  <c:v>Arthritis or problem with your back or joints</c:v>
                </c:pt>
                <c:pt idx="12">
                  <c:v>Mental health condition</c:v>
                </c:pt>
                <c:pt idx="13">
                  <c:v>Neurological condition</c:v>
                </c:pt>
                <c:pt idx="14">
                  <c:v>Learning disability</c:v>
                </c:pt>
                <c:pt idx="15">
                  <c:v>Autism or autism spectrum condition</c:v>
                </c:pt>
                <c:pt idx="16">
                  <c:v>Another long-term condition or illness</c:v>
                </c:pt>
              </c:strCache>
            </c:strRef>
          </c:cat>
          <c:val>
            <c:numRef>
              <c:f>Sheet1!$B$2:$B$18</c:f>
              <c:numCache>
                <c:formatCode>0.0%</c:formatCode>
                <c:ptCount val="17"/>
                <c:pt idx="0">
                  <c:v>0.68600000000000005</c:v>
                </c:pt>
                <c:pt idx="1">
                  <c:v>0.81</c:v>
                </c:pt>
                <c:pt idx="2">
                  <c:v>0.76200000000000001</c:v>
                </c:pt>
                <c:pt idx="3">
                  <c:v>0.73299999999999998</c:v>
                </c:pt>
                <c:pt idx="4">
                  <c:v>0.73099999999999998</c:v>
                </c:pt>
                <c:pt idx="5">
                  <c:v>0.72699999999999998</c:v>
                </c:pt>
                <c:pt idx="6">
                  <c:v>0.72699999999999998</c:v>
                </c:pt>
                <c:pt idx="7">
                  <c:v>0.71599999999999997</c:v>
                </c:pt>
                <c:pt idx="8">
                  <c:v>0.71599999999999997</c:v>
                </c:pt>
                <c:pt idx="9">
                  <c:v>0.68600000000000005</c:v>
                </c:pt>
                <c:pt idx="10">
                  <c:v>0.66800000000000004</c:v>
                </c:pt>
                <c:pt idx="11">
                  <c:v>0.66</c:v>
                </c:pt>
                <c:pt idx="12">
                  <c:v>0.61</c:v>
                </c:pt>
                <c:pt idx="13">
                  <c:v>0.60799999999999998</c:v>
                </c:pt>
                <c:pt idx="14">
                  <c:v>0.58899999999999997</c:v>
                </c:pt>
                <c:pt idx="15">
                  <c:v>0.505</c:v>
                </c:pt>
                <c:pt idx="16">
                  <c:v>0.628</c:v>
                </c:pt>
              </c:numCache>
            </c:numRef>
          </c:val>
          <c:extLst>
            <c:ext xmlns:c16="http://schemas.microsoft.com/office/drawing/2014/chart" uri="{C3380CC4-5D6E-409C-BE32-E72D297353CC}">
              <c16:uniqueId val="{00000002-2E4A-46B6-B0F9-189248BE8667}"/>
            </c:ext>
          </c:extLst>
        </c:ser>
        <c:dLbls>
          <c:dLblPos val="outEnd"/>
          <c:showLegendKey val="0"/>
          <c:showVal val="1"/>
          <c:showCatName val="0"/>
          <c:showSerName val="0"/>
          <c:showPercent val="0"/>
          <c:showBubbleSize val="0"/>
        </c:dLbls>
        <c:gapWidth val="60"/>
        <c:overlap val="-10"/>
        <c:axId val="960919199"/>
        <c:axId val="81474415"/>
      </c:barChart>
      <c:catAx>
        <c:axId val="960919199"/>
        <c:scaling>
          <c:orientation val="maxMin"/>
        </c:scaling>
        <c:delete val="0"/>
        <c:axPos val="l"/>
        <c:majorGridlines>
          <c:spPr>
            <a:ln w="12700" cap="rnd" cmpd="sng" algn="ctr">
              <a:solidFill>
                <a:srgbClr val="919EA8"/>
              </a:solidFill>
              <a:prstDash val="sysDot"/>
              <a:round/>
            </a:ln>
            <a:effectLst/>
          </c:spPr>
        </c:majorGridlines>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defRPr sz="1050" b="0" i="0" u="none" strike="noStrike" kern="1200" baseline="0">
                <a:solidFill>
                  <a:schemeClr val="tx1"/>
                </a:solidFill>
                <a:latin typeface="+mn-lt"/>
                <a:ea typeface="+mn-ea"/>
                <a:cs typeface="+mn-cs"/>
              </a:defRPr>
            </a:pPr>
            <a:endParaRPr lang="en-US"/>
          </a:p>
        </c:txPr>
        <c:crossAx val="81474415"/>
        <c:crosses val="autoZero"/>
        <c:auto val="1"/>
        <c:lblAlgn val="ctr"/>
        <c:lblOffset val="100"/>
        <c:noMultiLvlLbl val="0"/>
      </c:catAx>
      <c:valAx>
        <c:axId val="81474415"/>
        <c:scaling>
          <c:orientation val="minMax"/>
          <c:max val="1"/>
        </c:scaling>
        <c:delete val="1"/>
        <c:axPos val="t"/>
        <c:numFmt formatCode="0.0%" sourceLinked="1"/>
        <c:majorTickMark val="out"/>
        <c:minorTickMark val="none"/>
        <c:tickLblPos val="nextTo"/>
        <c:crossAx val="96091919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defRPr>
      </a:pPr>
      <a:endParaRPr lang="en-US"/>
    </a:p>
  </c:txPr>
  <c:externalData r:id="rId3">
    <c:autoUpdate val="0"/>
  </c:externalData>
</c:chartSpace>
</file>

<file path=ppt/charts/chart7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3307465277777784E-2"/>
          <c:y val="5.5121527777777776E-2"/>
          <c:w val="0.91645815972222222"/>
          <c:h val="0.64513223379629647"/>
        </c:manualLayout>
      </c:layout>
      <c:barChart>
        <c:barDir val="col"/>
        <c:grouping val="clustered"/>
        <c:varyColors val="0"/>
        <c:ser>
          <c:idx val="0"/>
          <c:order val="0"/>
          <c:tx>
            <c:strRef>
              <c:f>Sheet1!$B$1</c:f>
              <c:strCache>
                <c:ptCount val="1"/>
                <c:pt idx="0">
                  <c:v>2024</c:v>
                </c:pt>
              </c:strCache>
            </c:strRef>
          </c:tx>
          <c:spPr>
            <a:solidFill>
              <a:srgbClr val="99C7E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3"/>
                <c:pt idx="0">
                  <c:v>Q44. Had a conversation with a healthcare professional to discuss what is important 
when managing their conditions or illnesses²</c:v>
                </c:pt>
                <c:pt idx="1">
                  <c:v>Q45. Of those who have had this conversation, those who had agreed a plan with a healthcare professional to manage their conditions or illnesses³</c:v>
                </c:pt>
                <c:pt idx="2">
                  <c:v>Q46. Of those with a care plan, those who found it helpful¹ in managing their conditions or illnessess⁴</c:v>
                </c:pt>
              </c:strCache>
            </c:strRef>
          </c:cat>
          <c:val>
            <c:numRef>
              <c:f>Sheet1!$B$2:$B$5</c:f>
              <c:numCache>
                <c:formatCode>0.0%</c:formatCode>
                <c:ptCount val="4"/>
                <c:pt idx="0">
                  <c:v>0.41499999999999998</c:v>
                </c:pt>
                <c:pt idx="1">
                  <c:v>0.44800000000000001</c:v>
                </c:pt>
                <c:pt idx="2">
                  <c:v>0.93600000000000005</c:v>
                </c:pt>
              </c:numCache>
            </c:numRef>
          </c:val>
          <c:extLst>
            <c:ext xmlns:c16="http://schemas.microsoft.com/office/drawing/2014/chart" uri="{C3380CC4-5D6E-409C-BE32-E72D297353CC}">
              <c16:uniqueId val="{00000000-773A-4FB7-A4B8-40EC0DA2C01F}"/>
            </c:ext>
          </c:extLst>
        </c:ser>
        <c:ser>
          <c:idx val="1"/>
          <c:order val="1"/>
          <c:tx>
            <c:strRef>
              <c:f>Sheet1!$C$1</c:f>
              <c:strCache>
                <c:ptCount val="1"/>
                <c:pt idx="0">
                  <c:v>2025</c:v>
                </c:pt>
              </c:strCache>
            </c:strRef>
          </c:tx>
          <c:spPr>
            <a:solidFill>
              <a:srgbClr val="003087"/>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3"/>
                <c:pt idx="0">
                  <c:v>Q44. Had a conversation with a healthcare professional to discuss what is important 
when managing their conditions or illnesses²</c:v>
                </c:pt>
                <c:pt idx="1">
                  <c:v>Q45. Of those who have had this conversation, those who had agreed a plan with a healthcare professional to manage their conditions or illnesses³</c:v>
                </c:pt>
                <c:pt idx="2">
                  <c:v>Q46. Of those with a care plan, those who found it helpful¹ in managing their conditions or illnessess⁴</c:v>
                </c:pt>
              </c:strCache>
            </c:strRef>
          </c:cat>
          <c:val>
            <c:numRef>
              <c:f>Sheet1!$C$2:$C$5</c:f>
              <c:numCache>
                <c:formatCode>0.0%</c:formatCode>
                <c:ptCount val="4"/>
                <c:pt idx="0">
                  <c:v>0.42399999999999999</c:v>
                </c:pt>
                <c:pt idx="1">
                  <c:v>0.44900000000000001</c:v>
                </c:pt>
                <c:pt idx="2">
                  <c:v>0.93400000000000005</c:v>
                </c:pt>
              </c:numCache>
            </c:numRef>
          </c:val>
          <c:extLst>
            <c:ext xmlns:c16="http://schemas.microsoft.com/office/drawing/2014/chart" uri="{C3380CC4-5D6E-409C-BE32-E72D297353CC}">
              <c16:uniqueId val="{00000000-5339-4552-A7D6-0C38823F9EFB}"/>
            </c:ext>
          </c:extLst>
        </c:ser>
        <c:dLbls>
          <c:dLblPos val="outEnd"/>
          <c:showLegendKey val="0"/>
          <c:showVal val="1"/>
          <c:showCatName val="0"/>
          <c:showSerName val="0"/>
          <c:showPercent val="0"/>
          <c:showBubbleSize val="0"/>
        </c:dLbls>
        <c:gapWidth val="100"/>
        <c:axId val="960919199"/>
        <c:axId val="81474415"/>
      </c:barChart>
      <c:catAx>
        <c:axId val="960919199"/>
        <c:scaling>
          <c:orientation val="minMax"/>
        </c:scaling>
        <c:delete val="1"/>
        <c:axPos val="b"/>
        <c:numFmt formatCode="General" sourceLinked="1"/>
        <c:majorTickMark val="out"/>
        <c:minorTickMark val="none"/>
        <c:tickLblPos val="nextTo"/>
        <c:crossAx val="81474415"/>
        <c:crosses val="autoZero"/>
        <c:auto val="0"/>
        <c:lblAlgn val="ctr"/>
        <c:lblOffset val="100"/>
        <c:noMultiLvlLbl val="0"/>
      </c:catAx>
      <c:valAx>
        <c:axId val="81474415"/>
        <c:scaling>
          <c:orientation val="minMax"/>
          <c:max val="1"/>
        </c:scaling>
        <c:delete val="1"/>
        <c:axPos val="l"/>
        <c:numFmt formatCode="0.0%" sourceLinked="1"/>
        <c:majorTickMark val="out"/>
        <c:minorTickMark val="none"/>
        <c:tickLblPos val="nextTo"/>
        <c:crossAx val="960919199"/>
        <c:crosses val="autoZero"/>
        <c:crossBetween val="between"/>
      </c:valAx>
      <c:spPr>
        <a:noFill/>
        <a:ln>
          <a:solidFill>
            <a:schemeClr val="bg1"/>
          </a:solidFill>
        </a:ln>
        <a:effectLst/>
      </c:spPr>
    </c:plotArea>
    <c:legend>
      <c:legendPos val="r"/>
      <c:layout>
        <c:manualLayout>
          <c:xMode val="edge"/>
          <c:yMode val="edge"/>
          <c:x val="0.79630477430555557"/>
          <c:y val="0.32627199074074081"/>
          <c:w val="4.9354947916666669E-2"/>
          <c:h val="0.14166898148148149"/>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defRPr>
      </a:pPr>
      <a:endParaRPr lang="en-US"/>
    </a:p>
  </c:txPr>
  <c:externalData r:id="rId3">
    <c:autoUpdate val="0"/>
  </c:externalData>
</c:chartSpace>
</file>

<file path=ppt/charts/chart7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990379188949499"/>
          <c:y val="0.15875"/>
          <c:w val="0.44019241622100991"/>
          <c:h val="0.6825"/>
        </c:manualLayout>
      </c:layout>
      <c:pieChart>
        <c:varyColors val="1"/>
        <c:ser>
          <c:idx val="0"/>
          <c:order val="0"/>
          <c:tx>
            <c:strRef>
              <c:f>Sheet1!$B$1</c:f>
              <c:strCache>
                <c:ptCount val="1"/>
                <c:pt idx="0">
                  <c:v>Data</c:v>
                </c:pt>
              </c:strCache>
            </c:strRef>
          </c:tx>
          <c:spPr>
            <a:ln w="19050">
              <a:solidFill>
                <a:schemeClr val="bg1"/>
              </a:solidFill>
            </a:ln>
          </c:spPr>
          <c:dPt>
            <c:idx val="0"/>
            <c:bubble3D val="0"/>
            <c:spPr>
              <a:solidFill>
                <a:srgbClr val="003087"/>
              </a:solidFill>
              <a:ln w="19050">
                <a:solidFill>
                  <a:schemeClr val="bg1"/>
                </a:solidFill>
              </a:ln>
              <a:effectLst/>
            </c:spPr>
            <c:extLst>
              <c:ext xmlns:c16="http://schemas.microsoft.com/office/drawing/2014/chart" uri="{C3380CC4-5D6E-409C-BE32-E72D297353CC}">
                <c16:uniqueId val="{00000001-B96E-418B-8E50-61AD699C633D}"/>
              </c:ext>
            </c:extLst>
          </c:dPt>
          <c:dPt>
            <c:idx val="1"/>
            <c:bubble3D val="0"/>
            <c:spPr>
              <a:solidFill>
                <a:srgbClr val="005EB8"/>
              </a:solidFill>
              <a:ln w="19050">
                <a:solidFill>
                  <a:schemeClr val="bg1"/>
                </a:solidFill>
              </a:ln>
              <a:effectLst/>
            </c:spPr>
            <c:extLst>
              <c:ext xmlns:c16="http://schemas.microsoft.com/office/drawing/2014/chart" uri="{C3380CC4-5D6E-409C-BE32-E72D297353CC}">
                <c16:uniqueId val="{00000003-B96E-418B-8E50-61AD699C633D}"/>
              </c:ext>
            </c:extLst>
          </c:dPt>
          <c:dPt>
            <c:idx val="2"/>
            <c:bubble3D val="0"/>
            <c:spPr>
              <a:solidFill>
                <a:srgbClr val="00A499"/>
              </a:solidFill>
              <a:ln w="19050">
                <a:solidFill>
                  <a:schemeClr val="bg1"/>
                </a:solidFill>
              </a:ln>
              <a:effectLst/>
            </c:spPr>
            <c:extLst>
              <c:ext xmlns:c16="http://schemas.microsoft.com/office/drawing/2014/chart" uri="{C3380CC4-5D6E-409C-BE32-E72D297353CC}">
                <c16:uniqueId val="{00000005-B96E-418B-8E50-61AD699C633D}"/>
              </c:ext>
            </c:extLst>
          </c:dPt>
          <c:dPt>
            <c:idx val="3"/>
            <c:bubble3D val="0"/>
            <c:spPr>
              <a:solidFill>
                <a:srgbClr val="DDE1E4"/>
              </a:solidFill>
              <a:ln w="19050">
                <a:solidFill>
                  <a:schemeClr val="bg1"/>
                </a:solidFill>
              </a:ln>
            </c:spPr>
            <c:extLst>
              <c:ext xmlns:c16="http://schemas.microsoft.com/office/drawing/2014/chart" uri="{C3380CC4-5D6E-409C-BE32-E72D297353CC}">
                <c16:uniqueId val="{00000006-C7AD-4497-8045-27574EAAF20B}"/>
              </c:ext>
            </c:extLst>
          </c:dPt>
          <c:dPt>
            <c:idx val="4"/>
            <c:bubble3D val="0"/>
            <c:spPr>
              <a:solidFill>
                <a:srgbClr val="919EA8"/>
              </a:solidFill>
              <a:ln w="19050">
                <a:solidFill>
                  <a:schemeClr val="bg1"/>
                </a:solidFill>
              </a:ln>
            </c:spPr>
            <c:extLst>
              <c:ext xmlns:c16="http://schemas.microsoft.com/office/drawing/2014/chart" uri="{C3380CC4-5D6E-409C-BE32-E72D297353CC}">
                <c16:uniqueId val="{00000007-C7AD-4497-8045-27574EAAF20B}"/>
              </c:ext>
            </c:extLst>
          </c:dPt>
          <c:dLbls>
            <c:dLbl>
              <c:idx val="0"/>
              <c:tx>
                <c:rich>
                  <a:bodyPr/>
                  <a:lstStyle/>
                  <a:p>
                    <a:fld id="{DD6AC5FD-BE1D-449E-8AA7-EF868E855685}" type="VALUE">
                      <a:rPr lang="en-US" sz="2000" b="1" smtClean="0"/>
                      <a:pPr/>
                      <a:t>[VALUE]</a:t>
                    </a:fld>
                    <a:endParaRPr lang="en-US" sz="2000" b="1" baseline="0"/>
                  </a:p>
                  <a:p>
                    <a:fld id="{D5CABBDB-5696-429A-B346-8F299FE96EDE}" type="CATEGORYNAME">
                      <a:rPr lang="en-US"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1-B96E-418B-8E50-61AD699C633D}"/>
                </c:ext>
              </c:extLst>
            </c:dLbl>
            <c:dLbl>
              <c:idx val="1"/>
              <c:tx>
                <c:rich>
                  <a:bodyPr/>
                  <a:lstStyle/>
                  <a:p>
                    <a:fld id="{DD6AC5FD-BE1D-449E-8AA7-EF868E855685}" type="VALUE">
                      <a:rPr lang="en-US" sz="2000" b="1" smtClean="0"/>
                      <a:pPr/>
                      <a:t>[VALUE]</a:t>
                    </a:fld>
                    <a:endParaRPr lang="en-US" sz="2000" b="1" baseline="0"/>
                  </a:p>
                  <a:p>
                    <a:fld id="{D5CABBDB-5696-429A-B346-8F299FE96EDE}" type="CATEGORYNAME">
                      <a:rPr lang="en-US"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layout>
                    <c:manualLayout>
                      <c:w val="0.21247115384615381"/>
                      <c:h val="0.20882784283044678"/>
                    </c:manualLayout>
                  </c15:layout>
                  <c15:dlblFieldTable/>
                  <c15:showDataLabelsRange val="0"/>
                </c:ext>
                <c:ext xmlns:c16="http://schemas.microsoft.com/office/drawing/2014/chart" uri="{C3380CC4-5D6E-409C-BE32-E72D297353CC}">
                  <c16:uniqueId val="{00000003-B96E-418B-8E50-61AD699C633D}"/>
                </c:ext>
              </c:extLst>
            </c:dLbl>
            <c:dLbl>
              <c:idx val="2"/>
              <c:tx>
                <c:rich>
                  <a:bodyPr/>
                  <a:lstStyle/>
                  <a:p>
                    <a:fld id="{DD6AC5FD-BE1D-449E-8AA7-EF868E855685}" type="VALUE">
                      <a:rPr lang="en-GB" sz="2000" b="1" smtClean="0"/>
                      <a:pPr/>
                      <a:t>[VALUE]</a:t>
                    </a:fld>
                    <a:endParaRPr lang="en-GB" sz="2000" b="1" baseline="0"/>
                  </a:p>
                  <a:p>
                    <a:fld id="{D5CABBDB-5696-429A-B346-8F299FE96EDE}" type="CATEGORYNAME">
                      <a:rPr lang="en-GB"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5-B96E-418B-8E50-61AD699C633D}"/>
                </c:ext>
              </c:extLst>
            </c:dLbl>
            <c:dLbl>
              <c:idx val="3"/>
              <c:tx>
                <c:rich>
                  <a:bodyPr/>
                  <a:lstStyle/>
                  <a:p>
                    <a:fld id="{DD6AC5FD-BE1D-449E-8AA7-EF868E855685}" type="VALUE">
                      <a:rPr lang="en-US" sz="2000" b="1" smtClean="0"/>
                      <a:pPr/>
                      <a:t>[VALUE]</a:t>
                    </a:fld>
                    <a:endParaRPr lang="en-US" sz="2000" b="1" baseline="0"/>
                  </a:p>
                  <a:p>
                    <a:fld id="{D5CABBDB-5696-429A-B346-8F299FE96EDE}" type="CATEGORYNAME">
                      <a:rPr lang="en-US"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6-C7AD-4497-8045-27574EAAF20B}"/>
                </c:ext>
              </c:extLst>
            </c:dLbl>
            <c:dLbl>
              <c:idx val="4"/>
              <c:tx>
                <c:rich>
                  <a:bodyPr/>
                  <a:lstStyle/>
                  <a:p>
                    <a:fld id="{DD6AC5FD-BE1D-449E-8AA7-EF868E855685}" type="VALUE">
                      <a:rPr lang="en-US" sz="2000" b="1" smtClean="0"/>
                      <a:pPr/>
                      <a:t>[VALUE]</a:t>
                    </a:fld>
                    <a:endParaRPr lang="en-US" sz="2000" b="1" baseline="0"/>
                  </a:p>
                  <a:p>
                    <a:fld id="{D5CABBDB-5696-429A-B346-8F299FE96EDE}" type="CATEGORYNAME">
                      <a:rPr lang="en-US"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7-C7AD-4497-8045-27574EAAF20B}"/>
                </c:ext>
              </c:extLst>
            </c:dLbl>
            <c:spPr>
              <a:noFill/>
              <a:ln>
                <a:noFill/>
              </a:ln>
              <a:effectLst/>
            </c:spPr>
            <c:txPr>
              <a:bodyPr rot="0" spcFirstLastPara="1" vertOverflow="ellipsis" vert="horz" wrap="none" lIns="38100" tIns="19050" rIns="38100" bIns="19050" anchor="ctr" anchorCtr="1">
                <a:spAutoFit/>
              </a:bodyPr>
              <a:lstStyle/>
              <a:p>
                <a:pPr>
                  <a:defRPr sz="1197" b="0" i="0" u="none" strike="noStrike" kern="1200" baseline="0">
                    <a:solidFill>
                      <a:srgbClr val="231F20"/>
                    </a:solidFill>
                    <a:latin typeface="+mn-lt"/>
                    <a:ea typeface="+mn-ea"/>
                    <a:cs typeface="+mn-cs"/>
                  </a:defRPr>
                </a:pPr>
                <a:endParaRPr lang="en-US"/>
              </a:p>
            </c:txPr>
            <c:dLblPos val="outEnd"/>
            <c:showLegendKey val="0"/>
            <c:showVal val="1"/>
            <c:showCatName val="1"/>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rect">
                    <a:avLst/>
                  </a:prstGeom>
                </c15:spPr>
              </c:ext>
            </c:extLst>
          </c:dLbls>
          <c:cat>
            <c:strRef>
              <c:f>Sheet1!$A$2:$A$6</c:f>
              <c:strCache>
                <c:ptCount val="5"/>
                <c:pt idx="0">
                  <c:v>Very good</c:v>
                </c:pt>
                <c:pt idx="1">
                  <c:v>Fairly good</c:v>
                </c:pt>
                <c:pt idx="2">
                  <c:v>Neither good nor poor</c:v>
                </c:pt>
                <c:pt idx="3">
                  <c:v>Fairly poor</c:v>
                </c:pt>
                <c:pt idx="4">
                  <c:v>Very poor</c:v>
                </c:pt>
              </c:strCache>
            </c:strRef>
          </c:cat>
          <c:val>
            <c:numRef>
              <c:f>Sheet1!$B$2:$B$6</c:f>
              <c:numCache>
                <c:formatCode>0.0%</c:formatCode>
                <c:ptCount val="5"/>
                <c:pt idx="0">
                  <c:v>0.27400000000000002</c:v>
                </c:pt>
                <c:pt idx="1">
                  <c:v>0.29599999999999999</c:v>
                </c:pt>
                <c:pt idx="2">
                  <c:v>0.221</c:v>
                </c:pt>
                <c:pt idx="3">
                  <c:v>0.122</c:v>
                </c:pt>
                <c:pt idx="4">
                  <c:v>8.5999999999999993E-2</c:v>
                </c:pt>
              </c:numCache>
            </c:numRef>
          </c:val>
          <c:extLst>
            <c:ext xmlns:c16="http://schemas.microsoft.com/office/drawing/2014/chart" uri="{C3380CC4-5D6E-409C-BE32-E72D297353CC}">
              <c16:uniqueId val="{00000000-7DFA-436A-AD03-A36D5E520A3E}"/>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userShapes r:id="rId2"/>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602263801322649"/>
          <c:y val="2.8744855967078188E-2"/>
          <c:w val="0.44508744689255125"/>
          <c:h val="0.94251028806584358"/>
        </c:manualLayout>
      </c:layout>
      <c:barChart>
        <c:barDir val="bar"/>
        <c:grouping val="clustered"/>
        <c:varyColors val="0"/>
        <c:ser>
          <c:idx val="0"/>
          <c:order val="0"/>
          <c:tx>
            <c:strRef>
              <c:f>Sheet1!$B$1</c:f>
              <c:strCache>
                <c:ptCount val="1"/>
                <c:pt idx="0">
                  <c:v>2025</c:v>
                </c:pt>
              </c:strCache>
            </c:strRef>
          </c:tx>
          <c:spPr>
            <a:solidFill>
              <a:srgbClr val="003087"/>
            </a:solidFill>
            <a:ln>
              <a:noFill/>
            </a:ln>
            <a:effectLst/>
          </c:spPr>
          <c:invertIfNegative val="0"/>
          <c:dPt>
            <c:idx val="0"/>
            <c:invertIfNegative val="0"/>
            <c:bubble3D val="0"/>
            <c:spPr>
              <a:solidFill>
                <a:srgbClr val="99C7EB"/>
              </a:solidFill>
              <a:ln>
                <a:noFill/>
              </a:ln>
              <a:effectLst/>
            </c:spPr>
            <c:extLst>
              <c:ext xmlns:c16="http://schemas.microsoft.com/office/drawing/2014/chart" uri="{C3380CC4-5D6E-409C-BE32-E72D297353CC}">
                <c16:uniqueId val="{00000000-2795-4807-AC0B-23F83EDBCE7A}"/>
              </c:ext>
            </c:extLst>
          </c:dPt>
          <c:dLbls>
            <c:dLbl>
              <c:idx val="0"/>
              <c:tx>
                <c:rich>
                  <a:bodyPr/>
                  <a:lstStyle/>
                  <a:p>
                    <a:fld id="{517AE462-6618-491A-B5C7-35702BE23115}"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2795-4807-AC0B-23F83EDBCE7A}"/>
                </c:ext>
              </c:extLst>
            </c:dLbl>
            <c:dLbl>
              <c:idx val="2"/>
              <c:tx>
                <c:rich>
                  <a:bodyPr/>
                  <a:lstStyle/>
                  <a:p>
                    <a:fld id="{4FFCB094-0EBD-4226-BB80-4C26429B2385}" type="VALUE">
                      <a:rPr lang="en-US">
                        <a:highlight>
                          <a:srgbClr val="FF0000"/>
                        </a:highlight>
                      </a:rPr>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2795-4807-AC0B-23F83EDBCE7A}"/>
                </c:ext>
              </c:extLst>
            </c:dLbl>
            <c:dLbl>
              <c:idx val="3"/>
              <c:tx>
                <c:rich>
                  <a:bodyPr/>
                  <a:lstStyle/>
                  <a:p>
                    <a:fld id="{B5E108A7-C8F6-429A-BA9D-42F9F73F699B}"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D35A-4F47-B388-24338B7F9CE8}"/>
                </c:ext>
              </c:extLst>
            </c:dLbl>
            <c:dLbl>
              <c:idx val="16"/>
              <c:tx>
                <c:rich>
                  <a:bodyPr/>
                  <a:lstStyle/>
                  <a:p>
                    <a:fld id="{A09737EF-9E70-429D-9F90-5EF1F24EEBC3}"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9FED-4E0D-A764-E84BC192EAAE}"/>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7"/>
                <c:pt idx="0">
                  <c:v>All patients</c:v>
                </c:pt>
                <c:pt idx="3">
                  <c:v>Most deprived    1</c:v>
                </c:pt>
                <c:pt idx="4">
                  <c:v>2</c:v>
                </c:pt>
                <c:pt idx="5">
                  <c:v>3</c:v>
                </c:pt>
                <c:pt idx="6">
                  <c:v>4</c:v>
                </c:pt>
                <c:pt idx="7">
                  <c:v>Least deprived    5</c:v>
                </c:pt>
                <c:pt idx="10">
                  <c:v>Disability</c:v>
                </c:pt>
                <c:pt idx="13">
                  <c:v>No long-term condition</c:v>
                </c:pt>
                <c:pt idx="14">
                  <c:v>1</c:v>
                </c:pt>
                <c:pt idx="15">
                  <c:v>2</c:v>
                </c:pt>
                <c:pt idx="16">
                  <c:v>3+</c:v>
                </c:pt>
              </c:strCache>
            </c:strRef>
          </c:cat>
          <c:val>
            <c:numRef>
              <c:f>Sheet1!$B$2:$B$19</c:f>
              <c:numCache>
                <c:formatCode>General</c:formatCode>
                <c:ptCount val="18"/>
                <c:pt idx="0" formatCode="0.0%">
                  <c:v>0.754</c:v>
                </c:pt>
                <c:pt idx="3" formatCode="0.0%">
                  <c:v>0.72499999999999998</c:v>
                </c:pt>
                <c:pt idx="4" formatCode="0.0%">
                  <c:v>0.73699999999999999</c:v>
                </c:pt>
                <c:pt idx="5" formatCode="0.0%">
                  <c:v>0.75800000000000001</c:v>
                </c:pt>
                <c:pt idx="6" formatCode="0.0%">
                  <c:v>0.77400000000000002</c:v>
                </c:pt>
                <c:pt idx="7" formatCode="0.0%">
                  <c:v>0.78100000000000003</c:v>
                </c:pt>
                <c:pt idx="10" formatCode="0.0%">
                  <c:v>0.71699999999999997</c:v>
                </c:pt>
                <c:pt idx="13" formatCode="0.0%">
                  <c:v>0.76100000000000001</c:v>
                </c:pt>
                <c:pt idx="14" formatCode="0.0%">
                  <c:v>0.76200000000000001</c:v>
                </c:pt>
                <c:pt idx="15" formatCode="0.0%">
                  <c:v>0.76200000000000001</c:v>
                </c:pt>
                <c:pt idx="16" formatCode="0.0%">
                  <c:v>0.74</c:v>
                </c:pt>
              </c:numCache>
            </c:numRef>
          </c:val>
          <c:extLst>
            <c:ext xmlns:c16="http://schemas.microsoft.com/office/drawing/2014/chart" uri="{C3380CC4-5D6E-409C-BE32-E72D297353CC}">
              <c16:uniqueId val="{00000000-5068-4F94-A9FC-48E8EF69FA8F}"/>
            </c:ext>
          </c:extLst>
        </c:ser>
        <c:dLbls>
          <c:dLblPos val="outEnd"/>
          <c:showLegendKey val="0"/>
          <c:showVal val="1"/>
          <c:showCatName val="0"/>
          <c:showSerName val="0"/>
          <c:showPercent val="0"/>
          <c:showBubbleSize val="0"/>
        </c:dLbls>
        <c:gapWidth val="60"/>
        <c:overlap val="-10"/>
        <c:axId val="960919199"/>
        <c:axId val="81474415"/>
      </c:barChart>
      <c:catAx>
        <c:axId val="960919199"/>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defRPr sz="1200" b="0" i="0" u="none" strike="noStrike" kern="1200" baseline="0">
                <a:solidFill>
                  <a:schemeClr val="tx1"/>
                </a:solidFill>
                <a:latin typeface="+mn-lt"/>
                <a:ea typeface="+mn-ea"/>
                <a:cs typeface="+mn-cs"/>
              </a:defRPr>
            </a:pPr>
            <a:endParaRPr lang="en-US"/>
          </a:p>
        </c:txPr>
        <c:crossAx val="81474415"/>
        <c:crosses val="autoZero"/>
        <c:auto val="1"/>
        <c:lblAlgn val="ctr"/>
        <c:lblOffset val="100"/>
        <c:noMultiLvlLbl val="0"/>
      </c:catAx>
      <c:valAx>
        <c:axId val="81474415"/>
        <c:scaling>
          <c:orientation val="minMax"/>
          <c:min val="0"/>
        </c:scaling>
        <c:delete val="1"/>
        <c:axPos val="t"/>
        <c:numFmt formatCode="0.0%" sourceLinked="1"/>
        <c:majorTickMark val="out"/>
        <c:minorTickMark val="none"/>
        <c:tickLblPos val="nextTo"/>
        <c:crossAx val="96091919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defRPr>
      </a:pPr>
      <a:endParaRPr lang="en-US"/>
    </a:p>
  </c:txPr>
  <c:externalData r:id="rId3">
    <c:autoUpdate val="0"/>
  </c:externalData>
</c:chartSpace>
</file>

<file path=ppt/charts/chart8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384959925700609"/>
          <c:y val="0.1144737959760861"/>
          <c:w val="0.43230094760656684"/>
          <c:h val="0.69365664503075752"/>
        </c:manualLayout>
      </c:layout>
      <c:areaChart>
        <c:grouping val="stacked"/>
        <c:varyColors val="0"/>
        <c:ser>
          <c:idx val="2"/>
          <c:order val="2"/>
          <c:tx>
            <c:strRef>
              <c:f>Sheet1!$D$1</c:f>
              <c:strCache>
                <c:ptCount val="1"/>
                <c:pt idx="0">
                  <c:v>Bottom Area</c:v>
                </c:pt>
              </c:strCache>
            </c:strRef>
          </c:tx>
          <c:spPr>
            <a:noFill/>
            <a:ln>
              <a:noFill/>
            </a:ln>
            <a:effectLst/>
          </c:spPr>
          <c:cat>
            <c:numRef>
              <c:f>Sheet1!$A$2:$A$3</c:f>
              <c:numCache>
                <c:formatCode>General</c:formatCode>
                <c:ptCount val="2"/>
                <c:pt idx="0">
                  <c:v>2024</c:v>
                </c:pt>
                <c:pt idx="1">
                  <c:v>2025</c:v>
                </c:pt>
              </c:numCache>
            </c:numRef>
          </c:cat>
          <c:val>
            <c:numRef>
              <c:f>Sheet1!$D$2:$D$3</c:f>
              <c:numCache>
                <c:formatCode>0.0%</c:formatCode>
                <c:ptCount val="2"/>
                <c:pt idx="0">
                  <c:v>0.222</c:v>
                </c:pt>
                <c:pt idx="1">
                  <c:v>0.20799999999999999</c:v>
                </c:pt>
              </c:numCache>
            </c:numRef>
          </c:val>
          <c:extLst>
            <c:ext xmlns:c16="http://schemas.microsoft.com/office/drawing/2014/chart" uri="{C3380CC4-5D6E-409C-BE32-E72D297353CC}">
              <c16:uniqueId val="{00000000-DA54-4717-9140-E44948B1993A}"/>
            </c:ext>
          </c:extLst>
        </c:ser>
        <c:ser>
          <c:idx val="3"/>
          <c:order val="3"/>
          <c:tx>
            <c:strRef>
              <c:f>Sheet1!$E$1</c:f>
              <c:strCache>
                <c:ptCount val="1"/>
                <c:pt idx="0">
                  <c:v>Top Area</c:v>
                </c:pt>
              </c:strCache>
            </c:strRef>
          </c:tx>
          <c:spPr>
            <a:solidFill>
              <a:srgbClr val="DDE1E4">
                <a:alpha val="25000"/>
              </a:srgbClr>
            </a:solidFill>
            <a:ln>
              <a:noFill/>
            </a:ln>
            <a:effectLst/>
          </c:spPr>
          <c:cat>
            <c:numRef>
              <c:f>Sheet1!$A$2:$A$3</c:f>
              <c:numCache>
                <c:formatCode>General</c:formatCode>
                <c:ptCount val="2"/>
                <c:pt idx="0">
                  <c:v>2024</c:v>
                </c:pt>
                <c:pt idx="1">
                  <c:v>2025</c:v>
                </c:pt>
              </c:numCache>
            </c:numRef>
          </c:cat>
          <c:val>
            <c:numRef>
              <c:f>Sheet1!$E$2:$E$3</c:f>
              <c:numCache>
                <c:formatCode>0.0%</c:formatCode>
                <c:ptCount val="2"/>
                <c:pt idx="0">
                  <c:v>0.33700000000000008</c:v>
                </c:pt>
                <c:pt idx="1">
                  <c:v>0.36199999999999999</c:v>
                </c:pt>
              </c:numCache>
            </c:numRef>
          </c:val>
          <c:extLst>
            <c:ext xmlns:c16="http://schemas.microsoft.com/office/drawing/2014/chart" uri="{C3380CC4-5D6E-409C-BE32-E72D297353CC}">
              <c16:uniqueId val="{00000001-DA54-4717-9140-E44948B1993A}"/>
            </c:ext>
          </c:extLst>
        </c:ser>
        <c:dLbls>
          <c:showLegendKey val="0"/>
          <c:showVal val="0"/>
          <c:showCatName val="0"/>
          <c:showSerName val="0"/>
          <c:showPercent val="0"/>
          <c:showBubbleSize val="0"/>
        </c:dLbls>
        <c:axId val="1893957808"/>
        <c:axId val="241089599"/>
      </c:areaChart>
      <c:lineChart>
        <c:grouping val="standard"/>
        <c:varyColors val="0"/>
        <c:ser>
          <c:idx val="0"/>
          <c:order val="0"/>
          <c:tx>
            <c:strRef>
              <c:f>Sheet1!$B$1</c:f>
              <c:strCache>
                <c:ptCount val="1"/>
                <c:pt idx="0">
                  <c:v>Good¹</c:v>
                </c:pt>
              </c:strCache>
            </c:strRef>
          </c:tx>
          <c:spPr>
            <a:ln w="31750" cap="rnd">
              <a:solidFill>
                <a:srgbClr val="003087"/>
              </a:solidFill>
              <a:round/>
            </a:ln>
            <a:effectLst/>
          </c:spPr>
          <c:marker>
            <c:symbol val="circle"/>
            <c:size val="9"/>
            <c:spPr>
              <a:solidFill>
                <a:srgbClr val="DDE1E4"/>
              </a:solidFill>
              <a:ln w="19050">
                <a:solidFill>
                  <a:srgbClr val="003087"/>
                </a:solidFill>
              </a:ln>
              <a:effectLst/>
            </c:spPr>
          </c:marker>
          <c:dPt>
            <c:idx val="0"/>
            <c:bubble3D val="0"/>
            <c:extLst>
              <c:ext xmlns:c16="http://schemas.microsoft.com/office/drawing/2014/chart" uri="{C3380CC4-5D6E-409C-BE32-E72D297353CC}">
                <c16:uniqueId val="{00000002-DA54-4717-9140-E44948B1993A}"/>
              </c:ext>
            </c:extLst>
          </c:dPt>
          <c:dLbls>
            <c:spPr>
              <a:solidFill>
                <a:schemeClr val="bg1"/>
              </a:solidFill>
              <a:ln>
                <a:noFill/>
              </a:ln>
              <a:effectLst/>
            </c:spPr>
            <c:txPr>
              <a:bodyPr rot="0" vert="horz"/>
              <a:lstStyle/>
              <a:p>
                <a:pPr>
                  <a:defRPr sz="1800" b="1"/>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numRef>
              <c:f>Sheet1!$A$2:$A$3</c:f>
              <c:numCache>
                <c:formatCode>General</c:formatCode>
                <c:ptCount val="2"/>
                <c:pt idx="0">
                  <c:v>2024</c:v>
                </c:pt>
                <c:pt idx="1">
                  <c:v>2025</c:v>
                </c:pt>
              </c:numCache>
            </c:numRef>
          </c:cat>
          <c:val>
            <c:numRef>
              <c:f>Sheet1!$B$2:$B$3</c:f>
              <c:numCache>
                <c:formatCode>0.0%</c:formatCode>
                <c:ptCount val="2"/>
                <c:pt idx="0">
                  <c:v>0.55900000000000005</c:v>
                </c:pt>
                <c:pt idx="1">
                  <c:v>0.56999999999999995</c:v>
                </c:pt>
              </c:numCache>
            </c:numRef>
          </c:val>
          <c:smooth val="0"/>
          <c:extLst>
            <c:ext xmlns:c16="http://schemas.microsoft.com/office/drawing/2014/chart" uri="{C3380CC4-5D6E-409C-BE32-E72D297353CC}">
              <c16:uniqueId val="{00000004-DA54-4717-9140-E44948B1993A}"/>
            </c:ext>
          </c:extLst>
        </c:ser>
        <c:ser>
          <c:idx val="1"/>
          <c:order val="1"/>
          <c:tx>
            <c:strRef>
              <c:f>Sheet1!$C$1</c:f>
              <c:strCache>
                <c:ptCount val="1"/>
                <c:pt idx="0">
                  <c:v>Poor²</c:v>
                </c:pt>
              </c:strCache>
            </c:strRef>
          </c:tx>
          <c:spPr>
            <a:ln w="31750" cap="rnd">
              <a:solidFill>
                <a:srgbClr val="919EA8"/>
              </a:solidFill>
              <a:round/>
            </a:ln>
            <a:effectLst/>
          </c:spPr>
          <c:marker>
            <c:symbol val="square"/>
            <c:size val="9"/>
            <c:spPr>
              <a:solidFill>
                <a:srgbClr val="DDE1E4"/>
              </a:solidFill>
              <a:ln w="19050">
                <a:solidFill>
                  <a:srgbClr val="919EA8"/>
                </a:solidFill>
              </a:ln>
              <a:effectLst/>
            </c:spPr>
          </c:marker>
          <c:dLbls>
            <c:spPr>
              <a:solidFill>
                <a:schemeClr val="bg1"/>
              </a:solidFill>
              <a:ln>
                <a:noFill/>
              </a:ln>
              <a:effectLst/>
            </c:spPr>
            <c:txPr>
              <a:bodyPr rot="0" vert="horz"/>
              <a:lstStyle/>
              <a:p>
                <a:pPr>
                  <a:defRPr sz="1800" b="1"/>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numRef>
              <c:f>Sheet1!$A$2:$A$3</c:f>
              <c:numCache>
                <c:formatCode>General</c:formatCode>
                <c:ptCount val="2"/>
                <c:pt idx="0">
                  <c:v>2024</c:v>
                </c:pt>
                <c:pt idx="1">
                  <c:v>2025</c:v>
                </c:pt>
              </c:numCache>
            </c:numRef>
          </c:cat>
          <c:val>
            <c:numRef>
              <c:f>Sheet1!$C$2:$C$3</c:f>
              <c:numCache>
                <c:formatCode>0.0%</c:formatCode>
                <c:ptCount val="2"/>
                <c:pt idx="0">
                  <c:v>0.222</c:v>
                </c:pt>
                <c:pt idx="1">
                  <c:v>0.20799999999999999</c:v>
                </c:pt>
              </c:numCache>
            </c:numRef>
          </c:val>
          <c:smooth val="0"/>
          <c:extLst>
            <c:ext xmlns:c16="http://schemas.microsoft.com/office/drawing/2014/chart" uri="{C3380CC4-5D6E-409C-BE32-E72D297353CC}">
              <c16:uniqueId val="{00000006-DA54-4717-9140-E44948B1993A}"/>
            </c:ext>
          </c:extLst>
        </c:ser>
        <c:dLbls>
          <c:showLegendKey val="0"/>
          <c:showVal val="0"/>
          <c:showCatName val="0"/>
          <c:showSerName val="0"/>
          <c:showPercent val="0"/>
          <c:showBubbleSize val="0"/>
        </c:dLbls>
        <c:marker val="1"/>
        <c:smooth val="0"/>
        <c:axId val="1893957808"/>
        <c:axId val="241089599"/>
      </c:lineChart>
      <c:catAx>
        <c:axId val="1893957808"/>
        <c:scaling>
          <c:orientation val="minMax"/>
        </c:scaling>
        <c:delete val="0"/>
        <c:axPos val="b"/>
        <c:majorGridlines>
          <c:spPr>
            <a:ln w="12700" cap="rnd" cmpd="sng" algn="ctr">
              <a:solidFill>
                <a:srgbClr val="919EA8"/>
              </a:solidFill>
              <a:prstDash val="sysDot"/>
              <a:round/>
            </a:ln>
            <a:effectLst/>
          </c:spPr>
        </c:majorGridlines>
        <c:numFmt formatCode="General" sourceLinked="1"/>
        <c:majorTickMark val="none"/>
        <c:minorTickMark val="none"/>
        <c:tickLblPos val="nextTo"/>
        <c:spPr>
          <a:noFill/>
          <a:ln w="9525" cap="flat" cmpd="sng" algn="ctr">
            <a:noFill/>
            <a:round/>
          </a:ln>
          <a:effectLst/>
        </c:spPr>
        <c:txPr>
          <a:bodyPr rot="-60000000" vert="horz"/>
          <a:lstStyle/>
          <a:p>
            <a:pPr>
              <a:defRPr sz="1200"/>
            </a:pPr>
            <a:endParaRPr lang="en-US"/>
          </a:p>
        </c:txPr>
        <c:crossAx val="241089599"/>
        <c:crosses val="autoZero"/>
        <c:auto val="1"/>
        <c:lblAlgn val="ctr"/>
        <c:lblOffset val="600"/>
        <c:noMultiLvlLbl val="0"/>
      </c:catAx>
      <c:valAx>
        <c:axId val="241089599"/>
        <c:scaling>
          <c:orientation val="minMax"/>
          <c:max val="1"/>
        </c:scaling>
        <c:delete val="1"/>
        <c:axPos val="l"/>
        <c:numFmt formatCode="0.0%" sourceLinked="1"/>
        <c:majorTickMark val="out"/>
        <c:minorTickMark val="none"/>
        <c:tickLblPos val="nextTo"/>
        <c:crossAx val="1893957808"/>
        <c:crosses val="autoZero"/>
        <c:crossBetween val="midCat"/>
      </c:valAx>
      <c:spPr>
        <a:noFill/>
        <a:ln>
          <a:noFill/>
        </a:ln>
        <a:effectLst/>
      </c:spPr>
    </c:plotArea>
    <c:legend>
      <c:legendPos val="t"/>
      <c:legendEntry>
        <c:idx val="0"/>
        <c:delete val="1"/>
      </c:legendEntry>
      <c:legendEntry>
        <c:idx val="1"/>
        <c:delete val="1"/>
      </c:legendEntry>
      <c:overlay val="0"/>
      <c:txPr>
        <a:bodyPr/>
        <a:lstStyle/>
        <a:p>
          <a:pPr>
            <a:defRPr sz="1200"/>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rgbClr val="231F20"/>
          </a:solidFill>
        </a:defRPr>
      </a:pPr>
      <a:endParaRPr lang="en-US"/>
    </a:p>
  </c:txPr>
  <c:externalData r:id="rId1">
    <c:autoUpdate val="0"/>
  </c:externalData>
</c:chartSpace>
</file>

<file path=ppt/charts/chart8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602263801322649"/>
          <c:y val="2.8744855967078188E-2"/>
          <c:w val="0.35772918250178515"/>
          <c:h val="0.94251028806584358"/>
        </c:manualLayout>
      </c:layout>
      <c:barChart>
        <c:barDir val="bar"/>
        <c:grouping val="clustered"/>
        <c:varyColors val="0"/>
        <c:ser>
          <c:idx val="0"/>
          <c:order val="0"/>
          <c:tx>
            <c:strRef>
              <c:f>Sheet1!$B$1</c:f>
              <c:strCache>
                <c:ptCount val="1"/>
                <c:pt idx="0">
                  <c:v>All patients who contacted or used an NHS service when their GP practice was closed²</c:v>
                </c:pt>
              </c:strCache>
            </c:strRef>
          </c:tx>
          <c:spPr>
            <a:solidFill>
              <a:srgbClr val="003087"/>
            </a:solidFill>
            <a:ln>
              <a:noFill/>
            </a:ln>
            <a:effectLst/>
          </c:spPr>
          <c:invertIfNegative val="0"/>
          <c:dLbls>
            <c:dLbl>
              <c:idx val="0"/>
              <c:tx>
                <c:rich>
                  <a:bodyPr/>
                  <a:lstStyle/>
                  <a:p>
                    <a:fld id="{517AE462-6618-491A-B5C7-35702BE23115}"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0DC8-4AA2-97DB-5F516CE2B72A}"/>
                </c:ext>
              </c:extLst>
            </c:dLbl>
            <c:dLbl>
              <c:idx val="4"/>
              <c:tx>
                <c:rich>
                  <a:bodyPr/>
                  <a:lstStyle/>
                  <a:p>
                    <a:fld id="{4FFCB094-0EBD-4226-BB80-4C26429B2385}"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3003-403E-B9E3-8EAA89681BDF}"/>
                </c:ext>
              </c:extLst>
            </c:dLbl>
            <c:dLbl>
              <c:idx val="6"/>
              <c:tx>
                <c:rich>
                  <a:bodyPr/>
                  <a:lstStyle/>
                  <a:p>
                    <a:fld id="{B5E108A7-C8F6-429A-BA9D-42F9F73F699B}"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3003-403E-B9E3-8EAA89681BDF}"/>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I phoned NHS 111</c:v>
                </c:pt>
                <c:pt idx="1">
                  <c:v>I went to A&amp;E</c:v>
                </c:pt>
                <c:pt idx="2">
                  <c:v>I went to a pharmacy</c:v>
                </c:pt>
                <c:pt idx="3">
                  <c:v>I went to an urgent treatment centre</c:v>
                </c:pt>
                <c:pt idx="4">
                  <c:v>I used NHS 111 online</c:v>
                </c:pt>
                <c:pt idx="5">
                  <c:v>I used my GP practice website to look for information about other services or ways to manage the condition</c:v>
                </c:pt>
                <c:pt idx="6">
                  <c:v>I used a different NHS website (including NHS.uk)</c:v>
                </c:pt>
                <c:pt idx="7">
                  <c:v>I used a different NHS service</c:v>
                </c:pt>
                <c:pt idx="8">
                  <c:v>I can't remember</c:v>
                </c:pt>
              </c:strCache>
            </c:strRef>
          </c:cat>
          <c:val>
            <c:numRef>
              <c:f>Sheet1!$B$2:$B$10</c:f>
              <c:numCache>
                <c:formatCode>0.0%</c:formatCode>
                <c:ptCount val="9"/>
                <c:pt idx="0">
                  <c:v>0.44900000000000001</c:v>
                </c:pt>
                <c:pt idx="1">
                  <c:v>0.23400000000000001</c:v>
                </c:pt>
                <c:pt idx="2">
                  <c:v>0.17</c:v>
                </c:pt>
                <c:pt idx="3">
                  <c:v>0.128</c:v>
                </c:pt>
                <c:pt idx="4">
                  <c:v>0.11700000000000001</c:v>
                </c:pt>
                <c:pt idx="5">
                  <c:v>8.8999999999999996E-2</c:v>
                </c:pt>
                <c:pt idx="6">
                  <c:v>6.5000000000000002E-2</c:v>
                </c:pt>
                <c:pt idx="7">
                  <c:v>4.9000000000000002E-2</c:v>
                </c:pt>
                <c:pt idx="8">
                  <c:v>0.13500000000000001</c:v>
                </c:pt>
              </c:numCache>
            </c:numRef>
          </c:val>
          <c:extLst>
            <c:ext xmlns:c16="http://schemas.microsoft.com/office/drawing/2014/chart" uri="{C3380CC4-5D6E-409C-BE32-E72D297353CC}">
              <c16:uniqueId val="{00000000-5068-4F94-A9FC-48E8EF69FA8F}"/>
            </c:ext>
          </c:extLst>
        </c:ser>
        <c:ser>
          <c:idx val="1"/>
          <c:order val="1"/>
          <c:tx>
            <c:strRef>
              <c:f>Sheet1!$C$1</c:f>
              <c:strCache>
                <c:ptCount val="1"/>
                <c:pt idx="0">
                  <c:v>All patients completing a questionnaire³</c:v>
                </c:pt>
              </c:strCache>
            </c:strRef>
          </c:tx>
          <c:spPr>
            <a:solidFill>
              <a:srgbClr val="00A9CE"/>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I phoned NHS 111</c:v>
                </c:pt>
                <c:pt idx="1">
                  <c:v>I went to A&amp;E</c:v>
                </c:pt>
                <c:pt idx="2">
                  <c:v>I went to a pharmacy</c:v>
                </c:pt>
                <c:pt idx="3">
                  <c:v>I went to an urgent treatment centre</c:v>
                </c:pt>
                <c:pt idx="4">
                  <c:v>I used NHS 111 online</c:v>
                </c:pt>
                <c:pt idx="5">
                  <c:v>I used my GP practice website to look for information about other services or ways to manage the condition</c:v>
                </c:pt>
                <c:pt idx="6">
                  <c:v>I used a different NHS website (including NHS.uk)</c:v>
                </c:pt>
                <c:pt idx="7">
                  <c:v>I used a different NHS service</c:v>
                </c:pt>
                <c:pt idx="8">
                  <c:v>I can't remember</c:v>
                </c:pt>
              </c:strCache>
            </c:strRef>
          </c:cat>
          <c:val>
            <c:numRef>
              <c:f>Sheet1!$C$2:$C$10</c:f>
              <c:numCache>
                <c:formatCode>0.0%</c:formatCode>
                <c:ptCount val="9"/>
                <c:pt idx="0">
                  <c:v>0.13600000000000001</c:v>
                </c:pt>
                <c:pt idx="1">
                  <c:v>7.0999999999999994E-2</c:v>
                </c:pt>
                <c:pt idx="2">
                  <c:v>5.1999999999999998E-2</c:v>
                </c:pt>
                <c:pt idx="3">
                  <c:v>3.9E-2</c:v>
                </c:pt>
                <c:pt idx="4">
                  <c:v>3.5999999999999997E-2</c:v>
                </c:pt>
                <c:pt idx="5">
                  <c:v>2.7E-2</c:v>
                </c:pt>
                <c:pt idx="6">
                  <c:v>0.02</c:v>
                </c:pt>
                <c:pt idx="7">
                  <c:v>1.4999999999999999E-2</c:v>
                </c:pt>
                <c:pt idx="8">
                  <c:v>4.1000000000000002E-2</c:v>
                </c:pt>
              </c:numCache>
            </c:numRef>
          </c:val>
          <c:extLst>
            <c:ext xmlns:c16="http://schemas.microsoft.com/office/drawing/2014/chart" uri="{C3380CC4-5D6E-409C-BE32-E72D297353CC}">
              <c16:uniqueId val="{00000000-148C-435D-BCF6-419C15E488DE}"/>
            </c:ext>
          </c:extLst>
        </c:ser>
        <c:dLbls>
          <c:dLblPos val="outEnd"/>
          <c:showLegendKey val="0"/>
          <c:showVal val="1"/>
          <c:showCatName val="0"/>
          <c:showSerName val="0"/>
          <c:showPercent val="0"/>
          <c:showBubbleSize val="0"/>
        </c:dLbls>
        <c:gapWidth val="60"/>
        <c:overlap val="-10"/>
        <c:axId val="960919199"/>
        <c:axId val="81474415"/>
      </c:barChart>
      <c:catAx>
        <c:axId val="960919199"/>
        <c:scaling>
          <c:orientation val="maxMin"/>
        </c:scaling>
        <c:delete val="0"/>
        <c:axPos val="l"/>
        <c:majorGridlines>
          <c:spPr>
            <a:ln w="12700" cap="rnd" cmpd="sng" algn="ctr">
              <a:solidFill>
                <a:srgbClr val="919EA8"/>
              </a:solidFill>
              <a:prstDash val="sysDot"/>
              <a:round/>
            </a:ln>
            <a:effectLst/>
          </c:spPr>
        </c:majorGridlines>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defRPr sz="1200" b="0" i="0" u="none" strike="noStrike" kern="1200" baseline="0">
                <a:solidFill>
                  <a:schemeClr val="tx1"/>
                </a:solidFill>
                <a:latin typeface="+mn-lt"/>
                <a:ea typeface="+mn-ea"/>
                <a:cs typeface="+mn-cs"/>
              </a:defRPr>
            </a:pPr>
            <a:endParaRPr lang="en-US"/>
          </a:p>
        </c:txPr>
        <c:crossAx val="81474415"/>
        <c:crosses val="autoZero"/>
        <c:auto val="1"/>
        <c:lblAlgn val="ctr"/>
        <c:lblOffset val="100"/>
        <c:noMultiLvlLbl val="0"/>
      </c:catAx>
      <c:valAx>
        <c:axId val="81474415"/>
        <c:scaling>
          <c:orientation val="minMax"/>
          <c:max val="1"/>
        </c:scaling>
        <c:delete val="1"/>
        <c:axPos val="t"/>
        <c:numFmt formatCode="0.0%" sourceLinked="1"/>
        <c:majorTickMark val="out"/>
        <c:minorTickMark val="none"/>
        <c:tickLblPos val="nextTo"/>
        <c:crossAx val="960919199"/>
        <c:crosses val="autoZero"/>
        <c:crossBetween val="between"/>
      </c:valAx>
      <c:spPr>
        <a:noFill/>
        <a:ln>
          <a:noFill/>
        </a:ln>
        <a:effectLst/>
      </c:spPr>
    </c:plotArea>
    <c:legend>
      <c:legendPos val="r"/>
      <c:layout>
        <c:manualLayout>
          <c:xMode val="edge"/>
          <c:yMode val="edge"/>
          <c:x val="0.78798781534759299"/>
          <c:y val="0.26930396825396824"/>
          <c:w val="0.21201218465240698"/>
          <c:h val="0.41855476190476193"/>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defRPr>
      </a:pPr>
      <a:endParaRPr lang="en-US"/>
    </a:p>
  </c:txPr>
  <c:externalData r:id="rId3">
    <c:autoUpdate val="0"/>
  </c:externalData>
</c:chartSpace>
</file>

<file path=ppt/charts/chart8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602263801322649"/>
          <c:y val="2.8744855967078188E-2"/>
          <c:w val="0.44508744689255125"/>
          <c:h val="0.94251028806584358"/>
        </c:manualLayout>
      </c:layout>
      <c:barChart>
        <c:barDir val="bar"/>
        <c:grouping val="clustered"/>
        <c:varyColors val="0"/>
        <c:ser>
          <c:idx val="0"/>
          <c:order val="0"/>
          <c:tx>
            <c:strRef>
              <c:f>Sheet1!$B$1</c:f>
              <c:strCache>
                <c:ptCount val="1"/>
                <c:pt idx="0">
                  <c:v>2025</c:v>
                </c:pt>
              </c:strCache>
            </c:strRef>
          </c:tx>
          <c:spPr>
            <a:solidFill>
              <a:srgbClr val="003087"/>
            </a:solidFill>
            <a:ln>
              <a:noFill/>
            </a:ln>
            <a:effectLst/>
          </c:spPr>
          <c:invertIfNegative val="0"/>
          <c:dLbls>
            <c:dLbl>
              <c:idx val="0"/>
              <c:tx>
                <c:rich>
                  <a:bodyPr/>
                  <a:lstStyle/>
                  <a:p>
                    <a:fld id="{4FFCB094-0EBD-4226-BB80-4C26429B2385}"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EB2E-4C92-828C-3E55329A791D}"/>
                </c:ext>
              </c:extLst>
            </c:dLbl>
            <c:dLbl>
              <c:idx val="1"/>
              <c:tx>
                <c:rich>
                  <a:bodyPr/>
                  <a:lstStyle/>
                  <a:p>
                    <a:fld id="{B5E108A7-C8F6-429A-BA9D-42F9F73F699B}"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EB2E-4C92-828C-3E55329A791D}"/>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2"/>
                <c:pt idx="0">
                  <c:v>It was about right</c:v>
                </c:pt>
                <c:pt idx="1">
                  <c:v>It took too long</c:v>
                </c:pt>
              </c:strCache>
            </c:strRef>
          </c:cat>
          <c:val>
            <c:numRef>
              <c:f>Sheet1!$B$2:$B$4</c:f>
              <c:numCache>
                <c:formatCode>0.0%</c:formatCode>
                <c:ptCount val="3"/>
                <c:pt idx="0">
                  <c:v>0.52300000000000002</c:v>
                </c:pt>
                <c:pt idx="1">
                  <c:v>0.47699999999999998</c:v>
                </c:pt>
              </c:numCache>
            </c:numRef>
          </c:val>
          <c:extLst>
            <c:ext xmlns:c16="http://schemas.microsoft.com/office/drawing/2014/chart" uri="{C3380CC4-5D6E-409C-BE32-E72D297353CC}">
              <c16:uniqueId val="{00000002-EB2E-4C92-828C-3E55329A791D}"/>
            </c:ext>
          </c:extLst>
        </c:ser>
        <c:ser>
          <c:idx val="1"/>
          <c:order val="1"/>
          <c:tx>
            <c:strRef>
              <c:f>Sheet1!$C$1</c:f>
              <c:strCache>
                <c:ptCount val="1"/>
                <c:pt idx="0">
                  <c:v>2024</c:v>
                </c:pt>
              </c:strCache>
            </c:strRef>
          </c:tx>
          <c:spPr>
            <a:solidFill>
              <a:srgbClr val="99C7E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2"/>
                <c:pt idx="0">
                  <c:v>It was about right</c:v>
                </c:pt>
                <c:pt idx="1">
                  <c:v>It took too long</c:v>
                </c:pt>
              </c:strCache>
            </c:strRef>
          </c:cat>
          <c:val>
            <c:numRef>
              <c:f>Sheet1!$C$2:$C$4</c:f>
              <c:numCache>
                <c:formatCode>0.0%</c:formatCode>
                <c:ptCount val="3"/>
                <c:pt idx="0">
                  <c:v>0.502</c:v>
                </c:pt>
                <c:pt idx="1">
                  <c:v>0.498</c:v>
                </c:pt>
              </c:numCache>
            </c:numRef>
          </c:val>
          <c:extLst>
            <c:ext xmlns:c16="http://schemas.microsoft.com/office/drawing/2014/chart" uri="{C3380CC4-5D6E-409C-BE32-E72D297353CC}">
              <c16:uniqueId val="{00000003-EB2E-4C92-828C-3E55329A791D}"/>
            </c:ext>
          </c:extLst>
        </c:ser>
        <c:dLbls>
          <c:dLblPos val="outEnd"/>
          <c:showLegendKey val="0"/>
          <c:showVal val="1"/>
          <c:showCatName val="0"/>
          <c:showSerName val="0"/>
          <c:showPercent val="0"/>
          <c:showBubbleSize val="0"/>
        </c:dLbls>
        <c:gapWidth val="60"/>
        <c:overlap val="-10"/>
        <c:axId val="960919199"/>
        <c:axId val="81474415"/>
      </c:barChart>
      <c:catAx>
        <c:axId val="960919199"/>
        <c:scaling>
          <c:orientation val="maxMin"/>
        </c:scaling>
        <c:delete val="0"/>
        <c:axPos val="l"/>
        <c:majorGridlines>
          <c:spPr>
            <a:ln w="12700" cap="rnd" cmpd="sng" algn="ctr">
              <a:solidFill>
                <a:srgbClr val="919EA8"/>
              </a:solidFill>
              <a:prstDash val="sysDot"/>
              <a:round/>
            </a:ln>
            <a:effectLst/>
          </c:spPr>
        </c:majorGridlines>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defRPr sz="1200" b="0" i="0" u="none" strike="noStrike" kern="1200" baseline="0">
                <a:solidFill>
                  <a:schemeClr val="tx1"/>
                </a:solidFill>
                <a:latin typeface="+mn-lt"/>
                <a:ea typeface="+mn-ea"/>
                <a:cs typeface="+mn-cs"/>
              </a:defRPr>
            </a:pPr>
            <a:endParaRPr lang="en-US"/>
          </a:p>
        </c:txPr>
        <c:crossAx val="81474415"/>
        <c:crosses val="autoZero"/>
        <c:auto val="1"/>
        <c:lblAlgn val="ctr"/>
        <c:lblOffset val="100"/>
        <c:noMultiLvlLbl val="0"/>
      </c:catAx>
      <c:valAx>
        <c:axId val="81474415"/>
        <c:scaling>
          <c:orientation val="minMax"/>
          <c:max val="1"/>
        </c:scaling>
        <c:delete val="1"/>
        <c:axPos val="t"/>
        <c:numFmt formatCode="0.0%" sourceLinked="1"/>
        <c:majorTickMark val="out"/>
        <c:minorTickMark val="none"/>
        <c:tickLblPos val="nextTo"/>
        <c:crossAx val="960919199"/>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defRPr>
      </a:pPr>
      <a:endParaRPr lang="en-US"/>
    </a:p>
  </c:txPr>
  <c:externalData r:id="rId3">
    <c:autoUpdate val="0"/>
  </c:externalData>
</c:chartSpace>
</file>

<file path=ppt/charts/chart8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990379188949499"/>
          <c:y val="0.15875"/>
          <c:w val="0.44019241622100991"/>
          <c:h val="0.6825"/>
        </c:manualLayout>
      </c:layout>
      <c:pieChart>
        <c:varyColors val="1"/>
        <c:ser>
          <c:idx val="0"/>
          <c:order val="0"/>
          <c:tx>
            <c:strRef>
              <c:f>Sheet1!$B$1</c:f>
              <c:strCache>
                <c:ptCount val="1"/>
                <c:pt idx="0">
                  <c:v>Data</c:v>
                </c:pt>
              </c:strCache>
            </c:strRef>
          </c:tx>
          <c:spPr>
            <a:ln w="19050">
              <a:solidFill>
                <a:schemeClr val="bg1"/>
              </a:solidFill>
            </a:ln>
          </c:spPr>
          <c:dPt>
            <c:idx val="0"/>
            <c:bubble3D val="0"/>
            <c:spPr>
              <a:solidFill>
                <a:srgbClr val="003087"/>
              </a:solidFill>
              <a:ln w="19050">
                <a:solidFill>
                  <a:schemeClr val="bg1"/>
                </a:solidFill>
              </a:ln>
              <a:effectLst/>
            </c:spPr>
            <c:extLst>
              <c:ext xmlns:c16="http://schemas.microsoft.com/office/drawing/2014/chart" uri="{C3380CC4-5D6E-409C-BE32-E72D297353CC}">
                <c16:uniqueId val="{00000001-B96E-418B-8E50-61AD699C633D}"/>
              </c:ext>
            </c:extLst>
          </c:dPt>
          <c:dPt>
            <c:idx val="1"/>
            <c:bubble3D val="0"/>
            <c:spPr>
              <a:solidFill>
                <a:srgbClr val="005EB8"/>
              </a:solidFill>
              <a:ln w="19050">
                <a:solidFill>
                  <a:schemeClr val="bg1"/>
                </a:solidFill>
              </a:ln>
              <a:effectLst/>
            </c:spPr>
            <c:extLst>
              <c:ext xmlns:c16="http://schemas.microsoft.com/office/drawing/2014/chart" uri="{C3380CC4-5D6E-409C-BE32-E72D297353CC}">
                <c16:uniqueId val="{00000003-B96E-418B-8E50-61AD699C633D}"/>
              </c:ext>
            </c:extLst>
          </c:dPt>
          <c:dPt>
            <c:idx val="2"/>
            <c:bubble3D val="0"/>
            <c:spPr>
              <a:solidFill>
                <a:srgbClr val="00A499"/>
              </a:solidFill>
              <a:ln w="19050">
                <a:solidFill>
                  <a:schemeClr val="bg1"/>
                </a:solidFill>
              </a:ln>
              <a:effectLst/>
            </c:spPr>
            <c:extLst>
              <c:ext xmlns:c16="http://schemas.microsoft.com/office/drawing/2014/chart" uri="{C3380CC4-5D6E-409C-BE32-E72D297353CC}">
                <c16:uniqueId val="{00000005-B96E-418B-8E50-61AD699C633D}"/>
              </c:ext>
            </c:extLst>
          </c:dPt>
          <c:dPt>
            <c:idx val="3"/>
            <c:bubble3D val="0"/>
            <c:spPr>
              <a:solidFill>
                <a:srgbClr val="DDE1E4"/>
              </a:solidFill>
              <a:ln w="19050">
                <a:solidFill>
                  <a:schemeClr val="bg1"/>
                </a:solidFill>
              </a:ln>
            </c:spPr>
            <c:extLst>
              <c:ext xmlns:c16="http://schemas.microsoft.com/office/drawing/2014/chart" uri="{C3380CC4-5D6E-409C-BE32-E72D297353CC}">
                <c16:uniqueId val="{00000006-C7AD-4497-8045-27574EAAF20B}"/>
              </c:ext>
            </c:extLst>
          </c:dPt>
          <c:dPt>
            <c:idx val="4"/>
            <c:bubble3D val="0"/>
            <c:spPr>
              <a:solidFill>
                <a:srgbClr val="919EA8"/>
              </a:solidFill>
              <a:ln w="19050">
                <a:solidFill>
                  <a:schemeClr val="bg1"/>
                </a:solidFill>
              </a:ln>
            </c:spPr>
            <c:extLst>
              <c:ext xmlns:c16="http://schemas.microsoft.com/office/drawing/2014/chart" uri="{C3380CC4-5D6E-409C-BE32-E72D297353CC}">
                <c16:uniqueId val="{00000007-C7AD-4497-8045-27574EAAF20B}"/>
              </c:ext>
            </c:extLst>
          </c:dPt>
          <c:dLbls>
            <c:dLbl>
              <c:idx val="0"/>
              <c:tx>
                <c:rich>
                  <a:bodyPr/>
                  <a:lstStyle/>
                  <a:p>
                    <a:fld id="{DD6AC5FD-BE1D-449E-8AA7-EF868E855685}" type="VALUE">
                      <a:rPr lang="en-US" sz="2000" b="1" smtClean="0"/>
                      <a:pPr/>
                      <a:t>[VALUE]</a:t>
                    </a:fld>
                    <a:endParaRPr lang="en-US" sz="2000" b="1" baseline="0"/>
                  </a:p>
                  <a:p>
                    <a:fld id="{D5CABBDB-5696-429A-B346-8F299FE96EDE}" type="CATEGORYNAME">
                      <a:rPr lang="en-US"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1-B96E-418B-8E50-61AD699C633D}"/>
                </c:ext>
              </c:extLst>
            </c:dLbl>
            <c:dLbl>
              <c:idx val="1"/>
              <c:layout>
                <c:manualLayout>
                  <c:x val="-7.0768162393162392E-3"/>
                  <c:y val="-1.6227566662706798E-2"/>
                </c:manualLayout>
              </c:layout>
              <c:tx>
                <c:rich>
                  <a:bodyPr/>
                  <a:lstStyle/>
                  <a:p>
                    <a:fld id="{DD6AC5FD-BE1D-449E-8AA7-EF868E855685}" type="VALUE">
                      <a:rPr lang="en-US" sz="2000" b="1" smtClean="0"/>
                      <a:pPr/>
                      <a:t>[VALUE]</a:t>
                    </a:fld>
                    <a:endParaRPr lang="en-US" sz="2000" b="1" baseline="0"/>
                  </a:p>
                  <a:p>
                    <a:fld id="{D5CABBDB-5696-429A-B346-8F299FE96EDE}" type="CATEGORYNAME">
                      <a:rPr lang="en-US" smtClean="0"/>
                      <a:pPr/>
                      <a:t>[CATEGORY NAME]</a:t>
                    </a:fld>
                    <a:endParaRPr lang="en-GB"/>
                  </a:p>
                </c:rich>
              </c:tx>
              <c:dLblPos val="bestFit"/>
              <c:showLegendKey val="0"/>
              <c:showVal val="1"/>
              <c:showCatName val="1"/>
              <c:showSerName val="0"/>
              <c:showPercent val="0"/>
              <c:showBubbleSize val="0"/>
              <c:separator>
</c:separator>
              <c:extLst>
                <c:ext xmlns:c15="http://schemas.microsoft.com/office/drawing/2012/chart" uri="{CE6537A1-D6FC-4f65-9D91-7224C49458BB}">
                  <c15:layout>
                    <c:manualLayout>
                      <c:w val="0.21247115384615381"/>
                      <c:h val="0.20882784283044678"/>
                    </c:manualLayout>
                  </c15:layout>
                  <c15:dlblFieldTable/>
                  <c15:showDataLabelsRange val="0"/>
                </c:ext>
                <c:ext xmlns:c16="http://schemas.microsoft.com/office/drawing/2014/chart" uri="{C3380CC4-5D6E-409C-BE32-E72D297353CC}">
                  <c16:uniqueId val="{00000003-B96E-418B-8E50-61AD699C633D}"/>
                </c:ext>
              </c:extLst>
            </c:dLbl>
            <c:dLbl>
              <c:idx val="2"/>
              <c:layout>
                <c:manualLayout>
                  <c:x val="-1.3568376068376072E-2"/>
                  <c:y val="2.3521088415215736E-2"/>
                </c:manualLayout>
              </c:layout>
              <c:tx>
                <c:rich>
                  <a:bodyPr/>
                  <a:lstStyle/>
                  <a:p>
                    <a:fld id="{DD6AC5FD-BE1D-449E-8AA7-EF868E855685}" type="VALUE">
                      <a:rPr lang="en-GB" sz="2000" b="1" smtClean="0"/>
                      <a:pPr/>
                      <a:t>[VALUE]</a:t>
                    </a:fld>
                    <a:endParaRPr lang="en-GB" sz="2000" b="1" baseline="0"/>
                  </a:p>
                  <a:p>
                    <a:fld id="{D5CABBDB-5696-429A-B346-8F299FE96EDE}" type="CATEGORYNAME">
                      <a:rPr lang="en-GB" smtClean="0"/>
                      <a:pPr/>
                      <a:t>[CATEGORY NAME]</a:t>
                    </a:fld>
                    <a:endParaRPr lang="en-GB"/>
                  </a:p>
                </c:rich>
              </c:tx>
              <c:dLblPos val="bestFit"/>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5-B96E-418B-8E50-61AD699C633D}"/>
                </c:ext>
              </c:extLst>
            </c:dLbl>
            <c:dLbl>
              <c:idx val="3"/>
              <c:layout>
                <c:manualLayout>
                  <c:x val="-1.0854700854700855E-2"/>
                  <c:y val="-4.0321865854655546E-2"/>
                </c:manualLayout>
              </c:layout>
              <c:tx>
                <c:rich>
                  <a:bodyPr/>
                  <a:lstStyle/>
                  <a:p>
                    <a:fld id="{DD6AC5FD-BE1D-449E-8AA7-EF868E855685}" type="VALUE">
                      <a:rPr lang="en-US" sz="2000" b="1" smtClean="0"/>
                      <a:pPr/>
                      <a:t>[VALUE]</a:t>
                    </a:fld>
                    <a:endParaRPr lang="en-US" sz="2000" b="1" baseline="0"/>
                  </a:p>
                  <a:p>
                    <a:fld id="{D5CABBDB-5696-429A-B346-8F299FE96EDE}" type="CATEGORYNAME">
                      <a:rPr lang="en-US" smtClean="0"/>
                      <a:pPr/>
                      <a:t>[CATEGORY NAME]</a:t>
                    </a:fld>
                    <a:endParaRPr lang="en-GB"/>
                  </a:p>
                </c:rich>
              </c:tx>
              <c:dLblPos val="bestFit"/>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6-C7AD-4497-8045-27574EAAF20B}"/>
                </c:ext>
              </c:extLst>
            </c:dLbl>
            <c:dLbl>
              <c:idx val="4"/>
              <c:layout>
                <c:manualLayout>
                  <c:x val="9.7692307692307592E-2"/>
                  <c:y val="-2.6881243903103699E-2"/>
                </c:manualLayout>
              </c:layout>
              <c:tx>
                <c:rich>
                  <a:bodyPr/>
                  <a:lstStyle/>
                  <a:p>
                    <a:fld id="{DD6AC5FD-BE1D-449E-8AA7-EF868E855685}" type="VALUE">
                      <a:rPr lang="en-US" sz="2000" b="1" smtClean="0"/>
                      <a:pPr/>
                      <a:t>[VALUE]</a:t>
                    </a:fld>
                    <a:endParaRPr lang="en-US" sz="2000" b="1" baseline="0"/>
                  </a:p>
                  <a:p>
                    <a:fld id="{D5CABBDB-5696-429A-B346-8F299FE96EDE}" type="CATEGORYNAME">
                      <a:rPr lang="en-US" smtClean="0"/>
                      <a:pPr/>
                      <a:t>[CATEGORY NAME]</a:t>
                    </a:fld>
                    <a:endParaRPr lang="en-GB"/>
                  </a:p>
                </c:rich>
              </c:tx>
              <c:dLblPos val="bestFit"/>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7-C7AD-4497-8045-27574EAAF20B}"/>
                </c:ext>
              </c:extLst>
            </c:dLbl>
            <c:spPr>
              <a:noFill/>
              <a:ln>
                <a:noFill/>
              </a:ln>
              <a:effectLst/>
            </c:spPr>
            <c:txPr>
              <a:bodyPr rot="0" spcFirstLastPara="1" vertOverflow="ellipsis" vert="horz" wrap="none" lIns="38100" tIns="19050" rIns="38100" bIns="19050" anchor="ctr" anchorCtr="1">
                <a:spAutoFit/>
              </a:bodyPr>
              <a:lstStyle/>
              <a:p>
                <a:pPr>
                  <a:defRPr sz="1197" b="0" i="0" u="none" strike="noStrike" kern="1200" baseline="0">
                    <a:solidFill>
                      <a:srgbClr val="231F20"/>
                    </a:solidFill>
                    <a:latin typeface="+mn-lt"/>
                    <a:ea typeface="+mn-ea"/>
                    <a:cs typeface="+mn-cs"/>
                  </a:defRPr>
                </a:pPr>
                <a:endParaRPr lang="en-US"/>
              </a:p>
            </c:txPr>
            <c:dLblPos val="outEnd"/>
            <c:showLegendKey val="0"/>
            <c:showVal val="1"/>
            <c:showCatName val="1"/>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rect">
                    <a:avLst/>
                  </a:prstGeom>
                </c15:spPr>
              </c:ext>
            </c:extLst>
          </c:dLbls>
          <c:cat>
            <c:strRef>
              <c:f>Sheet1!$A$2:$A$6</c:f>
              <c:strCache>
                <c:ptCount val="5"/>
                <c:pt idx="0">
                  <c:v>Very good</c:v>
                </c:pt>
                <c:pt idx="1">
                  <c:v>Fairly good</c:v>
                </c:pt>
                <c:pt idx="2">
                  <c:v>Neither good nor poor</c:v>
                </c:pt>
                <c:pt idx="3">
                  <c:v>Fairly poor</c:v>
                </c:pt>
                <c:pt idx="4">
                  <c:v>Very poor</c:v>
                </c:pt>
              </c:strCache>
            </c:strRef>
          </c:cat>
          <c:val>
            <c:numRef>
              <c:f>Sheet1!$B$2:$B$6</c:f>
              <c:numCache>
                <c:formatCode>0.0%</c:formatCode>
                <c:ptCount val="5"/>
                <c:pt idx="0">
                  <c:v>0.51600000000000001</c:v>
                </c:pt>
                <c:pt idx="1">
                  <c:v>0.36399999999999999</c:v>
                </c:pt>
                <c:pt idx="2">
                  <c:v>8.2000000000000003E-2</c:v>
                </c:pt>
                <c:pt idx="3">
                  <c:v>2.7E-2</c:v>
                </c:pt>
                <c:pt idx="4">
                  <c:v>0.01</c:v>
                </c:pt>
              </c:numCache>
            </c:numRef>
          </c:val>
          <c:extLst>
            <c:ext xmlns:c16="http://schemas.microsoft.com/office/drawing/2014/chart" uri="{C3380CC4-5D6E-409C-BE32-E72D297353CC}">
              <c16:uniqueId val="{00000000-7DFA-436A-AD03-A36D5E520A3E}"/>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userShapes r:id="rId2"/>
</c:chartSpace>
</file>

<file path=ppt/charts/chart8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384959925700609"/>
          <c:y val="0.1144737959760861"/>
          <c:w val="0.43230094760656684"/>
          <c:h val="0.69365664503075752"/>
        </c:manualLayout>
      </c:layout>
      <c:areaChart>
        <c:grouping val="stacked"/>
        <c:varyColors val="0"/>
        <c:ser>
          <c:idx val="2"/>
          <c:order val="2"/>
          <c:tx>
            <c:strRef>
              <c:f>Sheet1!$D$1</c:f>
              <c:strCache>
                <c:ptCount val="1"/>
                <c:pt idx="0">
                  <c:v>Bottom Area</c:v>
                </c:pt>
              </c:strCache>
            </c:strRef>
          </c:tx>
          <c:spPr>
            <a:noFill/>
            <a:ln>
              <a:noFill/>
            </a:ln>
            <a:effectLst/>
          </c:spPr>
          <c:cat>
            <c:numRef>
              <c:f>Sheet1!$A$2:$A$3</c:f>
              <c:numCache>
                <c:formatCode>General</c:formatCode>
                <c:ptCount val="2"/>
                <c:pt idx="0">
                  <c:v>2024</c:v>
                </c:pt>
                <c:pt idx="1">
                  <c:v>2025</c:v>
                </c:pt>
              </c:numCache>
            </c:numRef>
          </c:cat>
          <c:val>
            <c:numRef>
              <c:f>Sheet1!$D$2:$D$3</c:f>
              <c:numCache>
                <c:formatCode>0.0%</c:formatCode>
                <c:ptCount val="2"/>
                <c:pt idx="0">
                  <c:v>4.4999999999999998E-2</c:v>
                </c:pt>
                <c:pt idx="1">
                  <c:v>3.7999999999999999E-2</c:v>
                </c:pt>
              </c:numCache>
            </c:numRef>
          </c:val>
          <c:extLst>
            <c:ext xmlns:c16="http://schemas.microsoft.com/office/drawing/2014/chart" uri="{C3380CC4-5D6E-409C-BE32-E72D297353CC}">
              <c16:uniqueId val="{00000000-A5C5-4F1B-A177-2B14CB61E366}"/>
            </c:ext>
          </c:extLst>
        </c:ser>
        <c:ser>
          <c:idx val="3"/>
          <c:order val="3"/>
          <c:tx>
            <c:strRef>
              <c:f>Sheet1!$E$1</c:f>
              <c:strCache>
                <c:ptCount val="1"/>
                <c:pt idx="0">
                  <c:v>Top Area</c:v>
                </c:pt>
              </c:strCache>
            </c:strRef>
          </c:tx>
          <c:spPr>
            <a:solidFill>
              <a:srgbClr val="DDE1E4">
                <a:alpha val="25000"/>
              </a:srgbClr>
            </a:solidFill>
            <a:ln>
              <a:noFill/>
            </a:ln>
            <a:effectLst/>
          </c:spPr>
          <c:cat>
            <c:numRef>
              <c:f>Sheet1!$A$2:$A$3</c:f>
              <c:numCache>
                <c:formatCode>General</c:formatCode>
                <c:ptCount val="2"/>
                <c:pt idx="0">
                  <c:v>2024</c:v>
                </c:pt>
                <c:pt idx="1">
                  <c:v>2025</c:v>
                </c:pt>
              </c:numCache>
            </c:numRef>
          </c:cat>
          <c:val>
            <c:numRef>
              <c:f>Sheet1!$E$2:$E$3</c:f>
              <c:numCache>
                <c:formatCode>0.0%</c:formatCode>
                <c:ptCount val="2"/>
                <c:pt idx="0">
                  <c:v>0.82299999999999995</c:v>
                </c:pt>
                <c:pt idx="1">
                  <c:v>0.84199999999999997</c:v>
                </c:pt>
              </c:numCache>
            </c:numRef>
          </c:val>
          <c:extLst>
            <c:ext xmlns:c16="http://schemas.microsoft.com/office/drawing/2014/chart" uri="{C3380CC4-5D6E-409C-BE32-E72D297353CC}">
              <c16:uniqueId val="{00000001-A5C5-4F1B-A177-2B14CB61E366}"/>
            </c:ext>
          </c:extLst>
        </c:ser>
        <c:dLbls>
          <c:showLegendKey val="0"/>
          <c:showVal val="0"/>
          <c:showCatName val="0"/>
          <c:showSerName val="0"/>
          <c:showPercent val="0"/>
          <c:showBubbleSize val="0"/>
        </c:dLbls>
        <c:axId val="1893957808"/>
        <c:axId val="241089599"/>
      </c:areaChart>
      <c:lineChart>
        <c:grouping val="standard"/>
        <c:varyColors val="0"/>
        <c:ser>
          <c:idx val="0"/>
          <c:order val="0"/>
          <c:tx>
            <c:strRef>
              <c:f>Sheet1!$B$1</c:f>
              <c:strCache>
                <c:ptCount val="1"/>
                <c:pt idx="0">
                  <c:v>Good¹</c:v>
                </c:pt>
              </c:strCache>
            </c:strRef>
          </c:tx>
          <c:spPr>
            <a:ln w="31750" cap="rnd">
              <a:solidFill>
                <a:srgbClr val="003087"/>
              </a:solidFill>
              <a:round/>
            </a:ln>
            <a:effectLst/>
          </c:spPr>
          <c:marker>
            <c:symbol val="circle"/>
            <c:size val="9"/>
            <c:spPr>
              <a:solidFill>
                <a:srgbClr val="DDE1E4"/>
              </a:solidFill>
              <a:ln w="19050">
                <a:solidFill>
                  <a:srgbClr val="003087"/>
                </a:solidFill>
              </a:ln>
              <a:effectLst/>
            </c:spPr>
          </c:marker>
          <c:dPt>
            <c:idx val="0"/>
            <c:bubble3D val="0"/>
            <c:extLst>
              <c:ext xmlns:c16="http://schemas.microsoft.com/office/drawing/2014/chart" uri="{C3380CC4-5D6E-409C-BE32-E72D297353CC}">
                <c16:uniqueId val="{00000002-A5C5-4F1B-A177-2B14CB61E366}"/>
              </c:ext>
            </c:extLst>
          </c:dPt>
          <c:dLbls>
            <c:spPr>
              <a:solidFill>
                <a:schemeClr val="bg1"/>
              </a:solidFill>
              <a:ln>
                <a:noFill/>
              </a:ln>
              <a:effectLst/>
            </c:spPr>
            <c:txPr>
              <a:bodyPr rot="0" vert="horz"/>
              <a:lstStyle/>
              <a:p>
                <a:pPr>
                  <a:defRPr sz="1800" b="1"/>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numRef>
              <c:f>Sheet1!$A$2:$A$3</c:f>
              <c:numCache>
                <c:formatCode>General</c:formatCode>
                <c:ptCount val="2"/>
                <c:pt idx="0">
                  <c:v>2024</c:v>
                </c:pt>
                <c:pt idx="1">
                  <c:v>2025</c:v>
                </c:pt>
              </c:numCache>
            </c:numRef>
          </c:cat>
          <c:val>
            <c:numRef>
              <c:f>Sheet1!$B$2:$B$3</c:f>
              <c:numCache>
                <c:formatCode>0.0%</c:formatCode>
                <c:ptCount val="2"/>
                <c:pt idx="0">
                  <c:v>0.86799999999999999</c:v>
                </c:pt>
                <c:pt idx="1">
                  <c:v>0.88</c:v>
                </c:pt>
              </c:numCache>
            </c:numRef>
          </c:val>
          <c:smooth val="0"/>
          <c:extLst>
            <c:ext xmlns:c16="http://schemas.microsoft.com/office/drawing/2014/chart" uri="{C3380CC4-5D6E-409C-BE32-E72D297353CC}">
              <c16:uniqueId val="{00000004-A5C5-4F1B-A177-2B14CB61E366}"/>
            </c:ext>
          </c:extLst>
        </c:ser>
        <c:ser>
          <c:idx val="1"/>
          <c:order val="1"/>
          <c:tx>
            <c:strRef>
              <c:f>Sheet1!$C$1</c:f>
              <c:strCache>
                <c:ptCount val="1"/>
                <c:pt idx="0">
                  <c:v>Poor²</c:v>
                </c:pt>
              </c:strCache>
            </c:strRef>
          </c:tx>
          <c:spPr>
            <a:ln w="31750" cap="rnd">
              <a:solidFill>
                <a:srgbClr val="919EA8"/>
              </a:solidFill>
              <a:round/>
            </a:ln>
            <a:effectLst/>
          </c:spPr>
          <c:marker>
            <c:symbol val="square"/>
            <c:size val="9"/>
            <c:spPr>
              <a:solidFill>
                <a:srgbClr val="DDE1E4"/>
              </a:solidFill>
              <a:ln w="19050">
                <a:solidFill>
                  <a:srgbClr val="919EA8"/>
                </a:solidFill>
              </a:ln>
              <a:effectLst/>
            </c:spPr>
          </c:marker>
          <c:dLbls>
            <c:spPr>
              <a:solidFill>
                <a:schemeClr val="bg1"/>
              </a:solidFill>
              <a:ln>
                <a:noFill/>
              </a:ln>
              <a:effectLst/>
            </c:spPr>
            <c:txPr>
              <a:bodyPr rot="0" vert="horz"/>
              <a:lstStyle/>
              <a:p>
                <a:pPr>
                  <a:defRPr sz="1800" b="1"/>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numRef>
              <c:f>Sheet1!$A$2:$A$3</c:f>
              <c:numCache>
                <c:formatCode>General</c:formatCode>
                <c:ptCount val="2"/>
                <c:pt idx="0">
                  <c:v>2024</c:v>
                </c:pt>
                <c:pt idx="1">
                  <c:v>2025</c:v>
                </c:pt>
              </c:numCache>
            </c:numRef>
          </c:cat>
          <c:val>
            <c:numRef>
              <c:f>Sheet1!$C$2:$C$3</c:f>
              <c:numCache>
                <c:formatCode>0.0%</c:formatCode>
                <c:ptCount val="2"/>
                <c:pt idx="0">
                  <c:v>4.4999999999999998E-2</c:v>
                </c:pt>
                <c:pt idx="1">
                  <c:v>3.7999999999999999E-2</c:v>
                </c:pt>
              </c:numCache>
            </c:numRef>
          </c:val>
          <c:smooth val="0"/>
          <c:extLst>
            <c:ext xmlns:c16="http://schemas.microsoft.com/office/drawing/2014/chart" uri="{C3380CC4-5D6E-409C-BE32-E72D297353CC}">
              <c16:uniqueId val="{00000006-A5C5-4F1B-A177-2B14CB61E366}"/>
            </c:ext>
          </c:extLst>
        </c:ser>
        <c:dLbls>
          <c:showLegendKey val="0"/>
          <c:showVal val="0"/>
          <c:showCatName val="0"/>
          <c:showSerName val="0"/>
          <c:showPercent val="0"/>
          <c:showBubbleSize val="0"/>
        </c:dLbls>
        <c:marker val="1"/>
        <c:smooth val="0"/>
        <c:axId val="1893957808"/>
        <c:axId val="241089599"/>
      </c:lineChart>
      <c:catAx>
        <c:axId val="1893957808"/>
        <c:scaling>
          <c:orientation val="minMax"/>
        </c:scaling>
        <c:delete val="0"/>
        <c:axPos val="b"/>
        <c:majorGridlines>
          <c:spPr>
            <a:ln w="12700" cap="rnd" cmpd="sng" algn="ctr">
              <a:solidFill>
                <a:srgbClr val="919EA8"/>
              </a:solidFill>
              <a:prstDash val="sysDot"/>
              <a:round/>
            </a:ln>
            <a:effectLst/>
          </c:spPr>
        </c:majorGridlines>
        <c:numFmt formatCode="General" sourceLinked="1"/>
        <c:majorTickMark val="none"/>
        <c:minorTickMark val="none"/>
        <c:tickLblPos val="nextTo"/>
        <c:spPr>
          <a:noFill/>
          <a:ln w="9525" cap="flat" cmpd="sng" algn="ctr">
            <a:noFill/>
            <a:round/>
          </a:ln>
          <a:effectLst/>
        </c:spPr>
        <c:txPr>
          <a:bodyPr rot="-60000000" vert="horz"/>
          <a:lstStyle/>
          <a:p>
            <a:pPr>
              <a:defRPr sz="1200"/>
            </a:pPr>
            <a:endParaRPr lang="en-US"/>
          </a:p>
        </c:txPr>
        <c:crossAx val="241089599"/>
        <c:crosses val="autoZero"/>
        <c:auto val="1"/>
        <c:lblAlgn val="ctr"/>
        <c:lblOffset val="600"/>
        <c:noMultiLvlLbl val="0"/>
      </c:catAx>
      <c:valAx>
        <c:axId val="241089599"/>
        <c:scaling>
          <c:orientation val="minMax"/>
          <c:max val="1"/>
        </c:scaling>
        <c:delete val="1"/>
        <c:axPos val="l"/>
        <c:numFmt formatCode="0.0%" sourceLinked="1"/>
        <c:majorTickMark val="out"/>
        <c:minorTickMark val="none"/>
        <c:tickLblPos val="nextTo"/>
        <c:crossAx val="1893957808"/>
        <c:crosses val="autoZero"/>
        <c:crossBetween val="midCat"/>
      </c:valAx>
      <c:spPr>
        <a:noFill/>
        <a:ln>
          <a:noFill/>
        </a:ln>
        <a:effectLst/>
      </c:spPr>
    </c:plotArea>
    <c:legend>
      <c:legendPos val="t"/>
      <c:legendEntry>
        <c:idx val="0"/>
        <c:delete val="1"/>
      </c:legendEntry>
      <c:legendEntry>
        <c:idx val="1"/>
        <c:delete val="1"/>
      </c:legendEntry>
      <c:overlay val="0"/>
      <c:txPr>
        <a:bodyPr/>
        <a:lstStyle/>
        <a:p>
          <a:pPr>
            <a:defRPr sz="1200"/>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rgbClr val="231F20"/>
          </a:solidFill>
        </a:defRPr>
      </a:pPr>
      <a:endParaRPr lang="en-US"/>
    </a:p>
  </c:txPr>
  <c:externalData r:id="rId1">
    <c:autoUpdate val="0"/>
  </c:externalData>
</c:chartSpace>
</file>

<file path=ppt/charts/chart8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602263801322649"/>
          <c:y val="2.8744855967078188E-2"/>
          <c:w val="0.44508744689255125"/>
          <c:h val="0.94251028806584358"/>
        </c:manualLayout>
      </c:layout>
      <c:barChart>
        <c:barDir val="bar"/>
        <c:grouping val="clustered"/>
        <c:varyColors val="0"/>
        <c:ser>
          <c:idx val="0"/>
          <c:order val="0"/>
          <c:tx>
            <c:strRef>
              <c:f>Sheet1!$B$1</c:f>
              <c:strCache>
                <c:ptCount val="1"/>
                <c:pt idx="0">
                  <c:v>2025</c:v>
                </c:pt>
              </c:strCache>
            </c:strRef>
          </c:tx>
          <c:spPr>
            <a:solidFill>
              <a:srgbClr val="003087"/>
            </a:solidFill>
            <a:ln>
              <a:noFill/>
            </a:ln>
            <a:effectLst/>
          </c:spPr>
          <c:invertIfNegative val="0"/>
          <c:dLbls>
            <c:dLbl>
              <c:idx val="0"/>
              <c:tx>
                <c:rich>
                  <a:bodyPr/>
                  <a:lstStyle/>
                  <a:p>
                    <a:fld id="{4CA4482A-6D47-4E73-AA66-8ED86C4950DE}"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D069-4135-A52D-3BCA08F77825}"/>
                </c:ext>
              </c:extLst>
            </c:dLbl>
            <c:dLbl>
              <c:idx val="1"/>
              <c:tx>
                <c:rich>
                  <a:bodyPr/>
                  <a:lstStyle/>
                  <a:p>
                    <a:fld id="{517AE462-6618-491A-B5C7-35702BE23115}"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2795-4807-AC0B-23F83EDBCE7A}"/>
                </c:ext>
              </c:extLst>
            </c:dLbl>
            <c:dLbl>
              <c:idx val="2"/>
              <c:tx>
                <c:rich>
                  <a:bodyPr/>
                  <a:lstStyle/>
                  <a:p>
                    <a:fld id="{B5E108A7-C8F6-429A-BA9D-42F9F73F699B}"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2795-4807-AC0B-23F83EDBCE7A}"/>
                </c:ext>
              </c:extLst>
            </c:dLbl>
            <c:dLbl>
              <c:idx val="3"/>
              <c:tx>
                <c:rich>
                  <a:bodyPr/>
                  <a:lstStyle/>
                  <a:p>
                    <a:fld id="{239AB6B5-57F5-49F8-8D0E-8B4ED9DB76B4}"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2795-4807-AC0B-23F83EDBCE7A}"/>
                </c:ext>
              </c:extLst>
            </c:dLbl>
            <c:dLbl>
              <c:idx val="4"/>
              <c:tx>
                <c:rich>
                  <a:bodyPr/>
                  <a:lstStyle/>
                  <a:p>
                    <a:fld id="{086B883C-F4C6-435E-B66A-9D60129A94BB}"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ED53-4BCA-A9E7-EBCF1B646A4B}"/>
                </c:ext>
              </c:extLst>
            </c:dLbl>
            <c:dLbl>
              <c:idx val="5"/>
              <c:tx>
                <c:rich>
                  <a:bodyPr/>
                  <a:lstStyle/>
                  <a:p>
                    <a:fld id="{0C6FFE91-5660-4CC4-924B-B9D99288F916}"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D069-4135-A52D-3BCA08F77825}"/>
                </c:ext>
              </c:extLst>
            </c:dLbl>
            <c:dLbl>
              <c:idx val="6"/>
              <c:tx>
                <c:rich>
                  <a:bodyPr/>
                  <a:lstStyle/>
                  <a:p>
                    <a:fld id="{4FFCB094-0EBD-4226-BB80-4C26429B2385}"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C623-4B0F-A5AA-BCDA184203A0}"/>
                </c:ext>
              </c:extLst>
            </c:dLbl>
            <c:dLbl>
              <c:idx val="7"/>
              <c:tx>
                <c:rich>
                  <a:bodyPr/>
                  <a:lstStyle/>
                  <a:p>
                    <a:fld id="{4E27C2E7-15E6-45A2-B583-3492B9CE0508}"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D069-4135-A52D-3BCA08F77825}"/>
                </c:ext>
              </c:extLst>
            </c:dLbl>
            <c:dLbl>
              <c:idx val="8"/>
              <c:tx>
                <c:rich>
                  <a:bodyPr/>
                  <a:lstStyle/>
                  <a:p>
                    <a:fld id="{AB008503-A79B-4781-B2C3-341A9A62F8C2}"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1E34-4724-B237-4D78A33B77FD}"/>
                </c:ext>
              </c:extLst>
            </c:dLbl>
            <c:dLbl>
              <c:idx val="9"/>
              <c:tx>
                <c:rich>
                  <a:bodyPr/>
                  <a:lstStyle/>
                  <a:p>
                    <a:fld id="{ABDA147E-E22E-4842-BEE0-A420EFDD8D7A}"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D069-4135-A52D-3BCA08F77825}"/>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Used any pharmacy service 
(of the options listed)</c:v>
                </c:pt>
                <c:pt idx="1">
                  <c:v>To pick up a prescription</c:v>
                </c:pt>
                <c:pt idx="2">
                  <c:v>To buy medication (such as paracetamol or eye drops)</c:v>
                </c:pt>
                <c:pt idx="3">
                  <c:v>To get advice (for example, about prescription medicines, a health issue or other health services)</c:v>
                </c:pt>
                <c:pt idx="4">
                  <c:v>To get a vaccine (for example, flu or COVID)</c:v>
                </c:pt>
                <c:pt idx="5">
                  <c:v>To address an issue which my GP practice, NHS 111 or A&amp;E referred me to a pharmacy for</c:v>
                </c:pt>
                <c:pt idx="6">
                  <c:v>To have my blood pressure checked</c:v>
                </c:pt>
                <c:pt idx="7">
                  <c:v>To monitor my medication or get other support for a long-term health condition</c:v>
                </c:pt>
                <c:pt idx="8">
                  <c:v>To get contraception without a GP prescription</c:v>
                </c:pt>
                <c:pt idx="9">
                  <c:v>None of these</c:v>
                </c:pt>
              </c:strCache>
            </c:strRef>
          </c:cat>
          <c:val>
            <c:numRef>
              <c:f>Sheet1!$B$2:$B$11</c:f>
              <c:numCache>
                <c:formatCode>0.0%</c:formatCode>
                <c:ptCount val="10"/>
                <c:pt idx="0">
                  <c:v>0.879</c:v>
                </c:pt>
                <c:pt idx="1">
                  <c:v>0.753</c:v>
                </c:pt>
                <c:pt idx="2">
                  <c:v>0.44</c:v>
                </c:pt>
                <c:pt idx="3">
                  <c:v>0.223</c:v>
                </c:pt>
                <c:pt idx="4">
                  <c:v>0.187</c:v>
                </c:pt>
                <c:pt idx="5">
                  <c:v>8.4000000000000005E-2</c:v>
                </c:pt>
                <c:pt idx="6">
                  <c:v>7.0000000000000007E-2</c:v>
                </c:pt>
                <c:pt idx="7">
                  <c:v>2.9000000000000001E-2</c:v>
                </c:pt>
                <c:pt idx="8">
                  <c:v>1.7000000000000001E-2</c:v>
                </c:pt>
                <c:pt idx="9">
                  <c:v>0.121</c:v>
                </c:pt>
              </c:numCache>
            </c:numRef>
          </c:val>
          <c:extLst>
            <c:ext xmlns:c16="http://schemas.microsoft.com/office/drawing/2014/chart" uri="{C3380CC4-5D6E-409C-BE32-E72D297353CC}">
              <c16:uniqueId val="{00000000-5068-4F94-A9FC-48E8EF69FA8F}"/>
            </c:ext>
          </c:extLst>
        </c:ser>
        <c:ser>
          <c:idx val="1"/>
          <c:order val="1"/>
          <c:tx>
            <c:strRef>
              <c:f>Sheet1!$C$1</c:f>
              <c:strCache>
                <c:ptCount val="1"/>
                <c:pt idx="0">
                  <c:v>2024</c:v>
                </c:pt>
              </c:strCache>
            </c:strRef>
          </c:tx>
          <c:spPr>
            <a:solidFill>
              <a:srgbClr val="99C7E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Used any pharmacy service 
(of the options listed)</c:v>
                </c:pt>
                <c:pt idx="1">
                  <c:v>To pick up a prescription</c:v>
                </c:pt>
                <c:pt idx="2">
                  <c:v>To buy medication (such as paracetamol or eye drops)</c:v>
                </c:pt>
                <c:pt idx="3">
                  <c:v>To get advice (for example, about prescription medicines, a health issue or other health services)</c:v>
                </c:pt>
                <c:pt idx="4">
                  <c:v>To get a vaccine (for example, flu or COVID)</c:v>
                </c:pt>
                <c:pt idx="5">
                  <c:v>To address an issue which my GP practice, NHS 111 or A&amp;E referred me to a pharmacy for</c:v>
                </c:pt>
                <c:pt idx="6">
                  <c:v>To have my blood pressure checked</c:v>
                </c:pt>
                <c:pt idx="7">
                  <c:v>To monitor my medication or get other support for a long-term health condition</c:v>
                </c:pt>
                <c:pt idx="8">
                  <c:v>To get contraception without a GP prescription</c:v>
                </c:pt>
                <c:pt idx="9">
                  <c:v>None of these</c:v>
                </c:pt>
              </c:strCache>
            </c:strRef>
          </c:cat>
          <c:val>
            <c:numRef>
              <c:f>Sheet1!$C$2:$C$11</c:f>
              <c:numCache>
                <c:formatCode>0.0%</c:formatCode>
                <c:ptCount val="10"/>
                <c:pt idx="0">
                  <c:v>0.88300000000000001</c:v>
                </c:pt>
                <c:pt idx="1">
                  <c:v>0.75800000000000001</c:v>
                </c:pt>
                <c:pt idx="2">
                  <c:v>0.44600000000000001</c:v>
                </c:pt>
                <c:pt idx="3">
                  <c:v>0.20899999999999999</c:v>
                </c:pt>
                <c:pt idx="4">
                  <c:v>0.2</c:v>
                </c:pt>
                <c:pt idx="5">
                  <c:v>7.2999999999999995E-2</c:v>
                </c:pt>
                <c:pt idx="6">
                  <c:v>5.1999999999999998E-2</c:v>
                </c:pt>
                <c:pt idx="7">
                  <c:v>2.7E-2</c:v>
                </c:pt>
                <c:pt idx="8">
                  <c:v>1.4E-2</c:v>
                </c:pt>
                <c:pt idx="9">
                  <c:v>0.11700000000000001</c:v>
                </c:pt>
              </c:numCache>
            </c:numRef>
          </c:val>
          <c:extLst>
            <c:ext xmlns:c16="http://schemas.microsoft.com/office/drawing/2014/chart" uri="{C3380CC4-5D6E-409C-BE32-E72D297353CC}">
              <c16:uniqueId val="{00000000-CFE4-483D-B296-28E2F11712E6}"/>
            </c:ext>
          </c:extLst>
        </c:ser>
        <c:dLbls>
          <c:dLblPos val="outEnd"/>
          <c:showLegendKey val="0"/>
          <c:showVal val="1"/>
          <c:showCatName val="0"/>
          <c:showSerName val="0"/>
          <c:showPercent val="0"/>
          <c:showBubbleSize val="0"/>
        </c:dLbls>
        <c:gapWidth val="60"/>
        <c:overlap val="-10"/>
        <c:axId val="960919199"/>
        <c:axId val="81474415"/>
      </c:barChart>
      <c:catAx>
        <c:axId val="960919199"/>
        <c:scaling>
          <c:orientation val="maxMin"/>
        </c:scaling>
        <c:delete val="0"/>
        <c:axPos val="l"/>
        <c:majorGridlines>
          <c:spPr>
            <a:ln w="12700" cap="rnd" cmpd="sng" algn="ctr">
              <a:solidFill>
                <a:srgbClr val="919EA8"/>
              </a:solidFill>
              <a:prstDash val="sysDot"/>
              <a:round/>
            </a:ln>
            <a:effectLst/>
          </c:spPr>
        </c:majorGridlines>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defRPr sz="1100" b="0" i="0" u="none" strike="noStrike" kern="1200" baseline="0">
                <a:solidFill>
                  <a:schemeClr val="tx1"/>
                </a:solidFill>
                <a:latin typeface="+mn-lt"/>
                <a:ea typeface="+mn-ea"/>
                <a:cs typeface="+mn-cs"/>
              </a:defRPr>
            </a:pPr>
            <a:endParaRPr lang="en-US"/>
          </a:p>
        </c:txPr>
        <c:crossAx val="81474415"/>
        <c:crosses val="autoZero"/>
        <c:auto val="1"/>
        <c:lblAlgn val="ctr"/>
        <c:lblOffset val="100"/>
        <c:noMultiLvlLbl val="0"/>
      </c:catAx>
      <c:valAx>
        <c:axId val="81474415"/>
        <c:scaling>
          <c:orientation val="minMax"/>
        </c:scaling>
        <c:delete val="1"/>
        <c:axPos val="t"/>
        <c:numFmt formatCode="0.0%" sourceLinked="1"/>
        <c:majorTickMark val="out"/>
        <c:minorTickMark val="none"/>
        <c:tickLblPos val="nextTo"/>
        <c:crossAx val="960919199"/>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defRPr>
      </a:pPr>
      <a:endParaRPr lang="en-US"/>
    </a:p>
  </c:txPr>
  <c:externalData r:id="rId3">
    <c:autoUpdate val="0"/>
  </c:externalData>
</c:chartSpace>
</file>

<file path=ppt/charts/chart8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990379188949499"/>
          <c:y val="0.15875"/>
          <c:w val="0.44019241622100991"/>
          <c:h val="0.6825"/>
        </c:manualLayout>
      </c:layout>
      <c:pieChart>
        <c:varyColors val="1"/>
        <c:ser>
          <c:idx val="0"/>
          <c:order val="0"/>
          <c:tx>
            <c:strRef>
              <c:f>Sheet1!$B$1</c:f>
              <c:strCache>
                <c:ptCount val="1"/>
                <c:pt idx="0">
                  <c:v>Data</c:v>
                </c:pt>
              </c:strCache>
            </c:strRef>
          </c:tx>
          <c:spPr>
            <a:ln w="19050">
              <a:solidFill>
                <a:schemeClr val="bg1"/>
              </a:solidFill>
            </a:ln>
          </c:spPr>
          <c:dPt>
            <c:idx val="0"/>
            <c:bubble3D val="0"/>
            <c:spPr>
              <a:solidFill>
                <a:srgbClr val="003087"/>
              </a:solidFill>
              <a:ln w="19050">
                <a:solidFill>
                  <a:schemeClr val="bg1"/>
                </a:solidFill>
              </a:ln>
              <a:effectLst/>
            </c:spPr>
            <c:extLst>
              <c:ext xmlns:c16="http://schemas.microsoft.com/office/drawing/2014/chart" uri="{C3380CC4-5D6E-409C-BE32-E72D297353CC}">
                <c16:uniqueId val="{00000001-B96E-418B-8E50-61AD699C633D}"/>
              </c:ext>
            </c:extLst>
          </c:dPt>
          <c:dPt>
            <c:idx val="1"/>
            <c:bubble3D val="0"/>
            <c:spPr>
              <a:solidFill>
                <a:srgbClr val="005EB8"/>
              </a:solidFill>
              <a:ln w="19050">
                <a:solidFill>
                  <a:schemeClr val="bg1"/>
                </a:solidFill>
              </a:ln>
              <a:effectLst/>
            </c:spPr>
            <c:extLst>
              <c:ext xmlns:c16="http://schemas.microsoft.com/office/drawing/2014/chart" uri="{C3380CC4-5D6E-409C-BE32-E72D297353CC}">
                <c16:uniqueId val="{00000003-B96E-418B-8E50-61AD699C633D}"/>
              </c:ext>
            </c:extLst>
          </c:dPt>
          <c:dPt>
            <c:idx val="2"/>
            <c:bubble3D val="0"/>
            <c:spPr>
              <a:solidFill>
                <a:srgbClr val="00A499"/>
              </a:solidFill>
              <a:ln w="19050">
                <a:solidFill>
                  <a:schemeClr val="bg1"/>
                </a:solidFill>
              </a:ln>
              <a:effectLst/>
            </c:spPr>
            <c:extLst>
              <c:ext xmlns:c16="http://schemas.microsoft.com/office/drawing/2014/chart" uri="{C3380CC4-5D6E-409C-BE32-E72D297353CC}">
                <c16:uniqueId val="{00000005-B96E-418B-8E50-61AD699C633D}"/>
              </c:ext>
            </c:extLst>
          </c:dPt>
          <c:dPt>
            <c:idx val="3"/>
            <c:bubble3D val="0"/>
            <c:spPr>
              <a:solidFill>
                <a:srgbClr val="DDE1E4"/>
              </a:solidFill>
              <a:ln w="19050">
                <a:solidFill>
                  <a:schemeClr val="bg1"/>
                </a:solidFill>
              </a:ln>
            </c:spPr>
            <c:extLst>
              <c:ext xmlns:c16="http://schemas.microsoft.com/office/drawing/2014/chart" uri="{C3380CC4-5D6E-409C-BE32-E72D297353CC}">
                <c16:uniqueId val="{00000006-C7AD-4497-8045-27574EAAF20B}"/>
              </c:ext>
            </c:extLst>
          </c:dPt>
          <c:dPt>
            <c:idx val="4"/>
            <c:bubble3D val="0"/>
            <c:spPr>
              <a:solidFill>
                <a:srgbClr val="919EA8"/>
              </a:solidFill>
              <a:ln w="19050">
                <a:solidFill>
                  <a:schemeClr val="bg1"/>
                </a:solidFill>
              </a:ln>
            </c:spPr>
            <c:extLst>
              <c:ext xmlns:c16="http://schemas.microsoft.com/office/drawing/2014/chart" uri="{C3380CC4-5D6E-409C-BE32-E72D297353CC}">
                <c16:uniqueId val="{00000007-C7AD-4497-8045-27574EAAF20B}"/>
              </c:ext>
            </c:extLst>
          </c:dPt>
          <c:dLbls>
            <c:dLbl>
              <c:idx val="0"/>
              <c:tx>
                <c:rich>
                  <a:bodyPr/>
                  <a:lstStyle/>
                  <a:p>
                    <a:fld id="{DD6AC5FD-BE1D-449E-8AA7-EF868E855685}" type="VALUE">
                      <a:rPr lang="en-US" sz="2000" b="1" smtClean="0"/>
                      <a:pPr/>
                      <a:t>[VALUE]</a:t>
                    </a:fld>
                    <a:endParaRPr lang="en-US" sz="2000" b="1" baseline="0"/>
                  </a:p>
                  <a:p>
                    <a:fld id="{D5CABBDB-5696-429A-B346-8F299FE96EDE}" type="CATEGORYNAME">
                      <a:rPr lang="en-US"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1-B96E-418B-8E50-61AD699C633D}"/>
                </c:ext>
              </c:extLst>
            </c:dLbl>
            <c:dLbl>
              <c:idx val="1"/>
              <c:tx>
                <c:rich>
                  <a:bodyPr/>
                  <a:lstStyle/>
                  <a:p>
                    <a:fld id="{DD6AC5FD-BE1D-449E-8AA7-EF868E855685}" type="VALUE">
                      <a:rPr lang="en-US" sz="2000" b="1" smtClean="0"/>
                      <a:pPr/>
                      <a:t>[VALUE]</a:t>
                    </a:fld>
                    <a:endParaRPr lang="en-US" sz="2000" b="1" baseline="0"/>
                  </a:p>
                  <a:p>
                    <a:fld id="{D5CABBDB-5696-429A-B346-8F299FE96EDE}" type="CATEGORYNAME">
                      <a:rPr lang="en-US"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layout>
                    <c:manualLayout>
                      <c:w val="0.21247115384615381"/>
                      <c:h val="0.20882784283044678"/>
                    </c:manualLayout>
                  </c15:layout>
                  <c15:dlblFieldTable/>
                  <c15:showDataLabelsRange val="0"/>
                </c:ext>
                <c:ext xmlns:c16="http://schemas.microsoft.com/office/drawing/2014/chart" uri="{C3380CC4-5D6E-409C-BE32-E72D297353CC}">
                  <c16:uniqueId val="{00000003-B96E-418B-8E50-61AD699C633D}"/>
                </c:ext>
              </c:extLst>
            </c:dLbl>
            <c:dLbl>
              <c:idx val="2"/>
              <c:layout>
                <c:manualLayout>
                  <c:x val="2.0352564102564101E-3"/>
                  <c:y val="1.9478583242031472E-2"/>
                </c:manualLayout>
              </c:layout>
              <c:tx>
                <c:rich>
                  <a:bodyPr/>
                  <a:lstStyle/>
                  <a:p>
                    <a:fld id="{DD6AC5FD-BE1D-449E-8AA7-EF868E855685}" type="VALUE">
                      <a:rPr lang="en-GB" sz="2000" b="1" smtClean="0"/>
                      <a:pPr/>
                      <a:t>[VALUE]</a:t>
                    </a:fld>
                    <a:endParaRPr lang="en-GB" sz="2000" b="1" baseline="0"/>
                  </a:p>
                  <a:p>
                    <a:fld id="{D5CABBDB-5696-429A-B346-8F299FE96EDE}" type="CATEGORYNAME">
                      <a:rPr lang="en-GB" smtClean="0"/>
                      <a:pPr/>
                      <a:t>[CATEGORY NAME]</a:t>
                    </a:fld>
                    <a:endParaRPr lang="en-GB"/>
                  </a:p>
                </c:rich>
              </c:tx>
              <c:dLblPos val="bestFit"/>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5-B96E-418B-8E50-61AD699C633D}"/>
                </c:ext>
              </c:extLst>
            </c:dLbl>
            <c:dLbl>
              <c:idx val="3"/>
              <c:tx>
                <c:rich>
                  <a:bodyPr/>
                  <a:lstStyle/>
                  <a:p>
                    <a:fld id="{DD6AC5FD-BE1D-449E-8AA7-EF868E855685}" type="VALUE">
                      <a:rPr lang="en-US" sz="2000" b="1" smtClean="0"/>
                      <a:pPr/>
                      <a:t>[VALUE]</a:t>
                    </a:fld>
                    <a:endParaRPr lang="en-US" sz="2000" b="1" baseline="0"/>
                  </a:p>
                  <a:p>
                    <a:fld id="{D5CABBDB-5696-429A-B346-8F299FE96EDE}" type="CATEGORYNAME">
                      <a:rPr lang="en-US"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6-C7AD-4497-8045-27574EAAF20B}"/>
                </c:ext>
              </c:extLst>
            </c:dLbl>
            <c:dLbl>
              <c:idx val="4"/>
              <c:layout>
                <c:manualLayout>
                  <c:x val="9.7692307692307592E-2"/>
                  <c:y val="-2.6881243903103699E-2"/>
                </c:manualLayout>
              </c:layout>
              <c:tx>
                <c:rich>
                  <a:bodyPr/>
                  <a:lstStyle/>
                  <a:p>
                    <a:fld id="{DD6AC5FD-BE1D-449E-8AA7-EF868E855685}" type="VALUE">
                      <a:rPr lang="en-US" sz="2000" b="1" smtClean="0"/>
                      <a:pPr/>
                      <a:t>[VALUE]</a:t>
                    </a:fld>
                    <a:endParaRPr lang="en-US" sz="2000" b="1" baseline="0"/>
                  </a:p>
                  <a:p>
                    <a:fld id="{D5CABBDB-5696-429A-B346-8F299FE96EDE}" type="CATEGORYNAME">
                      <a:rPr lang="en-US" smtClean="0"/>
                      <a:pPr/>
                      <a:t>[CATEGORY NAME]</a:t>
                    </a:fld>
                    <a:endParaRPr lang="en-GB"/>
                  </a:p>
                </c:rich>
              </c:tx>
              <c:dLblPos val="bestFit"/>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7-C7AD-4497-8045-27574EAAF20B}"/>
                </c:ext>
              </c:extLst>
            </c:dLbl>
            <c:spPr>
              <a:noFill/>
              <a:ln>
                <a:noFill/>
              </a:ln>
              <a:effectLst/>
            </c:spPr>
            <c:txPr>
              <a:bodyPr rot="0" spcFirstLastPara="1" vertOverflow="ellipsis" vert="horz" wrap="none" lIns="38100" tIns="19050" rIns="38100" bIns="19050" anchor="ctr" anchorCtr="1">
                <a:spAutoFit/>
              </a:bodyPr>
              <a:lstStyle/>
              <a:p>
                <a:pPr>
                  <a:defRPr sz="1197" b="0" i="0" u="none" strike="noStrike" kern="1200" baseline="0">
                    <a:solidFill>
                      <a:srgbClr val="231F20"/>
                    </a:solidFill>
                    <a:latin typeface="+mn-lt"/>
                    <a:ea typeface="+mn-ea"/>
                    <a:cs typeface="+mn-cs"/>
                  </a:defRPr>
                </a:pPr>
                <a:endParaRPr lang="en-US"/>
              </a:p>
            </c:txPr>
            <c:dLblPos val="outEnd"/>
            <c:showLegendKey val="0"/>
            <c:showVal val="1"/>
            <c:showCatName val="1"/>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rect">
                    <a:avLst/>
                  </a:prstGeom>
                </c15:spPr>
              </c:ext>
            </c:extLst>
          </c:dLbls>
          <c:cat>
            <c:strRef>
              <c:f>Sheet1!$A$2:$A$6</c:f>
              <c:strCache>
                <c:ptCount val="5"/>
                <c:pt idx="0">
                  <c:v>Very good</c:v>
                </c:pt>
                <c:pt idx="1">
                  <c:v>Fairly good</c:v>
                </c:pt>
                <c:pt idx="2">
                  <c:v>Neither good 
nor poor</c:v>
                </c:pt>
                <c:pt idx="3">
                  <c:v>Fairly poor</c:v>
                </c:pt>
                <c:pt idx="4">
                  <c:v>Very poor</c:v>
                </c:pt>
              </c:strCache>
            </c:strRef>
          </c:cat>
          <c:val>
            <c:numRef>
              <c:f>Sheet1!$B$2:$B$6</c:f>
              <c:numCache>
                <c:formatCode>0.0%</c:formatCode>
                <c:ptCount val="5"/>
                <c:pt idx="0">
                  <c:v>0.42</c:v>
                </c:pt>
                <c:pt idx="1">
                  <c:v>0.28799999999999998</c:v>
                </c:pt>
                <c:pt idx="2">
                  <c:v>0.113</c:v>
                </c:pt>
                <c:pt idx="3">
                  <c:v>6.4000000000000001E-2</c:v>
                </c:pt>
                <c:pt idx="4">
                  <c:v>0.115</c:v>
                </c:pt>
              </c:numCache>
            </c:numRef>
          </c:val>
          <c:extLst>
            <c:ext xmlns:c16="http://schemas.microsoft.com/office/drawing/2014/chart" uri="{C3380CC4-5D6E-409C-BE32-E72D297353CC}">
              <c16:uniqueId val="{00000000-7DFA-436A-AD03-A36D5E520A3E}"/>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userShapes r:id="rId2"/>
</c:chartSpace>
</file>

<file path=ppt/charts/chart8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384959925700609"/>
          <c:y val="0.1144737959760861"/>
          <c:w val="0.43230094760656684"/>
          <c:h val="0.69365664503075752"/>
        </c:manualLayout>
      </c:layout>
      <c:areaChart>
        <c:grouping val="stacked"/>
        <c:varyColors val="0"/>
        <c:ser>
          <c:idx val="2"/>
          <c:order val="2"/>
          <c:tx>
            <c:strRef>
              <c:f>Sheet1!$D$1</c:f>
              <c:strCache>
                <c:ptCount val="1"/>
                <c:pt idx="0">
                  <c:v>Bottom Area</c:v>
                </c:pt>
              </c:strCache>
            </c:strRef>
          </c:tx>
          <c:spPr>
            <a:noFill/>
            <a:ln>
              <a:noFill/>
            </a:ln>
            <a:effectLst/>
          </c:spPr>
          <c:cat>
            <c:numRef>
              <c:f>Sheet1!$A$2:$A$3</c:f>
              <c:numCache>
                <c:formatCode>General</c:formatCode>
                <c:ptCount val="2"/>
                <c:pt idx="0">
                  <c:v>2024</c:v>
                </c:pt>
                <c:pt idx="1">
                  <c:v>2025</c:v>
                </c:pt>
              </c:numCache>
            </c:numRef>
          </c:cat>
          <c:val>
            <c:numRef>
              <c:f>Sheet1!$D$2:$D$3</c:f>
              <c:numCache>
                <c:formatCode>0.0%</c:formatCode>
                <c:ptCount val="2"/>
                <c:pt idx="0">
                  <c:v>0.19500000000000001</c:v>
                </c:pt>
                <c:pt idx="1">
                  <c:v>0.17899999999999999</c:v>
                </c:pt>
              </c:numCache>
            </c:numRef>
          </c:val>
          <c:extLst>
            <c:ext xmlns:c16="http://schemas.microsoft.com/office/drawing/2014/chart" uri="{C3380CC4-5D6E-409C-BE32-E72D297353CC}">
              <c16:uniqueId val="{00000000-AD96-4E71-8DEC-6019D0E25424}"/>
            </c:ext>
          </c:extLst>
        </c:ser>
        <c:ser>
          <c:idx val="3"/>
          <c:order val="3"/>
          <c:tx>
            <c:strRef>
              <c:f>Sheet1!$E$1</c:f>
              <c:strCache>
                <c:ptCount val="1"/>
                <c:pt idx="0">
                  <c:v>Top Area</c:v>
                </c:pt>
              </c:strCache>
            </c:strRef>
          </c:tx>
          <c:spPr>
            <a:solidFill>
              <a:srgbClr val="DDE1E4">
                <a:alpha val="25000"/>
              </a:srgbClr>
            </a:solidFill>
            <a:ln>
              <a:noFill/>
            </a:ln>
            <a:effectLst/>
          </c:spPr>
          <c:cat>
            <c:numRef>
              <c:f>Sheet1!$A$2:$A$3</c:f>
              <c:numCache>
                <c:formatCode>General</c:formatCode>
                <c:ptCount val="2"/>
                <c:pt idx="0">
                  <c:v>2024</c:v>
                </c:pt>
                <c:pt idx="1">
                  <c:v>2025</c:v>
                </c:pt>
              </c:numCache>
            </c:numRef>
          </c:cat>
          <c:val>
            <c:numRef>
              <c:f>Sheet1!$E$2:$E$3</c:f>
              <c:numCache>
                <c:formatCode>0.0%</c:formatCode>
                <c:ptCount val="2"/>
                <c:pt idx="0">
                  <c:v>0.49699999999999994</c:v>
                </c:pt>
                <c:pt idx="1">
                  <c:v>0.52899999999999991</c:v>
                </c:pt>
              </c:numCache>
            </c:numRef>
          </c:val>
          <c:extLst>
            <c:ext xmlns:c16="http://schemas.microsoft.com/office/drawing/2014/chart" uri="{C3380CC4-5D6E-409C-BE32-E72D297353CC}">
              <c16:uniqueId val="{00000001-AD96-4E71-8DEC-6019D0E25424}"/>
            </c:ext>
          </c:extLst>
        </c:ser>
        <c:dLbls>
          <c:showLegendKey val="0"/>
          <c:showVal val="0"/>
          <c:showCatName val="0"/>
          <c:showSerName val="0"/>
          <c:showPercent val="0"/>
          <c:showBubbleSize val="0"/>
        </c:dLbls>
        <c:axId val="1893957808"/>
        <c:axId val="241089599"/>
      </c:areaChart>
      <c:lineChart>
        <c:grouping val="standard"/>
        <c:varyColors val="0"/>
        <c:ser>
          <c:idx val="0"/>
          <c:order val="0"/>
          <c:tx>
            <c:strRef>
              <c:f>Sheet1!$B$1</c:f>
              <c:strCache>
                <c:ptCount val="1"/>
                <c:pt idx="0">
                  <c:v>Good¹</c:v>
                </c:pt>
              </c:strCache>
            </c:strRef>
          </c:tx>
          <c:spPr>
            <a:ln w="31750" cap="rnd">
              <a:solidFill>
                <a:srgbClr val="003087"/>
              </a:solidFill>
              <a:round/>
            </a:ln>
            <a:effectLst/>
          </c:spPr>
          <c:marker>
            <c:symbol val="circle"/>
            <c:size val="9"/>
            <c:spPr>
              <a:solidFill>
                <a:srgbClr val="DDE1E4"/>
              </a:solidFill>
              <a:ln w="19050">
                <a:solidFill>
                  <a:srgbClr val="003087"/>
                </a:solidFill>
              </a:ln>
              <a:effectLst/>
            </c:spPr>
          </c:marker>
          <c:dPt>
            <c:idx val="0"/>
            <c:bubble3D val="0"/>
            <c:extLst>
              <c:ext xmlns:c16="http://schemas.microsoft.com/office/drawing/2014/chart" uri="{C3380CC4-5D6E-409C-BE32-E72D297353CC}">
                <c16:uniqueId val="{00000002-AD96-4E71-8DEC-6019D0E25424}"/>
              </c:ext>
            </c:extLst>
          </c:dPt>
          <c:dLbls>
            <c:spPr>
              <a:solidFill>
                <a:schemeClr val="bg1"/>
              </a:solidFill>
              <a:ln>
                <a:noFill/>
              </a:ln>
              <a:effectLst/>
            </c:spPr>
            <c:txPr>
              <a:bodyPr rot="0" vert="horz"/>
              <a:lstStyle/>
              <a:p>
                <a:pPr>
                  <a:defRPr sz="1800" b="1"/>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numRef>
              <c:f>Sheet1!$A$2:$A$3</c:f>
              <c:numCache>
                <c:formatCode>General</c:formatCode>
                <c:ptCount val="2"/>
                <c:pt idx="0">
                  <c:v>2024</c:v>
                </c:pt>
                <c:pt idx="1">
                  <c:v>2025</c:v>
                </c:pt>
              </c:numCache>
            </c:numRef>
          </c:cat>
          <c:val>
            <c:numRef>
              <c:f>Sheet1!$B$2:$B$3</c:f>
              <c:numCache>
                <c:formatCode>0.0%</c:formatCode>
                <c:ptCount val="2"/>
                <c:pt idx="0">
                  <c:v>0.69199999999999995</c:v>
                </c:pt>
                <c:pt idx="1">
                  <c:v>0.70799999999999996</c:v>
                </c:pt>
              </c:numCache>
            </c:numRef>
          </c:val>
          <c:smooth val="0"/>
          <c:extLst>
            <c:ext xmlns:c16="http://schemas.microsoft.com/office/drawing/2014/chart" uri="{C3380CC4-5D6E-409C-BE32-E72D297353CC}">
              <c16:uniqueId val="{00000004-AD96-4E71-8DEC-6019D0E25424}"/>
            </c:ext>
          </c:extLst>
        </c:ser>
        <c:ser>
          <c:idx val="1"/>
          <c:order val="1"/>
          <c:tx>
            <c:strRef>
              <c:f>Sheet1!$C$1</c:f>
              <c:strCache>
                <c:ptCount val="1"/>
                <c:pt idx="0">
                  <c:v>Poor²</c:v>
                </c:pt>
              </c:strCache>
            </c:strRef>
          </c:tx>
          <c:spPr>
            <a:ln w="31750" cap="rnd">
              <a:solidFill>
                <a:srgbClr val="919EA8"/>
              </a:solidFill>
              <a:round/>
            </a:ln>
            <a:effectLst/>
          </c:spPr>
          <c:marker>
            <c:symbol val="square"/>
            <c:size val="9"/>
            <c:spPr>
              <a:solidFill>
                <a:srgbClr val="DDE1E4"/>
              </a:solidFill>
              <a:ln w="19050">
                <a:solidFill>
                  <a:srgbClr val="919EA8"/>
                </a:solidFill>
              </a:ln>
              <a:effectLst/>
            </c:spPr>
          </c:marker>
          <c:dLbls>
            <c:spPr>
              <a:solidFill>
                <a:schemeClr val="bg1"/>
              </a:solidFill>
              <a:ln>
                <a:noFill/>
              </a:ln>
              <a:effectLst/>
            </c:spPr>
            <c:txPr>
              <a:bodyPr rot="0" vert="horz"/>
              <a:lstStyle/>
              <a:p>
                <a:pPr>
                  <a:defRPr sz="1800" b="1"/>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numRef>
              <c:f>Sheet1!$A$2:$A$3</c:f>
              <c:numCache>
                <c:formatCode>General</c:formatCode>
                <c:ptCount val="2"/>
                <c:pt idx="0">
                  <c:v>2024</c:v>
                </c:pt>
                <c:pt idx="1">
                  <c:v>2025</c:v>
                </c:pt>
              </c:numCache>
            </c:numRef>
          </c:cat>
          <c:val>
            <c:numRef>
              <c:f>Sheet1!$C$2:$C$3</c:f>
              <c:numCache>
                <c:formatCode>0.0%</c:formatCode>
                <c:ptCount val="2"/>
                <c:pt idx="0">
                  <c:v>0.19500000000000001</c:v>
                </c:pt>
                <c:pt idx="1">
                  <c:v>0.17899999999999999</c:v>
                </c:pt>
              </c:numCache>
            </c:numRef>
          </c:val>
          <c:smooth val="0"/>
          <c:extLst>
            <c:ext xmlns:c16="http://schemas.microsoft.com/office/drawing/2014/chart" uri="{C3380CC4-5D6E-409C-BE32-E72D297353CC}">
              <c16:uniqueId val="{00000006-AD96-4E71-8DEC-6019D0E25424}"/>
            </c:ext>
          </c:extLst>
        </c:ser>
        <c:dLbls>
          <c:showLegendKey val="0"/>
          <c:showVal val="0"/>
          <c:showCatName val="0"/>
          <c:showSerName val="0"/>
          <c:showPercent val="0"/>
          <c:showBubbleSize val="0"/>
        </c:dLbls>
        <c:marker val="1"/>
        <c:smooth val="0"/>
        <c:axId val="1893957808"/>
        <c:axId val="241089599"/>
      </c:lineChart>
      <c:catAx>
        <c:axId val="1893957808"/>
        <c:scaling>
          <c:orientation val="minMax"/>
        </c:scaling>
        <c:delete val="0"/>
        <c:axPos val="b"/>
        <c:majorGridlines>
          <c:spPr>
            <a:ln w="12700" cap="rnd" cmpd="sng" algn="ctr">
              <a:solidFill>
                <a:srgbClr val="919EA8"/>
              </a:solidFill>
              <a:prstDash val="sysDot"/>
              <a:round/>
            </a:ln>
            <a:effectLst/>
          </c:spPr>
        </c:majorGridlines>
        <c:numFmt formatCode="General" sourceLinked="1"/>
        <c:majorTickMark val="none"/>
        <c:minorTickMark val="none"/>
        <c:tickLblPos val="nextTo"/>
        <c:spPr>
          <a:noFill/>
          <a:ln w="9525" cap="flat" cmpd="sng" algn="ctr">
            <a:noFill/>
            <a:round/>
          </a:ln>
          <a:effectLst/>
        </c:spPr>
        <c:txPr>
          <a:bodyPr rot="-60000000" vert="horz"/>
          <a:lstStyle/>
          <a:p>
            <a:pPr>
              <a:defRPr sz="1200"/>
            </a:pPr>
            <a:endParaRPr lang="en-US"/>
          </a:p>
        </c:txPr>
        <c:crossAx val="241089599"/>
        <c:crosses val="autoZero"/>
        <c:auto val="1"/>
        <c:lblAlgn val="ctr"/>
        <c:lblOffset val="600"/>
        <c:noMultiLvlLbl val="0"/>
      </c:catAx>
      <c:valAx>
        <c:axId val="241089599"/>
        <c:scaling>
          <c:orientation val="minMax"/>
          <c:max val="1"/>
        </c:scaling>
        <c:delete val="1"/>
        <c:axPos val="l"/>
        <c:numFmt formatCode="0.0%" sourceLinked="1"/>
        <c:majorTickMark val="out"/>
        <c:minorTickMark val="none"/>
        <c:tickLblPos val="nextTo"/>
        <c:crossAx val="1893957808"/>
        <c:crosses val="autoZero"/>
        <c:crossBetween val="midCat"/>
      </c:valAx>
      <c:spPr>
        <a:noFill/>
        <a:ln>
          <a:noFill/>
        </a:ln>
        <a:effectLst/>
      </c:spPr>
    </c:plotArea>
    <c:legend>
      <c:legendPos val="t"/>
      <c:legendEntry>
        <c:idx val="0"/>
        <c:delete val="1"/>
      </c:legendEntry>
      <c:legendEntry>
        <c:idx val="1"/>
        <c:delete val="1"/>
      </c:legendEntry>
      <c:overlay val="0"/>
      <c:txPr>
        <a:bodyPr/>
        <a:lstStyle/>
        <a:p>
          <a:pPr>
            <a:defRPr sz="1200"/>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rgbClr val="231F20"/>
          </a:solidFill>
        </a:defRPr>
      </a:pPr>
      <a:endParaRPr lang="en-US"/>
    </a:p>
  </c:txPr>
  <c:externalData r:id="rId1">
    <c:autoUpdate val="0"/>
  </c:externalData>
</c:chartSpace>
</file>

<file path=ppt/charts/chart8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602263801322649"/>
          <c:y val="2.8744855967078188E-2"/>
          <c:w val="0.44508744689255125"/>
          <c:h val="0.94251028806584358"/>
        </c:manualLayout>
      </c:layout>
      <c:barChart>
        <c:barDir val="bar"/>
        <c:grouping val="clustered"/>
        <c:varyColors val="0"/>
        <c:ser>
          <c:idx val="0"/>
          <c:order val="0"/>
          <c:tx>
            <c:strRef>
              <c:f>Sheet1!$B$1</c:f>
              <c:strCache>
                <c:ptCount val="1"/>
                <c:pt idx="0">
                  <c:v>2025</c:v>
                </c:pt>
              </c:strCache>
            </c:strRef>
          </c:tx>
          <c:spPr>
            <a:solidFill>
              <a:srgbClr val="003087"/>
            </a:solidFill>
            <a:ln>
              <a:noFill/>
            </a:ln>
            <a:effectLst/>
          </c:spPr>
          <c:invertIfNegative val="0"/>
          <c:dLbls>
            <c:dLbl>
              <c:idx val="0"/>
              <c:tx>
                <c:rich>
                  <a:bodyPr/>
                  <a:lstStyle/>
                  <a:p>
                    <a:fld id="{4FFCB094-0EBD-4226-BB80-4C26429B2385}"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AC87-4CD4-80C5-F2961AAE74BC}"/>
                </c:ext>
              </c:extLst>
            </c:dLbl>
            <c:dLbl>
              <c:idx val="1"/>
              <c:tx>
                <c:rich>
                  <a:bodyPr/>
                  <a:lstStyle/>
                  <a:p>
                    <a:fld id="{B5E108A7-C8F6-429A-BA9D-42F9F73F699B}"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2795-4807-AC0B-23F83EDBCE7A}"/>
                </c:ext>
              </c:extLst>
            </c:dLbl>
            <c:dLbl>
              <c:idx val="2"/>
              <c:tx>
                <c:rich>
                  <a:bodyPr/>
                  <a:lstStyle/>
                  <a:p>
                    <a:fld id="{7D6405C4-21A7-444D-948B-81A31431C06C}"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C850-4B52-8492-DFFFFE669BCC}"/>
                </c:ext>
              </c:extLst>
            </c:dLbl>
            <c:dLbl>
              <c:idx val="3"/>
              <c:tx>
                <c:rich>
                  <a:bodyPr/>
                  <a:lstStyle/>
                  <a:p>
                    <a:fld id="{0D9C13E1-DE42-4B9B-93DB-DC9925BC9212}"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C850-4B52-8492-DFFFFE669BCC}"/>
                </c:ext>
              </c:extLst>
            </c:dLbl>
            <c:dLbl>
              <c:idx val="4"/>
              <c:tx>
                <c:rich>
                  <a:bodyPr/>
                  <a:lstStyle/>
                  <a:p>
                    <a:fld id="{88DA8DCF-7C3C-4414-961F-ADEB8E8E8870}"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C850-4B52-8492-DFFFFE669BCC}"/>
                </c:ext>
              </c:extLst>
            </c:dLbl>
            <c:dLbl>
              <c:idx val="5"/>
              <c:tx>
                <c:rich>
                  <a:bodyPr/>
                  <a:lstStyle/>
                  <a:p>
                    <a:fld id="{5156AE7A-3E72-4A23-88D9-17A6DA2A9250}"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C850-4B52-8492-DFFFFE669BCC}"/>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In the last 3 months</c:v>
                </c:pt>
                <c:pt idx="1">
                  <c:v>Between 3 and 6 months ago</c:v>
                </c:pt>
                <c:pt idx="2">
                  <c:v>Between 6 months and a year ago</c:v>
                </c:pt>
                <c:pt idx="3">
                  <c:v>Between 1 and 2 years ago</c:v>
                </c:pt>
                <c:pt idx="4">
                  <c:v>More than 2 years ago</c:v>
                </c:pt>
                <c:pt idx="5">
                  <c:v>I have never tried to get an NHS dental appointment</c:v>
                </c:pt>
              </c:strCache>
            </c:strRef>
          </c:cat>
          <c:val>
            <c:numRef>
              <c:f>Sheet1!$B$2:$B$7</c:f>
              <c:numCache>
                <c:formatCode>0.0%</c:formatCode>
                <c:ptCount val="6"/>
                <c:pt idx="0">
                  <c:v>0.19900000000000001</c:v>
                </c:pt>
                <c:pt idx="1">
                  <c:v>0.14000000000000001</c:v>
                </c:pt>
                <c:pt idx="2">
                  <c:v>0.1</c:v>
                </c:pt>
                <c:pt idx="3">
                  <c:v>7.2999999999999995E-2</c:v>
                </c:pt>
                <c:pt idx="4">
                  <c:v>0.19800000000000001</c:v>
                </c:pt>
                <c:pt idx="5">
                  <c:v>0.28999999999999998</c:v>
                </c:pt>
              </c:numCache>
            </c:numRef>
          </c:val>
          <c:extLst>
            <c:ext xmlns:c16="http://schemas.microsoft.com/office/drawing/2014/chart" uri="{C3380CC4-5D6E-409C-BE32-E72D297353CC}">
              <c16:uniqueId val="{00000000-5068-4F94-A9FC-48E8EF69FA8F}"/>
            </c:ext>
          </c:extLst>
        </c:ser>
        <c:ser>
          <c:idx val="1"/>
          <c:order val="1"/>
          <c:tx>
            <c:strRef>
              <c:f>Sheet1!$C$1</c:f>
              <c:strCache>
                <c:ptCount val="1"/>
                <c:pt idx="0">
                  <c:v>2024</c:v>
                </c:pt>
              </c:strCache>
            </c:strRef>
          </c:tx>
          <c:spPr>
            <a:solidFill>
              <a:srgbClr val="99C7E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In the last 3 months</c:v>
                </c:pt>
                <c:pt idx="1">
                  <c:v>Between 3 and 6 months ago</c:v>
                </c:pt>
                <c:pt idx="2">
                  <c:v>Between 6 months and a year ago</c:v>
                </c:pt>
                <c:pt idx="3">
                  <c:v>Between 1 and 2 years ago</c:v>
                </c:pt>
                <c:pt idx="4">
                  <c:v>More than 2 years ago</c:v>
                </c:pt>
                <c:pt idx="5">
                  <c:v>I have never tried to get an NHS dental appointment</c:v>
                </c:pt>
              </c:strCache>
            </c:strRef>
          </c:cat>
          <c:val>
            <c:numRef>
              <c:f>Sheet1!$C$2:$C$7</c:f>
              <c:numCache>
                <c:formatCode>0.0%</c:formatCode>
                <c:ptCount val="6"/>
                <c:pt idx="0">
                  <c:v>0.20599999999999999</c:v>
                </c:pt>
                <c:pt idx="1">
                  <c:v>0.13900000000000001</c:v>
                </c:pt>
                <c:pt idx="2">
                  <c:v>0.104</c:v>
                </c:pt>
                <c:pt idx="3">
                  <c:v>7.4999999999999997E-2</c:v>
                </c:pt>
                <c:pt idx="4">
                  <c:v>0.2</c:v>
                </c:pt>
                <c:pt idx="5">
                  <c:v>0.27600000000000002</c:v>
                </c:pt>
              </c:numCache>
            </c:numRef>
          </c:val>
          <c:extLst>
            <c:ext xmlns:c16="http://schemas.microsoft.com/office/drawing/2014/chart" uri="{C3380CC4-5D6E-409C-BE32-E72D297353CC}">
              <c16:uniqueId val="{00000000-5FC6-4C8A-9C8E-CB6288A012C8}"/>
            </c:ext>
          </c:extLst>
        </c:ser>
        <c:dLbls>
          <c:dLblPos val="outEnd"/>
          <c:showLegendKey val="0"/>
          <c:showVal val="1"/>
          <c:showCatName val="0"/>
          <c:showSerName val="0"/>
          <c:showPercent val="0"/>
          <c:showBubbleSize val="0"/>
        </c:dLbls>
        <c:gapWidth val="60"/>
        <c:overlap val="-10"/>
        <c:axId val="960919199"/>
        <c:axId val="81474415"/>
      </c:barChart>
      <c:catAx>
        <c:axId val="960919199"/>
        <c:scaling>
          <c:orientation val="maxMin"/>
        </c:scaling>
        <c:delete val="0"/>
        <c:axPos val="l"/>
        <c:majorGridlines>
          <c:spPr>
            <a:ln w="12700" cap="rnd" cmpd="sng" algn="ctr">
              <a:solidFill>
                <a:srgbClr val="919EA8"/>
              </a:solidFill>
              <a:prstDash val="sysDot"/>
              <a:round/>
            </a:ln>
            <a:effectLst/>
          </c:spPr>
        </c:majorGridlines>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defRPr sz="1200" b="0" i="0" u="none" strike="noStrike" kern="1200" baseline="0">
                <a:solidFill>
                  <a:schemeClr val="tx1"/>
                </a:solidFill>
                <a:latin typeface="+mn-lt"/>
                <a:ea typeface="+mn-ea"/>
                <a:cs typeface="+mn-cs"/>
              </a:defRPr>
            </a:pPr>
            <a:endParaRPr lang="en-US"/>
          </a:p>
        </c:txPr>
        <c:crossAx val="81474415"/>
        <c:crosses val="autoZero"/>
        <c:auto val="1"/>
        <c:lblAlgn val="ctr"/>
        <c:lblOffset val="100"/>
        <c:noMultiLvlLbl val="0"/>
      </c:catAx>
      <c:valAx>
        <c:axId val="81474415"/>
        <c:scaling>
          <c:orientation val="minMax"/>
          <c:max val="1"/>
        </c:scaling>
        <c:delete val="1"/>
        <c:axPos val="t"/>
        <c:numFmt formatCode="0.0%" sourceLinked="1"/>
        <c:majorTickMark val="out"/>
        <c:minorTickMark val="none"/>
        <c:tickLblPos val="nextTo"/>
        <c:crossAx val="960919199"/>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defRPr>
      </a:pPr>
      <a:endParaRPr lang="en-US"/>
    </a:p>
  </c:txPr>
  <c:externalData r:id="rId3">
    <c:autoUpdate val="0"/>
  </c:externalData>
</c:chartSpace>
</file>

<file path=ppt/charts/chart8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602263801322649"/>
          <c:y val="2.8744855967078188E-2"/>
          <c:w val="0.44508744689255125"/>
          <c:h val="0.94251028806584358"/>
        </c:manualLayout>
      </c:layout>
      <c:barChart>
        <c:barDir val="bar"/>
        <c:grouping val="clustered"/>
        <c:varyColors val="0"/>
        <c:ser>
          <c:idx val="0"/>
          <c:order val="0"/>
          <c:tx>
            <c:strRef>
              <c:f>Sheet1!$B$1</c:f>
              <c:strCache>
                <c:ptCount val="1"/>
                <c:pt idx="0">
                  <c:v>2025</c:v>
                </c:pt>
              </c:strCache>
            </c:strRef>
          </c:tx>
          <c:spPr>
            <a:solidFill>
              <a:srgbClr val="003087"/>
            </a:solidFill>
            <a:ln>
              <a:noFill/>
            </a:ln>
            <a:effectLst/>
          </c:spPr>
          <c:invertIfNegative val="0"/>
          <c:dLbls>
            <c:dLbl>
              <c:idx val="0"/>
              <c:tx>
                <c:rich>
                  <a:bodyPr/>
                  <a:lstStyle/>
                  <a:p>
                    <a:fld id="{4FFCB094-0EBD-4226-BB80-4C26429B2385}"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82C8-40C5-8B69-34F3C4E203C2}"/>
                </c:ext>
              </c:extLst>
            </c:dLbl>
            <c:dLbl>
              <c:idx val="1"/>
              <c:tx>
                <c:rich>
                  <a:bodyPr/>
                  <a:lstStyle/>
                  <a:p>
                    <a:fld id="{B5E108A7-C8F6-429A-BA9D-42F9F73F699B}"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82C8-40C5-8B69-34F3C4E203C2}"/>
                </c:ext>
              </c:extLst>
            </c:dLbl>
            <c:spPr>
              <a:solidFill>
                <a:schemeClr val="bg1"/>
              </a:solid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2"/>
                <c:pt idx="0">
                  <c:v>Yes</c:v>
                </c:pt>
                <c:pt idx="1">
                  <c:v>No</c:v>
                </c:pt>
              </c:strCache>
            </c:strRef>
          </c:cat>
          <c:val>
            <c:numRef>
              <c:f>Sheet1!$B$2:$B$4</c:f>
              <c:numCache>
                <c:formatCode>0.0%</c:formatCode>
                <c:ptCount val="3"/>
                <c:pt idx="0">
                  <c:v>0.84</c:v>
                </c:pt>
                <c:pt idx="1">
                  <c:v>0.16</c:v>
                </c:pt>
              </c:numCache>
            </c:numRef>
          </c:val>
          <c:extLst>
            <c:ext xmlns:c16="http://schemas.microsoft.com/office/drawing/2014/chart" uri="{C3380CC4-5D6E-409C-BE32-E72D297353CC}">
              <c16:uniqueId val="{00000002-82C8-40C5-8B69-34F3C4E203C2}"/>
            </c:ext>
          </c:extLst>
        </c:ser>
        <c:ser>
          <c:idx val="1"/>
          <c:order val="1"/>
          <c:tx>
            <c:strRef>
              <c:f>Sheet1!$C$1</c:f>
              <c:strCache>
                <c:ptCount val="1"/>
                <c:pt idx="0">
                  <c:v>2024</c:v>
                </c:pt>
              </c:strCache>
            </c:strRef>
          </c:tx>
          <c:spPr>
            <a:solidFill>
              <a:srgbClr val="99C7E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2"/>
                <c:pt idx="0">
                  <c:v>Yes</c:v>
                </c:pt>
                <c:pt idx="1">
                  <c:v>No</c:v>
                </c:pt>
              </c:strCache>
            </c:strRef>
          </c:cat>
          <c:val>
            <c:numRef>
              <c:f>Sheet1!$C$2:$C$4</c:f>
              <c:numCache>
                <c:formatCode>0.0%</c:formatCode>
                <c:ptCount val="3"/>
                <c:pt idx="0">
                  <c:v>0.84399999999999997</c:v>
                </c:pt>
                <c:pt idx="1">
                  <c:v>0.156</c:v>
                </c:pt>
              </c:numCache>
            </c:numRef>
          </c:val>
          <c:extLst>
            <c:ext xmlns:c16="http://schemas.microsoft.com/office/drawing/2014/chart" uri="{C3380CC4-5D6E-409C-BE32-E72D297353CC}">
              <c16:uniqueId val="{00000003-82C8-40C5-8B69-34F3C4E203C2}"/>
            </c:ext>
          </c:extLst>
        </c:ser>
        <c:dLbls>
          <c:dLblPos val="outEnd"/>
          <c:showLegendKey val="0"/>
          <c:showVal val="1"/>
          <c:showCatName val="0"/>
          <c:showSerName val="0"/>
          <c:showPercent val="0"/>
          <c:showBubbleSize val="0"/>
        </c:dLbls>
        <c:gapWidth val="60"/>
        <c:overlap val="-10"/>
        <c:axId val="960919199"/>
        <c:axId val="81474415"/>
      </c:barChart>
      <c:catAx>
        <c:axId val="960919199"/>
        <c:scaling>
          <c:orientation val="maxMin"/>
        </c:scaling>
        <c:delete val="0"/>
        <c:axPos val="l"/>
        <c:majorGridlines>
          <c:spPr>
            <a:ln w="12700" cap="rnd" cmpd="sng" algn="ctr">
              <a:solidFill>
                <a:srgbClr val="919EA8"/>
              </a:solidFill>
              <a:prstDash val="sysDot"/>
              <a:round/>
            </a:ln>
            <a:effectLst/>
          </c:spPr>
        </c:majorGridlines>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defRPr sz="1200" b="0" i="0" u="none" strike="noStrike" kern="1200" baseline="0">
                <a:solidFill>
                  <a:schemeClr val="tx1"/>
                </a:solidFill>
                <a:latin typeface="+mn-lt"/>
                <a:ea typeface="+mn-ea"/>
                <a:cs typeface="+mn-cs"/>
              </a:defRPr>
            </a:pPr>
            <a:endParaRPr lang="en-US"/>
          </a:p>
        </c:txPr>
        <c:crossAx val="81474415"/>
        <c:crosses val="autoZero"/>
        <c:auto val="1"/>
        <c:lblAlgn val="ctr"/>
        <c:lblOffset val="100"/>
        <c:noMultiLvlLbl val="0"/>
      </c:catAx>
      <c:valAx>
        <c:axId val="81474415"/>
        <c:scaling>
          <c:orientation val="minMax"/>
          <c:max val="1"/>
        </c:scaling>
        <c:delete val="1"/>
        <c:axPos val="t"/>
        <c:numFmt formatCode="0.0%" sourceLinked="1"/>
        <c:majorTickMark val="out"/>
        <c:minorTickMark val="none"/>
        <c:tickLblPos val="nextTo"/>
        <c:crossAx val="960919199"/>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990379188949499"/>
          <c:y val="0.15875"/>
          <c:w val="0.44019241622100991"/>
          <c:h val="0.6825"/>
        </c:manualLayout>
      </c:layout>
      <c:pieChart>
        <c:varyColors val="1"/>
        <c:ser>
          <c:idx val="0"/>
          <c:order val="0"/>
          <c:tx>
            <c:strRef>
              <c:f>Sheet1!$B$1</c:f>
              <c:strCache>
                <c:ptCount val="1"/>
                <c:pt idx="0">
                  <c:v>Data</c:v>
                </c:pt>
              </c:strCache>
            </c:strRef>
          </c:tx>
          <c:spPr>
            <a:ln w="19050">
              <a:solidFill>
                <a:schemeClr val="bg1"/>
              </a:solidFill>
            </a:ln>
          </c:spPr>
          <c:dPt>
            <c:idx val="0"/>
            <c:bubble3D val="0"/>
            <c:spPr>
              <a:solidFill>
                <a:srgbClr val="003087"/>
              </a:solidFill>
              <a:ln w="19050">
                <a:solidFill>
                  <a:schemeClr val="bg1"/>
                </a:solidFill>
              </a:ln>
              <a:effectLst/>
            </c:spPr>
            <c:extLst>
              <c:ext xmlns:c16="http://schemas.microsoft.com/office/drawing/2014/chart" uri="{C3380CC4-5D6E-409C-BE32-E72D297353CC}">
                <c16:uniqueId val="{00000001-B96E-418B-8E50-61AD699C633D}"/>
              </c:ext>
            </c:extLst>
          </c:dPt>
          <c:dPt>
            <c:idx val="1"/>
            <c:bubble3D val="0"/>
            <c:spPr>
              <a:solidFill>
                <a:srgbClr val="005EB8"/>
              </a:solidFill>
              <a:ln w="19050">
                <a:solidFill>
                  <a:schemeClr val="bg1"/>
                </a:solidFill>
              </a:ln>
              <a:effectLst/>
            </c:spPr>
            <c:extLst>
              <c:ext xmlns:c16="http://schemas.microsoft.com/office/drawing/2014/chart" uri="{C3380CC4-5D6E-409C-BE32-E72D297353CC}">
                <c16:uniqueId val="{00000003-B96E-418B-8E50-61AD699C633D}"/>
              </c:ext>
            </c:extLst>
          </c:dPt>
          <c:dPt>
            <c:idx val="2"/>
            <c:bubble3D val="0"/>
            <c:spPr>
              <a:solidFill>
                <a:srgbClr val="00A499"/>
              </a:solidFill>
              <a:ln w="19050">
                <a:solidFill>
                  <a:schemeClr val="bg1"/>
                </a:solidFill>
              </a:ln>
              <a:effectLst/>
            </c:spPr>
            <c:extLst>
              <c:ext xmlns:c16="http://schemas.microsoft.com/office/drawing/2014/chart" uri="{C3380CC4-5D6E-409C-BE32-E72D297353CC}">
                <c16:uniqueId val="{00000005-B96E-418B-8E50-61AD699C633D}"/>
              </c:ext>
            </c:extLst>
          </c:dPt>
          <c:dPt>
            <c:idx val="3"/>
            <c:bubble3D val="0"/>
            <c:spPr>
              <a:solidFill>
                <a:srgbClr val="DDE1E4"/>
              </a:solidFill>
              <a:ln w="19050">
                <a:solidFill>
                  <a:schemeClr val="bg1"/>
                </a:solidFill>
              </a:ln>
              <a:effectLst/>
            </c:spPr>
            <c:extLst>
              <c:ext xmlns:c16="http://schemas.microsoft.com/office/drawing/2014/chart" uri="{C3380CC4-5D6E-409C-BE32-E72D297353CC}">
                <c16:uniqueId val="{00000007-B96E-418B-8E50-61AD699C633D}"/>
              </c:ext>
            </c:extLst>
          </c:dPt>
          <c:dPt>
            <c:idx val="4"/>
            <c:bubble3D val="0"/>
            <c:spPr>
              <a:solidFill>
                <a:srgbClr val="919EA8"/>
              </a:solidFill>
              <a:ln w="19050">
                <a:solidFill>
                  <a:schemeClr val="bg1"/>
                </a:solidFill>
              </a:ln>
              <a:effectLst/>
            </c:spPr>
            <c:extLst>
              <c:ext xmlns:c16="http://schemas.microsoft.com/office/drawing/2014/chart" uri="{C3380CC4-5D6E-409C-BE32-E72D297353CC}">
                <c16:uniqueId val="{00000009-B96E-418B-8E50-61AD699C633D}"/>
              </c:ext>
            </c:extLst>
          </c:dPt>
          <c:dLbls>
            <c:dLbl>
              <c:idx val="0"/>
              <c:tx>
                <c:rich>
                  <a:bodyPr/>
                  <a:lstStyle/>
                  <a:p>
                    <a:fld id="{DD6AC5FD-BE1D-449E-8AA7-EF868E855685}" type="VALUE">
                      <a:rPr lang="en-US" sz="2000" b="1" smtClean="0"/>
                      <a:pPr/>
                      <a:t>[VALUE]</a:t>
                    </a:fld>
                    <a:endParaRPr lang="en-US" sz="2000" b="1" baseline="0"/>
                  </a:p>
                  <a:p>
                    <a:fld id="{D5CABBDB-5696-429A-B346-8F299FE96EDE}" type="CATEGORYNAME">
                      <a:rPr lang="en-US"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1-B96E-418B-8E50-61AD699C633D}"/>
                </c:ext>
              </c:extLst>
            </c:dLbl>
            <c:dLbl>
              <c:idx val="1"/>
              <c:tx>
                <c:rich>
                  <a:bodyPr/>
                  <a:lstStyle/>
                  <a:p>
                    <a:fld id="{3B10BDC5-3E70-4489-8C32-3C71B075A16C}" type="VALUE">
                      <a:rPr lang="en-US" sz="2000" b="1" smtClean="0"/>
                      <a:pPr/>
                      <a:t>[VALUE]</a:t>
                    </a:fld>
                    <a:endParaRPr lang="en-US" sz="2000" b="1" baseline="0"/>
                  </a:p>
                  <a:p>
                    <a:fld id="{D2A95A94-10BE-49E3-A7A4-06DC9BD2736D}" type="CATEGORYNAME">
                      <a:rPr lang="en-US"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3-B96E-418B-8E50-61AD699C633D}"/>
                </c:ext>
              </c:extLst>
            </c:dLbl>
            <c:dLbl>
              <c:idx val="2"/>
              <c:tx>
                <c:rich>
                  <a:bodyPr/>
                  <a:lstStyle/>
                  <a:p>
                    <a:fld id="{501C5004-9334-4C59-8848-F0F0603F3F6E}" type="VALUE">
                      <a:rPr lang="en-GB" sz="2000" b="1" smtClean="0"/>
                      <a:pPr/>
                      <a:t>[VALUE]</a:t>
                    </a:fld>
                    <a:endParaRPr lang="en-GB" sz="2000" b="1" baseline="0"/>
                  </a:p>
                  <a:p>
                    <a:fld id="{4481EB85-F350-42BB-8C98-930CCA8F1087}" type="CATEGORYNAME">
                      <a:rPr lang="en-GB"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5-B96E-418B-8E50-61AD699C633D}"/>
                </c:ext>
              </c:extLst>
            </c:dLbl>
            <c:dLbl>
              <c:idx val="3"/>
              <c:tx>
                <c:rich>
                  <a:bodyPr/>
                  <a:lstStyle/>
                  <a:p>
                    <a:fld id="{8DE1027D-E190-45A6-92E6-2F42A40A7D38}" type="VALUE">
                      <a:rPr lang="en-US" sz="2000" b="1" smtClean="0"/>
                      <a:pPr/>
                      <a:t>[VALUE]</a:t>
                    </a:fld>
                    <a:endParaRPr lang="en-US" sz="2000" b="1" baseline="0"/>
                  </a:p>
                  <a:p>
                    <a:fld id="{47AD094A-EFC9-4C67-AC4C-D8480BC7E1F9}" type="CATEGORYNAME">
                      <a:rPr lang="en-US"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7-B96E-418B-8E50-61AD699C633D}"/>
                </c:ext>
              </c:extLst>
            </c:dLbl>
            <c:dLbl>
              <c:idx val="4"/>
              <c:layout>
                <c:manualLayout>
                  <c:x val="6.7841880341880337E-2"/>
                  <c:y val="-3.3601554878879634E-2"/>
                </c:manualLayout>
              </c:layout>
              <c:tx>
                <c:rich>
                  <a:bodyPr/>
                  <a:lstStyle/>
                  <a:p>
                    <a:fld id="{4A27DA09-7542-4673-8BEF-F8B851CBADCF}" type="VALUE">
                      <a:rPr lang="en-US" sz="2000" b="1" smtClean="0"/>
                      <a:pPr/>
                      <a:t>[VALUE]</a:t>
                    </a:fld>
                    <a:endParaRPr lang="en-US" sz="2000" b="1" baseline="0"/>
                  </a:p>
                  <a:p>
                    <a:fld id="{83BBA1BA-7554-4944-A1B5-781A3CA7DEA5}" type="CATEGORYNAME">
                      <a:rPr lang="en-US" smtClean="0"/>
                      <a:pPr/>
                      <a:t>[CATEGORY NAME]</a:t>
                    </a:fld>
                    <a:endParaRPr lang="en-GB"/>
                  </a:p>
                </c:rich>
              </c:tx>
              <c:dLblPos val="bestFit"/>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9-B96E-418B-8E50-61AD699C633D}"/>
                </c:ext>
              </c:extLst>
            </c:dLbl>
            <c:spPr>
              <a:noFill/>
              <a:ln>
                <a:noFill/>
              </a:ln>
              <a:effectLst/>
            </c:spPr>
            <c:txPr>
              <a:bodyPr rot="0" spcFirstLastPara="1" vertOverflow="ellipsis" vert="horz" wrap="none" lIns="38100" tIns="19050" rIns="38100" bIns="19050" anchor="ctr" anchorCtr="1">
                <a:spAutoFit/>
              </a:bodyPr>
              <a:lstStyle/>
              <a:p>
                <a:pPr>
                  <a:defRPr sz="1197" b="0" i="0" u="none" strike="noStrike" kern="1200" baseline="0">
                    <a:solidFill>
                      <a:srgbClr val="231F20"/>
                    </a:solidFill>
                    <a:latin typeface="+mn-lt"/>
                    <a:ea typeface="+mn-ea"/>
                    <a:cs typeface="+mn-cs"/>
                  </a:defRPr>
                </a:pPr>
                <a:endParaRPr lang="en-US"/>
              </a:p>
            </c:txPr>
            <c:dLblPos val="outEnd"/>
            <c:showLegendKey val="0"/>
            <c:showVal val="1"/>
            <c:showCatName val="1"/>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rect">
                    <a:avLst/>
                  </a:prstGeom>
                </c15:spPr>
              </c:ext>
            </c:extLst>
          </c:dLbls>
          <c:cat>
            <c:strRef>
              <c:f>Sheet1!$A$2:$A$6</c:f>
              <c:strCache>
                <c:ptCount val="5"/>
                <c:pt idx="0">
                  <c:v>Very easy</c:v>
                </c:pt>
                <c:pt idx="1">
                  <c:v>Fairly easy</c:v>
                </c:pt>
                <c:pt idx="2">
                  <c:v>Neither easy
nor difficult</c:v>
                </c:pt>
                <c:pt idx="3">
                  <c:v>Fairly difficult</c:v>
                </c:pt>
                <c:pt idx="4">
                  <c:v>Very difficult</c:v>
                </c:pt>
              </c:strCache>
            </c:strRef>
          </c:cat>
          <c:val>
            <c:numRef>
              <c:f>Sheet1!$B$2:$B$6</c:f>
              <c:numCache>
                <c:formatCode>0.0%</c:formatCode>
                <c:ptCount val="5"/>
                <c:pt idx="0">
                  <c:v>0.20699999999999999</c:v>
                </c:pt>
                <c:pt idx="1">
                  <c:v>0.32300000000000001</c:v>
                </c:pt>
                <c:pt idx="2">
                  <c:v>0.124</c:v>
                </c:pt>
                <c:pt idx="3">
                  <c:v>0.21199999999999999</c:v>
                </c:pt>
                <c:pt idx="4">
                  <c:v>0.13500000000000001</c:v>
                </c:pt>
              </c:numCache>
            </c:numRef>
          </c:val>
          <c:extLst>
            <c:ext xmlns:c16="http://schemas.microsoft.com/office/drawing/2014/chart" uri="{C3380CC4-5D6E-409C-BE32-E72D297353CC}">
              <c16:uniqueId val="{00000000-7DFA-436A-AD03-A36D5E520A3E}"/>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userShapes r:id="rId2"/>
</c:chartSpace>
</file>

<file path=ppt/charts/chart9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602263801322649"/>
          <c:y val="2.8744855967078188E-2"/>
          <c:w val="0.44508744689255125"/>
          <c:h val="0.94251028806584358"/>
        </c:manualLayout>
      </c:layout>
      <c:barChart>
        <c:barDir val="bar"/>
        <c:grouping val="clustered"/>
        <c:varyColors val="0"/>
        <c:ser>
          <c:idx val="0"/>
          <c:order val="0"/>
          <c:tx>
            <c:strRef>
              <c:f>Sheet1!$B$1</c:f>
              <c:strCache>
                <c:ptCount val="1"/>
                <c:pt idx="0">
                  <c:v>2025</c:v>
                </c:pt>
              </c:strCache>
            </c:strRef>
          </c:tx>
          <c:spPr>
            <a:solidFill>
              <a:srgbClr val="003087"/>
            </a:solidFill>
            <a:ln>
              <a:noFill/>
            </a:ln>
            <a:effectLst/>
          </c:spPr>
          <c:invertIfNegative val="0"/>
          <c:dLbls>
            <c:dLbl>
              <c:idx val="0"/>
              <c:tx>
                <c:rich>
                  <a:bodyPr/>
                  <a:lstStyle/>
                  <a:p>
                    <a:fld id="{4FFCB094-0EBD-4226-BB80-4C26429B2385}"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AC87-4CD4-80C5-F2961AAE74BC}"/>
                </c:ext>
              </c:extLst>
            </c:dLbl>
            <c:dLbl>
              <c:idx val="1"/>
              <c:tx>
                <c:rich>
                  <a:bodyPr/>
                  <a:lstStyle/>
                  <a:p>
                    <a:fld id="{B5E108A7-C8F6-429A-BA9D-42F9F73F699B}"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2795-4807-AC0B-23F83EDBCE7A}"/>
                </c:ext>
              </c:extLst>
            </c:dLbl>
            <c:dLbl>
              <c:idx val="2"/>
              <c:tx>
                <c:rich>
                  <a:bodyPr/>
                  <a:lstStyle/>
                  <a:p>
                    <a:fld id="{7D6405C4-21A7-444D-948B-81A31431C06C}"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C850-4B52-8492-DFFFFE669BCC}"/>
                </c:ext>
              </c:extLst>
            </c:dLbl>
            <c:dLbl>
              <c:idx val="3"/>
              <c:tx>
                <c:rich>
                  <a:bodyPr/>
                  <a:lstStyle/>
                  <a:p>
                    <a:fld id="{0D9C13E1-DE42-4B9B-93DB-DC9925BC9212}"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C850-4B52-8492-DFFFFE669BCC}"/>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Yes</c:v>
                </c:pt>
                <c:pt idx="1">
                  <c:v>No, no appointments were available</c:v>
                </c:pt>
                <c:pt idx="2">
                  <c:v>No, the dentist was not taking new patients</c:v>
                </c:pt>
                <c:pt idx="3">
                  <c:v>No, for another reason</c:v>
                </c:pt>
              </c:strCache>
            </c:strRef>
          </c:cat>
          <c:val>
            <c:numRef>
              <c:f>Sheet1!$B$2:$B$5</c:f>
              <c:numCache>
                <c:formatCode>0.0%</c:formatCode>
                <c:ptCount val="4"/>
                <c:pt idx="0">
                  <c:v>0.78200000000000003</c:v>
                </c:pt>
                <c:pt idx="1">
                  <c:v>8.5999999999999993E-2</c:v>
                </c:pt>
                <c:pt idx="2">
                  <c:v>0.105</c:v>
                </c:pt>
                <c:pt idx="3">
                  <c:v>5.3999999999999999E-2</c:v>
                </c:pt>
              </c:numCache>
            </c:numRef>
          </c:val>
          <c:extLst>
            <c:ext xmlns:c16="http://schemas.microsoft.com/office/drawing/2014/chart" uri="{C3380CC4-5D6E-409C-BE32-E72D297353CC}">
              <c16:uniqueId val="{00000000-5068-4F94-A9FC-48E8EF69FA8F}"/>
            </c:ext>
          </c:extLst>
        </c:ser>
        <c:ser>
          <c:idx val="1"/>
          <c:order val="1"/>
          <c:tx>
            <c:strRef>
              <c:f>Sheet1!$C$1</c:f>
              <c:strCache>
                <c:ptCount val="1"/>
                <c:pt idx="0">
                  <c:v>2024</c:v>
                </c:pt>
              </c:strCache>
            </c:strRef>
          </c:tx>
          <c:spPr>
            <a:solidFill>
              <a:srgbClr val="99C7E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Yes</c:v>
                </c:pt>
                <c:pt idx="1">
                  <c:v>No, no appointments were available</c:v>
                </c:pt>
                <c:pt idx="2">
                  <c:v>No, the dentist was not taking new patients</c:v>
                </c:pt>
                <c:pt idx="3">
                  <c:v>No, for another reason</c:v>
                </c:pt>
              </c:strCache>
            </c:strRef>
          </c:cat>
          <c:val>
            <c:numRef>
              <c:f>Sheet1!$C$2:$C$5</c:f>
              <c:numCache>
                <c:formatCode>0.0%</c:formatCode>
                <c:ptCount val="4"/>
                <c:pt idx="0">
                  <c:v>0.76300000000000001</c:v>
                </c:pt>
                <c:pt idx="1">
                  <c:v>9.5000000000000001E-2</c:v>
                </c:pt>
                <c:pt idx="2">
                  <c:v>0.111</c:v>
                </c:pt>
                <c:pt idx="3">
                  <c:v>5.8999999999999997E-2</c:v>
                </c:pt>
              </c:numCache>
            </c:numRef>
          </c:val>
          <c:extLst>
            <c:ext xmlns:c16="http://schemas.microsoft.com/office/drawing/2014/chart" uri="{C3380CC4-5D6E-409C-BE32-E72D297353CC}">
              <c16:uniqueId val="{00000000-E99F-4A3F-B62B-F86418BFF1BE}"/>
            </c:ext>
          </c:extLst>
        </c:ser>
        <c:dLbls>
          <c:dLblPos val="outEnd"/>
          <c:showLegendKey val="0"/>
          <c:showVal val="1"/>
          <c:showCatName val="0"/>
          <c:showSerName val="0"/>
          <c:showPercent val="0"/>
          <c:showBubbleSize val="0"/>
        </c:dLbls>
        <c:gapWidth val="60"/>
        <c:overlap val="-10"/>
        <c:axId val="960919199"/>
        <c:axId val="81474415"/>
      </c:barChart>
      <c:catAx>
        <c:axId val="960919199"/>
        <c:scaling>
          <c:orientation val="maxMin"/>
        </c:scaling>
        <c:delete val="0"/>
        <c:axPos val="l"/>
        <c:majorGridlines>
          <c:spPr>
            <a:ln w="12700" cap="rnd" cmpd="sng" algn="ctr">
              <a:solidFill>
                <a:srgbClr val="919EA8"/>
              </a:solidFill>
              <a:prstDash val="sysDot"/>
              <a:round/>
            </a:ln>
            <a:effectLst/>
          </c:spPr>
        </c:majorGridlines>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defRPr sz="1200" b="0" i="0" u="none" strike="noStrike" kern="1200" baseline="0">
                <a:solidFill>
                  <a:schemeClr val="tx1"/>
                </a:solidFill>
                <a:latin typeface="+mn-lt"/>
                <a:ea typeface="+mn-ea"/>
                <a:cs typeface="+mn-cs"/>
              </a:defRPr>
            </a:pPr>
            <a:endParaRPr lang="en-US"/>
          </a:p>
        </c:txPr>
        <c:crossAx val="81474415"/>
        <c:crosses val="autoZero"/>
        <c:auto val="1"/>
        <c:lblAlgn val="ctr"/>
        <c:lblOffset val="100"/>
        <c:noMultiLvlLbl val="0"/>
      </c:catAx>
      <c:valAx>
        <c:axId val="81474415"/>
        <c:scaling>
          <c:orientation val="minMax"/>
          <c:max val="1"/>
        </c:scaling>
        <c:delete val="1"/>
        <c:axPos val="t"/>
        <c:numFmt formatCode="0.0%" sourceLinked="1"/>
        <c:majorTickMark val="out"/>
        <c:minorTickMark val="none"/>
        <c:tickLblPos val="nextTo"/>
        <c:crossAx val="960919199"/>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defRPr>
      </a:pPr>
      <a:endParaRPr lang="en-US"/>
    </a:p>
  </c:txPr>
  <c:externalData r:id="rId3">
    <c:autoUpdate val="0"/>
  </c:externalData>
</c:chartSpace>
</file>

<file path=ppt/charts/chart9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602263801322649"/>
          <c:y val="2.8744855967078188E-2"/>
          <c:w val="0.44508744689255125"/>
          <c:h val="0.94251028806584358"/>
        </c:manualLayout>
      </c:layout>
      <c:barChart>
        <c:barDir val="bar"/>
        <c:grouping val="clustered"/>
        <c:varyColors val="0"/>
        <c:ser>
          <c:idx val="0"/>
          <c:order val="0"/>
          <c:tx>
            <c:strRef>
              <c:f>Sheet1!$B$1</c:f>
              <c:strCache>
                <c:ptCount val="1"/>
                <c:pt idx="0">
                  <c:v>2025</c:v>
                </c:pt>
              </c:strCache>
            </c:strRef>
          </c:tx>
          <c:spPr>
            <a:solidFill>
              <a:srgbClr val="003087"/>
            </a:solidFill>
            <a:ln>
              <a:noFill/>
            </a:ln>
            <a:effectLst/>
          </c:spPr>
          <c:invertIfNegative val="0"/>
          <c:dLbls>
            <c:dLbl>
              <c:idx val="0"/>
              <c:tx>
                <c:rich>
                  <a:bodyPr/>
                  <a:lstStyle/>
                  <a:p>
                    <a:fld id="{88DA8DCF-7C3C-4414-961F-ADEB8E8E8870}"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AC87-4CD4-80C5-F2961AAE74BC}"/>
                </c:ext>
              </c:extLst>
            </c:dLbl>
            <c:dLbl>
              <c:idx val="1"/>
              <c:tx>
                <c:rich>
                  <a:bodyPr/>
                  <a:lstStyle/>
                  <a:p>
                    <a:fld id="{7D6405C4-21A7-444D-948B-81A31431C06C}"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2795-4807-AC0B-23F83EDBCE7A}"/>
                </c:ext>
              </c:extLst>
            </c:dLbl>
            <c:dLbl>
              <c:idx val="2"/>
              <c:tx>
                <c:rich>
                  <a:bodyPr/>
                  <a:lstStyle/>
                  <a:p>
                    <a:fld id="{4FFCB094-0EBD-4226-BB80-4C26429B2385}"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C850-4B52-8492-DFFFFE669BCC}"/>
                </c:ext>
              </c:extLst>
            </c:dLbl>
            <c:dLbl>
              <c:idx val="3"/>
              <c:tx>
                <c:rich>
                  <a:bodyPr/>
                  <a:lstStyle/>
                  <a:p>
                    <a:fld id="{5156AE7A-3E72-4A23-88D9-17A6DA2A9250}"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C850-4B52-8492-DFFFFE669BCC}"/>
                </c:ext>
              </c:extLst>
            </c:dLbl>
            <c:dLbl>
              <c:idx val="4"/>
              <c:tx>
                <c:rich>
                  <a:bodyPr/>
                  <a:lstStyle/>
                  <a:p>
                    <a:fld id="{B5E108A7-C8F6-429A-BA9D-42F9F73F699B}"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C850-4B52-8492-DFFFFE669BCC}"/>
                </c:ext>
              </c:extLst>
            </c:dLbl>
            <c:dLbl>
              <c:idx val="5"/>
              <c:tx>
                <c:rich>
                  <a:bodyPr/>
                  <a:lstStyle/>
                  <a:p>
                    <a:fld id="{0D9C13E1-DE42-4B9B-93DB-DC9925BC9212}"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C850-4B52-8492-DFFFFE669BCC}"/>
                </c:ext>
              </c:extLst>
            </c:dLbl>
            <c:dLbl>
              <c:idx val="6"/>
              <c:tx>
                <c:rich>
                  <a:bodyPr/>
                  <a:lstStyle/>
                  <a:p>
                    <a:fld id="{27F292E9-E6C7-4A6A-A4AA-21B9B259D0C9}"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4735-4563-A796-8EF11BAF62DE}"/>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I prefer to go to a private dentist</c:v>
                </c:pt>
                <c:pt idx="1">
                  <c:v>I didn't think I could get an NHS dental appointment</c:v>
                </c:pt>
                <c:pt idx="2">
                  <c:v>I haven't needed to visit a dentist</c:v>
                </c:pt>
                <c:pt idx="3">
                  <c:v>NHS dental care is too expensive</c:v>
                </c:pt>
                <c:pt idx="4">
                  <c:v>I don't like going to the dentist</c:v>
                </c:pt>
                <c:pt idx="5">
                  <c:v>I'm on a waiting list for an NHS dentist</c:v>
                </c:pt>
                <c:pt idx="6">
                  <c:v>Another reason</c:v>
                </c:pt>
              </c:strCache>
            </c:strRef>
          </c:cat>
          <c:val>
            <c:numRef>
              <c:f>Sheet1!$B$2:$B$8</c:f>
              <c:numCache>
                <c:formatCode>0.0%</c:formatCode>
                <c:ptCount val="7"/>
                <c:pt idx="0">
                  <c:v>0.26700000000000002</c:v>
                </c:pt>
                <c:pt idx="1">
                  <c:v>0.26200000000000001</c:v>
                </c:pt>
                <c:pt idx="2">
                  <c:v>0.188</c:v>
                </c:pt>
                <c:pt idx="3">
                  <c:v>5.6000000000000001E-2</c:v>
                </c:pt>
                <c:pt idx="4">
                  <c:v>5.1999999999999998E-2</c:v>
                </c:pt>
                <c:pt idx="5">
                  <c:v>3.9E-2</c:v>
                </c:pt>
                <c:pt idx="6">
                  <c:v>0.13700000000000001</c:v>
                </c:pt>
              </c:numCache>
            </c:numRef>
          </c:val>
          <c:extLst>
            <c:ext xmlns:c16="http://schemas.microsoft.com/office/drawing/2014/chart" uri="{C3380CC4-5D6E-409C-BE32-E72D297353CC}">
              <c16:uniqueId val="{00000000-5068-4F94-A9FC-48E8EF69FA8F}"/>
            </c:ext>
          </c:extLst>
        </c:ser>
        <c:ser>
          <c:idx val="1"/>
          <c:order val="1"/>
          <c:tx>
            <c:strRef>
              <c:f>Sheet1!$C$1</c:f>
              <c:strCache>
                <c:ptCount val="1"/>
                <c:pt idx="0">
                  <c:v>2024</c:v>
                </c:pt>
              </c:strCache>
            </c:strRef>
          </c:tx>
          <c:spPr>
            <a:solidFill>
              <a:srgbClr val="99C7E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I prefer to go to a private dentist</c:v>
                </c:pt>
                <c:pt idx="1">
                  <c:v>I didn't think I could get an NHS dental appointment</c:v>
                </c:pt>
                <c:pt idx="2">
                  <c:v>I haven't needed to visit a dentist</c:v>
                </c:pt>
                <c:pt idx="3">
                  <c:v>NHS dental care is too expensive</c:v>
                </c:pt>
                <c:pt idx="4">
                  <c:v>I don't like going to the dentist</c:v>
                </c:pt>
                <c:pt idx="5">
                  <c:v>I'm on a waiting list for an NHS dentist</c:v>
                </c:pt>
                <c:pt idx="6">
                  <c:v>Another reason</c:v>
                </c:pt>
              </c:strCache>
            </c:strRef>
          </c:cat>
          <c:val>
            <c:numRef>
              <c:f>Sheet1!$C$2:$C$8</c:f>
              <c:numCache>
                <c:formatCode>0.0%</c:formatCode>
                <c:ptCount val="7"/>
                <c:pt idx="0">
                  <c:v>0.26800000000000002</c:v>
                </c:pt>
                <c:pt idx="1">
                  <c:v>0.247</c:v>
                </c:pt>
                <c:pt idx="2">
                  <c:v>0.19700000000000001</c:v>
                </c:pt>
                <c:pt idx="3">
                  <c:v>5.6000000000000001E-2</c:v>
                </c:pt>
                <c:pt idx="4">
                  <c:v>5.6000000000000001E-2</c:v>
                </c:pt>
                <c:pt idx="5">
                  <c:v>3.5999999999999997E-2</c:v>
                </c:pt>
                <c:pt idx="6">
                  <c:v>0.13900000000000001</c:v>
                </c:pt>
              </c:numCache>
            </c:numRef>
          </c:val>
          <c:extLst>
            <c:ext xmlns:c16="http://schemas.microsoft.com/office/drawing/2014/chart" uri="{C3380CC4-5D6E-409C-BE32-E72D297353CC}">
              <c16:uniqueId val="{00000000-BBF0-40F5-9112-6D4EA5035320}"/>
            </c:ext>
          </c:extLst>
        </c:ser>
        <c:dLbls>
          <c:dLblPos val="outEnd"/>
          <c:showLegendKey val="0"/>
          <c:showVal val="1"/>
          <c:showCatName val="0"/>
          <c:showSerName val="0"/>
          <c:showPercent val="0"/>
          <c:showBubbleSize val="0"/>
        </c:dLbls>
        <c:gapWidth val="60"/>
        <c:overlap val="-10"/>
        <c:axId val="960919199"/>
        <c:axId val="81474415"/>
      </c:barChart>
      <c:catAx>
        <c:axId val="960919199"/>
        <c:scaling>
          <c:orientation val="maxMin"/>
        </c:scaling>
        <c:delete val="0"/>
        <c:axPos val="l"/>
        <c:majorGridlines>
          <c:spPr>
            <a:ln w="12700" cap="rnd" cmpd="sng" algn="ctr">
              <a:solidFill>
                <a:srgbClr val="919EA8"/>
              </a:solidFill>
              <a:prstDash val="sysDot"/>
              <a:round/>
            </a:ln>
            <a:effectLst/>
          </c:spPr>
        </c:majorGridlines>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defRPr sz="1200" b="0" i="0" u="none" strike="noStrike" kern="1200" baseline="0">
                <a:solidFill>
                  <a:schemeClr val="tx1"/>
                </a:solidFill>
                <a:latin typeface="+mn-lt"/>
                <a:ea typeface="+mn-ea"/>
                <a:cs typeface="+mn-cs"/>
              </a:defRPr>
            </a:pPr>
            <a:endParaRPr lang="en-US"/>
          </a:p>
        </c:txPr>
        <c:crossAx val="81474415"/>
        <c:crosses val="autoZero"/>
        <c:auto val="1"/>
        <c:lblAlgn val="ctr"/>
        <c:lblOffset val="100"/>
        <c:noMultiLvlLbl val="0"/>
      </c:catAx>
      <c:valAx>
        <c:axId val="81474415"/>
        <c:scaling>
          <c:orientation val="minMax"/>
          <c:max val="1"/>
        </c:scaling>
        <c:delete val="1"/>
        <c:axPos val="t"/>
        <c:numFmt formatCode="0.0%" sourceLinked="1"/>
        <c:majorTickMark val="out"/>
        <c:minorTickMark val="none"/>
        <c:tickLblPos val="nextTo"/>
        <c:crossAx val="960919199"/>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defRPr>
      </a:pPr>
      <a:endParaRPr lang="en-US"/>
    </a:p>
  </c:txPr>
  <c:externalData r:id="rId3">
    <c:autoUpdate val="0"/>
  </c:externalData>
</c:chartSpace>
</file>

<file path=ppt/charts/chart9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990379188949499"/>
          <c:y val="0.15875"/>
          <c:w val="0.44019241622100991"/>
          <c:h val="0.6825"/>
        </c:manualLayout>
      </c:layout>
      <c:pieChart>
        <c:varyColors val="1"/>
        <c:ser>
          <c:idx val="0"/>
          <c:order val="0"/>
          <c:tx>
            <c:strRef>
              <c:f>Sheet1!$B$1</c:f>
              <c:strCache>
                <c:ptCount val="1"/>
                <c:pt idx="0">
                  <c:v>Data</c:v>
                </c:pt>
              </c:strCache>
            </c:strRef>
          </c:tx>
          <c:spPr>
            <a:ln w="19050">
              <a:solidFill>
                <a:schemeClr val="bg1"/>
              </a:solidFill>
            </a:ln>
          </c:spPr>
          <c:dPt>
            <c:idx val="0"/>
            <c:bubble3D val="0"/>
            <c:spPr>
              <a:solidFill>
                <a:srgbClr val="003087"/>
              </a:solidFill>
              <a:ln w="19050">
                <a:solidFill>
                  <a:schemeClr val="bg1"/>
                </a:solidFill>
              </a:ln>
              <a:effectLst/>
            </c:spPr>
            <c:extLst>
              <c:ext xmlns:c16="http://schemas.microsoft.com/office/drawing/2014/chart" uri="{C3380CC4-5D6E-409C-BE32-E72D297353CC}">
                <c16:uniqueId val="{00000001-3028-4702-90AA-3C385C978D46}"/>
              </c:ext>
            </c:extLst>
          </c:dPt>
          <c:dPt>
            <c:idx val="1"/>
            <c:bubble3D val="0"/>
            <c:spPr>
              <a:solidFill>
                <a:srgbClr val="005EB8"/>
              </a:solidFill>
              <a:ln w="19050">
                <a:solidFill>
                  <a:schemeClr val="bg1"/>
                </a:solidFill>
              </a:ln>
              <a:effectLst/>
            </c:spPr>
            <c:extLst>
              <c:ext xmlns:c16="http://schemas.microsoft.com/office/drawing/2014/chart" uri="{C3380CC4-5D6E-409C-BE32-E72D297353CC}">
                <c16:uniqueId val="{00000003-3028-4702-90AA-3C385C978D46}"/>
              </c:ext>
            </c:extLst>
          </c:dPt>
          <c:dPt>
            <c:idx val="2"/>
            <c:bubble3D val="0"/>
            <c:spPr>
              <a:solidFill>
                <a:srgbClr val="DDE1E4"/>
              </a:solidFill>
              <a:ln w="19050">
                <a:solidFill>
                  <a:schemeClr val="bg1"/>
                </a:solidFill>
              </a:ln>
              <a:effectLst/>
            </c:spPr>
            <c:extLst>
              <c:ext xmlns:c16="http://schemas.microsoft.com/office/drawing/2014/chart" uri="{C3380CC4-5D6E-409C-BE32-E72D297353CC}">
                <c16:uniqueId val="{00000005-3028-4702-90AA-3C385C978D46}"/>
              </c:ext>
            </c:extLst>
          </c:dPt>
          <c:dLbls>
            <c:dLbl>
              <c:idx val="0"/>
              <c:tx>
                <c:rich>
                  <a:bodyPr/>
                  <a:lstStyle/>
                  <a:p>
                    <a:fld id="{DD6AC5FD-BE1D-449E-8AA7-EF868E855685}" type="VALUE">
                      <a:rPr lang="en-US" sz="2000" b="1" smtClean="0"/>
                      <a:pPr/>
                      <a:t>[VALUE]</a:t>
                    </a:fld>
                    <a:endParaRPr lang="en-US" sz="2000" b="1" baseline="0"/>
                  </a:p>
                  <a:p>
                    <a:fld id="{D5CABBDB-5696-429A-B346-8F299FE96EDE}" type="CATEGORYNAME">
                      <a:rPr lang="en-US"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1-3028-4702-90AA-3C385C978D46}"/>
                </c:ext>
              </c:extLst>
            </c:dLbl>
            <c:dLbl>
              <c:idx val="1"/>
              <c:tx>
                <c:rich>
                  <a:bodyPr/>
                  <a:lstStyle/>
                  <a:p>
                    <a:fld id="{3B10BDC5-3E70-4489-8C32-3C71B075A16C}" type="VALUE">
                      <a:rPr lang="en-US" sz="2000" b="1" smtClean="0"/>
                      <a:pPr/>
                      <a:t>[VALUE]</a:t>
                    </a:fld>
                    <a:endParaRPr lang="en-US" sz="2000" b="1" baseline="0"/>
                  </a:p>
                  <a:p>
                    <a:fld id="{D2A95A94-10BE-49E3-A7A4-06DC9BD2736D}" type="CATEGORYNAME">
                      <a:rPr lang="en-US"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3-3028-4702-90AA-3C385C978D46}"/>
                </c:ext>
              </c:extLst>
            </c:dLbl>
            <c:dLbl>
              <c:idx val="2"/>
              <c:tx>
                <c:rich>
                  <a:bodyPr/>
                  <a:lstStyle/>
                  <a:p>
                    <a:fld id="{501C5004-9334-4C59-8848-F0F0603F3F6E}" type="VALUE">
                      <a:rPr lang="en-US" sz="2000" b="1" smtClean="0"/>
                      <a:pPr/>
                      <a:t>[VALUE]</a:t>
                    </a:fld>
                    <a:endParaRPr lang="en-US" sz="2000" b="1" baseline="0"/>
                  </a:p>
                  <a:p>
                    <a:fld id="{4481EB85-F350-42BB-8C98-930CCA8F1087}" type="CATEGORYNAME">
                      <a:rPr lang="en-US" smtClean="0"/>
                      <a:pPr/>
                      <a:t>[CATEGORY NAME]</a:t>
                    </a:fld>
                    <a:endParaRPr lang="en-GB"/>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5-3028-4702-90AA-3C385C978D46}"/>
                </c:ext>
              </c:extLst>
            </c:dLbl>
            <c:spPr>
              <a:noFill/>
              <a:ln>
                <a:noFill/>
              </a:ln>
              <a:effectLst/>
            </c:spPr>
            <c:txPr>
              <a:bodyPr rot="0" spcFirstLastPara="1" vertOverflow="ellipsis" vert="horz" wrap="none" lIns="38100" tIns="19050" rIns="38100" bIns="19050" anchor="ctr" anchorCtr="1">
                <a:spAutoFit/>
              </a:bodyPr>
              <a:lstStyle/>
              <a:p>
                <a:pPr>
                  <a:defRPr sz="1197" b="0" i="0" u="none" strike="noStrike" kern="1200" baseline="0">
                    <a:solidFill>
                      <a:srgbClr val="231F20"/>
                    </a:solidFill>
                    <a:latin typeface="+mn-lt"/>
                    <a:ea typeface="+mn-ea"/>
                    <a:cs typeface="+mn-cs"/>
                  </a:defRPr>
                </a:pPr>
                <a:endParaRPr lang="en-US"/>
              </a:p>
            </c:txPr>
            <c:dLblPos val="outEnd"/>
            <c:showLegendKey val="0"/>
            <c:showVal val="1"/>
            <c:showCatName val="1"/>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rect">
                    <a:avLst/>
                  </a:prstGeom>
                </c15:spPr>
              </c:ext>
            </c:extLst>
          </c:dLbls>
          <c:cat>
            <c:strRef>
              <c:f>Sheet1!$A$2:$A$4</c:f>
              <c:strCache>
                <c:ptCount val="3"/>
                <c:pt idx="0">
                  <c:v>Yes</c:v>
                </c:pt>
                <c:pt idx="1">
                  <c:v>No</c:v>
                </c:pt>
                <c:pt idx="2">
                  <c:v>I can't remember </c:v>
                </c:pt>
              </c:strCache>
            </c:strRef>
          </c:cat>
          <c:val>
            <c:numRef>
              <c:f>Sheet1!$B$2:$B$4</c:f>
              <c:numCache>
                <c:formatCode>0.0%</c:formatCode>
                <c:ptCount val="3"/>
                <c:pt idx="0">
                  <c:v>0.21</c:v>
                </c:pt>
                <c:pt idx="1">
                  <c:v>0.66100000000000003</c:v>
                </c:pt>
                <c:pt idx="2">
                  <c:v>0.129</c:v>
                </c:pt>
              </c:numCache>
            </c:numRef>
          </c:val>
          <c:extLst>
            <c:ext xmlns:c16="http://schemas.microsoft.com/office/drawing/2014/chart" uri="{C3380CC4-5D6E-409C-BE32-E72D297353CC}">
              <c16:uniqueId val="{0000000A-3028-4702-90AA-3C385C978D46}"/>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userShapes r:id="rId2"/>
</c:chartSpace>
</file>

<file path=ppt/charts/chart9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990379188949499"/>
          <c:y val="0.15875"/>
          <c:w val="0.44019241622100991"/>
          <c:h val="0.6825"/>
        </c:manualLayout>
      </c:layout>
      <c:pieChart>
        <c:varyColors val="1"/>
        <c:ser>
          <c:idx val="0"/>
          <c:order val="0"/>
          <c:tx>
            <c:strRef>
              <c:f>Sheet1!$B$1</c:f>
              <c:strCache>
                <c:ptCount val="1"/>
                <c:pt idx="0">
                  <c:v>Data</c:v>
                </c:pt>
              </c:strCache>
            </c:strRef>
          </c:tx>
          <c:spPr>
            <a:ln w="19050">
              <a:solidFill>
                <a:srgbClr val="005EB8"/>
              </a:solidFill>
            </a:ln>
          </c:spPr>
          <c:dPt>
            <c:idx val="0"/>
            <c:bubble3D val="0"/>
            <c:spPr>
              <a:solidFill>
                <a:srgbClr val="99C7EB"/>
              </a:solidFill>
              <a:ln w="19050">
                <a:solidFill>
                  <a:srgbClr val="005EB8"/>
                </a:solidFill>
              </a:ln>
              <a:effectLst/>
            </c:spPr>
            <c:extLst>
              <c:ext xmlns:c16="http://schemas.microsoft.com/office/drawing/2014/chart" uri="{C3380CC4-5D6E-409C-BE32-E72D297353CC}">
                <c16:uniqueId val="{00000001-88A9-4BE0-9F88-7012D2AED755}"/>
              </c:ext>
            </c:extLst>
          </c:dPt>
          <c:dPt>
            <c:idx val="1"/>
            <c:bubble3D val="0"/>
            <c:spPr>
              <a:solidFill>
                <a:srgbClr val="E9EEF2"/>
              </a:solidFill>
              <a:ln w="19050">
                <a:solidFill>
                  <a:srgbClr val="005EB8"/>
                </a:solidFill>
              </a:ln>
              <a:effectLst/>
            </c:spPr>
            <c:extLst>
              <c:ext xmlns:c16="http://schemas.microsoft.com/office/drawing/2014/chart" uri="{C3380CC4-5D6E-409C-BE32-E72D297353CC}">
                <c16:uniqueId val="{00000003-88A9-4BE0-9F88-7012D2AED755}"/>
              </c:ext>
            </c:extLst>
          </c:dPt>
          <c:dPt>
            <c:idx val="2"/>
            <c:bubble3D val="0"/>
            <c:spPr>
              <a:solidFill>
                <a:srgbClr val="00A499"/>
              </a:solidFill>
              <a:ln w="19050">
                <a:solidFill>
                  <a:srgbClr val="005EB8"/>
                </a:solidFill>
              </a:ln>
              <a:effectLst/>
            </c:spPr>
            <c:extLst>
              <c:ext xmlns:c16="http://schemas.microsoft.com/office/drawing/2014/chart" uri="{C3380CC4-5D6E-409C-BE32-E72D297353CC}">
                <c16:uniqueId val="{00000005-88A9-4BE0-9F88-7012D2AED755}"/>
              </c:ext>
            </c:extLst>
          </c:dPt>
          <c:dLbls>
            <c:dLbl>
              <c:idx val="0"/>
              <c:layout>
                <c:manualLayout>
                  <c:x val="4.2245194993379177E-2"/>
                  <c:y val="5.7331122666644134E-2"/>
                </c:manualLayout>
              </c:layout>
              <c:tx>
                <c:rich>
                  <a:bodyPr/>
                  <a:lstStyle/>
                  <a:p>
                    <a:fld id="{DD6AC5FD-BE1D-449E-8AA7-EF868E855685}" type="VALUE">
                      <a:rPr lang="en-US" sz="1400" b="1" smtClean="0">
                        <a:solidFill>
                          <a:schemeClr val="bg1"/>
                        </a:solidFill>
                      </a:rPr>
                      <a:pPr/>
                      <a:t>[VALUE]</a:t>
                    </a:fld>
                    <a:endParaRPr lang="en-US" sz="1400" b="1" baseline="0">
                      <a:solidFill>
                        <a:schemeClr val="bg1"/>
                      </a:solidFill>
                    </a:endParaRPr>
                  </a:p>
                  <a:p>
                    <a:fld id="{D5CABBDB-5696-429A-B346-8F299FE96EDE}" type="CATEGORYNAME">
                      <a:rPr lang="en-US" smtClean="0">
                        <a:solidFill>
                          <a:schemeClr val="bg1"/>
                        </a:solidFill>
                      </a:rPr>
                      <a:pPr/>
                      <a:t>[CATEGORY NAME]</a:t>
                    </a:fld>
                    <a:endParaRPr lang="en-GB"/>
                  </a:p>
                </c:rich>
              </c:tx>
              <c:dLblPos val="bestFit"/>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1-88A9-4BE0-9F88-7012D2AED755}"/>
                </c:ext>
              </c:extLst>
            </c:dLbl>
            <c:dLbl>
              <c:idx val="1"/>
              <c:layout>
                <c:manualLayout>
                  <c:x val="-3.7221985473460725E-3"/>
                  <c:y val="3.4899042383100751E-2"/>
                </c:manualLayout>
              </c:layout>
              <c:tx>
                <c:rich>
                  <a:bodyPr/>
                  <a:lstStyle/>
                  <a:p>
                    <a:fld id="{3B10BDC5-3E70-4489-8C32-3C71B075A16C}" type="VALUE">
                      <a:rPr lang="en-US" sz="1400" b="1" smtClean="0">
                        <a:solidFill>
                          <a:schemeClr val="bg1"/>
                        </a:solidFill>
                      </a:rPr>
                      <a:pPr/>
                      <a:t>[VALUE]</a:t>
                    </a:fld>
                    <a:endParaRPr lang="en-US" sz="1400" b="1" baseline="0">
                      <a:solidFill>
                        <a:schemeClr val="bg1"/>
                      </a:solidFill>
                    </a:endParaRPr>
                  </a:p>
                  <a:p>
                    <a:fld id="{D2A95A94-10BE-49E3-A7A4-06DC9BD2736D}" type="CATEGORYNAME">
                      <a:rPr lang="en-US" smtClean="0">
                        <a:solidFill>
                          <a:schemeClr val="bg1"/>
                        </a:solidFill>
                      </a:rPr>
                      <a:pPr/>
                      <a:t>[CATEGORY NAME]</a:t>
                    </a:fld>
                    <a:endParaRPr lang="en-GB"/>
                  </a:p>
                </c:rich>
              </c:tx>
              <c:dLblPos val="bestFit"/>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3-88A9-4BE0-9F88-7012D2AED755}"/>
                </c:ext>
              </c:extLst>
            </c:dLbl>
            <c:dLbl>
              <c:idx val="2"/>
              <c:layout>
                <c:manualLayout>
                  <c:x val="-0.14953830083687922"/>
                  <c:y val="0.11633037027334377"/>
                </c:manualLayout>
              </c:layout>
              <c:tx>
                <c:rich>
                  <a:bodyPr/>
                  <a:lstStyle/>
                  <a:p>
                    <a:fld id="{501C5004-9334-4C59-8848-F0F0603F3F6E}" type="VALUE">
                      <a:rPr lang="en-US" sz="1400" b="1" smtClean="0">
                        <a:solidFill>
                          <a:schemeClr val="bg1"/>
                        </a:solidFill>
                      </a:rPr>
                      <a:pPr/>
                      <a:t>[VALUE]</a:t>
                    </a:fld>
                    <a:endParaRPr lang="en-US" sz="1400" b="1" baseline="0">
                      <a:solidFill>
                        <a:schemeClr val="bg1"/>
                      </a:solidFill>
                    </a:endParaRPr>
                  </a:p>
                  <a:p>
                    <a:fld id="{4481EB85-F350-42BB-8C98-930CCA8F1087}" type="CATEGORYNAME">
                      <a:rPr lang="en-US" smtClean="0">
                        <a:solidFill>
                          <a:schemeClr val="bg1"/>
                        </a:solidFill>
                      </a:rPr>
                      <a:pPr/>
                      <a:t>[CATEGORY NAME]</a:t>
                    </a:fld>
                    <a:endParaRPr lang="en-GB"/>
                  </a:p>
                </c:rich>
              </c:tx>
              <c:dLblPos val="bestFit"/>
              <c:showLegendKey val="0"/>
              <c:showVal val="1"/>
              <c:showCatName val="1"/>
              <c:showSerName val="0"/>
              <c:showPercent val="0"/>
              <c:showBubbleSize val="0"/>
              <c:separator>
</c:separator>
              <c:extLst>
                <c:ext xmlns:c15="http://schemas.microsoft.com/office/drawing/2012/chart" uri="{CE6537A1-D6FC-4f65-9D91-7224C49458BB}">
                  <c15:layout>
                    <c:manualLayout>
                      <c:w val="0.39080710746485453"/>
                      <c:h val="0.18647767445971747"/>
                    </c:manualLayout>
                  </c15:layout>
                  <c15:dlblFieldTable/>
                  <c15:showDataLabelsRange val="0"/>
                </c:ext>
                <c:ext xmlns:c16="http://schemas.microsoft.com/office/drawing/2014/chart" uri="{C3380CC4-5D6E-409C-BE32-E72D297353CC}">
                  <c16:uniqueId val="{00000005-88A9-4BE0-9F88-7012D2AED755}"/>
                </c:ext>
              </c:extLst>
            </c:dLbl>
            <c:dLbl>
              <c:idx val="3"/>
              <c:layout>
                <c:manualLayout>
                  <c:x val="-0.1191103535150743"/>
                  <c:y val="0"/>
                </c:manualLayout>
              </c:layout>
              <c:tx>
                <c:rich>
                  <a:bodyPr rot="0" spcFirstLastPara="1" vertOverflow="ellipsis" vert="horz" wrap="none" lIns="38100" tIns="19050" rIns="38100" bIns="19050" anchor="ctr" anchorCtr="0">
                    <a:spAutoFit/>
                  </a:bodyPr>
                  <a:lstStyle/>
                  <a:p>
                    <a:pPr algn="r">
                      <a:defRPr sz="1100" b="0" i="0" u="none" strike="noStrike" kern="1200" baseline="0">
                        <a:solidFill>
                          <a:schemeClr val="bg1"/>
                        </a:solidFill>
                        <a:latin typeface="+mn-lt"/>
                        <a:ea typeface="+mn-ea"/>
                        <a:cs typeface="+mn-cs"/>
                      </a:defRPr>
                    </a:pPr>
                    <a:fld id="{4F094D88-ADD4-4F47-85BA-BBF8508665E2}" type="CATEGORYNAME">
                      <a:rPr lang="en-GB"/>
                      <a:pPr algn="r">
                        <a:defRPr sz="1100" b="0" i="0" u="none" strike="noStrike" kern="1200" baseline="0">
                          <a:solidFill>
                            <a:schemeClr val="bg1"/>
                          </a:solidFill>
                          <a:latin typeface="+mn-lt"/>
                          <a:ea typeface="+mn-ea"/>
                          <a:cs typeface="+mn-cs"/>
                        </a:defRPr>
                      </a:pPr>
                      <a:t>[CATEGORY NAME]</a:t>
                    </a:fld>
                    <a:r>
                      <a:rPr lang="en-GB" baseline="0"/>
                      <a:t>
</a:t>
                    </a:r>
                    <a:fld id="{E532666F-748E-40F9-87FE-99D7AC7A75D7}" type="VALUE">
                      <a:rPr lang="en-GB" sz="1400" b="1" baseline="0"/>
                      <a:pPr algn="r">
                        <a:defRPr sz="1100" b="0" i="0" u="none" strike="noStrike" kern="1200" baseline="0">
                          <a:solidFill>
                            <a:schemeClr val="bg1"/>
                          </a:solidFill>
                          <a:latin typeface="+mn-lt"/>
                          <a:ea typeface="+mn-ea"/>
                          <a:cs typeface="+mn-cs"/>
                        </a:defRPr>
                      </a:pPr>
                      <a:t>[VALUE]</a:t>
                    </a:fld>
                    <a:endParaRPr lang="en-GB" baseline="0"/>
                  </a:p>
                </c:rich>
              </c:tx>
              <c:spPr>
                <a:noFill/>
                <a:ln>
                  <a:noFill/>
                </a:ln>
                <a:effectLst/>
              </c:spPr>
              <c:dLblPos val="bestFit"/>
              <c:showLegendKey val="0"/>
              <c:showVal val="1"/>
              <c:showCatName val="1"/>
              <c:showSerName val="0"/>
              <c:showPercent val="0"/>
              <c:showBubbleSize val="0"/>
              <c:separator>
</c:separator>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7-88A9-4BE0-9F88-7012D2AED755}"/>
                </c:ext>
              </c:extLst>
            </c:dLbl>
            <c:spPr>
              <a:noFill/>
              <a:ln>
                <a:noFill/>
              </a:ln>
              <a:effectLst/>
            </c:spPr>
            <c:txPr>
              <a:bodyPr rot="0" spcFirstLastPara="1" vertOverflow="ellipsis" vert="horz" wrap="non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en-US"/>
              </a:p>
            </c:txPr>
            <c:dLblPos val="outEnd"/>
            <c:showLegendKey val="0"/>
            <c:showVal val="1"/>
            <c:showCatName val="1"/>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rect">
                    <a:avLst/>
                  </a:prstGeom>
                </c15:spPr>
              </c:ext>
            </c:extLst>
          </c:dLbls>
          <c:cat>
            <c:strRef>
              <c:f>Sheet1!$A$2:$A$5</c:f>
              <c:strCache>
                <c:ptCount val="4"/>
                <c:pt idx="0">
                  <c:v>Yes</c:v>
                </c:pt>
                <c:pt idx="1">
                  <c:v>No</c:v>
                </c:pt>
                <c:pt idx="2">
                  <c:v>I don't know</c:v>
                </c:pt>
                <c:pt idx="3">
                  <c:v>I would prefer not to say</c:v>
                </c:pt>
              </c:strCache>
            </c:strRef>
          </c:cat>
          <c:val>
            <c:numRef>
              <c:f>Sheet1!$B$2:$B$5</c:f>
              <c:numCache>
                <c:formatCode>0.0%</c:formatCode>
                <c:ptCount val="4"/>
                <c:pt idx="0">
                  <c:v>9.0999999999999998E-2</c:v>
                </c:pt>
                <c:pt idx="1">
                  <c:v>0.87</c:v>
                </c:pt>
                <c:pt idx="2">
                  <c:v>2.1000000000000001E-2</c:v>
                </c:pt>
                <c:pt idx="3">
                  <c:v>1.7000000000000001E-2</c:v>
                </c:pt>
              </c:numCache>
            </c:numRef>
          </c:val>
          <c:extLst>
            <c:ext xmlns:c16="http://schemas.microsoft.com/office/drawing/2014/chart" uri="{C3380CC4-5D6E-409C-BE32-E72D297353CC}">
              <c16:uniqueId val="{00000006-88A9-4BE0-9F88-7012D2AED755}"/>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userShapes r:id="rId2"/>
</c:chartSpace>
</file>

<file path=ppt/charts/chart9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990379188949499"/>
          <c:y val="0.15875"/>
          <c:w val="0.44019241622100991"/>
          <c:h val="0.6825"/>
        </c:manualLayout>
      </c:layout>
      <c:pieChart>
        <c:varyColors val="1"/>
        <c:ser>
          <c:idx val="0"/>
          <c:order val="0"/>
          <c:tx>
            <c:strRef>
              <c:f>Sheet1!$B$1</c:f>
              <c:strCache>
                <c:ptCount val="1"/>
                <c:pt idx="0">
                  <c:v>Data</c:v>
                </c:pt>
              </c:strCache>
            </c:strRef>
          </c:tx>
          <c:spPr>
            <a:ln w="19050">
              <a:solidFill>
                <a:srgbClr val="005EB8"/>
              </a:solidFill>
            </a:ln>
          </c:spPr>
          <c:dPt>
            <c:idx val="0"/>
            <c:bubble3D val="0"/>
            <c:spPr>
              <a:solidFill>
                <a:srgbClr val="99C7EB"/>
              </a:solidFill>
              <a:ln w="19050">
                <a:solidFill>
                  <a:srgbClr val="005EB8"/>
                </a:solidFill>
              </a:ln>
              <a:effectLst/>
            </c:spPr>
            <c:extLst>
              <c:ext xmlns:c16="http://schemas.microsoft.com/office/drawing/2014/chart" uri="{C3380CC4-5D6E-409C-BE32-E72D297353CC}">
                <c16:uniqueId val="{00000001-3562-44F0-A505-44AF2A79ACF4}"/>
              </c:ext>
            </c:extLst>
          </c:dPt>
          <c:dPt>
            <c:idx val="1"/>
            <c:bubble3D val="0"/>
            <c:spPr>
              <a:solidFill>
                <a:srgbClr val="919EA8"/>
              </a:solidFill>
              <a:ln w="19050">
                <a:solidFill>
                  <a:srgbClr val="005EB8"/>
                </a:solidFill>
              </a:ln>
              <a:effectLst/>
            </c:spPr>
            <c:extLst>
              <c:ext xmlns:c16="http://schemas.microsoft.com/office/drawing/2014/chart" uri="{C3380CC4-5D6E-409C-BE32-E72D297353CC}">
                <c16:uniqueId val="{00000003-3562-44F0-A505-44AF2A79ACF4}"/>
              </c:ext>
            </c:extLst>
          </c:dPt>
          <c:dPt>
            <c:idx val="2"/>
            <c:bubble3D val="0"/>
            <c:spPr>
              <a:solidFill>
                <a:srgbClr val="00A499"/>
              </a:solidFill>
              <a:ln w="19050">
                <a:solidFill>
                  <a:srgbClr val="005EB8"/>
                </a:solidFill>
              </a:ln>
              <a:effectLst/>
            </c:spPr>
            <c:extLst>
              <c:ext xmlns:c16="http://schemas.microsoft.com/office/drawing/2014/chart" uri="{C3380CC4-5D6E-409C-BE32-E72D297353CC}">
                <c16:uniqueId val="{00000005-3562-44F0-A505-44AF2A79ACF4}"/>
              </c:ext>
            </c:extLst>
          </c:dPt>
          <c:dLbls>
            <c:dLbl>
              <c:idx val="0"/>
              <c:layout>
                <c:manualLayout>
                  <c:x val="-1.7309981764157982E-2"/>
                  <c:y val="-0.19776124017090455"/>
                </c:manualLayout>
              </c:layout>
              <c:tx>
                <c:rich>
                  <a:bodyPr rot="0" spcFirstLastPara="1" vertOverflow="ellipsis" vert="horz" wrap="none" lIns="38100" tIns="19050" rIns="38100" bIns="19050" anchor="ctr" anchorCtr="1">
                    <a:spAutoFit/>
                  </a:bodyPr>
                  <a:lstStyle/>
                  <a:p>
                    <a:pPr>
                      <a:defRPr sz="1100" b="0" i="0" u="none" strike="noStrike" kern="1200" baseline="0">
                        <a:solidFill>
                          <a:schemeClr val="bg1"/>
                        </a:solidFill>
                        <a:latin typeface="+mn-lt"/>
                        <a:ea typeface="+mn-ea"/>
                        <a:cs typeface="+mn-cs"/>
                      </a:defRPr>
                    </a:pPr>
                    <a:fld id="{DD6AC5FD-BE1D-449E-8AA7-EF868E855685}" type="VALUE">
                      <a:rPr lang="en-US" sz="1400" b="1" smtClean="0">
                        <a:solidFill>
                          <a:schemeClr val="bg1"/>
                        </a:solidFill>
                      </a:rPr>
                      <a:pPr>
                        <a:defRPr sz="1100" b="0" i="0" u="none" strike="noStrike" kern="1200" baseline="0">
                          <a:solidFill>
                            <a:schemeClr val="bg1"/>
                          </a:solidFill>
                          <a:latin typeface="+mn-lt"/>
                          <a:ea typeface="+mn-ea"/>
                          <a:cs typeface="+mn-cs"/>
                        </a:defRPr>
                      </a:pPr>
                      <a:t>[VALUE]</a:t>
                    </a:fld>
                    <a:endParaRPr lang="en-US" sz="1400" b="1" baseline="0">
                      <a:solidFill>
                        <a:schemeClr val="bg1"/>
                      </a:solidFill>
                    </a:endParaRPr>
                  </a:p>
                  <a:p>
                    <a:pPr>
                      <a:defRPr sz="1100" b="0" i="0" u="none" strike="noStrike" kern="1200" baseline="0">
                        <a:solidFill>
                          <a:schemeClr val="bg1"/>
                        </a:solidFill>
                        <a:latin typeface="+mn-lt"/>
                        <a:ea typeface="+mn-ea"/>
                        <a:cs typeface="+mn-cs"/>
                      </a:defRPr>
                    </a:pPr>
                    <a:fld id="{D5CABBDB-5696-429A-B346-8F299FE96EDE}" type="CATEGORYNAME">
                      <a:rPr lang="en-US" smtClean="0">
                        <a:solidFill>
                          <a:schemeClr val="bg1"/>
                        </a:solidFill>
                      </a:rPr>
                      <a:pPr>
                        <a:defRPr sz="1100" b="0" i="0" u="none" strike="noStrike" kern="1200" baseline="0">
                          <a:solidFill>
                            <a:schemeClr val="bg1"/>
                          </a:solidFill>
                          <a:latin typeface="+mn-lt"/>
                          <a:ea typeface="+mn-ea"/>
                          <a:cs typeface="+mn-cs"/>
                        </a:defRPr>
                      </a:pPr>
                      <a:t>[CATEGORY NAME]</a:t>
                    </a:fld>
                    <a:endParaRPr lang="en-GB"/>
                  </a:p>
                </c:rich>
              </c:tx>
              <c:spPr>
                <a:noFill/>
                <a:ln>
                  <a:noFill/>
                </a:ln>
                <a:effectLst/>
              </c:spPr>
              <c:dLblPos val="bestFit"/>
              <c:showLegendKey val="0"/>
              <c:showVal val="1"/>
              <c:showCatName val="1"/>
              <c:showSerName val="0"/>
              <c:showPercent val="0"/>
              <c:showBubbleSize val="0"/>
              <c:separator>
</c:separator>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1-3562-44F0-A505-44AF2A79ACF4}"/>
                </c:ext>
              </c:extLst>
            </c:dLbl>
            <c:dLbl>
              <c:idx val="1"/>
              <c:layout>
                <c:manualLayout>
                  <c:x val="-3.7221985473460725E-3"/>
                  <c:y val="3.4899042383100751E-2"/>
                </c:manualLayout>
              </c:layout>
              <c:tx>
                <c:rich>
                  <a:bodyPr rot="0" spcFirstLastPara="1" vertOverflow="ellipsis" vert="horz" wrap="none" lIns="38100" tIns="19050" rIns="38100" bIns="19050" anchor="ctr" anchorCtr="1">
                    <a:spAutoFit/>
                  </a:bodyPr>
                  <a:lstStyle/>
                  <a:p>
                    <a:pPr>
                      <a:defRPr sz="1100" b="0" i="0" u="none" strike="noStrike" kern="1200" baseline="0">
                        <a:solidFill>
                          <a:schemeClr val="bg1"/>
                        </a:solidFill>
                        <a:latin typeface="+mn-lt"/>
                        <a:ea typeface="+mn-ea"/>
                        <a:cs typeface="+mn-cs"/>
                      </a:defRPr>
                    </a:pPr>
                    <a:fld id="{3B10BDC5-3E70-4489-8C32-3C71B075A16C}" type="VALUE">
                      <a:rPr lang="en-US" sz="1400" b="1" smtClean="0">
                        <a:solidFill>
                          <a:schemeClr val="bg1"/>
                        </a:solidFill>
                      </a:rPr>
                      <a:pPr>
                        <a:defRPr sz="1100" b="0" i="0" u="none" strike="noStrike" kern="1200" baseline="0">
                          <a:solidFill>
                            <a:schemeClr val="bg1"/>
                          </a:solidFill>
                          <a:latin typeface="+mn-lt"/>
                          <a:ea typeface="+mn-ea"/>
                          <a:cs typeface="+mn-cs"/>
                        </a:defRPr>
                      </a:pPr>
                      <a:t>[VALUE]</a:t>
                    </a:fld>
                    <a:endParaRPr lang="en-US" sz="1400" b="1" baseline="0">
                      <a:solidFill>
                        <a:schemeClr val="bg1"/>
                      </a:solidFill>
                    </a:endParaRPr>
                  </a:p>
                  <a:p>
                    <a:pPr>
                      <a:defRPr sz="1100" b="0" i="0" u="none" strike="noStrike" kern="1200" baseline="0">
                        <a:solidFill>
                          <a:schemeClr val="bg1"/>
                        </a:solidFill>
                        <a:latin typeface="+mn-lt"/>
                        <a:ea typeface="+mn-ea"/>
                        <a:cs typeface="+mn-cs"/>
                      </a:defRPr>
                    </a:pPr>
                    <a:fld id="{D2A95A94-10BE-49E3-A7A4-06DC9BD2736D}" type="CATEGORYNAME">
                      <a:rPr lang="en-US" smtClean="0">
                        <a:solidFill>
                          <a:schemeClr val="bg1"/>
                        </a:solidFill>
                      </a:rPr>
                      <a:pPr>
                        <a:defRPr sz="1100" b="0" i="0" u="none" strike="noStrike" kern="1200" baseline="0">
                          <a:solidFill>
                            <a:schemeClr val="bg1"/>
                          </a:solidFill>
                          <a:latin typeface="+mn-lt"/>
                          <a:ea typeface="+mn-ea"/>
                          <a:cs typeface="+mn-cs"/>
                        </a:defRPr>
                      </a:pPr>
                      <a:t>[CATEGORY NAME]</a:t>
                    </a:fld>
                    <a:endParaRPr lang="en-GB"/>
                  </a:p>
                </c:rich>
              </c:tx>
              <c:spPr>
                <a:noFill/>
                <a:ln>
                  <a:noFill/>
                </a:ln>
                <a:effectLst/>
              </c:spPr>
              <c:dLblPos val="bestFit"/>
              <c:showLegendKey val="0"/>
              <c:showVal val="1"/>
              <c:showCatName val="1"/>
              <c:showSerName val="0"/>
              <c:showPercent val="0"/>
              <c:showBubbleSize val="0"/>
              <c:separator>
</c:separator>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3-3562-44F0-A505-44AF2A79ACF4}"/>
                </c:ext>
              </c:extLst>
            </c:dLbl>
            <c:dLbl>
              <c:idx val="2"/>
              <c:layout>
                <c:manualLayout>
                  <c:x val="3.0718396043097774E-3"/>
                  <c:y val="-9.8880391089111175E-2"/>
                </c:manualLayout>
              </c:layout>
              <c:tx>
                <c:rich>
                  <a:bodyPr rot="0" spcFirstLastPara="1" vertOverflow="ellipsis" vert="horz" wrap="none" lIns="38100" tIns="19050" rIns="38100" bIns="19050" anchor="ctr" anchorCtr="1">
                    <a:spAutoFit/>
                  </a:bodyPr>
                  <a:lstStyle/>
                  <a:p>
                    <a:pPr>
                      <a:defRPr sz="1100" b="0" i="0" u="none" strike="noStrike" kern="1200" baseline="0">
                        <a:solidFill>
                          <a:schemeClr val="bg1"/>
                        </a:solidFill>
                        <a:latin typeface="+mn-lt"/>
                        <a:ea typeface="+mn-ea"/>
                        <a:cs typeface="+mn-cs"/>
                      </a:defRPr>
                    </a:pPr>
                    <a:fld id="{501C5004-9334-4C59-8848-F0F0603F3F6E}" type="VALUE">
                      <a:rPr lang="en-US" sz="1400" b="1" smtClean="0">
                        <a:solidFill>
                          <a:schemeClr val="bg1"/>
                        </a:solidFill>
                      </a:rPr>
                      <a:pPr>
                        <a:defRPr sz="1100" b="0" i="0" u="none" strike="noStrike" kern="1200" baseline="0">
                          <a:solidFill>
                            <a:schemeClr val="bg1"/>
                          </a:solidFill>
                          <a:latin typeface="+mn-lt"/>
                          <a:ea typeface="+mn-ea"/>
                          <a:cs typeface="+mn-cs"/>
                        </a:defRPr>
                      </a:pPr>
                      <a:t>[VALUE]</a:t>
                    </a:fld>
                    <a:endParaRPr lang="en-US" sz="1400" b="1" baseline="0">
                      <a:solidFill>
                        <a:schemeClr val="bg1"/>
                      </a:solidFill>
                    </a:endParaRPr>
                  </a:p>
                  <a:p>
                    <a:pPr>
                      <a:defRPr sz="1100" b="0" i="0" u="none" strike="noStrike" kern="1200" baseline="0">
                        <a:solidFill>
                          <a:schemeClr val="bg1"/>
                        </a:solidFill>
                        <a:latin typeface="+mn-lt"/>
                        <a:ea typeface="+mn-ea"/>
                        <a:cs typeface="+mn-cs"/>
                      </a:defRPr>
                    </a:pPr>
                    <a:fld id="{4481EB85-F350-42BB-8C98-930CCA8F1087}" type="CATEGORYNAME">
                      <a:rPr lang="en-US" smtClean="0">
                        <a:solidFill>
                          <a:schemeClr val="bg1"/>
                        </a:solidFill>
                      </a:rPr>
                      <a:pPr>
                        <a:defRPr sz="1100" b="0" i="0" u="none" strike="noStrike" kern="1200" baseline="0">
                          <a:solidFill>
                            <a:schemeClr val="bg1"/>
                          </a:solidFill>
                          <a:latin typeface="+mn-lt"/>
                          <a:ea typeface="+mn-ea"/>
                          <a:cs typeface="+mn-cs"/>
                        </a:defRPr>
                      </a:pPr>
                      <a:t>[CATEGORY NAME]</a:t>
                    </a:fld>
                    <a:endParaRPr lang="en-GB"/>
                  </a:p>
                </c:rich>
              </c:tx>
              <c:spPr>
                <a:noFill/>
                <a:ln>
                  <a:noFill/>
                </a:ln>
                <a:effectLst/>
              </c:spPr>
              <c:dLblPos val="bestFit"/>
              <c:showLegendKey val="0"/>
              <c:showVal val="1"/>
              <c:showCatName val="1"/>
              <c:showSerName val="0"/>
              <c:showPercent val="0"/>
              <c:showBubbleSize val="0"/>
              <c:separator>
</c:separator>
              <c:extLst>
                <c:ext xmlns:c15="http://schemas.microsoft.com/office/drawing/2012/chart" uri="{CE6537A1-D6FC-4f65-9D91-7224C49458BB}">
                  <c15:spPr xmlns:c15="http://schemas.microsoft.com/office/drawing/2012/chart">
                    <a:prstGeom prst="rect">
                      <a:avLst/>
                    </a:prstGeom>
                  </c15:spPr>
                  <c15:layout>
                    <c:manualLayout>
                      <c:w val="0.39080710746485453"/>
                      <c:h val="0.18647767445971747"/>
                    </c:manualLayout>
                  </c15:layout>
                  <c15:dlblFieldTable/>
                  <c15:showDataLabelsRange val="0"/>
                </c:ext>
                <c:ext xmlns:c16="http://schemas.microsoft.com/office/drawing/2014/chart" uri="{C3380CC4-5D6E-409C-BE32-E72D297353CC}">
                  <c16:uniqueId val="{00000005-3562-44F0-A505-44AF2A79ACF4}"/>
                </c:ext>
              </c:extLst>
            </c:dLbl>
            <c:spPr>
              <a:noFill/>
              <a:ln>
                <a:noFill/>
              </a:ln>
              <a:effectLst/>
            </c:spPr>
            <c:txPr>
              <a:bodyPr rot="0" spcFirstLastPara="1" vertOverflow="ellipsis" vert="horz" wrap="none" lIns="38100" tIns="19050" rIns="38100" bIns="19050" anchor="ctr" anchorCtr="1">
                <a:spAutoFit/>
              </a:bodyPr>
              <a:lstStyle/>
              <a:p>
                <a:pPr>
                  <a:defRPr sz="1100" b="0" i="0" u="none" strike="noStrike" kern="1200" baseline="0">
                    <a:solidFill>
                      <a:srgbClr val="231F20"/>
                    </a:solidFill>
                    <a:latin typeface="+mn-lt"/>
                    <a:ea typeface="+mn-ea"/>
                    <a:cs typeface="+mn-cs"/>
                  </a:defRPr>
                </a:pPr>
                <a:endParaRPr lang="en-US"/>
              </a:p>
            </c:txPr>
            <c:dLblPos val="outEnd"/>
            <c:showLegendKey val="0"/>
            <c:showVal val="1"/>
            <c:showCatName val="1"/>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rect">
                    <a:avLst/>
                  </a:prstGeom>
                </c15:spPr>
              </c:ext>
            </c:extLst>
          </c:dLbls>
          <c:cat>
            <c:strRef>
              <c:f>Sheet1!$A$2:$A$4</c:f>
              <c:strCache>
                <c:ptCount val="3"/>
                <c:pt idx="0">
                  <c:v>Yes</c:v>
                </c:pt>
                <c:pt idx="1">
                  <c:v>No</c:v>
                </c:pt>
                <c:pt idx="2">
                  <c:v>I don't know</c:v>
                </c:pt>
              </c:strCache>
            </c:strRef>
          </c:cat>
          <c:val>
            <c:numRef>
              <c:f>Sheet1!$B$2:$B$4</c:f>
              <c:numCache>
                <c:formatCode>0.0%</c:formatCode>
                <c:ptCount val="3"/>
                <c:pt idx="0">
                  <c:v>0.49199999999999999</c:v>
                </c:pt>
                <c:pt idx="1">
                  <c:v>0.13800000000000001</c:v>
                </c:pt>
                <c:pt idx="2">
                  <c:v>0.37</c:v>
                </c:pt>
              </c:numCache>
            </c:numRef>
          </c:val>
          <c:extLst>
            <c:ext xmlns:c16="http://schemas.microsoft.com/office/drawing/2014/chart" uri="{C3380CC4-5D6E-409C-BE32-E72D297353CC}">
              <c16:uniqueId val="{00000006-3562-44F0-A505-44AF2A79ACF4}"/>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userShapes r:id="rId2"/>
</c:chartSpace>
</file>

<file path=ppt/charts/chart9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602263801322649"/>
          <c:y val="2.8744855967078188E-2"/>
          <c:w val="0.44508744689255125"/>
          <c:h val="0.94251028806584358"/>
        </c:manualLayout>
      </c:layout>
      <c:barChart>
        <c:barDir val="bar"/>
        <c:grouping val="clustered"/>
        <c:varyColors val="0"/>
        <c:ser>
          <c:idx val="0"/>
          <c:order val="0"/>
          <c:tx>
            <c:strRef>
              <c:f>Sheet1!$B$1</c:f>
              <c:strCache>
                <c:ptCount val="1"/>
                <c:pt idx="0">
                  <c:v>2025</c:v>
                </c:pt>
              </c:strCache>
            </c:strRef>
          </c:tx>
          <c:spPr>
            <a:solidFill>
              <a:srgbClr val="003087"/>
            </a:solidFill>
            <a:ln>
              <a:noFill/>
            </a:ln>
            <a:effectLst/>
          </c:spPr>
          <c:invertIfNegative val="0"/>
          <c:dLbls>
            <c:dLbl>
              <c:idx val="0"/>
              <c:tx>
                <c:rich>
                  <a:bodyPr/>
                  <a:lstStyle/>
                  <a:p>
                    <a:fld id="{4FFCB094-0EBD-4226-BB80-4C26429B2385}"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C0AD-49FE-9018-E62A65C12F6B}"/>
                </c:ext>
              </c:extLst>
            </c:dLbl>
            <c:dLbl>
              <c:idx val="1"/>
              <c:tx>
                <c:rich>
                  <a:bodyPr/>
                  <a:lstStyle/>
                  <a:p>
                    <a:fld id="{B5E108A7-C8F6-429A-BA9D-42F9F73F699B}"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C0AD-49FE-9018-E62A65C12F6B}"/>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4"/>
                <c:pt idx="0">
                  <c:v>Always or almost always </c:v>
                </c:pt>
                <c:pt idx="1">
                  <c:v>A lot of the time </c:v>
                </c:pt>
                <c:pt idx="2">
                  <c:v>Sometimes </c:v>
                </c:pt>
                <c:pt idx="3">
                  <c:v>Never or almost never </c:v>
                </c:pt>
              </c:strCache>
            </c:strRef>
          </c:cat>
          <c:val>
            <c:numRef>
              <c:f>Sheet1!$B$2:$B$6</c:f>
              <c:numCache>
                <c:formatCode>0.0%</c:formatCode>
                <c:ptCount val="5"/>
                <c:pt idx="0">
                  <c:v>0.40600000000000003</c:v>
                </c:pt>
                <c:pt idx="1">
                  <c:v>0.22900000000000001</c:v>
                </c:pt>
                <c:pt idx="2">
                  <c:v>0.25600000000000001</c:v>
                </c:pt>
                <c:pt idx="3">
                  <c:v>0.109</c:v>
                </c:pt>
              </c:numCache>
            </c:numRef>
          </c:val>
          <c:extLst>
            <c:ext xmlns:c16="http://schemas.microsoft.com/office/drawing/2014/chart" uri="{C3380CC4-5D6E-409C-BE32-E72D297353CC}">
              <c16:uniqueId val="{00000002-C0AD-49FE-9018-E62A65C12F6B}"/>
            </c:ext>
          </c:extLst>
        </c:ser>
        <c:dLbls>
          <c:dLblPos val="outEnd"/>
          <c:showLegendKey val="0"/>
          <c:showVal val="1"/>
          <c:showCatName val="0"/>
          <c:showSerName val="0"/>
          <c:showPercent val="0"/>
          <c:showBubbleSize val="0"/>
        </c:dLbls>
        <c:gapWidth val="60"/>
        <c:overlap val="-10"/>
        <c:axId val="960919199"/>
        <c:axId val="81474415"/>
      </c:barChart>
      <c:catAx>
        <c:axId val="960919199"/>
        <c:scaling>
          <c:orientation val="maxMin"/>
        </c:scaling>
        <c:delete val="0"/>
        <c:axPos val="l"/>
        <c:majorGridlines>
          <c:spPr>
            <a:ln w="12700" cap="rnd" cmpd="sng" algn="ctr">
              <a:solidFill>
                <a:srgbClr val="919EA8"/>
              </a:solidFill>
              <a:prstDash val="sysDot"/>
              <a:round/>
            </a:ln>
            <a:effectLst/>
          </c:spPr>
        </c:majorGridlines>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defRPr sz="1200" b="0" i="0" u="none" strike="noStrike" kern="1200" baseline="0">
                <a:solidFill>
                  <a:schemeClr val="tx1"/>
                </a:solidFill>
                <a:latin typeface="+mn-lt"/>
                <a:ea typeface="+mn-ea"/>
                <a:cs typeface="+mn-cs"/>
              </a:defRPr>
            </a:pPr>
            <a:endParaRPr lang="en-US"/>
          </a:p>
        </c:txPr>
        <c:crossAx val="81474415"/>
        <c:crosses val="autoZero"/>
        <c:auto val="1"/>
        <c:lblAlgn val="ctr"/>
        <c:lblOffset val="100"/>
        <c:noMultiLvlLbl val="0"/>
      </c:catAx>
      <c:valAx>
        <c:axId val="81474415"/>
        <c:scaling>
          <c:orientation val="minMax"/>
          <c:max val="1"/>
        </c:scaling>
        <c:delete val="1"/>
        <c:axPos val="t"/>
        <c:numFmt formatCode="0.0%" sourceLinked="1"/>
        <c:majorTickMark val="out"/>
        <c:minorTickMark val="none"/>
        <c:tickLblPos val="nextTo"/>
        <c:crossAx val="96091919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defRPr>
      </a:pPr>
      <a:endParaRPr lang="en-US"/>
    </a:p>
  </c:txPr>
  <c:externalData r:id="rId3">
    <c:autoUpdate val="0"/>
  </c:externalData>
</c:chartSpace>
</file>

<file path=ppt/charts/chart9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602263801322649"/>
          <c:y val="2.8744855967078188E-2"/>
          <c:w val="0.44508744689255125"/>
          <c:h val="0.94251028806584358"/>
        </c:manualLayout>
      </c:layout>
      <c:barChart>
        <c:barDir val="bar"/>
        <c:grouping val="clustered"/>
        <c:varyColors val="0"/>
        <c:ser>
          <c:idx val="0"/>
          <c:order val="0"/>
          <c:tx>
            <c:strRef>
              <c:f>Sheet1!$B$1</c:f>
              <c:strCache>
                <c:ptCount val="1"/>
                <c:pt idx="0">
                  <c:v>2025</c:v>
                </c:pt>
              </c:strCache>
            </c:strRef>
          </c:tx>
          <c:spPr>
            <a:solidFill>
              <a:srgbClr val="003087"/>
            </a:solidFill>
            <a:ln>
              <a:noFill/>
            </a:ln>
            <a:effectLst/>
          </c:spPr>
          <c:invertIfNegative val="0"/>
          <c:dPt>
            <c:idx val="0"/>
            <c:invertIfNegative val="0"/>
            <c:bubble3D val="0"/>
            <c:spPr>
              <a:solidFill>
                <a:srgbClr val="99C7EB"/>
              </a:solidFill>
              <a:ln>
                <a:noFill/>
              </a:ln>
              <a:effectLst/>
            </c:spPr>
            <c:extLst>
              <c:ext xmlns:c16="http://schemas.microsoft.com/office/drawing/2014/chart" uri="{C3380CC4-5D6E-409C-BE32-E72D297353CC}">
                <c16:uniqueId val="{00000000-2795-4807-AC0B-23F83EDBCE7A}"/>
              </c:ext>
            </c:extLst>
          </c:dPt>
          <c:dLbls>
            <c:dLbl>
              <c:idx val="0"/>
              <c:tx>
                <c:rich>
                  <a:bodyPr/>
                  <a:lstStyle/>
                  <a:p>
                    <a:fld id="{517AE462-6618-491A-B5C7-35702BE23115}"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2795-4807-AC0B-23F83EDBCE7A}"/>
                </c:ext>
              </c:extLst>
            </c:dLbl>
            <c:dLbl>
              <c:idx val="2"/>
              <c:tx>
                <c:rich>
                  <a:bodyPr/>
                  <a:lstStyle/>
                  <a:p>
                    <a:fld id="{4FFCB094-0EBD-4226-BB80-4C26429B2385}" type="VALUE">
                      <a:rPr lang="en-US">
                        <a:highlight>
                          <a:srgbClr val="FF0000"/>
                        </a:highlight>
                      </a:rPr>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2795-4807-AC0B-23F83EDBCE7A}"/>
                </c:ext>
              </c:extLst>
            </c:dLbl>
            <c:dLbl>
              <c:idx val="3"/>
              <c:tx>
                <c:rich>
                  <a:bodyPr/>
                  <a:lstStyle/>
                  <a:p>
                    <a:fld id="{B5E108A7-C8F6-429A-BA9D-42F9F73F699B}" type="VALUE">
                      <a:rPr lang="en-US"/>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034E-40F0-BA38-709E9E818AD9}"/>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Sheet1!$A$2:$A$17</c:f>
              <c:strCache>
                <c:ptCount val="13"/>
                <c:pt idx="0">
                  <c:v>All patients</c:v>
                </c:pt>
                <c:pt idx="3">
                  <c:v>Yes</c:v>
                </c:pt>
                <c:pt idx="4">
                  <c:v>No</c:v>
                </c:pt>
                <c:pt idx="5">
                  <c:v>I don't know</c:v>
                </c:pt>
                <c:pt idx="6">
                  <c:v>I would prefer not to say</c:v>
                </c:pt>
                <c:pt idx="10">
                  <c:v>Yes</c:v>
                </c:pt>
                <c:pt idx="11">
                  <c:v>No</c:v>
                </c:pt>
                <c:pt idx="12">
                  <c:v>I can't remember</c:v>
                </c:pt>
              </c:strCache>
            </c:strRef>
          </c:cat>
          <c:val>
            <c:numRef>
              <c:f>Sheet1!$B$2:$B$17</c:f>
              <c:numCache>
                <c:formatCode>General</c:formatCode>
                <c:ptCount val="16"/>
                <c:pt idx="0" formatCode="0.0%">
                  <c:v>0.69599999999999995</c:v>
                </c:pt>
                <c:pt idx="3" formatCode="0.0%">
                  <c:v>0.65500000000000003</c:v>
                </c:pt>
                <c:pt idx="4" formatCode="0.0%">
                  <c:v>0.70899999999999996</c:v>
                </c:pt>
                <c:pt idx="5" formatCode="0.0%">
                  <c:v>0.57899999999999996</c:v>
                </c:pt>
                <c:pt idx="6" formatCode="0.0%">
                  <c:v>0.59599999999999997</c:v>
                </c:pt>
                <c:pt idx="10" formatCode="0.0%">
                  <c:v>0.75600000000000001</c:v>
                </c:pt>
                <c:pt idx="11" formatCode="0.0%">
                  <c:v>0.61699999999999999</c:v>
                </c:pt>
                <c:pt idx="12" formatCode="0.0%">
                  <c:v>0.68500000000000005</c:v>
                </c:pt>
              </c:numCache>
            </c:numRef>
          </c:val>
          <c:extLst>
            <c:ext xmlns:c16="http://schemas.microsoft.com/office/drawing/2014/chart" uri="{C3380CC4-5D6E-409C-BE32-E72D297353CC}">
              <c16:uniqueId val="{00000000-5068-4F94-A9FC-48E8EF69FA8F}"/>
            </c:ext>
          </c:extLst>
        </c:ser>
        <c:dLbls>
          <c:dLblPos val="outEnd"/>
          <c:showLegendKey val="0"/>
          <c:showVal val="1"/>
          <c:showCatName val="0"/>
          <c:showSerName val="0"/>
          <c:showPercent val="0"/>
          <c:showBubbleSize val="0"/>
        </c:dLbls>
        <c:gapWidth val="60"/>
        <c:overlap val="-10"/>
        <c:axId val="960919199"/>
        <c:axId val="81474415"/>
      </c:barChart>
      <c:catAx>
        <c:axId val="960919199"/>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defRPr sz="1200" b="0" i="0" u="none" strike="noStrike" kern="1200" baseline="0">
                <a:solidFill>
                  <a:schemeClr val="tx1"/>
                </a:solidFill>
                <a:latin typeface="+mn-lt"/>
                <a:ea typeface="+mn-ea"/>
                <a:cs typeface="+mn-cs"/>
              </a:defRPr>
            </a:pPr>
            <a:endParaRPr lang="en-US"/>
          </a:p>
        </c:txPr>
        <c:crossAx val="81474415"/>
        <c:crosses val="autoZero"/>
        <c:auto val="1"/>
        <c:lblAlgn val="ctr"/>
        <c:lblOffset val="100"/>
        <c:noMultiLvlLbl val="0"/>
      </c:catAx>
      <c:valAx>
        <c:axId val="81474415"/>
        <c:scaling>
          <c:orientation val="minMax"/>
        </c:scaling>
        <c:delete val="1"/>
        <c:axPos val="t"/>
        <c:numFmt formatCode="0.0%" sourceLinked="1"/>
        <c:majorTickMark val="out"/>
        <c:minorTickMark val="none"/>
        <c:tickLblPos val="nextTo"/>
        <c:crossAx val="96091919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_rels/drawing1.xml.rels><?xml version="1.0" encoding="UTF-8" standalone="yes"?>
<Relationships xmlns="http://schemas.openxmlformats.org/package/2006/relationships"><Relationship Id="rId1" Type="http://schemas.openxmlformats.org/officeDocument/2006/relationships/image" Target="../media/image24.svg"/></Relationships>
</file>

<file path=ppt/drawings/_rels/drawing23.xml.rels><?xml version="1.0" encoding="UTF-8" standalone="yes"?>
<Relationships xmlns="http://schemas.openxmlformats.org/package/2006/relationships"><Relationship Id="rId1" Type="http://schemas.openxmlformats.org/officeDocument/2006/relationships/image" Target="../media/image24.svg"/></Relationships>
</file>

<file path=ppt/drawings/_rels/drawing4.xml.rels><?xml version="1.0" encoding="UTF-8" standalone="yes"?>
<Relationships xmlns="http://schemas.openxmlformats.org/package/2006/relationships"><Relationship Id="rId1" Type="http://schemas.openxmlformats.org/officeDocument/2006/relationships/image" Target="../media/image24.svg"/></Relationships>
</file>

<file path=ppt/drawings/_rels/drawing7.xml.rels><?xml version="1.0" encoding="UTF-8" standalone="yes"?>
<Relationships xmlns="http://schemas.openxmlformats.org/package/2006/relationships"><Relationship Id="rId1" Type="http://schemas.openxmlformats.org/officeDocument/2006/relationships/image" Target="../media/image24.svg"/></Relationships>
</file>

<file path=ppt/drawings/drawing1.xml><?xml version="1.0" encoding="utf-8"?>
<c:userShapes xmlns:c="http://schemas.openxmlformats.org/drawingml/2006/chart">
  <cdr:relSizeAnchor xmlns:cdr="http://schemas.openxmlformats.org/drawingml/2006/chartDrawing">
    <cdr:from>
      <cdr:x>0.34615</cdr:x>
      <cdr:y>0.30943</cdr:y>
    </cdr:from>
    <cdr:to>
      <cdr:x>0.65385</cdr:x>
      <cdr:y>0.69043</cdr:y>
    </cdr:to>
    <cdr:sp macro="" textlink="">
      <cdr:nvSpPr>
        <cdr:cNvPr id="2" name="Oval 1">
          <a:extLst xmlns:a="http://schemas.openxmlformats.org/drawingml/2006/main">
            <a:ext uri="{FF2B5EF4-FFF2-40B4-BE49-F238E27FC236}">
              <a16:creationId xmlns:a16="http://schemas.microsoft.com/office/drawing/2014/main" id="{1563EEE8-91F2-3120-4551-EC6AC256B5A3}"/>
            </a:ext>
          </a:extLst>
        </cdr:cNvPr>
        <cdr:cNvSpPr>
          <a:spLocks xmlns:a="http://schemas.openxmlformats.org/drawingml/2006/main" noChangeAspect="1"/>
        </cdr:cNvSpPr>
      </cdr:nvSpPr>
      <cdr:spPr>
        <a:xfrm xmlns:a="http://schemas.openxmlformats.org/drawingml/2006/main">
          <a:off x="1620000" y="1169528"/>
          <a:ext cx="1440000" cy="1440000"/>
        </a:xfrm>
        <a:prstGeom xmlns:a="http://schemas.openxmlformats.org/drawingml/2006/main" prst="ellipse">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l">
            <a:lnSpc>
              <a:spcPct val="110000"/>
            </a:lnSpc>
          </a:pPr>
          <a:endParaRPr lang="en-GB" sz="1400" dirty="0">
            <a:solidFill>
              <a:schemeClr val="tx1"/>
            </a:solidFill>
          </a:endParaRPr>
        </a:p>
      </cdr:txBody>
    </cdr:sp>
  </cdr:relSizeAnchor>
  <cdr:relSizeAnchor xmlns:cdr="http://schemas.openxmlformats.org/drawingml/2006/chartDrawing">
    <cdr:from>
      <cdr:x>0.40231</cdr:x>
      <cdr:y>0.3789</cdr:y>
    </cdr:from>
    <cdr:to>
      <cdr:x>0.59769</cdr:x>
      <cdr:y>0.62083</cdr:y>
    </cdr:to>
    <cdr:pic>
      <cdr:nvPicPr>
        <cdr:cNvPr id="5" name="Graphic 4" descr="Medical outline">
          <a:extLst xmlns:a="http://schemas.openxmlformats.org/drawingml/2006/main">
            <a:ext uri="{FF2B5EF4-FFF2-40B4-BE49-F238E27FC236}">
              <a16:creationId xmlns:a16="http://schemas.microsoft.com/office/drawing/2014/main" id="{B6D09CFF-CD15-01E2-1722-A4FF4B1089D8}"/>
            </a:ext>
          </a:extLst>
        </cdr:cNvPr>
        <cdr:cNvPicPr>
          <a:picLocks xmlns:a="http://schemas.openxmlformats.org/drawingml/2006/main" noChangeAspect="1"/>
        </cdr:cNvPicPr>
      </cdr:nvPicPr>
      <cdr:blipFill>
        <a:blip xmlns:a="http://schemas.openxmlformats.org/drawingml/2006/main"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xmlns:a="http://schemas.openxmlformats.org/drawingml/2006/main">
          <a:fillRect/>
        </a:stretch>
      </cdr:blipFill>
      <cdr:spPr>
        <a:xfrm xmlns:a="http://schemas.openxmlformats.org/drawingml/2006/main">
          <a:off x="1882800" y="1432093"/>
          <a:ext cx="914400" cy="914400"/>
        </a:xfrm>
        <a:prstGeom xmlns:a="http://schemas.openxmlformats.org/drawingml/2006/main" prst="rect">
          <a:avLst/>
        </a:prstGeom>
      </cdr:spPr>
    </cdr:pic>
  </cdr:relSizeAnchor>
</c:userShapes>
</file>

<file path=ppt/drawings/drawing10.xml><?xml version="1.0" encoding="utf-8"?>
<c:userShapes xmlns:c="http://schemas.openxmlformats.org/drawingml/2006/chart">
  <cdr:relSizeAnchor xmlns:cdr="http://schemas.openxmlformats.org/drawingml/2006/chartDrawing">
    <cdr:from>
      <cdr:x>0.34615</cdr:x>
      <cdr:y>0.30943</cdr:y>
    </cdr:from>
    <cdr:to>
      <cdr:x>0.65385</cdr:x>
      <cdr:y>0.69043</cdr:y>
    </cdr:to>
    <cdr:sp macro="" textlink="">
      <cdr:nvSpPr>
        <cdr:cNvPr id="2" name="Oval 1">
          <a:extLst xmlns:a="http://schemas.openxmlformats.org/drawingml/2006/main">
            <a:ext uri="{FF2B5EF4-FFF2-40B4-BE49-F238E27FC236}">
              <a16:creationId xmlns:a16="http://schemas.microsoft.com/office/drawing/2014/main" id="{1563EEE8-91F2-3120-4551-EC6AC256B5A3}"/>
            </a:ext>
          </a:extLst>
        </cdr:cNvPr>
        <cdr:cNvSpPr>
          <a:spLocks xmlns:a="http://schemas.openxmlformats.org/drawingml/2006/main" noChangeAspect="1"/>
        </cdr:cNvSpPr>
      </cdr:nvSpPr>
      <cdr:spPr>
        <a:xfrm xmlns:a="http://schemas.openxmlformats.org/drawingml/2006/main">
          <a:off x="1620000" y="1169528"/>
          <a:ext cx="1440000" cy="1440000"/>
        </a:xfrm>
        <a:prstGeom xmlns:a="http://schemas.openxmlformats.org/drawingml/2006/main" prst="ellipse">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l">
            <a:lnSpc>
              <a:spcPct val="110000"/>
            </a:lnSpc>
          </a:pPr>
          <a:endParaRPr lang="en-GB" sz="1400" dirty="0">
            <a:solidFill>
              <a:schemeClr val="tx1"/>
            </a:solidFill>
          </a:endParaRPr>
        </a:p>
      </cdr:txBody>
    </cdr:sp>
  </cdr:relSizeAnchor>
</c:userShapes>
</file>

<file path=ppt/drawings/drawing11.xml><?xml version="1.0" encoding="utf-8"?>
<c:userShapes xmlns:c="http://schemas.openxmlformats.org/drawingml/2006/chart">
  <cdr:relSizeAnchor xmlns:cdr="http://schemas.openxmlformats.org/drawingml/2006/chartDrawing">
    <cdr:from>
      <cdr:x>0.36814</cdr:x>
      <cdr:y>0.38752</cdr:y>
    </cdr:from>
    <cdr:to>
      <cdr:x>0.62641</cdr:x>
      <cdr:y>0.81797</cdr:y>
    </cdr:to>
    <cdr:sp macro="" textlink="">
      <cdr:nvSpPr>
        <cdr:cNvPr id="4" name="Oval 3">
          <a:extLst xmlns:a="http://schemas.openxmlformats.org/drawingml/2006/main">
            <a:ext uri="{FF2B5EF4-FFF2-40B4-BE49-F238E27FC236}">
              <a16:creationId xmlns:a16="http://schemas.microsoft.com/office/drawing/2014/main" id="{881F4D22-737C-1BFA-556B-804BBA88225B}"/>
            </a:ext>
          </a:extLst>
        </cdr:cNvPr>
        <cdr:cNvSpPr>
          <a:spLocks xmlns:a="http://schemas.openxmlformats.org/drawingml/2006/main" noChangeAspect="1"/>
        </cdr:cNvSpPr>
      </cdr:nvSpPr>
      <cdr:spPr>
        <a:xfrm xmlns:a="http://schemas.openxmlformats.org/drawingml/2006/main">
          <a:off x="1325304" y="837043"/>
          <a:ext cx="929772" cy="929772"/>
        </a:xfrm>
        <a:prstGeom xmlns:a="http://schemas.openxmlformats.org/drawingml/2006/main" prst="ellipse">
          <a:avLst/>
        </a:prstGeom>
        <a:solidFill xmlns:a="http://schemas.openxmlformats.org/drawingml/2006/main">
          <a:srgbClr val="005EB8"/>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l">
            <a:lnSpc>
              <a:spcPct val="110000"/>
            </a:lnSpc>
          </a:pPr>
          <a:endParaRPr lang="en-GB" sz="1400" dirty="0">
            <a:solidFill>
              <a:schemeClr val="tx1"/>
            </a:solidFill>
          </a:endParaRPr>
        </a:p>
      </cdr:txBody>
    </cdr:sp>
  </cdr:relSizeAnchor>
</c:userShapes>
</file>

<file path=ppt/drawings/drawing12.xml><?xml version="1.0" encoding="utf-8"?>
<c:userShapes xmlns:c="http://schemas.openxmlformats.org/drawingml/2006/chart">
  <cdr:relSizeAnchor xmlns:cdr="http://schemas.openxmlformats.org/drawingml/2006/chartDrawing">
    <cdr:from>
      <cdr:x>0.36814</cdr:x>
      <cdr:y>0.38752</cdr:y>
    </cdr:from>
    <cdr:to>
      <cdr:x>0.62641</cdr:x>
      <cdr:y>0.81797</cdr:y>
    </cdr:to>
    <cdr:sp macro="" textlink="">
      <cdr:nvSpPr>
        <cdr:cNvPr id="4" name="Oval 3">
          <a:extLst xmlns:a="http://schemas.openxmlformats.org/drawingml/2006/main">
            <a:ext uri="{FF2B5EF4-FFF2-40B4-BE49-F238E27FC236}">
              <a16:creationId xmlns:a16="http://schemas.microsoft.com/office/drawing/2014/main" id="{881F4D22-737C-1BFA-556B-804BBA88225B}"/>
            </a:ext>
          </a:extLst>
        </cdr:cNvPr>
        <cdr:cNvSpPr>
          <a:spLocks xmlns:a="http://schemas.openxmlformats.org/drawingml/2006/main" noChangeAspect="1"/>
        </cdr:cNvSpPr>
      </cdr:nvSpPr>
      <cdr:spPr>
        <a:xfrm xmlns:a="http://schemas.openxmlformats.org/drawingml/2006/main">
          <a:off x="1325304" y="837043"/>
          <a:ext cx="929772" cy="929772"/>
        </a:xfrm>
        <a:prstGeom xmlns:a="http://schemas.openxmlformats.org/drawingml/2006/main" prst="ellipse">
          <a:avLst/>
        </a:prstGeom>
        <a:solidFill xmlns:a="http://schemas.openxmlformats.org/drawingml/2006/main">
          <a:srgbClr val="005EB8"/>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l">
            <a:lnSpc>
              <a:spcPct val="110000"/>
            </a:lnSpc>
          </a:pPr>
          <a:endParaRPr lang="en-GB" sz="1400" dirty="0">
            <a:solidFill>
              <a:schemeClr val="tx1"/>
            </a:solidFill>
          </a:endParaRPr>
        </a:p>
      </cdr:txBody>
    </cdr:sp>
  </cdr:relSizeAnchor>
</c:userShapes>
</file>

<file path=ppt/drawings/drawing13.xml><?xml version="1.0" encoding="utf-8"?>
<c:userShapes xmlns:c="http://schemas.openxmlformats.org/drawingml/2006/chart">
  <cdr:relSizeAnchor xmlns:cdr="http://schemas.openxmlformats.org/drawingml/2006/chartDrawing">
    <cdr:from>
      <cdr:x>0.36814</cdr:x>
      <cdr:y>0.38752</cdr:y>
    </cdr:from>
    <cdr:to>
      <cdr:x>0.62641</cdr:x>
      <cdr:y>0.81797</cdr:y>
    </cdr:to>
    <cdr:sp macro="" textlink="">
      <cdr:nvSpPr>
        <cdr:cNvPr id="4" name="Oval 3">
          <a:extLst xmlns:a="http://schemas.openxmlformats.org/drawingml/2006/main">
            <a:ext uri="{FF2B5EF4-FFF2-40B4-BE49-F238E27FC236}">
              <a16:creationId xmlns:a16="http://schemas.microsoft.com/office/drawing/2014/main" id="{881F4D22-737C-1BFA-556B-804BBA88225B}"/>
            </a:ext>
          </a:extLst>
        </cdr:cNvPr>
        <cdr:cNvSpPr>
          <a:spLocks xmlns:a="http://schemas.openxmlformats.org/drawingml/2006/main" noChangeAspect="1"/>
        </cdr:cNvSpPr>
      </cdr:nvSpPr>
      <cdr:spPr>
        <a:xfrm xmlns:a="http://schemas.openxmlformats.org/drawingml/2006/main">
          <a:off x="1325304" y="837043"/>
          <a:ext cx="929772" cy="929772"/>
        </a:xfrm>
        <a:prstGeom xmlns:a="http://schemas.openxmlformats.org/drawingml/2006/main" prst="ellipse">
          <a:avLst/>
        </a:prstGeom>
        <a:solidFill xmlns:a="http://schemas.openxmlformats.org/drawingml/2006/main">
          <a:srgbClr val="005EB8"/>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l">
            <a:lnSpc>
              <a:spcPct val="110000"/>
            </a:lnSpc>
          </a:pPr>
          <a:endParaRPr lang="en-GB" sz="1400" dirty="0">
            <a:solidFill>
              <a:schemeClr val="tx1"/>
            </a:solidFill>
          </a:endParaRPr>
        </a:p>
      </cdr:txBody>
    </cdr:sp>
  </cdr:relSizeAnchor>
</c:userShapes>
</file>

<file path=ppt/drawings/drawing14.xml><?xml version="1.0" encoding="utf-8"?>
<c:userShapes xmlns:c="http://schemas.openxmlformats.org/drawingml/2006/chart">
  <cdr:relSizeAnchor xmlns:cdr="http://schemas.openxmlformats.org/drawingml/2006/chartDrawing">
    <cdr:from>
      <cdr:x>0.36814</cdr:x>
      <cdr:y>0.38752</cdr:y>
    </cdr:from>
    <cdr:to>
      <cdr:x>0.62641</cdr:x>
      <cdr:y>0.81797</cdr:y>
    </cdr:to>
    <cdr:sp macro="" textlink="">
      <cdr:nvSpPr>
        <cdr:cNvPr id="4" name="Oval 3">
          <a:extLst xmlns:a="http://schemas.openxmlformats.org/drawingml/2006/main">
            <a:ext uri="{FF2B5EF4-FFF2-40B4-BE49-F238E27FC236}">
              <a16:creationId xmlns:a16="http://schemas.microsoft.com/office/drawing/2014/main" id="{881F4D22-737C-1BFA-556B-804BBA88225B}"/>
            </a:ext>
          </a:extLst>
        </cdr:cNvPr>
        <cdr:cNvSpPr>
          <a:spLocks xmlns:a="http://schemas.openxmlformats.org/drawingml/2006/main" noChangeAspect="1"/>
        </cdr:cNvSpPr>
      </cdr:nvSpPr>
      <cdr:spPr>
        <a:xfrm xmlns:a="http://schemas.openxmlformats.org/drawingml/2006/main">
          <a:off x="1325292" y="837035"/>
          <a:ext cx="929800" cy="929786"/>
        </a:xfrm>
        <a:prstGeom xmlns:a="http://schemas.openxmlformats.org/drawingml/2006/main" prst="ellipse">
          <a:avLst/>
        </a:prstGeom>
        <a:solidFill xmlns:a="http://schemas.openxmlformats.org/drawingml/2006/main">
          <a:srgbClr val="005EB8"/>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l">
            <a:lnSpc>
              <a:spcPct val="110000"/>
            </a:lnSpc>
          </a:pPr>
          <a:endParaRPr lang="en-GB" sz="1400" dirty="0">
            <a:solidFill>
              <a:schemeClr val="tx1"/>
            </a:solidFill>
          </a:endParaRPr>
        </a:p>
      </cdr:txBody>
    </cdr:sp>
  </cdr:relSizeAnchor>
  <cdr:relSizeAnchor xmlns:cdr="http://schemas.openxmlformats.org/drawingml/2006/chartDrawing">
    <cdr:from>
      <cdr:x>0.41028</cdr:x>
      <cdr:y>0.47247</cdr:y>
    </cdr:from>
    <cdr:to>
      <cdr:x>0.58427</cdr:x>
      <cdr:y>0.73302</cdr:y>
    </cdr:to>
    <cdr:sp macro="" textlink="">
      <cdr:nvSpPr>
        <cdr:cNvPr id="7" name="Freeform: Shape 6">
          <a:extLst xmlns:a="http://schemas.openxmlformats.org/drawingml/2006/main">
            <a:ext uri="{FF2B5EF4-FFF2-40B4-BE49-F238E27FC236}">
              <a16:creationId xmlns:a16="http://schemas.microsoft.com/office/drawing/2014/main" id="{8FF0E06E-92BC-9B9F-EC49-D41B9FA6F0BE}"/>
            </a:ext>
          </a:extLst>
        </cdr:cNvPr>
        <cdr:cNvSpPr>
          <a:spLocks xmlns:a="http://schemas.openxmlformats.org/drawingml/2006/main" noChangeAspect="1"/>
        </cdr:cNvSpPr>
      </cdr:nvSpPr>
      <cdr:spPr>
        <a:xfrm xmlns:a="http://schemas.openxmlformats.org/drawingml/2006/main">
          <a:off x="1477020" y="1020538"/>
          <a:ext cx="626344" cy="562780"/>
        </a:xfrm>
        <a:custGeom xmlns:a="http://schemas.openxmlformats.org/drawingml/2006/main">
          <a:avLst/>
          <a:gdLst>
            <a:gd name="connsiteX0" fmla="*/ 332041 w 1959388"/>
            <a:gd name="connsiteY0" fmla="*/ 963586 h 1760543"/>
            <a:gd name="connsiteX1" fmla="*/ 979741 w 1959388"/>
            <a:gd name="connsiteY1" fmla="*/ 1706631 h 1760543"/>
            <a:gd name="connsiteX2" fmla="*/ 1626774 w 1959388"/>
            <a:gd name="connsiteY2" fmla="*/ 963586 h 1760543"/>
            <a:gd name="connsiteX3" fmla="*/ 1658206 w 1959388"/>
            <a:gd name="connsiteY3" fmla="*/ 985112 h 1760543"/>
            <a:gd name="connsiteX4" fmla="*/ 993171 w 1959388"/>
            <a:gd name="connsiteY4" fmla="*/ 1747112 h 1760543"/>
            <a:gd name="connsiteX5" fmla="*/ 979741 w 1959388"/>
            <a:gd name="connsiteY5" fmla="*/ 1760543 h 1760543"/>
            <a:gd name="connsiteX6" fmla="*/ 966310 w 1959388"/>
            <a:gd name="connsiteY6" fmla="*/ 1747112 h 1760543"/>
            <a:gd name="connsiteX7" fmla="*/ 300608 w 1959388"/>
            <a:gd name="connsiteY7" fmla="*/ 985112 h 1760543"/>
            <a:gd name="connsiteX8" fmla="*/ 949166 w 1959388"/>
            <a:gd name="connsiteY8" fmla="*/ 473429 h 1760543"/>
            <a:gd name="connsiteX9" fmla="*/ 994029 w 1959388"/>
            <a:gd name="connsiteY9" fmla="*/ 473429 h 1760543"/>
            <a:gd name="connsiteX10" fmla="*/ 1088041 w 1959388"/>
            <a:gd name="connsiteY10" fmla="*/ 1274862 h 1760543"/>
            <a:gd name="connsiteX11" fmla="*/ 1178814 w 1959388"/>
            <a:gd name="connsiteY11" fmla="*/ 780515 h 1760543"/>
            <a:gd name="connsiteX12" fmla="*/ 1219962 w 1959388"/>
            <a:gd name="connsiteY12" fmla="*/ 780515 h 1760543"/>
            <a:gd name="connsiteX13" fmla="*/ 1309783 w 1959388"/>
            <a:gd name="connsiteY13" fmla="*/ 1016830 h 1760543"/>
            <a:gd name="connsiteX14" fmla="*/ 1375696 w 1959388"/>
            <a:gd name="connsiteY14" fmla="*/ 831760 h 1760543"/>
            <a:gd name="connsiteX15" fmla="*/ 1959388 w 1959388"/>
            <a:gd name="connsiteY15" fmla="*/ 831760 h 1760543"/>
            <a:gd name="connsiteX16" fmla="*/ 1959388 w 1959388"/>
            <a:gd name="connsiteY16" fmla="*/ 869860 h 1760543"/>
            <a:gd name="connsiteX17" fmla="*/ 1402556 w 1959388"/>
            <a:gd name="connsiteY17" fmla="*/ 869860 h 1760543"/>
            <a:gd name="connsiteX18" fmla="*/ 1329690 w 1959388"/>
            <a:gd name="connsiteY18" fmla="*/ 1074552 h 1760543"/>
            <a:gd name="connsiteX19" fmla="*/ 1290923 w 1959388"/>
            <a:gd name="connsiteY19" fmla="*/ 1074552 h 1760543"/>
            <a:gd name="connsiteX20" fmla="*/ 1205008 w 1959388"/>
            <a:gd name="connsiteY20" fmla="*/ 848524 h 1760543"/>
            <a:gd name="connsiteX21" fmla="*/ 1107186 w 1959388"/>
            <a:gd name="connsiteY21" fmla="*/ 1381638 h 1760543"/>
            <a:gd name="connsiteX22" fmla="*/ 1062228 w 1959388"/>
            <a:gd name="connsiteY22" fmla="*/ 1381638 h 1760543"/>
            <a:gd name="connsiteX23" fmla="*/ 968121 w 1959388"/>
            <a:gd name="connsiteY23" fmla="*/ 579156 h 1760543"/>
            <a:gd name="connsiteX24" fmla="*/ 894493 w 1959388"/>
            <a:gd name="connsiteY24" fmla="*/ 972158 h 1760543"/>
            <a:gd name="connsiteX25" fmla="*/ 853345 w 1959388"/>
            <a:gd name="connsiteY25" fmla="*/ 972158 h 1760543"/>
            <a:gd name="connsiteX26" fmla="*/ 766001 w 1959388"/>
            <a:gd name="connsiteY26" fmla="*/ 742224 h 1760543"/>
            <a:gd name="connsiteX27" fmla="*/ 674942 w 1959388"/>
            <a:gd name="connsiteY27" fmla="*/ 1125701 h 1760543"/>
            <a:gd name="connsiteX28" fmla="*/ 633984 w 1959388"/>
            <a:gd name="connsiteY28" fmla="*/ 1125701 h 1760543"/>
            <a:gd name="connsiteX29" fmla="*/ 548831 w 1959388"/>
            <a:gd name="connsiteY29" fmla="*/ 869860 h 1760543"/>
            <a:gd name="connsiteX30" fmla="*/ 0 w 1959388"/>
            <a:gd name="connsiteY30" fmla="*/ 869860 h 1760543"/>
            <a:gd name="connsiteX31" fmla="*/ 0 w 1959388"/>
            <a:gd name="connsiteY31" fmla="*/ 831760 h 1760543"/>
            <a:gd name="connsiteX32" fmla="*/ 576358 w 1959388"/>
            <a:gd name="connsiteY32" fmla="*/ 831760 h 1760543"/>
            <a:gd name="connsiteX33" fmla="*/ 651701 w 1959388"/>
            <a:gd name="connsiteY33" fmla="*/ 1058455 h 1760543"/>
            <a:gd name="connsiteX34" fmla="*/ 741998 w 1959388"/>
            <a:gd name="connsiteY34" fmla="*/ 678216 h 1760543"/>
            <a:gd name="connsiteX35" fmla="*/ 782384 w 1959388"/>
            <a:gd name="connsiteY35" fmla="*/ 678216 h 1760543"/>
            <a:gd name="connsiteX36" fmla="*/ 868394 w 1959388"/>
            <a:gd name="connsiteY36" fmla="*/ 904435 h 1760543"/>
            <a:gd name="connsiteX37" fmla="*/ 555783 w 1959388"/>
            <a:gd name="connsiteY37" fmla="*/ 36 h 1760543"/>
            <a:gd name="connsiteX38" fmla="*/ 964596 w 1959388"/>
            <a:gd name="connsiteY38" fmla="*/ 275976 h 1760543"/>
            <a:gd name="connsiteX39" fmla="*/ 979646 w 1959388"/>
            <a:gd name="connsiteY39" fmla="*/ 285786 h 1760543"/>
            <a:gd name="connsiteX40" fmla="*/ 994695 w 1959388"/>
            <a:gd name="connsiteY40" fmla="*/ 275976 h 1760543"/>
            <a:gd name="connsiteX41" fmla="*/ 1404746 w 1959388"/>
            <a:gd name="connsiteY41" fmla="*/ 36 h 1760543"/>
            <a:gd name="connsiteX42" fmla="*/ 1408175 w 1959388"/>
            <a:gd name="connsiteY42" fmla="*/ 36 h 1760543"/>
            <a:gd name="connsiteX43" fmla="*/ 1719548 w 1959388"/>
            <a:gd name="connsiteY43" fmla="*/ 130243 h 1760543"/>
            <a:gd name="connsiteX44" fmla="*/ 1856041 w 1959388"/>
            <a:gd name="connsiteY44" fmla="*/ 456951 h 1760543"/>
            <a:gd name="connsiteX45" fmla="*/ 1799177 w 1959388"/>
            <a:gd name="connsiteY45" fmla="*/ 736890 h 1760543"/>
            <a:gd name="connsiteX46" fmla="*/ 1764125 w 1959388"/>
            <a:gd name="connsiteY46" fmla="*/ 721936 h 1760543"/>
            <a:gd name="connsiteX47" fmla="*/ 1817846 w 1959388"/>
            <a:gd name="connsiteY47" fmla="*/ 456951 h 1760543"/>
            <a:gd name="connsiteX48" fmla="*/ 1692592 w 1959388"/>
            <a:gd name="connsiteY48" fmla="*/ 157389 h 1760543"/>
            <a:gd name="connsiteX49" fmla="*/ 1408080 w 1959388"/>
            <a:gd name="connsiteY49" fmla="*/ 38232 h 1760543"/>
            <a:gd name="connsiteX50" fmla="*/ 1404937 w 1959388"/>
            <a:gd name="connsiteY50" fmla="*/ 38232 h 1760543"/>
            <a:gd name="connsiteX51" fmla="*/ 1029842 w 1959388"/>
            <a:gd name="connsiteY51" fmla="*/ 290739 h 1760543"/>
            <a:gd name="connsiteX52" fmla="*/ 979550 w 1959388"/>
            <a:gd name="connsiteY52" fmla="*/ 323982 h 1760543"/>
            <a:gd name="connsiteX53" fmla="*/ 929258 w 1959388"/>
            <a:gd name="connsiteY53" fmla="*/ 290739 h 1760543"/>
            <a:gd name="connsiteX54" fmla="*/ 555212 w 1959388"/>
            <a:gd name="connsiteY54" fmla="*/ 38232 h 1760543"/>
            <a:gd name="connsiteX55" fmla="*/ 551116 w 1959388"/>
            <a:gd name="connsiteY55" fmla="*/ 38232 h 1760543"/>
            <a:gd name="connsiteX56" fmla="*/ 266985 w 1959388"/>
            <a:gd name="connsiteY56" fmla="*/ 157008 h 1760543"/>
            <a:gd name="connsiteX57" fmla="*/ 141446 w 1959388"/>
            <a:gd name="connsiteY57" fmla="*/ 457236 h 1760543"/>
            <a:gd name="connsiteX58" fmla="*/ 194595 w 1959388"/>
            <a:gd name="connsiteY58" fmla="*/ 722031 h 1760543"/>
            <a:gd name="connsiteX59" fmla="*/ 159543 w 1959388"/>
            <a:gd name="connsiteY59" fmla="*/ 736986 h 1760543"/>
            <a:gd name="connsiteX60" fmla="*/ 103346 w 1959388"/>
            <a:gd name="connsiteY60" fmla="*/ 457332 h 1760543"/>
            <a:gd name="connsiteX61" fmla="*/ 240220 w 1959388"/>
            <a:gd name="connsiteY61" fmla="*/ 129957 h 1760543"/>
            <a:gd name="connsiteX62" fmla="*/ 555783 w 1959388"/>
            <a:gd name="connsiteY62" fmla="*/ 36 h 1760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1959388" h="1760543">
              <a:moveTo>
                <a:pt x="332041" y="963586"/>
              </a:moveTo>
              <a:cubicBezTo>
                <a:pt x="469010" y="1163801"/>
                <a:pt x="681037" y="1406975"/>
                <a:pt x="979741" y="1706631"/>
              </a:cubicBezTo>
              <a:cubicBezTo>
                <a:pt x="1273682" y="1411737"/>
                <a:pt x="1491328" y="1161801"/>
                <a:pt x="1626774" y="963586"/>
              </a:cubicBezTo>
              <a:lnTo>
                <a:pt x="1658206" y="985112"/>
              </a:lnTo>
              <a:cubicBezTo>
                <a:pt x="1517427" y="1191138"/>
                <a:pt x="1299876" y="1440407"/>
                <a:pt x="993171" y="1747112"/>
              </a:cubicBezTo>
              <a:lnTo>
                <a:pt x="979741" y="1760543"/>
              </a:lnTo>
              <a:lnTo>
                <a:pt x="966310" y="1747112"/>
              </a:lnTo>
              <a:cubicBezTo>
                <a:pt x="658748" y="1439550"/>
                <a:pt x="441007" y="1190376"/>
                <a:pt x="300608" y="985112"/>
              </a:cubicBezTo>
              <a:close/>
              <a:moveTo>
                <a:pt x="949166" y="473429"/>
              </a:moveTo>
              <a:lnTo>
                <a:pt x="994029" y="473429"/>
              </a:lnTo>
              <a:lnTo>
                <a:pt x="1088041" y="1274862"/>
              </a:lnTo>
              <a:lnTo>
                <a:pt x="1178814" y="780515"/>
              </a:lnTo>
              <a:lnTo>
                <a:pt x="1219962" y="780515"/>
              </a:lnTo>
              <a:lnTo>
                <a:pt x="1309783" y="1016830"/>
              </a:lnTo>
              <a:lnTo>
                <a:pt x="1375696" y="831760"/>
              </a:lnTo>
              <a:lnTo>
                <a:pt x="1959388" y="831760"/>
              </a:lnTo>
              <a:lnTo>
                <a:pt x="1959388" y="869860"/>
              </a:lnTo>
              <a:lnTo>
                <a:pt x="1402556" y="869860"/>
              </a:lnTo>
              <a:lnTo>
                <a:pt x="1329690" y="1074552"/>
              </a:lnTo>
              <a:lnTo>
                <a:pt x="1290923" y="1074552"/>
              </a:lnTo>
              <a:lnTo>
                <a:pt x="1205008" y="848524"/>
              </a:lnTo>
              <a:lnTo>
                <a:pt x="1107186" y="1381638"/>
              </a:lnTo>
              <a:lnTo>
                <a:pt x="1062228" y="1381638"/>
              </a:lnTo>
              <a:lnTo>
                <a:pt x="968121" y="579156"/>
              </a:lnTo>
              <a:lnTo>
                <a:pt x="894493" y="972158"/>
              </a:lnTo>
              <a:lnTo>
                <a:pt x="853345" y="972158"/>
              </a:lnTo>
              <a:lnTo>
                <a:pt x="766001" y="742224"/>
              </a:lnTo>
              <a:lnTo>
                <a:pt x="674942" y="1125701"/>
              </a:lnTo>
              <a:lnTo>
                <a:pt x="633984" y="1125701"/>
              </a:lnTo>
              <a:lnTo>
                <a:pt x="548831" y="869860"/>
              </a:lnTo>
              <a:lnTo>
                <a:pt x="0" y="869860"/>
              </a:lnTo>
              <a:lnTo>
                <a:pt x="0" y="831760"/>
              </a:lnTo>
              <a:lnTo>
                <a:pt x="576358" y="831760"/>
              </a:lnTo>
              <a:lnTo>
                <a:pt x="651701" y="1058455"/>
              </a:lnTo>
              <a:lnTo>
                <a:pt x="741998" y="678216"/>
              </a:lnTo>
              <a:lnTo>
                <a:pt x="782384" y="678216"/>
              </a:lnTo>
              <a:lnTo>
                <a:pt x="868394" y="904435"/>
              </a:lnTo>
              <a:close/>
              <a:moveTo>
                <a:pt x="555783" y="36"/>
              </a:moveTo>
              <a:cubicBezTo>
                <a:pt x="735234" y="1846"/>
                <a:pt x="895730" y="110241"/>
                <a:pt x="964596" y="275976"/>
              </a:cubicBezTo>
              <a:cubicBezTo>
                <a:pt x="967073" y="281881"/>
                <a:pt x="972978" y="285786"/>
                <a:pt x="979646" y="285786"/>
              </a:cubicBezTo>
              <a:cubicBezTo>
                <a:pt x="986313" y="285786"/>
                <a:pt x="992314" y="281976"/>
                <a:pt x="994695" y="275976"/>
              </a:cubicBezTo>
              <a:cubicBezTo>
                <a:pt x="1063942" y="109764"/>
                <a:pt x="1224819" y="1465"/>
                <a:pt x="1404746" y="36"/>
              </a:cubicBezTo>
              <a:cubicBezTo>
                <a:pt x="1405889" y="36"/>
                <a:pt x="1407032" y="36"/>
                <a:pt x="1408175" y="36"/>
              </a:cubicBezTo>
              <a:cubicBezTo>
                <a:pt x="1524476" y="36"/>
                <a:pt x="1634966" y="46233"/>
                <a:pt x="1719548" y="130243"/>
              </a:cubicBezTo>
              <a:cubicBezTo>
                <a:pt x="1806416" y="216635"/>
                <a:pt x="1856231" y="335697"/>
                <a:pt x="1856041" y="456951"/>
              </a:cubicBezTo>
              <a:cubicBezTo>
                <a:pt x="1856041" y="515625"/>
                <a:pt x="1855850" y="604398"/>
                <a:pt x="1799177" y="736890"/>
              </a:cubicBezTo>
              <a:lnTo>
                <a:pt x="1764125" y="721936"/>
              </a:lnTo>
              <a:cubicBezTo>
                <a:pt x="1813559" y="606207"/>
                <a:pt x="1817750" y="530579"/>
                <a:pt x="1817846" y="456951"/>
              </a:cubicBezTo>
              <a:cubicBezTo>
                <a:pt x="1818036" y="345794"/>
                <a:pt x="1772411" y="236637"/>
                <a:pt x="1692592" y="157389"/>
              </a:cubicBezTo>
              <a:cubicBezTo>
                <a:pt x="1615154" y="80427"/>
                <a:pt x="1514284" y="38232"/>
                <a:pt x="1408080" y="38232"/>
              </a:cubicBezTo>
              <a:cubicBezTo>
                <a:pt x="1407032" y="38232"/>
                <a:pt x="1405985" y="38232"/>
                <a:pt x="1404937" y="38232"/>
              </a:cubicBezTo>
              <a:cubicBezTo>
                <a:pt x="1240345" y="39565"/>
                <a:pt x="1093088" y="138625"/>
                <a:pt x="1029842" y="290739"/>
              </a:cubicBezTo>
              <a:cubicBezTo>
                <a:pt x="1021460" y="310932"/>
                <a:pt x="1001744" y="323982"/>
                <a:pt x="979550" y="323982"/>
              </a:cubicBezTo>
              <a:cubicBezTo>
                <a:pt x="957357" y="323982"/>
                <a:pt x="937640" y="310932"/>
                <a:pt x="929258" y="290739"/>
              </a:cubicBezTo>
              <a:cubicBezTo>
                <a:pt x="866203" y="139101"/>
                <a:pt x="719327" y="39946"/>
                <a:pt x="555212" y="38232"/>
              </a:cubicBezTo>
              <a:cubicBezTo>
                <a:pt x="553878" y="38232"/>
                <a:pt x="552449" y="38232"/>
                <a:pt x="551116" y="38232"/>
              </a:cubicBezTo>
              <a:cubicBezTo>
                <a:pt x="445007" y="38232"/>
                <a:pt x="344328" y="80332"/>
                <a:pt x="266985" y="157008"/>
              </a:cubicBezTo>
              <a:cubicBezTo>
                <a:pt x="186975" y="236256"/>
                <a:pt x="141255" y="345699"/>
                <a:pt x="141446" y="457236"/>
              </a:cubicBezTo>
              <a:cubicBezTo>
                <a:pt x="141541" y="531246"/>
                <a:pt x="145732" y="607160"/>
                <a:pt x="194595" y="722031"/>
              </a:cubicBezTo>
              <a:lnTo>
                <a:pt x="159543" y="736986"/>
              </a:lnTo>
              <a:cubicBezTo>
                <a:pt x="107822" y="615542"/>
                <a:pt x="103441" y="535437"/>
                <a:pt x="103346" y="457332"/>
              </a:cubicBezTo>
              <a:cubicBezTo>
                <a:pt x="103155" y="335697"/>
                <a:pt x="153066" y="216349"/>
                <a:pt x="240220" y="129957"/>
              </a:cubicBezTo>
              <a:cubicBezTo>
                <a:pt x="325850" y="44994"/>
                <a:pt x="438149" y="-1488"/>
                <a:pt x="555783" y="36"/>
              </a:cubicBezTo>
              <a:close/>
            </a:path>
          </a:pathLst>
        </a:custGeom>
        <a:solidFill xmlns:a="http://schemas.openxmlformats.org/drawingml/2006/main">
          <a:srgbClr val="99C7EB"/>
        </a:solidFill>
        <a:ln xmlns:a="http://schemas.openxmlformats.org/drawingml/2006/main" w="0" cap="flat">
          <a:noFill/>
          <a:prstDash val="solid"/>
          <a:miter/>
        </a:ln>
      </cdr:spPr>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endParaRPr lang="en-GB" dirty="0"/>
        </a:p>
      </cdr:txBody>
    </cdr:sp>
  </cdr:relSizeAnchor>
</c:userShapes>
</file>

<file path=ppt/drawings/drawing15.xml><?xml version="1.0" encoding="utf-8"?>
<c:userShapes xmlns:c="http://schemas.openxmlformats.org/drawingml/2006/chart">
  <cdr:relSizeAnchor xmlns:cdr="http://schemas.openxmlformats.org/drawingml/2006/chartDrawing">
    <cdr:from>
      <cdr:x>0.36814</cdr:x>
      <cdr:y>0.38752</cdr:y>
    </cdr:from>
    <cdr:to>
      <cdr:x>0.62641</cdr:x>
      <cdr:y>0.81797</cdr:y>
    </cdr:to>
    <cdr:sp macro="" textlink="">
      <cdr:nvSpPr>
        <cdr:cNvPr id="4" name="Oval 3">
          <a:extLst xmlns:a="http://schemas.openxmlformats.org/drawingml/2006/main">
            <a:ext uri="{FF2B5EF4-FFF2-40B4-BE49-F238E27FC236}">
              <a16:creationId xmlns:a16="http://schemas.microsoft.com/office/drawing/2014/main" id="{881F4D22-737C-1BFA-556B-804BBA88225B}"/>
            </a:ext>
          </a:extLst>
        </cdr:cNvPr>
        <cdr:cNvSpPr>
          <a:spLocks xmlns:a="http://schemas.openxmlformats.org/drawingml/2006/main" noChangeAspect="1"/>
        </cdr:cNvSpPr>
      </cdr:nvSpPr>
      <cdr:spPr>
        <a:xfrm xmlns:a="http://schemas.openxmlformats.org/drawingml/2006/main">
          <a:off x="1325304" y="837043"/>
          <a:ext cx="929772" cy="929772"/>
        </a:xfrm>
        <a:prstGeom xmlns:a="http://schemas.openxmlformats.org/drawingml/2006/main" prst="ellipse">
          <a:avLst/>
        </a:prstGeom>
        <a:solidFill xmlns:a="http://schemas.openxmlformats.org/drawingml/2006/main">
          <a:srgbClr val="005EB8"/>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l">
            <a:lnSpc>
              <a:spcPct val="110000"/>
            </a:lnSpc>
          </a:pPr>
          <a:endParaRPr lang="en-GB" sz="1400" dirty="0">
            <a:solidFill>
              <a:schemeClr val="tx1"/>
            </a:solidFill>
          </a:endParaRPr>
        </a:p>
      </cdr:txBody>
    </cdr:sp>
  </cdr:relSizeAnchor>
</c:userShapes>
</file>

<file path=ppt/drawings/drawing16.xml><?xml version="1.0" encoding="utf-8"?>
<c:userShapes xmlns:c="http://schemas.openxmlformats.org/drawingml/2006/chart">
  <cdr:relSizeAnchor xmlns:cdr="http://schemas.openxmlformats.org/drawingml/2006/chartDrawing">
    <cdr:from>
      <cdr:x>0.36814</cdr:x>
      <cdr:y>0.38752</cdr:y>
    </cdr:from>
    <cdr:to>
      <cdr:x>0.62641</cdr:x>
      <cdr:y>0.81797</cdr:y>
    </cdr:to>
    <cdr:sp macro="" textlink="">
      <cdr:nvSpPr>
        <cdr:cNvPr id="4" name="Oval 3">
          <a:extLst xmlns:a="http://schemas.openxmlformats.org/drawingml/2006/main">
            <a:ext uri="{FF2B5EF4-FFF2-40B4-BE49-F238E27FC236}">
              <a16:creationId xmlns:a16="http://schemas.microsoft.com/office/drawing/2014/main" id="{881F4D22-737C-1BFA-556B-804BBA88225B}"/>
            </a:ext>
          </a:extLst>
        </cdr:cNvPr>
        <cdr:cNvSpPr>
          <a:spLocks xmlns:a="http://schemas.openxmlformats.org/drawingml/2006/main" noChangeAspect="1"/>
        </cdr:cNvSpPr>
      </cdr:nvSpPr>
      <cdr:spPr>
        <a:xfrm xmlns:a="http://schemas.openxmlformats.org/drawingml/2006/main">
          <a:off x="1325304" y="837043"/>
          <a:ext cx="929772" cy="929772"/>
        </a:xfrm>
        <a:prstGeom xmlns:a="http://schemas.openxmlformats.org/drawingml/2006/main" prst="ellipse">
          <a:avLst/>
        </a:prstGeom>
        <a:solidFill xmlns:a="http://schemas.openxmlformats.org/drawingml/2006/main">
          <a:srgbClr val="005EB8"/>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l">
            <a:lnSpc>
              <a:spcPct val="110000"/>
            </a:lnSpc>
          </a:pPr>
          <a:endParaRPr lang="en-GB" sz="1400" dirty="0">
            <a:solidFill>
              <a:schemeClr val="tx1"/>
            </a:solidFill>
          </a:endParaRPr>
        </a:p>
      </cdr:txBody>
    </cdr:sp>
  </cdr:relSizeAnchor>
</c:userShapes>
</file>

<file path=ppt/drawings/drawing17.xml><?xml version="1.0" encoding="utf-8"?>
<c:userShapes xmlns:c="http://schemas.openxmlformats.org/drawingml/2006/chart">
  <cdr:relSizeAnchor xmlns:cdr="http://schemas.openxmlformats.org/drawingml/2006/chartDrawing">
    <cdr:from>
      <cdr:x>0.34615</cdr:x>
      <cdr:y>0.30943</cdr:y>
    </cdr:from>
    <cdr:to>
      <cdr:x>0.65385</cdr:x>
      <cdr:y>0.69043</cdr:y>
    </cdr:to>
    <cdr:sp macro="" textlink="">
      <cdr:nvSpPr>
        <cdr:cNvPr id="2" name="Oval 1">
          <a:extLst xmlns:a="http://schemas.openxmlformats.org/drawingml/2006/main">
            <a:ext uri="{FF2B5EF4-FFF2-40B4-BE49-F238E27FC236}">
              <a16:creationId xmlns:a16="http://schemas.microsoft.com/office/drawing/2014/main" id="{1563EEE8-91F2-3120-4551-EC6AC256B5A3}"/>
            </a:ext>
          </a:extLst>
        </cdr:cNvPr>
        <cdr:cNvSpPr>
          <a:spLocks xmlns:a="http://schemas.openxmlformats.org/drawingml/2006/main" noChangeAspect="1"/>
        </cdr:cNvSpPr>
      </cdr:nvSpPr>
      <cdr:spPr>
        <a:xfrm xmlns:a="http://schemas.openxmlformats.org/drawingml/2006/main">
          <a:off x="1620000" y="1169528"/>
          <a:ext cx="1440000" cy="1440000"/>
        </a:xfrm>
        <a:prstGeom xmlns:a="http://schemas.openxmlformats.org/drawingml/2006/main" prst="ellipse">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l">
            <a:lnSpc>
              <a:spcPct val="110000"/>
            </a:lnSpc>
          </a:pPr>
          <a:endParaRPr lang="en-GB" sz="1400" dirty="0">
            <a:solidFill>
              <a:schemeClr val="tx1"/>
            </a:solidFill>
          </a:endParaRPr>
        </a:p>
      </cdr:txBody>
    </cdr:sp>
  </cdr:relSizeAnchor>
</c:userShapes>
</file>

<file path=ppt/drawings/drawing18.xml><?xml version="1.0" encoding="utf-8"?>
<c:userShapes xmlns:c="http://schemas.openxmlformats.org/drawingml/2006/chart">
  <cdr:relSizeAnchor xmlns:cdr="http://schemas.openxmlformats.org/drawingml/2006/chartDrawing">
    <cdr:from>
      <cdr:x>0.34615</cdr:x>
      <cdr:y>0.30943</cdr:y>
    </cdr:from>
    <cdr:to>
      <cdr:x>0.65385</cdr:x>
      <cdr:y>0.69043</cdr:y>
    </cdr:to>
    <cdr:sp macro="" textlink="">
      <cdr:nvSpPr>
        <cdr:cNvPr id="2" name="Oval 1">
          <a:extLst xmlns:a="http://schemas.openxmlformats.org/drawingml/2006/main">
            <a:ext uri="{FF2B5EF4-FFF2-40B4-BE49-F238E27FC236}">
              <a16:creationId xmlns:a16="http://schemas.microsoft.com/office/drawing/2014/main" id="{1563EEE8-91F2-3120-4551-EC6AC256B5A3}"/>
            </a:ext>
          </a:extLst>
        </cdr:cNvPr>
        <cdr:cNvSpPr>
          <a:spLocks xmlns:a="http://schemas.openxmlformats.org/drawingml/2006/main" noChangeAspect="1"/>
        </cdr:cNvSpPr>
      </cdr:nvSpPr>
      <cdr:spPr>
        <a:xfrm xmlns:a="http://schemas.openxmlformats.org/drawingml/2006/main">
          <a:off x="1620000" y="1169528"/>
          <a:ext cx="1440000" cy="1440000"/>
        </a:xfrm>
        <a:prstGeom xmlns:a="http://schemas.openxmlformats.org/drawingml/2006/main" prst="ellipse">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l">
            <a:lnSpc>
              <a:spcPct val="110000"/>
            </a:lnSpc>
          </a:pPr>
          <a:endParaRPr lang="en-GB" sz="1400" dirty="0">
            <a:solidFill>
              <a:schemeClr val="tx1"/>
            </a:solidFill>
          </a:endParaRPr>
        </a:p>
      </cdr:txBody>
    </cdr:sp>
  </cdr:relSizeAnchor>
</c:userShapes>
</file>

<file path=ppt/drawings/drawing19.xml><?xml version="1.0" encoding="utf-8"?>
<c:userShapes xmlns:c="http://schemas.openxmlformats.org/drawingml/2006/chart">
  <cdr:relSizeAnchor xmlns:cdr="http://schemas.openxmlformats.org/drawingml/2006/chartDrawing">
    <cdr:from>
      <cdr:x>0.34615</cdr:x>
      <cdr:y>0.30943</cdr:y>
    </cdr:from>
    <cdr:to>
      <cdr:x>0.65385</cdr:x>
      <cdr:y>0.69043</cdr:y>
    </cdr:to>
    <cdr:sp macro="" textlink="">
      <cdr:nvSpPr>
        <cdr:cNvPr id="2" name="Oval 1">
          <a:extLst xmlns:a="http://schemas.openxmlformats.org/drawingml/2006/main">
            <a:ext uri="{FF2B5EF4-FFF2-40B4-BE49-F238E27FC236}">
              <a16:creationId xmlns:a16="http://schemas.microsoft.com/office/drawing/2014/main" id="{1563EEE8-91F2-3120-4551-EC6AC256B5A3}"/>
            </a:ext>
          </a:extLst>
        </cdr:cNvPr>
        <cdr:cNvSpPr>
          <a:spLocks xmlns:a="http://schemas.openxmlformats.org/drawingml/2006/main" noChangeAspect="1"/>
        </cdr:cNvSpPr>
      </cdr:nvSpPr>
      <cdr:spPr>
        <a:xfrm xmlns:a="http://schemas.openxmlformats.org/drawingml/2006/main">
          <a:off x="1620000" y="1169528"/>
          <a:ext cx="1440000" cy="1440000"/>
        </a:xfrm>
        <a:prstGeom xmlns:a="http://schemas.openxmlformats.org/drawingml/2006/main" prst="ellipse">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l">
            <a:lnSpc>
              <a:spcPct val="110000"/>
            </a:lnSpc>
          </a:pPr>
          <a:endParaRPr lang="en-GB" sz="1400" dirty="0">
            <a:solidFill>
              <a:schemeClr val="tx1"/>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0.36814</cdr:x>
      <cdr:y>0.38752</cdr:y>
    </cdr:from>
    <cdr:to>
      <cdr:x>0.62641</cdr:x>
      <cdr:y>0.81797</cdr:y>
    </cdr:to>
    <cdr:sp macro="" textlink="">
      <cdr:nvSpPr>
        <cdr:cNvPr id="4" name="Oval 3">
          <a:extLst xmlns:a="http://schemas.openxmlformats.org/drawingml/2006/main">
            <a:ext uri="{FF2B5EF4-FFF2-40B4-BE49-F238E27FC236}">
              <a16:creationId xmlns:a16="http://schemas.microsoft.com/office/drawing/2014/main" id="{881F4D22-737C-1BFA-556B-804BBA88225B}"/>
            </a:ext>
          </a:extLst>
        </cdr:cNvPr>
        <cdr:cNvSpPr>
          <a:spLocks xmlns:a="http://schemas.openxmlformats.org/drawingml/2006/main" noChangeAspect="1"/>
        </cdr:cNvSpPr>
      </cdr:nvSpPr>
      <cdr:spPr>
        <a:xfrm xmlns:a="http://schemas.openxmlformats.org/drawingml/2006/main">
          <a:off x="1325304" y="837043"/>
          <a:ext cx="929772" cy="929772"/>
        </a:xfrm>
        <a:prstGeom xmlns:a="http://schemas.openxmlformats.org/drawingml/2006/main" prst="ellipse">
          <a:avLst/>
        </a:prstGeom>
        <a:solidFill xmlns:a="http://schemas.openxmlformats.org/drawingml/2006/main">
          <a:srgbClr val="005EB8"/>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l">
            <a:lnSpc>
              <a:spcPct val="110000"/>
            </a:lnSpc>
          </a:pPr>
          <a:endParaRPr lang="en-GB" sz="1400" dirty="0">
            <a:solidFill>
              <a:schemeClr val="tx1"/>
            </a:solidFill>
          </a:endParaRPr>
        </a:p>
      </cdr:txBody>
    </cdr:sp>
  </cdr:relSizeAnchor>
</c:userShapes>
</file>

<file path=ppt/drawings/drawing20.xml><?xml version="1.0" encoding="utf-8"?>
<c:userShapes xmlns:c="http://schemas.openxmlformats.org/drawingml/2006/chart">
  <cdr:relSizeAnchor xmlns:cdr="http://schemas.openxmlformats.org/drawingml/2006/chartDrawing">
    <cdr:from>
      <cdr:x>0.34615</cdr:x>
      <cdr:y>0.30943</cdr:y>
    </cdr:from>
    <cdr:to>
      <cdr:x>0.65385</cdr:x>
      <cdr:y>0.69043</cdr:y>
    </cdr:to>
    <cdr:sp macro="" textlink="">
      <cdr:nvSpPr>
        <cdr:cNvPr id="2" name="Oval 1">
          <a:extLst xmlns:a="http://schemas.openxmlformats.org/drawingml/2006/main">
            <a:ext uri="{FF2B5EF4-FFF2-40B4-BE49-F238E27FC236}">
              <a16:creationId xmlns:a16="http://schemas.microsoft.com/office/drawing/2014/main" id="{1563EEE8-91F2-3120-4551-EC6AC256B5A3}"/>
            </a:ext>
          </a:extLst>
        </cdr:cNvPr>
        <cdr:cNvSpPr>
          <a:spLocks xmlns:a="http://schemas.openxmlformats.org/drawingml/2006/main" noChangeAspect="1"/>
        </cdr:cNvSpPr>
      </cdr:nvSpPr>
      <cdr:spPr>
        <a:xfrm xmlns:a="http://schemas.openxmlformats.org/drawingml/2006/main">
          <a:off x="1619982" y="1169518"/>
          <a:ext cx="1440036" cy="1440022"/>
        </a:xfrm>
        <a:prstGeom xmlns:a="http://schemas.openxmlformats.org/drawingml/2006/main" prst="ellipse">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l">
            <a:lnSpc>
              <a:spcPct val="110000"/>
            </a:lnSpc>
          </a:pPr>
          <a:endParaRPr lang="en-GB" sz="1400" dirty="0">
            <a:solidFill>
              <a:schemeClr val="tx1"/>
            </a:solidFill>
          </a:endParaRPr>
        </a:p>
      </cdr:txBody>
    </cdr:sp>
  </cdr:relSizeAnchor>
</c:userShapes>
</file>

<file path=ppt/drawings/drawing21.xml><?xml version="1.0" encoding="utf-8"?>
<c:userShapes xmlns:c="http://schemas.openxmlformats.org/drawingml/2006/chart">
  <cdr:relSizeAnchor xmlns:cdr="http://schemas.openxmlformats.org/drawingml/2006/chartDrawing">
    <cdr:from>
      <cdr:x>0.34615</cdr:x>
      <cdr:y>0.30943</cdr:y>
    </cdr:from>
    <cdr:to>
      <cdr:x>0.65385</cdr:x>
      <cdr:y>0.69043</cdr:y>
    </cdr:to>
    <cdr:sp macro="" textlink="">
      <cdr:nvSpPr>
        <cdr:cNvPr id="2" name="Oval 1">
          <a:extLst xmlns:a="http://schemas.openxmlformats.org/drawingml/2006/main">
            <a:ext uri="{FF2B5EF4-FFF2-40B4-BE49-F238E27FC236}">
              <a16:creationId xmlns:a16="http://schemas.microsoft.com/office/drawing/2014/main" id="{1563EEE8-91F2-3120-4551-EC6AC256B5A3}"/>
            </a:ext>
          </a:extLst>
        </cdr:cNvPr>
        <cdr:cNvSpPr>
          <a:spLocks xmlns:a="http://schemas.openxmlformats.org/drawingml/2006/main" noChangeAspect="1"/>
        </cdr:cNvSpPr>
      </cdr:nvSpPr>
      <cdr:spPr>
        <a:xfrm xmlns:a="http://schemas.openxmlformats.org/drawingml/2006/main">
          <a:off x="1620000" y="1169528"/>
          <a:ext cx="1440000" cy="1440000"/>
        </a:xfrm>
        <a:prstGeom xmlns:a="http://schemas.openxmlformats.org/drawingml/2006/main" prst="ellipse">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l">
            <a:lnSpc>
              <a:spcPct val="110000"/>
            </a:lnSpc>
          </a:pPr>
          <a:endParaRPr lang="en-GB" sz="1400" dirty="0">
            <a:solidFill>
              <a:schemeClr val="tx1"/>
            </a:solidFill>
          </a:endParaRPr>
        </a:p>
      </cdr:txBody>
    </cdr:sp>
  </cdr:relSizeAnchor>
</c:userShapes>
</file>

<file path=ppt/drawings/drawing22.xml><?xml version="1.0" encoding="utf-8"?>
<c:userShapes xmlns:c="http://schemas.openxmlformats.org/drawingml/2006/chart">
  <cdr:relSizeAnchor xmlns:cdr="http://schemas.openxmlformats.org/drawingml/2006/chartDrawing">
    <cdr:from>
      <cdr:x>0.34615</cdr:x>
      <cdr:y>0.30943</cdr:y>
    </cdr:from>
    <cdr:to>
      <cdr:x>0.65385</cdr:x>
      <cdr:y>0.69043</cdr:y>
    </cdr:to>
    <cdr:sp macro="" textlink="">
      <cdr:nvSpPr>
        <cdr:cNvPr id="2" name="Oval 1">
          <a:extLst xmlns:a="http://schemas.openxmlformats.org/drawingml/2006/main">
            <a:ext uri="{FF2B5EF4-FFF2-40B4-BE49-F238E27FC236}">
              <a16:creationId xmlns:a16="http://schemas.microsoft.com/office/drawing/2014/main" id="{1563EEE8-91F2-3120-4551-EC6AC256B5A3}"/>
            </a:ext>
          </a:extLst>
        </cdr:cNvPr>
        <cdr:cNvSpPr>
          <a:spLocks xmlns:a="http://schemas.openxmlformats.org/drawingml/2006/main" noChangeAspect="1"/>
        </cdr:cNvSpPr>
      </cdr:nvSpPr>
      <cdr:spPr>
        <a:xfrm xmlns:a="http://schemas.openxmlformats.org/drawingml/2006/main">
          <a:off x="1620000" y="1169528"/>
          <a:ext cx="1440000" cy="1440000"/>
        </a:xfrm>
        <a:prstGeom xmlns:a="http://schemas.openxmlformats.org/drawingml/2006/main" prst="ellipse">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l">
            <a:lnSpc>
              <a:spcPct val="110000"/>
            </a:lnSpc>
          </a:pPr>
          <a:endParaRPr lang="en-GB" sz="1400" dirty="0">
            <a:solidFill>
              <a:schemeClr val="tx1"/>
            </a:solidFill>
          </a:endParaRPr>
        </a:p>
      </cdr:txBody>
    </cdr:sp>
  </cdr:relSizeAnchor>
</c:userShapes>
</file>

<file path=ppt/drawings/drawing23.xml><?xml version="1.0" encoding="utf-8"?>
<c:userShapes xmlns:c="http://schemas.openxmlformats.org/drawingml/2006/chart">
  <cdr:relSizeAnchor xmlns:cdr="http://schemas.openxmlformats.org/drawingml/2006/chartDrawing">
    <cdr:from>
      <cdr:x>0.34615</cdr:x>
      <cdr:y>0.30943</cdr:y>
    </cdr:from>
    <cdr:to>
      <cdr:x>0.65385</cdr:x>
      <cdr:y>0.69043</cdr:y>
    </cdr:to>
    <cdr:sp macro="" textlink="">
      <cdr:nvSpPr>
        <cdr:cNvPr id="2" name="Oval 1">
          <a:extLst xmlns:a="http://schemas.openxmlformats.org/drawingml/2006/main">
            <a:ext uri="{FF2B5EF4-FFF2-40B4-BE49-F238E27FC236}">
              <a16:creationId xmlns:a16="http://schemas.microsoft.com/office/drawing/2014/main" id="{1563EEE8-91F2-3120-4551-EC6AC256B5A3}"/>
            </a:ext>
          </a:extLst>
        </cdr:cNvPr>
        <cdr:cNvSpPr>
          <a:spLocks xmlns:a="http://schemas.openxmlformats.org/drawingml/2006/main" noChangeAspect="1"/>
        </cdr:cNvSpPr>
      </cdr:nvSpPr>
      <cdr:spPr>
        <a:xfrm xmlns:a="http://schemas.openxmlformats.org/drawingml/2006/main">
          <a:off x="1620000" y="1169528"/>
          <a:ext cx="1440000" cy="1440000"/>
        </a:xfrm>
        <a:prstGeom xmlns:a="http://schemas.openxmlformats.org/drawingml/2006/main" prst="ellipse">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l">
            <a:lnSpc>
              <a:spcPct val="110000"/>
            </a:lnSpc>
          </a:pPr>
          <a:endParaRPr lang="en-GB" sz="1400" dirty="0">
            <a:solidFill>
              <a:schemeClr val="tx1"/>
            </a:solidFill>
          </a:endParaRPr>
        </a:p>
      </cdr:txBody>
    </cdr:sp>
  </cdr:relSizeAnchor>
  <cdr:relSizeAnchor xmlns:cdr="http://schemas.openxmlformats.org/drawingml/2006/chartDrawing">
    <cdr:from>
      <cdr:x>0.40231</cdr:x>
      <cdr:y>0.3789</cdr:y>
    </cdr:from>
    <cdr:to>
      <cdr:x>0.59769</cdr:x>
      <cdr:y>0.62083</cdr:y>
    </cdr:to>
    <cdr:pic>
      <cdr:nvPicPr>
        <cdr:cNvPr id="5" name="Graphic 4" descr="Medical outline">
          <a:extLst xmlns:a="http://schemas.openxmlformats.org/drawingml/2006/main">
            <a:ext uri="{FF2B5EF4-FFF2-40B4-BE49-F238E27FC236}">
              <a16:creationId xmlns:a16="http://schemas.microsoft.com/office/drawing/2014/main" id="{518F27E7-43DE-F288-DB4D-07A5E4D0DD0F}"/>
            </a:ext>
          </a:extLst>
        </cdr:cNvPr>
        <cdr:cNvPicPr>
          <a:picLocks xmlns:a="http://schemas.openxmlformats.org/drawingml/2006/main" noChangeAspect="1"/>
        </cdr:cNvPicPr>
      </cdr:nvPicPr>
      <cdr:blipFill>
        <a:blip xmlns:a="http://schemas.openxmlformats.org/drawingml/2006/main"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xmlns:a="http://schemas.openxmlformats.org/drawingml/2006/main">
          <a:fillRect/>
        </a:stretch>
      </cdr:blipFill>
      <cdr:spPr>
        <a:xfrm xmlns:a="http://schemas.openxmlformats.org/drawingml/2006/main">
          <a:off x="1882800" y="1432093"/>
          <a:ext cx="914400" cy="914400"/>
        </a:xfrm>
        <a:prstGeom xmlns:a="http://schemas.openxmlformats.org/drawingml/2006/main" prst="rect">
          <a:avLst/>
        </a:prstGeom>
      </cdr:spPr>
    </cdr:pic>
  </cdr:relSizeAnchor>
</c:userShapes>
</file>

<file path=ppt/drawings/drawing24.xml><?xml version="1.0" encoding="utf-8"?>
<c:userShapes xmlns:c="http://schemas.openxmlformats.org/drawingml/2006/chart">
  <cdr:relSizeAnchor xmlns:cdr="http://schemas.openxmlformats.org/drawingml/2006/chartDrawing">
    <cdr:from>
      <cdr:x>0.36814</cdr:x>
      <cdr:y>0.38752</cdr:y>
    </cdr:from>
    <cdr:to>
      <cdr:x>0.62641</cdr:x>
      <cdr:y>0.81797</cdr:y>
    </cdr:to>
    <cdr:sp macro="" textlink="">
      <cdr:nvSpPr>
        <cdr:cNvPr id="4" name="Oval 3">
          <a:extLst xmlns:a="http://schemas.openxmlformats.org/drawingml/2006/main">
            <a:ext uri="{FF2B5EF4-FFF2-40B4-BE49-F238E27FC236}">
              <a16:creationId xmlns:a16="http://schemas.microsoft.com/office/drawing/2014/main" id="{881F4D22-737C-1BFA-556B-804BBA88225B}"/>
            </a:ext>
          </a:extLst>
        </cdr:cNvPr>
        <cdr:cNvSpPr>
          <a:spLocks xmlns:a="http://schemas.openxmlformats.org/drawingml/2006/main" noChangeAspect="1"/>
        </cdr:cNvSpPr>
      </cdr:nvSpPr>
      <cdr:spPr>
        <a:xfrm xmlns:a="http://schemas.openxmlformats.org/drawingml/2006/main">
          <a:off x="1325292" y="837035"/>
          <a:ext cx="929800" cy="929786"/>
        </a:xfrm>
        <a:prstGeom xmlns:a="http://schemas.openxmlformats.org/drawingml/2006/main" prst="ellipse">
          <a:avLst/>
        </a:prstGeom>
        <a:solidFill xmlns:a="http://schemas.openxmlformats.org/drawingml/2006/main">
          <a:srgbClr val="005EB8"/>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l">
            <a:lnSpc>
              <a:spcPct val="110000"/>
            </a:lnSpc>
          </a:pPr>
          <a:endParaRPr lang="en-GB" sz="1400" dirty="0">
            <a:solidFill>
              <a:schemeClr val="tx1"/>
            </a:solidFill>
          </a:endParaRPr>
        </a:p>
      </cdr:txBody>
    </cdr:sp>
  </cdr:relSizeAnchor>
  <cdr:relSizeAnchor xmlns:cdr="http://schemas.openxmlformats.org/drawingml/2006/chartDrawing">
    <cdr:from>
      <cdr:x>0.41028</cdr:x>
      <cdr:y>0.47247</cdr:y>
    </cdr:from>
    <cdr:to>
      <cdr:x>0.58427</cdr:x>
      <cdr:y>0.73302</cdr:y>
    </cdr:to>
    <cdr:sp macro="" textlink="">
      <cdr:nvSpPr>
        <cdr:cNvPr id="7" name="Freeform: Shape 6">
          <a:extLst xmlns:a="http://schemas.openxmlformats.org/drawingml/2006/main">
            <a:ext uri="{FF2B5EF4-FFF2-40B4-BE49-F238E27FC236}">
              <a16:creationId xmlns:a16="http://schemas.microsoft.com/office/drawing/2014/main" id="{8FF0E06E-92BC-9B9F-EC49-D41B9FA6F0BE}"/>
            </a:ext>
          </a:extLst>
        </cdr:cNvPr>
        <cdr:cNvSpPr>
          <a:spLocks xmlns:a="http://schemas.openxmlformats.org/drawingml/2006/main" noChangeAspect="1"/>
        </cdr:cNvSpPr>
      </cdr:nvSpPr>
      <cdr:spPr>
        <a:xfrm xmlns:a="http://schemas.openxmlformats.org/drawingml/2006/main">
          <a:off x="1477020" y="1020538"/>
          <a:ext cx="626344" cy="562780"/>
        </a:xfrm>
        <a:custGeom xmlns:a="http://schemas.openxmlformats.org/drawingml/2006/main">
          <a:avLst/>
          <a:gdLst>
            <a:gd name="connsiteX0" fmla="*/ 332041 w 1959388"/>
            <a:gd name="connsiteY0" fmla="*/ 963586 h 1760543"/>
            <a:gd name="connsiteX1" fmla="*/ 979741 w 1959388"/>
            <a:gd name="connsiteY1" fmla="*/ 1706631 h 1760543"/>
            <a:gd name="connsiteX2" fmla="*/ 1626774 w 1959388"/>
            <a:gd name="connsiteY2" fmla="*/ 963586 h 1760543"/>
            <a:gd name="connsiteX3" fmla="*/ 1658206 w 1959388"/>
            <a:gd name="connsiteY3" fmla="*/ 985112 h 1760543"/>
            <a:gd name="connsiteX4" fmla="*/ 993171 w 1959388"/>
            <a:gd name="connsiteY4" fmla="*/ 1747112 h 1760543"/>
            <a:gd name="connsiteX5" fmla="*/ 979741 w 1959388"/>
            <a:gd name="connsiteY5" fmla="*/ 1760543 h 1760543"/>
            <a:gd name="connsiteX6" fmla="*/ 966310 w 1959388"/>
            <a:gd name="connsiteY6" fmla="*/ 1747112 h 1760543"/>
            <a:gd name="connsiteX7" fmla="*/ 300608 w 1959388"/>
            <a:gd name="connsiteY7" fmla="*/ 985112 h 1760543"/>
            <a:gd name="connsiteX8" fmla="*/ 949166 w 1959388"/>
            <a:gd name="connsiteY8" fmla="*/ 473429 h 1760543"/>
            <a:gd name="connsiteX9" fmla="*/ 994029 w 1959388"/>
            <a:gd name="connsiteY9" fmla="*/ 473429 h 1760543"/>
            <a:gd name="connsiteX10" fmla="*/ 1088041 w 1959388"/>
            <a:gd name="connsiteY10" fmla="*/ 1274862 h 1760543"/>
            <a:gd name="connsiteX11" fmla="*/ 1178814 w 1959388"/>
            <a:gd name="connsiteY11" fmla="*/ 780515 h 1760543"/>
            <a:gd name="connsiteX12" fmla="*/ 1219962 w 1959388"/>
            <a:gd name="connsiteY12" fmla="*/ 780515 h 1760543"/>
            <a:gd name="connsiteX13" fmla="*/ 1309783 w 1959388"/>
            <a:gd name="connsiteY13" fmla="*/ 1016830 h 1760543"/>
            <a:gd name="connsiteX14" fmla="*/ 1375696 w 1959388"/>
            <a:gd name="connsiteY14" fmla="*/ 831760 h 1760543"/>
            <a:gd name="connsiteX15" fmla="*/ 1959388 w 1959388"/>
            <a:gd name="connsiteY15" fmla="*/ 831760 h 1760543"/>
            <a:gd name="connsiteX16" fmla="*/ 1959388 w 1959388"/>
            <a:gd name="connsiteY16" fmla="*/ 869860 h 1760543"/>
            <a:gd name="connsiteX17" fmla="*/ 1402556 w 1959388"/>
            <a:gd name="connsiteY17" fmla="*/ 869860 h 1760543"/>
            <a:gd name="connsiteX18" fmla="*/ 1329690 w 1959388"/>
            <a:gd name="connsiteY18" fmla="*/ 1074552 h 1760543"/>
            <a:gd name="connsiteX19" fmla="*/ 1290923 w 1959388"/>
            <a:gd name="connsiteY19" fmla="*/ 1074552 h 1760543"/>
            <a:gd name="connsiteX20" fmla="*/ 1205008 w 1959388"/>
            <a:gd name="connsiteY20" fmla="*/ 848524 h 1760543"/>
            <a:gd name="connsiteX21" fmla="*/ 1107186 w 1959388"/>
            <a:gd name="connsiteY21" fmla="*/ 1381638 h 1760543"/>
            <a:gd name="connsiteX22" fmla="*/ 1062228 w 1959388"/>
            <a:gd name="connsiteY22" fmla="*/ 1381638 h 1760543"/>
            <a:gd name="connsiteX23" fmla="*/ 968121 w 1959388"/>
            <a:gd name="connsiteY23" fmla="*/ 579156 h 1760543"/>
            <a:gd name="connsiteX24" fmla="*/ 894493 w 1959388"/>
            <a:gd name="connsiteY24" fmla="*/ 972158 h 1760543"/>
            <a:gd name="connsiteX25" fmla="*/ 853345 w 1959388"/>
            <a:gd name="connsiteY25" fmla="*/ 972158 h 1760543"/>
            <a:gd name="connsiteX26" fmla="*/ 766001 w 1959388"/>
            <a:gd name="connsiteY26" fmla="*/ 742224 h 1760543"/>
            <a:gd name="connsiteX27" fmla="*/ 674942 w 1959388"/>
            <a:gd name="connsiteY27" fmla="*/ 1125701 h 1760543"/>
            <a:gd name="connsiteX28" fmla="*/ 633984 w 1959388"/>
            <a:gd name="connsiteY28" fmla="*/ 1125701 h 1760543"/>
            <a:gd name="connsiteX29" fmla="*/ 548831 w 1959388"/>
            <a:gd name="connsiteY29" fmla="*/ 869860 h 1760543"/>
            <a:gd name="connsiteX30" fmla="*/ 0 w 1959388"/>
            <a:gd name="connsiteY30" fmla="*/ 869860 h 1760543"/>
            <a:gd name="connsiteX31" fmla="*/ 0 w 1959388"/>
            <a:gd name="connsiteY31" fmla="*/ 831760 h 1760543"/>
            <a:gd name="connsiteX32" fmla="*/ 576358 w 1959388"/>
            <a:gd name="connsiteY32" fmla="*/ 831760 h 1760543"/>
            <a:gd name="connsiteX33" fmla="*/ 651701 w 1959388"/>
            <a:gd name="connsiteY33" fmla="*/ 1058455 h 1760543"/>
            <a:gd name="connsiteX34" fmla="*/ 741998 w 1959388"/>
            <a:gd name="connsiteY34" fmla="*/ 678216 h 1760543"/>
            <a:gd name="connsiteX35" fmla="*/ 782384 w 1959388"/>
            <a:gd name="connsiteY35" fmla="*/ 678216 h 1760543"/>
            <a:gd name="connsiteX36" fmla="*/ 868394 w 1959388"/>
            <a:gd name="connsiteY36" fmla="*/ 904435 h 1760543"/>
            <a:gd name="connsiteX37" fmla="*/ 555783 w 1959388"/>
            <a:gd name="connsiteY37" fmla="*/ 36 h 1760543"/>
            <a:gd name="connsiteX38" fmla="*/ 964596 w 1959388"/>
            <a:gd name="connsiteY38" fmla="*/ 275976 h 1760543"/>
            <a:gd name="connsiteX39" fmla="*/ 979646 w 1959388"/>
            <a:gd name="connsiteY39" fmla="*/ 285786 h 1760543"/>
            <a:gd name="connsiteX40" fmla="*/ 994695 w 1959388"/>
            <a:gd name="connsiteY40" fmla="*/ 275976 h 1760543"/>
            <a:gd name="connsiteX41" fmla="*/ 1404746 w 1959388"/>
            <a:gd name="connsiteY41" fmla="*/ 36 h 1760543"/>
            <a:gd name="connsiteX42" fmla="*/ 1408175 w 1959388"/>
            <a:gd name="connsiteY42" fmla="*/ 36 h 1760543"/>
            <a:gd name="connsiteX43" fmla="*/ 1719548 w 1959388"/>
            <a:gd name="connsiteY43" fmla="*/ 130243 h 1760543"/>
            <a:gd name="connsiteX44" fmla="*/ 1856041 w 1959388"/>
            <a:gd name="connsiteY44" fmla="*/ 456951 h 1760543"/>
            <a:gd name="connsiteX45" fmla="*/ 1799177 w 1959388"/>
            <a:gd name="connsiteY45" fmla="*/ 736890 h 1760543"/>
            <a:gd name="connsiteX46" fmla="*/ 1764125 w 1959388"/>
            <a:gd name="connsiteY46" fmla="*/ 721936 h 1760543"/>
            <a:gd name="connsiteX47" fmla="*/ 1817846 w 1959388"/>
            <a:gd name="connsiteY47" fmla="*/ 456951 h 1760543"/>
            <a:gd name="connsiteX48" fmla="*/ 1692592 w 1959388"/>
            <a:gd name="connsiteY48" fmla="*/ 157389 h 1760543"/>
            <a:gd name="connsiteX49" fmla="*/ 1408080 w 1959388"/>
            <a:gd name="connsiteY49" fmla="*/ 38232 h 1760543"/>
            <a:gd name="connsiteX50" fmla="*/ 1404937 w 1959388"/>
            <a:gd name="connsiteY50" fmla="*/ 38232 h 1760543"/>
            <a:gd name="connsiteX51" fmla="*/ 1029842 w 1959388"/>
            <a:gd name="connsiteY51" fmla="*/ 290739 h 1760543"/>
            <a:gd name="connsiteX52" fmla="*/ 979550 w 1959388"/>
            <a:gd name="connsiteY52" fmla="*/ 323982 h 1760543"/>
            <a:gd name="connsiteX53" fmla="*/ 929258 w 1959388"/>
            <a:gd name="connsiteY53" fmla="*/ 290739 h 1760543"/>
            <a:gd name="connsiteX54" fmla="*/ 555212 w 1959388"/>
            <a:gd name="connsiteY54" fmla="*/ 38232 h 1760543"/>
            <a:gd name="connsiteX55" fmla="*/ 551116 w 1959388"/>
            <a:gd name="connsiteY55" fmla="*/ 38232 h 1760543"/>
            <a:gd name="connsiteX56" fmla="*/ 266985 w 1959388"/>
            <a:gd name="connsiteY56" fmla="*/ 157008 h 1760543"/>
            <a:gd name="connsiteX57" fmla="*/ 141446 w 1959388"/>
            <a:gd name="connsiteY57" fmla="*/ 457236 h 1760543"/>
            <a:gd name="connsiteX58" fmla="*/ 194595 w 1959388"/>
            <a:gd name="connsiteY58" fmla="*/ 722031 h 1760543"/>
            <a:gd name="connsiteX59" fmla="*/ 159543 w 1959388"/>
            <a:gd name="connsiteY59" fmla="*/ 736986 h 1760543"/>
            <a:gd name="connsiteX60" fmla="*/ 103346 w 1959388"/>
            <a:gd name="connsiteY60" fmla="*/ 457332 h 1760543"/>
            <a:gd name="connsiteX61" fmla="*/ 240220 w 1959388"/>
            <a:gd name="connsiteY61" fmla="*/ 129957 h 1760543"/>
            <a:gd name="connsiteX62" fmla="*/ 555783 w 1959388"/>
            <a:gd name="connsiteY62" fmla="*/ 36 h 1760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1959388" h="1760543">
              <a:moveTo>
                <a:pt x="332041" y="963586"/>
              </a:moveTo>
              <a:cubicBezTo>
                <a:pt x="469010" y="1163801"/>
                <a:pt x="681037" y="1406975"/>
                <a:pt x="979741" y="1706631"/>
              </a:cubicBezTo>
              <a:cubicBezTo>
                <a:pt x="1273682" y="1411737"/>
                <a:pt x="1491328" y="1161801"/>
                <a:pt x="1626774" y="963586"/>
              </a:cubicBezTo>
              <a:lnTo>
                <a:pt x="1658206" y="985112"/>
              </a:lnTo>
              <a:cubicBezTo>
                <a:pt x="1517427" y="1191138"/>
                <a:pt x="1299876" y="1440407"/>
                <a:pt x="993171" y="1747112"/>
              </a:cubicBezTo>
              <a:lnTo>
                <a:pt x="979741" y="1760543"/>
              </a:lnTo>
              <a:lnTo>
                <a:pt x="966310" y="1747112"/>
              </a:lnTo>
              <a:cubicBezTo>
                <a:pt x="658748" y="1439550"/>
                <a:pt x="441007" y="1190376"/>
                <a:pt x="300608" y="985112"/>
              </a:cubicBezTo>
              <a:close/>
              <a:moveTo>
                <a:pt x="949166" y="473429"/>
              </a:moveTo>
              <a:lnTo>
                <a:pt x="994029" y="473429"/>
              </a:lnTo>
              <a:lnTo>
                <a:pt x="1088041" y="1274862"/>
              </a:lnTo>
              <a:lnTo>
                <a:pt x="1178814" y="780515"/>
              </a:lnTo>
              <a:lnTo>
                <a:pt x="1219962" y="780515"/>
              </a:lnTo>
              <a:lnTo>
                <a:pt x="1309783" y="1016830"/>
              </a:lnTo>
              <a:lnTo>
                <a:pt x="1375696" y="831760"/>
              </a:lnTo>
              <a:lnTo>
                <a:pt x="1959388" y="831760"/>
              </a:lnTo>
              <a:lnTo>
                <a:pt x="1959388" y="869860"/>
              </a:lnTo>
              <a:lnTo>
                <a:pt x="1402556" y="869860"/>
              </a:lnTo>
              <a:lnTo>
                <a:pt x="1329690" y="1074552"/>
              </a:lnTo>
              <a:lnTo>
                <a:pt x="1290923" y="1074552"/>
              </a:lnTo>
              <a:lnTo>
                <a:pt x="1205008" y="848524"/>
              </a:lnTo>
              <a:lnTo>
                <a:pt x="1107186" y="1381638"/>
              </a:lnTo>
              <a:lnTo>
                <a:pt x="1062228" y="1381638"/>
              </a:lnTo>
              <a:lnTo>
                <a:pt x="968121" y="579156"/>
              </a:lnTo>
              <a:lnTo>
                <a:pt x="894493" y="972158"/>
              </a:lnTo>
              <a:lnTo>
                <a:pt x="853345" y="972158"/>
              </a:lnTo>
              <a:lnTo>
                <a:pt x="766001" y="742224"/>
              </a:lnTo>
              <a:lnTo>
                <a:pt x="674942" y="1125701"/>
              </a:lnTo>
              <a:lnTo>
                <a:pt x="633984" y="1125701"/>
              </a:lnTo>
              <a:lnTo>
                <a:pt x="548831" y="869860"/>
              </a:lnTo>
              <a:lnTo>
                <a:pt x="0" y="869860"/>
              </a:lnTo>
              <a:lnTo>
                <a:pt x="0" y="831760"/>
              </a:lnTo>
              <a:lnTo>
                <a:pt x="576358" y="831760"/>
              </a:lnTo>
              <a:lnTo>
                <a:pt x="651701" y="1058455"/>
              </a:lnTo>
              <a:lnTo>
                <a:pt x="741998" y="678216"/>
              </a:lnTo>
              <a:lnTo>
                <a:pt x="782384" y="678216"/>
              </a:lnTo>
              <a:lnTo>
                <a:pt x="868394" y="904435"/>
              </a:lnTo>
              <a:close/>
              <a:moveTo>
                <a:pt x="555783" y="36"/>
              </a:moveTo>
              <a:cubicBezTo>
                <a:pt x="735234" y="1846"/>
                <a:pt x="895730" y="110241"/>
                <a:pt x="964596" y="275976"/>
              </a:cubicBezTo>
              <a:cubicBezTo>
                <a:pt x="967073" y="281881"/>
                <a:pt x="972978" y="285786"/>
                <a:pt x="979646" y="285786"/>
              </a:cubicBezTo>
              <a:cubicBezTo>
                <a:pt x="986313" y="285786"/>
                <a:pt x="992314" y="281976"/>
                <a:pt x="994695" y="275976"/>
              </a:cubicBezTo>
              <a:cubicBezTo>
                <a:pt x="1063942" y="109764"/>
                <a:pt x="1224819" y="1465"/>
                <a:pt x="1404746" y="36"/>
              </a:cubicBezTo>
              <a:cubicBezTo>
                <a:pt x="1405889" y="36"/>
                <a:pt x="1407032" y="36"/>
                <a:pt x="1408175" y="36"/>
              </a:cubicBezTo>
              <a:cubicBezTo>
                <a:pt x="1524476" y="36"/>
                <a:pt x="1634966" y="46233"/>
                <a:pt x="1719548" y="130243"/>
              </a:cubicBezTo>
              <a:cubicBezTo>
                <a:pt x="1806416" y="216635"/>
                <a:pt x="1856231" y="335697"/>
                <a:pt x="1856041" y="456951"/>
              </a:cubicBezTo>
              <a:cubicBezTo>
                <a:pt x="1856041" y="515625"/>
                <a:pt x="1855850" y="604398"/>
                <a:pt x="1799177" y="736890"/>
              </a:cubicBezTo>
              <a:lnTo>
                <a:pt x="1764125" y="721936"/>
              </a:lnTo>
              <a:cubicBezTo>
                <a:pt x="1813559" y="606207"/>
                <a:pt x="1817750" y="530579"/>
                <a:pt x="1817846" y="456951"/>
              </a:cubicBezTo>
              <a:cubicBezTo>
                <a:pt x="1818036" y="345794"/>
                <a:pt x="1772411" y="236637"/>
                <a:pt x="1692592" y="157389"/>
              </a:cubicBezTo>
              <a:cubicBezTo>
                <a:pt x="1615154" y="80427"/>
                <a:pt x="1514284" y="38232"/>
                <a:pt x="1408080" y="38232"/>
              </a:cubicBezTo>
              <a:cubicBezTo>
                <a:pt x="1407032" y="38232"/>
                <a:pt x="1405985" y="38232"/>
                <a:pt x="1404937" y="38232"/>
              </a:cubicBezTo>
              <a:cubicBezTo>
                <a:pt x="1240345" y="39565"/>
                <a:pt x="1093088" y="138625"/>
                <a:pt x="1029842" y="290739"/>
              </a:cubicBezTo>
              <a:cubicBezTo>
                <a:pt x="1021460" y="310932"/>
                <a:pt x="1001744" y="323982"/>
                <a:pt x="979550" y="323982"/>
              </a:cubicBezTo>
              <a:cubicBezTo>
                <a:pt x="957357" y="323982"/>
                <a:pt x="937640" y="310932"/>
                <a:pt x="929258" y="290739"/>
              </a:cubicBezTo>
              <a:cubicBezTo>
                <a:pt x="866203" y="139101"/>
                <a:pt x="719327" y="39946"/>
                <a:pt x="555212" y="38232"/>
              </a:cubicBezTo>
              <a:cubicBezTo>
                <a:pt x="553878" y="38232"/>
                <a:pt x="552449" y="38232"/>
                <a:pt x="551116" y="38232"/>
              </a:cubicBezTo>
              <a:cubicBezTo>
                <a:pt x="445007" y="38232"/>
                <a:pt x="344328" y="80332"/>
                <a:pt x="266985" y="157008"/>
              </a:cubicBezTo>
              <a:cubicBezTo>
                <a:pt x="186975" y="236256"/>
                <a:pt x="141255" y="345699"/>
                <a:pt x="141446" y="457236"/>
              </a:cubicBezTo>
              <a:cubicBezTo>
                <a:pt x="141541" y="531246"/>
                <a:pt x="145732" y="607160"/>
                <a:pt x="194595" y="722031"/>
              </a:cubicBezTo>
              <a:lnTo>
                <a:pt x="159543" y="736986"/>
              </a:lnTo>
              <a:cubicBezTo>
                <a:pt x="107822" y="615542"/>
                <a:pt x="103441" y="535437"/>
                <a:pt x="103346" y="457332"/>
              </a:cubicBezTo>
              <a:cubicBezTo>
                <a:pt x="103155" y="335697"/>
                <a:pt x="153066" y="216349"/>
                <a:pt x="240220" y="129957"/>
              </a:cubicBezTo>
              <a:cubicBezTo>
                <a:pt x="325850" y="44994"/>
                <a:pt x="438149" y="-1488"/>
                <a:pt x="555783" y="36"/>
              </a:cubicBezTo>
              <a:close/>
            </a:path>
          </a:pathLst>
        </a:custGeom>
        <a:solidFill xmlns:a="http://schemas.openxmlformats.org/drawingml/2006/main">
          <a:srgbClr val="99C7EB"/>
        </a:solidFill>
        <a:ln xmlns:a="http://schemas.openxmlformats.org/drawingml/2006/main" w="0" cap="flat">
          <a:noFill/>
          <a:prstDash val="solid"/>
          <a:miter/>
        </a:ln>
      </cdr:spPr>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endParaRPr lang="en-GB" dirty="0"/>
        </a:p>
      </cdr:txBody>
    </cdr:sp>
  </cdr:relSizeAnchor>
</c:userShapes>
</file>

<file path=ppt/drawings/drawing25.xml><?xml version="1.0" encoding="utf-8"?>
<c:userShapes xmlns:c="http://schemas.openxmlformats.org/drawingml/2006/chart">
  <cdr:relSizeAnchor xmlns:cdr="http://schemas.openxmlformats.org/drawingml/2006/chartDrawing">
    <cdr:from>
      <cdr:x>0.34615</cdr:x>
      <cdr:y>0.30943</cdr:y>
    </cdr:from>
    <cdr:to>
      <cdr:x>0.65385</cdr:x>
      <cdr:y>0.69043</cdr:y>
    </cdr:to>
    <cdr:sp macro="" textlink="">
      <cdr:nvSpPr>
        <cdr:cNvPr id="2" name="Oval 1">
          <a:extLst xmlns:a="http://schemas.openxmlformats.org/drawingml/2006/main">
            <a:ext uri="{FF2B5EF4-FFF2-40B4-BE49-F238E27FC236}">
              <a16:creationId xmlns:a16="http://schemas.microsoft.com/office/drawing/2014/main" id="{1563EEE8-91F2-3120-4551-EC6AC256B5A3}"/>
            </a:ext>
          </a:extLst>
        </cdr:cNvPr>
        <cdr:cNvSpPr>
          <a:spLocks xmlns:a="http://schemas.openxmlformats.org/drawingml/2006/main" noChangeAspect="1"/>
        </cdr:cNvSpPr>
      </cdr:nvSpPr>
      <cdr:spPr>
        <a:xfrm xmlns:a="http://schemas.openxmlformats.org/drawingml/2006/main">
          <a:off x="1620000" y="1169528"/>
          <a:ext cx="1440000" cy="1440000"/>
        </a:xfrm>
        <a:prstGeom xmlns:a="http://schemas.openxmlformats.org/drawingml/2006/main" prst="ellipse">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l">
            <a:lnSpc>
              <a:spcPct val="110000"/>
            </a:lnSpc>
          </a:pPr>
          <a:endParaRPr lang="en-GB" sz="1400" dirty="0">
            <a:solidFill>
              <a:schemeClr val="tx1"/>
            </a:solidFill>
          </a:endParaRPr>
        </a:p>
      </cdr:txBody>
    </cdr:sp>
  </cdr:relSizeAnchor>
</c:userShapes>
</file>

<file path=ppt/drawings/drawing26.xml><?xml version="1.0" encoding="utf-8"?>
<c:userShapes xmlns:c="http://schemas.openxmlformats.org/drawingml/2006/chart">
  <cdr:relSizeAnchor xmlns:cdr="http://schemas.openxmlformats.org/drawingml/2006/chartDrawing">
    <cdr:from>
      <cdr:x>0.34615</cdr:x>
      <cdr:y>0.30943</cdr:y>
    </cdr:from>
    <cdr:to>
      <cdr:x>0.65385</cdr:x>
      <cdr:y>0.69043</cdr:y>
    </cdr:to>
    <cdr:sp macro="" textlink="">
      <cdr:nvSpPr>
        <cdr:cNvPr id="2" name="Oval 1">
          <a:extLst xmlns:a="http://schemas.openxmlformats.org/drawingml/2006/main">
            <a:ext uri="{FF2B5EF4-FFF2-40B4-BE49-F238E27FC236}">
              <a16:creationId xmlns:a16="http://schemas.microsoft.com/office/drawing/2014/main" id="{1563EEE8-91F2-3120-4551-EC6AC256B5A3}"/>
            </a:ext>
          </a:extLst>
        </cdr:cNvPr>
        <cdr:cNvSpPr>
          <a:spLocks xmlns:a="http://schemas.openxmlformats.org/drawingml/2006/main" noChangeAspect="1"/>
        </cdr:cNvSpPr>
      </cdr:nvSpPr>
      <cdr:spPr>
        <a:xfrm xmlns:a="http://schemas.openxmlformats.org/drawingml/2006/main">
          <a:off x="1620000" y="1169528"/>
          <a:ext cx="1440000" cy="1440000"/>
        </a:xfrm>
        <a:prstGeom xmlns:a="http://schemas.openxmlformats.org/drawingml/2006/main" prst="ellipse">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l">
            <a:lnSpc>
              <a:spcPct val="110000"/>
            </a:lnSpc>
          </a:pPr>
          <a:endParaRPr lang="en-GB" sz="1400" dirty="0">
            <a:solidFill>
              <a:schemeClr val="tx1"/>
            </a:solidFill>
          </a:endParaRPr>
        </a:p>
      </cdr:txBody>
    </cdr:sp>
  </cdr:relSizeAnchor>
</c:userShapes>
</file>

<file path=ppt/drawings/drawing27.xml><?xml version="1.0" encoding="utf-8"?>
<c:userShapes xmlns:c="http://schemas.openxmlformats.org/drawingml/2006/chart">
  <cdr:relSizeAnchor xmlns:cdr="http://schemas.openxmlformats.org/drawingml/2006/chartDrawing">
    <cdr:from>
      <cdr:x>0.34615</cdr:x>
      <cdr:y>0.30943</cdr:y>
    </cdr:from>
    <cdr:to>
      <cdr:x>0.65385</cdr:x>
      <cdr:y>0.69043</cdr:y>
    </cdr:to>
    <cdr:sp macro="" textlink="">
      <cdr:nvSpPr>
        <cdr:cNvPr id="2" name="Oval 1">
          <a:extLst xmlns:a="http://schemas.openxmlformats.org/drawingml/2006/main">
            <a:ext uri="{FF2B5EF4-FFF2-40B4-BE49-F238E27FC236}">
              <a16:creationId xmlns:a16="http://schemas.microsoft.com/office/drawing/2014/main" id="{1563EEE8-91F2-3120-4551-EC6AC256B5A3}"/>
            </a:ext>
          </a:extLst>
        </cdr:cNvPr>
        <cdr:cNvSpPr>
          <a:spLocks xmlns:a="http://schemas.openxmlformats.org/drawingml/2006/main" noChangeAspect="1"/>
        </cdr:cNvSpPr>
      </cdr:nvSpPr>
      <cdr:spPr>
        <a:xfrm xmlns:a="http://schemas.openxmlformats.org/drawingml/2006/main">
          <a:off x="1620000" y="1169528"/>
          <a:ext cx="1440000" cy="1440000"/>
        </a:xfrm>
        <a:prstGeom xmlns:a="http://schemas.openxmlformats.org/drawingml/2006/main" prst="ellipse">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l">
            <a:lnSpc>
              <a:spcPct val="110000"/>
            </a:lnSpc>
          </a:pPr>
          <a:endParaRPr lang="en-GB" sz="1400" dirty="0">
            <a:solidFill>
              <a:schemeClr val="tx1"/>
            </a:solidFill>
          </a:endParaRPr>
        </a:p>
      </cdr:txBody>
    </cdr:sp>
  </cdr:relSizeAnchor>
</c:userShapes>
</file>

<file path=ppt/drawings/drawing28.xml><?xml version="1.0" encoding="utf-8"?>
<c:userShapes xmlns:c="http://schemas.openxmlformats.org/drawingml/2006/chart">
  <cdr:relSizeAnchor xmlns:cdr="http://schemas.openxmlformats.org/drawingml/2006/chartDrawing">
    <cdr:from>
      <cdr:x>0.36814</cdr:x>
      <cdr:y>0.38752</cdr:y>
    </cdr:from>
    <cdr:to>
      <cdr:x>0.62641</cdr:x>
      <cdr:y>0.81797</cdr:y>
    </cdr:to>
    <cdr:sp macro="" textlink="">
      <cdr:nvSpPr>
        <cdr:cNvPr id="4" name="Oval 3">
          <a:extLst xmlns:a="http://schemas.openxmlformats.org/drawingml/2006/main">
            <a:ext uri="{FF2B5EF4-FFF2-40B4-BE49-F238E27FC236}">
              <a16:creationId xmlns:a16="http://schemas.microsoft.com/office/drawing/2014/main" id="{881F4D22-737C-1BFA-556B-804BBA88225B}"/>
            </a:ext>
          </a:extLst>
        </cdr:cNvPr>
        <cdr:cNvSpPr>
          <a:spLocks xmlns:a="http://schemas.openxmlformats.org/drawingml/2006/main" noChangeAspect="1"/>
        </cdr:cNvSpPr>
      </cdr:nvSpPr>
      <cdr:spPr>
        <a:xfrm xmlns:a="http://schemas.openxmlformats.org/drawingml/2006/main">
          <a:off x="1325304" y="837043"/>
          <a:ext cx="929772" cy="929772"/>
        </a:xfrm>
        <a:prstGeom xmlns:a="http://schemas.openxmlformats.org/drawingml/2006/main" prst="ellipse">
          <a:avLst/>
        </a:prstGeom>
        <a:solidFill xmlns:a="http://schemas.openxmlformats.org/drawingml/2006/main">
          <a:srgbClr val="005EB8"/>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l">
            <a:lnSpc>
              <a:spcPct val="110000"/>
            </a:lnSpc>
          </a:pPr>
          <a:endParaRPr lang="en-GB" sz="1400" dirty="0">
            <a:solidFill>
              <a:schemeClr val="tx1"/>
            </a:solidFill>
          </a:endParaRPr>
        </a:p>
      </cdr:txBody>
    </cdr:sp>
  </cdr:relSizeAnchor>
</c:userShapes>
</file>

<file path=ppt/drawings/drawing29.xml><?xml version="1.0" encoding="utf-8"?>
<c:userShapes xmlns:c="http://schemas.openxmlformats.org/drawingml/2006/chart">
  <cdr:relSizeAnchor xmlns:cdr="http://schemas.openxmlformats.org/drawingml/2006/chartDrawing">
    <cdr:from>
      <cdr:x>0.36814</cdr:x>
      <cdr:y>0.38752</cdr:y>
    </cdr:from>
    <cdr:to>
      <cdr:x>0.62641</cdr:x>
      <cdr:y>0.81797</cdr:y>
    </cdr:to>
    <cdr:sp macro="" textlink="">
      <cdr:nvSpPr>
        <cdr:cNvPr id="4" name="Oval 3">
          <a:extLst xmlns:a="http://schemas.openxmlformats.org/drawingml/2006/main">
            <a:ext uri="{FF2B5EF4-FFF2-40B4-BE49-F238E27FC236}">
              <a16:creationId xmlns:a16="http://schemas.microsoft.com/office/drawing/2014/main" id="{881F4D22-737C-1BFA-556B-804BBA88225B}"/>
            </a:ext>
          </a:extLst>
        </cdr:cNvPr>
        <cdr:cNvSpPr>
          <a:spLocks xmlns:a="http://schemas.openxmlformats.org/drawingml/2006/main" noChangeAspect="1"/>
        </cdr:cNvSpPr>
      </cdr:nvSpPr>
      <cdr:spPr>
        <a:xfrm xmlns:a="http://schemas.openxmlformats.org/drawingml/2006/main">
          <a:off x="1325304" y="837043"/>
          <a:ext cx="929772" cy="929772"/>
        </a:xfrm>
        <a:prstGeom xmlns:a="http://schemas.openxmlformats.org/drawingml/2006/main" prst="ellipse">
          <a:avLst/>
        </a:prstGeom>
        <a:solidFill xmlns:a="http://schemas.openxmlformats.org/drawingml/2006/main">
          <a:srgbClr val="005EB8"/>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l">
            <a:lnSpc>
              <a:spcPct val="110000"/>
            </a:lnSpc>
          </a:pPr>
          <a:endParaRPr lang="en-GB" sz="1400" dirty="0">
            <a:solidFill>
              <a:schemeClr val="tx1"/>
            </a:solidFill>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0.36814</cdr:x>
      <cdr:y>0.38752</cdr:y>
    </cdr:from>
    <cdr:to>
      <cdr:x>0.62641</cdr:x>
      <cdr:y>0.81797</cdr:y>
    </cdr:to>
    <cdr:sp macro="" textlink="">
      <cdr:nvSpPr>
        <cdr:cNvPr id="4" name="Oval 3">
          <a:extLst xmlns:a="http://schemas.openxmlformats.org/drawingml/2006/main">
            <a:ext uri="{FF2B5EF4-FFF2-40B4-BE49-F238E27FC236}">
              <a16:creationId xmlns:a16="http://schemas.microsoft.com/office/drawing/2014/main" id="{881F4D22-737C-1BFA-556B-804BBA88225B}"/>
            </a:ext>
          </a:extLst>
        </cdr:cNvPr>
        <cdr:cNvSpPr>
          <a:spLocks xmlns:a="http://schemas.openxmlformats.org/drawingml/2006/main" noChangeAspect="1"/>
        </cdr:cNvSpPr>
      </cdr:nvSpPr>
      <cdr:spPr>
        <a:xfrm xmlns:a="http://schemas.openxmlformats.org/drawingml/2006/main">
          <a:off x="1325304" y="837043"/>
          <a:ext cx="929772" cy="929772"/>
        </a:xfrm>
        <a:prstGeom xmlns:a="http://schemas.openxmlformats.org/drawingml/2006/main" prst="ellipse">
          <a:avLst/>
        </a:prstGeom>
        <a:solidFill xmlns:a="http://schemas.openxmlformats.org/drawingml/2006/main">
          <a:srgbClr val="005EB8"/>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l">
            <a:lnSpc>
              <a:spcPct val="110000"/>
            </a:lnSpc>
          </a:pPr>
          <a:endParaRPr lang="en-GB" sz="1400" dirty="0">
            <a:solidFill>
              <a:schemeClr val="tx1"/>
            </a:solidFill>
          </a:endParaRPr>
        </a:p>
      </cdr:txBody>
    </cdr:sp>
  </cdr:relSizeAnchor>
</c:userShapes>
</file>

<file path=ppt/drawings/drawing30.xml><?xml version="1.0" encoding="utf-8"?>
<c:userShapes xmlns:c="http://schemas.openxmlformats.org/drawingml/2006/chart">
  <cdr:relSizeAnchor xmlns:cdr="http://schemas.openxmlformats.org/drawingml/2006/chartDrawing">
    <cdr:from>
      <cdr:x>0.34615</cdr:x>
      <cdr:y>0.30943</cdr:y>
    </cdr:from>
    <cdr:to>
      <cdr:x>0.65385</cdr:x>
      <cdr:y>0.69043</cdr:y>
    </cdr:to>
    <cdr:sp macro="" textlink="">
      <cdr:nvSpPr>
        <cdr:cNvPr id="2" name="Oval 1">
          <a:extLst xmlns:a="http://schemas.openxmlformats.org/drawingml/2006/main">
            <a:ext uri="{FF2B5EF4-FFF2-40B4-BE49-F238E27FC236}">
              <a16:creationId xmlns:a16="http://schemas.microsoft.com/office/drawing/2014/main" id="{1563EEE8-91F2-3120-4551-EC6AC256B5A3}"/>
            </a:ext>
          </a:extLst>
        </cdr:cNvPr>
        <cdr:cNvSpPr>
          <a:spLocks xmlns:a="http://schemas.openxmlformats.org/drawingml/2006/main" noChangeAspect="1"/>
        </cdr:cNvSpPr>
      </cdr:nvSpPr>
      <cdr:spPr>
        <a:xfrm xmlns:a="http://schemas.openxmlformats.org/drawingml/2006/main">
          <a:off x="1620000" y="1169528"/>
          <a:ext cx="1440000" cy="1440000"/>
        </a:xfrm>
        <a:prstGeom xmlns:a="http://schemas.openxmlformats.org/drawingml/2006/main" prst="ellipse">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l">
            <a:lnSpc>
              <a:spcPct val="110000"/>
            </a:lnSpc>
          </a:pPr>
          <a:endParaRPr lang="en-GB" sz="1400" dirty="0">
            <a:solidFill>
              <a:schemeClr val="tx1"/>
            </a:solidFill>
          </a:endParaRPr>
        </a:p>
      </cdr:txBody>
    </cdr:sp>
  </cdr:relSizeAnchor>
</c:userShapes>
</file>

<file path=ppt/drawings/drawing31.xml><?xml version="1.0" encoding="utf-8"?>
<c:userShapes xmlns:c="http://schemas.openxmlformats.org/drawingml/2006/chart">
  <cdr:relSizeAnchor xmlns:cdr="http://schemas.openxmlformats.org/drawingml/2006/chartDrawing">
    <cdr:from>
      <cdr:x>0.34615</cdr:x>
      <cdr:y>0.30943</cdr:y>
    </cdr:from>
    <cdr:to>
      <cdr:x>0.65385</cdr:x>
      <cdr:y>0.69043</cdr:y>
    </cdr:to>
    <cdr:sp macro="" textlink="">
      <cdr:nvSpPr>
        <cdr:cNvPr id="2" name="Oval 1">
          <a:extLst xmlns:a="http://schemas.openxmlformats.org/drawingml/2006/main">
            <a:ext uri="{FF2B5EF4-FFF2-40B4-BE49-F238E27FC236}">
              <a16:creationId xmlns:a16="http://schemas.microsoft.com/office/drawing/2014/main" id="{1563EEE8-91F2-3120-4551-EC6AC256B5A3}"/>
            </a:ext>
          </a:extLst>
        </cdr:cNvPr>
        <cdr:cNvSpPr>
          <a:spLocks xmlns:a="http://schemas.openxmlformats.org/drawingml/2006/main" noChangeAspect="1"/>
        </cdr:cNvSpPr>
      </cdr:nvSpPr>
      <cdr:spPr>
        <a:xfrm xmlns:a="http://schemas.openxmlformats.org/drawingml/2006/main">
          <a:off x="1620000" y="1169528"/>
          <a:ext cx="1440000" cy="1440000"/>
        </a:xfrm>
        <a:prstGeom xmlns:a="http://schemas.openxmlformats.org/drawingml/2006/main" prst="ellipse">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l">
            <a:lnSpc>
              <a:spcPct val="110000"/>
            </a:lnSpc>
          </a:pPr>
          <a:endParaRPr lang="en-GB" sz="1400" dirty="0">
            <a:solidFill>
              <a:schemeClr val="tx1"/>
            </a:solidFill>
          </a:endParaRPr>
        </a:p>
      </cdr:txBody>
    </cdr:sp>
  </cdr:relSizeAnchor>
</c:userShapes>
</file>

<file path=ppt/drawings/drawing32.xml><?xml version="1.0" encoding="utf-8"?>
<c:userShapes xmlns:c="http://schemas.openxmlformats.org/drawingml/2006/chart">
  <cdr:relSizeAnchor xmlns:cdr="http://schemas.openxmlformats.org/drawingml/2006/chartDrawing">
    <cdr:from>
      <cdr:x>0.34615</cdr:x>
      <cdr:y>0.30943</cdr:y>
    </cdr:from>
    <cdr:to>
      <cdr:x>0.65385</cdr:x>
      <cdr:y>0.69043</cdr:y>
    </cdr:to>
    <cdr:sp macro="" textlink="">
      <cdr:nvSpPr>
        <cdr:cNvPr id="2" name="Oval 1">
          <a:extLst xmlns:a="http://schemas.openxmlformats.org/drawingml/2006/main">
            <a:ext uri="{FF2B5EF4-FFF2-40B4-BE49-F238E27FC236}">
              <a16:creationId xmlns:a16="http://schemas.microsoft.com/office/drawing/2014/main" id="{1563EEE8-91F2-3120-4551-EC6AC256B5A3}"/>
            </a:ext>
          </a:extLst>
        </cdr:cNvPr>
        <cdr:cNvSpPr>
          <a:spLocks xmlns:a="http://schemas.openxmlformats.org/drawingml/2006/main" noChangeAspect="1"/>
        </cdr:cNvSpPr>
      </cdr:nvSpPr>
      <cdr:spPr>
        <a:xfrm xmlns:a="http://schemas.openxmlformats.org/drawingml/2006/main">
          <a:off x="1620000" y="1169528"/>
          <a:ext cx="1440000" cy="1440000"/>
        </a:xfrm>
        <a:prstGeom xmlns:a="http://schemas.openxmlformats.org/drawingml/2006/main" prst="ellipse">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l">
            <a:lnSpc>
              <a:spcPct val="110000"/>
            </a:lnSpc>
          </a:pPr>
          <a:endParaRPr lang="en-GB" sz="1400" dirty="0">
            <a:solidFill>
              <a:schemeClr val="tx1"/>
            </a:solidFill>
          </a:endParaRPr>
        </a:p>
      </cdr:txBody>
    </cdr:sp>
  </cdr:relSizeAnchor>
</c:userShapes>
</file>

<file path=ppt/drawings/drawing33.xml><?xml version="1.0" encoding="utf-8"?>
<c:userShapes xmlns:c="http://schemas.openxmlformats.org/drawingml/2006/chart">
  <cdr:relSizeAnchor xmlns:cdr="http://schemas.openxmlformats.org/drawingml/2006/chartDrawing">
    <cdr:from>
      <cdr:x>0.34813</cdr:x>
      <cdr:y>0.31932</cdr:y>
    </cdr:from>
    <cdr:to>
      <cdr:x>0.65583</cdr:x>
      <cdr:y>0.70032</cdr:y>
    </cdr:to>
    <cdr:sp macro="" textlink="">
      <cdr:nvSpPr>
        <cdr:cNvPr id="2" name="Oval 1">
          <a:extLst xmlns:a="http://schemas.openxmlformats.org/drawingml/2006/main">
            <a:ext uri="{FF2B5EF4-FFF2-40B4-BE49-F238E27FC236}">
              <a16:creationId xmlns:a16="http://schemas.microsoft.com/office/drawing/2014/main" id="{1563EEE8-91F2-3120-4551-EC6AC256B5A3}"/>
            </a:ext>
          </a:extLst>
        </cdr:cNvPr>
        <cdr:cNvSpPr>
          <a:spLocks xmlns:a="http://schemas.openxmlformats.org/drawingml/2006/main" noChangeAspect="1"/>
        </cdr:cNvSpPr>
      </cdr:nvSpPr>
      <cdr:spPr>
        <a:xfrm xmlns:a="http://schemas.openxmlformats.org/drawingml/2006/main">
          <a:off x="1629233" y="1206903"/>
          <a:ext cx="1440036" cy="1440022"/>
        </a:xfrm>
        <a:prstGeom xmlns:a="http://schemas.openxmlformats.org/drawingml/2006/main" prst="ellipse">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l">
            <a:lnSpc>
              <a:spcPct val="110000"/>
            </a:lnSpc>
          </a:pPr>
          <a:endParaRPr lang="en-GB" sz="1400" dirty="0">
            <a:solidFill>
              <a:schemeClr val="tx1"/>
            </a:solidFill>
          </a:endParaRPr>
        </a:p>
      </cdr:txBody>
    </cdr:sp>
  </cdr:relSizeAnchor>
</c:userShapes>
</file>

<file path=ppt/drawings/drawing34.xml><?xml version="1.0" encoding="utf-8"?>
<c:userShapes xmlns:c="http://schemas.openxmlformats.org/drawingml/2006/chart">
  <cdr:relSizeAnchor xmlns:cdr="http://schemas.openxmlformats.org/drawingml/2006/chartDrawing">
    <cdr:from>
      <cdr:x>0.361</cdr:x>
      <cdr:y>0.28942</cdr:y>
    </cdr:from>
    <cdr:to>
      <cdr:x>0.639</cdr:x>
      <cdr:y>0.71058</cdr:y>
    </cdr:to>
    <cdr:sp macro="" textlink="">
      <cdr:nvSpPr>
        <cdr:cNvPr id="2" name="Oval 1">
          <a:extLst xmlns:a="http://schemas.openxmlformats.org/drawingml/2006/main">
            <a:ext uri="{FF2B5EF4-FFF2-40B4-BE49-F238E27FC236}">
              <a16:creationId xmlns:a16="http://schemas.microsoft.com/office/drawing/2014/main" id="{1563EEE8-91F2-3120-4551-EC6AC256B5A3}"/>
            </a:ext>
          </a:extLst>
        </cdr:cNvPr>
        <cdr:cNvSpPr>
          <a:spLocks xmlns:a="http://schemas.openxmlformats.org/drawingml/2006/main" noChangeAspect="1"/>
        </cdr:cNvSpPr>
      </cdr:nvSpPr>
      <cdr:spPr>
        <a:xfrm xmlns:a="http://schemas.openxmlformats.org/drawingml/2006/main">
          <a:off x="1231714" y="631931"/>
          <a:ext cx="948531" cy="919575"/>
        </a:xfrm>
        <a:prstGeom xmlns:a="http://schemas.openxmlformats.org/drawingml/2006/main" prst="ellipse">
          <a:avLst/>
        </a:prstGeom>
        <a:solidFill xmlns:a="http://schemas.openxmlformats.org/drawingml/2006/main">
          <a:srgbClr val="005EB8"/>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l">
            <a:lnSpc>
              <a:spcPct val="110000"/>
            </a:lnSpc>
          </a:pPr>
          <a:endParaRPr lang="en-GB" sz="1400" dirty="0">
            <a:solidFill>
              <a:schemeClr val="tx1"/>
            </a:solidFill>
          </a:endParaRPr>
        </a:p>
      </cdr:txBody>
    </cdr:sp>
  </cdr:relSizeAnchor>
</c:userShapes>
</file>

<file path=ppt/drawings/drawing35.xml><?xml version="1.0" encoding="utf-8"?>
<c:userShapes xmlns:c="http://schemas.openxmlformats.org/drawingml/2006/chart">
  <cdr:relSizeAnchor xmlns:cdr="http://schemas.openxmlformats.org/drawingml/2006/chartDrawing">
    <cdr:from>
      <cdr:x>0.361</cdr:x>
      <cdr:y>0.28942</cdr:y>
    </cdr:from>
    <cdr:to>
      <cdr:x>0.639</cdr:x>
      <cdr:y>0.71058</cdr:y>
    </cdr:to>
    <cdr:sp macro="" textlink="">
      <cdr:nvSpPr>
        <cdr:cNvPr id="2" name="Oval 1">
          <a:extLst xmlns:a="http://schemas.openxmlformats.org/drawingml/2006/main">
            <a:ext uri="{FF2B5EF4-FFF2-40B4-BE49-F238E27FC236}">
              <a16:creationId xmlns:a16="http://schemas.microsoft.com/office/drawing/2014/main" id="{1563EEE8-91F2-3120-4551-EC6AC256B5A3}"/>
            </a:ext>
          </a:extLst>
        </cdr:cNvPr>
        <cdr:cNvSpPr>
          <a:spLocks xmlns:a="http://schemas.openxmlformats.org/drawingml/2006/main" noChangeAspect="1"/>
        </cdr:cNvSpPr>
      </cdr:nvSpPr>
      <cdr:spPr>
        <a:xfrm xmlns:a="http://schemas.openxmlformats.org/drawingml/2006/main">
          <a:off x="1231714" y="631931"/>
          <a:ext cx="948531" cy="919575"/>
        </a:xfrm>
        <a:prstGeom xmlns:a="http://schemas.openxmlformats.org/drawingml/2006/main" prst="ellipse">
          <a:avLst/>
        </a:prstGeom>
        <a:solidFill xmlns:a="http://schemas.openxmlformats.org/drawingml/2006/main">
          <a:srgbClr val="005EB8"/>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l">
            <a:lnSpc>
              <a:spcPct val="110000"/>
            </a:lnSpc>
          </a:pPr>
          <a:endParaRPr lang="en-GB" sz="1400" dirty="0">
            <a:solidFill>
              <a:schemeClr val="tx1"/>
            </a:solidFill>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0.34615</cdr:x>
      <cdr:y>0.30943</cdr:y>
    </cdr:from>
    <cdr:to>
      <cdr:x>0.65385</cdr:x>
      <cdr:y>0.69043</cdr:y>
    </cdr:to>
    <cdr:sp macro="" textlink="">
      <cdr:nvSpPr>
        <cdr:cNvPr id="2" name="Oval 1">
          <a:extLst xmlns:a="http://schemas.openxmlformats.org/drawingml/2006/main">
            <a:ext uri="{FF2B5EF4-FFF2-40B4-BE49-F238E27FC236}">
              <a16:creationId xmlns:a16="http://schemas.microsoft.com/office/drawing/2014/main" id="{1563EEE8-91F2-3120-4551-EC6AC256B5A3}"/>
            </a:ext>
          </a:extLst>
        </cdr:cNvPr>
        <cdr:cNvSpPr>
          <a:spLocks xmlns:a="http://schemas.openxmlformats.org/drawingml/2006/main" noChangeAspect="1"/>
        </cdr:cNvSpPr>
      </cdr:nvSpPr>
      <cdr:spPr>
        <a:xfrm xmlns:a="http://schemas.openxmlformats.org/drawingml/2006/main">
          <a:off x="1620000" y="1169528"/>
          <a:ext cx="1440000" cy="1440000"/>
        </a:xfrm>
        <a:prstGeom xmlns:a="http://schemas.openxmlformats.org/drawingml/2006/main" prst="ellipse">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l">
            <a:lnSpc>
              <a:spcPct val="110000"/>
            </a:lnSpc>
          </a:pPr>
          <a:endParaRPr lang="en-GB" sz="1400" dirty="0">
            <a:solidFill>
              <a:schemeClr val="tx1"/>
            </a:solidFill>
          </a:endParaRPr>
        </a:p>
      </cdr:txBody>
    </cdr:sp>
  </cdr:relSizeAnchor>
  <cdr:relSizeAnchor xmlns:cdr="http://schemas.openxmlformats.org/drawingml/2006/chartDrawing">
    <cdr:from>
      <cdr:x>0.40231</cdr:x>
      <cdr:y>0.3789</cdr:y>
    </cdr:from>
    <cdr:to>
      <cdr:x>0.59769</cdr:x>
      <cdr:y>0.62083</cdr:y>
    </cdr:to>
    <cdr:pic>
      <cdr:nvPicPr>
        <cdr:cNvPr id="5" name="Graphic 4" descr="Medical outline">
          <a:extLst xmlns:a="http://schemas.openxmlformats.org/drawingml/2006/main">
            <a:ext uri="{FF2B5EF4-FFF2-40B4-BE49-F238E27FC236}">
              <a16:creationId xmlns:a16="http://schemas.microsoft.com/office/drawing/2014/main" id="{B6D09CFF-CD15-01E2-1722-A4FF4B1089D8}"/>
            </a:ext>
          </a:extLst>
        </cdr:cNvPr>
        <cdr:cNvPicPr>
          <a:picLocks xmlns:a="http://schemas.openxmlformats.org/drawingml/2006/main" noChangeAspect="1"/>
        </cdr:cNvPicPr>
      </cdr:nvPicPr>
      <cdr:blipFill>
        <a:blip xmlns:a="http://schemas.openxmlformats.org/drawingml/2006/main"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xmlns:a="http://schemas.openxmlformats.org/drawingml/2006/main">
          <a:fillRect/>
        </a:stretch>
      </cdr:blipFill>
      <cdr:spPr>
        <a:xfrm xmlns:a="http://schemas.openxmlformats.org/drawingml/2006/main">
          <a:off x="1882800" y="1432093"/>
          <a:ext cx="914400" cy="914400"/>
        </a:xfrm>
        <a:prstGeom xmlns:a="http://schemas.openxmlformats.org/drawingml/2006/main" prst="rect">
          <a:avLst/>
        </a:prstGeom>
      </cdr:spPr>
    </cdr:pic>
  </cdr:relSizeAnchor>
</c:userShapes>
</file>

<file path=ppt/drawings/drawing5.xml><?xml version="1.0" encoding="utf-8"?>
<c:userShapes xmlns:c="http://schemas.openxmlformats.org/drawingml/2006/chart">
  <cdr:relSizeAnchor xmlns:cdr="http://schemas.openxmlformats.org/drawingml/2006/chartDrawing">
    <cdr:from>
      <cdr:x>0.34615</cdr:x>
      <cdr:y>0.30943</cdr:y>
    </cdr:from>
    <cdr:to>
      <cdr:x>0.65385</cdr:x>
      <cdr:y>0.69043</cdr:y>
    </cdr:to>
    <cdr:sp macro="" textlink="">
      <cdr:nvSpPr>
        <cdr:cNvPr id="2" name="Oval 1">
          <a:extLst xmlns:a="http://schemas.openxmlformats.org/drawingml/2006/main">
            <a:ext uri="{FF2B5EF4-FFF2-40B4-BE49-F238E27FC236}">
              <a16:creationId xmlns:a16="http://schemas.microsoft.com/office/drawing/2014/main" id="{1563EEE8-91F2-3120-4551-EC6AC256B5A3}"/>
            </a:ext>
          </a:extLst>
        </cdr:cNvPr>
        <cdr:cNvSpPr>
          <a:spLocks xmlns:a="http://schemas.openxmlformats.org/drawingml/2006/main" noChangeAspect="1"/>
        </cdr:cNvSpPr>
      </cdr:nvSpPr>
      <cdr:spPr>
        <a:xfrm xmlns:a="http://schemas.openxmlformats.org/drawingml/2006/main">
          <a:off x="1619982" y="1169518"/>
          <a:ext cx="1440036" cy="1440022"/>
        </a:xfrm>
        <a:prstGeom xmlns:a="http://schemas.openxmlformats.org/drawingml/2006/main" prst="ellipse">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l">
            <a:lnSpc>
              <a:spcPct val="110000"/>
            </a:lnSpc>
          </a:pPr>
          <a:endParaRPr lang="en-GB" sz="1400" dirty="0">
            <a:solidFill>
              <a:schemeClr val="tx1"/>
            </a:solidFill>
          </a:endParaRPr>
        </a:p>
      </cdr:txBody>
    </cdr:sp>
  </cdr:relSizeAnchor>
</c:userShapes>
</file>

<file path=ppt/drawings/drawing6.xml><?xml version="1.0" encoding="utf-8"?>
<c:userShapes xmlns:c="http://schemas.openxmlformats.org/drawingml/2006/chart">
  <cdr:relSizeAnchor xmlns:cdr="http://schemas.openxmlformats.org/drawingml/2006/chartDrawing">
    <cdr:from>
      <cdr:x>0.34615</cdr:x>
      <cdr:y>0.30943</cdr:y>
    </cdr:from>
    <cdr:to>
      <cdr:x>0.65385</cdr:x>
      <cdr:y>0.69043</cdr:y>
    </cdr:to>
    <cdr:sp macro="" textlink="">
      <cdr:nvSpPr>
        <cdr:cNvPr id="2" name="Oval 1">
          <a:extLst xmlns:a="http://schemas.openxmlformats.org/drawingml/2006/main">
            <a:ext uri="{FF2B5EF4-FFF2-40B4-BE49-F238E27FC236}">
              <a16:creationId xmlns:a16="http://schemas.microsoft.com/office/drawing/2014/main" id="{1563EEE8-91F2-3120-4551-EC6AC256B5A3}"/>
            </a:ext>
          </a:extLst>
        </cdr:cNvPr>
        <cdr:cNvSpPr>
          <a:spLocks xmlns:a="http://schemas.openxmlformats.org/drawingml/2006/main" noChangeAspect="1"/>
        </cdr:cNvSpPr>
      </cdr:nvSpPr>
      <cdr:spPr>
        <a:xfrm xmlns:a="http://schemas.openxmlformats.org/drawingml/2006/main">
          <a:off x="1619982" y="1169518"/>
          <a:ext cx="1440036" cy="1440022"/>
        </a:xfrm>
        <a:prstGeom xmlns:a="http://schemas.openxmlformats.org/drawingml/2006/main" prst="ellipse">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l">
            <a:lnSpc>
              <a:spcPct val="110000"/>
            </a:lnSpc>
          </a:pPr>
          <a:endParaRPr lang="en-GB" sz="1400" dirty="0">
            <a:solidFill>
              <a:schemeClr val="tx1"/>
            </a:solidFill>
          </a:endParaRPr>
        </a:p>
      </cdr:txBody>
    </cdr:sp>
  </cdr:relSizeAnchor>
</c:userShapes>
</file>

<file path=ppt/drawings/drawing7.xml><?xml version="1.0" encoding="utf-8"?>
<c:userShapes xmlns:c="http://schemas.openxmlformats.org/drawingml/2006/chart">
  <cdr:relSizeAnchor xmlns:cdr="http://schemas.openxmlformats.org/drawingml/2006/chartDrawing">
    <cdr:from>
      <cdr:x>0.34615</cdr:x>
      <cdr:y>0.30943</cdr:y>
    </cdr:from>
    <cdr:to>
      <cdr:x>0.65385</cdr:x>
      <cdr:y>0.69043</cdr:y>
    </cdr:to>
    <cdr:sp macro="" textlink="">
      <cdr:nvSpPr>
        <cdr:cNvPr id="2" name="Oval 1">
          <a:extLst xmlns:a="http://schemas.openxmlformats.org/drawingml/2006/main">
            <a:ext uri="{FF2B5EF4-FFF2-40B4-BE49-F238E27FC236}">
              <a16:creationId xmlns:a16="http://schemas.microsoft.com/office/drawing/2014/main" id="{1563EEE8-91F2-3120-4551-EC6AC256B5A3}"/>
            </a:ext>
          </a:extLst>
        </cdr:cNvPr>
        <cdr:cNvSpPr>
          <a:spLocks xmlns:a="http://schemas.openxmlformats.org/drawingml/2006/main" noChangeAspect="1"/>
        </cdr:cNvSpPr>
      </cdr:nvSpPr>
      <cdr:spPr>
        <a:xfrm xmlns:a="http://schemas.openxmlformats.org/drawingml/2006/main">
          <a:off x="1620000" y="1169528"/>
          <a:ext cx="1440000" cy="1440000"/>
        </a:xfrm>
        <a:prstGeom xmlns:a="http://schemas.openxmlformats.org/drawingml/2006/main" prst="ellipse">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l">
            <a:lnSpc>
              <a:spcPct val="110000"/>
            </a:lnSpc>
          </a:pPr>
          <a:endParaRPr lang="en-GB" sz="1400" dirty="0">
            <a:solidFill>
              <a:schemeClr val="tx1"/>
            </a:solidFill>
          </a:endParaRPr>
        </a:p>
      </cdr:txBody>
    </cdr:sp>
  </cdr:relSizeAnchor>
  <cdr:relSizeAnchor xmlns:cdr="http://schemas.openxmlformats.org/drawingml/2006/chartDrawing">
    <cdr:from>
      <cdr:x>0.40231</cdr:x>
      <cdr:y>0.3789</cdr:y>
    </cdr:from>
    <cdr:to>
      <cdr:x>0.59769</cdr:x>
      <cdr:y>0.62083</cdr:y>
    </cdr:to>
    <cdr:pic>
      <cdr:nvPicPr>
        <cdr:cNvPr id="5" name="Graphic 4" descr="Medical outline">
          <a:extLst xmlns:a="http://schemas.openxmlformats.org/drawingml/2006/main">
            <a:ext uri="{FF2B5EF4-FFF2-40B4-BE49-F238E27FC236}">
              <a16:creationId xmlns:a16="http://schemas.microsoft.com/office/drawing/2014/main" id="{B6D09CFF-CD15-01E2-1722-A4FF4B1089D8}"/>
            </a:ext>
          </a:extLst>
        </cdr:cNvPr>
        <cdr:cNvPicPr>
          <a:picLocks xmlns:a="http://schemas.openxmlformats.org/drawingml/2006/main" noChangeAspect="1"/>
        </cdr:cNvPicPr>
      </cdr:nvPicPr>
      <cdr:blipFill>
        <a:blip xmlns:a="http://schemas.openxmlformats.org/drawingml/2006/main"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xmlns:a="http://schemas.openxmlformats.org/drawingml/2006/main">
          <a:fillRect/>
        </a:stretch>
      </cdr:blipFill>
      <cdr:spPr>
        <a:xfrm xmlns:a="http://schemas.openxmlformats.org/drawingml/2006/main">
          <a:off x="1882800" y="1432093"/>
          <a:ext cx="914400" cy="914400"/>
        </a:xfrm>
        <a:prstGeom xmlns:a="http://schemas.openxmlformats.org/drawingml/2006/main" prst="rect">
          <a:avLst/>
        </a:prstGeom>
      </cdr:spPr>
    </cdr:pic>
  </cdr:relSizeAnchor>
</c:userShapes>
</file>

<file path=ppt/drawings/drawing8.xml><?xml version="1.0" encoding="utf-8"?>
<c:userShapes xmlns:c="http://schemas.openxmlformats.org/drawingml/2006/chart">
  <cdr:relSizeAnchor xmlns:cdr="http://schemas.openxmlformats.org/drawingml/2006/chartDrawing">
    <cdr:from>
      <cdr:x>0.36814</cdr:x>
      <cdr:y>0.38752</cdr:y>
    </cdr:from>
    <cdr:to>
      <cdr:x>0.62641</cdr:x>
      <cdr:y>0.81797</cdr:y>
    </cdr:to>
    <cdr:sp macro="" textlink="">
      <cdr:nvSpPr>
        <cdr:cNvPr id="4" name="Oval 3">
          <a:extLst xmlns:a="http://schemas.openxmlformats.org/drawingml/2006/main">
            <a:ext uri="{FF2B5EF4-FFF2-40B4-BE49-F238E27FC236}">
              <a16:creationId xmlns:a16="http://schemas.microsoft.com/office/drawing/2014/main" id="{881F4D22-737C-1BFA-556B-804BBA88225B}"/>
            </a:ext>
          </a:extLst>
        </cdr:cNvPr>
        <cdr:cNvSpPr>
          <a:spLocks xmlns:a="http://schemas.openxmlformats.org/drawingml/2006/main" noChangeAspect="1"/>
        </cdr:cNvSpPr>
      </cdr:nvSpPr>
      <cdr:spPr>
        <a:xfrm xmlns:a="http://schemas.openxmlformats.org/drawingml/2006/main">
          <a:off x="1325304" y="837043"/>
          <a:ext cx="929772" cy="929772"/>
        </a:xfrm>
        <a:prstGeom xmlns:a="http://schemas.openxmlformats.org/drawingml/2006/main" prst="ellipse">
          <a:avLst/>
        </a:prstGeom>
        <a:solidFill xmlns:a="http://schemas.openxmlformats.org/drawingml/2006/main">
          <a:srgbClr val="005EB8"/>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l">
            <a:lnSpc>
              <a:spcPct val="110000"/>
            </a:lnSpc>
          </a:pPr>
          <a:endParaRPr lang="en-GB" sz="1400" dirty="0">
            <a:solidFill>
              <a:schemeClr val="tx1"/>
            </a:solidFill>
          </a:endParaRPr>
        </a:p>
      </cdr:txBody>
    </cdr:sp>
  </cdr:relSizeAnchor>
</c:userShapes>
</file>

<file path=ppt/drawings/drawing9.xml><?xml version="1.0" encoding="utf-8"?>
<c:userShapes xmlns:c="http://schemas.openxmlformats.org/drawingml/2006/chart">
  <cdr:relSizeAnchor xmlns:cdr="http://schemas.openxmlformats.org/drawingml/2006/chartDrawing">
    <cdr:from>
      <cdr:x>0.36814</cdr:x>
      <cdr:y>0.38752</cdr:y>
    </cdr:from>
    <cdr:to>
      <cdr:x>0.62641</cdr:x>
      <cdr:y>0.81797</cdr:y>
    </cdr:to>
    <cdr:sp macro="" textlink="">
      <cdr:nvSpPr>
        <cdr:cNvPr id="4" name="Oval 3">
          <a:extLst xmlns:a="http://schemas.openxmlformats.org/drawingml/2006/main">
            <a:ext uri="{FF2B5EF4-FFF2-40B4-BE49-F238E27FC236}">
              <a16:creationId xmlns:a16="http://schemas.microsoft.com/office/drawing/2014/main" id="{881F4D22-737C-1BFA-556B-804BBA88225B}"/>
            </a:ext>
          </a:extLst>
        </cdr:cNvPr>
        <cdr:cNvSpPr>
          <a:spLocks xmlns:a="http://schemas.openxmlformats.org/drawingml/2006/main" noChangeAspect="1"/>
        </cdr:cNvSpPr>
      </cdr:nvSpPr>
      <cdr:spPr>
        <a:xfrm xmlns:a="http://schemas.openxmlformats.org/drawingml/2006/main">
          <a:off x="1325304" y="837043"/>
          <a:ext cx="929772" cy="929772"/>
        </a:xfrm>
        <a:prstGeom xmlns:a="http://schemas.openxmlformats.org/drawingml/2006/main" prst="ellipse">
          <a:avLst/>
        </a:prstGeom>
        <a:solidFill xmlns:a="http://schemas.openxmlformats.org/drawingml/2006/main">
          <a:srgbClr val="005EB8"/>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l">
            <a:lnSpc>
              <a:spcPct val="110000"/>
            </a:lnSpc>
          </a:pPr>
          <a:endParaRPr lang="en-GB" sz="1400" dirty="0">
            <a:solidFill>
              <a:schemeClr val="tx1"/>
            </a:solidFill>
          </a:endParaRPr>
        </a:p>
      </cdr:txBody>
    </cdr:sp>
  </cdr:relSizeAnchor>
</c:userShapes>
</file>

<file path=ppt/handoutMasters/_rels/handoutMaster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Espace réservé du numéro de diapositive 6">
            <a:extLst>
              <a:ext uri="{FF2B5EF4-FFF2-40B4-BE49-F238E27FC236}">
                <a16:creationId xmlns:a16="http://schemas.microsoft.com/office/drawing/2014/main" id="{24EDE16D-8876-4EF1-8863-60C2FE4CD79C}"/>
              </a:ext>
            </a:extLst>
          </p:cNvPr>
          <p:cNvSpPr>
            <a:spLocks noGrp="1"/>
          </p:cNvSpPr>
          <p:nvPr>
            <p:ph type="sldNum" sz="quarter" idx="3"/>
          </p:nvPr>
        </p:nvSpPr>
        <p:spPr>
          <a:xfrm>
            <a:off x="400050" y="9246022"/>
            <a:ext cx="480060" cy="391600"/>
          </a:xfrm>
          <a:prstGeom prst="rect">
            <a:avLst/>
          </a:prstGeom>
        </p:spPr>
        <p:txBody>
          <a:bodyPr vert="horz" lIns="91440" tIns="45720" rIns="91440" bIns="45720" rtlCol="0" anchor="b"/>
          <a:lstStyle>
            <a:lvl1pPr algn="l">
              <a:defRPr sz="800" b="1">
                <a:latin typeface="Arial" panose="020B0604020202020204" pitchFamily="34" charset="0"/>
              </a:defRPr>
            </a:lvl1pPr>
          </a:lstStyle>
          <a:p>
            <a:fld id="{3B8578AD-0529-46A5-84EB-6338160D5A7D}" type="slidenum">
              <a:rPr lang="en-GB" smtClean="0"/>
              <a:pPr/>
              <a:t>‹#›</a:t>
            </a:fld>
            <a:endParaRPr lang="en-GB"/>
          </a:p>
        </p:txBody>
      </p:sp>
      <p:pic>
        <p:nvPicPr>
          <p:cNvPr id="5" name="Picture 4" descr="Logo&#10;&#10;Description automatically generated">
            <a:extLst>
              <a:ext uri="{FF2B5EF4-FFF2-40B4-BE49-F238E27FC236}">
                <a16:creationId xmlns:a16="http://schemas.microsoft.com/office/drawing/2014/main" id="{C559FD35-2DCE-40AC-B06F-CA1FDB3EE8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53184" y="9184564"/>
            <a:ext cx="404766" cy="397199"/>
          </a:xfrm>
          <a:prstGeom prst="rect">
            <a:avLst/>
          </a:prstGeom>
        </p:spPr>
      </p:pic>
    </p:spTree>
    <p:extLst>
      <p:ext uri="{BB962C8B-B14F-4D97-AF65-F5344CB8AC3E}">
        <p14:creationId xmlns:p14="http://schemas.microsoft.com/office/powerpoint/2010/main" val="1143950891"/>
      </p:ext>
    </p:extLst>
  </p:cSld>
  <p:clrMap bg1="lt1" tx1="dk1" bg2="lt2" tx2="dk2" accent1="accent1" accent2="accent2" accent3="accent3" accent4="accent4" accent5="accent5" accent6="accent6" hlink="hlink" folHlink="folHlink"/>
  <p:hf hdr="0" ftr="0" dt="0"/>
  <p:extLst>
    <p:ext uri="{56416CCD-93CA-4268-BC5B-53C4BB910035}">
      <p15:sldGuideLst xmlns:p15="http://schemas.microsoft.com/office/powerpoint/2012/main">
        <p15:guide id="1" orient="horz" pos="311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Espace réservé de l'image des diapositives 3"/>
          <p:cNvSpPr>
            <a:spLocks noGrp="1" noRot="1" noChangeAspect="1"/>
          </p:cNvSpPr>
          <p:nvPr>
            <p:ph type="sldImg" idx="2"/>
          </p:nvPr>
        </p:nvSpPr>
        <p:spPr>
          <a:xfrm>
            <a:off x="-111125" y="165100"/>
            <a:ext cx="7089775" cy="3989388"/>
          </a:xfrm>
          <a:prstGeom prst="rect">
            <a:avLst/>
          </a:prstGeom>
          <a:noFill/>
          <a:ln w="12700">
            <a:solidFill>
              <a:srgbClr val="878787"/>
            </a:solidFill>
          </a:ln>
        </p:spPr>
        <p:txBody>
          <a:bodyPr vert="horz" lIns="91440" tIns="45720" rIns="91440" bIns="45720" rtlCol="0" anchor="ctr"/>
          <a:lstStyle/>
          <a:p>
            <a:endParaRPr lang="en-GB"/>
          </a:p>
        </p:txBody>
      </p:sp>
      <p:sp>
        <p:nvSpPr>
          <p:cNvPr id="6" name="Espace réservé des notes 4">
            <a:extLst>
              <a:ext uri="{FF2B5EF4-FFF2-40B4-BE49-F238E27FC236}">
                <a16:creationId xmlns:a16="http://schemas.microsoft.com/office/drawing/2014/main" id="{D3C969E9-D72B-43D0-96E0-B91161682A16}"/>
              </a:ext>
            </a:extLst>
          </p:cNvPr>
          <p:cNvSpPr>
            <a:spLocks noGrp="1"/>
          </p:cNvSpPr>
          <p:nvPr>
            <p:ph type="body" sz="quarter" idx="3"/>
          </p:nvPr>
        </p:nvSpPr>
        <p:spPr>
          <a:xfrm>
            <a:off x="148590" y="4614328"/>
            <a:ext cx="6560820" cy="4346555"/>
          </a:xfrm>
          <a:prstGeom prst="rect">
            <a:avLst/>
          </a:prstGeom>
        </p:spPr>
        <p:txBody>
          <a:bodyPr vert="horz" lIns="0" tIns="0" rIns="0" bIns="0" rtlCol="0"/>
          <a:lstStyle/>
          <a:p>
            <a:pPr marL="0" lvl="0" algn="l" defTabSz="914400" rtl="0" eaLnBrk="1" latinLnBrk="0" hangingPunct="1">
              <a:lnSpc>
                <a:spcPct val="110000"/>
              </a:lnSpc>
              <a:spcBef>
                <a:spcPts val="300"/>
              </a:spcBef>
              <a:spcAft>
                <a:spcPts val="300"/>
              </a:spcAft>
            </a:pPr>
            <a:r>
              <a:rPr lang="en-GB" noProof="0"/>
              <a:t>Click here to add text</a:t>
            </a:r>
          </a:p>
          <a:p>
            <a:pPr marL="171450" lvl="1" indent="-171450" algn="l" defTabSz="914400" rtl="0" eaLnBrk="1" latinLnBrk="0" hangingPunct="1">
              <a:lnSpc>
                <a:spcPct val="110000"/>
              </a:lnSpc>
              <a:spcBef>
                <a:spcPts val="300"/>
              </a:spcBef>
              <a:spcAft>
                <a:spcPts val="300"/>
              </a:spcAft>
              <a:buFont typeface="Wingdings" panose="05000000000000000000" pitchFamily="2" charset="2"/>
              <a:buChar char=""/>
            </a:pPr>
            <a:r>
              <a:rPr lang="en-GB" noProof="0"/>
              <a:t>First level bullet</a:t>
            </a:r>
          </a:p>
          <a:p>
            <a:pPr marL="357188" lvl="2" indent="-171450" algn="l" defTabSz="914400" rtl="0" eaLnBrk="1" latinLnBrk="0" hangingPunct="1">
              <a:lnSpc>
                <a:spcPct val="110000"/>
              </a:lnSpc>
              <a:spcBef>
                <a:spcPts val="300"/>
              </a:spcBef>
              <a:spcAft>
                <a:spcPts val="300"/>
              </a:spcAft>
              <a:buFont typeface="Segoe UI" panose="020B0502040204020203" pitchFamily="34" charset="0"/>
              <a:buChar char="-"/>
            </a:pPr>
            <a:r>
              <a:rPr lang="en-GB" noProof="0"/>
              <a:t>Second level bullet</a:t>
            </a:r>
          </a:p>
          <a:p>
            <a:pPr marL="628650" lvl="3" indent="-182563" algn="l" defTabSz="914400" rtl="0" eaLnBrk="1" latinLnBrk="0" hangingPunct="1">
              <a:lnSpc>
                <a:spcPct val="110000"/>
              </a:lnSpc>
              <a:spcBef>
                <a:spcPts val="300"/>
              </a:spcBef>
              <a:spcAft>
                <a:spcPts val="300"/>
              </a:spcAft>
              <a:buFont typeface="Arial" panose="020B0604020202020204" pitchFamily="34" charset="0"/>
              <a:buChar char="•"/>
            </a:pPr>
            <a:r>
              <a:rPr lang="en-GB" noProof="0"/>
              <a:t>Third level bullet</a:t>
            </a:r>
          </a:p>
        </p:txBody>
      </p:sp>
      <p:sp>
        <p:nvSpPr>
          <p:cNvPr id="10" name="Espace réservé du numéro de diapositive 6">
            <a:extLst>
              <a:ext uri="{FF2B5EF4-FFF2-40B4-BE49-F238E27FC236}">
                <a16:creationId xmlns:a16="http://schemas.microsoft.com/office/drawing/2014/main" id="{9CC188B7-201A-41CF-A8C8-B17F56565C7C}"/>
              </a:ext>
            </a:extLst>
          </p:cNvPr>
          <p:cNvSpPr>
            <a:spLocks noGrp="1"/>
          </p:cNvSpPr>
          <p:nvPr>
            <p:ph type="sldNum" sz="quarter" idx="5"/>
          </p:nvPr>
        </p:nvSpPr>
        <p:spPr>
          <a:xfrm>
            <a:off x="57150" y="9383164"/>
            <a:ext cx="480060" cy="391600"/>
          </a:xfrm>
          <a:prstGeom prst="rect">
            <a:avLst/>
          </a:prstGeom>
        </p:spPr>
        <p:txBody>
          <a:bodyPr vert="horz" lIns="91440" tIns="45720" rIns="91440" bIns="45720" rtlCol="0" anchor="b"/>
          <a:lstStyle>
            <a:lvl1pPr algn="l">
              <a:defRPr sz="800" b="1">
                <a:latin typeface="Arial" panose="020B0604020202020204" pitchFamily="34" charset="0"/>
              </a:defRPr>
            </a:lvl1pPr>
          </a:lstStyle>
          <a:p>
            <a:fld id="{3B8578AD-0529-46A5-84EB-6338160D5A7D}" type="slidenum">
              <a:rPr lang="en-GB" smtClean="0"/>
              <a:pPr/>
              <a:t>‹#›</a:t>
            </a:fld>
            <a:endParaRPr lang="en-GB"/>
          </a:p>
        </p:txBody>
      </p:sp>
      <p:pic>
        <p:nvPicPr>
          <p:cNvPr id="7" name="Picture 6" descr="Logo&#10;&#10;Description automatically generated">
            <a:extLst>
              <a:ext uri="{FF2B5EF4-FFF2-40B4-BE49-F238E27FC236}">
                <a16:creationId xmlns:a16="http://schemas.microsoft.com/office/drawing/2014/main" id="{33000397-2CCA-4747-8472-EE41CDE62C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04644" y="9312480"/>
            <a:ext cx="404766" cy="397199"/>
          </a:xfrm>
          <a:prstGeom prst="rect">
            <a:avLst/>
          </a:prstGeom>
        </p:spPr>
      </p:pic>
    </p:spTree>
    <p:extLst>
      <p:ext uri="{BB962C8B-B14F-4D97-AF65-F5344CB8AC3E}">
        <p14:creationId xmlns:p14="http://schemas.microsoft.com/office/powerpoint/2010/main" val="424219422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lang="en-GB" sz="1000" kern="1200" noProof="0" dirty="0" smtClean="0">
        <a:solidFill>
          <a:schemeClr val="tx1"/>
        </a:solidFill>
        <a:latin typeface="Arial" panose="020B0604020202020204" pitchFamily="34" charset="0"/>
        <a:ea typeface="+mn-ea"/>
        <a:cs typeface="+mn-cs"/>
      </a:defRPr>
    </a:lvl1pPr>
    <a:lvl2pPr marL="457200" algn="l" defTabSz="914400" rtl="0" eaLnBrk="1" latinLnBrk="0" hangingPunct="1">
      <a:defRPr lang="en-GB" sz="1000" kern="1200" noProof="0" dirty="0" smtClean="0">
        <a:solidFill>
          <a:schemeClr val="tx1"/>
        </a:solidFill>
        <a:latin typeface="Arial" panose="020B0604020202020204" pitchFamily="34" charset="0"/>
        <a:ea typeface="+mn-ea"/>
        <a:cs typeface="+mn-cs"/>
      </a:defRPr>
    </a:lvl2pPr>
    <a:lvl3pPr marL="914400" algn="l" defTabSz="914400" rtl="0" eaLnBrk="1" latinLnBrk="0" hangingPunct="1">
      <a:defRPr lang="en-GB" sz="1000" kern="1200" noProof="0" dirty="0" smtClean="0">
        <a:solidFill>
          <a:schemeClr val="tx1"/>
        </a:solidFill>
        <a:latin typeface="Arial" panose="020B0604020202020204" pitchFamily="34" charset="0"/>
        <a:ea typeface="+mn-ea"/>
        <a:cs typeface="+mn-cs"/>
      </a:defRPr>
    </a:lvl3pPr>
    <a:lvl4pPr marL="1371600" algn="l" defTabSz="914400" rtl="0" eaLnBrk="1" latinLnBrk="0" hangingPunct="1">
      <a:defRPr lang="en-GB" sz="1000" kern="1200" noProof="0" dirty="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8553466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748608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fld id="{3B8578AD-0529-46A5-84EB-6338160D5A7D}" type="slidenum">
              <a:rPr lang="en-GB" smtClean="0"/>
              <a:pPr/>
              <a:t>21</a:t>
            </a:fld>
            <a:endParaRPr lang="en-GB"/>
          </a:p>
        </p:txBody>
      </p:sp>
    </p:spTree>
    <p:extLst>
      <p:ext uri="{BB962C8B-B14F-4D97-AF65-F5344CB8AC3E}">
        <p14:creationId xmlns:p14="http://schemas.microsoft.com/office/powerpoint/2010/main" val="34035848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22</a:t>
            </a:fld>
            <a:endParaRPr lang="en-GB"/>
          </a:p>
        </p:txBody>
      </p:sp>
    </p:spTree>
    <p:extLst>
      <p:ext uri="{BB962C8B-B14F-4D97-AF65-F5344CB8AC3E}">
        <p14:creationId xmlns:p14="http://schemas.microsoft.com/office/powerpoint/2010/main" val="18403143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C94A8A-4A68-B420-28E0-E1C54A3F8E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A4C22B-B6B2-E8CD-0FF5-E7F055B41208}"/>
              </a:ext>
            </a:extLst>
          </p:cNvPr>
          <p:cNvSpPr>
            <a:spLocks noGrp="1" noRot="1" noChangeAspect="1"/>
          </p:cNvSpPr>
          <p:nvPr>
            <p:ph type="sldImg"/>
          </p:nvPr>
        </p:nvSpPr>
        <p:spPr>
          <a:xfrm>
            <a:off x="149225" y="152400"/>
            <a:ext cx="6569075" cy="3695700"/>
          </a:xfrm>
        </p:spPr>
      </p:sp>
      <p:sp>
        <p:nvSpPr>
          <p:cNvPr id="3" name="Notes Placeholder 2">
            <a:extLst>
              <a:ext uri="{FF2B5EF4-FFF2-40B4-BE49-F238E27FC236}">
                <a16:creationId xmlns:a16="http://schemas.microsoft.com/office/drawing/2014/main" id="{E80D5E0F-16F5-5FCC-435C-76DF34236C4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A89F1EF-6410-EDEF-2928-B74D92E71CBD}"/>
              </a:ext>
            </a:extLst>
          </p:cNvPr>
          <p:cNvSpPr>
            <a:spLocks noGrp="1"/>
          </p:cNvSpPr>
          <p:nvPr>
            <p:ph type="sldNum" sz="quarter" idx="5"/>
          </p:nvPr>
        </p:nvSpPr>
        <p:spPr/>
        <p:txBody>
          <a:bodyPr/>
          <a:lstStyle/>
          <a:p>
            <a:fld id="{3B8578AD-0529-46A5-84EB-6338160D5A7D}" type="slidenum">
              <a:rPr lang="en-GB" smtClean="0"/>
              <a:pPr/>
              <a:t>23</a:t>
            </a:fld>
            <a:endParaRPr lang="en-GB"/>
          </a:p>
        </p:txBody>
      </p:sp>
    </p:spTree>
    <p:extLst>
      <p:ext uri="{BB962C8B-B14F-4D97-AF65-F5344CB8AC3E}">
        <p14:creationId xmlns:p14="http://schemas.microsoft.com/office/powerpoint/2010/main" val="18173395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671764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26</a:t>
            </a:fld>
            <a:endParaRPr lang="en-GB"/>
          </a:p>
        </p:txBody>
      </p:sp>
    </p:spTree>
    <p:extLst>
      <p:ext uri="{BB962C8B-B14F-4D97-AF65-F5344CB8AC3E}">
        <p14:creationId xmlns:p14="http://schemas.microsoft.com/office/powerpoint/2010/main" val="17922615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fld id="{3B8578AD-0529-46A5-84EB-6338160D5A7D}" type="slidenum">
              <a:rPr lang="en-GB" smtClean="0"/>
              <a:pPr/>
              <a:t>27</a:t>
            </a:fld>
            <a:endParaRPr lang="en-GB"/>
          </a:p>
        </p:txBody>
      </p:sp>
    </p:spTree>
    <p:extLst>
      <p:ext uri="{BB962C8B-B14F-4D97-AF65-F5344CB8AC3E}">
        <p14:creationId xmlns:p14="http://schemas.microsoft.com/office/powerpoint/2010/main" val="29108180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fld id="{3B8578AD-0529-46A5-84EB-6338160D5A7D}" type="slidenum">
              <a:rPr lang="en-GB" smtClean="0"/>
              <a:pPr/>
              <a:t>28</a:t>
            </a:fld>
            <a:endParaRPr lang="en-GB"/>
          </a:p>
        </p:txBody>
      </p:sp>
    </p:spTree>
    <p:extLst>
      <p:ext uri="{BB962C8B-B14F-4D97-AF65-F5344CB8AC3E}">
        <p14:creationId xmlns:p14="http://schemas.microsoft.com/office/powerpoint/2010/main" val="11409155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fld id="{3B8578AD-0529-46A5-84EB-6338160D5A7D}" type="slidenum">
              <a:rPr lang="en-GB" smtClean="0"/>
              <a:pPr/>
              <a:t>29</a:t>
            </a:fld>
            <a:endParaRPr lang="en-GB"/>
          </a:p>
        </p:txBody>
      </p:sp>
    </p:spTree>
    <p:extLst>
      <p:ext uri="{BB962C8B-B14F-4D97-AF65-F5344CB8AC3E}">
        <p14:creationId xmlns:p14="http://schemas.microsoft.com/office/powerpoint/2010/main" val="13643991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3C5F88-7F43-CF37-2BFF-AC748BC441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19CBA0-2C6D-9BDE-BE66-4A08479885DB}"/>
              </a:ext>
            </a:extLst>
          </p:cNvPr>
          <p:cNvSpPr>
            <a:spLocks noGrp="1" noRot="1" noChangeAspect="1"/>
          </p:cNvSpPr>
          <p:nvPr>
            <p:ph type="sldImg"/>
          </p:nvPr>
        </p:nvSpPr>
        <p:spPr>
          <a:xfrm>
            <a:off x="-112713" y="165100"/>
            <a:ext cx="7092951" cy="3990975"/>
          </a:xfrm>
        </p:spPr>
      </p:sp>
      <p:sp>
        <p:nvSpPr>
          <p:cNvPr id="3" name="Notes Placeholder 2">
            <a:extLst>
              <a:ext uri="{FF2B5EF4-FFF2-40B4-BE49-F238E27FC236}">
                <a16:creationId xmlns:a16="http://schemas.microsoft.com/office/drawing/2014/main" id="{9B74BA18-FDEC-5F91-1FFC-A92938FB21DF}"/>
              </a:ext>
            </a:extLst>
          </p:cNvPr>
          <p:cNvSpPr>
            <a:spLocks noGrp="1"/>
          </p:cNvSpPr>
          <p:nvPr>
            <p:ph type="body" idx="1"/>
          </p:nvPr>
        </p:nvSpPr>
        <p:spPr/>
        <p:txBody>
          <a:bodyPr/>
          <a:lstStyle/>
          <a:p>
            <a:endParaRPr lang="en-GB" b="0"/>
          </a:p>
        </p:txBody>
      </p:sp>
      <p:sp>
        <p:nvSpPr>
          <p:cNvPr id="4" name="Slide Number Placeholder 3">
            <a:extLst>
              <a:ext uri="{FF2B5EF4-FFF2-40B4-BE49-F238E27FC236}">
                <a16:creationId xmlns:a16="http://schemas.microsoft.com/office/drawing/2014/main" id="{AF5BB951-17DB-602F-ECBF-E49F5DCFB435}"/>
              </a:ext>
            </a:extLst>
          </p:cNvPr>
          <p:cNvSpPr>
            <a:spLocks noGrp="1"/>
          </p:cNvSpPr>
          <p:nvPr>
            <p:ph type="sldNum" sz="quarter" idx="5"/>
          </p:nvPr>
        </p:nvSpPr>
        <p:spPr/>
        <p:txBody>
          <a:bodyPr/>
          <a:lstStyle/>
          <a:p>
            <a:fld id="{3B8578AD-0529-46A5-84EB-6338160D5A7D}" type="slidenum">
              <a:rPr lang="en-GB" smtClean="0"/>
              <a:pPr/>
              <a:t>30</a:t>
            </a:fld>
            <a:endParaRPr lang="en-GB"/>
          </a:p>
        </p:txBody>
      </p:sp>
    </p:spTree>
    <p:extLst>
      <p:ext uri="{BB962C8B-B14F-4D97-AF65-F5344CB8AC3E}">
        <p14:creationId xmlns:p14="http://schemas.microsoft.com/office/powerpoint/2010/main" val="36613436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11</a:t>
            </a:fld>
            <a:endParaRPr lang="en-GB"/>
          </a:p>
        </p:txBody>
      </p:sp>
    </p:spTree>
    <p:extLst>
      <p:ext uri="{BB962C8B-B14F-4D97-AF65-F5344CB8AC3E}">
        <p14:creationId xmlns:p14="http://schemas.microsoft.com/office/powerpoint/2010/main" val="5404430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fld id="{3B8578AD-0529-46A5-84EB-6338160D5A7D}" type="slidenum">
              <a:rPr lang="en-GB" smtClean="0"/>
              <a:pPr/>
              <a:t>31</a:t>
            </a:fld>
            <a:endParaRPr lang="en-GB"/>
          </a:p>
        </p:txBody>
      </p:sp>
    </p:spTree>
    <p:extLst>
      <p:ext uri="{BB962C8B-B14F-4D97-AF65-F5344CB8AC3E}">
        <p14:creationId xmlns:p14="http://schemas.microsoft.com/office/powerpoint/2010/main" val="35717244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fld id="{3B8578AD-0529-46A5-84EB-6338160D5A7D}" type="slidenum">
              <a:rPr lang="en-GB" smtClean="0"/>
              <a:pPr/>
              <a:t>32</a:t>
            </a:fld>
            <a:endParaRPr lang="en-GB"/>
          </a:p>
        </p:txBody>
      </p:sp>
    </p:spTree>
    <p:extLst>
      <p:ext uri="{BB962C8B-B14F-4D97-AF65-F5344CB8AC3E}">
        <p14:creationId xmlns:p14="http://schemas.microsoft.com/office/powerpoint/2010/main" val="1334882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33</a:t>
            </a:fld>
            <a:endParaRPr lang="en-GB"/>
          </a:p>
        </p:txBody>
      </p:sp>
    </p:spTree>
    <p:extLst>
      <p:ext uri="{BB962C8B-B14F-4D97-AF65-F5344CB8AC3E}">
        <p14:creationId xmlns:p14="http://schemas.microsoft.com/office/powerpoint/2010/main" val="18499742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34</a:t>
            </a:fld>
            <a:endParaRPr lang="en-GB"/>
          </a:p>
        </p:txBody>
      </p:sp>
    </p:spTree>
    <p:extLst>
      <p:ext uri="{BB962C8B-B14F-4D97-AF65-F5344CB8AC3E}">
        <p14:creationId xmlns:p14="http://schemas.microsoft.com/office/powerpoint/2010/main" val="28053492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fld id="{3B8578AD-0529-46A5-84EB-6338160D5A7D}" type="slidenum">
              <a:rPr lang="en-GB" smtClean="0"/>
              <a:pPr/>
              <a:t>35</a:t>
            </a:fld>
            <a:endParaRPr lang="en-GB"/>
          </a:p>
        </p:txBody>
      </p:sp>
    </p:spTree>
    <p:extLst>
      <p:ext uri="{BB962C8B-B14F-4D97-AF65-F5344CB8AC3E}">
        <p14:creationId xmlns:p14="http://schemas.microsoft.com/office/powerpoint/2010/main" val="7975433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fld id="{3B8578AD-0529-46A5-84EB-6338160D5A7D}" type="slidenum">
              <a:rPr lang="en-GB" smtClean="0"/>
              <a:pPr/>
              <a:t>37</a:t>
            </a:fld>
            <a:endParaRPr lang="en-GB"/>
          </a:p>
        </p:txBody>
      </p:sp>
    </p:spTree>
    <p:extLst>
      <p:ext uri="{BB962C8B-B14F-4D97-AF65-F5344CB8AC3E}">
        <p14:creationId xmlns:p14="http://schemas.microsoft.com/office/powerpoint/2010/main" val="6796879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fld id="{3B8578AD-0529-46A5-84EB-6338160D5A7D}" type="slidenum">
              <a:rPr lang="en-GB" smtClean="0"/>
              <a:pPr/>
              <a:t>38</a:t>
            </a:fld>
            <a:endParaRPr lang="en-GB"/>
          </a:p>
        </p:txBody>
      </p:sp>
    </p:spTree>
    <p:extLst>
      <p:ext uri="{BB962C8B-B14F-4D97-AF65-F5344CB8AC3E}">
        <p14:creationId xmlns:p14="http://schemas.microsoft.com/office/powerpoint/2010/main" val="4907981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fld id="{3B8578AD-0529-46A5-84EB-6338160D5A7D}" type="slidenum">
              <a:rPr lang="en-GB" smtClean="0"/>
              <a:pPr/>
              <a:t>39</a:t>
            </a:fld>
            <a:endParaRPr lang="en-GB"/>
          </a:p>
        </p:txBody>
      </p:sp>
    </p:spTree>
    <p:extLst>
      <p:ext uri="{BB962C8B-B14F-4D97-AF65-F5344CB8AC3E}">
        <p14:creationId xmlns:p14="http://schemas.microsoft.com/office/powerpoint/2010/main" val="2878484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fld id="{3B8578AD-0529-46A5-84EB-6338160D5A7D}" type="slidenum">
              <a:rPr lang="en-GB" smtClean="0"/>
              <a:pPr/>
              <a:t>40</a:t>
            </a:fld>
            <a:endParaRPr lang="en-GB"/>
          </a:p>
        </p:txBody>
      </p:sp>
    </p:spTree>
    <p:extLst>
      <p:ext uri="{BB962C8B-B14F-4D97-AF65-F5344CB8AC3E}">
        <p14:creationId xmlns:p14="http://schemas.microsoft.com/office/powerpoint/2010/main" val="94140219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fld id="{3B8578AD-0529-46A5-84EB-6338160D5A7D}" type="slidenum">
              <a:rPr lang="en-GB" smtClean="0"/>
              <a:pPr/>
              <a:t>41</a:t>
            </a:fld>
            <a:endParaRPr lang="en-GB"/>
          </a:p>
        </p:txBody>
      </p:sp>
    </p:spTree>
    <p:extLst>
      <p:ext uri="{BB962C8B-B14F-4D97-AF65-F5344CB8AC3E}">
        <p14:creationId xmlns:p14="http://schemas.microsoft.com/office/powerpoint/2010/main" val="23055084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fld id="{3B8578AD-0529-46A5-84EB-6338160D5A7D}" type="slidenum">
              <a:rPr lang="en-GB" smtClean="0"/>
              <a:pPr/>
              <a:t>12</a:t>
            </a:fld>
            <a:endParaRPr lang="en-GB"/>
          </a:p>
        </p:txBody>
      </p:sp>
    </p:spTree>
    <p:extLst>
      <p:ext uri="{BB962C8B-B14F-4D97-AF65-F5344CB8AC3E}">
        <p14:creationId xmlns:p14="http://schemas.microsoft.com/office/powerpoint/2010/main" val="207570851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fld id="{3B8578AD-0529-46A5-84EB-6338160D5A7D}" type="slidenum">
              <a:rPr lang="en-GB" smtClean="0"/>
              <a:pPr/>
              <a:t>42</a:t>
            </a:fld>
            <a:endParaRPr lang="en-GB"/>
          </a:p>
        </p:txBody>
      </p:sp>
    </p:spTree>
    <p:extLst>
      <p:ext uri="{BB962C8B-B14F-4D97-AF65-F5344CB8AC3E}">
        <p14:creationId xmlns:p14="http://schemas.microsoft.com/office/powerpoint/2010/main" val="105735379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fld id="{3B8578AD-0529-46A5-84EB-6338160D5A7D}" type="slidenum">
              <a:rPr lang="en-GB" smtClean="0"/>
              <a:pPr/>
              <a:t>43</a:t>
            </a:fld>
            <a:endParaRPr lang="en-GB"/>
          </a:p>
        </p:txBody>
      </p:sp>
    </p:spTree>
    <p:extLst>
      <p:ext uri="{BB962C8B-B14F-4D97-AF65-F5344CB8AC3E}">
        <p14:creationId xmlns:p14="http://schemas.microsoft.com/office/powerpoint/2010/main" val="30332737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fld id="{3B8578AD-0529-46A5-84EB-6338160D5A7D}" type="slidenum">
              <a:rPr lang="en-GB" smtClean="0"/>
              <a:pPr/>
              <a:t>44</a:t>
            </a:fld>
            <a:endParaRPr lang="en-GB"/>
          </a:p>
        </p:txBody>
      </p:sp>
    </p:spTree>
    <p:extLst>
      <p:ext uri="{BB962C8B-B14F-4D97-AF65-F5344CB8AC3E}">
        <p14:creationId xmlns:p14="http://schemas.microsoft.com/office/powerpoint/2010/main" val="149517147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45</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5217151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46</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8499810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47</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4700250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48</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00918351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49</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05923818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50</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7087432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fld id="{3B8578AD-0529-46A5-84EB-6338160D5A7D}" type="slidenum">
              <a:rPr lang="en-GB" smtClean="0"/>
              <a:pPr/>
              <a:t>51</a:t>
            </a:fld>
            <a:endParaRPr lang="en-GB"/>
          </a:p>
        </p:txBody>
      </p:sp>
    </p:spTree>
    <p:extLst>
      <p:ext uri="{BB962C8B-B14F-4D97-AF65-F5344CB8AC3E}">
        <p14:creationId xmlns:p14="http://schemas.microsoft.com/office/powerpoint/2010/main" val="3418030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fld id="{3B8578AD-0529-46A5-84EB-6338160D5A7D}" type="slidenum">
              <a:rPr lang="en-GB" smtClean="0"/>
              <a:pPr/>
              <a:t>13</a:t>
            </a:fld>
            <a:endParaRPr lang="en-GB"/>
          </a:p>
        </p:txBody>
      </p:sp>
    </p:spTree>
    <p:extLst>
      <p:ext uri="{BB962C8B-B14F-4D97-AF65-F5344CB8AC3E}">
        <p14:creationId xmlns:p14="http://schemas.microsoft.com/office/powerpoint/2010/main" val="309918996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52</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8734067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fld id="{3B8578AD-0529-46A5-84EB-6338160D5A7D}" type="slidenum">
              <a:rPr lang="en-GB" smtClean="0"/>
              <a:pPr/>
              <a:t>53</a:t>
            </a:fld>
            <a:endParaRPr lang="en-GB"/>
          </a:p>
        </p:txBody>
      </p:sp>
    </p:spTree>
    <p:extLst>
      <p:ext uri="{BB962C8B-B14F-4D97-AF65-F5344CB8AC3E}">
        <p14:creationId xmlns:p14="http://schemas.microsoft.com/office/powerpoint/2010/main" val="241602720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fld id="{3B8578AD-0529-46A5-84EB-6338160D5A7D}" type="slidenum">
              <a:rPr lang="en-GB" smtClean="0"/>
              <a:pPr/>
              <a:t>54</a:t>
            </a:fld>
            <a:endParaRPr lang="en-GB"/>
          </a:p>
        </p:txBody>
      </p:sp>
    </p:spTree>
    <p:extLst>
      <p:ext uri="{BB962C8B-B14F-4D97-AF65-F5344CB8AC3E}">
        <p14:creationId xmlns:p14="http://schemas.microsoft.com/office/powerpoint/2010/main" val="138311734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fld id="{3B8578AD-0529-46A5-84EB-6338160D5A7D}" type="slidenum">
              <a:rPr lang="en-GB" smtClean="0"/>
              <a:pPr/>
              <a:t>55</a:t>
            </a:fld>
            <a:endParaRPr lang="en-GB"/>
          </a:p>
        </p:txBody>
      </p:sp>
    </p:spTree>
    <p:extLst>
      <p:ext uri="{BB962C8B-B14F-4D97-AF65-F5344CB8AC3E}">
        <p14:creationId xmlns:p14="http://schemas.microsoft.com/office/powerpoint/2010/main" val="225698481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fld id="{3B8578AD-0529-46A5-84EB-6338160D5A7D}" type="slidenum">
              <a:rPr lang="en-GB" smtClean="0"/>
              <a:pPr/>
              <a:t>56</a:t>
            </a:fld>
            <a:endParaRPr lang="en-GB"/>
          </a:p>
        </p:txBody>
      </p:sp>
    </p:spTree>
    <p:extLst>
      <p:ext uri="{BB962C8B-B14F-4D97-AF65-F5344CB8AC3E}">
        <p14:creationId xmlns:p14="http://schemas.microsoft.com/office/powerpoint/2010/main" val="284314501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fld id="{3B8578AD-0529-46A5-84EB-6338160D5A7D}" type="slidenum">
              <a:rPr lang="en-GB" smtClean="0"/>
              <a:pPr/>
              <a:t>58</a:t>
            </a:fld>
            <a:endParaRPr lang="en-GB"/>
          </a:p>
        </p:txBody>
      </p:sp>
    </p:spTree>
    <p:extLst>
      <p:ext uri="{BB962C8B-B14F-4D97-AF65-F5344CB8AC3E}">
        <p14:creationId xmlns:p14="http://schemas.microsoft.com/office/powerpoint/2010/main" val="45089613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7759C0-32B6-932F-2584-8CB707C6CB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EC6CD6-2B8E-BF35-C509-2D833C85257D}"/>
              </a:ext>
            </a:extLst>
          </p:cNvPr>
          <p:cNvSpPr>
            <a:spLocks noGrp="1" noRot="1" noChangeAspect="1"/>
          </p:cNvSpPr>
          <p:nvPr>
            <p:ph type="sldImg"/>
          </p:nvPr>
        </p:nvSpPr>
        <p:spPr>
          <a:xfrm>
            <a:off x="149225" y="152400"/>
            <a:ext cx="6569075" cy="3695700"/>
          </a:xfrm>
        </p:spPr>
      </p:sp>
      <p:sp>
        <p:nvSpPr>
          <p:cNvPr id="3" name="Notes Placeholder 2">
            <a:extLst>
              <a:ext uri="{FF2B5EF4-FFF2-40B4-BE49-F238E27FC236}">
                <a16:creationId xmlns:a16="http://schemas.microsoft.com/office/drawing/2014/main" id="{A62AA48A-09A3-B1B2-06F8-2EF9E966E35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7B1375C-225B-7B4B-6654-7DE52F768585}"/>
              </a:ext>
            </a:extLst>
          </p:cNvPr>
          <p:cNvSpPr>
            <a:spLocks noGrp="1"/>
          </p:cNvSpPr>
          <p:nvPr>
            <p:ph type="sldNum" sz="quarter" idx="5"/>
          </p:nvPr>
        </p:nvSpPr>
        <p:spPr/>
        <p:txBody>
          <a:bodyPr/>
          <a:lstStyle/>
          <a:p>
            <a:fld id="{3B8578AD-0529-46A5-84EB-6338160D5A7D}" type="slidenum">
              <a:rPr lang="en-GB" smtClean="0"/>
              <a:pPr/>
              <a:t>59</a:t>
            </a:fld>
            <a:endParaRPr lang="en-GB"/>
          </a:p>
        </p:txBody>
      </p:sp>
    </p:spTree>
    <p:extLst>
      <p:ext uri="{BB962C8B-B14F-4D97-AF65-F5344CB8AC3E}">
        <p14:creationId xmlns:p14="http://schemas.microsoft.com/office/powerpoint/2010/main" val="393075892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60</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6849824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61</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1924556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fld id="{3B8578AD-0529-46A5-84EB-6338160D5A7D}" type="slidenum">
              <a:rPr lang="en-GB" smtClean="0"/>
              <a:pPr/>
              <a:t>62</a:t>
            </a:fld>
            <a:endParaRPr lang="en-GB"/>
          </a:p>
        </p:txBody>
      </p:sp>
    </p:spTree>
    <p:extLst>
      <p:ext uri="{BB962C8B-B14F-4D97-AF65-F5344CB8AC3E}">
        <p14:creationId xmlns:p14="http://schemas.microsoft.com/office/powerpoint/2010/main" val="21633024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fld id="{3B8578AD-0529-46A5-84EB-6338160D5A7D}" type="slidenum">
              <a:rPr lang="en-GB" smtClean="0"/>
              <a:pPr/>
              <a:t>14</a:t>
            </a:fld>
            <a:endParaRPr lang="en-GB"/>
          </a:p>
        </p:txBody>
      </p:sp>
    </p:spTree>
    <p:extLst>
      <p:ext uri="{BB962C8B-B14F-4D97-AF65-F5344CB8AC3E}">
        <p14:creationId xmlns:p14="http://schemas.microsoft.com/office/powerpoint/2010/main" val="269958747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63</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806094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64</a:t>
            </a:fld>
            <a:endParaRPr lang="en-GB"/>
          </a:p>
        </p:txBody>
      </p:sp>
    </p:spTree>
    <p:extLst>
      <p:ext uri="{BB962C8B-B14F-4D97-AF65-F5344CB8AC3E}">
        <p14:creationId xmlns:p14="http://schemas.microsoft.com/office/powerpoint/2010/main" val="190023874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fld id="{3B8578AD-0529-46A5-84EB-6338160D5A7D}" type="slidenum">
              <a:rPr lang="en-GB" smtClean="0"/>
              <a:pPr/>
              <a:t>65</a:t>
            </a:fld>
            <a:endParaRPr lang="en-GB"/>
          </a:p>
        </p:txBody>
      </p:sp>
    </p:spTree>
    <p:extLst>
      <p:ext uri="{BB962C8B-B14F-4D97-AF65-F5344CB8AC3E}">
        <p14:creationId xmlns:p14="http://schemas.microsoft.com/office/powerpoint/2010/main" val="385817294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66</a:t>
            </a:fld>
            <a:endParaRPr lang="en-GB"/>
          </a:p>
        </p:txBody>
      </p:sp>
    </p:spTree>
    <p:extLst>
      <p:ext uri="{BB962C8B-B14F-4D97-AF65-F5344CB8AC3E}">
        <p14:creationId xmlns:p14="http://schemas.microsoft.com/office/powerpoint/2010/main" val="251710754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68</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9353561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fld id="{3B8578AD-0529-46A5-84EB-6338160D5A7D}" type="slidenum">
              <a:rPr lang="en-GB" smtClean="0"/>
              <a:pPr/>
              <a:t>69</a:t>
            </a:fld>
            <a:endParaRPr lang="en-GB"/>
          </a:p>
        </p:txBody>
      </p:sp>
    </p:spTree>
    <p:extLst>
      <p:ext uri="{BB962C8B-B14F-4D97-AF65-F5344CB8AC3E}">
        <p14:creationId xmlns:p14="http://schemas.microsoft.com/office/powerpoint/2010/main" val="273764293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fld id="{3B8578AD-0529-46A5-84EB-6338160D5A7D}" type="slidenum">
              <a:rPr lang="en-GB" smtClean="0"/>
              <a:pPr/>
              <a:t>70</a:t>
            </a:fld>
            <a:endParaRPr lang="en-GB"/>
          </a:p>
        </p:txBody>
      </p:sp>
    </p:spTree>
    <p:extLst>
      <p:ext uri="{BB962C8B-B14F-4D97-AF65-F5344CB8AC3E}">
        <p14:creationId xmlns:p14="http://schemas.microsoft.com/office/powerpoint/2010/main" val="273664896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9764285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fld id="{3B8578AD-0529-46A5-84EB-6338160D5A7D}" type="slidenum">
              <a:rPr lang="en-GB" smtClean="0"/>
              <a:pPr/>
              <a:t>73</a:t>
            </a:fld>
            <a:endParaRPr lang="en-GB"/>
          </a:p>
        </p:txBody>
      </p:sp>
    </p:spTree>
    <p:extLst>
      <p:ext uri="{BB962C8B-B14F-4D97-AF65-F5344CB8AC3E}">
        <p14:creationId xmlns:p14="http://schemas.microsoft.com/office/powerpoint/2010/main" val="200302766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75</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8292042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fld id="{3B8578AD-0529-46A5-84EB-6338160D5A7D}" type="slidenum">
              <a:rPr lang="en-GB" smtClean="0"/>
              <a:pPr/>
              <a:t>15</a:t>
            </a:fld>
            <a:endParaRPr lang="en-GB"/>
          </a:p>
        </p:txBody>
      </p:sp>
    </p:spTree>
    <p:extLst>
      <p:ext uri="{BB962C8B-B14F-4D97-AF65-F5344CB8AC3E}">
        <p14:creationId xmlns:p14="http://schemas.microsoft.com/office/powerpoint/2010/main" val="142840908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fld id="{3B8578AD-0529-46A5-84EB-6338160D5A7D}" type="slidenum">
              <a:rPr lang="en-GB" smtClean="0"/>
              <a:pPr/>
              <a:t>76</a:t>
            </a:fld>
            <a:endParaRPr lang="en-GB"/>
          </a:p>
        </p:txBody>
      </p:sp>
    </p:spTree>
    <p:extLst>
      <p:ext uri="{BB962C8B-B14F-4D97-AF65-F5344CB8AC3E}">
        <p14:creationId xmlns:p14="http://schemas.microsoft.com/office/powerpoint/2010/main" val="186972754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fld id="{3B8578AD-0529-46A5-84EB-6338160D5A7D}" type="slidenum">
              <a:rPr lang="en-GB" smtClean="0"/>
              <a:pPr/>
              <a:t>77</a:t>
            </a:fld>
            <a:endParaRPr lang="en-GB"/>
          </a:p>
        </p:txBody>
      </p:sp>
    </p:spTree>
    <p:extLst>
      <p:ext uri="{BB962C8B-B14F-4D97-AF65-F5344CB8AC3E}">
        <p14:creationId xmlns:p14="http://schemas.microsoft.com/office/powerpoint/2010/main" val="120990762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fld id="{3B8578AD-0529-46A5-84EB-6338160D5A7D}" type="slidenum">
              <a:rPr lang="en-GB" smtClean="0"/>
              <a:pPr/>
              <a:t>78</a:t>
            </a:fld>
            <a:endParaRPr lang="en-GB"/>
          </a:p>
        </p:txBody>
      </p:sp>
    </p:spTree>
    <p:extLst>
      <p:ext uri="{BB962C8B-B14F-4D97-AF65-F5344CB8AC3E}">
        <p14:creationId xmlns:p14="http://schemas.microsoft.com/office/powerpoint/2010/main" val="320800195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fld id="{3B8578AD-0529-46A5-84EB-6338160D5A7D}" type="slidenum">
              <a:rPr lang="en-GB" smtClean="0"/>
              <a:pPr/>
              <a:t>79</a:t>
            </a:fld>
            <a:endParaRPr lang="en-GB"/>
          </a:p>
        </p:txBody>
      </p:sp>
    </p:spTree>
    <p:extLst>
      <p:ext uri="{BB962C8B-B14F-4D97-AF65-F5344CB8AC3E}">
        <p14:creationId xmlns:p14="http://schemas.microsoft.com/office/powerpoint/2010/main" val="72622081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52400"/>
            <a:ext cx="6569075" cy="36957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80</a:t>
            </a:fld>
            <a:endParaRPr lang="en-GB"/>
          </a:p>
        </p:txBody>
      </p:sp>
    </p:spTree>
    <p:extLst>
      <p:ext uri="{BB962C8B-B14F-4D97-AF65-F5344CB8AC3E}">
        <p14:creationId xmlns:p14="http://schemas.microsoft.com/office/powerpoint/2010/main" val="249251093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0C8141-8500-642E-ADD3-01B64DC77F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E7FD79-987D-FE4E-4A7E-A13B2C43C6E2}"/>
              </a:ext>
            </a:extLst>
          </p:cNvPr>
          <p:cNvSpPr>
            <a:spLocks noGrp="1" noRot="1" noChangeAspect="1"/>
          </p:cNvSpPr>
          <p:nvPr>
            <p:ph type="sldImg"/>
          </p:nvPr>
        </p:nvSpPr>
        <p:spPr>
          <a:xfrm>
            <a:off x="149225" y="152400"/>
            <a:ext cx="6569075" cy="3695700"/>
          </a:xfrm>
        </p:spPr>
      </p:sp>
      <p:sp>
        <p:nvSpPr>
          <p:cNvPr id="3" name="Notes Placeholder 2">
            <a:extLst>
              <a:ext uri="{FF2B5EF4-FFF2-40B4-BE49-F238E27FC236}">
                <a16:creationId xmlns:a16="http://schemas.microsoft.com/office/drawing/2014/main" id="{14A30D60-92CF-FE95-FBAC-7BD8BFF85C2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EDC94BC-276B-C1EA-65AF-760682825FAB}"/>
              </a:ext>
            </a:extLst>
          </p:cNvPr>
          <p:cNvSpPr>
            <a:spLocks noGrp="1"/>
          </p:cNvSpPr>
          <p:nvPr>
            <p:ph type="sldNum" sz="quarter" idx="5"/>
          </p:nvPr>
        </p:nvSpPr>
        <p:spPr/>
        <p:txBody>
          <a:bodyPr/>
          <a:lstStyle/>
          <a:p>
            <a:fld id="{3B8578AD-0529-46A5-84EB-6338160D5A7D}" type="slidenum">
              <a:rPr lang="en-GB" smtClean="0"/>
              <a:pPr/>
              <a:t>82</a:t>
            </a:fld>
            <a:endParaRPr lang="en-GB"/>
          </a:p>
        </p:txBody>
      </p:sp>
    </p:spTree>
    <p:extLst>
      <p:ext uri="{BB962C8B-B14F-4D97-AF65-F5344CB8AC3E}">
        <p14:creationId xmlns:p14="http://schemas.microsoft.com/office/powerpoint/2010/main" val="267566724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fld id="{3B8578AD-0529-46A5-84EB-6338160D5A7D}" type="slidenum">
              <a:rPr lang="en-GB" smtClean="0"/>
              <a:pPr/>
              <a:t>83</a:t>
            </a:fld>
            <a:endParaRPr lang="en-GB"/>
          </a:p>
        </p:txBody>
      </p:sp>
    </p:spTree>
    <p:extLst>
      <p:ext uri="{BB962C8B-B14F-4D97-AF65-F5344CB8AC3E}">
        <p14:creationId xmlns:p14="http://schemas.microsoft.com/office/powerpoint/2010/main" val="373841407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C0D75F-3949-A1BA-647D-8FF8EA1153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B9732D-F213-FBD3-2A07-5D4114B41FC5}"/>
              </a:ext>
            </a:extLst>
          </p:cNvPr>
          <p:cNvSpPr>
            <a:spLocks noGrp="1" noRot="1" noChangeAspect="1"/>
          </p:cNvSpPr>
          <p:nvPr>
            <p:ph type="sldImg"/>
          </p:nvPr>
        </p:nvSpPr>
        <p:spPr>
          <a:xfrm>
            <a:off x="-112713" y="165100"/>
            <a:ext cx="7092951" cy="3990975"/>
          </a:xfrm>
        </p:spPr>
      </p:sp>
      <p:sp>
        <p:nvSpPr>
          <p:cNvPr id="3" name="Notes Placeholder 2">
            <a:extLst>
              <a:ext uri="{FF2B5EF4-FFF2-40B4-BE49-F238E27FC236}">
                <a16:creationId xmlns:a16="http://schemas.microsoft.com/office/drawing/2014/main" id="{32213DD6-220A-38FE-4AE7-E9B0A84DC8FC}"/>
              </a:ext>
            </a:extLst>
          </p:cNvPr>
          <p:cNvSpPr>
            <a:spLocks noGrp="1"/>
          </p:cNvSpPr>
          <p:nvPr>
            <p:ph type="body" idx="1"/>
          </p:nvPr>
        </p:nvSpPr>
        <p:spPr/>
        <p:txBody>
          <a:bodyPr/>
          <a:lstStyle/>
          <a:p>
            <a:endParaRPr lang="en-GB" b="0"/>
          </a:p>
        </p:txBody>
      </p:sp>
      <p:sp>
        <p:nvSpPr>
          <p:cNvPr id="4" name="Slide Number Placeholder 3">
            <a:extLst>
              <a:ext uri="{FF2B5EF4-FFF2-40B4-BE49-F238E27FC236}">
                <a16:creationId xmlns:a16="http://schemas.microsoft.com/office/drawing/2014/main" id="{6A3FD740-3F56-9D47-A4A1-BB11E3E7D39D}"/>
              </a:ext>
            </a:extLst>
          </p:cNvPr>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84</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578237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79667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357812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165100"/>
            <a:ext cx="7092951" cy="3990975"/>
          </a:xfrm>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006029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1.png"/><Relationship Id="rId5" Type="http://schemas.openxmlformats.org/officeDocument/2006/relationships/image" Target="../media/image2.emf"/><Relationship Id="rId4" Type="http://schemas.openxmlformats.org/officeDocument/2006/relationships/oleObject" Target="../embeddings/oleObject1.bin"/></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2" Type="http://schemas.openxmlformats.org/officeDocument/2006/relationships/hyperlink" Target="mailto:dpo.unitedkingdom@ipsos.com" TargetMode="External"/><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1.png"/><Relationship Id="rId5" Type="http://schemas.openxmlformats.org/officeDocument/2006/relationships/image" Target="../media/image2.emf"/><Relationship Id="rId4" Type="http://schemas.openxmlformats.org/officeDocument/2006/relationships/oleObject" Target="../embeddings/oleObject1.bin"/></Relationships>
</file>

<file path=ppt/slideLayouts/_rels/slideLayout106.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image" Target="../media/image1.png"/><Relationship Id="rId5" Type="http://schemas.openxmlformats.org/officeDocument/2006/relationships/image" Target="../media/image2.emf"/><Relationship Id="rId4" Type="http://schemas.openxmlformats.org/officeDocument/2006/relationships/oleObject" Target="../embeddings/oleObject2.bin"/></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2" Type="http://schemas.openxmlformats.org/officeDocument/2006/relationships/hyperlink" Target="mailto:dpo.unitedkingdom@ipsos.com" TargetMode="External"/><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1.png"/><Relationship Id="rId5" Type="http://schemas.openxmlformats.org/officeDocument/2006/relationships/image" Target="../media/image2.emf"/><Relationship Id="rId4" Type="http://schemas.openxmlformats.org/officeDocument/2006/relationships/oleObject" Target="../embeddings/oleObject2.bin"/></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hyperlink" Target="mailto:dpo.unitedkingdom@ipsos.com" TargetMode="External"/><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1.png"/><Relationship Id="rId5" Type="http://schemas.openxmlformats.org/officeDocument/2006/relationships/image" Target="../media/image2.emf"/><Relationship Id="rId4" Type="http://schemas.openxmlformats.org/officeDocument/2006/relationships/oleObject" Target="../embeddings/oleObject1.bin"/></Relationships>
</file>

<file path=ppt/slideLayouts/_rels/slideLayout5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image" Target="../media/image1.png"/><Relationship Id="rId5" Type="http://schemas.openxmlformats.org/officeDocument/2006/relationships/image" Target="../media/image2.emf"/><Relationship Id="rId4" Type="http://schemas.openxmlformats.org/officeDocument/2006/relationships/oleObject" Target="../embeddings/oleObject2.bin"/></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Cover_1">
    <p:bg>
      <p:bgPr>
        <a:solidFill>
          <a:schemeClr val="accent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72A9154-6347-43A3-AD8A-AAA2062AA454}"/>
              </a:ext>
            </a:extLst>
          </p:cNvPr>
          <p:cNvSpPr>
            <a:spLocks noGrp="1"/>
          </p:cNvSpPr>
          <p:nvPr>
            <p:ph type="pic" sz="quarter" idx="13" hasCustomPrompt="1"/>
          </p:nvPr>
        </p:nvSpPr>
        <p:spPr>
          <a:xfrm>
            <a:off x="0" y="0"/>
            <a:ext cx="12192000" cy="6858000"/>
          </a:xfrm>
          <a:pattFill prst="wdUpDiag">
            <a:fgClr>
              <a:schemeClr val="bg1">
                <a:lumMod val="85000"/>
              </a:schemeClr>
            </a:fgClr>
            <a:bgClr>
              <a:schemeClr val="bg1"/>
            </a:bgClr>
          </a:pattFill>
        </p:spPr>
        <p:txBody>
          <a:bodyPr anchor="ctr"/>
          <a:lstStyle>
            <a:lvl1pPr algn="ctr">
              <a:defRPr/>
            </a:lvl1pPr>
          </a:lstStyle>
          <a:p>
            <a:r>
              <a:rPr lang="en-GB"/>
              <a:t>Insert image by clicking icon.   </a:t>
            </a:r>
            <a:br>
              <a:rPr lang="en-GB"/>
            </a:br>
            <a:r>
              <a:rPr lang="en-GB"/>
              <a:t>Send this image to the back to make sure all elements are visible.</a:t>
            </a:r>
            <a:br>
              <a:rPr lang="en-GB"/>
            </a:br>
            <a:br>
              <a:rPr lang="en-GB"/>
            </a:br>
            <a:br>
              <a:rPr lang="en-GB"/>
            </a:br>
            <a:br>
              <a:rPr lang="en-GB"/>
            </a:br>
            <a:endParaRPr lang="en-GB"/>
          </a:p>
        </p:txBody>
      </p:sp>
      <p:graphicFrame>
        <p:nvGraphicFramePr>
          <p:cNvPr id="5" name="Objet 4" hidden="1">
            <a:extLst>
              <a:ext uri="{FF2B5EF4-FFF2-40B4-BE49-F238E27FC236}">
                <a16:creationId xmlns:a16="http://schemas.microsoft.com/office/drawing/2014/main" id="{075C7A91-CC93-4B69-84A3-D6E6299E1C1C}"/>
              </a:ext>
            </a:extLst>
          </p:cNvPr>
          <p:cNvGraphicFramePr>
            <a:graphicFrameLocks noChangeAspect="1"/>
          </p:cNvGraphicFramePr>
          <p:nvPr>
            <p:custDataLst>
              <p:tags r:id="rId1"/>
            </p:custDataLst>
            <p:extLst>
              <p:ext uri="{D42A27DB-BD31-4B8C-83A1-F6EECF244321}">
                <p14:modId xmlns:p14="http://schemas.microsoft.com/office/powerpoint/2010/main" val="17815770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5" name="Objet 4" hidden="1">
                        <a:extLst>
                          <a:ext uri="{FF2B5EF4-FFF2-40B4-BE49-F238E27FC236}">
                            <a16:creationId xmlns:a16="http://schemas.microsoft.com/office/drawing/2014/main" id="{075C7A91-CC93-4B69-84A3-D6E6299E1C1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4455627D-8E54-4A37-802B-8C427B3EB1B5}"/>
              </a:ext>
            </a:extLst>
          </p:cNvPr>
          <p:cNvSpPr/>
          <p:nvPr>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6000" b="1" i="0" baseline="0">
              <a:latin typeface="Arial Black" panose="020B0A04020102020204" pitchFamily="34" charset="0"/>
              <a:ea typeface="+mj-ea"/>
              <a:cs typeface="+mj-cs"/>
              <a:sym typeface="Arial Black" panose="020B0A04020102020204" pitchFamily="34" charset="0"/>
            </a:endParaRPr>
          </a:p>
        </p:txBody>
      </p:sp>
      <p:sp>
        <p:nvSpPr>
          <p:cNvPr id="19" name="Espace réservé de la date 3">
            <a:extLst>
              <a:ext uri="{FF2B5EF4-FFF2-40B4-BE49-F238E27FC236}">
                <a16:creationId xmlns:a16="http://schemas.microsoft.com/office/drawing/2014/main" id="{11CD5301-9586-45EF-BD7D-6FD0A6A5B078}"/>
              </a:ext>
            </a:extLst>
          </p:cNvPr>
          <p:cNvSpPr>
            <a:spLocks noGrp="1"/>
          </p:cNvSpPr>
          <p:nvPr>
            <p:ph type="dt" sz="half" idx="10"/>
          </p:nvPr>
        </p:nvSpPr>
        <p:spPr bwMode="white">
          <a:xfrm>
            <a:off x="450000" y="5420032"/>
            <a:ext cx="65" cy="215444"/>
          </a:xfrm>
          <a:prstGeom prst="rect">
            <a:avLst/>
          </a:prstGeom>
        </p:spPr>
        <p:txBody>
          <a:bodyPr wrap="none" lIns="0" tIns="0" rIns="0" bIns="0">
            <a:spAutoFit/>
          </a:bodyPr>
          <a:lstStyle>
            <a:lvl1pPr>
              <a:defRPr sz="1400">
                <a:solidFill>
                  <a:schemeClr val="bg1"/>
                </a:solidFill>
              </a:defRPr>
            </a:lvl1pPr>
          </a:lstStyle>
          <a:p>
            <a:endParaRPr lang="en-GB"/>
          </a:p>
        </p:txBody>
      </p:sp>
      <p:sp>
        <p:nvSpPr>
          <p:cNvPr id="24" name="Header">
            <a:extLst>
              <a:ext uri="{FF2B5EF4-FFF2-40B4-BE49-F238E27FC236}">
                <a16:creationId xmlns:a16="http://schemas.microsoft.com/office/drawing/2014/main" id="{282677E1-E7D7-461C-9F6D-B1708372F571}"/>
              </a:ext>
            </a:extLst>
          </p:cNvPr>
          <p:cNvSpPr>
            <a:spLocks noGrp="1"/>
          </p:cNvSpPr>
          <p:nvPr>
            <p:ph type="ctrTitle" hasCustomPrompt="1"/>
          </p:nvPr>
        </p:nvSpPr>
        <p:spPr bwMode="white">
          <a:xfrm>
            <a:off x="450000" y="450000"/>
            <a:ext cx="9616732" cy="830997"/>
          </a:xfrm>
        </p:spPr>
        <p:txBody>
          <a:bodyPr lIns="0" rIns="0" anchor="t">
            <a:spAutoFit/>
          </a:bodyPr>
          <a:lstStyle>
            <a:lvl1pPr algn="l">
              <a:lnSpc>
                <a:spcPct val="90000"/>
              </a:lnSpc>
              <a:defRPr sz="6000" b="1" cap="none" spc="0" baseline="0">
                <a:solidFill>
                  <a:schemeClr val="bg1"/>
                </a:solidFill>
                <a:latin typeface="Arial Black" panose="020B0A04020102020204" pitchFamily="34" charset="0"/>
              </a:defRPr>
            </a:lvl1pPr>
          </a:lstStyle>
          <a:p>
            <a:r>
              <a:rPr lang="en-GB"/>
              <a:t>Report/proposal title</a:t>
            </a:r>
          </a:p>
        </p:txBody>
      </p:sp>
      <p:sp>
        <p:nvSpPr>
          <p:cNvPr id="26" name="Espace réservé du texte 8">
            <a:extLst>
              <a:ext uri="{FF2B5EF4-FFF2-40B4-BE49-F238E27FC236}">
                <a16:creationId xmlns:a16="http://schemas.microsoft.com/office/drawing/2014/main" id="{0BD763C4-0BC2-41C5-BDBA-5850D945CFF6}"/>
              </a:ext>
            </a:extLst>
          </p:cNvPr>
          <p:cNvSpPr>
            <a:spLocks noGrp="1"/>
          </p:cNvSpPr>
          <p:nvPr>
            <p:ph type="body" sz="quarter" idx="12" hasCustomPrompt="1"/>
          </p:nvPr>
        </p:nvSpPr>
        <p:spPr bwMode="white">
          <a:xfrm>
            <a:off x="450000" y="4779622"/>
            <a:ext cx="2519921" cy="312330"/>
          </a:xfrm>
        </p:spPr>
        <p:txBody>
          <a:bodyPr wrap="none" lIns="0" rIns="0">
            <a:sp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Extra information here</a:t>
            </a:r>
          </a:p>
        </p:txBody>
      </p:sp>
      <p:sp>
        <p:nvSpPr>
          <p:cNvPr id="17" name="Sous-titre 2">
            <a:extLst>
              <a:ext uri="{FF2B5EF4-FFF2-40B4-BE49-F238E27FC236}">
                <a16:creationId xmlns:a16="http://schemas.microsoft.com/office/drawing/2014/main" id="{D2530279-43FE-4176-A5A4-6826B5321746}"/>
              </a:ext>
            </a:extLst>
          </p:cNvPr>
          <p:cNvSpPr>
            <a:spLocks noGrp="1"/>
          </p:cNvSpPr>
          <p:nvPr>
            <p:ph type="subTitle" idx="1" hasCustomPrompt="1"/>
          </p:nvPr>
        </p:nvSpPr>
        <p:spPr bwMode="white">
          <a:xfrm>
            <a:off x="450000" y="3789980"/>
            <a:ext cx="7551997" cy="738664"/>
          </a:xfrm>
        </p:spPr>
        <p:txBody>
          <a:bodyPr wrap="square" lIns="0" tIns="0" rIns="180000" bIns="0">
            <a:spAutoFit/>
          </a:bodyPr>
          <a:lstStyle>
            <a:lvl1pPr marL="0" indent="0" algn="l">
              <a:lnSpc>
                <a:spcPct val="100000"/>
              </a:lnSpc>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Change colour of titling depending on contrast of image used</a:t>
            </a:r>
          </a:p>
        </p:txBody>
      </p:sp>
      <p:sp>
        <p:nvSpPr>
          <p:cNvPr id="12" name="Espace réservé du pied de page 4">
            <a:extLst>
              <a:ext uri="{FF2B5EF4-FFF2-40B4-BE49-F238E27FC236}">
                <a16:creationId xmlns:a16="http://schemas.microsoft.com/office/drawing/2014/main" id="{60107C37-60DE-4CF7-8363-4B22497BEBF5}"/>
              </a:ext>
            </a:extLst>
          </p:cNvPr>
          <p:cNvSpPr txBox="1">
            <a:spLocks/>
          </p:cNvSpPr>
          <p:nvPr/>
        </p:nvSpPr>
        <p:spPr>
          <a:xfrm>
            <a:off x="450000" y="6511768"/>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tx1"/>
                </a:solidFill>
              </a:rPr>
              <a:t>© Ipsos | Doc Name | Month Year | Version # | Public | Internal/Client Use Only | Strictly Confidential</a:t>
            </a:r>
          </a:p>
        </p:txBody>
      </p:sp>
      <p:pic>
        <p:nvPicPr>
          <p:cNvPr id="11" name="Picture 10" descr="Logo&#10;&#10;Description automatically generated">
            <a:extLst>
              <a:ext uri="{FF2B5EF4-FFF2-40B4-BE49-F238E27FC236}">
                <a16:creationId xmlns:a16="http://schemas.microsoft.com/office/drawing/2014/main" id="{8AAAFBE4-210F-4803-9497-51B35F0995D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
        <p:nvSpPr>
          <p:cNvPr id="3" name="Gradient">
            <a:extLst>
              <a:ext uri="{FF2B5EF4-FFF2-40B4-BE49-F238E27FC236}">
                <a16:creationId xmlns:a16="http://schemas.microsoft.com/office/drawing/2014/main" id="{B7D2C792-126C-A88A-2501-E247BE6958F7}"/>
              </a:ext>
              <a:ext uri="{C183D7F6-B498-43B3-948B-1728B52AA6E4}">
                <adec:decorative xmlns:adec="http://schemas.microsoft.com/office/drawing/2017/decorative" val="1"/>
              </a:ext>
            </a:extLst>
          </p:cNvPr>
          <p:cNvSpPr/>
          <p:nvPr userDrawn="1"/>
        </p:nvSpPr>
        <p:spPr bwMode="hidden">
          <a:xfrm>
            <a:off x="0" y="0"/>
            <a:ext cx="12204629" cy="6889481"/>
          </a:xfrm>
          <a:prstGeom prst="rect">
            <a:avLst/>
          </a:prstGeom>
          <a:gradFill flip="none" rotWithShape="1">
            <a:gsLst>
              <a:gs pos="0">
                <a:schemeClr val="tx1"/>
              </a:gs>
              <a:gs pos="32000">
                <a:schemeClr val="tx1">
                  <a:alpha val="24000"/>
                </a:schemeClr>
              </a:gs>
              <a:gs pos="79000">
                <a:schemeClr val="tx1">
                  <a:alpha val="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1744978"/>
      </p:ext>
    </p:extLst>
  </p:cSld>
  <p:clrMapOvr>
    <a:masterClrMapping/>
  </p:clrMapOvr>
  <p:extLst>
    <p:ext uri="{DCECCB84-F9BA-43D5-87BE-67443E8EF086}">
      <p15:sldGuideLst xmlns:p15="http://schemas.microsoft.com/office/powerpoint/2012/main">
        <p15:guide id="4" orient="horz" pos="1888">
          <p15:clr>
            <a:srgbClr val="F26B43"/>
          </p15:clr>
        </p15:guide>
        <p15:guide id="5" orient="horz" pos="3317">
          <p15:clr>
            <a:srgbClr val="F26B43"/>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mmetary Test 02 (2x Column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DF94BDD-BAE2-7DB5-135A-92642E7B469B}"/>
              </a:ext>
            </a:extLst>
          </p:cNvPr>
          <p:cNvSpPr/>
          <p:nvPr userDrawn="1"/>
        </p:nvSpPr>
        <p:spPr>
          <a:xfrm>
            <a:off x="333374" y="180975"/>
            <a:ext cx="11520000" cy="180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6" name="Title 5" descr="Header">
            <a:extLst>
              <a:ext uri="{FF2B5EF4-FFF2-40B4-BE49-F238E27FC236}">
                <a16:creationId xmlns:a16="http://schemas.microsoft.com/office/drawing/2014/main" id="{DB4D717C-E4C3-4FDF-8607-B34CB4CA1B3D}"/>
              </a:ext>
            </a:extLst>
          </p:cNvPr>
          <p:cNvSpPr>
            <a:spLocks noGrp="1"/>
          </p:cNvSpPr>
          <p:nvPr>
            <p:ph type="title"/>
          </p:nvPr>
        </p:nvSpPr>
        <p:spPr>
          <a:xfrm>
            <a:off x="335998" y="182467"/>
            <a:ext cx="11520000" cy="576463"/>
          </a:xfrm>
        </p:spPr>
        <p:txBody>
          <a:bodyPr lIns="180000" rIns="180000"/>
          <a:lstStyle>
            <a:lvl1pPr>
              <a:defRPr>
                <a:solidFill>
                  <a:schemeClr val="bg1"/>
                </a:solidFill>
              </a:defRPr>
            </a:lvl1pPr>
          </a:lstStyle>
          <a:p>
            <a:r>
              <a:rPr lang="en-US"/>
              <a:t>Click to edit Master title style</a:t>
            </a:r>
            <a:endParaRPr lang="en-GB"/>
          </a:p>
        </p:txBody>
      </p:sp>
      <p:sp>
        <p:nvSpPr>
          <p:cNvPr id="12" name="Base">
            <a:extLst>
              <a:ext uri="{FF2B5EF4-FFF2-40B4-BE49-F238E27FC236}">
                <a16:creationId xmlns:a16="http://schemas.microsoft.com/office/drawing/2014/main" id="{8D548BC7-F2C8-4852-8FA1-19ABB02F1BD5}"/>
              </a:ext>
            </a:extLst>
          </p:cNvPr>
          <p:cNvSpPr>
            <a:spLocks noGrp="1"/>
          </p:cNvSpPr>
          <p:nvPr>
            <p:ph type="body" sz="quarter" idx="18" hasCustomPrompt="1"/>
          </p:nvPr>
        </p:nvSpPr>
        <p:spPr>
          <a:xfrm>
            <a:off x="333374" y="6149263"/>
            <a:ext cx="11523664" cy="159462"/>
          </a:xfrm>
        </p:spPr>
        <p:txBody>
          <a:bodyPr vert="horz" wrap="square" lIns="0" tIns="0" rIns="0" bIns="36000" rtlCol="0" anchor="b">
            <a:spAutoFit/>
          </a:bodyPr>
          <a:lstStyle>
            <a:lvl1pPr>
              <a:defRPr lang="en-GB" sz="800" i="0" dirty="0"/>
            </a:lvl1pPr>
          </a:lstStyle>
          <a:p>
            <a:pPr lvl="0">
              <a:lnSpc>
                <a:spcPct val="100000"/>
              </a:lnSpc>
              <a:spcAft>
                <a:spcPts val="0"/>
              </a:spcAft>
            </a:pPr>
            <a:r>
              <a:rPr lang="en-GB"/>
              <a:t>Base and source info (delete if not necessary)</a:t>
            </a:r>
          </a:p>
        </p:txBody>
      </p:sp>
      <p:sp>
        <p:nvSpPr>
          <p:cNvPr id="4" name="Slide Number Placeholder 3">
            <a:extLst>
              <a:ext uri="{FF2B5EF4-FFF2-40B4-BE49-F238E27FC236}">
                <a16:creationId xmlns:a16="http://schemas.microsoft.com/office/drawing/2014/main" id="{4D8E9BED-92FC-E36B-21AA-9CA02A2C23BB}"/>
              </a:ext>
            </a:extLst>
          </p:cNvPr>
          <p:cNvSpPr>
            <a:spLocks noGrp="1"/>
          </p:cNvSpPr>
          <p:nvPr>
            <p:ph type="sldNum" sz="quarter" idx="4"/>
          </p:nvPr>
        </p:nvSpPr>
        <p:spPr>
          <a:xfrm>
            <a:off x="335999" y="6318000"/>
            <a:ext cx="216000" cy="360000"/>
          </a:xfrm>
          <a:prstGeom prst="rect">
            <a:avLst/>
          </a:prstGeom>
          <a:noFill/>
        </p:spPr>
        <p:txBody>
          <a:bodyPr lIns="0" tIns="0" rIns="0" bIns="25200" anchor="b"/>
          <a:lstStyle>
            <a:lvl1pPr algn="l">
              <a:defRPr sz="800" b="1">
                <a:solidFill>
                  <a:srgbClr val="768692"/>
                </a:solidFill>
                <a:latin typeface="+mj-lt"/>
              </a:defRPr>
            </a:lvl1pPr>
          </a:lstStyle>
          <a:p>
            <a:fld id="{D61AABEC-672F-4B68-B914-690DA978312C}" type="slidenum">
              <a:rPr lang="en-GB" smtClean="0"/>
              <a:pPr/>
              <a:t>‹#›</a:t>
            </a:fld>
            <a:endParaRPr lang="en-GB"/>
          </a:p>
        </p:txBody>
      </p:sp>
      <p:sp>
        <p:nvSpPr>
          <p:cNvPr id="7" name="Text Placeholder 6">
            <a:extLst>
              <a:ext uri="{FF2B5EF4-FFF2-40B4-BE49-F238E27FC236}">
                <a16:creationId xmlns:a16="http://schemas.microsoft.com/office/drawing/2014/main" id="{6816DD32-5CDA-7433-68E8-208F72C4C403}"/>
              </a:ext>
            </a:extLst>
          </p:cNvPr>
          <p:cNvSpPr>
            <a:spLocks noGrp="1"/>
          </p:cNvSpPr>
          <p:nvPr>
            <p:ph type="body" sz="quarter" idx="19"/>
          </p:nvPr>
        </p:nvSpPr>
        <p:spPr>
          <a:xfrm>
            <a:off x="333375" y="758930"/>
            <a:ext cx="11520000" cy="1116000"/>
          </a:xfrm>
        </p:spPr>
        <p:txBody>
          <a:bodyPr lIns="180000" rIns="180000" numCol="2" spcCol="360000"/>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44450445"/>
      </p:ext>
    </p:extLst>
  </p:cSld>
  <p:clrMapOvr>
    <a:masterClrMapping/>
  </p:clrMapOvr>
  <p:extLst>
    <p:ext uri="{DCECCB84-F9BA-43D5-87BE-67443E8EF086}">
      <p15:sldGuideLst xmlns:p15="http://schemas.microsoft.com/office/powerpoint/2012/main"/>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T&amp;C4">
    <p:spTree>
      <p:nvGrpSpPr>
        <p:cNvPr id="1" name=""/>
        <p:cNvGrpSpPr/>
        <p:nvPr/>
      </p:nvGrpSpPr>
      <p:grpSpPr>
        <a:xfrm>
          <a:off x="0" y="0"/>
          <a:ext cx="0" cy="0"/>
          <a:chOff x="0" y="0"/>
          <a:chExt cx="0" cy="0"/>
        </a:xfrm>
      </p:grpSpPr>
      <p:sp>
        <p:nvSpPr>
          <p:cNvPr id="11" name="Slide Number Placeholder 15">
            <a:extLst>
              <a:ext uri="{FF2B5EF4-FFF2-40B4-BE49-F238E27FC236}">
                <a16:creationId xmlns:a16="http://schemas.microsoft.com/office/drawing/2014/main" id="{8D12899D-1C8B-4BF7-9004-B8652304FB39}"/>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5" name="object 27">
            <a:extLst>
              <a:ext uri="{FF2B5EF4-FFF2-40B4-BE49-F238E27FC236}">
                <a16:creationId xmlns:a16="http://schemas.microsoft.com/office/drawing/2014/main" id="{D4587787-16C8-46AC-95EA-ED9773321031}"/>
              </a:ext>
              <a:ext uri="{C183D7F6-B498-43B3-948B-1728B52AA6E4}">
                <adec:decorative xmlns:adec="http://schemas.microsoft.com/office/drawing/2017/decorative" val="1"/>
              </a:ext>
            </a:extLst>
          </p:cNvPr>
          <p:cNvSpPr txBox="1">
            <a:spLocks/>
          </p:cNvSpPr>
          <p:nvPr/>
        </p:nvSpPr>
        <p:spPr>
          <a:xfrm>
            <a:off x="442913" y="78156"/>
            <a:ext cx="1582737" cy="94257"/>
          </a:xfrm>
          <a:prstGeom prst="rect">
            <a:avLst/>
          </a:prstGeom>
        </p:spPr>
        <p:txBody>
          <a:bodyPr vert="horz" wrap="square" lIns="0" tIns="1905" rIns="0" bIns="0" rtlCol="0">
            <a:spAutoFit/>
          </a:bodyPr>
          <a:lstStyle>
            <a:defPPr>
              <a:defRPr lang="en-US"/>
            </a:defPPr>
            <a:lvl1pPr marL="0" algn="l" defTabSz="914400" rtl="0" eaLnBrk="1" latinLnBrk="0" hangingPunct="1">
              <a:defRPr sz="800" b="0" i="0" kern="1200">
                <a:solidFill>
                  <a:schemeClr val="tx1"/>
                </a:solidFill>
                <a:latin typeface="Times New Roman"/>
                <a:ea typeface="+mn-ea"/>
                <a:cs typeface="Times New Roman"/>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marR="0" lvl="0" indent="0" algn="l" defTabSz="914400" rtl="0" eaLnBrk="1" fontAlgn="auto" latinLnBrk="0" hangingPunct="1">
              <a:lnSpc>
                <a:spcPct val="100000"/>
              </a:lnSpc>
              <a:spcBef>
                <a:spcPts val="15"/>
              </a:spcBef>
              <a:spcAft>
                <a:spcPts val="0"/>
              </a:spcAft>
              <a:buClrTx/>
              <a:buSzTx/>
              <a:buFontTx/>
              <a:buNone/>
              <a:tabLst/>
              <a:defRPr/>
            </a:pPr>
            <a:r>
              <a:rPr kumimoji="0" lang="en-GB" sz="600" b="0" i="1" u="none" strike="noStrike" kern="1200" cap="none" spc="-5" normalizeH="0" baseline="0" noProof="0">
                <a:ln>
                  <a:noFill/>
                </a:ln>
                <a:effectLst/>
                <a:uLnTx/>
                <a:uFillTx/>
                <a:latin typeface="+mn-lt"/>
                <a:ea typeface="+mn-ea"/>
                <a:cs typeface="Times New Roman"/>
              </a:rPr>
              <a:t>Version</a:t>
            </a:r>
            <a:r>
              <a:rPr kumimoji="0" lang="en-GB" sz="600" b="0" i="1" u="none" strike="noStrike" kern="1200" cap="none" spc="-30" normalizeH="0" baseline="0" noProof="0">
                <a:ln>
                  <a:noFill/>
                </a:ln>
                <a:effectLst/>
                <a:uLnTx/>
                <a:uFillTx/>
                <a:latin typeface="+mn-lt"/>
                <a:ea typeface="+mn-ea"/>
                <a:cs typeface="Times New Roman"/>
              </a:rPr>
              <a:t> </a:t>
            </a:r>
            <a:r>
              <a:rPr kumimoji="0" lang="en-GB" sz="600" b="0" i="1" u="none" strike="noStrike" kern="1200" cap="none" spc="0" normalizeH="0" baseline="0" noProof="0">
                <a:ln>
                  <a:noFill/>
                </a:ln>
                <a:effectLst/>
                <a:uLnTx/>
                <a:uFillTx/>
                <a:latin typeface="+mn-lt"/>
                <a:ea typeface="+mn-ea"/>
                <a:cs typeface="Times New Roman"/>
              </a:rPr>
              <a:t>10.</a:t>
            </a:r>
            <a:r>
              <a:rPr kumimoji="0" lang="en-GB" sz="600" b="0" i="1" u="none" strike="noStrike" kern="1200" cap="none" spc="-20" normalizeH="0" baseline="0" noProof="0">
                <a:ln>
                  <a:noFill/>
                </a:ln>
                <a:effectLst/>
                <a:uLnTx/>
                <a:uFillTx/>
                <a:latin typeface="+mn-lt"/>
                <a:ea typeface="+mn-ea"/>
                <a:cs typeface="Times New Roman"/>
              </a:rPr>
              <a:t> </a:t>
            </a:r>
            <a:r>
              <a:rPr kumimoji="0" lang="en-GB" sz="600" b="0" i="1" u="none" strike="noStrike" kern="1200" cap="none" spc="-5" normalizeH="0" baseline="0" noProof="0">
                <a:ln>
                  <a:noFill/>
                </a:ln>
                <a:effectLst/>
                <a:uLnTx/>
                <a:uFillTx/>
                <a:latin typeface="+mn-lt"/>
                <a:ea typeface="+mn-ea"/>
                <a:cs typeface="Times New Roman"/>
              </a:rPr>
              <a:t>January.22</a:t>
            </a:r>
          </a:p>
        </p:txBody>
      </p:sp>
      <p:sp>
        <p:nvSpPr>
          <p:cNvPr id="4" name="object 4">
            <a:extLst>
              <a:ext uri="{FF2B5EF4-FFF2-40B4-BE49-F238E27FC236}">
                <a16:creationId xmlns:a16="http://schemas.microsoft.com/office/drawing/2014/main" id="{64B67A8C-905A-4EC9-A9A3-6D119BC3A186}"/>
              </a:ext>
            </a:extLst>
          </p:cNvPr>
          <p:cNvSpPr txBox="1"/>
          <p:nvPr/>
        </p:nvSpPr>
        <p:spPr>
          <a:xfrm>
            <a:off x="442913" y="431290"/>
            <a:ext cx="11306175" cy="5407535"/>
          </a:xfrm>
          <a:prstGeom prst="rect">
            <a:avLst/>
          </a:prstGeom>
        </p:spPr>
        <p:txBody>
          <a:bodyPr vert="horz" wrap="square" lIns="0" tIns="19685" rIns="0" bIns="0" numCol="3" spcCol="360000" rtlCol="0">
            <a:noAutofit/>
          </a:bodyPr>
          <a:lstStyle/>
          <a:p>
            <a:pPr marL="12700">
              <a:spcBef>
                <a:spcPts val="300"/>
              </a:spcBef>
              <a:spcAft>
                <a:spcPts val="300"/>
              </a:spcAft>
            </a:pPr>
            <a:r>
              <a:rPr lang="en-GB" sz="700" b="1" spc="-5">
                <a:latin typeface="Arial"/>
                <a:cs typeface="Arial"/>
              </a:rPr>
              <a:t>APPENDIX</a:t>
            </a:r>
            <a:r>
              <a:rPr lang="en-GB" sz="700" b="1">
                <a:latin typeface="Arial"/>
                <a:cs typeface="Arial"/>
              </a:rPr>
              <a:t> </a:t>
            </a:r>
            <a:r>
              <a:rPr lang="en-GB" sz="700" b="1" spc="-5">
                <a:latin typeface="Arial"/>
                <a:cs typeface="Arial"/>
              </a:rPr>
              <a:t>1</a:t>
            </a:r>
            <a:r>
              <a:rPr lang="en-GB" sz="700" b="1" spc="5">
                <a:latin typeface="Arial"/>
                <a:cs typeface="Arial"/>
              </a:rPr>
              <a:t> </a:t>
            </a:r>
            <a:r>
              <a:rPr lang="en-GB" sz="700" b="1" spc="-5">
                <a:latin typeface="Arial"/>
                <a:cs typeface="Arial"/>
              </a:rPr>
              <a:t>– Data</a:t>
            </a:r>
            <a:r>
              <a:rPr lang="en-GB" sz="700" b="1" spc="-10">
                <a:latin typeface="Arial"/>
                <a:cs typeface="Arial"/>
              </a:rPr>
              <a:t> </a:t>
            </a:r>
            <a:r>
              <a:rPr lang="en-GB" sz="700" b="1" spc="-5">
                <a:latin typeface="Arial"/>
                <a:cs typeface="Arial"/>
              </a:rPr>
              <a:t>Processing</a:t>
            </a:r>
            <a:r>
              <a:rPr lang="en-GB" sz="700" b="1" spc="5">
                <a:latin typeface="Arial"/>
                <a:cs typeface="Arial"/>
              </a:rPr>
              <a:t> </a:t>
            </a:r>
            <a:r>
              <a:rPr lang="en-GB" sz="700" b="1" spc="-5">
                <a:latin typeface="Arial"/>
                <a:cs typeface="Arial"/>
              </a:rPr>
              <a:t>Obligations</a:t>
            </a:r>
            <a:r>
              <a:rPr lang="en-GB" sz="700" b="1" spc="5">
                <a:latin typeface="Arial"/>
                <a:cs typeface="Arial"/>
              </a:rPr>
              <a:t> </a:t>
            </a:r>
            <a:r>
              <a:rPr lang="en-GB" sz="700" b="1">
                <a:latin typeface="Arial"/>
                <a:cs typeface="Arial"/>
              </a:rPr>
              <a:t>of</a:t>
            </a:r>
            <a:r>
              <a:rPr lang="en-GB" sz="700" b="1" spc="-5">
                <a:latin typeface="Arial"/>
                <a:cs typeface="Arial"/>
              </a:rPr>
              <a:t> the</a:t>
            </a:r>
            <a:r>
              <a:rPr lang="en-GB" sz="700" b="1" spc="5">
                <a:latin typeface="Arial"/>
                <a:cs typeface="Arial"/>
              </a:rPr>
              <a:t> </a:t>
            </a:r>
            <a:r>
              <a:rPr lang="en-GB" sz="700" b="1" spc="-5">
                <a:latin typeface="Arial"/>
                <a:cs typeface="Arial"/>
              </a:rPr>
              <a:t>Client</a:t>
            </a:r>
            <a:r>
              <a:rPr lang="en-GB" sz="700" b="1" spc="-10">
                <a:latin typeface="Arial"/>
                <a:cs typeface="Arial"/>
              </a:rPr>
              <a:t> </a:t>
            </a:r>
            <a:r>
              <a:rPr lang="en-GB" sz="700" b="1">
                <a:latin typeface="Arial"/>
                <a:cs typeface="Arial"/>
              </a:rPr>
              <a:t>and</a:t>
            </a:r>
            <a:r>
              <a:rPr lang="en-GB" sz="700" b="1" spc="-5">
                <a:latin typeface="Arial"/>
                <a:cs typeface="Arial"/>
              </a:rPr>
              <a:t> Supplier</a:t>
            </a:r>
            <a:endParaRPr lang="en-GB" sz="700">
              <a:latin typeface="Arial"/>
              <a:cs typeface="Arial"/>
            </a:endParaRPr>
          </a:p>
          <a:p>
            <a:pPr marL="12700">
              <a:spcBef>
                <a:spcPts val="300"/>
              </a:spcBef>
              <a:spcAft>
                <a:spcPts val="300"/>
              </a:spcAft>
            </a:pPr>
            <a:r>
              <a:rPr lang="en-GB" sz="700" b="1" spc="-5">
                <a:latin typeface="Arial"/>
                <a:cs typeface="Arial"/>
              </a:rPr>
              <a:t>DEFINITIONS:</a:t>
            </a:r>
            <a:endParaRPr lang="en-GB" sz="700">
              <a:latin typeface="Arial"/>
              <a:cs typeface="Arial"/>
            </a:endParaRPr>
          </a:p>
          <a:p>
            <a:pPr marL="12700">
              <a:spcBef>
                <a:spcPts val="300"/>
              </a:spcBef>
              <a:spcAft>
                <a:spcPts val="300"/>
              </a:spcAft>
            </a:pPr>
            <a:r>
              <a:rPr lang="en-GB" sz="700" b="1" spc="-5">
                <a:latin typeface="Arial"/>
                <a:cs typeface="Arial"/>
              </a:rPr>
              <a:t>Applicable</a:t>
            </a:r>
            <a:r>
              <a:rPr lang="en-GB" sz="700" b="1" spc="-10">
                <a:latin typeface="Arial"/>
                <a:cs typeface="Arial"/>
              </a:rPr>
              <a:t> Laws</a:t>
            </a:r>
            <a:r>
              <a:rPr lang="en-GB" sz="700" spc="-10">
                <a:latin typeface="Arial"/>
                <a:cs typeface="Arial"/>
              </a:rPr>
              <a:t>: </a:t>
            </a:r>
            <a:r>
              <a:rPr lang="en-GB" sz="700" spc="-5">
                <a:latin typeface="Arial"/>
                <a:cs typeface="Arial"/>
              </a:rPr>
              <a:t>means:</a:t>
            </a:r>
            <a:endParaRPr lang="en-GB" sz="700">
              <a:latin typeface="Arial"/>
              <a:cs typeface="Arial"/>
            </a:endParaRPr>
          </a:p>
          <a:p>
            <a:pPr marL="12700" marR="5715">
              <a:spcBef>
                <a:spcPts val="300"/>
              </a:spcBef>
              <a:spcAft>
                <a:spcPts val="300"/>
              </a:spcAft>
            </a:pPr>
            <a:r>
              <a:rPr lang="en-GB" sz="700">
                <a:latin typeface="Arial"/>
                <a:cs typeface="Arial"/>
              </a:rPr>
              <a:t>To</a:t>
            </a:r>
            <a:r>
              <a:rPr lang="en-GB" sz="700" spc="15">
                <a:latin typeface="Arial"/>
                <a:cs typeface="Arial"/>
              </a:rPr>
              <a:t> </a:t>
            </a:r>
            <a:r>
              <a:rPr lang="en-GB" sz="700" spc="-10">
                <a:latin typeface="Arial"/>
                <a:cs typeface="Arial"/>
              </a:rPr>
              <a:t>the</a:t>
            </a:r>
            <a:r>
              <a:rPr lang="en-GB" sz="700" spc="35">
                <a:latin typeface="Arial"/>
                <a:cs typeface="Arial"/>
              </a:rPr>
              <a:t> </a:t>
            </a:r>
            <a:r>
              <a:rPr lang="en-GB" sz="700" spc="-5">
                <a:latin typeface="Arial"/>
                <a:cs typeface="Arial"/>
              </a:rPr>
              <a:t>extent</a:t>
            </a:r>
            <a:r>
              <a:rPr lang="en-GB" sz="700" spc="20">
                <a:latin typeface="Arial"/>
                <a:cs typeface="Arial"/>
              </a:rPr>
              <a:t> </a:t>
            </a:r>
            <a:r>
              <a:rPr lang="en-GB" sz="700" spc="-5">
                <a:latin typeface="Arial"/>
                <a:cs typeface="Arial"/>
              </a:rPr>
              <a:t>the</a:t>
            </a:r>
            <a:r>
              <a:rPr lang="en-GB" sz="700" spc="20">
                <a:latin typeface="Arial"/>
                <a:cs typeface="Arial"/>
              </a:rPr>
              <a:t> </a:t>
            </a:r>
            <a:r>
              <a:rPr lang="en-GB" sz="700" spc="-5">
                <a:latin typeface="Arial"/>
                <a:cs typeface="Arial"/>
              </a:rPr>
              <a:t>UK</a:t>
            </a:r>
            <a:r>
              <a:rPr lang="en-GB" sz="700" spc="40">
                <a:latin typeface="Arial"/>
                <a:cs typeface="Arial"/>
              </a:rPr>
              <a:t> </a:t>
            </a:r>
            <a:r>
              <a:rPr lang="en-GB" sz="700" spc="-5">
                <a:latin typeface="Arial"/>
                <a:cs typeface="Arial"/>
              </a:rPr>
              <a:t>GDPR</a:t>
            </a:r>
            <a:r>
              <a:rPr lang="en-GB" sz="700" spc="25">
                <a:latin typeface="Arial"/>
                <a:cs typeface="Arial"/>
              </a:rPr>
              <a:t> </a:t>
            </a:r>
            <a:r>
              <a:rPr lang="en-GB" sz="700" spc="-5">
                <a:latin typeface="Arial"/>
                <a:cs typeface="Arial"/>
              </a:rPr>
              <a:t>and</a:t>
            </a:r>
            <a:r>
              <a:rPr lang="en-GB" sz="700" spc="20">
                <a:latin typeface="Arial"/>
                <a:cs typeface="Arial"/>
              </a:rPr>
              <a:t> </a:t>
            </a:r>
            <a:r>
              <a:rPr lang="en-GB" sz="700" spc="-5">
                <a:latin typeface="Arial"/>
                <a:cs typeface="Arial"/>
              </a:rPr>
              <a:t>UK</a:t>
            </a:r>
            <a:r>
              <a:rPr lang="en-GB" sz="700" spc="30">
                <a:latin typeface="Arial"/>
                <a:cs typeface="Arial"/>
              </a:rPr>
              <a:t> </a:t>
            </a:r>
            <a:r>
              <a:rPr lang="en-GB" sz="700" spc="-5">
                <a:latin typeface="Arial"/>
                <a:cs typeface="Arial"/>
              </a:rPr>
              <a:t>Data</a:t>
            </a:r>
            <a:r>
              <a:rPr lang="en-GB" sz="700" spc="20">
                <a:latin typeface="Arial"/>
                <a:cs typeface="Arial"/>
              </a:rPr>
              <a:t> </a:t>
            </a:r>
            <a:r>
              <a:rPr lang="en-GB" sz="700" spc="-5">
                <a:latin typeface="Arial"/>
                <a:cs typeface="Arial"/>
              </a:rPr>
              <a:t>Protection</a:t>
            </a:r>
            <a:r>
              <a:rPr lang="en-GB" sz="700" spc="20">
                <a:latin typeface="Arial"/>
                <a:cs typeface="Arial"/>
              </a:rPr>
              <a:t> </a:t>
            </a:r>
            <a:r>
              <a:rPr lang="en-GB" sz="700" spc="-5">
                <a:latin typeface="Arial"/>
                <a:cs typeface="Arial"/>
              </a:rPr>
              <a:t>Act</a:t>
            </a:r>
            <a:r>
              <a:rPr lang="en-GB" sz="700" spc="25">
                <a:latin typeface="Arial"/>
                <a:cs typeface="Arial"/>
              </a:rPr>
              <a:t> </a:t>
            </a:r>
            <a:r>
              <a:rPr lang="en-GB" sz="700" spc="-5">
                <a:latin typeface="Arial"/>
                <a:cs typeface="Arial"/>
              </a:rPr>
              <a:t>2018</a:t>
            </a:r>
            <a:r>
              <a:rPr lang="en-GB" sz="700" spc="20">
                <a:latin typeface="Arial"/>
                <a:cs typeface="Arial"/>
              </a:rPr>
              <a:t> </a:t>
            </a:r>
            <a:r>
              <a:rPr lang="en-GB" sz="700" spc="-5">
                <a:latin typeface="Arial"/>
                <a:cs typeface="Arial"/>
              </a:rPr>
              <a:t>applies,</a:t>
            </a:r>
            <a:r>
              <a:rPr lang="en-GB" sz="700" spc="25">
                <a:latin typeface="Arial"/>
                <a:cs typeface="Arial"/>
              </a:rPr>
              <a:t> </a:t>
            </a:r>
            <a:r>
              <a:rPr lang="en-GB" sz="700" spc="-5">
                <a:latin typeface="Arial"/>
                <a:cs typeface="Arial"/>
              </a:rPr>
              <a:t>the</a:t>
            </a:r>
            <a:r>
              <a:rPr lang="en-GB" sz="700" spc="20">
                <a:latin typeface="Arial"/>
                <a:cs typeface="Arial"/>
              </a:rPr>
              <a:t> </a:t>
            </a:r>
            <a:r>
              <a:rPr lang="en-GB" sz="700" spc="-5">
                <a:latin typeface="Arial"/>
                <a:cs typeface="Arial"/>
              </a:rPr>
              <a:t>law/s</a:t>
            </a:r>
            <a:r>
              <a:rPr lang="en-GB" sz="700" spc="25">
                <a:latin typeface="Arial"/>
                <a:cs typeface="Arial"/>
              </a:rPr>
              <a:t> </a:t>
            </a:r>
            <a:r>
              <a:rPr lang="en-GB" sz="700" spc="-10">
                <a:latin typeface="Arial"/>
                <a:cs typeface="Arial"/>
              </a:rPr>
              <a:t>of </a:t>
            </a:r>
            <a:r>
              <a:rPr lang="en-GB" sz="700" spc="-5">
                <a:latin typeface="Arial"/>
                <a:cs typeface="Arial"/>
              </a:rPr>
              <a:t> </a:t>
            </a:r>
            <a:r>
              <a:rPr lang="en-GB" sz="700" spc="-10">
                <a:latin typeface="Arial"/>
                <a:cs typeface="Arial"/>
              </a:rPr>
              <a:t>the</a:t>
            </a:r>
            <a:r>
              <a:rPr lang="en-GB" sz="700" spc="-15">
                <a:latin typeface="Arial"/>
                <a:cs typeface="Arial"/>
              </a:rPr>
              <a:t> </a:t>
            </a:r>
            <a:r>
              <a:rPr lang="en-GB" sz="700" spc="-5">
                <a:latin typeface="Arial"/>
                <a:cs typeface="Arial"/>
              </a:rPr>
              <a:t>United</a:t>
            </a:r>
            <a:r>
              <a:rPr lang="en-GB" sz="700" spc="-10">
                <a:latin typeface="Arial"/>
                <a:cs typeface="Arial"/>
              </a:rPr>
              <a:t> </a:t>
            </a:r>
            <a:r>
              <a:rPr lang="en-GB" sz="700" spc="-5">
                <a:latin typeface="Arial"/>
                <a:cs typeface="Arial"/>
              </a:rPr>
              <a:t>Kingdom.; and/or</a:t>
            </a:r>
            <a:endParaRPr lang="en-GB" sz="700">
              <a:latin typeface="Arial"/>
              <a:cs typeface="Arial"/>
            </a:endParaRPr>
          </a:p>
          <a:p>
            <a:pPr marL="12700" marR="5080">
              <a:spcBef>
                <a:spcPts val="300"/>
              </a:spcBef>
              <a:spcAft>
                <a:spcPts val="300"/>
              </a:spcAft>
            </a:pPr>
            <a:r>
              <a:rPr lang="en-GB" sz="700">
                <a:latin typeface="Arial"/>
                <a:cs typeface="Arial"/>
              </a:rPr>
              <a:t>To</a:t>
            </a:r>
            <a:r>
              <a:rPr lang="en-GB" sz="700" spc="-45">
                <a:latin typeface="Arial"/>
                <a:cs typeface="Arial"/>
              </a:rPr>
              <a:t> </a:t>
            </a:r>
            <a:r>
              <a:rPr lang="en-GB" sz="700" spc="-5">
                <a:latin typeface="Arial"/>
                <a:cs typeface="Arial"/>
              </a:rPr>
              <a:t>the</a:t>
            </a:r>
            <a:r>
              <a:rPr lang="en-GB" sz="700" spc="-30">
                <a:latin typeface="Arial"/>
                <a:cs typeface="Arial"/>
              </a:rPr>
              <a:t> </a:t>
            </a:r>
            <a:r>
              <a:rPr lang="en-GB" sz="700" spc="-5">
                <a:latin typeface="Arial"/>
                <a:cs typeface="Arial"/>
              </a:rPr>
              <a:t>extent</a:t>
            </a:r>
            <a:r>
              <a:rPr lang="en-GB" sz="700" spc="-40">
                <a:latin typeface="Arial"/>
                <a:cs typeface="Arial"/>
              </a:rPr>
              <a:t> </a:t>
            </a:r>
            <a:r>
              <a:rPr lang="en-GB" sz="700" spc="-5">
                <a:latin typeface="Arial"/>
                <a:cs typeface="Arial"/>
              </a:rPr>
              <a:t>EU</a:t>
            </a:r>
            <a:r>
              <a:rPr lang="en-GB" sz="700" spc="-30">
                <a:latin typeface="Arial"/>
                <a:cs typeface="Arial"/>
              </a:rPr>
              <a:t> </a:t>
            </a:r>
            <a:r>
              <a:rPr lang="en-GB" sz="700" spc="-5">
                <a:latin typeface="Arial"/>
                <a:cs typeface="Arial"/>
              </a:rPr>
              <a:t>GDPR</a:t>
            </a:r>
            <a:r>
              <a:rPr lang="en-GB" sz="700" spc="-25">
                <a:latin typeface="Arial"/>
                <a:cs typeface="Arial"/>
              </a:rPr>
              <a:t> </a:t>
            </a:r>
            <a:r>
              <a:rPr lang="en-GB" sz="700" spc="-5">
                <a:latin typeface="Arial"/>
                <a:cs typeface="Arial"/>
              </a:rPr>
              <a:t>applies,</a:t>
            </a:r>
            <a:r>
              <a:rPr lang="en-GB" sz="700" spc="-30">
                <a:latin typeface="Arial"/>
                <a:cs typeface="Arial"/>
              </a:rPr>
              <a:t> </a:t>
            </a:r>
            <a:r>
              <a:rPr lang="en-GB" sz="700" spc="-5">
                <a:latin typeface="Arial"/>
                <a:cs typeface="Arial"/>
              </a:rPr>
              <a:t>the</a:t>
            </a:r>
            <a:r>
              <a:rPr lang="en-GB" sz="700" spc="-40">
                <a:latin typeface="Arial"/>
                <a:cs typeface="Arial"/>
              </a:rPr>
              <a:t> </a:t>
            </a:r>
            <a:r>
              <a:rPr lang="en-GB" sz="700" spc="-5">
                <a:latin typeface="Arial"/>
                <a:cs typeface="Arial"/>
              </a:rPr>
              <a:t>law</a:t>
            </a:r>
            <a:r>
              <a:rPr lang="en-GB" sz="700" spc="-30">
                <a:latin typeface="Arial"/>
                <a:cs typeface="Arial"/>
              </a:rPr>
              <a:t> </a:t>
            </a:r>
            <a:r>
              <a:rPr lang="en-GB" sz="700" spc="-5">
                <a:latin typeface="Arial"/>
                <a:cs typeface="Arial"/>
              </a:rPr>
              <a:t>of</a:t>
            </a:r>
            <a:r>
              <a:rPr lang="en-GB" sz="700" spc="-25">
                <a:latin typeface="Arial"/>
                <a:cs typeface="Arial"/>
              </a:rPr>
              <a:t> </a:t>
            </a:r>
            <a:r>
              <a:rPr lang="en-GB" sz="700" spc="-5">
                <a:latin typeface="Arial"/>
                <a:cs typeface="Arial"/>
              </a:rPr>
              <a:t>the</a:t>
            </a:r>
            <a:r>
              <a:rPr lang="en-GB" sz="700" spc="-45">
                <a:latin typeface="Arial"/>
                <a:cs typeface="Arial"/>
              </a:rPr>
              <a:t> </a:t>
            </a:r>
            <a:r>
              <a:rPr lang="en-GB" sz="700" spc="-5">
                <a:latin typeface="Arial"/>
                <a:cs typeface="Arial"/>
              </a:rPr>
              <a:t>European</a:t>
            </a:r>
            <a:r>
              <a:rPr lang="en-GB" sz="700" spc="-30">
                <a:latin typeface="Arial"/>
                <a:cs typeface="Arial"/>
              </a:rPr>
              <a:t> </a:t>
            </a:r>
            <a:r>
              <a:rPr lang="en-GB" sz="700" spc="-5">
                <a:latin typeface="Arial"/>
                <a:cs typeface="Arial"/>
              </a:rPr>
              <a:t>Union</a:t>
            </a:r>
            <a:r>
              <a:rPr lang="en-GB" sz="700" spc="-25">
                <a:latin typeface="Arial"/>
                <a:cs typeface="Arial"/>
              </a:rPr>
              <a:t> </a:t>
            </a:r>
            <a:r>
              <a:rPr lang="en-GB" sz="700" spc="-5">
                <a:latin typeface="Arial"/>
                <a:cs typeface="Arial"/>
              </a:rPr>
              <a:t>or</a:t>
            </a:r>
            <a:r>
              <a:rPr lang="en-GB" sz="700" spc="-35">
                <a:latin typeface="Arial"/>
                <a:cs typeface="Arial"/>
              </a:rPr>
              <a:t> </a:t>
            </a:r>
            <a:r>
              <a:rPr lang="en-GB" sz="700" spc="-5">
                <a:latin typeface="Arial"/>
                <a:cs typeface="Arial"/>
              </a:rPr>
              <a:t>any</a:t>
            </a:r>
            <a:r>
              <a:rPr lang="en-GB" sz="700" spc="-35">
                <a:latin typeface="Arial"/>
                <a:cs typeface="Arial"/>
              </a:rPr>
              <a:t> </a:t>
            </a:r>
            <a:r>
              <a:rPr lang="en-GB" sz="700" spc="-5">
                <a:latin typeface="Arial"/>
                <a:cs typeface="Arial"/>
              </a:rPr>
              <a:t>member</a:t>
            </a:r>
            <a:r>
              <a:rPr lang="en-GB" sz="700" spc="-20">
                <a:latin typeface="Arial"/>
                <a:cs typeface="Arial"/>
              </a:rPr>
              <a:t> </a:t>
            </a:r>
            <a:r>
              <a:rPr lang="en-GB" sz="700" spc="-5">
                <a:latin typeface="Arial"/>
                <a:cs typeface="Arial"/>
              </a:rPr>
              <a:t>state </a:t>
            </a:r>
            <a:r>
              <a:rPr lang="en-GB" sz="700">
                <a:latin typeface="Arial"/>
                <a:cs typeface="Arial"/>
              </a:rPr>
              <a:t> </a:t>
            </a:r>
            <a:r>
              <a:rPr lang="en-GB" sz="700" spc="-5">
                <a:latin typeface="Arial"/>
                <a:cs typeface="Arial"/>
              </a:rPr>
              <a:t>of the</a:t>
            </a:r>
            <a:r>
              <a:rPr lang="en-GB" sz="700" spc="-10">
                <a:latin typeface="Arial"/>
                <a:cs typeface="Arial"/>
              </a:rPr>
              <a:t> </a:t>
            </a:r>
            <a:r>
              <a:rPr lang="en-GB" sz="700" spc="-5">
                <a:latin typeface="Arial"/>
                <a:cs typeface="Arial"/>
              </a:rPr>
              <a:t>European</a:t>
            </a:r>
            <a:r>
              <a:rPr lang="en-GB" sz="700" spc="5">
                <a:latin typeface="Arial"/>
                <a:cs typeface="Arial"/>
              </a:rPr>
              <a:t> </a:t>
            </a:r>
            <a:r>
              <a:rPr lang="en-GB" sz="700" spc="-5">
                <a:latin typeface="Arial"/>
                <a:cs typeface="Arial"/>
              </a:rPr>
              <a:t>Union</a:t>
            </a:r>
            <a:r>
              <a:rPr lang="en-GB" sz="700" spc="-10">
                <a:latin typeface="Arial"/>
                <a:cs typeface="Arial"/>
              </a:rPr>
              <a:t> </a:t>
            </a:r>
            <a:r>
              <a:rPr lang="en-GB" sz="700">
                <a:latin typeface="Arial"/>
                <a:cs typeface="Arial"/>
              </a:rPr>
              <a:t>to</a:t>
            </a:r>
            <a:r>
              <a:rPr lang="en-GB" sz="700" spc="-10">
                <a:latin typeface="Arial"/>
                <a:cs typeface="Arial"/>
              </a:rPr>
              <a:t> </a:t>
            </a:r>
            <a:r>
              <a:rPr lang="en-GB" sz="700" spc="-5">
                <a:latin typeface="Arial"/>
                <a:cs typeface="Arial"/>
              </a:rPr>
              <a:t>which the</a:t>
            </a:r>
            <a:r>
              <a:rPr lang="en-GB" sz="700" spc="5">
                <a:latin typeface="Arial"/>
                <a:cs typeface="Arial"/>
              </a:rPr>
              <a:t> </a:t>
            </a:r>
            <a:r>
              <a:rPr lang="en-GB" sz="700" spc="-5">
                <a:latin typeface="Arial"/>
                <a:cs typeface="Arial"/>
              </a:rPr>
              <a:t>Supplier</a:t>
            </a:r>
            <a:r>
              <a:rPr lang="en-GB" sz="700" spc="-10">
                <a:latin typeface="Arial"/>
                <a:cs typeface="Arial"/>
              </a:rPr>
              <a:t> </a:t>
            </a:r>
            <a:r>
              <a:rPr lang="en-GB" sz="700" spc="-5">
                <a:latin typeface="Arial"/>
                <a:cs typeface="Arial"/>
              </a:rPr>
              <a:t>is subject.</a:t>
            </a:r>
          </a:p>
          <a:p>
            <a:pPr marL="12700" algn="just">
              <a:spcBef>
                <a:spcPts val="300"/>
              </a:spcBef>
              <a:spcAft>
                <a:spcPts val="300"/>
              </a:spcAft>
            </a:pPr>
            <a:r>
              <a:rPr lang="en-GB" sz="700" b="1" spc="-5">
                <a:latin typeface="Arial"/>
                <a:cs typeface="Arial"/>
              </a:rPr>
              <a:t>Applicable</a:t>
            </a:r>
            <a:r>
              <a:rPr lang="en-GB" sz="700" b="1" spc="-20">
                <a:latin typeface="Arial"/>
                <a:cs typeface="Arial"/>
              </a:rPr>
              <a:t> </a:t>
            </a:r>
            <a:r>
              <a:rPr lang="en-GB" sz="700" b="1">
                <a:latin typeface="Arial"/>
                <a:cs typeface="Arial"/>
              </a:rPr>
              <a:t>Data</a:t>
            </a:r>
            <a:r>
              <a:rPr lang="en-GB" sz="700" b="1" spc="-15">
                <a:latin typeface="Arial"/>
                <a:cs typeface="Arial"/>
              </a:rPr>
              <a:t> </a:t>
            </a:r>
            <a:r>
              <a:rPr lang="en-GB" sz="700" b="1" spc="-5">
                <a:latin typeface="Arial"/>
                <a:cs typeface="Arial"/>
              </a:rPr>
              <a:t>Protection Laws</a:t>
            </a:r>
            <a:r>
              <a:rPr lang="en-GB" sz="700" spc="-5">
                <a:latin typeface="Arial"/>
                <a:cs typeface="Arial"/>
              </a:rPr>
              <a:t>:</a:t>
            </a:r>
            <a:r>
              <a:rPr lang="en-GB" sz="700" spc="-10">
                <a:latin typeface="Arial"/>
                <a:cs typeface="Arial"/>
              </a:rPr>
              <a:t> </a:t>
            </a:r>
            <a:r>
              <a:rPr lang="en-GB" sz="700" spc="-5">
                <a:latin typeface="Arial"/>
                <a:cs typeface="Arial"/>
              </a:rPr>
              <a:t>means:</a:t>
            </a:r>
            <a:endParaRPr lang="en-GB" sz="700">
              <a:latin typeface="Arial"/>
              <a:cs typeface="Arial"/>
            </a:endParaRPr>
          </a:p>
          <a:p>
            <a:pPr marL="12700" marR="6350" algn="just">
              <a:spcBef>
                <a:spcPts val="300"/>
              </a:spcBef>
              <a:spcAft>
                <a:spcPts val="300"/>
              </a:spcAft>
            </a:pPr>
            <a:r>
              <a:rPr lang="en-GB" sz="700">
                <a:latin typeface="Arial"/>
                <a:cs typeface="Arial"/>
              </a:rPr>
              <a:t>To</a:t>
            </a:r>
            <a:r>
              <a:rPr lang="en-GB" sz="700" spc="-30">
                <a:latin typeface="Arial"/>
                <a:cs typeface="Arial"/>
              </a:rPr>
              <a:t> </a:t>
            </a:r>
            <a:r>
              <a:rPr lang="en-GB" sz="700" spc="-5">
                <a:latin typeface="Arial"/>
                <a:cs typeface="Arial"/>
              </a:rPr>
              <a:t>the</a:t>
            </a:r>
            <a:r>
              <a:rPr lang="en-GB" sz="700" spc="-15">
                <a:latin typeface="Arial"/>
                <a:cs typeface="Arial"/>
              </a:rPr>
              <a:t> </a:t>
            </a:r>
            <a:r>
              <a:rPr lang="en-GB" sz="700" spc="-5">
                <a:latin typeface="Arial"/>
                <a:cs typeface="Arial"/>
              </a:rPr>
              <a:t>extent</a:t>
            </a:r>
            <a:r>
              <a:rPr lang="en-GB" sz="700" spc="-15">
                <a:latin typeface="Arial"/>
                <a:cs typeface="Arial"/>
              </a:rPr>
              <a:t> </a:t>
            </a:r>
            <a:r>
              <a:rPr lang="en-GB" sz="700" spc="-5">
                <a:latin typeface="Arial"/>
                <a:cs typeface="Arial"/>
              </a:rPr>
              <a:t>the</a:t>
            </a:r>
            <a:r>
              <a:rPr lang="en-GB" sz="700" spc="-20">
                <a:latin typeface="Arial"/>
                <a:cs typeface="Arial"/>
              </a:rPr>
              <a:t> </a:t>
            </a:r>
            <a:r>
              <a:rPr lang="en-GB" sz="700" spc="-5">
                <a:latin typeface="Arial"/>
                <a:cs typeface="Arial"/>
              </a:rPr>
              <a:t>UK</a:t>
            </a:r>
            <a:r>
              <a:rPr lang="en-GB" sz="700" spc="-10">
                <a:latin typeface="Arial"/>
                <a:cs typeface="Arial"/>
              </a:rPr>
              <a:t> </a:t>
            </a:r>
            <a:r>
              <a:rPr lang="en-GB" sz="700" spc="-5">
                <a:latin typeface="Arial"/>
                <a:cs typeface="Arial"/>
              </a:rPr>
              <a:t>GDPR</a:t>
            </a:r>
            <a:r>
              <a:rPr lang="en-GB" sz="700" spc="-10">
                <a:latin typeface="Arial"/>
                <a:cs typeface="Arial"/>
              </a:rPr>
              <a:t> </a:t>
            </a:r>
            <a:r>
              <a:rPr lang="en-GB" sz="700" spc="-5">
                <a:latin typeface="Arial"/>
                <a:cs typeface="Arial"/>
              </a:rPr>
              <a:t>and</a:t>
            </a:r>
            <a:r>
              <a:rPr lang="en-GB" sz="700" spc="-15">
                <a:latin typeface="Arial"/>
                <a:cs typeface="Arial"/>
              </a:rPr>
              <a:t> </a:t>
            </a:r>
            <a:r>
              <a:rPr lang="en-GB" sz="700" spc="-5">
                <a:latin typeface="Arial"/>
                <a:cs typeface="Arial"/>
              </a:rPr>
              <a:t>UK</a:t>
            </a:r>
            <a:r>
              <a:rPr lang="en-GB" sz="700" spc="-20">
                <a:latin typeface="Arial"/>
                <a:cs typeface="Arial"/>
              </a:rPr>
              <a:t> </a:t>
            </a:r>
            <a:r>
              <a:rPr lang="en-GB" sz="700">
                <a:latin typeface="Arial"/>
                <a:cs typeface="Arial"/>
              </a:rPr>
              <a:t>Data</a:t>
            </a:r>
            <a:r>
              <a:rPr lang="en-GB" sz="700" spc="-30">
                <a:latin typeface="Arial"/>
                <a:cs typeface="Arial"/>
              </a:rPr>
              <a:t> </a:t>
            </a:r>
            <a:r>
              <a:rPr lang="en-GB" sz="700" spc="-5">
                <a:latin typeface="Arial"/>
                <a:cs typeface="Arial"/>
              </a:rPr>
              <a:t>Protection</a:t>
            </a:r>
            <a:r>
              <a:rPr lang="en-GB" sz="700" spc="-15">
                <a:latin typeface="Arial"/>
                <a:cs typeface="Arial"/>
              </a:rPr>
              <a:t> </a:t>
            </a:r>
            <a:r>
              <a:rPr lang="en-GB" sz="700" spc="-5">
                <a:latin typeface="Arial"/>
                <a:cs typeface="Arial"/>
              </a:rPr>
              <a:t>Act</a:t>
            </a:r>
            <a:r>
              <a:rPr lang="en-GB" sz="700" spc="-15">
                <a:latin typeface="Arial"/>
                <a:cs typeface="Arial"/>
              </a:rPr>
              <a:t> </a:t>
            </a:r>
            <a:r>
              <a:rPr lang="en-GB" sz="700" spc="-5">
                <a:latin typeface="Arial"/>
                <a:cs typeface="Arial"/>
              </a:rPr>
              <a:t>2018</a:t>
            </a:r>
            <a:r>
              <a:rPr lang="en-GB" sz="700" spc="-15">
                <a:latin typeface="Arial"/>
                <a:cs typeface="Arial"/>
              </a:rPr>
              <a:t> </a:t>
            </a:r>
            <a:r>
              <a:rPr lang="en-GB" sz="700" spc="-5">
                <a:latin typeface="Arial"/>
                <a:cs typeface="Arial"/>
              </a:rPr>
              <a:t>applies,</a:t>
            </a:r>
            <a:r>
              <a:rPr lang="en-GB" sz="700" spc="-20">
                <a:latin typeface="Arial"/>
                <a:cs typeface="Arial"/>
              </a:rPr>
              <a:t> </a:t>
            </a:r>
            <a:r>
              <a:rPr lang="en-GB" sz="700" spc="-5">
                <a:latin typeface="Arial"/>
                <a:cs typeface="Arial"/>
              </a:rPr>
              <a:t>the</a:t>
            </a:r>
            <a:r>
              <a:rPr lang="en-GB" sz="700" spc="-25">
                <a:latin typeface="Arial"/>
                <a:cs typeface="Arial"/>
              </a:rPr>
              <a:t> </a:t>
            </a:r>
            <a:r>
              <a:rPr lang="en-GB" sz="700" spc="-5">
                <a:latin typeface="Arial"/>
                <a:cs typeface="Arial"/>
              </a:rPr>
              <a:t>law</a:t>
            </a:r>
            <a:r>
              <a:rPr lang="en-GB" sz="700" spc="-10">
                <a:latin typeface="Arial"/>
                <a:cs typeface="Arial"/>
              </a:rPr>
              <a:t> </a:t>
            </a:r>
            <a:r>
              <a:rPr lang="en-GB" sz="700" spc="-5">
                <a:latin typeface="Arial"/>
                <a:cs typeface="Arial"/>
              </a:rPr>
              <a:t>of</a:t>
            </a:r>
            <a:r>
              <a:rPr lang="en-GB" sz="700" spc="-30">
                <a:latin typeface="Arial"/>
                <a:cs typeface="Arial"/>
              </a:rPr>
              <a:t> </a:t>
            </a:r>
            <a:r>
              <a:rPr lang="en-GB" sz="700" spc="-5">
                <a:latin typeface="Arial"/>
                <a:cs typeface="Arial"/>
              </a:rPr>
              <a:t>the </a:t>
            </a:r>
            <a:r>
              <a:rPr lang="en-GB" sz="700">
                <a:latin typeface="Arial"/>
                <a:cs typeface="Arial"/>
              </a:rPr>
              <a:t> </a:t>
            </a:r>
            <a:r>
              <a:rPr lang="en-GB" sz="700" spc="-5">
                <a:latin typeface="Arial"/>
                <a:cs typeface="Arial"/>
              </a:rPr>
              <a:t>United Kingdom </a:t>
            </a:r>
            <a:r>
              <a:rPr lang="en-GB" sz="700">
                <a:latin typeface="Arial"/>
                <a:cs typeface="Arial"/>
              </a:rPr>
              <a:t>or of </a:t>
            </a:r>
            <a:r>
              <a:rPr lang="en-GB" sz="700" spc="-5">
                <a:latin typeface="Arial"/>
                <a:cs typeface="Arial"/>
              </a:rPr>
              <a:t>a part of the United Kingdom which relates to the protection </a:t>
            </a:r>
            <a:r>
              <a:rPr lang="en-GB" sz="700" spc="-10">
                <a:latin typeface="Arial"/>
                <a:cs typeface="Arial"/>
              </a:rPr>
              <a:t>of </a:t>
            </a:r>
            <a:r>
              <a:rPr lang="en-GB" sz="700" spc="-180">
                <a:latin typeface="Arial"/>
                <a:cs typeface="Arial"/>
              </a:rPr>
              <a:t> </a:t>
            </a:r>
            <a:r>
              <a:rPr lang="en-GB" sz="700" spc="-5">
                <a:latin typeface="Arial"/>
                <a:cs typeface="Arial"/>
              </a:rPr>
              <a:t>Personal</a:t>
            </a:r>
            <a:r>
              <a:rPr lang="en-GB" sz="700" spc="5">
                <a:latin typeface="Arial"/>
                <a:cs typeface="Arial"/>
              </a:rPr>
              <a:t> </a:t>
            </a:r>
            <a:r>
              <a:rPr lang="en-GB" sz="700" spc="-5">
                <a:latin typeface="Arial"/>
                <a:cs typeface="Arial"/>
              </a:rPr>
              <a:t>Data.</a:t>
            </a:r>
            <a:endParaRPr lang="en-GB" sz="700">
              <a:latin typeface="Arial"/>
              <a:cs typeface="Arial"/>
            </a:endParaRPr>
          </a:p>
          <a:p>
            <a:pPr marL="12700" marR="5080" algn="just">
              <a:spcBef>
                <a:spcPts val="300"/>
              </a:spcBef>
              <a:spcAft>
                <a:spcPts val="300"/>
              </a:spcAft>
            </a:pPr>
            <a:r>
              <a:rPr lang="en-GB" sz="700">
                <a:latin typeface="Arial"/>
                <a:cs typeface="Arial"/>
              </a:rPr>
              <a:t>To </a:t>
            </a:r>
            <a:r>
              <a:rPr lang="en-GB" sz="700" spc="-5">
                <a:latin typeface="Arial"/>
                <a:cs typeface="Arial"/>
              </a:rPr>
              <a:t>the extent the EU GDPR applies, </a:t>
            </a:r>
            <a:r>
              <a:rPr lang="en-GB" sz="700">
                <a:latin typeface="Arial"/>
                <a:cs typeface="Arial"/>
              </a:rPr>
              <a:t>the </a:t>
            </a:r>
            <a:r>
              <a:rPr lang="en-GB" sz="700" spc="-5">
                <a:latin typeface="Arial"/>
                <a:cs typeface="Arial"/>
              </a:rPr>
              <a:t>law </a:t>
            </a:r>
            <a:r>
              <a:rPr lang="en-GB" sz="700">
                <a:latin typeface="Arial"/>
                <a:cs typeface="Arial"/>
              </a:rPr>
              <a:t>of </a:t>
            </a:r>
            <a:r>
              <a:rPr lang="en-GB" sz="700" spc="-5">
                <a:latin typeface="Arial"/>
                <a:cs typeface="Arial"/>
              </a:rPr>
              <a:t>the European Union </a:t>
            </a:r>
            <a:r>
              <a:rPr lang="en-GB" sz="700">
                <a:latin typeface="Arial"/>
                <a:cs typeface="Arial"/>
              </a:rPr>
              <a:t>or </a:t>
            </a:r>
            <a:r>
              <a:rPr lang="en-GB" sz="700" spc="-10">
                <a:latin typeface="Arial"/>
                <a:cs typeface="Arial"/>
              </a:rPr>
              <a:t>any </a:t>
            </a:r>
            <a:r>
              <a:rPr lang="en-GB" sz="700" spc="-5">
                <a:latin typeface="Arial"/>
                <a:cs typeface="Arial"/>
              </a:rPr>
              <a:t>member </a:t>
            </a:r>
            <a:r>
              <a:rPr lang="en-GB" sz="700">
                <a:latin typeface="Arial"/>
                <a:cs typeface="Arial"/>
              </a:rPr>
              <a:t> </a:t>
            </a:r>
            <a:r>
              <a:rPr lang="en-GB" sz="700" spc="-5">
                <a:latin typeface="Arial"/>
                <a:cs typeface="Arial"/>
              </a:rPr>
              <a:t>state of the European Union to which </a:t>
            </a:r>
            <a:r>
              <a:rPr lang="en-GB" sz="700" spc="-10">
                <a:latin typeface="Arial"/>
                <a:cs typeface="Arial"/>
              </a:rPr>
              <a:t>the </a:t>
            </a:r>
            <a:r>
              <a:rPr lang="en-GB" sz="700" spc="-5">
                <a:latin typeface="Arial"/>
                <a:cs typeface="Arial"/>
              </a:rPr>
              <a:t>Supplier is subject, which relates </a:t>
            </a:r>
            <a:r>
              <a:rPr lang="en-GB" sz="700">
                <a:latin typeface="Arial"/>
                <a:cs typeface="Arial"/>
              </a:rPr>
              <a:t>to </a:t>
            </a:r>
            <a:r>
              <a:rPr lang="en-GB" sz="700" spc="-5">
                <a:latin typeface="Arial"/>
                <a:cs typeface="Arial"/>
              </a:rPr>
              <a:t>the </a:t>
            </a:r>
            <a:r>
              <a:rPr lang="en-GB" sz="700">
                <a:latin typeface="Arial"/>
                <a:cs typeface="Arial"/>
              </a:rPr>
              <a:t> </a:t>
            </a:r>
            <a:r>
              <a:rPr lang="en-GB" sz="700" spc="-5">
                <a:latin typeface="Arial"/>
                <a:cs typeface="Arial"/>
              </a:rPr>
              <a:t>protection</a:t>
            </a:r>
            <a:r>
              <a:rPr lang="en-GB" sz="700">
                <a:latin typeface="Arial"/>
                <a:cs typeface="Arial"/>
              </a:rPr>
              <a:t> </a:t>
            </a:r>
            <a:r>
              <a:rPr lang="en-GB" sz="700" spc="-5">
                <a:latin typeface="Arial"/>
                <a:cs typeface="Arial"/>
              </a:rPr>
              <a:t>of Personal Data.</a:t>
            </a:r>
            <a:endParaRPr lang="en-GB" sz="700">
              <a:latin typeface="Arial"/>
              <a:cs typeface="Arial"/>
            </a:endParaRPr>
          </a:p>
          <a:p>
            <a:pPr marL="12700" marR="5080">
              <a:spcBef>
                <a:spcPts val="300"/>
              </a:spcBef>
              <a:spcAft>
                <a:spcPts val="300"/>
              </a:spcAft>
            </a:pPr>
            <a:r>
              <a:rPr lang="en-GB" sz="700" b="1" spc="-5">
                <a:latin typeface="Arial"/>
                <a:cs typeface="Arial"/>
              </a:rPr>
              <a:t>Client</a:t>
            </a:r>
            <a:r>
              <a:rPr lang="en-GB" sz="700" b="1">
                <a:latin typeface="Arial"/>
                <a:cs typeface="Arial"/>
              </a:rPr>
              <a:t> </a:t>
            </a:r>
            <a:r>
              <a:rPr lang="en-GB" sz="700" b="1" spc="-5">
                <a:latin typeface="Arial"/>
                <a:cs typeface="Arial"/>
              </a:rPr>
              <a:t>Personal</a:t>
            </a:r>
            <a:r>
              <a:rPr lang="en-GB" sz="700" b="1">
                <a:latin typeface="Arial"/>
                <a:cs typeface="Arial"/>
              </a:rPr>
              <a:t> </a:t>
            </a:r>
            <a:r>
              <a:rPr lang="en-GB" sz="700" b="1" spc="-5">
                <a:latin typeface="Arial"/>
                <a:cs typeface="Arial"/>
              </a:rPr>
              <a:t>Data</a:t>
            </a:r>
            <a:r>
              <a:rPr lang="en-GB" sz="700" spc="-5">
                <a:latin typeface="Arial"/>
                <a:cs typeface="Arial"/>
              </a:rPr>
              <a:t>:</a:t>
            </a:r>
            <a:r>
              <a:rPr lang="en-GB" sz="700">
                <a:latin typeface="Arial"/>
                <a:cs typeface="Arial"/>
              </a:rPr>
              <a:t> </a:t>
            </a:r>
            <a:r>
              <a:rPr lang="en-GB" sz="700" spc="-5">
                <a:latin typeface="Arial"/>
                <a:cs typeface="Arial"/>
              </a:rPr>
              <a:t>any</a:t>
            </a:r>
            <a:r>
              <a:rPr lang="en-GB" sz="700">
                <a:latin typeface="Arial"/>
                <a:cs typeface="Arial"/>
              </a:rPr>
              <a:t> </a:t>
            </a:r>
            <a:r>
              <a:rPr lang="en-GB" sz="700" spc="-5">
                <a:latin typeface="Arial"/>
                <a:cs typeface="Arial"/>
              </a:rPr>
              <a:t>Client</a:t>
            </a:r>
            <a:r>
              <a:rPr lang="en-GB" sz="700">
                <a:latin typeface="Arial"/>
                <a:cs typeface="Arial"/>
              </a:rPr>
              <a:t> </a:t>
            </a:r>
            <a:r>
              <a:rPr lang="en-GB" sz="700" spc="-5">
                <a:latin typeface="Arial"/>
                <a:cs typeface="Arial"/>
              </a:rPr>
              <a:t>provided</a:t>
            </a:r>
            <a:r>
              <a:rPr lang="en-GB" sz="700">
                <a:latin typeface="Arial"/>
                <a:cs typeface="Arial"/>
              </a:rPr>
              <a:t> </a:t>
            </a:r>
            <a:r>
              <a:rPr lang="en-GB" sz="700" spc="-5">
                <a:latin typeface="Arial"/>
                <a:cs typeface="Arial"/>
              </a:rPr>
              <a:t>Personal</a:t>
            </a:r>
            <a:r>
              <a:rPr lang="en-GB" sz="700">
                <a:latin typeface="Arial"/>
                <a:cs typeface="Arial"/>
              </a:rPr>
              <a:t> </a:t>
            </a:r>
            <a:r>
              <a:rPr lang="en-GB" sz="700" spc="-5">
                <a:latin typeface="Arial"/>
                <a:cs typeface="Arial"/>
              </a:rPr>
              <a:t>Data</a:t>
            </a:r>
            <a:r>
              <a:rPr lang="en-GB" sz="700">
                <a:latin typeface="Arial"/>
                <a:cs typeface="Arial"/>
              </a:rPr>
              <a:t> </a:t>
            </a:r>
            <a:r>
              <a:rPr lang="en-GB" sz="700" spc="-5">
                <a:latin typeface="Arial"/>
                <a:cs typeface="Arial"/>
              </a:rPr>
              <a:t>which</a:t>
            </a:r>
            <a:r>
              <a:rPr lang="en-GB" sz="700">
                <a:latin typeface="Arial"/>
                <a:cs typeface="Arial"/>
              </a:rPr>
              <a:t> </a:t>
            </a:r>
            <a:r>
              <a:rPr lang="en-GB" sz="700" spc="-5">
                <a:latin typeface="Arial"/>
                <a:cs typeface="Arial"/>
              </a:rPr>
              <a:t>the</a:t>
            </a:r>
            <a:r>
              <a:rPr lang="en-GB" sz="700">
                <a:latin typeface="Arial"/>
                <a:cs typeface="Arial"/>
              </a:rPr>
              <a:t> </a:t>
            </a:r>
            <a:r>
              <a:rPr lang="en-GB" sz="700" spc="-5">
                <a:latin typeface="Arial"/>
                <a:cs typeface="Arial"/>
              </a:rPr>
              <a:t>Supplier </a:t>
            </a:r>
            <a:r>
              <a:rPr lang="en-GB" sz="700">
                <a:latin typeface="Arial"/>
                <a:cs typeface="Arial"/>
              </a:rPr>
              <a:t> </a:t>
            </a:r>
            <a:r>
              <a:rPr lang="en-GB" sz="700" spc="-5">
                <a:latin typeface="Arial"/>
                <a:cs typeface="Arial"/>
              </a:rPr>
              <a:t>processes </a:t>
            </a:r>
            <a:r>
              <a:rPr lang="en-GB" sz="700">
                <a:latin typeface="Arial"/>
                <a:cs typeface="Arial"/>
              </a:rPr>
              <a:t>in </a:t>
            </a:r>
            <a:r>
              <a:rPr lang="en-GB" sz="700" spc="-5">
                <a:latin typeface="Arial"/>
                <a:cs typeface="Arial"/>
              </a:rPr>
              <a:t>connection with the agreement </a:t>
            </a:r>
            <a:r>
              <a:rPr lang="en-GB" sz="700">
                <a:latin typeface="Arial"/>
                <a:cs typeface="Arial"/>
              </a:rPr>
              <a:t>to </a:t>
            </a:r>
            <a:r>
              <a:rPr lang="en-GB" sz="700" spc="-5">
                <a:latin typeface="Arial"/>
                <a:cs typeface="Arial"/>
              </a:rPr>
              <a:t>which this Appendix 1 is attached, </a:t>
            </a:r>
            <a:r>
              <a:rPr lang="en-GB" sz="700" spc="-10">
                <a:latin typeface="Arial"/>
                <a:cs typeface="Arial"/>
              </a:rPr>
              <a:t>as </a:t>
            </a:r>
            <a:r>
              <a:rPr lang="en-GB" sz="700" spc="-185">
                <a:latin typeface="Arial"/>
                <a:cs typeface="Arial"/>
              </a:rPr>
              <a:t> </a:t>
            </a:r>
            <a:r>
              <a:rPr lang="en-GB" sz="700" spc="-10">
                <a:latin typeface="Arial"/>
                <a:cs typeface="Arial"/>
              </a:rPr>
              <a:t>the</a:t>
            </a:r>
            <a:r>
              <a:rPr lang="en-GB" sz="700" spc="-15">
                <a:latin typeface="Arial"/>
                <a:cs typeface="Arial"/>
              </a:rPr>
              <a:t> </a:t>
            </a:r>
            <a:r>
              <a:rPr lang="en-GB" sz="700" spc="-5">
                <a:latin typeface="Arial"/>
                <a:cs typeface="Arial"/>
              </a:rPr>
              <a:t>Client’s Processor.</a:t>
            </a:r>
          </a:p>
          <a:p>
            <a:pPr marL="12700" marR="5080">
              <a:spcBef>
                <a:spcPts val="300"/>
              </a:spcBef>
              <a:spcAft>
                <a:spcPts val="300"/>
              </a:spcAft>
            </a:pPr>
            <a:r>
              <a:rPr lang="en-GB" sz="700" b="1" spc="-5">
                <a:latin typeface="Arial"/>
                <a:cs typeface="Arial"/>
              </a:rPr>
              <a:t>EEA:</a:t>
            </a:r>
            <a:r>
              <a:rPr lang="en-GB" sz="700" b="1" spc="-15">
                <a:latin typeface="Arial"/>
                <a:cs typeface="Arial"/>
              </a:rPr>
              <a:t> </a:t>
            </a:r>
            <a:r>
              <a:rPr lang="en-GB" sz="700" spc="-5">
                <a:latin typeface="Arial"/>
                <a:cs typeface="Arial"/>
              </a:rPr>
              <a:t>the</a:t>
            </a:r>
            <a:r>
              <a:rPr lang="en-GB" sz="700" spc="-15">
                <a:latin typeface="Arial"/>
                <a:cs typeface="Arial"/>
              </a:rPr>
              <a:t> </a:t>
            </a:r>
            <a:r>
              <a:rPr lang="en-GB" sz="700" spc="-5">
                <a:latin typeface="Arial"/>
                <a:cs typeface="Arial"/>
              </a:rPr>
              <a:t>European</a:t>
            </a:r>
            <a:r>
              <a:rPr lang="en-GB" sz="700" spc="-10">
                <a:latin typeface="Arial"/>
                <a:cs typeface="Arial"/>
              </a:rPr>
              <a:t> </a:t>
            </a:r>
            <a:r>
              <a:rPr lang="en-GB" sz="700" spc="-5">
                <a:latin typeface="Arial"/>
                <a:cs typeface="Arial"/>
              </a:rPr>
              <a:t>Economic</a:t>
            </a:r>
            <a:r>
              <a:rPr lang="en-GB" sz="700" spc="-10">
                <a:latin typeface="Arial"/>
                <a:cs typeface="Arial"/>
              </a:rPr>
              <a:t> </a:t>
            </a:r>
            <a:r>
              <a:rPr lang="en-GB" sz="700" spc="-5">
                <a:latin typeface="Arial"/>
                <a:cs typeface="Arial"/>
              </a:rPr>
              <a:t>Area</a:t>
            </a:r>
            <a:r>
              <a:rPr lang="en-GB" sz="700" spc="-5">
                <a:solidFill>
                  <a:srgbClr val="1F2023"/>
                </a:solidFill>
                <a:latin typeface="Arial"/>
                <a:cs typeface="Arial"/>
              </a:rPr>
              <a:t>.</a:t>
            </a:r>
            <a:endParaRPr lang="en-GB" sz="700">
              <a:latin typeface="Arial"/>
              <a:cs typeface="Arial"/>
            </a:endParaRPr>
          </a:p>
          <a:p>
            <a:pPr marL="12700" marR="5080">
              <a:spcBef>
                <a:spcPts val="300"/>
              </a:spcBef>
              <a:spcAft>
                <a:spcPts val="300"/>
              </a:spcAft>
            </a:pPr>
            <a:r>
              <a:rPr lang="en-GB" sz="700" b="1" spc="-5">
                <a:latin typeface="Arial"/>
                <a:cs typeface="Arial"/>
              </a:rPr>
              <a:t>EU</a:t>
            </a:r>
            <a:r>
              <a:rPr lang="en-GB" sz="700" b="1" spc="80">
                <a:latin typeface="Arial"/>
                <a:cs typeface="Arial"/>
              </a:rPr>
              <a:t> </a:t>
            </a:r>
            <a:r>
              <a:rPr lang="en-GB" sz="700" b="1" spc="-5">
                <a:latin typeface="Arial"/>
                <a:cs typeface="Arial"/>
              </a:rPr>
              <a:t>GDPR</a:t>
            </a:r>
            <a:r>
              <a:rPr lang="en-GB" sz="700" spc="-5">
                <a:latin typeface="Arial"/>
                <a:cs typeface="Arial"/>
              </a:rPr>
              <a:t>:</a:t>
            </a:r>
            <a:r>
              <a:rPr lang="en-GB" sz="700" spc="90">
                <a:latin typeface="Arial"/>
                <a:cs typeface="Arial"/>
              </a:rPr>
              <a:t> </a:t>
            </a:r>
            <a:r>
              <a:rPr lang="en-GB" sz="700" spc="-10">
                <a:latin typeface="Arial"/>
                <a:cs typeface="Arial"/>
              </a:rPr>
              <a:t>the</a:t>
            </a:r>
            <a:r>
              <a:rPr lang="en-GB" sz="700" spc="95">
                <a:latin typeface="Arial"/>
                <a:cs typeface="Arial"/>
              </a:rPr>
              <a:t> </a:t>
            </a:r>
            <a:r>
              <a:rPr lang="en-GB" sz="700" spc="-5">
                <a:latin typeface="Arial"/>
                <a:cs typeface="Arial"/>
              </a:rPr>
              <a:t>European</a:t>
            </a:r>
            <a:r>
              <a:rPr lang="en-GB" sz="700" spc="75">
                <a:latin typeface="Arial"/>
                <a:cs typeface="Arial"/>
              </a:rPr>
              <a:t> </a:t>
            </a:r>
            <a:r>
              <a:rPr lang="en-GB" sz="700" spc="-5">
                <a:latin typeface="Arial"/>
                <a:cs typeface="Arial"/>
              </a:rPr>
              <a:t>Union’s</a:t>
            </a:r>
            <a:r>
              <a:rPr lang="en-GB" sz="700" spc="90">
                <a:latin typeface="Arial"/>
                <a:cs typeface="Arial"/>
              </a:rPr>
              <a:t> </a:t>
            </a:r>
            <a:r>
              <a:rPr lang="en-GB" sz="700" spc="-5">
                <a:latin typeface="Arial"/>
                <a:cs typeface="Arial"/>
              </a:rPr>
              <a:t>General</a:t>
            </a:r>
            <a:r>
              <a:rPr lang="en-GB" sz="700" spc="80">
                <a:latin typeface="Arial"/>
                <a:cs typeface="Arial"/>
              </a:rPr>
              <a:t> </a:t>
            </a:r>
            <a:r>
              <a:rPr lang="en-GB" sz="700" spc="-5">
                <a:latin typeface="Arial"/>
                <a:cs typeface="Arial"/>
              </a:rPr>
              <a:t>Data</a:t>
            </a:r>
            <a:r>
              <a:rPr lang="en-GB" sz="700" spc="75">
                <a:latin typeface="Arial"/>
                <a:cs typeface="Arial"/>
              </a:rPr>
              <a:t> </a:t>
            </a:r>
            <a:r>
              <a:rPr lang="en-GB" sz="700" spc="-5">
                <a:latin typeface="Arial"/>
                <a:cs typeface="Arial"/>
              </a:rPr>
              <a:t>Protection</a:t>
            </a:r>
            <a:r>
              <a:rPr lang="en-GB" sz="700" spc="75">
                <a:latin typeface="Arial"/>
                <a:cs typeface="Arial"/>
              </a:rPr>
              <a:t> </a:t>
            </a:r>
            <a:r>
              <a:rPr lang="en-GB" sz="700" spc="-5">
                <a:latin typeface="Arial"/>
                <a:cs typeface="Arial"/>
              </a:rPr>
              <a:t>Regulation</a:t>
            </a:r>
            <a:r>
              <a:rPr lang="en-GB" sz="700" spc="90">
                <a:latin typeface="Arial"/>
                <a:cs typeface="Arial"/>
              </a:rPr>
              <a:t> </a:t>
            </a:r>
            <a:r>
              <a:rPr lang="en-GB" sz="700" spc="-5">
                <a:latin typeface="Arial"/>
                <a:cs typeface="Arial"/>
              </a:rPr>
              <a:t>(</a:t>
            </a:r>
            <a:r>
              <a:rPr lang="en-GB" sz="700" i="1" spc="-5">
                <a:latin typeface="Arial"/>
                <a:cs typeface="Arial"/>
              </a:rPr>
              <a:t>(EU) </a:t>
            </a:r>
            <a:r>
              <a:rPr lang="en-GB" sz="700" i="1" spc="-180">
                <a:latin typeface="Arial"/>
                <a:cs typeface="Arial"/>
              </a:rPr>
              <a:t> </a:t>
            </a:r>
            <a:r>
              <a:rPr lang="en-GB" sz="700" i="1" spc="-5">
                <a:latin typeface="Arial"/>
                <a:cs typeface="Arial"/>
              </a:rPr>
              <a:t>2016/679</a:t>
            </a:r>
            <a:r>
              <a:rPr lang="en-GB" sz="700" spc="-5">
                <a:latin typeface="Arial"/>
                <a:cs typeface="Arial"/>
              </a:rPr>
              <a:t>)</a:t>
            </a:r>
            <a:r>
              <a:rPr lang="en-GB" sz="700" spc="-15">
                <a:latin typeface="Arial"/>
                <a:cs typeface="Arial"/>
              </a:rPr>
              <a:t> </a:t>
            </a:r>
            <a:r>
              <a:rPr lang="en-GB" sz="700">
                <a:latin typeface="Arial"/>
                <a:cs typeface="Arial"/>
              </a:rPr>
              <a:t>as</a:t>
            </a:r>
            <a:r>
              <a:rPr lang="en-GB" sz="700" spc="-5">
                <a:latin typeface="Arial"/>
                <a:cs typeface="Arial"/>
              </a:rPr>
              <a:t> amended</a:t>
            </a:r>
            <a:r>
              <a:rPr lang="en-GB" sz="700" spc="-10">
                <a:latin typeface="Arial"/>
                <a:cs typeface="Arial"/>
              </a:rPr>
              <a:t> </a:t>
            </a:r>
            <a:r>
              <a:rPr lang="en-GB" sz="700" spc="-5">
                <a:latin typeface="Arial"/>
                <a:cs typeface="Arial"/>
              </a:rPr>
              <a:t>from</a:t>
            </a:r>
            <a:r>
              <a:rPr lang="en-GB" sz="700" spc="5">
                <a:latin typeface="Arial"/>
                <a:cs typeface="Arial"/>
              </a:rPr>
              <a:t> </a:t>
            </a:r>
            <a:r>
              <a:rPr lang="en-GB" sz="700" spc="-5">
                <a:latin typeface="Arial"/>
                <a:cs typeface="Arial"/>
              </a:rPr>
              <a:t>time</a:t>
            </a:r>
            <a:r>
              <a:rPr lang="en-GB" sz="700" spc="5">
                <a:latin typeface="Arial"/>
                <a:cs typeface="Arial"/>
              </a:rPr>
              <a:t> </a:t>
            </a:r>
            <a:r>
              <a:rPr lang="en-GB" sz="700" spc="-5">
                <a:latin typeface="Arial"/>
                <a:cs typeface="Arial"/>
              </a:rPr>
              <a:t>to</a:t>
            </a:r>
            <a:r>
              <a:rPr lang="en-GB" sz="700" spc="5">
                <a:latin typeface="Arial"/>
                <a:cs typeface="Arial"/>
              </a:rPr>
              <a:t> </a:t>
            </a:r>
            <a:r>
              <a:rPr lang="en-GB" sz="700" spc="-5">
                <a:latin typeface="Arial"/>
                <a:cs typeface="Arial"/>
              </a:rPr>
              <a:t>time.</a:t>
            </a:r>
            <a:endParaRPr lang="en-GB" sz="700">
              <a:latin typeface="Arial"/>
              <a:cs typeface="Arial"/>
            </a:endParaRPr>
          </a:p>
          <a:p>
            <a:pPr marL="12700" marR="5080">
              <a:spcBef>
                <a:spcPts val="300"/>
              </a:spcBef>
              <a:spcAft>
                <a:spcPts val="300"/>
              </a:spcAft>
            </a:pPr>
            <a:r>
              <a:rPr lang="en-GB" sz="700" b="1" spc="-5">
                <a:latin typeface="Arial"/>
                <a:cs typeface="Arial"/>
              </a:rPr>
              <a:t>Purpose: </a:t>
            </a:r>
            <a:r>
              <a:rPr lang="en-GB" sz="700" spc="-5">
                <a:latin typeface="Arial"/>
                <a:cs typeface="Arial"/>
              </a:rPr>
              <a:t>the purposes for which the Client Personal Data are processed, as set out </a:t>
            </a:r>
            <a:r>
              <a:rPr lang="en-GB" sz="700" spc="-185">
                <a:latin typeface="Arial"/>
                <a:cs typeface="Arial"/>
              </a:rPr>
              <a:t> </a:t>
            </a:r>
            <a:r>
              <a:rPr lang="en-GB" sz="700" spc="-5">
                <a:latin typeface="Arial"/>
                <a:cs typeface="Arial"/>
              </a:rPr>
              <a:t>in</a:t>
            </a:r>
            <a:r>
              <a:rPr lang="en-GB" sz="700" spc="-15">
                <a:latin typeface="Arial"/>
                <a:cs typeface="Arial"/>
              </a:rPr>
              <a:t> </a:t>
            </a:r>
            <a:r>
              <a:rPr lang="en-GB" sz="700" spc="-5">
                <a:latin typeface="Arial"/>
                <a:cs typeface="Arial"/>
              </a:rPr>
              <a:t>clause</a:t>
            </a:r>
            <a:r>
              <a:rPr lang="en-GB" sz="700" spc="5">
                <a:latin typeface="Arial"/>
                <a:cs typeface="Arial"/>
              </a:rPr>
              <a:t> </a:t>
            </a:r>
            <a:r>
              <a:rPr lang="en-GB" sz="700" spc="-5">
                <a:latin typeface="Arial"/>
                <a:cs typeface="Arial"/>
              </a:rPr>
              <a:t>1.5(a)</a:t>
            </a:r>
            <a:r>
              <a:rPr lang="en-GB" sz="700" b="1" spc="-5">
                <a:latin typeface="Arial"/>
                <a:cs typeface="Arial"/>
              </a:rPr>
              <a:t>.</a:t>
            </a:r>
          </a:p>
          <a:p>
            <a:pPr marL="12700" marR="5080">
              <a:spcBef>
                <a:spcPts val="300"/>
              </a:spcBef>
              <a:spcAft>
                <a:spcPts val="300"/>
              </a:spcAft>
            </a:pPr>
            <a:r>
              <a:rPr lang="en-GB" sz="700" b="1" spc="-5">
                <a:latin typeface="Arial"/>
                <a:cs typeface="Arial"/>
              </a:rPr>
              <a:t>Supplier</a:t>
            </a:r>
            <a:r>
              <a:rPr lang="en-GB" sz="700" b="1" spc="30">
                <a:latin typeface="Arial"/>
                <a:cs typeface="Arial"/>
              </a:rPr>
              <a:t> </a:t>
            </a:r>
            <a:r>
              <a:rPr lang="en-GB" sz="700" b="1" spc="-5">
                <a:latin typeface="Arial"/>
                <a:cs typeface="Arial"/>
              </a:rPr>
              <a:t>Group</a:t>
            </a:r>
            <a:r>
              <a:rPr lang="en-GB" sz="700" b="1" spc="20">
                <a:latin typeface="Arial"/>
                <a:cs typeface="Arial"/>
              </a:rPr>
              <a:t> </a:t>
            </a:r>
            <a:r>
              <a:rPr lang="en-GB" sz="700" b="1" spc="-5">
                <a:latin typeface="Arial"/>
                <a:cs typeface="Arial"/>
              </a:rPr>
              <a:t>Affiliate:</a:t>
            </a:r>
            <a:r>
              <a:rPr lang="en-GB" sz="700" b="1" spc="35">
                <a:latin typeface="Arial"/>
                <a:cs typeface="Arial"/>
              </a:rPr>
              <a:t> </a:t>
            </a:r>
            <a:r>
              <a:rPr lang="en-GB" sz="700" spc="-10">
                <a:latin typeface="Arial"/>
                <a:cs typeface="Arial"/>
              </a:rPr>
              <a:t>any</a:t>
            </a:r>
            <a:r>
              <a:rPr lang="en-GB" sz="700" spc="25">
                <a:latin typeface="Arial"/>
                <a:cs typeface="Arial"/>
              </a:rPr>
              <a:t> </a:t>
            </a:r>
            <a:r>
              <a:rPr lang="en-GB" sz="700" spc="-5">
                <a:latin typeface="Arial"/>
                <a:cs typeface="Arial"/>
              </a:rPr>
              <a:t>entity</a:t>
            </a:r>
            <a:r>
              <a:rPr lang="en-GB" sz="700" spc="25">
                <a:latin typeface="Arial"/>
                <a:cs typeface="Arial"/>
              </a:rPr>
              <a:t> </a:t>
            </a:r>
            <a:r>
              <a:rPr lang="en-GB" sz="700">
                <a:latin typeface="Arial"/>
                <a:cs typeface="Arial"/>
              </a:rPr>
              <a:t>that</a:t>
            </a:r>
            <a:r>
              <a:rPr lang="en-GB" sz="700" spc="25">
                <a:latin typeface="Arial"/>
                <a:cs typeface="Arial"/>
              </a:rPr>
              <a:t> </a:t>
            </a:r>
            <a:r>
              <a:rPr lang="en-GB" sz="700" spc="-5">
                <a:latin typeface="Arial"/>
                <a:cs typeface="Arial"/>
              </a:rPr>
              <a:t>directly</a:t>
            </a:r>
            <a:r>
              <a:rPr lang="en-GB" sz="700" spc="25">
                <a:latin typeface="Arial"/>
                <a:cs typeface="Arial"/>
              </a:rPr>
              <a:t> </a:t>
            </a:r>
            <a:r>
              <a:rPr lang="en-GB" sz="700">
                <a:latin typeface="Arial"/>
                <a:cs typeface="Arial"/>
              </a:rPr>
              <a:t>or</a:t>
            </a:r>
            <a:r>
              <a:rPr lang="en-GB" sz="700" spc="20">
                <a:latin typeface="Arial"/>
                <a:cs typeface="Arial"/>
              </a:rPr>
              <a:t> </a:t>
            </a:r>
            <a:r>
              <a:rPr lang="en-GB" sz="700" spc="-5">
                <a:latin typeface="Arial"/>
                <a:cs typeface="Arial"/>
              </a:rPr>
              <a:t>indirectly</a:t>
            </a:r>
            <a:r>
              <a:rPr lang="en-GB" sz="700" spc="30">
                <a:latin typeface="Arial"/>
                <a:cs typeface="Arial"/>
              </a:rPr>
              <a:t> </a:t>
            </a:r>
            <a:r>
              <a:rPr lang="en-GB" sz="700" spc="-5">
                <a:latin typeface="Arial"/>
                <a:cs typeface="Arial"/>
              </a:rPr>
              <a:t>controls,</a:t>
            </a:r>
            <a:r>
              <a:rPr lang="en-GB" sz="700" spc="25">
                <a:latin typeface="Arial"/>
                <a:cs typeface="Arial"/>
              </a:rPr>
              <a:t> </a:t>
            </a:r>
            <a:r>
              <a:rPr lang="en-GB" sz="700" spc="-5">
                <a:latin typeface="Arial"/>
                <a:cs typeface="Arial"/>
              </a:rPr>
              <a:t>is</a:t>
            </a:r>
            <a:r>
              <a:rPr lang="en-GB" sz="700" spc="25">
                <a:latin typeface="Arial"/>
                <a:cs typeface="Arial"/>
              </a:rPr>
              <a:t> </a:t>
            </a:r>
            <a:r>
              <a:rPr lang="en-GB" sz="700" spc="-5">
                <a:latin typeface="Arial"/>
                <a:cs typeface="Arial"/>
              </a:rPr>
              <a:t>controlled </a:t>
            </a:r>
            <a:r>
              <a:rPr lang="en-GB" sz="700">
                <a:latin typeface="Arial"/>
                <a:cs typeface="Arial"/>
              </a:rPr>
              <a:t> </a:t>
            </a:r>
            <a:r>
              <a:rPr lang="en-GB" sz="700" spc="-10">
                <a:latin typeface="Arial"/>
                <a:cs typeface="Arial"/>
              </a:rPr>
              <a:t>by,</a:t>
            </a:r>
            <a:r>
              <a:rPr lang="en-GB" sz="700" spc="-5">
                <a:latin typeface="Arial"/>
                <a:cs typeface="Arial"/>
              </a:rPr>
              <a:t> </a:t>
            </a:r>
            <a:r>
              <a:rPr lang="en-GB" sz="700">
                <a:latin typeface="Arial"/>
                <a:cs typeface="Arial"/>
              </a:rPr>
              <a:t>or</a:t>
            </a:r>
            <a:r>
              <a:rPr lang="en-GB" sz="700" spc="-10">
                <a:latin typeface="Arial"/>
                <a:cs typeface="Arial"/>
              </a:rPr>
              <a:t> </a:t>
            </a:r>
            <a:r>
              <a:rPr lang="en-GB" sz="700" spc="-5">
                <a:latin typeface="Arial"/>
                <a:cs typeface="Arial"/>
              </a:rPr>
              <a:t>is</a:t>
            </a:r>
            <a:r>
              <a:rPr lang="en-GB" sz="700" spc="5">
                <a:latin typeface="Arial"/>
                <a:cs typeface="Arial"/>
              </a:rPr>
              <a:t> </a:t>
            </a:r>
            <a:r>
              <a:rPr lang="en-GB" sz="700" spc="-5">
                <a:latin typeface="Arial"/>
                <a:cs typeface="Arial"/>
              </a:rPr>
              <a:t>under</a:t>
            </a:r>
            <a:r>
              <a:rPr lang="en-GB" sz="700" spc="-10">
                <a:latin typeface="Arial"/>
                <a:cs typeface="Arial"/>
              </a:rPr>
              <a:t> </a:t>
            </a:r>
            <a:r>
              <a:rPr lang="en-GB" sz="700" spc="-5">
                <a:latin typeface="Arial"/>
                <a:cs typeface="Arial"/>
              </a:rPr>
              <a:t>common</a:t>
            </a:r>
            <a:r>
              <a:rPr lang="en-GB" sz="700" spc="-10">
                <a:latin typeface="Arial"/>
                <a:cs typeface="Arial"/>
              </a:rPr>
              <a:t> </a:t>
            </a:r>
            <a:r>
              <a:rPr lang="en-GB" sz="700" spc="-5">
                <a:latin typeface="Arial"/>
                <a:cs typeface="Arial"/>
              </a:rPr>
              <a:t>control </a:t>
            </a:r>
            <a:r>
              <a:rPr lang="en-GB" sz="700">
                <a:latin typeface="Arial"/>
                <a:cs typeface="Arial"/>
              </a:rPr>
              <a:t>with</a:t>
            </a:r>
            <a:r>
              <a:rPr lang="en-GB" sz="700" spc="-10">
                <a:latin typeface="Arial"/>
                <a:cs typeface="Arial"/>
              </a:rPr>
              <a:t> </a:t>
            </a:r>
            <a:r>
              <a:rPr lang="en-GB" sz="700" spc="-5">
                <a:latin typeface="Arial"/>
                <a:cs typeface="Arial"/>
              </a:rPr>
              <a:t>the</a:t>
            </a:r>
            <a:r>
              <a:rPr lang="en-GB" sz="700" spc="5">
                <a:latin typeface="Arial"/>
                <a:cs typeface="Arial"/>
              </a:rPr>
              <a:t> </a:t>
            </a:r>
            <a:r>
              <a:rPr lang="en-GB" sz="700" spc="-5">
                <a:latin typeface="Arial"/>
                <a:cs typeface="Arial"/>
              </a:rPr>
              <a:t>Supplier.</a:t>
            </a:r>
            <a:endParaRPr lang="en-GB" sz="700">
              <a:latin typeface="Arial"/>
              <a:cs typeface="Arial"/>
            </a:endParaRPr>
          </a:p>
          <a:p>
            <a:pPr marL="12700">
              <a:spcBef>
                <a:spcPts val="300"/>
              </a:spcBef>
              <a:spcAft>
                <a:spcPts val="300"/>
              </a:spcAft>
            </a:pPr>
            <a:r>
              <a:rPr lang="en-GB" sz="700" b="1" spc="-5">
                <a:latin typeface="Arial"/>
                <a:cs typeface="Arial"/>
              </a:rPr>
              <a:t>Supplier</a:t>
            </a:r>
            <a:r>
              <a:rPr lang="en-GB" sz="700" b="1" spc="200">
                <a:latin typeface="Arial"/>
                <a:cs typeface="Arial"/>
              </a:rPr>
              <a:t> </a:t>
            </a:r>
            <a:r>
              <a:rPr lang="en-GB" sz="700" b="1" spc="-5">
                <a:latin typeface="Arial"/>
                <a:cs typeface="Arial"/>
              </a:rPr>
              <a:t>Personal</a:t>
            </a:r>
            <a:r>
              <a:rPr lang="en-GB" sz="700" b="1" spc="190">
                <a:latin typeface="Arial"/>
                <a:cs typeface="Arial"/>
              </a:rPr>
              <a:t> </a:t>
            </a:r>
            <a:r>
              <a:rPr lang="en-GB" sz="700" b="1" spc="-5">
                <a:latin typeface="Arial"/>
                <a:cs typeface="Arial"/>
              </a:rPr>
              <a:t>Data</a:t>
            </a:r>
            <a:r>
              <a:rPr lang="en-GB" sz="700" spc="-5">
                <a:latin typeface="Arial"/>
                <a:cs typeface="Arial"/>
              </a:rPr>
              <a:t>:</a:t>
            </a:r>
            <a:r>
              <a:rPr lang="en-GB" sz="700" spc="190">
                <a:latin typeface="Arial"/>
                <a:cs typeface="Arial"/>
              </a:rPr>
              <a:t> </a:t>
            </a:r>
            <a:r>
              <a:rPr lang="en-GB" sz="700" spc="-5">
                <a:latin typeface="Arial"/>
                <a:cs typeface="Arial"/>
              </a:rPr>
              <a:t>any</a:t>
            </a:r>
            <a:r>
              <a:rPr lang="en-GB" sz="700" spc="195">
                <a:latin typeface="Arial"/>
                <a:cs typeface="Arial"/>
              </a:rPr>
              <a:t> </a:t>
            </a:r>
            <a:r>
              <a:rPr lang="en-GB" sz="700" spc="-5">
                <a:latin typeface="Arial"/>
                <a:cs typeface="Arial"/>
              </a:rPr>
              <a:t>Personal</a:t>
            </a:r>
            <a:r>
              <a:rPr lang="en-GB" sz="700" spc="200">
                <a:latin typeface="Arial"/>
                <a:cs typeface="Arial"/>
              </a:rPr>
              <a:t> </a:t>
            </a:r>
            <a:r>
              <a:rPr lang="en-GB" sz="700" spc="-5">
                <a:latin typeface="Arial"/>
                <a:cs typeface="Arial"/>
              </a:rPr>
              <a:t>Data</a:t>
            </a:r>
            <a:r>
              <a:rPr lang="en-GB" sz="700" spc="190">
                <a:latin typeface="Arial"/>
                <a:cs typeface="Arial"/>
              </a:rPr>
              <a:t> </a:t>
            </a:r>
            <a:r>
              <a:rPr lang="en-GB" sz="700" spc="-5">
                <a:latin typeface="Arial"/>
                <a:cs typeface="Arial"/>
              </a:rPr>
              <a:t>which</a:t>
            </a:r>
            <a:r>
              <a:rPr lang="en-GB" sz="700" spc="190">
                <a:latin typeface="Arial"/>
                <a:cs typeface="Arial"/>
              </a:rPr>
              <a:t> </a:t>
            </a:r>
            <a:r>
              <a:rPr lang="en-GB" sz="700" spc="-5">
                <a:latin typeface="Arial"/>
                <a:cs typeface="Arial"/>
              </a:rPr>
              <a:t>the</a:t>
            </a:r>
            <a:r>
              <a:rPr lang="en-GB" sz="700" spc="190">
                <a:latin typeface="Arial"/>
                <a:cs typeface="Arial"/>
              </a:rPr>
              <a:t> </a:t>
            </a:r>
            <a:r>
              <a:rPr lang="en-GB" sz="700" spc="-5">
                <a:latin typeface="Arial"/>
                <a:cs typeface="Arial"/>
              </a:rPr>
              <a:t>Supplier</a:t>
            </a:r>
            <a:r>
              <a:rPr lang="en-GB" sz="700" spc="190">
                <a:latin typeface="Arial"/>
                <a:cs typeface="Arial"/>
              </a:rPr>
              <a:t> </a:t>
            </a:r>
            <a:r>
              <a:rPr lang="en-GB" sz="700" spc="-5">
                <a:latin typeface="Arial"/>
                <a:cs typeface="Arial"/>
              </a:rPr>
              <a:t>processes</a:t>
            </a:r>
            <a:r>
              <a:rPr lang="en-GB" sz="700" spc="200">
                <a:latin typeface="Arial"/>
                <a:cs typeface="Arial"/>
              </a:rPr>
              <a:t> </a:t>
            </a:r>
            <a:r>
              <a:rPr lang="en-GB" sz="700" b="1" spc="-10">
                <a:latin typeface="Arial"/>
                <a:cs typeface="Arial"/>
              </a:rPr>
              <a:t>in </a:t>
            </a:r>
            <a:r>
              <a:rPr lang="en-GB" sz="700" spc="-5">
                <a:latin typeface="Arial"/>
                <a:cs typeface="Arial"/>
              </a:rPr>
              <a:t>connection</a:t>
            </a:r>
            <a:r>
              <a:rPr lang="en-GB" sz="700">
                <a:latin typeface="Arial"/>
                <a:cs typeface="Arial"/>
              </a:rPr>
              <a:t> </a:t>
            </a:r>
            <a:r>
              <a:rPr lang="en-GB" sz="700" spc="-5">
                <a:latin typeface="Arial"/>
                <a:cs typeface="Arial"/>
              </a:rPr>
              <a:t>with</a:t>
            </a:r>
            <a:r>
              <a:rPr lang="en-GB" sz="700">
                <a:latin typeface="Arial"/>
                <a:cs typeface="Arial"/>
              </a:rPr>
              <a:t> </a:t>
            </a:r>
            <a:r>
              <a:rPr lang="en-GB" sz="700" spc="-5">
                <a:latin typeface="Arial"/>
                <a:cs typeface="Arial"/>
              </a:rPr>
              <a:t>this</a:t>
            </a:r>
            <a:r>
              <a:rPr lang="en-GB" sz="700" spc="5">
                <a:latin typeface="Arial"/>
                <a:cs typeface="Arial"/>
              </a:rPr>
              <a:t> </a:t>
            </a:r>
            <a:r>
              <a:rPr lang="en-GB" sz="700" spc="-5">
                <a:latin typeface="Arial"/>
                <a:cs typeface="Arial"/>
              </a:rPr>
              <a:t>agreement</a:t>
            </a:r>
            <a:r>
              <a:rPr lang="en-GB" sz="700">
                <a:latin typeface="Arial"/>
                <a:cs typeface="Arial"/>
              </a:rPr>
              <a:t> </a:t>
            </a:r>
            <a:r>
              <a:rPr lang="en-GB" sz="700" spc="-5">
                <a:latin typeface="Arial"/>
                <a:cs typeface="Arial"/>
              </a:rPr>
              <a:t>as</a:t>
            </a:r>
            <a:r>
              <a:rPr lang="en-GB" sz="700">
                <a:latin typeface="Arial"/>
                <a:cs typeface="Arial"/>
              </a:rPr>
              <a:t> </a:t>
            </a:r>
            <a:r>
              <a:rPr lang="en-GB" sz="700" spc="-5">
                <a:latin typeface="Arial"/>
                <a:cs typeface="Arial"/>
              </a:rPr>
              <a:t>a</a:t>
            </a:r>
            <a:r>
              <a:rPr lang="en-GB" sz="700" spc="-10">
                <a:latin typeface="Arial"/>
                <a:cs typeface="Arial"/>
              </a:rPr>
              <a:t> </a:t>
            </a:r>
            <a:r>
              <a:rPr lang="en-GB" sz="700" spc="-5">
                <a:latin typeface="Arial"/>
                <a:cs typeface="Arial"/>
              </a:rPr>
              <a:t>Controller.</a:t>
            </a:r>
            <a:endParaRPr lang="en-GB" sz="700">
              <a:latin typeface="Arial"/>
              <a:cs typeface="Arial"/>
            </a:endParaRPr>
          </a:p>
          <a:p>
            <a:pPr marR="5080">
              <a:spcBef>
                <a:spcPts val="300"/>
              </a:spcBef>
              <a:spcAft>
                <a:spcPts val="300"/>
              </a:spcAft>
            </a:pPr>
            <a:r>
              <a:rPr lang="en-GB" sz="700" b="1" spc="-5">
                <a:latin typeface="Arial"/>
                <a:cs typeface="Arial"/>
              </a:rPr>
              <a:t>UK</a:t>
            </a:r>
            <a:r>
              <a:rPr lang="en-GB" sz="700" b="1" spc="-10">
                <a:latin typeface="Arial"/>
                <a:cs typeface="Arial"/>
              </a:rPr>
              <a:t> </a:t>
            </a:r>
            <a:r>
              <a:rPr lang="en-GB" sz="700" b="1" spc="-5">
                <a:latin typeface="Arial"/>
                <a:cs typeface="Arial"/>
              </a:rPr>
              <a:t>GDPR</a:t>
            </a:r>
            <a:r>
              <a:rPr lang="en-GB" sz="700" spc="-5">
                <a:latin typeface="Arial"/>
                <a:cs typeface="Arial"/>
              </a:rPr>
              <a:t>:</a:t>
            </a:r>
            <a:r>
              <a:rPr lang="en-GB" sz="700">
                <a:latin typeface="Arial"/>
                <a:cs typeface="Arial"/>
              </a:rPr>
              <a:t> </a:t>
            </a:r>
            <a:r>
              <a:rPr lang="en-GB" sz="700" spc="-10">
                <a:latin typeface="Arial"/>
                <a:cs typeface="Arial"/>
              </a:rPr>
              <a:t>has</a:t>
            </a:r>
            <a:r>
              <a:rPr lang="en-GB" sz="700">
                <a:latin typeface="Arial"/>
                <a:cs typeface="Arial"/>
              </a:rPr>
              <a:t> </a:t>
            </a:r>
            <a:r>
              <a:rPr lang="en-GB" sz="700" spc="-5">
                <a:latin typeface="Arial"/>
                <a:cs typeface="Arial"/>
              </a:rPr>
              <a:t>the meaning given </a:t>
            </a:r>
            <a:r>
              <a:rPr lang="en-GB" sz="700">
                <a:latin typeface="Arial"/>
                <a:cs typeface="Arial"/>
              </a:rPr>
              <a:t>to</a:t>
            </a:r>
            <a:r>
              <a:rPr lang="en-GB" sz="700" spc="-15">
                <a:latin typeface="Arial"/>
                <a:cs typeface="Arial"/>
              </a:rPr>
              <a:t> </a:t>
            </a:r>
            <a:r>
              <a:rPr lang="en-GB" sz="700" spc="-5">
                <a:latin typeface="Arial"/>
                <a:cs typeface="Arial"/>
              </a:rPr>
              <a:t>it</a:t>
            </a:r>
            <a:r>
              <a:rPr lang="en-GB" sz="700">
                <a:latin typeface="Arial"/>
                <a:cs typeface="Arial"/>
              </a:rPr>
              <a:t> in</a:t>
            </a:r>
            <a:r>
              <a:rPr lang="en-GB" sz="700" spc="-15">
                <a:latin typeface="Arial"/>
                <a:cs typeface="Arial"/>
              </a:rPr>
              <a:t> </a:t>
            </a:r>
            <a:r>
              <a:rPr lang="en-GB" sz="700" spc="-5">
                <a:latin typeface="Arial"/>
                <a:cs typeface="Arial"/>
              </a:rPr>
              <a:t>the</a:t>
            </a:r>
            <a:r>
              <a:rPr lang="en-GB" sz="700">
                <a:latin typeface="Arial"/>
                <a:cs typeface="Arial"/>
              </a:rPr>
              <a:t> </a:t>
            </a:r>
            <a:r>
              <a:rPr lang="en-GB" sz="700" spc="-5">
                <a:latin typeface="Arial"/>
                <a:cs typeface="Arial"/>
              </a:rPr>
              <a:t>Data Protection Act</a:t>
            </a:r>
            <a:r>
              <a:rPr lang="en-GB" sz="700">
                <a:latin typeface="Arial"/>
                <a:cs typeface="Arial"/>
              </a:rPr>
              <a:t> </a:t>
            </a:r>
            <a:r>
              <a:rPr lang="en-GB" sz="700" spc="-5">
                <a:latin typeface="Arial"/>
                <a:cs typeface="Arial"/>
              </a:rPr>
              <a:t>2018 as</a:t>
            </a:r>
            <a:r>
              <a:rPr lang="en-GB" sz="700">
                <a:latin typeface="Arial"/>
                <a:cs typeface="Arial"/>
              </a:rPr>
              <a:t> </a:t>
            </a:r>
            <a:r>
              <a:rPr lang="en-GB" sz="700" spc="-5">
                <a:latin typeface="Arial"/>
                <a:cs typeface="Arial"/>
              </a:rPr>
              <a:t>amended </a:t>
            </a:r>
            <a:r>
              <a:rPr lang="en-GB" sz="700">
                <a:latin typeface="Arial"/>
                <a:cs typeface="Arial"/>
              </a:rPr>
              <a:t> </a:t>
            </a:r>
            <a:r>
              <a:rPr lang="en-GB" sz="700" spc="-10">
                <a:latin typeface="Arial"/>
                <a:cs typeface="Arial"/>
              </a:rPr>
              <a:t>from</a:t>
            </a:r>
            <a:r>
              <a:rPr lang="en-GB" sz="700">
                <a:latin typeface="Arial"/>
                <a:cs typeface="Arial"/>
              </a:rPr>
              <a:t> </a:t>
            </a:r>
            <a:r>
              <a:rPr lang="en-GB" sz="700" spc="-5">
                <a:latin typeface="Arial"/>
                <a:cs typeface="Arial"/>
              </a:rPr>
              <a:t>time</a:t>
            </a:r>
            <a:r>
              <a:rPr lang="en-GB" sz="700" spc="5">
                <a:latin typeface="Arial"/>
                <a:cs typeface="Arial"/>
              </a:rPr>
              <a:t> </a:t>
            </a:r>
            <a:r>
              <a:rPr lang="en-GB" sz="700" spc="-5">
                <a:latin typeface="Arial"/>
                <a:cs typeface="Arial"/>
              </a:rPr>
              <a:t>to</a:t>
            </a:r>
            <a:r>
              <a:rPr lang="en-GB" sz="700" spc="-10">
                <a:latin typeface="Arial"/>
                <a:cs typeface="Arial"/>
              </a:rPr>
              <a:t> </a:t>
            </a:r>
            <a:r>
              <a:rPr lang="en-GB" sz="700" spc="-5">
                <a:latin typeface="Arial"/>
                <a:cs typeface="Arial"/>
              </a:rPr>
              <a:t>time.</a:t>
            </a:r>
            <a:endParaRPr lang="en-GB" sz="700">
              <a:latin typeface="Arial"/>
              <a:cs typeface="Arial"/>
            </a:endParaRPr>
          </a:p>
          <a:p>
            <a:pPr marL="270000" marR="5080" indent="-270000" algn="just">
              <a:spcBef>
                <a:spcPts val="300"/>
              </a:spcBef>
              <a:spcAft>
                <a:spcPts val="300"/>
              </a:spcAft>
              <a:buAutoNum type="arabicPeriod"/>
            </a:pPr>
            <a:r>
              <a:rPr lang="en-GB" sz="700" b="1">
                <a:latin typeface="Arial"/>
                <a:cs typeface="Arial"/>
              </a:rPr>
              <a:t>DATA PROTECTION</a:t>
            </a:r>
          </a:p>
          <a:p>
            <a:pPr marL="270000" indent="-270000">
              <a:spcBef>
                <a:spcPts val="300"/>
              </a:spcBef>
              <a:spcAft>
                <a:spcPts val="300"/>
              </a:spcAft>
            </a:pPr>
            <a:r>
              <a:rPr lang="en-GB" sz="700" b="1">
                <a:latin typeface="Arial"/>
                <a:cs typeface="Arial"/>
              </a:rPr>
              <a:t>1.1	</a:t>
            </a:r>
            <a:r>
              <a:rPr lang="en-GB" sz="700" spc="-5">
                <a:latin typeface="Arial"/>
                <a:cs typeface="Arial"/>
              </a:rPr>
              <a:t>For</a:t>
            </a:r>
            <a:r>
              <a:rPr lang="en-GB" sz="700" spc="330">
                <a:latin typeface="Arial"/>
                <a:cs typeface="Arial"/>
              </a:rPr>
              <a:t> </a:t>
            </a:r>
            <a:r>
              <a:rPr lang="en-GB" sz="700" spc="-10">
                <a:latin typeface="Arial"/>
                <a:cs typeface="Arial"/>
              </a:rPr>
              <a:t>the</a:t>
            </a:r>
            <a:r>
              <a:rPr lang="en-GB" sz="700" spc="340">
                <a:latin typeface="Arial"/>
                <a:cs typeface="Arial"/>
              </a:rPr>
              <a:t> </a:t>
            </a:r>
            <a:r>
              <a:rPr lang="en-GB" sz="700" spc="-5">
                <a:latin typeface="Arial"/>
                <a:cs typeface="Arial"/>
              </a:rPr>
              <a:t>purposes</a:t>
            </a:r>
            <a:r>
              <a:rPr lang="en-GB" sz="700" spc="345">
                <a:latin typeface="Arial"/>
                <a:cs typeface="Arial"/>
              </a:rPr>
              <a:t> </a:t>
            </a:r>
            <a:r>
              <a:rPr lang="en-GB" sz="700" spc="-5">
                <a:latin typeface="Arial"/>
                <a:cs typeface="Arial"/>
              </a:rPr>
              <a:t>of</a:t>
            </a:r>
            <a:r>
              <a:rPr lang="en-GB" sz="700" spc="330">
                <a:latin typeface="Arial"/>
                <a:cs typeface="Arial"/>
              </a:rPr>
              <a:t> </a:t>
            </a:r>
            <a:r>
              <a:rPr lang="en-GB" sz="700" spc="-5">
                <a:latin typeface="Arial"/>
                <a:cs typeface="Arial"/>
              </a:rPr>
              <a:t>this</a:t>
            </a:r>
            <a:r>
              <a:rPr lang="en-GB" sz="700" spc="330">
                <a:latin typeface="Arial"/>
                <a:cs typeface="Arial"/>
              </a:rPr>
              <a:t> </a:t>
            </a:r>
            <a:r>
              <a:rPr lang="en-GB" sz="700">
                <a:latin typeface="Arial"/>
                <a:cs typeface="Arial"/>
              </a:rPr>
              <a:t>Appendix,</a:t>
            </a:r>
            <a:r>
              <a:rPr lang="en-GB" sz="700" spc="330">
                <a:latin typeface="Arial"/>
                <a:cs typeface="Arial"/>
              </a:rPr>
              <a:t> </a:t>
            </a:r>
            <a:r>
              <a:rPr lang="en-GB" sz="700" spc="-10">
                <a:latin typeface="Arial"/>
                <a:cs typeface="Arial"/>
              </a:rPr>
              <a:t>the</a:t>
            </a:r>
            <a:r>
              <a:rPr lang="en-GB" sz="700" spc="335">
                <a:latin typeface="Arial"/>
                <a:cs typeface="Arial"/>
              </a:rPr>
              <a:t> </a:t>
            </a:r>
            <a:r>
              <a:rPr lang="en-GB" sz="700" spc="-5">
                <a:latin typeface="Arial"/>
                <a:cs typeface="Arial"/>
              </a:rPr>
              <a:t>terms</a:t>
            </a:r>
            <a:r>
              <a:rPr lang="en-GB" sz="700" spc="330">
                <a:latin typeface="Arial"/>
                <a:cs typeface="Arial"/>
              </a:rPr>
              <a:t> </a:t>
            </a:r>
            <a:r>
              <a:rPr lang="en-GB" sz="700" b="1" spc="-5">
                <a:latin typeface="Arial"/>
                <a:cs typeface="Arial"/>
              </a:rPr>
              <a:t>Controller,</a:t>
            </a:r>
            <a:r>
              <a:rPr lang="en-GB" sz="700" b="1" spc="330">
                <a:latin typeface="Arial"/>
                <a:cs typeface="Arial"/>
              </a:rPr>
              <a:t> </a:t>
            </a:r>
            <a:r>
              <a:rPr lang="en-GB" sz="700" b="1" spc="-5">
                <a:latin typeface="Arial"/>
                <a:cs typeface="Arial"/>
              </a:rPr>
              <a:t>Data Protection Impact</a:t>
            </a:r>
            <a:r>
              <a:rPr lang="en-GB" sz="700" b="1" spc="-10">
                <a:latin typeface="Arial"/>
                <a:cs typeface="Arial"/>
              </a:rPr>
              <a:t> </a:t>
            </a:r>
            <a:r>
              <a:rPr lang="en-GB" sz="700" b="1" spc="-5">
                <a:latin typeface="Arial"/>
                <a:cs typeface="Arial"/>
              </a:rPr>
              <a:t>Assessment,</a:t>
            </a:r>
            <a:r>
              <a:rPr lang="en-GB" sz="700" b="1" spc="-10">
                <a:latin typeface="Arial"/>
                <a:cs typeface="Arial"/>
              </a:rPr>
              <a:t> </a:t>
            </a:r>
            <a:r>
              <a:rPr lang="en-GB" sz="700" b="1" spc="-5">
                <a:latin typeface="Arial"/>
                <a:cs typeface="Arial"/>
              </a:rPr>
              <a:t>Processor,</a:t>
            </a:r>
            <a:r>
              <a:rPr lang="en-GB" sz="700" b="1" spc="-15">
                <a:latin typeface="Arial"/>
                <a:cs typeface="Arial"/>
              </a:rPr>
              <a:t> </a:t>
            </a:r>
            <a:r>
              <a:rPr lang="en-GB" sz="700" b="1" spc="-5">
                <a:latin typeface="Arial"/>
                <a:cs typeface="Arial"/>
              </a:rPr>
              <a:t>Joint</a:t>
            </a:r>
            <a:r>
              <a:rPr lang="en-GB" sz="700" b="1" spc="-10">
                <a:latin typeface="Arial"/>
                <a:cs typeface="Arial"/>
              </a:rPr>
              <a:t> </a:t>
            </a:r>
            <a:r>
              <a:rPr lang="en-GB" sz="700" b="1" spc="-5">
                <a:latin typeface="Arial"/>
                <a:cs typeface="Arial"/>
              </a:rPr>
              <a:t>Controller,</a:t>
            </a:r>
            <a:r>
              <a:rPr lang="en-GB" sz="700" b="1" spc="-10">
                <a:latin typeface="Arial"/>
                <a:cs typeface="Arial"/>
              </a:rPr>
              <a:t> </a:t>
            </a:r>
            <a:r>
              <a:rPr lang="en-GB" sz="700" b="1">
                <a:latin typeface="Arial"/>
                <a:cs typeface="Arial"/>
              </a:rPr>
              <a:t>Data</a:t>
            </a:r>
            <a:r>
              <a:rPr lang="en-GB" sz="700" b="1" spc="-15">
                <a:latin typeface="Arial"/>
                <a:cs typeface="Arial"/>
              </a:rPr>
              <a:t> </a:t>
            </a:r>
            <a:r>
              <a:rPr lang="en-GB" sz="700" b="1" spc="-5">
                <a:latin typeface="Arial"/>
                <a:cs typeface="Arial"/>
              </a:rPr>
              <a:t>Subject, Personal</a:t>
            </a:r>
            <a:r>
              <a:rPr lang="en-GB" sz="700" b="1" spc="430">
                <a:latin typeface="Arial"/>
                <a:cs typeface="Arial"/>
              </a:rPr>
              <a:t> </a:t>
            </a:r>
            <a:r>
              <a:rPr lang="en-GB" sz="700" b="1" spc="-5">
                <a:latin typeface="Arial"/>
                <a:cs typeface="Arial"/>
              </a:rPr>
              <a:t>Data,</a:t>
            </a:r>
            <a:r>
              <a:rPr lang="en-GB" sz="700" b="1" spc="425">
                <a:latin typeface="Arial"/>
                <a:cs typeface="Arial"/>
              </a:rPr>
              <a:t> </a:t>
            </a:r>
            <a:r>
              <a:rPr lang="en-GB" sz="700" b="1" spc="-5">
                <a:latin typeface="Arial"/>
                <a:cs typeface="Arial"/>
              </a:rPr>
              <a:t>Personal</a:t>
            </a:r>
            <a:r>
              <a:rPr lang="en-GB" sz="700" b="1" spc="425">
                <a:latin typeface="Arial"/>
                <a:cs typeface="Arial"/>
              </a:rPr>
              <a:t> </a:t>
            </a:r>
            <a:r>
              <a:rPr lang="en-GB" sz="700" b="1">
                <a:latin typeface="Arial"/>
                <a:cs typeface="Arial"/>
              </a:rPr>
              <a:t>Data  </a:t>
            </a:r>
            <a:r>
              <a:rPr lang="en-GB" sz="700" b="1" spc="45">
                <a:latin typeface="Arial"/>
                <a:cs typeface="Arial"/>
              </a:rPr>
              <a:t> </a:t>
            </a:r>
            <a:r>
              <a:rPr lang="en-GB" sz="700" b="1" spc="-5">
                <a:latin typeface="Arial"/>
                <a:cs typeface="Arial"/>
              </a:rPr>
              <a:t>Breach,</a:t>
            </a:r>
            <a:r>
              <a:rPr lang="en-GB" sz="700" b="1" spc="425">
                <a:latin typeface="Arial"/>
                <a:cs typeface="Arial"/>
              </a:rPr>
              <a:t> </a:t>
            </a:r>
            <a:r>
              <a:rPr lang="en-GB" sz="700" b="1" spc="-5">
                <a:latin typeface="Arial"/>
                <a:cs typeface="Arial"/>
              </a:rPr>
              <a:t>Supervisory</a:t>
            </a:r>
            <a:r>
              <a:rPr lang="en-GB" sz="700" b="1" spc="425">
                <a:latin typeface="Arial"/>
                <a:cs typeface="Arial"/>
              </a:rPr>
              <a:t> </a:t>
            </a:r>
            <a:r>
              <a:rPr lang="en-GB" sz="700" b="1" spc="-5">
                <a:latin typeface="Arial"/>
                <a:cs typeface="Arial"/>
              </a:rPr>
              <a:t>Authority</a:t>
            </a:r>
            <a:r>
              <a:rPr lang="en-GB" sz="700" b="1" spc="434">
                <a:latin typeface="Arial"/>
                <a:cs typeface="Arial"/>
              </a:rPr>
              <a:t> </a:t>
            </a:r>
            <a:r>
              <a:rPr lang="en-GB" sz="700" spc="-10">
                <a:latin typeface="Arial"/>
                <a:cs typeface="Arial"/>
              </a:rPr>
              <a:t>and </a:t>
            </a:r>
            <a:r>
              <a:rPr lang="en-GB" sz="700" b="1" spc="-5">
                <a:latin typeface="Arial"/>
                <a:cs typeface="Arial"/>
              </a:rPr>
              <a:t>Processing</a:t>
            </a:r>
            <a:r>
              <a:rPr lang="en-GB" sz="700" b="1" spc="-10">
                <a:latin typeface="Arial"/>
                <a:cs typeface="Arial"/>
              </a:rPr>
              <a:t> </a:t>
            </a:r>
            <a:r>
              <a:rPr lang="en-GB" sz="700" spc="-5">
                <a:latin typeface="Arial"/>
                <a:cs typeface="Arial"/>
              </a:rPr>
              <a:t>shall</a:t>
            </a:r>
            <a:r>
              <a:rPr lang="en-GB" sz="700" spc="5">
                <a:latin typeface="Arial"/>
                <a:cs typeface="Arial"/>
              </a:rPr>
              <a:t> </a:t>
            </a:r>
            <a:r>
              <a:rPr lang="en-GB" sz="700" spc="-5">
                <a:latin typeface="Arial"/>
                <a:cs typeface="Arial"/>
              </a:rPr>
              <a:t>have</a:t>
            </a:r>
            <a:r>
              <a:rPr lang="en-GB" sz="700" spc="10">
                <a:latin typeface="Arial"/>
                <a:cs typeface="Arial"/>
              </a:rPr>
              <a:t> </a:t>
            </a:r>
            <a:r>
              <a:rPr lang="en-GB" sz="700" spc="-5">
                <a:latin typeface="Arial"/>
                <a:cs typeface="Arial"/>
              </a:rPr>
              <a:t>the meaning given </a:t>
            </a:r>
            <a:r>
              <a:rPr lang="en-GB" sz="700">
                <a:latin typeface="Arial"/>
                <a:cs typeface="Arial"/>
              </a:rPr>
              <a:t>to</a:t>
            </a:r>
            <a:r>
              <a:rPr lang="en-GB" sz="700" spc="-5">
                <a:latin typeface="Arial"/>
                <a:cs typeface="Arial"/>
              </a:rPr>
              <a:t> them</a:t>
            </a:r>
            <a:r>
              <a:rPr lang="en-GB" sz="700" spc="10">
                <a:latin typeface="Arial"/>
                <a:cs typeface="Arial"/>
              </a:rPr>
              <a:t> </a:t>
            </a:r>
            <a:r>
              <a:rPr lang="en-GB" sz="700" spc="-5">
                <a:latin typeface="Arial"/>
                <a:cs typeface="Arial"/>
              </a:rPr>
              <a:t>in</a:t>
            </a:r>
            <a:r>
              <a:rPr lang="en-GB" sz="700" spc="10">
                <a:latin typeface="Arial"/>
                <a:cs typeface="Arial"/>
              </a:rPr>
              <a:t> </a:t>
            </a:r>
            <a:r>
              <a:rPr lang="en-GB" sz="700" spc="-5">
                <a:latin typeface="Arial"/>
                <a:cs typeface="Arial"/>
              </a:rPr>
              <a:t>the UK</a:t>
            </a:r>
            <a:r>
              <a:rPr lang="en-GB" sz="700" spc="5">
                <a:latin typeface="Arial"/>
                <a:cs typeface="Arial"/>
              </a:rPr>
              <a:t> </a:t>
            </a:r>
            <a:r>
              <a:rPr lang="en-GB" sz="700" spc="-5">
                <a:latin typeface="Arial"/>
                <a:cs typeface="Arial"/>
              </a:rPr>
              <a:t>GDPR.</a:t>
            </a:r>
            <a:endParaRPr lang="en-GB" sz="700">
              <a:latin typeface="Arial"/>
              <a:cs typeface="Arial"/>
            </a:endParaRPr>
          </a:p>
          <a:p>
            <a:pPr marL="270000" indent="-270000">
              <a:spcBef>
                <a:spcPts val="300"/>
              </a:spcBef>
              <a:spcAft>
                <a:spcPts val="300"/>
              </a:spcAft>
              <a:tabLst>
                <a:tab pos="289560" algn="l"/>
              </a:tabLst>
            </a:pPr>
            <a:r>
              <a:rPr lang="en-GB" sz="700" b="1">
                <a:latin typeface="Arial"/>
                <a:cs typeface="Arial"/>
              </a:rPr>
              <a:t>1.2</a:t>
            </a:r>
            <a:r>
              <a:rPr lang="en-GB" sz="700">
                <a:latin typeface="Arial"/>
                <a:cs typeface="Arial"/>
              </a:rPr>
              <a:t>	</a:t>
            </a:r>
            <a:r>
              <a:rPr lang="en-GB" sz="700" spc="-5">
                <a:latin typeface="Arial"/>
                <a:cs typeface="Arial"/>
              </a:rPr>
              <a:t>Both</a:t>
            </a:r>
            <a:r>
              <a:rPr lang="en-GB" sz="700" spc="80">
                <a:latin typeface="Arial"/>
                <a:cs typeface="Arial"/>
              </a:rPr>
              <a:t> </a:t>
            </a:r>
            <a:r>
              <a:rPr lang="en-GB" sz="700" spc="-5">
                <a:latin typeface="Arial"/>
                <a:cs typeface="Arial"/>
              </a:rPr>
              <a:t>parties</a:t>
            </a:r>
            <a:r>
              <a:rPr lang="en-GB" sz="700" spc="85">
                <a:latin typeface="Arial"/>
                <a:cs typeface="Arial"/>
              </a:rPr>
              <a:t> </a:t>
            </a:r>
            <a:r>
              <a:rPr lang="en-GB" sz="700" spc="-5">
                <a:latin typeface="Arial"/>
                <a:cs typeface="Arial"/>
              </a:rPr>
              <a:t>will</a:t>
            </a:r>
            <a:r>
              <a:rPr lang="en-GB" sz="700" spc="90">
                <a:latin typeface="Arial"/>
                <a:cs typeface="Arial"/>
              </a:rPr>
              <a:t> </a:t>
            </a:r>
            <a:r>
              <a:rPr lang="en-GB" sz="700" spc="-5">
                <a:latin typeface="Arial"/>
                <a:cs typeface="Arial"/>
              </a:rPr>
              <a:t>comply</a:t>
            </a:r>
            <a:r>
              <a:rPr lang="en-GB" sz="700" spc="85">
                <a:latin typeface="Arial"/>
                <a:cs typeface="Arial"/>
              </a:rPr>
              <a:t> </a:t>
            </a:r>
            <a:r>
              <a:rPr lang="en-GB" sz="700" spc="-5">
                <a:latin typeface="Arial"/>
                <a:cs typeface="Arial"/>
              </a:rPr>
              <a:t>with</a:t>
            </a:r>
            <a:r>
              <a:rPr lang="en-GB" sz="700" spc="100">
                <a:latin typeface="Arial"/>
                <a:cs typeface="Arial"/>
              </a:rPr>
              <a:t> </a:t>
            </a:r>
            <a:r>
              <a:rPr lang="en-GB" sz="700" spc="-5">
                <a:latin typeface="Arial"/>
                <a:cs typeface="Arial"/>
              </a:rPr>
              <a:t>all</a:t>
            </a:r>
            <a:r>
              <a:rPr lang="en-GB" sz="700" spc="85">
                <a:latin typeface="Arial"/>
                <a:cs typeface="Arial"/>
              </a:rPr>
              <a:t> </a:t>
            </a:r>
            <a:r>
              <a:rPr lang="en-GB" sz="700" spc="-5">
                <a:latin typeface="Arial"/>
                <a:cs typeface="Arial"/>
              </a:rPr>
              <a:t>applicable</a:t>
            </a:r>
            <a:r>
              <a:rPr lang="en-GB" sz="700" spc="95">
                <a:latin typeface="Arial"/>
                <a:cs typeface="Arial"/>
              </a:rPr>
              <a:t> </a:t>
            </a:r>
            <a:r>
              <a:rPr lang="en-GB" sz="700" spc="-5">
                <a:latin typeface="Arial"/>
                <a:cs typeface="Arial"/>
              </a:rPr>
              <a:t>requirements</a:t>
            </a:r>
            <a:r>
              <a:rPr lang="en-GB" sz="700" spc="90">
                <a:latin typeface="Arial"/>
                <a:cs typeface="Arial"/>
              </a:rPr>
              <a:t> </a:t>
            </a:r>
            <a:r>
              <a:rPr lang="en-GB" sz="700" spc="-5">
                <a:latin typeface="Arial"/>
                <a:cs typeface="Arial"/>
              </a:rPr>
              <a:t>of</a:t>
            </a:r>
            <a:r>
              <a:rPr lang="en-GB" sz="700" spc="80">
                <a:latin typeface="Arial"/>
                <a:cs typeface="Arial"/>
              </a:rPr>
              <a:t> </a:t>
            </a:r>
            <a:r>
              <a:rPr lang="en-GB" sz="700" spc="-5">
                <a:latin typeface="Arial"/>
                <a:cs typeface="Arial"/>
              </a:rPr>
              <a:t>Applicable Data</a:t>
            </a:r>
            <a:r>
              <a:rPr lang="en-GB" sz="700" spc="95">
                <a:latin typeface="Arial"/>
                <a:cs typeface="Arial"/>
              </a:rPr>
              <a:t> </a:t>
            </a:r>
            <a:r>
              <a:rPr lang="en-GB" sz="700" spc="-5">
                <a:latin typeface="Arial"/>
                <a:cs typeface="Arial"/>
              </a:rPr>
              <a:t>Protection</a:t>
            </a:r>
            <a:r>
              <a:rPr lang="en-GB" sz="700" spc="105">
                <a:latin typeface="Arial"/>
                <a:cs typeface="Arial"/>
              </a:rPr>
              <a:t> </a:t>
            </a:r>
            <a:r>
              <a:rPr lang="en-GB" sz="700" spc="-5">
                <a:latin typeface="Arial"/>
                <a:cs typeface="Arial"/>
              </a:rPr>
              <a:t>Laws.</a:t>
            </a:r>
            <a:r>
              <a:rPr lang="en-GB" sz="700" spc="95">
                <a:latin typeface="Arial"/>
                <a:cs typeface="Arial"/>
              </a:rPr>
              <a:t> </a:t>
            </a:r>
            <a:r>
              <a:rPr lang="en-GB" sz="700" spc="-5">
                <a:latin typeface="Arial"/>
                <a:cs typeface="Arial"/>
              </a:rPr>
              <a:t>This</a:t>
            </a:r>
            <a:r>
              <a:rPr lang="en-GB" sz="700" spc="95">
                <a:latin typeface="Arial"/>
                <a:cs typeface="Arial"/>
              </a:rPr>
              <a:t> </a:t>
            </a:r>
            <a:r>
              <a:rPr lang="en-GB" sz="700" spc="-5">
                <a:latin typeface="Arial"/>
                <a:cs typeface="Arial"/>
              </a:rPr>
              <a:t>Appendix</a:t>
            </a:r>
            <a:r>
              <a:rPr lang="en-GB" sz="700" spc="110">
                <a:latin typeface="Arial"/>
                <a:cs typeface="Arial"/>
              </a:rPr>
              <a:t> </a:t>
            </a:r>
            <a:r>
              <a:rPr lang="en-GB" sz="700" spc="-5">
                <a:latin typeface="Arial"/>
                <a:cs typeface="Arial"/>
              </a:rPr>
              <a:t>is</a:t>
            </a:r>
            <a:r>
              <a:rPr lang="en-GB" sz="700" spc="95">
                <a:latin typeface="Arial"/>
                <a:cs typeface="Arial"/>
              </a:rPr>
              <a:t> </a:t>
            </a:r>
            <a:r>
              <a:rPr lang="en-GB" sz="700" spc="-5">
                <a:latin typeface="Arial"/>
                <a:cs typeface="Arial"/>
              </a:rPr>
              <a:t>in</a:t>
            </a:r>
            <a:r>
              <a:rPr lang="en-GB" sz="700" spc="100">
                <a:latin typeface="Arial"/>
                <a:cs typeface="Arial"/>
              </a:rPr>
              <a:t> </a:t>
            </a:r>
            <a:r>
              <a:rPr lang="en-GB" sz="700" spc="-5">
                <a:latin typeface="Arial"/>
                <a:cs typeface="Arial"/>
              </a:rPr>
              <a:t>addition</a:t>
            </a:r>
            <a:r>
              <a:rPr lang="en-GB" sz="700" spc="95">
                <a:latin typeface="Arial"/>
                <a:cs typeface="Arial"/>
              </a:rPr>
              <a:t> </a:t>
            </a:r>
            <a:r>
              <a:rPr lang="en-GB" sz="700">
                <a:latin typeface="Arial"/>
                <a:cs typeface="Arial"/>
              </a:rPr>
              <a:t>to,</a:t>
            </a:r>
            <a:r>
              <a:rPr lang="en-GB" sz="700" spc="105">
                <a:latin typeface="Arial"/>
                <a:cs typeface="Arial"/>
              </a:rPr>
              <a:t> </a:t>
            </a:r>
            <a:r>
              <a:rPr lang="en-GB" sz="700" spc="-5">
                <a:latin typeface="Arial"/>
                <a:cs typeface="Arial"/>
              </a:rPr>
              <a:t>and</a:t>
            </a:r>
            <a:r>
              <a:rPr lang="en-GB" sz="700" spc="95">
                <a:latin typeface="Arial"/>
                <a:cs typeface="Arial"/>
              </a:rPr>
              <a:t> </a:t>
            </a:r>
            <a:r>
              <a:rPr lang="en-GB" sz="700" spc="-5">
                <a:latin typeface="Arial"/>
                <a:cs typeface="Arial"/>
              </a:rPr>
              <a:t>does</a:t>
            </a:r>
            <a:r>
              <a:rPr lang="en-GB" sz="700" spc="110">
                <a:latin typeface="Arial"/>
                <a:cs typeface="Arial"/>
              </a:rPr>
              <a:t> </a:t>
            </a:r>
            <a:r>
              <a:rPr lang="en-GB" sz="700" spc="-10">
                <a:latin typeface="Arial"/>
                <a:cs typeface="Arial"/>
              </a:rPr>
              <a:t>not</a:t>
            </a:r>
            <a:r>
              <a:rPr lang="en-GB" sz="700" spc="105">
                <a:latin typeface="Arial"/>
                <a:cs typeface="Arial"/>
              </a:rPr>
              <a:t> </a:t>
            </a:r>
            <a:r>
              <a:rPr lang="en-GB" sz="700" spc="-5">
                <a:latin typeface="Arial"/>
                <a:cs typeface="Arial"/>
              </a:rPr>
              <a:t>relieve, remove</a:t>
            </a:r>
            <a:r>
              <a:rPr lang="en-GB" sz="700" spc="235">
                <a:latin typeface="Arial"/>
                <a:cs typeface="Arial"/>
              </a:rPr>
              <a:t> </a:t>
            </a:r>
            <a:r>
              <a:rPr lang="en-GB" sz="700" spc="-5">
                <a:latin typeface="Arial"/>
                <a:cs typeface="Arial"/>
              </a:rPr>
              <a:t>or</a:t>
            </a:r>
            <a:r>
              <a:rPr lang="en-GB" sz="700" spc="250">
                <a:latin typeface="Arial"/>
                <a:cs typeface="Arial"/>
              </a:rPr>
              <a:t> </a:t>
            </a:r>
            <a:r>
              <a:rPr lang="en-GB" sz="700" spc="-5">
                <a:latin typeface="Arial"/>
                <a:cs typeface="Arial"/>
              </a:rPr>
              <a:t>replace,</a:t>
            </a:r>
            <a:r>
              <a:rPr lang="en-GB" sz="700" spc="240">
                <a:latin typeface="Arial"/>
                <a:cs typeface="Arial"/>
              </a:rPr>
              <a:t> </a:t>
            </a:r>
            <a:r>
              <a:rPr lang="en-GB" sz="700" spc="-5">
                <a:latin typeface="Arial"/>
                <a:cs typeface="Arial"/>
              </a:rPr>
              <a:t>a</a:t>
            </a:r>
            <a:r>
              <a:rPr lang="en-GB" sz="700" spc="245">
                <a:latin typeface="Arial"/>
                <a:cs typeface="Arial"/>
              </a:rPr>
              <a:t> </a:t>
            </a:r>
            <a:r>
              <a:rPr lang="en-GB" sz="700" spc="-5">
                <a:latin typeface="Arial"/>
                <a:cs typeface="Arial"/>
              </a:rPr>
              <a:t>party's</a:t>
            </a:r>
            <a:r>
              <a:rPr lang="en-GB" sz="700" spc="254">
                <a:latin typeface="Arial"/>
                <a:cs typeface="Arial"/>
              </a:rPr>
              <a:t> </a:t>
            </a:r>
            <a:r>
              <a:rPr lang="en-GB" sz="700" spc="-5">
                <a:latin typeface="Arial"/>
                <a:cs typeface="Arial"/>
              </a:rPr>
              <a:t>obligations</a:t>
            </a:r>
            <a:r>
              <a:rPr lang="en-GB" sz="700" spc="240">
                <a:latin typeface="Arial"/>
                <a:cs typeface="Arial"/>
              </a:rPr>
              <a:t> </a:t>
            </a:r>
            <a:r>
              <a:rPr lang="en-GB" sz="700">
                <a:latin typeface="Arial"/>
                <a:cs typeface="Arial"/>
              </a:rPr>
              <a:t>or</a:t>
            </a:r>
            <a:r>
              <a:rPr lang="en-GB" sz="700" spc="229">
                <a:latin typeface="Arial"/>
                <a:cs typeface="Arial"/>
              </a:rPr>
              <a:t> </a:t>
            </a:r>
            <a:r>
              <a:rPr lang="en-GB" sz="700" spc="-5">
                <a:latin typeface="Arial"/>
                <a:cs typeface="Arial"/>
              </a:rPr>
              <a:t>rights</a:t>
            </a:r>
            <a:r>
              <a:rPr lang="en-GB" sz="700" spc="254">
                <a:latin typeface="Arial"/>
                <a:cs typeface="Arial"/>
              </a:rPr>
              <a:t> </a:t>
            </a:r>
            <a:r>
              <a:rPr lang="en-GB" sz="700" spc="-5">
                <a:latin typeface="Arial"/>
                <a:cs typeface="Arial"/>
              </a:rPr>
              <a:t>under</a:t>
            </a:r>
            <a:r>
              <a:rPr lang="en-GB" sz="700" spc="229">
                <a:latin typeface="Arial"/>
                <a:cs typeface="Arial"/>
              </a:rPr>
              <a:t> </a:t>
            </a:r>
            <a:r>
              <a:rPr lang="en-GB" sz="700" spc="-5">
                <a:latin typeface="Arial"/>
                <a:cs typeface="Arial"/>
              </a:rPr>
              <a:t>Applicable</a:t>
            </a:r>
            <a:r>
              <a:rPr lang="en-GB" sz="700" spc="240">
                <a:latin typeface="Arial"/>
                <a:cs typeface="Arial"/>
              </a:rPr>
              <a:t> </a:t>
            </a:r>
            <a:r>
              <a:rPr lang="en-GB" sz="700" spc="-5">
                <a:latin typeface="Arial"/>
                <a:cs typeface="Arial"/>
              </a:rPr>
              <a:t>Data P</a:t>
            </a:r>
            <a:r>
              <a:rPr lang="en-GB" sz="700" spc="-10">
                <a:latin typeface="Arial"/>
                <a:cs typeface="Arial"/>
              </a:rPr>
              <a:t>rot</a:t>
            </a:r>
            <a:r>
              <a:rPr lang="en-GB" sz="700">
                <a:latin typeface="Arial"/>
                <a:cs typeface="Arial"/>
              </a:rPr>
              <a:t>e</a:t>
            </a:r>
            <a:r>
              <a:rPr lang="en-GB" sz="700" spc="-5">
                <a:latin typeface="Arial"/>
                <a:cs typeface="Arial"/>
              </a:rPr>
              <a:t>c</a:t>
            </a:r>
            <a:r>
              <a:rPr lang="en-GB" sz="700" spc="-10">
                <a:latin typeface="Arial"/>
                <a:cs typeface="Arial"/>
              </a:rPr>
              <a:t>t</a:t>
            </a:r>
            <a:r>
              <a:rPr lang="en-GB" sz="700" spc="-5">
                <a:latin typeface="Arial"/>
                <a:cs typeface="Arial"/>
              </a:rPr>
              <a:t>i</a:t>
            </a:r>
            <a:r>
              <a:rPr lang="en-GB" sz="700">
                <a:latin typeface="Arial"/>
                <a:cs typeface="Arial"/>
              </a:rPr>
              <a:t>o</a:t>
            </a:r>
            <a:r>
              <a:rPr lang="en-GB" sz="700" spc="-5">
                <a:latin typeface="Arial"/>
                <a:cs typeface="Arial"/>
              </a:rPr>
              <a:t>n</a:t>
            </a:r>
            <a:r>
              <a:rPr lang="en-GB" sz="700" spc="-10">
                <a:latin typeface="Arial"/>
                <a:cs typeface="Arial"/>
              </a:rPr>
              <a:t> </a:t>
            </a:r>
            <a:r>
              <a:rPr lang="en-GB" sz="700">
                <a:latin typeface="Arial"/>
                <a:cs typeface="Arial"/>
              </a:rPr>
              <a:t>L</a:t>
            </a:r>
            <a:r>
              <a:rPr lang="en-GB" sz="700" spc="-10">
                <a:latin typeface="Arial"/>
                <a:cs typeface="Arial"/>
              </a:rPr>
              <a:t>a</a:t>
            </a:r>
            <a:r>
              <a:rPr lang="en-GB" sz="700" spc="-5">
                <a:latin typeface="Arial"/>
                <a:cs typeface="Arial"/>
              </a:rPr>
              <a:t>ws.</a:t>
            </a:r>
            <a:endParaRPr lang="en-GB" sz="700">
              <a:latin typeface="Arial"/>
              <a:cs typeface="Arial"/>
            </a:endParaRPr>
          </a:p>
          <a:p>
            <a:pPr marL="270000" indent="-270000">
              <a:spcBef>
                <a:spcPts val="300"/>
              </a:spcBef>
              <a:spcAft>
                <a:spcPts val="300"/>
              </a:spcAft>
              <a:tabLst>
                <a:tab pos="289560" algn="l"/>
              </a:tabLst>
            </a:pPr>
            <a:r>
              <a:rPr lang="en-GB" sz="700" b="1">
                <a:latin typeface="Arial"/>
                <a:cs typeface="Arial"/>
              </a:rPr>
              <a:t>1.3</a:t>
            </a:r>
            <a:r>
              <a:rPr lang="en-GB" sz="700">
                <a:latin typeface="Arial"/>
                <a:cs typeface="Arial"/>
              </a:rPr>
              <a:t>	</a:t>
            </a:r>
            <a:r>
              <a:rPr lang="en-GB" sz="700" spc="-5">
                <a:latin typeface="Arial"/>
                <a:cs typeface="Arial"/>
              </a:rPr>
              <a:t>Where</a:t>
            </a:r>
            <a:r>
              <a:rPr lang="en-GB" sz="700" spc="220">
                <a:latin typeface="Arial"/>
                <a:cs typeface="Arial"/>
              </a:rPr>
              <a:t> </a:t>
            </a:r>
            <a:r>
              <a:rPr lang="en-GB" sz="700" spc="-5">
                <a:latin typeface="Arial"/>
                <a:cs typeface="Arial"/>
              </a:rPr>
              <a:t>Client</a:t>
            </a:r>
            <a:r>
              <a:rPr lang="en-GB" sz="700" spc="220">
                <a:latin typeface="Arial"/>
                <a:cs typeface="Arial"/>
              </a:rPr>
              <a:t> </a:t>
            </a:r>
            <a:r>
              <a:rPr lang="en-GB" sz="700" spc="-5">
                <a:latin typeface="Arial"/>
                <a:cs typeface="Arial"/>
              </a:rPr>
              <a:t>Personal</a:t>
            </a:r>
            <a:r>
              <a:rPr lang="en-GB" sz="700" spc="235">
                <a:latin typeface="Arial"/>
                <a:cs typeface="Arial"/>
              </a:rPr>
              <a:t> </a:t>
            </a:r>
            <a:r>
              <a:rPr lang="en-GB" sz="700" spc="-5">
                <a:latin typeface="Arial"/>
                <a:cs typeface="Arial"/>
              </a:rPr>
              <a:t>Data</a:t>
            </a:r>
            <a:r>
              <a:rPr lang="en-GB" sz="700" spc="220">
                <a:latin typeface="Arial"/>
                <a:cs typeface="Arial"/>
              </a:rPr>
              <a:t> </a:t>
            </a:r>
            <a:r>
              <a:rPr lang="en-GB" sz="700" spc="-5">
                <a:latin typeface="Arial"/>
                <a:cs typeface="Arial"/>
              </a:rPr>
              <a:t>is</a:t>
            </a:r>
            <a:r>
              <a:rPr lang="en-GB" sz="700" spc="220">
                <a:latin typeface="Arial"/>
                <a:cs typeface="Arial"/>
              </a:rPr>
              <a:t> </a:t>
            </a:r>
            <a:r>
              <a:rPr lang="en-GB" sz="700" spc="-5">
                <a:latin typeface="Arial"/>
                <a:cs typeface="Arial"/>
              </a:rPr>
              <a:t>transferred</a:t>
            </a:r>
            <a:r>
              <a:rPr lang="en-GB" sz="700" spc="229">
                <a:latin typeface="Arial"/>
                <a:cs typeface="Arial"/>
              </a:rPr>
              <a:t> </a:t>
            </a:r>
            <a:r>
              <a:rPr lang="en-GB" sz="700" spc="-5">
                <a:latin typeface="Arial"/>
                <a:cs typeface="Arial"/>
              </a:rPr>
              <a:t>to</a:t>
            </a:r>
            <a:r>
              <a:rPr lang="en-GB" sz="700" spc="220">
                <a:latin typeface="Arial"/>
                <a:cs typeface="Arial"/>
              </a:rPr>
              <a:t> </a:t>
            </a:r>
            <a:r>
              <a:rPr lang="en-GB" sz="700" spc="-5">
                <a:latin typeface="Arial"/>
                <a:cs typeface="Arial"/>
              </a:rPr>
              <a:t>the</a:t>
            </a:r>
            <a:r>
              <a:rPr lang="en-GB" sz="700" spc="220">
                <a:latin typeface="Arial"/>
                <a:cs typeface="Arial"/>
              </a:rPr>
              <a:t> </a:t>
            </a:r>
            <a:r>
              <a:rPr lang="en-GB" sz="700" spc="-5">
                <a:latin typeface="Arial"/>
                <a:cs typeface="Arial"/>
              </a:rPr>
              <a:t>Supplier,</a:t>
            </a:r>
            <a:r>
              <a:rPr lang="en-GB" sz="700" spc="220">
                <a:latin typeface="Arial"/>
                <a:cs typeface="Arial"/>
              </a:rPr>
              <a:t> </a:t>
            </a:r>
            <a:r>
              <a:rPr lang="en-GB" sz="700" spc="-5">
                <a:latin typeface="Arial"/>
                <a:cs typeface="Arial"/>
              </a:rPr>
              <a:t>without prejudice</a:t>
            </a:r>
            <a:r>
              <a:rPr lang="en-GB" sz="700" spc="10">
                <a:latin typeface="Arial"/>
                <a:cs typeface="Arial"/>
              </a:rPr>
              <a:t> </a:t>
            </a:r>
            <a:r>
              <a:rPr lang="en-GB" sz="700" spc="-5">
                <a:latin typeface="Arial"/>
                <a:cs typeface="Arial"/>
              </a:rPr>
              <a:t>to</a:t>
            </a:r>
            <a:r>
              <a:rPr lang="en-GB" sz="700" spc="10">
                <a:latin typeface="Arial"/>
                <a:cs typeface="Arial"/>
              </a:rPr>
              <a:t> </a:t>
            </a:r>
            <a:r>
              <a:rPr lang="en-GB" sz="700" spc="-5">
                <a:latin typeface="Arial"/>
                <a:cs typeface="Arial"/>
              </a:rPr>
              <a:t>the</a:t>
            </a:r>
            <a:r>
              <a:rPr lang="en-GB" sz="700" spc="15">
                <a:latin typeface="Arial"/>
                <a:cs typeface="Arial"/>
              </a:rPr>
              <a:t> </a:t>
            </a:r>
            <a:r>
              <a:rPr lang="en-GB" sz="700" spc="-5">
                <a:latin typeface="Arial"/>
                <a:cs typeface="Arial"/>
              </a:rPr>
              <a:t>generality</a:t>
            </a:r>
            <a:r>
              <a:rPr lang="en-GB" sz="700" spc="10">
                <a:latin typeface="Arial"/>
                <a:cs typeface="Arial"/>
              </a:rPr>
              <a:t> </a:t>
            </a:r>
            <a:r>
              <a:rPr lang="en-GB" sz="700" spc="-5">
                <a:latin typeface="Arial"/>
                <a:cs typeface="Arial"/>
              </a:rPr>
              <a:t>of</a:t>
            </a:r>
            <a:r>
              <a:rPr lang="en-GB" sz="700" spc="15">
                <a:latin typeface="Arial"/>
                <a:cs typeface="Arial"/>
              </a:rPr>
              <a:t> </a:t>
            </a:r>
            <a:r>
              <a:rPr lang="en-GB" sz="700" spc="-5">
                <a:latin typeface="Arial"/>
                <a:cs typeface="Arial"/>
              </a:rPr>
              <a:t>clause</a:t>
            </a:r>
            <a:r>
              <a:rPr lang="en-GB" sz="700" spc="20">
                <a:latin typeface="Arial"/>
                <a:cs typeface="Arial"/>
              </a:rPr>
              <a:t> </a:t>
            </a:r>
            <a:r>
              <a:rPr lang="en-GB" sz="700" spc="-5">
                <a:latin typeface="Arial"/>
                <a:cs typeface="Arial"/>
              </a:rPr>
              <a:t>1.2,</a:t>
            </a:r>
            <a:r>
              <a:rPr lang="en-GB" sz="700" spc="15">
                <a:latin typeface="Arial"/>
                <a:cs typeface="Arial"/>
              </a:rPr>
              <a:t> </a:t>
            </a:r>
            <a:r>
              <a:rPr lang="en-GB" sz="700" spc="-10">
                <a:latin typeface="Arial"/>
                <a:cs typeface="Arial"/>
              </a:rPr>
              <a:t>the</a:t>
            </a:r>
            <a:r>
              <a:rPr lang="en-GB" sz="700" spc="10">
                <a:latin typeface="Arial"/>
                <a:cs typeface="Arial"/>
              </a:rPr>
              <a:t> </a:t>
            </a:r>
            <a:r>
              <a:rPr lang="en-GB" sz="700" spc="-5">
                <a:latin typeface="Arial"/>
                <a:cs typeface="Arial"/>
              </a:rPr>
              <a:t>Client</a:t>
            </a:r>
            <a:r>
              <a:rPr lang="en-GB" sz="700" spc="15">
                <a:latin typeface="Arial"/>
                <a:cs typeface="Arial"/>
              </a:rPr>
              <a:t> </a:t>
            </a:r>
            <a:r>
              <a:rPr lang="en-GB" sz="700" spc="-5">
                <a:latin typeface="Arial"/>
                <a:cs typeface="Arial"/>
              </a:rPr>
              <a:t>will</a:t>
            </a:r>
            <a:r>
              <a:rPr lang="en-GB" sz="700" spc="15">
                <a:latin typeface="Arial"/>
                <a:cs typeface="Arial"/>
              </a:rPr>
              <a:t> </a:t>
            </a:r>
            <a:r>
              <a:rPr lang="en-GB" sz="700" spc="-5">
                <a:latin typeface="Arial"/>
                <a:cs typeface="Arial"/>
              </a:rPr>
              <a:t>ensure</a:t>
            </a:r>
            <a:r>
              <a:rPr lang="en-GB" sz="700" spc="15">
                <a:latin typeface="Arial"/>
                <a:cs typeface="Arial"/>
              </a:rPr>
              <a:t> </a:t>
            </a:r>
            <a:r>
              <a:rPr lang="en-GB" sz="700" spc="-5">
                <a:latin typeface="Arial"/>
                <a:cs typeface="Arial"/>
              </a:rPr>
              <a:t>that</a:t>
            </a:r>
            <a:r>
              <a:rPr lang="en-GB" sz="700" spc="10">
                <a:latin typeface="Arial"/>
                <a:cs typeface="Arial"/>
              </a:rPr>
              <a:t> </a:t>
            </a:r>
            <a:r>
              <a:rPr lang="en-GB" sz="700" spc="-5">
                <a:latin typeface="Arial"/>
                <a:cs typeface="Arial"/>
              </a:rPr>
              <a:t>it</a:t>
            </a:r>
            <a:r>
              <a:rPr lang="en-GB" sz="700" spc="15">
                <a:latin typeface="Arial"/>
                <a:cs typeface="Arial"/>
              </a:rPr>
              <a:t> </a:t>
            </a:r>
            <a:r>
              <a:rPr lang="en-GB" sz="700" spc="-5">
                <a:latin typeface="Arial"/>
                <a:cs typeface="Arial"/>
              </a:rPr>
              <a:t>and/or</a:t>
            </a:r>
            <a:r>
              <a:rPr lang="en-GB" sz="700" spc="10">
                <a:latin typeface="Arial"/>
                <a:cs typeface="Arial"/>
              </a:rPr>
              <a:t> </a:t>
            </a:r>
            <a:r>
              <a:rPr lang="en-GB" sz="700" spc="-5">
                <a:latin typeface="Arial"/>
                <a:cs typeface="Arial"/>
              </a:rPr>
              <a:t>the organisation</a:t>
            </a:r>
            <a:br>
              <a:rPr lang="en-GB" sz="700" spc="-5">
                <a:latin typeface="Arial"/>
                <a:cs typeface="Arial"/>
              </a:rPr>
            </a:br>
            <a:r>
              <a:rPr lang="en-GB" sz="700" spc="-5">
                <a:latin typeface="Arial"/>
                <a:cs typeface="Arial"/>
              </a:rPr>
              <a:t>that</a:t>
            </a:r>
            <a:r>
              <a:rPr lang="en-GB" sz="700" spc="310">
                <a:latin typeface="Arial"/>
                <a:cs typeface="Arial"/>
              </a:rPr>
              <a:t> </a:t>
            </a:r>
            <a:r>
              <a:rPr lang="en-GB" sz="700" spc="-5">
                <a:latin typeface="Arial"/>
                <a:cs typeface="Arial"/>
              </a:rPr>
              <a:t>supplies</a:t>
            </a:r>
            <a:r>
              <a:rPr lang="en-GB" sz="700" spc="315">
                <a:latin typeface="Arial"/>
                <a:cs typeface="Arial"/>
              </a:rPr>
              <a:t> </a:t>
            </a:r>
            <a:r>
              <a:rPr lang="en-GB" sz="700" spc="-5">
                <a:latin typeface="Arial"/>
                <a:cs typeface="Arial"/>
              </a:rPr>
              <a:t>the</a:t>
            </a:r>
            <a:r>
              <a:rPr lang="en-GB" sz="700" spc="305">
                <a:latin typeface="Arial"/>
                <a:cs typeface="Arial"/>
              </a:rPr>
              <a:t> </a:t>
            </a:r>
            <a:r>
              <a:rPr lang="en-GB" sz="700">
                <a:latin typeface="Arial"/>
                <a:cs typeface="Arial"/>
              </a:rPr>
              <a:t>Client</a:t>
            </a:r>
            <a:r>
              <a:rPr lang="en-GB" sz="700" spc="310">
                <a:latin typeface="Arial"/>
                <a:cs typeface="Arial"/>
              </a:rPr>
              <a:t> </a:t>
            </a:r>
            <a:r>
              <a:rPr lang="en-GB" sz="700" spc="-5">
                <a:latin typeface="Arial"/>
                <a:cs typeface="Arial"/>
              </a:rPr>
              <a:t>Personal</a:t>
            </a:r>
            <a:r>
              <a:rPr lang="en-GB" sz="700" spc="315">
                <a:latin typeface="Arial"/>
                <a:cs typeface="Arial"/>
              </a:rPr>
              <a:t> </a:t>
            </a:r>
            <a:r>
              <a:rPr lang="en-GB" sz="700" spc="-5">
                <a:latin typeface="Arial"/>
                <a:cs typeface="Arial"/>
              </a:rPr>
              <a:t>Data</a:t>
            </a:r>
            <a:r>
              <a:rPr lang="en-GB" sz="700" spc="315">
                <a:latin typeface="Arial"/>
                <a:cs typeface="Arial"/>
              </a:rPr>
              <a:t> </a:t>
            </a:r>
            <a:r>
              <a:rPr lang="en-GB" sz="700" spc="-10">
                <a:latin typeface="Arial"/>
                <a:cs typeface="Arial"/>
              </a:rPr>
              <a:t>has</a:t>
            </a:r>
            <a:r>
              <a:rPr lang="en-GB" sz="700" spc="325">
                <a:latin typeface="Arial"/>
                <a:cs typeface="Arial"/>
              </a:rPr>
              <a:t> </a:t>
            </a:r>
            <a:r>
              <a:rPr lang="en-GB" sz="700" spc="-10">
                <a:latin typeface="Arial"/>
                <a:cs typeface="Arial"/>
              </a:rPr>
              <a:t>the</a:t>
            </a:r>
            <a:r>
              <a:rPr lang="en-GB" sz="700" spc="320">
                <a:latin typeface="Arial"/>
                <a:cs typeface="Arial"/>
              </a:rPr>
              <a:t> </a:t>
            </a:r>
            <a:r>
              <a:rPr lang="en-GB" sz="700" spc="-5">
                <a:latin typeface="Arial"/>
                <a:cs typeface="Arial"/>
              </a:rPr>
              <a:t>necessary appropriate</a:t>
            </a:r>
            <a:r>
              <a:rPr lang="en-GB" sz="700" spc="5">
                <a:latin typeface="Arial"/>
                <a:cs typeface="Arial"/>
              </a:rPr>
              <a:t> </a:t>
            </a:r>
            <a:r>
              <a:rPr lang="en-GB" sz="700" spc="-5">
                <a:latin typeface="Arial"/>
                <a:cs typeface="Arial"/>
              </a:rPr>
              <a:t>legal</a:t>
            </a:r>
            <a:r>
              <a:rPr lang="en-GB" sz="700" spc="15">
                <a:latin typeface="Arial"/>
                <a:cs typeface="Arial"/>
              </a:rPr>
              <a:t> </a:t>
            </a:r>
            <a:r>
              <a:rPr lang="en-GB" sz="700" spc="-5">
                <a:latin typeface="Arial"/>
                <a:cs typeface="Arial"/>
              </a:rPr>
              <a:t>basis</a:t>
            </a:r>
            <a:r>
              <a:rPr lang="en-GB" sz="700" spc="25">
                <a:latin typeface="Arial"/>
                <a:cs typeface="Arial"/>
              </a:rPr>
              <a:t> </a:t>
            </a:r>
            <a:r>
              <a:rPr lang="en-GB" sz="700" spc="-10">
                <a:latin typeface="Arial"/>
                <a:cs typeface="Arial"/>
              </a:rPr>
              <a:t>and</a:t>
            </a:r>
            <a:r>
              <a:rPr lang="en-GB" sz="700" spc="25">
                <a:latin typeface="Arial"/>
                <a:cs typeface="Arial"/>
              </a:rPr>
              <a:t> </a:t>
            </a:r>
            <a:r>
              <a:rPr lang="en-GB" sz="700" spc="-5">
                <a:latin typeface="Arial"/>
                <a:cs typeface="Arial"/>
              </a:rPr>
              <a:t>notice(s)</a:t>
            </a:r>
            <a:r>
              <a:rPr lang="en-GB" sz="700" spc="5">
                <a:latin typeface="Arial"/>
                <a:cs typeface="Arial"/>
              </a:rPr>
              <a:t> </a:t>
            </a:r>
            <a:r>
              <a:rPr lang="en-GB" sz="700" spc="-5">
                <a:latin typeface="Arial"/>
                <a:cs typeface="Arial"/>
              </a:rPr>
              <a:t>in</a:t>
            </a:r>
            <a:r>
              <a:rPr lang="en-GB" sz="700" spc="20">
                <a:latin typeface="Arial"/>
                <a:cs typeface="Arial"/>
              </a:rPr>
              <a:t> </a:t>
            </a:r>
            <a:r>
              <a:rPr lang="en-GB" sz="700" spc="-5">
                <a:latin typeface="Arial"/>
                <a:cs typeface="Arial"/>
              </a:rPr>
              <a:t>place</a:t>
            </a:r>
            <a:r>
              <a:rPr lang="en-GB" sz="700" spc="20">
                <a:latin typeface="Arial"/>
                <a:cs typeface="Arial"/>
              </a:rPr>
              <a:t> </a:t>
            </a:r>
            <a:r>
              <a:rPr lang="en-GB" sz="700" spc="-5">
                <a:latin typeface="Arial"/>
                <a:cs typeface="Arial"/>
              </a:rPr>
              <a:t>to</a:t>
            </a:r>
            <a:r>
              <a:rPr lang="en-GB" sz="700" spc="10">
                <a:latin typeface="Arial"/>
                <a:cs typeface="Arial"/>
              </a:rPr>
              <a:t> </a:t>
            </a:r>
            <a:r>
              <a:rPr lang="en-GB" sz="700" spc="-5">
                <a:latin typeface="Arial"/>
                <a:cs typeface="Arial"/>
              </a:rPr>
              <a:t>enable</a:t>
            </a:r>
            <a:r>
              <a:rPr lang="en-GB" sz="700" spc="10">
                <a:latin typeface="Arial"/>
                <a:cs typeface="Arial"/>
              </a:rPr>
              <a:t> </a:t>
            </a:r>
            <a:r>
              <a:rPr lang="en-GB" sz="700" spc="-5">
                <a:latin typeface="Arial"/>
                <a:cs typeface="Arial"/>
              </a:rPr>
              <a:t>lawful</a:t>
            </a:r>
            <a:r>
              <a:rPr lang="en-GB" sz="700" spc="15">
                <a:latin typeface="Arial"/>
                <a:cs typeface="Arial"/>
              </a:rPr>
              <a:t> </a:t>
            </a:r>
            <a:r>
              <a:rPr lang="en-GB" sz="700" spc="-5">
                <a:latin typeface="Arial"/>
                <a:cs typeface="Arial"/>
              </a:rPr>
              <a:t>transfer</a:t>
            </a:r>
            <a:r>
              <a:rPr lang="en-GB" sz="700" spc="10">
                <a:latin typeface="Arial"/>
                <a:cs typeface="Arial"/>
              </a:rPr>
              <a:t> </a:t>
            </a:r>
            <a:r>
              <a:rPr lang="en-GB" sz="700" spc="-5">
                <a:latin typeface="Arial"/>
                <a:cs typeface="Arial"/>
              </a:rPr>
              <a:t>of</a:t>
            </a:r>
            <a:r>
              <a:rPr lang="en-GB" sz="700" spc="10">
                <a:latin typeface="Arial"/>
                <a:cs typeface="Arial"/>
              </a:rPr>
              <a:t> </a:t>
            </a:r>
            <a:r>
              <a:rPr lang="en-GB" sz="700" spc="-5">
                <a:latin typeface="Arial"/>
                <a:cs typeface="Arial"/>
              </a:rPr>
              <a:t>Client Personal</a:t>
            </a:r>
            <a:r>
              <a:rPr lang="en-GB" sz="700" spc="15">
                <a:latin typeface="Arial"/>
                <a:cs typeface="Arial"/>
              </a:rPr>
              <a:t> </a:t>
            </a:r>
            <a:r>
              <a:rPr lang="en-GB" sz="700" spc="-5">
                <a:latin typeface="Arial"/>
                <a:cs typeface="Arial"/>
              </a:rPr>
              <a:t>Data </a:t>
            </a:r>
            <a:r>
              <a:rPr lang="en-GB" sz="700">
                <a:latin typeface="Arial"/>
                <a:cs typeface="Arial"/>
              </a:rPr>
              <a:t>to</a:t>
            </a:r>
            <a:r>
              <a:rPr lang="en-GB" sz="700" spc="-5">
                <a:latin typeface="Arial"/>
                <a:cs typeface="Arial"/>
              </a:rPr>
              <a:t> the Supplier</a:t>
            </a:r>
            <a:r>
              <a:rPr lang="en-GB" sz="700" spc="10">
                <a:latin typeface="Arial"/>
                <a:cs typeface="Arial"/>
              </a:rPr>
              <a:t> </a:t>
            </a:r>
            <a:r>
              <a:rPr lang="en-GB" sz="700" spc="-5">
                <a:latin typeface="Arial"/>
                <a:cs typeface="Arial"/>
              </a:rPr>
              <a:t>for</a:t>
            </a:r>
            <a:r>
              <a:rPr lang="en-GB" sz="700" spc="10">
                <a:latin typeface="Arial"/>
                <a:cs typeface="Arial"/>
              </a:rPr>
              <a:t> </a:t>
            </a:r>
            <a:r>
              <a:rPr lang="en-GB" sz="700" spc="-5">
                <a:latin typeface="Arial"/>
                <a:cs typeface="Arial"/>
              </a:rPr>
              <a:t>the duration</a:t>
            </a:r>
            <a:r>
              <a:rPr lang="en-GB" sz="700" spc="10">
                <a:latin typeface="Arial"/>
                <a:cs typeface="Arial"/>
              </a:rPr>
              <a:t> </a:t>
            </a:r>
            <a:r>
              <a:rPr lang="en-GB" sz="700" spc="-5">
                <a:latin typeface="Arial"/>
                <a:cs typeface="Arial"/>
              </a:rPr>
              <a:t>and</a:t>
            </a:r>
            <a:r>
              <a:rPr lang="en-GB" sz="700" spc="10">
                <a:latin typeface="Arial"/>
                <a:cs typeface="Arial"/>
              </a:rPr>
              <a:t> </a:t>
            </a:r>
            <a:r>
              <a:rPr lang="en-GB" sz="700" spc="-5">
                <a:latin typeface="Arial"/>
                <a:cs typeface="Arial"/>
              </a:rPr>
              <a:t>purposes</a:t>
            </a:r>
            <a:r>
              <a:rPr lang="en-GB" sz="700" spc="10">
                <a:latin typeface="Arial"/>
                <a:cs typeface="Arial"/>
              </a:rPr>
              <a:t> </a:t>
            </a:r>
            <a:r>
              <a:rPr lang="en-GB" sz="700" spc="-5">
                <a:latin typeface="Arial"/>
                <a:cs typeface="Arial"/>
              </a:rPr>
              <a:t>of</a:t>
            </a:r>
            <a:r>
              <a:rPr lang="en-GB" sz="700" spc="5">
                <a:latin typeface="Arial"/>
                <a:cs typeface="Arial"/>
              </a:rPr>
              <a:t> </a:t>
            </a:r>
            <a:r>
              <a:rPr lang="en-GB" sz="700" spc="-5">
                <a:latin typeface="Arial"/>
                <a:cs typeface="Arial"/>
              </a:rPr>
              <a:t>this</a:t>
            </a:r>
            <a:r>
              <a:rPr lang="en-GB" sz="700">
                <a:latin typeface="Arial"/>
                <a:cs typeface="Arial"/>
              </a:rPr>
              <a:t> </a:t>
            </a:r>
            <a:r>
              <a:rPr lang="en-GB" sz="700" spc="-5">
                <a:latin typeface="Arial"/>
                <a:cs typeface="Arial"/>
              </a:rPr>
              <a:t>Appendix.</a:t>
            </a:r>
            <a:endParaRPr lang="en-GB" sz="700">
              <a:latin typeface="Arial"/>
              <a:cs typeface="Arial"/>
            </a:endParaRPr>
          </a:p>
          <a:p>
            <a:pPr marL="270000" indent="-270000">
              <a:spcBef>
                <a:spcPts val="300"/>
              </a:spcBef>
              <a:spcAft>
                <a:spcPts val="300"/>
              </a:spcAft>
              <a:tabLst>
                <a:tab pos="289560" algn="l"/>
              </a:tabLst>
            </a:pPr>
            <a:r>
              <a:rPr lang="en-GB" sz="700" b="1">
                <a:latin typeface="Arial"/>
                <a:cs typeface="Arial"/>
              </a:rPr>
              <a:t>1.4</a:t>
            </a:r>
            <a:r>
              <a:rPr lang="en-GB" sz="700">
                <a:latin typeface="Arial"/>
                <a:cs typeface="Arial"/>
              </a:rPr>
              <a:t>	</a:t>
            </a:r>
            <a:r>
              <a:rPr lang="en-GB" sz="700" spc="-5">
                <a:latin typeface="Arial"/>
                <a:cs typeface="Arial"/>
              </a:rPr>
              <a:t> In</a:t>
            </a:r>
            <a:r>
              <a:rPr lang="en-GB" sz="700" spc="50">
                <a:latin typeface="Arial"/>
                <a:cs typeface="Arial"/>
              </a:rPr>
              <a:t> </a:t>
            </a:r>
            <a:r>
              <a:rPr lang="en-GB" sz="700" spc="-5">
                <a:latin typeface="Arial"/>
                <a:cs typeface="Arial"/>
              </a:rPr>
              <a:t>relation</a:t>
            </a:r>
            <a:r>
              <a:rPr lang="en-GB" sz="700" spc="55">
                <a:latin typeface="Arial"/>
                <a:cs typeface="Arial"/>
              </a:rPr>
              <a:t> </a:t>
            </a:r>
            <a:r>
              <a:rPr lang="en-GB" sz="700">
                <a:latin typeface="Arial"/>
                <a:cs typeface="Arial"/>
              </a:rPr>
              <a:t>to</a:t>
            </a:r>
            <a:r>
              <a:rPr lang="en-GB" sz="700" spc="45">
                <a:latin typeface="Arial"/>
                <a:cs typeface="Arial"/>
              </a:rPr>
              <a:t> </a:t>
            </a:r>
            <a:r>
              <a:rPr lang="en-GB" sz="700" spc="-5">
                <a:latin typeface="Arial"/>
                <a:cs typeface="Arial"/>
              </a:rPr>
              <a:t>the</a:t>
            </a:r>
            <a:r>
              <a:rPr lang="en-GB" sz="700" spc="55">
                <a:latin typeface="Arial"/>
                <a:cs typeface="Arial"/>
              </a:rPr>
              <a:t> </a:t>
            </a:r>
            <a:r>
              <a:rPr lang="en-GB" sz="700" spc="-5">
                <a:latin typeface="Arial"/>
                <a:cs typeface="Arial"/>
              </a:rPr>
              <a:t>Client</a:t>
            </a:r>
            <a:r>
              <a:rPr lang="en-GB" sz="700" spc="45">
                <a:latin typeface="Arial"/>
                <a:cs typeface="Arial"/>
              </a:rPr>
              <a:t> </a:t>
            </a:r>
            <a:r>
              <a:rPr lang="en-GB" sz="700" spc="-5">
                <a:latin typeface="Arial"/>
                <a:cs typeface="Arial"/>
              </a:rPr>
              <a:t>Personal</a:t>
            </a:r>
            <a:r>
              <a:rPr lang="en-GB" sz="700" spc="60">
                <a:latin typeface="Arial"/>
                <a:cs typeface="Arial"/>
              </a:rPr>
              <a:t> </a:t>
            </a:r>
            <a:r>
              <a:rPr lang="en-GB" sz="700" spc="-5">
                <a:latin typeface="Arial"/>
                <a:cs typeface="Arial"/>
              </a:rPr>
              <a:t>Data,</a:t>
            </a:r>
            <a:r>
              <a:rPr lang="en-GB" sz="700" spc="60">
                <a:latin typeface="Arial"/>
                <a:cs typeface="Arial"/>
              </a:rPr>
              <a:t> </a:t>
            </a:r>
            <a:r>
              <a:rPr lang="en-GB" sz="700" spc="-5">
                <a:latin typeface="Arial"/>
                <a:cs typeface="Arial"/>
              </a:rPr>
              <a:t>Schedule</a:t>
            </a:r>
            <a:r>
              <a:rPr lang="en-GB" sz="700" spc="55">
                <a:latin typeface="Arial"/>
                <a:cs typeface="Arial"/>
              </a:rPr>
              <a:t> </a:t>
            </a:r>
            <a:r>
              <a:rPr lang="en-GB" sz="700" spc="-5">
                <a:latin typeface="Arial"/>
                <a:cs typeface="Arial"/>
              </a:rPr>
              <a:t>1</a:t>
            </a:r>
            <a:r>
              <a:rPr lang="en-GB" sz="700" spc="45">
                <a:latin typeface="Arial"/>
                <a:cs typeface="Arial"/>
                <a:hlinkClick r:id="" action="ppaction://noaction"/>
              </a:rPr>
              <a:t> </a:t>
            </a:r>
            <a:r>
              <a:rPr lang="en-GB" sz="700" spc="-5">
                <a:latin typeface="Arial"/>
                <a:cs typeface="Arial"/>
              </a:rPr>
              <a:t>sets</a:t>
            </a:r>
            <a:r>
              <a:rPr lang="en-GB" sz="700" spc="60">
                <a:latin typeface="Arial"/>
                <a:cs typeface="Arial"/>
              </a:rPr>
              <a:t> </a:t>
            </a:r>
            <a:r>
              <a:rPr lang="en-GB" sz="700" spc="-5">
                <a:latin typeface="Arial"/>
                <a:cs typeface="Arial"/>
              </a:rPr>
              <a:t>out</a:t>
            </a:r>
            <a:r>
              <a:rPr lang="en-GB" sz="700" spc="45">
                <a:latin typeface="Arial"/>
                <a:cs typeface="Arial"/>
              </a:rPr>
              <a:t> </a:t>
            </a:r>
            <a:r>
              <a:rPr lang="en-GB" sz="700" spc="-5">
                <a:latin typeface="Arial"/>
                <a:cs typeface="Arial"/>
              </a:rPr>
              <a:t>the</a:t>
            </a:r>
            <a:r>
              <a:rPr lang="en-GB" sz="700" spc="55">
                <a:latin typeface="Arial"/>
                <a:cs typeface="Arial"/>
              </a:rPr>
              <a:t> </a:t>
            </a:r>
            <a:r>
              <a:rPr lang="en-GB" sz="700" spc="-5">
                <a:latin typeface="Arial"/>
                <a:cs typeface="Arial"/>
              </a:rPr>
              <a:t>scope, nature</a:t>
            </a:r>
            <a:r>
              <a:rPr lang="en-GB" sz="700" spc="285">
                <a:latin typeface="Arial"/>
                <a:cs typeface="Arial"/>
              </a:rPr>
              <a:t> </a:t>
            </a:r>
            <a:r>
              <a:rPr lang="en-GB" sz="700" spc="-10">
                <a:latin typeface="Arial"/>
                <a:cs typeface="Arial"/>
              </a:rPr>
              <a:t>and</a:t>
            </a:r>
            <a:r>
              <a:rPr lang="en-GB" sz="700" spc="285">
                <a:latin typeface="Arial"/>
                <a:cs typeface="Arial"/>
              </a:rPr>
              <a:t> </a:t>
            </a:r>
            <a:r>
              <a:rPr lang="en-GB" sz="700" spc="-5">
                <a:latin typeface="Arial"/>
                <a:cs typeface="Arial"/>
              </a:rPr>
              <a:t>purpose</a:t>
            </a:r>
            <a:r>
              <a:rPr lang="en-GB" sz="700" spc="275">
                <a:latin typeface="Arial"/>
                <a:cs typeface="Arial"/>
              </a:rPr>
              <a:t> </a:t>
            </a:r>
            <a:r>
              <a:rPr lang="en-GB" sz="700" spc="-5">
                <a:latin typeface="Arial"/>
                <a:cs typeface="Arial"/>
              </a:rPr>
              <a:t>of</a:t>
            </a:r>
            <a:r>
              <a:rPr lang="en-GB" sz="700" spc="275">
                <a:latin typeface="Arial"/>
                <a:cs typeface="Arial"/>
              </a:rPr>
              <a:t> </a:t>
            </a:r>
            <a:r>
              <a:rPr lang="en-GB" sz="700" spc="-5">
                <a:latin typeface="Arial"/>
                <a:cs typeface="Arial"/>
              </a:rPr>
              <a:t>Processing</a:t>
            </a:r>
            <a:r>
              <a:rPr lang="en-GB" sz="700" spc="275">
                <a:latin typeface="Arial"/>
                <a:cs typeface="Arial"/>
              </a:rPr>
              <a:t> </a:t>
            </a:r>
            <a:r>
              <a:rPr lang="en-GB" sz="700" spc="-5">
                <a:latin typeface="Arial"/>
                <a:cs typeface="Arial"/>
              </a:rPr>
              <a:t>by</a:t>
            </a:r>
            <a:r>
              <a:rPr lang="en-GB" sz="700" spc="275">
                <a:latin typeface="Arial"/>
                <a:cs typeface="Arial"/>
              </a:rPr>
              <a:t> </a:t>
            </a:r>
            <a:r>
              <a:rPr lang="en-GB" sz="700" spc="-10">
                <a:latin typeface="Arial"/>
                <a:cs typeface="Arial"/>
              </a:rPr>
              <a:t>the</a:t>
            </a:r>
            <a:r>
              <a:rPr lang="en-GB" sz="700" spc="275">
                <a:latin typeface="Arial"/>
                <a:cs typeface="Arial"/>
              </a:rPr>
              <a:t> </a:t>
            </a:r>
            <a:r>
              <a:rPr lang="en-GB" sz="700" spc="-5">
                <a:latin typeface="Arial"/>
                <a:cs typeface="Arial"/>
              </a:rPr>
              <a:t>Supplier,</a:t>
            </a:r>
            <a:r>
              <a:rPr lang="en-GB" sz="700" spc="275">
                <a:latin typeface="Arial"/>
                <a:cs typeface="Arial"/>
              </a:rPr>
              <a:t> </a:t>
            </a:r>
            <a:r>
              <a:rPr lang="en-GB" sz="700" spc="-5">
                <a:latin typeface="Arial"/>
                <a:cs typeface="Arial"/>
              </a:rPr>
              <a:t>the</a:t>
            </a:r>
            <a:r>
              <a:rPr lang="en-GB" sz="700" spc="275">
                <a:latin typeface="Arial"/>
                <a:cs typeface="Arial"/>
              </a:rPr>
              <a:t> </a:t>
            </a:r>
            <a:r>
              <a:rPr lang="en-GB" sz="700" spc="-5">
                <a:latin typeface="Arial"/>
                <a:cs typeface="Arial"/>
              </a:rPr>
              <a:t>duration</a:t>
            </a:r>
            <a:r>
              <a:rPr lang="en-GB" sz="700" spc="275">
                <a:latin typeface="Arial"/>
                <a:cs typeface="Arial"/>
              </a:rPr>
              <a:t> </a:t>
            </a:r>
            <a:r>
              <a:rPr lang="en-GB" sz="700" spc="-5">
                <a:latin typeface="Arial"/>
                <a:cs typeface="Arial"/>
              </a:rPr>
              <a:t>of</a:t>
            </a:r>
            <a:r>
              <a:rPr lang="en-GB" sz="700" spc="280">
                <a:latin typeface="Arial"/>
                <a:cs typeface="Arial"/>
              </a:rPr>
              <a:t> </a:t>
            </a:r>
            <a:r>
              <a:rPr lang="en-GB" sz="700" spc="-5">
                <a:latin typeface="Arial"/>
                <a:cs typeface="Arial"/>
              </a:rPr>
              <a:t>the Processing</a:t>
            </a:r>
            <a:r>
              <a:rPr lang="en-GB" sz="700" spc="-10">
                <a:latin typeface="Arial"/>
                <a:cs typeface="Arial"/>
              </a:rPr>
              <a:t> </a:t>
            </a:r>
            <a:r>
              <a:rPr lang="en-GB" sz="700" spc="-5">
                <a:latin typeface="Arial"/>
                <a:cs typeface="Arial"/>
              </a:rPr>
              <a:t>and</a:t>
            </a:r>
            <a:r>
              <a:rPr lang="en-GB" sz="700" spc="10">
                <a:latin typeface="Arial"/>
                <a:cs typeface="Arial"/>
              </a:rPr>
              <a:t> </a:t>
            </a:r>
            <a:r>
              <a:rPr lang="en-GB" sz="700" spc="-10">
                <a:latin typeface="Arial"/>
                <a:cs typeface="Arial"/>
              </a:rPr>
              <a:t>the</a:t>
            </a:r>
            <a:r>
              <a:rPr lang="en-GB" sz="700" spc="10">
                <a:latin typeface="Arial"/>
                <a:cs typeface="Arial"/>
              </a:rPr>
              <a:t> </a:t>
            </a:r>
            <a:r>
              <a:rPr lang="en-GB" sz="700" spc="-5">
                <a:latin typeface="Arial"/>
                <a:cs typeface="Arial"/>
              </a:rPr>
              <a:t>types</a:t>
            </a:r>
            <a:r>
              <a:rPr lang="en-GB" sz="700" spc="5">
                <a:latin typeface="Arial"/>
                <a:cs typeface="Arial"/>
              </a:rPr>
              <a:t> </a:t>
            </a:r>
            <a:r>
              <a:rPr lang="en-GB" sz="700" spc="-5">
                <a:latin typeface="Arial"/>
                <a:cs typeface="Arial"/>
              </a:rPr>
              <a:t>of</a:t>
            </a:r>
            <a:r>
              <a:rPr lang="en-GB" sz="700">
                <a:latin typeface="Arial"/>
                <a:cs typeface="Arial"/>
              </a:rPr>
              <a:t> </a:t>
            </a:r>
            <a:r>
              <a:rPr lang="en-GB" sz="700" spc="-5">
                <a:latin typeface="Arial"/>
                <a:cs typeface="Arial"/>
              </a:rPr>
              <a:t>Personal</a:t>
            </a:r>
            <a:r>
              <a:rPr lang="en-GB" sz="700" spc="25">
                <a:latin typeface="Arial"/>
                <a:cs typeface="Arial"/>
              </a:rPr>
              <a:t> </a:t>
            </a:r>
            <a:r>
              <a:rPr lang="en-GB" sz="700" spc="-5">
                <a:latin typeface="Arial"/>
                <a:cs typeface="Arial"/>
              </a:rPr>
              <a:t>Data</a:t>
            </a:r>
            <a:r>
              <a:rPr lang="en-GB" sz="700" spc="10">
                <a:latin typeface="Arial"/>
                <a:cs typeface="Arial"/>
              </a:rPr>
              <a:t> </a:t>
            </a:r>
            <a:r>
              <a:rPr lang="en-GB" sz="700" spc="-5">
                <a:latin typeface="Arial"/>
                <a:cs typeface="Arial"/>
              </a:rPr>
              <a:t>and</a:t>
            </a:r>
            <a:r>
              <a:rPr lang="en-GB" sz="700" spc="-10">
                <a:latin typeface="Arial"/>
                <a:cs typeface="Arial"/>
              </a:rPr>
              <a:t> </a:t>
            </a:r>
            <a:r>
              <a:rPr lang="en-GB" sz="700" spc="-5">
                <a:latin typeface="Arial"/>
                <a:cs typeface="Arial"/>
              </a:rPr>
              <a:t>categories</a:t>
            </a:r>
            <a:r>
              <a:rPr lang="en-GB" sz="700" spc="10">
                <a:latin typeface="Arial"/>
                <a:cs typeface="Arial"/>
              </a:rPr>
              <a:t> </a:t>
            </a:r>
            <a:r>
              <a:rPr lang="en-GB" sz="700" spc="-5">
                <a:latin typeface="Arial"/>
                <a:cs typeface="Arial"/>
              </a:rPr>
              <a:t>of</a:t>
            </a:r>
            <a:r>
              <a:rPr lang="en-GB" sz="700">
                <a:latin typeface="Arial"/>
                <a:cs typeface="Arial"/>
              </a:rPr>
              <a:t> </a:t>
            </a:r>
            <a:r>
              <a:rPr lang="en-GB" sz="700" spc="-5">
                <a:latin typeface="Arial"/>
                <a:cs typeface="Arial"/>
              </a:rPr>
              <a:t>Data</a:t>
            </a:r>
            <a:r>
              <a:rPr lang="en-GB" sz="700" spc="10">
                <a:latin typeface="Arial"/>
                <a:cs typeface="Arial"/>
              </a:rPr>
              <a:t> </a:t>
            </a:r>
            <a:r>
              <a:rPr lang="en-GB" sz="700" spc="-5">
                <a:latin typeface="Arial"/>
                <a:cs typeface="Arial"/>
              </a:rPr>
              <a:t>Subject.</a:t>
            </a:r>
            <a:endParaRPr lang="en-GB" sz="700">
              <a:latin typeface="Arial"/>
              <a:cs typeface="Arial"/>
            </a:endParaRPr>
          </a:p>
          <a:p>
            <a:pPr marL="270000" indent="-270000">
              <a:spcBef>
                <a:spcPts val="300"/>
              </a:spcBef>
              <a:spcAft>
                <a:spcPts val="300"/>
              </a:spcAft>
              <a:tabLst>
                <a:tab pos="289560" algn="l"/>
              </a:tabLst>
            </a:pPr>
            <a:r>
              <a:rPr lang="en-GB" sz="700" b="1">
                <a:latin typeface="Arial"/>
                <a:cs typeface="Arial"/>
              </a:rPr>
              <a:t>1.5	</a:t>
            </a:r>
            <a:r>
              <a:rPr lang="en-GB" sz="700" spc="-5">
                <a:latin typeface="Arial"/>
                <a:cs typeface="Arial"/>
              </a:rPr>
              <a:t>In</a:t>
            </a:r>
            <a:r>
              <a:rPr lang="en-GB" sz="700" spc="-25">
                <a:latin typeface="Arial"/>
                <a:cs typeface="Arial"/>
              </a:rPr>
              <a:t> </a:t>
            </a:r>
            <a:r>
              <a:rPr lang="en-GB" sz="700" spc="-5">
                <a:latin typeface="Arial"/>
                <a:cs typeface="Arial"/>
              </a:rPr>
              <a:t>relation</a:t>
            </a:r>
            <a:r>
              <a:rPr lang="en-GB" sz="700" spc="-15">
                <a:latin typeface="Arial"/>
                <a:cs typeface="Arial"/>
              </a:rPr>
              <a:t> </a:t>
            </a:r>
            <a:r>
              <a:rPr lang="en-GB" sz="700" spc="-5">
                <a:latin typeface="Arial"/>
                <a:cs typeface="Arial"/>
              </a:rPr>
              <a:t>to</a:t>
            </a:r>
            <a:r>
              <a:rPr lang="en-GB" sz="700" spc="-10">
                <a:latin typeface="Arial"/>
                <a:cs typeface="Arial"/>
              </a:rPr>
              <a:t> </a:t>
            </a:r>
            <a:r>
              <a:rPr lang="en-GB" sz="700" spc="-5">
                <a:latin typeface="Arial"/>
                <a:cs typeface="Arial"/>
              </a:rPr>
              <a:t>Client</a:t>
            </a:r>
            <a:r>
              <a:rPr lang="en-GB" sz="700" spc="-25">
                <a:latin typeface="Arial"/>
                <a:cs typeface="Arial"/>
              </a:rPr>
              <a:t> </a:t>
            </a:r>
            <a:r>
              <a:rPr lang="en-GB" sz="700" spc="-5">
                <a:latin typeface="Arial"/>
                <a:cs typeface="Arial"/>
              </a:rPr>
              <a:t>Personal Data</a:t>
            </a:r>
            <a:r>
              <a:rPr lang="en-GB" sz="700" spc="-15">
                <a:latin typeface="Arial"/>
                <a:cs typeface="Arial"/>
              </a:rPr>
              <a:t> </a:t>
            </a:r>
            <a:r>
              <a:rPr lang="en-GB" sz="700" spc="-5">
                <a:latin typeface="Arial"/>
                <a:cs typeface="Arial"/>
              </a:rPr>
              <a:t>and</a:t>
            </a:r>
            <a:r>
              <a:rPr lang="en-GB" sz="700" spc="-10">
                <a:latin typeface="Arial"/>
                <a:cs typeface="Arial"/>
              </a:rPr>
              <a:t> </a:t>
            </a:r>
            <a:r>
              <a:rPr lang="en-GB" sz="700" spc="-5">
                <a:latin typeface="Arial"/>
                <a:cs typeface="Arial"/>
              </a:rPr>
              <a:t>without</a:t>
            </a:r>
            <a:r>
              <a:rPr lang="en-GB" sz="700" spc="-15">
                <a:latin typeface="Arial"/>
                <a:cs typeface="Arial"/>
              </a:rPr>
              <a:t> </a:t>
            </a:r>
            <a:r>
              <a:rPr lang="en-GB" sz="700" spc="-5">
                <a:latin typeface="Arial"/>
                <a:cs typeface="Arial"/>
              </a:rPr>
              <a:t>prejudice</a:t>
            </a:r>
            <a:r>
              <a:rPr lang="en-GB" sz="700" spc="-20">
                <a:latin typeface="Arial"/>
                <a:cs typeface="Arial"/>
              </a:rPr>
              <a:t> </a:t>
            </a:r>
            <a:r>
              <a:rPr lang="en-GB" sz="700">
                <a:latin typeface="Arial"/>
                <a:cs typeface="Arial"/>
              </a:rPr>
              <a:t>to</a:t>
            </a:r>
            <a:r>
              <a:rPr lang="en-GB" sz="700" spc="-25">
                <a:latin typeface="Arial"/>
                <a:cs typeface="Arial"/>
              </a:rPr>
              <a:t> </a:t>
            </a:r>
            <a:r>
              <a:rPr lang="en-GB" sz="700" spc="-5">
                <a:latin typeface="Arial"/>
                <a:cs typeface="Arial"/>
              </a:rPr>
              <a:t>the</a:t>
            </a:r>
            <a:r>
              <a:rPr lang="en-GB" sz="700" spc="-10">
                <a:latin typeface="Arial"/>
                <a:cs typeface="Arial"/>
              </a:rPr>
              <a:t> </a:t>
            </a:r>
            <a:r>
              <a:rPr lang="en-GB" sz="700" spc="-5">
                <a:latin typeface="Arial"/>
                <a:cs typeface="Arial"/>
              </a:rPr>
              <a:t>generality of clause</a:t>
            </a:r>
            <a:r>
              <a:rPr lang="en-GB" sz="700" spc="5">
                <a:latin typeface="Arial"/>
                <a:cs typeface="Arial"/>
              </a:rPr>
              <a:t> </a:t>
            </a:r>
            <a:r>
              <a:rPr lang="en-GB" sz="700" spc="-5">
                <a:latin typeface="Arial"/>
                <a:cs typeface="Arial"/>
              </a:rPr>
              <a:t>1.2</a:t>
            </a:r>
            <a:r>
              <a:rPr lang="en-GB" sz="700" spc="-10">
                <a:latin typeface="Arial"/>
                <a:cs typeface="Arial"/>
              </a:rPr>
              <a:t> </a:t>
            </a:r>
            <a:r>
              <a:rPr lang="en-GB" sz="700" spc="-5">
                <a:latin typeface="Arial"/>
                <a:cs typeface="Arial"/>
              </a:rPr>
              <a:t>the</a:t>
            </a:r>
            <a:r>
              <a:rPr lang="en-GB" sz="700" spc="-10">
                <a:latin typeface="Arial"/>
                <a:cs typeface="Arial"/>
              </a:rPr>
              <a:t> </a:t>
            </a:r>
            <a:r>
              <a:rPr lang="en-GB" sz="700" spc="-5">
                <a:latin typeface="Arial"/>
                <a:cs typeface="Arial"/>
              </a:rPr>
              <a:t>Supplier</a:t>
            </a:r>
            <a:r>
              <a:rPr lang="en-GB" sz="700" spc="5">
                <a:latin typeface="Arial"/>
                <a:cs typeface="Arial"/>
              </a:rPr>
              <a:t> </a:t>
            </a:r>
            <a:r>
              <a:rPr lang="en-GB" sz="700" spc="-5">
                <a:latin typeface="Arial"/>
                <a:cs typeface="Arial"/>
              </a:rPr>
              <a:t>shall:</a:t>
            </a:r>
            <a:endParaRPr lang="en-GB" sz="700">
              <a:latin typeface="Arial"/>
              <a:cs typeface="Arial"/>
            </a:endParaRPr>
          </a:p>
          <a:p>
            <a:pPr marL="450000" indent="-180000">
              <a:spcBef>
                <a:spcPts val="300"/>
              </a:spcBef>
              <a:spcAft>
                <a:spcPts val="300"/>
              </a:spcAft>
            </a:pPr>
            <a:r>
              <a:rPr lang="en-GB" sz="700">
                <a:latin typeface="Arial"/>
                <a:cs typeface="Arial"/>
              </a:rPr>
              <a:t>(a) 	process the Client Personal Data only on the documented instructions of the Client and only for the purposes set out in Schedule 1, unless the Supplier </a:t>
            </a:r>
            <a:r>
              <a:rPr lang="en-GB" sz="700" spc="-5">
                <a:latin typeface="Arial"/>
                <a:cs typeface="Arial"/>
              </a:rPr>
              <a:t>is</a:t>
            </a:r>
            <a:r>
              <a:rPr lang="en-GB" sz="700" spc="170">
                <a:latin typeface="Arial"/>
                <a:cs typeface="Arial"/>
              </a:rPr>
              <a:t> </a:t>
            </a:r>
            <a:r>
              <a:rPr lang="en-GB" sz="700" spc="-5">
                <a:latin typeface="Arial"/>
                <a:cs typeface="Arial"/>
              </a:rPr>
              <a:t>required</a:t>
            </a:r>
            <a:r>
              <a:rPr lang="en-GB" sz="700" spc="175">
                <a:latin typeface="Arial"/>
                <a:cs typeface="Arial"/>
              </a:rPr>
              <a:t> </a:t>
            </a:r>
            <a:r>
              <a:rPr lang="en-GB" sz="700" spc="-5">
                <a:latin typeface="Arial"/>
                <a:cs typeface="Arial"/>
              </a:rPr>
              <a:t>otherwise</a:t>
            </a:r>
            <a:r>
              <a:rPr lang="en-GB" sz="700" spc="170">
                <a:latin typeface="Arial"/>
                <a:cs typeface="Arial"/>
              </a:rPr>
              <a:t> </a:t>
            </a:r>
            <a:r>
              <a:rPr lang="en-GB" sz="700">
                <a:latin typeface="Arial"/>
                <a:cs typeface="Arial"/>
              </a:rPr>
              <a:t>by</a:t>
            </a:r>
            <a:r>
              <a:rPr lang="en-GB" sz="700" spc="175">
                <a:latin typeface="Arial"/>
                <a:cs typeface="Arial"/>
              </a:rPr>
              <a:t> </a:t>
            </a:r>
            <a:r>
              <a:rPr lang="en-GB" sz="700" spc="-5">
                <a:latin typeface="Arial"/>
                <a:cs typeface="Arial"/>
              </a:rPr>
              <a:t>Applicable</a:t>
            </a:r>
            <a:r>
              <a:rPr lang="en-GB" sz="700" spc="170">
                <a:latin typeface="Arial"/>
                <a:cs typeface="Arial"/>
              </a:rPr>
              <a:t> </a:t>
            </a:r>
            <a:r>
              <a:rPr lang="en-GB" sz="700" spc="-5">
                <a:latin typeface="Arial"/>
                <a:cs typeface="Arial"/>
              </a:rPr>
              <a:t>Laws.</a:t>
            </a:r>
            <a:r>
              <a:rPr lang="en-GB" sz="700" spc="165">
                <a:latin typeface="Arial"/>
                <a:cs typeface="Arial"/>
              </a:rPr>
              <a:t> </a:t>
            </a:r>
            <a:r>
              <a:rPr lang="en-GB" sz="700" spc="-5">
                <a:latin typeface="Arial"/>
                <a:cs typeface="Arial"/>
              </a:rPr>
              <a:t>Where</a:t>
            </a:r>
            <a:r>
              <a:rPr lang="en-GB" sz="700" spc="170">
                <a:latin typeface="Arial"/>
                <a:cs typeface="Arial"/>
              </a:rPr>
              <a:t> </a:t>
            </a:r>
            <a:r>
              <a:rPr lang="en-GB" sz="700">
                <a:latin typeface="Arial"/>
                <a:cs typeface="Arial"/>
              </a:rPr>
              <a:t>the</a:t>
            </a:r>
            <a:r>
              <a:rPr lang="en-GB" sz="700" spc="175">
                <a:latin typeface="Arial"/>
                <a:cs typeface="Arial"/>
              </a:rPr>
              <a:t> </a:t>
            </a:r>
            <a:r>
              <a:rPr lang="en-GB" sz="700" spc="-5">
                <a:latin typeface="Arial"/>
                <a:cs typeface="Arial"/>
              </a:rPr>
              <a:t>Supplier</a:t>
            </a:r>
            <a:r>
              <a:rPr lang="en-GB" sz="700" spc="175">
                <a:latin typeface="Arial"/>
                <a:cs typeface="Arial"/>
              </a:rPr>
              <a:t> </a:t>
            </a:r>
            <a:r>
              <a:rPr lang="en-GB" sz="700" spc="-5">
                <a:latin typeface="Arial"/>
                <a:cs typeface="Arial"/>
              </a:rPr>
              <a:t>is</a:t>
            </a:r>
            <a:r>
              <a:rPr lang="en-GB" sz="700" spc="175">
                <a:latin typeface="Arial"/>
                <a:cs typeface="Arial"/>
              </a:rPr>
              <a:t> </a:t>
            </a:r>
            <a:r>
              <a:rPr lang="en-GB" sz="700" spc="-5">
                <a:latin typeface="Arial"/>
                <a:cs typeface="Arial"/>
              </a:rPr>
              <a:t>relying</a:t>
            </a:r>
            <a:r>
              <a:rPr lang="en-GB" sz="700" spc="175">
                <a:latin typeface="Arial"/>
                <a:cs typeface="Arial"/>
              </a:rPr>
              <a:t> </a:t>
            </a:r>
            <a:r>
              <a:rPr lang="en-GB" sz="700" spc="-5">
                <a:latin typeface="Arial"/>
                <a:cs typeface="Arial"/>
              </a:rPr>
              <a:t>on Applicable</a:t>
            </a:r>
            <a:r>
              <a:rPr lang="en-GB" sz="700" spc="65">
                <a:latin typeface="Arial"/>
                <a:cs typeface="Arial"/>
              </a:rPr>
              <a:t> </a:t>
            </a:r>
            <a:r>
              <a:rPr lang="en-GB" sz="700" spc="-5">
                <a:latin typeface="Arial"/>
                <a:cs typeface="Arial"/>
              </a:rPr>
              <a:t>Laws</a:t>
            </a:r>
            <a:r>
              <a:rPr lang="en-GB" sz="700" spc="65">
                <a:latin typeface="Arial"/>
                <a:cs typeface="Arial"/>
              </a:rPr>
              <a:t> </a:t>
            </a:r>
            <a:r>
              <a:rPr lang="en-GB" sz="700">
                <a:latin typeface="Arial"/>
                <a:cs typeface="Arial"/>
              </a:rPr>
              <a:t>as</a:t>
            </a:r>
            <a:r>
              <a:rPr lang="en-GB" sz="700" spc="50">
                <a:latin typeface="Arial"/>
                <a:cs typeface="Arial"/>
              </a:rPr>
              <a:t> </a:t>
            </a:r>
            <a:r>
              <a:rPr lang="en-GB" sz="700">
                <a:latin typeface="Arial"/>
                <a:cs typeface="Arial"/>
              </a:rPr>
              <a:t>the</a:t>
            </a:r>
            <a:r>
              <a:rPr lang="en-GB" sz="700" spc="65">
                <a:latin typeface="Arial"/>
                <a:cs typeface="Arial"/>
              </a:rPr>
              <a:t> </a:t>
            </a:r>
            <a:r>
              <a:rPr lang="en-GB" sz="700" spc="-5">
                <a:latin typeface="Arial"/>
                <a:cs typeface="Arial"/>
              </a:rPr>
              <a:t>basis</a:t>
            </a:r>
            <a:r>
              <a:rPr lang="en-GB" sz="700" spc="65">
                <a:latin typeface="Arial"/>
                <a:cs typeface="Arial"/>
              </a:rPr>
              <a:t> </a:t>
            </a:r>
            <a:r>
              <a:rPr lang="en-GB" sz="700">
                <a:latin typeface="Arial"/>
                <a:cs typeface="Arial"/>
              </a:rPr>
              <a:t>for</a:t>
            </a:r>
            <a:r>
              <a:rPr lang="en-GB" sz="700" spc="55">
                <a:latin typeface="Arial"/>
                <a:cs typeface="Arial"/>
              </a:rPr>
              <a:t> </a:t>
            </a:r>
            <a:r>
              <a:rPr lang="en-GB" sz="700" spc="-5">
                <a:latin typeface="Arial"/>
                <a:cs typeface="Arial"/>
              </a:rPr>
              <a:t>Processing</a:t>
            </a:r>
            <a:r>
              <a:rPr lang="en-GB" sz="700" spc="35">
                <a:latin typeface="Arial"/>
                <a:cs typeface="Arial"/>
              </a:rPr>
              <a:t> </a:t>
            </a:r>
            <a:r>
              <a:rPr lang="en-GB" sz="700" spc="-5">
                <a:latin typeface="Arial"/>
                <a:cs typeface="Arial"/>
              </a:rPr>
              <a:t>Client</a:t>
            </a:r>
            <a:r>
              <a:rPr lang="en-GB" sz="700" spc="70">
                <a:latin typeface="Arial"/>
                <a:cs typeface="Arial"/>
              </a:rPr>
              <a:t> </a:t>
            </a:r>
            <a:r>
              <a:rPr lang="en-GB" sz="700" spc="-5">
                <a:latin typeface="Arial"/>
                <a:cs typeface="Arial"/>
              </a:rPr>
              <a:t>Personal</a:t>
            </a:r>
            <a:r>
              <a:rPr lang="en-GB" sz="700" spc="65">
                <a:latin typeface="Arial"/>
                <a:cs typeface="Arial"/>
              </a:rPr>
              <a:t> </a:t>
            </a:r>
            <a:r>
              <a:rPr lang="en-GB" sz="700" spc="-5">
                <a:latin typeface="Arial"/>
                <a:cs typeface="Arial"/>
              </a:rPr>
              <a:t>Data,</a:t>
            </a:r>
            <a:r>
              <a:rPr lang="en-GB" sz="700" spc="65">
                <a:latin typeface="Arial"/>
                <a:cs typeface="Arial"/>
              </a:rPr>
              <a:t> </a:t>
            </a:r>
            <a:r>
              <a:rPr lang="en-GB" sz="700" spc="-5">
                <a:latin typeface="Arial"/>
                <a:cs typeface="Arial"/>
              </a:rPr>
              <a:t>the</a:t>
            </a:r>
            <a:r>
              <a:rPr lang="en-GB" sz="700" spc="65">
                <a:latin typeface="Arial"/>
                <a:cs typeface="Arial"/>
              </a:rPr>
              <a:t> </a:t>
            </a:r>
            <a:r>
              <a:rPr lang="en-GB" sz="700" spc="-5">
                <a:latin typeface="Arial"/>
                <a:cs typeface="Arial"/>
              </a:rPr>
              <a:t>Supplier shall notify the Client of this before performing the Processing required by the Applicable Laws unless those  Applicable Laws prohibit the Supplier from so notifying</a:t>
            </a:r>
            <a:r>
              <a:rPr lang="en-GB" sz="700" spc="5">
                <a:latin typeface="Arial"/>
                <a:cs typeface="Arial"/>
              </a:rPr>
              <a:t> </a:t>
            </a:r>
            <a:r>
              <a:rPr lang="en-GB" sz="700" spc="-5">
                <a:latin typeface="Arial"/>
                <a:cs typeface="Arial"/>
              </a:rPr>
              <a:t>the</a:t>
            </a:r>
            <a:r>
              <a:rPr lang="en-GB" sz="700" spc="10">
                <a:latin typeface="Arial"/>
                <a:cs typeface="Arial"/>
              </a:rPr>
              <a:t> </a:t>
            </a:r>
            <a:r>
              <a:rPr lang="en-GB" sz="700" spc="-5">
                <a:latin typeface="Arial"/>
                <a:cs typeface="Arial"/>
              </a:rPr>
              <a:t>Client </a:t>
            </a:r>
            <a:r>
              <a:rPr lang="en-GB" sz="700">
                <a:latin typeface="Arial"/>
                <a:cs typeface="Arial"/>
              </a:rPr>
              <a:t>on</a:t>
            </a:r>
            <a:r>
              <a:rPr lang="en-GB" sz="700" spc="10">
                <a:latin typeface="Arial"/>
                <a:cs typeface="Arial"/>
              </a:rPr>
              <a:t> </a:t>
            </a:r>
            <a:r>
              <a:rPr lang="en-GB" sz="700" spc="-5">
                <a:latin typeface="Arial"/>
                <a:cs typeface="Arial"/>
              </a:rPr>
              <a:t>important</a:t>
            </a:r>
            <a:r>
              <a:rPr lang="en-GB" sz="700" spc="10">
                <a:latin typeface="Arial"/>
                <a:cs typeface="Arial"/>
              </a:rPr>
              <a:t> </a:t>
            </a:r>
            <a:r>
              <a:rPr lang="en-GB" sz="700" spc="-5">
                <a:latin typeface="Arial"/>
                <a:cs typeface="Arial"/>
              </a:rPr>
              <a:t>grounds</a:t>
            </a:r>
            <a:r>
              <a:rPr lang="en-GB" sz="700" spc="-10">
                <a:latin typeface="Arial"/>
                <a:cs typeface="Arial"/>
              </a:rPr>
              <a:t> </a:t>
            </a:r>
            <a:r>
              <a:rPr lang="en-GB" sz="700">
                <a:latin typeface="Arial"/>
                <a:cs typeface="Arial"/>
              </a:rPr>
              <a:t>of</a:t>
            </a:r>
            <a:r>
              <a:rPr lang="en-GB" sz="700" spc="10">
                <a:latin typeface="Arial"/>
                <a:cs typeface="Arial"/>
              </a:rPr>
              <a:t> </a:t>
            </a:r>
            <a:r>
              <a:rPr lang="en-GB" sz="700" spc="-5">
                <a:latin typeface="Arial"/>
                <a:cs typeface="Arial"/>
              </a:rPr>
              <a:t>public</a:t>
            </a:r>
            <a:r>
              <a:rPr lang="en-GB" sz="700" spc="5">
                <a:latin typeface="Arial"/>
                <a:cs typeface="Arial"/>
              </a:rPr>
              <a:t> </a:t>
            </a:r>
            <a:r>
              <a:rPr lang="en-GB" sz="700" spc="-5">
                <a:latin typeface="Arial"/>
                <a:cs typeface="Arial"/>
              </a:rPr>
              <a:t>interest.</a:t>
            </a:r>
            <a:r>
              <a:rPr lang="en-GB" sz="700">
                <a:latin typeface="Arial"/>
                <a:cs typeface="Arial"/>
              </a:rPr>
              <a:t> </a:t>
            </a:r>
            <a:r>
              <a:rPr lang="en-GB" sz="700" spc="-5">
                <a:latin typeface="Arial"/>
                <a:cs typeface="Arial"/>
              </a:rPr>
              <a:t>The</a:t>
            </a:r>
            <a:r>
              <a:rPr lang="en-GB" sz="700" spc="5">
                <a:latin typeface="Arial"/>
                <a:cs typeface="Arial"/>
              </a:rPr>
              <a:t> </a:t>
            </a:r>
            <a:r>
              <a:rPr lang="en-GB" sz="700" spc="-5">
                <a:latin typeface="Arial"/>
                <a:cs typeface="Arial"/>
              </a:rPr>
              <a:t>Supplier</a:t>
            </a:r>
            <a:r>
              <a:rPr lang="en-GB" sz="700">
                <a:latin typeface="Arial"/>
                <a:cs typeface="Arial"/>
              </a:rPr>
              <a:t> </a:t>
            </a:r>
            <a:r>
              <a:rPr lang="en-GB" sz="700" spc="-5">
                <a:latin typeface="Arial"/>
                <a:cs typeface="Arial"/>
              </a:rPr>
              <a:t>shall</a:t>
            </a:r>
            <a:r>
              <a:rPr lang="en-GB" sz="700" spc="10">
                <a:latin typeface="Arial"/>
                <a:cs typeface="Arial"/>
              </a:rPr>
              <a:t> </a:t>
            </a:r>
            <a:r>
              <a:rPr lang="en-GB" sz="700" spc="-10">
                <a:latin typeface="Arial"/>
                <a:cs typeface="Arial"/>
              </a:rPr>
              <a:t>use </a:t>
            </a:r>
            <a:r>
              <a:rPr lang="en-GB" sz="700" spc="-5">
                <a:latin typeface="Arial"/>
                <a:cs typeface="Arial"/>
              </a:rPr>
              <a:t>reasonable</a:t>
            </a:r>
            <a:r>
              <a:rPr lang="en-GB" sz="700" spc="40">
                <a:latin typeface="Arial"/>
                <a:cs typeface="Arial"/>
              </a:rPr>
              <a:t> </a:t>
            </a:r>
            <a:r>
              <a:rPr lang="en-GB" sz="700" spc="-5">
                <a:latin typeface="Arial"/>
                <a:cs typeface="Arial"/>
              </a:rPr>
              <a:t>endeavours</a:t>
            </a:r>
            <a:r>
              <a:rPr lang="en-GB" sz="700" spc="40">
                <a:latin typeface="Arial"/>
                <a:cs typeface="Arial"/>
              </a:rPr>
              <a:t> </a:t>
            </a:r>
            <a:r>
              <a:rPr lang="en-GB" sz="700">
                <a:latin typeface="Arial"/>
                <a:cs typeface="Arial"/>
              </a:rPr>
              <a:t>to</a:t>
            </a:r>
            <a:r>
              <a:rPr lang="en-GB" sz="700" spc="40">
                <a:latin typeface="Arial"/>
                <a:cs typeface="Arial"/>
              </a:rPr>
              <a:t> </a:t>
            </a:r>
            <a:r>
              <a:rPr lang="en-GB" sz="700" spc="-5">
                <a:latin typeface="Arial"/>
                <a:cs typeface="Arial"/>
              </a:rPr>
              <a:t>inform</a:t>
            </a:r>
            <a:r>
              <a:rPr lang="en-GB" sz="700" spc="45">
                <a:latin typeface="Arial"/>
                <a:cs typeface="Arial"/>
              </a:rPr>
              <a:t> </a:t>
            </a:r>
            <a:r>
              <a:rPr lang="en-GB" sz="700" spc="-5">
                <a:latin typeface="Arial"/>
                <a:cs typeface="Arial"/>
              </a:rPr>
              <a:t>the</a:t>
            </a:r>
            <a:r>
              <a:rPr lang="en-GB" sz="700" spc="40">
                <a:latin typeface="Arial"/>
                <a:cs typeface="Arial"/>
              </a:rPr>
              <a:t> </a:t>
            </a:r>
            <a:r>
              <a:rPr lang="en-GB" sz="700" spc="-5">
                <a:latin typeface="Arial"/>
                <a:cs typeface="Arial"/>
              </a:rPr>
              <a:t>Client</a:t>
            </a:r>
            <a:r>
              <a:rPr lang="en-GB" sz="700" spc="40">
                <a:latin typeface="Arial"/>
                <a:cs typeface="Arial"/>
              </a:rPr>
              <a:t> </a:t>
            </a:r>
            <a:r>
              <a:rPr lang="en-GB" sz="700" spc="-10">
                <a:latin typeface="Arial"/>
                <a:cs typeface="Arial"/>
              </a:rPr>
              <a:t>if,</a:t>
            </a:r>
            <a:r>
              <a:rPr lang="en-GB" sz="700" spc="40">
                <a:latin typeface="Arial"/>
                <a:cs typeface="Arial"/>
              </a:rPr>
              <a:t> </a:t>
            </a:r>
            <a:r>
              <a:rPr lang="en-GB" sz="700" spc="-5">
                <a:latin typeface="Arial"/>
                <a:cs typeface="Arial"/>
              </a:rPr>
              <a:t>in</a:t>
            </a:r>
            <a:r>
              <a:rPr lang="en-GB" sz="700" spc="40">
                <a:latin typeface="Arial"/>
                <a:cs typeface="Arial"/>
              </a:rPr>
              <a:t> </a:t>
            </a:r>
            <a:r>
              <a:rPr lang="en-GB" sz="700">
                <a:latin typeface="Arial"/>
                <a:cs typeface="Arial"/>
              </a:rPr>
              <a:t>the</a:t>
            </a:r>
            <a:r>
              <a:rPr lang="en-GB" sz="700" spc="40">
                <a:latin typeface="Arial"/>
                <a:cs typeface="Arial"/>
              </a:rPr>
              <a:t> </a:t>
            </a:r>
            <a:r>
              <a:rPr lang="en-GB" sz="700" spc="-5">
                <a:latin typeface="Arial"/>
                <a:cs typeface="Arial"/>
              </a:rPr>
              <a:t>opinion</a:t>
            </a:r>
            <a:r>
              <a:rPr lang="en-GB" sz="700" spc="40">
                <a:latin typeface="Arial"/>
                <a:cs typeface="Arial"/>
              </a:rPr>
              <a:t> </a:t>
            </a:r>
            <a:r>
              <a:rPr lang="en-GB" sz="700">
                <a:latin typeface="Arial"/>
                <a:cs typeface="Arial"/>
              </a:rPr>
              <a:t>of</a:t>
            </a:r>
            <a:r>
              <a:rPr lang="en-GB" sz="700" spc="40">
                <a:latin typeface="Arial"/>
                <a:cs typeface="Arial"/>
              </a:rPr>
              <a:t> </a:t>
            </a:r>
            <a:r>
              <a:rPr lang="en-GB" sz="700" spc="-5">
                <a:latin typeface="Arial"/>
                <a:cs typeface="Arial"/>
              </a:rPr>
              <a:t>the</a:t>
            </a:r>
            <a:r>
              <a:rPr lang="en-GB" sz="700" spc="40">
                <a:latin typeface="Arial"/>
                <a:cs typeface="Arial"/>
              </a:rPr>
              <a:t> </a:t>
            </a:r>
            <a:r>
              <a:rPr lang="en-GB" sz="700" spc="-5">
                <a:latin typeface="Arial"/>
                <a:cs typeface="Arial"/>
              </a:rPr>
              <a:t>Supplier,</a:t>
            </a:r>
            <a:r>
              <a:rPr lang="en-GB" sz="700" spc="40">
                <a:latin typeface="Arial"/>
                <a:cs typeface="Arial"/>
              </a:rPr>
              <a:t> </a:t>
            </a:r>
            <a:r>
              <a:rPr lang="en-GB" sz="700">
                <a:latin typeface="Arial"/>
                <a:cs typeface="Arial"/>
              </a:rPr>
              <a:t>the </a:t>
            </a:r>
            <a:r>
              <a:rPr lang="en-GB" sz="700" spc="-5">
                <a:latin typeface="Arial"/>
                <a:cs typeface="Arial"/>
              </a:rPr>
              <a:t>instructions</a:t>
            </a:r>
            <a:r>
              <a:rPr lang="en-GB" sz="700" spc="5">
                <a:latin typeface="Arial"/>
                <a:cs typeface="Arial"/>
              </a:rPr>
              <a:t> </a:t>
            </a:r>
            <a:r>
              <a:rPr lang="en-GB" sz="700" spc="-5">
                <a:latin typeface="Arial"/>
                <a:cs typeface="Arial"/>
              </a:rPr>
              <a:t>of</a:t>
            </a:r>
            <a:r>
              <a:rPr lang="en-GB" sz="700" spc="5">
                <a:latin typeface="Arial"/>
                <a:cs typeface="Arial"/>
              </a:rPr>
              <a:t> </a:t>
            </a:r>
            <a:r>
              <a:rPr lang="en-GB" sz="700">
                <a:latin typeface="Arial"/>
                <a:cs typeface="Arial"/>
              </a:rPr>
              <a:t>the</a:t>
            </a:r>
            <a:r>
              <a:rPr lang="en-GB" sz="700" spc="10">
                <a:latin typeface="Arial"/>
                <a:cs typeface="Arial"/>
              </a:rPr>
              <a:t> </a:t>
            </a:r>
            <a:r>
              <a:rPr lang="en-GB" sz="700" spc="-5">
                <a:latin typeface="Arial"/>
                <a:cs typeface="Arial"/>
              </a:rPr>
              <a:t>Client</a:t>
            </a:r>
            <a:r>
              <a:rPr lang="en-GB" sz="700" spc="5">
                <a:latin typeface="Arial"/>
                <a:cs typeface="Arial"/>
              </a:rPr>
              <a:t> </a:t>
            </a:r>
            <a:r>
              <a:rPr lang="en-GB" sz="700" spc="-5">
                <a:latin typeface="Arial"/>
                <a:cs typeface="Arial"/>
              </a:rPr>
              <a:t>infringe</a:t>
            </a:r>
            <a:r>
              <a:rPr lang="en-GB" sz="700">
                <a:latin typeface="Arial"/>
                <a:cs typeface="Arial"/>
              </a:rPr>
              <a:t> </a:t>
            </a:r>
            <a:r>
              <a:rPr lang="en-GB" sz="700" spc="-5">
                <a:latin typeface="Arial"/>
                <a:cs typeface="Arial"/>
              </a:rPr>
              <a:t>Applicable</a:t>
            </a:r>
            <a:r>
              <a:rPr lang="en-GB" sz="700" spc="5">
                <a:latin typeface="Arial"/>
                <a:cs typeface="Arial"/>
              </a:rPr>
              <a:t> </a:t>
            </a:r>
            <a:r>
              <a:rPr lang="en-GB" sz="700" spc="-5">
                <a:latin typeface="Arial"/>
                <a:cs typeface="Arial"/>
              </a:rPr>
              <a:t>Data</a:t>
            </a:r>
            <a:r>
              <a:rPr lang="en-GB" sz="700" spc="5">
                <a:latin typeface="Arial"/>
                <a:cs typeface="Arial"/>
              </a:rPr>
              <a:t> </a:t>
            </a:r>
            <a:r>
              <a:rPr lang="en-GB" sz="700" spc="-5">
                <a:latin typeface="Arial"/>
                <a:cs typeface="Arial"/>
              </a:rPr>
              <a:t>Protection</a:t>
            </a:r>
            <a:r>
              <a:rPr lang="en-GB" sz="700">
                <a:latin typeface="Arial"/>
                <a:cs typeface="Arial"/>
              </a:rPr>
              <a:t> </a:t>
            </a:r>
            <a:r>
              <a:rPr lang="en-GB" sz="700" spc="-5">
                <a:latin typeface="Arial"/>
                <a:cs typeface="Arial"/>
              </a:rPr>
              <a:t>Laws;</a:t>
            </a:r>
            <a:endParaRPr lang="en-GB" sz="700">
              <a:latin typeface="Arial"/>
              <a:cs typeface="Arial"/>
            </a:endParaRPr>
          </a:p>
          <a:p>
            <a:pPr marL="450000" indent="-180000">
              <a:spcBef>
                <a:spcPts val="300"/>
              </a:spcBef>
              <a:spcAft>
                <a:spcPts val="300"/>
              </a:spcAft>
              <a:buAutoNum type="alphaLcParenBoth" startAt="2"/>
            </a:pPr>
            <a:r>
              <a:rPr lang="en-GB" sz="700">
                <a:latin typeface="Arial"/>
                <a:cs typeface="Arial"/>
              </a:rPr>
              <a:t>implement the technical and organisational measures set out in Schedule 2 to protect against unauthorised or unlawful Processing of Client </a:t>
            </a:r>
            <a:r>
              <a:rPr lang="en-GB" sz="700" spc="-5">
                <a:latin typeface="Arial"/>
                <a:cs typeface="Arial"/>
              </a:rPr>
              <a:t>Personal</a:t>
            </a:r>
            <a:r>
              <a:rPr lang="en-GB" sz="700" spc="110">
                <a:latin typeface="Arial"/>
                <a:cs typeface="Arial"/>
              </a:rPr>
              <a:t> </a:t>
            </a:r>
            <a:r>
              <a:rPr lang="en-GB" sz="700" spc="-5">
                <a:latin typeface="Arial"/>
                <a:cs typeface="Arial"/>
              </a:rPr>
              <a:t>Data</a:t>
            </a:r>
            <a:r>
              <a:rPr lang="en-GB" sz="700" spc="100">
                <a:latin typeface="Arial"/>
                <a:cs typeface="Arial"/>
              </a:rPr>
              <a:t> </a:t>
            </a:r>
            <a:r>
              <a:rPr lang="en-GB" sz="700">
                <a:latin typeface="Arial"/>
                <a:cs typeface="Arial"/>
              </a:rPr>
              <a:t>and</a:t>
            </a:r>
            <a:r>
              <a:rPr lang="en-GB" sz="700" spc="105">
                <a:latin typeface="Arial"/>
                <a:cs typeface="Arial"/>
              </a:rPr>
              <a:t> </a:t>
            </a:r>
            <a:r>
              <a:rPr lang="en-GB" sz="700" spc="-5">
                <a:latin typeface="Arial"/>
                <a:cs typeface="Arial"/>
              </a:rPr>
              <a:t>against</a:t>
            </a:r>
            <a:r>
              <a:rPr lang="en-GB" sz="700" spc="100">
                <a:latin typeface="Arial"/>
                <a:cs typeface="Arial"/>
              </a:rPr>
              <a:t> </a:t>
            </a:r>
            <a:r>
              <a:rPr lang="en-GB" sz="700" spc="-5">
                <a:latin typeface="Arial"/>
                <a:cs typeface="Arial"/>
              </a:rPr>
              <a:t>accidental</a:t>
            </a:r>
            <a:r>
              <a:rPr lang="en-GB" sz="700" spc="110">
                <a:latin typeface="Arial"/>
                <a:cs typeface="Arial"/>
              </a:rPr>
              <a:t> </a:t>
            </a:r>
            <a:r>
              <a:rPr lang="en-GB" sz="700" spc="-5">
                <a:latin typeface="Arial"/>
                <a:cs typeface="Arial"/>
              </a:rPr>
              <a:t>loss</a:t>
            </a:r>
            <a:r>
              <a:rPr lang="en-GB" sz="700" spc="105">
                <a:latin typeface="Arial"/>
                <a:cs typeface="Arial"/>
              </a:rPr>
              <a:t> </a:t>
            </a:r>
            <a:r>
              <a:rPr lang="en-GB" sz="700">
                <a:latin typeface="Arial"/>
                <a:cs typeface="Arial"/>
              </a:rPr>
              <a:t>or</a:t>
            </a:r>
            <a:r>
              <a:rPr lang="en-GB" sz="700" spc="114">
                <a:latin typeface="Arial"/>
                <a:cs typeface="Arial"/>
              </a:rPr>
              <a:t> </a:t>
            </a:r>
            <a:r>
              <a:rPr lang="en-GB" sz="700" spc="-5">
                <a:latin typeface="Arial"/>
                <a:cs typeface="Arial"/>
              </a:rPr>
              <a:t>destruction</a:t>
            </a:r>
            <a:r>
              <a:rPr lang="en-GB" sz="700" spc="100">
                <a:latin typeface="Arial"/>
                <a:cs typeface="Arial"/>
              </a:rPr>
              <a:t> </a:t>
            </a:r>
            <a:r>
              <a:rPr lang="en-GB" sz="700">
                <a:latin typeface="Arial"/>
                <a:cs typeface="Arial"/>
              </a:rPr>
              <a:t>of,</a:t>
            </a:r>
            <a:r>
              <a:rPr lang="en-GB" sz="700" spc="114">
                <a:latin typeface="Arial"/>
                <a:cs typeface="Arial"/>
              </a:rPr>
              <a:t> </a:t>
            </a:r>
            <a:r>
              <a:rPr lang="en-GB" sz="700" spc="-5">
                <a:latin typeface="Arial"/>
                <a:cs typeface="Arial"/>
              </a:rPr>
              <a:t>or</a:t>
            </a:r>
            <a:r>
              <a:rPr lang="en-GB" sz="700" spc="114">
                <a:latin typeface="Arial"/>
                <a:cs typeface="Arial"/>
              </a:rPr>
              <a:t> </a:t>
            </a:r>
            <a:r>
              <a:rPr lang="en-GB" sz="700" spc="-5">
                <a:latin typeface="Arial"/>
                <a:cs typeface="Arial"/>
              </a:rPr>
              <a:t>damage</a:t>
            </a:r>
            <a:r>
              <a:rPr lang="en-GB" sz="700" spc="100">
                <a:latin typeface="Arial"/>
                <a:cs typeface="Arial"/>
              </a:rPr>
              <a:t> </a:t>
            </a:r>
            <a:r>
              <a:rPr lang="en-GB" sz="700" spc="-5">
                <a:latin typeface="Arial"/>
                <a:cs typeface="Arial"/>
              </a:rPr>
              <a:t>to, Client</a:t>
            </a:r>
            <a:r>
              <a:rPr lang="en-GB" sz="700" spc="245">
                <a:latin typeface="Arial"/>
                <a:cs typeface="Arial"/>
              </a:rPr>
              <a:t> </a:t>
            </a:r>
            <a:r>
              <a:rPr lang="en-GB" sz="700" spc="-5">
                <a:latin typeface="Arial"/>
                <a:cs typeface="Arial"/>
              </a:rPr>
              <a:t>Personal</a:t>
            </a:r>
            <a:r>
              <a:rPr lang="en-GB" sz="700" spc="245">
                <a:latin typeface="Arial"/>
                <a:cs typeface="Arial"/>
              </a:rPr>
              <a:t> </a:t>
            </a:r>
            <a:r>
              <a:rPr lang="en-GB" sz="700" spc="-5">
                <a:latin typeface="Arial"/>
                <a:cs typeface="Arial"/>
              </a:rPr>
              <a:t>Data,</a:t>
            </a:r>
            <a:r>
              <a:rPr lang="en-GB" sz="700" spc="245">
                <a:latin typeface="Arial"/>
                <a:cs typeface="Arial"/>
              </a:rPr>
              <a:t> </a:t>
            </a:r>
            <a:r>
              <a:rPr lang="en-GB" sz="700" spc="-5">
                <a:latin typeface="Arial"/>
                <a:cs typeface="Arial"/>
              </a:rPr>
              <a:t>which</a:t>
            </a:r>
            <a:r>
              <a:rPr lang="en-GB" sz="700" spc="250">
                <a:latin typeface="Arial"/>
                <a:cs typeface="Arial"/>
              </a:rPr>
              <a:t> </a:t>
            </a:r>
            <a:r>
              <a:rPr lang="en-GB" sz="700">
                <a:latin typeface="Arial"/>
                <a:cs typeface="Arial"/>
              </a:rPr>
              <a:t>the</a:t>
            </a:r>
            <a:r>
              <a:rPr lang="en-GB" sz="700" spc="245">
                <a:latin typeface="Arial"/>
                <a:cs typeface="Arial"/>
              </a:rPr>
              <a:t> </a:t>
            </a:r>
            <a:r>
              <a:rPr lang="en-GB" sz="700" spc="-5">
                <a:latin typeface="Arial"/>
                <a:cs typeface="Arial"/>
              </a:rPr>
              <a:t>Client</a:t>
            </a:r>
            <a:r>
              <a:rPr lang="en-GB" sz="700" spc="250">
                <a:latin typeface="Arial"/>
                <a:cs typeface="Arial"/>
              </a:rPr>
              <a:t> </a:t>
            </a:r>
            <a:r>
              <a:rPr lang="en-GB" sz="700" spc="-5">
                <a:latin typeface="Arial"/>
                <a:cs typeface="Arial"/>
              </a:rPr>
              <a:t>has</a:t>
            </a:r>
            <a:r>
              <a:rPr lang="en-GB" sz="700" spc="245">
                <a:latin typeface="Arial"/>
                <a:cs typeface="Arial"/>
              </a:rPr>
              <a:t> </a:t>
            </a:r>
            <a:r>
              <a:rPr lang="en-GB" sz="700" spc="-5">
                <a:latin typeface="Arial"/>
                <a:cs typeface="Arial"/>
              </a:rPr>
              <a:t>reviewed</a:t>
            </a:r>
            <a:r>
              <a:rPr lang="en-GB" sz="700" spc="245">
                <a:latin typeface="Arial"/>
                <a:cs typeface="Arial"/>
              </a:rPr>
              <a:t> </a:t>
            </a:r>
            <a:r>
              <a:rPr lang="en-GB" sz="700">
                <a:latin typeface="Arial"/>
                <a:cs typeface="Arial"/>
              </a:rPr>
              <a:t>and</a:t>
            </a:r>
            <a:r>
              <a:rPr lang="en-GB" sz="700" spc="250">
                <a:latin typeface="Arial"/>
                <a:cs typeface="Arial"/>
              </a:rPr>
              <a:t> </a:t>
            </a:r>
            <a:r>
              <a:rPr lang="en-GB" sz="700" spc="-5">
                <a:latin typeface="Arial"/>
                <a:cs typeface="Arial"/>
              </a:rPr>
              <a:t>confirms</a:t>
            </a:r>
            <a:r>
              <a:rPr lang="en-GB" sz="700" spc="240">
                <a:latin typeface="Arial"/>
                <a:cs typeface="Arial"/>
              </a:rPr>
              <a:t> </a:t>
            </a:r>
            <a:r>
              <a:rPr lang="en-GB" sz="700" spc="-10">
                <a:latin typeface="Arial"/>
                <a:cs typeface="Arial"/>
              </a:rPr>
              <a:t>are </a:t>
            </a:r>
            <a:r>
              <a:rPr lang="en-GB" sz="700" spc="-5">
                <a:latin typeface="Arial"/>
                <a:cs typeface="Arial"/>
              </a:rPr>
              <a:t>appropriate</a:t>
            </a:r>
            <a:r>
              <a:rPr lang="en-GB" sz="700" spc="100">
                <a:latin typeface="Arial"/>
                <a:cs typeface="Arial"/>
              </a:rPr>
              <a:t> </a:t>
            </a:r>
            <a:r>
              <a:rPr lang="en-GB" sz="700">
                <a:latin typeface="Arial"/>
                <a:cs typeface="Arial"/>
              </a:rPr>
              <a:t>to</a:t>
            </a:r>
            <a:r>
              <a:rPr lang="en-GB" sz="700" spc="100">
                <a:latin typeface="Arial"/>
                <a:cs typeface="Arial"/>
              </a:rPr>
              <a:t> </a:t>
            </a:r>
            <a:r>
              <a:rPr lang="en-GB" sz="700">
                <a:latin typeface="Arial"/>
                <a:cs typeface="Arial"/>
              </a:rPr>
              <a:t>the</a:t>
            </a:r>
            <a:r>
              <a:rPr lang="en-GB" sz="700" spc="105">
                <a:latin typeface="Arial"/>
                <a:cs typeface="Arial"/>
              </a:rPr>
              <a:t> </a:t>
            </a:r>
            <a:r>
              <a:rPr lang="en-GB" sz="700" spc="-5">
                <a:latin typeface="Arial"/>
                <a:cs typeface="Arial"/>
              </a:rPr>
              <a:t>harm</a:t>
            </a:r>
            <a:r>
              <a:rPr lang="en-GB" sz="700" spc="100">
                <a:latin typeface="Arial"/>
                <a:cs typeface="Arial"/>
              </a:rPr>
              <a:t> </a:t>
            </a:r>
            <a:r>
              <a:rPr lang="en-GB" sz="700" spc="-5">
                <a:latin typeface="Arial"/>
                <a:cs typeface="Arial"/>
              </a:rPr>
              <a:t>that</a:t>
            </a:r>
            <a:r>
              <a:rPr lang="en-GB" sz="700" spc="100">
                <a:latin typeface="Arial"/>
                <a:cs typeface="Arial"/>
              </a:rPr>
              <a:t> </a:t>
            </a:r>
            <a:r>
              <a:rPr lang="en-GB" sz="700" spc="-5">
                <a:latin typeface="Arial"/>
                <a:cs typeface="Arial"/>
              </a:rPr>
              <a:t>might</a:t>
            </a:r>
            <a:r>
              <a:rPr lang="en-GB" sz="700" spc="105">
                <a:latin typeface="Arial"/>
                <a:cs typeface="Arial"/>
              </a:rPr>
              <a:t> </a:t>
            </a:r>
            <a:r>
              <a:rPr lang="en-GB" sz="700" spc="-5">
                <a:latin typeface="Arial"/>
                <a:cs typeface="Arial"/>
              </a:rPr>
              <a:t>result</a:t>
            </a:r>
            <a:r>
              <a:rPr lang="en-GB" sz="700" spc="100">
                <a:latin typeface="Arial"/>
                <a:cs typeface="Arial"/>
              </a:rPr>
              <a:t> </a:t>
            </a:r>
            <a:r>
              <a:rPr lang="en-GB" sz="700" spc="-5">
                <a:latin typeface="Arial"/>
                <a:cs typeface="Arial"/>
              </a:rPr>
              <a:t>from</a:t>
            </a:r>
            <a:r>
              <a:rPr lang="en-GB" sz="700" spc="100">
                <a:latin typeface="Arial"/>
                <a:cs typeface="Arial"/>
              </a:rPr>
              <a:t> </a:t>
            </a:r>
            <a:r>
              <a:rPr lang="en-GB" sz="700">
                <a:latin typeface="Arial"/>
                <a:cs typeface="Arial"/>
              </a:rPr>
              <a:t>the</a:t>
            </a:r>
            <a:r>
              <a:rPr lang="en-GB" sz="700" spc="105">
                <a:latin typeface="Arial"/>
                <a:cs typeface="Arial"/>
              </a:rPr>
              <a:t> </a:t>
            </a:r>
            <a:r>
              <a:rPr lang="en-GB" sz="700" spc="-5">
                <a:latin typeface="Arial"/>
                <a:cs typeface="Arial"/>
              </a:rPr>
              <a:t>unauthorised</a:t>
            </a:r>
            <a:r>
              <a:rPr lang="en-GB" sz="700" spc="100">
                <a:latin typeface="Arial"/>
                <a:cs typeface="Arial"/>
              </a:rPr>
              <a:t> </a:t>
            </a:r>
            <a:r>
              <a:rPr lang="en-GB" sz="700" spc="-5">
                <a:latin typeface="Arial"/>
                <a:cs typeface="Arial"/>
              </a:rPr>
              <a:t>or</a:t>
            </a:r>
            <a:r>
              <a:rPr lang="en-GB" sz="700" spc="100">
                <a:latin typeface="Arial"/>
                <a:cs typeface="Arial"/>
              </a:rPr>
              <a:t> </a:t>
            </a:r>
            <a:r>
              <a:rPr lang="en-GB" sz="700" spc="-5">
                <a:latin typeface="Arial"/>
                <a:cs typeface="Arial"/>
              </a:rPr>
              <a:t>unlawful Processing</a:t>
            </a:r>
            <a:r>
              <a:rPr lang="en-GB" sz="700" spc="100">
                <a:latin typeface="Arial"/>
                <a:cs typeface="Arial"/>
              </a:rPr>
              <a:t> </a:t>
            </a:r>
            <a:r>
              <a:rPr lang="en-GB" sz="700">
                <a:latin typeface="Arial"/>
                <a:cs typeface="Arial"/>
              </a:rPr>
              <a:t>or</a:t>
            </a:r>
            <a:r>
              <a:rPr lang="en-GB" sz="700" spc="100">
                <a:latin typeface="Arial"/>
                <a:cs typeface="Arial"/>
              </a:rPr>
              <a:t> </a:t>
            </a:r>
            <a:r>
              <a:rPr lang="en-GB" sz="700" spc="-5">
                <a:latin typeface="Arial"/>
                <a:cs typeface="Arial"/>
              </a:rPr>
              <a:t>accidental</a:t>
            </a:r>
            <a:r>
              <a:rPr lang="en-GB" sz="700" spc="95">
                <a:latin typeface="Arial"/>
                <a:cs typeface="Arial"/>
              </a:rPr>
              <a:t> </a:t>
            </a:r>
            <a:r>
              <a:rPr lang="en-GB" sz="700" spc="-5">
                <a:latin typeface="Arial"/>
                <a:cs typeface="Arial"/>
              </a:rPr>
              <a:t>loss,</a:t>
            </a:r>
            <a:r>
              <a:rPr lang="en-GB" sz="700" spc="85">
                <a:latin typeface="Arial"/>
                <a:cs typeface="Arial"/>
              </a:rPr>
              <a:t> </a:t>
            </a:r>
            <a:r>
              <a:rPr lang="en-GB" sz="700" spc="-5">
                <a:latin typeface="Arial"/>
                <a:cs typeface="Arial"/>
              </a:rPr>
              <a:t>destruction</a:t>
            </a:r>
            <a:r>
              <a:rPr lang="en-GB" sz="700" spc="100">
                <a:latin typeface="Arial"/>
                <a:cs typeface="Arial"/>
              </a:rPr>
              <a:t> </a:t>
            </a:r>
            <a:r>
              <a:rPr lang="en-GB" sz="700">
                <a:latin typeface="Arial"/>
                <a:cs typeface="Arial"/>
              </a:rPr>
              <a:t>or</a:t>
            </a:r>
            <a:r>
              <a:rPr lang="en-GB" sz="700" spc="90">
                <a:latin typeface="Arial"/>
                <a:cs typeface="Arial"/>
              </a:rPr>
              <a:t> </a:t>
            </a:r>
            <a:r>
              <a:rPr lang="en-GB" sz="700">
                <a:latin typeface="Arial"/>
                <a:cs typeface="Arial"/>
              </a:rPr>
              <a:t>damage</a:t>
            </a:r>
            <a:r>
              <a:rPr lang="en-GB" sz="700" spc="90">
                <a:latin typeface="Arial"/>
                <a:cs typeface="Arial"/>
              </a:rPr>
              <a:t> </a:t>
            </a:r>
            <a:r>
              <a:rPr lang="en-GB" sz="700">
                <a:latin typeface="Arial"/>
                <a:cs typeface="Arial"/>
              </a:rPr>
              <a:t>and</a:t>
            </a:r>
            <a:r>
              <a:rPr lang="en-GB" sz="700" spc="100">
                <a:latin typeface="Arial"/>
                <a:cs typeface="Arial"/>
              </a:rPr>
              <a:t> </a:t>
            </a:r>
            <a:r>
              <a:rPr lang="en-GB" sz="700" spc="-5">
                <a:latin typeface="Arial"/>
                <a:cs typeface="Arial"/>
              </a:rPr>
              <a:t>the</a:t>
            </a:r>
            <a:r>
              <a:rPr lang="en-GB" sz="700" spc="100">
                <a:latin typeface="Arial"/>
                <a:cs typeface="Arial"/>
              </a:rPr>
              <a:t> </a:t>
            </a:r>
            <a:r>
              <a:rPr lang="en-GB" sz="700" spc="-5">
                <a:latin typeface="Arial"/>
                <a:cs typeface="Arial"/>
              </a:rPr>
              <a:t>nature</a:t>
            </a:r>
            <a:r>
              <a:rPr lang="en-GB" sz="700" spc="100">
                <a:latin typeface="Arial"/>
                <a:cs typeface="Arial"/>
              </a:rPr>
              <a:t> </a:t>
            </a:r>
            <a:r>
              <a:rPr lang="en-GB" sz="700">
                <a:latin typeface="Arial"/>
                <a:cs typeface="Arial"/>
              </a:rPr>
              <a:t>of</a:t>
            </a:r>
            <a:r>
              <a:rPr lang="en-GB" sz="700" spc="100">
                <a:latin typeface="Arial"/>
                <a:cs typeface="Arial"/>
              </a:rPr>
              <a:t> </a:t>
            </a:r>
            <a:r>
              <a:rPr lang="en-GB" sz="700" spc="-10">
                <a:latin typeface="Arial"/>
                <a:cs typeface="Arial"/>
              </a:rPr>
              <a:t>the </a:t>
            </a:r>
            <a:r>
              <a:rPr lang="en-GB" sz="700" spc="-5">
                <a:latin typeface="Arial"/>
                <a:cs typeface="Arial"/>
              </a:rPr>
              <a:t>Client</a:t>
            </a:r>
            <a:r>
              <a:rPr lang="en-GB" sz="700" spc="-25">
                <a:latin typeface="Arial"/>
                <a:cs typeface="Arial"/>
              </a:rPr>
              <a:t> </a:t>
            </a:r>
            <a:r>
              <a:rPr lang="en-GB" sz="700" spc="-5">
                <a:latin typeface="Arial"/>
                <a:cs typeface="Arial"/>
              </a:rPr>
              <a:t>Personal</a:t>
            </a:r>
            <a:r>
              <a:rPr lang="en-GB" sz="700" spc="-20">
                <a:latin typeface="Arial"/>
                <a:cs typeface="Arial"/>
              </a:rPr>
              <a:t> </a:t>
            </a:r>
            <a:r>
              <a:rPr lang="en-GB" sz="700" spc="-5">
                <a:latin typeface="Arial"/>
                <a:cs typeface="Arial"/>
              </a:rPr>
              <a:t>Data</a:t>
            </a:r>
            <a:r>
              <a:rPr lang="en-GB" sz="700" spc="-25">
                <a:latin typeface="Arial"/>
                <a:cs typeface="Arial"/>
              </a:rPr>
              <a:t> </a:t>
            </a:r>
            <a:r>
              <a:rPr lang="en-GB" sz="700">
                <a:latin typeface="Arial"/>
                <a:cs typeface="Arial"/>
              </a:rPr>
              <a:t>to</a:t>
            </a:r>
            <a:r>
              <a:rPr lang="en-GB" sz="700" spc="-30">
                <a:latin typeface="Arial"/>
                <a:cs typeface="Arial"/>
              </a:rPr>
              <a:t> </a:t>
            </a:r>
            <a:r>
              <a:rPr lang="en-GB" sz="700">
                <a:latin typeface="Arial"/>
                <a:cs typeface="Arial"/>
              </a:rPr>
              <a:t>be</a:t>
            </a:r>
            <a:r>
              <a:rPr lang="en-GB" sz="700" spc="-25">
                <a:latin typeface="Arial"/>
                <a:cs typeface="Arial"/>
              </a:rPr>
              <a:t> </a:t>
            </a:r>
            <a:r>
              <a:rPr lang="en-GB" sz="700" spc="-5">
                <a:latin typeface="Arial"/>
                <a:cs typeface="Arial"/>
              </a:rPr>
              <a:t>protected,</a:t>
            </a:r>
            <a:r>
              <a:rPr lang="en-GB" sz="700" spc="-20">
                <a:latin typeface="Arial"/>
                <a:cs typeface="Arial"/>
              </a:rPr>
              <a:t> </a:t>
            </a:r>
            <a:r>
              <a:rPr lang="en-GB" sz="700" spc="-5">
                <a:latin typeface="Arial"/>
                <a:cs typeface="Arial"/>
              </a:rPr>
              <a:t>having</a:t>
            </a:r>
            <a:r>
              <a:rPr lang="en-GB" sz="700" spc="-20">
                <a:latin typeface="Arial"/>
                <a:cs typeface="Arial"/>
              </a:rPr>
              <a:t> </a:t>
            </a:r>
            <a:r>
              <a:rPr lang="en-GB" sz="700" spc="-5">
                <a:latin typeface="Arial"/>
                <a:cs typeface="Arial"/>
              </a:rPr>
              <a:t>regard</a:t>
            </a:r>
            <a:r>
              <a:rPr lang="en-GB" sz="700" spc="-25">
                <a:latin typeface="Arial"/>
                <a:cs typeface="Arial"/>
              </a:rPr>
              <a:t> </a:t>
            </a:r>
            <a:r>
              <a:rPr lang="en-GB" sz="700" spc="-10">
                <a:latin typeface="Arial"/>
                <a:cs typeface="Arial"/>
              </a:rPr>
              <a:t>to</a:t>
            </a:r>
            <a:r>
              <a:rPr lang="en-GB" sz="700" spc="-20">
                <a:latin typeface="Arial"/>
                <a:cs typeface="Arial"/>
              </a:rPr>
              <a:t> </a:t>
            </a:r>
            <a:r>
              <a:rPr lang="en-GB" sz="700">
                <a:latin typeface="Arial"/>
                <a:cs typeface="Arial"/>
              </a:rPr>
              <a:t>the</a:t>
            </a:r>
            <a:r>
              <a:rPr lang="en-GB" sz="700" spc="-35">
                <a:latin typeface="Arial"/>
                <a:cs typeface="Arial"/>
              </a:rPr>
              <a:t> </a:t>
            </a:r>
            <a:r>
              <a:rPr lang="en-GB" sz="700">
                <a:latin typeface="Arial"/>
                <a:cs typeface="Arial"/>
              </a:rPr>
              <a:t>state</a:t>
            </a:r>
            <a:r>
              <a:rPr lang="en-GB" sz="700" spc="-30">
                <a:latin typeface="Arial"/>
                <a:cs typeface="Arial"/>
              </a:rPr>
              <a:t> </a:t>
            </a:r>
            <a:r>
              <a:rPr lang="en-GB" sz="700">
                <a:latin typeface="Arial"/>
                <a:cs typeface="Arial"/>
              </a:rPr>
              <a:t>of</a:t>
            </a:r>
            <a:r>
              <a:rPr lang="en-GB" sz="700" spc="-20">
                <a:latin typeface="Arial"/>
                <a:cs typeface="Arial"/>
              </a:rPr>
              <a:t> </a:t>
            </a:r>
            <a:r>
              <a:rPr lang="en-GB" sz="700" spc="-5">
                <a:latin typeface="Arial"/>
                <a:cs typeface="Arial"/>
              </a:rPr>
              <a:t>technological development</a:t>
            </a:r>
            <a:r>
              <a:rPr lang="en-GB" sz="700">
                <a:latin typeface="Arial"/>
                <a:cs typeface="Arial"/>
              </a:rPr>
              <a:t> and</a:t>
            </a:r>
            <a:r>
              <a:rPr lang="en-GB" sz="700" spc="-10">
                <a:latin typeface="Arial"/>
                <a:cs typeface="Arial"/>
              </a:rPr>
              <a:t> </a:t>
            </a:r>
            <a:r>
              <a:rPr lang="en-GB" sz="700">
                <a:latin typeface="Arial"/>
                <a:cs typeface="Arial"/>
              </a:rPr>
              <a:t>the</a:t>
            </a:r>
            <a:r>
              <a:rPr lang="en-GB" sz="700" spc="5">
                <a:latin typeface="Arial"/>
                <a:cs typeface="Arial"/>
              </a:rPr>
              <a:t> </a:t>
            </a:r>
            <a:r>
              <a:rPr lang="en-GB" sz="700" spc="-5">
                <a:latin typeface="Arial"/>
                <a:cs typeface="Arial"/>
              </a:rPr>
              <a:t>cost</a:t>
            </a:r>
            <a:r>
              <a:rPr lang="en-GB" sz="700" spc="-10">
                <a:latin typeface="Arial"/>
                <a:cs typeface="Arial"/>
              </a:rPr>
              <a:t> </a:t>
            </a:r>
            <a:r>
              <a:rPr lang="en-GB" sz="700">
                <a:latin typeface="Arial"/>
                <a:cs typeface="Arial"/>
              </a:rPr>
              <a:t>of</a:t>
            </a:r>
            <a:r>
              <a:rPr lang="en-GB" sz="700" spc="5">
                <a:latin typeface="Arial"/>
                <a:cs typeface="Arial"/>
              </a:rPr>
              <a:t> </a:t>
            </a:r>
            <a:r>
              <a:rPr lang="en-GB" sz="700" spc="-5">
                <a:latin typeface="Arial"/>
                <a:cs typeface="Arial"/>
              </a:rPr>
              <a:t>implementing</a:t>
            </a:r>
            <a:r>
              <a:rPr lang="en-GB" sz="700" spc="-10">
                <a:latin typeface="Arial"/>
                <a:cs typeface="Arial"/>
              </a:rPr>
              <a:t> </a:t>
            </a:r>
            <a:r>
              <a:rPr lang="en-GB" sz="700" spc="-5">
                <a:latin typeface="Arial"/>
                <a:cs typeface="Arial"/>
              </a:rPr>
              <a:t>any</a:t>
            </a:r>
            <a:r>
              <a:rPr lang="en-GB" sz="700" spc="5">
                <a:latin typeface="Arial"/>
                <a:cs typeface="Arial"/>
              </a:rPr>
              <a:t> </a:t>
            </a:r>
            <a:r>
              <a:rPr lang="en-GB" sz="700" spc="-5">
                <a:latin typeface="Arial"/>
                <a:cs typeface="Arial"/>
              </a:rPr>
              <a:t>measures;</a:t>
            </a:r>
          </a:p>
          <a:p>
            <a:pPr marL="450000" indent="-180000">
              <a:spcBef>
                <a:spcPts val="300"/>
              </a:spcBef>
              <a:spcAft>
                <a:spcPts val="300"/>
              </a:spcAft>
              <a:buFontTx/>
              <a:buAutoNum type="alphaLcParenBoth" startAt="2"/>
            </a:pPr>
            <a:r>
              <a:rPr lang="en-GB" sz="700">
                <a:latin typeface="Arial"/>
                <a:cs typeface="Arial"/>
              </a:rPr>
              <a:t>ensure that any personnel engaged and authorised by the Supplier to </a:t>
            </a:r>
            <a:r>
              <a:rPr lang="en-GB" sz="700" spc="-5">
                <a:latin typeface="Arial"/>
                <a:cs typeface="Arial"/>
              </a:rPr>
              <a:t>process</a:t>
            </a:r>
            <a:r>
              <a:rPr lang="en-GB" sz="700" spc="40">
                <a:latin typeface="Arial"/>
                <a:cs typeface="Arial"/>
              </a:rPr>
              <a:t> </a:t>
            </a:r>
            <a:r>
              <a:rPr lang="en-GB" sz="700" spc="-5">
                <a:latin typeface="Arial"/>
                <a:cs typeface="Arial"/>
              </a:rPr>
              <a:t>Client</a:t>
            </a:r>
            <a:r>
              <a:rPr lang="en-GB" sz="700" spc="35">
                <a:latin typeface="Arial"/>
                <a:cs typeface="Arial"/>
              </a:rPr>
              <a:t> </a:t>
            </a:r>
            <a:r>
              <a:rPr lang="en-GB" sz="700" spc="-5">
                <a:latin typeface="Arial"/>
                <a:cs typeface="Arial"/>
              </a:rPr>
              <a:t>Personal</a:t>
            </a:r>
            <a:r>
              <a:rPr lang="en-GB" sz="700" spc="40">
                <a:latin typeface="Arial"/>
                <a:cs typeface="Arial"/>
              </a:rPr>
              <a:t> </a:t>
            </a:r>
            <a:r>
              <a:rPr lang="en-GB" sz="700" spc="-5">
                <a:latin typeface="Arial"/>
                <a:cs typeface="Arial"/>
              </a:rPr>
              <a:t>Data</a:t>
            </a:r>
            <a:r>
              <a:rPr lang="en-GB" sz="700" spc="35">
                <a:latin typeface="Arial"/>
                <a:cs typeface="Arial"/>
              </a:rPr>
              <a:t> </a:t>
            </a:r>
            <a:r>
              <a:rPr lang="en-GB" sz="700" spc="-5">
                <a:latin typeface="Arial"/>
                <a:cs typeface="Arial"/>
              </a:rPr>
              <a:t>have</a:t>
            </a:r>
            <a:r>
              <a:rPr lang="en-GB" sz="700" spc="40">
                <a:latin typeface="Arial"/>
                <a:cs typeface="Arial"/>
              </a:rPr>
              <a:t> </a:t>
            </a:r>
            <a:r>
              <a:rPr lang="en-GB" sz="700" spc="-5">
                <a:latin typeface="Arial"/>
                <a:cs typeface="Arial"/>
              </a:rPr>
              <a:t>committed</a:t>
            </a:r>
            <a:r>
              <a:rPr lang="en-GB" sz="700" spc="45">
                <a:latin typeface="Arial"/>
                <a:cs typeface="Arial"/>
              </a:rPr>
              <a:t> </a:t>
            </a:r>
            <a:r>
              <a:rPr lang="en-GB" sz="700" spc="-5">
                <a:latin typeface="Arial"/>
                <a:cs typeface="Arial"/>
              </a:rPr>
              <a:t>themselves</a:t>
            </a:r>
            <a:r>
              <a:rPr lang="en-GB" sz="700" spc="45">
                <a:latin typeface="Arial"/>
                <a:cs typeface="Arial"/>
              </a:rPr>
              <a:t> </a:t>
            </a:r>
            <a:r>
              <a:rPr lang="en-GB" sz="700">
                <a:latin typeface="Arial"/>
                <a:cs typeface="Arial"/>
              </a:rPr>
              <a:t>to</a:t>
            </a:r>
            <a:r>
              <a:rPr lang="en-GB" sz="700" spc="30">
                <a:latin typeface="Arial"/>
                <a:cs typeface="Arial"/>
              </a:rPr>
              <a:t> </a:t>
            </a:r>
            <a:r>
              <a:rPr lang="en-GB" sz="700" spc="-5">
                <a:latin typeface="Arial"/>
                <a:cs typeface="Arial"/>
              </a:rPr>
              <a:t>confidentiality </a:t>
            </a:r>
            <a:r>
              <a:rPr lang="en-GB" sz="700" spc="45">
                <a:latin typeface="Arial"/>
                <a:cs typeface="Arial"/>
              </a:rPr>
              <a:t> </a:t>
            </a:r>
            <a:r>
              <a:rPr lang="en-GB" sz="700" spc="-5">
                <a:latin typeface="Arial"/>
                <a:cs typeface="Arial"/>
              </a:rPr>
              <a:t>or </a:t>
            </a:r>
            <a:r>
              <a:rPr lang="en-GB" sz="700">
                <a:latin typeface="Arial"/>
                <a:cs typeface="Arial"/>
              </a:rPr>
              <a:t>are</a:t>
            </a:r>
            <a:r>
              <a:rPr lang="en-GB" sz="700" spc="5">
                <a:latin typeface="Arial"/>
                <a:cs typeface="Arial"/>
              </a:rPr>
              <a:t> </a:t>
            </a:r>
            <a:r>
              <a:rPr lang="en-GB" sz="700" spc="-5">
                <a:latin typeface="Arial"/>
                <a:cs typeface="Arial"/>
              </a:rPr>
              <a:t>under</a:t>
            </a:r>
            <a:r>
              <a:rPr lang="en-GB" sz="700" spc="15">
                <a:latin typeface="Arial"/>
                <a:cs typeface="Arial"/>
              </a:rPr>
              <a:t> </a:t>
            </a:r>
            <a:r>
              <a:rPr lang="en-GB" sz="700">
                <a:latin typeface="Arial"/>
                <a:cs typeface="Arial"/>
              </a:rPr>
              <a:t>an</a:t>
            </a:r>
            <a:r>
              <a:rPr lang="en-GB" sz="700" spc="-5">
                <a:latin typeface="Arial"/>
                <a:cs typeface="Arial"/>
              </a:rPr>
              <a:t> appropriate</a:t>
            </a:r>
            <a:r>
              <a:rPr lang="en-GB" sz="700" spc="10">
                <a:latin typeface="Arial"/>
                <a:cs typeface="Arial"/>
              </a:rPr>
              <a:t> </a:t>
            </a:r>
            <a:r>
              <a:rPr lang="en-GB" sz="700" spc="-5">
                <a:latin typeface="Arial"/>
                <a:cs typeface="Arial"/>
              </a:rPr>
              <a:t>statutory</a:t>
            </a:r>
            <a:r>
              <a:rPr lang="en-GB" sz="700" spc="5">
                <a:latin typeface="Arial"/>
                <a:cs typeface="Arial"/>
              </a:rPr>
              <a:t> </a:t>
            </a:r>
            <a:r>
              <a:rPr lang="en-GB" sz="700" spc="-5">
                <a:latin typeface="Arial"/>
                <a:cs typeface="Arial"/>
              </a:rPr>
              <a:t>or</a:t>
            </a:r>
            <a:r>
              <a:rPr lang="en-GB" sz="700" spc="15">
                <a:latin typeface="Arial"/>
                <a:cs typeface="Arial"/>
              </a:rPr>
              <a:t> </a:t>
            </a:r>
            <a:r>
              <a:rPr lang="en-GB" sz="700" spc="-5">
                <a:latin typeface="Arial"/>
                <a:cs typeface="Arial"/>
              </a:rPr>
              <a:t>common law</a:t>
            </a:r>
            <a:r>
              <a:rPr lang="en-GB" sz="700" spc="10">
                <a:latin typeface="Arial"/>
                <a:cs typeface="Arial"/>
              </a:rPr>
              <a:t> </a:t>
            </a:r>
            <a:r>
              <a:rPr lang="en-GB" sz="700" spc="-5">
                <a:latin typeface="Arial"/>
                <a:cs typeface="Arial"/>
              </a:rPr>
              <a:t>obligation</a:t>
            </a:r>
            <a:r>
              <a:rPr lang="en-GB" sz="700" spc="5">
                <a:latin typeface="Arial"/>
                <a:cs typeface="Arial"/>
              </a:rPr>
              <a:t> </a:t>
            </a:r>
            <a:r>
              <a:rPr lang="en-GB" sz="700" spc="-5">
                <a:latin typeface="Arial"/>
                <a:cs typeface="Arial"/>
              </a:rPr>
              <a:t>of</a:t>
            </a:r>
            <a:r>
              <a:rPr lang="en-GB" sz="700" spc="10">
                <a:latin typeface="Arial"/>
                <a:cs typeface="Arial"/>
              </a:rPr>
              <a:t> </a:t>
            </a:r>
            <a:r>
              <a:rPr lang="en-GB" sz="700" spc="-5">
                <a:latin typeface="Arial"/>
                <a:cs typeface="Arial"/>
              </a:rPr>
              <a:t>confidentiality;</a:t>
            </a:r>
            <a:endParaRPr lang="en-GB" sz="700">
              <a:latin typeface="Arial"/>
              <a:cs typeface="Arial"/>
            </a:endParaRPr>
          </a:p>
          <a:p>
            <a:pPr marL="450000" indent="-180000">
              <a:spcBef>
                <a:spcPts val="300"/>
              </a:spcBef>
              <a:spcAft>
                <a:spcPts val="300"/>
              </a:spcAft>
              <a:buFontTx/>
              <a:buAutoNum type="alphaLcParenBoth" startAt="2"/>
            </a:pPr>
            <a:r>
              <a:rPr lang="en-GB" sz="700">
                <a:latin typeface="Arial"/>
                <a:cs typeface="Arial"/>
              </a:rPr>
              <a:t>assist the Client insofar as this is possible (taking into account the nature of the Processing and the information available to the Supplier), and at the</a:t>
            </a:r>
            <a:r>
              <a:rPr lang="en-GB" sz="700" spc="15">
                <a:latin typeface="Arial"/>
                <a:cs typeface="Arial"/>
              </a:rPr>
              <a:t> </a:t>
            </a:r>
            <a:r>
              <a:rPr lang="en-GB" sz="700" spc="-5">
                <a:latin typeface="Arial"/>
                <a:cs typeface="Arial"/>
              </a:rPr>
              <a:t>Client's</a:t>
            </a:r>
            <a:r>
              <a:rPr lang="en-GB" sz="700" spc="15">
                <a:latin typeface="Arial"/>
                <a:cs typeface="Arial"/>
              </a:rPr>
              <a:t> </a:t>
            </a:r>
            <a:r>
              <a:rPr lang="en-GB" sz="700" spc="-5">
                <a:latin typeface="Arial"/>
                <a:cs typeface="Arial"/>
              </a:rPr>
              <a:t>cost</a:t>
            </a:r>
            <a:r>
              <a:rPr lang="en-GB" sz="700" spc="10">
                <a:latin typeface="Arial"/>
                <a:cs typeface="Arial"/>
              </a:rPr>
              <a:t> </a:t>
            </a:r>
            <a:r>
              <a:rPr lang="en-GB" sz="700">
                <a:latin typeface="Arial"/>
                <a:cs typeface="Arial"/>
              </a:rPr>
              <a:t>and</a:t>
            </a:r>
            <a:r>
              <a:rPr lang="en-GB" sz="700" spc="5">
                <a:latin typeface="Arial"/>
                <a:cs typeface="Arial"/>
              </a:rPr>
              <a:t> </a:t>
            </a:r>
            <a:r>
              <a:rPr lang="en-GB" sz="700" spc="-5">
                <a:latin typeface="Arial"/>
                <a:cs typeface="Arial"/>
              </a:rPr>
              <a:t>written</a:t>
            </a:r>
            <a:r>
              <a:rPr lang="en-GB" sz="700" spc="5">
                <a:latin typeface="Arial"/>
                <a:cs typeface="Arial"/>
              </a:rPr>
              <a:t> </a:t>
            </a:r>
            <a:r>
              <a:rPr lang="en-GB" sz="700" spc="-5">
                <a:latin typeface="Arial"/>
                <a:cs typeface="Arial"/>
              </a:rPr>
              <a:t>request,</a:t>
            </a:r>
            <a:r>
              <a:rPr lang="en-GB" sz="700" spc="10">
                <a:latin typeface="Arial"/>
                <a:cs typeface="Arial"/>
              </a:rPr>
              <a:t> </a:t>
            </a:r>
            <a:r>
              <a:rPr lang="en-GB" sz="700" spc="-5">
                <a:latin typeface="Arial"/>
                <a:cs typeface="Arial"/>
              </a:rPr>
              <a:t>in</a:t>
            </a:r>
            <a:r>
              <a:rPr lang="en-GB" sz="700" spc="5">
                <a:latin typeface="Arial"/>
                <a:cs typeface="Arial"/>
              </a:rPr>
              <a:t> </a:t>
            </a:r>
            <a:r>
              <a:rPr lang="en-GB" sz="700" spc="-5">
                <a:latin typeface="Arial"/>
                <a:cs typeface="Arial"/>
              </a:rPr>
              <a:t>responding</a:t>
            </a:r>
            <a:r>
              <a:rPr lang="en-GB" sz="700" spc="20">
                <a:latin typeface="Arial"/>
                <a:cs typeface="Arial"/>
              </a:rPr>
              <a:t> </a:t>
            </a:r>
            <a:r>
              <a:rPr lang="en-GB" sz="700">
                <a:latin typeface="Arial"/>
                <a:cs typeface="Arial"/>
              </a:rPr>
              <a:t>to</a:t>
            </a:r>
            <a:r>
              <a:rPr lang="en-GB" sz="700" spc="15">
                <a:latin typeface="Arial"/>
                <a:cs typeface="Arial"/>
              </a:rPr>
              <a:t> </a:t>
            </a:r>
            <a:r>
              <a:rPr lang="en-GB" sz="700" spc="-5">
                <a:latin typeface="Arial"/>
                <a:cs typeface="Arial"/>
              </a:rPr>
              <a:t>any</a:t>
            </a:r>
            <a:r>
              <a:rPr lang="en-GB" sz="700" spc="15">
                <a:latin typeface="Arial"/>
                <a:cs typeface="Arial"/>
              </a:rPr>
              <a:t> </a:t>
            </a:r>
            <a:r>
              <a:rPr lang="en-GB" sz="700" spc="-5">
                <a:latin typeface="Arial"/>
                <a:cs typeface="Arial"/>
              </a:rPr>
              <a:t>request</a:t>
            </a:r>
            <a:r>
              <a:rPr lang="en-GB" sz="700" spc="15">
                <a:latin typeface="Arial"/>
                <a:cs typeface="Arial"/>
              </a:rPr>
              <a:t> </a:t>
            </a:r>
            <a:r>
              <a:rPr lang="en-GB" sz="700" spc="-5">
                <a:latin typeface="Arial"/>
                <a:cs typeface="Arial"/>
              </a:rPr>
              <a:t>from</a:t>
            </a:r>
            <a:r>
              <a:rPr lang="en-GB" sz="700" spc="5">
                <a:latin typeface="Arial"/>
                <a:cs typeface="Arial"/>
              </a:rPr>
              <a:t> </a:t>
            </a:r>
            <a:r>
              <a:rPr lang="en-GB" sz="700">
                <a:latin typeface="Arial"/>
                <a:cs typeface="Arial"/>
              </a:rPr>
              <a:t>a</a:t>
            </a:r>
            <a:r>
              <a:rPr lang="en-GB" sz="700" spc="20">
                <a:latin typeface="Arial"/>
                <a:cs typeface="Arial"/>
              </a:rPr>
              <a:t> </a:t>
            </a:r>
            <a:r>
              <a:rPr lang="en-GB" sz="700" spc="-5">
                <a:latin typeface="Arial"/>
                <a:cs typeface="Arial"/>
              </a:rPr>
              <a:t>Data Subject</a:t>
            </a:r>
            <a:r>
              <a:rPr lang="en-GB" sz="700" spc="160">
                <a:latin typeface="Arial"/>
                <a:cs typeface="Arial"/>
              </a:rPr>
              <a:t> </a:t>
            </a:r>
            <a:r>
              <a:rPr lang="en-GB" sz="700">
                <a:latin typeface="Arial"/>
                <a:cs typeface="Arial"/>
              </a:rPr>
              <a:t>and</a:t>
            </a:r>
            <a:r>
              <a:rPr lang="en-GB" sz="700" spc="150">
                <a:latin typeface="Arial"/>
                <a:cs typeface="Arial"/>
              </a:rPr>
              <a:t> </a:t>
            </a:r>
            <a:r>
              <a:rPr lang="en-GB" sz="700" spc="-5">
                <a:latin typeface="Arial"/>
                <a:cs typeface="Arial"/>
              </a:rPr>
              <a:t>in</a:t>
            </a:r>
            <a:r>
              <a:rPr lang="en-GB" sz="700" spc="150">
                <a:latin typeface="Arial"/>
                <a:cs typeface="Arial"/>
              </a:rPr>
              <a:t> </a:t>
            </a:r>
            <a:r>
              <a:rPr lang="en-GB" sz="700" spc="-5">
                <a:latin typeface="Arial"/>
                <a:cs typeface="Arial"/>
              </a:rPr>
              <a:t>ensuring</a:t>
            </a:r>
            <a:r>
              <a:rPr lang="en-GB" sz="700" spc="160">
                <a:latin typeface="Arial"/>
                <a:cs typeface="Arial"/>
              </a:rPr>
              <a:t> </a:t>
            </a:r>
            <a:r>
              <a:rPr lang="en-GB" sz="700">
                <a:latin typeface="Arial"/>
                <a:cs typeface="Arial"/>
              </a:rPr>
              <a:t>the</a:t>
            </a:r>
            <a:r>
              <a:rPr lang="en-GB" sz="700" spc="150">
                <a:latin typeface="Arial"/>
                <a:cs typeface="Arial"/>
              </a:rPr>
              <a:t> </a:t>
            </a:r>
            <a:r>
              <a:rPr lang="en-GB" sz="700" spc="-5">
                <a:latin typeface="Arial"/>
                <a:cs typeface="Arial"/>
              </a:rPr>
              <a:t>Client's</a:t>
            </a:r>
            <a:r>
              <a:rPr lang="en-GB" sz="700" spc="160">
                <a:latin typeface="Arial"/>
                <a:cs typeface="Arial"/>
              </a:rPr>
              <a:t> </a:t>
            </a:r>
            <a:r>
              <a:rPr lang="en-GB" sz="700" spc="-5">
                <a:latin typeface="Arial"/>
                <a:cs typeface="Arial"/>
              </a:rPr>
              <a:t>compliance</a:t>
            </a:r>
            <a:r>
              <a:rPr lang="en-GB" sz="700" spc="160">
                <a:latin typeface="Arial"/>
                <a:cs typeface="Arial"/>
              </a:rPr>
              <a:t> </a:t>
            </a:r>
            <a:r>
              <a:rPr lang="en-GB" sz="700" spc="-5">
                <a:latin typeface="Arial"/>
                <a:cs typeface="Arial"/>
              </a:rPr>
              <a:t>with</a:t>
            </a:r>
            <a:r>
              <a:rPr lang="en-GB" sz="700" spc="150">
                <a:latin typeface="Arial"/>
                <a:cs typeface="Arial"/>
              </a:rPr>
              <a:t> </a:t>
            </a:r>
            <a:r>
              <a:rPr lang="en-GB" sz="700" spc="-5">
                <a:latin typeface="Arial"/>
                <a:cs typeface="Arial"/>
              </a:rPr>
              <a:t>its</a:t>
            </a:r>
            <a:r>
              <a:rPr lang="en-GB" sz="700" spc="160">
                <a:latin typeface="Arial"/>
                <a:cs typeface="Arial"/>
              </a:rPr>
              <a:t> </a:t>
            </a:r>
            <a:r>
              <a:rPr lang="en-GB" sz="700" spc="-5">
                <a:latin typeface="Arial"/>
                <a:cs typeface="Arial"/>
              </a:rPr>
              <a:t>obligations</a:t>
            </a:r>
            <a:r>
              <a:rPr lang="en-GB" sz="700" spc="145">
                <a:latin typeface="Arial"/>
                <a:cs typeface="Arial"/>
              </a:rPr>
              <a:t> </a:t>
            </a:r>
            <a:r>
              <a:rPr lang="en-GB" sz="700" spc="-5">
                <a:latin typeface="Arial"/>
                <a:cs typeface="Arial"/>
              </a:rPr>
              <a:t>under Applicable</a:t>
            </a:r>
            <a:r>
              <a:rPr lang="en-GB" sz="700" spc="35">
                <a:latin typeface="Arial"/>
                <a:cs typeface="Arial"/>
              </a:rPr>
              <a:t> </a:t>
            </a:r>
            <a:r>
              <a:rPr lang="en-GB" sz="700" spc="-5">
                <a:latin typeface="Arial"/>
                <a:cs typeface="Arial"/>
              </a:rPr>
              <a:t>Data</a:t>
            </a:r>
            <a:r>
              <a:rPr lang="en-GB" sz="700" spc="40">
                <a:latin typeface="Arial"/>
                <a:cs typeface="Arial"/>
              </a:rPr>
              <a:t> </a:t>
            </a:r>
            <a:r>
              <a:rPr lang="en-GB" sz="700" spc="-5">
                <a:latin typeface="Arial"/>
                <a:cs typeface="Arial"/>
              </a:rPr>
              <a:t>Protection</a:t>
            </a:r>
            <a:r>
              <a:rPr lang="en-GB" sz="700" spc="40">
                <a:latin typeface="Arial"/>
                <a:cs typeface="Arial"/>
              </a:rPr>
              <a:t> </a:t>
            </a:r>
            <a:r>
              <a:rPr lang="en-GB" sz="700" spc="-5">
                <a:latin typeface="Arial"/>
                <a:cs typeface="Arial"/>
              </a:rPr>
              <a:t>Laws</a:t>
            </a:r>
            <a:r>
              <a:rPr lang="en-GB" sz="700" spc="35">
                <a:latin typeface="Arial"/>
                <a:cs typeface="Arial"/>
              </a:rPr>
              <a:t> </a:t>
            </a:r>
            <a:r>
              <a:rPr lang="en-GB" sz="700" spc="-5">
                <a:latin typeface="Arial"/>
                <a:cs typeface="Arial"/>
              </a:rPr>
              <a:t>with</a:t>
            </a:r>
            <a:r>
              <a:rPr lang="en-GB" sz="700" spc="40">
                <a:latin typeface="Arial"/>
                <a:cs typeface="Arial"/>
              </a:rPr>
              <a:t> </a:t>
            </a:r>
            <a:r>
              <a:rPr lang="en-GB" sz="700" spc="-5">
                <a:latin typeface="Arial"/>
                <a:cs typeface="Arial"/>
              </a:rPr>
              <a:t>respect</a:t>
            </a:r>
            <a:r>
              <a:rPr lang="en-GB" sz="700" spc="25">
                <a:latin typeface="Arial"/>
                <a:cs typeface="Arial"/>
              </a:rPr>
              <a:t> </a:t>
            </a:r>
            <a:r>
              <a:rPr lang="en-GB" sz="700">
                <a:latin typeface="Arial"/>
                <a:cs typeface="Arial"/>
              </a:rPr>
              <a:t>to</a:t>
            </a:r>
            <a:r>
              <a:rPr lang="en-GB" sz="700" spc="35">
                <a:latin typeface="Arial"/>
                <a:cs typeface="Arial"/>
              </a:rPr>
              <a:t> </a:t>
            </a:r>
            <a:r>
              <a:rPr lang="en-GB" sz="700" spc="-5">
                <a:latin typeface="Arial"/>
                <a:cs typeface="Arial"/>
              </a:rPr>
              <a:t>security,</a:t>
            </a:r>
            <a:r>
              <a:rPr lang="en-GB" sz="700" spc="40">
                <a:latin typeface="Arial"/>
                <a:cs typeface="Arial"/>
              </a:rPr>
              <a:t> </a:t>
            </a:r>
            <a:r>
              <a:rPr lang="en-GB" sz="700" spc="-5">
                <a:latin typeface="Arial"/>
                <a:cs typeface="Arial"/>
              </a:rPr>
              <a:t>breach</a:t>
            </a:r>
            <a:r>
              <a:rPr lang="en-GB" sz="700" spc="40">
                <a:latin typeface="Arial"/>
                <a:cs typeface="Arial"/>
              </a:rPr>
              <a:t> </a:t>
            </a:r>
            <a:r>
              <a:rPr lang="en-GB" sz="700" spc="-5">
                <a:latin typeface="Arial"/>
                <a:cs typeface="Arial"/>
              </a:rPr>
              <a:t>notifications, Data</a:t>
            </a:r>
            <a:r>
              <a:rPr lang="en-GB" sz="700" spc="240">
                <a:latin typeface="Arial"/>
                <a:cs typeface="Arial"/>
              </a:rPr>
              <a:t> </a:t>
            </a:r>
            <a:r>
              <a:rPr lang="en-GB" sz="700" spc="-5">
                <a:latin typeface="Arial"/>
                <a:cs typeface="Arial"/>
              </a:rPr>
              <a:t>Protection</a:t>
            </a:r>
            <a:r>
              <a:rPr lang="en-GB" sz="700" spc="229">
                <a:latin typeface="Arial"/>
                <a:cs typeface="Arial"/>
              </a:rPr>
              <a:t> </a:t>
            </a:r>
            <a:r>
              <a:rPr lang="en-GB" sz="700" spc="-5">
                <a:latin typeface="Arial"/>
                <a:cs typeface="Arial"/>
              </a:rPr>
              <a:t>Impact</a:t>
            </a:r>
            <a:r>
              <a:rPr lang="en-GB" sz="700" spc="245">
                <a:latin typeface="Arial"/>
                <a:cs typeface="Arial"/>
              </a:rPr>
              <a:t> </a:t>
            </a:r>
            <a:r>
              <a:rPr lang="en-GB" sz="700" spc="-5">
                <a:latin typeface="Arial"/>
                <a:cs typeface="Arial"/>
              </a:rPr>
              <a:t>Assessments</a:t>
            </a:r>
            <a:r>
              <a:rPr lang="en-GB" sz="700" spc="240">
                <a:latin typeface="Arial"/>
                <a:cs typeface="Arial"/>
              </a:rPr>
              <a:t> </a:t>
            </a:r>
            <a:r>
              <a:rPr lang="en-GB" sz="700" spc="-5">
                <a:latin typeface="Arial"/>
                <a:cs typeface="Arial"/>
              </a:rPr>
              <a:t>and</a:t>
            </a:r>
            <a:r>
              <a:rPr lang="en-GB" sz="700" spc="229">
                <a:latin typeface="Arial"/>
                <a:cs typeface="Arial"/>
              </a:rPr>
              <a:t> </a:t>
            </a:r>
            <a:r>
              <a:rPr lang="en-GB" sz="700" spc="-5">
                <a:latin typeface="Arial"/>
                <a:cs typeface="Arial"/>
              </a:rPr>
              <a:t>consultations</a:t>
            </a:r>
            <a:r>
              <a:rPr lang="en-GB" sz="700" spc="245">
                <a:latin typeface="Arial"/>
                <a:cs typeface="Arial"/>
              </a:rPr>
              <a:t> </a:t>
            </a:r>
            <a:r>
              <a:rPr lang="en-GB" sz="700" spc="-5">
                <a:latin typeface="Arial"/>
                <a:cs typeface="Arial"/>
              </a:rPr>
              <a:t>with</a:t>
            </a:r>
            <a:r>
              <a:rPr lang="en-GB" sz="700" spc="240">
                <a:latin typeface="Arial"/>
                <a:cs typeface="Arial"/>
              </a:rPr>
              <a:t> </a:t>
            </a:r>
            <a:r>
              <a:rPr lang="en-GB" sz="700" spc="-5">
                <a:latin typeface="Arial"/>
                <a:cs typeface="Arial"/>
              </a:rPr>
              <a:t>Supervisory Authorities</a:t>
            </a:r>
            <a:r>
              <a:rPr lang="en-GB" sz="700" spc="-10">
                <a:latin typeface="Arial"/>
                <a:cs typeface="Arial"/>
              </a:rPr>
              <a:t> </a:t>
            </a:r>
            <a:r>
              <a:rPr lang="en-GB" sz="700">
                <a:latin typeface="Arial"/>
                <a:cs typeface="Arial"/>
              </a:rPr>
              <a:t>or</a:t>
            </a:r>
            <a:r>
              <a:rPr lang="en-GB" sz="700" spc="-15">
                <a:latin typeface="Arial"/>
                <a:cs typeface="Arial"/>
              </a:rPr>
              <a:t> </a:t>
            </a:r>
            <a:r>
              <a:rPr lang="en-GB" sz="700" spc="-5">
                <a:latin typeface="Arial"/>
                <a:cs typeface="Arial"/>
              </a:rPr>
              <a:t>regulators;</a:t>
            </a:r>
            <a:endParaRPr lang="en-GB" sz="700">
              <a:latin typeface="Arial"/>
              <a:cs typeface="Arial"/>
            </a:endParaRPr>
          </a:p>
          <a:p>
            <a:pPr marL="450000" indent="-180000">
              <a:spcBef>
                <a:spcPts val="300"/>
              </a:spcBef>
              <a:spcAft>
                <a:spcPts val="300"/>
              </a:spcAft>
              <a:buFontTx/>
              <a:buAutoNum type="alphaLcParenBoth" startAt="2"/>
            </a:pPr>
            <a:r>
              <a:rPr lang="en-GB" sz="700">
                <a:latin typeface="Arial"/>
                <a:cs typeface="Arial"/>
              </a:rPr>
              <a:t>notify the Client without undue delay on becoming aware of a Personal Data breach involving the Client Personal Data;</a:t>
            </a:r>
          </a:p>
          <a:p>
            <a:pPr marL="450000" indent="-180000">
              <a:spcBef>
                <a:spcPts val="300"/>
              </a:spcBef>
              <a:spcAft>
                <a:spcPts val="300"/>
              </a:spcAft>
              <a:buFontTx/>
              <a:buAutoNum type="alphaLcParenBoth" startAt="2"/>
            </a:pPr>
            <a:r>
              <a:rPr lang="en-GB" sz="700">
                <a:latin typeface="Arial"/>
                <a:cs typeface="Arial"/>
              </a:rPr>
              <a:t>at the written direction of the Client, delete Client Personal Data and copies thereof to the Client on termination of the agreement unless the Supplier </a:t>
            </a:r>
            <a:r>
              <a:rPr lang="en-GB" sz="700" spc="-5">
                <a:latin typeface="Arial"/>
                <a:cs typeface="Arial"/>
              </a:rPr>
              <a:t>is</a:t>
            </a:r>
            <a:r>
              <a:rPr lang="en-GB" sz="700">
                <a:latin typeface="Arial"/>
                <a:cs typeface="Arial"/>
              </a:rPr>
              <a:t> </a:t>
            </a:r>
            <a:r>
              <a:rPr lang="en-GB" sz="700" spc="-5">
                <a:latin typeface="Arial"/>
                <a:cs typeface="Arial"/>
              </a:rPr>
              <a:t>required</a:t>
            </a:r>
            <a:r>
              <a:rPr lang="en-GB" sz="700" spc="5">
                <a:latin typeface="Arial"/>
                <a:cs typeface="Arial"/>
              </a:rPr>
              <a:t> </a:t>
            </a:r>
            <a:r>
              <a:rPr lang="en-GB" sz="700">
                <a:latin typeface="Arial"/>
                <a:cs typeface="Arial"/>
              </a:rPr>
              <a:t>by</a:t>
            </a:r>
            <a:r>
              <a:rPr lang="en-GB" sz="700" spc="5">
                <a:latin typeface="Arial"/>
                <a:cs typeface="Arial"/>
              </a:rPr>
              <a:t> </a:t>
            </a:r>
            <a:r>
              <a:rPr lang="en-GB" sz="700" spc="-5">
                <a:latin typeface="Arial"/>
                <a:cs typeface="Arial"/>
              </a:rPr>
              <a:t>Applicable </a:t>
            </a:r>
            <a:r>
              <a:rPr lang="en-GB" sz="700">
                <a:latin typeface="Arial"/>
                <a:cs typeface="Arial"/>
              </a:rPr>
              <a:t>Law</a:t>
            </a:r>
            <a:r>
              <a:rPr lang="en-GB" sz="700" spc="5">
                <a:latin typeface="Arial"/>
                <a:cs typeface="Arial"/>
              </a:rPr>
              <a:t> </a:t>
            </a:r>
            <a:r>
              <a:rPr lang="en-GB" sz="700">
                <a:latin typeface="Arial"/>
                <a:cs typeface="Arial"/>
              </a:rPr>
              <a:t>to</a:t>
            </a:r>
            <a:r>
              <a:rPr lang="en-GB" sz="700" spc="5">
                <a:latin typeface="Arial"/>
                <a:cs typeface="Arial"/>
              </a:rPr>
              <a:t> </a:t>
            </a:r>
            <a:r>
              <a:rPr lang="en-GB" sz="700" spc="-5">
                <a:latin typeface="Arial"/>
                <a:cs typeface="Arial"/>
              </a:rPr>
              <a:t>continue</a:t>
            </a:r>
            <a:r>
              <a:rPr lang="en-GB" sz="700">
                <a:latin typeface="Arial"/>
                <a:cs typeface="Arial"/>
              </a:rPr>
              <a:t> </a:t>
            </a:r>
            <a:r>
              <a:rPr lang="en-GB" sz="700" spc="-10">
                <a:latin typeface="Arial"/>
                <a:cs typeface="Arial"/>
              </a:rPr>
              <a:t>to</a:t>
            </a:r>
            <a:r>
              <a:rPr lang="en-GB" sz="700" spc="5">
                <a:latin typeface="Arial"/>
                <a:cs typeface="Arial"/>
              </a:rPr>
              <a:t> </a:t>
            </a:r>
            <a:r>
              <a:rPr lang="en-GB" sz="700" spc="-5">
                <a:latin typeface="Arial"/>
                <a:cs typeface="Arial"/>
              </a:rPr>
              <a:t>process</a:t>
            </a:r>
            <a:r>
              <a:rPr lang="en-GB" sz="700" spc="5">
                <a:latin typeface="Arial"/>
                <a:cs typeface="Arial"/>
              </a:rPr>
              <a:t> </a:t>
            </a:r>
            <a:r>
              <a:rPr lang="en-GB" sz="700">
                <a:latin typeface="Arial"/>
                <a:cs typeface="Arial"/>
              </a:rPr>
              <a:t>that</a:t>
            </a:r>
            <a:r>
              <a:rPr lang="en-GB" sz="700" spc="5">
                <a:latin typeface="Arial"/>
                <a:cs typeface="Arial"/>
              </a:rPr>
              <a:t> </a:t>
            </a:r>
            <a:r>
              <a:rPr lang="en-GB" sz="700" spc="-5">
                <a:latin typeface="Arial"/>
                <a:cs typeface="Arial"/>
              </a:rPr>
              <a:t>Client Personal</a:t>
            </a:r>
            <a:r>
              <a:rPr lang="en-GB" sz="700" spc="5">
                <a:latin typeface="Arial"/>
                <a:cs typeface="Arial"/>
              </a:rPr>
              <a:t> </a:t>
            </a:r>
            <a:r>
              <a:rPr lang="en-GB" sz="700" spc="-5">
                <a:latin typeface="Arial"/>
                <a:cs typeface="Arial"/>
              </a:rPr>
              <a:t>Data. For the purposes of this clause 1.5(f) Client Personal Data shall be considered deleted</a:t>
            </a:r>
            <a:r>
              <a:rPr lang="en-GB" sz="700">
                <a:latin typeface="Arial"/>
                <a:cs typeface="Arial"/>
              </a:rPr>
              <a:t> </a:t>
            </a:r>
            <a:r>
              <a:rPr lang="en-GB" sz="700" spc="-5">
                <a:latin typeface="Arial"/>
                <a:cs typeface="Arial"/>
              </a:rPr>
              <a:t>where</a:t>
            </a:r>
            <a:r>
              <a:rPr lang="en-GB" sz="700" spc="5">
                <a:latin typeface="Arial"/>
                <a:cs typeface="Arial"/>
              </a:rPr>
              <a:t> </a:t>
            </a:r>
            <a:r>
              <a:rPr lang="en-GB" sz="700" spc="-5">
                <a:latin typeface="Arial"/>
                <a:cs typeface="Arial"/>
              </a:rPr>
              <a:t>it</a:t>
            </a:r>
            <a:r>
              <a:rPr lang="en-GB" sz="700">
                <a:latin typeface="Arial"/>
                <a:cs typeface="Arial"/>
              </a:rPr>
              <a:t> </a:t>
            </a:r>
            <a:r>
              <a:rPr lang="en-GB" sz="700" spc="-5">
                <a:latin typeface="Arial"/>
                <a:cs typeface="Arial"/>
              </a:rPr>
              <a:t>is</a:t>
            </a:r>
            <a:r>
              <a:rPr lang="en-GB" sz="700" spc="5">
                <a:latin typeface="Arial"/>
                <a:cs typeface="Arial"/>
              </a:rPr>
              <a:t> </a:t>
            </a:r>
            <a:r>
              <a:rPr lang="en-GB" sz="700" spc="-5">
                <a:latin typeface="Arial"/>
                <a:cs typeface="Arial"/>
              </a:rPr>
              <a:t>put</a:t>
            </a:r>
            <a:r>
              <a:rPr lang="en-GB" sz="700">
                <a:latin typeface="Arial"/>
                <a:cs typeface="Arial"/>
              </a:rPr>
              <a:t> </a:t>
            </a:r>
            <a:r>
              <a:rPr lang="en-GB" sz="700" spc="-5">
                <a:latin typeface="Arial"/>
                <a:cs typeface="Arial"/>
              </a:rPr>
              <a:t>beyond</a:t>
            </a:r>
            <a:r>
              <a:rPr lang="en-GB" sz="700" spc="5">
                <a:latin typeface="Arial"/>
                <a:cs typeface="Arial"/>
              </a:rPr>
              <a:t> </a:t>
            </a:r>
            <a:r>
              <a:rPr lang="en-GB" sz="700" spc="-5">
                <a:latin typeface="Arial"/>
                <a:cs typeface="Arial"/>
              </a:rPr>
              <a:t>further use</a:t>
            </a:r>
            <a:r>
              <a:rPr lang="en-GB" sz="700">
                <a:latin typeface="Arial"/>
                <a:cs typeface="Arial"/>
              </a:rPr>
              <a:t> by</a:t>
            </a:r>
            <a:r>
              <a:rPr lang="en-GB" sz="700" spc="5">
                <a:latin typeface="Arial"/>
                <a:cs typeface="Arial"/>
              </a:rPr>
              <a:t> </a:t>
            </a:r>
            <a:r>
              <a:rPr lang="en-GB" sz="700" spc="-5">
                <a:latin typeface="Arial"/>
                <a:cs typeface="Arial"/>
              </a:rPr>
              <a:t>the</a:t>
            </a:r>
            <a:r>
              <a:rPr lang="en-GB" sz="700">
                <a:latin typeface="Arial"/>
                <a:cs typeface="Arial"/>
              </a:rPr>
              <a:t> </a:t>
            </a:r>
            <a:r>
              <a:rPr lang="en-GB" sz="700" spc="-5">
                <a:latin typeface="Arial"/>
                <a:cs typeface="Arial"/>
              </a:rPr>
              <a:t>Supplier;</a:t>
            </a:r>
            <a:r>
              <a:rPr lang="en-GB" sz="700" spc="5">
                <a:latin typeface="Arial"/>
                <a:cs typeface="Arial"/>
              </a:rPr>
              <a:t> </a:t>
            </a:r>
            <a:r>
              <a:rPr lang="en-GB" sz="700" spc="-5">
                <a:latin typeface="Arial"/>
                <a:cs typeface="Arial"/>
              </a:rPr>
              <a:t>and</a:t>
            </a:r>
            <a:endParaRPr lang="en-GB" sz="700">
              <a:latin typeface="Arial"/>
              <a:cs typeface="Arial"/>
            </a:endParaRPr>
          </a:p>
          <a:p>
            <a:pPr marL="450000" indent="-180000">
              <a:spcBef>
                <a:spcPts val="300"/>
              </a:spcBef>
              <a:spcAft>
                <a:spcPts val="300"/>
              </a:spcAft>
              <a:buFontTx/>
              <a:buAutoNum type="alphaLcParenBoth" startAt="2"/>
            </a:pPr>
            <a:r>
              <a:rPr lang="en-GB" sz="700" spc="-5">
                <a:latin typeface="Arial"/>
                <a:cs typeface="Arial"/>
              </a:rPr>
              <a:t>maintain</a:t>
            </a:r>
            <a:r>
              <a:rPr lang="en-GB" sz="700" spc="-10">
                <a:latin typeface="Arial"/>
                <a:cs typeface="Arial"/>
              </a:rPr>
              <a:t> </a:t>
            </a:r>
            <a:r>
              <a:rPr lang="en-GB" sz="700" spc="-5">
                <a:latin typeface="Arial"/>
                <a:cs typeface="Arial"/>
              </a:rPr>
              <a:t>records</a:t>
            </a:r>
            <a:r>
              <a:rPr lang="en-GB" sz="700" spc="-25">
                <a:latin typeface="Arial"/>
                <a:cs typeface="Arial"/>
              </a:rPr>
              <a:t> </a:t>
            </a:r>
            <a:r>
              <a:rPr lang="en-GB" sz="700">
                <a:latin typeface="Arial"/>
                <a:cs typeface="Arial"/>
              </a:rPr>
              <a:t>as</a:t>
            </a:r>
            <a:r>
              <a:rPr lang="en-GB" sz="700" spc="-10">
                <a:latin typeface="Arial"/>
                <a:cs typeface="Arial"/>
              </a:rPr>
              <a:t> </a:t>
            </a:r>
            <a:r>
              <a:rPr lang="en-GB" sz="700" spc="-5">
                <a:latin typeface="Arial"/>
                <a:cs typeface="Arial"/>
              </a:rPr>
              <a:t>required</a:t>
            </a:r>
            <a:r>
              <a:rPr lang="en-GB" sz="700" spc="-25">
                <a:latin typeface="Arial"/>
                <a:cs typeface="Arial"/>
              </a:rPr>
              <a:t> </a:t>
            </a:r>
            <a:r>
              <a:rPr lang="en-GB" sz="700" spc="-5">
                <a:latin typeface="Arial"/>
                <a:cs typeface="Arial"/>
              </a:rPr>
              <a:t>under UK</a:t>
            </a:r>
            <a:r>
              <a:rPr lang="en-GB" sz="700" spc="-15">
                <a:latin typeface="Arial"/>
                <a:cs typeface="Arial"/>
              </a:rPr>
              <a:t> </a:t>
            </a:r>
            <a:r>
              <a:rPr lang="en-GB" sz="700" spc="-5">
                <a:latin typeface="Arial"/>
                <a:cs typeface="Arial"/>
              </a:rPr>
              <a:t>GDPR</a:t>
            </a:r>
            <a:r>
              <a:rPr lang="en-GB" sz="700" spc="-10">
                <a:latin typeface="Arial"/>
                <a:cs typeface="Arial"/>
              </a:rPr>
              <a:t> </a:t>
            </a:r>
            <a:r>
              <a:rPr lang="en-GB" sz="700">
                <a:latin typeface="Arial"/>
                <a:cs typeface="Arial"/>
              </a:rPr>
              <a:t>or</a:t>
            </a:r>
            <a:r>
              <a:rPr lang="en-GB" sz="700" spc="-10">
                <a:latin typeface="Arial"/>
                <a:cs typeface="Arial"/>
              </a:rPr>
              <a:t> </a:t>
            </a:r>
            <a:r>
              <a:rPr lang="en-GB" sz="700">
                <a:latin typeface="Arial"/>
                <a:cs typeface="Arial"/>
              </a:rPr>
              <a:t>as</a:t>
            </a:r>
            <a:r>
              <a:rPr lang="en-GB" sz="700" spc="-10">
                <a:latin typeface="Arial"/>
                <a:cs typeface="Arial"/>
              </a:rPr>
              <a:t> </a:t>
            </a:r>
            <a:r>
              <a:rPr lang="en-GB" sz="700">
                <a:latin typeface="Arial"/>
                <a:cs typeface="Arial"/>
              </a:rPr>
              <a:t>set</a:t>
            </a:r>
            <a:r>
              <a:rPr lang="en-GB" sz="700" spc="-25">
                <a:latin typeface="Arial"/>
                <a:cs typeface="Arial"/>
              </a:rPr>
              <a:t> </a:t>
            </a:r>
            <a:r>
              <a:rPr lang="en-GB" sz="700">
                <a:latin typeface="Arial"/>
                <a:cs typeface="Arial"/>
              </a:rPr>
              <a:t>out</a:t>
            </a:r>
            <a:r>
              <a:rPr lang="en-GB" sz="700" spc="-5">
                <a:latin typeface="Arial"/>
                <a:cs typeface="Arial"/>
              </a:rPr>
              <a:t> specifically herein.</a:t>
            </a:r>
            <a:endParaRPr lang="en-GB" sz="700">
              <a:latin typeface="Arial"/>
              <a:cs typeface="Arial"/>
            </a:endParaRPr>
          </a:p>
          <a:p>
            <a:pPr marL="270000" indent="-270000">
              <a:spcBef>
                <a:spcPts val="300"/>
              </a:spcBef>
              <a:spcAft>
                <a:spcPts val="300"/>
              </a:spcAft>
              <a:tabLst>
                <a:tab pos="289560" algn="l"/>
              </a:tabLst>
            </a:pPr>
            <a:r>
              <a:rPr lang="en-GB" sz="700" b="1">
                <a:latin typeface="Arial"/>
                <a:cs typeface="Arial"/>
              </a:rPr>
              <a:t>1.6	</a:t>
            </a:r>
            <a:r>
              <a:rPr lang="en-GB" sz="700">
                <a:latin typeface="Arial"/>
                <a:cs typeface="Arial"/>
              </a:rPr>
              <a:t>Any audit or inspection permitted following a request for audit accepted by the Supplier and where the Supplier is deemed as the Processor, is not intended to include:</a:t>
            </a:r>
          </a:p>
          <a:p>
            <a:pPr marL="450000" indent="-180000">
              <a:spcBef>
                <a:spcPts val="300"/>
              </a:spcBef>
              <a:spcAft>
                <a:spcPts val="300"/>
              </a:spcAft>
              <a:buAutoNum type="alphaLcParenBoth"/>
              <a:tabLst>
                <a:tab pos="289560" algn="l"/>
              </a:tabLst>
            </a:pPr>
            <a:r>
              <a:rPr lang="en-GB" sz="700">
                <a:latin typeface="Arial"/>
                <a:cs typeface="Arial"/>
              </a:rPr>
              <a:t>any information related to the Supplier’s provision of services to other clients or other client’s Data; or</a:t>
            </a:r>
          </a:p>
          <a:p>
            <a:pPr marL="450000" indent="-180000">
              <a:spcBef>
                <a:spcPts val="300"/>
              </a:spcBef>
              <a:spcAft>
                <a:spcPts val="300"/>
              </a:spcAft>
              <a:buAutoNum type="alphaLcParenBoth"/>
              <a:tabLst>
                <a:tab pos="289560" algn="l"/>
              </a:tabLst>
            </a:pPr>
            <a:r>
              <a:rPr lang="en-GB" sz="700">
                <a:latin typeface="Arial"/>
                <a:cs typeface="Arial"/>
              </a:rPr>
              <a:t>(ii) supplier’s general operating costs, overhead costs, or salary, timecards or other employee, personnel, and/or individual compensation records, or Supplier’s profit and loss reports or other corporate records of </a:t>
            </a:r>
            <a:r>
              <a:rPr lang="en-GB" sz="700" spc="-5">
                <a:latin typeface="Arial"/>
                <a:cs typeface="Arial"/>
              </a:rPr>
              <a:t>Supplier</a:t>
            </a:r>
          </a:p>
          <a:p>
            <a:pPr marL="270000" indent="-270000">
              <a:spcBef>
                <a:spcPts val="300"/>
              </a:spcBef>
              <a:spcAft>
                <a:spcPts val="300"/>
              </a:spcAft>
              <a:tabLst>
                <a:tab pos="289560" algn="l"/>
              </a:tabLst>
              <a:defRPr/>
            </a:pPr>
            <a:r>
              <a:rPr kumimoji="0" lang="en-GB" sz="700" b="1" i="0" u="none" strike="noStrike" kern="1200" cap="none" spc="0" normalizeH="0" baseline="0" noProof="0">
                <a:ln>
                  <a:noFill/>
                </a:ln>
                <a:solidFill>
                  <a:prstClr val="black"/>
                </a:solidFill>
                <a:effectLst/>
                <a:uLnTx/>
                <a:uFillTx/>
                <a:latin typeface="Arial"/>
                <a:ea typeface="+mn-ea"/>
                <a:cs typeface="Arial"/>
              </a:rPr>
              <a:t>1.7	</a:t>
            </a:r>
            <a:r>
              <a:rPr kumimoji="0" lang="en-GB" sz="700" b="0" i="0" u="none" strike="noStrike" kern="1200" cap="none" spc="0" normalizeH="0" baseline="0" noProof="0">
                <a:ln>
                  <a:noFill/>
                </a:ln>
                <a:solidFill>
                  <a:prstClr val="black"/>
                </a:solidFill>
                <a:effectLst/>
                <a:uLnTx/>
                <a:uFillTx/>
                <a:latin typeface="Arial"/>
                <a:ea typeface="+mn-ea"/>
                <a:cs typeface="Arial"/>
              </a:rPr>
              <a:t>The Client agrees that any agreed audit or access to Supplier’s premises, in accordance with clause 1.6, will be in a manner that minimises </a:t>
            </a:r>
            <a:r>
              <a:rPr lang="en-GB" sz="700" spc="-5">
                <a:latin typeface="Arial"/>
                <a:cs typeface="Arial"/>
              </a:rPr>
              <a:t>interference</a:t>
            </a:r>
            <a:r>
              <a:rPr lang="en-GB" sz="700" spc="70">
                <a:latin typeface="Arial"/>
                <a:cs typeface="Arial"/>
              </a:rPr>
              <a:t> </a:t>
            </a:r>
            <a:r>
              <a:rPr lang="en-GB" sz="700">
                <a:latin typeface="Arial"/>
                <a:cs typeface="Arial"/>
              </a:rPr>
              <a:t>with</a:t>
            </a:r>
            <a:r>
              <a:rPr lang="en-GB" sz="700" spc="70">
                <a:latin typeface="Arial"/>
                <a:cs typeface="Arial"/>
              </a:rPr>
              <a:t> </a:t>
            </a:r>
            <a:r>
              <a:rPr lang="en-GB" sz="700" spc="-5">
                <a:latin typeface="Arial"/>
                <a:cs typeface="Arial"/>
              </a:rPr>
              <a:t>the</a:t>
            </a:r>
            <a:r>
              <a:rPr lang="en-GB" sz="700" spc="70">
                <a:latin typeface="Arial"/>
                <a:cs typeface="Arial"/>
              </a:rPr>
              <a:t> </a:t>
            </a:r>
            <a:r>
              <a:rPr lang="en-GB" sz="700" spc="-5">
                <a:latin typeface="Arial"/>
                <a:cs typeface="Arial"/>
              </a:rPr>
              <a:t>Supplier’s</a:t>
            </a:r>
            <a:r>
              <a:rPr lang="en-GB" sz="700" spc="70">
                <a:latin typeface="Arial"/>
                <a:cs typeface="Arial"/>
              </a:rPr>
              <a:t> </a:t>
            </a:r>
            <a:r>
              <a:rPr lang="en-GB" sz="700" spc="-5">
                <a:latin typeface="Arial"/>
                <a:cs typeface="Arial"/>
              </a:rPr>
              <a:t>business</a:t>
            </a:r>
            <a:r>
              <a:rPr lang="en-GB" sz="700" spc="70">
                <a:latin typeface="Arial"/>
                <a:cs typeface="Arial"/>
              </a:rPr>
              <a:t> </a:t>
            </a:r>
            <a:r>
              <a:rPr lang="en-GB" sz="700" spc="-5">
                <a:latin typeface="Arial"/>
                <a:cs typeface="Arial"/>
              </a:rPr>
              <a:t>operations,</a:t>
            </a:r>
            <a:r>
              <a:rPr lang="en-GB" sz="700" spc="70">
                <a:latin typeface="Arial"/>
                <a:cs typeface="Arial"/>
              </a:rPr>
              <a:t> </a:t>
            </a:r>
            <a:r>
              <a:rPr lang="en-GB" sz="700" spc="-5">
                <a:latin typeface="Arial"/>
                <a:cs typeface="Arial"/>
              </a:rPr>
              <a:t>and</a:t>
            </a:r>
            <a:r>
              <a:rPr lang="en-GB" sz="700" spc="70">
                <a:latin typeface="Arial"/>
                <a:cs typeface="Arial"/>
              </a:rPr>
              <a:t> </a:t>
            </a:r>
            <a:r>
              <a:rPr lang="en-GB" sz="700" spc="-5">
                <a:latin typeface="Arial"/>
                <a:cs typeface="Arial"/>
              </a:rPr>
              <a:t>that</a:t>
            </a:r>
            <a:r>
              <a:rPr lang="en-GB" sz="700" spc="80">
                <a:latin typeface="Arial"/>
                <a:cs typeface="Arial"/>
              </a:rPr>
              <a:t> </a:t>
            </a:r>
            <a:r>
              <a:rPr lang="en-GB" sz="700" spc="-10">
                <a:latin typeface="Arial"/>
                <a:cs typeface="Arial"/>
              </a:rPr>
              <a:t>any</a:t>
            </a:r>
            <a:r>
              <a:rPr lang="en-GB" sz="700" spc="90">
                <a:latin typeface="Arial"/>
                <a:cs typeface="Arial"/>
              </a:rPr>
              <a:t> </a:t>
            </a:r>
            <a:r>
              <a:rPr lang="en-GB" sz="700" spc="-5">
                <a:latin typeface="Arial"/>
                <a:cs typeface="Arial"/>
              </a:rPr>
              <a:t>request</a:t>
            </a:r>
            <a:r>
              <a:rPr lang="en-GB" sz="700" spc="70">
                <a:latin typeface="Arial"/>
                <a:cs typeface="Arial"/>
              </a:rPr>
              <a:t> </a:t>
            </a:r>
            <a:r>
              <a:rPr lang="en-GB" sz="700">
                <a:latin typeface="Arial"/>
                <a:cs typeface="Arial"/>
              </a:rPr>
              <a:t>by </a:t>
            </a:r>
            <a:r>
              <a:rPr lang="en-GB" sz="700" spc="-10">
                <a:latin typeface="Arial"/>
                <a:cs typeface="Arial"/>
              </a:rPr>
              <a:t>the</a:t>
            </a:r>
            <a:r>
              <a:rPr lang="en-GB" sz="700" spc="5">
                <a:latin typeface="Arial"/>
                <a:cs typeface="Arial"/>
              </a:rPr>
              <a:t> </a:t>
            </a:r>
            <a:r>
              <a:rPr lang="en-GB" sz="700" spc="-5">
                <a:latin typeface="Arial"/>
                <a:cs typeface="Arial"/>
              </a:rPr>
              <a:t>Client</a:t>
            </a:r>
            <a:r>
              <a:rPr lang="en-GB" sz="700" spc="10">
                <a:latin typeface="Arial"/>
                <a:cs typeface="Arial"/>
              </a:rPr>
              <a:t> </a:t>
            </a:r>
            <a:r>
              <a:rPr lang="en-GB" sz="700" spc="-5">
                <a:latin typeface="Arial"/>
                <a:cs typeface="Arial"/>
              </a:rPr>
              <a:t>for</a:t>
            </a:r>
            <a:r>
              <a:rPr lang="en-GB" sz="700" spc="10">
                <a:latin typeface="Arial"/>
                <a:cs typeface="Arial"/>
              </a:rPr>
              <a:t> </a:t>
            </a:r>
            <a:r>
              <a:rPr lang="en-GB" sz="700" spc="-5">
                <a:latin typeface="Arial"/>
                <a:cs typeface="Arial"/>
              </a:rPr>
              <a:t>an</a:t>
            </a:r>
            <a:r>
              <a:rPr lang="en-GB" sz="700" spc="5">
                <a:latin typeface="Arial"/>
                <a:cs typeface="Arial"/>
              </a:rPr>
              <a:t> </a:t>
            </a:r>
            <a:r>
              <a:rPr lang="en-GB" sz="700" spc="-5">
                <a:latin typeface="Arial"/>
                <a:cs typeface="Arial"/>
              </a:rPr>
              <a:t>audit</a:t>
            </a:r>
            <a:r>
              <a:rPr lang="en-GB" sz="700" spc="10">
                <a:latin typeface="Arial"/>
                <a:cs typeface="Arial"/>
              </a:rPr>
              <a:t> </a:t>
            </a:r>
            <a:r>
              <a:rPr lang="en-GB" sz="700">
                <a:latin typeface="Arial"/>
                <a:cs typeface="Arial"/>
              </a:rPr>
              <a:t>or</a:t>
            </a:r>
            <a:r>
              <a:rPr lang="en-GB" sz="700" spc="10">
                <a:latin typeface="Arial"/>
                <a:cs typeface="Arial"/>
              </a:rPr>
              <a:t> </a:t>
            </a:r>
            <a:r>
              <a:rPr lang="en-GB" sz="700" spc="-5">
                <a:latin typeface="Arial"/>
                <a:cs typeface="Arial"/>
              </a:rPr>
              <a:t>access</a:t>
            </a:r>
            <a:r>
              <a:rPr lang="en-GB" sz="700" spc="10">
                <a:latin typeface="Arial"/>
                <a:cs typeface="Arial"/>
              </a:rPr>
              <a:t> </a:t>
            </a:r>
            <a:r>
              <a:rPr lang="en-GB" sz="700" spc="-5">
                <a:latin typeface="Arial"/>
                <a:cs typeface="Arial"/>
              </a:rPr>
              <a:t>to</a:t>
            </a:r>
            <a:r>
              <a:rPr lang="en-GB" sz="700" spc="5">
                <a:latin typeface="Arial"/>
                <a:cs typeface="Arial"/>
              </a:rPr>
              <a:t> </a:t>
            </a:r>
            <a:r>
              <a:rPr lang="en-GB" sz="700" spc="-5">
                <a:latin typeface="Arial"/>
                <a:cs typeface="Arial"/>
              </a:rPr>
              <a:t>the</a:t>
            </a:r>
            <a:r>
              <a:rPr lang="en-GB" sz="700" spc="10">
                <a:latin typeface="Arial"/>
                <a:cs typeface="Arial"/>
              </a:rPr>
              <a:t> </a:t>
            </a:r>
            <a:r>
              <a:rPr lang="en-GB" sz="700" spc="-5">
                <a:latin typeface="Arial"/>
                <a:cs typeface="Arial"/>
              </a:rPr>
              <a:t>Supplier’s</a:t>
            </a:r>
            <a:r>
              <a:rPr lang="en-GB" sz="700" spc="10">
                <a:latin typeface="Arial"/>
                <a:cs typeface="Arial"/>
              </a:rPr>
              <a:t> </a:t>
            </a:r>
            <a:r>
              <a:rPr lang="en-GB" sz="700" spc="-5">
                <a:latin typeface="Arial"/>
                <a:cs typeface="Arial"/>
              </a:rPr>
              <a:t>premises</a:t>
            </a:r>
            <a:r>
              <a:rPr lang="en-GB" sz="700" spc="10">
                <a:latin typeface="Arial"/>
                <a:cs typeface="Arial"/>
              </a:rPr>
              <a:t> </a:t>
            </a:r>
            <a:r>
              <a:rPr lang="en-GB" sz="700" spc="-5">
                <a:latin typeface="Arial"/>
                <a:cs typeface="Arial"/>
              </a:rPr>
              <a:t>may</a:t>
            </a:r>
            <a:r>
              <a:rPr lang="en-GB" sz="700" spc="5">
                <a:latin typeface="Arial"/>
                <a:cs typeface="Arial"/>
              </a:rPr>
              <a:t> </a:t>
            </a:r>
            <a:r>
              <a:rPr lang="en-GB" sz="700" spc="-5">
                <a:latin typeface="Arial"/>
                <a:cs typeface="Arial"/>
              </a:rPr>
              <a:t>not</a:t>
            </a:r>
            <a:r>
              <a:rPr lang="en-GB" sz="700" spc="10">
                <a:latin typeface="Arial"/>
                <a:cs typeface="Arial"/>
              </a:rPr>
              <a:t> </a:t>
            </a:r>
            <a:r>
              <a:rPr lang="en-GB" sz="700" spc="-5">
                <a:latin typeface="Arial"/>
                <a:cs typeface="Arial"/>
              </a:rPr>
              <a:t>be</a:t>
            </a:r>
            <a:r>
              <a:rPr lang="en-GB" sz="700" spc="10">
                <a:latin typeface="Arial"/>
                <a:cs typeface="Arial"/>
              </a:rPr>
              <a:t> </a:t>
            </a:r>
            <a:r>
              <a:rPr lang="en-GB" sz="700" spc="-5">
                <a:latin typeface="Arial"/>
                <a:cs typeface="Arial"/>
              </a:rPr>
              <a:t>granted by the</a:t>
            </a:r>
            <a:r>
              <a:rPr lang="en-GB" sz="700" spc="-10">
                <a:latin typeface="Arial"/>
                <a:cs typeface="Arial"/>
              </a:rPr>
              <a:t> </a:t>
            </a:r>
            <a:r>
              <a:rPr lang="en-GB" sz="700" spc="-5">
                <a:latin typeface="Arial"/>
                <a:cs typeface="Arial"/>
              </a:rPr>
              <a:t>Supplier</a:t>
            </a:r>
            <a:r>
              <a:rPr lang="en-GB" sz="700" spc="-10">
                <a:latin typeface="Arial"/>
                <a:cs typeface="Arial"/>
              </a:rPr>
              <a:t> </a:t>
            </a:r>
            <a:r>
              <a:rPr lang="en-GB" sz="700" spc="-5">
                <a:latin typeface="Arial"/>
                <a:cs typeface="Arial"/>
              </a:rPr>
              <a:t>more</a:t>
            </a:r>
            <a:r>
              <a:rPr lang="en-GB" sz="700" spc="5">
                <a:latin typeface="Arial"/>
                <a:cs typeface="Arial"/>
              </a:rPr>
              <a:t> </a:t>
            </a:r>
            <a:r>
              <a:rPr lang="en-GB" sz="700" spc="-5">
                <a:latin typeface="Arial"/>
                <a:cs typeface="Arial"/>
              </a:rPr>
              <a:t>than</a:t>
            </a:r>
            <a:r>
              <a:rPr lang="en-GB" sz="700" spc="5">
                <a:latin typeface="Arial"/>
                <a:cs typeface="Arial"/>
              </a:rPr>
              <a:t> </a:t>
            </a:r>
            <a:r>
              <a:rPr lang="en-GB" sz="700" spc="-5">
                <a:latin typeface="Arial"/>
                <a:cs typeface="Arial"/>
              </a:rPr>
              <a:t>once</a:t>
            </a:r>
            <a:r>
              <a:rPr lang="en-GB" sz="700" spc="-10">
                <a:latin typeface="Arial"/>
                <a:cs typeface="Arial"/>
              </a:rPr>
              <a:t> </a:t>
            </a:r>
            <a:r>
              <a:rPr lang="en-GB" sz="700" spc="-5">
                <a:latin typeface="Arial"/>
                <a:cs typeface="Arial"/>
              </a:rPr>
              <a:t>in</a:t>
            </a:r>
            <a:r>
              <a:rPr lang="en-GB" sz="700" spc="5">
                <a:latin typeface="Arial"/>
                <a:cs typeface="Arial"/>
              </a:rPr>
              <a:t> </a:t>
            </a:r>
            <a:r>
              <a:rPr lang="en-GB" sz="700" spc="-5">
                <a:latin typeface="Arial"/>
                <a:cs typeface="Arial"/>
              </a:rPr>
              <a:t>any</a:t>
            </a:r>
            <a:r>
              <a:rPr lang="en-GB" sz="700" spc="10">
                <a:latin typeface="Arial"/>
                <a:cs typeface="Arial"/>
              </a:rPr>
              <a:t> </a:t>
            </a:r>
            <a:r>
              <a:rPr lang="en-GB" sz="700" spc="-5">
                <a:latin typeface="Arial"/>
                <a:cs typeface="Arial"/>
              </a:rPr>
              <a:t>12-month</a:t>
            </a:r>
            <a:r>
              <a:rPr lang="en-GB" sz="700" spc="5">
                <a:latin typeface="Arial"/>
                <a:cs typeface="Arial"/>
              </a:rPr>
              <a:t> </a:t>
            </a:r>
            <a:r>
              <a:rPr lang="en-GB" sz="700" spc="-5">
                <a:latin typeface="Arial"/>
                <a:cs typeface="Arial"/>
              </a:rPr>
              <a:t>period.</a:t>
            </a:r>
          </a:p>
          <a:p>
            <a:pPr marL="270000" lvl="1" indent="-270000">
              <a:spcBef>
                <a:spcPts val="300"/>
              </a:spcBef>
              <a:spcAft>
                <a:spcPts val="300"/>
              </a:spcAft>
              <a:tabLst>
                <a:tab pos="289560" algn="l"/>
              </a:tabLst>
            </a:pPr>
            <a:r>
              <a:rPr lang="en-GB" sz="700" spc="-5">
                <a:latin typeface="Arial"/>
                <a:cs typeface="Arial"/>
              </a:rPr>
              <a:t>1.8	</a:t>
            </a:r>
            <a:r>
              <a:rPr lang="en-GB" sz="700">
                <a:latin typeface="Arial"/>
                <a:cs typeface="Arial"/>
              </a:rPr>
              <a:t>Where requested or required by the Supplier, the Client shall provide its authorisation for the Supplier or Supplier Group Affiliate/s to appoint Processors  to process the Client Personal Data, provided that the Supplier or Supplier  Group Affiliates:</a:t>
            </a:r>
          </a:p>
          <a:p>
            <a:pPr marL="450000" lvl="1" indent="-180000">
              <a:spcBef>
                <a:spcPts val="300"/>
              </a:spcBef>
              <a:spcAft>
                <a:spcPts val="300"/>
              </a:spcAft>
              <a:buAutoNum type="romanLcParenBoth"/>
              <a:tabLst>
                <a:tab pos="289560" algn="l"/>
              </a:tabLst>
            </a:pPr>
            <a:r>
              <a:rPr lang="en-GB" sz="700">
                <a:latin typeface="Arial"/>
                <a:cs typeface="Arial"/>
              </a:rPr>
              <a:t>shall ensure that the terms on which it appoints such Processors comply with  Applicable Data Protection Laws, and are consistent with the obligations  imposed on the Supplier in this Appendix;</a:t>
            </a:r>
          </a:p>
          <a:p>
            <a:pPr marL="450000" lvl="1" indent="-180000">
              <a:spcBef>
                <a:spcPts val="300"/>
              </a:spcBef>
              <a:spcAft>
                <a:spcPts val="300"/>
              </a:spcAft>
              <a:buAutoNum type="romanLcParenBoth"/>
              <a:tabLst>
                <a:tab pos="289560" algn="l"/>
              </a:tabLst>
            </a:pPr>
            <a:r>
              <a:rPr lang="en-GB" sz="700">
                <a:latin typeface="Arial"/>
                <a:cs typeface="Arial"/>
              </a:rPr>
              <a:t>shall remain responsible for the acts and omission of any such Processor as  if they were the acts and omissions of the Supplier; and</a:t>
            </a:r>
          </a:p>
          <a:p>
            <a:pPr marL="450000" lvl="1" indent="-180000">
              <a:spcBef>
                <a:spcPts val="300"/>
              </a:spcBef>
              <a:spcAft>
                <a:spcPts val="300"/>
              </a:spcAft>
              <a:buAutoNum type="romanLcParenBoth"/>
              <a:tabLst>
                <a:tab pos="289560" algn="l"/>
              </a:tabLst>
            </a:pPr>
            <a:r>
              <a:rPr lang="en-GB" sz="700">
                <a:latin typeface="Arial"/>
                <a:cs typeface="Arial"/>
              </a:rPr>
              <a:t>shall inform the Client of any intended changes concerning the addition or  replacement of the Processors as listed in Schedule 2, thereby giving the  Client the opportunity to object to such changes provided that if the Client  objects to the changes and cannot demonstrate, to the Supplier's reasonable  satisfaction, that the objection is due to an actual or likely breach of  Applicable Data Protection Law, the Client shall indemnify the Supplier for  any losses, damages, costs (including legal fees) and expenses suffered by  the Supplier in accommodating the objection; and</a:t>
            </a:r>
          </a:p>
          <a:p>
            <a:pPr marL="450000" lvl="1" indent="-180000">
              <a:spcBef>
                <a:spcPts val="300"/>
              </a:spcBef>
              <a:spcAft>
                <a:spcPts val="300"/>
              </a:spcAft>
              <a:buAutoNum type="romanLcParenBoth"/>
              <a:tabLst>
                <a:tab pos="289560" algn="l"/>
              </a:tabLst>
            </a:pPr>
            <a:r>
              <a:rPr lang="en-GB" sz="700">
                <a:latin typeface="Arial"/>
                <a:cs typeface="Arial"/>
              </a:rPr>
              <a:t>transfer Client Personal Data outside of the UK and EEA as required for the  Purpose, provided that the Supplier shall ensure that all such transfers are  effected in accordance with Applicable Data Protection Laws. For these  purposes, the Supplier shall promptly comply with any reasonable request of  the Client, including any request to enter into standard contractual clauses  adopted by the EU Commission from time to time (where the EU GDPR  applies to the transfer) or adopted by the Commissioner from time to time  (where the UK GDPR applies to the transfer), if these are not already in place.</a:t>
            </a:r>
          </a:p>
          <a:p>
            <a:pPr marL="450000" lvl="1" indent="-180000">
              <a:spcBef>
                <a:spcPts val="300"/>
              </a:spcBef>
              <a:spcAft>
                <a:spcPts val="300"/>
              </a:spcAft>
              <a:tabLst>
                <a:tab pos="289560" algn="l"/>
              </a:tabLst>
            </a:pPr>
            <a:endParaRPr lang="en-GB" sz="700" b="1">
              <a:latin typeface="Arial"/>
              <a:cs typeface="Arial"/>
            </a:endParaRPr>
          </a:p>
        </p:txBody>
      </p:sp>
    </p:spTree>
    <p:extLst>
      <p:ext uri="{BB962C8B-B14F-4D97-AF65-F5344CB8AC3E}">
        <p14:creationId xmlns:p14="http://schemas.microsoft.com/office/powerpoint/2010/main" val="2485110286"/>
      </p:ext>
    </p:extLst>
  </p:cSld>
  <p:clrMapOvr>
    <a:masterClrMapping/>
  </p:clrMapOvr>
  <p:extLst>
    <p:ext uri="{DCECCB84-F9BA-43D5-87BE-67443E8EF086}">
      <p15:sldGuideLst xmlns:p15="http://schemas.microsoft.com/office/powerpoint/2012/main"/>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T&amp;C5">
    <p:spTree>
      <p:nvGrpSpPr>
        <p:cNvPr id="1" name=""/>
        <p:cNvGrpSpPr/>
        <p:nvPr/>
      </p:nvGrpSpPr>
      <p:grpSpPr>
        <a:xfrm>
          <a:off x="0" y="0"/>
          <a:ext cx="0" cy="0"/>
          <a:chOff x="0" y="0"/>
          <a:chExt cx="0" cy="0"/>
        </a:xfrm>
      </p:grpSpPr>
      <p:sp>
        <p:nvSpPr>
          <p:cNvPr id="11" name="Slide Number Placeholder 15">
            <a:extLst>
              <a:ext uri="{FF2B5EF4-FFF2-40B4-BE49-F238E27FC236}">
                <a16:creationId xmlns:a16="http://schemas.microsoft.com/office/drawing/2014/main" id="{8D12899D-1C8B-4BF7-9004-B8652304FB39}"/>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5" name="object 27">
            <a:extLst>
              <a:ext uri="{FF2B5EF4-FFF2-40B4-BE49-F238E27FC236}">
                <a16:creationId xmlns:a16="http://schemas.microsoft.com/office/drawing/2014/main" id="{D4587787-16C8-46AC-95EA-ED9773321031}"/>
              </a:ext>
              <a:ext uri="{C183D7F6-B498-43B3-948B-1728B52AA6E4}">
                <adec:decorative xmlns:adec="http://schemas.microsoft.com/office/drawing/2017/decorative" val="1"/>
              </a:ext>
            </a:extLst>
          </p:cNvPr>
          <p:cNvSpPr txBox="1">
            <a:spLocks/>
          </p:cNvSpPr>
          <p:nvPr/>
        </p:nvSpPr>
        <p:spPr>
          <a:xfrm>
            <a:off x="442913" y="78156"/>
            <a:ext cx="1582737" cy="94257"/>
          </a:xfrm>
          <a:prstGeom prst="rect">
            <a:avLst/>
          </a:prstGeom>
        </p:spPr>
        <p:txBody>
          <a:bodyPr vert="horz" wrap="square" lIns="0" tIns="1905" rIns="0" bIns="0" rtlCol="0">
            <a:spAutoFit/>
          </a:bodyPr>
          <a:lstStyle>
            <a:defPPr>
              <a:defRPr lang="en-US"/>
            </a:defPPr>
            <a:lvl1pPr marL="0" algn="l" defTabSz="914400" rtl="0" eaLnBrk="1" latinLnBrk="0" hangingPunct="1">
              <a:defRPr sz="800" b="0" i="0" kern="1200">
                <a:solidFill>
                  <a:schemeClr val="tx1"/>
                </a:solidFill>
                <a:latin typeface="Times New Roman"/>
                <a:ea typeface="+mn-ea"/>
                <a:cs typeface="Times New Roman"/>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marR="0" lvl="0" indent="0" algn="l" defTabSz="914400" rtl="0" eaLnBrk="1" fontAlgn="auto" latinLnBrk="0" hangingPunct="1">
              <a:lnSpc>
                <a:spcPct val="100000"/>
              </a:lnSpc>
              <a:spcBef>
                <a:spcPts val="15"/>
              </a:spcBef>
              <a:spcAft>
                <a:spcPts val="0"/>
              </a:spcAft>
              <a:buClrTx/>
              <a:buSzTx/>
              <a:buFontTx/>
              <a:buNone/>
              <a:tabLst/>
              <a:defRPr/>
            </a:pPr>
            <a:r>
              <a:rPr kumimoji="0" lang="en-GB" sz="600" b="0" i="1" u="none" strike="noStrike" kern="1200" cap="none" spc="-5" normalizeH="0" baseline="0" noProof="0">
                <a:ln>
                  <a:noFill/>
                </a:ln>
                <a:effectLst/>
                <a:uLnTx/>
                <a:uFillTx/>
                <a:latin typeface="+mn-lt"/>
                <a:ea typeface="+mn-ea"/>
                <a:cs typeface="Times New Roman"/>
              </a:rPr>
              <a:t>Version</a:t>
            </a:r>
            <a:r>
              <a:rPr kumimoji="0" lang="en-GB" sz="600" b="0" i="1" u="none" strike="noStrike" kern="1200" cap="none" spc="-30" normalizeH="0" baseline="0" noProof="0">
                <a:ln>
                  <a:noFill/>
                </a:ln>
                <a:effectLst/>
                <a:uLnTx/>
                <a:uFillTx/>
                <a:latin typeface="+mn-lt"/>
                <a:ea typeface="+mn-ea"/>
                <a:cs typeface="Times New Roman"/>
              </a:rPr>
              <a:t> </a:t>
            </a:r>
            <a:r>
              <a:rPr kumimoji="0" lang="en-GB" sz="600" b="0" i="1" u="none" strike="noStrike" kern="1200" cap="none" spc="0" normalizeH="0" baseline="0" noProof="0">
                <a:ln>
                  <a:noFill/>
                </a:ln>
                <a:effectLst/>
                <a:uLnTx/>
                <a:uFillTx/>
                <a:latin typeface="+mn-lt"/>
                <a:ea typeface="+mn-ea"/>
                <a:cs typeface="Times New Roman"/>
              </a:rPr>
              <a:t>10.</a:t>
            </a:r>
            <a:r>
              <a:rPr kumimoji="0" lang="en-GB" sz="600" b="0" i="1" u="none" strike="noStrike" kern="1200" cap="none" spc="-20" normalizeH="0" baseline="0" noProof="0">
                <a:ln>
                  <a:noFill/>
                </a:ln>
                <a:effectLst/>
                <a:uLnTx/>
                <a:uFillTx/>
                <a:latin typeface="+mn-lt"/>
                <a:ea typeface="+mn-ea"/>
                <a:cs typeface="Times New Roman"/>
              </a:rPr>
              <a:t> </a:t>
            </a:r>
            <a:r>
              <a:rPr kumimoji="0" lang="en-GB" sz="600" b="0" i="1" u="none" strike="noStrike" kern="1200" cap="none" spc="-5" normalizeH="0" baseline="0" noProof="0">
                <a:ln>
                  <a:noFill/>
                </a:ln>
                <a:effectLst/>
                <a:uLnTx/>
                <a:uFillTx/>
                <a:latin typeface="+mn-lt"/>
                <a:ea typeface="+mn-ea"/>
                <a:cs typeface="Times New Roman"/>
              </a:rPr>
              <a:t>January.22</a:t>
            </a:r>
          </a:p>
        </p:txBody>
      </p:sp>
      <p:sp>
        <p:nvSpPr>
          <p:cNvPr id="4" name="object 4">
            <a:extLst>
              <a:ext uri="{FF2B5EF4-FFF2-40B4-BE49-F238E27FC236}">
                <a16:creationId xmlns:a16="http://schemas.microsoft.com/office/drawing/2014/main" id="{D84910BF-BFFC-4008-9FA8-939D2E844839}"/>
              </a:ext>
            </a:extLst>
          </p:cNvPr>
          <p:cNvSpPr txBox="1"/>
          <p:nvPr/>
        </p:nvSpPr>
        <p:spPr>
          <a:xfrm>
            <a:off x="442913" y="431290"/>
            <a:ext cx="11306175" cy="5407535"/>
          </a:xfrm>
          <a:prstGeom prst="rect">
            <a:avLst/>
          </a:prstGeom>
        </p:spPr>
        <p:txBody>
          <a:bodyPr vert="horz" wrap="square" lIns="0" tIns="19685" rIns="0" bIns="0" numCol="3" spcCol="360000" rtlCol="0">
            <a:noAutofit/>
          </a:bodyPr>
          <a:lstStyle/>
          <a:p>
            <a:pPr marL="270000" indent="-270000">
              <a:spcBef>
                <a:spcPts val="300"/>
              </a:spcBef>
              <a:spcAft>
                <a:spcPts val="300"/>
              </a:spcAft>
            </a:pPr>
            <a:r>
              <a:rPr lang="en-GB" sz="700" b="1">
                <a:latin typeface="Arial"/>
                <a:cs typeface="Arial"/>
              </a:rPr>
              <a:t>1.9	</a:t>
            </a:r>
            <a:r>
              <a:rPr lang="en-GB" sz="700" spc="-5">
                <a:latin typeface="Arial"/>
                <a:cs typeface="Arial"/>
              </a:rPr>
              <a:t>To the extent the parties act as Joint Controllers in respect of any Personal Data pursuant to the agreement, to which this Appendix is attached,  the parties have agreed to allocate responsibility for each of their Controller  obligations under Applicable Data Protection Laws in accordance with Schedule  3.</a:t>
            </a:r>
          </a:p>
          <a:p>
            <a:pPr marL="270000" indent="-270000">
              <a:spcBef>
                <a:spcPts val="300"/>
              </a:spcBef>
              <a:spcAft>
                <a:spcPts val="300"/>
              </a:spcAft>
            </a:pPr>
            <a:r>
              <a:rPr lang="en-GB" sz="700" b="1" spc="-5">
                <a:latin typeface="Arial"/>
                <a:cs typeface="Arial"/>
              </a:rPr>
              <a:t>1.10</a:t>
            </a:r>
            <a:r>
              <a:rPr lang="en-GB" sz="700" spc="-5">
                <a:latin typeface="Arial"/>
                <a:cs typeface="Arial"/>
              </a:rPr>
              <a:t>	The Client hereby indemnifies, and shall keep indemnified, the Supplier  from and against any and all costs, damages and expenses of any kind arising  from any claim or demand brought by any person, Data Subject or Supervisory  Authority as a result of any breach or alleged breach by the Client of any  Applicable Data Protection Law or its obligations under this Appendix 1. This  indemnity shall not be subject to any limits or exclusions of liability that may  otherwise apply, or be imposed, under the agreement to which this Appendix is  attached.</a:t>
            </a:r>
          </a:p>
          <a:p>
            <a:pPr marL="270000" indent="-270000">
              <a:spcBef>
                <a:spcPts val="300"/>
              </a:spcBef>
              <a:spcAft>
                <a:spcPts val="300"/>
              </a:spcAft>
              <a:tabLst>
                <a:tab pos="289560" algn="l"/>
              </a:tabLst>
            </a:pPr>
            <a:endParaRPr lang="en-GB" sz="700" b="1">
              <a:latin typeface="Arial"/>
              <a:cs typeface="Arial"/>
            </a:endParaRPr>
          </a:p>
        </p:txBody>
      </p:sp>
    </p:spTree>
    <p:extLst>
      <p:ext uri="{BB962C8B-B14F-4D97-AF65-F5344CB8AC3E}">
        <p14:creationId xmlns:p14="http://schemas.microsoft.com/office/powerpoint/2010/main" val="2153454346"/>
      </p:ext>
    </p:extLst>
  </p:cSld>
  <p:clrMapOvr>
    <a:masterClrMapping/>
  </p:clrMapOvr>
  <p:extLst>
    <p:ext uri="{DCECCB84-F9BA-43D5-87BE-67443E8EF086}">
      <p15:sldGuideLst xmlns:p15="http://schemas.microsoft.com/office/powerpoint/2012/main"/>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T&amp;C6">
    <p:spTree>
      <p:nvGrpSpPr>
        <p:cNvPr id="1" name=""/>
        <p:cNvGrpSpPr/>
        <p:nvPr/>
      </p:nvGrpSpPr>
      <p:grpSpPr>
        <a:xfrm>
          <a:off x="0" y="0"/>
          <a:ext cx="0" cy="0"/>
          <a:chOff x="0" y="0"/>
          <a:chExt cx="0" cy="0"/>
        </a:xfrm>
      </p:grpSpPr>
      <p:sp>
        <p:nvSpPr>
          <p:cNvPr id="11" name="Slide Number Placeholder 15">
            <a:extLst>
              <a:ext uri="{FF2B5EF4-FFF2-40B4-BE49-F238E27FC236}">
                <a16:creationId xmlns:a16="http://schemas.microsoft.com/office/drawing/2014/main" id="{8D12899D-1C8B-4BF7-9004-B8652304FB39}"/>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5" name="object 27">
            <a:extLst>
              <a:ext uri="{FF2B5EF4-FFF2-40B4-BE49-F238E27FC236}">
                <a16:creationId xmlns:a16="http://schemas.microsoft.com/office/drawing/2014/main" id="{D4587787-16C8-46AC-95EA-ED9773321031}"/>
              </a:ext>
              <a:ext uri="{C183D7F6-B498-43B3-948B-1728B52AA6E4}">
                <adec:decorative xmlns:adec="http://schemas.microsoft.com/office/drawing/2017/decorative" val="1"/>
              </a:ext>
            </a:extLst>
          </p:cNvPr>
          <p:cNvSpPr txBox="1">
            <a:spLocks/>
          </p:cNvSpPr>
          <p:nvPr/>
        </p:nvSpPr>
        <p:spPr>
          <a:xfrm>
            <a:off x="442913" y="78156"/>
            <a:ext cx="1582737" cy="94257"/>
          </a:xfrm>
          <a:prstGeom prst="rect">
            <a:avLst/>
          </a:prstGeom>
        </p:spPr>
        <p:txBody>
          <a:bodyPr vert="horz" wrap="square" lIns="0" tIns="1905" rIns="0" bIns="0" rtlCol="0">
            <a:spAutoFit/>
          </a:bodyPr>
          <a:lstStyle>
            <a:defPPr>
              <a:defRPr lang="en-US"/>
            </a:defPPr>
            <a:lvl1pPr marL="0" algn="l" defTabSz="914400" rtl="0" eaLnBrk="1" latinLnBrk="0" hangingPunct="1">
              <a:defRPr sz="800" b="0" i="0" kern="1200">
                <a:solidFill>
                  <a:schemeClr val="tx1"/>
                </a:solidFill>
                <a:latin typeface="Times New Roman"/>
                <a:ea typeface="+mn-ea"/>
                <a:cs typeface="Times New Roman"/>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marR="0" lvl="0" indent="0" algn="l" defTabSz="914400" rtl="0" eaLnBrk="1" fontAlgn="auto" latinLnBrk="0" hangingPunct="1">
              <a:lnSpc>
                <a:spcPct val="100000"/>
              </a:lnSpc>
              <a:spcBef>
                <a:spcPts val="15"/>
              </a:spcBef>
              <a:spcAft>
                <a:spcPts val="0"/>
              </a:spcAft>
              <a:buClrTx/>
              <a:buSzTx/>
              <a:buFontTx/>
              <a:buNone/>
              <a:tabLst/>
              <a:defRPr/>
            </a:pPr>
            <a:r>
              <a:rPr kumimoji="0" lang="en-GB" sz="600" b="0" i="1" u="none" strike="noStrike" kern="1200" cap="none" spc="-5" normalizeH="0" baseline="0" noProof="0">
                <a:ln>
                  <a:noFill/>
                </a:ln>
                <a:effectLst/>
                <a:uLnTx/>
                <a:uFillTx/>
                <a:latin typeface="+mn-lt"/>
                <a:ea typeface="+mn-ea"/>
                <a:cs typeface="Times New Roman"/>
              </a:rPr>
              <a:t>Version</a:t>
            </a:r>
            <a:r>
              <a:rPr kumimoji="0" lang="en-GB" sz="600" b="0" i="1" u="none" strike="noStrike" kern="1200" cap="none" spc="-30" normalizeH="0" baseline="0" noProof="0">
                <a:ln>
                  <a:noFill/>
                </a:ln>
                <a:effectLst/>
                <a:uLnTx/>
                <a:uFillTx/>
                <a:latin typeface="+mn-lt"/>
                <a:ea typeface="+mn-ea"/>
                <a:cs typeface="Times New Roman"/>
              </a:rPr>
              <a:t> </a:t>
            </a:r>
            <a:r>
              <a:rPr kumimoji="0" lang="en-GB" sz="600" b="0" i="1" u="none" strike="noStrike" kern="1200" cap="none" spc="0" normalizeH="0" baseline="0" noProof="0">
                <a:ln>
                  <a:noFill/>
                </a:ln>
                <a:effectLst/>
                <a:uLnTx/>
                <a:uFillTx/>
                <a:latin typeface="+mn-lt"/>
                <a:ea typeface="+mn-ea"/>
                <a:cs typeface="Times New Roman"/>
              </a:rPr>
              <a:t>10.</a:t>
            </a:r>
            <a:r>
              <a:rPr kumimoji="0" lang="en-GB" sz="600" b="0" i="1" u="none" strike="noStrike" kern="1200" cap="none" spc="-20" normalizeH="0" baseline="0" noProof="0">
                <a:ln>
                  <a:noFill/>
                </a:ln>
                <a:effectLst/>
                <a:uLnTx/>
                <a:uFillTx/>
                <a:latin typeface="+mn-lt"/>
                <a:ea typeface="+mn-ea"/>
                <a:cs typeface="Times New Roman"/>
              </a:rPr>
              <a:t> </a:t>
            </a:r>
            <a:r>
              <a:rPr kumimoji="0" lang="en-GB" sz="600" b="0" i="1" u="none" strike="noStrike" kern="1200" cap="none" spc="-5" normalizeH="0" baseline="0" noProof="0">
                <a:ln>
                  <a:noFill/>
                </a:ln>
                <a:effectLst/>
                <a:uLnTx/>
                <a:uFillTx/>
                <a:latin typeface="+mn-lt"/>
                <a:ea typeface="+mn-ea"/>
                <a:cs typeface="Times New Roman"/>
              </a:rPr>
              <a:t>January.22</a:t>
            </a:r>
          </a:p>
        </p:txBody>
      </p:sp>
      <p:sp>
        <p:nvSpPr>
          <p:cNvPr id="4" name="Schedule 1">
            <a:extLst>
              <a:ext uri="{FF2B5EF4-FFF2-40B4-BE49-F238E27FC236}">
                <a16:creationId xmlns:a16="http://schemas.microsoft.com/office/drawing/2014/main" id="{A88C3AD3-F0D3-4424-94CF-F8C90F0CCD6D}"/>
              </a:ext>
            </a:extLst>
          </p:cNvPr>
          <p:cNvSpPr txBox="1"/>
          <p:nvPr/>
        </p:nvSpPr>
        <p:spPr>
          <a:xfrm>
            <a:off x="435796" y="324536"/>
            <a:ext cx="661484" cy="135293"/>
          </a:xfrm>
          <a:prstGeom prst="rect">
            <a:avLst/>
          </a:prstGeom>
        </p:spPr>
        <p:txBody>
          <a:bodyPr vert="horz" wrap="square" lIns="0" tIns="12065" rIns="0" bIns="0" rtlCol="0">
            <a:spAutoFit/>
          </a:bodyPr>
          <a:lstStyle/>
          <a:p>
            <a:pPr marL="12700">
              <a:lnSpc>
                <a:spcPct val="100000"/>
              </a:lnSpc>
              <a:spcBef>
                <a:spcPts val="95"/>
              </a:spcBef>
            </a:pPr>
            <a:r>
              <a:rPr sz="800" b="1" spc="-5">
                <a:latin typeface="Arial"/>
                <a:cs typeface="Arial"/>
              </a:rPr>
              <a:t>S</a:t>
            </a:r>
            <a:r>
              <a:rPr sz="800" b="1" spc="-10">
                <a:latin typeface="Arial"/>
                <a:cs typeface="Arial"/>
              </a:rPr>
              <a:t>c</a:t>
            </a:r>
            <a:r>
              <a:rPr sz="800" b="1" spc="-15">
                <a:latin typeface="Arial"/>
                <a:cs typeface="Arial"/>
              </a:rPr>
              <a:t>h</a:t>
            </a:r>
            <a:r>
              <a:rPr sz="800" b="1">
                <a:latin typeface="Arial"/>
                <a:cs typeface="Arial"/>
              </a:rPr>
              <a:t>ed</a:t>
            </a:r>
            <a:r>
              <a:rPr sz="800" b="1" spc="-15">
                <a:latin typeface="Arial"/>
                <a:cs typeface="Arial"/>
              </a:rPr>
              <a:t>u</a:t>
            </a:r>
            <a:r>
              <a:rPr sz="800" b="1" spc="-10">
                <a:latin typeface="Arial"/>
                <a:cs typeface="Arial"/>
              </a:rPr>
              <a:t>l</a:t>
            </a:r>
            <a:r>
              <a:rPr sz="800" b="1" spc="-5">
                <a:latin typeface="Arial"/>
                <a:cs typeface="Arial"/>
              </a:rPr>
              <a:t>e</a:t>
            </a:r>
            <a:r>
              <a:rPr sz="800" b="1" spc="5">
                <a:latin typeface="Arial"/>
                <a:cs typeface="Arial"/>
              </a:rPr>
              <a:t> </a:t>
            </a:r>
            <a:r>
              <a:rPr sz="800" b="1" spc="-5">
                <a:latin typeface="Arial"/>
                <a:cs typeface="Arial"/>
              </a:rPr>
              <a:t>1</a:t>
            </a:r>
            <a:endParaRPr sz="800">
              <a:latin typeface="Arial"/>
              <a:cs typeface="Arial"/>
            </a:endParaRPr>
          </a:p>
        </p:txBody>
      </p:sp>
      <p:sp>
        <p:nvSpPr>
          <p:cNvPr id="6" name="Particulars of the Processing">
            <a:extLst>
              <a:ext uri="{FF2B5EF4-FFF2-40B4-BE49-F238E27FC236}">
                <a16:creationId xmlns:a16="http://schemas.microsoft.com/office/drawing/2014/main" id="{BDE0FF34-BA03-4526-8D4A-2F1DF1F48CFC}"/>
              </a:ext>
            </a:extLst>
          </p:cNvPr>
          <p:cNvSpPr txBox="1"/>
          <p:nvPr/>
        </p:nvSpPr>
        <p:spPr>
          <a:xfrm>
            <a:off x="1350122" y="324536"/>
            <a:ext cx="1941718" cy="135293"/>
          </a:xfrm>
          <a:prstGeom prst="rect">
            <a:avLst/>
          </a:prstGeom>
        </p:spPr>
        <p:txBody>
          <a:bodyPr vert="horz" wrap="square" lIns="0" tIns="12065" rIns="0" bIns="0" rtlCol="0">
            <a:spAutoFit/>
          </a:bodyPr>
          <a:lstStyle/>
          <a:p>
            <a:pPr marL="12700">
              <a:lnSpc>
                <a:spcPct val="100000"/>
              </a:lnSpc>
              <a:spcBef>
                <a:spcPts val="95"/>
              </a:spcBef>
            </a:pPr>
            <a:r>
              <a:rPr sz="800" b="1" u="sng" spc="-5">
                <a:uFill>
                  <a:solidFill>
                    <a:srgbClr val="000000"/>
                  </a:solidFill>
                </a:uFill>
                <a:latin typeface="Arial"/>
                <a:cs typeface="Arial"/>
              </a:rPr>
              <a:t>Particulars</a:t>
            </a:r>
            <a:r>
              <a:rPr sz="800" b="1" u="sng" spc="-25">
                <a:uFill>
                  <a:solidFill>
                    <a:srgbClr val="000000"/>
                  </a:solidFill>
                </a:uFill>
                <a:latin typeface="Arial"/>
                <a:cs typeface="Arial"/>
              </a:rPr>
              <a:t> </a:t>
            </a:r>
            <a:r>
              <a:rPr sz="800" b="1" u="sng">
                <a:uFill>
                  <a:solidFill>
                    <a:srgbClr val="000000"/>
                  </a:solidFill>
                </a:uFill>
                <a:latin typeface="Arial"/>
                <a:cs typeface="Arial"/>
              </a:rPr>
              <a:t>of</a:t>
            </a:r>
            <a:r>
              <a:rPr sz="800" b="1" u="sng" spc="-20">
                <a:uFill>
                  <a:solidFill>
                    <a:srgbClr val="000000"/>
                  </a:solidFill>
                </a:uFill>
                <a:latin typeface="Arial"/>
                <a:cs typeface="Arial"/>
              </a:rPr>
              <a:t> </a:t>
            </a:r>
            <a:r>
              <a:rPr sz="800" b="1" u="sng">
                <a:uFill>
                  <a:solidFill>
                    <a:srgbClr val="000000"/>
                  </a:solidFill>
                </a:uFill>
                <a:latin typeface="Arial"/>
                <a:cs typeface="Arial"/>
              </a:rPr>
              <a:t>the</a:t>
            </a:r>
            <a:r>
              <a:rPr sz="800" b="1" u="sng" spc="-25">
                <a:uFill>
                  <a:solidFill>
                    <a:srgbClr val="000000"/>
                  </a:solidFill>
                </a:uFill>
                <a:latin typeface="Arial"/>
                <a:cs typeface="Arial"/>
              </a:rPr>
              <a:t> </a:t>
            </a:r>
            <a:r>
              <a:rPr sz="800" b="1" u="sng" spc="-5">
                <a:uFill>
                  <a:solidFill>
                    <a:srgbClr val="000000"/>
                  </a:solidFill>
                </a:uFill>
                <a:latin typeface="Arial"/>
                <a:cs typeface="Arial"/>
              </a:rPr>
              <a:t>Processing</a:t>
            </a:r>
            <a:endParaRPr sz="800">
              <a:latin typeface="Arial"/>
              <a:cs typeface="Arial"/>
            </a:endParaRPr>
          </a:p>
        </p:txBody>
      </p:sp>
      <p:graphicFrame>
        <p:nvGraphicFramePr>
          <p:cNvPr id="7" name="Table 1">
            <a:extLst>
              <a:ext uri="{FF2B5EF4-FFF2-40B4-BE49-F238E27FC236}">
                <a16:creationId xmlns:a16="http://schemas.microsoft.com/office/drawing/2014/main" id="{2A300B0C-6F21-48F5-BB64-074AFD1D5C3E}"/>
              </a:ext>
            </a:extLst>
          </p:cNvPr>
          <p:cNvGraphicFramePr>
            <a:graphicFrameLocks noGrp="1"/>
          </p:cNvGraphicFramePr>
          <p:nvPr>
            <p:extLst>
              <p:ext uri="{D42A27DB-BD31-4B8C-83A1-F6EECF244321}">
                <p14:modId xmlns:p14="http://schemas.microsoft.com/office/powerpoint/2010/main" val="3662755866"/>
              </p:ext>
            </p:extLst>
          </p:nvPr>
        </p:nvGraphicFramePr>
        <p:xfrm>
          <a:off x="458656" y="627846"/>
          <a:ext cx="3518032" cy="5277654"/>
        </p:xfrm>
        <a:graphic>
          <a:graphicData uri="http://schemas.openxmlformats.org/drawingml/2006/table">
            <a:tbl>
              <a:tblPr firstRow="1" bandRow="1">
                <a:tableStyleId>{2D5ABB26-0587-4C30-8999-92F81FD0307C}</a:tableStyleId>
              </a:tblPr>
              <a:tblGrid>
                <a:gridCol w="1178345">
                  <a:extLst>
                    <a:ext uri="{9D8B030D-6E8A-4147-A177-3AD203B41FA5}">
                      <a16:colId xmlns:a16="http://schemas.microsoft.com/office/drawing/2014/main" val="20000"/>
                    </a:ext>
                  </a:extLst>
                </a:gridCol>
                <a:gridCol w="2339687">
                  <a:extLst>
                    <a:ext uri="{9D8B030D-6E8A-4147-A177-3AD203B41FA5}">
                      <a16:colId xmlns:a16="http://schemas.microsoft.com/office/drawing/2014/main" val="20001"/>
                    </a:ext>
                  </a:extLst>
                </a:gridCol>
              </a:tblGrid>
              <a:tr h="376290">
                <a:tc>
                  <a:txBody>
                    <a:bodyPr/>
                    <a:lstStyle/>
                    <a:p>
                      <a:pPr marL="68580" marR="63500" algn="l">
                        <a:lnSpc>
                          <a:spcPct val="100000"/>
                        </a:lnSpc>
                        <a:spcBef>
                          <a:spcPts val="330"/>
                        </a:spcBef>
                      </a:pPr>
                      <a:r>
                        <a:rPr sz="700" b="1" spc="-5">
                          <a:latin typeface="+mn-lt"/>
                          <a:cs typeface="Arial"/>
                        </a:rPr>
                        <a:t>Subject</a:t>
                      </a:r>
                      <a:r>
                        <a:rPr sz="700" b="1">
                          <a:latin typeface="+mn-lt"/>
                          <a:cs typeface="Arial"/>
                        </a:rPr>
                        <a:t> </a:t>
                      </a:r>
                      <a:r>
                        <a:rPr sz="700" b="1" spc="-5">
                          <a:latin typeface="+mn-lt"/>
                          <a:cs typeface="Arial"/>
                        </a:rPr>
                        <a:t>matter</a:t>
                      </a:r>
                      <a:r>
                        <a:rPr sz="700" b="1">
                          <a:latin typeface="+mn-lt"/>
                          <a:cs typeface="Arial"/>
                        </a:rPr>
                        <a:t> </a:t>
                      </a:r>
                      <a:r>
                        <a:rPr sz="700" b="1" spc="-10">
                          <a:latin typeface="+mn-lt"/>
                          <a:cs typeface="Arial"/>
                        </a:rPr>
                        <a:t>of</a:t>
                      </a:r>
                      <a:r>
                        <a:rPr sz="700" b="1" spc="-5">
                          <a:latin typeface="+mn-lt"/>
                          <a:cs typeface="Arial"/>
                        </a:rPr>
                        <a:t> the </a:t>
                      </a:r>
                      <a:r>
                        <a:rPr sz="700" b="1">
                          <a:latin typeface="+mn-lt"/>
                          <a:cs typeface="Arial"/>
                        </a:rPr>
                        <a:t> </a:t>
                      </a:r>
                      <a:r>
                        <a:rPr sz="700" b="1" spc="-5">
                          <a:latin typeface="+mn-lt"/>
                          <a:cs typeface="Arial"/>
                        </a:rPr>
                        <a:t>Processing </a:t>
                      </a:r>
                      <a:r>
                        <a:rPr sz="700" b="1">
                          <a:latin typeface="+mn-lt"/>
                          <a:cs typeface="Arial"/>
                        </a:rPr>
                        <a:t>of </a:t>
                      </a:r>
                      <a:r>
                        <a:rPr sz="700" b="1" spc="-5">
                          <a:latin typeface="+mn-lt"/>
                          <a:cs typeface="Arial"/>
                        </a:rPr>
                        <a:t>Personal </a:t>
                      </a:r>
                      <a:r>
                        <a:rPr sz="700" b="1" spc="-180">
                          <a:latin typeface="+mn-lt"/>
                          <a:cs typeface="Arial"/>
                        </a:rPr>
                        <a:t> </a:t>
                      </a:r>
                      <a:r>
                        <a:rPr sz="700" b="1" spc="-10">
                          <a:latin typeface="+mn-lt"/>
                          <a:cs typeface="Arial"/>
                        </a:rPr>
                        <a:t>Data</a:t>
                      </a:r>
                      <a:endParaRPr sz="700">
                        <a:latin typeface="+mn-lt"/>
                        <a:cs typeface="Arial"/>
                      </a:endParaRPr>
                    </a:p>
                  </a:txBody>
                  <a:tcPr marL="0" marR="0" marT="4191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E8E6E7"/>
                    </a:solidFill>
                  </a:tcPr>
                </a:tc>
                <a:tc>
                  <a:txBody>
                    <a:bodyPr/>
                    <a:lstStyle/>
                    <a:p>
                      <a:pPr marL="66675" marR="62865" algn="l">
                        <a:lnSpc>
                          <a:spcPct val="100000"/>
                        </a:lnSpc>
                        <a:spcBef>
                          <a:spcPts val="330"/>
                        </a:spcBef>
                      </a:pPr>
                      <a:r>
                        <a:rPr sz="700" spc="-5">
                          <a:latin typeface="+mn-lt"/>
                          <a:cs typeface="Arial"/>
                        </a:rPr>
                        <a:t>The</a:t>
                      </a:r>
                      <a:r>
                        <a:rPr sz="700" spc="100">
                          <a:latin typeface="+mn-lt"/>
                          <a:cs typeface="Arial"/>
                        </a:rPr>
                        <a:t> </a:t>
                      </a:r>
                      <a:r>
                        <a:rPr sz="700" spc="-5">
                          <a:latin typeface="+mn-lt"/>
                          <a:cs typeface="Arial"/>
                        </a:rPr>
                        <a:t>Personal</a:t>
                      </a:r>
                      <a:r>
                        <a:rPr sz="700" spc="110">
                          <a:latin typeface="+mn-lt"/>
                          <a:cs typeface="Arial"/>
                        </a:rPr>
                        <a:t> </a:t>
                      </a:r>
                      <a:r>
                        <a:rPr sz="700" spc="-5">
                          <a:latin typeface="+mn-lt"/>
                          <a:cs typeface="Arial"/>
                        </a:rPr>
                        <a:t>Data</a:t>
                      </a:r>
                      <a:r>
                        <a:rPr sz="700" spc="105">
                          <a:latin typeface="+mn-lt"/>
                          <a:cs typeface="Arial"/>
                        </a:rPr>
                        <a:t> </a:t>
                      </a:r>
                      <a:r>
                        <a:rPr sz="700" spc="-5">
                          <a:latin typeface="+mn-lt"/>
                          <a:cs typeface="Arial"/>
                        </a:rPr>
                        <a:t>transferred</a:t>
                      </a:r>
                      <a:r>
                        <a:rPr sz="700" spc="120">
                          <a:latin typeface="+mn-lt"/>
                          <a:cs typeface="Arial"/>
                        </a:rPr>
                        <a:t> </a:t>
                      </a:r>
                      <a:r>
                        <a:rPr sz="700" spc="-5">
                          <a:latin typeface="+mn-lt"/>
                          <a:cs typeface="Arial"/>
                        </a:rPr>
                        <a:t>concern</a:t>
                      </a:r>
                      <a:r>
                        <a:rPr sz="700" spc="105">
                          <a:latin typeface="+mn-lt"/>
                          <a:cs typeface="Arial"/>
                        </a:rPr>
                        <a:t> </a:t>
                      </a:r>
                      <a:r>
                        <a:rPr sz="700" spc="-5">
                          <a:latin typeface="+mn-lt"/>
                          <a:cs typeface="Arial"/>
                        </a:rPr>
                        <a:t>the</a:t>
                      </a:r>
                      <a:r>
                        <a:rPr sz="700" spc="105">
                          <a:latin typeface="+mn-lt"/>
                          <a:cs typeface="Arial"/>
                        </a:rPr>
                        <a:t> </a:t>
                      </a:r>
                      <a:r>
                        <a:rPr sz="700" spc="-5">
                          <a:latin typeface="+mn-lt"/>
                          <a:cs typeface="Arial"/>
                        </a:rPr>
                        <a:t>following </a:t>
                      </a:r>
                      <a:r>
                        <a:rPr sz="700" spc="-180">
                          <a:latin typeface="+mn-lt"/>
                          <a:cs typeface="Arial"/>
                        </a:rPr>
                        <a:t> </a:t>
                      </a:r>
                      <a:r>
                        <a:rPr sz="700" spc="-5">
                          <a:latin typeface="+mn-lt"/>
                          <a:cs typeface="Arial"/>
                        </a:rPr>
                        <a:t>categories</a:t>
                      </a:r>
                      <a:r>
                        <a:rPr sz="700">
                          <a:latin typeface="+mn-lt"/>
                          <a:cs typeface="Arial"/>
                        </a:rPr>
                        <a:t> </a:t>
                      </a:r>
                      <a:r>
                        <a:rPr sz="700" spc="-5">
                          <a:latin typeface="+mn-lt"/>
                          <a:cs typeface="Arial"/>
                        </a:rPr>
                        <a:t>of Data</a:t>
                      </a:r>
                      <a:r>
                        <a:rPr sz="700" spc="5">
                          <a:latin typeface="+mn-lt"/>
                          <a:cs typeface="Arial"/>
                        </a:rPr>
                        <a:t> </a:t>
                      </a:r>
                      <a:r>
                        <a:rPr sz="700" spc="-5">
                          <a:latin typeface="+mn-lt"/>
                          <a:cs typeface="Arial"/>
                        </a:rPr>
                        <a:t>Subjects: (*)</a:t>
                      </a:r>
                      <a:endParaRPr sz="700">
                        <a:latin typeface="+mn-lt"/>
                        <a:cs typeface="Arial"/>
                      </a:endParaRPr>
                    </a:p>
                  </a:txBody>
                  <a:tcPr marL="0" marR="0" marT="4191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376290">
                <a:tc>
                  <a:txBody>
                    <a:bodyPr/>
                    <a:lstStyle/>
                    <a:p>
                      <a:pPr marL="68580" marR="63500" algn="l">
                        <a:lnSpc>
                          <a:spcPct val="100000"/>
                        </a:lnSpc>
                        <a:spcBef>
                          <a:spcPts val="330"/>
                        </a:spcBef>
                      </a:pPr>
                      <a:r>
                        <a:rPr sz="700" b="1" spc="-5">
                          <a:latin typeface="+mn-lt"/>
                          <a:cs typeface="Arial"/>
                        </a:rPr>
                        <a:t>Duration</a:t>
                      </a:r>
                      <a:r>
                        <a:rPr sz="700" b="1">
                          <a:latin typeface="+mn-lt"/>
                          <a:cs typeface="Arial"/>
                        </a:rPr>
                        <a:t> of</a:t>
                      </a:r>
                      <a:r>
                        <a:rPr sz="700" b="1" spc="5">
                          <a:latin typeface="+mn-lt"/>
                          <a:cs typeface="Arial"/>
                        </a:rPr>
                        <a:t> </a:t>
                      </a:r>
                      <a:r>
                        <a:rPr sz="700" b="1" spc="-5">
                          <a:latin typeface="+mn-lt"/>
                          <a:cs typeface="Arial"/>
                        </a:rPr>
                        <a:t>the </a:t>
                      </a:r>
                      <a:r>
                        <a:rPr sz="700" b="1">
                          <a:latin typeface="+mn-lt"/>
                          <a:cs typeface="Arial"/>
                        </a:rPr>
                        <a:t> </a:t>
                      </a:r>
                      <a:r>
                        <a:rPr sz="700" b="1" spc="-5">
                          <a:latin typeface="+mn-lt"/>
                          <a:cs typeface="Arial"/>
                        </a:rPr>
                        <a:t>Processing </a:t>
                      </a:r>
                      <a:r>
                        <a:rPr sz="700" b="1">
                          <a:latin typeface="+mn-lt"/>
                          <a:cs typeface="Arial"/>
                        </a:rPr>
                        <a:t>of </a:t>
                      </a:r>
                      <a:r>
                        <a:rPr sz="700" b="1" spc="-5">
                          <a:latin typeface="+mn-lt"/>
                          <a:cs typeface="Arial"/>
                        </a:rPr>
                        <a:t>Personal </a:t>
                      </a:r>
                      <a:r>
                        <a:rPr sz="700" b="1" spc="-180">
                          <a:latin typeface="+mn-lt"/>
                          <a:cs typeface="Arial"/>
                        </a:rPr>
                        <a:t> </a:t>
                      </a:r>
                      <a:r>
                        <a:rPr sz="700" b="1" spc="-10">
                          <a:latin typeface="+mn-lt"/>
                          <a:cs typeface="Arial"/>
                        </a:rPr>
                        <a:t>Data</a:t>
                      </a:r>
                      <a:endParaRPr sz="700">
                        <a:latin typeface="+mn-lt"/>
                        <a:cs typeface="Arial"/>
                      </a:endParaRPr>
                    </a:p>
                  </a:txBody>
                  <a:tcPr marL="0" marR="0" marT="4191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E8E6E7"/>
                    </a:solidFill>
                  </a:tcPr>
                </a:tc>
                <a:tc>
                  <a:txBody>
                    <a:bodyPr/>
                    <a:lstStyle/>
                    <a:p>
                      <a:pPr marL="66675" marR="61594" algn="l">
                        <a:lnSpc>
                          <a:spcPct val="100000"/>
                        </a:lnSpc>
                        <a:spcBef>
                          <a:spcPts val="330"/>
                        </a:spcBef>
                      </a:pPr>
                      <a:r>
                        <a:rPr sz="700" spc="-5">
                          <a:latin typeface="+mn-lt"/>
                          <a:cs typeface="Arial"/>
                        </a:rPr>
                        <a:t>Supplier</a:t>
                      </a:r>
                      <a:r>
                        <a:rPr sz="700" spc="15">
                          <a:latin typeface="+mn-lt"/>
                          <a:cs typeface="Arial"/>
                        </a:rPr>
                        <a:t> </a:t>
                      </a:r>
                      <a:r>
                        <a:rPr sz="700" spc="-5">
                          <a:latin typeface="+mn-lt"/>
                          <a:cs typeface="Arial"/>
                        </a:rPr>
                        <a:t>will</a:t>
                      </a:r>
                      <a:r>
                        <a:rPr sz="700" spc="20">
                          <a:latin typeface="+mn-lt"/>
                          <a:cs typeface="Arial"/>
                        </a:rPr>
                        <a:t> </a:t>
                      </a:r>
                      <a:r>
                        <a:rPr sz="700" spc="-5">
                          <a:latin typeface="+mn-lt"/>
                          <a:cs typeface="Arial"/>
                        </a:rPr>
                        <a:t>process</a:t>
                      </a:r>
                      <a:r>
                        <a:rPr sz="700" spc="10">
                          <a:latin typeface="+mn-lt"/>
                          <a:cs typeface="Arial"/>
                        </a:rPr>
                        <a:t> </a:t>
                      </a:r>
                      <a:r>
                        <a:rPr sz="700" spc="-5">
                          <a:latin typeface="+mn-lt"/>
                          <a:cs typeface="Arial"/>
                        </a:rPr>
                        <a:t>Personal</a:t>
                      </a:r>
                      <a:r>
                        <a:rPr sz="700" spc="20">
                          <a:latin typeface="+mn-lt"/>
                          <a:cs typeface="Arial"/>
                        </a:rPr>
                        <a:t> </a:t>
                      </a:r>
                      <a:r>
                        <a:rPr sz="700" spc="-5">
                          <a:latin typeface="+mn-lt"/>
                          <a:cs typeface="Arial"/>
                        </a:rPr>
                        <a:t>Data</a:t>
                      </a:r>
                      <a:r>
                        <a:rPr sz="700" spc="20">
                          <a:latin typeface="+mn-lt"/>
                          <a:cs typeface="Arial"/>
                        </a:rPr>
                        <a:t> </a:t>
                      </a:r>
                      <a:r>
                        <a:rPr sz="700" spc="-5">
                          <a:latin typeface="+mn-lt"/>
                          <a:cs typeface="Arial"/>
                        </a:rPr>
                        <a:t>during</a:t>
                      </a:r>
                      <a:r>
                        <a:rPr sz="700" spc="15">
                          <a:latin typeface="+mn-lt"/>
                          <a:cs typeface="Arial"/>
                        </a:rPr>
                        <a:t> </a:t>
                      </a:r>
                      <a:r>
                        <a:rPr sz="700" spc="-5">
                          <a:latin typeface="+mn-lt"/>
                          <a:cs typeface="Arial"/>
                        </a:rPr>
                        <a:t>the</a:t>
                      </a:r>
                      <a:r>
                        <a:rPr sz="700" spc="20">
                          <a:latin typeface="+mn-lt"/>
                          <a:cs typeface="Arial"/>
                        </a:rPr>
                        <a:t> </a:t>
                      </a:r>
                      <a:r>
                        <a:rPr sz="700" spc="-5">
                          <a:latin typeface="+mn-lt"/>
                          <a:cs typeface="Arial"/>
                        </a:rPr>
                        <a:t>term</a:t>
                      </a:r>
                      <a:r>
                        <a:rPr sz="700" spc="15">
                          <a:latin typeface="+mn-lt"/>
                          <a:cs typeface="Arial"/>
                        </a:rPr>
                        <a:t> </a:t>
                      </a:r>
                      <a:r>
                        <a:rPr sz="700">
                          <a:latin typeface="+mn-lt"/>
                          <a:cs typeface="Arial"/>
                        </a:rPr>
                        <a:t>of </a:t>
                      </a:r>
                      <a:r>
                        <a:rPr sz="700" spc="-180">
                          <a:latin typeface="+mn-lt"/>
                          <a:cs typeface="Arial"/>
                        </a:rPr>
                        <a:t> </a:t>
                      </a:r>
                      <a:r>
                        <a:rPr sz="700" spc="-10">
                          <a:latin typeface="+mn-lt"/>
                          <a:cs typeface="Arial"/>
                        </a:rPr>
                        <a:t>the</a:t>
                      </a:r>
                      <a:r>
                        <a:rPr sz="700" spc="5">
                          <a:latin typeface="+mn-lt"/>
                          <a:cs typeface="Arial"/>
                        </a:rPr>
                        <a:t> </a:t>
                      </a:r>
                      <a:r>
                        <a:rPr sz="700" spc="-5">
                          <a:latin typeface="+mn-lt"/>
                          <a:cs typeface="Arial"/>
                        </a:rPr>
                        <a:t>agreement</a:t>
                      </a:r>
                      <a:r>
                        <a:rPr sz="700" spc="5">
                          <a:latin typeface="+mn-lt"/>
                          <a:cs typeface="Arial"/>
                        </a:rPr>
                        <a:t> </a:t>
                      </a:r>
                      <a:r>
                        <a:rPr sz="700" spc="-5">
                          <a:latin typeface="+mn-lt"/>
                          <a:cs typeface="Arial"/>
                        </a:rPr>
                        <a:t>to</a:t>
                      </a:r>
                      <a:r>
                        <a:rPr sz="700" spc="-10">
                          <a:latin typeface="+mn-lt"/>
                          <a:cs typeface="Arial"/>
                        </a:rPr>
                        <a:t> </a:t>
                      </a:r>
                      <a:r>
                        <a:rPr sz="700" spc="-5">
                          <a:latin typeface="+mn-lt"/>
                          <a:cs typeface="Arial"/>
                        </a:rPr>
                        <a:t>which</a:t>
                      </a:r>
                      <a:r>
                        <a:rPr sz="700" spc="5">
                          <a:latin typeface="+mn-lt"/>
                          <a:cs typeface="Arial"/>
                        </a:rPr>
                        <a:t> </a:t>
                      </a:r>
                      <a:r>
                        <a:rPr sz="700" spc="-5">
                          <a:latin typeface="+mn-lt"/>
                          <a:cs typeface="Arial"/>
                        </a:rPr>
                        <a:t>this</a:t>
                      </a:r>
                      <a:r>
                        <a:rPr sz="700" spc="5">
                          <a:latin typeface="+mn-lt"/>
                          <a:cs typeface="Arial"/>
                        </a:rPr>
                        <a:t> </a:t>
                      </a:r>
                      <a:r>
                        <a:rPr sz="700" spc="-5">
                          <a:latin typeface="+mn-lt"/>
                          <a:cs typeface="Arial"/>
                        </a:rPr>
                        <a:t>Appendix</a:t>
                      </a:r>
                      <a:r>
                        <a:rPr sz="700" spc="5">
                          <a:latin typeface="+mn-lt"/>
                          <a:cs typeface="Arial"/>
                        </a:rPr>
                        <a:t> </a:t>
                      </a:r>
                      <a:r>
                        <a:rPr sz="700" spc="-5">
                          <a:latin typeface="+mn-lt"/>
                          <a:cs typeface="Arial"/>
                        </a:rPr>
                        <a:t>applies.</a:t>
                      </a:r>
                      <a:endParaRPr sz="700">
                        <a:latin typeface="+mn-lt"/>
                        <a:cs typeface="Arial"/>
                      </a:endParaRPr>
                    </a:p>
                  </a:txBody>
                  <a:tcPr marL="0" marR="0" marT="4191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r h="373465">
                <a:tc>
                  <a:txBody>
                    <a:bodyPr/>
                    <a:lstStyle/>
                    <a:p>
                      <a:pPr marL="68580" marR="63500" algn="l">
                        <a:lnSpc>
                          <a:spcPct val="100000"/>
                        </a:lnSpc>
                        <a:spcBef>
                          <a:spcPts val="290"/>
                        </a:spcBef>
                      </a:pPr>
                      <a:r>
                        <a:rPr sz="700" b="1" spc="-5">
                          <a:latin typeface="+mn-lt"/>
                          <a:cs typeface="Arial"/>
                        </a:rPr>
                        <a:t>Nature</a:t>
                      </a:r>
                      <a:r>
                        <a:rPr sz="700" b="1">
                          <a:latin typeface="+mn-lt"/>
                          <a:cs typeface="Arial"/>
                        </a:rPr>
                        <a:t> </a:t>
                      </a:r>
                      <a:r>
                        <a:rPr sz="700" b="1" spc="-10">
                          <a:latin typeface="+mn-lt"/>
                          <a:cs typeface="Arial"/>
                        </a:rPr>
                        <a:t>of</a:t>
                      </a:r>
                      <a:r>
                        <a:rPr sz="700" b="1" spc="-5">
                          <a:latin typeface="+mn-lt"/>
                          <a:cs typeface="Arial"/>
                        </a:rPr>
                        <a:t> the </a:t>
                      </a:r>
                      <a:r>
                        <a:rPr sz="700" b="1">
                          <a:latin typeface="+mn-lt"/>
                          <a:cs typeface="Arial"/>
                        </a:rPr>
                        <a:t> </a:t>
                      </a:r>
                      <a:r>
                        <a:rPr sz="700" b="1" spc="-5">
                          <a:latin typeface="+mn-lt"/>
                          <a:cs typeface="Arial"/>
                        </a:rPr>
                        <a:t>Processing </a:t>
                      </a:r>
                      <a:r>
                        <a:rPr sz="700" b="1">
                          <a:latin typeface="+mn-lt"/>
                          <a:cs typeface="Arial"/>
                        </a:rPr>
                        <a:t>of </a:t>
                      </a:r>
                      <a:r>
                        <a:rPr sz="700" b="1" spc="-5">
                          <a:latin typeface="+mn-lt"/>
                          <a:cs typeface="Arial"/>
                        </a:rPr>
                        <a:t>Personal </a:t>
                      </a:r>
                      <a:r>
                        <a:rPr sz="700" b="1" spc="-180">
                          <a:latin typeface="+mn-lt"/>
                          <a:cs typeface="Arial"/>
                        </a:rPr>
                        <a:t> </a:t>
                      </a:r>
                      <a:r>
                        <a:rPr sz="700" b="1" spc="-10">
                          <a:latin typeface="+mn-lt"/>
                          <a:cs typeface="Arial"/>
                        </a:rPr>
                        <a:t>Data</a:t>
                      </a:r>
                      <a:endParaRPr sz="700">
                        <a:latin typeface="+mn-lt"/>
                        <a:cs typeface="Arial"/>
                      </a:endParaRPr>
                    </a:p>
                  </a:txBody>
                  <a:tcPr marL="0" marR="0" marT="3683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E8E6E7"/>
                    </a:solidFill>
                  </a:tcPr>
                </a:tc>
                <a:tc>
                  <a:txBody>
                    <a:bodyPr/>
                    <a:lstStyle/>
                    <a:p>
                      <a:pPr marL="66675" algn="l">
                        <a:lnSpc>
                          <a:spcPct val="100000"/>
                        </a:lnSpc>
                        <a:spcBef>
                          <a:spcPts val="259"/>
                        </a:spcBef>
                      </a:pPr>
                      <a:r>
                        <a:rPr sz="700" spc="-5">
                          <a:latin typeface="+mn-lt"/>
                          <a:cs typeface="Arial"/>
                        </a:rPr>
                        <a:t>(*)</a:t>
                      </a:r>
                      <a:endParaRPr sz="700">
                        <a:latin typeface="+mn-lt"/>
                        <a:cs typeface="Arial"/>
                      </a:endParaRPr>
                    </a:p>
                  </a:txBody>
                  <a:tcPr marL="0" marR="0" marT="33019"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1127537">
                <a:tc>
                  <a:txBody>
                    <a:bodyPr/>
                    <a:lstStyle/>
                    <a:p>
                      <a:pPr marL="68580" marR="63500" algn="l">
                        <a:lnSpc>
                          <a:spcPct val="100000"/>
                        </a:lnSpc>
                        <a:spcBef>
                          <a:spcPts val="300"/>
                        </a:spcBef>
                      </a:pPr>
                      <a:r>
                        <a:rPr sz="700" b="1" spc="-5">
                          <a:latin typeface="+mn-lt"/>
                          <a:cs typeface="Arial"/>
                        </a:rPr>
                        <a:t>Purpose</a:t>
                      </a:r>
                      <a:r>
                        <a:rPr sz="700" b="1">
                          <a:latin typeface="+mn-lt"/>
                          <a:cs typeface="Arial"/>
                        </a:rPr>
                        <a:t> of</a:t>
                      </a:r>
                      <a:r>
                        <a:rPr sz="700" b="1" spc="5">
                          <a:latin typeface="+mn-lt"/>
                          <a:cs typeface="Arial"/>
                        </a:rPr>
                        <a:t> </a:t>
                      </a:r>
                      <a:r>
                        <a:rPr sz="700" b="1" spc="-5">
                          <a:latin typeface="+mn-lt"/>
                          <a:cs typeface="Arial"/>
                        </a:rPr>
                        <a:t>the </a:t>
                      </a:r>
                      <a:r>
                        <a:rPr sz="700" b="1">
                          <a:latin typeface="+mn-lt"/>
                          <a:cs typeface="Arial"/>
                        </a:rPr>
                        <a:t> </a:t>
                      </a:r>
                      <a:r>
                        <a:rPr sz="700" b="1" spc="-5">
                          <a:latin typeface="+mn-lt"/>
                          <a:cs typeface="Arial"/>
                        </a:rPr>
                        <a:t>Processing </a:t>
                      </a:r>
                      <a:r>
                        <a:rPr sz="700" b="1">
                          <a:latin typeface="+mn-lt"/>
                          <a:cs typeface="Arial"/>
                        </a:rPr>
                        <a:t>of </a:t>
                      </a:r>
                      <a:r>
                        <a:rPr sz="700" b="1" spc="-5">
                          <a:latin typeface="+mn-lt"/>
                          <a:cs typeface="Arial"/>
                        </a:rPr>
                        <a:t>Personal </a:t>
                      </a:r>
                      <a:r>
                        <a:rPr sz="700" b="1" spc="-180">
                          <a:latin typeface="+mn-lt"/>
                          <a:cs typeface="Arial"/>
                        </a:rPr>
                        <a:t> </a:t>
                      </a:r>
                      <a:r>
                        <a:rPr sz="700" b="1" spc="-10">
                          <a:latin typeface="+mn-lt"/>
                          <a:cs typeface="Arial"/>
                        </a:rPr>
                        <a:t>Data</a:t>
                      </a:r>
                      <a:endParaRPr sz="700">
                        <a:latin typeface="+mn-lt"/>
                        <a:cs typeface="Arial"/>
                      </a:endParaRPr>
                    </a:p>
                  </a:txBody>
                  <a:tcPr marL="0" marR="0" marT="3810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E8E6E7"/>
                    </a:solidFill>
                  </a:tcPr>
                </a:tc>
                <a:tc>
                  <a:txBody>
                    <a:bodyPr/>
                    <a:lstStyle/>
                    <a:p>
                      <a:pPr marL="66675" marR="62865" algn="l">
                        <a:lnSpc>
                          <a:spcPct val="100000"/>
                        </a:lnSpc>
                        <a:spcBef>
                          <a:spcPts val="300"/>
                        </a:spcBef>
                      </a:pPr>
                      <a:r>
                        <a:rPr sz="700" spc="-5">
                          <a:latin typeface="+mn-lt"/>
                          <a:cs typeface="Arial"/>
                        </a:rPr>
                        <a:t>Supplier</a:t>
                      </a:r>
                      <a:r>
                        <a:rPr sz="700" spc="-45">
                          <a:latin typeface="+mn-lt"/>
                          <a:cs typeface="Arial"/>
                        </a:rPr>
                        <a:t> </a:t>
                      </a:r>
                      <a:r>
                        <a:rPr sz="700" spc="-5">
                          <a:latin typeface="+mn-lt"/>
                          <a:cs typeface="Arial"/>
                        </a:rPr>
                        <a:t>will</a:t>
                      </a:r>
                      <a:r>
                        <a:rPr sz="700" spc="-30">
                          <a:latin typeface="+mn-lt"/>
                          <a:cs typeface="Arial"/>
                        </a:rPr>
                        <a:t> </a:t>
                      </a:r>
                      <a:r>
                        <a:rPr sz="700" spc="-5">
                          <a:latin typeface="+mn-lt"/>
                          <a:cs typeface="Arial"/>
                        </a:rPr>
                        <a:t>process</a:t>
                      </a:r>
                      <a:r>
                        <a:rPr sz="700" spc="-35">
                          <a:latin typeface="+mn-lt"/>
                          <a:cs typeface="Arial"/>
                        </a:rPr>
                        <a:t> </a:t>
                      </a:r>
                      <a:r>
                        <a:rPr sz="700" spc="-5">
                          <a:latin typeface="+mn-lt"/>
                          <a:cs typeface="Arial"/>
                        </a:rPr>
                        <a:t>Personal</a:t>
                      </a:r>
                      <a:r>
                        <a:rPr sz="700" spc="-40">
                          <a:latin typeface="+mn-lt"/>
                          <a:cs typeface="Arial"/>
                        </a:rPr>
                        <a:t> </a:t>
                      </a:r>
                      <a:r>
                        <a:rPr sz="700" spc="-5">
                          <a:latin typeface="+mn-lt"/>
                          <a:cs typeface="Arial"/>
                        </a:rPr>
                        <a:t>Data</a:t>
                      </a:r>
                      <a:r>
                        <a:rPr sz="700" spc="-30">
                          <a:latin typeface="+mn-lt"/>
                          <a:cs typeface="Arial"/>
                        </a:rPr>
                        <a:t> </a:t>
                      </a:r>
                      <a:r>
                        <a:rPr sz="700" spc="-5">
                          <a:latin typeface="+mn-lt"/>
                          <a:cs typeface="Arial"/>
                        </a:rPr>
                        <a:t>of</a:t>
                      </a:r>
                      <a:r>
                        <a:rPr sz="700" spc="-25">
                          <a:latin typeface="+mn-lt"/>
                          <a:cs typeface="Arial"/>
                        </a:rPr>
                        <a:t> </a:t>
                      </a:r>
                      <a:r>
                        <a:rPr sz="700" spc="-5">
                          <a:latin typeface="+mn-lt"/>
                          <a:cs typeface="Arial"/>
                        </a:rPr>
                        <a:t>data</a:t>
                      </a:r>
                      <a:r>
                        <a:rPr sz="700" spc="-45">
                          <a:latin typeface="+mn-lt"/>
                          <a:cs typeface="Arial"/>
                        </a:rPr>
                        <a:t> </a:t>
                      </a:r>
                      <a:r>
                        <a:rPr sz="700" spc="-5">
                          <a:latin typeface="+mn-lt"/>
                          <a:cs typeface="Arial"/>
                        </a:rPr>
                        <a:t>subjects</a:t>
                      </a:r>
                      <a:r>
                        <a:rPr sz="700" spc="-30">
                          <a:latin typeface="+mn-lt"/>
                          <a:cs typeface="Arial"/>
                        </a:rPr>
                        <a:t> </a:t>
                      </a:r>
                      <a:r>
                        <a:rPr sz="700" spc="-10">
                          <a:latin typeface="+mn-lt"/>
                          <a:cs typeface="Arial"/>
                        </a:rPr>
                        <a:t>for </a:t>
                      </a:r>
                      <a:r>
                        <a:rPr sz="700" spc="-180">
                          <a:latin typeface="+mn-lt"/>
                          <a:cs typeface="Arial"/>
                        </a:rPr>
                        <a:t> </a:t>
                      </a:r>
                      <a:r>
                        <a:rPr sz="700" spc="-10">
                          <a:latin typeface="+mn-lt"/>
                          <a:cs typeface="Arial"/>
                        </a:rPr>
                        <a:t>the </a:t>
                      </a:r>
                      <a:r>
                        <a:rPr sz="700" spc="-5">
                          <a:latin typeface="+mn-lt"/>
                          <a:cs typeface="Arial"/>
                        </a:rPr>
                        <a:t>purpose of providing the services in accordance </a:t>
                      </a:r>
                      <a:r>
                        <a:rPr sz="700">
                          <a:latin typeface="+mn-lt"/>
                          <a:cs typeface="Arial"/>
                        </a:rPr>
                        <a:t> </a:t>
                      </a:r>
                      <a:r>
                        <a:rPr sz="700" spc="-5">
                          <a:latin typeface="+mn-lt"/>
                          <a:cs typeface="Arial"/>
                        </a:rPr>
                        <a:t>with the agreement to which this Appendix applies, </a:t>
                      </a:r>
                      <a:r>
                        <a:rPr sz="700">
                          <a:latin typeface="+mn-lt"/>
                          <a:cs typeface="Arial"/>
                        </a:rPr>
                        <a:t> </a:t>
                      </a:r>
                      <a:r>
                        <a:rPr sz="700" spc="-5">
                          <a:latin typeface="+mn-lt"/>
                          <a:cs typeface="Arial"/>
                        </a:rPr>
                        <a:t>including:</a:t>
                      </a:r>
                    </a:p>
                    <a:p>
                      <a:pPr marL="66675" algn="l">
                        <a:lnSpc>
                          <a:spcPct val="100000"/>
                        </a:lnSpc>
                        <a:spcBef>
                          <a:spcPts val="240"/>
                        </a:spcBef>
                      </a:pPr>
                      <a:r>
                        <a:rPr sz="700" spc="-5">
                          <a:latin typeface="+mn-lt"/>
                          <a:cs typeface="Arial"/>
                        </a:rPr>
                        <a:t>Market</a:t>
                      </a:r>
                      <a:r>
                        <a:rPr sz="700" spc="-30">
                          <a:latin typeface="+mn-lt"/>
                          <a:cs typeface="Arial"/>
                        </a:rPr>
                        <a:t> </a:t>
                      </a:r>
                      <a:r>
                        <a:rPr sz="700" spc="-5">
                          <a:latin typeface="+mn-lt"/>
                          <a:cs typeface="Arial"/>
                        </a:rPr>
                        <a:t>research</a:t>
                      </a:r>
                    </a:p>
                    <a:p>
                      <a:pPr marL="66675" algn="l">
                        <a:lnSpc>
                          <a:spcPct val="100000"/>
                        </a:lnSpc>
                        <a:spcBef>
                          <a:spcPts val="240"/>
                        </a:spcBef>
                      </a:pPr>
                      <a:r>
                        <a:rPr sz="700" spc="-5">
                          <a:latin typeface="+mn-lt"/>
                          <a:cs typeface="Arial"/>
                        </a:rPr>
                        <a:t>Client</a:t>
                      </a:r>
                      <a:r>
                        <a:rPr sz="700" spc="-15">
                          <a:latin typeface="+mn-lt"/>
                          <a:cs typeface="Arial"/>
                        </a:rPr>
                        <a:t> </a:t>
                      </a:r>
                      <a:r>
                        <a:rPr sz="700" spc="-5">
                          <a:latin typeface="+mn-lt"/>
                          <a:cs typeface="Arial"/>
                        </a:rPr>
                        <a:t>satisfaction</a:t>
                      </a:r>
                      <a:r>
                        <a:rPr sz="700" spc="-15">
                          <a:latin typeface="+mn-lt"/>
                          <a:cs typeface="Arial"/>
                        </a:rPr>
                        <a:t> </a:t>
                      </a:r>
                      <a:r>
                        <a:rPr sz="700" spc="-5">
                          <a:latin typeface="+mn-lt"/>
                          <a:cs typeface="Arial"/>
                        </a:rPr>
                        <a:t>survey</a:t>
                      </a:r>
                    </a:p>
                    <a:p>
                      <a:pPr marL="66675" algn="l">
                        <a:lnSpc>
                          <a:spcPct val="100000"/>
                        </a:lnSpc>
                        <a:spcBef>
                          <a:spcPts val="240"/>
                        </a:spcBef>
                      </a:pPr>
                      <a:r>
                        <a:rPr sz="700" spc="-5">
                          <a:latin typeface="+mn-lt"/>
                          <a:cs typeface="Arial"/>
                        </a:rPr>
                        <a:t>Employee</a:t>
                      </a:r>
                      <a:r>
                        <a:rPr sz="700" spc="-35">
                          <a:latin typeface="+mn-lt"/>
                          <a:cs typeface="Arial"/>
                        </a:rPr>
                        <a:t> </a:t>
                      </a:r>
                      <a:r>
                        <a:rPr sz="700" spc="-5">
                          <a:latin typeface="+mn-lt"/>
                          <a:cs typeface="Arial"/>
                        </a:rPr>
                        <a:t>survey</a:t>
                      </a:r>
                    </a:p>
                    <a:p>
                      <a:pPr marL="66675" algn="l">
                        <a:lnSpc>
                          <a:spcPct val="100000"/>
                        </a:lnSpc>
                        <a:spcBef>
                          <a:spcPts val="240"/>
                        </a:spcBef>
                      </a:pPr>
                      <a:r>
                        <a:rPr sz="700" spc="-5">
                          <a:latin typeface="+mn-lt"/>
                          <a:cs typeface="Arial"/>
                        </a:rPr>
                        <a:t>(other*)</a:t>
                      </a:r>
                      <a:endParaRPr sz="700">
                        <a:latin typeface="+mn-lt"/>
                        <a:cs typeface="Arial"/>
                      </a:endParaRPr>
                    </a:p>
                  </a:txBody>
                  <a:tcPr marL="0" marR="0" marT="3810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376290">
                <a:tc>
                  <a:txBody>
                    <a:bodyPr/>
                    <a:lstStyle/>
                    <a:p>
                      <a:pPr marL="68580" marR="64135" algn="l">
                        <a:lnSpc>
                          <a:spcPct val="100000"/>
                        </a:lnSpc>
                        <a:spcBef>
                          <a:spcPts val="330"/>
                        </a:spcBef>
                      </a:pPr>
                      <a:r>
                        <a:rPr sz="700" b="1" spc="-5">
                          <a:latin typeface="+mn-lt"/>
                          <a:cs typeface="Arial"/>
                        </a:rPr>
                        <a:t>Categories</a:t>
                      </a:r>
                      <a:r>
                        <a:rPr sz="700" b="1" spc="120">
                          <a:latin typeface="+mn-lt"/>
                          <a:cs typeface="Arial"/>
                        </a:rPr>
                        <a:t> </a:t>
                      </a:r>
                      <a:r>
                        <a:rPr sz="700" b="1" spc="-10">
                          <a:latin typeface="+mn-lt"/>
                          <a:cs typeface="Arial"/>
                        </a:rPr>
                        <a:t>of</a:t>
                      </a:r>
                      <a:r>
                        <a:rPr sz="700" b="1" spc="125">
                          <a:latin typeface="+mn-lt"/>
                          <a:cs typeface="Arial"/>
                        </a:rPr>
                        <a:t> </a:t>
                      </a:r>
                      <a:r>
                        <a:rPr sz="700" b="1" spc="-5">
                          <a:latin typeface="+mn-lt"/>
                          <a:cs typeface="Arial"/>
                        </a:rPr>
                        <a:t>Personal </a:t>
                      </a:r>
                      <a:r>
                        <a:rPr sz="700" b="1" spc="-180">
                          <a:latin typeface="+mn-lt"/>
                          <a:cs typeface="Arial"/>
                        </a:rPr>
                        <a:t> </a:t>
                      </a:r>
                      <a:r>
                        <a:rPr sz="700" b="1" spc="-5">
                          <a:latin typeface="+mn-lt"/>
                          <a:cs typeface="Arial"/>
                        </a:rPr>
                        <a:t>Data</a:t>
                      </a:r>
                      <a:r>
                        <a:rPr sz="700" b="1" spc="-10">
                          <a:latin typeface="+mn-lt"/>
                          <a:cs typeface="Arial"/>
                        </a:rPr>
                        <a:t> </a:t>
                      </a:r>
                      <a:r>
                        <a:rPr sz="700" b="1" spc="-5">
                          <a:latin typeface="+mn-lt"/>
                          <a:cs typeface="Arial"/>
                        </a:rPr>
                        <a:t>being</a:t>
                      </a:r>
                      <a:r>
                        <a:rPr sz="700" b="1" spc="-15">
                          <a:latin typeface="+mn-lt"/>
                          <a:cs typeface="Arial"/>
                        </a:rPr>
                        <a:t> </a:t>
                      </a:r>
                      <a:r>
                        <a:rPr sz="700" b="1" spc="-5">
                          <a:latin typeface="+mn-lt"/>
                          <a:cs typeface="Arial"/>
                        </a:rPr>
                        <a:t>processed</a:t>
                      </a:r>
                      <a:endParaRPr sz="700">
                        <a:latin typeface="+mn-lt"/>
                        <a:cs typeface="Arial"/>
                      </a:endParaRPr>
                    </a:p>
                  </a:txBody>
                  <a:tcPr marL="0" marR="0" marT="41910" marB="0">
                    <a:lnL w="6350">
                      <a:solidFill>
                        <a:srgbClr val="000000"/>
                      </a:solidFill>
                      <a:prstDash val="soli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a:solidFill>
                        <a:srgbClr val="000000"/>
                      </a:solidFill>
                      <a:prstDash val="solid"/>
                    </a:lnB>
                    <a:solidFill>
                      <a:srgbClr val="E8E6E7"/>
                    </a:solidFill>
                  </a:tcPr>
                </a:tc>
                <a:tc>
                  <a:txBody>
                    <a:bodyPr/>
                    <a:lstStyle/>
                    <a:p>
                      <a:pPr marL="66675" marR="1364615" algn="l">
                        <a:lnSpc>
                          <a:spcPct val="100000"/>
                        </a:lnSpc>
                        <a:spcBef>
                          <a:spcPts val="330"/>
                        </a:spcBef>
                      </a:pPr>
                      <a:r>
                        <a:rPr sz="700" spc="-5">
                          <a:latin typeface="+mn-lt"/>
                          <a:cs typeface="Arial"/>
                        </a:rPr>
                        <a:t>Client customer data </a:t>
                      </a:r>
                      <a:r>
                        <a:rPr sz="700" spc="-180">
                          <a:latin typeface="+mn-lt"/>
                          <a:cs typeface="Arial"/>
                        </a:rPr>
                        <a:t> </a:t>
                      </a:r>
                      <a:r>
                        <a:rPr sz="700" spc="-5">
                          <a:latin typeface="+mn-lt"/>
                          <a:cs typeface="Arial"/>
                        </a:rPr>
                        <a:t>Client</a:t>
                      </a:r>
                      <a:r>
                        <a:rPr sz="700" spc="-25">
                          <a:latin typeface="+mn-lt"/>
                          <a:cs typeface="Arial"/>
                        </a:rPr>
                        <a:t> </a:t>
                      </a:r>
                      <a:r>
                        <a:rPr sz="700" spc="-5">
                          <a:latin typeface="+mn-lt"/>
                          <a:cs typeface="Arial"/>
                        </a:rPr>
                        <a:t>employee</a:t>
                      </a:r>
                      <a:r>
                        <a:rPr sz="700" spc="-25">
                          <a:latin typeface="+mn-lt"/>
                          <a:cs typeface="Arial"/>
                        </a:rPr>
                        <a:t> </a:t>
                      </a:r>
                      <a:r>
                        <a:rPr sz="700" spc="-5">
                          <a:latin typeface="+mn-lt"/>
                          <a:cs typeface="Arial"/>
                        </a:rPr>
                        <a:t>data </a:t>
                      </a:r>
                      <a:r>
                        <a:rPr sz="700" spc="-185">
                          <a:latin typeface="+mn-lt"/>
                          <a:cs typeface="Arial"/>
                        </a:rPr>
                        <a:t> </a:t>
                      </a:r>
                      <a:r>
                        <a:rPr sz="700" spc="-5">
                          <a:latin typeface="+mn-lt"/>
                          <a:cs typeface="Arial"/>
                        </a:rPr>
                        <a:t>(other</a:t>
                      </a:r>
                      <a:r>
                        <a:rPr sz="700">
                          <a:latin typeface="+mn-lt"/>
                          <a:cs typeface="Arial"/>
                        </a:rPr>
                        <a:t> *)</a:t>
                      </a:r>
                    </a:p>
                  </a:txBody>
                  <a:tcPr marL="0" marR="0" marT="41910" marB="0">
                    <a:lnL w="6350" cap="flat" cmpd="sng" algn="ctr">
                      <a:solidFill>
                        <a:srgbClr val="000000"/>
                      </a:solidFill>
                      <a:prstDash val="solid"/>
                      <a:round/>
                      <a:headEnd type="none" w="med" len="med"/>
                      <a:tailEnd type="none" w="med" len="med"/>
                    </a:lnL>
                    <a:lnR w="6350">
                      <a:solidFill>
                        <a:srgbClr val="000000"/>
                      </a:solidFill>
                      <a:prstDash val="solid"/>
                    </a:lnR>
                    <a:lnT w="6350" cap="flat" cmpd="sng" algn="ctr">
                      <a:solidFill>
                        <a:srgbClr val="000000"/>
                      </a:solidFill>
                      <a:prstDash val="solid"/>
                      <a:round/>
                      <a:headEnd type="none" w="med" len="med"/>
                      <a:tailEnd type="none" w="med" len="med"/>
                    </a:lnT>
                    <a:lnB w="6350">
                      <a:solidFill>
                        <a:srgbClr val="000000"/>
                      </a:solidFill>
                      <a:prstDash val="solid"/>
                    </a:lnB>
                  </a:tcPr>
                </a:tc>
                <a:extLst>
                  <a:ext uri="{0D108BD9-81ED-4DB2-BD59-A6C34878D82A}">
                    <a16:rowId xmlns:a16="http://schemas.microsoft.com/office/drawing/2014/main" val="10008"/>
                  </a:ext>
                </a:extLst>
              </a:tr>
              <a:tr h="1608542">
                <a:tc>
                  <a:txBody>
                    <a:bodyPr/>
                    <a:lstStyle/>
                    <a:p>
                      <a:pPr marL="68580" algn="l">
                        <a:lnSpc>
                          <a:spcPct val="100000"/>
                        </a:lnSpc>
                        <a:spcBef>
                          <a:spcPts val="270"/>
                        </a:spcBef>
                      </a:pPr>
                      <a:r>
                        <a:rPr sz="700" b="1" spc="-5">
                          <a:latin typeface="+mn-lt"/>
                          <a:cs typeface="Arial"/>
                        </a:rPr>
                        <a:t>Location</a:t>
                      </a:r>
                      <a:r>
                        <a:rPr sz="700" b="1" spc="475">
                          <a:latin typeface="+mn-lt"/>
                          <a:cs typeface="Arial"/>
                        </a:rPr>
                        <a:t> </a:t>
                      </a:r>
                      <a:r>
                        <a:rPr sz="700" b="1" spc="-10">
                          <a:latin typeface="+mn-lt"/>
                          <a:cs typeface="Arial"/>
                        </a:rPr>
                        <a:t>of</a:t>
                      </a:r>
                      <a:r>
                        <a:rPr sz="700" b="1" spc="465">
                          <a:latin typeface="+mn-lt"/>
                          <a:cs typeface="Arial"/>
                        </a:rPr>
                        <a:t> </a:t>
                      </a:r>
                      <a:r>
                        <a:rPr sz="700" b="1" spc="-5">
                          <a:latin typeface="+mn-lt"/>
                          <a:cs typeface="Arial"/>
                        </a:rPr>
                        <a:t>Personal</a:t>
                      </a:r>
                    </a:p>
                    <a:p>
                      <a:pPr marL="68580" algn="l">
                        <a:lnSpc>
                          <a:spcPct val="100000"/>
                        </a:lnSpc>
                      </a:pPr>
                      <a:r>
                        <a:rPr sz="700" b="1" spc="-5">
                          <a:latin typeface="+mn-lt"/>
                          <a:cs typeface="Arial"/>
                        </a:rPr>
                        <a:t>Data</a:t>
                      </a:r>
                      <a:r>
                        <a:rPr sz="700" b="1" spc="-30">
                          <a:latin typeface="+mn-lt"/>
                          <a:cs typeface="Arial"/>
                        </a:rPr>
                        <a:t> </a:t>
                      </a:r>
                      <a:r>
                        <a:rPr sz="700" b="1" spc="-5">
                          <a:latin typeface="+mn-lt"/>
                          <a:cs typeface="Arial"/>
                        </a:rPr>
                        <a:t>Processing</a:t>
                      </a:r>
                      <a:endParaRPr sz="700">
                        <a:latin typeface="+mn-lt"/>
                        <a:cs typeface="Arial"/>
                      </a:endParaRPr>
                    </a:p>
                  </a:txBody>
                  <a:tcPr marL="0" marR="0" marT="3429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E8E6E7"/>
                    </a:solidFill>
                  </a:tcPr>
                </a:tc>
                <a:tc>
                  <a:txBody>
                    <a:bodyPr/>
                    <a:lstStyle/>
                    <a:p>
                      <a:pPr marL="66675" algn="l">
                        <a:lnSpc>
                          <a:spcPct val="100000"/>
                        </a:lnSpc>
                        <a:spcBef>
                          <a:spcPts val="270"/>
                        </a:spcBef>
                      </a:pPr>
                      <a:r>
                        <a:rPr sz="700" spc="-5">
                          <a:latin typeface="+mn-lt"/>
                          <a:cs typeface="Arial"/>
                        </a:rPr>
                        <a:t>[If</a:t>
                      </a:r>
                      <a:r>
                        <a:rPr sz="700" spc="65">
                          <a:latin typeface="+mn-lt"/>
                          <a:cs typeface="Arial"/>
                        </a:rPr>
                        <a:t> </a:t>
                      </a:r>
                      <a:r>
                        <a:rPr sz="700" spc="-10">
                          <a:latin typeface="+mn-lt"/>
                          <a:cs typeface="Arial"/>
                        </a:rPr>
                        <a:t>the</a:t>
                      </a:r>
                      <a:r>
                        <a:rPr sz="700" spc="65">
                          <a:latin typeface="+mn-lt"/>
                          <a:cs typeface="Arial"/>
                        </a:rPr>
                        <a:t> </a:t>
                      </a:r>
                      <a:r>
                        <a:rPr sz="700" spc="-5">
                          <a:latin typeface="+mn-lt"/>
                          <a:cs typeface="Arial"/>
                        </a:rPr>
                        <a:t>location</a:t>
                      </a:r>
                      <a:r>
                        <a:rPr sz="700" spc="80">
                          <a:latin typeface="+mn-lt"/>
                          <a:cs typeface="Arial"/>
                        </a:rPr>
                        <a:t> </a:t>
                      </a:r>
                      <a:r>
                        <a:rPr sz="700" spc="-5">
                          <a:latin typeface="+mn-lt"/>
                          <a:cs typeface="Arial"/>
                        </a:rPr>
                        <a:t>of</a:t>
                      </a:r>
                      <a:r>
                        <a:rPr sz="700" spc="65">
                          <a:latin typeface="+mn-lt"/>
                          <a:cs typeface="Arial"/>
                        </a:rPr>
                        <a:t> </a:t>
                      </a:r>
                      <a:r>
                        <a:rPr sz="700" spc="-5">
                          <a:latin typeface="+mn-lt"/>
                          <a:cs typeface="Arial"/>
                        </a:rPr>
                        <a:t>any</a:t>
                      </a:r>
                      <a:r>
                        <a:rPr sz="700" spc="65">
                          <a:latin typeface="+mn-lt"/>
                          <a:cs typeface="Arial"/>
                        </a:rPr>
                        <a:t> </a:t>
                      </a:r>
                      <a:r>
                        <a:rPr sz="700" spc="-5">
                          <a:latin typeface="+mn-lt"/>
                          <a:cs typeface="Arial"/>
                        </a:rPr>
                        <a:t>Processing</a:t>
                      </a:r>
                      <a:r>
                        <a:rPr sz="700" spc="70">
                          <a:latin typeface="+mn-lt"/>
                          <a:cs typeface="Arial"/>
                        </a:rPr>
                        <a:t> </a:t>
                      </a:r>
                      <a:r>
                        <a:rPr sz="700" spc="-5">
                          <a:latin typeface="+mn-lt"/>
                          <a:cs typeface="Arial"/>
                        </a:rPr>
                        <a:t>of</a:t>
                      </a:r>
                      <a:r>
                        <a:rPr sz="700" spc="65">
                          <a:latin typeface="+mn-lt"/>
                          <a:cs typeface="Arial"/>
                        </a:rPr>
                        <a:t> </a:t>
                      </a:r>
                      <a:r>
                        <a:rPr sz="700" spc="-5">
                          <a:latin typeface="+mn-lt"/>
                          <a:cs typeface="Arial"/>
                        </a:rPr>
                        <a:t>Personal</a:t>
                      </a:r>
                      <a:r>
                        <a:rPr sz="700" spc="70">
                          <a:latin typeface="+mn-lt"/>
                          <a:cs typeface="Arial"/>
                        </a:rPr>
                        <a:t> </a:t>
                      </a:r>
                      <a:r>
                        <a:rPr sz="700" spc="-5">
                          <a:latin typeface="+mn-lt"/>
                          <a:cs typeface="Arial"/>
                        </a:rPr>
                        <a:t>Data</a:t>
                      </a:r>
                      <a:r>
                        <a:rPr sz="700" spc="70">
                          <a:latin typeface="+mn-lt"/>
                          <a:cs typeface="Arial"/>
                        </a:rPr>
                        <a:t> </a:t>
                      </a:r>
                      <a:r>
                        <a:rPr sz="700" spc="-5">
                          <a:latin typeface="+mn-lt"/>
                          <a:cs typeface="Arial"/>
                        </a:rPr>
                        <a:t>is</a:t>
                      </a:r>
                    </a:p>
                    <a:p>
                      <a:pPr marL="66675" algn="l">
                        <a:lnSpc>
                          <a:spcPct val="100000"/>
                        </a:lnSpc>
                      </a:pPr>
                      <a:r>
                        <a:rPr sz="700" spc="-5">
                          <a:latin typeface="+mn-lt"/>
                          <a:cs typeface="Arial"/>
                        </a:rPr>
                        <a:t>outside</a:t>
                      </a:r>
                      <a:r>
                        <a:rPr sz="700" spc="25">
                          <a:latin typeface="+mn-lt"/>
                          <a:cs typeface="Arial"/>
                        </a:rPr>
                        <a:t> </a:t>
                      </a:r>
                      <a:r>
                        <a:rPr sz="700">
                          <a:latin typeface="+mn-lt"/>
                          <a:cs typeface="Arial"/>
                        </a:rPr>
                        <a:t>of</a:t>
                      </a:r>
                      <a:r>
                        <a:rPr sz="700" spc="30">
                          <a:latin typeface="+mn-lt"/>
                          <a:cs typeface="Arial"/>
                        </a:rPr>
                        <a:t> </a:t>
                      </a:r>
                      <a:r>
                        <a:rPr sz="700" spc="-5">
                          <a:latin typeface="+mn-lt"/>
                          <a:cs typeface="Arial"/>
                        </a:rPr>
                        <a:t>any</a:t>
                      </a:r>
                      <a:r>
                        <a:rPr sz="700" spc="30">
                          <a:latin typeface="+mn-lt"/>
                          <a:cs typeface="Arial"/>
                        </a:rPr>
                        <a:t> </a:t>
                      </a:r>
                      <a:r>
                        <a:rPr sz="700" spc="-5">
                          <a:latin typeface="+mn-lt"/>
                          <a:cs typeface="Arial"/>
                        </a:rPr>
                        <a:t>area</a:t>
                      </a:r>
                      <a:r>
                        <a:rPr sz="700" spc="30">
                          <a:latin typeface="+mn-lt"/>
                          <a:cs typeface="Arial"/>
                        </a:rPr>
                        <a:t> </a:t>
                      </a:r>
                      <a:r>
                        <a:rPr sz="700" spc="-5">
                          <a:latin typeface="+mn-lt"/>
                          <a:cs typeface="Arial"/>
                        </a:rPr>
                        <a:t>considered</a:t>
                      </a:r>
                      <a:r>
                        <a:rPr sz="700" spc="30">
                          <a:latin typeface="+mn-lt"/>
                          <a:cs typeface="Arial"/>
                        </a:rPr>
                        <a:t> </a:t>
                      </a:r>
                      <a:r>
                        <a:rPr sz="700">
                          <a:latin typeface="+mn-lt"/>
                          <a:cs typeface="Arial"/>
                        </a:rPr>
                        <a:t>to</a:t>
                      </a:r>
                      <a:r>
                        <a:rPr sz="700" spc="30">
                          <a:latin typeface="+mn-lt"/>
                          <a:cs typeface="Arial"/>
                        </a:rPr>
                        <a:t> </a:t>
                      </a:r>
                      <a:r>
                        <a:rPr sz="700">
                          <a:latin typeface="+mn-lt"/>
                          <a:cs typeface="Arial"/>
                        </a:rPr>
                        <a:t>be</a:t>
                      </a:r>
                      <a:r>
                        <a:rPr sz="700" spc="30">
                          <a:latin typeface="+mn-lt"/>
                          <a:cs typeface="Arial"/>
                        </a:rPr>
                        <a:t> </a:t>
                      </a:r>
                      <a:r>
                        <a:rPr sz="700" spc="-5">
                          <a:latin typeface="+mn-lt"/>
                          <a:cs typeface="Arial"/>
                        </a:rPr>
                        <a:t>adequate</a:t>
                      </a:r>
                      <a:r>
                        <a:rPr sz="700" spc="30">
                          <a:latin typeface="+mn-lt"/>
                          <a:cs typeface="Arial"/>
                        </a:rPr>
                        <a:t> </a:t>
                      </a:r>
                      <a:r>
                        <a:rPr sz="700" spc="-5">
                          <a:latin typeface="+mn-lt"/>
                          <a:cs typeface="Arial"/>
                        </a:rPr>
                        <a:t>by</a:t>
                      </a:r>
                      <a:r>
                        <a:rPr sz="700" spc="30">
                          <a:latin typeface="+mn-lt"/>
                          <a:cs typeface="Arial"/>
                        </a:rPr>
                        <a:t> </a:t>
                      </a:r>
                      <a:r>
                        <a:rPr sz="700" spc="-5">
                          <a:latin typeface="+mn-lt"/>
                          <a:cs typeface="Arial"/>
                        </a:rPr>
                        <a:t>the</a:t>
                      </a:r>
                    </a:p>
                    <a:p>
                      <a:pPr marL="66675" algn="l">
                        <a:lnSpc>
                          <a:spcPct val="100000"/>
                        </a:lnSpc>
                      </a:pPr>
                      <a:r>
                        <a:rPr sz="700" spc="-5">
                          <a:latin typeface="+mn-lt"/>
                          <a:cs typeface="Arial"/>
                        </a:rPr>
                        <a:t>originating</a:t>
                      </a:r>
                      <a:r>
                        <a:rPr sz="700" spc="190">
                          <a:latin typeface="+mn-lt"/>
                          <a:cs typeface="Arial"/>
                        </a:rPr>
                        <a:t>  </a:t>
                      </a:r>
                      <a:r>
                        <a:rPr sz="700" spc="-5">
                          <a:latin typeface="+mn-lt"/>
                          <a:cs typeface="Arial"/>
                        </a:rPr>
                        <a:t>jurisdiction,</a:t>
                      </a:r>
                      <a:r>
                        <a:rPr sz="700" spc="195">
                          <a:latin typeface="+mn-lt"/>
                          <a:cs typeface="Arial"/>
                        </a:rPr>
                        <a:t>  </a:t>
                      </a:r>
                      <a:r>
                        <a:rPr sz="700" spc="-5">
                          <a:latin typeface="+mn-lt"/>
                          <a:cs typeface="Arial"/>
                        </a:rPr>
                        <a:t>such</a:t>
                      </a:r>
                      <a:r>
                        <a:rPr sz="700" spc="200">
                          <a:latin typeface="+mn-lt"/>
                          <a:cs typeface="Arial"/>
                        </a:rPr>
                        <a:t> </a:t>
                      </a:r>
                      <a:r>
                        <a:rPr sz="700" spc="204">
                          <a:latin typeface="+mn-lt"/>
                          <a:cs typeface="Arial"/>
                        </a:rPr>
                        <a:t> </a:t>
                      </a:r>
                      <a:r>
                        <a:rPr sz="700" spc="-5">
                          <a:latin typeface="+mn-lt"/>
                          <a:cs typeface="Arial"/>
                        </a:rPr>
                        <a:t>location</a:t>
                      </a:r>
                      <a:r>
                        <a:rPr sz="700" spc="190">
                          <a:latin typeface="+mn-lt"/>
                          <a:cs typeface="Arial"/>
                        </a:rPr>
                        <a:t>  </a:t>
                      </a:r>
                      <a:r>
                        <a:rPr sz="700" spc="-5">
                          <a:latin typeface="+mn-lt"/>
                          <a:cs typeface="Arial"/>
                        </a:rPr>
                        <a:t>must</a:t>
                      </a:r>
                      <a:r>
                        <a:rPr sz="700" spc="200">
                          <a:latin typeface="+mn-lt"/>
                          <a:cs typeface="Arial"/>
                        </a:rPr>
                        <a:t> </a:t>
                      </a:r>
                      <a:r>
                        <a:rPr sz="700" spc="204">
                          <a:latin typeface="+mn-lt"/>
                          <a:cs typeface="Arial"/>
                        </a:rPr>
                        <a:t> </a:t>
                      </a:r>
                      <a:r>
                        <a:rPr sz="700" spc="-10">
                          <a:latin typeface="+mn-lt"/>
                          <a:cs typeface="Arial"/>
                        </a:rPr>
                        <a:t>be</a:t>
                      </a:r>
                    </a:p>
                    <a:p>
                      <a:pPr marL="66675" algn="l">
                        <a:lnSpc>
                          <a:spcPct val="100000"/>
                        </a:lnSpc>
                      </a:pPr>
                      <a:r>
                        <a:rPr sz="700" spc="-5">
                          <a:latin typeface="+mn-lt"/>
                          <a:cs typeface="Arial"/>
                        </a:rPr>
                        <a:t>specifically</a:t>
                      </a:r>
                      <a:r>
                        <a:rPr sz="700" spc="20">
                          <a:latin typeface="+mn-lt"/>
                          <a:cs typeface="Arial"/>
                        </a:rPr>
                        <a:t> </a:t>
                      </a:r>
                      <a:r>
                        <a:rPr sz="700" spc="-5">
                          <a:latin typeface="+mn-lt"/>
                          <a:cs typeface="Arial"/>
                        </a:rPr>
                        <a:t>identified</a:t>
                      </a:r>
                      <a:r>
                        <a:rPr sz="700" spc="20">
                          <a:latin typeface="+mn-lt"/>
                          <a:cs typeface="Arial"/>
                        </a:rPr>
                        <a:t> </a:t>
                      </a:r>
                      <a:r>
                        <a:rPr sz="700" spc="-5">
                          <a:latin typeface="+mn-lt"/>
                          <a:cs typeface="Arial"/>
                        </a:rPr>
                        <a:t>as</a:t>
                      </a:r>
                      <a:r>
                        <a:rPr sz="700" spc="25">
                          <a:latin typeface="+mn-lt"/>
                          <a:cs typeface="Arial"/>
                        </a:rPr>
                        <a:t> </a:t>
                      </a:r>
                      <a:r>
                        <a:rPr sz="700" spc="-5">
                          <a:latin typeface="+mn-lt"/>
                          <a:cs typeface="Arial"/>
                        </a:rPr>
                        <a:t>such.</a:t>
                      </a:r>
                      <a:r>
                        <a:rPr sz="700" spc="20">
                          <a:latin typeface="+mn-lt"/>
                          <a:cs typeface="Arial"/>
                        </a:rPr>
                        <a:t> </a:t>
                      </a:r>
                      <a:r>
                        <a:rPr sz="700" spc="-5">
                          <a:latin typeface="+mn-lt"/>
                          <a:cs typeface="Arial"/>
                        </a:rPr>
                        <a:t>E.g.</a:t>
                      </a:r>
                      <a:r>
                        <a:rPr sz="700" spc="35">
                          <a:latin typeface="+mn-lt"/>
                          <a:cs typeface="Arial"/>
                        </a:rPr>
                        <a:t> </a:t>
                      </a:r>
                      <a:r>
                        <a:rPr sz="700" spc="-5">
                          <a:latin typeface="+mn-lt"/>
                          <a:cs typeface="Arial"/>
                        </a:rPr>
                        <a:t>the</a:t>
                      </a:r>
                      <a:r>
                        <a:rPr sz="700" spc="20">
                          <a:latin typeface="+mn-lt"/>
                          <a:cs typeface="Arial"/>
                        </a:rPr>
                        <a:t> </a:t>
                      </a:r>
                      <a:r>
                        <a:rPr sz="700" spc="-5">
                          <a:latin typeface="+mn-lt"/>
                          <a:cs typeface="Arial"/>
                        </a:rPr>
                        <a:t>list</a:t>
                      </a:r>
                      <a:r>
                        <a:rPr sz="700" spc="25">
                          <a:latin typeface="+mn-lt"/>
                          <a:cs typeface="Arial"/>
                        </a:rPr>
                        <a:t> </a:t>
                      </a:r>
                      <a:r>
                        <a:rPr sz="700" spc="-5">
                          <a:latin typeface="+mn-lt"/>
                          <a:cs typeface="Arial"/>
                        </a:rPr>
                        <a:t>of</a:t>
                      </a:r>
                      <a:r>
                        <a:rPr sz="700" spc="15">
                          <a:latin typeface="+mn-lt"/>
                          <a:cs typeface="Arial"/>
                        </a:rPr>
                        <a:t> </a:t>
                      </a:r>
                      <a:r>
                        <a:rPr sz="700" spc="-5">
                          <a:latin typeface="+mn-lt"/>
                          <a:cs typeface="Arial"/>
                        </a:rPr>
                        <a:t>countries</a:t>
                      </a:r>
                    </a:p>
                    <a:p>
                      <a:pPr marL="66675" algn="l">
                        <a:lnSpc>
                          <a:spcPct val="100000"/>
                        </a:lnSpc>
                      </a:pPr>
                      <a:r>
                        <a:rPr sz="700" spc="-5">
                          <a:latin typeface="+mn-lt"/>
                          <a:cs typeface="Arial"/>
                        </a:rPr>
                        <a:t>having</a:t>
                      </a:r>
                      <a:r>
                        <a:rPr sz="700" spc="25">
                          <a:latin typeface="+mn-lt"/>
                          <a:cs typeface="Arial"/>
                        </a:rPr>
                        <a:t> </a:t>
                      </a:r>
                      <a:r>
                        <a:rPr sz="700">
                          <a:latin typeface="+mn-lt"/>
                          <a:cs typeface="Arial"/>
                        </a:rPr>
                        <a:t>an</a:t>
                      </a:r>
                      <a:r>
                        <a:rPr sz="700" spc="40">
                          <a:latin typeface="+mn-lt"/>
                          <a:cs typeface="Arial"/>
                        </a:rPr>
                        <a:t> </a:t>
                      </a:r>
                      <a:r>
                        <a:rPr sz="700" spc="-5">
                          <a:latin typeface="+mn-lt"/>
                          <a:cs typeface="Arial"/>
                        </a:rPr>
                        <a:t>adequacy</a:t>
                      </a:r>
                      <a:r>
                        <a:rPr sz="700" spc="45">
                          <a:latin typeface="+mn-lt"/>
                          <a:cs typeface="Arial"/>
                        </a:rPr>
                        <a:t> </a:t>
                      </a:r>
                      <a:r>
                        <a:rPr sz="700" spc="-5">
                          <a:latin typeface="+mn-lt"/>
                          <a:cs typeface="Arial"/>
                        </a:rPr>
                        <a:t>decision</a:t>
                      </a:r>
                      <a:r>
                        <a:rPr sz="700" spc="30">
                          <a:latin typeface="+mn-lt"/>
                          <a:cs typeface="Arial"/>
                        </a:rPr>
                        <a:t> </a:t>
                      </a:r>
                      <a:r>
                        <a:rPr sz="700" spc="-5">
                          <a:latin typeface="+mn-lt"/>
                          <a:cs typeface="Arial"/>
                        </a:rPr>
                        <a:t>issued</a:t>
                      </a:r>
                      <a:r>
                        <a:rPr sz="700" spc="40">
                          <a:latin typeface="+mn-lt"/>
                          <a:cs typeface="Arial"/>
                        </a:rPr>
                        <a:t> </a:t>
                      </a:r>
                      <a:r>
                        <a:rPr sz="700">
                          <a:latin typeface="+mn-lt"/>
                          <a:cs typeface="Arial"/>
                        </a:rPr>
                        <a:t>by</a:t>
                      </a:r>
                      <a:r>
                        <a:rPr sz="700" spc="30">
                          <a:latin typeface="+mn-lt"/>
                          <a:cs typeface="Arial"/>
                        </a:rPr>
                        <a:t> </a:t>
                      </a:r>
                      <a:r>
                        <a:rPr sz="700" spc="-10">
                          <a:latin typeface="+mn-lt"/>
                          <a:cs typeface="Arial"/>
                        </a:rPr>
                        <a:t>the</a:t>
                      </a:r>
                      <a:r>
                        <a:rPr sz="700" spc="40">
                          <a:latin typeface="+mn-lt"/>
                          <a:cs typeface="Arial"/>
                        </a:rPr>
                        <a:t> </a:t>
                      </a:r>
                      <a:r>
                        <a:rPr sz="700" spc="-5">
                          <a:latin typeface="+mn-lt"/>
                          <a:cs typeface="Arial"/>
                        </a:rPr>
                        <a:t>European</a:t>
                      </a:r>
                    </a:p>
                    <a:p>
                      <a:pPr marL="66675" algn="l">
                        <a:lnSpc>
                          <a:spcPct val="100000"/>
                        </a:lnSpc>
                      </a:pPr>
                      <a:r>
                        <a:rPr sz="700" spc="-5">
                          <a:latin typeface="+mn-lt"/>
                          <a:cs typeface="Arial"/>
                        </a:rPr>
                        <a:t>Commission</a:t>
                      </a:r>
                      <a:r>
                        <a:rPr sz="700" spc="229">
                          <a:latin typeface="+mn-lt"/>
                          <a:cs typeface="Arial"/>
                        </a:rPr>
                        <a:t>  </a:t>
                      </a:r>
                      <a:r>
                        <a:rPr sz="700" spc="-5">
                          <a:latin typeface="+mn-lt"/>
                          <a:cs typeface="Arial"/>
                        </a:rPr>
                        <a:t>are:</a:t>
                      </a:r>
                      <a:r>
                        <a:rPr sz="700" spc="229">
                          <a:latin typeface="+mn-lt"/>
                          <a:cs typeface="Arial"/>
                        </a:rPr>
                        <a:t> </a:t>
                      </a:r>
                      <a:r>
                        <a:rPr sz="700" spc="235">
                          <a:latin typeface="+mn-lt"/>
                          <a:cs typeface="Arial"/>
                        </a:rPr>
                        <a:t> </a:t>
                      </a:r>
                      <a:r>
                        <a:rPr sz="700" spc="-5">
                          <a:latin typeface="+mn-lt"/>
                          <a:cs typeface="Arial"/>
                        </a:rPr>
                        <a:t>Andorra,</a:t>
                      </a:r>
                      <a:r>
                        <a:rPr sz="700" spc="225">
                          <a:latin typeface="+mn-lt"/>
                          <a:cs typeface="Arial"/>
                        </a:rPr>
                        <a:t> </a:t>
                      </a:r>
                      <a:r>
                        <a:rPr sz="700" spc="229">
                          <a:latin typeface="+mn-lt"/>
                          <a:cs typeface="Arial"/>
                        </a:rPr>
                        <a:t> </a:t>
                      </a:r>
                      <a:r>
                        <a:rPr sz="700" spc="-5">
                          <a:latin typeface="+mn-lt"/>
                          <a:cs typeface="Arial"/>
                        </a:rPr>
                        <a:t>Argentina,</a:t>
                      </a:r>
                      <a:r>
                        <a:rPr sz="700" spc="229">
                          <a:latin typeface="+mn-lt"/>
                          <a:cs typeface="Arial"/>
                        </a:rPr>
                        <a:t> </a:t>
                      </a:r>
                      <a:r>
                        <a:rPr sz="700" spc="235">
                          <a:latin typeface="+mn-lt"/>
                          <a:cs typeface="Arial"/>
                        </a:rPr>
                        <a:t> </a:t>
                      </a:r>
                      <a:r>
                        <a:rPr sz="700" spc="-5">
                          <a:latin typeface="+mn-lt"/>
                          <a:cs typeface="Arial"/>
                        </a:rPr>
                        <a:t>Canada</a:t>
                      </a:r>
                    </a:p>
                    <a:p>
                      <a:pPr marL="66675" algn="l">
                        <a:lnSpc>
                          <a:spcPct val="100000"/>
                        </a:lnSpc>
                      </a:pPr>
                      <a:r>
                        <a:rPr sz="700" spc="-5">
                          <a:latin typeface="+mn-lt"/>
                          <a:cs typeface="Arial"/>
                        </a:rPr>
                        <a:t>(commercial</a:t>
                      </a:r>
                      <a:r>
                        <a:rPr sz="700" spc="50">
                          <a:latin typeface="+mn-lt"/>
                          <a:cs typeface="Arial"/>
                        </a:rPr>
                        <a:t> </a:t>
                      </a:r>
                      <a:r>
                        <a:rPr sz="700" spc="-5">
                          <a:latin typeface="+mn-lt"/>
                          <a:cs typeface="Arial"/>
                        </a:rPr>
                        <a:t>organisations),</a:t>
                      </a:r>
                      <a:r>
                        <a:rPr sz="700" spc="65">
                          <a:latin typeface="+mn-lt"/>
                          <a:cs typeface="Arial"/>
                        </a:rPr>
                        <a:t> </a:t>
                      </a:r>
                      <a:r>
                        <a:rPr sz="700" spc="-10">
                          <a:latin typeface="+mn-lt"/>
                          <a:cs typeface="Arial"/>
                        </a:rPr>
                        <a:t>Faroe</a:t>
                      </a:r>
                      <a:r>
                        <a:rPr sz="700" spc="50">
                          <a:latin typeface="+mn-lt"/>
                          <a:cs typeface="Arial"/>
                        </a:rPr>
                        <a:t> </a:t>
                      </a:r>
                      <a:r>
                        <a:rPr sz="700" spc="-5">
                          <a:latin typeface="+mn-lt"/>
                          <a:cs typeface="Arial"/>
                        </a:rPr>
                        <a:t>Islands,</a:t>
                      </a:r>
                      <a:r>
                        <a:rPr sz="700" spc="50">
                          <a:latin typeface="+mn-lt"/>
                          <a:cs typeface="Arial"/>
                        </a:rPr>
                        <a:t> </a:t>
                      </a:r>
                      <a:r>
                        <a:rPr sz="700" spc="-5">
                          <a:latin typeface="+mn-lt"/>
                          <a:cs typeface="Arial"/>
                        </a:rPr>
                        <a:t>Guernsey,</a:t>
                      </a:r>
                    </a:p>
                    <a:p>
                      <a:pPr marL="66675" algn="l">
                        <a:lnSpc>
                          <a:spcPct val="100000"/>
                        </a:lnSpc>
                      </a:pPr>
                      <a:r>
                        <a:rPr sz="700" spc="-5">
                          <a:latin typeface="+mn-lt"/>
                          <a:cs typeface="Arial"/>
                        </a:rPr>
                        <a:t>Israel,</a:t>
                      </a:r>
                      <a:r>
                        <a:rPr sz="700" spc="254">
                          <a:latin typeface="+mn-lt"/>
                          <a:cs typeface="Arial"/>
                        </a:rPr>
                        <a:t> </a:t>
                      </a:r>
                      <a:r>
                        <a:rPr sz="700" spc="-5">
                          <a:latin typeface="+mn-lt"/>
                          <a:cs typeface="Arial"/>
                        </a:rPr>
                        <a:t>Isle</a:t>
                      </a:r>
                      <a:r>
                        <a:rPr sz="700" spc="254">
                          <a:latin typeface="+mn-lt"/>
                          <a:cs typeface="Arial"/>
                        </a:rPr>
                        <a:t> </a:t>
                      </a:r>
                      <a:r>
                        <a:rPr sz="700">
                          <a:latin typeface="+mn-lt"/>
                          <a:cs typeface="Arial"/>
                        </a:rPr>
                        <a:t>of</a:t>
                      </a:r>
                      <a:r>
                        <a:rPr sz="700" spc="260">
                          <a:latin typeface="+mn-lt"/>
                          <a:cs typeface="Arial"/>
                        </a:rPr>
                        <a:t> </a:t>
                      </a:r>
                      <a:r>
                        <a:rPr sz="700" spc="-5">
                          <a:latin typeface="+mn-lt"/>
                          <a:cs typeface="Arial"/>
                        </a:rPr>
                        <a:t>Man,</a:t>
                      </a:r>
                      <a:r>
                        <a:rPr sz="700" spc="260">
                          <a:latin typeface="+mn-lt"/>
                          <a:cs typeface="Arial"/>
                        </a:rPr>
                        <a:t> </a:t>
                      </a:r>
                      <a:r>
                        <a:rPr sz="700" spc="-5">
                          <a:latin typeface="+mn-lt"/>
                          <a:cs typeface="Arial"/>
                        </a:rPr>
                        <a:t>Japan,</a:t>
                      </a:r>
                      <a:r>
                        <a:rPr sz="700" spc="260">
                          <a:latin typeface="+mn-lt"/>
                          <a:cs typeface="Arial"/>
                        </a:rPr>
                        <a:t> </a:t>
                      </a:r>
                      <a:r>
                        <a:rPr sz="700" spc="-5">
                          <a:latin typeface="+mn-lt"/>
                          <a:cs typeface="Arial"/>
                        </a:rPr>
                        <a:t>Jersey,</a:t>
                      </a:r>
                      <a:r>
                        <a:rPr sz="700" spc="265">
                          <a:latin typeface="+mn-lt"/>
                          <a:cs typeface="Arial"/>
                        </a:rPr>
                        <a:t> </a:t>
                      </a:r>
                      <a:r>
                        <a:rPr sz="700" spc="-5">
                          <a:latin typeface="+mn-lt"/>
                          <a:cs typeface="Arial"/>
                        </a:rPr>
                        <a:t>New</a:t>
                      </a:r>
                      <a:r>
                        <a:rPr sz="700" spc="275">
                          <a:latin typeface="+mn-lt"/>
                          <a:cs typeface="Arial"/>
                        </a:rPr>
                        <a:t> </a:t>
                      </a:r>
                      <a:r>
                        <a:rPr sz="700" spc="-5">
                          <a:latin typeface="+mn-lt"/>
                          <a:cs typeface="Arial"/>
                        </a:rPr>
                        <a:t>Zealand,</a:t>
                      </a:r>
                    </a:p>
                    <a:p>
                      <a:pPr marL="66675" algn="l">
                        <a:lnSpc>
                          <a:spcPct val="100000"/>
                        </a:lnSpc>
                      </a:pPr>
                      <a:r>
                        <a:rPr sz="700" spc="-5">
                          <a:latin typeface="+mn-lt"/>
                          <a:cs typeface="Arial"/>
                        </a:rPr>
                        <a:t>Switzerland,</a:t>
                      </a:r>
                      <a:r>
                        <a:rPr sz="700" spc="200">
                          <a:latin typeface="+mn-lt"/>
                          <a:cs typeface="Arial"/>
                        </a:rPr>
                        <a:t> </a:t>
                      </a:r>
                      <a:r>
                        <a:rPr sz="700" spc="-5">
                          <a:latin typeface="+mn-lt"/>
                          <a:cs typeface="Arial"/>
                        </a:rPr>
                        <a:t>UK</a:t>
                      </a:r>
                      <a:r>
                        <a:rPr sz="700" spc="215">
                          <a:latin typeface="+mn-lt"/>
                          <a:cs typeface="Arial"/>
                        </a:rPr>
                        <a:t> </a:t>
                      </a:r>
                      <a:r>
                        <a:rPr sz="700" spc="-5">
                          <a:latin typeface="+mn-lt"/>
                          <a:cs typeface="Arial"/>
                        </a:rPr>
                        <a:t>and</a:t>
                      </a:r>
                      <a:r>
                        <a:rPr sz="700" spc="195">
                          <a:latin typeface="+mn-lt"/>
                          <a:cs typeface="Arial"/>
                        </a:rPr>
                        <a:t> </a:t>
                      </a:r>
                      <a:r>
                        <a:rPr sz="700" spc="-5">
                          <a:latin typeface="+mn-lt"/>
                          <a:cs typeface="Arial"/>
                        </a:rPr>
                        <a:t>Uruguay).</a:t>
                      </a:r>
                      <a:r>
                        <a:rPr sz="700" spc="204">
                          <a:latin typeface="+mn-lt"/>
                          <a:cs typeface="Arial"/>
                        </a:rPr>
                        <a:t> </a:t>
                      </a:r>
                      <a:r>
                        <a:rPr sz="700" spc="210">
                          <a:latin typeface="+mn-lt"/>
                          <a:cs typeface="Arial"/>
                        </a:rPr>
                        <a:t> </a:t>
                      </a:r>
                      <a:r>
                        <a:rPr sz="700" spc="-5">
                          <a:latin typeface="+mn-lt"/>
                          <a:cs typeface="Arial"/>
                        </a:rPr>
                        <a:t>Other</a:t>
                      </a:r>
                      <a:r>
                        <a:rPr sz="700" spc="195">
                          <a:latin typeface="+mn-lt"/>
                          <a:cs typeface="Arial"/>
                        </a:rPr>
                        <a:t> </a:t>
                      </a:r>
                      <a:r>
                        <a:rPr sz="700" spc="-5">
                          <a:latin typeface="+mn-lt"/>
                          <a:cs typeface="Arial"/>
                        </a:rPr>
                        <a:t>jurisdictions</a:t>
                      </a:r>
                    </a:p>
                    <a:p>
                      <a:pPr marL="66675" algn="l">
                        <a:lnSpc>
                          <a:spcPct val="100000"/>
                        </a:lnSpc>
                      </a:pPr>
                      <a:r>
                        <a:rPr sz="700" spc="-5">
                          <a:latin typeface="+mn-lt"/>
                          <a:cs typeface="Arial"/>
                        </a:rPr>
                        <a:t>have</a:t>
                      </a:r>
                      <a:r>
                        <a:rPr sz="700" spc="280">
                          <a:latin typeface="+mn-lt"/>
                          <a:cs typeface="Arial"/>
                        </a:rPr>
                        <a:t>  </a:t>
                      </a:r>
                      <a:r>
                        <a:rPr sz="700" spc="-5">
                          <a:latin typeface="+mn-lt"/>
                          <a:cs typeface="Arial"/>
                        </a:rPr>
                        <a:t>their</a:t>
                      </a:r>
                      <a:r>
                        <a:rPr sz="700" spc="280">
                          <a:latin typeface="+mn-lt"/>
                          <a:cs typeface="Arial"/>
                        </a:rPr>
                        <a:t> </a:t>
                      </a:r>
                      <a:r>
                        <a:rPr sz="700" spc="285">
                          <a:latin typeface="+mn-lt"/>
                          <a:cs typeface="Arial"/>
                        </a:rPr>
                        <a:t> </a:t>
                      </a:r>
                      <a:r>
                        <a:rPr sz="700" spc="-5">
                          <a:latin typeface="+mn-lt"/>
                          <a:cs typeface="Arial"/>
                        </a:rPr>
                        <a:t>own</a:t>
                      </a:r>
                      <a:r>
                        <a:rPr sz="700" spc="280">
                          <a:latin typeface="+mn-lt"/>
                          <a:cs typeface="Arial"/>
                        </a:rPr>
                        <a:t>  </a:t>
                      </a:r>
                      <a:r>
                        <a:rPr sz="700" spc="-5">
                          <a:latin typeface="+mn-lt"/>
                          <a:cs typeface="Arial"/>
                        </a:rPr>
                        <a:t>adequacy</a:t>
                      </a:r>
                      <a:r>
                        <a:rPr sz="700" spc="280">
                          <a:latin typeface="+mn-lt"/>
                          <a:cs typeface="Arial"/>
                        </a:rPr>
                        <a:t> </a:t>
                      </a:r>
                      <a:r>
                        <a:rPr sz="700" spc="285">
                          <a:latin typeface="+mn-lt"/>
                          <a:cs typeface="Arial"/>
                        </a:rPr>
                        <a:t> </a:t>
                      </a:r>
                      <a:r>
                        <a:rPr sz="700" spc="-5">
                          <a:latin typeface="+mn-lt"/>
                          <a:cs typeface="Arial"/>
                        </a:rPr>
                        <a:t>decisions</a:t>
                      </a:r>
                      <a:r>
                        <a:rPr sz="700" spc="290">
                          <a:latin typeface="+mn-lt"/>
                          <a:cs typeface="Arial"/>
                        </a:rPr>
                        <a:t>  </a:t>
                      </a:r>
                      <a:r>
                        <a:rPr sz="700" spc="-5">
                          <a:latin typeface="+mn-lt"/>
                          <a:cs typeface="Arial"/>
                        </a:rPr>
                        <a:t>and/or</a:t>
                      </a:r>
                    </a:p>
                    <a:p>
                      <a:pPr marL="66675" algn="l">
                        <a:lnSpc>
                          <a:spcPct val="100000"/>
                        </a:lnSpc>
                      </a:pPr>
                      <a:r>
                        <a:rPr sz="700" spc="-5">
                          <a:latin typeface="+mn-lt"/>
                          <a:cs typeface="Arial"/>
                        </a:rPr>
                        <a:t>requirements.</a:t>
                      </a:r>
                      <a:r>
                        <a:rPr sz="700" spc="155">
                          <a:latin typeface="+mn-lt"/>
                          <a:cs typeface="Arial"/>
                        </a:rPr>
                        <a:t> </a:t>
                      </a:r>
                      <a:r>
                        <a:rPr sz="700" spc="-5">
                          <a:latin typeface="+mn-lt"/>
                          <a:cs typeface="Arial"/>
                        </a:rPr>
                        <a:t>If</a:t>
                      </a:r>
                      <a:r>
                        <a:rPr sz="700" spc="160">
                          <a:latin typeface="+mn-lt"/>
                          <a:cs typeface="Arial"/>
                        </a:rPr>
                        <a:t> </a:t>
                      </a:r>
                      <a:r>
                        <a:rPr sz="700">
                          <a:latin typeface="+mn-lt"/>
                          <a:cs typeface="Arial"/>
                        </a:rPr>
                        <a:t>no</a:t>
                      </a:r>
                      <a:r>
                        <a:rPr sz="700" spc="160">
                          <a:latin typeface="+mn-lt"/>
                          <a:cs typeface="Arial"/>
                        </a:rPr>
                        <a:t> </a:t>
                      </a:r>
                      <a:r>
                        <a:rPr sz="700" spc="-5">
                          <a:latin typeface="+mn-lt"/>
                          <a:cs typeface="Arial"/>
                        </a:rPr>
                        <a:t>transfer</a:t>
                      </a:r>
                      <a:r>
                        <a:rPr sz="700" spc="160">
                          <a:latin typeface="+mn-lt"/>
                          <a:cs typeface="Arial"/>
                        </a:rPr>
                        <a:t> </a:t>
                      </a:r>
                      <a:r>
                        <a:rPr sz="700" spc="-5">
                          <a:latin typeface="+mn-lt"/>
                          <a:cs typeface="Arial"/>
                        </a:rPr>
                        <a:t>will</a:t>
                      </a:r>
                      <a:r>
                        <a:rPr sz="700" spc="160">
                          <a:latin typeface="+mn-lt"/>
                          <a:cs typeface="Arial"/>
                        </a:rPr>
                        <a:t> </a:t>
                      </a:r>
                      <a:r>
                        <a:rPr sz="700" spc="-5">
                          <a:latin typeface="+mn-lt"/>
                          <a:cs typeface="Arial"/>
                        </a:rPr>
                        <a:t>be</a:t>
                      </a:r>
                      <a:r>
                        <a:rPr sz="700" spc="160">
                          <a:latin typeface="+mn-lt"/>
                          <a:cs typeface="Arial"/>
                        </a:rPr>
                        <a:t> </a:t>
                      </a:r>
                      <a:r>
                        <a:rPr sz="700">
                          <a:latin typeface="+mn-lt"/>
                          <a:cs typeface="Arial"/>
                        </a:rPr>
                        <a:t>from</a:t>
                      </a:r>
                      <a:r>
                        <a:rPr sz="700" spc="170">
                          <a:latin typeface="+mn-lt"/>
                          <a:cs typeface="Arial"/>
                        </a:rPr>
                        <a:t> </a:t>
                      </a:r>
                      <a:r>
                        <a:rPr sz="700" spc="-10">
                          <a:latin typeface="+mn-lt"/>
                          <a:cs typeface="Arial"/>
                        </a:rPr>
                        <a:t>the</a:t>
                      </a:r>
                      <a:r>
                        <a:rPr sz="700" spc="160">
                          <a:latin typeface="+mn-lt"/>
                          <a:cs typeface="Arial"/>
                        </a:rPr>
                        <a:t> </a:t>
                      </a:r>
                      <a:r>
                        <a:rPr sz="700" spc="-5">
                          <a:latin typeface="+mn-lt"/>
                          <a:cs typeface="Arial"/>
                        </a:rPr>
                        <a:t>United</a:t>
                      </a:r>
                    </a:p>
                    <a:p>
                      <a:pPr marL="66675" algn="l">
                        <a:lnSpc>
                          <a:spcPct val="100000"/>
                        </a:lnSpc>
                      </a:pPr>
                      <a:r>
                        <a:rPr sz="700" spc="-5">
                          <a:latin typeface="+mn-lt"/>
                          <a:cs typeface="Arial"/>
                        </a:rPr>
                        <a:t>Kingdom </a:t>
                      </a:r>
                      <a:r>
                        <a:rPr sz="700">
                          <a:latin typeface="+mn-lt"/>
                          <a:cs typeface="Arial"/>
                        </a:rPr>
                        <a:t>(UK)</a:t>
                      </a:r>
                      <a:r>
                        <a:rPr sz="700" spc="-15">
                          <a:latin typeface="+mn-lt"/>
                          <a:cs typeface="Arial"/>
                        </a:rPr>
                        <a:t> </a:t>
                      </a:r>
                      <a:r>
                        <a:rPr sz="700" spc="-5">
                          <a:latin typeface="+mn-lt"/>
                          <a:cs typeface="Arial"/>
                        </a:rPr>
                        <a:t>and/or European</a:t>
                      </a:r>
                      <a:r>
                        <a:rPr sz="700" spc="-15">
                          <a:latin typeface="+mn-lt"/>
                          <a:cs typeface="Arial"/>
                        </a:rPr>
                        <a:t> </a:t>
                      </a:r>
                      <a:r>
                        <a:rPr sz="700">
                          <a:latin typeface="+mn-lt"/>
                          <a:cs typeface="Arial"/>
                        </a:rPr>
                        <a:t>Economic</a:t>
                      </a:r>
                      <a:r>
                        <a:rPr sz="700" spc="-10">
                          <a:latin typeface="+mn-lt"/>
                          <a:cs typeface="Arial"/>
                        </a:rPr>
                        <a:t> </a:t>
                      </a:r>
                      <a:r>
                        <a:rPr sz="700" spc="-5">
                          <a:latin typeface="+mn-lt"/>
                          <a:cs typeface="Arial"/>
                        </a:rPr>
                        <a:t>Area</a:t>
                      </a:r>
                      <a:r>
                        <a:rPr sz="700">
                          <a:latin typeface="+mn-lt"/>
                          <a:cs typeface="Arial"/>
                        </a:rPr>
                        <a:t> </a:t>
                      </a:r>
                      <a:r>
                        <a:rPr sz="700" spc="-5">
                          <a:latin typeface="+mn-lt"/>
                          <a:cs typeface="Arial"/>
                        </a:rPr>
                        <a:t>(EEA)</a:t>
                      </a:r>
                    </a:p>
                    <a:p>
                      <a:pPr marL="66675" algn="l">
                        <a:lnSpc>
                          <a:spcPct val="100000"/>
                        </a:lnSpc>
                      </a:pPr>
                      <a:r>
                        <a:rPr sz="700" spc="-5">
                          <a:latin typeface="+mn-lt"/>
                          <a:cs typeface="Arial"/>
                        </a:rPr>
                        <a:t>to</a:t>
                      </a:r>
                      <a:r>
                        <a:rPr sz="700">
                          <a:latin typeface="+mn-lt"/>
                          <a:cs typeface="Arial"/>
                        </a:rPr>
                        <a:t> </a:t>
                      </a:r>
                      <a:r>
                        <a:rPr sz="700" spc="-5">
                          <a:latin typeface="+mn-lt"/>
                          <a:cs typeface="Arial"/>
                        </a:rPr>
                        <a:t>outside</a:t>
                      </a:r>
                      <a:r>
                        <a:rPr sz="700" spc="15">
                          <a:latin typeface="+mn-lt"/>
                          <a:cs typeface="Arial"/>
                        </a:rPr>
                        <a:t> </a:t>
                      </a:r>
                      <a:r>
                        <a:rPr sz="700" spc="-5">
                          <a:latin typeface="+mn-lt"/>
                          <a:cs typeface="Arial"/>
                        </a:rPr>
                        <a:t>of</a:t>
                      </a:r>
                      <a:r>
                        <a:rPr sz="700" spc="5">
                          <a:latin typeface="+mn-lt"/>
                          <a:cs typeface="Arial"/>
                        </a:rPr>
                        <a:t> </a:t>
                      </a:r>
                      <a:r>
                        <a:rPr sz="700" spc="-5">
                          <a:latin typeface="+mn-lt"/>
                          <a:cs typeface="Arial"/>
                        </a:rPr>
                        <a:t>the</a:t>
                      </a:r>
                      <a:r>
                        <a:rPr sz="700" spc="-10">
                          <a:latin typeface="+mn-lt"/>
                          <a:cs typeface="Arial"/>
                        </a:rPr>
                        <a:t> </a:t>
                      </a:r>
                      <a:r>
                        <a:rPr sz="700" spc="-5">
                          <a:latin typeface="+mn-lt"/>
                          <a:cs typeface="Arial"/>
                        </a:rPr>
                        <a:t>UK</a:t>
                      </a:r>
                      <a:r>
                        <a:rPr sz="700" spc="10">
                          <a:latin typeface="+mn-lt"/>
                          <a:cs typeface="Arial"/>
                        </a:rPr>
                        <a:t> </a:t>
                      </a:r>
                      <a:r>
                        <a:rPr sz="700" spc="-5">
                          <a:latin typeface="+mn-lt"/>
                          <a:cs typeface="Arial"/>
                        </a:rPr>
                        <a:t>and/or</a:t>
                      </a:r>
                      <a:r>
                        <a:rPr sz="700" spc="5">
                          <a:latin typeface="+mn-lt"/>
                          <a:cs typeface="Arial"/>
                        </a:rPr>
                        <a:t> </a:t>
                      </a:r>
                      <a:r>
                        <a:rPr sz="700" spc="-5">
                          <a:latin typeface="+mn-lt"/>
                          <a:cs typeface="Arial"/>
                        </a:rPr>
                        <a:t>EEA</a:t>
                      </a:r>
                      <a:r>
                        <a:rPr sz="700" spc="10">
                          <a:latin typeface="+mn-lt"/>
                          <a:cs typeface="Arial"/>
                        </a:rPr>
                        <a:t> </a:t>
                      </a:r>
                      <a:r>
                        <a:rPr sz="700" spc="-5">
                          <a:latin typeface="+mn-lt"/>
                          <a:cs typeface="Arial"/>
                        </a:rPr>
                        <a:t>or</a:t>
                      </a:r>
                      <a:r>
                        <a:rPr sz="700" spc="5">
                          <a:latin typeface="+mn-lt"/>
                          <a:cs typeface="Arial"/>
                        </a:rPr>
                        <a:t> </a:t>
                      </a:r>
                      <a:r>
                        <a:rPr sz="700" spc="-5">
                          <a:latin typeface="+mn-lt"/>
                          <a:cs typeface="Arial"/>
                        </a:rPr>
                        <a:t>the</a:t>
                      </a:r>
                      <a:r>
                        <a:rPr sz="700" spc="15">
                          <a:latin typeface="+mn-lt"/>
                          <a:cs typeface="Arial"/>
                        </a:rPr>
                        <a:t> </a:t>
                      </a:r>
                      <a:r>
                        <a:rPr sz="700" spc="-5">
                          <a:latin typeface="+mn-lt"/>
                          <a:cs typeface="Arial"/>
                        </a:rPr>
                        <a:t>countries </a:t>
                      </a:r>
                      <a:r>
                        <a:rPr sz="700">
                          <a:latin typeface="+mn-lt"/>
                          <a:cs typeface="Arial"/>
                        </a:rPr>
                        <a:t>listed</a:t>
                      </a:r>
                    </a:p>
                    <a:p>
                      <a:pPr marL="66675" algn="l">
                        <a:lnSpc>
                          <a:spcPct val="100000"/>
                        </a:lnSpc>
                      </a:pPr>
                      <a:r>
                        <a:rPr sz="700" spc="-5">
                          <a:latin typeface="+mn-lt"/>
                          <a:cs typeface="Arial"/>
                        </a:rPr>
                        <a:t>above,</a:t>
                      </a:r>
                      <a:r>
                        <a:rPr sz="700" spc="100">
                          <a:latin typeface="+mn-lt"/>
                          <a:cs typeface="Arial"/>
                        </a:rPr>
                        <a:t> </a:t>
                      </a:r>
                      <a:r>
                        <a:rPr sz="700" spc="-5">
                          <a:latin typeface="+mn-lt"/>
                          <a:cs typeface="Arial"/>
                        </a:rPr>
                        <a:t>the</a:t>
                      </a:r>
                      <a:r>
                        <a:rPr sz="700" spc="90">
                          <a:latin typeface="+mn-lt"/>
                          <a:cs typeface="Arial"/>
                        </a:rPr>
                        <a:t> </a:t>
                      </a:r>
                      <a:r>
                        <a:rPr sz="700" spc="-5">
                          <a:latin typeface="+mn-lt"/>
                          <a:cs typeface="Arial"/>
                        </a:rPr>
                        <a:t>following</a:t>
                      </a:r>
                      <a:r>
                        <a:rPr sz="700" spc="95">
                          <a:latin typeface="+mn-lt"/>
                          <a:cs typeface="Arial"/>
                        </a:rPr>
                        <a:t> </a:t>
                      </a:r>
                      <a:r>
                        <a:rPr sz="700" spc="-5">
                          <a:latin typeface="+mn-lt"/>
                          <a:cs typeface="Arial"/>
                        </a:rPr>
                        <a:t>sentence</a:t>
                      </a:r>
                      <a:r>
                        <a:rPr sz="700" spc="90">
                          <a:latin typeface="+mn-lt"/>
                          <a:cs typeface="Arial"/>
                        </a:rPr>
                        <a:t> </a:t>
                      </a:r>
                      <a:r>
                        <a:rPr sz="700" spc="-5">
                          <a:latin typeface="+mn-lt"/>
                          <a:cs typeface="Arial"/>
                        </a:rPr>
                        <a:t>shall</a:t>
                      </a:r>
                      <a:r>
                        <a:rPr sz="700" spc="110">
                          <a:latin typeface="+mn-lt"/>
                          <a:cs typeface="Arial"/>
                        </a:rPr>
                        <a:t> </a:t>
                      </a:r>
                      <a:r>
                        <a:rPr sz="700">
                          <a:latin typeface="+mn-lt"/>
                          <a:cs typeface="Arial"/>
                        </a:rPr>
                        <a:t>be</a:t>
                      </a:r>
                      <a:r>
                        <a:rPr sz="700" spc="90">
                          <a:latin typeface="+mn-lt"/>
                          <a:cs typeface="Arial"/>
                        </a:rPr>
                        <a:t> </a:t>
                      </a:r>
                      <a:r>
                        <a:rPr sz="700" spc="-5">
                          <a:latin typeface="+mn-lt"/>
                          <a:cs typeface="Arial"/>
                        </a:rPr>
                        <a:t>included:</a:t>
                      </a:r>
                      <a:r>
                        <a:rPr sz="700" spc="105">
                          <a:latin typeface="+mn-lt"/>
                          <a:cs typeface="Arial"/>
                        </a:rPr>
                        <a:t> </a:t>
                      </a:r>
                      <a:r>
                        <a:rPr sz="700" spc="-5">
                          <a:latin typeface="+mn-lt"/>
                          <a:cs typeface="Arial"/>
                        </a:rPr>
                        <a:t>“No</a:t>
                      </a:r>
                    </a:p>
                    <a:p>
                      <a:pPr marL="66675" algn="l">
                        <a:lnSpc>
                          <a:spcPct val="100000"/>
                        </a:lnSpc>
                      </a:pPr>
                      <a:r>
                        <a:rPr sz="700" spc="-5">
                          <a:latin typeface="+mn-lt"/>
                          <a:cs typeface="Arial"/>
                        </a:rPr>
                        <a:t>Personal</a:t>
                      </a:r>
                      <a:r>
                        <a:rPr sz="700" spc="210">
                          <a:latin typeface="+mn-lt"/>
                          <a:cs typeface="Arial"/>
                        </a:rPr>
                        <a:t> </a:t>
                      </a:r>
                      <a:r>
                        <a:rPr sz="700" spc="-5">
                          <a:latin typeface="+mn-lt"/>
                          <a:cs typeface="Arial"/>
                        </a:rPr>
                        <a:t>Data</a:t>
                      </a:r>
                      <a:r>
                        <a:rPr sz="700" spc="210">
                          <a:latin typeface="+mn-lt"/>
                          <a:cs typeface="Arial"/>
                        </a:rPr>
                        <a:t> </a:t>
                      </a:r>
                      <a:r>
                        <a:rPr sz="700" spc="-5">
                          <a:latin typeface="+mn-lt"/>
                          <a:cs typeface="Arial"/>
                        </a:rPr>
                        <a:t>will</a:t>
                      </a:r>
                      <a:r>
                        <a:rPr sz="700" spc="210">
                          <a:latin typeface="+mn-lt"/>
                          <a:cs typeface="Arial"/>
                        </a:rPr>
                        <a:t> </a:t>
                      </a:r>
                      <a:r>
                        <a:rPr sz="700" spc="-5">
                          <a:latin typeface="+mn-lt"/>
                          <a:cs typeface="Arial"/>
                        </a:rPr>
                        <a:t>be</a:t>
                      </a:r>
                      <a:r>
                        <a:rPr sz="700" spc="210">
                          <a:latin typeface="+mn-lt"/>
                          <a:cs typeface="Arial"/>
                        </a:rPr>
                        <a:t> </a:t>
                      </a:r>
                      <a:r>
                        <a:rPr sz="700" spc="-5">
                          <a:latin typeface="+mn-lt"/>
                          <a:cs typeface="Arial"/>
                        </a:rPr>
                        <a:t>transferred</a:t>
                      </a:r>
                      <a:r>
                        <a:rPr sz="700" spc="204">
                          <a:latin typeface="+mn-lt"/>
                          <a:cs typeface="Arial"/>
                        </a:rPr>
                        <a:t> </a:t>
                      </a:r>
                      <a:r>
                        <a:rPr sz="700" spc="-5">
                          <a:latin typeface="+mn-lt"/>
                          <a:cs typeface="Arial"/>
                        </a:rPr>
                        <a:t>outside</a:t>
                      </a:r>
                      <a:r>
                        <a:rPr sz="700" spc="210">
                          <a:latin typeface="+mn-lt"/>
                          <a:cs typeface="Arial"/>
                        </a:rPr>
                        <a:t> </a:t>
                      </a:r>
                      <a:r>
                        <a:rPr sz="700" spc="-5">
                          <a:latin typeface="+mn-lt"/>
                          <a:cs typeface="Arial"/>
                        </a:rPr>
                        <a:t>the</a:t>
                      </a:r>
                      <a:r>
                        <a:rPr sz="700" spc="204">
                          <a:latin typeface="+mn-lt"/>
                          <a:cs typeface="Arial"/>
                        </a:rPr>
                        <a:t> </a:t>
                      </a:r>
                      <a:r>
                        <a:rPr sz="700" spc="-5">
                          <a:latin typeface="+mn-lt"/>
                          <a:cs typeface="Arial"/>
                        </a:rPr>
                        <a:t>area</a:t>
                      </a:r>
                    </a:p>
                    <a:p>
                      <a:pPr marL="66675" algn="l">
                        <a:lnSpc>
                          <a:spcPct val="100000"/>
                        </a:lnSpc>
                      </a:pPr>
                      <a:r>
                        <a:rPr sz="700" spc="-5">
                          <a:latin typeface="+mn-lt"/>
                          <a:cs typeface="Arial"/>
                        </a:rPr>
                        <a:t>providing</a:t>
                      </a:r>
                      <a:r>
                        <a:rPr sz="700" spc="-15">
                          <a:latin typeface="+mn-lt"/>
                          <a:cs typeface="Arial"/>
                        </a:rPr>
                        <a:t> </a:t>
                      </a:r>
                      <a:r>
                        <a:rPr sz="700">
                          <a:latin typeface="+mn-lt"/>
                          <a:cs typeface="Arial"/>
                        </a:rPr>
                        <a:t>an</a:t>
                      </a:r>
                      <a:r>
                        <a:rPr sz="700" spc="-15">
                          <a:latin typeface="+mn-lt"/>
                          <a:cs typeface="Arial"/>
                        </a:rPr>
                        <a:t> </a:t>
                      </a:r>
                      <a:r>
                        <a:rPr sz="700" spc="-5">
                          <a:latin typeface="+mn-lt"/>
                          <a:cs typeface="Arial"/>
                        </a:rPr>
                        <a:t>adequate</a:t>
                      </a:r>
                      <a:r>
                        <a:rPr sz="700" spc="5">
                          <a:latin typeface="+mn-lt"/>
                          <a:cs typeface="Arial"/>
                        </a:rPr>
                        <a:t> </a:t>
                      </a:r>
                      <a:r>
                        <a:rPr sz="700" spc="-5">
                          <a:latin typeface="+mn-lt"/>
                          <a:cs typeface="Arial"/>
                        </a:rPr>
                        <a:t>level</a:t>
                      </a:r>
                      <a:r>
                        <a:rPr sz="700" spc="-10">
                          <a:latin typeface="+mn-lt"/>
                          <a:cs typeface="Arial"/>
                        </a:rPr>
                        <a:t> </a:t>
                      </a:r>
                      <a:r>
                        <a:rPr sz="700" spc="-5">
                          <a:latin typeface="+mn-lt"/>
                          <a:cs typeface="Arial"/>
                        </a:rPr>
                        <a:t>of</a:t>
                      </a:r>
                      <a:r>
                        <a:rPr sz="700">
                          <a:latin typeface="+mn-lt"/>
                          <a:cs typeface="Arial"/>
                        </a:rPr>
                        <a:t> </a:t>
                      </a:r>
                      <a:r>
                        <a:rPr sz="700" spc="-5">
                          <a:latin typeface="+mn-lt"/>
                          <a:cs typeface="Arial"/>
                        </a:rPr>
                        <a:t>protection."</a:t>
                      </a:r>
                      <a:endParaRPr sz="700">
                        <a:latin typeface="+mn-lt"/>
                        <a:cs typeface="Arial"/>
                      </a:endParaRPr>
                    </a:p>
                  </a:txBody>
                  <a:tcPr marL="0" marR="0" marT="3429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9"/>
                  </a:ext>
                </a:extLst>
              </a:tr>
              <a:tr h="707095">
                <a:tc>
                  <a:txBody>
                    <a:bodyPr/>
                    <a:lstStyle/>
                    <a:p>
                      <a:pPr marL="68580" marR="62865" algn="l">
                        <a:lnSpc>
                          <a:spcPct val="100000"/>
                        </a:lnSpc>
                        <a:spcBef>
                          <a:spcPts val="330"/>
                        </a:spcBef>
                      </a:pPr>
                      <a:r>
                        <a:rPr sz="700" b="1" spc="-5">
                          <a:latin typeface="+mn-lt"/>
                          <a:cs typeface="Arial"/>
                        </a:rPr>
                        <a:t>Data Protection Officer </a:t>
                      </a:r>
                      <a:r>
                        <a:rPr sz="700" b="1">
                          <a:latin typeface="+mn-lt"/>
                          <a:cs typeface="Arial"/>
                        </a:rPr>
                        <a:t> </a:t>
                      </a:r>
                      <a:r>
                        <a:rPr sz="700" b="1" spc="-10">
                          <a:latin typeface="+mn-lt"/>
                          <a:cs typeface="Arial"/>
                        </a:rPr>
                        <a:t>or </a:t>
                      </a:r>
                      <a:r>
                        <a:rPr sz="700" b="1" spc="-5">
                          <a:latin typeface="+mn-lt"/>
                          <a:cs typeface="Arial"/>
                        </a:rPr>
                        <a:t>when not applicable </a:t>
                      </a:r>
                      <a:r>
                        <a:rPr sz="700" b="1">
                          <a:latin typeface="+mn-lt"/>
                          <a:cs typeface="Arial"/>
                        </a:rPr>
                        <a:t> </a:t>
                      </a:r>
                      <a:r>
                        <a:rPr sz="700" b="1" spc="-5">
                          <a:latin typeface="+mn-lt"/>
                          <a:cs typeface="Arial"/>
                        </a:rPr>
                        <a:t>any other person acting </a:t>
                      </a:r>
                      <a:r>
                        <a:rPr sz="700" b="1" spc="-185">
                          <a:latin typeface="+mn-lt"/>
                          <a:cs typeface="Arial"/>
                        </a:rPr>
                        <a:t> </a:t>
                      </a:r>
                      <a:r>
                        <a:rPr sz="700" b="1" spc="-5">
                          <a:latin typeface="+mn-lt"/>
                          <a:cs typeface="Arial"/>
                        </a:rPr>
                        <a:t>as</a:t>
                      </a:r>
                      <a:r>
                        <a:rPr sz="700" b="1">
                          <a:latin typeface="+mn-lt"/>
                          <a:cs typeface="Arial"/>
                        </a:rPr>
                        <a:t> </a:t>
                      </a:r>
                      <a:r>
                        <a:rPr sz="700" b="1" spc="-5">
                          <a:latin typeface="+mn-lt"/>
                          <a:cs typeface="Arial"/>
                        </a:rPr>
                        <a:t>single</a:t>
                      </a:r>
                      <a:r>
                        <a:rPr sz="700" b="1">
                          <a:latin typeface="+mn-lt"/>
                          <a:cs typeface="Arial"/>
                        </a:rPr>
                        <a:t> </a:t>
                      </a:r>
                      <a:r>
                        <a:rPr sz="700" b="1" spc="-5">
                          <a:latin typeface="+mn-lt"/>
                          <a:cs typeface="Arial"/>
                        </a:rPr>
                        <a:t>point</a:t>
                      </a:r>
                      <a:r>
                        <a:rPr sz="700" b="1">
                          <a:latin typeface="+mn-lt"/>
                          <a:cs typeface="Arial"/>
                        </a:rPr>
                        <a:t> </a:t>
                      </a:r>
                      <a:r>
                        <a:rPr sz="700" b="1" spc="-10">
                          <a:latin typeface="+mn-lt"/>
                          <a:cs typeface="Arial"/>
                        </a:rPr>
                        <a:t>of </a:t>
                      </a:r>
                      <a:r>
                        <a:rPr sz="700" b="1" spc="-5">
                          <a:latin typeface="+mn-lt"/>
                          <a:cs typeface="Arial"/>
                        </a:rPr>
                        <a:t> contact</a:t>
                      </a:r>
                      <a:r>
                        <a:rPr sz="700" b="1">
                          <a:latin typeface="+mn-lt"/>
                          <a:cs typeface="Arial"/>
                        </a:rPr>
                        <a:t> </a:t>
                      </a:r>
                      <a:r>
                        <a:rPr sz="700" b="1" spc="-10">
                          <a:latin typeface="+mn-lt"/>
                          <a:cs typeface="Arial"/>
                        </a:rPr>
                        <a:t>on</a:t>
                      </a:r>
                      <a:r>
                        <a:rPr sz="700" b="1" spc="-5">
                          <a:latin typeface="+mn-lt"/>
                          <a:cs typeface="Arial"/>
                        </a:rPr>
                        <a:t> privacy</a:t>
                      </a:r>
                      <a:r>
                        <a:rPr sz="700" b="1">
                          <a:latin typeface="+mn-lt"/>
                          <a:cs typeface="Arial"/>
                        </a:rPr>
                        <a:t> </a:t>
                      </a:r>
                      <a:r>
                        <a:rPr sz="700" b="1" spc="-10">
                          <a:latin typeface="+mn-lt"/>
                          <a:cs typeface="Arial"/>
                        </a:rPr>
                        <a:t>or </a:t>
                      </a:r>
                      <a:r>
                        <a:rPr sz="700" b="1" spc="-5">
                          <a:latin typeface="+mn-lt"/>
                          <a:cs typeface="Arial"/>
                        </a:rPr>
                        <a:t> data</a:t>
                      </a:r>
                      <a:r>
                        <a:rPr sz="700" b="1" spc="-15">
                          <a:latin typeface="+mn-lt"/>
                          <a:cs typeface="Arial"/>
                        </a:rPr>
                        <a:t> </a:t>
                      </a:r>
                      <a:r>
                        <a:rPr sz="700" b="1" spc="-5">
                          <a:latin typeface="+mn-lt"/>
                          <a:cs typeface="Arial"/>
                        </a:rPr>
                        <a:t>protection</a:t>
                      </a:r>
                      <a:r>
                        <a:rPr sz="700" b="1" spc="-20">
                          <a:latin typeface="+mn-lt"/>
                          <a:cs typeface="Arial"/>
                        </a:rPr>
                        <a:t> </a:t>
                      </a:r>
                      <a:r>
                        <a:rPr sz="700" b="1" spc="-5">
                          <a:latin typeface="+mn-lt"/>
                          <a:cs typeface="Arial"/>
                        </a:rPr>
                        <a:t>matters</a:t>
                      </a:r>
                      <a:endParaRPr sz="700">
                        <a:latin typeface="+mn-lt"/>
                        <a:cs typeface="Arial"/>
                      </a:endParaRPr>
                    </a:p>
                  </a:txBody>
                  <a:tcPr marL="0" marR="0" marT="41910" marB="0">
                    <a:lnL w="6350">
                      <a:solidFill>
                        <a:srgbClr val="000000"/>
                      </a:solidFill>
                      <a:prstDash val="soli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a:solidFill>
                        <a:srgbClr val="000000"/>
                      </a:solidFill>
                      <a:prstDash val="solid"/>
                    </a:lnB>
                    <a:solidFill>
                      <a:srgbClr val="E8E6E7"/>
                    </a:solidFill>
                  </a:tcPr>
                </a:tc>
                <a:tc>
                  <a:txBody>
                    <a:bodyPr/>
                    <a:lstStyle/>
                    <a:p>
                      <a:pPr marL="66675" marR="63500" algn="l">
                        <a:lnSpc>
                          <a:spcPct val="100000"/>
                        </a:lnSpc>
                        <a:spcBef>
                          <a:spcPts val="330"/>
                        </a:spcBef>
                        <a:tabLst>
                          <a:tab pos="528320" algn="l"/>
                          <a:tab pos="1209675" algn="l"/>
                          <a:tab pos="1925955" algn="l"/>
                        </a:tabLst>
                      </a:pPr>
                      <a:r>
                        <a:rPr sz="700" spc="-10">
                          <a:latin typeface="+mn-lt"/>
                          <a:cs typeface="Arial"/>
                        </a:rPr>
                        <a:t>F</a:t>
                      </a:r>
                      <a:r>
                        <a:rPr sz="700" spc="5">
                          <a:latin typeface="+mn-lt"/>
                          <a:cs typeface="Arial"/>
                        </a:rPr>
                        <a:t>o</a:t>
                      </a:r>
                      <a:r>
                        <a:rPr sz="700">
                          <a:latin typeface="+mn-lt"/>
                          <a:cs typeface="Arial"/>
                        </a:rPr>
                        <a:t>r</a:t>
                      </a:r>
                      <a:r>
                        <a:rPr lang="en-GB" sz="700">
                          <a:latin typeface="+mn-lt"/>
                          <a:cs typeface="Arial"/>
                        </a:rPr>
                        <a:t> </a:t>
                      </a:r>
                      <a:r>
                        <a:rPr sz="700">
                          <a:latin typeface="+mn-lt"/>
                          <a:cs typeface="Arial"/>
                        </a:rPr>
                        <a:t>S</a:t>
                      </a:r>
                      <a:r>
                        <a:rPr sz="700" spc="5">
                          <a:latin typeface="+mn-lt"/>
                          <a:cs typeface="Arial"/>
                        </a:rPr>
                        <a:t>u</a:t>
                      </a:r>
                      <a:r>
                        <a:rPr sz="700" spc="-5">
                          <a:latin typeface="+mn-lt"/>
                          <a:cs typeface="Arial"/>
                        </a:rPr>
                        <a:t>pp</a:t>
                      </a:r>
                      <a:r>
                        <a:rPr sz="700">
                          <a:latin typeface="+mn-lt"/>
                          <a:cs typeface="Arial"/>
                        </a:rPr>
                        <a:t>l</a:t>
                      </a:r>
                      <a:r>
                        <a:rPr sz="700" spc="10">
                          <a:latin typeface="+mn-lt"/>
                          <a:cs typeface="Arial"/>
                        </a:rPr>
                        <a:t>i</a:t>
                      </a:r>
                      <a:r>
                        <a:rPr sz="700" spc="-5">
                          <a:latin typeface="+mn-lt"/>
                          <a:cs typeface="Arial"/>
                        </a:rPr>
                        <a:t>er</a:t>
                      </a:r>
                      <a:r>
                        <a:rPr sz="700">
                          <a:latin typeface="+mn-lt"/>
                          <a:cs typeface="Arial"/>
                        </a:rPr>
                        <a:t>:</a:t>
                      </a:r>
                      <a:r>
                        <a:rPr lang="en-GB" sz="700">
                          <a:latin typeface="+mn-lt"/>
                          <a:cs typeface="Arial"/>
                        </a:rPr>
                        <a:t> </a:t>
                      </a:r>
                      <a:r>
                        <a:rPr sz="700" spc="10">
                          <a:latin typeface="+mn-lt"/>
                          <a:cs typeface="Arial"/>
                        </a:rPr>
                        <a:t>C</a:t>
                      </a:r>
                      <a:r>
                        <a:rPr sz="700" spc="-5">
                          <a:latin typeface="+mn-lt"/>
                          <a:cs typeface="Arial"/>
                        </a:rPr>
                        <a:t>at</a:t>
                      </a:r>
                      <a:r>
                        <a:rPr sz="700" spc="5">
                          <a:latin typeface="+mn-lt"/>
                          <a:cs typeface="Arial"/>
                        </a:rPr>
                        <a:t>h</a:t>
                      </a:r>
                      <a:r>
                        <a:rPr sz="700" spc="-5">
                          <a:latin typeface="+mn-lt"/>
                          <a:cs typeface="Arial"/>
                        </a:rPr>
                        <a:t>er</a:t>
                      </a:r>
                      <a:r>
                        <a:rPr sz="700" spc="10">
                          <a:latin typeface="+mn-lt"/>
                          <a:cs typeface="Arial"/>
                        </a:rPr>
                        <a:t>i</a:t>
                      </a:r>
                      <a:r>
                        <a:rPr sz="700" spc="-5">
                          <a:latin typeface="+mn-lt"/>
                          <a:cs typeface="Arial"/>
                        </a:rPr>
                        <a:t>n</a:t>
                      </a:r>
                      <a:r>
                        <a:rPr sz="700">
                          <a:latin typeface="+mn-lt"/>
                          <a:cs typeface="Arial"/>
                        </a:rPr>
                        <a:t>e</a:t>
                      </a:r>
                      <a:r>
                        <a:rPr lang="en-GB" sz="700">
                          <a:latin typeface="+mn-lt"/>
                          <a:cs typeface="Arial"/>
                        </a:rPr>
                        <a:t> </a:t>
                      </a:r>
                      <a:r>
                        <a:rPr sz="700">
                          <a:latin typeface="+mn-lt"/>
                          <a:cs typeface="Arial"/>
                        </a:rPr>
                        <a:t>B</a:t>
                      </a:r>
                      <a:r>
                        <a:rPr sz="700" spc="-5">
                          <a:latin typeface="+mn-lt"/>
                          <a:cs typeface="Arial"/>
                        </a:rPr>
                        <a:t>o</a:t>
                      </a:r>
                      <a:r>
                        <a:rPr sz="700">
                          <a:latin typeface="+mn-lt"/>
                          <a:cs typeface="Arial"/>
                        </a:rPr>
                        <a:t>l</a:t>
                      </a:r>
                      <a:r>
                        <a:rPr sz="700" spc="10">
                          <a:latin typeface="+mn-lt"/>
                          <a:cs typeface="Arial"/>
                        </a:rPr>
                        <a:t>t</a:t>
                      </a:r>
                      <a:r>
                        <a:rPr sz="700" spc="-5">
                          <a:latin typeface="+mn-lt"/>
                          <a:cs typeface="Arial"/>
                        </a:rPr>
                        <a:t>on,  </a:t>
                      </a:r>
                      <a:r>
                        <a:rPr sz="700" spc="-5">
                          <a:latin typeface="+mn-lt"/>
                          <a:cs typeface="Arial"/>
                          <a:hlinkClick r:id="rId2"/>
                        </a:rPr>
                        <a:t>dpo.unitedkingdom@ipsos.com</a:t>
                      </a:r>
                      <a:endParaRPr lang="en-GB" sz="700" spc="-5">
                        <a:latin typeface="+mn-lt"/>
                        <a:cs typeface="Arial"/>
                      </a:endParaRPr>
                    </a:p>
                    <a:p>
                      <a:pPr marL="66675" marR="63500" algn="l">
                        <a:lnSpc>
                          <a:spcPct val="100000"/>
                        </a:lnSpc>
                        <a:spcBef>
                          <a:spcPts val="330"/>
                        </a:spcBef>
                        <a:tabLst>
                          <a:tab pos="528320" algn="l"/>
                          <a:tab pos="1209675" algn="l"/>
                          <a:tab pos="1925955" algn="l"/>
                        </a:tabLst>
                      </a:pPr>
                      <a:endParaRPr sz="1000">
                        <a:latin typeface="+mn-lt"/>
                        <a:cs typeface="Times New Roman"/>
                      </a:endParaRPr>
                    </a:p>
                    <a:p>
                      <a:pPr marL="66675" algn="l">
                        <a:lnSpc>
                          <a:spcPct val="100000"/>
                        </a:lnSpc>
                      </a:pPr>
                      <a:r>
                        <a:rPr sz="700" spc="-5">
                          <a:latin typeface="+mn-lt"/>
                          <a:cs typeface="Arial"/>
                        </a:rPr>
                        <a:t>For</a:t>
                      </a:r>
                      <a:r>
                        <a:rPr sz="700" spc="-15">
                          <a:latin typeface="+mn-lt"/>
                          <a:cs typeface="Arial"/>
                        </a:rPr>
                        <a:t> </a:t>
                      </a:r>
                      <a:r>
                        <a:rPr sz="700" spc="-5">
                          <a:latin typeface="+mn-lt"/>
                          <a:cs typeface="Arial"/>
                        </a:rPr>
                        <a:t>{Client}:</a:t>
                      </a:r>
                      <a:r>
                        <a:rPr sz="700" spc="5">
                          <a:latin typeface="+mn-lt"/>
                          <a:cs typeface="Arial"/>
                        </a:rPr>
                        <a:t> </a:t>
                      </a:r>
                      <a:r>
                        <a:rPr sz="700" spc="-5">
                          <a:latin typeface="+mn-lt"/>
                          <a:cs typeface="Arial"/>
                        </a:rPr>
                        <a:t>{name</a:t>
                      </a:r>
                      <a:r>
                        <a:rPr sz="700" spc="-10">
                          <a:latin typeface="+mn-lt"/>
                          <a:cs typeface="Arial"/>
                        </a:rPr>
                        <a:t> </a:t>
                      </a:r>
                      <a:r>
                        <a:rPr sz="700" spc="-5">
                          <a:latin typeface="+mn-lt"/>
                          <a:cs typeface="Arial"/>
                        </a:rPr>
                        <a:t>and</a:t>
                      </a:r>
                      <a:r>
                        <a:rPr sz="700">
                          <a:latin typeface="+mn-lt"/>
                          <a:cs typeface="Arial"/>
                        </a:rPr>
                        <a:t> </a:t>
                      </a:r>
                      <a:r>
                        <a:rPr sz="700" spc="-5">
                          <a:latin typeface="+mn-lt"/>
                          <a:cs typeface="Arial"/>
                        </a:rPr>
                        <a:t>email address}</a:t>
                      </a:r>
                      <a:endParaRPr sz="700">
                        <a:latin typeface="+mn-lt"/>
                        <a:cs typeface="Arial"/>
                      </a:endParaRPr>
                    </a:p>
                  </a:txBody>
                  <a:tcPr marL="0" marR="0" marT="41910" marB="0">
                    <a:lnL w="6350" cap="flat" cmpd="sng" algn="ctr">
                      <a:solidFill>
                        <a:srgbClr val="000000"/>
                      </a:solidFill>
                      <a:prstDash val="solid"/>
                      <a:round/>
                      <a:headEnd type="none" w="med" len="med"/>
                      <a:tailEnd type="none" w="med" len="med"/>
                    </a:lnL>
                    <a:lnR w="6350">
                      <a:solidFill>
                        <a:srgbClr val="000000"/>
                      </a:solidFill>
                      <a:prstDash val="solid"/>
                    </a:lnR>
                    <a:lnT w="6350" cap="flat" cmpd="sng" algn="ctr">
                      <a:solidFill>
                        <a:srgbClr val="000000"/>
                      </a:solidFill>
                      <a:prstDash val="solid"/>
                      <a:round/>
                      <a:headEnd type="none" w="med" len="med"/>
                      <a:tailEnd type="none" w="med" len="med"/>
                    </a:lnT>
                    <a:lnB w="6350">
                      <a:solidFill>
                        <a:srgbClr val="000000"/>
                      </a:solidFill>
                      <a:prstDash val="solid"/>
                    </a:lnB>
                  </a:tcPr>
                </a:tc>
                <a:extLst>
                  <a:ext uri="{0D108BD9-81ED-4DB2-BD59-A6C34878D82A}">
                    <a16:rowId xmlns:a16="http://schemas.microsoft.com/office/drawing/2014/main" val="10025"/>
                  </a:ext>
                </a:extLst>
              </a:tr>
              <a:tr h="199517">
                <a:tc>
                  <a:txBody>
                    <a:bodyPr/>
                    <a:lstStyle/>
                    <a:p>
                      <a:pPr marL="68580" algn="l">
                        <a:lnSpc>
                          <a:spcPct val="100000"/>
                        </a:lnSpc>
                        <a:spcBef>
                          <a:spcPts val="270"/>
                        </a:spcBef>
                      </a:pPr>
                      <a:r>
                        <a:rPr sz="700" b="1" i="1" spc="-5">
                          <a:latin typeface="+mn-lt"/>
                          <a:cs typeface="Arial"/>
                        </a:rPr>
                        <a:t>(*)</a:t>
                      </a:r>
                      <a:r>
                        <a:rPr sz="700" b="1" i="1" spc="-35">
                          <a:latin typeface="+mn-lt"/>
                          <a:cs typeface="Arial"/>
                        </a:rPr>
                        <a:t> </a:t>
                      </a:r>
                      <a:r>
                        <a:rPr sz="700" b="1" i="1" spc="-10">
                          <a:latin typeface="+mn-lt"/>
                          <a:cs typeface="Arial"/>
                        </a:rPr>
                        <a:t>or</a:t>
                      </a:r>
                      <a:r>
                        <a:rPr sz="700" b="1" i="1" spc="-25">
                          <a:latin typeface="+mn-lt"/>
                          <a:cs typeface="Arial"/>
                        </a:rPr>
                        <a:t> </a:t>
                      </a:r>
                      <a:r>
                        <a:rPr sz="700" b="1" i="1" spc="-5">
                          <a:latin typeface="+mn-lt"/>
                          <a:cs typeface="Arial"/>
                        </a:rPr>
                        <a:t>*</a:t>
                      </a:r>
                      <a:endParaRPr sz="700">
                        <a:latin typeface="+mn-lt"/>
                        <a:cs typeface="Arial"/>
                      </a:endParaRPr>
                    </a:p>
                  </a:txBody>
                  <a:tcPr marL="0" marR="0" marT="34290" marB="0">
                    <a:lnL w="6350">
                      <a:solidFill>
                        <a:srgbClr val="000000"/>
                      </a:solidFill>
                      <a:prstDash val="solid"/>
                    </a:lnL>
                    <a:lnR w="6350">
                      <a:solidFill>
                        <a:srgbClr val="000000"/>
                      </a:solidFill>
                      <a:prstDash val="solid"/>
                    </a:lnR>
                    <a:lnT w="6350">
                      <a:solidFill>
                        <a:srgbClr val="000000"/>
                      </a:solidFill>
                      <a:prstDash val="solid"/>
                    </a:lnT>
                    <a:lnB w="19050">
                      <a:solidFill>
                        <a:srgbClr val="000000"/>
                      </a:solidFill>
                      <a:prstDash val="solid"/>
                    </a:lnB>
                    <a:solidFill>
                      <a:srgbClr val="E8E6E7"/>
                    </a:solidFill>
                  </a:tcPr>
                </a:tc>
                <a:tc>
                  <a:txBody>
                    <a:bodyPr/>
                    <a:lstStyle/>
                    <a:p>
                      <a:pPr marL="66675" algn="l">
                        <a:lnSpc>
                          <a:spcPct val="100000"/>
                        </a:lnSpc>
                        <a:spcBef>
                          <a:spcPts val="270"/>
                        </a:spcBef>
                      </a:pPr>
                      <a:r>
                        <a:rPr sz="700" i="1" spc="-5">
                          <a:latin typeface="+mn-lt"/>
                          <a:cs typeface="Arial"/>
                        </a:rPr>
                        <a:t>Please specify</a:t>
                      </a:r>
                      <a:r>
                        <a:rPr sz="700" i="1">
                          <a:latin typeface="+mn-lt"/>
                          <a:cs typeface="Arial"/>
                        </a:rPr>
                        <a:t> </a:t>
                      </a:r>
                      <a:r>
                        <a:rPr sz="700" i="1" spc="-5">
                          <a:latin typeface="+mn-lt"/>
                          <a:cs typeface="Arial"/>
                        </a:rPr>
                        <a:t>or</a:t>
                      </a:r>
                      <a:r>
                        <a:rPr sz="700" i="1">
                          <a:latin typeface="+mn-lt"/>
                          <a:cs typeface="Arial"/>
                        </a:rPr>
                        <a:t> </a:t>
                      </a:r>
                      <a:r>
                        <a:rPr sz="700" i="1" spc="-5">
                          <a:latin typeface="+mn-lt"/>
                          <a:cs typeface="Arial"/>
                        </a:rPr>
                        <a:t>delete</a:t>
                      </a:r>
                      <a:r>
                        <a:rPr sz="700" i="1">
                          <a:latin typeface="+mn-lt"/>
                          <a:cs typeface="Arial"/>
                        </a:rPr>
                        <a:t> </a:t>
                      </a:r>
                      <a:r>
                        <a:rPr sz="700" i="1" spc="-5">
                          <a:latin typeface="+mn-lt"/>
                          <a:cs typeface="Arial"/>
                        </a:rPr>
                        <a:t>as appropriate</a:t>
                      </a:r>
                      <a:endParaRPr sz="700">
                        <a:latin typeface="+mn-lt"/>
                        <a:cs typeface="Arial"/>
                      </a:endParaRPr>
                    </a:p>
                  </a:txBody>
                  <a:tcPr marL="0" marR="0" marT="34290" marB="0">
                    <a:lnL w="6350">
                      <a:solidFill>
                        <a:srgbClr val="000000"/>
                      </a:solidFill>
                      <a:prstDash val="solid"/>
                    </a:lnL>
                    <a:lnR w="6350">
                      <a:solidFill>
                        <a:srgbClr val="000000"/>
                      </a:solidFill>
                      <a:prstDash val="solid"/>
                    </a:lnR>
                    <a:lnT w="6350">
                      <a:solidFill>
                        <a:srgbClr val="000000"/>
                      </a:solidFill>
                      <a:prstDash val="solid"/>
                    </a:lnT>
                    <a:lnB w="19050">
                      <a:solidFill>
                        <a:srgbClr val="000000"/>
                      </a:solidFill>
                      <a:prstDash val="solid"/>
                    </a:lnB>
                  </a:tcPr>
                </a:tc>
                <a:extLst>
                  <a:ext uri="{0D108BD9-81ED-4DB2-BD59-A6C34878D82A}">
                    <a16:rowId xmlns:a16="http://schemas.microsoft.com/office/drawing/2014/main" val="10026"/>
                  </a:ext>
                </a:extLst>
              </a:tr>
            </a:tbl>
          </a:graphicData>
        </a:graphic>
      </p:graphicFrame>
      <p:sp>
        <p:nvSpPr>
          <p:cNvPr id="8" name="Processors list">
            <a:extLst>
              <a:ext uri="{FF2B5EF4-FFF2-40B4-BE49-F238E27FC236}">
                <a16:creationId xmlns:a16="http://schemas.microsoft.com/office/drawing/2014/main" id="{DFB858A1-F000-47F6-99C4-DE792BEAFB35}"/>
              </a:ext>
            </a:extLst>
          </p:cNvPr>
          <p:cNvSpPr txBox="1"/>
          <p:nvPr/>
        </p:nvSpPr>
        <p:spPr>
          <a:xfrm>
            <a:off x="4338506" y="627846"/>
            <a:ext cx="3518033" cy="107722"/>
          </a:xfrm>
          <a:prstGeom prst="rect">
            <a:avLst/>
          </a:prstGeom>
          <a:noFill/>
        </p:spPr>
        <p:txBody>
          <a:bodyPr wrap="square" lIns="0" tIns="0" rIns="0" bIns="0" rtlCol="0">
            <a:spAutoFit/>
          </a:bodyPr>
          <a:lstStyle/>
          <a:p>
            <a:pPr>
              <a:spcBef>
                <a:spcPts val="400"/>
              </a:spcBef>
              <a:spcAft>
                <a:spcPts val="400"/>
              </a:spcAft>
            </a:pPr>
            <a:r>
              <a:rPr lang="en-GB" sz="700" b="1" spc="-5">
                <a:latin typeface="Arial"/>
                <a:cs typeface="Arial"/>
              </a:rPr>
              <a:t>Processors List **</a:t>
            </a:r>
          </a:p>
        </p:txBody>
      </p:sp>
      <p:sp>
        <p:nvSpPr>
          <p:cNvPr id="10" name="Add detail">
            <a:extLst>
              <a:ext uri="{FF2B5EF4-FFF2-40B4-BE49-F238E27FC236}">
                <a16:creationId xmlns:a16="http://schemas.microsoft.com/office/drawing/2014/main" id="{2BF8103F-6AC0-4725-95EF-D19B697A400E}"/>
              </a:ext>
            </a:extLst>
          </p:cNvPr>
          <p:cNvSpPr txBox="1"/>
          <p:nvPr/>
        </p:nvSpPr>
        <p:spPr>
          <a:xfrm>
            <a:off x="4332288" y="2509579"/>
            <a:ext cx="3518033" cy="323165"/>
          </a:xfrm>
          <a:prstGeom prst="rect">
            <a:avLst/>
          </a:prstGeom>
          <a:noFill/>
        </p:spPr>
        <p:txBody>
          <a:bodyPr wrap="square" lIns="0" tIns="0" rIns="0" bIns="0" rtlCol="0">
            <a:spAutoFit/>
          </a:bodyPr>
          <a:lstStyle/>
          <a:p>
            <a:pPr>
              <a:spcBef>
                <a:spcPts val="400"/>
              </a:spcBef>
              <a:spcAft>
                <a:spcPts val="400"/>
              </a:spcAft>
            </a:pPr>
            <a:r>
              <a:rPr lang="en-GB" sz="700" spc="-5">
                <a:latin typeface="Arial"/>
                <a:cs typeface="Arial"/>
              </a:rPr>
              <a:t>[Add detail of any known Processors (including other Ipsos companies) </a:t>
            </a:r>
            <a:r>
              <a:rPr lang="en-GB" sz="700">
                <a:latin typeface="Arial"/>
                <a:cs typeface="Arial"/>
              </a:rPr>
              <a:t>who </a:t>
            </a:r>
            <a:r>
              <a:rPr lang="en-GB" sz="700" spc="-5">
                <a:latin typeface="Arial"/>
                <a:cs typeface="Arial"/>
              </a:rPr>
              <a:t>will </a:t>
            </a:r>
            <a:r>
              <a:rPr lang="en-GB" sz="700">
                <a:latin typeface="Arial"/>
                <a:cs typeface="Arial"/>
              </a:rPr>
              <a:t> </a:t>
            </a:r>
            <a:r>
              <a:rPr lang="en-GB" sz="700" spc="-5">
                <a:latin typeface="Arial"/>
                <a:cs typeface="Arial"/>
              </a:rPr>
              <a:t>process</a:t>
            </a:r>
            <a:r>
              <a:rPr lang="en-GB" sz="700" spc="-25">
                <a:latin typeface="Arial"/>
                <a:cs typeface="Arial"/>
              </a:rPr>
              <a:t> </a:t>
            </a:r>
            <a:r>
              <a:rPr lang="en-GB" sz="700" spc="-5">
                <a:latin typeface="Arial"/>
                <a:cs typeface="Arial"/>
              </a:rPr>
              <a:t>the</a:t>
            </a:r>
            <a:r>
              <a:rPr lang="en-GB" sz="700" spc="-25">
                <a:latin typeface="Arial"/>
                <a:cs typeface="Arial"/>
              </a:rPr>
              <a:t> </a:t>
            </a:r>
            <a:r>
              <a:rPr lang="en-GB" sz="700" spc="-5">
                <a:latin typeface="Arial"/>
                <a:cs typeface="Arial"/>
              </a:rPr>
              <a:t>Personal</a:t>
            </a:r>
            <a:r>
              <a:rPr lang="en-GB" sz="700" spc="-25">
                <a:latin typeface="Arial"/>
                <a:cs typeface="Arial"/>
              </a:rPr>
              <a:t> </a:t>
            </a:r>
            <a:r>
              <a:rPr lang="en-GB" sz="700" spc="-5">
                <a:latin typeface="Arial"/>
                <a:cs typeface="Arial"/>
              </a:rPr>
              <a:t>Data.</a:t>
            </a:r>
            <a:r>
              <a:rPr lang="en-GB" sz="700" spc="-25">
                <a:latin typeface="Arial"/>
                <a:cs typeface="Arial"/>
              </a:rPr>
              <a:t> </a:t>
            </a:r>
            <a:r>
              <a:rPr lang="en-GB" sz="700" spc="-5">
                <a:latin typeface="Arial"/>
                <a:cs typeface="Arial"/>
              </a:rPr>
              <a:t>Include</a:t>
            </a:r>
            <a:r>
              <a:rPr lang="en-GB" sz="700" spc="-25">
                <a:latin typeface="Arial"/>
                <a:cs typeface="Arial"/>
              </a:rPr>
              <a:t> </a:t>
            </a:r>
            <a:r>
              <a:rPr lang="en-GB" sz="700" spc="-5">
                <a:latin typeface="Arial"/>
                <a:cs typeface="Arial"/>
              </a:rPr>
              <a:t>a</a:t>
            </a:r>
            <a:r>
              <a:rPr lang="en-GB" sz="700" spc="-25">
                <a:latin typeface="Arial"/>
                <a:cs typeface="Arial"/>
              </a:rPr>
              <a:t> </a:t>
            </a:r>
            <a:r>
              <a:rPr lang="en-GB" sz="700" spc="-5">
                <a:latin typeface="Arial"/>
                <a:cs typeface="Arial"/>
              </a:rPr>
              <a:t>description</a:t>
            </a:r>
            <a:r>
              <a:rPr lang="en-GB" sz="700" spc="-20">
                <a:latin typeface="Arial"/>
                <a:cs typeface="Arial"/>
              </a:rPr>
              <a:t> </a:t>
            </a:r>
            <a:r>
              <a:rPr lang="en-GB" sz="700">
                <a:latin typeface="Arial"/>
                <a:cs typeface="Arial"/>
              </a:rPr>
              <a:t>of</a:t>
            </a:r>
            <a:r>
              <a:rPr lang="en-GB" sz="700" spc="-35">
                <a:latin typeface="Arial"/>
                <a:cs typeface="Arial"/>
              </a:rPr>
              <a:t> </a:t>
            </a:r>
            <a:r>
              <a:rPr lang="en-GB" sz="700" spc="-5">
                <a:latin typeface="Arial"/>
                <a:cs typeface="Arial"/>
              </a:rPr>
              <a:t>what</a:t>
            </a:r>
            <a:r>
              <a:rPr lang="en-GB" sz="700" spc="-15">
                <a:latin typeface="Arial"/>
                <a:cs typeface="Arial"/>
              </a:rPr>
              <a:t> </a:t>
            </a:r>
            <a:r>
              <a:rPr lang="en-GB" sz="700" spc="-5">
                <a:latin typeface="Arial"/>
                <a:cs typeface="Arial"/>
              </a:rPr>
              <a:t>each</a:t>
            </a:r>
            <a:r>
              <a:rPr lang="en-GB" sz="700" spc="-25">
                <a:latin typeface="Arial"/>
                <a:cs typeface="Arial"/>
              </a:rPr>
              <a:t> </a:t>
            </a:r>
            <a:r>
              <a:rPr lang="en-GB" sz="700" spc="-5">
                <a:latin typeface="Arial"/>
                <a:cs typeface="Arial"/>
              </a:rPr>
              <a:t>processor</a:t>
            </a:r>
            <a:r>
              <a:rPr lang="en-GB" sz="700" spc="-30">
                <a:latin typeface="Arial"/>
                <a:cs typeface="Arial"/>
              </a:rPr>
              <a:t> </a:t>
            </a:r>
            <a:r>
              <a:rPr lang="en-GB" sz="700" spc="-5">
                <a:latin typeface="Arial"/>
                <a:cs typeface="Arial"/>
              </a:rPr>
              <a:t>will</a:t>
            </a:r>
            <a:r>
              <a:rPr lang="en-GB" sz="700" spc="-25">
                <a:latin typeface="Arial"/>
                <a:cs typeface="Arial"/>
              </a:rPr>
              <a:t> </a:t>
            </a:r>
            <a:r>
              <a:rPr lang="en-GB" sz="700">
                <a:latin typeface="Arial"/>
                <a:cs typeface="Arial"/>
              </a:rPr>
              <a:t>do</a:t>
            </a:r>
            <a:r>
              <a:rPr lang="en-GB" sz="700" spc="-20">
                <a:latin typeface="Arial"/>
                <a:cs typeface="Arial"/>
              </a:rPr>
              <a:t> </a:t>
            </a:r>
            <a:r>
              <a:rPr lang="en-GB" sz="700" spc="-5">
                <a:latin typeface="Arial"/>
                <a:cs typeface="Arial"/>
              </a:rPr>
              <a:t>with </a:t>
            </a:r>
            <a:r>
              <a:rPr lang="en-GB" sz="700" spc="-185">
                <a:latin typeface="Arial"/>
                <a:cs typeface="Arial"/>
              </a:rPr>
              <a:t> </a:t>
            </a:r>
            <a:r>
              <a:rPr lang="en-GB" sz="700" spc="-10">
                <a:latin typeface="Arial"/>
                <a:cs typeface="Arial"/>
              </a:rPr>
              <a:t>the</a:t>
            </a:r>
            <a:r>
              <a:rPr lang="en-GB" sz="700" spc="5">
                <a:latin typeface="Arial"/>
                <a:cs typeface="Arial"/>
              </a:rPr>
              <a:t> </a:t>
            </a:r>
            <a:r>
              <a:rPr lang="en-GB" sz="700" spc="-5">
                <a:latin typeface="Arial"/>
                <a:cs typeface="Arial"/>
              </a:rPr>
              <a:t>data</a:t>
            </a:r>
            <a:r>
              <a:rPr lang="en-GB" sz="700" spc="-10">
                <a:latin typeface="Arial"/>
                <a:cs typeface="Arial"/>
              </a:rPr>
              <a:t> </a:t>
            </a:r>
            <a:r>
              <a:rPr lang="en-GB" sz="700" spc="-5">
                <a:latin typeface="Arial"/>
                <a:cs typeface="Arial"/>
              </a:rPr>
              <a:t>(e.g. host,</a:t>
            </a:r>
            <a:r>
              <a:rPr lang="en-GB" sz="700" spc="5">
                <a:latin typeface="Arial"/>
                <a:cs typeface="Arial"/>
              </a:rPr>
              <a:t> </a:t>
            </a:r>
            <a:r>
              <a:rPr lang="en-GB" sz="700" spc="-5">
                <a:latin typeface="Arial"/>
                <a:cs typeface="Arial"/>
              </a:rPr>
              <a:t>provide</a:t>
            </a:r>
            <a:r>
              <a:rPr lang="en-GB" sz="700" spc="-10">
                <a:latin typeface="Arial"/>
                <a:cs typeface="Arial"/>
              </a:rPr>
              <a:t> </a:t>
            </a:r>
            <a:r>
              <a:rPr lang="en-GB" sz="700" spc="-5">
                <a:latin typeface="Arial"/>
                <a:cs typeface="Arial"/>
              </a:rPr>
              <a:t>support,</a:t>
            </a:r>
            <a:r>
              <a:rPr lang="en-GB" sz="700" spc="5">
                <a:latin typeface="Arial"/>
                <a:cs typeface="Arial"/>
              </a:rPr>
              <a:t> </a:t>
            </a:r>
            <a:r>
              <a:rPr lang="en-GB" sz="700" spc="-5">
                <a:latin typeface="Arial"/>
                <a:cs typeface="Arial"/>
              </a:rPr>
              <a:t>etc.)</a:t>
            </a:r>
            <a:endParaRPr lang="en-GB" sz="700">
              <a:latin typeface="Arial"/>
              <a:cs typeface="Arial"/>
            </a:endParaRPr>
          </a:p>
        </p:txBody>
      </p:sp>
      <p:sp>
        <p:nvSpPr>
          <p:cNvPr id="12" name="Mod info (italics)">
            <a:extLst>
              <a:ext uri="{FF2B5EF4-FFF2-40B4-BE49-F238E27FC236}">
                <a16:creationId xmlns:a16="http://schemas.microsoft.com/office/drawing/2014/main" id="{DF5303B2-FF9D-46D0-BFF4-0DB25221E8F3}"/>
              </a:ext>
            </a:extLst>
          </p:cNvPr>
          <p:cNvSpPr txBox="1"/>
          <p:nvPr/>
        </p:nvSpPr>
        <p:spPr>
          <a:xfrm>
            <a:off x="4338506" y="2926610"/>
            <a:ext cx="3518032" cy="512961"/>
          </a:xfrm>
          <a:prstGeom prst="rect">
            <a:avLst/>
          </a:prstGeom>
          <a:noFill/>
        </p:spPr>
        <p:txBody>
          <a:bodyPr wrap="square" lIns="0" tIns="0" rIns="0" bIns="0">
            <a:spAutoFit/>
          </a:bodyPr>
          <a:lstStyle/>
          <a:p>
            <a:pPr marR="60960" algn="just">
              <a:lnSpc>
                <a:spcPts val="800"/>
              </a:lnSpc>
              <a:spcBef>
                <a:spcPts val="100"/>
              </a:spcBef>
            </a:pPr>
            <a:r>
              <a:rPr lang="en-GB" sz="700" i="1" spc="-5">
                <a:latin typeface="Arial"/>
                <a:cs typeface="Arial"/>
              </a:rPr>
              <a:t>**Any modification in the Processor listing shall </a:t>
            </a:r>
            <a:r>
              <a:rPr lang="en-GB" sz="700" i="1">
                <a:latin typeface="Arial"/>
                <a:cs typeface="Arial"/>
              </a:rPr>
              <a:t>be </a:t>
            </a:r>
            <a:r>
              <a:rPr lang="en-GB" sz="700" i="1" spc="-5">
                <a:latin typeface="Arial"/>
                <a:cs typeface="Arial"/>
              </a:rPr>
              <a:t>agreed in writing between </a:t>
            </a:r>
            <a:r>
              <a:rPr lang="en-GB" sz="700" i="1" spc="-10">
                <a:latin typeface="Arial"/>
                <a:cs typeface="Arial"/>
              </a:rPr>
              <a:t>the </a:t>
            </a:r>
            <a:r>
              <a:rPr lang="en-GB" sz="700" i="1" spc="-5">
                <a:latin typeface="Arial"/>
                <a:cs typeface="Arial"/>
              </a:rPr>
              <a:t> parties,</a:t>
            </a:r>
            <a:r>
              <a:rPr lang="en-GB" sz="700" i="1">
                <a:latin typeface="Arial"/>
                <a:cs typeface="Arial"/>
              </a:rPr>
              <a:t> </a:t>
            </a:r>
            <a:r>
              <a:rPr lang="en-GB" sz="700" i="1" spc="-5">
                <a:latin typeface="Arial"/>
                <a:cs typeface="Arial"/>
              </a:rPr>
              <a:t>either</a:t>
            </a:r>
            <a:r>
              <a:rPr lang="en-GB" sz="700" i="1">
                <a:latin typeface="Arial"/>
                <a:cs typeface="Arial"/>
              </a:rPr>
              <a:t> </a:t>
            </a:r>
            <a:r>
              <a:rPr lang="en-GB" sz="700" i="1" spc="-5">
                <a:latin typeface="Arial"/>
                <a:cs typeface="Arial"/>
              </a:rPr>
              <a:t>through</a:t>
            </a:r>
            <a:r>
              <a:rPr lang="en-GB" sz="700" i="1">
                <a:latin typeface="Arial"/>
                <a:cs typeface="Arial"/>
              </a:rPr>
              <a:t> </a:t>
            </a:r>
            <a:r>
              <a:rPr lang="en-GB" sz="700" i="1" spc="-5">
                <a:latin typeface="Arial"/>
                <a:cs typeface="Arial"/>
              </a:rPr>
              <a:t>an</a:t>
            </a:r>
            <a:r>
              <a:rPr lang="en-GB" sz="700" i="1">
                <a:latin typeface="Arial"/>
                <a:cs typeface="Arial"/>
              </a:rPr>
              <a:t> </a:t>
            </a:r>
            <a:r>
              <a:rPr lang="en-GB" sz="700" i="1" spc="-5">
                <a:latin typeface="Arial"/>
                <a:cs typeface="Arial"/>
              </a:rPr>
              <a:t>Amendment</a:t>
            </a:r>
            <a:r>
              <a:rPr lang="en-GB" sz="700" i="1">
                <a:latin typeface="Arial"/>
                <a:cs typeface="Arial"/>
              </a:rPr>
              <a:t> </a:t>
            </a:r>
            <a:r>
              <a:rPr lang="en-GB" sz="700" i="1" spc="-5">
                <a:latin typeface="Arial"/>
                <a:cs typeface="Arial"/>
              </a:rPr>
              <a:t>to</a:t>
            </a:r>
            <a:r>
              <a:rPr lang="en-GB" sz="700" i="1">
                <a:latin typeface="Arial"/>
                <a:cs typeface="Arial"/>
              </a:rPr>
              <a:t> </a:t>
            </a:r>
            <a:r>
              <a:rPr lang="en-GB" sz="700" i="1" spc="-5">
                <a:latin typeface="Arial"/>
                <a:cs typeface="Arial"/>
              </a:rPr>
              <a:t>this</a:t>
            </a:r>
            <a:r>
              <a:rPr lang="en-GB" sz="700" i="1">
                <a:latin typeface="Arial"/>
                <a:cs typeface="Arial"/>
              </a:rPr>
              <a:t> </a:t>
            </a:r>
            <a:r>
              <a:rPr lang="en-GB" sz="700" i="1" spc="-5">
                <a:latin typeface="Arial"/>
                <a:cs typeface="Arial"/>
              </a:rPr>
              <a:t>Agreement</a:t>
            </a:r>
            <a:r>
              <a:rPr lang="en-GB" sz="700" i="1">
                <a:latin typeface="Arial"/>
                <a:cs typeface="Arial"/>
              </a:rPr>
              <a:t> or</a:t>
            </a:r>
            <a:r>
              <a:rPr lang="en-GB" sz="700" i="1" spc="5">
                <a:latin typeface="Arial"/>
                <a:cs typeface="Arial"/>
              </a:rPr>
              <a:t> </a:t>
            </a:r>
            <a:r>
              <a:rPr lang="en-GB" sz="700" i="1" spc="-5">
                <a:latin typeface="Arial"/>
                <a:cs typeface="Arial"/>
              </a:rPr>
              <a:t>included</a:t>
            </a:r>
            <a:r>
              <a:rPr lang="en-GB" sz="700" i="1">
                <a:latin typeface="Arial"/>
                <a:cs typeface="Arial"/>
              </a:rPr>
              <a:t> </a:t>
            </a:r>
            <a:r>
              <a:rPr lang="en-GB" sz="700" i="1" spc="-5">
                <a:latin typeface="Arial"/>
                <a:cs typeface="Arial"/>
              </a:rPr>
              <a:t>in</a:t>
            </a:r>
            <a:r>
              <a:rPr lang="en-GB" sz="700" i="1">
                <a:latin typeface="Arial"/>
                <a:cs typeface="Arial"/>
              </a:rPr>
              <a:t> </a:t>
            </a:r>
            <a:r>
              <a:rPr lang="en-GB" sz="700" i="1" spc="-10">
                <a:latin typeface="Arial"/>
                <a:cs typeface="Arial"/>
              </a:rPr>
              <a:t>the </a:t>
            </a:r>
            <a:r>
              <a:rPr lang="en-GB" sz="700" i="1" spc="-5">
                <a:latin typeface="Arial"/>
                <a:cs typeface="Arial"/>
              </a:rPr>
              <a:t> applicable Sales Order or other relevant project agreement. If only the category </a:t>
            </a:r>
            <a:r>
              <a:rPr lang="en-GB" sz="700" i="1">
                <a:latin typeface="Arial"/>
                <a:cs typeface="Arial"/>
              </a:rPr>
              <a:t>of </a:t>
            </a:r>
            <a:r>
              <a:rPr lang="en-GB" sz="700" i="1" spc="5">
                <a:latin typeface="Arial"/>
                <a:cs typeface="Arial"/>
              </a:rPr>
              <a:t> </a:t>
            </a:r>
            <a:r>
              <a:rPr lang="en-GB" sz="700" i="1" spc="-5">
                <a:latin typeface="Arial"/>
                <a:cs typeface="Arial"/>
              </a:rPr>
              <a:t>Processor is known, but </a:t>
            </a:r>
            <a:r>
              <a:rPr lang="en-GB" sz="700" i="1" spc="-10">
                <a:latin typeface="Arial"/>
                <a:cs typeface="Arial"/>
              </a:rPr>
              <a:t>the </a:t>
            </a:r>
            <a:r>
              <a:rPr lang="en-GB" sz="700" i="1" spc="-5">
                <a:latin typeface="Arial"/>
                <a:cs typeface="Arial"/>
              </a:rPr>
              <a:t>specific processor has </a:t>
            </a:r>
            <a:r>
              <a:rPr lang="en-GB" sz="700" i="1" spc="-10">
                <a:latin typeface="Arial"/>
                <a:cs typeface="Arial"/>
              </a:rPr>
              <a:t>not </a:t>
            </a:r>
            <a:r>
              <a:rPr lang="en-GB" sz="700" i="1" spc="-5">
                <a:latin typeface="Arial"/>
                <a:cs typeface="Arial"/>
              </a:rPr>
              <a:t>yet been selected, </a:t>
            </a:r>
            <a:r>
              <a:rPr lang="en-GB" sz="700" i="1">
                <a:latin typeface="Arial"/>
                <a:cs typeface="Arial"/>
              </a:rPr>
              <a:t>state </a:t>
            </a:r>
            <a:r>
              <a:rPr lang="en-GB" sz="700" i="1" spc="-5">
                <a:latin typeface="Arial"/>
                <a:cs typeface="Arial"/>
              </a:rPr>
              <a:t>the </a:t>
            </a:r>
            <a:r>
              <a:rPr lang="en-GB" sz="700" i="1">
                <a:latin typeface="Arial"/>
                <a:cs typeface="Arial"/>
              </a:rPr>
              <a:t> </a:t>
            </a:r>
            <a:r>
              <a:rPr lang="en-GB" sz="700" i="1" spc="-5">
                <a:latin typeface="Arial"/>
                <a:cs typeface="Arial"/>
              </a:rPr>
              <a:t>category </a:t>
            </a:r>
            <a:r>
              <a:rPr lang="en-GB" sz="700" i="1">
                <a:latin typeface="Arial"/>
                <a:cs typeface="Arial"/>
              </a:rPr>
              <a:t>of</a:t>
            </a:r>
            <a:r>
              <a:rPr lang="en-GB" sz="700" i="1" spc="-5">
                <a:latin typeface="Arial"/>
                <a:cs typeface="Arial"/>
              </a:rPr>
              <a:t> Processor</a:t>
            </a:r>
            <a:r>
              <a:rPr lang="en-GB" sz="700" i="1" spc="5">
                <a:latin typeface="Arial"/>
                <a:cs typeface="Arial"/>
              </a:rPr>
              <a:t> </a:t>
            </a:r>
            <a:r>
              <a:rPr lang="en-GB" sz="700" i="1" spc="-5">
                <a:latin typeface="Arial"/>
                <a:cs typeface="Arial"/>
              </a:rPr>
              <a:t>and</a:t>
            </a:r>
            <a:r>
              <a:rPr lang="en-GB" sz="700" i="1" spc="-10">
                <a:latin typeface="Arial"/>
                <a:cs typeface="Arial"/>
              </a:rPr>
              <a:t> </a:t>
            </a:r>
            <a:r>
              <a:rPr lang="en-GB" sz="700" i="1" spc="-5">
                <a:latin typeface="Arial"/>
                <a:cs typeface="Arial"/>
              </a:rPr>
              <a:t>likely location(s).</a:t>
            </a:r>
            <a:endParaRPr lang="en-GB" sz="700">
              <a:latin typeface="Arial"/>
              <a:cs typeface="Arial"/>
            </a:endParaRPr>
          </a:p>
        </p:txBody>
      </p:sp>
      <p:sp>
        <p:nvSpPr>
          <p:cNvPr id="13" name="object 4">
            <a:extLst>
              <a:ext uri="{FF2B5EF4-FFF2-40B4-BE49-F238E27FC236}">
                <a16:creationId xmlns:a16="http://schemas.microsoft.com/office/drawing/2014/main" id="{E37991A0-AECB-49D7-8F91-E9EFF3DADFC4}"/>
              </a:ext>
            </a:extLst>
          </p:cNvPr>
          <p:cNvSpPr txBox="1"/>
          <p:nvPr/>
        </p:nvSpPr>
        <p:spPr>
          <a:xfrm>
            <a:off x="8202613" y="562905"/>
            <a:ext cx="3530731" cy="5407535"/>
          </a:xfrm>
          <a:prstGeom prst="rect">
            <a:avLst/>
          </a:prstGeom>
        </p:spPr>
        <p:txBody>
          <a:bodyPr vert="horz" wrap="square" lIns="0" tIns="19685" rIns="0" bIns="0" numCol="1" spcCol="360000" rtlCol="0">
            <a:noAutofit/>
          </a:bodyPr>
          <a:lstStyle/>
          <a:p>
            <a:pPr marL="12700" marR="5080" algn="just">
              <a:spcBef>
                <a:spcPts val="300"/>
              </a:spcBef>
              <a:spcAft>
                <a:spcPts val="300"/>
              </a:spcAft>
            </a:pPr>
            <a:r>
              <a:rPr lang="en-GB" sz="700" spc="-5">
                <a:latin typeface="Arial"/>
                <a:cs typeface="Arial"/>
              </a:rPr>
              <a:t>The</a:t>
            </a:r>
            <a:r>
              <a:rPr lang="en-GB" sz="700" spc="-25">
                <a:latin typeface="Arial"/>
                <a:cs typeface="Arial"/>
              </a:rPr>
              <a:t> </a:t>
            </a:r>
            <a:r>
              <a:rPr lang="en-GB" sz="700" spc="-5">
                <a:latin typeface="Arial"/>
                <a:cs typeface="Arial"/>
              </a:rPr>
              <a:t>Supplier</a:t>
            </a:r>
            <a:r>
              <a:rPr lang="en-GB" sz="700" spc="-30">
                <a:latin typeface="Arial"/>
                <a:cs typeface="Arial"/>
              </a:rPr>
              <a:t> </a:t>
            </a:r>
            <a:r>
              <a:rPr lang="en-GB" sz="700" spc="-5">
                <a:latin typeface="Arial"/>
                <a:cs typeface="Arial"/>
              </a:rPr>
              <a:t>and</a:t>
            </a:r>
            <a:r>
              <a:rPr lang="en-GB" sz="700" spc="-20">
                <a:latin typeface="Arial"/>
                <a:cs typeface="Arial"/>
              </a:rPr>
              <a:t> </a:t>
            </a:r>
            <a:r>
              <a:rPr lang="en-GB" sz="700" spc="-5">
                <a:latin typeface="Arial"/>
                <a:cs typeface="Arial"/>
              </a:rPr>
              <a:t>all</a:t>
            </a:r>
            <a:r>
              <a:rPr lang="en-GB" sz="700" spc="-25">
                <a:latin typeface="Arial"/>
                <a:cs typeface="Arial"/>
              </a:rPr>
              <a:t> </a:t>
            </a:r>
            <a:r>
              <a:rPr lang="en-GB" sz="700" spc="-5">
                <a:latin typeface="Arial"/>
                <a:cs typeface="Arial"/>
              </a:rPr>
              <a:t>sub-processors agreed</a:t>
            </a:r>
            <a:r>
              <a:rPr lang="en-GB" sz="700" spc="-25">
                <a:latin typeface="Arial"/>
                <a:cs typeface="Arial"/>
              </a:rPr>
              <a:t> </a:t>
            </a:r>
            <a:r>
              <a:rPr lang="en-GB" sz="700" spc="-5">
                <a:latin typeface="Arial"/>
                <a:cs typeface="Arial"/>
              </a:rPr>
              <a:t>with</a:t>
            </a:r>
            <a:r>
              <a:rPr lang="en-GB" sz="700" spc="-20">
                <a:latin typeface="Arial"/>
                <a:cs typeface="Arial"/>
              </a:rPr>
              <a:t> </a:t>
            </a:r>
            <a:r>
              <a:rPr lang="en-GB" sz="700" spc="-5">
                <a:latin typeface="Arial"/>
                <a:cs typeface="Arial"/>
              </a:rPr>
              <a:t>the</a:t>
            </a:r>
            <a:r>
              <a:rPr lang="en-GB" sz="700" spc="-25">
                <a:latin typeface="Arial"/>
                <a:cs typeface="Arial"/>
              </a:rPr>
              <a:t> </a:t>
            </a:r>
            <a:r>
              <a:rPr lang="en-GB" sz="700" spc="-5">
                <a:latin typeface="Arial"/>
                <a:cs typeface="Arial"/>
              </a:rPr>
              <a:t>Client</a:t>
            </a:r>
            <a:r>
              <a:rPr lang="en-GB" sz="700" spc="-10">
                <a:latin typeface="Arial"/>
                <a:cs typeface="Arial"/>
              </a:rPr>
              <a:t> </a:t>
            </a:r>
            <a:r>
              <a:rPr lang="en-GB" sz="700" spc="-5">
                <a:latin typeface="Arial"/>
                <a:cs typeface="Arial"/>
              </a:rPr>
              <a:t>and</a:t>
            </a:r>
            <a:r>
              <a:rPr lang="en-GB" sz="700" spc="-25">
                <a:latin typeface="Arial"/>
                <a:cs typeface="Arial"/>
              </a:rPr>
              <a:t> </a:t>
            </a:r>
            <a:r>
              <a:rPr lang="en-GB" sz="700" spc="-5">
                <a:latin typeface="Arial"/>
                <a:cs typeface="Arial"/>
              </a:rPr>
              <a:t>as</a:t>
            </a:r>
            <a:r>
              <a:rPr lang="en-GB" sz="700" spc="-20">
                <a:latin typeface="Arial"/>
                <a:cs typeface="Arial"/>
              </a:rPr>
              <a:t> </a:t>
            </a:r>
            <a:r>
              <a:rPr lang="en-GB" sz="700" spc="-5">
                <a:latin typeface="Arial"/>
                <a:cs typeface="Arial"/>
              </a:rPr>
              <a:t>listed</a:t>
            </a:r>
            <a:r>
              <a:rPr lang="en-GB" sz="700" spc="-15">
                <a:latin typeface="Arial"/>
                <a:cs typeface="Arial"/>
              </a:rPr>
              <a:t> </a:t>
            </a:r>
            <a:r>
              <a:rPr lang="en-GB" sz="700" spc="-5">
                <a:latin typeface="Arial"/>
                <a:cs typeface="Arial"/>
              </a:rPr>
              <a:t>in</a:t>
            </a:r>
            <a:r>
              <a:rPr lang="en-GB" sz="700" spc="-25">
                <a:latin typeface="Arial"/>
                <a:cs typeface="Arial"/>
              </a:rPr>
              <a:t> </a:t>
            </a:r>
            <a:r>
              <a:rPr lang="en-GB" sz="700" spc="-5">
                <a:latin typeface="Arial"/>
                <a:cs typeface="Arial"/>
              </a:rPr>
              <a:t>Schedule </a:t>
            </a:r>
            <a:r>
              <a:rPr lang="en-GB" sz="700">
                <a:latin typeface="Arial"/>
                <a:cs typeface="Arial"/>
              </a:rPr>
              <a:t> </a:t>
            </a:r>
            <a:r>
              <a:rPr lang="en-GB" sz="700" spc="-5">
                <a:latin typeface="Arial"/>
                <a:cs typeface="Arial"/>
              </a:rPr>
              <a:t>1 will have in place appropriate organisational and technical measures to safeguard </a:t>
            </a:r>
            <a:r>
              <a:rPr lang="en-GB" sz="700">
                <a:latin typeface="Arial"/>
                <a:cs typeface="Arial"/>
              </a:rPr>
              <a:t> </a:t>
            </a:r>
            <a:r>
              <a:rPr lang="en-GB" sz="700" spc="-10">
                <a:latin typeface="Arial"/>
                <a:cs typeface="Arial"/>
              </a:rPr>
              <a:t>the</a:t>
            </a:r>
            <a:r>
              <a:rPr lang="en-GB" sz="700" spc="-5">
                <a:latin typeface="Arial"/>
                <a:cs typeface="Arial"/>
              </a:rPr>
              <a:t> Personal</a:t>
            </a:r>
            <a:r>
              <a:rPr lang="en-GB" sz="700">
                <a:latin typeface="Arial"/>
                <a:cs typeface="Arial"/>
              </a:rPr>
              <a:t> Data</a:t>
            </a:r>
            <a:r>
              <a:rPr lang="en-GB" sz="700" spc="5">
                <a:latin typeface="Arial"/>
                <a:cs typeface="Arial"/>
              </a:rPr>
              <a:t> </a:t>
            </a:r>
            <a:r>
              <a:rPr lang="en-GB" sz="700" spc="-5">
                <a:latin typeface="Arial"/>
                <a:cs typeface="Arial"/>
              </a:rPr>
              <a:t>being</a:t>
            </a:r>
            <a:r>
              <a:rPr lang="en-GB" sz="700">
                <a:latin typeface="Arial"/>
                <a:cs typeface="Arial"/>
              </a:rPr>
              <a:t> </a:t>
            </a:r>
            <a:r>
              <a:rPr lang="en-GB" sz="700" spc="-5">
                <a:latin typeface="Arial"/>
                <a:cs typeface="Arial"/>
              </a:rPr>
              <a:t>processed</a:t>
            </a:r>
            <a:r>
              <a:rPr lang="en-GB" sz="700">
                <a:latin typeface="Arial"/>
                <a:cs typeface="Arial"/>
              </a:rPr>
              <a:t> </a:t>
            </a:r>
            <a:r>
              <a:rPr lang="en-GB" sz="700" spc="-5">
                <a:latin typeface="Arial"/>
                <a:cs typeface="Arial"/>
              </a:rPr>
              <a:t>under</a:t>
            </a:r>
            <a:r>
              <a:rPr lang="en-GB" sz="700">
                <a:latin typeface="Arial"/>
                <a:cs typeface="Arial"/>
              </a:rPr>
              <a:t> </a:t>
            </a:r>
            <a:r>
              <a:rPr lang="en-GB" sz="700" spc="-5">
                <a:latin typeface="Arial"/>
                <a:cs typeface="Arial"/>
              </a:rPr>
              <a:t>this</a:t>
            </a:r>
            <a:r>
              <a:rPr lang="en-GB" sz="700">
                <a:latin typeface="Arial"/>
                <a:cs typeface="Arial"/>
              </a:rPr>
              <a:t> </a:t>
            </a:r>
            <a:r>
              <a:rPr lang="en-GB" sz="700" spc="-5">
                <a:latin typeface="Arial"/>
                <a:cs typeface="Arial"/>
              </a:rPr>
              <a:t>data</a:t>
            </a:r>
            <a:r>
              <a:rPr lang="en-GB" sz="700">
                <a:latin typeface="Arial"/>
                <a:cs typeface="Arial"/>
              </a:rPr>
              <a:t> </a:t>
            </a:r>
            <a:r>
              <a:rPr lang="en-GB" sz="700" spc="-5">
                <a:latin typeface="Arial"/>
                <a:cs typeface="Arial"/>
              </a:rPr>
              <a:t>transfer</a:t>
            </a:r>
            <a:r>
              <a:rPr lang="en-GB" sz="700">
                <a:latin typeface="Arial"/>
                <a:cs typeface="Arial"/>
              </a:rPr>
              <a:t> </a:t>
            </a:r>
            <a:r>
              <a:rPr lang="en-GB" sz="700" spc="-5">
                <a:latin typeface="Arial"/>
                <a:cs typeface="Arial"/>
              </a:rPr>
              <a:t>agreement.</a:t>
            </a:r>
            <a:r>
              <a:rPr lang="en-GB" sz="700">
                <a:latin typeface="Arial"/>
                <a:cs typeface="Arial"/>
              </a:rPr>
              <a:t> </a:t>
            </a:r>
            <a:r>
              <a:rPr lang="en-GB" sz="700" spc="-5">
                <a:latin typeface="Arial"/>
                <a:cs typeface="Arial"/>
              </a:rPr>
              <a:t>The </a:t>
            </a:r>
            <a:r>
              <a:rPr lang="en-GB" sz="700">
                <a:latin typeface="Arial"/>
                <a:cs typeface="Arial"/>
              </a:rPr>
              <a:t> </a:t>
            </a:r>
            <a:r>
              <a:rPr lang="en-GB" sz="700" spc="-5">
                <a:latin typeface="Arial"/>
                <a:cs typeface="Arial"/>
              </a:rPr>
              <a:t>organisational,</a:t>
            </a:r>
            <a:r>
              <a:rPr lang="en-GB" sz="700" spc="125">
                <a:latin typeface="Arial"/>
                <a:cs typeface="Arial"/>
              </a:rPr>
              <a:t> </a:t>
            </a:r>
            <a:r>
              <a:rPr lang="en-GB" sz="700" spc="-5">
                <a:latin typeface="Arial"/>
                <a:cs typeface="Arial"/>
              </a:rPr>
              <a:t>operational</a:t>
            </a:r>
            <a:r>
              <a:rPr lang="en-GB" sz="700" spc="125">
                <a:latin typeface="Arial"/>
                <a:cs typeface="Arial"/>
              </a:rPr>
              <a:t> </a:t>
            </a:r>
            <a:r>
              <a:rPr lang="en-GB" sz="700" spc="-10">
                <a:latin typeface="Arial"/>
                <a:cs typeface="Arial"/>
              </a:rPr>
              <a:t>and</a:t>
            </a:r>
            <a:r>
              <a:rPr lang="en-GB" sz="700" spc="125">
                <a:latin typeface="Arial"/>
                <a:cs typeface="Arial"/>
              </a:rPr>
              <a:t> </a:t>
            </a:r>
            <a:r>
              <a:rPr lang="en-GB" sz="700" spc="-5">
                <a:latin typeface="Arial"/>
                <a:cs typeface="Arial"/>
              </a:rPr>
              <a:t>technological</a:t>
            </a:r>
            <a:r>
              <a:rPr lang="en-GB" sz="700" spc="125">
                <a:latin typeface="Arial"/>
                <a:cs typeface="Arial"/>
              </a:rPr>
              <a:t> </a:t>
            </a:r>
            <a:r>
              <a:rPr lang="en-GB" sz="700" spc="-5">
                <a:latin typeface="Arial"/>
                <a:cs typeface="Arial"/>
              </a:rPr>
              <a:t>processes</a:t>
            </a:r>
            <a:r>
              <a:rPr lang="en-GB" sz="700" spc="125">
                <a:latin typeface="Arial"/>
                <a:cs typeface="Arial"/>
              </a:rPr>
              <a:t> </a:t>
            </a:r>
            <a:r>
              <a:rPr lang="en-GB" sz="700" spc="-5">
                <a:latin typeface="Arial"/>
                <a:cs typeface="Arial"/>
              </a:rPr>
              <a:t>and</a:t>
            </a:r>
            <a:r>
              <a:rPr lang="en-GB" sz="700" spc="125">
                <a:latin typeface="Arial"/>
                <a:cs typeface="Arial"/>
              </a:rPr>
              <a:t> </a:t>
            </a:r>
            <a:r>
              <a:rPr lang="en-GB" sz="700" spc="-5">
                <a:latin typeface="Arial"/>
                <a:cs typeface="Arial"/>
              </a:rPr>
              <a:t>procedures</a:t>
            </a:r>
            <a:r>
              <a:rPr lang="en-GB" sz="700" spc="120">
                <a:latin typeface="Arial"/>
                <a:cs typeface="Arial"/>
              </a:rPr>
              <a:t> </a:t>
            </a:r>
            <a:r>
              <a:rPr lang="en-GB" sz="700" spc="-5">
                <a:latin typeface="Arial"/>
                <a:cs typeface="Arial"/>
              </a:rPr>
              <a:t>adopted </a:t>
            </a:r>
            <a:r>
              <a:rPr lang="en-GB" sz="700">
                <a:latin typeface="Arial"/>
                <a:cs typeface="Arial"/>
              </a:rPr>
              <a:t> </a:t>
            </a:r>
            <a:r>
              <a:rPr lang="en-GB" sz="700" spc="-10">
                <a:latin typeface="Arial"/>
                <a:cs typeface="Arial"/>
              </a:rPr>
              <a:t>are </a:t>
            </a:r>
            <a:r>
              <a:rPr lang="en-GB" sz="700" spc="-5">
                <a:latin typeface="Arial"/>
                <a:cs typeface="Arial"/>
              </a:rPr>
              <a:t>required to comply </a:t>
            </a:r>
            <a:r>
              <a:rPr lang="en-GB" sz="700">
                <a:latin typeface="Arial"/>
                <a:cs typeface="Arial"/>
              </a:rPr>
              <a:t>with </a:t>
            </a:r>
            <a:r>
              <a:rPr lang="en-GB" sz="700" spc="-5">
                <a:latin typeface="Arial"/>
                <a:cs typeface="Arial"/>
              </a:rPr>
              <a:t>the requirements </a:t>
            </a:r>
            <a:r>
              <a:rPr lang="en-GB" sz="700">
                <a:latin typeface="Arial"/>
                <a:cs typeface="Arial"/>
              </a:rPr>
              <a:t>of </a:t>
            </a:r>
            <a:r>
              <a:rPr lang="en-GB" sz="700" spc="-5">
                <a:latin typeface="Arial"/>
                <a:cs typeface="Arial"/>
              </a:rPr>
              <a:t>ISO/IEC 27002 (ISO/IEC 17799) </a:t>
            </a:r>
            <a:r>
              <a:rPr lang="en-GB" sz="700" spc="-10">
                <a:latin typeface="Arial"/>
                <a:cs typeface="Arial"/>
              </a:rPr>
              <a:t>as </a:t>
            </a:r>
            <a:r>
              <a:rPr lang="en-GB" sz="700" spc="-5">
                <a:latin typeface="Arial"/>
                <a:cs typeface="Arial"/>
              </a:rPr>
              <a:t> appropriate to the services being provided. Supplier will use ISO/IEC 27002 as a </a:t>
            </a:r>
            <a:r>
              <a:rPr lang="en-GB" sz="700">
                <a:latin typeface="Arial"/>
                <a:cs typeface="Arial"/>
              </a:rPr>
              <a:t> </a:t>
            </a:r>
            <a:r>
              <a:rPr lang="en-GB" sz="700" spc="-5">
                <a:latin typeface="Arial"/>
                <a:cs typeface="Arial"/>
              </a:rPr>
              <a:t>basis</a:t>
            </a:r>
            <a:r>
              <a:rPr lang="en-GB" sz="700" spc="-25">
                <a:latin typeface="Arial"/>
                <a:cs typeface="Arial"/>
              </a:rPr>
              <a:t> </a:t>
            </a:r>
            <a:r>
              <a:rPr lang="en-GB" sz="700" spc="-5">
                <a:latin typeface="Arial"/>
                <a:cs typeface="Arial"/>
              </a:rPr>
              <a:t>for</a:t>
            </a:r>
            <a:r>
              <a:rPr lang="en-GB" sz="700" spc="-40">
                <a:latin typeface="Arial"/>
                <a:cs typeface="Arial"/>
              </a:rPr>
              <a:t> </a:t>
            </a:r>
            <a:r>
              <a:rPr lang="en-GB" sz="700" spc="-5">
                <a:latin typeface="Arial"/>
                <a:cs typeface="Arial"/>
              </a:rPr>
              <a:t>auditing</a:t>
            </a:r>
            <a:r>
              <a:rPr lang="en-GB" sz="700" spc="-20">
                <a:latin typeface="Arial"/>
                <a:cs typeface="Arial"/>
              </a:rPr>
              <a:t> </a:t>
            </a:r>
            <a:r>
              <a:rPr lang="en-GB" sz="700" spc="-5">
                <a:latin typeface="Arial"/>
                <a:cs typeface="Arial"/>
              </a:rPr>
              <a:t>compliance</a:t>
            </a:r>
            <a:r>
              <a:rPr lang="en-GB" sz="700" spc="-40">
                <a:latin typeface="Arial"/>
                <a:cs typeface="Arial"/>
              </a:rPr>
              <a:t> </a:t>
            </a:r>
            <a:r>
              <a:rPr lang="en-GB" sz="700">
                <a:latin typeface="Arial"/>
                <a:cs typeface="Arial"/>
              </a:rPr>
              <a:t>with</a:t>
            </a:r>
            <a:r>
              <a:rPr lang="en-GB" sz="700" spc="-35">
                <a:latin typeface="Arial"/>
                <a:cs typeface="Arial"/>
              </a:rPr>
              <a:t> </a:t>
            </a:r>
            <a:r>
              <a:rPr lang="en-GB" sz="700" spc="-5">
                <a:latin typeface="Arial"/>
                <a:cs typeface="Arial"/>
              </a:rPr>
              <a:t>the</a:t>
            </a:r>
            <a:r>
              <a:rPr lang="en-GB" sz="700" spc="-25">
                <a:latin typeface="Arial"/>
                <a:cs typeface="Arial"/>
              </a:rPr>
              <a:t> </a:t>
            </a:r>
            <a:r>
              <a:rPr lang="en-GB" sz="700" spc="-5">
                <a:latin typeface="Arial"/>
                <a:cs typeface="Arial"/>
              </a:rPr>
              <a:t>guarantees</a:t>
            </a:r>
            <a:r>
              <a:rPr lang="en-GB" sz="700" spc="-20">
                <a:latin typeface="Arial"/>
                <a:cs typeface="Arial"/>
              </a:rPr>
              <a:t> </a:t>
            </a:r>
            <a:r>
              <a:rPr lang="en-GB" sz="700" spc="-5">
                <a:latin typeface="Arial"/>
                <a:cs typeface="Arial"/>
              </a:rPr>
              <a:t>Supplier</a:t>
            </a:r>
            <a:r>
              <a:rPr lang="en-GB" sz="700" spc="-25">
                <a:latin typeface="Arial"/>
                <a:cs typeface="Arial"/>
              </a:rPr>
              <a:t> </a:t>
            </a:r>
            <a:r>
              <a:rPr lang="en-GB" sz="700" spc="-5">
                <a:latin typeface="Arial"/>
                <a:cs typeface="Arial"/>
              </a:rPr>
              <a:t>provides</a:t>
            </a:r>
            <a:r>
              <a:rPr lang="en-GB" sz="700" spc="-35">
                <a:latin typeface="Arial"/>
                <a:cs typeface="Arial"/>
              </a:rPr>
              <a:t> </a:t>
            </a:r>
            <a:r>
              <a:rPr lang="en-GB" sz="700" spc="-5">
                <a:latin typeface="Arial"/>
                <a:cs typeface="Arial"/>
              </a:rPr>
              <a:t>in</a:t>
            </a:r>
            <a:r>
              <a:rPr lang="en-GB" sz="700" spc="-20">
                <a:latin typeface="Arial"/>
                <a:cs typeface="Arial"/>
              </a:rPr>
              <a:t> </a:t>
            </a:r>
            <a:r>
              <a:rPr lang="en-GB" sz="700" spc="-5">
                <a:latin typeface="Arial"/>
                <a:cs typeface="Arial"/>
              </a:rPr>
              <a:t>relation</a:t>
            </a:r>
            <a:r>
              <a:rPr lang="en-GB" sz="700" spc="-40">
                <a:latin typeface="Arial"/>
                <a:cs typeface="Arial"/>
              </a:rPr>
              <a:t> </a:t>
            </a:r>
            <a:r>
              <a:rPr lang="en-GB" sz="700">
                <a:latin typeface="Arial"/>
                <a:cs typeface="Arial"/>
              </a:rPr>
              <a:t>to</a:t>
            </a:r>
            <a:r>
              <a:rPr lang="en-GB" sz="700" spc="-40">
                <a:latin typeface="Arial"/>
                <a:cs typeface="Arial"/>
              </a:rPr>
              <a:t> </a:t>
            </a:r>
            <a:r>
              <a:rPr lang="en-GB" sz="700" spc="-5">
                <a:latin typeface="Arial"/>
                <a:cs typeface="Arial"/>
              </a:rPr>
              <a:t>this </a:t>
            </a:r>
            <a:r>
              <a:rPr lang="en-GB" sz="700">
                <a:latin typeface="Arial"/>
                <a:cs typeface="Arial"/>
              </a:rPr>
              <a:t> </a:t>
            </a:r>
            <a:r>
              <a:rPr lang="en-GB" sz="700" spc="-5">
                <a:latin typeface="Arial"/>
                <a:cs typeface="Arial"/>
              </a:rPr>
              <a:t>obligation.</a:t>
            </a:r>
            <a:endParaRPr lang="en-GB" sz="700">
              <a:latin typeface="Arial"/>
              <a:cs typeface="Arial"/>
            </a:endParaRPr>
          </a:p>
          <a:p>
            <a:pPr marL="12700">
              <a:spcBef>
                <a:spcPts val="300"/>
              </a:spcBef>
              <a:spcAft>
                <a:spcPts val="300"/>
              </a:spcAft>
            </a:pPr>
            <a:r>
              <a:rPr lang="en-GB" sz="700" spc="-5">
                <a:latin typeface="Arial"/>
                <a:cs typeface="Arial"/>
              </a:rPr>
              <a:t>The measures</a:t>
            </a:r>
            <a:r>
              <a:rPr lang="en-GB" sz="700" spc="5">
                <a:latin typeface="Arial"/>
                <a:cs typeface="Arial"/>
              </a:rPr>
              <a:t> </a:t>
            </a:r>
            <a:r>
              <a:rPr lang="en-GB" sz="700" spc="-5">
                <a:latin typeface="Arial"/>
                <a:cs typeface="Arial"/>
              </a:rPr>
              <a:t>in</a:t>
            </a:r>
            <a:r>
              <a:rPr lang="en-GB" sz="700" spc="10">
                <a:latin typeface="Arial"/>
                <a:cs typeface="Arial"/>
              </a:rPr>
              <a:t> </a:t>
            </a:r>
            <a:r>
              <a:rPr lang="en-GB" sz="700" spc="-5">
                <a:latin typeface="Arial"/>
                <a:cs typeface="Arial"/>
              </a:rPr>
              <a:t>place</a:t>
            </a:r>
            <a:r>
              <a:rPr lang="en-GB" sz="700">
                <a:latin typeface="Arial"/>
                <a:cs typeface="Arial"/>
              </a:rPr>
              <a:t> </a:t>
            </a:r>
            <a:r>
              <a:rPr lang="en-GB" sz="700" spc="-5">
                <a:latin typeface="Arial"/>
                <a:cs typeface="Arial"/>
              </a:rPr>
              <a:t>will</a:t>
            </a:r>
            <a:r>
              <a:rPr lang="en-GB" sz="700" spc="20">
                <a:latin typeface="Arial"/>
                <a:cs typeface="Arial"/>
              </a:rPr>
              <a:t> </a:t>
            </a:r>
            <a:r>
              <a:rPr lang="en-GB" sz="700" spc="-5">
                <a:latin typeface="Arial"/>
                <a:cs typeface="Arial"/>
              </a:rPr>
              <a:t>include</a:t>
            </a:r>
            <a:r>
              <a:rPr lang="en-GB" sz="700" spc="15">
                <a:latin typeface="Arial"/>
                <a:cs typeface="Arial"/>
              </a:rPr>
              <a:t> </a:t>
            </a:r>
            <a:r>
              <a:rPr lang="en-GB" sz="700" spc="-5">
                <a:latin typeface="Arial"/>
                <a:cs typeface="Arial"/>
              </a:rPr>
              <a:t>the following</a:t>
            </a:r>
            <a:r>
              <a:rPr lang="en-GB" sz="700">
                <a:latin typeface="Arial"/>
                <a:cs typeface="Arial"/>
              </a:rPr>
              <a:t> </a:t>
            </a:r>
            <a:r>
              <a:rPr lang="en-GB" sz="700" spc="-5">
                <a:latin typeface="Arial"/>
                <a:cs typeface="Arial"/>
              </a:rPr>
              <a:t>minimum</a:t>
            </a:r>
            <a:r>
              <a:rPr lang="en-GB" sz="700" spc="15">
                <a:latin typeface="Arial"/>
                <a:cs typeface="Arial"/>
              </a:rPr>
              <a:t> </a:t>
            </a:r>
            <a:r>
              <a:rPr lang="en-GB" sz="700" spc="-5">
                <a:latin typeface="Arial"/>
                <a:cs typeface="Arial"/>
              </a:rPr>
              <a:t>mandatory</a:t>
            </a:r>
            <a:r>
              <a:rPr lang="en-GB" sz="700" spc="10">
                <a:latin typeface="Arial"/>
                <a:cs typeface="Arial"/>
              </a:rPr>
              <a:t> </a:t>
            </a:r>
            <a:r>
              <a:rPr lang="en-GB" sz="700" spc="-5">
                <a:latin typeface="Arial"/>
                <a:cs typeface="Arial"/>
              </a:rPr>
              <a:t>requirements:</a:t>
            </a:r>
            <a:endParaRPr lang="en-GB" sz="700">
              <a:latin typeface="Arial"/>
              <a:cs typeface="Arial"/>
            </a:endParaRPr>
          </a:p>
          <a:p>
            <a:pPr marL="12700">
              <a:spcBef>
                <a:spcPts val="300"/>
              </a:spcBef>
              <a:spcAft>
                <a:spcPts val="300"/>
              </a:spcAft>
            </a:pPr>
            <a:r>
              <a:rPr lang="en-GB" sz="700" b="1" spc="-5">
                <a:latin typeface="Arial"/>
                <a:cs typeface="Arial"/>
              </a:rPr>
              <a:t>Organizational</a:t>
            </a:r>
            <a:r>
              <a:rPr lang="en-GB" sz="700" b="1" spc="-25">
                <a:latin typeface="Arial"/>
                <a:cs typeface="Arial"/>
              </a:rPr>
              <a:t> </a:t>
            </a:r>
            <a:r>
              <a:rPr lang="en-GB" sz="700" b="1" spc="-5">
                <a:latin typeface="Arial"/>
                <a:cs typeface="Arial"/>
              </a:rPr>
              <a:t>Safeguards</a:t>
            </a:r>
          </a:p>
          <a:p>
            <a:pPr marL="180000" marR="5080" indent="-180000" algn="just">
              <a:spcBef>
                <a:spcPts val="300"/>
              </a:spcBef>
              <a:spcAft>
                <a:spcPts val="300"/>
              </a:spcAft>
              <a:buFont typeface="Arial" panose="020B0604020202020204" pitchFamily="34" charset="0"/>
              <a:buChar char="•"/>
              <a:tabLst>
                <a:tab pos="241935" algn="l"/>
              </a:tabLst>
            </a:pPr>
            <a:r>
              <a:rPr lang="en-GB" sz="700" spc="-5">
                <a:latin typeface="Arial"/>
                <a:cs typeface="Arial"/>
              </a:rPr>
              <a:t>Supplier</a:t>
            </a:r>
            <a:r>
              <a:rPr lang="en-GB" sz="700" spc="-40">
                <a:latin typeface="Arial"/>
                <a:cs typeface="Arial"/>
              </a:rPr>
              <a:t> </a:t>
            </a:r>
            <a:r>
              <a:rPr lang="en-GB" sz="700" spc="-10">
                <a:latin typeface="Arial"/>
                <a:cs typeface="Arial"/>
              </a:rPr>
              <a:t>has</a:t>
            </a:r>
            <a:r>
              <a:rPr lang="en-GB" sz="700" spc="-35">
                <a:latin typeface="Arial"/>
                <a:cs typeface="Arial"/>
              </a:rPr>
              <a:t> </a:t>
            </a:r>
            <a:r>
              <a:rPr lang="en-GB" sz="700" spc="-5">
                <a:latin typeface="Arial"/>
                <a:cs typeface="Arial"/>
              </a:rPr>
              <a:t>an</a:t>
            </a:r>
            <a:r>
              <a:rPr lang="en-GB" sz="700" spc="-40">
                <a:latin typeface="Arial"/>
                <a:cs typeface="Arial"/>
              </a:rPr>
              <a:t> </a:t>
            </a:r>
            <a:r>
              <a:rPr lang="en-GB" sz="700" spc="-5">
                <a:latin typeface="Arial"/>
                <a:cs typeface="Arial"/>
              </a:rPr>
              <a:t>appointed</a:t>
            </a:r>
            <a:r>
              <a:rPr lang="en-GB" sz="700" spc="-50">
                <a:latin typeface="Arial"/>
                <a:cs typeface="Arial"/>
              </a:rPr>
              <a:t> </a:t>
            </a:r>
            <a:r>
              <a:rPr lang="en-GB" sz="700">
                <a:latin typeface="Arial"/>
                <a:cs typeface="Arial"/>
              </a:rPr>
              <a:t>data</a:t>
            </a:r>
            <a:r>
              <a:rPr lang="en-GB" sz="700" spc="-50">
                <a:latin typeface="Arial"/>
                <a:cs typeface="Arial"/>
              </a:rPr>
              <a:t> </a:t>
            </a:r>
            <a:r>
              <a:rPr lang="en-GB" sz="700" spc="-5">
                <a:latin typeface="Arial"/>
                <a:cs typeface="Arial"/>
              </a:rPr>
              <a:t>protection</a:t>
            </a:r>
            <a:r>
              <a:rPr lang="en-GB" sz="700" spc="-40">
                <a:latin typeface="Arial"/>
                <a:cs typeface="Arial"/>
              </a:rPr>
              <a:t> </a:t>
            </a:r>
            <a:r>
              <a:rPr lang="en-GB" sz="700" spc="-5">
                <a:latin typeface="Arial"/>
                <a:cs typeface="Arial"/>
              </a:rPr>
              <a:t>officer</a:t>
            </a:r>
            <a:r>
              <a:rPr lang="en-GB" sz="700" spc="-50">
                <a:latin typeface="Arial"/>
                <a:cs typeface="Arial"/>
              </a:rPr>
              <a:t> </a:t>
            </a:r>
            <a:r>
              <a:rPr lang="en-GB" sz="700" spc="-5">
                <a:latin typeface="Arial"/>
                <a:cs typeface="Arial"/>
              </a:rPr>
              <a:t>who</a:t>
            </a:r>
            <a:r>
              <a:rPr lang="en-GB" sz="700" spc="-40">
                <a:latin typeface="Arial"/>
                <a:cs typeface="Arial"/>
              </a:rPr>
              <a:t> </a:t>
            </a:r>
            <a:r>
              <a:rPr lang="en-GB" sz="700" spc="-10">
                <a:latin typeface="Arial"/>
                <a:cs typeface="Arial"/>
              </a:rPr>
              <a:t>has</a:t>
            </a:r>
            <a:r>
              <a:rPr lang="en-GB" sz="700" spc="-35">
                <a:latin typeface="Arial"/>
                <a:cs typeface="Arial"/>
              </a:rPr>
              <a:t> </a:t>
            </a:r>
            <a:r>
              <a:rPr lang="en-GB" sz="700" spc="-5">
                <a:latin typeface="Arial"/>
                <a:cs typeface="Arial"/>
              </a:rPr>
              <a:t>data</a:t>
            </a:r>
            <a:r>
              <a:rPr lang="en-GB" sz="700" spc="-40">
                <a:latin typeface="Arial"/>
                <a:cs typeface="Arial"/>
              </a:rPr>
              <a:t> </a:t>
            </a:r>
            <a:r>
              <a:rPr lang="en-GB" sz="700" spc="-5">
                <a:latin typeface="Arial"/>
                <a:cs typeface="Arial"/>
              </a:rPr>
              <a:t>protection </a:t>
            </a:r>
            <a:r>
              <a:rPr lang="en-GB" sz="700" spc="-185">
                <a:latin typeface="Arial"/>
                <a:cs typeface="Arial"/>
              </a:rPr>
              <a:t> </a:t>
            </a:r>
            <a:r>
              <a:rPr lang="en-GB" sz="700" spc="-10">
                <a:latin typeface="Arial"/>
                <a:cs typeface="Arial"/>
              </a:rPr>
              <a:t>and </a:t>
            </a:r>
            <a:r>
              <a:rPr lang="en-GB" sz="700" spc="-5">
                <a:latin typeface="Arial"/>
                <a:cs typeface="Arial"/>
              </a:rPr>
              <a:t>information security responsibilities set out as part of her duties and </a:t>
            </a:r>
            <a:r>
              <a:rPr lang="en-GB" sz="700">
                <a:latin typeface="Arial"/>
                <a:cs typeface="Arial"/>
              </a:rPr>
              <a:t> </a:t>
            </a:r>
            <a:r>
              <a:rPr lang="en-GB" sz="700" spc="-5">
                <a:latin typeface="Arial"/>
                <a:cs typeface="Arial"/>
              </a:rPr>
              <a:t>heads</a:t>
            </a:r>
            <a:r>
              <a:rPr lang="en-GB" sz="700">
                <a:latin typeface="Arial"/>
                <a:cs typeface="Arial"/>
              </a:rPr>
              <a:t> </a:t>
            </a:r>
            <a:r>
              <a:rPr lang="en-GB" sz="700" spc="-5">
                <a:latin typeface="Arial"/>
                <a:cs typeface="Arial"/>
              </a:rPr>
              <a:t>up</a:t>
            </a:r>
            <a:r>
              <a:rPr lang="en-GB" sz="700" spc="5">
                <a:latin typeface="Arial"/>
                <a:cs typeface="Arial"/>
              </a:rPr>
              <a:t> </a:t>
            </a:r>
            <a:r>
              <a:rPr lang="en-GB" sz="700" spc="-5">
                <a:latin typeface="Arial"/>
                <a:cs typeface="Arial"/>
              </a:rPr>
              <a:t>a</a:t>
            </a:r>
            <a:r>
              <a:rPr lang="en-GB" sz="700" spc="-10">
                <a:latin typeface="Arial"/>
                <a:cs typeface="Arial"/>
              </a:rPr>
              <a:t> </a:t>
            </a:r>
            <a:r>
              <a:rPr lang="en-GB" sz="700" spc="-5">
                <a:latin typeface="Arial"/>
                <a:cs typeface="Arial"/>
              </a:rPr>
              <a:t>dedicated</a:t>
            </a:r>
            <a:r>
              <a:rPr lang="en-GB" sz="700" spc="-10">
                <a:latin typeface="Arial"/>
                <a:cs typeface="Arial"/>
              </a:rPr>
              <a:t> </a:t>
            </a:r>
            <a:r>
              <a:rPr lang="en-GB" sz="700" spc="-5">
                <a:latin typeface="Arial"/>
                <a:cs typeface="Arial"/>
              </a:rPr>
              <a:t>Compliance</a:t>
            </a:r>
            <a:r>
              <a:rPr lang="en-GB" sz="700" spc="-10">
                <a:latin typeface="Arial"/>
                <a:cs typeface="Arial"/>
              </a:rPr>
              <a:t> </a:t>
            </a:r>
            <a:r>
              <a:rPr lang="en-GB" sz="700" spc="-5">
                <a:latin typeface="Arial"/>
                <a:cs typeface="Arial"/>
              </a:rPr>
              <a:t>Department.</a:t>
            </a:r>
          </a:p>
          <a:p>
            <a:pPr marL="180000" marR="6985" indent="-180000" algn="just">
              <a:spcBef>
                <a:spcPts val="300"/>
              </a:spcBef>
              <a:spcAft>
                <a:spcPts val="300"/>
              </a:spcAft>
              <a:buFont typeface="Arial" panose="020B0604020202020204" pitchFamily="34" charset="0"/>
              <a:buChar char="•"/>
            </a:pPr>
            <a:r>
              <a:rPr lang="en-GB" sz="700" spc="-5">
                <a:latin typeface="Arial"/>
                <a:cs typeface="Arial"/>
              </a:rPr>
              <a:t>Supplier will appoint a representative in the Union to meet EU GDPR </a:t>
            </a:r>
            <a:r>
              <a:rPr lang="en-GB" sz="700">
                <a:latin typeface="Arial"/>
                <a:cs typeface="Arial"/>
              </a:rPr>
              <a:t> </a:t>
            </a:r>
            <a:r>
              <a:rPr lang="en-GB" sz="700" spc="-5">
                <a:latin typeface="Arial"/>
                <a:cs typeface="Arial"/>
              </a:rPr>
              <a:t>requirements.</a:t>
            </a:r>
            <a:endParaRPr lang="en-GB" sz="700">
              <a:latin typeface="Arial"/>
              <a:cs typeface="Arial"/>
            </a:endParaRPr>
          </a:p>
          <a:p>
            <a:pPr marL="180000" marR="6350" indent="-180000" algn="just">
              <a:spcBef>
                <a:spcPts val="300"/>
              </a:spcBef>
              <a:spcAft>
                <a:spcPts val="300"/>
              </a:spcAft>
              <a:buFont typeface="Arial" panose="020B0604020202020204" pitchFamily="34" charset="0"/>
              <a:buChar char="•"/>
            </a:pPr>
            <a:r>
              <a:rPr lang="en-GB" sz="700" spc="-5">
                <a:latin typeface="Arial"/>
                <a:cs typeface="Arial"/>
              </a:rPr>
              <a:t>Physical</a:t>
            </a:r>
            <a:r>
              <a:rPr lang="en-GB" sz="700">
                <a:latin typeface="Arial"/>
                <a:cs typeface="Arial"/>
              </a:rPr>
              <a:t> </a:t>
            </a:r>
            <a:r>
              <a:rPr lang="en-GB" sz="700" spc="-5">
                <a:latin typeface="Arial"/>
                <a:cs typeface="Arial"/>
              </a:rPr>
              <a:t>access</a:t>
            </a:r>
            <a:r>
              <a:rPr lang="en-GB" sz="700">
                <a:latin typeface="Arial"/>
                <a:cs typeface="Arial"/>
              </a:rPr>
              <a:t> </a:t>
            </a:r>
            <a:r>
              <a:rPr lang="en-GB" sz="700" spc="-5">
                <a:latin typeface="Arial"/>
                <a:cs typeface="Arial"/>
              </a:rPr>
              <a:t>to</a:t>
            </a:r>
            <a:r>
              <a:rPr lang="en-GB" sz="700">
                <a:latin typeface="Arial"/>
                <a:cs typeface="Arial"/>
              </a:rPr>
              <a:t> </a:t>
            </a:r>
            <a:r>
              <a:rPr lang="en-GB" sz="700" spc="-5">
                <a:latin typeface="Arial"/>
                <a:cs typeface="Arial"/>
              </a:rPr>
              <a:t>the</a:t>
            </a:r>
            <a:r>
              <a:rPr lang="en-GB" sz="700">
                <a:latin typeface="Arial"/>
                <a:cs typeface="Arial"/>
              </a:rPr>
              <a:t> </a:t>
            </a:r>
            <a:r>
              <a:rPr lang="en-GB" sz="700" spc="-5">
                <a:latin typeface="Arial"/>
                <a:cs typeface="Arial"/>
              </a:rPr>
              <a:t>building</a:t>
            </a:r>
            <a:r>
              <a:rPr lang="en-GB" sz="700">
                <a:latin typeface="Arial"/>
                <a:cs typeface="Arial"/>
              </a:rPr>
              <a:t> </a:t>
            </a:r>
            <a:r>
              <a:rPr lang="en-GB" sz="700" spc="-5">
                <a:latin typeface="Arial"/>
                <a:cs typeface="Arial"/>
              </a:rPr>
              <a:t>is limited </a:t>
            </a:r>
            <a:r>
              <a:rPr lang="en-GB" sz="700">
                <a:latin typeface="Arial"/>
                <a:cs typeface="Arial"/>
              </a:rPr>
              <a:t>by </a:t>
            </a:r>
            <a:r>
              <a:rPr lang="en-GB" sz="700" spc="-5">
                <a:latin typeface="Arial"/>
                <a:cs typeface="Arial"/>
              </a:rPr>
              <a:t>various</a:t>
            </a:r>
            <a:r>
              <a:rPr lang="en-GB" sz="700">
                <a:latin typeface="Arial"/>
                <a:cs typeface="Arial"/>
              </a:rPr>
              <a:t> </a:t>
            </a:r>
            <a:r>
              <a:rPr lang="en-GB" sz="700" spc="-5">
                <a:latin typeface="Arial"/>
                <a:cs typeface="Arial"/>
              </a:rPr>
              <a:t>access</a:t>
            </a:r>
            <a:r>
              <a:rPr lang="en-GB" sz="700">
                <a:latin typeface="Arial"/>
                <a:cs typeface="Arial"/>
              </a:rPr>
              <a:t> </a:t>
            </a:r>
            <a:r>
              <a:rPr lang="en-GB" sz="700" spc="-5">
                <a:latin typeface="Arial"/>
                <a:cs typeface="Arial"/>
              </a:rPr>
              <a:t>control </a:t>
            </a:r>
            <a:r>
              <a:rPr lang="en-GB" sz="700">
                <a:latin typeface="Arial"/>
                <a:cs typeface="Arial"/>
              </a:rPr>
              <a:t> </a:t>
            </a:r>
            <a:r>
              <a:rPr lang="en-GB" sz="700" spc="-5">
                <a:latin typeface="Arial"/>
                <a:cs typeface="Arial"/>
              </a:rPr>
              <a:t>mechanisms (e.g. key cards) and in </a:t>
            </a:r>
            <a:r>
              <a:rPr lang="en-GB" sz="700">
                <a:latin typeface="Arial"/>
                <a:cs typeface="Arial"/>
              </a:rPr>
              <a:t>most </a:t>
            </a:r>
            <a:r>
              <a:rPr lang="en-GB" sz="700" spc="-5">
                <a:latin typeface="Arial"/>
                <a:cs typeface="Arial"/>
              </a:rPr>
              <a:t>cases entrances </a:t>
            </a:r>
            <a:r>
              <a:rPr lang="en-GB" sz="700">
                <a:latin typeface="Arial"/>
                <a:cs typeface="Arial"/>
              </a:rPr>
              <a:t>to </a:t>
            </a:r>
            <a:r>
              <a:rPr lang="en-GB" sz="700" spc="-5">
                <a:latin typeface="Arial"/>
                <a:cs typeface="Arial"/>
              </a:rPr>
              <a:t>Supplier’s </a:t>
            </a:r>
            <a:r>
              <a:rPr lang="en-GB" sz="700">
                <a:latin typeface="Arial"/>
                <a:cs typeface="Arial"/>
              </a:rPr>
              <a:t> </a:t>
            </a:r>
            <a:r>
              <a:rPr lang="en-GB" sz="700" spc="-5">
                <a:latin typeface="Arial"/>
                <a:cs typeface="Arial"/>
              </a:rPr>
              <a:t>offices are</a:t>
            </a:r>
            <a:r>
              <a:rPr lang="en-GB" sz="700" spc="5">
                <a:latin typeface="Arial"/>
                <a:cs typeface="Arial"/>
              </a:rPr>
              <a:t> </a:t>
            </a:r>
            <a:r>
              <a:rPr lang="en-GB" sz="700" spc="-5">
                <a:latin typeface="Arial"/>
                <a:cs typeface="Arial"/>
              </a:rPr>
              <a:t>staffed</a:t>
            </a:r>
            <a:r>
              <a:rPr lang="en-GB" sz="700" spc="5">
                <a:latin typeface="Arial"/>
                <a:cs typeface="Arial"/>
              </a:rPr>
              <a:t> </a:t>
            </a:r>
            <a:r>
              <a:rPr lang="en-GB" sz="700" spc="-5">
                <a:latin typeface="Arial"/>
                <a:cs typeface="Arial"/>
              </a:rPr>
              <a:t>by</a:t>
            </a:r>
            <a:r>
              <a:rPr lang="en-GB" sz="700" spc="5">
                <a:latin typeface="Arial"/>
                <a:cs typeface="Arial"/>
              </a:rPr>
              <a:t> </a:t>
            </a:r>
            <a:r>
              <a:rPr lang="en-GB" sz="700" spc="-5">
                <a:latin typeface="Arial"/>
                <a:cs typeface="Arial"/>
              </a:rPr>
              <a:t>receptionists/security staff.</a:t>
            </a:r>
          </a:p>
          <a:p>
            <a:pPr marL="180000" marR="5080" indent="-180000" algn="just">
              <a:spcBef>
                <a:spcPts val="300"/>
              </a:spcBef>
              <a:spcAft>
                <a:spcPts val="300"/>
              </a:spcAft>
              <a:buFont typeface="Arial" panose="020B0604020202020204" pitchFamily="34" charset="0"/>
              <a:buChar char="•"/>
            </a:pPr>
            <a:r>
              <a:rPr lang="en-GB" sz="700" spc="-5">
                <a:latin typeface="Arial"/>
                <a:cs typeface="Arial"/>
              </a:rPr>
              <a:t>Supplier’s employees are instructed </a:t>
            </a:r>
            <a:r>
              <a:rPr lang="en-GB" sz="700">
                <a:latin typeface="Arial"/>
                <a:cs typeface="Arial"/>
              </a:rPr>
              <a:t>on </a:t>
            </a:r>
            <a:r>
              <a:rPr lang="en-GB" sz="700" spc="-5">
                <a:latin typeface="Arial"/>
                <a:cs typeface="Arial"/>
              </a:rPr>
              <a:t>data protection and information </a:t>
            </a:r>
            <a:r>
              <a:rPr lang="en-GB" sz="700">
                <a:latin typeface="Arial"/>
                <a:cs typeface="Arial"/>
              </a:rPr>
              <a:t> </a:t>
            </a:r>
            <a:r>
              <a:rPr lang="en-GB" sz="700" spc="-5">
                <a:latin typeface="Arial"/>
                <a:cs typeface="Arial"/>
              </a:rPr>
              <a:t>security matters upon commencing employment with Supplier and </a:t>
            </a:r>
            <a:r>
              <a:rPr lang="en-GB" sz="700" spc="-10">
                <a:latin typeface="Arial"/>
                <a:cs typeface="Arial"/>
              </a:rPr>
              <a:t>are </a:t>
            </a:r>
            <a:r>
              <a:rPr lang="en-GB" sz="700" spc="-5">
                <a:latin typeface="Arial"/>
                <a:cs typeface="Arial"/>
              </a:rPr>
              <a:t> subject</a:t>
            </a:r>
            <a:r>
              <a:rPr lang="en-GB" sz="700" spc="-10">
                <a:latin typeface="Arial"/>
                <a:cs typeface="Arial"/>
              </a:rPr>
              <a:t> </a:t>
            </a:r>
            <a:r>
              <a:rPr lang="en-GB" sz="700">
                <a:latin typeface="Arial"/>
                <a:cs typeface="Arial"/>
              </a:rPr>
              <a:t>to</a:t>
            </a:r>
            <a:r>
              <a:rPr lang="en-GB" sz="700" spc="-10">
                <a:latin typeface="Arial"/>
                <a:cs typeface="Arial"/>
              </a:rPr>
              <a:t> </a:t>
            </a:r>
            <a:r>
              <a:rPr lang="en-GB" sz="700" spc="-5">
                <a:latin typeface="Arial"/>
                <a:cs typeface="Arial"/>
              </a:rPr>
              <a:t>confidentiality</a:t>
            </a:r>
            <a:r>
              <a:rPr lang="en-GB" sz="700" spc="5">
                <a:latin typeface="Arial"/>
                <a:cs typeface="Arial"/>
              </a:rPr>
              <a:t> </a:t>
            </a:r>
            <a:r>
              <a:rPr lang="en-GB" sz="700" spc="-5">
                <a:latin typeface="Arial"/>
                <a:cs typeface="Arial"/>
              </a:rPr>
              <a:t>obligations.</a:t>
            </a:r>
          </a:p>
          <a:p>
            <a:pPr marL="180000" marR="5080" indent="-180000" algn="just">
              <a:spcBef>
                <a:spcPts val="300"/>
              </a:spcBef>
              <a:spcAft>
                <a:spcPts val="300"/>
              </a:spcAft>
              <a:buFont typeface="Arial" panose="020B0604020202020204" pitchFamily="34" charset="0"/>
              <a:buChar char="•"/>
            </a:pPr>
            <a:r>
              <a:rPr lang="en-GB" sz="700" spc="-5">
                <a:latin typeface="Arial"/>
                <a:cs typeface="Arial"/>
              </a:rPr>
              <a:t>Supplier’s employees </a:t>
            </a:r>
            <a:r>
              <a:rPr lang="en-GB" sz="700" spc="-10">
                <a:latin typeface="Arial"/>
                <a:cs typeface="Arial"/>
              </a:rPr>
              <a:t>are not </a:t>
            </a:r>
            <a:r>
              <a:rPr lang="en-GB" sz="700" spc="-5">
                <a:latin typeface="Arial"/>
                <a:cs typeface="Arial"/>
              </a:rPr>
              <a:t>permitted to record Personal Data on a </a:t>
            </a:r>
            <a:r>
              <a:rPr lang="en-GB" sz="700">
                <a:latin typeface="Arial"/>
                <a:cs typeface="Arial"/>
              </a:rPr>
              <a:t> </a:t>
            </a:r>
            <a:r>
              <a:rPr lang="en-GB" sz="700" spc="-5">
                <a:latin typeface="Arial"/>
                <a:cs typeface="Arial"/>
              </a:rPr>
              <a:t>storage</a:t>
            </a:r>
            <a:r>
              <a:rPr lang="en-GB" sz="700" spc="20">
                <a:latin typeface="Arial"/>
                <a:cs typeface="Arial"/>
              </a:rPr>
              <a:t> </a:t>
            </a:r>
            <a:r>
              <a:rPr lang="en-GB" sz="700" spc="-5">
                <a:latin typeface="Arial"/>
                <a:cs typeface="Arial"/>
              </a:rPr>
              <a:t>medium</a:t>
            </a:r>
            <a:r>
              <a:rPr lang="en-GB" sz="700" spc="30">
                <a:latin typeface="Arial"/>
                <a:cs typeface="Arial"/>
              </a:rPr>
              <a:t> </a:t>
            </a:r>
            <a:r>
              <a:rPr lang="en-GB" sz="700" spc="-5">
                <a:latin typeface="Arial"/>
                <a:cs typeface="Arial"/>
              </a:rPr>
              <a:t>(e.g.</a:t>
            </a:r>
            <a:r>
              <a:rPr lang="en-GB" sz="700" spc="30">
                <a:latin typeface="Arial"/>
                <a:cs typeface="Arial"/>
              </a:rPr>
              <a:t> </a:t>
            </a:r>
            <a:r>
              <a:rPr lang="en-GB" sz="700" spc="-5">
                <a:latin typeface="Arial"/>
                <a:cs typeface="Arial"/>
              </a:rPr>
              <a:t>disk)</a:t>
            </a:r>
            <a:r>
              <a:rPr lang="en-GB" sz="700" spc="30">
                <a:latin typeface="Arial"/>
                <a:cs typeface="Arial"/>
              </a:rPr>
              <a:t> </a:t>
            </a:r>
            <a:r>
              <a:rPr lang="en-GB" sz="700" spc="-5">
                <a:latin typeface="Arial"/>
                <a:cs typeface="Arial"/>
              </a:rPr>
              <a:t>to</a:t>
            </a:r>
            <a:r>
              <a:rPr lang="en-GB" sz="700" spc="40">
                <a:latin typeface="Arial"/>
                <a:cs typeface="Arial"/>
              </a:rPr>
              <a:t> </a:t>
            </a:r>
            <a:r>
              <a:rPr lang="en-GB" sz="700" spc="-5">
                <a:latin typeface="Arial"/>
                <a:cs typeface="Arial"/>
              </a:rPr>
              <a:t>enable</a:t>
            </a:r>
            <a:r>
              <a:rPr lang="en-GB" sz="700" spc="20">
                <a:latin typeface="Arial"/>
                <a:cs typeface="Arial"/>
              </a:rPr>
              <a:t> </a:t>
            </a:r>
            <a:r>
              <a:rPr lang="en-GB" sz="700" spc="-5">
                <a:latin typeface="Arial"/>
                <a:cs typeface="Arial"/>
              </a:rPr>
              <a:t>them</a:t>
            </a:r>
            <a:r>
              <a:rPr lang="en-GB" sz="700" spc="30">
                <a:latin typeface="Arial"/>
                <a:cs typeface="Arial"/>
              </a:rPr>
              <a:t> </a:t>
            </a:r>
            <a:r>
              <a:rPr lang="en-GB" sz="700">
                <a:latin typeface="Arial"/>
                <a:cs typeface="Arial"/>
              </a:rPr>
              <a:t>to</a:t>
            </a:r>
            <a:r>
              <a:rPr lang="en-GB" sz="700" spc="25">
                <a:latin typeface="Arial"/>
                <a:cs typeface="Arial"/>
              </a:rPr>
              <a:t> </a:t>
            </a:r>
            <a:r>
              <a:rPr lang="en-GB" sz="700" spc="-5">
                <a:latin typeface="Arial"/>
                <a:cs typeface="Arial"/>
              </a:rPr>
              <a:t>re-access</a:t>
            </a:r>
            <a:r>
              <a:rPr lang="en-GB" sz="700" spc="25">
                <a:latin typeface="Arial"/>
                <a:cs typeface="Arial"/>
              </a:rPr>
              <a:t> </a:t>
            </a:r>
            <a:r>
              <a:rPr lang="en-GB" sz="700" spc="-5">
                <a:latin typeface="Arial"/>
                <a:cs typeface="Arial"/>
              </a:rPr>
              <a:t>the</a:t>
            </a:r>
            <a:r>
              <a:rPr lang="en-GB" sz="700" spc="40">
                <a:latin typeface="Arial"/>
                <a:cs typeface="Arial"/>
              </a:rPr>
              <a:t> </a:t>
            </a:r>
            <a:r>
              <a:rPr lang="en-GB" sz="700" spc="-5">
                <a:latin typeface="Arial"/>
                <a:cs typeface="Arial"/>
              </a:rPr>
              <a:t>information </a:t>
            </a:r>
            <a:r>
              <a:rPr lang="en-GB" sz="700" spc="-185">
                <a:latin typeface="Arial"/>
                <a:cs typeface="Arial"/>
              </a:rPr>
              <a:t> </a:t>
            </a:r>
            <a:r>
              <a:rPr lang="en-GB" sz="700" spc="-5">
                <a:latin typeface="Arial"/>
                <a:cs typeface="Arial"/>
              </a:rPr>
              <a:t>in</a:t>
            </a:r>
            <a:r>
              <a:rPr lang="en-GB" sz="700" spc="-40">
                <a:latin typeface="Arial"/>
                <a:cs typeface="Arial"/>
              </a:rPr>
              <a:t> </a:t>
            </a:r>
            <a:r>
              <a:rPr lang="en-GB" sz="700" spc="-5">
                <a:latin typeface="Arial"/>
                <a:cs typeface="Arial"/>
              </a:rPr>
              <a:t>premises</a:t>
            </a:r>
            <a:r>
              <a:rPr lang="en-GB" sz="700" spc="-25">
                <a:latin typeface="Arial"/>
                <a:cs typeface="Arial"/>
              </a:rPr>
              <a:t> </a:t>
            </a:r>
            <a:r>
              <a:rPr lang="en-GB" sz="700" spc="-5">
                <a:latin typeface="Arial"/>
                <a:cs typeface="Arial"/>
              </a:rPr>
              <a:t>that</a:t>
            </a:r>
            <a:r>
              <a:rPr lang="en-GB" sz="700" spc="-25">
                <a:latin typeface="Arial"/>
                <a:cs typeface="Arial"/>
              </a:rPr>
              <a:t> </a:t>
            </a:r>
            <a:r>
              <a:rPr lang="en-GB" sz="700" spc="-5">
                <a:latin typeface="Arial"/>
                <a:cs typeface="Arial"/>
              </a:rPr>
              <a:t>are</a:t>
            </a:r>
            <a:r>
              <a:rPr lang="en-GB" sz="700" spc="-25">
                <a:latin typeface="Arial"/>
                <a:cs typeface="Arial"/>
              </a:rPr>
              <a:t> </a:t>
            </a:r>
            <a:r>
              <a:rPr lang="en-GB" sz="700" spc="-10">
                <a:latin typeface="Arial"/>
                <a:cs typeface="Arial"/>
              </a:rPr>
              <a:t>not</a:t>
            </a:r>
            <a:r>
              <a:rPr lang="en-GB" sz="700" spc="-25">
                <a:latin typeface="Arial"/>
                <a:cs typeface="Arial"/>
              </a:rPr>
              <a:t> </a:t>
            </a:r>
            <a:r>
              <a:rPr lang="en-GB" sz="700" spc="-5">
                <a:latin typeface="Arial"/>
                <a:cs typeface="Arial"/>
              </a:rPr>
              <a:t>controlled</a:t>
            </a:r>
            <a:r>
              <a:rPr lang="en-GB" sz="700" spc="-30">
                <a:latin typeface="Arial"/>
                <a:cs typeface="Arial"/>
              </a:rPr>
              <a:t> </a:t>
            </a:r>
            <a:r>
              <a:rPr lang="en-GB" sz="700" spc="-5">
                <a:latin typeface="Arial"/>
                <a:cs typeface="Arial"/>
              </a:rPr>
              <a:t>by</a:t>
            </a:r>
            <a:r>
              <a:rPr lang="en-GB" sz="700" spc="-35">
                <a:latin typeface="Arial"/>
                <a:cs typeface="Arial"/>
              </a:rPr>
              <a:t> </a:t>
            </a:r>
            <a:r>
              <a:rPr lang="en-GB" sz="700" spc="-5">
                <a:latin typeface="Arial"/>
                <a:cs typeface="Arial"/>
              </a:rPr>
              <a:t>Supplier.</a:t>
            </a:r>
            <a:r>
              <a:rPr lang="en-GB" sz="700" spc="-20">
                <a:latin typeface="Arial"/>
                <a:cs typeface="Arial"/>
              </a:rPr>
              <a:t> </a:t>
            </a:r>
            <a:r>
              <a:rPr lang="en-GB" sz="700" spc="-5">
                <a:latin typeface="Arial"/>
                <a:cs typeface="Arial"/>
              </a:rPr>
              <a:t>In</a:t>
            </a:r>
            <a:r>
              <a:rPr lang="en-GB" sz="700" spc="-25">
                <a:latin typeface="Arial"/>
                <a:cs typeface="Arial"/>
              </a:rPr>
              <a:t> </a:t>
            </a:r>
            <a:r>
              <a:rPr lang="en-GB" sz="700" spc="-5">
                <a:latin typeface="Arial"/>
                <a:cs typeface="Arial"/>
              </a:rPr>
              <a:t>the</a:t>
            </a:r>
            <a:r>
              <a:rPr lang="en-GB" sz="700" spc="-25">
                <a:latin typeface="Arial"/>
                <a:cs typeface="Arial"/>
              </a:rPr>
              <a:t> </a:t>
            </a:r>
            <a:r>
              <a:rPr lang="en-GB" sz="700" spc="-5">
                <a:latin typeface="Arial"/>
                <a:cs typeface="Arial"/>
              </a:rPr>
              <a:t>event</a:t>
            </a:r>
            <a:r>
              <a:rPr lang="en-GB" sz="700" spc="-25">
                <a:latin typeface="Arial"/>
                <a:cs typeface="Arial"/>
              </a:rPr>
              <a:t> </a:t>
            </a:r>
            <a:r>
              <a:rPr lang="en-GB" sz="700" spc="-5">
                <a:latin typeface="Arial"/>
                <a:cs typeface="Arial"/>
              </a:rPr>
              <a:t>that</a:t>
            </a:r>
            <a:r>
              <a:rPr lang="en-GB" sz="700" spc="-40">
                <a:latin typeface="Arial"/>
                <a:cs typeface="Arial"/>
              </a:rPr>
              <a:t> </a:t>
            </a:r>
            <a:r>
              <a:rPr lang="en-GB" sz="700" spc="-5">
                <a:latin typeface="Arial"/>
                <a:cs typeface="Arial"/>
              </a:rPr>
              <a:t>Personal </a:t>
            </a:r>
            <a:r>
              <a:rPr lang="en-GB" sz="700" spc="-180">
                <a:latin typeface="Arial"/>
                <a:cs typeface="Arial"/>
              </a:rPr>
              <a:t> </a:t>
            </a:r>
            <a:r>
              <a:rPr lang="en-GB" sz="700" spc="-5">
                <a:latin typeface="Arial"/>
                <a:cs typeface="Arial"/>
              </a:rPr>
              <a:t>Data is held in hard copy format, any employees dealing </a:t>
            </a:r>
            <a:r>
              <a:rPr lang="en-GB" sz="700">
                <a:latin typeface="Arial"/>
                <a:cs typeface="Arial"/>
              </a:rPr>
              <a:t>with </a:t>
            </a:r>
            <a:r>
              <a:rPr lang="en-GB" sz="700" spc="-5">
                <a:latin typeface="Arial"/>
                <a:cs typeface="Arial"/>
              </a:rPr>
              <a:t>such </a:t>
            </a:r>
            <a:r>
              <a:rPr lang="en-GB" sz="700">
                <a:latin typeface="Arial"/>
                <a:cs typeface="Arial"/>
              </a:rPr>
              <a:t> </a:t>
            </a:r>
            <a:r>
              <a:rPr lang="en-GB" sz="700" spc="-5">
                <a:latin typeface="Arial"/>
                <a:cs typeface="Arial"/>
              </a:rPr>
              <a:t>Personal Data operate a clear desk policy, so that no Personal </a:t>
            </a:r>
            <a:r>
              <a:rPr lang="en-GB" sz="700">
                <a:latin typeface="Arial"/>
                <a:cs typeface="Arial"/>
              </a:rPr>
              <a:t>Data </a:t>
            </a:r>
            <a:r>
              <a:rPr lang="en-GB" sz="700" spc="-5">
                <a:latin typeface="Arial"/>
                <a:cs typeface="Arial"/>
              </a:rPr>
              <a:t>is </a:t>
            </a:r>
            <a:r>
              <a:rPr lang="en-GB" sz="700">
                <a:latin typeface="Arial"/>
                <a:cs typeface="Arial"/>
              </a:rPr>
              <a:t> </a:t>
            </a:r>
            <a:r>
              <a:rPr lang="en-GB" sz="700" spc="-5">
                <a:latin typeface="Arial"/>
                <a:cs typeface="Arial"/>
              </a:rPr>
              <a:t>left unattended in their absence. Personal Data in hard copy form is </a:t>
            </a:r>
            <a:r>
              <a:rPr lang="en-GB" sz="700">
                <a:latin typeface="Arial"/>
                <a:cs typeface="Arial"/>
              </a:rPr>
              <a:t> </a:t>
            </a:r>
            <a:r>
              <a:rPr lang="en-GB" sz="700" spc="-5">
                <a:latin typeface="Arial"/>
                <a:cs typeface="Arial"/>
              </a:rPr>
              <a:t>stored</a:t>
            </a:r>
            <a:r>
              <a:rPr lang="en-GB" sz="700" spc="5">
                <a:latin typeface="Arial"/>
                <a:cs typeface="Arial"/>
              </a:rPr>
              <a:t> </a:t>
            </a:r>
            <a:r>
              <a:rPr lang="en-GB" sz="700" spc="-5">
                <a:latin typeface="Arial"/>
                <a:cs typeface="Arial"/>
              </a:rPr>
              <a:t>securely to</a:t>
            </a:r>
            <a:r>
              <a:rPr lang="en-GB" sz="700" spc="5">
                <a:latin typeface="Arial"/>
                <a:cs typeface="Arial"/>
              </a:rPr>
              <a:t> </a:t>
            </a:r>
            <a:r>
              <a:rPr lang="en-GB" sz="700" spc="-5">
                <a:latin typeface="Arial"/>
                <a:cs typeface="Arial"/>
              </a:rPr>
              <a:t>prevent</a:t>
            </a:r>
            <a:r>
              <a:rPr lang="en-GB" sz="700" spc="5">
                <a:latin typeface="Arial"/>
                <a:cs typeface="Arial"/>
              </a:rPr>
              <a:t> </a:t>
            </a:r>
            <a:r>
              <a:rPr lang="en-GB" sz="700" spc="-10">
                <a:latin typeface="Arial"/>
                <a:cs typeface="Arial"/>
              </a:rPr>
              <a:t>any</a:t>
            </a:r>
            <a:r>
              <a:rPr lang="en-GB" sz="700" spc="5">
                <a:latin typeface="Arial"/>
                <a:cs typeface="Arial"/>
              </a:rPr>
              <a:t> </a:t>
            </a:r>
            <a:r>
              <a:rPr lang="en-GB" sz="700" spc="-5">
                <a:latin typeface="Arial"/>
                <a:cs typeface="Arial"/>
              </a:rPr>
              <a:t>unauthorized</a:t>
            </a:r>
            <a:r>
              <a:rPr lang="en-GB" sz="700" spc="5">
                <a:latin typeface="Arial"/>
                <a:cs typeface="Arial"/>
              </a:rPr>
              <a:t> </a:t>
            </a:r>
            <a:r>
              <a:rPr lang="en-GB" sz="700" spc="-5">
                <a:latin typeface="Arial"/>
                <a:cs typeface="Arial"/>
              </a:rPr>
              <a:t>access.</a:t>
            </a:r>
          </a:p>
          <a:p>
            <a:pPr marL="180000" marR="5080" indent="-180000" algn="just">
              <a:spcBef>
                <a:spcPts val="300"/>
              </a:spcBef>
              <a:spcAft>
                <a:spcPts val="300"/>
              </a:spcAft>
              <a:buFont typeface="Arial" panose="020B0604020202020204" pitchFamily="34" charset="0"/>
              <a:buChar char="•"/>
            </a:pPr>
            <a:r>
              <a:rPr lang="en-GB" sz="700" spc="-5">
                <a:latin typeface="Arial"/>
                <a:cs typeface="Arial"/>
              </a:rPr>
              <a:t>Supplier</a:t>
            </a:r>
            <a:r>
              <a:rPr lang="en-GB" sz="700">
                <a:latin typeface="Arial"/>
                <a:cs typeface="Arial"/>
              </a:rPr>
              <a:t> </a:t>
            </a:r>
            <a:r>
              <a:rPr lang="en-GB" sz="700" spc="-5">
                <a:latin typeface="Arial"/>
                <a:cs typeface="Arial"/>
              </a:rPr>
              <a:t>has</a:t>
            </a:r>
            <a:r>
              <a:rPr lang="en-GB" sz="700">
                <a:latin typeface="Arial"/>
                <a:cs typeface="Arial"/>
              </a:rPr>
              <a:t> </a:t>
            </a:r>
            <a:r>
              <a:rPr lang="en-GB" sz="700" spc="-5">
                <a:latin typeface="Arial"/>
                <a:cs typeface="Arial"/>
              </a:rPr>
              <a:t>business</a:t>
            </a:r>
            <a:r>
              <a:rPr lang="en-GB" sz="700">
                <a:latin typeface="Arial"/>
                <a:cs typeface="Arial"/>
              </a:rPr>
              <a:t> </a:t>
            </a:r>
            <a:r>
              <a:rPr lang="en-GB" sz="700" spc="-5">
                <a:latin typeface="Arial"/>
                <a:cs typeface="Arial"/>
              </a:rPr>
              <a:t>continuity</a:t>
            </a:r>
            <a:r>
              <a:rPr lang="en-GB" sz="700">
                <a:latin typeface="Arial"/>
                <a:cs typeface="Arial"/>
              </a:rPr>
              <a:t> </a:t>
            </a:r>
            <a:r>
              <a:rPr lang="en-GB" sz="700" spc="-5">
                <a:latin typeface="Arial"/>
                <a:cs typeface="Arial"/>
              </a:rPr>
              <a:t>plans</a:t>
            </a:r>
            <a:r>
              <a:rPr lang="en-GB" sz="700">
                <a:latin typeface="Arial"/>
                <a:cs typeface="Arial"/>
              </a:rPr>
              <a:t> </a:t>
            </a:r>
            <a:r>
              <a:rPr lang="en-GB" sz="700" spc="-5">
                <a:latin typeface="Arial"/>
                <a:cs typeface="Arial"/>
              </a:rPr>
              <a:t>in</a:t>
            </a:r>
            <a:r>
              <a:rPr lang="en-GB" sz="700">
                <a:latin typeface="Arial"/>
                <a:cs typeface="Arial"/>
              </a:rPr>
              <a:t> </a:t>
            </a:r>
            <a:r>
              <a:rPr lang="en-GB" sz="700" spc="-5">
                <a:latin typeface="Arial"/>
                <a:cs typeface="Arial"/>
              </a:rPr>
              <a:t>place,</a:t>
            </a:r>
            <a:r>
              <a:rPr lang="en-GB" sz="700">
                <a:latin typeface="Arial"/>
                <a:cs typeface="Arial"/>
              </a:rPr>
              <a:t> </a:t>
            </a:r>
            <a:r>
              <a:rPr lang="en-GB" sz="700" spc="-5">
                <a:latin typeface="Arial"/>
                <a:cs typeface="Arial"/>
              </a:rPr>
              <a:t>which</a:t>
            </a:r>
            <a:r>
              <a:rPr lang="en-GB" sz="700">
                <a:latin typeface="Arial"/>
                <a:cs typeface="Arial"/>
              </a:rPr>
              <a:t> </a:t>
            </a:r>
            <a:r>
              <a:rPr lang="en-GB" sz="700" spc="-5">
                <a:latin typeface="Arial"/>
                <a:cs typeface="Arial"/>
              </a:rPr>
              <a:t>are</a:t>
            </a:r>
            <a:r>
              <a:rPr lang="en-GB" sz="700">
                <a:latin typeface="Arial"/>
                <a:cs typeface="Arial"/>
              </a:rPr>
              <a:t> </a:t>
            </a:r>
            <a:r>
              <a:rPr lang="en-GB" sz="700" spc="-5">
                <a:latin typeface="Arial"/>
                <a:cs typeface="Arial"/>
              </a:rPr>
              <a:t>tested </a:t>
            </a:r>
            <a:r>
              <a:rPr lang="en-GB" sz="700">
                <a:latin typeface="Arial"/>
                <a:cs typeface="Arial"/>
              </a:rPr>
              <a:t> </a:t>
            </a:r>
            <a:r>
              <a:rPr lang="en-GB" sz="700" spc="-5">
                <a:latin typeface="Arial"/>
                <a:cs typeface="Arial"/>
              </a:rPr>
              <a:t>annually.</a:t>
            </a:r>
          </a:p>
          <a:p>
            <a:pPr marR="5080" algn="just">
              <a:spcBef>
                <a:spcPts val="300"/>
              </a:spcBef>
              <a:spcAft>
                <a:spcPts val="300"/>
              </a:spcAft>
            </a:pPr>
            <a:r>
              <a:rPr lang="en-GB" sz="700" b="1">
                <a:latin typeface="Arial"/>
                <a:cs typeface="Arial"/>
              </a:rPr>
              <a:t>Information Security Risk Management</a:t>
            </a:r>
          </a:p>
          <a:p>
            <a:pPr marL="180000" marR="5080" indent="-180000" algn="just">
              <a:spcBef>
                <a:spcPts val="300"/>
              </a:spcBef>
              <a:spcAft>
                <a:spcPts val="300"/>
              </a:spcAft>
              <a:buFont typeface="Arial" panose="020B0604020202020204" pitchFamily="34" charset="0"/>
              <a:buChar char="•"/>
            </a:pPr>
            <a:r>
              <a:rPr lang="en-GB" sz="700">
                <a:latin typeface="Arial"/>
                <a:cs typeface="Arial"/>
              </a:rPr>
              <a:t>Supplier periodically assesses risk within Information Technology  specifically toward assets associated/involved in the services/products  delivered. The implemented risk management framework is in  agreement with the requirements of the ISO 27001 &amp; ISO 27002.</a:t>
            </a:r>
          </a:p>
          <a:p>
            <a:pPr marR="5080" algn="just">
              <a:spcBef>
                <a:spcPts val="300"/>
              </a:spcBef>
              <a:spcAft>
                <a:spcPts val="300"/>
              </a:spcAft>
            </a:pPr>
            <a:r>
              <a:rPr lang="en-GB" sz="700" b="1">
                <a:latin typeface="Arial"/>
                <a:cs typeface="Arial"/>
              </a:rPr>
              <a:t>Information Security Policy</a:t>
            </a:r>
          </a:p>
          <a:p>
            <a:pPr marL="180000" marR="5080" indent="-180000" algn="just">
              <a:spcBef>
                <a:spcPts val="300"/>
              </a:spcBef>
              <a:spcAft>
                <a:spcPts val="300"/>
              </a:spcAft>
              <a:buFont typeface="Arial" panose="020B0604020202020204" pitchFamily="34" charset="0"/>
              <a:buChar char="•"/>
            </a:pPr>
            <a:r>
              <a:rPr lang="en-GB" sz="700">
                <a:latin typeface="Arial"/>
                <a:cs typeface="Arial"/>
              </a:rPr>
              <a:t>Supplier has in place an information security policy and other additional  policies to ensure that controls are in place.</a:t>
            </a:r>
          </a:p>
          <a:p>
            <a:pPr marL="180000" marR="5080" indent="-180000" algn="just">
              <a:spcBef>
                <a:spcPts val="300"/>
              </a:spcBef>
              <a:spcAft>
                <a:spcPts val="300"/>
              </a:spcAft>
              <a:buFont typeface="Arial" panose="020B0604020202020204" pitchFamily="34" charset="0"/>
              <a:buChar char="•"/>
            </a:pPr>
            <a:r>
              <a:rPr lang="en-GB" sz="700">
                <a:latin typeface="Arial"/>
                <a:cs typeface="Arial"/>
              </a:rPr>
              <a:t>Supplier regularly review its information security policy.</a:t>
            </a:r>
          </a:p>
          <a:p>
            <a:pPr marL="180000" marR="5080" indent="-180000" algn="just">
              <a:spcBef>
                <a:spcPts val="300"/>
              </a:spcBef>
              <a:spcAft>
                <a:spcPts val="300"/>
              </a:spcAft>
              <a:buFont typeface="Arial" panose="020B0604020202020204" pitchFamily="34" charset="0"/>
              <a:buChar char="•"/>
            </a:pPr>
            <a:r>
              <a:rPr lang="en-GB" sz="700">
                <a:latin typeface="Arial"/>
                <a:cs typeface="Arial"/>
              </a:rPr>
              <a:t>Supplier follows Information Security programmes that are based on the  following frameworks:</a:t>
            </a:r>
          </a:p>
          <a:p>
            <a:pPr marL="180000" marR="5080" indent="-180000" algn="just">
              <a:spcBef>
                <a:spcPts val="300"/>
              </a:spcBef>
              <a:spcAft>
                <a:spcPts val="300"/>
              </a:spcAft>
              <a:buFont typeface="Arial" panose="020B0604020202020204" pitchFamily="34" charset="0"/>
              <a:buChar char="•"/>
            </a:pPr>
            <a:r>
              <a:rPr lang="en-GB" sz="700">
                <a:latin typeface="Arial"/>
                <a:cs typeface="Arial"/>
              </a:rPr>
              <a:t>ISO 27001 &amp; ISO 27002 standards (Supplier is certified to ISO 27001)</a:t>
            </a:r>
          </a:p>
          <a:p>
            <a:pPr marL="180000" marR="5080" indent="-180000" algn="just">
              <a:spcBef>
                <a:spcPts val="300"/>
              </a:spcBef>
              <a:spcAft>
                <a:spcPts val="300"/>
              </a:spcAft>
              <a:buFont typeface="Arial" panose="020B0604020202020204" pitchFamily="34" charset="0"/>
              <a:buChar char="•"/>
            </a:pPr>
            <a:endParaRPr lang="en-GB" sz="700">
              <a:latin typeface="Arial"/>
              <a:cs typeface="Arial"/>
            </a:endParaRPr>
          </a:p>
          <a:p>
            <a:pPr marL="12700">
              <a:spcBef>
                <a:spcPts val="300"/>
              </a:spcBef>
              <a:spcAft>
                <a:spcPts val="300"/>
              </a:spcAft>
            </a:pPr>
            <a:endParaRPr lang="en-GB" sz="700">
              <a:latin typeface="Arial"/>
              <a:cs typeface="Arial"/>
            </a:endParaRPr>
          </a:p>
        </p:txBody>
      </p:sp>
      <p:sp>
        <p:nvSpPr>
          <p:cNvPr id="14" name="Schedule 1">
            <a:extLst>
              <a:ext uri="{FF2B5EF4-FFF2-40B4-BE49-F238E27FC236}">
                <a16:creationId xmlns:a16="http://schemas.microsoft.com/office/drawing/2014/main" id="{C6543822-B6C6-4D64-954C-3B178D60FCED}"/>
              </a:ext>
            </a:extLst>
          </p:cNvPr>
          <p:cNvSpPr txBox="1"/>
          <p:nvPr/>
        </p:nvSpPr>
        <p:spPr>
          <a:xfrm>
            <a:off x="8202612" y="330813"/>
            <a:ext cx="3494088" cy="135293"/>
          </a:xfrm>
          <a:prstGeom prst="rect">
            <a:avLst/>
          </a:prstGeom>
        </p:spPr>
        <p:txBody>
          <a:bodyPr vert="horz" wrap="square" lIns="0" tIns="12065" rIns="0" bIns="0" rtlCol="0">
            <a:spAutoFit/>
          </a:bodyPr>
          <a:lstStyle/>
          <a:p>
            <a:pPr marL="12700">
              <a:lnSpc>
                <a:spcPct val="100000"/>
              </a:lnSpc>
              <a:spcBef>
                <a:spcPts val="95"/>
              </a:spcBef>
            </a:pPr>
            <a:r>
              <a:rPr lang="en-GB" sz="800" b="1" u="sng" spc="-5">
                <a:uFill>
                  <a:solidFill>
                    <a:srgbClr val="000000"/>
                  </a:solidFill>
                </a:uFill>
                <a:latin typeface="Arial"/>
                <a:cs typeface="Arial"/>
              </a:rPr>
              <a:t>Schedule</a:t>
            </a:r>
            <a:r>
              <a:rPr lang="en-GB" sz="800" b="1" u="sng" spc="5">
                <a:uFill>
                  <a:solidFill>
                    <a:srgbClr val="000000"/>
                  </a:solidFill>
                </a:uFill>
                <a:latin typeface="Arial"/>
                <a:cs typeface="Arial"/>
              </a:rPr>
              <a:t> </a:t>
            </a:r>
            <a:r>
              <a:rPr lang="en-GB" sz="800" b="1" u="sng" spc="-5">
                <a:uFill>
                  <a:solidFill>
                    <a:srgbClr val="000000"/>
                  </a:solidFill>
                </a:uFill>
                <a:latin typeface="Arial"/>
                <a:cs typeface="Arial"/>
              </a:rPr>
              <a:t>2</a:t>
            </a:r>
            <a:r>
              <a:rPr lang="en-GB" sz="800" b="1" u="sng" spc="5">
                <a:uFill>
                  <a:solidFill>
                    <a:srgbClr val="000000"/>
                  </a:solidFill>
                </a:uFill>
                <a:latin typeface="Arial"/>
                <a:cs typeface="Arial"/>
              </a:rPr>
              <a:t> </a:t>
            </a:r>
            <a:r>
              <a:rPr lang="en-GB" sz="800" b="1" u="sng" spc="-5">
                <a:uFill>
                  <a:solidFill>
                    <a:srgbClr val="000000"/>
                  </a:solidFill>
                </a:uFill>
                <a:latin typeface="Arial"/>
                <a:cs typeface="Arial"/>
              </a:rPr>
              <a:t>-</a:t>
            </a:r>
            <a:r>
              <a:rPr lang="en-GB" sz="800" b="1" u="sng" spc="-10">
                <a:uFill>
                  <a:solidFill>
                    <a:srgbClr val="000000"/>
                  </a:solidFill>
                </a:uFill>
                <a:latin typeface="Arial"/>
                <a:cs typeface="Arial"/>
              </a:rPr>
              <a:t> </a:t>
            </a:r>
            <a:r>
              <a:rPr lang="en-GB" sz="800" b="1" u="sng" spc="-5">
                <a:uFill>
                  <a:solidFill>
                    <a:srgbClr val="000000"/>
                  </a:solidFill>
                </a:uFill>
                <a:latin typeface="Arial"/>
                <a:cs typeface="Arial"/>
              </a:rPr>
              <a:t>Supplier</a:t>
            </a:r>
            <a:r>
              <a:rPr lang="en-GB" sz="800" b="1" u="sng">
                <a:uFill>
                  <a:solidFill>
                    <a:srgbClr val="000000"/>
                  </a:solidFill>
                </a:uFill>
                <a:latin typeface="Arial"/>
                <a:cs typeface="Arial"/>
              </a:rPr>
              <a:t> </a:t>
            </a:r>
            <a:r>
              <a:rPr lang="en-GB" sz="800" b="1" u="sng" spc="-5">
                <a:uFill>
                  <a:solidFill>
                    <a:srgbClr val="000000"/>
                  </a:solidFill>
                </a:uFill>
                <a:latin typeface="Arial"/>
                <a:cs typeface="Arial"/>
              </a:rPr>
              <a:t>Technical and</a:t>
            </a:r>
            <a:r>
              <a:rPr lang="en-GB" sz="800" b="1" u="sng" spc="15">
                <a:uFill>
                  <a:solidFill>
                    <a:srgbClr val="000000"/>
                  </a:solidFill>
                </a:uFill>
                <a:latin typeface="Arial"/>
                <a:cs typeface="Arial"/>
              </a:rPr>
              <a:t> </a:t>
            </a:r>
            <a:r>
              <a:rPr lang="en-GB" sz="800" b="1" u="sng" spc="-5">
                <a:uFill>
                  <a:solidFill>
                    <a:srgbClr val="000000"/>
                  </a:solidFill>
                </a:uFill>
                <a:latin typeface="Arial"/>
                <a:cs typeface="Arial"/>
              </a:rPr>
              <a:t>organisational</a:t>
            </a:r>
            <a:r>
              <a:rPr lang="en-GB" sz="800" b="1" u="sng">
                <a:uFill>
                  <a:solidFill>
                    <a:srgbClr val="000000"/>
                  </a:solidFill>
                </a:uFill>
                <a:latin typeface="Arial"/>
                <a:cs typeface="Arial"/>
              </a:rPr>
              <a:t> </a:t>
            </a:r>
            <a:r>
              <a:rPr lang="en-GB" sz="800" b="1" u="sng" spc="-5">
                <a:uFill>
                  <a:solidFill>
                    <a:srgbClr val="000000"/>
                  </a:solidFill>
                </a:uFill>
                <a:latin typeface="Arial"/>
                <a:cs typeface="Arial"/>
              </a:rPr>
              <a:t>measures</a:t>
            </a:r>
            <a:endParaRPr lang="en-GB" sz="800">
              <a:latin typeface="Arial"/>
              <a:cs typeface="Arial"/>
            </a:endParaRPr>
          </a:p>
        </p:txBody>
      </p:sp>
    </p:spTree>
    <p:extLst>
      <p:ext uri="{BB962C8B-B14F-4D97-AF65-F5344CB8AC3E}">
        <p14:creationId xmlns:p14="http://schemas.microsoft.com/office/powerpoint/2010/main" val="2808623007"/>
      </p:ext>
    </p:extLst>
  </p:cSld>
  <p:clrMapOvr>
    <a:masterClrMapping/>
  </p:clrMapOvr>
  <p:extLst>
    <p:ext uri="{DCECCB84-F9BA-43D5-87BE-67443E8EF086}">
      <p15:sldGuideLst xmlns:p15="http://schemas.microsoft.com/office/powerpoint/2012/main"/>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T&amp;C7">
    <p:spTree>
      <p:nvGrpSpPr>
        <p:cNvPr id="1" name=""/>
        <p:cNvGrpSpPr/>
        <p:nvPr/>
      </p:nvGrpSpPr>
      <p:grpSpPr>
        <a:xfrm>
          <a:off x="0" y="0"/>
          <a:ext cx="0" cy="0"/>
          <a:chOff x="0" y="0"/>
          <a:chExt cx="0" cy="0"/>
        </a:xfrm>
      </p:grpSpPr>
      <p:sp>
        <p:nvSpPr>
          <p:cNvPr id="11" name="Slide Number Placeholder 15">
            <a:extLst>
              <a:ext uri="{FF2B5EF4-FFF2-40B4-BE49-F238E27FC236}">
                <a16:creationId xmlns:a16="http://schemas.microsoft.com/office/drawing/2014/main" id="{8D12899D-1C8B-4BF7-9004-B8652304FB39}"/>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5" name="object 27">
            <a:extLst>
              <a:ext uri="{FF2B5EF4-FFF2-40B4-BE49-F238E27FC236}">
                <a16:creationId xmlns:a16="http://schemas.microsoft.com/office/drawing/2014/main" id="{D4587787-16C8-46AC-95EA-ED9773321031}"/>
              </a:ext>
              <a:ext uri="{C183D7F6-B498-43B3-948B-1728B52AA6E4}">
                <adec:decorative xmlns:adec="http://schemas.microsoft.com/office/drawing/2017/decorative" val="1"/>
              </a:ext>
            </a:extLst>
          </p:cNvPr>
          <p:cNvSpPr txBox="1">
            <a:spLocks/>
          </p:cNvSpPr>
          <p:nvPr/>
        </p:nvSpPr>
        <p:spPr>
          <a:xfrm>
            <a:off x="442913" y="78156"/>
            <a:ext cx="1582737" cy="94257"/>
          </a:xfrm>
          <a:prstGeom prst="rect">
            <a:avLst/>
          </a:prstGeom>
        </p:spPr>
        <p:txBody>
          <a:bodyPr vert="horz" wrap="square" lIns="0" tIns="1905" rIns="0" bIns="0" rtlCol="0">
            <a:spAutoFit/>
          </a:bodyPr>
          <a:lstStyle>
            <a:defPPr>
              <a:defRPr lang="en-US"/>
            </a:defPPr>
            <a:lvl1pPr marL="0" algn="l" defTabSz="914400" rtl="0" eaLnBrk="1" latinLnBrk="0" hangingPunct="1">
              <a:defRPr sz="800" b="0" i="0" kern="1200">
                <a:solidFill>
                  <a:schemeClr val="tx1"/>
                </a:solidFill>
                <a:latin typeface="Times New Roman"/>
                <a:ea typeface="+mn-ea"/>
                <a:cs typeface="Times New Roman"/>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marR="0" lvl="0" indent="0" algn="l" defTabSz="914400" rtl="0" eaLnBrk="1" fontAlgn="auto" latinLnBrk="0" hangingPunct="1">
              <a:lnSpc>
                <a:spcPct val="100000"/>
              </a:lnSpc>
              <a:spcBef>
                <a:spcPts val="15"/>
              </a:spcBef>
              <a:spcAft>
                <a:spcPts val="0"/>
              </a:spcAft>
              <a:buClrTx/>
              <a:buSzTx/>
              <a:buFontTx/>
              <a:buNone/>
              <a:tabLst/>
              <a:defRPr/>
            </a:pPr>
            <a:r>
              <a:rPr kumimoji="0" lang="en-GB" sz="600" b="0" i="1" u="none" strike="noStrike" kern="1200" cap="none" spc="-5" normalizeH="0" baseline="0" noProof="0">
                <a:ln>
                  <a:noFill/>
                </a:ln>
                <a:effectLst/>
                <a:uLnTx/>
                <a:uFillTx/>
                <a:latin typeface="+mn-lt"/>
                <a:ea typeface="+mn-ea"/>
                <a:cs typeface="Times New Roman"/>
              </a:rPr>
              <a:t>Version</a:t>
            </a:r>
            <a:r>
              <a:rPr kumimoji="0" lang="en-GB" sz="600" b="0" i="1" u="none" strike="noStrike" kern="1200" cap="none" spc="-30" normalizeH="0" baseline="0" noProof="0">
                <a:ln>
                  <a:noFill/>
                </a:ln>
                <a:effectLst/>
                <a:uLnTx/>
                <a:uFillTx/>
                <a:latin typeface="+mn-lt"/>
                <a:ea typeface="+mn-ea"/>
                <a:cs typeface="Times New Roman"/>
              </a:rPr>
              <a:t> </a:t>
            </a:r>
            <a:r>
              <a:rPr kumimoji="0" lang="en-GB" sz="600" b="0" i="1" u="none" strike="noStrike" kern="1200" cap="none" spc="0" normalizeH="0" baseline="0" noProof="0">
                <a:ln>
                  <a:noFill/>
                </a:ln>
                <a:effectLst/>
                <a:uLnTx/>
                <a:uFillTx/>
                <a:latin typeface="+mn-lt"/>
                <a:ea typeface="+mn-ea"/>
                <a:cs typeface="Times New Roman"/>
              </a:rPr>
              <a:t>10.</a:t>
            </a:r>
            <a:r>
              <a:rPr kumimoji="0" lang="en-GB" sz="600" b="0" i="1" u="none" strike="noStrike" kern="1200" cap="none" spc="-20" normalizeH="0" baseline="0" noProof="0">
                <a:ln>
                  <a:noFill/>
                </a:ln>
                <a:effectLst/>
                <a:uLnTx/>
                <a:uFillTx/>
                <a:latin typeface="+mn-lt"/>
                <a:ea typeface="+mn-ea"/>
                <a:cs typeface="Times New Roman"/>
              </a:rPr>
              <a:t> </a:t>
            </a:r>
            <a:r>
              <a:rPr kumimoji="0" lang="en-GB" sz="600" b="0" i="1" u="none" strike="noStrike" kern="1200" cap="none" spc="-5" normalizeH="0" baseline="0" noProof="0">
                <a:ln>
                  <a:noFill/>
                </a:ln>
                <a:effectLst/>
                <a:uLnTx/>
                <a:uFillTx/>
                <a:latin typeface="+mn-lt"/>
                <a:ea typeface="+mn-ea"/>
                <a:cs typeface="Times New Roman"/>
              </a:rPr>
              <a:t>January.22</a:t>
            </a:r>
          </a:p>
        </p:txBody>
      </p:sp>
      <p:sp>
        <p:nvSpPr>
          <p:cNvPr id="4" name="object 4">
            <a:extLst>
              <a:ext uri="{FF2B5EF4-FFF2-40B4-BE49-F238E27FC236}">
                <a16:creationId xmlns:a16="http://schemas.microsoft.com/office/drawing/2014/main" id="{9800D3DA-3B55-4571-8378-2BE308D65BE8}"/>
              </a:ext>
            </a:extLst>
          </p:cNvPr>
          <p:cNvSpPr txBox="1"/>
          <p:nvPr/>
        </p:nvSpPr>
        <p:spPr>
          <a:xfrm>
            <a:off x="442913" y="431290"/>
            <a:ext cx="11306175" cy="5407535"/>
          </a:xfrm>
          <a:prstGeom prst="rect">
            <a:avLst/>
          </a:prstGeom>
        </p:spPr>
        <p:txBody>
          <a:bodyPr vert="horz" wrap="square" lIns="0" tIns="19685" rIns="0" bIns="0" numCol="3" spcCol="360000" rtlCol="0">
            <a:noAutofit/>
          </a:bodyPr>
          <a:lstStyle/>
          <a:p>
            <a:pPr marR="5080" indent="-270000" algn="just">
              <a:spcBef>
                <a:spcPts val="300"/>
              </a:spcBef>
              <a:spcAft>
                <a:spcPts val="300"/>
              </a:spcAft>
              <a:tabLst>
                <a:tab pos="289560" algn="l"/>
              </a:tabLst>
            </a:pPr>
            <a:r>
              <a:rPr lang="en-GB" sz="700" b="1">
                <a:latin typeface="Arial"/>
                <a:cs typeface="Arial"/>
              </a:rPr>
              <a:t>Asset Management</a:t>
            </a:r>
          </a:p>
          <a:p>
            <a:pPr marL="180000" marR="5080" indent="-180000" algn="just">
              <a:spcBef>
                <a:spcPts val="300"/>
              </a:spcBef>
              <a:spcAft>
                <a:spcPts val="300"/>
              </a:spcAft>
              <a:buFont typeface="Arial" panose="020B0604020202020204" pitchFamily="34" charset="0"/>
              <a:buChar char="•"/>
              <a:tabLst>
                <a:tab pos="289560" algn="l"/>
              </a:tabLst>
            </a:pPr>
            <a:r>
              <a:rPr lang="en-GB" sz="700">
                <a:latin typeface="Arial"/>
                <a:cs typeface="Arial"/>
              </a:rPr>
              <a:t>Supplier has documented and implemented rules with regards to  acceptable use of assets.</a:t>
            </a:r>
          </a:p>
          <a:p>
            <a:pPr marL="270000" indent="-270000">
              <a:spcBef>
                <a:spcPts val="300"/>
              </a:spcBef>
              <a:spcAft>
                <a:spcPts val="300"/>
              </a:spcAft>
              <a:tabLst>
                <a:tab pos="289560" algn="l"/>
              </a:tabLst>
            </a:pPr>
            <a:endParaRPr lang="en-GB" sz="700">
              <a:latin typeface="Arial"/>
              <a:cs typeface="Arial"/>
            </a:endParaRPr>
          </a:p>
          <a:p>
            <a:pPr marL="270000" indent="-270000">
              <a:spcBef>
                <a:spcPts val="300"/>
              </a:spcBef>
              <a:spcAft>
                <a:spcPts val="300"/>
              </a:spcAft>
              <a:tabLst>
                <a:tab pos="289560" algn="l"/>
              </a:tabLst>
            </a:pPr>
            <a:r>
              <a:rPr lang="en-GB" sz="700" b="1">
                <a:latin typeface="Arial"/>
                <a:cs typeface="Arial"/>
              </a:rPr>
              <a:t>Human Resources Security</a:t>
            </a:r>
          </a:p>
          <a:p>
            <a:pPr marL="180000" marR="5080" indent="-180000" algn="just">
              <a:spcBef>
                <a:spcPts val="300"/>
              </a:spcBef>
              <a:spcAft>
                <a:spcPts val="300"/>
              </a:spcAft>
              <a:buFont typeface="Arial" panose="020B0604020202020204" pitchFamily="34" charset="0"/>
              <a:buChar char="•"/>
              <a:tabLst>
                <a:tab pos="241935" algn="l"/>
              </a:tabLst>
            </a:pPr>
            <a:r>
              <a:rPr lang="en-GB" sz="700">
                <a:latin typeface="Arial"/>
                <a:cs typeface="Arial"/>
              </a:rPr>
              <a:t>Supplier ensures that employees, contractors, and subcontractors who  access Supplier assets are screened prior to employment; this meets the  UK HMG Baseline Personnel Security Standard. Screening includes  Criminal, financial (where applicable), employment background  screening processes, where applicable with legislation.</a:t>
            </a:r>
          </a:p>
          <a:p>
            <a:pPr marL="180000" marR="5080" indent="-180000" algn="just">
              <a:spcBef>
                <a:spcPts val="300"/>
              </a:spcBef>
              <a:spcAft>
                <a:spcPts val="300"/>
              </a:spcAft>
              <a:buFont typeface="Arial" panose="020B0604020202020204" pitchFamily="34" charset="0"/>
              <a:buChar char="•"/>
            </a:pPr>
            <a:r>
              <a:rPr lang="en-GB" sz="700">
                <a:latin typeface="Arial"/>
                <a:cs typeface="Arial"/>
              </a:rPr>
              <a:t>Supplier has processes in place to periodically screen personnel during  employment for anyone who accesses Regulated, Confidential, or  Personal information.</a:t>
            </a:r>
          </a:p>
          <a:p>
            <a:pPr marL="180000" marR="5080" indent="-180000" algn="just">
              <a:spcBef>
                <a:spcPts val="300"/>
              </a:spcBef>
              <a:spcAft>
                <a:spcPts val="300"/>
              </a:spcAft>
              <a:buFont typeface="Arial" panose="020B0604020202020204" pitchFamily="34" charset="0"/>
              <a:buChar char="•"/>
            </a:pPr>
            <a:r>
              <a:rPr lang="en-GB" sz="700">
                <a:latin typeface="Arial"/>
                <a:cs typeface="Arial"/>
              </a:rPr>
              <a:t>Supplier ensures that an Information Security awareness campaign is  provided to everyone who has access to Supplier assets.</a:t>
            </a:r>
          </a:p>
          <a:p>
            <a:pPr marL="180000" marR="5080" indent="-180000" algn="just">
              <a:spcBef>
                <a:spcPts val="300"/>
              </a:spcBef>
              <a:spcAft>
                <a:spcPts val="300"/>
              </a:spcAft>
              <a:buFont typeface="Arial" panose="020B0604020202020204" pitchFamily="34" charset="0"/>
              <a:buChar char="•"/>
            </a:pPr>
            <a:r>
              <a:rPr lang="en-GB" sz="700">
                <a:latin typeface="Arial"/>
                <a:cs typeface="Arial"/>
              </a:rPr>
              <a:t>Supplier ensures that all user IDs, tokens or physical-access badges are  assigned to a unique Supplier employee or Supplier subcontractor.</a:t>
            </a:r>
          </a:p>
          <a:p>
            <a:pPr marL="180000" marR="5080" indent="-180000" algn="just">
              <a:spcBef>
                <a:spcPts val="300"/>
              </a:spcBef>
              <a:spcAft>
                <a:spcPts val="300"/>
              </a:spcAft>
              <a:buFont typeface="Arial" panose="020B0604020202020204" pitchFamily="34" charset="0"/>
              <a:buChar char="•"/>
            </a:pPr>
            <a:r>
              <a:rPr lang="en-GB" sz="700">
                <a:latin typeface="Arial"/>
                <a:cs typeface="Arial"/>
              </a:rPr>
              <a:t>Ensure all user/system/service/administrator accounts and passwords  are never shared.</a:t>
            </a:r>
          </a:p>
          <a:p>
            <a:pPr marL="12700">
              <a:spcBef>
                <a:spcPts val="300"/>
              </a:spcBef>
              <a:spcAft>
                <a:spcPts val="300"/>
              </a:spcAft>
            </a:pPr>
            <a:r>
              <a:rPr lang="en-GB" sz="700" b="1" spc="-5">
                <a:latin typeface="Arial"/>
                <a:cs typeface="Arial"/>
              </a:rPr>
              <a:t>Physical</a:t>
            </a:r>
            <a:r>
              <a:rPr lang="en-GB" sz="700" b="1" spc="-15">
                <a:latin typeface="Arial"/>
                <a:cs typeface="Arial"/>
              </a:rPr>
              <a:t> </a:t>
            </a:r>
            <a:r>
              <a:rPr lang="en-GB" sz="700" b="1">
                <a:latin typeface="Arial"/>
                <a:cs typeface="Arial"/>
              </a:rPr>
              <a:t>and</a:t>
            </a:r>
            <a:r>
              <a:rPr lang="en-GB" sz="700" b="1" spc="-15">
                <a:latin typeface="Arial"/>
                <a:cs typeface="Arial"/>
              </a:rPr>
              <a:t> </a:t>
            </a:r>
            <a:r>
              <a:rPr lang="en-GB" sz="700" b="1" spc="-5">
                <a:latin typeface="Arial"/>
                <a:cs typeface="Arial"/>
              </a:rPr>
              <a:t>Environmental</a:t>
            </a:r>
            <a:r>
              <a:rPr lang="en-GB" sz="700" b="1" spc="-10">
                <a:latin typeface="Arial"/>
                <a:cs typeface="Arial"/>
              </a:rPr>
              <a:t> </a:t>
            </a:r>
            <a:r>
              <a:rPr lang="en-GB" sz="700" b="1" spc="-5">
                <a:latin typeface="Arial"/>
                <a:cs typeface="Arial"/>
              </a:rPr>
              <a:t>Security</a:t>
            </a:r>
          </a:p>
          <a:p>
            <a:pPr marL="12700">
              <a:spcBef>
                <a:spcPts val="300"/>
              </a:spcBef>
              <a:spcAft>
                <a:spcPts val="300"/>
              </a:spcAft>
            </a:pPr>
            <a:r>
              <a:rPr lang="en-GB" sz="700" spc="-5">
                <a:latin typeface="Arial"/>
                <a:cs typeface="Arial"/>
              </a:rPr>
              <a:t>Supplier assets</a:t>
            </a:r>
            <a:r>
              <a:rPr lang="en-GB" sz="700">
                <a:latin typeface="Arial"/>
                <a:cs typeface="Arial"/>
              </a:rPr>
              <a:t> </a:t>
            </a:r>
            <a:r>
              <a:rPr lang="en-GB" sz="700" spc="-10">
                <a:latin typeface="Arial"/>
                <a:cs typeface="Arial"/>
              </a:rPr>
              <a:t>are</a:t>
            </a:r>
            <a:r>
              <a:rPr lang="en-GB" sz="700">
                <a:latin typeface="Arial"/>
                <a:cs typeface="Arial"/>
              </a:rPr>
              <a:t> </a:t>
            </a:r>
            <a:r>
              <a:rPr lang="en-GB" sz="700" spc="-5">
                <a:latin typeface="Arial"/>
                <a:cs typeface="Arial"/>
              </a:rPr>
              <a:t>protected</a:t>
            </a:r>
            <a:r>
              <a:rPr lang="en-GB" sz="700" spc="-10">
                <a:latin typeface="Arial"/>
                <a:cs typeface="Arial"/>
              </a:rPr>
              <a:t> </a:t>
            </a:r>
            <a:r>
              <a:rPr lang="en-GB" sz="700" spc="-5">
                <a:latin typeface="Arial"/>
                <a:cs typeface="Arial"/>
              </a:rPr>
              <a:t>from:</a:t>
            </a:r>
            <a:endParaRPr lang="en-GB" sz="700">
              <a:latin typeface="Arial"/>
              <a:cs typeface="Arial"/>
            </a:endParaRPr>
          </a:p>
          <a:p>
            <a:pPr marL="180000" marR="5080" indent="-180000" algn="just">
              <a:spcBef>
                <a:spcPts val="300"/>
              </a:spcBef>
              <a:spcAft>
                <a:spcPts val="300"/>
              </a:spcAft>
              <a:buFont typeface="Arial" panose="020B0604020202020204" pitchFamily="34" charset="0"/>
              <a:buChar char="•"/>
              <a:tabLst>
                <a:tab pos="469265" algn="l"/>
                <a:tab pos="470534" algn="l"/>
              </a:tabLst>
            </a:pPr>
            <a:r>
              <a:rPr lang="en-GB" sz="700">
                <a:latin typeface="Arial"/>
                <a:cs typeface="Arial"/>
              </a:rPr>
              <a:t>Natural disasters,</a:t>
            </a:r>
          </a:p>
          <a:p>
            <a:pPr marL="180000" marR="5080" indent="-180000" algn="just">
              <a:spcBef>
                <a:spcPts val="300"/>
              </a:spcBef>
              <a:spcAft>
                <a:spcPts val="300"/>
              </a:spcAft>
              <a:buFont typeface="Arial" panose="020B0604020202020204" pitchFamily="34" charset="0"/>
              <a:buChar char="•"/>
              <a:tabLst>
                <a:tab pos="469900" algn="l"/>
                <a:tab pos="470534" algn="l"/>
              </a:tabLst>
            </a:pPr>
            <a:r>
              <a:rPr lang="en-GB" sz="700">
                <a:latin typeface="Arial"/>
                <a:cs typeface="Arial"/>
              </a:rPr>
              <a:t>Theft, physical intrusion, unlawful and unauthorized physical access,</a:t>
            </a:r>
          </a:p>
          <a:p>
            <a:pPr marL="180000" marR="5080" indent="-180000" algn="just">
              <a:spcBef>
                <a:spcPts val="300"/>
              </a:spcBef>
              <a:spcAft>
                <a:spcPts val="300"/>
              </a:spcAft>
              <a:buFont typeface="Arial" panose="020B0604020202020204" pitchFamily="34" charset="0"/>
              <a:buChar char="•"/>
              <a:tabLst>
                <a:tab pos="469900" algn="l"/>
                <a:tab pos="470534" algn="l"/>
              </a:tabLst>
            </a:pPr>
            <a:r>
              <a:rPr lang="en-GB" sz="700">
                <a:latin typeface="Arial"/>
                <a:cs typeface="Arial"/>
              </a:rPr>
              <a:t>Ventilation, Heat or Cooling problems, power failures or outages.</a:t>
            </a:r>
          </a:p>
          <a:p>
            <a:pPr marL="12700" marR="2243455">
              <a:spcBef>
                <a:spcPts val="300"/>
              </a:spcBef>
              <a:spcAft>
                <a:spcPts val="300"/>
              </a:spcAft>
            </a:pPr>
            <a:r>
              <a:rPr lang="en-GB" sz="700" b="1" spc="-5">
                <a:latin typeface="Arial"/>
                <a:cs typeface="Arial"/>
              </a:rPr>
              <a:t>Operations Management </a:t>
            </a:r>
          </a:p>
          <a:p>
            <a:pPr marL="12700" marR="2243455">
              <a:spcBef>
                <a:spcPts val="300"/>
              </a:spcBef>
              <a:spcAft>
                <a:spcPts val="300"/>
              </a:spcAft>
            </a:pPr>
            <a:r>
              <a:rPr lang="en-GB" sz="700" b="1" spc="-180">
                <a:latin typeface="Arial"/>
                <a:cs typeface="Arial"/>
              </a:rPr>
              <a:t> </a:t>
            </a:r>
            <a:r>
              <a:rPr lang="en-GB" sz="700" b="1" spc="-5">
                <a:latin typeface="Arial"/>
                <a:cs typeface="Arial"/>
              </a:rPr>
              <a:t>Network</a:t>
            </a:r>
            <a:r>
              <a:rPr lang="en-GB" sz="700" b="1" spc="-15">
                <a:latin typeface="Arial"/>
                <a:cs typeface="Arial"/>
              </a:rPr>
              <a:t> </a:t>
            </a:r>
            <a:r>
              <a:rPr lang="en-GB" sz="700" b="1" spc="-5">
                <a:latin typeface="Arial"/>
                <a:cs typeface="Arial"/>
              </a:rPr>
              <a:t>Security:</a:t>
            </a:r>
            <a:endParaRPr lang="en-GB" sz="700">
              <a:latin typeface="Arial"/>
              <a:cs typeface="Arial"/>
            </a:endParaRPr>
          </a:p>
          <a:p>
            <a:pPr marL="12700" marR="5080">
              <a:spcBef>
                <a:spcPts val="300"/>
              </a:spcBef>
              <a:spcAft>
                <a:spcPts val="300"/>
              </a:spcAft>
            </a:pPr>
            <a:r>
              <a:rPr lang="en-GB" sz="700" spc="-5">
                <a:latin typeface="Arial"/>
                <a:cs typeface="Arial"/>
              </a:rPr>
              <a:t>Supplier</a:t>
            </a:r>
            <a:r>
              <a:rPr lang="en-GB" sz="700" spc="105">
                <a:latin typeface="Arial"/>
                <a:cs typeface="Arial"/>
              </a:rPr>
              <a:t> </a:t>
            </a:r>
            <a:r>
              <a:rPr lang="en-GB" sz="700" spc="-5">
                <a:latin typeface="Arial"/>
                <a:cs typeface="Arial"/>
              </a:rPr>
              <a:t>deploys</a:t>
            </a:r>
            <a:r>
              <a:rPr lang="en-GB" sz="700" spc="110">
                <a:latin typeface="Arial"/>
                <a:cs typeface="Arial"/>
              </a:rPr>
              <a:t> </a:t>
            </a:r>
            <a:r>
              <a:rPr lang="en-GB" sz="700">
                <a:latin typeface="Arial"/>
                <a:cs typeface="Arial"/>
              </a:rPr>
              <a:t>an</a:t>
            </a:r>
            <a:r>
              <a:rPr lang="en-GB" sz="700" spc="105">
                <a:latin typeface="Arial"/>
                <a:cs typeface="Arial"/>
              </a:rPr>
              <a:t> </a:t>
            </a:r>
            <a:r>
              <a:rPr lang="en-GB" sz="700" spc="-5">
                <a:latin typeface="Arial"/>
                <a:cs typeface="Arial"/>
              </a:rPr>
              <a:t>intrusion</a:t>
            </a:r>
            <a:r>
              <a:rPr lang="en-GB" sz="700" spc="110">
                <a:latin typeface="Arial"/>
                <a:cs typeface="Arial"/>
              </a:rPr>
              <a:t> </a:t>
            </a:r>
            <a:r>
              <a:rPr lang="en-GB" sz="700" spc="-5">
                <a:latin typeface="Arial"/>
                <a:cs typeface="Arial"/>
              </a:rPr>
              <a:t>detection</a:t>
            </a:r>
            <a:r>
              <a:rPr lang="en-GB" sz="700" spc="105">
                <a:latin typeface="Arial"/>
                <a:cs typeface="Arial"/>
              </a:rPr>
              <a:t> </a:t>
            </a:r>
            <a:r>
              <a:rPr lang="en-GB" sz="700" spc="-5">
                <a:latin typeface="Arial"/>
                <a:cs typeface="Arial"/>
              </a:rPr>
              <a:t>system</a:t>
            </a:r>
            <a:r>
              <a:rPr lang="en-GB" sz="700" spc="114">
                <a:latin typeface="Arial"/>
                <a:cs typeface="Arial"/>
              </a:rPr>
              <a:t> </a:t>
            </a:r>
            <a:r>
              <a:rPr lang="en-GB" sz="700" spc="-5">
                <a:latin typeface="Arial"/>
                <a:cs typeface="Arial"/>
              </a:rPr>
              <a:t>in</a:t>
            </a:r>
            <a:r>
              <a:rPr lang="en-GB" sz="700" spc="110">
                <a:latin typeface="Arial"/>
                <a:cs typeface="Arial"/>
              </a:rPr>
              <a:t> </a:t>
            </a:r>
            <a:r>
              <a:rPr lang="en-GB" sz="700" spc="-5">
                <a:latin typeface="Arial"/>
                <a:cs typeface="Arial"/>
              </a:rPr>
              <a:t>the</a:t>
            </a:r>
            <a:r>
              <a:rPr lang="en-GB" sz="700" spc="105">
                <a:latin typeface="Arial"/>
                <a:cs typeface="Arial"/>
              </a:rPr>
              <a:t> </a:t>
            </a:r>
            <a:r>
              <a:rPr lang="en-GB" sz="700" spc="-5">
                <a:latin typeface="Arial"/>
                <a:cs typeface="Arial"/>
              </a:rPr>
              <a:t>data</a:t>
            </a:r>
            <a:r>
              <a:rPr lang="en-GB" sz="700" spc="105">
                <a:latin typeface="Arial"/>
                <a:cs typeface="Arial"/>
              </a:rPr>
              <a:t> </a:t>
            </a:r>
            <a:r>
              <a:rPr lang="en-GB" sz="700" spc="-5">
                <a:latin typeface="Arial"/>
                <a:cs typeface="Arial"/>
              </a:rPr>
              <a:t>centre</a:t>
            </a:r>
            <a:r>
              <a:rPr lang="en-GB" sz="700" spc="105">
                <a:latin typeface="Arial"/>
                <a:cs typeface="Arial"/>
              </a:rPr>
              <a:t> </a:t>
            </a:r>
            <a:r>
              <a:rPr lang="en-GB" sz="700" spc="-5">
                <a:latin typeface="Arial"/>
                <a:cs typeface="Arial"/>
              </a:rPr>
              <a:t>monitoring</a:t>
            </a:r>
            <a:r>
              <a:rPr lang="en-GB" sz="700" spc="110">
                <a:latin typeface="Arial"/>
                <a:cs typeface="Arial"/>
              </a:rPr>
              <a:t> </a:t>
            </a:r>
            <a:r>
              <a:rPr lang="en-GB" sz="700" spc="-10">
                <a:latin typeface="Arial"/>
                <a:cs typeface="Arial"/>
              </a:rPr>
              <a:t>the </a:t>
            </a:r>
            <a:r>
              <a:rPr lang="en-GB" sz="700" spc="-5">
                <a:latin typeface="Arial"/>
                <a:cs typeface="Arial"/>
              </a:rPr>
              <a:t> perimeter</a:t>
            </a:r>
            <a:r>
              <a:rPr lang="en-GB" sz="700" spc="5">
                <a:latin typeface="Arial"/>
                <a:cs typeface="Arial"/>
              </a:rPr>
              <a:t> </a:t>
            </a:r>
            <a:r>
              <a:rPr lang="en-GB" sz="700" spc="-5">
                <a:latin typeface="Arial"/>
                <a:cs typeface="Arial"/>
              </a:rPr>
              <a:t>points,</a:t>
            </a:r>
            <a:r>
              <a:rPr lang="en-GB" sz="700" spc="5">
                <a:latin typeface="Arial"/>
                <a:cs typeface="Arial"/>
              </a:rPr>
              <a:t> </a:t>
            </a:r>
            <a:r>
              <a:rPr lang="en-GB" sz="700" spc="-5">
                <a:latin typeface="Arial"/>
                <a:cs typeface="Arial"/>
              </a:rPr>
              <a:t>additional</a:t>
            </a:r>
            <a:r>
              <a:rPr lang="en-GB" sz="700" spc="15">
                <a:latin typeface="Arial"/>
                <a:cs typeface="Arial"/>
              </a:rPr>
              <a:t> </a:t>
            </a:r>
            <a:r>
              <a:rPr lang="en-GB" sz="700" spc="-5">
                <a:latin typeface="Arial"/>
                <a:cs typeface="Arial"/>
              </a:rPr>
              <a:t>controls include</a:t>
            </a:r>
            <a:r>
              <a:rPr lang="en-GB" sz="700" spc="10">
                <a:latin typeface="Arial"/>
                <a:cs typeface="Arial"/>
              </a:rPr>
              <a:t> </a:t>
            </a:r>
            <a:r>
              <a:rPr lang="en-GB" sz="700" spc="-5">
                <a:latin typeface="Arial"/>
                <a:cs typeface="Arial"/>
              </a:rPr>
              <a:t>layered</a:t>
            </a:r>
            <a:r>
              <a:rPr lang="en-GB" sz="700" spc="-10">
                <a:latin typeface="Arial"/>
                <a:cs typeface="Arial"/>
              </a:rPr>
              <a:t> </a:t>
            </a:r>
            <a:r>
              <a:rPr lang="en-GB" sz="700" spc="-5">
                <a:latin typeface="Arial"/>
                <a:cs typeface="Arial"/>
              </a:rPr>
              <a:t>anti-virus</a:t>
            </a:r>
            <a:r>
              <a:rPr lang="en-GB" sz="700">
                <a:latin typeface="Arial"/>
                <a:cs typeface="Arial"/>
              </a:rPr>
              <a:t> </a:t>
            </a:r>
            <a:r>
              <a:rPr lang="en-GB" sz="700" spc="-5">
                <a:latin typeface="Arial"/>
                <a:cs typeface="Arial"/>
              </a:rPr>
              <a:t>approach.</a:t>
            </a:r>
            <a:endParaRPr lang="en-GB" sz="700">
              <a:latin typeface="Arial"/>
              <a:cs typeface="Arial"/>
            </a:endParaRPr>
          </a:p>
          <a:p>
            <a:pPr marL="12700">
              <a:spcBef>
                <a:spcPts val="300"/>
              </a:spcBef>
              <a:spcAft>
                <a:spcPts val="300"/>
              </a:spcAft>
            </a:pPr>
            <a:r>
              <a:rPr lang="en-GB" sz="700" b="1" spc="-5">
                <a:latin typeface="Arial"/>
                <a:cs typeface="Arial"/>
              </a:rPr>
              <a:t>System</a:t>
            </a:r>
            <a:r>
              <a:rPr lang="en-GB" sz="700" b="1" spc="-35">
                <a:latin typeface="Arial"/>
                <a:cs typeface="Arial"/>
              </a:rPr>
              <a:t> </a:t>
            </a:r>
            <a:r>
              <a:rPr lang="en-GB" sz="700" b="1" spc="-5">
                <a:latin typeface="Arial"/>
                <a:cs typeface="Arial"/>
              </a:rPr>
              <a:t>Security:</a:t>
            </a:r>
            <a:endParaRPr lang="en-GB" sz="700">
              <a:latin typeface="Arial"/>
              <a:cs typeface="Arial"/>
            </a:endParaRPr>
          </a:p>
          <a:p>
            <a:pPr marL="12700" marR="5080">
              <a:spcBef>
                <a:spcPts val="300"/>
              </a:spcBef>
              <a:spcAft>
                <a:spcPts val="300"/>
              </a:spcAft>
            </a:pPr>
            <a:r>
              <a:rPr lang="en-GB" sz="700" spc="-5">
                <a:latin typeface="Arial"/>
                <a:cs typeface="Arial"/>
              </a:rPr>
              <a:t>Supplier</a:t>
            </a:r>
            <a:r>
              <a:rPr lang="en-GB" sz="700" spc="75">
                <a:latin typeface="Arial"/>
                <a:cs typeface="Arial"/>
              </a:rPr>
              <a:t> </a:t>
            </a:r>
            <a:r>
              <a:rPr lang="en-GB" sz="700" spc="-5">
                <a:latin typeface="Arial"/>
                <a:cs typeface="Arial"/>
              </a:rPr>
              <a:t>has</a:t>
            </a:r>
            <a:r>
              <a:rPr lang="en-GB" sz="700" spc="85">
                <a:latin typeface="Arial"/>
                <a:cs typeface="Arial"/>
              </a:rPr>
              <a:t> </a:t>
            </a:r>
            <a:r>
              <a:rPr lang="en-GB" sz="700" spc="-5">
                <a:latin typeface="Arial"/>
                <a:cs typeface="Arial"/>
              </a:rPr>
              <a:t>processes</a:t>
            </a:r>
            <a:r>
              <a:rPr lang="en-GB" sz="700" spc="85">
                <a:latin typeface="Arial"/>
                <a:cs typeface="Arial"/>
              </a:rPr>
              <a:t> </a:t>
            </a:r>
            <a:r>
              <a:rPr lang="en-GB" sz="700">
                <a:latin typeface="Arial"/>
                <a:cs typeface="Arial"/>
              </a:rPr>
              <a:t>in</a:t>
            </a:r>
            <a:r>
              <a:rPr lang="en-GB" sz="700" spc="80">
                <a:latin typeface="Arial"/>
                <a:cs typeface="Arial"/>
              </a:rPr>
              <a:t> </a:t>
            </a:r>
            <a:r>
              <a:rPr lang="en-GB" sz="700" spc="-5">
                <a:latin typeface="Arial"/>
                <a:cs typeface="Arial"/>
              </a:rPr>
              <a:t>place</a:t>
            </a:r>
            <a:r>
              <a:rPr lang="en-GB" sz="700" spc="75">
                <a:latin typeface="Arial"/>
                <a:cs typeface="Arial"/>
              </a:rPr>
              <a:t> </a:t>
            </a:r>
            <a:r>
              <a:rPr lang="en-GB" sz="700" spc="-5">
                <a:latin typeface="Arial"/>
                <a:cs typeface="Arial"/>
              </a:rPr>
              <a:t>to</a:t>
            </a:r>
            <a:r>
              <a:rPr lang="en-GB" sz="700" spc="80">
                <a:latin typeface="Arial"/>
                <a:cs typeface="Arial"/>
              </a:rPr>
              <a:t> </a:t>
            </a:r>
            <a:r>
              <a:rPr lang="en-GB" sz="700" spc="-5">
                <a:latin typeface="Arial"/>
                <a:cs typeface="Arial"/>
              </a:rPr>
              <a:t>apply</a:t>
            </a:r>
            <a:r>
              <a:rPr lang="en-GB" sz="700" spc="85">
                <a:latin typeface="Arial"/>
                <a:cs typeface="Arial"/>
              </a:rPr>
              <a:t> </a:t>
            </a:r>
            <a:r>
              <a:rPr lang="en-GB" sz="700" spc="-5">
                <a:latin typeface="Arial"/>
                <a:cs typeface="Arial"/>
              </a:rPr>
              <a:t>and</a:t>
            </a:r>
            <a:r>
              <a:rPr lang="en-GB" sz="700" spc="80">
                <a:latin typeface="Arial"/>
                <a:cs typeface="Arial"/>
              </a:rPr>
              <a:t> </a:t>
            </a:r>
            <a:r>
              <a:rPr lang="en-GB" sz="700" spc="-5">
                <a:latin typeface="Arial"/>
                <a:cs typeface="Arial"/>
              </a:rPr>
              <a:t>manage</a:t>
            </a:r>
            <a:r>
              <a:rPr lang="en-GB" sz="700" spc="75">
                <a:latin typeface="Arial"/>
                <a:cs typeface="Arial"/>
              </a:rPr>
              <a:t> </a:t>
            </a:r>
            <a:r>
              <a:rPr lang="en-GB" sz="700" spc="-5">
                <a:latin typeface="Arial"/>
                <a:cs typeface="Arial"/>
              </a:rPr>
              <a:t>security</a:t>
            </a:r>
            <a:r>
              <a:rPr lang="en-GB" sz="700" spc="85">
                <a:latin typeface="Arial"/>
                <a:cs typeface="Arial"/>
              </a:rPr>
              <a:t> </a:t>
            </a:r>
            <a:r>
              <a:rPr lang="en-GB" sz="700" spc="-5">
                <a:latin typeface="Arial"/>
                <a:cs typeface="Arial"/>
              </a:rPr>
              <a:t>updates,</a:t>
            </a:r>
            <a:r>
              <a:rPr lang="en-GB" sz="700" spc="95">
                <a:latin typeface="Arial"/>
                <a:cs typeface="Arial"/>
              </a:rPr>
              <a:t> </a:t>
            </a:r>
            <a:r>
              <a:rPr lang="en-GB" sz="700" spc="-5">
                <a:latin typeface="Arial"/>
                <a:cs typeface="Arial"/>
              </a:rPr>
              <a:t>patches, </a:t>
            </a:r>
            <a:r>
              <a:rPr lang="en-GB" sz="700" spc="-180">
                <a:latin typeface="Arial"/>
                <a:cs typeface="Arial"/>
              </a:rPr>
              <a:t> </a:t>
            </a:r>
            <a:r>
              <a:rPr lang="en-GB" sz="700" spc="-5">
                <a:latin typeface="Arial"/>
                <a:cs typeface="Arial"/>
              </a:rPr>
              <a:t>fixes</a:t>
            </a:r>
            <a:r>
              <a:rPr lang="en-GB" sz="700" spc="10">
                <a:latin typeface="Arial"/>
                <a:cs typeface="Arial"/>
              </a:rPr>
              <a:t> </a:t>
            </a:r>
            <a:r>
              <a:rPr lang="en-GB" sz="700" spc="-5">
                <a:latin typeface="Arial"/>
                <a:cs typeface="Arial"/>
              </a:rPr>
              <a:t>upgrades,</a:t>
            </a:r>
            <a:r>
              <a:rPr lang="en-GB" sz="700">
                <a:latin typeface="Arial"/>
                <a:cs typeface="Arial"/>
              </a:rPr>
              <a:t> </a:t>
            </a:r>
            <a:r>
              <a:rPr lang="en-GB" sz="700" spc="-5">
                <a:latin typeface="Arial"/>
                <a:cs typeface="Arial"/>
              </a:rPr>
              <a:t>(collectively</a:t>
            </a:r>
            <a:r>
              <a:rPr lang="en-GB" sz="700" spc="10">
                <a:latin typeface="Arial"/>
                <a:cs typeface="Arial"/>
              </a:rPr>
              <a:t> </a:t>
            </a:r>
            <a:r>
              <a:rPr lang="en-GB" sz="700" spc="-5">
                <a:latin typeface="Arial"/>
                <a:cs typeface="Arial"/>
              </a:rPr>
              <a:t>referred </a:t>
            </a:r>
            <a:r>
              <a:rPr lang="en-GB" sz="700">
                <a:latin typeface="Arial"/>
                <a:cs typeface="Arial"/>
              </a:rPr>
              <a:t>to</a:t>
            </a:r>
            <a:r>
              <a:rPr lang="en-GB" sz="700" spc="10">
                <a:latin typeface="Arial"/>
                <a:cs typeface="Arial"/>
              </a:rPr>
              <a:t> </a:t>
            </a:r>
            <a:r>
              <a:rPr lang="en-GB" sz="700" spc="-5">
                <a:latin typeface="Arial"/>
                <a:cs typeface="Arial"/>
              </a:rPr>
              <a:t>as</a:t>
            </a:r>
            <a:r>
              <a:rPr lang="en-GB" sz="700">
                <a:latin typeface="Arial"/>
                <a:cs typeface="Arial"/>
              </a:rPr>
              <a:t> </a:t>
            </a:r>
            <a:r>
              <a:rPr lang="en-GB" sz="700" spc="-5">
                <a:latin typeface="Arial"/>
                <a:cs typeface="Arial"/>
              </a:rPr>
              <a:t>"Patches")</a:t>
            </a:r>
            <a:r>
              <a:rPr lang="en-GB" sz="700" spc="10">
                <a:latin typeface="Arial"/>
                <a:cs typeface="Arial"/>
              </a:rPr>
              <a:t> </a:t>
            </a:r>
            <a:r>
              <a:rPr lang="en-GB" sz="700">
                <a:latin typeface="Arial"/>
                <a:cs typeface="Arial"/>
              </a:rPr>
              <a:t>on</a:t>
            </a:r>
            <a:r>
              <a:rPr lang="en-GB" sz="700" spc="-5">
                <a:latin typeface="Arial"/>
                <a:cs typeface="Arial"/>
              </a:rPr>
              <a:t> all</a:t>
            </a:r>
            <a:r>
              <a:rPr lang="en-GB" sz="700" spc="5">
                <a:latin typeface="Arial"/>
                <a:cs typeface="Arial"/>
              </a:rPr>
              <a:t> </a:t>
            </a:r>
            <a:r>
              <a:rPr lang="en-GB" sz="700" spc="-5">
                <a:latin typeface="Arial"/>
                <a:cs typeface="Arial"/>
              </a:rPr>
              <a:t>Supplier</a:t>
            </a:r>
            <a:r>
              <a:rPr lang="en-GB" sz="700" spc="5">
                <a:latin typeface="Arial"/>
                <a:cs typeface="Arial"/>
              </a:rPr>
              <a:t> </a:t>
            </a:r>
            <a:r>
              <a:rPr lang="en-GB" sz="700" spc="-5">
                <a:latin typeface="Arial"/>
                <a:cs typeface="Arial"/>
              </a:rPr>
              <a:t>IT</a:t>
            </a:r>
            <a:r>
              <a:rPr lang="en-GB" sz="700" spc="5">
                <a:latin typeface="Arial"/>
                <a:cs typeface="Arial"/>
              </a:rPr>
              <a:t> </a:t>
            </a:r>
            <a:r>
              <a:rPr lang="en-GB" sz="700" spc="-5">
                <a:latin typeface="Arial"/>
                <a:cs typeface="Arial"/>
              </a:rPr>
              <a:t>systems.</a:t>
            </a:r>
          </a:p>
          <a:p>
            <a:pPr marL="12700" marR="5080">
              <a:spcBef>
                <a:spcPts val="300"/>
              </a:spcBef>
              <a:spcAft>
                <a:spcPts val="300"/>
              </a:spcAft>
            </a:pPr>
            <a:r>
              <a:rPr lang="en-GB" sz="700" spc="-5">
                <a:latin typeface="Arial"/>
                <a:cs typeface="Arial"/>
              </a:rPr>
              <a:t>Supplier</a:t>
            </a:r>
            <a:r>
              <a:rPr lang="en-GB" sz="700" spc="5">
                <a:latin typeface="Arial"/>
                <a:cs typeface="Arial"/>
              </a:rPr>
              <a:t> </a:t>
            </a:r>
            <a:r>
              <a:rPr lang="en-GB" sz="700" spc="-5">
                <a:latin typeface="Arial"/>
                <a:cs typeface="Arial"/>
              </a:rPr>
              <a:t>ensures</a:t>
            </a:r>
            <a:r>
              <a:rPr lang="en-GB" sz="700" spc="10">
                <a:latin typeface="Arial"/>
                <a:cs typeface="Arial"/>
              </a:rPr>
              <a:t> </a:t>
            </a:r>
            <a:r>
              <a:rPr lang="en-GB" sz="700" spc="-5">
                <a:latin typeface="Arial"/>
                <a:cs typeface="Arial"/>
              </a:rPr>
              <a:t>that</a:t>
            </a:r>
            <a:r>
              <a:rPr lang="en-GB" sz="700" spc="15">
                <a:latin typeface="Arial"/>
                <a:cs typeface="Arial"/>
              </a:rPr>
              <a:t> </a:t>
            </a:r>
            <a:r>
              <a:rPr lang="en-GB" sz="700" spc="-5">
                <a:latin typeface="Arial"/>
                <a:cs typeface="Arial"/>
              </a:rPr>
              <a:t>Malware,</a:t>
            </a:r>
            <a:r>
              <a:rPr lang="en-GB" sz="700" spc="10">
                <a:latin typeface="Arial"/>
                <a:cs typeface="Arial"/>
              </a:rPr>
              <a:t> </a:t>
            </a:r>
            <a:r>
              <a:rPr lang="en-GB" sz="700" spc="-5">
                <a:latin typeface="Arial"/>
                <a:cs typeface="Arial"/>
              </a:rPr>
              <a:t>Virus,</a:t>
            </a:r>
            <a:r>
              <a:rPr lang="en-GB" sz="700" spc="30">
                <a:latin typeface="Arial"/>
                <a:cs typeface="Arial"/>
              </a:rPr>
              <a:t> </a:t>
            </a:r>
            <a:r>
              <a:rPr lang="en-GB" sz="700" spc="-5">
                <a:latin typeface="Arial"/>
                <a:cs typeface="Arial"/>
              </a:rPr>
              <a:t>Trojan</a:t>
            </a:r>
            <a:r>
              <a:rPr lang="en-GB" sz="700" spc="20">
                <a:latin typeface="Arial"/>
                <a:cs typeface="Arial"/>
              </a:rPr>
              <a:t> </a:t>
            </a:r>
            <a:r>
              <a:rPr lang="en-GB" sz="700" spc="-5">
                <a:latin typeface="Arial"/>
                <a:cs typeface="Arial"/>
              </a:rPr>
              <a:t>and</a:t>
            </a:r>
            <a:r>
              <a:rPr lang="en-GB" sz="700" spc="15">
                <a:latin typeface="Arial"/>
                <a:cs typeface="Arial"/>
              </a:rPr>
              <a:t> </a:t>
            </a:r>
            <a:r>
              <a:rPr lang="en-GB" sz="700" spc="-5">
                <a:latin typeface="Arial"/>
                <a:cs typeface="Arial"/>
              </a:rPr>
              <a:t>Spyware</a:t>
            </a:r>
            <a:r>
              <a:rPr lang="en-GB" sz="700" spc="10">
                <a:latin typeface="Arial"/>
                <a:cs typeface="Arial"/>
              </a:rPr>
              <a:t> </a:t>
            </a:r>
            <a:r>
              <a:rPr lang="en-GB" sz="700" spc="-5">
                <a:latin typeface="Arial"/>
                <a:cs typeface="Arial"/>
              </a:rPr>
              <a:t>protection</a:t>
            </a:r>
            <a:r>
              <a:rPr lang="en-GB" sz="700" spc="10">
                <a:latin typeface="Arial"/>
                <a:cs typeface="Arial"/>
              </a:rPr>
              <a:t> </a:t>
            </a:r>
            <a:r>
              <a:rPr lang="en-GB" sz="700" spc="-5">
                <a:latin typeface="Arial"/>
                <a:cs typeface="Arial"/>
              </a:rPr>
              <a:t>programs</a:t>
            </a:r>
            <a:r>
              <a:rPr lang="en-GB" sz="700" spc="15">
                <a:latin typeface="Arial"/>
                <a:cs typeface="Arial"/>
              </a:rPr>
              <a:t> </a:t>
            </a:r>
            <a:r>
              <a:rPr lang="en-GB" sz="700" spc="-10">
                <a:latin typeface="Arial"/>
                <a:cs typeface="Arial"/>
              </a:rPr>
              <a:t>are </a:t>
            </a:r>
            <a:r>
              <a:rPr lang="en-GB" sz="700" spc="-5">
                <a:latin typeface="Arial"/>
                <a:cs typeface="Arial"/>
              </a:rPr>
              <a:t> also</a:t>
            </a:r>
            <a:r>
              <a:rPr lang="en-GB" sz="700">
                <a:latin typeface="Arial"/>
                <a:cs typeface="Arial"/>
              </a:rPr>
              <a:t> </a:t>
            </a:r>
            <a:r>
              <a:rPr lang="en-GB" sz="700" spc="-5">
                <a:latin typeface="Arial"/>
                <a:cs typeface="Arial"/>
              </a:rPr>
              <a:t>deployed</a:t>
            </a:r>
            <a:r>
              <a:rPr lang="en-GB" sz="700" spc="5">
                <a:latin typeface="Arial"/>
                <a:cs typeface="Arial"/>
              </a:rPr>
              <a:t> </a:t>
            </a:r>
            <a:r>
              <a:rPr lang="en-GB" sz="700" spc="-5">
                <a:latin typeface="Arial"/>
                <a:cs typeface="Arial"/>
              </a:rPr>
              <a:t>on</a:t>
            </a:r>
            <a:r>
              <a:rPr lang="en-GB" sz="700" spc="5">
                <a:latin typeface="Arial"/>
                <a:cs typeface="Arial"/>
              </a:rPr>
              <a:t> </a:t>
            </a:r>
            <a:r>
              <a:rPr lang="en-GB" sz="700" spc="-5">
                <a:latin typeface="Arial"/>
                <a:cs typeface="Arial"/>
              </a:rPr>
              <a:t>IT</a:t>
            </a:r>
            <a:r>
              <a:rPr lang="en-GB" sz="700">
                <a:latin typeface="Arial"/>
                <a:cs typeface="Arial"/>
              </a:rPr>
              <a:t> </a:t>
            </a:r>
            <a:r>
              <a:rPr lang="en-GB" sz="700" spc="-5">
                <a:latin typeface="Arial"/>
                <a:cs typeface="Arial"/>
              </a:rPr>
              <a:t>systems.</a:t>
            </a:r>
          </a:p>
          <a:p>
            <a:pPr marL="270000" indent="-270000">
              <a:spcBef>
                <a:spcPts val="300"/>
              </a:spcBef>
              <a:spcAft>
                <a:spcPts val="300"/>
              </a:spcAft>
              <a:tabLst>
                <a:tab pos="289560" algn="l"/>
              </a:tabLst>
            </a:pPr>
            <a:r>
              <a:rPr lang="en-GB" sz="700" b="1">
                <a:latin typeface="Arial"/>
                <a:cs typeface="Arial"/>
              </a:rPr>
              <a:t>Disaster recovery</a:t>
            </a:r>
          </a:p>
          <a:p>
            <a:pPr marL="180000" marR="5080" indent="-180000" algn="just">
              <a:spcBef>
                <a:spcPts val="300"/>
              </a:spcBef>
              <a:spcAft>
                <a:spcPts val="300"/>
              </a:spcAft>
              <a:buFont typeface="Arial" panose="020B0604020202020204" pitchFamily="34" charset="0"/>
              <a:buChar char="•"/>
              <a:tabLst>
                <a:tab pos="241935" algn="l"/>
              </a:tabLst>
            </a:pPr>
            <a:r>
              <a:rPr lang="en-GB" sz="700">
                <a:latin typeface="Arial"/>
                <a:cs typeface="Arial"/>
              </a:rPr>
              <a:t>Supplier has appropriate disaster recovery measures to ensure that the  Personal Data it processes can be re-instated in the event of loss or  destruction of that data.</a:t>
            </a:r>
          </a:p>
          <a:p>
            <a:pPr marL="180000" marR="5080" indent="-180000" algn="just">
              <a:spcBef>
                <a:spcPts val="300"/>
              </a:spcBef>
              <a:spcAft>
                <a:spcPts val="300"/>
              </a:spcAft>
              <a:buFont typeface="Arial" panose="020B0604020202020204" pitchFamily="34" charset="0"/>
              <a:buChar char="•"/>
              <a:tabLst>
                <a:tab pos="241935" algn="l"/>
              </a:tabLst>
            </a:pPr>
            <a:r>
              <a:rPr lang="en-GB" sz="700">
                <a:latin typeface="Arial"/>
                <a:cs typeface="Arial"/>
              </a:rPr>
              <a:t>The disaster recovery plan which will implement the disaster recovery  measures defines RTO (Recovery Time Objectives) and RPO (Recovery  Point Objectives) where appropriate to the service being provided.</a:t>
            </a:r>
          </a:p>
          <a:p>
            <a:pPr marL="180000" marR="5080" indent="-180000" algn="just">
              <a:spcBef>
                <a:spcPts val="300"/>
              </a:spcBef>
              <a:spcAft>
                <a:spcPts val="300"/>
              </a:spcAft>
              <a:buFont typeface="Arial" panose="020B0604020202020204" pitchFamily="34" charset="0"/>
              <a:buChar char="•"/>
              <a:tabLst>
                <a:tab pos="241935" algn="l"/>
              </a:tabLst>
            </a:pPr>
            <a:r>
              <a:rPr lang="en-GB" sz="700">
                <a:latin typeface="Arial"/>
                <a:cs typeface="Arial"/>
              </a:rPr>
              <a:t>Supplier reviews these technical safeguards periodically to ensure their  continued suitability in light of the data it processes and technological  advances.</a:t>
            </a:r>
          </a:p>
          <a:p>
            <a:pPr marR="5080" algn="just">
              <a:spcBef>
                <a:spcPts val="300"/>
              </a:spcBef>
              <a:spcAft>
                <a:spcPts val="300"/>
              </a:spcAft>
              <a:tabLst>
                <a:tab pos="241935" algn="l"/>
              </a:tabLst>
            </a:pPr>
            <a:r>
              <a:rPr lang="en-GB" sz="700" b="1" spc="-5">
                <a:latin typeface="Arial"/>
                <a:cs typeface="Arial"/>
              </a:rPr>
              <a:t>Data</a:t>
            </a:r>
            <a:r>
              <a:rPr lang="en-GB" sz="700" b="1" spc="-40">
                <a:latin typeface="Arial"/>
                <a:cs typeface="Arial"/>
              </a:rPr>
              <a:t> </a:t>
            </a:r>
            <a:r>
              <a:rPr lang="en-GB" sz="700" b="1" spc="-5">
                <a:latin typeface="Arial"/>
                <a:cs typeface="Arial"/>
              </a:rPr>
              <a:t>management</a:t>
            </a:r>
            <a:endParaRPr lang="en-GB" sz="700">
              <a:latin typeface="Arial"/>
              <a:cs typeface="Arial"/>
            </a:endParaRPr>
          </a:p>
          <a:p>
            <a:pPr marR="5080" algn="just">
              <a:spcBef>
                <a:spcPts val="300"/>
              </a:spcBef>
              <a:spcAft>
                <a:spcPts val="300"/>
              </a:spcAft>
              <a:tabLst>
                <a:tab pos="241935" algn="l"/>
              </a:tabLst>
            </a:pPr>
            <a:r>
              <a:rPr lang="en-GB" sz="700" b="1" spc="-5">
                <a:latin typeface="Arial"/>
                <a:cs typeface="Arial"/>
              </a:rPr>
              <a:t>Data</a:t>
            </a:r>
            <a:r>
              <a:rPr lang="en-GB" sz="700" b="1" spc="-35">
                <a:latin typeface="Arial"/>
                <a:cs typeface="Arial"/>
              </a:rPr>
              <a:t> </a:t>
            </a:r>
            <a:r>
              <a:rPr lang="en-GB" sz="700" b="1" spc="-5">
                <a:latin typeface="Arial"/>
                <a:cs typeface="Arial"/>
              </a:rPr>
              <a:t>Security</a:t>
            </a:r>
          </a:p>
          <a:p>
            <a:pPr marL="180000" marR="5080" indent="-180000" algn="just">
              <a:spcBef>
                <a:spcPts val="300"/>
              </a:spcBef>
              <a:spcAft>
                <a:spcPts val="300"/>
              </a:spcAft>
              <a:buFont typeface="Arial" panose="020B0604020202020204" pitchFamily="34" charset="0"/>
              <a:buChar char="•"/>
              <a:tabLst>
                <a:tab pos="241935" algn="l"/>
              </a:tabLst>
            </a:pPr>
            <a:r>
              <a:rPr lang="en-GB" sz="700">
                <a:latin typeface="Arial"/>
                <a:cs typeface="Arial"/>
              </a:rPr>
              <a:t>Confidential information is encrypted and encryption must meet a  minimum standard of AES-256-bit encryption.</a:t>
            </a:r>
          </a:p>
          <a:p>
            <a:pPr marL="180000" marR="5080" indent="-180000">
              <a:spcBef>
                <a:spcPts val="300"/>
              </a:spcBef>
              <a:spcAft>
                <a:spcPts val="300"/>
              </a:spcAft>
              <a:buFont typeface="Arial" panose="020B0604020202020204" pitchFamily="34" charset="0"/>
              <a:buChar char="•"/>
              <a:tabLst>
                <a:tab pos="241935" algn="l"/>
              </a:tabLst>
            </a:pPr>
            <a:r>
              <a:rPr lang="en-GB" sz="700">
                <a:latin typeface="Arial"/>
                <a:cs typeface="Arial"/>
              </a:rPr>
              <a:t>If a password/passphrase is used in the encryption of the document, the  password/passphrase for the encrypted document is communicated,  either:</a:t>
            </a:r>
            <a:br>
              <a:rPr lang="en-GB" sz="700">
                <a:latin typeface="Arial"/>
                <a:cs typeface="Arial"/>
              </a:rPr>
            </a:br>
            <a:r>
              <a:rPr lang="en-GB" sz="700">
                <a:latin typeface="Arial"/>
                <a:cs typeface="Arial"/>
              </a:rPr>
              <a:t>Face to face, or</a:t>
            </a:r>
            <a:br>
              <a:rPr lang="en-GB" sz="700">
                <a:latin typeface="Arial"/>
                <a:cs typeface="Arial"/>
              </a:rPr>
            </a:br>
            <a:r>
              <a:rPr lang="en-GB" sz="700">
                <a:latin typeface="Arial"/>
                <a:cs typeface="Arial"/>
              </a:rPr>
              <a:t>By phone or SMS, or </a:t>
            </a:r>
            <a:br>
              <a:rPr lang="en-GB" sz="700">
                <a:latin typeface="Arial"/>
                <a:cs typeface="Arial"/>
              </a:rPr>
            </a:br>
            <a:r>
              <a:rPr lang="en-GB" sz="700">
                <a:latin typeface="Arial"/>
                <a:cs typeface="Arial"/>
              </a:rPr>
              <a:t>A previously agreed password/passphrase</a:t>
            </a:r>
          </a:p>
          <a:p>
            <a:pPr marL="12700">
              <a:spcBef>
                <a:spcPts val="300"/>
              </a:spcBef>
              <a:spcAft>
                <a:spcPts val="300"/>
              </a:spcAft>
            </a:pPr>
            <a:r>
              <a:rPr lang="en-GB" sz="700" b="1" spc="-5">
                <a:latin typeface="Arial"/>
                <a:cs typeface="Arial"/>
              </a:rPr>
              <a:t>Transferring</a:t>
            </a:r>
            <a:r>
              <a:rPr lang="en-GB" sz="700" b="1" spc="-30">
                <a:latin typeface="Arial"/>
                <a:cs typeface="Arial"/>
              </a:rPr>
              <a:t> </a:t>
            </a:r>
            <a:r>
              <a:rPr lang="en-GB" sz="700" b="1">
                <a:latin typeface="Arial"/>
                <a:cs typeface="Arial"/>
              </a:rPr>
              <a:t>of</a:t>
            </a:r>
            <a:r>
              <a:rPr lang="en-GB" sz="700" b="1" spc="-30">
                <a:latin typeface="Arial"/>
                <a:cs typeface="Arial"/>
              </a:rPr>
              <a:t> </a:t>
            </a:r>
            <a:r>
              <a:rPr lang="en-GB" sz="700" b="1">
                <a:latin typeface="Arial"/>
                <a:cs typeface="Arial"/>
              </a:rPr>
              <a:t>Data</a:t>
            </a:r>
            <a:endParaRPr lang="en-GB" sz="700">
              <a:latin typeface="Arial"/>
              <a:cs typeface="Arial"/>
            </a:endParaRPr>
          </a:p>
          <a:p>
            <a:pPr marL="12700">
              <a:spcBef>
                <a:spcPts val="300"/>
              </a:spcBef>
              <a:spcAft>
                <a:spcPts val="300"/>
              </a:spcAft>
            </a:pPr>
            <a:r>
              <a:rPr lang="en-GB" sz="700" spc="-5">
                <a:latin typeface="Arial"/>
                <a:cs typeface="Arial"/>
              </a:rPr>
              <a:t>Acceptable</a:t>
            </a:r>
            <a:r>
              <a:rPr lang="en-GB" sz="700" spc="-10">
                <a:latin typeface="Arial"/>
                <a:cs typeface="Arial"/>
              </a:rPr>
              <a:t> </a:t>
            </a:r>
            <a:r>
              <a:rPr lang="en-GB" sz="700" spc="-5">
                <a:latin typeface="Arial"/>
                <a:cs typeface="Arial"/>
              </a:rPr>
              <a:t>Methods of</a:t>
            </a:r>
            <a:r>
              <a:rPr lang="en-GB" sz="700" spc="5">
                <a:latin typeface="Arial"/>
                <a:cs typeface="Arial"/>
              </a:rPr>
              <a:t> </a:t>
            </a:r>
            <a:r>
              <a:rPr lang="en-GB" sz="700" spc="-5">
                <a:latin typeface="Arial"/>
                <a:cs typeface="Arial"/>
              </a:rPr>
              <a:t>Data Transfer:</a:t>
            </a:r>
            <a:endParaRPr lang="en-GB" sz="700">
              <a:latin typeface="Arial"/>
              <a:cs typeface="Arial"/>
            </a:endParaRPr>
          </a:p>
          <a:p>
            <a:pPr marL="180000" marR="5080" indent="-180000" algn="just">
              <a:spcBef>
                <a:spcPts val="300"/>
              </a:spcBef>
              <a:spcAft>
                <a:spcPts val="300"/>
              </a:spcAft>
              <a:buFont typeface="Arial" panose="020B0604020202020204" pitchFamily="34" charset="0"/>
              <a:buChar char="•"/>
              <a:tabLst>
                <a:tab pos="469265" algn="l"/>
                <a:tab pos="470534" algn="l"/>
              </a:tabLst>
            </a:pPr>
            <a:r>
              <a:rPr lang="en-GB" sz="700">
                <a:latin typeface="Arial"/>
                <a:cs typeface="Arial"/>
              </a:rPr>
              <a:t>Secure File Transfer Protocol (sftp) – tcp port 22.</a:t>
            </a:r>
          </a:p>
          <a:p>
            <a:pPr marL="180000" marR="5080" indent="-180000" algn="just">
              <a:spcBef>
                <a:spcPts val="300"/>
              </a:spcBef>
              <a:spcAft>
                <a:spcPts val="300"/>
              </a:spcAft>
              <a:buFont typeface="Arial" panose="020B0604020202020204" pitchFamily="34" charset="0"/>
              <a:buChar char="•"/>
              <a:tabLst>
                <a:tab pos="469900" algn="l"/>
                <a:tab pos="470534" algn="l"/>
              </a:tabLst>
            </a:pPr>
            <a:r>
              <a:rPr lang="en-GB" sz="700">
                <a:latin typeface="Arial"/>
                <a:cs typeface="Arial"/>
              </a:rPr>
              <a:t>HTTPS – tcp port 443.</a:t>
            </a:r>
          </a:p>
          <a:p>
            <a:pPr marL="180000" marR="5080" indent="-180000" algn="just">
              <a:spcBef>
                <a:spcPts val="300"/>
              </a:spcBef>
              <a:spcAft>
                <a:spcPts val="300"/>
              </a:spcAft>
              <a:buFont typeface="Arial" panose="020B0604020202020204" pitchFamily="34" charset="0"/>
              <a:buChar char="•"/>
              <a:tabLst>
                <a:tab pos="469900" algn="l"/>
                <a:tab pos="470534" algn="l"/>
              </a:tabLst>
            </a:pPr>
            <a:r>
              <a:rPr lang="en-GB" sz="700">
                <a:latin typeface="Arial"/>
                <a:cs typeface="Arial"/>
              </a:rPr>
              <a:t>Suitable access controls in place</a:t>
            </a:r>
          </a:p>
          <a:p>
            <a:pPr marL="12700">
              <a:spcBef>
                <a:spcPts val="300"/>
              </a:spcBef>
              <a:spcAft>
                <a:spcPts val="300"/>
              </a:spcAft>
            </a:pPr>
            <a:r>
              <a:rPr lang="en-GB" sz="700" b="1" spc="-5">
                <a:latin typeface="Arial"/>
                <a:cs typeface="Arial"/>
              </a:rPr>
              <a:t>Handling</a:t>
            </a:r>
            <a:r>
              <a:rPr lang="en-GB" sz="700" b="1" spc="-30">
                <a:latin typeface="Arial"/>
                <a:cs typeface="Arial"/>
              </a:rPr>
              <a:t> </a:t>
            </a:r>
            <a:r>
              <a:rPr lang="en-GB" sz="700" b="1">
                <a:latin typeface="Arial"/>
                <a:cs typeface="Arial"/>
              </a:rPr>
              <a:t>of</a:t>
            </a:r>
            <a:r>
              <a:rPr lang="en-GB" sz="700" b="1" spc="-30">
                <a:latin typeface="Arial"/>
                <a:cs typeface="Arial"/>
              </a:rPr>
              <a:t> </a:t>
            </a:r>
            <a:r>
              <a:rPr lang="en-GB" sz="700" b="1" spc="-5">
                <a:latin typeface="Arial"/>
                <a:cs typeface="Arial"/>
              </a:rPr>
              <a:t>Data</a:t>
            </a:r>
            <a:endParaRPr lang="en-GB" sz="700">
              <a:latin typeface="Arial"/>
              <a:cs typeface="Arial"/>
            </a:endParaRPr>
          </a:p>
          <a:p>
            <a:pPr marL="180000" marR="5080" indent="-180000">
              <a:spcBef>
                <a:spcPts val="300"/>
              </a:spcBef>
              <a:spcAft>
                <a:spcPts val="300"/>
              </a:spcAft>
              <a:buFont typeface="Arial" panose="020B0604020202020204" pitchFamily="34" charset="0"/>
              <a:buChar char="•"/>
              <a:tabLst>
                <a:tab pos="241935" algn="l"/>
              </a:tabLst>
            </a:pPr>
            <a:r>
              <a:rPr lang="en-GB" sz="700">
                <a:latin typeface="Arial"/>
                <a:cs typeface="Arial"/>
              </a:rPr>
              <a:t>Supplier has in place documented information labelling and handling  procedures, that must be followed by all employees.</a:t>
            </a:r>
          </a:p>
          <a:p>
            <a:pPr marL="180000" marR="5080" indent="-180000">
              <a:spcBef>
                <a:spcPts val="300"/>
              </a:spcBef>
              <a:spcAft>
                <a:spcPts val="300"/>
              </a:spcAft>
              <a:buFont typeface="Arial" panose="020B0604020202020204" pitchFamily="34" charset="0"/>
              <a:buChar char="•"/>
              <a:tabLst>
                <a:tab pos="241935" algn="l"/>
              </a:tabLst>
            </a:pPr>
            <a:r>
              <a:rPr lang="en-GB" sz="700">
                <a:latin typeface="Arial"/>
                <a:cs typeface="Arial"/>
              </a:rPr>
              <a:t>Only those staff assigned to a specific project for which the sample is  intended may handle/ have access to that the Exporter’s data.</a:t>
            </a:r>
          </a:p>
          <a:p>
            <a:pPr marL="12700">
              <a:spcBef>
                <a:spcPts val="300"/>
              </a:spcBef>
              <a:spcAft>
                <a:spcPts val="300"/>
              </a:spcAft>
            </a:pPr>
            <a:r>
              <a:rPr lang="en-GB" sz="700" b="1" spc="-5">
                <a:latin typeface="Arial"/>
                <a:cs typeface="Arial"/>
              </a:rPr>
              <a:t>Storage</a:t>
            </a:r>
            <a:r>
              <a:rPr lang="en-GB" sz="700" b="1" spc="-20">
                <a:latin typeface="Arial"/>
                <a:cs typeface="Arial"/>
              </a:rPr>
              <a:t> </a:t>
            </a:r>
            <a:r>
              <a:rPr lang="en-GB" sz="700" b="1" spc="-10">
                <a:latin typeface="Arial"/>
                <a:cs typeface="Arial"/>
              </a:rPr>
              <a:t>of</a:t>
            </a:r>
            <a:r>
              <a:rPr lang="en-GB" sz="700" b="1" spc="-20">
                <a:latin typeface="Arial"/>
                <a:cs typeface="Arial"/>
              </a:rPr>
              <a:t> </a:t>
            </a:r>
            <a:r>
              <a:rPr lang="en-GB" sz="700" b="1" spc="-5">
                <a:latin typeface="Arial"/>
                <a:cs typeface="Arial"/>
              </a:rPr>
              <a:t>Data</a:t>
            </a:r>
            <a:endParaRPr lang="en-GB" sz="700">
              <a:latin typeface="Arial"/>
              <a:cs typeface="Arial"/>
            </a:endParaRPr>
          </a:p>
          <a:p>
            <a:pPr marL="180000" marR="5080" indent="-180000" algn="just">
              <a:spcBef>
                <a:spcPts val="300"/>
              </a:spcBef>
              <a:spcAft>
                <a:spcPts val="300"/>
              </a:spcAft>
              <a:buFont typeface="Arial" panose="020B0604020202020204" pitchFamily="34" charset="0"/>
              <a:buChar char="•"/>
              <a:tabLst>
                <a:tab pos="470534" algn="l"/>
              </a:tabLst>
            </a:pPr>
            <a:r>
              <a:rPr lang="en-GB" sz="700">
                <a:latin typeface="Arial"/>
                <a:cs typeface="Arial"/>
              </a:rPr>
              <a:t>Exporter’s sample is stored on a server that is physically secured and is  only accessed by authorized staff. Supplier stores Exporter’s sample on  a server that is protected behind a firewall and that is properly patched  with the latest OS and Security patches.</a:t>
            </a:r>
          </a:p>
          <a:p>
            <a:pPr marL="12700">
              <a:spcBef>
                <a:spcPts val="300"/>
              </a:spcBef>
              <a:spcAft>
                <a:spcPts val="300"/>
              </a:spcAft>
            </a:pPr>
            <a:r>
              <a:rPr lang="en-GB" sz="700" b="1" spc="-5">
                <a:latin typeface="Arial"/>
                <a:cs typeface="Arial"/>
              </a:rPr>
              <a:t>Data</a:t>
            </a:r>
            <a:r>
              <a:rPr lang="en-GB" sz="700" b="1" spc="-15">
                <a:latin typeface="Arial"/>
                <a:cs typeface="Arial"/>
              </a:rPr>
              <a:t> </a:t>
            </a:r>
            <a:r>
              <a:rPr lang="en-GB" sz="700" b="1" spc="-5">
                <a:latin typeface="Arial"/>
                <a:cs typeface="Arial"/>
              </a:rPr>
              <a:t>destruction</a:t>
            </a:r>
            <a:r>
              <a:rPr lang="en-GB" sz="700" b="1" spc="-20">
                <a:latin typeface="Arial"/>
                <a:cs typeface="Arial"/>
              </a:rPr>
              <a:t> </a:t>
            </a:r>
            <a:r>
              <a:rPr lang="en-GB" sz="700" b="1" spc="-5">
                <a:latin typeface="Arial"/>
                <a:cs typeface="Arial"/>
              </a:rPr>
              <a:t>process</a:t>
            </a:r>
            <a:endParaRPr lang="en-GB" sz="700">
              <a:latin typeface="Arial"/>
              <a:cs typeface="Arial"/>
            </a:endParaRPr>
          </a:p>
          <a:p>
            <a:pPr marL="12700">
              <a:spcBef>
                <a:spcPts val="300"/>
              </a:spcBef>
              <a:spcAft>
                <a:spcPts val="300"/>
              </a:spcAft>
            </a:pPr>
            <a:r>
              <a:rPr lang="en-GB" sz="700" spc="-5">
                <a:latin typeface="Arial"/>
                <a:cs typeface="Arial"/>
              </a:rPr>
              <a:t>Supplier</a:t>
            </a:r>
            <a:r>
              <a:rPr lang="en-GB" sz="700" spc="-20">
                <a:latin typeface="Arial"/>
                <a:cs typeface="Arial"/>
              </a:rPr>
              <a:t> </a:t>
            </a:r>
            <a:r>
              <a:rPr lang="en-GB" sz="700" spc="-5">
                <a:latin typeface="Arial"/>
                <a:cs typeface="Arial"/>
              </a:rPr>
              <a:t>assures</a:t>
            </a:r>
            <a:r>
              <a:rPr lang="en-GB" sz="700" spc="-25">
                <a:latin typeface="Arial"/>
                <a:cs typeface="Arial"/>
              </a:rPr>
              <a:t> </a:t>
            </a:r>
            <a:r>
              <a:rPr lang="en-GB" sz="700" spc="-5">
                <a:latin typeface="Arial"/>
                <a:cs typeface="Arial"/>
              </a:rPr>
              <a:t>that:</a:t>
            </a:r>
          </a:p>
          <a:p>
            <a:pPr marL="180000" marR="5080" indent="-180000" algn="just">
              <a:spcBef>
                <a:spcPts val="300"/>
              </a:spcBef>
              <a:spcAft>
                <a:spcPts val="300"/>
              </a:spcAft>
              <a:buFont typeface="Arial" panose="020B0604020202020204" pitchFamily="34" charset="0"/>
              <a:buChar char="•"/>
              <a:tabLst>
                <a:tab pos="241300" algn="l"/>
                <a:tab pos="241935" algn="l"/>
              </a:tabLst>
            </a:pPr>
            <a:r>
              <a:rPr lang="en-GB" sz="700">
                <a:latin typeface="Arial"/>
                <a:cs typeface="Arial"/>
              </a:rPr>
              <a:t>Working storage media will either be wiped, shredded, stored or  degaussed;</a:t>
            </a:r>
          </a:p>
          <a:p>
            <a:pPr marL="180000" marR="5080" indent="-180000" algn="just">
              <a:spcBef>
                <a:spcPts val="300"/>
              </a:spcBef>
              <a:spcAft>
                <a:spcPts val="300"/>
              </a:spcAft>
              <a:buFont typeface="Arial" panose="020B0604020202020204" pitchFamily="34" charset="0"/>
              <a:buChar char="•"/>
              <a:tabLst>
                <a:tab pos="241300" algn="l"/>
                <a:tab pos="241935" algn="l"/>
              </a:tabLst>
            </a:pPr>
            <a:r>
              <a:rPr lang="en-GB" sz="700">
                <a:latin typeface="Arial"/>
                <a:cs typeface="Arial"/>
              </a:rPr>
              <a:t>Non-working storage media will be stored securely and shredded. </a:t>
            </a:r>
          </a:p>
          <a:p>
            <a:pPr marL="180000" marR="5080" indent="-180000" algn="just">
              <a:spcBef>
                <a:spcPts val="300"/>
              </a:spcBef>
              <a:spcAft>
                <a:spcPts val="300"/>
              </a:spcAft>
              <a:buFont typeface="Arial" panose="020B0604020202020204" pitchFamily="34" charset="0"/>
              <a:buChar char="•"/>
              <a:tabLst>
                <a:tab pos="241300" algn="l"/>
                <a:tab pos="241935" algn="l"/>
              </a:tabLst>
            </a:pPr>
            <a:r>
              <a:rPr lang="en-GB" sz="700">
                <a:latin typeface="Arial"/>
                <a:cs typeface="Arial"/>
              </a:rPr>
              <a:t> Industry best practice standards to be used.</a:t>
            </a:r>
          </a:p>
          <a:p>
            <a:pPr marL="12700" algn="just">
              <a:spcBef>
                <a:spcPts val="300"/>
              </a:spcBef>
              <a:spcAft>
                <a:spcPts val="300"/>
              </a:spcAft>
            </a:pPr>
            <a:endParaRPr lang="en-GB" sz="700" b="1" spc="-5">
              <a:latin typeface="Arial"/>
              <a:cs typeface="Arial"/>
            </a:endParaRPr>
          </a:p>
          <a:p>
            <a:pPr marL="12700" algn="just">
              <a:spcBef>
                <a:spcPts val="300"/>
              </a:spcBef>
              <a:spcAft>
                <a:spcPts val="300"/>
              </a:spcAft>
            </a:pPr>
            <a:r>
              <a:rPr lang="en-GB" sz="700" b="1" spc="-5">
                <a:latin typeface="Arial"/>
                <a:cs typeface="Arial"/>
              </a:rPr>
              <a:t>Data</a:t>
            </a:r>
            <a:r>
              <a:rPr lang="en-GB" sz="700" b="1" spc="-15">
                <a:latin typeface="Arial"/>
                <a:cs typeface="Arial"/>
              </a:rPr>
              <a:t> </a:t>
            </a:r>
            <a:r>
              <a:rPr lang="en-GB" sz="700" b="1" spc="-5">
                <a:latin typeface="Arial"/>
                <a:cs typeface="Arial"/>
              </a:rPr>
              <a:t>Breach</a:t>
            </a:r>
            <a:r>
              <a:rPr lang="en-GB" sz="700" b="1" spc="-20">
                <a:latin typeface="Arial"/>
                <a:cs typeface="Arial"/>
              </a:rPr>
              <a:t> </a:t>
            </a:r>
            <a:r>
              <a:rPr lang="en-GB" sz="700" b="1" spc="-5">
                <a:latin typeface="Arial"/>
                <a:cs typeface="Arial"/>
              </a:rPr>
              <a:t>Procedure</a:t>
            </a:r>
            <a:endParaRPr lang="en-GB" sz="700">
              <a:latin typeface="Arial"/>
              <a:cs typeface="Arial"/>
            </a:endParaRPr>
          </a:p>
          <a:p>
            <a:pPr marL="12700" marR="5080" algn="just">
              <a:spcBef>
                <a:spcPts val="300"/>
              </a:spcBef>
              <a:spcAft>
                <a:spcPts val="300"/>
              </a:spcAft>
            </a:pPr>
            <a:r>
              <a:rPr lang="en-GB" sz="700" spc="-5">
                <a:latin typeface="Arial"/>
                <a:cs typeface="Arial"/>
              </a:rPr>
              <a:t>In the event </a:t>
            </a:r>
            <a:r>
              <a:rPr lang="en-GB" sz="700">
                <a:latin typeface="Arial"/>
                <a:cs typeface="Arial"/>
              </a:rPr>
              <a:t>that </a:t>
            </a:r>
            <a:r>
              <a:rPr lang="en-GB" sz="700" spc="-5">
                <a:latin typeface="Arial"/>
                <a:cs typeface="Arial"/>
              </a:rPr>
              <a:t>any Personal Data supplied </a:t>
            </a:r>
            <a:r>
              <a:rPr lang="en-GB" sz="700">
                <a:latin typeface="Arial"/>
                <a:cs typeface="Arial"/>
              </a:rPr>
              <a:t>to </a:t>
            </a:r>
            <a:r>
              <a:rPr lang="en-GB" sz="700" spc="-5">
                <a:latin typeface="Arial"/>
                <a:cs typeface="Arial"/>
              </a:rPr>
              <a:t>Supplier by Exporter is accidentally </a:t>
            </a:r>
            <a:r>
              <a:rPr lang="en-GB" sz="700">
                <a:latin typeface="Arial"/>
                <a:cs typeface="Arial"/>
              </a:rPr>
              <a:t> </a:t>
            </a:r>
            <a:r>
              <a:rPr lang="en-GB" sz="700" spc="-5">
                <a:latin typeface="Arial"/>
                <a:cs typeface="Arial"/>
              </a:rPr>
              <a:t>or unlawfully destroyed, lost, altered, or an unauthorised disclosure </a:t>
            </a:r>
            <a:r>
              <a:rPr lang="en-GB" sz="700">
                <a:latin typeface="Arial"/>
                <a:cs typeface="Arial"/>
              </a:rPr>
              <a:t>or </a:t>
            </a:r>
            <a:r>
              <a:rPr lang="en-GB" sz="700" spc="-5">
                <a:latin typeface="Arial"/>
                <a:cs typeface="Arial"/>
              </a:rPr>
              <a:t>access </a:t>
            </a:r>
            <a:r>
              <a:rPr lang="en-GB" sz="700">
                <a:latin typeface="Arial"/>
                <a:cs typeface="Arial"/>
              </a:rPr>
              <a:t>to </a:t>
            </a:r>
            <a:r>
              <a:rPr lang="en-GB" sz="700" spc="5">
                <a:latin typeface="Arial"/>
                <a:cs typeface="Arial"/>
              </a:rPr>
              <a:t> </a:t>
            </a:r>
            <a:r>
              <a:rPr lang="en-GB" sz="700" spc="-5">
                <a:latin typeface="Arial"/>
                <a:cs typeface="Arial"/>
              </a:rPr>
              <a:t>Personal Data occurs, Supplier will carry out the following incidence response </a:t>
            </a:r>
            <a:r>
              <a:rPr lang="en-GB" sz="700" spc="-10">
                <a:latin typeface="Arial"/>
                <a:cs typeface="Arial"/>
              </a:rPr>
              <a:t>as </a:t>
            </a:r>
            <a:r>
              <a:rPr lang="en-GB" sz="700" spc="-5">
                <a:latin typeface="Arial"/>
                <a:cs typeface="Arial"/>
              </a:rPr>
              <a:t> soon</a:t>
            </a:r>
            <a:r>
              <a:rPr lang="en-GB" sz="700" spc="-15">
                <a:latin typeface="Arial"/>
                <a:cs typeface="Arial"/>
              </a:rPr>
              <a:t> </a:t>
            </a:r>
            <a:r>
              <a:rPr lang="en-GB" sz="700" spc="-5">
                <a:latin typeface="Arial"/>
                <a:cs typeface="Arial"/>
              </a:rPr>
              <a:t>as</a:t>
            </a:r>
            <a:r>
              <a:rPr lang="en-GB" sz="700" spc="5">
                <a:latin typeface="Arial"/>
                <a:cs typeface="Arial"/>
              </a:rPr>
              <a:t> </a:t>
            </a:r>
            <a:r>
              <a:rPr lang="en-GB" sz="700" spc="-5">
                <a:latin typeface="Arial"/>
                <a:cs typeface="Arial"/>
              </a:rPr>
              <a:t>they become</a:t>
            </a:r>
            <a:r>
              <a:rPr lang="en-GB" sz="700" spc="-10">
                <a:latin typeface="Arial"/>
                <a:cs typeface="Arial"/>
              </a:rPr>
              <a:t> </a:t>
            </a:r>
            <a:r>
              <a:rPr lang="en-GB" sz="700" spc="-5">
                <a:latin typeface="Arial"/>
                <a:cs typeface="Arial"/>
              </a:rPr>
              <a:t>aware:</a:t>
            </a:r>
            <a:endParaRPr lang="en-GB" sz="700">
              <a:latin typeface="Arial"/>
              <a:cs typeface="Arial"/>
            </a:endParaRPr>
          </a:p>
          <a:p>
            <a:pPr marL="180000" marR="5080" indent="-180000" algn="just">
              <a:spcBef>
                <a:spcPts val="300"/>
              </a:spcBef>
              <a:spcAft>
                <a:spcPts val="300"/>
              </a:spcAft>
              <a:buFont typeface="Arial" panose="020B0604020202020204" pitchFamily="34" charset="0"/>
              <a:buChar char="•"/>
              <a:tabLst>
                <a:tab pos="241935" algn="l"/>
              </a:tabLst>
            </a:pPr>
            <a:r>
              <a:rPr lang="en-GB" sz="700">
                <a:latin typeface="Arial"/>
                <a:cs typeface="Arial"/>
              </a:rPr>
              <a:t>Supplier shall notify the Exporter of the breach.</a:t>
            </a:r>
          </a:p>
          <a:p>
            <a:pPr marL="180000" marR="5080" indent="-180000" algn="just">
              <a:spcBef>
                <a:spcPts val="300"/>
              </a:spcBef>
              <a:spcAft>
                <a:spcPts val="300"/>
              </a:spcAft>
              <a:buFont typeface="Arial" panose="020B0604020202020204" pitchFamily="34" charset="0"/>
              <a:buChar char="•"/>
              <a:tabLst>
                <a:tab pos="241935" algn="l"/>
              </a:tabLst>
            </a:pPr>
            <a:r>
              <a:rPr lang="en-GB" sz="700">
                <a:latin typeface="Arial"/>
                <a:cs typeface="Arial"/>
              </a:rPr>
              <a:t>Supplier will immediately launch an investigation into the data breach in  line with its documented Personal Data Breach Procedures.</a:t>
            </a:r>
          </a:p>
          <a:p>
            <a:pPr marL="180000" marR="5080" indent="-180000" algn="just">
              <a:spcBef>
                <a:spcPts val="300"/>
              </a:spcBef>
              <a:spcAft>
                <a:spcPts val="300"/>
              </a:spcAft>
              <a:buFont typeface="Arial" panose="020B0604020202020204" pitchFamily="34" charset="0"/>
              <a:buChar char="•"/>
            </a:pPr>
            <a:r>
              <a:rPr lang="en-GB" sz="700">
                <a:latin typeface="Arial"/>
                <a:cs typeface="Arial"/>
              </a:rPr>
              <a:t>Supplier will co-operate with the Exporter in the investigation and will  share all relevant system logs and evidence with the Exporter.</a:t>
            </a:r>
          </a:p>
          <a:p>
            <a:pPr marL="180000" marR="5080" indent="-180000" algn="just">
              <a:spcBef>
                <a:spcPts val="300"/>
              </a:spcBef>
              <a:spcAft>
                <a:spcPts val="300"/>
              </a:spcAft>
              <a:buFont typeface="Arial" panose="020B0604020202020204" pitchFamily="34" charset="0"/>
              <a:buChar char="•"/>
            </a:pPr>
            <a:r>
              <a:rPr lang="en-GB" sz="700">
                <a:latin typeface="Arial"/>
                <a:cs typeface="Arial"/>
              </a:rPr>
              <a:t>The investigation will include root cause analysis and recommendations  for improving Information Security in order to prevent future incidences;  this will be included in the final Personal Data Breach report.</a:t>
            </a:r>
          </a:p>
          <a:p>
            <a:pPr marR="5080" algn="just">
              <a:spcBef>
                <a:spcPts val="300"/>
              </a:spcBef>
              <a:spcAft>
                <a:spcPts val="300"/>
              </a:spcAft>
            </a:pPr>
            <a:r>
              <a:rPr lang="en-GB" sz="700" b="1" spc="-5">
                <a:latin typeface="Arial"/>
                <a:cs typeface="Arial"/>
              </a:rPr>
              <a:t>Access</a:t>
            </a:r>
            <a:r>
              <a:rPr lang="en-GB" sz="700" b="1" spc="-40">
                <a:latin typeface="Arial"/>
                <a:cs typeface="Arial"/>
              </a:rPr>
              <a:t> </a:t>
            </a:r>
            <a:r>
              <a:rPr lang="en-GB" sz="700" b="1" spc="-5">
                <a:latin typeface="Arial"/>
                <a:cs typeface="Arial"/>
              </a:rPr>
              <a:t>Management</a:t>
            </a:r>
            <a:endParaRPr lang="en-GB" sz="700">
              <a:latin typeface="Arial"/>
              <a:cs typeface="Arial"/>
            </a:endParaRPr>
          </a:p>
          <a:p>
            <a:pPr marL="180000" marR="5080" indent="-180000" algn="just">
              <a:spcBef>
                <a:spcPts val="300"/>
              </a:spcBef>
              <a:spcAft>
                <a:spcPts val="300"/>
              </a:spcAft>
              <a:buFont typeface="Arial" panose="020B0604020202020204" pitchFamily="34" charset="0"/>
              <a:buChar char="•"/>
            </a:pPr>
            <a:r>
              <a:rPr lang="en-GB" sz="700">
                <a:latin typeface="Arial"/>
                <a:cs typeface="Arial"/>
              </a:rPr>
              <a:t>Supplier uses authentication and authorization technologies for service,  user and administrator level accounts.</a:t>
            </a:r>
          </a:p>
          <a:p>
            <a:pPr marL="180000" marR="5080" indent="-180000" algn="just">
              <a:spcBef>
                <a:spcPts val="300"/>
              </a:spcBef>
              <a:spcAft>
                <a:spcPts val="300"/>
              </a:spcAft>
              <a:buFont typeface="Arial" panose="020B0604020202020204" pitchFamily="34" charset="0"/>
              <a:buChar char="•"/>
            </a:pPr>
            <a:r>
              <a:rPr lang="en-GB" sz="700">
                <a:latin typeface="Arial"/>
                <a:cs typeface="Arial"/>
              </a:rPr>
              <a:t>Supplier ensures that IT administrators are provided and using separate  and unique administrator accounts that are only used for administration  responsibilities. Non-administrator tasks are always performed using  non-administrator user accounts.</a:t>
            </a:r>
          </a:p>
          <a:p>
            <a:pPr marL="180000" marR="5080" indent="-180000" algn="just">
              <a:spcBef>
                <a:spcPts val="300"/>
              </a:spcBef>
              <a:spcAft>
                <a:spcPts val="300"/>
              </a:spcAft>
              <a:buFont typeface="Arial" panose="020B0604020202020204" pitchFamily="34" charset="0"/>
              <a:buChar char="•"/>
            </a:pPr>
            <a:r>
              <a:rPr lang="en-GB" sz="700">
                <a:latin typeface="Arial"/>
                <a:cs typeface="Arial"/>
              </a:rPr>
              <a:t>Supplier has a password policy and other standards in place.</a:t>
            </a:r>
          </a:p>
          <a:p>
            <a:pPr marR="5080" algn="just">
              <a:spcBef>
                <a:spcPts val="300"/>
              </a:spcBef>
              <a:spcAft>
                <a:spcPts val="300"/>
              </a:spcAft>
            </a:pPr>
            <a:r>
              <a:rPr lang="en-GB" sz="700" b="1" spc="-5">
                <a:latin typeface="Arial"/>
                <a:cs typeface="Arial"/>
              </a:rPr>
              <a:t>V</a:t>
            </a:r>
            <a:r>
              <a:rPr lang="en-GB" sz="700" b="1" spc="-15">
                <a:latin typeface="Arial"/>
                <a:cs typeface="Arial"/>
              </a:rPr>
              <a:t>u</a:t>
            </a:r>
            <a:r>
              <a:rPr lang="en-GB" sz="700" b="1" spc="-10">
                <a:latin typeface="Arial"/>
                <a:cs typeface="Arial"/>
              </a:rPr>
              <a:t>l</a:t>
            </a:r>
            <a:r>
              <a:rPr lang="en-GB" sz="700" b="1">
                <a:latin typeface="Arial"/>
                <a:cs typeface="Arial"/>
              </a:rPr>
              <a:t>n</a:t>
            </a:r>
            <a:r>
              <a:rPr lang="en-GB" sz="700" b="1" spc="-10">
                <a:latin typeface="Arial"/>
                <a:cs typeface="Arial"/>
              </a:rPr>
              <a:t>e</a:t>
            </a:r>
            <a:r>
              <a:rPr lang="en-GB" sz="700" b="1">
                <a:latin typeface="Arial"/>
                <a:cs typeface="Arial"/>
              </a:rPr>
              <a:t>ra</a:t>
            </a:r>
            <a:r>
              <a:rPr lang="en-GB" sz="700" b="1" spc="-15">
                <a:latin typeface="Arial"/>
                <a:cs typeface="Arial"/>
              </a:rPr>
              <a:t>b</a:t>
            </a:r>
            <a:r>
              <a:rPr lang="en-GB" sz="700" b="1" spc="-10">
                <a:latin typeface="Arial"/>
                <a:cs typeface="Arial"/>
              </a:rPr>
              <a:t>il</a:t>
            </a:r>
            <a:r>
              <a:rPr lang="en-GB" sz="700" b="1" spc="5">
                <a:latin typeface="Arial"/>
                <a:cs typeface="Arial"/>
              </a:rPr>
              <a:t>i</a:t>
            </a:r>
            <a:r>
              <a:rPr lang="en-GB" sz="700" b="1" spc="-10">
                <a:latin typeface="Arial"/>
                <a:cs typeface="Arial"/>
              </a:rPr>
              <a:t>t</a:t>
            </a:r>
            <a:r>
              <a:rPr lang="en-GB" sz="700" b="1" spc="-5">
                <a:latin typeface="Arial"/>
                <a:cs typeface="Arial"/>
              </a:rPr>
              <a:t>y</a:t>
            </a:r>
            <a:r>
              <a:rPr lang="en-GB" sz="700" b="1" spc="-10">
                <a:latin typeface="Arial"/>
                <a:cs typeface="Arial"/>
              </a:rPr>
              <a:t> </a:t>
            </a:r>
            <a:r>
              <a:rPr lang="en-GB" sz="700" b="1">
                <a:latin typeface="Arial"/>
                <a:cs typeface="Arial"/>
              </a:rPr>
              <a:t>Te</a:t>
            </a:r>
            <a:r>
              <a:rPr lang="en-GB" sz="700" b="1" spc="-10">
                <a:latin typeface="Arial"/>
                <a:cs typeface="Arial"/>
              </a:rPr>
              <a:t>st</a:t>
            </a:r>
            <a:r>
              <a:rPr lang="en-GB" sz="700" b="1" spc="5">
                <a:latin typeface="Arial"/>
                <a:cs typeface="Arial"/>
              </a:rPr>
              <a:t>i</a:t>
            </a:r>
            <a:r>
              <a:rPr lang="en-GB" sz="700" b="1">
                <a:latin typeface="Arial"/>
                <a:cs typeface="Arial"/>
              </a:rPr>
              <a:t>n</a:t>
            </a:r>
            <a:r>
              <a:rPr lang="en-GB" sz="700" b="1" spc="-5">
                <a:latin typeface="Arial"/>
                <a:cs typeface="Arial"/>
              </a:rPr>
              <a:t>g</a:t>
            </a:r>
            <a:endParaRPr lang="en-GB" sz="700">
              <a:latin typeface="Arial"/>
              <a:cs typeface="Arial"/>
            </a:endParaRPr>
          </a:p>
          <a:p>
            <a:pPr marL="180000" marR="5080" indent="-180000" algn="just">
              <a:spcBef>
                <a:spcPts val="300"/>
              </a:spcBef>
              <a:spcAft>
                <a:spcPts val="300"/>
              </a:spcAft>
              <a:buFont typeface="Arial" panose="020B0604020202020204" pitchFamily="34" charset="0"/>
              <a:buChar char="•"/>
            </a:pPr>
            <a:r>
              <a:rPr lang="en-GB" sz="700">
                <a:latin typeface="Arial"/>
                <a:cs typeface="Arial"/>
              </a:rPr>
              <a:t>Supplier ensures access and activity audit and logging procedures,  including access attempts and privileged access, exist.</a:t>
            </a:r>
          </a:p>
          <a:p>
            <a:pPr marL="180000" marR="5080" indent="-180000" algn="just">
              <a:spcBef>
                <a:spcPts val="300"/>
              </a:spcBef>
              <a:spcAft>
                <a:spcPts val="300"/>
              </a:spcAft>
              <a:buFont typeface="Arial" panose="020B0604020202020204" pitchFamily="34" charset="0"/>
              <a:buChar char="•"/>
            </a:pPr>
            <a:endParaRPr lang="en-GB" sz="700">
              <a:latin typeface="Arial"/>
              <a:cs typeface="Arial"/>
            </a:endParaRPr>
          </a:p>
          <a:p>
            <a:pPr marL="180000" marR="5080" indent="-180000" algn="just">
              <a:spcBef>
                <a:spcPts val="300"/>
              </a:spcBef>
              <a:spcAft>
                <a:spcPts val="300"/>
              </a:spcAft>
              <a:buFont typeface="Arial" panose="020B0604020202020204" pitchFamily="34" charset="0"/>
              <a:buChar char="•"/>
              <a:tabLst>
                <a:tab pos="241300" algn="l"/>
                <a:tab pos="241935" algn="l"/>
              </a:tabLst>
            </a:pPr>
            <a:endParaRPr lang="en-GB" sz="700">
              <a:latin typeface="Arial"/>
              <a:cs typeface="Arial"/>
            </a:endParaRPr>
          </a:p>
          <a:p>
            <a:pPr marL="12700">
              <a:spcBef>
                <a:spcPts val="300"/>
              </a:spcBef>
              <a:spcAft>
                <a:spcPts val="300"/>
              </a:spcAft>
            </a:pPr>
            <a:endParaRPr lang="en-GB" sz="700">
              <a:latin typeface="Arial"/>
              <a:cs typeface="Arial"/>
            </a:endParaRPr>
          </a:p>
          <a:p>
            <a:pPr marL="180000" marR="5080" indent="-180000">
              <a:spcBef>
                <a:spcPts val="300"/>
              </a:spcBef>
              <a:spcAft>
                <a:spcPts val="300"/>
              </a:spcAft>
              <a:buFont typeface="Arial" panose="020B0604020202020204" pitchFamily="34" charset="0"/>
              <a:buChar char="•"/>
              <a:tabLst>
                <a:tab pos="241935" algn="l"/>
              </a:tabLst>
            </a:pPr>
            <a:endParaRPr lang="en-GB" sz="700">
              <a:latin typeface="Arial"/>
              <a:cs typeface="Arial"/>
            </a:endParaRPr>
          </a:p>
          <a:p>
            <a:pPr marL="180000" marR="5080" indent="-180000">
              <a:spcBef>
                <a:spcPts val="300"/>
              </a:spcBef>
              <a:spcAft>
                <a:spcPts val="300"/>
              </a:spcAft>
              <a:buFont typeface="Arial" panose="020B0604020202020204" pitchFamily="34" charset="0"/>
              <a:buChar char="•"/>
              <a:tabLst>
                <a:tab pos="241935" algn="l"/>
              </a:tabLst>
            </a:pPr>
            <a:endParaRPr lang="en-GB" sz="700">
              <a:latin typeface="Arial"/>
              <a:cs typeface="Arial"/>
            </a:endParaRPr>
          </a:p>
          <a:p>
            <a:pPr marL="180000" marR="5080" indent="-180000" algn="just">
              <a:spcBef>
                <a:spcPts val="300"/>
              </a:spcBef>
              <a:spcAft>
                <a:spcPts val="300"/>
              </a:spcAft>
              <a:buFont typeface="Arial" panose="020B0604020202020204" pitchFamily="34" charset="0"/>
              <a:buChar char="•"/>
              <a:tabLst>
                <a:tab pos="241935" algn="l"/>
              </a:tabLst>
            </a:pPr>
            <a:endParaRPr lang="en-GB" sz="700">
              <a:latin typeface="Arial"/>
              <a:cs typeface="Arial"/>
            </a:endParaRPr>
          </a:p>
          <a:p>
            <a:pPr marL="180000" marR="5080" indent="-180000" algn="just">
              <a:spcBef>
                <a:spcPts val="300"/>
              </a:spcBef>
              <a:spcAft>
                <a:spcPts val="300"/>
              </a:spcAft>
              <a:buFont typeface="Arial" panose="020B0604020202020204" pitchFamily="34" charset="0"/>
              <a:buChar char="•"/>
              <a:tabLst>
                <a:tab pos="241935" algn="l"/>
              </a:tabLst>
            </a:pPr>
            <a:endParaRPr lang="en-GB" sz="700">
              <a:latin typeface="Arial"/>
              <a:cs typeface="Arial"/>
            </a:endParaRPr>
          </a:p>
          <a:p>
            <a:pPr marL="12700" marR="5080">
              <a:spcBef>
                <a:spcPts val="300"/>
              </a:spcBef>
              <a:spcAft>
                <a:spcPts val="300"/>
              </a:spcAft>
            </a:pPr>
            <a:endParaRPr lang="en-GB" sz="700">
              <a:latin typeface="Arial"/>
              <a:cs typeface="Arial"/>
            </a:endParaRPr>
          </a:p>
          <a:p>
            <a:pPr marL="270000" indent="-270000">
              <a:spcBef>
                <a:spcPts val="300"/>
              </a:spcBef>
              <a:spcAft>
                <a:spcPts val="300"/>
              </a:spcAft>
              <a:tabLst>
                <a:tab pos="289560" algn="l"/>
              </a:tabLst>
            </a:pPr>
            <a:endParaRPr lang="en-GB" sz="700" b="1">
              <a:latin typeface="Arial"/>
              <a:cs typeface="Arial"/>
            </a:endParaRPr>
          </a:p>
        </p:txBody>
      </p:sp>
    </p:spTree>
    <p:extLst>
      <p:ext uri="{BB962C8B-B14F-4D97-AF65-F5344CB8AC3E}">
        <p14:creationId xmlns:p14="http://schemas.microsoft.com/office/powerpoint/2010/main" val="3455451978"/>
      </p:ext>
    </p:extLst>
  </p:cSld>
  <p:clrMapOvr>
    <a:masterClrMapping/>
  </p:clrMapOvr>
  <p:extLst>
    <p:ext uri="{DCECCB84-F9BA-43D5-87BE-67443E8EF086}">
      <p15:sldGuideLst xmlns:p15="http://schemas.microsoft.com/office/powerpoint/2012/main"/>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T&amp;C8">
    <p:spTree>
      <p:nvGrpSpPr>
        <p:cNvPr id="1" name=""/>
        <p:cNvGrpSpPr/>
        <p:nvPr/>
      </p:nvGrpSpPr>
      <p:grpSpPr>
        <a:xfrm>
          <a:off x="0" y="0"/>
          <a:ext cx="0" cy="0"/>
          <a:chOff x="0" y="0"/>
          <a:chExt cx="0" cy="0"/>
        </a:xfrm>
      </p:grpSpPr>
      <p:sp>
        <p:nvSpPr>
          <p:cNvPr id="11" name="Slide Number Placeholder 15">
            <a:extLst>
              <a:ext uri="{FF2B5EF4-FFF2-40B4-BE49-F238E27FC236}">
                <a16:creationId xmlns:a16="http://schemas.microsoft.com/office/drawing/2014/main" id="{8D12899D-1C8B-4BF7-9004-B8652304FB39}"/>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5" name="object 27">
            <a:extLst>
              <a:ext uri="{FF2B5EF4-FFF2-40B4-BE49-F238E27FC236}">
                <a16:creationId xmlns:a16="http://schemas.microsoft.com/office/drawing/2014/main" id="{D4587787-16C8-46AC-95EA-ED9773321031}"/>
              </a:ext>
              <a:ext uri="{C183D7F6-B498-43B3-948B-1728B52AA6E4}">
                <adec:decorative xmlns:adec="http://schemas.microsoft.com/office/drawing/2017/decorative" val="1"/>
              </a:ext>
            </a:extLst>
          </p:cNvPr>
          <p:cNvSpPr txBox="1">
            <a:spLocks/>
          </p:cNvSpPr>
          <p:nvPr/>
        </p:nvSpPr>
        <p:spPr>
          <a:xfrm>
            <a:off x="442913" y="78156"/>
            <a:ext cx="1582737" cy="94257"/>
          </a:xfrm>
          <a:prstGeom prst="rect">
            <a:avLst/>
          </a:prstGeom>
        </p:spPr>
        <p:txBody>
          <a:bodyPr vert="horz" wrap="square" lIns="0" tIns="1905" rIns="0" bIns="0" rtlCol="0">
            <a:spAutoFit/>
          </a:bodyPr>
          <a:lstStyle>
            <a:defPPr>
              <a:defRPr lang="en-US"/>
            </a:defPPr>
            <a:lvl1pPr marL="0" algn="l" defTabSz="914400" rtl="0" eaLnBrk="1" latinLnBrk="0" hangingPunct="1">
              <a:defRPr sz="800" b="0" i="0" kern="1200">
                <a:solidFill>
                  <a:schemeClr val="tx1"/>
                </a:solidFill>
                <a:latin typeface="Times New Roman"/>
                <a:ea typeface="+mn-ea"/>
                <a:cs typeface="Times New Roman"/>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marR="0" lvl="0" indent="0" algn="l" defTabSz="914400" rtl="0" eaLnBrk="1" fontAlgn="auto" latinLnBrk="0" hangingPunct="1">
              <a:lnSpc>
                <a:spcPct val="100000"/>
              </a:lnSpc>
              <a:spcBef>
                <a:spcPts val="15"/>
              </a:spcBef>
              <a:spcAft>
                <a:spcPts val="0"/>
              </a:spcAft>
              <a:buClrTx/>
              <a:buSzTx/>
              <a:buFontTx/>
              <a:buNone/>
              <a:tabLst/>
              <a:defRPr/>
            </a:pPr>
            <a:r>
              <a:rPr kumimoji="0" lang="en-GB" sz="600" b="0" i="1" u="none" strike="noStrike" kern="1200" cap="none" spc="-5" normalizeH="0" baseline="0" noProof="0">
                <a:ln>
                  <a:noFill/>
                </a:ln>
                <a:effectLst/>
                <a:uLnTx/>
                <a:uFillTx/>
                <a:latin typeface="+mn-lt"/>
                <a:ea typeface="+mn-ea"/>
                <a:cs typeface="Times New Roman"/>
              </a:rPr>
              <a:t>Version</a:t>
            </a:r>
            <a:r>
              <a:rPr kumimoji="0" lang="en-GB" sz="600" b="0" i="1" u="none" strike="noStrike" kern="1200" cap="none" spc="-30" normalizeH="0" baseline="0" noProof="0">
                <a:ln>
                  <a:noFill/>
                </a:ln>
                <a:effectLst/>
                <a:uLnTx/>
                <a:uFillTx/>
                <a:latin typeface="+mn-lt"/>
                <a:ea typeface="+mn-ea"/>
                <a:cs typeface="Times New Roman"/>
              </a:rPr>
              <a:t> </a:t>
            </a:r>
            <a:r>
              <a:rPr kumimoji="0" lang="en-GB" sz="600" b="0" i="1" u="none" strike="noStrike" kern="1200" cap="none" spc="0" normalizeH="0" baseline="0" noProof="0">
                <a:ln>
                  <a:noFill/>
                </a:ln>
                <a:effectLst/>
                <a:uLnTx/>
                <a:uFillTx/>
                <a:latin typeface="+mn-lt"/>
                <a:ea typeface="+mn-ea"/>
                <a:cs typeface="Times New Roman"/>
              </a:rPr>
              <a:t>10.</a:t>
            </a:r>
            <a:r>
              <a:rPr kumimoji="0" lang="en-GB" sz="600" b="0" i="1" u="none" strike="noStrike" kern="1200" cap="none" spc="-20" normalizeH="0" baseline="0" noProof="0">
                <a:ln>
                  <a:noFill/>
                </a:ln>
                <a:effectLst/>
                <a:uLnTx/>
                <a:uFillTx/>
                <a:latin typeface="+mn-lt"/>
                <a:ea typeface="+mn-ea"/>
                <a:cs typeface="Times New Roman"/>
              </a:rPr>
              <a:t> </a:t>
            </a:r>
            <a:r>
              <a:rPr kumimoji="0" lang="en-GB" sz="600" b="0" i="1" u="none" strike="noStrike" kern="1200" cap="none" spc="-5" normalizeH="0" baseline="0" noProof="0">
                <a:ln>
                  <a:noFill/>
                </a:ln>
                <a:effectLst/>
                <a:uLnTx/>
                <a:uFillTx/>
                <a:latin typeface="+mn-lt"/>
                <a:ea typeface="+mn-ea"/>
                <a:cs typeface="Times New Roman"/>
              </a:rPr>
              <a:t>January.22</a:t>
            </a:r>
          </a:p>
        </p:txBody>
      </p:sp>
    </p:spTree>
    <p:extLst>
      <p:ext uri="{BB962C8B-B14F-4D97-AF65-F5344CB8AC3E}">
        <p14:creationId xmlns:p14="http://schemas.microsoft.com/office/powerpoint/2010/main" val="768351761"/>
      </p:ext>
    </p:extLst>
  </p:cSld>
  <p:clrMapOvr>
    <a:masterClrMapping/>
  </p:clrMapOvr>
  <p:extLst>
    <p:ext uri="{DCECCB84-F9BA-43D5-87BE-67443E8EF086}">
      <p15:sldGuideLst xmlns:p15="http://schemas.microsoft.com/office/powerpoint/2012/main"/>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p:cSld name="Cover_1">
    <p:bg>
      <p:bgPr>
        <a:solidFill>
          <a:schemeClr val="accent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72A9154-6347-43A3-AD8A-AAA2062AA454}"/>
              </a:ext>
            </a:extLst>
          </p:cNvPr>
          <p:cNvSpPr>
            <a:spLocks noGrp="1"/>
          </p:cNvSpPr>
          <p:nvPr>
            <p:ph type="pic" sz="quarter" idx="13" hasCustomPrompt="1"/>
          </p:nvPr>
        </p:nvSpPr>
        <p:spPr>
          <a:xfrm>
            <a:off x="0" y="0"/>
            <a:ext cx="12192000" cy="6858000"/>
          </a:xfrm>
          <a:pattFill prst="wdUpDiag">
            <a:fgClr>
              <a:schemeClr val="bg1">
                <a:lumMod val="85000"/>
              </a:schemeClr>
            </a:fgClr>
            <a:bgClr>
              <a:schemeClr val="bg1"/>
            </a:bgClr>
          </a:pattFill>
        </p:spPr>
        <p:txBody>
          <a:bodyPr anchor="ctr"/>
          <a:lstStyle>
            <a:lvl1pPr algn="ctr">
              <a:defRPr/>
            </a:lvl1pPr>
          </a:lstStyle>
          <a:p>
            <a:r>
              <a:rPr lang="en-GB"/>
              <a:t>Insert image by clicking icon.   </a:t>
            </a:r>
            <a:br>
              <a:rPr lang="en-GB"/>
            </a:br>
            <a:r>
              <a:rPr lang="en-GB"/>
              <a:t>Send this image to the back to make sure all elements are visible.</a:t>
            </a:r>
            <a:br>
              <a:rPr lang="en-GB"/>
            </a:br>
            <a:br>
              <a:rPr lang="en-GB"/>
            </a:br>
            <a:br>
              <a:rPr lang="en-GB"/>
            </a:br>
            <a:br>
              <a:rPr lang="en-GB"/>
            </a:br>
            <a:endParaRPr lang="en-GB"/>
          </a:p>
        </p:txBody>
      </p:sp>
      <p:graphicFrame>
        <p:nvGraphicFramePr>
          <p:cNvPr id="5" name="Objet 4" hidden="1">
            <a:extLst>
              <a:ext uri="{FF2B5EF4-FFF2-40B4-BE49-F238E27FC236}">
                <a16:creationId xmlns:a16="http://schemas.microsoft.com/office/drawing/2014/main" id="{075C7A91-CC93-4B69-84A3-D6E6299E1C1C}"/>
              </a:ext>
            </a:extLst>
          </p:cNvPr>
          <p:cNvGraphicFramePr>
            <a:graphicFrameLocks noChangeAspect="1"/>
          </p:cNvGraphicFramePr>
          <p:nvPr>
            <p:custDataLst>
              <p:tags r:id="rId1"/>
            </p:custDataLst>
            <p:extLst>
              <p:ext uri="{D42A27DB-BD31-4B8C-83A1-F6EECF244321}">
                <p14:modId xmlns:p14="http://schemas.microsoft.com/office/powerpoint/2010/main" val="17815770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5" name="Objet 4" hidden="1">
                        <a:extLst>
                          <a:ext uri="{FF2B5EF4-FFF2-40B4-BE49-F238E27FC236}">
                            <a16:creationId xmlns:a16="http://schemas.microsoft.com/office/drawing/2014/main" id="{075C7A91-CC93-4B69-84A3-D6E6299E1C1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4455627D-8E54-4A37-802B-8C427B3EB1B5}"/>
              </a:ext>
            </a:extLst>
          </p:cNvPr>
          <p:cNvSpPr/>
          <p:nvPr>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6000" b="1" i="0" baseline="0">
              <a:latin typeface="Arial Black" panose="020B0A04020102020204" pitchFamily="34" charset="0"/>
              <a:ea typeface="+mj-ea"/>
              <a:cs typeface="+mj-cs"/>
              <a:sym typeface="Arial Black" panose="020B0A04020102020204" pitchFamily="34" charset="0"/>
            </a:endParaRPr>
          </a:p>
        </p:txBody>
      </p:sp>
      <p:sp>
        <p:nvSpPr>
          <p:cNvPr id="19" name="Espace réservé de la date 3">
            <a:extLst>
              <a:ext uri="{FF2B5EF4-FFF2-40B4-BE49-F238E27FC236}">
                <a16:creationId xmlns:a16="http://schemas.microsoft.com/office/drawing/2014/main" id="{11CD5301-9586-45EF-BD7D-6FD0A6A5B078}"/>
              </a:ext>
            </a:extLst>
          </p:cNvPr>
          <p:cNvSpPr>
            <a:spLocks noGrp="1"/>
          </p:cNvSpPr>
          <p:nvPr>
            <p:ph type="dt" sz="half" idx="10"/>
          </p:nvPr>
        </p:nvSpPr>
        <p:spPr bwMode="white">
          <a:xfrm>
            <a:off x="450000" y="5420032"/>
            <a:ext cx="65" cy="215444"/>
          </a:xfrm>
          <a:prstGeom prst="rect">
            <a:avLst/>
          </a:prstGeom>
        </p:spPr>
        <p:txBody>
          <a:bodyPr wrap="none" lIns="0" tIns="0" rIns="0" bIns="0">
            <a:spAutoFit/>
          </a:bodyPr>
          <a:lstStyle>
            <a:lvl1pPr>
              <a:defRPr sz="1400">
                <a:solidFill>
                  <a:schemeClr val="bg1"/>
                </a:solidFill>
              </a:defRPr>
            </a:lvl1pPr>
          </a:lstStyle>
          <a:p>
            <a:endParaRPr lang="en-GB"/>
          </a:p>
        </p:txBody>
      </p:sp>
      <p:sp>
        <p:nvSpPr>
          <p:cNvPr id="24" name="Header">
            <a:extLst>
              <a:ext uri="{FF2B5EF4-FFF2-40B4-BE49-F238E27FC236}">
                <a16:creationId xmlns:a16="http://schemas.microsoft.com/office/drawing/2014/main" id="{282677E1-E7D7-461C-9F6D-B1708372F571}"/>
              </a:ext>
            </a:extLst>
          </p:cNvPr>
          <p:cNvSpPr>
            <a:spLocks noGrp="1"/>
          </p:cNvSpPr>
          <p:nvPr>
            <p:ph type="ctrTitle" hasCustomPrompt="1"/>
          </p:nvPr>
        </p:nvSpPr>
        <p:spPr bwMode="white">
          <a:xfrm>
            <a:off x="450000" y="450000"/>
            <a:ext cx="9616732" cy="830997"/>
          </a:xfrm>
        </p:spPr>
        <p:txBody>
          <a:bodyPr lIns="0" rIns="0" anchor="t">
            <a:spAutoFit/>
          </a:bodyPr>
          <a:lstStyle>
            <a:lvl1pPr algn="l">
              <a:lnSpc>
                <a:spcPct val="90000"/>
              </a:lnSpc>
              <a:defRPr sz="6000" b="1" cap="none" spc="0" baseline="0">
                <a:solidFill>
                  <a:schemeClr val="bg1"/>
                </a:solidFill>
                <a:latin typeface="Arial Black" panose="020B0A04020102020204" pitchFamily="34" charset="0"/>
              </a:defRPr>
            </a:lvl1pPr>
          </a:lstStyle>
          <a:p>
            <a:r>
              <a:rPr lang="en-GB"/>
              <a:t>Report/proposal title</a:t>
            </a:r>
          </a:p>
        </p:txBody>
      </p:sp>
      <p:sp>
        <p:nvSpPr>
          <p:cNvPr id="26" name="Espace réservé du texte 8">
            <a:extLst>
              <a:ext uri="{FF2B5EF4-FFF2-40B4-BE49-F238E27FC236}">
                <a16:creationId xmlns:a16="http://schemas.microsoft.com/office/drawing/2014/main" id="{0BD763C4-0BC2-41C5-BDBA-5850D945CFF6}"/>
              </a:ext>
            </a:extLst>
          </p:cNvPr>
          <p:cNvSpPr>
            <a:spLocks noGrp="1"/>
          </p:cNvSpPr>
          <p:nvPr>
            <p:ph type="body" sz="quarter" idx="12" hasCustomPrompt="1"/>
          </p:nvPr>
        </p:nvSpPr>
        <p:spPr bwMode="white">
          <a:xfrm>
            <a:off x="450000" y="4779622"/>
            <a:ext cx="2519921" cy="312330"/>
          </a:xfrm>
        </p:spPr>
        <p:txBody>
          <a:bodyPr wrap="none" lIns="0" rIns="0">
            <a:sp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Extra information here</a:t>
            </a:r>
          </a:p>
        </p:txBody>
      </p:sp>
      <p:sp>
        <p:nvSpPr>
          <p:cNvPr id="17" name="Sous-titre 2">
            <a:extLst>
              <a:ext uri="{FF2B5EF4-FFF2-40B4-BE49-F238E27FC236}">
                <a16:creationId xmlns:a16="http://schemas.microsoft.com/office/drawing/2014/main" id="{D2530279-43FE-4176-A5A4-6826B5321746}"/>
              </a:ext>
            </a:extLst>
          </p:cNvPr>
          <p:cNvSpPr>
            <a:spLocks noGrp="1"/>
          </p:cNvSpPr>
          <p:nvPr>
            <p:ph type="subTitle" idx="1" hasCustomPrompt="1"/>
          </p:nvPr>
        </p:nvSpPr>
        <p:spPr bwMode="white">
          <a:xfrm>
            <a:off x="450000" y="3789980"/>
            <a:ext cx="7551997" cy="738664"/>
          </a:xfrm>
        </p:spPr>
        <p:txBody>
          <a:bodyPr wrap="square" lIns="0" tIns="0" rIns="180000" bIns="0">
            <a:spAutoFit/>
          </a:bodyPr>
          <a:lstStyle>
            <a:lvl1pPr marL="0" indent="0" algn="l">
              <a:lnSpc>
                <a:spcPct val="100000"/>
              </a:lnSpc>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Change colour of titling depending on contrast of image used</a:t>
            </a:r>
          </a:p>
        </p:txBody>
      </p:sp>
      <p:sp>
        <p:nvSpPr>
          <p:cNvPr id="12" name="Espace réservé du pied de page 4">
            <a:extLst>
              <a:ext uri="{FF2B5EF4-FFF2-40B4-BE49-F238E27FC236}">
                <a16:creationId xmlns:a16="http://schemas.microsoft.com/office/drawing/2014/main" id="{60107C37-60DE-4CF7-8363-4B22497BEBF5}"/>
              </a:ext>
            </a:extLst>
          </p:cNvPr>
          <p:cNvSpPr txBox="1">
            <a:spLocks/>
          </p:cNvSpPr>
          <p:nvPr/>
        </p:nvSpPr>
        <p:spPr>
          <a:xfrm>
            <a:off x="450000" y="6511768"/>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tx1"/>
                </a:solidFill>
              </a:rPr>
              <a:t>© Ipsos | Doc Name | Month Year | Version # | Public | Internal/Client Use Only | Strictly Confidential</a:t>
            </a:r>
          </a:p>
        </p:txBody>
      </p:sp>
      <p:pic>
        <p:nvPicPr>
          <p:cNvPr id="11" name="Picture 10" descr="Logo&#10;&#10;Description automatically generated">
            <a:extLst>
              <a:ext uri="{FF2B5EF4-FFF2-40B4-BE49-F238E27FC236}">
                <a16:creationId xmlns:a16="http://schemas.microsoft.com/office/drawing/2014/main" id="{8AAAFBE4-210F-4803-9497-51B35F0995D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
        <p:nvSpPr>
          <p:cNvPr id="3" name="Gradient">
            <a:extLst>
              <a:ext uri="{FF2B5EF4-FFF2-40B4-BE49-F238E27FC236}">
                <a16:creationId xmlns:a16="http://schemas.microsoft.com/office/drawing/2014/main" id="{B7D2C792-126C-A88A-2501-E247BE6958F7}"/>
              </a:ext>
              <a:ext uri="{C183D7F6-B498-43B3-948B-1728B52AA6E4}">
                <adec:decorative xmlns:adec="http://schemas.microsoft.com/office/drawing/2017/decorative" val="1"/>
              </a:ext>
            </a:extLst>
          </p:cNvPr>
          <p:cNvSpPr/>
          <p:nvPr userDrawn="1"/>
        </p:nvSpPr>
        <p:spPr bwMode="hidden">
          <a:xfrm>
            <a:off x="0" y="0"/>
            <a:ext cx="12204629" cy="6889481"/>
          </a:xfrm>
          <a:prstGeom prst="rect">
            <a:avLst/>
          </a:prstGeom>
          <a:gradFill flip="none" rotWithShape="1">
            <a:gsLst>
              <a:gs pos="0">
                <a:schemeClr val="tx1"/>
              </a:gs>
              <a:gs pos="32000">
                <a:schemeClr val="tx1">
                  <a:alpha val="24000"/>
                </a:schemeClr>
              </a:gs>
              <a:gs pos="79000">
                <a:schemeClr val="tx1">
                  <a:alpha val="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24178121"/>
      </p:ext>
    </p:extLst>
  </p:cSld>
  <p:clrMapOvr>
    <a:masterClrMapping/>
  </p:clrMapOvr>
  <p:extLst>
    <p:ext uri="{DCECCB84-F9BA-43D5-87BE-67443E8EF086}">
      <p15:sldGuideLst xmlns:p15="http://schemas.microsoft.com/office/powerpoint/2012/main">
        <p15:guide id="4" orient="horz" pos="1888">
          <p15:clr>
            <a:srgbClr val="F26B43"/>
          </p15:clr>
        </p15:guide>
        <p15:guide id="5" orient="horz" pos="3317">
          <p15:clr>
            <a:srgbClr val="F26B43"/>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p:cSld name="Divider style 1">
    <p:bg>
      <p:bgPr>
        <a:solidFill>
          <a:schemeClr val="accent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3BFABE5-3710-487B-9FEB-24CECCFDE805}"/>
              </a:ext>
            </a:extLst>
          </p:cNvPr>
          <p:cNvSpPr>
            <a:spLocks noGrp="1"/>
          </p:cNvSpPr>
          <p:nvPr>
            <p:ph type="pic" sz="quarter" idx="14" hasCustomPrompt="1"/>
          </p:nvPr>
        </p:nvSpPr>
        <p:spPr>
          <a:xfrm>
            <a:off x="0" y="0"/>
            <a:ext cx="12192000" cy="6858000"/>
          </a:xfrm>
          <a:pattFill prst="wdUpDiag">
            <a:fgClr>
              <a:srgbClr val="D9D9D9"/>
            </a:fgClr>
            <a:bgClr>
              <a:schemeClr val="bg1"/>
            </a:bgClr>
          </a:pattFill>
        </p:spPr>
        <p:txBody>
          <a:bodyPr anchor="ctr"/>
          <a:lstStyle>
            <a:lvl1pPr algn="ctr">
              <a:defRPr/>
            </a:lvl1pPr>
          </a:lstStyle>
          <a:p>
            <a:r>
              <a:rPr lang="en-GB"/>
              <a:t>Click icon in centre to add image</a:t>
            </a:r>
            <a:br>
              <a:rPr lang="en-GB"/>
            </a:br>
            <a:r>
              <a:rPr lang="en-GB"/>
              <a:t>Send image to back so elements show on the page</a:t>
            </a:r>
          </a:p>
          <a:p>
            <a:endParaRPr lang="en-GB"/>
          </a:p>
          <a:p>
            <a:endParaRPr lang="en-GB"/>
          </a:p>
          <a:p>
            <a:endParaRPr lang="en-GB"/>
          </a:p>
        </p:txBody>
      </p:sp>
      <p:graphicFrame>
        <p:nvGraphicFramePr>
          <p:cNvPr id="3" name="Objet 2" hidden="1">
            <a:extLst>
              <a:ext uri="{FF2B5EF4-FFF2-40B4-BE49-F238E27FC236}">
                <a16:creationId xmlns:a16="http://schemas.microsoft.com/office/drawing/2014/main" id="{0FC6D31B-8418-47E2-BEC8-4C4D884AEE25}"/>
              </a:ext>
            </a:extLst>
          </p:cNvPr>
          <p:cNvGraphicFramePr>
            <a:graphicFrameLocks noChangeAspect="1"/>
          </p:cNvGraphicFramePr>
          <p:nvPr>
            <p:custDataLst>
              <p:tags r:id="rId1"/>
            </p:custDataLst>
            <p:extLst>
              <p:ext uri="{D42A27DB-BD31-4B8C-83A1-F6EECF244321}">
                <p14:modId xmlns:p14="http://schemas.microsoft.com/office/powerpoint/2010/main" val="11539686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3" name="Objet 2" hidden="1">
                        <a:extLst>
                          <a:ext uri="{FF2B5EF4-FFF2-40B4-BE49-F238E27FC236}">
                            <a16:creationId xmlns:a16="http://schemas.microsoft.com/office/drawing/2014/main" id="{0FC6D31B-8418-47E2-BEC8-4C4D884AEE2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BFC7BE2-5BD4-49F5-A3FC-FE37C1AC9667}"/>
              </a:ext>
            </a:extLst>
          </p:cNvPr>
          <p:cNvSpPr/>
          <p:nvPr>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6000" b="1" i="0" baseline="0">
              <a:latin typeface="Arial Black" panose="020B0A04020102020204" pitchFamily="34" charset="0"/>
              <a:ea typeface="+mj-ea"/>
              <a:cs typeface="+mj-cs"/>
              <a:sym typeface="Arial Black" panose="020B0A04020102020204" pitchFamily="34" charset="0"/>
            </a:endParaRPr>
          </a:p>
        </p:txBody>
      </p:sp>
      <p:sp>
        <p:nvSpPr>
          <p:cNvPr id="18" name="Header">
            <a:extLst>
              <a:ext uri="{FF2B5EF4-FFF2-40B4-BE49-F238E27FC236}">
                <a16:creationId xmlns:a16="http://schemas.microsoft.com/office/drawing/2014/main" id="{A7CC7BB1-2504-412F-9361-BB77A4C0663B}"/>
              </a:ext>
            </a:extLst>
          </p:cNvPr>
          <p:cNvSpPr>
            <a:spLocks noGrp="1"/>
          </p:cNvSpPr>
          <p:nvPr>
            <p:ph type="title" hasCustomPrompt="1"/>
          </p:nvPr>
        </p:nvSpPr>
        <p:spPr bwMode="white">
          <a:xfrm>
            <a:off x="450000" y="450000"/>
            <a:ext cx="7518208" cy="1661993"/>
          </a:xfrm>
        </p:spPr>
        <p:txBody>
          <a:bodyPr vert="horz" wrap="square" lIns="0" tIns="0" rIns="0" bIns="0" rtlCol="0" anchor="t">
            <a:spAutoFit/>
          </a:bodyPr>
          <a:lstStyle>
            <a:lvl1pPr>
              <a:defRPr lang="en-GB" sz="6000" spc="0" dirty="0">
                <a:solidFill>
                  <a:schemeClr val="bg1"/>
                </a:solidFill>
                <a:latin typeface="Arial Black" panose="020B0A04020102020204" pitchFamily="34" charset="0"/>
              </a:defRPr>
            </a:lvl1pPr>
          </a:lstStyle>
          <a:p>
            <a:pPr lvl="0"/>
            <a:r>
              <a:rPr lang="en-GB"/>
              <a:t>Section </a:t>
            </a:r>
            <a:br>
              <a:rPr lang="en-GB"/>
            </a:br>
            <a:r>
              <a:rPr lang="en-GB"/>
              <a:t>title</a:t>
            </a:r>
          </a:p>
        </p:txBody>
      </p:sp>
      <p:sp>
        <p:nvSpPr>
          <p:cNvPr id="19" name="Espace réservé du texte 2">
            <a:extLst>
              <a:ext uri="{FF2B5EF4-FFF2-40B4-BE49-F238E27FC236}">
                <a16:creationId xmlns:a16="http://schemas.microsoft.com/office/drawing/2014/main" id="{C8046952-CF6F-4606-B04F-66EE0742EF9E}"/>
              </a:ext>
            </a:extLst>
          </p:cNvPr>
          <p:cNvSpPr>
            <a:spLocks noGrp="1"/>
          </p:cNvSpPr>
          <p:nvPr>
            <p:ph type="body" idx="1" hasCustomPrompt="1"/>
          </p:nvPr>
        </p:nvSpPr>
        <p:spPr bwMode="white">
          <a:xfrm>
            <a:off x="450000" y="2816932"/>
            <a:ext cx="5646000" cy="374718"/>
          </a:xfrm>
        </p:spPr>
        <p:txBody>
          <a:bodyPr wrap="square" lIns="0" rIns="0">
            <a:spAutoFit/>
          </a:bodyPr>
          <a:lstStyle>
            <a:lvl1pPr marL="0" indent="0">
              <a:buNone/>
              <a:defRPr sz="24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Subtitle (optional)</a:t>
            </a:r>
          </a:p>
        </p:txBody>
      </p:sp>
      <p:sp>
        <p:nvSpPr>
          <p:cNvPr id="16" name="Espace réservé du pied de page 4">
            <a:extLst>
              <a:ext uri="{FF2B5EF4-FFF2-40B4-BE49-F238E27FC236}">
                <a16:creationId xmlns:a16="http://schemas.microsoft.com/office/drawing/2014/main" id="{31EC8686-9D26-45D0-BFD1-730422891B38}"/>
              </a:ext>
            </a:extLst>
          </p:cNvPr>
          <p:cNvSpPr txBox="1">
            <a:spLocks/>
          </p:cNvSpPr>
          <p:nvPr/>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sp>
        <p:nvSpPr>
          <p:cNvPr id="17" name="Slide Number Placeholder 15">
            <a:extLst>
              <a:ext uri="{FF2B5EF4-FFF2-40B4-BE49-F238E27FC236}">
                <a16:creationId xmlns:a16="http://schemas.microsoft.com/office/drawing/2014/main" id="{05F58369-4CFC-4F85-AE55-0653BC425290}"/>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pic>
        <p:nvPicPr>
          <p:cNvPr id="10" name="Picture 9" descr="Logo&#10;&#10;Description automatically generated">
            <a:extLst>
              <a:ext uri="{FF2B5EF4-FFF2-40B4-BE49-F238E27FC236}">
                <a16:creationId xmlns:a16="http://schemas.microsoft.com/office/drawing/2014/main" id="{9E7B416F-B61C-4DAC-8FEC-7F091FD99A4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
        <p:nvSpPr>
          <p:cNvPr id="4" name="Gradient">
            <a:extLst>
              <a:ext uri="{FF2B5EF4-FFF2-40B4-BE49-F238E27FC236}">
                <a16:creationId xmlns:a16="http://schemas.microsoft.com/office/drawing/2014/main" id="{AE5801D2-F83B-D7DE-271A-22F84C025502}"/>
              </a:ext>
              <a:ext uri="{C183D7F6-B498-43B3-948B-1728B52AA6E4}">
                <adec:decorative xmlns:adec="http://schemas.microsoft.com/office/drawing/2017/decorative" val="1"/>
              </a:ext>
            </a:extLst>
          </p:cNvPr>
          <p:cNvSpPr/>
          <p:nvPr userDrawn="1"/>
        </p:nvSpPr>
        <p:spPr bwMode="hidden">
          <a:xfrm>
            <a:off x="1" y="0"/>
            <a:ext cx="12191999" cy="6858000"/>
          </a:xfrm>
          <a:prstGeom prst="rect">
            <a:avLst/>
          </a:prstGeom>
          <a:gradFill flip="none" rotWithShape="1">
            <a:gsLst>
              <a:gs pos="0">
                <a:schemeClr val="tx1"/>
              </a:gs>
              <a:gs pos="32000">
                <a:schemeClr val="tx1">
                  <a:alpha val="24000"/>
                </a:schemeClr>
              </a:gs>
              <a:gs pos="79000">
                <a:schemeClr val="tx1">
                  <a:alpha val="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93339892"/>
      </p:ext>
    </p:extLst>
  </p:cSld>
  <p:clrMapOvr>
    <a:masterClrMapping/>
  </p:clrMapOvr>
  <p:extLst>
    <p:ext uri="{DCECCB84-F9BA-43D5-87BE-67443E8EF086}">
      <p15:sldGuideLst xmlns:p15="http://schemas.microsoft.com/office/powerpoint/2012/main"/>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p:cSld name="Divider style 2">
    <p:bg>
      <p:bgPr>
        <a:solidFill>
          <a:schemeClr val="bg2"/>
        </a:solidFill>
        <a:effectLst/>
      </p:bgPr>
    </p:bg>
    <p:spTree>
      <p:nvGrpSpPr>
        <p:cNvPr id="1" name=""/>
        <p:cNvGrpSpPr/>
        <p:nvPr/>
      </p:nvGrpSpPr>
      <p:grpSpPr>
        <a:xfrm>
          <a:off x="0" y="0"/>
          <a:ext cx="0" cy="0"/>
          <a:chOff x="0" y="0"/>
          <a:chExt cx="0" cy="0"/>
        </a:xfrm>
      </p:grpSpPr>
      <p:sp>
        <p:nvSpPr>
          <p:cNvPr id="14" name="Classification">
            <a:extLst>
              <a:ext uri="{FF2B5EF4-FFF2-40B4-BE49-F238E27FC236}">
                <a16:creationId xmlns:a16="http://schemas.microsoft.com/office/drawing/2014/main" id="{F52C80E3-8B55-457E-A85C-8CC02F81EC76}"/>
              </a:ext>
              <a:ext uri="{C183D7F6-B498-43B3-948B-1728B52AA6E4}">
                <adec:decorative xmlns:adec="http://schemas.microsoft.com/office/drawing/2017/decorative" val="1"/>
              </a:ext>
            </a:extLst>
          </p:cNvPr>
          <p:cNvSpPr txBox="1">
            <a:spLocks/>
          </p:cNvSpPr>
          <p:nvPr/>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pic>
        <p:nvPicPr>
          <p:cNvPr id="11" name="Ipsos Logo">
            <a:extLst>
              <a:ext uri="{FF2B5EF4-FFF2-40B4-BE49-F238E27FC236}">
                <a16:creationId xmlns:a16="http://schemas.microsoft.com/office/drawing/2014/main" id="{0A368669-E846-4FCF-BAE4-4254F42AB74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
        <p:nvSpPr>
          <p:cNvPr id="16" name="Slide Number Placeholder 15">
            <a:extLst>
              <a:ext uri="{FF2B5EF4-FFF2-40B4-BE49-F238E27FC236}">
                <a16:creationId xmlns:a16="http://schemas.microsoft.com/office/drawing/2014/main" id="{4DC0623D-42A1-41B3-B5F9-CBD1B7199F82}"/>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sp>
        <p:nvSpPr>
          <p:cNvPr id="22" name="Section number">
            <a:extLst>
              <a:ext uri="{FF2B5EF4-FFF2-40B4-BE49-F238E27FC236}">
                <a16:creationId xmlns:a16="http://schemas.microsoft.com/office/drawing/2014/main" id="{33D4A3F2-F359-4910-A404-46BF044E4AF2}"/>
              </a:ext>
            </a:extLst>
          </p:cNvPr>
          <p:cNvSpPr>
            <a:spLocks noGrp="1"/>
          </p:cNvSpPr>
          <p:nvPr>
            <p:ph type="body" sz="quarter" idx="13" hasCustomPrompt="1"/>
          </p:nvPr>
        </p:nvSpPr>
        <p:spPr>
          <a:xfrm>
            <a:off x="445224" y="361438"/>
            <a:ext cx="1755609" cy="1021277"/>
          </a:xfrm>
        </p:spPr>
        <p:txBody>
          <a:bodyPr wrap="none" anchor="ctr">
            <a:noAutofit/>
          </a:bodyPr>
          <a:lstStyle>
            <a:lvl1pPr marL="0" indent="0">
              <a:buNone/>
              <a:defRPr sz="8800" b="1">
                <a:solidFill>
                  <a:schemeClr val="bg1"/>
                </a:solidFill>
              </a:defRPr>
            </a:lvl1pPr>
          </a:lstStyle>
          <a:p>
            <a:pPr lvl="0"/>
            <a:r>
              <a:rPr lang="en-GB"/>
              <a:t>01.</a:t>
            </a:r>
          </a:p>
        </p:txBody>
      </p:sp>
      <p:sp>
        <p:nvSpPr>
          <p:cNvPr id="23" name="Section title">
            <a:extLst>
              <a:ext uri="{FF2B5EF4-FFF2-40B4-BE49-F238E27FC236}">
                <a16:creationId xmlns:a16="http://schemas.microsoft.com/office/drawing/2014/main" id="{D02C7E95-0776-4566-9F9E-853072349655}"/>
              </a:ext>
            </a:extLst>
          </p:cNvPr>
          <p:cNvSpPr>
            <a:spLocks noGrp="1"/>
          </p:cNvSpPr>
          <p:nvPr>
            <p:ph type="title" hasCustomPrompt="1"/>
          </p:nvPr>
        </p:nvSpPr>
        <p:spPr>
          <a:xfrm>
            <a:off x="452216" y="1628238"/>
            <a:ext cx="7551996" cy="830997"/>
          </a:xfrm>
        </p:spPr>
        <p:txBody>
          <a:bodyPr vert="horz" wrap="square" lIns="0" tIns="0" rIns="0" bIns="0" rtlCol="0" anchor="t">
            <a:spAutoFit/>
          </a:bodyPr>
          <a:lstStyle>
            <a:lvl1pPr>
              <a:defRPr lang="en-GB" sz="6000" cap="none" spc="0" dirty="0">
                <a:solidFill>
                  <a:schemeClr val="bg1"/>
                </a:solidFill>
                <a:latin typeface="Arial Black" panose="020B0A04020102020204" pitchFamily="34" charset="0"/>
              </a:defRPr>
            </a:lvl1pPr>
          </a:lstStyle>
          <a:p>
            <a:pPr lvl="0"/>
            <a:r>
              <a:rPr lang="en-GB"/>
              <a:t>Section title</a:t>
            </a:r>
          </a:p>
        </p:txBody>
      </p:sp>
      <p:sp>
        <p:nvSpPr>
          <p:cNvPr id="13" name="Section subtitle">
            <a:extLst>
              <a:ext uri="{FF2B5EF4-FFF2-40B4-BE49-F238E27FC236}">
                <a16:creationId xmlns:a16="http://schemas.microsoft.com/office/drawing/2014/main" id="{05670778-992C-450F-AD18-EDF3DF65D9E0}"/>
              </a:ext>
            </a:extLst>
          </p:cNvPr>
          <p:cNvSpPr>
            <a:spLocks noGrp="1"/>
          </p:cNvSpPr>
          <p:nvPr>
            <p:ph type="body" idx="1" hasCustomPrompt="1"/>
          </p:nvPr>
        </p:nvSpPr>
        <p:spPr>
          <a:xfrm>
            <a:off x="447556" y="3297749"/>
            <a:ext cx="7551996" cy="312330"/>
          </a:xfrm>
        </p:spPr>
        <p:txBody>
          <a:bodyPr wrap="square" lIns="0" rIns="0" anchor="t">
            <a:spAutoFit/>
          </a:bodyPr>
          <a:lstStyle>
            <a:lvl1pPr marL="0" indent="0">
              <a:buNone/>
              <a:defRPr sz="2000" b="1" cap="none"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Subtitle (optional)</a:t>
            </a:r>
          </a:p>
        </p:txBody>
      </p:sp>
    </p:spTree>
    <p:extLst>
      <p:ext uri="{BB962C8B-B14F-4D97-AF65-F5344CB8AC3E}">
        <p14:creationId xmlns:p14="http://schemas.microsoft.com/office/powerpoint/2010/main" val="3321857736"/>
      </p:ext>
    </p:extLst>
  </p:cSld>
  <p:clrMapOvr>
    <a:masterClrMapping/>
  </p:clrMapOvr>
  <p:extLst>
    <p:ext uri="{DCECCB84-F9BA-43D5-87BE-67443E8EF086}">
      <p15:sldGuideLst xmlns:p15="http://schemas.microsoft.com/office/powerpoint/2012/main"/>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p:cSld name="Divider style 3">
    <p:bg>
      <p:bgPr>
        <a:solidFill>
          <a:schemeClr val="bg2"/>
        </a:solidFill>
        <a:effectLst/>
      </p:bgPr>
    </p:bg>
    <p:spTree>
      <p:nvGrpSpPr>
        <p:cNvPr id="1" name=""/>
        <p:cNvGrpSpPr/>
        <p:nvPr/>
      </p:nvGrpSpPr>
      <p:grpSpPr>
        <a:xfrm>
          <a:off x="0" y="0"/>
          <a:ext cx="0" cy="0"/>
          <a:chOff x="0" y="0"/>
          <a:chExt cx="0" cy="0"/>
        </a:xfrm>
      </p:grpSpPr>
      <p:grpSp>
        <p:nvGrpSpPr>
          <p:cNvPr id="2" name="Stripes">
            <a:extLst>
              <a:ext uri="{FF2B5EF4-FFF2-40B4-BE49-F238E27FC236}">
                <a16:creationId xmlns:a16="http://schemas.microsoft.com/office/drawing/2014/main" id="{F8363405-D317-49D9-AC09-D126FA984994}"/>
              </a:ext>
              <a:ext uri="{C183D7F6-B498-43B3-948B-1728B52AA6E4}">
                <adec:decorative xmlns:adec="http://schemas.microsoft.com/office/drawing/2017/decorative" val="1"/>
              </a:ext>
            </a:extLst>
          </p:cNvPr>
          <p:cNvGrpSpPr/>
          <p:nvPr/>
        </p:nvGrpSpPr>
        <p:grpSpPr>
          <a:xfrm>
            <a:off x="3105663" y="3048001"/>
            <a:ext cx="13736990" cy="2153546"/>
            <a:chOff x="2101012" y="2821242"/>
            <a:chExt cx="11833943" cy="1855206"/>
          </a:xfrm>
        </p:grpSpPr>
        <p:sp>
          <p:nvSpPr>
            <p:cNvPr id="7" name="Stripe 2">
              <a:extLst>
                <a:ext uri="{FF2B5EF4-FFF2-40B4-BE49-F238E27FC236}">
                  <a16:creationId xmlns:a16="http://schemas.microsoft.com/office/drawing/2014/main" id="{98175107-41F8-4124-BEB1-C15BAC8EE677}"/>
                </a:ext>
              </a:extLst>
            </p:cNvPr>
            <p:cNvSpPr/>
            <p:nvPr/>
          </p:nvSpPr>
          <p:spPr bwMode="invGray">
            <a:xfrm rot="18932423">
              <a:off x="2101012" y="2821242"/>
              <a:ext cx="11030122"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9" name="Stripe 1">
              <a:extLst>
                <a:ext uri="{FF2B5EF4-FFF2-40B4-BE49-F238E27FC236}">
                  <a16:creationId xmlns:a16="http://schemas.microsoft.com/office/drawing/2014/main" id="{457C7A43-B93F-4027-88C5-DC7A55533DF5}"/>
                </a:ext>
              </a:extLst>
            </p:cNvPr>
            <p:cNvSpPr/>
            <p:nvPr/>
          </p:nvSpPr>
          <p:spPr bwMode="invGray">
            <a:xfrm rot="18932423">
              <a:off x="4731456" y="3460932"/>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grpSp>
      <p:pic>
        <p:nvPicPr>
          <p:cNvPr id="8" name="Ipsos logo">
            <a:extLst>
              <a:ext uri="{FF2B5EF4-FFF2-40B4-BE49-F238E27FC236}">
                <a16:creationId xmlns:a16="http://schemas.microsoft.com/office/drawing/2014/main" id="{B00FAB51-2CDA-4D6E-92C8-20E0B1A84BA2}"/>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
        <p:nvSpPr>
          <p:cNvPr id="23" name="Classification">
            <a:extLst>
              <a:ext uri="{FF2B5EF4-FFF2-40B4-BE49-F238E27FC236}">
                <a16:creationId xmlns:a16="http://schemas.microsoft.com/office/drawing/2014/main" id="{AF7F8370-89AD-4023-AA0B-97AD508D79FD}"/>
              </a:ext>
              <a:ext uri="{C183D7F6-B498-43B3-948B-1728B52AA6E4}">
                <adec:decorative xmlns:adec="http://schemas.microsoft.com/office/drawing/2017/decorative" val="1"/>
              </a:ext>
            </a:extLst>
          </p:cNvPr>
          <p:cNvSpPr txBox="1">
            <a:spLocks/>
          </p:cNvSpPr>
          <p:nvPr/>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sp>
        <p:nvSpPr>
          <p:cNvPr id="24" name="Slide number">
            <a:extLst>
              <a:ext uri="{FF2B5EF4-FFF2-40B4-BE49-F238E27FC236}">
                <a16:creationId xmlns:a16="http://schemas.microsoft.com/office/drawing/2014/main" id="{BEE29679-29E2-4E78-A343-F2D4279C1984}"/>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sp>
        <p:nvSpPr>
          <p:cNvPr id="10" name="Section number">
            <a:extLst>
              <a:ext uri="{FF2B5EF4-FFF2-40B4-BE49-F238E27FC236}">
                <a16:creationId xmlns:a16="http://schemas.microsoft.com/office/drawing/2014/main" id="{75092690-73EF-48BE-AF76-B3DA9BCC0B7F}"/>
              </a:ext>
            </a:extLst>
          </p:cNvPr>
          <p:cNvSpPr>
            <a:spLocks noGrp="1"/>
          </p:cNvSpPr>
          <p:nvPr>
            <p:ph type="body" sz="quarter" idx="13" hasCustomPrompt="1"/>
          </p:nvPr>
        </p:nvSpPr>
        <p:spPr>
          <a:xfrm>
            <a:off x="399987" y="331696"/>
            <a:ext cx="1641475" cy="1795684"/>
          </a:xfrm>
        </p:spPr>
        <p:txBody>
          <a:bodyPr wrap="none">
            <a:spAutoFit/>
          </a:bodyPr>
          <a:lstStyle>
            <a:lvl1pPr marL="0" indent="0" algn="ctr">
              <a:buNone/>
              <a:defRPr sz="11500" b="1">
                <a:solidFill>
                  <a:schemeClr val="bg1"/>
                </a:solidFill>
              </a:defRPr>
            </a:lvl1pPr>
          </a:lstStyle>
          <a:p>
            <a:pPr lvl="0"/>
            <a:r>
              <a:rPr lang="en-GB"/>
              <a:t>00</a:t>
            </a:r>
          </a:p>
        </p:txBody>
      </p:sp>
      <p:sp>
        <p:nvSpPr>
          <p:cNvPr id="15" name="Title 1">
            <a:extLst>
              <a:ext uri="{FF2B5EF4-FFF2-40B4-BE49-F238E27FC236}">
                <a16:creationId xmlns:a16="http://schemas.microsoft.com/office/drawing/2014/main" id="{6C4BB860-E9E5-4315-9166-BE3A6F99D541}"/>
              </a:ext>
            </a:extLst>
          </p:cNvPr>
          <p:cNvSpPr>
            <a:spLocks noGrp="1"/>
          </p:cNvSpPr>
          <p:nvPr>
            <p:ph type="title" hasCustomPrompt="1"/>
          </p:nvPr>
        </p:nvSpPr>
        <p:spPr>
          <a:xfrm>
            <a:off x="399987" y="2402111"/>
            <a:ext cx="7420302" cy="747897"/>
          </a:xfrm>
        </p:spPr>
        <p:txBody>
          <a:bodyPr vert="horz" wrap="square" lIns="0" tIns="0" rIns="0" bIns="0" rtlCol="0" anchor="t">
            <a:spAutoFit/>
          </a:bodyPr>
          <a:lstStyle>
            <a:lvl1pPr>
              <a:defRPr lang="en-GB" sz="5400" cap="none" spc="0" dirty="0">
                <a:solidFill>
                  <a:schemeClr val="bg1"/>
                </a:solidFill>
                <a:latin typeface="Arial Black" panose="020B0A04020102020204" pitchFamily="34" charset="0"/>
              </a:defRPr>
            </a:lvl1pPr>
          </a:lstStyle>
          <a:p>
            <a:pPr lvl="0"/>
            <a:r>
              <a:rPr lang="en-GB"/>
              <a:t>Section title</a:t>
            </a:r>
          </a:p>
        </p:txBody>
      </p:sp>
      <p:sp>
        <p:nvSpPr>
          <p:cNvPr id="19" name="Subtitle">
            <a:extLst>
              <a:ext uri="{FF2B5EF4-FFF2-40B4-BE49-F238E27FC236}">
                <a16:creationId xmlns:a16="http://schemas.microsoft.com/office/drawing/2014/main" id="{9D0DDBF5-15A9-48AF-8154-A223158BFEC2}"/>
              </a:ext>
            </a:extLst>
          </p:cNvPr>
          <p:cNvSpPr>
            <a:spLocks noGrp="1"/>
          </p:cNvSpPr>
          <p:nvPr>
            <p:ph type="body" idx="1" hasCustomPrompt="1"/>
          </p:nvPr>
        </p:nvSpPr>
        <p:spPr>
          <a:xfrm>
            <a:off x="399987" y="3872467"/>
            <a:ext cx="5508848" cy="312330"/>
          </a:xfrm>
        </p:spPr>
        <p:txBody>
          <a:bodyPr wrap="square" lIns="0" rIns="0">
            <a:spAutoFit/>
          </a:bodyPr>
          <a:lstStyle>
            <a:lvl1pPr marL="0" indent="0">
              <a:buNone/>
              <a:defRPr sz="2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Subtitle (optional)</a:t>
            </a:r>
          </a:p>
        </p:txBody>
      </p:sp>
    </p:spTree>
    <p:extLst>
      <p:ext uri="{BB962C8B-B14F-4D97-AF65-F5344CB8AC3E}">
        <p14:creationId xmlns:p14="http://schemas.microsoft.com/office/powerpoint/2010/main" val="1927349706"/>
      </p:ext>
    </p:extLst>
  </p:cSld>
  <p:clrMapOvr>
    <a:masterClrMapping/>
  </p:clrMapOvr>
  <p:extLst>
    <p:ext uri="{DCECCB84-F9BA-43D5-87BE-67443E8EF086}">
      <p15:sldGuideLst xmlns:p15="http://schemas.microsoft.com/office/powerpoint/2012/main"/>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p:cSld name="dark Image background standout text">
    <p:bg>
      <p:bgPr>
        <a:solidFill>
          <a:schemeClr val="accent1"/>
        </a:solidFill>
        <a:effectLst/>
      </p:bgPr>
    </p:bg>
    <p:spTree>
      <p:nvGrpSpPr>
        <p:cNvPr id="1" name=""/>
        <p:cNvGrpSpPr/>
        <p:nvPr/>
      </p:nvGrpSpPr>
      <p:grpSpPr>
        <a:xfrm>
          <a:off x="0" y="0"/>
          <a:ext cx="0" cy="0"/>
          <a:chOff x="0" y="0"/>
          <a:chExt cx="0" cy="0"/>
        </a:xfrm>
      </p:grpSpPr>
      <p:sp>
        <p:nvSpPr>
          <p:cNvPr id="6" name="Picture Placeholder 4">
            <a:extLst>
              <a:ext uri="{FF2B5EF4-FFF2-40B4-BE49-F238E27FC236}">
                <a16:creationId xmlns:a16="http://schemas.microsoft.com/office/drawing/2014/main" id="{B451307E-4D10-46A4-B5F4-D1CDCEC3D46B}"/>
              </a:ext>
            </a:extLst>
          </p:cNvPr>
          <p:cNvSpPr>
            <a:spLocks noGrp="1"/>
          </p:cNvSpPr>
          <p:nvPr>
            <p:ph type="pic" sz="quarter" idx="15" hasCustomPrompt="1"/>
          </p:nvPr>
        </p:nvSpPr>
        <p:spPr>
          <a:xfrm>
            <a:off x="0" y="0"/>
            <a:ext cx="12192000" cy="6858000"/>
          </a:xfrm>
          <a:pattFill prst="wdUpDiag">
            <a:fgClr>
              <a:srgbClr val="D9D9D9"/>
            </a:fgClr>
            <a:bgClr>
              <a:schemeClr val="bg1"/>
            </a:bgClr>
          </a:pattFill>
        </p:spPr>
        <p:txBody>
          <a:bodyPr anchor="ctr"/>
          <a:lstStyle>
            <a:lvl1pPr algn="ctr">
              <a:defRPr/>
            </a:lvl1pPr>
          </a:lstStyle>
          <a:p>
            <a:r>
              <a:rPr lang="en-GB"/>
              <a:t>Click icon in centre to add image</a:t>
            </a:r>
            <a:br>
              <a:rPr lang="en-GB"/>
            </a:br>
            <a:r>
              <a:rPr lang="en-GB"/>
              <a:t>Send image to back so elements show on the page</a:t>
            </a:r>
          </a:p>
          <a:p>
            <a:endParaRPr lang="en-GB"/>
          </a:p>
          <a:p>
            <a:endParaRPr lang="en-GB"/>
          </a:p>
          <a:p>
            <a:endParaRPr lang="en-GB"/>
          </a:p>
        </p:txBody>
      </p:sp>
      <p:sp>
        <p:nvSpPr>
          <p:cNvPr id="3" name="Titre 2">
            <a:extLst>
              <a:ext uri="{FF2B5EF4-FFF2-40B4-BE49-F238E27FC236}">
                <a16:creationId xmlns:a16="http://schemas.microsoft.com/office/drawing/2014/main" id="{6838E746-8C0D-4144-AC8E-FA9CF117C223}"/>
              </a:ext>
            </a:extLst>
          </p:cNvPr>
          <p:cNvSpPr>
            <a:spLocks noGrp="1"/>
          </p:cNvSpPr>
          <p:nvPr>
            <p:ph type="title" hasCustomPrompt="1"/>
          </p:nvPr>
        </p:nvSpPr>
        <p:spPr bwMode="white">
          <a:xfrm>
            <a:off x="450000" y="811950"/>
            <a:ext cx="5407103" cy="3742438"/>
          </a:xfrm>
        </p:spPr>
        <p:txBody>
          <a:bodyPr anchor="t"/>
          <a:lstStyle>
            <a:lvl1pPr>
              <a:defRPr sz="3600" cap="none" spc="0" baseline="0">
                <a:solidFill>
                  <a:schemeClr val="bg1"/>
                </a:solidFill>
              </a:defRPr>
            </a:lvl1pPr>
          </a:lstStyle>
          <a:p>
            <a:r>
              <a:rPr lang="en-GB"/>
              <a:t>Summary text background image (text can be recoloured depending on image colour)</a:t>
            </a:r>
            <a:endParaRPr lang="fr-FR"/>
          </a:p>
        </p:txBody>
      </p:sp>
      <p:sp>
        <p:nvSpPr>
          <p:cNvPr id="19" name="Espace réservé du pied de page 4">
            <a:extLst>
              <a:ext uri="{FF2B5EF4-FFF2-40B4-BE49-F238E27FC236}">
                <a16:creationId xmlns:a16="http://schemas.microsoft.com/office/drawing/2014/main" id="{7C55DB14-B0C7-492B-B1FF-775E2586736D}"/>
              </a:ext>
            </a:extLst>
          </p:cNvPr>
          <p:cNvSpPr txBox="1">
            <a:spLocks/>
          </p:cNvSpPr>
          <p:nvPr/>
        </p:nvSpPr>
        <p:spPr>
          <a:xfrm>
            <a:off x="817200" y="650437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sp>
        <p:nvSpPr>
          <p:cNvPr id="20" name="Slide Number Placeholder 2">
            <a:extLst>
              <a:ext uri="{FF2B5EF4-FFF2-40B4-BE49-F238E27FC236}">
                <a16:creationId xmlns:a16="http://schemas.microsoft.com/office/drawing/2014/main" id="{2CA25737-BDFB-45D5-BF6F-856062E3181E}"/>
              </a:ext>
            </a:extLst>
          </p:cNvPr>
          <p:cNvSpPr>
            <a:spLocks noGrp="1"/>
          </p:cNvSpPr>
          <p:nvPr>
            <p:ph type="sldNum" sz="quarter" idx="14"/>
          </p:nvPr>
        </p:nvSpPr>
        <p:spPr>
          <a:xfrm>
            <a:off x="437230" y="6262361"/>
            <a:ext cx="304370" cy="365125"/>
          </a:xfrm>
          <a:prstGeom prst="rect">
            <a:avLst/>
          </a:prstGeom>
        </p:spPr>
        <p:txBody>
          <a:bodyPr/>
          <a:lstStyle>
            <a:lvl1pPr>
              <a:defRPr>
                <a:solidFill>
                  <a:schemeClr val="bg1"/>
                </a:solidFill>
              </a:defRPr>
            </a:lvl1pPr>
          </a:lstStyle>
          <a:p>
            <a:fld id="{D61AABEC-672F-4B68-B914-690DA978312C}" type="slidenum">
              <a:rPr lang="en-GB" smtClean="0"/>
              <a:pPr/>
              <a:t>‹#›</a:t>
            </a:fld>
            <a:r>
              <a:rPr lang="en-GB"/>
              <a:t> </a:t>
            </a:r>
          </a:p>
        </p:txBody>
      </p:sp>
      <p:pic>
        <p:nvPicPr>
          <p:cNvPr id="8" name="Picture 7" descr="Logo&#10;&#10;Description automatically generated">
            <a:extLst>
              <a:ext uri="{FF2B5EF4-FFF2-40B4-BE49-F238E27FC236}">
                <a16:creationId xmlns:a16="http://schemas.microsoft.com/office/drawing/2014/main" id="{842A769D-E8F3-4D38-87D9-15104E6DEA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
        <p:nvSpPr>
          <p:cNvPr id="2" name="Gradient">
            <a:extLst>
              <a:ext uri="{FF2B5EF4-FFF2-40B4-BE49-F238E27FC236}">
                <a16:creationId xmlns:a16="http://schemas.microsoft.com/office/drawing/2014/main" id="{5259CCAC-4B1D-B9CC-B42B-10207F08785C}"/>
              </a:ext>
              <a:ext uri="{C183D7F6-B498-43B3-948B-1728B52AA6E4}">
                <adec:decorative xmlns:adec="http://schemas.microsoft.com/office/drawing/2017/decorative" val="1"/>
              </a:ext>
            </a:extLst>
          </p:cNvPr>
          <p:cNvSpPr/>
          <p:nvPr userDrawn="1"/>
        </p:nvSpPr>
        <p:spPr bwMode="hidden">
          <a:xfrm>
            <a:off x="0" y="0"/>
            <a:ext cx="12204629" cy="6889481"/>
          </a:xfrm>
          <a:prstGeom prst="rect">
            <a:avLst/>
          </a:prstGeom>
          <a:gradFill flip="none" rotWithShape="1">
            <a:gsLst>
              <a:gs pos="0">
                <a:schemeClr val="tx1"/>
              </a:gs>
              <a:gs pos="32000">
                <a:schemeClr val="tx1">
                  <a:alpha val="24000"/>
                </a:schemeClr>
              </a:gs>
              <a:gs pos="79000">
                <a:schemeClr val="tx1">
                  <a:alpha val="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60507139"/>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Diagram (long) x 1 box">
    <p:spTree>
      <p:nvGrpSpPr>
        <p:cNvPr id="1" name=""/>
        <p:cNvGrpSpPr/>
        <p:nvPr/>
      </p:nvGrpSpPr>
      <p:grpSpPr>
        <a:xfrm>
          <a:off x="0" y="0"/>
          <a:ext cx="0" cy="0"/>
          <a:chOff x="0" y="0"/>
          <a:chExt cx="0" cy="0"/>
        </a:xfrm>
      </p:grpSpPr>
      <p:sp>
        <p:nvSpPr>
          <p:cNvPr id="11" name="Slide Number Placeholder 10">
            <a:extLst>
              <a:ext uri="{FF2B5EF4-FFF2-40B4-BE49-F238E27FC236}">
                <a16:creationId xmlns:a16="http://schemas.microsoft.com/office/drawing/2014/main" id="{0BB3773D-6CED-4B8A-A46D-AF2BA032FCD8}"/>
              </a:ext>
            </a:extLst>
          </p:cNvPr>
          <p:cNvSpPr>
            <a:spLocks noGrp="1"/>
          </p:cNvSpPr>
          <p:nvPr>
            <p:ph type="sldNum" sz="quarter" idx="19"/>
          </p:nvPr>
        </p:nvSpPr>
        <p:spPr>
          <a:xfrm>
            <a:off x="437230" y="6279028"/>
            <a:ext cx="304370" cy="365125"/>
          </a:xfrm>
          <a:prstGeom prst="rect">
            <a:avLst/>
          </a:prstGeom>
        </p:spPr>
        <p:txBody>
          <a:bodyPr/>
          <a:lstStyle/>
          <a:p>
            <a:fld id="{D61AABEC-672F-4B68-B914-690DA978312C}" type="slidenum">
              <a:rPr lang="en-GB" smtClean="0"/>
              <a:pPr/>
              <a:t>‹#›</a:t>
            </a:fld>
            <a:r>
              <a:rPr lang="en-GB"/>
              <a:t>  </a:t>
            </a:r>
          </a:p>
        </p:txBody>
      </p:sp>
      <p:sp>
        <p:nvSpPr>
          <p:cNvPr id="5" name="Title" descr="Header">
            <a:extLst>
              <a:ext uri="{FF2B5EF4-FFF2-40B4-BE49-F238E27FC236}">
                <a16:creationId xmlns:a16="http://schemas.microsoft.com/office/drawing/2014/main" id="{93A2C7FC-586B-457F-BC57-4BB7FE1F784D}"/>
              </a:ext>
            </a:extLst>
          </p:cNvPr>
          <p:cNvSpPr>
            <a:spLocks noGrp="1"/>
          </p:cNvSpPr>
          <p:nvPr>
            <p:ph type="title"/>
          </p:nvPr>
        </p:nvSpPr>
        <p:spPr/>
        <p:txBody>
          <a:bodyPr/>
          <a:lstStyle/>
          <a:p>
            <a:r>
              <a:rPr lang="en-US"/>
              <a:t>Click to edit Master title style</a:t>
            </a:r>
            <a:endParaRPr lang="en-GB"/>
          </a:p>
        </p:txBody>
      </p:sp>
      <p:sp>
        <p:nvSpPr>
          <p:cNvPr id="6" name="Subtitle">
            <a:extLst>
              <a:ext uri="{FF2B5EF4-FFF2-40B4-BE49-F238E27FC236}">
                <a16:creationId xmlns:a16="http://schemas.microsoft.com/office/drawing/2014/main" id="{77735C07-2264-401E-9223-98C1CA429B7F}"/>
              </a:ext>
            </a:extLst>
          </p:cNvPr>
          <p:cNvSpPr>
            <a:spLocks noGrp="1"/>
          </p:cNvSpPr>
          <p:nvPr>
            <p:ph type="body" sz="quarter" idx="15" hasCustomPrompt="1"/>
          </p:nvPr>
        </p:nvSpPr>
        <p:spPr>
          <a:xfrm>
            <a:off x="450000" y="1241781"/>
            <a:ext cx="9341700" cy="307777"/>
          </a:xfrm>
          <a:noFill/>
        </p:spPr>
        <p:txBody>
          <a:bodyPr vert="horz" wrap="square" lIns="0" tIns="0" rIns="0" bIns="0" rtlCol="0">
            <a:spAutoFit/>
          </a:bodyPr>
          <a:lstStyle>
            <a:lvl1pPr>
              <a:lnSpc>
                <a:spcPct val="100000"/>
              </a:lnSpc>
              <a:defRPr lang="en-GB" sz="2000" b="1" dirty="0">
                <a:solidFill>
                  <a:schemeClr val="tx2"/>
                </a:solidFill>
              </a:defRPr>
            </a:lvl1pPr>
          </a:lstStyle>
          <a:p>
            <a:r>
              <a:rPr lang="en-GB"/>
              <a:t>Subtitle here</a:t>
            </a: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1792800"/>
            <a:ext cx="11274425" cy="3876675"/>
          </a:xfrm>
          <a:solidFill>
            <a:srgbClr val="E8E8E8"/>
          </a:solidFill>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Insert diagram here</a:t>
            </a:r>
          </a:p>
        </p:txBody>
      </p:sp>
      <p:sp>
        <p:nvSpPr>
          <p:cNvPr id="9" name="Base">
            <a:extLst>
              <a:ext uri="{FF2B5EF4-FFF2-40B4-BE49-F238E27FC236}">
                <a16:creationId xmlns:a16="http://schemas.microsoft.com/office/drawing/2014/main" id="{8A099BBE-5290-4ECD-A202-CB681241C242}"/>
              </a:ext>
            </a:extLst>
          </p:cNvPr>
          <p:cNvSpPr>
            <a:spLocks noGrp="1"/>
          </p:cNvSpPr>
          <p:nvPr>
            <p:ph type="body" sz="quarter" idx="18" hasCustomPrompt="1"/>
          </p:nvPr>
        </p:nvSpPr>
        <p:spPr>
          <a:xfrm>
            <a:off x="452897" y="5823783"/>
            <a:ext cx="11277975" cy="124906"/>
          </a:xfrm>
        </p:spPr>
        <p:txBody>
          <a:bodyPr wrap="square" lIns="0" anchor="b">
            <a:spAutoFit/>
          </a:bodyPr>
          <a:lstStyle>
            <a:lvl1pPr marL="0" indent="0" algn="r">
              <a:buNone/>
              <a:defRPr sz="800" b="0" i="1">
                <a:solidFill>
                  <a:schemeClr val="tx1">
                    <a:lumMod val="75000"/>
                    <a:lumOff val="25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Base and source info (delete if not necessary)</a:t>
            </a:r>
          </a:p>
        </p:txBody>
      </p:sp>
    </p:spTree>
    <p:extLst>
      <p:ext uri="{BB962C8B-B14F-4D97-AF65-F5344CB8AC3E}">
        <p14:creationId xmlns:p14="http://schemas.microsoft.com/office/powerpoint/2010/main" val="4010616449"/>
      </p:ext>
    </p:extLst>
  </p:cSld>
  <p:clrMapOvr>
    <a:masterClrMapping/>
  </p:clrMapOvr>
  <p:extLst>
    <p:ext uri="{DCECCB84-F9BA-43D5-87BE-67443E8EF086}">
      <p15:sldGuideLst xmlns:p15="http://schemas.microsoft.com/office/powerpoint/2012/main"/>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guides explained">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386ADD35-E522-41F8-B812-80AE6B27927D}"/>
              </a:ext>
            </a:extLst>
          </p:cNvPr>
          <p:cNvSpPr/>
          <p:nvPr/>
        </p:nvSpPr>
        <p:spPr>
          <a:xfrm>
            <a:off x="449999" y="6165850"/>
            <a:ext cx="11318357" cy="44767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110000"/>
              </a:lnSpc>
            </a:pPr>
            <a:r>
              <a:rPr lang="en-GB" sz="1400">
                <a:solidFill>
                  <a:schemeClr val="tx1"/>
                </a:solidFill>
              </a:rPr>
              <a:t>Area for logo, footer and slide number</a:t>
            </a:r>
          </a:p>
        </p:txBody>
      </p:sp>
      <p:sp>
        <p:nvSpPr>
          <p:cNvPr id="4" name="Rectangle 3">
            <a:extLst>
              <a:ext uri="{FF2B5EF4-FFF2-40B4-BE49-F238E27FC236}">
                <a16:creationId xmlns:a16="http://schemas.microsoft.com/office/drawing/2014/main" id="{217FFF5A-C07C-4EE5-83AE-92722B99DAEA}"/>
              </a:ext>
            </a:extLst>
          </p:cNvPr>
          <p:cNvSpPr/>
          <p:nvPr/>
        </p:nvSpPr>
        <p:spPr>
          <a:xfrm>
            <a:off x="442911" y="450000"/>
            <a:ext cx="11325449" cy="10343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7F09ED6E-CCB6-4130-B02F-119297B546CA}"/>
              </a:ext>
            </a:extLst>
          </p:cNvPr>
          <p:cNvSpPr txBox="1"/>
          <p:nvPr/>
        </p:nvSpPr>
        <p:spPr>
          <a:xfrm>
            <a:off x="4727848" y="1037430"/>
            <a:ext cx="2736760" cy="218586"/>
          </a:xfrm>
          <a:prstGeom prst="rect">
            <a:avLst/>
          </a:prstGeom>
          <a:noFill/>
        </p:spPr>
        <p:txBody>
          <a:bodyPr wrap="square" lIns="0" tIns="0" rIns="0" bIns="0" rtlCol="0">
            <a:spAutoFit/>
          </a:bodyPr>
          <a:lstStyle/>
          <a:p>
            <a:pPr algn="ctr">
              <a:lnSpc>
                <a:spcPct val="110000"/>
              </a:lnSpc>
              <a:spcBef>
                <a:spcPts val="400"/>
              </a:spcBef>
              <a:spcAft>
                <a:spcPts val="400"/>
              </a:spcAft>
            </a:pPr>
            <a:r>
              <a:rPr lang="en-GB" sz="1400"/>
              <a:t>Main title and subtitle area</a:t>
            </a:r>
          </a:p>
        </p:txBody>
      </p:sp>
      <p:cxnSp>
        <p:nvCxnSpPr>
          <p:cNvPr id="7" name="Straight Connector 6">
            <a:extLst>
              <a:ext uri="{FF2B5EF4-FFF2-40B4-BE49-F238E27FC236}">
                <a16:creationId xmlns:a16="http://schemas.microsoft.com/office/drawing/2014/main" id="{3B0ECED2-463B-4A1C-B68C-41A7E5335213}"/>
              </a:ext>
            </a:extLst>
          </p:cNvPr>
          <p:cNvCxnSpPr/>
          <p:nvPr/>
        </p:nvCxnSpPr>
        <p:spPr>
          <a:xfrm>
            <a:off x="0" y="441325"/>
            <a:ext cx="12192000" cy="0"/>
          </a:xfrm>
          <a:prstGeom prst="line">
            <a:avLst/>
          </a:prstGeom>
          <a:ln>
            <a:solidFill>
              <a:srgbClr val="F26B43"/>
            </a:solidFill>
            <a:prstDash val="sys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67BC5E5-4ED8-4995-B9B3-674896B07C9F}"/>
              </a:ext>
            </a:extLst>
          </p:cNvPr>
          <p:cNvCxnSpPr/>
          <p:nvPr/>
        </p:nvCxnSpPr>
        <p:spPr>
          <a:xfrm>
            <a:off x="0" y="6165850"/>
            <a:ext cx="12192000" cy="0"/>
          </a:xfrm>
          <a:prstGeom prst="line">
            <a:avLst/>
          </a:prstGeom>
          <a:ln>
            <a:solidFill>
              <a:srgbClr val="F26B43"/>
            </a:solidFill>
            <a:prstDash val="sysDash"/>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267FE3B4-1487-4A42-82C4-2050774CC01B}"/>
              </a:ext>
            </a:extLst>
          </p:cNvPr>
          <p:cNvCxnSpPr/>
          <p:nvPr/>
        </p:nvCxnSpPr>
        <p:spPr>
          <a:xfrm>
            <a:off x="-25400" y="6613525"/>
            <a:ext cx="12192000" cy="0"/>
          </a:xfrm>
          <a:prstGeom prst="line">
            <a:avLst/>
          </a:prstGeom>
          <a:ln>
            <a:solidFill>
              <a:srgbClr val="F26B43"/>
            </a:solidFill>
            <a:prstDash val="sysDash"/>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A4F51B84-8B33-41FB-AE2A-8603C1B4B2AC}"/>
              </a:ext>
            </a:extLst>
          </p:cNvPr>
          <p:cNvSpPr/>
          <p:nvPr/>
        </p:nvSpPr>
        <p:spPr>
          <a:xfrm>
            <a:off x="462245" y="1809694"/>
            <a:ext cx="11299083" cy="66900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a:solidFill>
                  <a:schemeClr val="tx1"/>
                </a:solidFill>
              </a:rPr>
              <a:t>Width of main content area</a:t>
            </a:r>
          </a:p>
        </p:txBody>
      </p:sp>
      <p:grpSp>
        <p:nvGrpSpPr>
          <p:cNvPr id="11" name="Group 10">
            <a:extLst>
              <a:ext uri="{FF2B5EF4-FFF2-40B4-BE49-F238E27FC236}">
                <a16:creationId xmlns:a16="http://schemas.microsoft.com/office/drawing/2014/main" id="{0F087FCB-BD1E-4080-ADD9-D3CD929EAFD6}"/>
              </a:ext>
            </a:extLst>
          </p:cNvPr>
          <p:cNvGrpSpPr/>
          <p:nvPr/>
        </p:nvGrpSpPr>
        <p:grpSpPr>
          <a:xfrm>
            <a:off x="462245" y="2877521"/>
            <a:ext cx="11286383" cy="669007"/>
            <a:chOff x="462245" y="2558742"/>
            <a:chExt cx="11286383" cy="492518"/>
          </a:xfrm>
          <a:solidFill>
            <a:schemeClr val="accent5"/>
          </a:solidFill>
        </p:grpSpPr>
        <p:sp>
          <p:nvSpPr>
            <p:cNvPr id="12" name="Rectangle 11">
              <a:extLst>
                <a:ext uri="{FF2B5EF4-FFF2-40B4-BE49-F238E27FC236}">
                  <a16:creationId xmlns:a16="http://schemas.microsoft.com/office/drawing/2014/main" id="{5DEE7492-22D5-411A-BCEF-34D67D1E8FCB}"/>
                </a:ext>
              </a:extLst>
            </p:cNvPr>
            <p:cNvSpPr/>
            <p:nvPr/>
          </p:nvSpPr>
          <p:spPr>
            <a:xfrm>
              <a:off x="462245" y="2558742"/>
              <a:ext cx="5454638" cy="49251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a:t>Internal red guides are markers for 2 column areas</a:t>
              </a:r>
            </a:p>
          </p:txBody>
        </p:sp>
        <p:sp>
          <p:nvSpPr>
            <p:cNvPr id="13" name="Rectangle 12">
              <a:extLst>
                <a:ext uri="{FF2B5EF4-FFF2-40B4-BE49-F238E27FC236}">
                  <a16:creationId xmlns:a16="http://schemas.microsoft.com/office/drawing/2014/main" id="{2F251647-8C43-42CC-BDD0-535546692E1C}"/>
                </a:ext>
              </a:extLst>
            </p:cNvPr>
            <p:cNvSpPr/>
            <p:nvPr/>
          </p:nvSpPr>
          <p:spPr>
            <a:xfrm>
              <a:off x="6285575" y="2558742"/>
              <a:ext cx="5463053" cy="49251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a:t>Internal red guides are markers for 2 column areas</a:t>
              </a:r>
            </a:p>
          </p:txBody>
        </p:sp>
      </p:grpSp>
      <p:grpSp>
        <p:nvGrpSpPr>
          <p:cNvPr id="14" name="Group 13">
            <a:extLst>
              <a:ext uri="{FF2B5EF4-FFF2-40B4-BE49-F238E27FC236}">
                <a16:creationId xmlns:a16="http://schemas.microsoft.com/office/drawing/2014/main" id="{17A156E7-CCEA-46FF-A154-5288625325E0}"/>
              </a:ext>
            </a:extLst>
          </p:cNvPr>
          <p:cNvGrpSpPr/>
          <p:nvPr/>
        </p:nvGrpSpPr>
        <p:grpSpPr>
          <a:xfrm>
            <a:off x="462245" y="4092141"/>
            <a:ext cx="11286843" cy="669007"/>
            <a:chOff x="462245" y="3372047"/>
            <a:chExt cx="11286843" cy="492518"/>
          </a:xfrm>
          <a:solidFill>
            <a:schemeClr val="accent6"/>
          </a:solidFill>
        </p:grpSpPr>
        <p:sp>
          <p:nvSpPr>
            <p:cNvPr id="15" name="Rectangle 14">
              <a:extLst>
                <a:ext uri="{FF2B5EF4-FFF2-40B4-BE49-F238E27FC236}">
                  <a16:creationId xmlns:a16="http://schemas.microsoft.com/office/drawing/2014/main" id="{CB781140-531E-48A5-9DF7-C2CC49D271DF}"/>
                </a:ext>
              </a:extLst>
            </p:cNvPr>
            <p:cNvSpPr/>
            <p:nvPr/>
          </p:nvSpPr>
          <p:spPr>
            <a:xfrm>
              <a:off x="462245" y="3372047"/>
              <a:ext cx="3533773" cy="4925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a:t>Internal green guides are markers for 3 columns</a:t>
              </a:r>
            </a:p>
          </p:txBody>
        </p:sp>
        <p:sp>
          <p:nvSpPr>
            <p:cNvPr id="16" name="Rectangle 15">
              <a:extLst>
                <a:ext uri="{FF2B5EF4-FFF2-40B4-BE49-F238E27FC236}">
                  <a16:creationId xmlns:a16="http://schemas.microsoft.com/office/drawing/2014/main" id="{AA28CD9C-6828-48B0-B2B9-1CFA8F49E8D0}"/>
                </a:ext>
              </a:extLst>
            </p:cNvPr>
            <p:cNvSpPr/>
            <p:nvPr/>
          </p:nvSpPr>
          <p:spPr>
            <a:xfrm>
              <a:off x="4339866" y="3372047"/>
              <a:ext cx="3533773" cy="4925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a:t>Internal green guides are markers for 3 columns</a:t>
              </a:r>
            </a:p>
          </p:txBody>
        </p:sp>
        <p:sp>
          <p:nvSpPr>
            <p:cNvPr id="17" name="Rectangle 16">
              <a:extLst>
                <a:ext uri="{FF2B5EF4-FFF2-40B4-BE49-F238E27FC236}">
                  <a16:creationId xmlns:a16="http://schemas.microsoft.com/office/drawing/2014/main" id="{B29427AE-3B28-4D59-B88E-183CE9924925}"/>
                </a:ext>
              </a:extLst>
            </p:cNvPr>
            <p:cNvSpPr/>
            <p:nvPr/>
          </p:nvSpPr>
          <p:spPr>
            <a:xfrm>
              <a:off x="8215315" y="3372047"/>
              <a:ext cx="3533773" cy="4925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a:t>Internal green guides are markers for 3 columns</a:t>
              </a:r>
            </a:p>
          </p:txBody>
        </p:sp>
      </p:grpSp>
      <p:grpSp>
        <p:nvGrpSpPr>
          <p:cNvPr id="18" name="Group 17">
            <a:extLst>
              <a:ext uri="{FF2B5EF4-FFF2-40B4-BE49-F238E27FC236}">
                <a16:creationId xmlns:a16="http://schemas.microsoft.com/office/drawing/2014/main" id="{87500F29-C83F-4134-80C2-3A7F655B27D2}"/>
              </a:ext>
            </a:extLst>
          </p:cNvPr>
          <p:cNvGrpSpPr/>
          <p:nvPr/>
        </p:nvGrpSpPr>
        <p:grpSpPr>
          <a:xfrm>
            <a:off x="450000" y="0"/>
            <a:ext cx="11299088" cy="6858000"/>
            <a:chOff x="450000" y="-85430"/>
            <a:chExt cx="11299088" cy="6858000"/>
          </a:xfrm>
        </p:grpSpPr>
        <p:cxnSp>
          <p:nvCxnSpPr>
            <p:cNvPr id="19" name="Straight Connector 18">
              <a:extLst>
                <a:ext uri="{FF2B5EF4-FFF2-40B4-BE49-F238E27FC236}">
                  <a16:creationId xmlns:a16="http://schemas.microsoft.com/office/drawing/2014/main" id="{D6F9CADC-E6D4-4C67-AFCB-E27C1E0460DA}"/>
                </a:ext>
              </a:extLst>
            </p:cNvPr>
            <p:cNvCxnSpPr/>
            <p:nvPr/>
          </p:nvCxnSpPr>
          <p:spPr>
            <a:xfrm>
              <a:off x="450000" y="-85430"/>
              <a:ext cx="0" cy="6858000"/>
            </a:xfrm>
            <a:prstGeom prst="line">
              <a:avLst/>
            </a:prstGeom>
            <a:ln>
              <a:solidFill>
                <a:srgbClr val="F26B43"/>
              </a:solidFill>
              <a:prstDash val="sysDash"/>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DCBEC7B-9244-4A52-92AF-BC65A0D79E0B}"/>
                </a:ext>
              </a:extLst>
            </p:cNvPr>
            <p:cNvCxnSpPr/>
            <p:nvPr/>
          </p:nvCxnSpPr>
          <p:spPr>
            <a:xfrm>
              <a:off x="11749088" y="-85430"/>
              <a:ext cx="0" cy="6858000"/>
            </a:xfrm>
            <a:prstGeom prst="line">
              <a:avLst/>
            </a:prstGeom>
            <a:ln>
              <a:solidFill>
                <a:srgbClr val="F26B43"/>
              </a:solidFill>
              <a:prstDash val="sysDash"/>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A20B9D0C-C1B9-4D81-83A3-35093DBC7565}"/>
                </a:ext>
              </a:extLst>
            </p:cNvPr>
            <p:cNvCxnSpPr/>
            <p:nvPr/>
          </p:nvCxnSpPr>
          <p:spPr>
            <a:xfrm>
              <a:off x="5911850" y="-85430"/>
              <a:ext cx="0" cy="6858000"/>
            </a:xfrm>
            <a:prstGeom prst="line">
              <a:avLst/>
            </a:prstGeom>
            <a:ln>
              <a:solidFill>
                <a:srgbClr val="F26B43"/>
              </a:solidFill>
              <a:prstDash val="sysDash"/>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81EB7ABE-14C3-44F5-87CB-4A1B64F48781}"/>
                </a:ext>
              </a:extLst>
            </p:cNvPr>
            <p:cNvCxnSpPr/>
            <p:nvPr/>
          </p:nvCxnSpPr>
          <p:spPr>
            <a:xfrm>
              <a:off x="6267450" y="-85430"/>
              <a:ext cx="0" cy="6858000"/>
            </a:xfrm>
            <a:prstGeom prst="line">
              <a:avLst/>
            </a:prstGeom>
            <a:ln>
              <a:solidFill>
                <a:srgbClr val="F26B43"/>
              </a:solidFill>
              <a:prstDash val="sysDash"/>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9A9B47A-E12F-4BD2-91E6-EB4456E64D36}"/>
                </a:ext>
              </a:extLst>
            </p:cNvPr>
            <p:cNvCxnSpPr>
              <a:cxnSpLocks/>
            </p:cNvCxnSpPr>
            <p:nvPr/>
          </p:nvCxnSpPr>
          <p:spPr>
            <a:xfrm>
              <a:off x="3976417" y="-85430"/>
              <a:ext cx="0" cy="685800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9804D3BF-869A-4812-BE95-40D030993717}"/>
                </a:ext>
              </a:extLst>
            </p:cNvPr>
            <p:cNvCxnSpPr>
              <a:cxnSpLocks/>
            </p:cNvCxnSpPr>
            <p:nvPr/>
          </p:nvCxnSpPr>
          <p:spPr>
            <a:xfrm>
              <a:off x="4332288" y="-85430"/>
              <a:ext cx="0" cy="685800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A3D29FB-ABBF-4E0F-940D-7AFFE15F09A2}"/>
                </a:ext>
              </a:extLst>
            </p:cNvPr>
            <p:cNvCxnSpPr>
              <a:cxnSpLocks/>
            </p:cNvCxnSpPr>
            <p:nvPr/>
          </p:nvCxnSpPr>
          <p:spPr>
            <a:xfrm>
              <a:off x="7856538" y="-85430"/>
              <a:ext cx="0" cy="685800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21895BE-B77A-47D7-9D8C-01D336B80FE9}"/>
                </a:ext>
              </a:extLst>
            </p:cNvPr>
            <p:cNvCxnSpPr>
              <a:cxnSpLocks/>
            </p:cNvCxnSpPr>
            <p:nvPr/>
          </p:nvCxnSpPr>
          <p:spPr>
            <a:xfrm>
              <a:off x="8202615" y="-85430"/>
              <a:ext cx="0" cy="685800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D87D3AAD-2181-43A9-89D4-5EFA875444EF}"/>
                </a:ext>
              </a:extLst>
            </p:cNvPr>
            <p:cNvCxnSpPr>
              <a:cxnSpLocks/>
            </p:cNvCxnSpPr>
            <p:nvPr/>
          </p:nvCxnSpPr>
          <p:spPr>
            <a:xfrm>
              <a:off x="2036492" y="-85430"/>
              <a:ext cx="0" cy="6858000"/>
            </a:xfrm>
            <a:prstGeom prst="line">
              <a:avLst/>
            </a:prstGeom>
            <a:ln>
              <a:solidFill>
                <a:srgbClr val="3FCEEB"/>
              </a:solidFill>
              <a:prstDash val="sysDash"/>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A3F8B856-4148-45CD-A31F-C5826A69A9CE}"/>
                </a:ext>
              </a:extLst>
            </p:cNvPr>
            <p:cNvCxnSpPr>
              <a:cxnSpLocks/>
            </p:cNvCxnSpPr>
            <p:nvPr/>
          </p:nvCxnSpPr>
          <p:spPr>
            <a:xfrm>
              <a:off x="2379663" y="-85430"/>
              <a:ext cx="0" cy="6858000"/>
            </a:xfrm>
            <a:prstGeom prst="line">
              <a:avLst/>
            </a:prstGeom>
            <a:ln>
              <a:solidFill>
                <a:srgbClr val="3FCEEB"/>
              </a:solidFill>
              <a:prstDash val="sysDash"/>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DBC4BB79-F2AE-4EED-96A8-F8FCE4FC7DDC}"/>
                </a:ext>
              </a:extLst>
            </p:cNvPr>
            <p:cNvCxnSpPr>
              <a:cxnSpLocks/>
            </p:cNvCxnSpPr>
            <p:nvPr/>
          </p:nvCxnSpPr>
          <p:spPr>
            <a:xfrm>
              <a:off x="9791429" y="-85430"/>
              <a:ext cx="0" cy="6858000"/>
            </a:xfrm>
            <a:prstGeom prst="line">
              <a:avLst/>
            </a:prstGeom>
            <a:ln>
              <a:solidFill>
                <a:srgbClr val="3FCEEB"/>
              </a:solidFill>
              <a:prstDash val="sysDash"/>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5775B1C-90E1-4ACC-A83F-40747ACBA8AA}"/>
                </a:ext>
              </a:extLst>
            </p:cNvPr>
            <p:cNvCxnSpPr>
              <a:cxnSpLocks/>
            </p:cNvCxnSpPr>
            <p:nvPr/>
          </p:nvCxnSpPr>
          <p:spPr>
            <a:xfrm>
              <a:off x="10147300" y="-85430"/>
              <a:ext cx="0" cy="6858000"/>
            </a:xfrm>
            <a:prstGeom prst="line">
              <a:avLst/>
            </a:prstGeom>
            <a:ln>
              <a:solidFill>
                <a:srgbClr val="3FCEEB"/>
              </a:solidFill>
              <a:prstDash val="sysDash"/>
            </a:ln>
          </p:spPr>
          <p:style>
            <a:lnRef idx="1">
              <a:schemeClr val="accent1"/>
            </a:lnRef>
            <a:fillRef idx="0">
              <a:schemeClr val="accent1"/>
            </a:fillRef>
            <a:effectRef idx="0">
              <a:schemeClr val="accent1"/>
            </a:effectRef>
            <a:fontRef idx="minor">
              <a:schemeClr val="tx1"/>
            </a:fontRef>
          </p:style>
        </p:cxnSp>
      </p:grpSp>
      <p:cxnSp>
        <p:nvCxnSpPr>
          <p:cNvPr id="31" name="Straight Connector 30">
            <a:extLst>
              <a:ext uri="{FF2B5EF4-FFF2-40B4-BE49-F238E27FC236}">
                <a16:creationId xmlns:a16="http://schemas.microsoft.com/office/drawing/2014/main" id="{43029B49-A765-409D-A3CD-B4BFA508C072}"/>
              </a:ext>
            </a:extLst>
          </p:cNvPr>
          <p:cNvCxnSpPr>
            <a:cxnSpLocks/>
          </p:cNvCxnSpPr>
          <p:nvPr/>
        </p:nvCxnSpPr>
        <p:spPr>
          <a:xfrm>
            <a:off x="383376" y="1809694"/>
            <a:ext cx="0" cy="3851331"/>
          </a:xfrm>
          <a:prstGeom prst="line">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5A2D1EB9-967D-44B6-A4DE-CE698A8BDB10}"/>
              </a:ext>
            </a:extLst>
          </p:cNvPr>
          <p:cNvCxnSpPr/>
          <p:nvPr/>
        </p:nvCxnSpPr>
        <p:spPr>
          <a:xfrm>
            <a:off x="0" y="1484312"/>
            <a:ext cx="12192000" cy="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C1A55004-8D7D-4E0C-94DC-E1354243193E}"/>
              </a:ext>
            </a:extLst>
          </p:cNvPr>
          <p:cNvCxnSpPr/>
          <p:nvPr/>
        </p:nvCxnSpPr>
        <p:spPr>
          <a:xfrm>
            <a:off x="0" y="1808106"/>
            <a:ext cx="12192000" cy="0"/>
          </a:xfrm>
          <a:prstGeom prst="line">
            <a:avLst/>
          </a:prstGeom>
          <a:ln>
            <a:solidFill>
              <a:srgbClr val="3FCEEB"/>
            </a:solidFill>
            <a:prstDash val="sysDash"/>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9FB18F1C-48B4-4262-B1C2-6D7758EB8637}"/>
              </a:ext>
            </a:extLst>
          </p:cNvPr>
          <p:cNvCxnSpPr/>
          <p:nvPr/>
        </p:nvCxnSpPr>
        <p:spPr>
          <a:xfrm>
            <a:off x="-25400" y="5661025"/>
            <a:ext cx="12192000" cy="0"/>
          </a:xfrm>
          <a:prstGeom prst="line">
            <a:avLst/>
          </a:prstGeom>
          <a:ln>
            <a:solidFill>
              <a:srgbClr val="3FCEEB"/>
            </a:solidFill>
            <a:prstDash val="sysDash"/>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17A6F973-997B-43B8-B47B-345DD183C636}"/>
              </a:ext>
            </a:extLst>
          </p:cNvPr>
          <p:cNvCxnSpPr/>
          <p:nvPr/>
        </p:nvCxnSpPr>
        <p:spPr>
          <a:xfrm>
            <a:off x="-25400" y="5948689"/>
            <a:ext cx="12192000" cy="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039E9A01-7E7F-41A9-B10A-9A36B72E6251}"/>
              </a:ext>
            </a:extLst>
          </p:cNvPr>
          <p:cNvCxnSpPr>
            <a:cxnSpLocks/>
          </p:cNvCxnSpPr>
          <p:nvPr/>
        </p:nvCxnSpPr>
        <p:spPr>
          <a:xfrm>
            <a:off x="11819160" y="1795406"/>
            <a:ext cx="0" cy="3851331"/>
          </a:xfrm>
          <a:prstGeom prst="line">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BD53BB17-2830-4FF6-A472-36FC34D1631F}"/>
              </a:ext>
            </a:extLst>
          </p:cNvPr>
          <p:cNvSpPr txBox="1"/>
          <p:nvPr/>
        </p:nvSpPr>
        <p:spPr>
          <a:xfrm rot="16200000">
            <a:off x="-306701" y="3562652"/>
            <a:ext cx="1126912" cy="171778"/>
          </a:xfrm>
          <a:prstGeom prst="rect">
            <a:avLst/>
          </a:prstGeom>
          <a:noFill/>
        </p:spPr>
        <p:txBody>
          <a:bodyPr wrap="none" lIns="0" tIns="0" rIns="0" bIns="0" rtlCol="0">
            <a:spAutoFit/>
          </a:bodyPr>
          <a:lstStyle/>
          <a:p>
            <a:pPr algn="l">
              <a:lnSpc>
                <a:spcPct val="110000"/>
              </a:lnSpc>
              <a:spcBef>
                <a:spcPts val="400"/>
              </a:spcBef>
              <a:spcAft>
                <a:spcPts val="400"/>
              </a:spcAft>
            </a:pPr>
            <a:r>
              <a:rPr lang="en-GB" sz="1100"/>
              <a:t>Main content area</a:t>
            </a:r>
          </a:p>
        </p:txBody>
      </p:sp>
      <p:sp>
        <p:nvSpPr>
          <p:cNvPr id="38" name="TextBox 37">
            <a:extLst>
              <a:ext uri="{FF2B5EF4-FFF2-40B4-BE49-F238E27FC236}">
                <a16:creationId xmlns:a16="http://schemas.microsoft.com/office/drawing/2014/main" id="{D813596B-50C8-4E18-9F1F-B3F9772BD6C8}"/>
              </a:ext>
            </a:extLst>
          </p:cNvPr>
          <p:cNvSpPr txBox="1"/>
          <p:nvPr/>
        </p:nvSpPr>
        <p:spPr>
          <a:xfrm rot="5400000" flipH="1">
            <a:off x="11379720" y="3562652"/>
            <a:ext cx="1126912" cy="171778"/>
          </a:xfrm>
          <a:prstGeom prst="rect">
            <a:avLst/>
          </a:prstGeom>
          <a:noFill/>
        </p:spPr>
        <p:txBody>
          <a:bodyPr wrap="none" lIns="0" tIns="0" rIns="0" bIns="0" rtlCol="0">
            <a:spAutoFit/>
          </a:bodyPr>
          <a:lstStyle/>
          <a:p>
            <a:pPr algn="l">
              <a:lnSpc>
                <a:spcPct val="110000"/>
              </a:lnSpc>
              <a:spcBef>
                <a:spcPts val="400"/>
              </a:spcBef>
              <a:spcAft>
                <a:spcPts val="400"/>
              </a:spcAft>
            </a:pPr>
            <a:r>
              <a:rPr lang="en-GB" sz="1100"/>
              <a:t>Main content area</a:t>
            </a:r>
          </a:p>
        </p:txBody>
      </p:sp>
      <p:sp>
        <p:nvSpPr>
          <p:cNvPr id="40" name="TextBox 39">
            <a:extLst>
              <a:ext uri="{FF2B5EF4-FFF2-40B4-BE49-F238E27FC236}">
                <a16:creationId xmlns:a16="http://schemas.microsoft.com/office/drawing/2014/main" id="{F99562A1-40B6-498E-B2CC-FC202A9A295D}"/>
              </a:ext>
            </a:extLst>
          </p:cNvPr>
          <p:cNvSpPr txBox="1"/>
          <p:nvPr/>
        </p:nvSpPr>
        <p:spPr>
          <a:xfrm>
            <a:off x="2392093" y="5082622"/>
            <a:ext cx="7417552" cy="218586"/>
          </a:xfrm>
          <a:prstGeom prst="rect">
            <a:avLst/>
          </a:prstGeom>
          <a:noFill/>
        </p:spPr>
        <p:txBody>
          <a:bodyPr wrap="square" lIns="0" tIns="0" rIns="0" bIns="0" rtlCol="0">
            <a:spAutoFit/>
          </a:bodyPr>
          <a:lstStyle/>
          <a:p>
            <a:pPr algn="ctr">
              <a:lnSpc>
                <a:spcPct val="110000"/>
              </a:lnSpc>
              <a:spcBef>
                <a:spcPts val="400"/>
              </a:spcBef>
              <a:spcAft>
                <a:spcPts val="400"/>
              </a:spcAft>
            </a:pPr>
            <a:r>
              <a:rPr lang="en-GB" sz="1400"/>
              <a:t>The other vertical guides in between are simply to help you align things proportionately</a:t>
            </a:r>
          </a:p>
        </p:txBody>
      </p:sp>
      <p:sp>
        <p:nvSpPr>
          <p:cNvPr id="43" name="Title 42">
            <a:extLst>
              <a:ext uri="{FF2B5EF4-FFF2-40B4-BE49-F238E27FC236}">
                <a16:creationId xmlns:a16="http://schemas.microsoft.com/office/drawing/2014/main" id="{C54E255D-4ED5-4075-9EAF-A8B701187C36}"/>
              </a:ext>
            </a:extLst>
          </p:cNvPr>
          <p:cNvSpPr>
            <a:spLocks noGrp="1"/>
          </p:cNvSpPr>
          <p:nvPr>
            <p:ph type="title" hasCustomPrompt="1"/>
          </p:nvPr>
        </p:nvSpPr>
        <p:spPr/>
        <p:txBody>
          <a:bodyPr/>
          <a:lstStyle>
            <a:lvl1pPr>
              <a:defRPr/>
            </a:lvl1pPr>
          </a:lstStyle>
          <a:p>
            <a:r>
              <a:rPr lang="en-US"/>
              <a:t>understanding </a:t>
            </a:r>
            <a:br>
              <a:rPr lang="en-US"/>
            </a:br>
            <a:r>
              <a:rPr lang="en-US"/>
              <a:t>the guides</a:t>
            </a:r>
            <a:endParaRPr lang="en-GB"/>
          </a:p>
        </p:txBody>
      </p:sp>
      <p:sp>
        <p:nvSpPr>
          <p:cNvPr id="46" name="Text Placeholder 4">
            <a:extLst>
              <a:ext uri="{FF2B5EF4-FFF2-40B4-BE49-F238E27FC236}">
                <a16:creationId xmlns:a16="http://schemas.microsoft.com/office/drawing/2014/main" id="{37A16C69-9348-4F42-BFDB-C88E095FF271}"/>
              </a:ext>
            </a:extLst>
          </p:cNvPr>
          <p:cNvSpPr txBox="1">
            <a:spLocks/>
          </p:cNvSpPr>
          <p:nvPr/>
        </p:nvSpPr>
        <p:spPr>
          <a:xfrm>
            <a:off x="450000" y="5827549"/>
            <a:ext cx="11294652" cy="124906"/>
          </a:xfrm>
          <a:prstGeom prst="rect">
            <a:avLst/>
          </a:prstGeom>
          <a:solidFill>
            <a:schemeClr val="bg1">
              <a:lumMod val="85000"/>
            </a:schemeClr>
          </a:solidFill>
        </p:spPr>
        <p:txBody>
          <a:bodyPr vert="horz" lIns="0" tIns="0" rIns="0" bIns="0" rtlCol="0">
            <a:noAutofit/>
          </a:bodyPr>
          <a:lstStyle>
            <a:lvl1pPr marL="0" indent="0" algn="l" defTabSz="914400" rtl="0" eaLnBrk="1" latinLnBrk="0" hangingPunct="1">
              <a:lnSpc>
                <a:spcPct val="110000"/>
              </a:lnSpc>
              <a:spcBef>
                <a:spcPts val="400"/>
              </a:spcBef>
              <a:spcAft>
                <a:spcPts val="400"/>
              </a:spcAft>
              <a:buSzPct val="50000"/>
              <a:buFont typeface="HelveticaNeueLT Std Lt Cn" panose="020B0406020202030204" pitchFamily="34" charset="0"/>
              <a:buNone/>
              <a:defRPr sz="800" b="0" i="1" kern="1200">
                <a:solidFill>
                  <a:schemeClr val="tx1"/>
                </a:solidFill>
                <a:latin typeface="+mn-lt"/>
                <a:ea typeface="+mn-ea"/>
                <a:cs typeface="+mn-cs"/>
              </a:defRPr>
            </a:lvl1pPr>
            <a:lvl2pPr marL="266700" indent="-266700" algn="l" defTabSz="914400" rtl="0" eaLnBrk="1" latinLnBrk="0" hangingPunct="1">
              <a:lnSpc>
                <a:spcPct val="110000"/>
              </a:lnSpc>
              <a:spcBef>
                <a:spcPts val="400"/>
              </a:spcBef>
              <a:spcAft>
                <a:spcPts val="400"/>
              </a:spcAft>
              <a:buSzPct val="80000"/>
              <a:buFont typeface="Segoe UI" panose="020B0502040204020203" pitchFamily="34" charset="0"/>
              <a:buChar char="●"/>
              <a:defRPr sz="1400" kern="1200">
                <a:solidFill>
                  <a:schemeClr val="tx1"/>
                </a:solidFill>
                <a:latin typeface="+mn-lt"/>
                <a:ea typeface="+mn-ea"/>
                <a:cs typeface="+mn-cs"/>
              </a:defRPr>
            </a:lvl2pPr>
            <a:lvl3pPr marL="630238" indent="-260350" algn="l" defTabSz="914400" rtl="0" eaLnBrk="1" latinLnBrk="0" hangingPunct="1">
              <a:lnSpc>
                <a:spcPct val="110000"/>
              </a:lnSpc>
              <a:spcBef>
                <a:spcPts val="400"/>
              </a:spcBef>
              <a:spcAft>
                <a:spcPts val="400"/>
              </a:spcAft>
              <a:buFont typeface="Arial" panose="020B0604020202020204" pitchFamily="34" charset="0"/>
              <a:buChar char="‒"/>
              <a:defRPr sz="1400" kern="1200">
                <a:solidFill>
                  <a:schemeClr val="tx1"/>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a:t>Area for source and base (if necessary).  Nothing must go beyond the green line below.</a:t>
            </a:r>
          </a:p>
        </p:txBody>
      </p:sp>
      <p:sp>
        <p:nvSpPr>
          <p:cNvPr id="47" name="Right Bracket 46">
            <a:extLst>
              <a:ext uri="{FF2B5EF4-FFF2-40B4-BE49-F238E27FC236}">
                <a16:creationId xmlns:a16="http://schemas.microsoft.com/office/drawing/2014/main" id="{96B279EE-C5DB-44AC-BD7D-B846172C43E1}"/>
              </a:ext>
            </a:extLst>
          </p:cNvPr>
          <p:cNvSpPr/>
          <p:nvPr/>
        </p:nvSpPr>
        <p:spPr>
          <a:xfrm>
            <a:off x="11769407" y="5827549"/>
            <a:ext cx="45719" cy="130275"/>
          </a:xfrm>
          <a:prstGeom prst="rightBracket">
            <a:avLst/>
          </a:prstGeom>
          <a:ln w="127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8" name="Right Bracket 47">
            <a:extLst>
              <a:ext uri="{FF2B5EF4-FFF2-40B4-BE49-F238E27FC236}">
                <a16:creationId xmlns:a16="http://schemas.microsoft.com/office/drawing/2014/main" id="{965FAEF5-FC45-40C8-AC5C-29DCECC3D09E}"/>
              </a:ext>
            </a:extLst>
          </p:cNvPr>
          <p:cNvSpPr/>
          <p:nvPr/>
        </p:nvSpPr>
        <p:spPr>
          <a:xfrm flipH="1">
            <a:off x="386578" y="5825231"/>
            <a:ext cx="45719" cy="130275"/>
          </a:xfrm>
          <a:prstGeom prst="rightBracket">
            <a:avLst/>
          </a:prstGeom>
          <a:ln w="127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 name="TextBox 1">
            <a:extLst>
              <a:ext uri="{FF2B5EF4-FFF2-40B4-BE49-F238E27FC236}">
                <a16:creationId xmlns:a16="http://schemas.microsoft.com/office/drawing/2014/main" id="{204F7B0A-8291-7BF4-7DA7-BB4BD632AA04}"/>
              </a:ext>
              <a:ext uri="{C183D7F6-B498-43B3-948B-1728B52AA6E4}">
                <adec:decorative xmlns:adec="http://schemas.microsoft.com/office/drawing/2017/decorative" val="1"/>
              </a:ext>
            </a:extLst>
          </p:cNvPr>
          <p:cNvSpPr txBox="1"/>
          <p:nvPr userDrawn="1"/>
        </p:nvSpPr>
        <p:spPr>
          <a:xfrm rot="16200000">
            <a:off x="-306701" y="3562652"/>
            <a:ext cx="1126912" cy="171778"/>
          </a:xfrm>
          <a:prstGeom prst="rect">
            <a:avLst/>
          </a:prstGeom>
          <a:noFill/>
        </p:spPr>
        <p:txBody>
          <a:bodyPr wrap="none" lIns="0" tIns="0" rIns="0" bIns="0" rtlCol="0">
            <a:spAutoFit/>
          </a:bodyPr>
          <a:lstStyle/>
          <a:p>
            <a:pPr algn="l">
              <a:lnSpc>
                <a:spcPct val="110000"/>
              </a:lnSpc>
              <a:spcBef>
                <a:spcPts val="400"/>
              </a:spcBef>
              <a:spcAft>
                <a:spcPts val="400"/>
              </a:spcAft>
            </a:pPr>
            <a:r>
              <a:rPr lang="en-GB" sz="1100"/>
              <a:t>Main content area</a:t>
            </a:r>
          </a:p>
        </p:txBody>
      </p:sp>
      <p:sp>
        <p:nvSpPr>
          <p:cNvPr id="3" name="Right Bracket 2">
            <a:extLst>
              <a:ext uri="{FF2B5EF4-FFF2-40B4-BE49-F238E27FC236}">
                <a16:creationId xmlns:a16="http://schemas.microsoft.com/office/drawing/2014/main" id="{B62A7349-C611-1FA3-B6F6-8FA990D01541}"/>
              </a:ext>
              <a:ext uri="{C183D7F6-B498-43B3-948B-1728B52AA6E4}">
                <adec:decorative xmlns:adec="http://schemas.microsoft.com/office/drawing/2017/decorative" val="1"/>
              </a:ext>
            </a:extLst>
          </p:cNvPr>
          <p:cNvSpPr/>
          <p:nvPr userDrawn="1"/>
        </p:nvSpPr>
        <p:spPr>
          <a:xfrm>
            <a:off x="11769407" y="5827549"/>
            <a:ext cx="45719" cy="130275"/>
          </a:xfrm>
          <a:prstGeom prst="rightBracket">
            <a:avLst/>
          </a:prstGeom>
          <a:ln w="127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Tree>
    <p:extLst>
      <p:ext uri="{BB962C8B-B14F-4D97-AF65-F5344CB8AC3E}">
        <p14:creationId xmlns:p14="http://schemas.microsoft.com/office/powerpoint/2010/main" val="147511259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Clear">
    <p:spTree>
      <p:nvGrpSpPr>
        <p:cNvPr id="1" name=""/>
        <p:cNvGrpSpPr/>
        <p:nvPr/>
      </p:nvGrpSpPr>
      <p:grpSpPr>
        <a:xfrm>
          <a:off x="0" y="0"/>
          <a:ext cx="0" cy="0"/>
          <a:chOff x="0" y="0"/>
          <a:chExt cx="0" cy="0"/>
        </a:xfrm>
      </p:grpSpPr>
      <p:sp>
        <p:nvSpPr>
          <p:cNvPr id="6" name="Title 5" descr="Header">
            <a:extLst>
              <a:ext uri="{FF2B5EF4-FFF2-40B4-BE49-F238E27FC236}">
                <a16:creationId xmlns:a16="http://schemas.microsoft.com/office/drawing/2014/main" id="{DB4D717C-E4C3-4FDF-8607-B34CB4CA1B3D}"/>
              </a:ext>
            </a:extLst>
          </p:cNvPr>
          <p:cNvSpPr>
            <a:spLocks noGrp="1"/>
          </p:cNvSpPr>
          <p:nvPr>
            <p:ph type="title"/>
          </p:nvPr>
        </p:nvSpPr>
        <p:spPr/>
        <p:txBody>
          <a:bodyPr lIns="180000" rIns="180000"/>
          <a:lstStyle/>
          <a:p>
            <a:r>
              <a:rPr lang="en-US"/>
              <a:t>Click to edit Master title style</a:t>
            </a:r>
            <a:endParaRPr lang="en-GB"/>
          </a:p>
        </p:txBody>
      </p:sp>
      <p:sp>
        <p:nvSpPr>
          <p:cNvPr id="4" name="Slide Number Placeholder 3">
            <a:extLst>
              <a:ext uri="{FF2B5EF4-FFF2-40B4-BE49-F238E27FC236}">
                <a16:creationId xmlns:a16="http://schemas.microsoft.com/office/drawing/2014/main" id="{4D8E9BED-92FC-E36B-21AA-9CA02A2C23BB}"/>
              </a:ext>
            </a:extLst>
          </p:cNvPr>
          <p:cNvSpPr>
            <a:spLocks noGrp="1"/>
          </p:cNvSpPr>
          <p:nvPr>
            <p:ph type="sldNum" sz="quarter" idx="4"/>
          </p:nvPr>
        </p:nvSpPr>
        <p:spPr>
          <a:xfrm>
            <a:off x="335999" y="6318000"/>
            <a:ext cx="216000" cy="360000"/>
          </a:xfrm>
          <a:prstGeom prst="rect">
            <a:avLst/>
          </a:prstGeom>
          <a:noFill/>
        </p:spPr>
        <p:txBody>
          <a:bodyPr lIns="0" tIns="0" rIns="0" bIns="25200" anchor="b"/>
          <a:lstStyle>
            <a:lvl1pPr algn="l">
              <a:defRPr sz="800" b="1">
                <a:solidFill>
                  <a:srgbClr val="768692"/>
                </a:solidFill>
                <a:latin typeface="+mj-lt"/>
              </a:defRPr>
            </a:lvl1pPr>
          </a:lstStyle>
          <a:p>
            <a:fld id="{D61AABEC-672F-4B68-B914-690DA978312C}" type="slidenum">
              <a:rPr lang="en-GB" smtClean="0"/>
              <a:pPr/>
              <a:t>‹#›</a:t>
            </a:fld>
            <a:endParaRPr lang="en-GB"/>
          </a:p>
        </p:txBody>
      </p:sp>
      <p:sp>
        <p:nvSpPr>
          <p:cNvPr id="2" name="Base">
            <a:extLst>
              <a:ext uri="{FF2B5EF4-FFF2-40B4-BE49-F238E27FC236}">
                <a16:creationId xmlns:a16="http://schemas.microsoft.com/office/drawing/2014/main" id="{89F88E03-9755-50CF-190E-C3BF13A5A169}"/>
              </a:ext>
            </a:extLst>
          </p:cNvPr>
          <p:cNvSpPr>
            <a:spLocks noGrp="1"/>
          </p:cNvSpPr>
          <p:nvPr>
            <p:ph type="body" sz="quarter" idx="18" hasCustomPrompt="1"/>
          </p:nvPr>
        </p:nvSpPr>
        <p:spPr>
          <a:xfrm>
            <a:off x="333374" y="6149263"/>
            <a:ext cx="11523664" cy="159462"/>
          </a:xfrm>
        </p:spPr>
        <p:txBody>
          <a:bodyPr vert="horz" wrap="square" lIns="0" tIns="0" rIns="0" bIns="36000" rtlCol="0" anchor="b">
            <a:spAutoFit/>
          </a:bodyPr>
          <a:lstStyle>
            <a:lvl1pPr>
              <a:defRPr lang="en-GB" sz="800" i="0" dirty="0"/>
            </a:lvl1pPr>
          </a:lstStyle>
          <a:p>
            <a:pPr lvl="0">
              <a:lnSpc>
                <a:spcPct val="100000"/>
              </a:lnSpc>
              <a:spcAft>
                <a:spcPts val="0"/>
              </a:spcAft>
            </a:pPr>
            <a:r>
              <a:rPr lang="en-GB"/>
              <a:t>Base and source info (delete if not necessary)</a:t>
            </a:r>
          </a:p>
        </p:txBody>
      </p:sp>
    </p:spTree>
    <p:extLst>
      <p:ext uri="{BB962C8B-B14F-4D97-AF65-F5344CB8AC3E}">
        <p14:creationId xmlns:p14="http://schemas.microsoft.com/office/powerpoint/2010/main" val="293137645"/>
      </p:ext>
    </p:extLst>
  </p:cSld>
  <p:clrMapOvr>
    <a:masterClrMapping/>
  </p:clrMapOvr>
  <p:extLst>
    <p:ext uri="{DCECCB84-F9BA-43D5-87BE-67443E8EF086}">
      <p15:sldGuideLst xmlns:p15="http://schemas.microsoft.com/office/powerpoint/2012/main"/>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Commetary Tes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DF94BDD-BAE2-7DB5-135A-92642E7B469B}"/>
              </a:ext>
            </a:extLst>
          </p:cNvPr>
          <p:cNvSpPr/>
          <p:nvPr userDrawn="1"/>
        </p:nvSpPr>
        <p:spPr>
          <a:xfrm>
            <a:off x="333375" y="180975"/>
            <a:ext cx="3602038" cy="612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6" name="Title 5" descr="Header">
            <a:extLst>
              <a:ext uri="{FF2B5EF4-FFF2-40B4-BE49-F238E27FC236}">
                <a16:creationId xmlns:a16="http://schemas.microsoft.com/office/drawing/2014/main" id="{DB4D717C-E4C3-4FDF-8607-B34CB4CA1B3D}"/>
              </a:ext>
            </a:extLst>
          </p:cNvPr>
          <p:cNvSpPr>
            <a:spLocks noGrp="1"/>
          </p:cNvSpPr>
          <p:nvPr>
            <p:ph type="title"/>
          </p:nvPr>
        </p:nvSpPr>
        <p:spPr>
          <a:xfrm>
            <a:off x="335998" y="182467"/>
            <a:ext cx="3599415" cy="612815"/>
          </a:xfrm>
        </p:spPr>
        <p:txBody>
          <a:bodyPr lIns="180000" rIns="180000"/>
          <a:lstStyle>
            <a:lvl1pPr>
              <a:defRPr>
                <a:solidFill>
                  <a:schemeClr val="bg1"/>
                </a:solidFill>
              </a:defRPr>
            </a:lvl1pPr>
          </a:lstStyle>
          <a:p>
            <a:r>
              <a:rPr lang="en-US"/>
              <a:t>Click to edit Master title style</a:t>
            </a:r>
            <a:endParaRPr lang="en-GB"/>
          </a:p>
        </p:txBody>
      </p:sp>
      <p:sp>
        <p:nvSpPr>
          <p:cNvPr id="4" name="Slide Number Placeholder 3">
            <a:extLst>
              <a:ext uri="{FF2B5EF4-FFF2-40B4-BE49-F238E27FC236}">
                <a16:creationId xmlns:a16="http://schemas.microsoft.com/office/drawing/2014/main" id="{4D8E9BED-92FC-E36B-21AA-9CA02A2C23BB}"/>
              </a:ext>
            </a:extLst>
          </p:cNvPr>
          <p:cNvSpPr>
            <a:spLocks noGrp="1"/>
          </p:cNvSpPr>
          <p:nvPr>
            <p:ph type="sldNum" sz="quarter" idx="4"/>
          </p:nvPr>
        </p:nvSpPr>
        <p:spPr>
          <a:xfrm>
            <a:off x="335999" y="6318000"/>
            <a:ext cx="216000" cy="360000"/>
          </a:xfrm>
          <a:prstGeom prst="rect">
            <a:avLst/>
          </a:prstGeom>
          <a:noFill/>
        </p:spPr>
        <p:txBody>
          <a:bodyPr lIns="0" tIns="0" rIns="0" bIns="25200" anchor="b"/>
          <a:lstStyle>
            <a:lvl1pPr algn="l">
              <a:defRPr sz="800" b="1">
                <a:solidFill>
                  <a:srgbClr val="768692"/>
                </a:solidFill>
                <a:latin typeface="+mj-lt"/>
              </a:defRPr>
            </a:lvl1pPr>
          </a:lstStyle>
          <a:p>
            <a:fld id="{D61AABEC-672F-4B68-B914-690DA978312C}" type="slidenum">
              <a:rPr lang="en-GB" smtClean="0"/>
              <a:pPr/>
              <a:t>‹#›</a:t>
            </a:fld>
            <a:endParaRPr lang="en-GB"/>
          </a:p>
        </p:txBody>
      </p:sp>
      <p:sp>
        <p:nvSpPr>
          <p:cNvPr id="7" name="Text Placeholder 6">
            <a:extLst>
              <a:ext uri="{FF2B5EF4-FFF2-40B4-BE49-F238E27FC236}">
                <a16:creationId xmlns:a16="http://schemas.microsoft.com/office/drawing/2014/main" id="{6816DD32-5CDA-7433-68E8-208F72C4C403}"/>
              </a:ext>
            </a:extLst>
          </p:cNvPr>
          <p:cNvSpPr>
            <a:spLocks noGrp="1"/>
          </p:cNvSpPr>
          <p:nvPr>
            <p:ph type="body" sz="quarter" idx="19"/>
          </p:nvPr>
        </p:nvSpPr>
        <p:spPr>
          <a:xfrm>
            <a:off x="333375" y="1468009"/>
            <a:ext cx="3598863" cy="4500000"/>
          </a:xfrm>
        </p:spPr>
        <p:txBody>
          <a:bodyPr lIns="180000" rIns="180000"/>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
        <p:nvSpPr>
          <p:cNvPr id="8" name="Base">
            <a:extLst>
              <a:ext uri="{FF2B5EF4-FFF2-40B4-BE49-F238E27FC236}">
                <a16:creationId xmlns:a16="http://schemas.microsoft.com/office/drawing/2014/main" id="{D3F1AA50-3B2D-1A88-3D4C-68FA4FC9E497}"/>
              </a:ext>
            </a:extLst>
          </p:cNvPr>
          <p:cNvSpPr>
            <a:spLocks noGrp="1"/>
          </p:cNvSpPr>
          <p:nvPr>
            <p:ph type="body" sz="quarter" idx="18" hasCustomPrompt="1"/>
          </p:nvPr>
        </p:nvSpPr>
        <p:spPr>
          <a:xfrm>
            <a:off x="4295774" y="6149263"/>
            <a:ext cx="7561263" cy="159462"/>
          </a:xfrm>
        </p:spPr>
        <p:txBody>
          <a:bodyPr vert="horz" wrap="square" lIns="0" tIns="0" rIns="0" bIns="36000" rtlCol="0" anchor="b">
            <a:spAutoFit/>
          </a:bodyPr>
          <a:lstStyle>
            <a:lvl1pPr>
              <a:defRPr lang="en-GB" sz="800" i="0" dirty="0"/>
            </a:lvl1pPr>
          </a:lstStyle>
          <a:p>
            <a:pPr lvl="0">
              <a:lnSpc>
                <a:spcPct val="100000"/>
              </a:lnSpc>
              <a:spcAft>
                <a:spcPts val="0"/>
              </a:spcAft>
            </a:pPr>
            <a:r>
              <a:rPr lang="en-GB"/>
              <a:t>Base and source info (delete if not necessary)</a:t>
            </a:r>
          </a:p>
        </p:txBody>
      </p:sp>
    </p:spTree>
    <p:extLst>
      <p:ext uri="{BB962C8B-B14F-4D97-AF65-F5344CB8AC3E}">
        <p14:creationId xmlns:p14="http://schemas.microsoft.com/office/powerpoint/2010/main" val="1344148812"/>
      </p:ext>
    </p:extLst>
  </p:cSld>
  <p:clrMapOvr>
    <a:masterClrMapping/>
  </p:clrMapOvr>
  <p:extLst>
    <p:ext uri="{DCECCB84-F9BA-43D5-87BE-67443E8EF086}">
      <p15:sldGuideLst xmlns:p15="http://schemas.microsoft.com/office/powerpoint/2012/main"/>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Commetary Test 02 (3x Column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DF94BDD-BAE2-7DB5-135A-92642E7B469B}"/>
              </a:ext>
            </a:extLst>
          </p:cNvPr>
          <p:cNvSpPr/>
          <p:nvPr userDrawn="1"/>
        </p:nvSpPr>
        <p:spPr>
          <a:xfrm>
            <a:off x="333374" y="180975"/>
            <a:ext cx="11520000" cy="180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6" name="Title 5" descr="Header">
            <a:extLst>
              <a:ext uri="{FF2B5EF4-FFF2-40B4-BE49-F238E27FC236}">
                <a16:creationId xmlns:a16="http://schemas.microsoft.com/office/drawing/2014/main" id="{DB4D717C-E4C3-4FDF-8607-B34CB4CA1B3D}"/>
              </a:ext>
            </a:extLst>
          </p:cNvPr>
          <p:cNvSpPr>
            <a:spLocks noGrp="1"/>
          </p:cNvSpPr>
          <p:nvPr>
            <p:ph type="title"/>
          </p:nvPr>
        </p:nvSpPr>
        <p:spPr>
          <a:xfrm>
            <a:off x="335998" y="182467"/>
            <a:ext cx="11520000" cy="576463"/>
          </a:xfrm>
        </p:spPr>
        <p:txBody>
          <a:bodyPr lIns="180000" rIns="180000"/>
          <a:lstStyle>
            <a:lvl1pPr>
              <a:defRPr>
                <a:solidFill>
                  <a:schemeClr val="bg1"/>
                </a:solidFill>
              </a:defRPr>
            </a:lvl1pPr>
          </a:lstStyle>
          <a:p>
            <a:r>
              <a:rPr lang="en-US"/>
              <a:t>Click to edit Master title style</a:t>
            </a:r>
            <a:endParaRPr lang="en-GB"/>
          </a:p>
        </p:txBody>
      </p:sp>
      <p:sp>
        <p:nvSpPr>
          <p:cNvPr id="4" name="Slide Number Placeholder 3">
            <a:extLst>
              <a:ext uri="{FF2B5EF4-FFF2-40B4-BE49-F238E27FC236}">
                <a16:creationId xmlns:a16="http://schemas.microsoft.com/office/drawing/2014/main" id="{4D8E9BED-92FC-E36B-21AA-9CA02A2C23BB}"/>
              </a:ext>
            </a:extLst>
          </p:cNvPr>
          <p:cNvSpPr>
            <a:spLocks noGrp="1"/>
          </p:cNvSpPr>
          <p:nvPr>
            <p:ph type="sldNum" sz="quarter" idx="4"/>
          </p:nvPr>
        </p:nvSpPr>
        <p:spPr>
          <a:xfrm>
            <a:off x="335999" y="6318000"/>
            <a:ext cx="216000" cy="360000"/>
          </a:xfrm>
          <a:prstGeom prst="rect">
            <a:avLst/>
          </a:prstGeom>
          <a:noFill/>
        </p:spPr>
        <p:txBody>
          <a:bodyPr lIns="0" tIns="0" rIns="0" bIns="25200" anchor="b"/>
          <a:lstStyle>
            <a:lvl1pPr algn="l">
              <a:defRPr sz="800" b="1">
                <a:solidFill>
                  <a:srgbClr val="768692"/>
                </a:solidFill>
                <a:latin typeface="+mj-lt"/>
              </a:defRPr>
            </a:lvl1pPr>
          </a:lstStyle>
          <a:p>
            <a:fld id="{D61AABEC-672F-4B68-B914-690DA978312C}" type="slidenum">
              <a:rPr lang="en-GB" smtClean="0"/>
              <a:pPr/>
              <a:t>‹#›</a:t>
            </a:fld>
            <a:endParaRPr lang="en-GB"/>
          </a:p>
        </p:txBody>
      </p:sp>
      <p:sp>
        <p:nvSpPr>
          <p:cNvPr id="7" name="Text Placeholder 6">
            <a:extLst>
              <a:ext uri="{FF2B5EF4-FFF2-40B4-BE49-F238E27FC236}">
                <a16:creationId xmlns:a16="http://schemas.microsoft.com/office/drawing/2014/main" id="{6816DD32-5CDA-7433-68E8-208F72C4C403}"/>
              </a:ext>
            </a:extLst>
          </p:cNvPr>
          <p:cNvSpPr>
            <a:spLocks noGrp="1"/>
          </p:cNvSpPr>
          <p:nvPr>
            <p:ph type="body" sz="quarter" idx="19"/>
          </p:nvPr>
        </p:nvSpPr>
        <p:spPr>
          <a:xfrm>
            <a:off x="333375" y="758930"/>
            <a:ext cx="11520000" cy="1116000"/>
          </a:xfrm>
        </p:spPr>
        <p:txBody>
          <a:bodyPr lIns="180000" rIns="180000" numCol="3" spcCol="360000"/>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
        <p:nvSpPr>
          <p:cNvPr id="5" name="Base">
            <a:extLst>
              <a:ext uri="{FF2B5EF4-FFF2-40B4-BE49-F238E27FC236}">
                <a16:creationId xmlns:a16="http://schemas.microsoft.com/office/drawing/2014/main" id="{E58628E2-A57B-9EDF-BF19-F7DE63306BDA}"/>
              </a:ext>
            </a:extLst>
          </p:cNvPr>
          <p:cNvSpPr>
            <a:spLocks noGrp="1"/>
          </p:cNvSpPr>
          <p:nvPr>
            <p:ph type="body" sz="quarter" idx="18" hasCustomPrompt="1"/>
          </p:nvPr>
        </p:nvSpPr>
        <p:spPr>
          <a:xfrm>
            <a:off x="333374" y="6149263"/>
            <a:ext cx="11523664" cy="159462"/>
          </a:xfrm>
        </p:spPr>
        <p:txBody>
          <a:bodyPr vert="horz" wrap="square" lIns="0" tIns="0" rIns="0" bIns="36000" rtlCol="0" anchor="b">
            <a:spAutoFit/>
          </a:bodyPr>
          <a:lstStyle>
            <a:lvl1pPr>
              <a:defRPr lang="en-GB" sz="800" i="0" dirty="0"/>
            </a:lvl1pPr>
          </a:lstStyle>
          <a:p>
            <a:pPr lvl="0">
              <a:lnSpc>
                <a:spcPct val="100000"/>
              </a:lnSpc>
              <a:spcAft>
                <a:spcPts val="0"/>
              </a:spcAft>
            </a:pPr>
            <a:r>
              <a:rPr lang="en-GB"/>
              <a:t>Base and source info (delete if not necessary)</a:t>
            </a:r>
          </a:p>
        </p:txBody>
      </p:sp>
    </p:spTree>
    <p:extLst>
      <p:ext uri="{BB962C8B-B14F-4D97-AF65-F5344CB8AC3E}">
        <p14:creationId xmlns:p14="http://schemas.microsoft.com/office/powerpoint/2010/main" val="1600135806"/>
      </p:ext>
    </p:extLst>
  </p:cSld>
  <p:clrMapOvr>
    <a:masterClrMapping/>
  </p:clrMapOvr>
  <p:extLst>
    <p:ext uri="{DCECCB84-F9BA-43D5-87BE-67443E8EF086}">
      <p15:sldGuideLst xmlns:p15="http://schemas.microsoft.com/office/powerpoint/2012/main"/>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Commetary Test 02 (2x Column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DF94BDD-BAE2-7DB5-135A-92642E7B469B}"/>
              </a:ext>
            </a:extLst>
          </p:cNvPr>
          <p:cNvSpPr/>
          <p:nvPr userDrawn="1"/>
        </p:nvSpPr>
        <p:spPr>
          <a:xfrm>
            <a:off x="333374" y="180975"/>
            <a:ext cx="11520000" cy="180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6" name="Title 5" descr="Header">
            <a:extLst>
              <a:ext uri="{FF2B5EF4-FFF2-40B4-BE49-F238E27FC236}">
                <a16:creationId xmlns:a16="http://schemas.microsoft.com/office/drawing/2014/main" id="{DB4D717C-E4C3-4FDF-8607-B34CB4CA1B3D}"/>
              </a:ext>
            </a:extLst>
          </p:cNvPr>
          <p:cNvSpPr>
            <a:spLocks noGrp="1"/>
          </p:cNvSpPr>
          <p:nvPr>
            <p:ph type="title"/>
          </p:nvPr>
        </p:nvSpPr>
        <p:spPr>
          <a:xfrm>
            <a:off x="335998" y="182467"/>
            <a:ext cx="11520000" cy="576463"/>
          </a:xfrm>
        </p:spPr>
        <p:txBody>
          <a:bodyPr lIns="180000" rIns="180000"/>
          <a:lstStyle>
            <a:lvl1pPr>
              <a:defRPr>
                <a:solidFill>
                  <a:schemeClr val="bg1"/>
                </a:solidFill>
              </a:defRPr>
            </a:lvl1pPr>
          </a:lstStyle>
          <a:p>
            <a:r>
              <a:rPr lang="en-US"/>
              <a:t>Click to edit Master title style</a:t>
            </a:r>
            <a:endParaRPr lang="en-GB"/>
          </a:p>
        </p:txBody>
      </p:sp>
      <p:sp>
        <p:nvSpPr>
          <p:cNvPr id="12" name="Base">
            <a:extLst>
              <a:ext uri="{FF2B5EF4-FFF2-40B4-BE49-F238E27FC236}">
                <a16:creationId xmlns:a16="http://schemas.microsoft.com/office/drawing/2014/main" id="{8D548BC7-F2C8-4852-8FA1-19ABB02F1BD5}"/>
              </a:ext>
            </a:extLst>
          </p:cNvPr>
          <p:cNvSpPr>
            <a:spLocks noGrp="1"/>
          </p:cNvSpPr>
          <p:nvPr>
            <p:ph type="body" sz="quarter" idx="18" hasCustomPrompt="1"/>
          </p:nvPr>
        </p:nvSpPr>
        <p:spPr>
          <a:xfrm>
            <a:off x="333374" y="6149263"/>
            <a:ext cx="11523664" cy="159462"/>
          </a:xfrm>
        </p:spPr>
        <p:txBody>
          <a:bodyPr vert="horz" wrap="square" lIns="0" tIns="0" rIns="0" bIns="36000" rtlCol="0" anchor="b">
            <a:spAutoFit/>
          </a:bodyPr>
          <a:lstStyle>
            <a:lvl1pPr>
              <a:defRPr lang="en-GB" sz="800" i="0" dirty="0"/>
            </a:lvl1pPr>
          </a:lstStyle>
          <a:p>
            <a:pPr lvl="0">
              <a:lnSpc>
                <a:spcPct val="100000"/>
              </a:lnSpc>
              <a:spcAft>
                <a:spcPts val="0"/>
              </a:spcAft>
            </a:pPr>
            <a:r>
              <a:rPr lang="en-GB"/>
              <a:t>Base and source info (delete if not necessary)</a:t>
            </a:r>
          </a:p>
        </p:txBody>
      </p:sp>
      <p:sp>
        <p:nvSpPr>
          <p:cNvPr id="4" name="Slide Number Placeholder 3">
            <a:extLst>
              <a:ext uri="{FF2B5EF4-FFF2-40B4-BE49-F238E27FC236}">
                <a16:creationId xmlns:a16="http://schemas.microsoft.com/office/drawing/2014/main" id="{4D8E9BED-92FC-E36B-21AA-9CA02A2C23BB}"/>
              </a:ext>
            </a:extLst>
          </p:cNvPr>
          <p:cNvSpPr>
            <a:spLocks noGrp="1"/>
          </p:cNvSpPr>
          <p:nvPr>
            <p:ph type="sldNum" sz="quarter" idx="4"/>
          </p:nvPr>
        </p:nvSpPr>
        <p:spPr>
          <a:xfrm>
            <a:off x="335999" y="6318000"/>
            <a:ext cx="216000" cy="360000"/>
          </a:xfrm>
          <a:prstGeom prst="rect">
            <a:avLst/>
          </a:prstGeom>
          <a:noFill/>
        </p:spPr>
        <p:txBody>
          <a:bodyPr lIns="0" tIns="0" rIns="0" bIns="25200" anchor="b"/>
          <a:lstStyle>
            <a:lvl1pPr algn="l">
              <a:defRPr sz="800" b="1">
                <a:solidFill>
                  <a:srgbClr val="768692"/>
                </a:solidFill>
                <a:latin typeface="+mj-lt"/>
              </a:defRPr>
            </a:lvl1pPr>
          </a:lstStyle>
          <a:p>
            <a:fld id="{D61AABEC-672F-4B68-B914-690DA978312C}" type="slidenum">
              <a:rPr lang="en-GB" smtClean="0"/>
              <a:pPr/>
              <a:t>‹#›</a:t>
            </a:fld>
            <a:endParaRPr lang="en-GB"/>
          </a:p>
        </p:txBody>
      </p:sp>
      <p:sp>
        <p:nvSpPr>
          <p:cNvPr id="7" name="Text Placeholder 6">
            <a:extLst>
              <a:ext uri="{FF2B5EF4-FFF2-40B4-BE49-F238E27FC236}">
                <a16:creationId xmlns:a16="http://schemas.microsoft.com/office/drawing/2014/main" id="{6816DD32-5CDA-7433-68E8-208F72C4C403}"/>
              </a:ext>
            </a:extLst>
          </p:cNvPr>
          <p:cNvSpPr>
            <a:spLocks noGrp="1"/>
          </p:cNvSpPr>
          <p:nvPr>
            <p:ph type="body" sz="quarter" idx="19"/>
          </p:nvPr>
        </p:nvSpPr>
        <p:spPr>
          <a:xfrm>
            <a:off x="333375" y="758930"/>
            <a:ext cx="11520000" cy="1116000"/>
          </a:xfrm>
        </p:spPr>
        <p:txBody>
          <a:bodyPr lIns="180000" rIns="180000" numCol="2" spcCol="360000"/>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05736192"/>
      </p:ext>
    </p:extLst>
  </p:cSld>
  <p:clrMapOvr>
    <a:masterClrMapping/>
  </p:clrMapOvr>
  <p:extLst>
    <p:ext uri="{DCECCB84-F9BA-43D5-87BE-67443E8EF086}">
      <p15:sldGuideLst xmlns:p15="http://schemas.microsoft.com/office/powerpoint/2012/main"/>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Diagram (long) x 1 box">
    <p:spTree>
      <p:nvGrpSpPr>
        <p:cNvPr id="1" name=""/>
        <p:cNvGrpSpPr/>
        <p:nvPr/>
      </p:nvGrpSpPr>
      <p:grpSpPr>
        <a:xfrm>
          <a:off x="0" y="0"/>
          <a:ext cx="0" cy="0"/>
          <a:chOff x="0" y="0"/>
          <a:chExt cx="0" cy="0"/>
        </a:xfrm>
      </p:grpSpPr>
      <p:sp>
        <p:nvSpPr>
          <p:cNvPr id="11" name="Slide Number Placeholder 10">
            <a:extLst>
              <a:ext uri="{FF2B5EF4-FFF2-40B4-BE49-F238E27FC236}">
                <a16:creationId xmlns:a16="http://schemas.microsoft.com/office/drawing/2014/main" id="{0BB3773D-6CED-4B8A-A46D-AF2BA032FCD8}"/>
              </a:ext>
            </a:extLst>
          </p:cNvPr>
          <p:cNvSpPr>
            <a:spLocks noGrp="1"/>
          </p:cNvSpPr>
          <p:nvPr>
            <p:ph type="sldNum" sz="quarter" idx="19"/>
          </p:nvPr>
        </p:nvSpPr>
        <p:spPr>
          <a:xfrm>
            <a:off x="437230" y="6279028"/>
            <a:ext cx="304370" cy="365125"/>
          </a:xfrm>
          <a:prstGeom prst="rect">
            <a:avLst/>
          </a:prstGeom>
        </p:spPr>
        <p:txBody>
          <a:bodyPr/>
          <a:lstStyle/>
          <a:p>
            <a:fld id="{D61AABEC-672F-4B68-B914-690DA978312C}" type="slidenum">
              <a:rPr lang="en-GB" smtClean="0"/>
              <a:pPr/>
              <a:t>‹#›</a:t>
            </a:fld>
            <a:r>
              <a:rPr lang="en-GB"/>
              <a:t>  </a:t>
            </a:r>
          </a:p>
        </p:txBody>
      </p:sp>
      <p:sp>
        <p:nvSpPr>
          <p:cNvPr id="5" name="Title" descr="Header">
            <a:extLst>
              <a:ext uri="{FF2B5EF4-FFF2-40B4-BE49-F238E27FC236}">
                <a16:creationId xmlns:a16="http://schemas.microsoft.com/office/drawing/2014/main" id="{93A2C7FC-586B-457F-BC57-4BB7FE1F784D}"/>
              </a:ext>
            </a:extLst>
          </p:cNvPr>
          <p:cNvSpPr>
            <a:spLocks noGrp="1"/>
          </p:cNvSpPr>
          <p:nvPr>
            <p:ph type="title"/>
          </p:nvPr>
        </p:nvSpPr>
        <p:spPr/>
        <p:txBody>
          <a:bodyPr/>
          <a:lstStyle/>
          <a:p>
            <a:r>
              <a:rPr lang="en-US"/>
              <a:t>Click to edit Master title style</a:t>
            </a:r>
            <a:endParaRPr lang="en-GB"/>
          </a:p>
        </p:txBody>
      </p:sp>
      <p:sp>
        <p:nvSpPr>
          <p:cNvPr id="6" name="Subtitle">
            <a:extLst>
              <a:ext uri="{FF2B5EF4-FFF2-40B4-BE49-F238E27FC236}">
                <a16:creationId xmlns:a16="http://schemas.microsoft.com/office/drawing/2014/main" id="{77735C07-2264-401E-9223-98C1CA429B7F}"/>
              </a:ext>
            </a:extLst>
          </p:cNvPr>
          <p:cNvSpPr>
            <a:spLocks noGrp="1"/>
          </p:cNvSpPr>
          <p:nvPr>
            <p:ph type="body" sz="quarter" idx="15" hasCustomPrompt="1"/>
          </p:nvPr>
        </p:nvSpPr>
        <p:spPr>
          <a:xfrm>
            <a:off x="450000" y="1241781"/>
            <a:ext cx="9341700" cy="307777"/>
          </a:xfrm>
          <a:noFill/>
        </p:spPr>
        <p:txBody>
          <a:bodyPr vert="horz" wrap="square" lIns="0" tIns="0" rIns="0" bIns="0" rtlCol="0">
            <a:spAutoFit/>
          </a:bodyPr>
          <a:lstStyle>
            <a:lvl1pPr>
              <a:lnSpc>
                <a:spcPct val="100000"/>
              </a:lnSpc>
              <a:defRPr lang="en-GB" sz="2000" b="1" dirty="0">
                <a:solidFill>
                  <a:schemeClr val="tx2"/>
                </a:solidFill>
              </a:defRPr>
            </a:lvl1pPr>
          </a:lstStyle>
          <a:p>
            <a:r>
              <a:rPr lang="en-GB"/>
              <a:t>Subtitle here</a:t>
            </a: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1792800"/>
            <a:ext cx="11274425" cy="3876675"/>
          </a:xfrm>
          <a:solidFill>
            <a:srgbClr val="E8E8E8"/>
          </a:solidFill>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Insert diagram here</a:t>
            </a:r>
          </a:p>
        </p:txBody>
      </p:sp>
      <p:sp>
        <p:nvSpPr>
          <p:cNvPr id="9" name="Base">
            <a:extLst>
              <a:ext uri="{FF2B5EF4-FFF2-40B4-BE49-F238E27FC236}">
                <a16:creationId xmlns:a16="http://schemas.microsoft.com/office/drawing/2014/main" id="{8A099BBE-5290-4ECD-A202-CB681241C242}"/>
              </a:ext>
            </a:extLst>
          </p:cNvPr>
          <p:cNvSpPr>
            <a:spLocks noGrp="1"/>
          </p:cNvSpPr>
          <p:nvPr>
            <p:ph type="body" sz="quarter" idx="18" hasCustomPrompt="1"/>
          </p:nvPr>
        </p:nvSpPr>
        <p:spPr>
          <a:xfrm>
            <a:off x="452897" y="5823783"/>
            <a:ext cx="11277975" cy="124906"/>
          </a:xfrm>
        </p:spPr>
        <p:txBody>
          <a:bodyPr wrap="square" lIns="0" anchor="b">
            <a:spAutoFit/>
          </a:bodyPr>
          <a:lstStyle>
            <a:lvl1pPr marL="0" indent="0" algn="r">
              <a:buNone/>
              <a:defRPr sz="800" b="0" i="1">
                <a:solidFill>
                  <a:schemeClr val="tx1">
                    <a:lumMod val="75000"/>
                    <a:lumOff val="25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Base and source info (delete if not necessary)</a:t>
            </a:r>
          </a:p>
        </p:txBody>
      </p:sp>
    </p:spTree>
    <p:extLst>
      <p:ext uri="{BB962C8B-B14F-4D97-AF65-F5344CB8AC3E}">
        <p14:creationId xmlns:p14="http://schemas.microsoft.com/office/powerpoint/2010/main" val="766624155"/>
      </p:ext>
    </p:extLst>
  </p:cSld>
  <p:clrMapOvr>
    <a:masterClrMapping/>
  </p:clrMapOvr>
  <p:extLst>
    <p:ext uri="{DCECCB84-F9BA-43D5-87BE-67443E8EF086}">
      <p15:sldGuideLst xmlns:p15="http://schemas.microsoft.com/office/powerpoint/2012/main"/>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3-column content 1_box">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70BF0EA7-F970-4346-8D0E-569AE4CD2158}"/>
              </a:ext>
            </a:extLst>
          </p:cNvPr>
          <p:cNvSpPr>
            <a:spLocks noGrp="1"/>
          </p:cNvSpPr>
          <p:nvPr>
            <p:ph type="sldNum" sz="quarter" idx="19"/>
          </p:nvPr>
        </p:nvSpPr>
        <p:spPr>
          <a:xfrm>
            <a:off x="437230" y="6279028"/>
            <a:ext cx="304370" cy="365125"/>
          </a:xfrm>
          <a:prstGeom prst="rect">
            <a:avLst/>
          </a:prstGeom>
        </p:spPr>
        <p:txBody>
          <a:bodyPr/>
          <a:lstStyle/>
          <a:p>
            <a:fld id="{D61AABEC-672F-4B68-B914-690DA978312C}" type="slidenum">
              <a:rPr lang="en-GB" smtClean="0"/>
              <a:pPr/>
              <a:t>‹#›</a:t>
            </a:fld>
            <a:r>
              <a:rPr lang="en-GB"/>
              <a:t>  </a:t>
            </a:r>
          </a:p>
        </p:txBody>
      </p:sp>
      <p:sp>
        <p:nvSpPr>
          <p:cNvPr id="11" name="Title 10" descr="Header&#10;">
            <a:extLst>
              <a:ext uri="{FF2B5EF4-FFF2-40B4-BE49-F238E27FC236}">
                <a16:creationId xmlns:a16="http://schemas.microsoft.com/office/drawing/2014/main" id="{6D49A11C-7499-4B43-87FD-7D1C3BC91289}"/>
              </a:ext>
            </a:extLst>
          </p:cNvPr>
          <p:cNvSpPr>
            <a:spLocks noGrp="1"/>
          </p:cNvSpPr>
          <p:nvPr>
            <p:ph type="title" hasCustomPrompt="1"/>
          </p:nvPr>
        </p:nvSpPr>
        <p:spPr/>
        <p:txBody>
          <a:bodyPr/>
          <a:lstStyle>
            <a:lvl1pPr>
              <a:defRPr/>
            </a:lvl1pPr>
          </a:lstStyle>
          <a:p>
            <a:r>
              <a:rPr lang="en-US"/>
              <a:t>Text in 3 columns – will auto-format</a:t>
            </a:r>
            <a:endParaRPr lang="en-GB"/>
          </a:p>
        </p:txBody>
      </p:sp>
      <p:sp>
        <p:nvSpPr>
          <p:cNvPr id="6" name="Subtitle">
            <a:extLst>
              <a:ext uri="{FF2B5EF4-FFF2-40B4-BE49-F238E27FC236}">
                <a16:creationId xmlns:a16="http://schemas.microsoft.com/office/drawing/2014/main" id="{77735C07-2264-401E-9223-98C1CA429B7F}"/>
              </a:ext>
            </a:extLst>
          </p:cNvPr>
          <p:cNvSpPr>
            <a:spLocks noGrp="1"/>
          </p:cNvSpPr>
          <p:nvPr>
            <p:ph type="body" sz="quarter" idx="15" hasCustomPrompt="1"/>
          </p:nvPr>
        </p:nvSpPr>
        <p:spPr>
          <a:xfrm>
            <a:off x="449999" y="1241781"/>
            <a:ext cx="9341699" cy="312330"/>
          </a:xfrm>
          <a:noFill/>
        </p:spPr>
        <p:txBody>
          <a:bodyPr vert="horz" wrap="square" lIns="0" tIns="0" rIns="0" bIns="0" rtlCol="0">
            <a:spAutoFit/>
          </a:bodyPr>
          <a:lstStyle>
            <a:lvl1pPr>
              <a:lnSpc>
                <a:spcPct val="100000"/>
              </a:lnSpc>
              <a:defRPr lang="en-GB" sz="2000" b="1" dirty="0">
                <a:solidFill>
                  <a:schemeClr val="tx2"/>
                </a:solidFill>
              </a:defRPr>
            </a:lvl1pPr>
          </a:lstStyle>
          <a:p>
            <a:pPr lvl="0"/>
            <a:r>
              <a:rPr lang="en-GB"/>
              <a:t>Optional subtitle</a:t>
            </a: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1792800"/>
            <a:ext cx="11274425" cy="3876675"/>
          </a:xfrm>
        </p:spPr>
        <p:txBody>
          <a:bodyPr numCol="3" spcCol="306000">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9" name="Base">
            <a:extLst>
              <a:ext uri="{FF2B5EF4-FFF2-40B4-BE49-F238E27FC236}">
                <a16:creationId xmlns:a16="http://schemas.microsoft.com/office/drawing/2014/main" id="{8A099BBE-5290-4ECD-A202-CB681241C242}"/>
              </a:ext>
            </a:extLst>
          </p:cNvPr>
          <p:cNvSpPr>
            <a:spLocks noGrp="1"/>
          </p:cNvSpPr>
          <p:nvPr>
            <p:ph type="body" sz="quarter" idx="18" hasCustomPrompt="1"/>
          </p:nvPr>
        </p:nvSpPr>
        <p:spPr>
          <a:xfrm>
            <a:off x="452897" y="5823783"/>
            <a:ext cx="11277975" cy="124906"/>
          </a:xfrm>
        </p:spPr>
        <p:txBody>
          <a:bodyPr wrap="square" lIns="0" anchor="b">
            <a:spAutoFit/>
          </a:bodyPr>
          <a:lstStyle>
            <a:lvl1pPr marL="0" indent="0" algn="r">
              <a:buNone/>
              <a:defRPr sz="800" b="0" i="1">
                <a:solidFill>
                  <a:schemeClr val="tx1">
                    <a:lumMod val="75000"/>
                    <a:lumOff val="25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Base and source info (delete if not necessary)</a:t>
            </a:r>
          </a:p>
        </p:txBody>
      </p:sp>
    </p:spTree>
    <p:extLst>
      <p:ext uri="{BB962C8B-B14F-4D97-AF65-F5344CB8AC3E}">
        <p14:creationId xmlns:p14="http://schemas.microsoft.com/office/powerpoint/2010/main" val="1065498343"/>
      </p:ext>
    </p:extLst>
  </p:cSld>
  <p:clrMapOvr>
    <a:masterClrMapping/>
  </p:clrMapOvr>
  <p:extLst>
    <p:ext uri="{DCECCB84-F9BA-43D5-87BE-67443E8EF086}">
      <p15:sldGuideLst xmlns:p15="http://schemas.microsoft.com/office/powerpoint/2012/main"/>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Content x 2 boxes">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AED4CF6-F266-4747-9A04-A15AF83A9424}"/>
              </a:ext>
            </a:extLst>
          </p:cNvPr>
          <p:cNvSpPr>
            <a:spLocks noGrp="1"/>
          </p:cNvSpPr>
          <p:nvPr>
            <p:ph type="sldNum" sz="quarter" idx="20"/>
          </p:nvPr>
        </p:nvSpPr>
        <p:spPr>
          <a:xfrm>
            <a:off x="437230" y="6279028"/>
            <a:ext cx="304370" cy="365125"/>
          </a:xfrm>
          <a:prstGeom prst="rect">
            <a:avLst/>
          </a:prstGeom>
        </p:spPr>
        <p:txBody>
          <a:bodyPr/>
          <a:lstStyle/>
          <a:p>
            <a:fld id="{D61AABEC-672F-4B68-B914-690DA978312C}" type="slidenum">
              <a:rPr lang="en-GB" smtClean="0"/>
              <a:pPr/>
              <a:t>‹#›</a:t>
            </a:fld>
            <a:r>
              <a:rPr lang="en-GB"/>
              <a:t>  </a:t>
            </a:r>
          </a:p>
        </p:txBody>
      </p:sp>
      <p:sp>
        <p:nvSpPr>
          <p:cNvPr id="7" name="Title 6" descr="Header">
            <a:extLst>
              <a:ext uri="{FF2B5EF4-FFF2-40B4-BE49-F238E27FC236}">
                <a16:creationId xmlns:a16="http://schemas.microsoft.com/office/drawing/2014/main" id="{B80FCDC1-4ADD-40AF-8A4F-44573B1258DA}"/>
              </a:ext>
            </a:extLst>
          </p:cNvPr>
          <p:cNvSpPr>
            <a:spLocks noGrp="1"/>
          </p:cNvSpPr>
          <p:nvPr>
            <p:ph type="title"/>
          </p:nvPr>
        </p:nvSpPr>
        <p:spPr/>
        <p:txBody>
          <a:bodyPr/>
          <a:lstStyle/>
          <a:p>
            <a:r>
              <a:rPr lang="en-US"/>
              <a:t>Click to edit Master title style</a:t>
            </a:r>
            <a:endParaRPr lang="en-GB"/>
          </a:p>
        </p:txBody>
      </p:sp>
      <p:sp>
        <p:nvSpPr>
          <p:cNvPr id="11" name="Text Placeholder 5">
            <a:extLst>
              <a:ext uri="{FF2B5EF4-FFF2-40B4-BE49-F238E27FC236}">
                <a16:creationId xmlns:a16="http://schemas.microsoft.com/office/drawing/2014/main" id="{4C7002A5-7F55-427A-9382-A6BAE40CADF3}"/>
              </a:ext>
            </a:extLst>
          </p:cNvPr>
          <p:cNvSpPr>
            <a:spLocks noGrp="1"/>
          </p:cNvSpPr>
          <p:nvPr>
            <p:ph type="body" sz="quarter" idx="19" hasCustomPrompt="1"/>
          </p:nvPr>
        </p:nvSpPr>
        <p:spPr>
          <a:xfrm>
            <a:off x="450000" y="1241781"/>
            <a:ext cx="9341700" cy="312330"/>
          </a:xfrm>
          <a:noFill/>
        </p:spPr>
        <p:txBody>
          <a:bodyPr vert="horz" wrap="square" lIns="0" tIns="0" rIns="0" bIns="0" rtlCol="0">
            <a:spAutoFit/>
          </a:bodyPr>
          <a:lstStyle>
            <a:lvl1pPr>
              <a:lnSpc>
                <a:spcPct val="100000"/>
              </a:lnSpc>
              <a:defRPr lang="en-GB" sz="2000" b="1" dirty="0">
                <a:solidFill>
                  <a:schemeClr val="tx2"/>
                </a:solidFill>
              </a:defRPr>
            </a:lvl1pPr>
          </a:lstStyle>
          <a:p>
            <a:pPr lvl="0"/>
            <a:r>
              <a:rPr lang="en-GB"/>
              <a:t>Optional subtitle</a:t>
            </a:r>
          </a:p>
        </p:txBody>
      </p:sp>
      <p:sp>
        <p:nvSpPr>
          <p:cNvPr id="3" name="Content box 1">
            <a:extLst>
              <a:ext uri="{FF2B5EF4-FFF2-40B4-BE49-F238E27FC236}">
                <a16:creationId xmlns:a16="http://schemas.microsoft.com/office/drawing/2014/main" id="{1703231E-4063-4D72-A4F3-5BF19050C303}"/>
              </a:ext>
            </a:extLst>
          </p:cNvPr>
          <p:cNvSpPr>
            <a:spLocks noGrp="1"/>
          </p:cNvSpPr>
          <p:nvPr>
            <p:ph idx="1" hasCustomPrompt="1"/>
          </p:nvPr>
        </p:nvSpPr>
        <p:spPr>
          <a:xfrm>
            <a:off x="450000" y="1792800"/>
            <a:ext cx="5456880" cy="3876675"/>
          </a:xfrm>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10" name="Content box 2">
            <a:extLst>
              <a:ext uri="{FF2B5EF4-FFF2-40B4-BE49-F238E27FC236}">
                <a16:creationId xmlns:a16="http://schemas.microsoft.com/office/drawing/2014/main" id="{58EBDB8A-A132-411F-B6B9-59DC085B79E1}"/>
              </a:ext>
            </a:extLst>
          </p:cNvPr>
          <p:cNvSpPr>
            <a:spLocks noGrp="1"/>
          </p:cNvSpPr>
          <p:nvPr>
            <p:ph idx="15" hasCustomPrompt="1"/>
          </p:nvPr>
        </p:nvSpPr>
        <p:spPr>
          <a:xfrm>
            <a:off x="6273992" y="1792800"/>
            <a:ext cx="5456880" cy="3876675"/>
          </a:xfrm>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13" name="Base">
            <a:extLst>
              <a:ext uri="{FF2B5EF4-FFF2-40B4-BE49-F238E27FC236}">
                <a16:creationId xmlns:a16="http://schemas.microsoft.com/office/drawing/2014/main" id="{D58A9A18-62FA-4343-AEF9-277C2D87FB54}"/>
              </a:ext>
            </a:extLst>
          </p:cNvPr>
          <p:cNvSpPr>
            <a:spLocks noGrp="1"/>
          </p:cNvSpPr>
          <p:nvPr>
            <p:ph type="body" sz="quarter" idx="18" hasCustomPrompt="1"/>
          </p:nvPr>
        </p:nvSpPr>
        <p:spPr>
          <a:xfrm>
            <a:off x="452897" y="5823783"/>
            <a:ext cx="11277975" cy="124906"/>
          </a:xfrm>
        </p:spPr>
        <p:txBody>
          <a:bodyPr wrap="square" lIns="0" anchor="b">
            <a:spAutoFit/>
          </a:bodyPr>
          <a:lstStyle>
            <a:lvl1pPr marL="0" indent="0" algn="r">
              <a:buNone/>
              <a:defRPr sz="800" b="0" i="1">
                <a:solidFill>
                  <a:schemeClr val="tx1">
                    <a:lumMod val="75000"/>
                    <a:lumOff val="25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Base and source info (delete if not necessary)</a:t>
            </a:r>
          </a:p>
        </p:txBody>
      </p:sp>
    </p:spTree>
    <p:extLst>
      <p:ext uri="{BB962C8B-B14F-4D97-AF65-F5344CB8AC3E}">
        <p14:creationId xmlns:p14="http://schemas.microsoft.com/office/powerpoint/2010/main" val="2156351813"/>
      </p:ext>
    </p:extLst>
  </p:cSld>
  <p:clrMapOvr>
    <a:masterClrMapping/>
  </p:clrMapOvr>
  <p:extLst>
    <p:ext uri="{DCECCB84-F9BA-43D5-87BE-67443E8EF086}">
      <p15:sldGuideLst xmlns:p15="http://schemas.microsoft.com/office/powerpoint/2012/main">
        <p15:guide id="1" orient="horz" pos="4320">
          <p15:clr>
            <a:srgbClr val="F26B43"/>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Content x 3 boxes">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B2D8DED8-6BFD-4FF3-9C56-83AF7E6807B2}"/>
              </a:ext>
            </a:extLst>
          </p:cNvPr>
          <p:cNvSpPr>
            <a:spLocks noGrp="1"/>
          </p:cNvSpPr>
          <p:nvPr>
            <p:ph type="sldNum" sz="quarter" idx="22"/>
          </p:nvPr>
        </p:nvSpPr>
        <p:spPr>
          <a:xfrm>
            <a:off x="437230" y="6279028"/>
            <a:ext cx="304370" cy="365125"/>
          </a:xfrm>
          <a:prstGeom prst="rect">
            <a:avLst/>
          </a:prstGeom>
        </p:spPr>
        <p:txBody>
          <a:bodyPr/>
          <a:lstStyle/>
          <a:p>
            <a:fld id="{D61AABEC-672F-4B68-B914-690DA978312C}" type="slidenum">
              <a:rPr lang="en-GB" smtClean="0"/>
              <a:pPr/>
              <a:t>‹#›</a:t>
            </a:fld>
            <a:r>
              <a:rPr lang="en-GB"/>
              <a:t>  </a:t>
            </a:r>
          </a:p>
        </p:txBody>
      </p:sp>
      <p:sp>
        <p:nvSpPr>
          <p:cNvPr id="6" name="Title 5" descr="Header">
            <a:extLst>
              <a:ext uri="{FF2B5EF4-FFF2-40B4-BE49-F238E27FC236}">
                <a16:creationId xmlns:a16="http://schemas.microsoft.com/office/drawing/2014/main" id="{02E19BD3-B2A9-4EF5-99E8-74C6F558D3B1}"/>
              </a:ext>
            </a:extLst>
          </p:cNvPr>
          <p:cNvSpPr>
            <a:spLocks noGrp="1"/>
          </p:cNvSpPr>
          <p:nvPr>
            <p:ph type="title"/>
          </p:nvPr>
        </p:nvSpPr>
        <p:spPr/>
        <p:txBody>
          <a:bodyPr/>
          <a:lstStyle/>
          <a:p>
            <a:r>
              <a:rPr lang="en-US"/>
              <a:t>Click to edit Master title style</a:t>
            </a:r>
            <a:endParaRPr lang="en-GB"/>
          </a:p>
        </p:txBody>
      </p:sp>
      <p:sp>
        <p:nvSpPr>
          <p:cNvPr id="15" name="Subtitle">
            <a:extLst>
              <a:ext uri="{FF2B5EF4-FFF2-40B4-BE49-F238E27FC236}">
                <a16:creationId xmlns:a16="http://schemas.microsoft.com/office/drawing/2014/main" id="{64F67FAD-624A-4A04-93A6-997306046B43}"/>
              </a:ext>
            </a:extLst>
          </p:cNvPr>
          <p:cNvSpPr>
            <a:spLocks noGrp="1"/>
          </p:cNvSpPr>
          <p:nvPr>
            <p:ph type="body" sz="quarter" idx="21" hasCustomPrompt="1"/>
          </p:nvPr>
        </p:nvSpPr>
        <p:spPr>
          <a:xfrm>
            <a:off x="450000" y="1241781"/>
            <a:ext cx="9341700" cy="312330"/>
          </a:xfrm>
          <a:noFill/>
        </p:spPr>
        <p:txBody>
          <a:bodyPr vert="horz" wrap="square" lIns="0" tIns="0" rIns="0" bIns="0" rtlCol="0">
            <a:spAutoFit/>
          </a:bodyPr>
          <a:lstStyle>
            <a:lvl1pPr>
              <a:lnSpc>
                <a:spcPct val="100000"/>
              </a:lnSpc>
              <a:defRPr lang="en-GB" sz="2000" b="1" dirty="0">
                <a:solidFill>
                  <a:schemeClr val="tx2"/>
                </a:solidFill>
              </a:defRPr>
            </a:lvl1pPr>
          </a:lstStyle>
          <a:p>
            <a:pPr lvl="0"/>
            <a:r>
              <a:rPr lang="en-GB"/>
              <a:t>Optional subtitle</a:t>
            </a:r>
          </a:p>
        </p:txBody>
      </p:sp>
      <p:sp>
        <p:nvSpPr>
          <p:cNvPr id="3" name="Box 1">
            <a:extLst>
              <a:ext uri="{FF2B5EF4-FFF2-40B4-BE49-F238E27FC236}">
                <a16:creationId xmlns:a16="http://schemas.microsoft.com/office/drawing/2014/main" id="{1703231E-4063-4D72-A4F3-5BF19050C303}"/>
              </a:ext>
            </a:extLst>
          </p:cNvPr>
          <p:cNvSpPr>
            <a:spLocks noGrp="1"/>
          </p:cNvSpPr>
          <p:nvPr>
            <p:ph idx="1" hasCustomPrompt="1"/>
          </p:nvPr>
        </p:nvSpPr>
        <p:spPr>
          <a:xfrm>
            <a:off x="450000" y="1793228"/>
            <a:ext cx="3524400" cy="3876675"/>
          </a:xfrm>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10" name="Box 2">
            <a:extLst>
              <a:ext uri="{FF2B5EF4-FFF2-40B4-BE49-F238E27FC236}">
                <a16:creationId xmlns:a16="http://schemas.microsoft.com/office/drawing/2014/main" id="{58EBDB8A-A132-411F-B6B9-59DC085B79E1}"/>
              </a:ext>
            </a:extLst>
          </p:cNvPr>
          <p:cNvSpPr>
            <a:spLocks noGrp="1"/>
          </p:cNvSpPr>
          <p:nvPr>
            <p:ph idx="15" hasCustomPrompt="1"/>
          </p:nvPr>
        </p:nvSpPr>
        <p:spPr>
          <a:xfrm>
            <a:off x="4341813" y="1793228"/>
            <a:ext cx="3524400" cy="3876675"/>
          </a:xfrm>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14" name="Box 3">
            <a:extLst>
              <a:ext uri="{FF2B5EF4-FFF2-40B4-BE49-F238E27FC236}">
                <a16:creationId xmlns:a16="http://schemas.microsoft.com/office/drawing/2014/main" id="{A45EDE6A-F920-48CB-981D-5ABE100DA90B}"/>
              </a:ext>
            </a:extLst>
          </p:cNvPr>
          <p:cNvSpPr>
            <a:spLocks noGrp="1"/>
          </p:cNvSpPr>
          <p:nvPr>
            <p:ph idx="20" hasCustomPrompt="1"/>
          </p:nvPr>
        </p:nvSpPr>
        <p:spPr>
          <a:xfrm>
            <a:off x="8230730" y="1793228"/>
            <a:ext cx="3524400" cy="3876675"/>
          </a:xfrm>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13" name="Base">
            <a:extLst>
              <a:ext uri="{FF2B5EF4-FFF2-40B4-BE49-F238E27FC236}">
                <a16:creationId xmlns:a16="http://schemas.microsoft.com/office/drawing/2014/main" id="{FA70C77B-5CBD-4D8F-80F2-3FB63475E7D5}"/>
              </a:ext>
            </a:extLst>
          </p:cNvPr>
          <p:cNvSpPr>
            <a:spLocks noGrp="1"/>
          </p:cNvSpPr>
          <p:nvPr>
            <p:ph type="body" sz="quarter" idx="18" hasCustomPrompt="1"/>
          </p:nvPr>
        </p:nvSpPr>
        <p:spPr>
          <a:xfrm>
            <a:off x="452897" y="5823783"/>
            <a:ext cx="11277975" cy="124906"/>
          </a:xfrm>
        </p:spPr>
        <p:txBody>
          <a:bodyPr wrap="square" lIns="0" anchor="b">
            <a:spAutoFit/>
          </a:bodyPr>
          <a:lstStyle>
            <a:lvl1pPr marL="0" indent="0" algn="r">
              <a:buNone/>
              <a:defRPr sz="800" b="0" i="1">
                <a:solidFill>
                  <a:schemeClr val="tx1">
                    <a:lumMod val="75000"/>
                    <a:lumOff val="25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Base and source info (delete if not necessary)</a:t>
            </a:r>
          </a:p>
        </p:txBody>
      </p:sp>
    </p:spTree>
    <p:extLst>
      <p:ext uri="{BB962C8B-B14F-4D97-AF65-F5344CB8AC3E}">
        <p14:creationId xmlns:p14="http://schemas.microsoft.com/office/powerpoint/2010/main" val="142971139"/>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Content x 4 boxes">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F3A4C9B8-DB3E-4ADC-9656-A9F05C3FDA13}"/>
              </a:ext>
            </a:extLst>
          </p:cNvPr>
          <p:cNvSpPr>
            <a:spLocks noGrp="1"/>
          </p:cNvSpPr>
          <p:nvPr>
            <p:ph type="sldNum" sz="quarter" idx="23"/>
          </p:nvPr>
        </p:nvSpPr>
        <p:spPr>
          <a:xfrm>
            <a:off x="437230" y="6279028"/>
            <a:ext cx="304370" cy="365125"/>
          </a:xfrm>
          <a:prstGeom prst="rect">
            <a:avLst/>
          </a:prstGeom>
        </p:spPr>
        <p:txBody>
          <a:bodyPr/>
          <a:lstStyle/>
          <a:p>
            <a:fld id="{D61AABEC-672F-4B68-B914-690DA978312C}" type="slidenum">
              <a:rPr lang="en-GB" smtClean="0"/>
              <a:pPr/>
              <a:t>‹#›</a:t>
            </a:fld>
            <a:r>
              <a:rPr lang="en-GB"/>
              <a:t>  </a:t>
            </a:r>
          </a:p>
        </p:txBody>
      </p:sp>
      <p:sp>
        <p:nvSpPr>
          <p:cNvPr id="7" name="Title 6" descr="Header">
            <a:extLst>
              <a:ext uri="{FF2B5EF4-FFF2-40B4-BE49-F238E27FC236}">
                <a16:creationId xmlns:a16="http://schemas.microsoft.com/office/drawing/2014/main" id="{5245E30C-ACBC-4426-8962-C03D3DB3F088}"/>
              </a:ext>
            </a:extLst>
          </p:cNvPr>
          <p:cNvSpPr>
            <a:spLocks noGrp="1"/>
          </p:cNvSpPr>
          <p:nvPr>
            <p:ph type="title"/>
          </p:nvPr>
        </p:nvSpPr>
        <p:spPr/>
        <p:txBody>
          <a:bodyPr/>
          <a:lstStyle/>
          <a:p>
            <a:r>
              <a:rPr lang="en-US"/>
              <a:t>Click to edit Master title style</a:t>
            </a:r>
            <a:endParaRPr lang="en-GB"/>
          </a:p>
        </p:txBody>
      </p:sp>
      <p:sp>
        <p:nvSpPr>
          <p:cNvPr id="13" name="Subtitle">
            <a:extLst>
              <a:ext uri="{FF2B5EF4-FFF2-40B4-BE49-F238E27FC236}">
                <a16:creationId xmlns:a16="http://schemas.microsoft.com/office/drawing/2014/main" id="{ABED08D5-27C0-46F1-BD7A-A8339388FDF8}"/>
              </a:ext>
            </a:extLst>
          </p:cNvPr>
          <p:cNvSpPr>
            <a:spLocks noGrp="1"/>
          </p:cNvSpPr>
          <p:nvPr>
            <p:ph type="body" sz="quarter" idx="15" hasCustomPrompt="1"/>
          </p:nvPr>
        </p:nvSpPr>
        <p:spPr>
          <a:xfrm>
            <a:off x="449999" y="1241781"/>
            <a:ext cx="9341699" cy="312330"/>
          </a:xfrm>
          <a:noFill/>
        </p:spPr>
        <p:txBody>
          <a:bodyPr vert="horz" wrap="square" lIns="0" tIns="0" rIns="0" bIns="0" rtlCol="0">
            <a:spAutoFit/>
          </a:bodyPr>
          <a:lstStyle>
            <a:lvl1pPr>
              <a:lnSpc>
                <a:spcPct val="100000"/>
              </a:lnSpc>
              <a:defRPr lang="en-GB" sz="2000" b="1" dirty="0">
                <a:solidFill>
                  <a:schemeClr val="tx2"/>
                </a:solidFill>
              </a:defRPr>
            </a:lvl1pPr>
          </a:lstStyle>
          <a:p>
            <a:pPr lvl="0"/>
            <a:r>
              <a:rPr lang="en-GB"/>
              <a:t>Optional subtitle</a:t>
            </a:r>
          </a:p>
        </p:txBody>
      </p:sp>
      <p:sp>
        <p:nvSpPr>
          <p:cNvPr id="3" name="Box 1">
            <a:extLst>
              <a:ext uri="{FF2B5EF4-FFF2-40B4-BE49-F238E27FC236}">
                <a16:creationId xmlns:a16="http://schemas.microsoft.com/office/drawing/2014/main" id="{1703231E-4063-4D72-A4F3-5BF19050C303}"/>
              </a:ext>
            </a:extLst>
          </p:cNvPr>
          <p:cNvSpPr>
            <a:spLocks noGrp="1"/>
          </p:cNvSpPr>
          <p:nvPr>
            <p:ph idx="1" hasCustomPrompt="1"/>
          </p:nvPr>
        </p:nvSpPr>
        <p:spPr>
          <a:xfrm>
            <a:off x="450000" y="1793228"/>
            <a:ext cx="2562696" cy="3867797"/>
          </a:xfrm>
          <a:noFill/>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15" name="Box 2">
            <a:extLst>
              <a:ext uri="{FF2B5EF4-FFF2-40B4-BE49-F238E27FC236}">
                <a16:creationId xmlns:a16="http://schemas.microsoft.com/office/drawing/2014/main" id="{FED60B5C-31E2-4ABE-BB94-6CC89A3FD7F2}"/>
              </a:ext>
            </a:extLst>
          </p:cNvPr>
          <p:cNvSpPr>
            <a:spLocks noGrp="1"/>
          </p:cNvSpPr>
          <p:nvPr>
            <p:ph idx="20" hasCustomPrompt="1"/>
          </p:nvPr>
        </p:nvSpPr>
        <p:spPr>
          <a:xfrm>
            <a:off x="3353284" y="1793228"/>
            <a:ext cx="2562696" cy="3867797"/>
          </a:xfrm>
          <a:noFill/>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17" name="Box 3">
            <a:extLst>
              <a:ext uri="{FF2B5EF4-FFF2-40B4-BE49-F238E27FC236}">
                <a16:creationId xmlns:a16="http://schemas.microsoft.com/office/drawing/2014/main" id="{F0AC0C8B-24FF-433E-9C4D-B350C449B331}"/>
              </a:ext>
            </a:extLst>
          </p:cNvPr>
          <p:cNvSpPr>
            <a:spLocks noGrp="1"/>
          </p:cNvSpPr>
          <p:nvPr>
            <p:ph idx="21" hasCustomPrompt="1"/>
          </p:nvPr>
        </p:nvSpPr>
        <p:spPr>
          <a:xfrm>
            <a:off x="6276263" y="1793228"/>
            <a:ext cx="2562696" cy="3867797"/>
          </a:xfrm>
          <a:noFill/>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18" name="Box 4">
            <a:extLst>
              <a:ext uri="{FF2B5EF4-FFF2-40B4-BE49-F238E27FC236}">
                <a16:creationId xmlns:a16="http://schemas.microsoft.com/office/drawing/2014/main" id="{2293604D-A39C-4151-970A-A0EBEBFE9FBE}"/>
              </a:ext>
            </a:extLst>
          </p:cNvPr>
          <p:cNvSpPr>
            <a:spLocks noGrp="1"/>
          </p:cNvSpPr>
          <p:nvPr>
            <p:ph idx="22" hasCustomPrompt="1"/>
          </p:nvPr>
        </p:nvSpPr>
        <p:spPr>
          <a:xfrm>
            <a:off x="9174577" y="1793228"/>
            <a:ext cx="2562696" cy="3867797"/>
          </a:xfrm>
          <a:noFill/>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11" name="Base">
            <a:extLst>
              <a:ext uri="{FF2B5EF4-FFF2-40B4-BE49-F238E27FC236}">
                <a16:creationId xmlns:a16="http://schemas.microsoft.com/office/drawing/2014/main" id="{1280ACD6-00A9-4C39-A87C-3E9B0191EBEA}"/>
              </a:ext>
            </a:extLst>
          </p:cNvPr>
          <p:cNvSpPr>
            <a:spLocks noGrp="1"/>
          </p:cNvSpPr>
          <p:nvPr>
            <p:ph type="body" sz="quarter" idx="18" hasCustomPrompt="1"/>
          </p:nvPr>
        </p:nvSpPr>
        <p:spPr>
          <a:xfrm>
            <a:off x="452897" y="5823783"/>
            <a:ext cx="11277975" cy="124906"/>
          </a:xfrm>
        </p:spPr>
        <p:txBody>
          <a:bodyPr wrap="square" lIns="0" anchor="b">
            <a:spAutoFit/>
          </a:bodyPr>
          <a:lstStyle>
            <a:lvl1pPr marL="0" indent="0" algn="r">
              <a:buNone/>
              <a:defRPr sz="800" b="0" i="1">
                <a:solidFill>
                  <a:schemeClr val="tx1">
                    <a:lumMod val="75000"/>
                    <a:lumOff val="25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Base and source info (delete if not necessary)</a:t>
            </a:r>
          </a:p>
        </p:txBody>
      </p:sp>
    </p:spTree>
    <p:extLst>
      <p:ext uri="{BB962C8B-B14F-4D97-AF65-F5344CB8AC3E}">
        <p14:creationId xmlns:p14="http://schemas.microsoft.com/office/powerpoint/2010/main" val="3473815422"/>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3-column content 1_box">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70BF0EA7-F970-4346-8D0E-569AE4CD2158}"/>
              </a:ext>
            </a:extLst>
          </p:cNvPr>
          <p:cNvSpPr>
            <a:spLocks noGrp="1"/>
          </p:cNvSpPr>
          <p:nvPr>
            <p:ph type="sldNum" sz="quarter" idx="19"/>
          </p:nvPr>
        </p:nvSpPr>
        <p:spPr>
          <a:xfrm>
            <a:off x="437230" y="6279028"/>
            <a:ext cx="304370" cy="365125"/>
          </a:xfrm>
          <a:prstGeom prst="rect">
            <a:avLst/>
          </a:prstGeom>
        </p:spPr>
        <p:txBody>
          <a:bodyPr/>
          <a:lstStyle/>
          <a:p>
            <a:fld id="{D61AABEC-672F-4B68-B914-690DA978312C}" type="slidenum">
              <a:rPr lang="en-GB" smtClean="0"/>
              <a:pPr/>
              <a:t>‹#›</a:t>
            </a:fld>
            <a:r>
              <a:rPr lang="en-GB"/>
              <a:t>  </a:t>
            </a:r>
          </a:p>
        </p:txBody>
      </p:sp>
      <p:sp>
        <p:nvSpPr>
          <p:cNvPr id="11" name="Title 10" descr="Header&#10;">
            <a:extLst>
              <a:ext uri="{FF2B5EF4-FFF2-40B4-BE49-F238E27FC236}">
                <a16:creationId xmlns:a16="http://schemas.microsoft.com/office/drawing/2014/main" id="{6D49A11C-7499-4B43-87FD-7D1C3BC91289}"/>
              </a:ext>
            </a:extLst>
          </p:cNvPr>
          <p:cNvSpPr>
            <a:spLocks noGrp="1"/>
          </p:cNvSpPr>
          <p:nvPr>
            <p:ph type="title" hasCustomPrompt="1"/>
          </p:nvPr>
        </p:nvSpPr>
        <p:spPr/>
        <p:txBody>
          <a:bodyPr/>
          <a:lstStyle>
            <a:lvl1pPr>
              <a:defRPr/>
            </a:lvl1pPr>
          </a:lstStyle>
          <a:p>
            <a:r>
              <a:rPr lang="en-US"/>
              <a:t>Text in 3 columns – will auto-format</a:t>
            </a:r>
            <a:endParaRPr lang="en-GB"/>
          </a:p>
        </p:txBody>
      </p:sp>
      <p:sp>
        <p:nvSpPr>
          <p:cNvPr id="6" name="Subtitle">
            <a:extLst>
              <a:ext uri="{FF2B5EF4-FFF2-40B4-BE49-F238E27FC236}">
                <a16:creationId xmlns:a16="http://schemas.microsoft.com/office/drawing/2014/main" id="{77735C07-2264-401E-9223-98C1CA429B7F}"/>
              </a:ext>
            </a:extLst>
          </p:cNvPr>
          <p:cNvSpPr>
            <a:spLocks noGrp="1"/>
          </p:cNvSpPr>
          <p:nvPr>
            <p:ph type="body" sz="quarter" idx="15" hasCustomPrompt="1"/>
          </p:nvPr>
        </p:nvSpPr>
        <p:spPr>
          <a:xfrm>
            <a:off x="449999" y="1241781"/>
            <a:ext cx="9341699" cy="312330"/>
          </a:xfrm>
          <a:noFill/>
        </p:spPr>
        <p:txBody>
          <a:bodyPr vert="horz" wrap="square" lIns="0" tIns="0" rIns="0" bIns="0" rtlCol="0">
            <a:spAutoFit/>
          </a:bodyPr>
          <a:lstStyle>
            <a:lvl1pPr>
              <a:lnSpc>
                <a:spcPct val="100000"/>
              </a:lnSpc>
              <a:defRPr lang="en-GB" sz="2000" b="1" dirty="0">
                <a:solidFill>
                  <a:schemeClr val="tx2"/>
                </a:solidFill>
              </a:defRPr>
            </a:lvl1pPr>
          </a:lstStyle>
          <a:p>
            <a:pPr lvl="0"/>
            <a:r>
              <a:rPr lang="en-GB"/>
              <a:t>Optional subtitle</a:t>
            </a: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1792800"/>
            <a:ext cx="11274425" cy="3876675"/>
          </a:xfrm>
        </p:spPr>
        <p:txBody>
          <a:bodyPr numCol="3" spcCol="306000">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9" name="Base">
            <a:extLst>
              <a:ext uri="{FF2B5EF4-FFF2-40B4-BE49-F238E27FC236}">
                <a16:creationId xmlns:a16="http://schemas.microsoft.com/office/drawing/2014/main" id="{8A099BBE-5290-4ECD-A202-CB681241C242}"/>
              </a:ext>
            </a:extLst>
          </p:cNvPr>
          <p:cNvSpPr>
            <a:spLocks noGrp="1"/>
          </p:cNvSpPr>
          <p:nvPr>
            <p:ph type="body" sz="quarter" idx="18" hasCustomPrompt="1"/>
          </p:nvPr>
        </p:nvSpPr>
        <p:spPr>
          <a:xfrm>
            <a:off x="452897" y="5823783"/>
            <a:ext cx="11277975" cy="124906"/>
          </a:xfrm>
        </p:spPr>
        <p:txBody>
          <a:bodyPr wrap="square" lIns="0" anchor="b">
            <a:spAutoFit/>
          </a:bodyPr>
          <a:lstStyle>
            <a:lvl1pPr marL="0" indent="0" algn="r">
              <a:buNone/>
              <a:defRPr sz="800" b="0" i="1">
                <a:solidFill>
                  <a:schemeClr val="tx1">
                    <a:lumMod val="75000"/>
                    <a:lumOff val="25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Base and source info (delete if not necessary)</a:t>
            </a:r>
          </a:p>
        </p:txBody>
      </p:sp>
    </p:spTree>
    <p:extLst>
      <p:ext uri="{BB962C8B-B14F-4D97-AF65-F5344CB8AC3E}">
        <p14:creationId xmlns:p14="http://schemas.microsoft.com/office/powerpoint/2010/main" val="3068135951"/>
      </p:ext>
    </p:extLst>
  </p:cSld>
  <p:clrMapOvr>
    <a:masterClrMapping/>
  </p:clrMapOvr>
  <p:extLst>
    <p:ext uri="{DCECCB84-F9BA-43D5-87BE-67443E8EF086}">
      <p15:sldGuideLst xmlns:p15="http://schemas.microsoft.com/office/powerpoint/2012/main"/>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text_wide_left_image_right">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1BE3EB40-D0D5-4D03-814C-616C55380205}"/>
              </a:ext>
            </a:extLst>
          </p:cNvPr>
          <p:cNvSpPr>
            <a:spLocks noGrp="1"/>
          </p:cNvSpPr>
          <p:nvPr>
            <p:ph type="sldNum" sz="quarter" idx="22"/>
          </p:nvPr>
        </p:nvSpPr>
        <p:spPr>
          <a:xfrm>
            <a:off x="437230" y="6279028"/>
            <a:ext cx="304370" cy="365125"/>
          </a:xfrm>
          <a:prstGeom prst="rect">
            <a:avLst/>
          </a:prstGeom>
        </p:spPr>
        <p:txBody>
          <a:bodyPr/>
          <a:lstStyle/>
          <a:p>
            <a:fld id="{D61AABEC-672F-4B68-B914-690DA978312C}" type="slidenum">
              <a:rPr lang="en-GB" smtClean="0"/>
              <a:pPr/>
              <a:t>‹#›</a:t>
            </a:fld>
            <a:r>
              <a:rPr lang="en-GB"/>
              <a:t>  </a:t>
            </a:r>
          </a:p>
        </p:txBody>
      </p:sp>
      <p:sp>
        <p:nvSpPr>
          <p:cNvPr id="7" name="Title 6" descr="Header">
            <a:extLst>
              <a:ext uri="{FF2B5EF4-FFF2-40B4-BE49-F238E27FC236}">
                <a16:creationId xmlns:a16="http://schemas.microsoft.com/office/drawing/2014/main" id="{C514F2BF-EC91-4D5E-9280-A8883484200A}"/>
              </a:ext>
            </a:extLst>
          </p:cNvPr>
          <p:cNvSpPr>
            <a:spLocks noGrp="1"/>
          </p:cNvSpPr>
          <p:nvPr>
            <p:ph type="title"/>
          </p:nvPr>
        </p:nvSpPr>
        <p:spPr/>
        <p:txBody>
          <a:bodyPr/>
          <a:lstStyle/>
          <a:p>
            <a:r>
              <a:rPr lang="en-US"/>
              <a:t>Click to edit Master title style</a:t>
            </a:r>
            <a:endParaRPr lang="en-GB"/>
          </a:p>
        </p:txBody>
      </p:sp>
      <p:sp>
        <p:nvSpPr>
          <p:cNvPr id="11" name="Subtitle">
            <a:extLst>
              <a:ext uri="{FF2B5EF4-FFF2-40B4-BE49-F238E27FC236}">
                <a16:creationId xmlns:a16="http://schemas.microsoft.com/office/drawing/2014/main" id="{2DD9ACA7-2C9E-401C-B8CA-52E76D28E713}"/>
              </a:ext>
            </a:extLst>
          </p:cNvPr>
          <p:cNvSpPr>
            <a:spLocks noGrp="1"/>
          </p:cNvSpPr>
          <p:nvPr>
            <p:ph type="body" sz="quarter" idx="15" hasCustomPrompt="1"/>
          </p:nvPr>
        </p:nvSpPr>
        <p:spPr>
          <a:xfrm>
            <a:off x="450000" y="1241781"/>
            <a:ext cx="9341700" cy="312330"/>
          </a:xfrm>
          <a:noFill/>
        </p:spPr>
        <p:txBody>
          <a:bodyPr vert="horz" wrap="square" lIns="0" tIns="0" rIns="0" bIns="0" rtlCol="0">
            <a:spAutoFit/>
          </a:bodyPr>
          <a:lstStyle>
            <a:lvl1pPr>
              <a:lnSpc>
                <a:spcPct val="100000"/>
              </a:lnSpc>
              <a:defRPr lang="en-GB" sz="2000" b="1" dirty="0">
                <a:solidFill>
                  <a:schemeClr val="tx2"/>
                </a:solidFill>
              </a:defRPr>
            </a:lvl1pPr>
          </a:lstStyle>
          <a:p>
            <a:pPr lvl="0"/>
            <a:r>
              <a:rPr lang="en-GB"/>
              <a:t>Optional subtitle</a:t>
            </a:r>
          </a:p>
        </p:txBody>
      </p:sp>
      <p:sp>
        <p:nvSpPr>
          <p:cNvPr id="3" name="Content">
            <a:extLst>
              <a:ext uri="{FF2B5EF4-FFF2-40B4-BE49-F238E27FC236}">
                <a16:creationId xmlns:a16="http://schemas.microsoft.com/office/drawing/2014/main" id="{1703231E-4063-4D72-A4F3-5BF19050C303}"/>
              </a:ext>
            </a:extLst>
          </p:cNvPr>
          <p:cNvSpPr>
            <a:spLocks noGrp="1"/>
          </p:cNvSpPr>
          <p:nvPr>
            <p:ph idx="1" hasCustomPrompt="1"/>
          </p:nvPr>
        </p:nvSpPr>
        <p:spPr>
          <a:xfrm>
            <a:off x="450000" y="1793753"/>
            <a:ext cx="7403642" cy="3876675"/>
          </a:xfrm>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Image">
            <a:extLst>
              <a:ext uri="{FF2B5EF4-FFF2-40B4-BE49-F238E27FC236}">
                <a16:creationId xmlns:a16="http://schemas.microsoft.com/office/drawing/2014/main" id="{2C876A0F-342B-4DA5-8F94-BF6769465718}"/>
              </a:ext>
              <a:ext uri="{C183D7F6-B498-43B3-948B-1728B52AA6E4}">
                <adec:decorative xmlns:adec="http://schemas.microsoft.com/office/drawing/2017/decorative" val="1"/>
              </a:ext>
            </a:extLst>
          </p:cNvPr>
          <p:cNvSpPr>
            <a:spLocks noGrp="1"/>
          </p:cNvSpPr>
          <p:nvPr>
            <p:ph type="pic" sz="quarter" idx="21" hasCustomPrompt="1"/>
          </p:nvPr>
        </p:nvSpPr>
        <p:spPr>
          <a:xfrm>
            <a:off x="8213478" y="1793228"/>
            <a:ext cx="3524250" cy="3877200"/>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12" name="Base">
            <a:extLst>
              <a:ext uri="{FF2B5EF4-FFF2-40B4-BE49-F238E27FC236}">
                <a16:creationId xmlns:a16="http://schemas.microsoft.com/office/drawing/2014/main" id="{AC805011-47E8-4CDB-9BE1-44E4E27D58C9}"/>
              </a:ext>
            </a:extLst>
          </p:cNvPr>
          <p:cNvSpPr>
            <a:spLocks noGrp="1"/>
          </p:cNvSpPr>
          <p:nvPr>
            <p:ph type="body" sz="quarter" idx="18" hasCustomPrompt="1"/>
          </p:nvPr>
        </p:nvSpPr>
        <p:spPr>
          <a:xfrm>
            <a:off x="452897" y="5823783"/>
            <a:ext cx="11277975" cy="124906"/>
          </a:xfrm>
        </p:spPr>
        <p:txBody>
          <a:bodyPr wrap="square" lIns="0" anchor="b">
            <a:spAutoFit/>
          </a:bodyPr>
          <a:lstStyle>
            <a:lvl1pPr marL="0" indent="0" algn="r">
              <a:buNone/>
              <a:defRPr sz="800" b="0" i="1">
                <a:solidFill>
                  <a:schemeClr val="tx1">
                    <a:lumMod val="75000"/>
                    <a:lumOff val="25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Base and source info (delete if not necessary)</a:t>
            </a:r>
          </a:p>
        </p:txBody>
      </p:sp>
    </p:spTree>
    <p:extLst>
      <p:ext uri="{BB962C8B-B14F-4D97-AF65-F5344CB8AC3E}">
        <p14:creationId xmlns:p14="http://schemas.microsoft.com/office/powerpoint/2010/main" val="1059459189"/>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text_wide_right_image_left">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1BE3EB40-D0D5-4D03-814C-616C55380205}"/>
              </a:ext>
            </a:extLst>
          </p:cNvPr>
          <p:cNvSpPr>
            <a:spLocks noGrp="1"/>
          </p:cNvSpPr>
          <p:nvPr>
            <p:ph type="sldNum" sz="quarter" idx="22"/>
          </p:nvPr>
        </p:nvSpPr>
        <p:spPr>
          <a:xfrm>
            <a:off x="437230" y="6279028"/>
            <a:ext cx="304370" cy="365125"/>
          </a:xfrm>
          <a:prstGeom prst="rect">
            <a:avLst/>
          </a:prstGeom>
        </p:spPr>
        <p:txBody>
          <a:bodyPr/>
          <a:lstStyle/>
          <a:p>
            <a:fld id="{D61AABEC-672F-4B68-B914-690DA978312C}" type="slidenum">
              <a:rPr lang="en-GB" smtClean="0"/>
              <a:pPr/>
              <a:t>‹#›</a:t>
            </a:fld>
            <a:r>
              <a:rPr lang="en-GB"/>
              <a:t>  </a:t>
            </a:r>
          </a:p>
        </p:txBody>
      </p:sp>
      <p:sp>
        <p:nvSpPr>
          <p:cNvPr id="7" name="Title 6" descr="Header">
            <a:extLst>
              <a:ext uri="{FF2B5EF4-FFF2-40B4-BE49-F238E27FC236}">
                <a16:creationId xmlns:a16="http://schemas.microsoft.com/office/drawing/2014/main" id="{481CA7C8-05F5-497E-A943-3B0F248B7946}"/>
              </a:ext>
            </a:extLst>
          </p:cNvPr>
          <p:cNvSpPr>
            <a:spLocks noGrp="1"/>
          </p:cNvSpPr>
          <p:nvPr>
            <p:ph type="title"/>
          </p:nvPr>
        </p:nvSpPr>
        <p:spPr/>
        <p:txBody>
          <a:bodyPr/>
          <a:lstStyle/>
          <a:p>
            <a:r>
              <a:rPr lang="en-US"/>
              <a:t>Click to edit Master title style</a:t>
            </a:r>
            <a:endParaRPr lang="en-GB"/>
          </a:p>
        </p:txBody>
      </p:sp>
      <p:sp>
        <p:nvSpPr>
          <p:cNvPr id="11" name="Subtitle">
            <a:extLst>
              <a:ext uri="{FF2B5EF4-FFF2-40B4-BE49-F238E27FC236}">
                <a16:creationId xmlns:a16="http://schemas.microsoft.com/office/drawing/2014/main" id="{2DD9ACA7-2C9E-401C-B8CA-52E76D28E713}"/>
              </a:ext>
            </a:extLst>
          </p:cNvPr>
          <p:cNvSpPr>
            <a:spLocks noGrp="1"/>
          </p:cNvSpPr>
          <p:nvPr>
            <p:ph type="body" sz="quarter" idx="15" hasCustomPrompt="1"/>
          </p:nvPr>
        </p:nvSpPr>
        <p:spPr>
          <a:xfrm>
            <a:off x="450000" y="1241781"/>
            <a:ext cx="9341700" cy="312330"/>
          </a:xfrm>
          <a:noFill/>
        </p:spPr>
        <p:txBody>
          <a:bodyPr vert="horz" wrap="square" lIns="0" tIns="0" rIns="0" bIns="0" rtlCol="0">
            <a:spAutoFit/>
          </a:bodyPr>
          <a:lstStyle>
            <a:lvl1pPr>
              <a:lnSpc>
                <a:spcPct val="100000"/>
              </a:lnSpc>
              <a:defRPr lang="en-GB" sz="2000" b="1" dirty="0">
                <a:solidFill>
                  <a:schemeClr val="tx2"/>
                </a:solidFill>
              </a:defRPr>
            </a:lvl1pPr>
          </a:lstStyle>
          <a:p>
            <a:pPr lvl="0"/>
            <a:r>
              <a:rPr lang="en-GB"/>
              <a:t>Optional subtitle</a:t>
            </a:r>
          </a:p>
        </p:txBody>
      </p:sp>
      <p:sp>
        <p:nvSpPr>
          <p:cNvPr id="8" name="Image">
            <a:extLst>
              <a:ext uri="{FF2B5EF4-FFF2-40B4-BE49-F238E27FC236}">
                <a16:creationId xmlns:a16="http://schemas.microsoft.com/office/drawing/2014/main" id="{2C876A0F-342B-4DA5-8F94-BF6769465718}"/>
              </a:ext>
              <a:ext uri="{C183D7F6-B498-43B3-948B-1728B52AA6E4}">
                <adec:decorative xmlns:adec="http://schemas.microsoft.com/office/drawing/2017/decorative" val="1"/>
              </a:ext>
            </a:extLst>
          </p:cNvPr>
          <p:cNvSpPr>
            <a:spLocks noGrp="1"/>
          </p:cNvSpPr>
          <p:nvPr>
            <p:ph type="pic" sz="quarter" idx="21" hasCustomPrompt="1"/>
          </p:nvPr>
        </p:nvSpPr>
        <p:spPr>
          <a:xfrm>
            <a:off x="450000" y="1793228"/>
            <a:ext cx="3524250" cy="3877200"/>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3" name="Body">
            <a:extLst>
              <a:ext uri="{FF2B5EF4-FFF2-40B4-BE49-F238E27FC236}">
                <a16:creationId xmlns:a16="http://schemas.microsoft.com/office/drawing/2014/main" id="{1703231E-4063-4D72-A4F3-5BF19050C303}"/>
              </a:ext>
            </a:extLst>
          </p:cNvPr>
          <p:cNvSpPr>
            <a:spLocks noGrp="1"/>
          </p:cNvSpPr>
          <p:nvPr>
            <p:ph idx="1" hasCustomPrompt="1"/>
          </p:nvPr>
        </p:nvSpPr>
        <p:spPr>
          <a:xfrm>
            <a:off x="4344986" y="1793753"/>
            <a:ext cx="7403642" cy="3876675"/>
          </a:xfrm>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12" name="Base">
            <a:extLst>
              <a:ext uri="{FF2B5EF4-FFF2-40B4-BE49-F238E27FC236}">
                <a16:creationId xmlns:a16="http://schemas.microsoft.com/office/drawing/2014/main" id="{AC805011-47E8-4CDB-9BE1-44E4E27D58C9}"/>
              </a:ext>
            </a:extLst>
          </p:cNvPr>
          <p:cNvSpPr>
            <a:spLocks noGrp="1"/>
          </p:cNvSpPr>
          <p:nvPr>
            <p:ph type="body" sz="quarter" idx="18" hasCustomPrompt="1"/>
          </p:nvPr>
        </p:nvSpPr>
        <p:spPr>
          <a:xfrm>
            <a:off x="452897" y="5823783"/>
            <a:ext cx="11277975" cy="124906"/>
          </a:xfrm>
        </p:spPr>
        <p:txBody>
          <a:bodyPr wrap="square" lIns="0" anchor="b">
            <a:spAutoFit/>
          </a:bodyPr>
          <a:lstStyle>
            <a:lvl1pPr marL="0" indent="0" algn="r">
              <a:buNone/>
              <a:defRPr sz="800" b="0" i="1">
                <a:solidFill>
                  <a:schemeClr val="tx1">
                    <a:lumMod val="75000"/>
                    <a:lumOff val="25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Base and source info (delete if not necessary)</a:t>
            </a:r>
          </a:p>
        </p:txBody>
      </p:sp>
    </p:spTree>
    <p:extLst>
      <p:ext uri="{BB962C8B-B14F-4D97-AF65-F5344CB8AC3E}">
        <p14:creationId xmlns:p14="http://schemas.microsoft.com/office/powerpoint/2010/main" val="3141279252"/>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Text(2-col) with image right">
    <p:spTree>
      <p:nvGrpSpPr>
        <p:cNvPr id="1" name=""/>
        <p:cNvGrpSpPr/>
        <p:nvPr/>
      </p:nvGrpSpPr>
      <p:grpSpPr>
        <a:xfrm>
          <a:off x="0" y="0"/>
          <a:ext cx="0" cy="0"/>
          <a:chOff x="0" y="0"/>
          <a:chExt cx="0" cy="0"/>
        </a:xfrm>
      </p:grpSpPr>
      <p:sp>
        <p:nvSpPr>
          <p:cNvPr id="11" name="Slide Number Placeholder 10">
            <a:extLst>
              <a:ext uri="{FF2B5EF4-FFF2-40B4-BE49-F238E27FC236}">
                <a16:creationId xmlns:a16="http://schemas.microsoft.com/office/drawing/2014/main" id="{ED983061-23EC-4D72-AADE-69B2DAA9E365}"/>
              </a:ext>
            </a:extLst>
          </p:cNvPr>
          <p:cNvSpPr>
            <a:spLocks noGrp="1"/>
          </p:cNvSpPr>
          <p:nvPr>
            <p:ph type="sldNum" sz="quarter" idx="23"/>
          </p:nvPr>
        </p:nvSpPr>
        <p:spPr>
          <a:xfrm>
            <a:off x="437230" y="6279028"/>
            <a:ext cx="304370" cy="365125"/>
          </a:xfrm>
          <a:prstGeom prst="rect">
            <a:avLst/>
          </a:prstGeom>
        </p:spPr>
        <p:txBody>
          <a:bodyPr/>
          <a:lstStyle/>
          <a:p>
            <a:fld id="{D61AABEC-672F-4B68-B914-690DA978312C}" type="slidenum">
              <a:rPr lang="en-GB" smtClean="0"/>
              <a:pPr/>
              <a:t>‹#›</a:t>
            </a:fld>
            <a:r>
              <a:rPr lang="en-GB"/>
              <a:t>  </a:t>
            </a:r>
          </a:p>
        </p:txBody>
      </p:sp>
      <p:sp>
        <p:nvSpPr>
          <p:cNvPr id="9" name="Title 8" descr="Header">
            <a:extLst>
              <a:ext uri="{FF2B5EF4-FFF2-40B4-BE49-F238E27FC236}">
                <a16:creationId xmlns:a16="http://schemas.microsoft.com/office/drawing/2014/main" id="{8F461509-202E-4898-9465-33F4FEA4E078}"/>
              </a:ext>
            </a:extLst>
          </p:cNvPr>
          <p:cNvSpPr>
            <a:spLocks noGrp="1"/>
          </p:cNvSpPr>
          <p:nvPr>
            <p:ph type="title"/>
          </p:nvPr>
        </p:nvSpPr>
        <p:spPr/>
        <p:txBody>
          <a:bodyPr/>
          <a:lstStyle/>
          <a:p>
            <a:r>
              <a:rPr lang="en-US"/>
              <a:t>Click to edit Master title style</a:t>
            </a:r>
            <a:endParaRPr lang="en-GB"/>
          </a:p>
        </p:txBody>
      </p:sp>
      <p:sp>
        <p:nvSpPr>
          <p:cNvPr id="14" name="Subtitle">
            <a:extLst>
              <a:ext uri="{FF2B5EF4-FFF2-40B4-BE49-F238E27FC236}">
                <a16:creationId xmlns:a16="http://schemas.microsoft.com/office/drawing/2014/main" id="{195C6DA3-059F-4EBD-85F5-F4BB34734E55}"/>
              </a:ext>
            </a:extLst>
          </p:cNvPr>
          <p:cNvSpPr>
            <a:spLocks noGrp="1"/>
          </p:cNvSpPr>
          <p:nvPr>
            <p:ph type="body" sz="quarter" idx="22" hasCustomPrompt="1"/>
          </p:nvPr>
        </p:nvSpPr>
        <p:spPr>
          <a:xfrm>
            <a:off x="450000" y="1241781"/>
            <a:ext cx="9341700" cy="312330"/>
          </a:xfrm>
          <a:noFill/>
        </p:spPr>
        <p:txBody>
          <a:bodyPr vert="horz" wrap="square" lIns="0" tIns="0" rIns="0" bIns="0" rtlCol="0">
            <a:spAutoFit/>
          </a:bodyPr>
          <a:lstStyle>
            <a:lvl1pPr>
              <a:lnSpc>
                <a:spcPct val="100000"/>
              </a:lnSpc>
              <a:defRPr lang="en-GB" sz="2000" b="1" dirty="0">
                <a:solidFill>
                  <a:schemeClr val="tx2"/>
                </a:solidFill>
              </a:defRPr>
            </a:lvl1pPr>
          </a:lstStyle>
          <a:p>
            <a:pPr lvl="0"/>
            <a:r>
              <a:rPr lang="en-GB"/>
              <a:t>Optional subtitle</a:t>
            </a:r>
          </a:p>
        </p:txBody>
      </p:sp>
      <p:sp>
        <p:nvSpPr>
          <p:cNvPr id="3" name="Body">
            <a:extLst>
              <a:ext uri="{FF2B5EF4-FFF2-40B4-BE49-F238E27FC236}">
                <a16:creationId xmlns:a16="http://schemas.microsoft.com/office/drawing/2014/main" id="{1703231E-4063-4D72-A4F3-5BF19050C303}"/>
              </a:ext>
            </a:extLst>
          </p:cNvPr>
          <p:cNvSpPr>
            <a:spLocks noGrp="1"/>
          </p:cNvSpPr>
          <p:nvPr>
            <p:ph idx="1" hasCustomPrompt="1"/>
          </p:nvPr>
        </p:nvSpPr>
        <p:spPr>
          <a:xfrm>
            <a:off x="450000" y="1793228"/>
            <a:ext cx="7406538" cy="3876675"/>
          </a:xfrm>
        </p:spPr>
        <p:txBody>
          <a:bodyPr numCol="2" spcCol="360000">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Image">
            <a:extLst>
              <a:ext uri="{FF2B5EF4-FFF2-40B4-BE49-F238E27FC236}">
                <a16:creationId xmlns:a16="http://schemas.microsoft.com/office/drawing/2014/main" id="{2C876A0F-342B-4DA5-8F94-BF6769465718}"/>
              </a:ext>
              <a:ext uri="{C183D7F6-B498-43B3-948B-1728B52AA6E4}">
                <adec:decorative xmlns:adec="http://schemas.microsoft.com/office/drawing/2017/decorative" val="1"/>
              </a:ext>
            </a:extLst>
          </p:cNvPr>
          <p:cNvSpPr>
            <a:spLocks noGrp="1"/>
          </p:cNvSpPr>
          <p:nvPr>
            <p:ph type="pic" sz="quarter" idx="21" hasCustomPrompt="1"/>
          </p:nvPr>
        </p:nvSpPr>
        <p:spPr>
          <a:xfrm>
            <a:off x="8213478" y="1793228"/>
            <a:ext cx="3524250" cy="3877200"/>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13" name="Base">
            <a:extLst>
              <a:ext uri="{FF2B5EF4-FFF2-40B4-BE49-F238E27FC236}">
                <a16:creationId xmlns:a16="http://schemas.microsoft.com/office/drawing/2014/main" id="{D617C24F-CCF9-4218-A73F-B9C0B458EEA9}"/>
              </a:ext>
            </a:extLst>
          </p:cNvPr>
          <p:cNvSpPr>
            <a:spLocks noGrp="1"/>
          </p:cNvSpPr>
          <p:nvPr>
            <p:ph type="body" sz="quarter" idx="18" hasCustomPrompt="1"/>
          </p:nvPr>
        </p:nvSpPr>
        <p:spPr>
          <a:xfrm>
            <a:off x="452897" y="5823783"/>
            <a:ext cx="11277975" cy="124906"/>
          </a:xfrm>
        </p:spPr>
        <p:txBody>
          <a:bodyPr wrap="square" lIns="0" anchor="b">
            <a:spAutoFit/>
          </a:bodyPr>
          <a:lstStyle>
            <a:lvl1pPr marL="0" indent="0" algn="r">
              <a:buNone/>
              <a:defRPr sz="800" b="0" i="1">
                <a:solidFill>
                  <a:schemeClr val="tx1">
                    <a:lumMod val="75000"/>
                    <a:lumOff val="25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Base and source info (delete if not necessary)</a:t>
            </a:r>
          </a:p>
        </p:txBody>
      </p:sp>
    </p:spTree>
    <p:extLst>
      <p:ext uri="{BB962C8B-B14F-4D97-AF65-F5344CB8AC3E}">
        <p14:creationId xmlns:p14="http://schemas.microsoft.com/office/powerpoint/2010/main" val="1165885404"/>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Text(2-col) with image left">
    <p:spTree>
      <p:nvGrpSpPr>
        <p:cNvPr id="1" name=""/>
        <p:cNvGrpSpPr/>
        <p:nvPr/>
      </p:nvGrpSpPr>
      <p:grpSpPr>
        <a:xfrm>
          <a:off x="0" y="0"/>
          <a:ext cx="0" cy="0"/>
          <a:chOff x="0" y="0"/>
          <a:chExt cx="0" cy="0"/>
        </a:xfrm>
      </p:grpSpPr>
      <p:sp>
        <p:nvSpPr>
          <p:cNvPr id="11" name="Slide Number Placeholder 10">
            <a:extLst>
              <a:ext uri="{FF2B5EF4-FFF2-40B4-BE49-F238E27FC236}">
                <a16:creationId xmlns:a16="http://schemas.microsoft.com/office/drawing/2014/main" id="{ED983061-23EC-4D72-AADE-69B2DAA9E365}"/>
              </a:ext>
            </a:extLst>
          </p:cNvPr>
          <p:cNvSpPr>
            <a:spLocks noGrp="1"/>
          </p:cNvSpPr>
          <p:nvPr>
            <p:ph type="sldNum" sz="quarter" idx="23"/>
          </p:nvPr>
        </p:nvSpPr>
        <p:spPr>
          <a:xfrm>
            <a:off x="437230" y="6279028"/>
            <a:ext cx="304370" cy="365125"/>
          </a:xfrm>
          <a:prstGeom prst="rect">
            <a:avLst/>
          </a:prstGeom>
        </p:spPr>
        <p:txBody>
          <a:bodyPr/>
          <a:lstStyle/>
          <a:p>
            <a:fld id="{D61AABEC-672F-4B68-B914-690DA978312C}" type="slidenum">
              <a:rPr lang="en-GB" smtClean="0"/>
              <a:pPr/>
              <a:t>‹#›</a:t>
            </a:fld>
            <a:r>
              <a:rPr lang="en-GB"/>
              <a:t>  </a:t>
            </a:r>
          </a:p>
        </p:txBody>
      </p:sp>
      <p:sp>
        <p:nvSpPr>
          <p:cNvPr id="6" name="Title 5">
            <a:extLst>
              <a:ext uri="{FF2B5EF4-FFF2-40B4-BE49-F238E27FC236}">
                <a16:creationId xmlns:a16="http://schemas.microsoft.com/office/drawing/2014/main" id="{B7A77705-A913-4F6B-8AFD-45E815E1C9BF}"/>
              </a:ext>
            </a:extLst>
          </p:cNvPr>
          <p:cNvSpPr>
            <a:spLocks noGrp="1"/>
          </p:cNvSpPr>
          <p:nvPr>
            <p:ph type="title" hasCustomPrompt="1"/>
          </p:nvPr>
        </p:nvSpPr>
        <p:spPr/>
        <p:txBody>
          <a:bodyPr/>
          <a:lstStyle>
            <a:lvl1pPr>
              <a:defRPr/>
            </a:lvl1pPr>
          </a:lstStyle>
          <a:p>
            <a:r>
              <a:rPr lang="en-US"/>
              <a:t>Two column textbox with image left</a:t>
            </a:r>
            <a:endParaRPr lang="en-GB"/>
          </a:p>
        </p:txBody>
      </p:sp>
      <p:sp>
        <p:nvSpPr>
          <p:cNvPr id="14" name="Subtitle">
            <a:extLst>
              <a:ext uri="{FF2B5EF4-FFF2-40B4-BE49-F238E27FC236}">
                <a16:creationId xmlns:a16="http://schemas.microsoft.com/office/drawing/2014/main" id="{195C6DA3-059F-4EBD-85F5-F4BB34734E55}"/>
              </a:ext>
            </a:extLst>
          </p:cNvPr>
          <p:cNvSpPr>
            <a:spLocks noGrp="1"/>
          </p:cNvSpPr>
          <p:nvPr>
            <p:ph type="body" sz="quarter" idx="22" hasCustomPrompt="1"/>
          </p:nvPr>
        </p:nvSpPr>
        <p:spPr>
          <a:xfrm>
            <a:off x="450000" y="1241781"/>
            <a:ext cx="9341700" cy="312330"/>
          </a:xfrm>
          <a:noFill/>
        </p:spPr>
        <p:txBody>
          <a:bodyPr vert="horz" wrap="square" lIns="0" tIns="0" rIns="0" bIns="0" rtlCol="0">
            <a:spAutoFit/>
          </a:bodyPr>
          <a:lstStyle>
            <a:lvl1pPr>
              <a:lnSpc>
                <a:spcPct val="100000"/>
              </a:lnSpc>
              <a:defRPr lang="en-GB" sz="2000" b="1" dirty="0">
                <a:solidFill>
                  <a:schemeClr val="tx2"/>
                </a:solidFill>
              </a:defRPr>
            </a:lvl1pPr>
          </a:lstStyle>
          <a:p>
            <a:pPr lvl="0"/>
            <a:r>
              <a:rPr lang="en-GB"/>
              <a:t>Optional subtitle</a:t>
            </a:r>
          </a:p>
        </p:txBody>
      </p:sp>
      <p:sp>
        <p:nvSpPr>
          <p:cNvPr id="8" name="Image">
            <a:extLst>
              <a:ext uri="{FF2B5EF4-FFF2-40B4-BE49-F238E27FC236}">
                <a16:creationId xmlns:a16="http://schemas.microsoft.com/office/drawing/2014/main" id="{2C876A0F-342B-4DA5-8F94-BF6769465718}"/>
              </a:ext>
              <a:ext uri="{C183D7F6-B498-43B3-948B-1728B52AA6E4}">
                <adec:decorative xmlns:adec="http://schemas.microsoft.com/office/drawing/2017/decorative" val="1"/>
              </a:ext>
            </a:extLst>
          </p:cNvPr>
          <p:cNvSpPr>
            <a:spLocks noGrp="1"/>
          </p:cNvSpPr>
          <p:nvPr>
            <p:ph type="pic" sz="quarter" idx="21" hasCustomPrompt="1"/>
          </p:nvPr>
        </p:nvSpPr>
        <p:spPr>
          <a:xfrm>
            <a:off x="450000" y="1793228"/>
            <a:ext cx="3524250" cy="3877200"/>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3" name="Body">
            <a:extLst>
              <a:ext uri="{FF2B5EF4-FFF2-40B4-BE49-F238E27FC236}">
                <a16:creationId xmlns:a16="http://schemas.microsoft.com/office/drawing/2014/main" id="{1703231E-4063-4D72-A4F3-5BF19050C303}"/>
              </a:ext>
            </a:extLst>
          </p:cNvPr>
          <p:cNvSpPr>
            <a:spLocks noGrp="1"/>
          </p:cNvSpPr>
          <p:nvPr>
            <p:ph idx="1" hasCustomPrompt="1"/>
          </p:nvPr>
        </p:nvSpPr>
        <p:spPr>
          <a:xfrm>
            <a:off x="4342090" y="1793228"/>
            <a:ext cx="7406538" cy="3876675"/>
          </a:xfrm>
        </p:spPr>
        <p:txBody>
          <a:bodyPr numCol="2" spcCol="360000">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13" name="Base">
            <a:extLst>
              <a:ext uri="{FF2B5EF4-FFF2-40B4-BE49-F238E27FC236}">
                <a16:creationId xmlns:a16="http://schemas.microsoft.com/office/drawing/2014/main" id="{D617C24F-CCF9-4218-A73F-B9C0B458EEA9}"/>
              </a:ext>
            </a:extLst>
          </p:cNvPr>
          <p:cNvSpPr>
            <a:spLocks noGrp="1"/>
          </p:cNvSpPr>
          <p:nvPr>
            <p:ph type="body" sz="quarter" idx="18" hasCustomPrompt="1"/>
          </p:nvPr>
        </p:nvSpPr>
        <p:spPr>
          <a:xfrm>
            <a:off x="452897" y="5823783"/>
            <a:ext cx="11277975" cy="124906"/>
          </a:xfrm>
        </p:spPr>
        <p:txBody>
          <a:bodyPr wrap="square" lIns="0" anchor="b">
            <a:spAutoFit/>
          </a:bodyPr>
          <a:lstStyle>
            <a:lvl1pPr marL="0" indent="0" algn="r">
              <a:buNone/>
              <a:defRPr sz="800" b="0" i="1">
                <a:solidFill>
                  <a:schemeClr val="tx1">
                    <a:lumMod val="75000"/>
                    <a:lumOff val="25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Base and source info (delete if not necessary)</a:t>
            </a:r>
          </a:p>
        </p:txBody>
      </p:sp>
    </p:spTree>
    <p:extLst>
      <p:ext uri="{BB962C8B-B14F-4D97-AF65-F5344CB8AC3E}">
        <p14:creationId xmlns:p14="http://schemas.microsoft.com/office/powerpoint/2010/main" val="3226546391"/>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large_image_righ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6D9DDD4-2B79-45E9-AC30-6B167FBF8C70}"/>
              </a:ext>
            </a:extLst>
          </p:cNvPr>
          <p:cNvSpPr>
            <a:spLocks noGrp="1"/>
          </p:cNvSpPr>
          <p:nvPr>
            <p:ph type="sldNum" sz="quarter" idx="10"/>
          </p:nvPr>
        </p:nvSpPr>
        <p:spPr>
          <a:xfrm>
            <a:off x="437230" y="6279028"/>
            <a:ext cx="304370" cy="365125"/>
          </a:xfrm>
          <a:prstGeom prst="rect">
            <a:avLst/>
          </a:prstGeom>
        </p:spPr>
        <p:txBody>
          <a:bodyPr/>
          <a:lstStyle/>
          <a:p>
            <a:fld id="{D61AABEC-672F-4B68-B914-690DA978312C}" type="slidenum">
              <a:rPr lang="en-GB" smtClean="0"/>
              <a:pPr/>
              <a:t>‹#›</a:t>
            </a:fld>
            <a:r>
              <a:rPr lang="en-GB"/>
              <a:t>  </a:t>
            </a:r>
          </a:p>
        </p:txBody>
      </p:sp>
      <p:sp>
        <p:nvSpPr>
          <p:cNvPr id="2" name="Title 1" descr="Header">
            <a:extLst>
              <a:ext uri="{FF2B5EF4-FFF2-40B4-BE49-F238E27FC236}">
                <a16:creationId xmlns:a16="http://schemas.microsoft.com/office/drawing/2014/main" id="{88DD43FA-3336-4415-A3A6-54EA3C9BB987}"/>
              </a:ext>
            </a:extLst>
          </p:cNvPr>
          <p:cNvSpPr>
            <a:spLocks noGrp="1"/>
          </p:cNvSpPr>
          <p:nvPr>
            <p:ph type="title"/>
          </p:nvPr>
        </p:nvSpPr>
        <p:spPr>
          <a:xfrm>
            <a:off x="450000" y="396000"/>
            <a:ext cx="3526688" cy="1116250"/>
          </a:xfrm>
        </p:spPr>
        <p:txBody>
          <a:bodyPr/>
          <a:lstStyle/>
          <a:p>
            <a:r>
              <a:rPr lang="en-US"/>
              <a:t>Click to edit Master title style</a:t>
            </a:r>
            <a:endParaRPr lang="en-GB"/>
          </a:p>
        </p:txBody>
      </p:sp>
      <p:sp>
        <p:nvSpPr>
          <p:cNvPr id="7" name="Body">
            <a:extLst>
              <a:ext uri="{FF2B5EF4-FFF2-40B4-BE49-F238E27FC236}">
                <a16:creationId xmlns:a16="http://schemas.microsoft.com/office/drawing/2014/main" id="{65919DFD-5216-47CC-A2D5-A0B970BE9632}"/>
              </a:ext>
            </a:extLst>
          </p:cNvPr>
          <p:cNvSpPr>
            <a:spLocks noGrp="1"/>
          </p:cNvSpPr>
          <p:nvPr>
            <p:ph type="body" sz="quarter" idx="12"/>
          </p:nvPr>
        </p:nvSpPr>
        <p:spPr>
          <a:xfrm>
            <a:off x="442913" y="1784350"/>
            <a:ext cx="3527425" cy="4164013"/>
          </a:xfrm>
        </p:spPr>
        <p:txBody>
          <a:bodyPr/>
          <a:lstStyle/>
          <a:p>
            <a:pPr lvl="0"/>
            <a:r>
              <a:rPr lang="en-US"/>
              <a:t>Click to edit Master text styles</a:t>
            </a:r>
          </a:p>
          <a:p>
            <a:pPr lvl="1"/>
            <a:r>
              <a:rPr lang="en-US"/>
              <a:t>Second level</a:t>
            </a:r>
          </a:p>
          <a:p>
            <a:pPr lvl="2"/>
            <a:r>
              <a:rPr lang="en-US"/>
              <a:t>Third level</a:t>
            </a:r>
          </a:p>
        </p:txBody>
      </p:sp>
      <p:sp>
        <p:nvSpPr>
          <p:cNvPr id="5" name="Image">
            <a:extLst>
              <a:ext uri="{FF2B5EF4-FFF2-40B4-BE49-F238E27FC236}">
                <a16:creationId xmlns:a16="http://schemas.microsoft.com/office/drawing/2014/main" id="{BFEF5CD1-855B-4CD4-B475-6EB7E3D4DFC0}"/>
              </a:ext>
              <a:ext uri="{C183D7F6-B498-43B3-948B-1728B52AA6E4}">
                <adec:decorative xmlns:adec="http://schemas.microsoft.com/office/drawing/2017/decorative" val="1"/>
              </a:ext>
            </a:extLst>
          </p:cNvPr>
          <p:cNvSpPr>
            <a:spLocks noGrp="1"/>
          </p:cNvSpPr>
          <p:nvPr>
            <p:ph type="pic" sz="quarter" idx="11" hasCustomPrompt="1"/>
          </p:nvPr>
        </p:nvSpPr>
        <p:spPr>
          <a:xfrm>
            <a:off x="4332288" y="441325"/>
            <a:ext cx="7410450" cy="5507038"/>
          </a:xfrm>
          <a:pattFill prst="wdDnDiag">
            <a:fgClr>
              <a:schemeClr val="bg1">
                <a:lumMod val="85000"/>
              </a:schemeClr>
            </a:fgClr>
            <a:bgClr>
              <a:schemeClr val="bg1"/>
            </a:bgClr>
          </a:pattFill>
        </p:spPr>
        <p:txBody>
          <a:bodyPr/>
          <a:lstStyle>
            <a:lvl1pPr>
              <a:defRPr/>
            </a:lvl1pPr>
          </a:lstStyle>
          <a:p>
            <a:r>
              <a:rPr lang="en-GB"/>
              <a:t>Click to insert image</a:t>
            </a:r>
          </a:p>
        </p:txBody>
      </p:sp>
    </p:spTree>
    <p:extLst>
      <p:ext uri="{BB962C8B-B14F-4D97-AF65-F5344CB8AC3E}">
        <p14:creationId xmlns:p14="http://schemas.microsoft.com/office/powerpoint/2010/main" val="868358242"/>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large_image_lef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6D9DDD4-2B79-45E9-AC30-6B167FBF8C70}"/>
              </a:ext>
            </a:extLst>
          </p:cNvPr>
          <p:cNvSpPr>
            <a:spLocks noGrp="1"/>
          </p:cNvSpPr>
          <p:nvPr>
            <p:ph type="sldNum" sz="quarter" idx="10"/>
          </p:nvPr>
        </p:nvSpPr>
        <p:spPr>
          <a:xfrm>
            <a:off x="437230" y="6279028"/>
            <a:ext cx="304370" cy="365125"/>
          </a:xfrm>
          <a:prstGeom prst="rect">
            <a:avLst/>
          </a:prstGeom>
        </p:spPr>
        <p:txBody>
          <a:bodyPr/>
          <a:lstStyle/>
          <a:p>
            <a:fld id="{D61AABEC-672F-4B68-B914-690DA978312C}" type="slidenum">
              <a:rPr lang="en-GB" smtClean="0"/>
              <a:pPr/>
              <a:t>‹#›</a:t>
            </a:fld>
            <a:r>
              <a:rPr lang="en-GB"/>
              <a:t>  </a:t>
            </a:r>
          </a:p>
        </p:txBody>
      </p:sp>
      <p:sp>
        <p:nvSpPr>
          <p:cNvPr id="2" name="Title 1" descr="Header">
            <a:extLst>
              <a:ext uri="{FF2B5EF4-FFF2-40B4-BE49-F238E27FC236}">
                <a16:creationId xmlns:a16="http://schemas.microsoft.com/office/drawing/2014/main" id="{88DD43FA-3336-4415-A3A6-54EA3C9BB987}"/>
              </a:ext>
            </a:extLst>
          </p:cNvPr>
          <p:cNvSpPr>
            <a:spLocks noGrp="1"/>
          </p:cNvSpPr>
          <p:nvPr>
            <p:ph type="title"/>
          </p:nvPr>
        </p:nvSpPr>
        <p:spPr>
          <a:xfrm>
            <a:off x="8184232" y="450000"/>
            <a:ext cx="3526688" cy="1116250"/>
          </a:xfrm>
        </p:spPr>
        <p:txBody>
          <a:bodyPr/>
          <a:lstStyle/>
          <a:p>
            <a:r>
              <a:rPr lang="en-US"/>
              <a:t>Click to edit Master title style</a:t>
            </a:r>
            <a:endParaRPr lang="en-GB"/>
          </a:p>
        </p:txBody>
      </p:sp>
      <p:sp>
        <p:nvSpPr>
          <p:cNvPr id="5" name="Image">
            <a:extLst>
              <a:ext uri="{FF2B5EF4-FFF2-40B4-BE49-F238E27FC236}">
                <a16:creationId xmlns:a16="http://schemas.microsoft.com/office/drawing/2014/main" id="{BFEF5CD1-855B-4CD4-B475-6EB7E3D4DFC0}"/>
              </a:ext>
              <a:ext uri="{C183D7F6-B498-43B3-948B-1728B52AA6E4}">
                <adec:decorative xmlns:adec="http://schemas.microsoft.com/office/drawing/2017/decorative" val="1"/>
              </a:ext>
            </a:extLst>
          </p:cNvPr>
          <p:cNvSpPr>
            <a:spLocks noGrp="1"/>
          </p:cNvSpPr>
          <p:nvPr>
            <p:ph type="pic" sz="quarter" idx="11" hasCustomPrompt="1"/>
          </p:nvPr>
        </p:nvSpPr>
        <p:spPr>
          <a:xfrm>
            <a:off x="442913" y="441325"/>
            <a:ext cx="7410450" cy="5507038"/>
          </a:xfrm>
          <a:pattFill prst="wdDnDiag">
            <a:fgClr>
              <a:schemeClr val="bg1">
                <a:lumMod val="85000"/>
              </a:schemeClr>
            </a:fgClr>
            <a:bgClr>
              <a:schemeClr val="bg1"/>
            </a:bgClr>
          </a:pattFill>
        </p:spPr>
        <p:txBody>
          <a:bodyPr/>
          <a:lstStyle>
            <a:lvl1pPr>
              <a:defRPr/>
            </a:lvl1pPr>
          </a:lstStyle>
          <a:p>
            <a:r>
              <a:rPr lang="en-GB"/>
              <a:t>Click to insert image</a:t>
            </a:r>
          </a:p>
        </p:txBody>
      </p:sp>
      <p:sp>
        <p:nvSpPr>
          <p:cNvPr id="7" name="Body">
            <a:extLst>
              <a:ext uri="{FF2B5EF4-FFF2-40B4-BE49-F238E27FC236}">
                <a16:creationId xmlns:a16="http://schemas.microsoft.com/office/drawing/2014/main" id="{65919DFD-5216-47CC-A2D5-A0B970BE9632}"/>
              </a:ext>
            </a:extLst>
          </p:cNvPr>
          <p:cNvSpPr>
            <a:spLocks noGrp="1"/>
          </p:cNvSpPr>
          <p:nvPr>
            <p:ph type="body" sz="quarter" idx="12"/>
          </p:nvPr>
        </p:nvSpPr>
        <p:spPr>
          <a:xfrm>
            <a:off x="8223183" y="1784350"/>
            <a:ext cx="3526689" cy="4164013"/>
          </a:xfrm>
        </p:spPr>
        <p:txBody>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29352950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1_large_image_lef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6D9DDD4-2B79-45E9-AC30-6B167FBF8C70}"/>
              </a:ext>
            </a:extLst>
          </p:cNvPr>
          <p:cNvSpPr>
            <a:spLocks noGrp="1"/>
          </p:cNvSpPr>
          <p:nvPr>
            <p:ph type="sldNum" sz="quarter" idx="10"/>
          </p:nvPr>
        </p:nvSpPr>
        <p:spPr>
          <a:xfrm>
            <a:off x="437230" y="6279028"/>
            <a:ext cx="304370" cy="365125"/>
          </a:xfrm>
          <a:prstGeom prst="rect">
            <a:avLst/>
          </a:prstGeom>
        </p:spPr>
        <p:txBody>
          <a:bodyPr/>
          <a:lstStyle/>
          <a:p>
            <a:fld id="{D61AABEC-672F-4B68-B914-690DA978312C}" type="slidenum">
              <a:rPr lang="en-GB" smtClean="0"/>
              <a:pPr/>
              <a:t>‹#›</a:t>
            </a:fld>
            <a:r>
              <a:rPr lang="en-GB"/>
              <a:t>  </a:t>
            </a:r>
          </a:p>
        </p:txBody>
      </p:sp>
      <p:sp>
        <p:nvSpPr>
          <p:cNvPr id="2" name="Title 1" descr="Header">
            <a:extLst>
              <a:ext uri="{FF2B5EF4-FFF2-40B4-BE49-F238E27FC236}">
                <a16:creationId xmlns:a16="http://schemas.microsoft.com/office/drawing/2014/main" id="{88DD43FA-3336-4415-A3A6-54EA3C9BB987}"/>
              </a:ext>
            </a:extLst>
          </p:cNvPr>
          <p:cNvSpPr>
            <a:spLocks noGrp="1"/>
          </p:cNvSpPr>
          <p:nvPr>
            <p:ph type="title"/>
          </p:nvPr>
        </p:nvSpPr>
        <p:spPr>
          <a:xfrm>
            <a:off x="8184232" y="450000"/>
            <a:ext cx="3526688" cy="1116250"/>
          </a:xfrm>
        </p:spPr>
        <p:txBody>
          <a:bodyPr/>
          <a:lstStyle/>
          <a:p>
            <a:r>
              <a:rPr lang="en-US"/>
              <a:t>Click to edit Master title style</a:t>
            </a:r>
            <a:endParaRPr lang="en-GB"/>
          </a:p>
        </p:txBody>
      </p:sp>
      <p:sp>
        <p:nvSpPr>
          <p:cNvPr id="6" name="Chart area">
            <a:extLst>
              <a:ext uri="{FF2B5EF4-FFF2-40B4-BE49-F238E27FC236}">
                <a16:creationId xmlns:a16="http://schemas.microsoft.com/office/drawing/2014/main" id="{07E4EE98-E51F-4D00-A006-D7299F1A7A7C}"/>
              </a:ext>
              <a:ext uri="{C183D7F6-B498-43B3-948B-1728B52AA6E4}">
                <adec:decorative xmlns:adec="http://schemas.microsoft.com/office/drawing/2017/decorative" val="1"/>
              </a:ext>
            </a:extLst>
          </p:cNvPr>
          <p:cNvSpPr>
            <a:spLocks noGrp="1"/>
          </p:cNvSpPr>
          <p:nvPr>
            <p:ph sz="quarter" idx="13" hasCustomPrompt="1"/>
          </p:nvPr>
        </p:nvSpPr>
        <p:spPr>
          <a:xfrm>
            <a:off x="436563" y="441325"/>
            <a:ext cx="7419975" cy="5507038"/>
          </a:xfrm>
          <a:solidFill>
            <a:srgbClr val="E8E8E8"/>
          </a:solidFill>
        </p:spPr>
        <p:txBody>
          <a:bodyPr/>
          <a:lstStyle>
            <a:lvl1pPr>
              <a:defRPr/>
            </a:lvl1pPr>
          </a:lstStyle>
          <a:p>
            <a:pPr lvl="0"/>
            <a:r>
              <a:rPr lang="en-US"/>
              <a:t>Area for diagram/chart</a:t>
            </a:r>
            <a:endParaRPr lang="en-GB"/>
          </a:p>
        </p:txBody>
      </p:sp>
      <p:sp>
        <p:nvSpPr>
          <p:cNvPr id="7" name="Body text">
            <a:extLst>
              <a:ext uri="{FF2B5EF4-FFF2-40B4-BE49-F238E27FC236}">
                <a16:creationId xmlns:a16="http://schemas.microsoft.com/office/drawing/2014/main" id="{65919DFD-5216-47CC-A2D5-A0B970BE9632}"/>
              </a:ext>
            </a:extLst>
          </p:cNvPr>
          <p:cNvSpPr>
            <a:spLocks noGrp="1"/>
          </p:cNvSpPr>
          <p:nvPr>
            <p:ph type="body" sz="quarter" idx="12"/>
          </p:nvPr>
        </p:nvSpPr>
        <p:spPr>
          <a:xfrm>
            <a:off x="8223183" y="1784350"/>
            <a:ext cx="3526689" cy="4164013"/>
          </a:xfrm>
        </p:spPr>
        <p:txBody>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891267785"/>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large_diagram_righ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6D9DDD4-2B79-45E9-AC30-6B167FBF8C70}"/>
              </a:ext>
            </a:extLst>
          </p:cNvPr>
          <p:cNvSpPr>
            <a:spLocks noGrp="1"/>
          </p:cNvSpPr>
          <p:nvPr>
            <p:ph type="sldNum" sz="quarter" idx="10"/>
          </p:nvPr>
        </p:nvSpPr>
        <p:spPr>
          <a:xfrm>
            <a:off x="437230" y="6279028"/>
            <a:ext cx="304370" cy="365125"/>
          </a:xfrm>
          <a:prstGeom prst="rect">
            <a:avLst/>
          </a:prstGeom>
        </p:spPr>
        <p:txBody>
          <a:bodyPr/>
          <a:lstStyle/>
          <a:p>
            <a:fld id="{D61AABEC-672F-4B68-B914-690DA978312C}" type="slidenum">
              <a:rPr lang="en-GB" smtClean="0"/>
              <a:pPr/>
              <a:t>‹#›</a:t>
            </a:fld>
            <a:r>
              <a:rPr lang="en-GB"/>
              <a:t>  </a:t>
            </a:r>
          </a:p>
        </p:txBody>
      </p:sp>
      <p:sp>
        <p:nvSpPr>
          <p:cNvPr id="2" name="Title 1" descr="Header">
            <a:extLst>
              <a:ext uri="{FF2B5EF4-FFF2-40B4-BE49-F238E27FC236}">
                <a16:creationId xmlns:a16="http://schemas.microsoft.com/office/drawing/2014/main" id="{88DD43FA-3336-4415-A3A6-54EA3C9BB987}"/>
              </a:ext>
            </a:extLst>
          </p:cNvPr>
          <p:cNvSpPr>
            <a:spLocks noGrp="1"/>
          </p:cNvSpPr>
          <p:nvPr>
            <p:ph type="title"/>
          </p:nvPr>
        </p:nvSpPr>
        <p:spPr>
          <a:xfrm>
            <a:off x="450000" y="396000"/>
            <a:ext cx="3526688" cy="1116250"/>
          </a:xfrm>
        </p:spPr>
        <p:txBody>
          <a:bodyPr/>
          <a:lstStyle/>
          <a:p>
            <a:r>
              <a:rPr lang="en-US"/>
              <a:t>Click to edit Master title style</a:t>
            </a:r>
            <a:endParaRPr lang="en-GB"/>
          </a:p>
        </p:txBody>
      </p:sp>
      <p:sp>
        <p:nvSpPr>
          <p:cNvPr id="7" name="Body">
            <a:extLst>
              <a:ext uri="{FF2B5EF4-FFF2-40B4-BE49-F238E27FC236}">
                <a16:creationId xmlns:a16="http://schemas.microsoft.com/office/drawing/2014/main" id="{65919DFD-5216-47CC-A2D5-A0B970BE9632}"/>
              </a:ext>
            </a:extLst>
          </p:cNvPr>
          <p:cNvSpPr>
            <a:spLocks noGrp="1"/>
          </p:cNvSpPr>
          <p:nvPr>
            <p:ph type="body" sz="quarter" idx="12"/>
          </p:nvPr>
        </p:nvSpPr>
        <p:spPr>
          <a:xfrm>
            <a:off x="442913" y="1784350"/>
            <a:ext cx="3527425" cy="4164013"/>
          </a:xfrm>
        </p:spPr>
        <p:txBody>
          <a:bodyPr/>
          <a:lstStyle/>
          <a:p>
            <a:pPr lvl="0"/>
            <a:r>
              <a:rPr lang="en-US"/>
              <a:t>Click to edit Master text styles</a:t>
            </a:r>
          </a:p>
          <a:p>
            <a:pPr lvl="1"/>
            <a:r>
              <a:rPr lang="en-US"/>
              <a:t>Second level</a:t>
            </a:r>
          </a:p>
          <a:p>
            <a:pPr lvl="2"/>
            <a:r>
              <a:rPr lang="en-US"/>
              <a:t>Third level</a:t>
            </a:r>
          </a:p>
        </p:txBody>
      </p:sp>
      <p:sp>
        <p:nvSpPr>
          <p:cNvPr id="8" name="Chart area">
            <a:extLst>
              <a:ext uri="{FF2B5EF4-FFF2-40B4-BE49-F238E27FC236}">
                <a16:creationId xmlns:a16="http://schemas.microsoft.com/office/drawing/2014/main" id="{F20073CF-87BF-427F-936A-47B5E1B160CF}"/>
              </a:ext>
            </a:extLst>
          </p:cNvPr>
          <p:cNvSpPr>
            <a:spLocks noGrp="1"/>
          </p:cNvSpPr>
          <p:nvPr>
            <p:ph sz="quarter" idx="13" hasCustomPrompt="1"/>
          </p:nvPr>
        </p:nvSpPr>
        <p:spPr>
          <a:xfrm>
            <a:off x="4332288" y="396000"/>
            <a:ext cx="7416800" cy="5552363"/>
          </a:xfrm>
          <a:solidFill>
            <a:srgbClr val="E8E8E8"/>
          </a:solidFill>
        </p:spPr>
        <p:txBody>
          <a:bodyPr/>
          <a:lstStyle>
            <a:lvl1pPr>
              <a:defRPr/>
            </a:lvl1pPr>
          </a:lstStyle>
          <a:p>
            <a:pPr lvl="0"/>
            <a:r>
              <a:rPr lang="en-US"/>
              <a:t>Area for diagram/chart</a:t>
            </a:r>
            <a:endParaRPr lang="en-GB"/>
          </a:p>
        </p:txBody>
      </p:sp>
    </p:spTree>
    <p:extLst>
      <p:ext uri="{BB962C8B-B14F-4D97-AF65-F5344CB8AC3E}">
        <p14:creationId xmlns:p14="http://schemas.microsoft.com/office/powerpoint/2010/main" val="2494996671"/>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p:cSld name="Custom Layout">
    <p:bg>
      <p:bgPr>
        <a:solidFill>
          <a:schemeClr val="tx2"/>
        </a:solidFill>
        <a:effectLst/>
      </p:bgPr>
    </p:bg>
    <p:spTree>
      <p:nvGrpSpPr>
        <p:cNvPr id="1" name=""/>
        <p:cNvGrpSpPr/>
        <p:nvPr/>
      </p:nvGrpSpPr>
      <p:grpSpPr>
        <a:xfrm>
          <a:off x="0" y="0"/>
          <a:ext cx="0" cy="0"/>
          <a:chOff x="0" y="0"/>
          <a:chExt cx="0" cy="0"/>
        </a:xfrm>
      </p:grpSpPr>
      <p:sp>
        <p:nvSpPr>
          <p:cNvPr id="5" name="Classification">
            <a:extLst>
              <a:ext uri="{FF2B5EF4-FFF2-40B4-BE49-F238E27FC236}">
                <a16:creationId xmlns:a16="http://schemas.microsoft.com/office/drawing/2014/main" id="{56D964B5-1B19-4CAC-8EEA-611D120F4FA3}"/>
              </a:ext>
              <a:ext uri="{C183D7F6-B498-43B3-948B-1728B52AA6E4}">
                <adec:decorative xmlns:adec="http://schemas.microsoft.com/office/drawing/2017/decorative" val="1"/>
              </a:ext>
            </a:extLst>
          </p:cNvPr>
          <p:cNvSpPr txBox="1">
            <a:spLocks/>
          </p:cNvSpPr>
          <p:nvPr/>
        </p:nvSpPr>
        <p:spPr>
          <a:xfrm>
            <a:off x="817200" y="6435130"/>
            <a:ext cx="3024550" cy="246221"/>
          </a:xfrm>
          <a:prstGeom prst="rect">
            <a:avLst/>
          </a:prstGeom>
        </p:spPr>
        <p:txBody>
          <a:bodyPr vert="horz" wrap="squar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sp>
        <p:nvSpPr>
          <p:cNvPr id="4" name="Rectangle 3">
            <a:extLst>
              <a:ext uri="{FF2B5EF4-FFF2-40B4-BE49-F238E27FC236}">
                <a16:creationId xmlns:a16="http://schemas.microsoft.com/office/drawing/2014/main" id="{A9B0BC83-0445-482F-AC6C-078CD21360E4}"/>
              </a:ext>
              <a:ext uri="{C183D7F6-B498-43B3-948B-1728B52AA6E4}">
                <adec:decorative xmlns:adec="http://schemas.microsoft.com/office/drawing/2017/decorative" val="1"/>
              </a:ext>
            </a:extLst>
          </p:cNvPr>
          <p:cNvSpPr/>
          <p:nvPr/>
        </p:nvSpPr>
        <p:spPr>
          <a:xfrm>
            <a:off x="3976688" y="0"/>
            <a:ext cx="821531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3" name="Slide Number Placeholder 2">
            <a:extLst>
              <a:ext uri="{FF2B5EF4-FFF2-40B4-BE49-F238E27FC236}">
                <a16:creationId xmlns:a16="http://schemas.microsoft.com/office/drawing/2014/main" id="{C774E6E9-0536-4F71-8AF1-A8F0BA1C78CE}"/>
              </a:ext>
            </a:extLst>
          </p:cNvPr>
          <p:cNvSpPr>
            <a:spLocks noGrp="1"/>
          </p:cNvSpPr>
          <p:nvPr>
            <p:ph type="sldNum" sz="quarter" idx="10"/>
          </p:nvPr>
        </p:nvSpPr>
        <p:spPr>
          <a:xfrm>
            <a:off x="437230" y="6279028"/>
            <a:ext cx="304370" cy="365125"/>
          </a:xfrm>
          <a:prstGeom prst="rect">
            <a:avLst/>
          </a:prstGeom>
        </p:spPr>
        <p:txBody>
          <a:bodyPr/>
          <a:lstStyle/>
          <a:p>
            <a:fld id="{D61AABEC-672F-4B68-B914-690DA978312C}" type="slidenum">
              <a:rPr lang="en-GB" smtClean="0"/>
              <a:pPr/>
              <a:t>‹#›</a:t>
            </a:fld>
            <a:r>
              <a:rPr lang="en-GB"/>
              <a:t>  </a:t>
            </a:r>
          </a:p>
        </p:txBody>
      </p:sp>
      <p:pic>
        <p:nvPicPr>
          <p:cNvPr id="8" name="Ipsos logo">
            <a:extLst>
              <a:ext uri="{FF2B5EF4-FFF2-40B4-BE49-F238E27FC236}">
                <a16:creationId xmlns:a16="http://schemas.microsoft.com/office/drawing/2014/main" id="{0CF3EDE8-272A-400C-8CD9-5B7565403E01}"/>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
        <p:nvSpPr>
          <p:cNvPr id="2" name="Title 1" descr="Header">
            <a:extLst>
              <a:ext uri="{FF2B5EF4-FFF2-40B4-BE49-F238E27FC236}">
                <a16:creationId xmlns:a16="http://schemas.microsoft.com/office/drawing/2014/main" id="{5744DE80-40DC-4859-B44C-73D5AD9E37B1}"/>
              </a:ext>
            </a:extLst>
          </p:cNvPr>
          <p:cNvSpPr>
            <a:spLocks noGrp="1"/>
          </p:cNvSpPr>
          <p:nvPr>
            <p:ph type="title"/>
          </p:nvPr>
        </p:nvSpPr>
        <p:spPr>
          <a:xfrm>
            <a:off x="450000" y="397170"/>
            <a:ext cx="3169500" cy="775597"/>
          </a:xfrm>
        </p:spPr>
        <p:txBody>
          <a:bodyPr/>
          <a:lstStyle>
            <a:lvl1pPr>
              <a:defRPr>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113274080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half_fullbleedimage_right">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AED4CF6-F266-4747-9A04-A15AF83A9424}"/>
              </a:ext>
            </a:extLst>
          </p:cNvPr>
          <p:cNvSpPr>
            <a:spLocks noGrp="1"/>
          </p:cNvSpPr>
          <p:nvPr>
            <p:ph type="sldNum" sz="quarter" idx="20"/>
          </p:nvPr>
        </p:nvSpPr>
        <p:spPr>
          <a:xfrm>
            <a:off x="437230" y="6279028"/>
            <a:ext cx="304370" cy="365125"/>
          </a:xfrm>
          <a:prstGeom prst="rect">
            <a:avLst/>
          </a:prstGeom>
        </p:spPr>
        <p:txBody>
          <a:bodyPr/>
          <a:lstStyle/>
          <a:p>
            <a:fld id="{D61AABEC-672F-4B68-B914-690DA978312C}" type="slidenum">
              <a:rPr lang="en-GB" smtClean="0"/>
              <a:pPr/>
              <a:t>‹#›</a:t>
            </a:fld>
            <a:r>
              <a:rPr lang="en-GB"/>
              <a:t>  </a:t>
            </a:r>
          </a:p>
        </p:txBody>
      </p:sp>
      <p:sp>
        <p:nvSpPr>
          <p:cNvPr id="7" name="Title 6" descr="Header">
            <a:extLst>
              <a:ext uri="{FF2B5EF4-FFF2-40B4-BE49-F238E27FC236}">
                <a16:creationId xmlns:a16="http://schemas.microsoft.com/office/drawing/2014/main" id="{B80FCDC1-4ADD-40AF-8A4F-44573B1258DA}"/>
              </a:ext>
            </a:extLst>
          </p:cNvPr>
          <p:cNvSpPr>
            <a:spLocks noGrp="1"/>
          </p:cNvSpPr>
          <p:nvPr>
            <p:ph type="title"/>
          </p:nvPr>
        </p:nvSpPr>
        <p:spPr>
          <a:xfrm>
            <a:off x="450000" y="397170"/>
            <a:ext cx="5456880" cy="775597"/>
          </a:xfrm>
        </p:spPr>
        <p:txBody>
          <a:bodyPr/>
          <a:lstStyle/>
          <a:p>
            <a:r>
              <a:rPr lang="en-US"/>
              <a:t>Click to edit Master title style</a:t>
            </a:r>
            <a:endParaRPr lang="en-GB"/>
          </a:p>
        </p:txBody>
      </p:sp>
      <p:sp>
        <p:nvSpPr>
          <p:cNvPr id="11" name="Subtitle">
            <a:extLst>
              <a:ext uri="{FF2B5EF4-FFF2-40B4-BE49-F238E27FC236}">
                <a16:creationId xmlns:a16="http://schemas.microsoft.com/office/drawing/2014/main" id="{4C7002A5-7F55-427A-9382-A6BAE40CADF3}"/>
              </a:ext>
            </a:extLst>
          </p:cNvPr>
          <p:cNvSpPr>
            <a:spLocks noGrp="1"/>
          </p:cNvSpPr>
          <p:nvPr>
            <p:ph type="body" sz="quarter" idx="19" hasCustomPrompt="1"/>
          </p:nvPr>
        </p:nvSpPr>
        <p:spPr>
          <a:xfrm>
            <a:off x="450000" y="1241781"/>
            <a:ext cx="5456880" cy="312330"/>
          </a:xfrm>
          <a:noFill/>
        </p:spPr>
        <p:txBody>
          <a:bodyPr vert="horz" wrap="square" lIns="0" tIns="0" rIns="0" bIns="0" rtlCol="0">
            <a:spAutoFit/>
          </a:bodyPr>
          <a:lstStyle>
            <a:lvl1pPr>
              <a:lnSpc>
                <a:spcPct val="100000"/>
              </a:lnSpc>
              <a:defRPr lang="en-GB" sz="2000" b="1" dirty="0">
                <a:solidFill>
                  <a:schemeClr val="tx2"/>
                </a:solidFill>
              </a:defRPr>
            </a:lvl1pPr>
          </a:lstStyle>
          <a:p>
            <a:pPr lvl="0"/>
            <a:r>
              <a:rPr lang="en-GB"/>
              <a:t>Optional subtitle</a:t>
            </a:r>
          </a:p>
        </p:txBody>
      </p:sp>
      <p:sp>
        <p:nvSpPr>
          <p:cNvPr id="3" name="Body">
            <a:extLst>
              <a:ext uri="{FF2B5EF4-FFF2-40B4-BE49-F238E27FC236}">
                <a16:creationId xmlns:a16="http://schemas.microsoft.com/office/drawing/2014/main" id="{1703231E-4063-4D72-A4F3-5BF19050C303}"/>
              </a:ext>
            </a:extLst>
          </p:cNvPr>
          <p:cNvSpPr>
            <a:spLocks noGrp="1"/>
          </p:cNvSpPr>
          <p:nvPr>
            <p:ph idx="1" hasCustomPrompt="1"/>
          </p:nvPr>
        </p:nvSpPr>
        <p:spPr>
          <a:xfrm>
            <a:off x="450000" y="1792800"/>
            <a:ext cx="5456880" cy="3876675"/>
          </a:xfrm>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13" name="Base">
            <a:extLst>
              <a:ext uri="{FF2B5EF4-FFF2-40B4-BE49-F238E27FC236}">
                <a16:creationId xmlns:a16="http://schemas.microsoft.com/office/drawing/2014/main" id="{D58A9A18-62FA-4343-AEF9-277C2D87FB54}"/>
              </a:ext>
            </a:extLst>
          </p:cNvPr>
          <p:cNvSpPr>
            <a:spLocks noGrp="1"/>
          </p:cNvSpPr>
          <p:nvPr>
            <p:ph type="body" sz="quarter" idx="18" hasCustomPrompt="1"/>
          </p:nvPr>
        </p:nvSpPr>
        <p:spPr>
          <a:xfrm>
            <a:off x="442913" y="5823783"/>
            <a:ext cx="5468184" cy="124906"/>
          </a:xfrm>
        </p:spPr>
        <p:txBody>
          <a:bodyPr wrap="square" lIns="0" anchor="b">
            <a:spAutoFit/>
          </a:bodyPr>
          <a:lstStyle>
            <a:lvl1pPr marL="0" indent="0" algn="r">
              <a:buNone/>
              <a:defRPr sz="800" b="0" i="1">
                <a:solidFill>
                  <a:schemeClr val="tx1">
                    <a:lumMod val="75000"/>
                    <a:lumOff val="25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Base and source info (delete if not necessary)</a:t>
            </a:r>
          </a:p>
        </p:txBody>
      </p:sp>
      <p:sp>
        <p:nvSpPr>
          <p:cNvPr id="4" name="Image">
            <a:extLst>
              <a:ext uri="{FF2B5EF4-FFF2-40B4-BE49-F238E27FC236}">
                <a16:creationId xmlns:a16="http://schemas.microsoft.com/office/drawing/2014/main" id="{9A0D6813-5DEE-4281-B97D-2F3EDA18734E}"/>
              </a:ext>
              <a:ext uri="{C183D7F6-B498-43B3-948B-1728B52AA6E4}">
                <adec:decorative xmlns:adec="http://schemas.microsoft.com/office/drawing/2017/decorative" val="1"/>
              </a:ext>
            </a:extLst>
          </p:cNvPr>
          <p:cNvSpPr>
            <a:spLocks noGrp="1"/>
          </p:cNvSpPr>
          <p:nvPr>
            <p:ph type="pic" sz="quarter" idx="21"/>
          </p:nvPr>
        </p:nvSpPr>
        <p:spPr>
          <a:xfrm>
            <a:off x="6267450" y="0"/>
            <a:ext cx="5924550" cy="6858000"/>
          </a:xfrm>
          <a:pattFill prst="wdUpDiag">
            <a:fgClr>
              <a:srgbClr val="E8E8E8"/>
            </a:fgClr>
            <a:bgClr>
              <a:schemeClr val="bg1"/>
            </a:bgClr>
          </a:pattFill>
        </p:spPr>
        <p:txBody>
          <a:bodyPr/>
          <a:lstStyle/>
          <a:p>
            <a:r>
              <a:rPr lang="en-US"/>
              <a:t>Click icon to add picture</a:t>
            </a:r>
            <a:endParaRPr lang="en-GB"/>
          </a:p>
        </p:txBody>
      </p:sp>
      <p:pic>
        <p:nvPicPr>
          <p:cNvPr id="9" name="Ipsos logo" descr="Logo&#10;&#10;Description automatically generated">
            <a:extLst>
              <a:ext uri="{FF2B5EF4-FFF2-40B4-BE49-F238E27FC236}">
                <a16:creationId xmlns:a16="http://schemas.microsoft.com/office/drawing/2014/main" id="{1E450AF6-D8FB-4962-9CF0-E1A56BDEC1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Tree>
    <p:extLst>
      <p:ext uri="{BB962C8B-B14F-4D97-AF65-F5344CB8AC3E}">
        <p14:creationId xmlns:p14="http://schemas.microsoft.com/office/powerpoint/2010/main" val="961493530"/>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x 2 boxes">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AED4CF6-F266-4747-9A04-A15AF83A9424}"/>
              </a:ext>
            </a:extLst>
          </p:cNvPr>
          <p:cNvSpPr>
            <a:spLocks noGrp="1"/>
          </p:cNvSpPr>
          <p:nvPr>
            <p:ph type="sldNum" sz="quarter" idx="20"/>
          </p:nvPr>
        </p:nvSpPr>
        <p:spPr>
          <a:xfrm>
            <a:off x="437230" y="6279028"/>
            <a:ext cx="304370" cy="365125"/>
          </a:xfrm>
          <a:prstGeom prst="rect">
            <a:avLst/>
          </a:prstGeom>
        </p:spPr>
        <p:txBody>
          <a:bodyPr/>
          <a:lstStyle/>
          <a:p>
            <a:fld id="{D61AABEC-672F-4B68-B914-690DA978312C}" type="slidenum">
              <a:rPr lang="en-GB" smtClean="0"/>
              <a:pPr/>
              <a:t>‹#›</a:t>
            </a:fld>
            <a:r>
              <a:rPr lang="en-GB"/>
              <a:t>  </a:t>
            </a:r>
          </a:p>
        </p:txBody>
      </p:sp>
      <p:sp>
        <p:nvSpPr>
          <p:cNvPr id="7" name="Title 6" descr="Header">
            <a:extLst>
              <a:ext uri="{FF2B5EF4-FFF2-40B4-BE49-F238E27FC236}">
                <a16:creationId xmlns:a16="http://schemas.microsoft.com/office/drawing/2014/main" id="{B80FCDC1-4ADD-40AF-8A4F-44573B1258DA}"/>
              </a:ext>
            </a:extLst>
          </p:cNvPr>
          <p:cNvSpPr>
            <a:spLocks noGrp="1"/>
          </p:cNvSpPr>
          <p:nvPr>
            <p:ph type="title"/>
          </p:nvPr>
        </p:nvSpPr>
        <p:spPr/>
        <p:txBody>
          <a:bodyPr/>
          <a:lstStyle/>
          <a:p>
            <a:r>
              <a:rPr lang="en-US"/>
              <a:t>Click to edit Master title style</a:t>
            </a:r>
            <a:endParaRPr lang="en-GB"/>
          </a:p>
        </p:txBody>
      </p:sp>
      <p:sp>
        <p:nvSpPr>
          <p:cNvPr id="11" name="Text Placeholder 5">
            <a:extLst>
              <a:ext uri="{FF2B5EF4-FFF2-40B4-BE49-F238E27FC236}">
                <a16:creationId xmlns:a16="http://schemas.microsoft.com/office/drawing/2014/main" id="{4C7002A5-7F55-427A-9382-A6BAE40CADF3}"/>
              </a:ext>
            </a:extLst>
          </p:cNvPr>
          <p:cNvSpPr>
            <a:spLocks noGrp="1"/>
          </p:cNvSpPr>
          <p:nvPr>
            <p:ph type="body" sz="quarter" idx="19" hasCustomPrompt="1"/>
          </p:nvPr>
        </p:nvSpPr>
        <p:spPr>
          <a:xfrm>
            <a:off x="450000" y="1241781"/>
            <a:ext cx="9341700" cy="312330"/>
          </a:xfrm>
          <a:noFill/>
        </p:spPr>
        <p:txBody>
          <a:bodyPr vert="horz" wrap="square" lIns="0" tIns="0" rIns="0" bIns="0" rtlCol="0">
            <a:spAutoFit/>
          </a:bodyPr>
          <a:lstStyle>
            <a:lvl1pPr>
              <a:lnSpc>
                <a:spcPct val="100000"/>
              </a:lnSpc>
              <a:defRPr lang="en-GB" sz="2000" b="1" dirty="0">
                <a:solidFill>
                  <a:schemeClr val="tx2"/>
                </a:solidFill>
              </a:defRPr>
            </a:lvl1pPr>
          </a:lstStyle>
          <a:p>
            <a:pPr lvl="0"/>
            <a:r>
              <a:rPr lang="en-GB"/>
              <a:t>Optional subtitle</a:t>
            </a:r>
          </a:p>
        </p:txBody>
      </p:sp>
      <p:sp>
        <p:nvSpPr>
          <p:cNvPr id="3" name="Content box 1">
            <a:extLst>
              <a:ext uri="{FF2B5EF4-FFF2-40B4-BE49-F238E27FC236}">
                <a16:creationId xmlns:a16="http://schemas.microsoft.com/office/drawing/2014/main" id="{1703231E-4063-4D72-A4F3-5BF19050C303}"/>
              </a:ext>
            </a:extLst>
          </p:cNvPr>
          <p:cNvSpPr>
            <a:spLocks noGrp="1"/>
          </p:cNvSpPr>
          <p:nvPr>
            <p:ph idx="1" hasCustomPrompt="1"/>
          </p:nvPr>
        </p:nvSpPr>
        <p:spPr>
          <a:xfrm>
            <a:off x="450000" y="1792800"/>
            <a:ext cx="5456880" cy="3876675"/>
          </a:xfrm>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10" name="Content box 2">
            <a:extLst>
              <a:ext uri="{FF2B5EF4-FFF2-40B4-BE49-F238E27FC236}">
                <a16:creationId xmlns:a16="http://schemas.microsoft.com/office/drawing/2014/main" id="{58EBDB8A-A132-411F-B6B9-59DC085B79E1}"/>
              </a:ext>
            </a:extLst>
          </p:cNvPr>
          <p:cNvSpPr>
            <a:spLocks noGrp="1"/>
          </p:cNvSpPr>
          <p:nvPr>
            <p:ph idx="15" hasCustomPrompt="1"/>
          </p:nvPr>
        </p:nvSpPr>
        <p:spPr>
          <a:xfrm>
            <a:off x="6273992" y="1792800"/>
            <a:ext cx="5456880" cy="3876675"/>
          </a:xfrm>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13" name="Base">
            <a:extLst>
              <a:ext uri="{FF2B5EF4-FFF2-40B4-BE49-F238E27FC236}">
                <a16:creationId xmlns:a16="http://schemas.microsoft.com/office/drawing/2014/main" id="{D58A9A18-62FA-4343-AEF9-277C2D87FB54}"/>
              </a:ext>
            </a:extLst>
          </p:cNvPr>
          <p:cNvSpPr>
            <a:spLocks noGrp="1"/>
          </p:cNvSpPr>
          <p:nvPr>
            <p:ph type="body" sz="quarter" idx="18" hasCustomPrompt="1"/>
          </p:nvPr>
        </p:nvSpPr>
        <p:spPr>
          <a:xfrm>
            <a:off x="452897" y="5823783"/>
            <a:ext cx="11277975" cy="124906"/>
          </a:xfrm>
        </p:spPr>
        <p:txBody>
          <a:bodyPr wrap="square" lIns="0" anchor="b">
            <a:spAutoFit/>
          </a:bodyPr>
          <a:lstStyle>
            <a:lvl1pPr marL="0" indent="0" algn="r">
              <a:buNone/>
              <a:defRPr sz="800" b="0" i="1">
                <a:solidFill>
                  <a:schemeClr val="tx1">
                    <a:lumMod val="75000"/>
                    <a:lumOff val="25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Base and source info (delete if not necessary)</a:t>
            </a:r>
          </a:p>
        </p:txBody>
      </p:sp>
    </p:spTree>
    <p:extLst>
      <p:ext uri="{BB962C8B-B14F-4D97-AF65-F5344CB8AC3E}">
        <p14:creationId xmlns:p14="http://schemas.microsoft.com/office/powerpoint/2010/main" val="1554224595"/>
      </p:ext>
    </p:extLst>
  </p:cSld>
  <p:clrMapOvr>
    <a:masterClrMapping/>
  </p:clrMapOvr>
  <p:extLst>
    <p:ext uri="{DCECCB84-F9BA-43D5-87BE-67443E8EF086}">
      <p15:sldGuideLst xmlns:p15="http://schemas.microsoft.com/office/powerpoint/2012/main">
        <p15:guide id="1" orient="horz" pos="4320" userDrawn="1">
          <p15:clr>
            <a:srgbClr val="F26B43"/>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half_fullbleedimage_left">
    <p:spTree>
      <p:nvGrpSpPr>
        <p:cNvPr id="1" name=""/>
        <p:cNvGrpSpPr/>
        <p:nvPr/>
      </p:nvGrpSpPr>
      <p:grpSpPr>
        <a:xfrm>
          <a:off x="0" y="0"/>
          <a:ext cx="0" cy="0"/>
          <a:chOff x="0" y="0"/>
          <a:chExt cx="0" cy="0"/>
        </a:xfrm>
      </p:grpSpPr>
      <p:sp>
        <p:nvSpPr>
          <p:cNvPr id="4" name="Image">
            <a:extLst>
              <a:ext uri="{FF2B5EF4-FFF2-40B4-BE49-F238E27FC236}">
                <a16:creationId xmlns:a16="http://schemas.microsoft.com/office/drawing/2014/main" id="{9A0D6813-5DEE-4281-B97D-2F3EDA18734E}"/>
              </a:ext>
              <a:ext uri="{C183D7F6-B498-43B3-948B-1728B52AA6E4}">
                <adec:decorative xmlns:adec="http://schemas.microsoft.com/office/drawing/2017/decorative" val="1"/>
              </a:ext>
            </a:extLst>
          </p:cNvPr>
          <p:cNvSpPr>
            <a:spLocks noGrp="1"/>
          </p:cNvSpPr>
          <p:nvPr>
            <p:ph type="pic" sz="quarter" idx="21"/>
          </p:nvPr>
        </p:nvSpPr>
        <p:spPr>
          <a:xfrm>
            <a:off x="0" y="0"/>
            <a:ext cx="5924550" cy="6858000"/>
          </a:xfrm>
          <a:pattFill prst="wdUpDiag">
            <a:fgClr>
              <a:srgbClr val="E8E8E8"/>
            </a:fgClr>
            <a:bgClr>
              <a:schemeClr val="bg1"/>
            </a:bgClr>
          </a:pattFill>
        </p:spPr>
        <p:txBody>
          <a:bodyPr/>
          <a:lstStyle/>
          <a:p>
            <a:r>
              <a:rPr lang="en-US"/>
              <a:t>Click icon to add picture</a:t>
            </a:r>
            <a:endParaRPr lang="en-GB"/>
          </a:p>
        </p:txBody>
      </p:sp>
      <p:sp>
        <p:nvSpPr>
          <p:cNvPr id="8" name="Slide Number Placeholder 7">
            <a:extLst>
              <a:ext uri="{FF2B5EF4-FFF2-40B4-BE49-F238E27FC236}">
                <a16:creationId xmlns:a16="http://schemas.microsoft.com/office/drawing/2014/main" id="{8AED4CF6-F266-4747-9A04-A15AF83A9424}"/>
              </a:ext>
            </a:extLst>
          </p:cNvPr>
          <p:cNvSpPr>
            <a:spLocks noGrp="1"/>
          </p:cNvSpPr>
          <p:nvPr>
            <p:ph type="sldNum" sz="quarter" idx="20"/>
          </p:nvPr>
        </p:nvSpPr>
        <p:spPr>
          <a:xfrm>
            <a:off x="437230" y="6279028"/>
            <a:ext cx="304370" cy="365125"/>
          </a:xfrm>
          <a:prstGeom prst="rect">
            <a:avLst/>
          </a:prstGeom>
        </p:spPr>
        <p:txBody>
          <a:bodyPr/>
          <a:lstStyle/>
          <a:p>
            <a:fld id="{D61AABEC-672F-4B68-B914-690DA978312C}" type="slidenum">
              <a:rPr lang="en-GB" smtClean="0"/>
              <a:pPr/>
              <a:t>‹#›</a:t>
            </a:fld>
            <a:r>
              <a:rPr lang="en-GB"/>
              <a:t>  </a:t>
            </a:r>
          </a:p>
        </p:txBody>
      </p:sp>
      <p:sp>
        <p:nvSpPr>
          <p:cNvPr id="7" name="Title 6" descr="Header">
            <a:extLst>
              <a:ext uri="{FF2B5EF4-FFF2-40B4-BE49-F238E27FC236}">
                <a16:creationId xmlns:a16="http://schemas.microsoft.com/office/drawing/2014/main" id="{B80FCDC1-4ADD-40AF-8A4F-44573B1258DA}"/>
              </a:ext>
            </a:extLst>
          </p:cNvPr>
          <p:cNvSpPr>
            <a:spLocks noGrp="1"/>
          </p:cNvSpPr>
          <p:nvPr>
            <p:ph type="title"/>
          </p:nvPr>
        </p:nvSpPr>
        <p:spPr>
          <a:xfrm>
            <a:off x="6279300" y="397170"/>
            <a:ext cx="5456880" cy="775597"/>
          </a:xfrm>
        </p:spPr>
        <p:txBody>
          <a:bodyPr/>
          <a:lstStyle/>
          <a:p>
            <a:r>
              <a:rPr lang="en-US"/>
              <a:t>Click to edit Master title style</a:t>
            </a:r>
            <a:endParaRPr lang="en-GB"/>
          </a:p>
        </p:txBody>
      </p:sp>
      <p:sp>
        <p:nvSpPr>
          <p:cNvPr id="11" name="Title">
            <a:extLst>
              <a:ext uri="{FF2B5EF4-FFF2-40B4-BE49-F238E27FC236}">
                <a16:creationId xmlns:a16="http://schemas.microsoft.com/office/drawing/2014/main" id="{4C7002A5-7F55-427A-9382-A6BAE40CADF3}"/>
              </a:ext>
            </a:extLst>
          </p:cNvPr>
          <p:cNvSpPr>
            <a:spLocks noGrp="1"/>
          </p:cNvSpPr>
          <p:nvPr>
            <p:ph type="body" sz="quarter" idx="19" hasCustomPrompt="1"/>
          </p:nvPr>
        </p:nvSpPr>
        <p:spPr>
          <a:xfrm>
            <a:off x="6279300" y="1241781"/>
            <a:ext cx="2019784" cy="312330"/>
          </a:xfrm>
          <a:noFill/>
        </p:spPr>
        <p:txBody>
          <a:bodyPr vert="horz" wrap="none" lIns="0" tIns="0" rIns="0" bIns="0" rtlCol="0">
            <a:spAutoFit/>
          </a:bodyPr>
          <a:lstStyle>
            <a:lvl1pPr>
              <a:lnSpc>
                <a:spcPct val="100000"/>
              </a:lnSpc>
              <a:defRPr lang="en-GB" sz="2000" b="1" dirty="0">
                <a:solidFill>
                  <a:schemeClr val="tx2"/>
                </a:solidFill>
              </a:defRPr>
            </a:lvl1pPr>
          </a:lstStyle>
          <a:p>
            <a:pPr lvl="0"/>
            <a:r>
              <a:rPr lang="en-GB"/>
              <a:t>Optional subtitle</a:t>
            </a:r>
          </a:p>
        </p:txBody>
      </p:sp>
      <p:sp>
        <p:nvSpPr>
          <p:cNvPr id="3" name="Body">
            <a:extLst>
              <a:ext uri="{FF2B5EF4-FFF2-40B4-BE49-F238E27FC236}">
                <a16:creationId xmlns:a16="http://schemas.microsoft.com/office/drawing/2014/main" id="{1703231E-4063-4D72-A4F3-5BF19050C303}"/>
              </a:ext>
            </a:extLst>
          </p:cNvPr>
          <p:cNvSpPr>
            <a:spLocks noGrp="1"/>
          </p:cNvSpPr>
          <p:nvPr>
            <p:ph idx="1" hasCustomPrompt="1"/>
          </p:nvPr>
        </p:nvSpPr>
        <p:spPr>
          <a:xfrm>
            <a:off x="6279300" y="1792800"/>
            <a:ext cx="5456880" cy="3876675"/>
          </a:xfrm>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2" name="Classification">
            <a:extLst>
              <a:ext uri="{FF2B5EF4-FFF2-40B4-BE49-F238E27FC236}">
                <a16:creationId xmlns:a16="http://schemas.microsoft.com/office/drawing/2014/main" id="{DA105F9F-8D33-E54B-9209-51CFA9B6B2B1}"/>
              </a:ext>
              <a:ext uri="{C183D7F6-B498-43B3-948B-1728B52AA6E4}">
                <adec:decorative xmlns:adec="http://schemas.microsoft.com/office/drawing/2017/decorative" val="1"/>
              </a:ext>
            </a:extLst>
          </p:cNvPr>
          <p:cNvSpPr txBox="1">
            <a:spLocks/>
          </p:cNvSpPr>
          <p:nvPr userDrawn="1"/>
        </p:nvSpPr>
        <p:spPr>
          <a:xfrm>
            <a:off x="817200" y="6515735"/>
            <a:ext cx="5107167"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800">
                <a:solidFill>
                  <a:schemeClr val="bg1"/>
                </a:solidFill>
              </a:rPr>
              <a:t>© Ipsos | GPPS National Summary Report - Chart Samples | January 2024 | Version 1 | Public | Client Use Only</a:t>
            </a:r>
            <a:endParaRPr lang="en-US" sz="800">
              <a:solidFill>
                <a:schemeClr val="bg1"/>
              </a:solidFill>
            </a:endParaRPr>
          </a:p>
        </p:txBody>
      </p:sp>
    </p:spTree>
    <p:extLst>
      <p:ext uri="{BB962C8B-B14F-4D97-AF65-F5344CB8AC3E}">
        <p14:creationId xmlns:p14="http://schemas.microsoft.com/office/powerpoint/2010/main" val="4074495380"/>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diagram_area_left_text_right">
    <p:spTree>
      <p:nvGrpSpPr>
        <p:cNvPr id="1" name=""/>
        <p:cNvGrpSpPr/>
        <p:nvPr/>
      </p:nvGrpSpPr>
      <p:grpSpPr>
        <a:xfrm>
          <a:off x="0" y="0"/>
          <a:ext cx="0" cy="0"/>
          <a:chOff x="0" y="0"/>
          <a:chExt cx="0" cy="0"/>
        </a:xfrm>
      </p:grpSpPr>
      <p:sp>
        <p:nvSpPr>
          <p:cNvPr id="14" name="Slide Number Placeholder 15">
            <a:extLst>
              <a:ext uri="{FF2B5EF4-FFF2-40B4-BE49-F238E27FC236}">
                <a16:creationId xmlns:a16="http://schemas.microsoft.com/office/drawing/2014/main" id="{BF2DD637-BBA1-47D0-B4B8-B7E7A6A2DF1F}"/>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5" name="Title 4" descr="Header">
            <a:extLst>
              <a:ext uri="{FF2B5EF4-FFF2-40B4-BE49-F238E27FC236}">
                <a16:creationId xmlns:a16="http://schemas.microsoft.com/office/drawing/2014/main" id="{3C789C5D-08E7-4665-B3A8-8305CB4DF9FB}"/>
              </a:ext>
            </a:extLst>
          </p:cNvPr>
          <p:cNvSpPr>
            <a:spLocks noGrp="1"/>
          </p:cNvSpPr>
          <p:nvPr>
            <p:ph type="title"/>
          </p:nvPr>
        </p:nvSpPr>
        <p:spPr/>
        <p:txBody>
          <a:bodyPr/>
          <a:lstStyle/>
          <a:p>
            <a:r>
              <a:rPr lang="en-US"/>
              <a:t>Click to edit Master title style</a:t>
            </a:r>
            <a:endParaRPr lang="en-GB"/>
          </a:p>
        </p:txBody>
      </p:sp>
      <p:sp>
        <p:nvSpPr>
          <p:cNvPr id="11" name="Subtitle">
            <a:extLst>
              <a:ext uri="{FF2B5EF4-FFF2-40B4-BE49-F238E27FC236}">
                <a16:creationId xmlns:a16="http://schemas.microsoft.com/office/drawing/2014/main" id="{B63BB4B1-C751-4EA9-9308-214F2080D300}"/>
              </a:ext>
            </a:extLst>
          </p:cNvPr>
          <p:cNvSpPr>
            <a:spLocks noGrp="1"/>
          </p:cNvSpPr>
          <p:nvPr>
            <p:ph type="body" sz="quarter" idx="15" hasCustomPrompt="1"/>
          </p:nvPr>
        </p:nvSpPr>
        <p:spPr>
          <a:xfrm>
            <a:off x="449999" y="1241781"/>
            <a:ext cx="9341699" cy="312330"/>
          </a:xfrm>
          <a:noFill/>
        </p:spPr>
        <p:txBody>
          <a:bodyPr vert="horz" wrap="square" lIns="0" tIns="0" rIns="0" bIns="0" rtlCol="0">
            <a:spAutoFit/>
          </a:bodyPr>
          <a:lstStyle>
            <a:lvl1pPr>
              <a:lnSpc>
                <a:spcPct val="100000"/>
              </a:lnSpc>
              <a:defRPr lang="en-GB" sz="2000" b="1" dirty="0">
                <a:solidFill>
                  <a:schemeClr val="tx2"/>
                </a:solidFill>
              </a:defRPr>
            </a:lvl1pPr>
          </a:lstStyle>
          <a:p>
            <a:pPr lvl="0"/>
            <a:r>
              <a:rPr lang="en-GB"/>
              <a:t>Optional subtitle</a:t>
            </a:r>
          </a:p>
        </p:txBody>
      </p:sp>
      <p:sp>
        <p:nvSpPr>
          <p:cNvPr id="3" name="Body">
            <a:extLst>
              <a:ext uri="{FF2B5EF4-FFF2-40B4-BE49-F238E27FC236}">
                <a16:creationId xmlns:a16="http://schemas.microsoft.com/office/drawing/2014/main" id="{1703231E-4063-4D72-A4F3-5BF19050C303}"/>
              </a:ext>
            </a:extLst>
          </p:cNvPr>
          <p:cNvSpPr>
            <a:spLocks noGrp="1"/>
          </p:cNvSpPr>
          <p:nvPr>
            <p:ph idx="1" hasCustomPrompt="1"/>
          </p:nvPr>
        </p:nvSpPr>
        <p:spPr>
          <a:xfrm>
            <a:off x="8202612" y="1793228"/>
            <a:ext cx="3535115" cy="3876675"/>
          </a:xfrm>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6" name="Chart diagram area">
            <a:extLst>
              <a:ext uri="{FF2B5EF4-FFF2-40B4-BE49-F238E27FC236}">
                <a16:creationId xmlns:a16="http://schemas.microsoft.com/office/drawing/2014/main" id="{675ABD26-27A1-49BA-B8BB-4F8938E75476}"/>
              </a:ext>
            </a:extLst>
          </p:cNvPr>
          <p:cNvSpPr>
            <a:spLocks noGrp="1"/>
          </p:cNvSpPr>
          <p:nvPr>
            <p:ph sz="quarter" idx="19" hasCustomPrompt="1"/>
          </p:nvPr>
        </p:nvSpPr>
        <p:spPr>
          <a:xfrm>
            <a:off x="450000" y="1793875"/>
            <a:ext cx="7419975" cy="3876675"/>
          </a:xfrm>
          <a:solidFill>
            <a:srgbClr val="E8E8E8"/>
          </a:solidFill>
        </p:spPr>
        <p:txBody>
          <a:bodyPr/>
          <a:lstStyle>
            <a:lvl1pPr>
              <a:defRPr/>
            </a:lvl1pPr>
          </a:lstStyle>
          <a:p>
            <a:pPr lvl="0"/>
            <a:r>
              <a:rPr lang="en-US"/>
              <a:t>Insert diagram or visual content here</a:t>
            </a:r>
          </a:p>
        </p:txBody>
      </p:sp>
      <p:sp>
        <p:nvSpPr>
          <p:cNvPr id="12" name="Base">
            <a:extLst>
              <a:ext uri="{FF2B5EF4-FFF2-40B4-BE49-F238E27FC236}">
                <a16:creationId xmlns:a16="http://schemas.microsoft.com/office/drawing/2014/main" id="{AC805011-47E8-4CDB-9BE1-44E4E27D58C9}"/>
              </a:ext>
            </a:extLst>
          </p:cNvPr>
          <p:cNvSpPr>
            <a:spLocks noGrp="1"/>
          </p:cNvSpPr>
          <p:nvPr>
            <p:ph type="body" sz="quarter" idx="18" hasCustomPrompt="1"/>
          </p:nvPr>
        </p:nvSpPr>
        <p:spPr>
          <a:xfrm>
            <a:off x="452897" y="5823783"/>
            <a:ext cx="11277975" cy="124906"/>
          </a:xfrm>
        </p:spPr>
        <p:txBody>
          <a:bodyPr wrap="square" lIns="0" anchor="b">
            <a:spAutoFit/>
          </a:bodyPr>
          <a:lstStyle>
            <a:lvl1pPr marL="0" indent="0" algn="r">
              <a:buNone/>
              <a:defRPr sz="800" b="0" i="1">
                <a:solidFill>
                  <a:schemeClr val="tx1">
                    <a:lumMod val="75000"/>
                    <a:lumOff val="25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Base and source info (delete if not necessary)</a:t>
            </a:r>
          </a:p>
        </p:txBody>
      </p:sp>
    </p:spTree>
    <p:extLst>
      <p:ext uri="{BB962C8B-B14F-4D97-AF65-F5344CB8AC3E}">
        <p14:creationId xmlns:p14="http://schemas.microsoft.com/office/powerpoint/2010/main" val="1538511719"/>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p:cSld name="text left_diagram_area_right">
    <p:spTree>
      <p:nvGrpSpPr>
        <p:cNvPr id="1" name=""/>
        <p:cNvGrpSpPr/>
        <p:nvPr/>
      </p:nvGrpSpPr>
      <p:grpSpPr>
        <a:xfrm>
          <a:off x="0" y="0"/>
          <a:ext cx="0" cy="0"/>
          <a:chOff x="0" y="0"/>
          <a:chExt cx="0" cy="0"/>
        </a:xfrm>
      </p:grpSpPr>
      <p:sp>
        <p:nvSpPr>
          <p:cNvPr id="13" name="Slide Number Placeholder 12">
            <a:extLst>
              <a:ext uri="{FF2B5EF4-FFF2-40B4-BE49-F238E27FC236}">
                <a16:creationId xmlns:a16="http://schemas.microsoft.com/office/drawing/2014/main" id="{1B292489-1F70-4A53-A48A-28BCC1263BF1}"/>
              </a:ext>
            </a:extLst>
          </p:cNvPr>
          <p:cNvSpPr>
            <a:spLocks noGrp="1"/>
          </p:cNvSpPr>
          <p:nvPr>
            <p:ph type="sldNum" sz="quarter" idx="20"/>
          </p:nvPr>
        </p:nvSpPr>
        <p:spPr>
          <a:xfrm>
            <a:off x="437230" y="6279028"/>
            <a:ext cx="304370" cy="365125"/>
          </a:xfrm>
          <a:prstGeom prst="rect">
            <a:avLst/>
          </a:prstGeom>
        </p:spPr>
        <p:txBody>
          <a:bodyPr/>
          <a:lstStyle/>
          <a:p>
            <a:fld id="{D61AABEC-672F-4B68-B914-690DA978312C}" type="slidenum">
              <a:rPr lang="en-GB" smtClean="0"/>
              <a:pPr/>
              <a:t>‹#›</a:t>
            </a:fld>
            <a:r>
              <a:rPr lang="en-GB"/>
              <a:t>  </a:t>
            </a:r>
          </a:p>
        </p:txBody>
      </p:sp>
      <p:sp>
        <p:nvSpPr>
          <p:cNvPr id="5" name="Title 4" descr="Header">
            <a:extLst>
              <a:ext uri="{FF2B5EF4-FFF2-40B4-BE49-F238E27FC236}">
                <a16:creationId xmlns:a16="http://schemas.microsoft.com/office/drawing/2014/main" id="{4E7DB10B-B766-4A3C-BABF-17B2D91DB2CE}"/>
              </a:ext>
            </a:extLst>
          </p:cNvPr>
          <p:cNvSpPr>
            <a:spLocks noGrp="1"/>
          </p:cNvSpPr>
          <p:nvPr>
            <p:ph type="title"/>
          </p:nvPr>
        </p:nvSpPr>
        <p:spPr/>
        <p:txBody>
          <a:bodyPr/>
          <a:lstStyle/>
          <a:p>
            <a:r>
              <a:rPr lang="en-US"/>
              <a:t>Click to edit Master title style</a:t>
            </a:r>
            <a:endParaRPr lang="en-GB"/>
          </a:p>
        </p:txBody>
      </p:sp>
      <p:sp>
        <p:nvSpPr>
          <p:cNvPr id="12" name="Subtitle">
            <a:extLst>
              <a:ext uri="{FF2B5EF4-FFF2-40B4-BE49-F238E27FC236}">
                <a16:creationId xmlns:a16="http://schemas.microsoft.com/office/drawing/2014/main" id="{98FD30A3-E45C-4B79-8B00-57EBF238C59F}"/>
              </a:ext>
            </a:extLst>
          </p:cNvPr>
          <p:cNvSpPr>
            <a:spLocks noGrp="1"/>
          </p:cNvSpPr>
          <p:nvPr>
            <p:ph type="body" sz="quarter" idx="15" hasCustomPrompt="1"/>
          </p:nvPr>
        </p:nvSpPr>
        <p:spPr>
          <a:xfrm>
            <a:off x="449999" y="1241781"/>
            <a:ext cx="9341699" cy="312330"/>
          </a:xfrm>
          <a:noFill/>
        </p:spPr>
        <p:txBody>
          <a:bodyPr vert="horz" wrap="square" lIns="0" tIns="0" rIns="0" bIns="0" rtlCol="0">
            <a:spAutoFit/>
          </a:bodyPr>
          <a:lstStyle>
            <a:lvl1pPr>
              <a:lnSpc>
                <a:spcPct val="100000"/>
              </a:lnSpc>
              <a:defRPr lang="en-GB" sz="2000" b="1" dirty="0">
                <a:solidFill>
                  <a:schemeClr val="tx2"/>
                </a:solidFill>
              </a:defRPr>
            </a:lvl1pPr>
          </a:lstStyle>
          <a:p>
            <a:pPr lvl="0"/>
            <a:r>
              <a:rPr lang="en-GB"/>
              <a:t>Optional subtitle</a:t>
            </a:r>
          </a:p>
        </p:txBody>
      </p:sp>
      <p:sp>
        <p:nvSpPr>
          <p:cNvPr id="3" name="Body text">
            <a:extLst>
              <a:ext uri="{FF2B5EF4-FFF2-40B4-BE49-F238E27FC236}">
                <a16:creationId xmlns:a16="http://schemas.microsoft.com/office/drawing/2014/main" id="{1703231E-4063-4D72-A4F3-5BF19050C303}"/>
              </a:ext>
            </a:extLst>
          </p:cNvPr>
          <p:cNvSpPr>
            <a:spLocks noGrp="1"/>
          </p:cNvSpPr>
          <p:nvPr>
            <p:ph idx="1" hasCustomPrompt="1"/>
          </p:nvPr>
        </p:nvSpPr>
        <p:spPr>
          <a:xfrm>
            <a:off x="450000" y="1792800"/>
            <a:ext cx="3519489" cy="3876675"/>
          </a:xfrm>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Diagram area">
            <a:extLst>
              <a:ext uri="{FF2B5EF4-FFF2-40B4-BE49-F238E27FC236}">
                <a16:creationId xmlns:a16="http://schemas.microsoft.com/office/drawing/2014/main" id="{08D894DB-FF91-4B8E-8C44-72A8DC9940DE}"/>
              </a:ext>
            </a:extLst>
          </p:cNvPr>
          <p:cNvSpPr>
            <a:spLocks noGrp="1"/>
          </p:cNvSpPr>
          <p:nvPr>
            <p:ph sz="quarter" idx="19" hasCustomPrompt="1"/>
          </p:nvPr>
        </p:nvSpPr>
        <p:spPr>
          <a:xfrm>
            <a:off x="4349246" y="1792800"/>
            <a:ext cx="7416800" cy="3877200"/>
          </a:xfrm>
          <a:solidFill>
            <a:srgbClr val="E8E8E8"/>
          </a:solidFill>
        </p:spPr>
        <p:txBody>
          <a:bodyPr/>
          <a:lstStyle>
            <a:lvl1pPr>
              <a:defRPr sz="1400"/>
            </a:lvl1pPr>
            <a:lvl2pPr>
              <a:defRPr sz="1200"/>
            </a:lvl2pPr>
            <a:lvl3pPr>
              <a:defRPr sz="1200"/>
            </a:lvl3pPr>
            <a:lvl4pPr>
              <a:defRPr sz="1200"/>
            </a:lvl4pPr>
            <a:lvl5pPr>
              <a:defRPr sz="1200"/>
            </a:lvl5pPr>
          </a:lstStyle>
          <a:p>
            <a:pPr lvl="0"/>
            <a:r>
              <a:rPr lang="en-US"/>
              <a:t>Insert diagram or visual content here</a:t>
            </a:r>
          </a:p>
        </p:txBody>
      </p:sp>
      <p:sp>
        <p:nvSpPr>
          <p:cNvPr id="11" name="Base">
            <a:extLst>
              <a:ext uri="{FF2B5EF4-FFF2-40B4-BE49-F238E27FC236}">
                <a16:creationId xmlns:a16="http://schemas.microsoft.com/office/drawing/2014/main" id="{C52F8B06-1F56-44E1-9BCB-34E6B0549078}"/>
              </a:ext>
            </a:extLst>
          </p:cNvPr>
          <p:cNvSpPr>
            <a:spLocks noGrp="1"/>
          </p:cNvSpPr>
          <p:nvPr>
            <p:ph type="body" sz="quarter" idx="18" hasCustomPrompt="1"/>
          </p:nvPr>
        </p:nvSpPr>
        <p:spPr>
          <a:xfrm>
            <a:off x="452897" y="5823783"/>
            <a:ext cx="11277975" cy="124906"/>
          </a:xfrm>
        </p:spPr>
        <p:txBody>
          <a:bodyPr wrap="square" lIns="0" anchor="b">
            <a:spAutoFit/>
          </a:bodyPr>
          <a:lstStyle>
            <a:lvl1pPr marL="0" indent="0" algn="r">
              <a:buNone/>
              <a:defRPr sz="800" b="0" i="1">
                <a:solidFill>
                  <a:schemeClr val="tx1">
                    <a:lumMod val="75000"/>
                    <a:lumOff val="25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Base and source info (delete if not necessary)</a:t>
            </a:r>
          </a:p>
        </p:txBody>
      </p:sp>
    </p:spTree>
    <p:extLst>
      <p:ext uri="{BB962C8B-B14F-4D97-AF65-F5344CB8AC3E}">
        <p14:creationId xmlns:p14="http://schemas.microsoft.com/office/powerpoint/2010/main" val="4056127386"/>
      </p:ext>
    </p:extLst>
  </p:cSld>
  <p:clrMapOvr>
    <a:masterClrMapping/>
  </p:clrMapOvr>
  <p:extLst>
    <p:ext uri="{DCECCB84-F9BA-43D5-87BE-67443E8EF086}">
      <p15:sldGuideLst xmlns:p15="http://schemas.microsoft.com/office/powerpoint/2012/main"/>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Image wide_right_text_left">
    <p:spTree>
      <p:nvGrpSpPr>
        <p:cNvPr id="1" name=""/>
        <p:cNvGrpSpPr/>
        <p:nvPr/>
      </p:nvGrpSpPr>
      <p:grpSpPr>
        <a:xfrm>
          <a:off x="0" y="0"/>
          <a:ext cx="0" cy="0"/>
          <a:chOff x="0" y="0"/>
          <a:chExt cx="0" cy="0"/>
        </a:xfrm>
      </p:grpSpPr>
      <p:sp>
        <p:nvSpPr>
          <p:cNvPr id="14" name="Slide Number Placeholder 15">
            <a:extLst>
              <a:ext uri="{FF2B5EF4-FFF2-40B4-BE49-F238E27FC236}">
                <a16:creationId xmlns:a16="http://schemas.microsoft.com/office/drawing/2014/main" id="{EF95DC6B-FECE-4203-ADCD-9D9B4B0B7CCE}"/>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5" name="Title 4" descr="Header">
            <a:extLst>
              <a:ext uri="{FF2B5EF4-FFF2-40B4-BE49-F238E27FC236}">
                <a16:creationId xmlns:a16="http://schemas.microsoft.com/office/drawing/2014/main" id="{29C7B134-C936-4991-A641-BFD3770AA01E}"/>
              </a:ext>
            </a:extLst>
          </p:cNvPr>
          <p:cNvSpPr>
            <a:spLocks noGrp="1"/>
          </p:cNvSpPr>
          <p:nvPr>
            <p:ph type="title"/>
          </p:nvPr>
        </p:nvSpPr>
        <p:spPr/>
        <p:txBody>
          <a:bodyPr/>
          <a:lstStyle/>
          <a:p>
            <a:r>
              <a:rPr lang="en-US"/>
              <a:t>Click to edit Master title style</a:t>
            </a:r>
            <a:endParaRPr lang="en-GB"/>
          </a:p>
        </p:txBody>
      </p:sp>
      <p:sp>
        <p:nvSpPr>
          <p:cNvPr id="11" name="Subtitle">
            <a:extLst>
              <a:ext uri="{FF2B5EF4-FFF2-40B4-BE49-F238E27FC236}">
                <a16:creationId xmlns:a16="http://schemas.microsoft.com/office/drawing/2014/main" id="{38FA1497-2C1D-493E-AEE5-D9676662E535}"/>
              </a:ext>
            </a:extLst>
          </p:cNvPr>
          <p:cNvSpPr>
            <a:spLocks noGrp="1"/>
          </p:cNvSpPr>
          <p:nvPr>
            <p:ph type="body" sz="quarter" idx="15" hasCustomPrompt="1"/>
          </p:nvPr>
        </p:nvSpPr>
        <p:spPr>
          <a:xfrm>
            <a:off x="450000" y="1241781"/>
            <a:ext cx="9341700" cy="312330"/>
          </a:xfrm>
          <a:noFill/>
        </p:spPr>
        <p:txBody>
          <a:bodyPr vert="horz" wrap="square" lIns="0" tIns="0" rIns="0" bIns="0" rtlCol="0">
            <a:spAutoFit/>
          </a:bodyPr>
          <a:lstStyle>
            <a:lvl1pPr>
              <a:lnSpc>
                <a:spcPct val="100000"/>
              </a:lnSpc>
              <a:defRPr lang="en-GB" sz="2000" b="1" dirty="0">
                <a:solidFill>
                  <a:schemeClr val="tx2"/>
                </a:solidFill>
              </a:defRPr>
            </a:lvl1pPr>
          </a:lstStyle>
          <a:p>
            <a:pPr lvl="0"/>
            <a:r>
              <a:rPr lang="en-GB"/>
              <a:t>Optional subtitle</a:t>
            </a:r>
          </a:p>
        </p:txBody>
      </p:sp>
      <p:sp>
        <p:nvSpPr>
          <p:cNvPr id="3" name="Body text area">
            <a:extLst>
              <a:ext uri="{FF2B5EF4-FFF2-40B4-BE49-F238E27FC236}">
                <a16:creationId xmlns:a16="http://schemas.microsoft.com/office/drawing/2014/main" id="{1703231E-4063-4D72-A4F3-5BF19050C303}"/>
              </a:ext>
            </a:extLst>
          </p:cNvPr>
          <p:cNvSpPr>
            <a:spLocks noGrp="1"/>
          </p:cNvSpPr>
          <p:nvPr>
            <p:ph idx="1" hasCustomPrompt="1"/>
          </p:nvPr>
        </p:nvSpPr>
        <p:spPr>
          <a:xfrm>
            <a:off x="450000" y="1793228"/>
            <a:ext cx="3533775" cy="3876675"/>
          </a:xfrm>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Image">
            <a:extLst>
              <a:ext uri="{FF2B5EF4-FFF2-40B4-BE49-F238E27FC236}">
                <a16:creationId xmlns:a16="http://schemas.microsoft.com/office/drawing/2014/main" id="{2C876A0F-342B-4DA5-8F94-BF6769465718}"/>
              </a:ext>
              <a:ext uri="{C183D7F6-B498-43B3-948B-1728B52AA6E4}">
                <adec:decorative xmlns:adec="http://schemas.microsoft.com/office/drawing/2017/decorative" val="1"/>
              </a:ext>
            </a:extLst>
          </p:cNvPr>
          <p:cNvSpPr>
            <a:spLocks noGrp="1"/>
          </p:cNvSpPr>
          <p:nvPr>
            <p:ph type="pic" sz="quarter" idx="21" hasCustomPrompt="1"/>
          </p:nvPr>
        </p:nvSpPr>
        <p:spPr>
          <a:xfrm>
            <a:off x="4332288" y="1792703"/>
            <a:ext cx="7416799" cy="3877200"/>
          </a:xfrm>
          <a:pattFill prst="wdUpDiag">
            <a:fgClr>
              <a:schemeClr val="bg1">
                <a:lumMod val="95000"/>
              </a:schemeClr>
            </a:fgClr>
            <a:bgClr>
              <a:schemeClr val="bg1"/>
            </a:bgClr>
          </a:pattFill>
        </p:spPr>
        <p:txBody>
          <a:bodyPr/>
          <a:lstStyle>
            <a:lvl1pPr>
              <a:defRPr/>
            </a:lvl1pPr>
          </a:lstStyle>
          <a:p>
            <a:r>
              <a:rPr lang="en-GB"/>
              <a:t>Insert image here</a:t>
            </a:r>
          </a:p>
        </p:txBody>
      </p:sp>
    </p:spTree>
    <p:extLst>
      <p:ext uri="{BB962C8B-B14F-4D97-AF65-F5344CB8AC3E}">
        <p14:creationId xmlns:p14="http://schemas.microsoft.com/office/powerpoint/2010/main" val="3830787619"/>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Image wide_left_text_right">
    <p:spTree>
      <p:nvGrpSpPr>
        <p:cNvPr id="1" name=""/>
        <p:cNvGrpSpPr/>
        <p:nvPr/>
      </p:nvGrpSpPr>
      <p:grpSpPr>
        <a:xfrm>
          <a:off x="0" y="0"/>
          <a:ext cx="0" cy="0"/>
          <a:chOff x="0" y="0"/>
          <a:chExt cx="0" cy="0"/>
        </a:xfrm>
      </p:grpSpPr>
      <p:sp>
        <p:nvSpPr>
          <p:cNvPr id="14" name="Slide Number Placeholder 15">
            <a:extLst>
              <a:ext uri="{FF2B5EF4-FFF2-40B4-BE49-F238E27FC236}">
                <a16:creationId xmlns:a16="http://schemas.microsoft.com/office/drawing/2014/main" id="{E2A189AF-6D3A-4832-9F8D-FC5D1FEA9E46}"/>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5" name="Title 4" descr="Header">
            <a:extLst>
              <a:ext uri="{FF2B5EF4-FFF2-40B4-BE49-F238E27FC236}">
                <a16:creationId xmlns:a16="http://schemas.microsoft.com/office/drawing/2014/main" id="{EDB5E312-8509-47D6-BD23-9B6F43E11C3D}"/>
              </a:ext>
            </a:extLst>
          </p:cNvPr>
          <p:cNvSpPr>
            <a:spLocks noGrp="1"/>
          </p:cNvSpPr>
          <p:nvPr>
            <p:ph type="title"/>
          </p:nvPr>
        </p:nvSpPr>
        <p:spPr/>
        <p:txBody>
          <a:bodyPr/>
          <a:lstStyle/>
          <a:p>
            <a:r>
              <a:rPr lang="en-US"/>
              <a:t>Click to edit Master title style</a:t>
            </a:r>
            <a:endParaRPr lang="en-GB"/>
          </a:p>
        </p:txBody>
      </p:sp>
      <p:sp>
        <p:nvSpPr>
          <p:cNvPr id="11" name="Subtitle">
            <a:extLst>
              <a:ext uri="{FF2B5EF4-FFF2-40B4-BE49-F238E27FC236}">
                <a16:creationId xmlns:a16="http://schemas.microsoft.com/office/drawing/2014/main" id="{38FA1497-2C1D-493E-AEE5-D9676662E535}"/>
              </a:ext>
            </a:extLst>
          </p:cNvPr>
          <p:cNvSpPr>
            <a:spLocks noGrp="1"/>
          </p:cNvSpPr>
          <p:nvPr>
            <p:ph type="body" sz="quarter" idx="15" hasCustomPrompt="1"/>
          </p:nvPr>
        </p:nvSpPr>
        <p:spPr>
          <a:xfrm>
            <a:off x="449999" y="1241781"/>
            <a:ext cx="9341699" cy="312330"/>
          </a:xfrm>
          <a:noFill/>
        </p:spPr>
        <p:txBody>
          <a:bodyPr vert="horz" wrap="square" lIns="0" tIns="0" rIns="0" bIns="0" rtlCol="0">
            <a:spAutoFit/>
          </a:bodyPr>
          <a:lstStyle>
            <a:lvl1pPr>
              <a:lnSpc>
                <a:spcPct val="100000"/>
              </a:lnSpc>
              <a:defRPr lang="en-GB" sz="2000" b="1" dirty="0">
                <a:solidFill>
                  <a:schemeClr val="tx2"/>
                </a:solidFill>
              </a:defRPr>
            </a:lvl1pPr>
          </a:lstStyle>
          <a:p>
            <a:pPr lvl="0"/>
            <a:r>
              <a:rPr lang="en-GB"/>
              <a:t>Optional subtitle</a:t>
            </a:r>
          </a:p>
        </p:txBody>
      </p:sp>
      <p:sp>
        <p:nvSpPr>
          <p:cNvPr id="8" name="Image">
            <a:extLst>
              <a:ext uri="{FF2B5EF4-FFF2-40B4-BE49-F238E27FC236}">
                <a16:creationId xmlns:a16="http://schemas.microsoft.com/office/drawing/2014/main" id="{2C876A0F-342B-4DA5-8F94-BF6769465718}"/>
              </a:ext>
              <a:ext uri="{C183D7F6-B498-43B3-948B-1728B52AA6E4}">
                <adec:decorative xmlns:adec="http://schemas.microsoft.com/office/drawing/2017/decorative" val="1"/>
              </a:ext>
            </a:extLst>
          </p:cNvPr>
          <p:cNvSpPr>
            <a:spLocks noGrp="1"/>
          </p:cNvSpPr>
          <p:nvPr>
            <p:ph type="pic" sz="quarter" idx="21" hasCustomPrompt="1"/>
          </p:nvPr>
        </p:nvSpPr>
        <p:spPr>
          <a:xfrm>
            <a:off x="450000" y="1792703"/>
            <a:ext cx="7416799" cy="3877200"/>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3" name="Body text">
            <a:extLst>
              <a:ext uri="{FF2B5EF4-FFF2-40B4-BE49-F238E27FC236}">
                <a16:creationId xmlns:a16="http://schemas.microsoft.com/office/drawing/2014/main" id="{1703231E-4063-4D72-A4F3-5BF19050C303}"/>
              </a:ext>
            </a:extLst>
          </p:cNvPr>
          <p:cNvSpPr>
            <a:spLocks noGrp="1"/>
          </p:cNvSpPr>
          <p:nvPr>
            <p:ph idx="1" hasCustomPrompt="1"/>
          </p:nvPr>
        </p:nvSpPr>
        <p:spPr>
          <a:xfrm>
            <a:off x="8214853" y="1793228"/>
            <a:ext cx="3533775" cy="3876675"/>
          </a:xfrm>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Tree>
    <p:extLst>
      <p:ext uri="{BB962C8B-B14F-4D97-AF65-F5344CB8AC3E}">
        <p14:creationId xmlns:p14="http://schemas.microsoft.com/office/powerpoint/2010/main" val="4040586104"/>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3_images_3_summaries">
    <p:spTree>
      <p:nvGrpSpPr>
        <p:cNvPr id="1" name=""/>
        <p:cNvGrpSpPr/>
        <p:nvPr/>
      </p:nvGrpSpPr>
      <p:grpSpPr>
        <a:xfrm>
          <a:off x="0" y="0"/>
          <a:ext cx="0" cy="0"/>
          <a:chOff x="0" y="0"/>
          <a:chExt cx="0" cy="0"/>
        </a:xfrm>
      </p:grpSpPr>
      <p:sp>
        <p:nvSpPr>
          <p:cNvPr id="19" name="Slide Number Placeholder 15">
            <a:extLst>
              <a:ext uri="{FF2B5EF4-FFF2-40B4-BE49-F238E27FC236}">
                <a16:creationId xmlns:a16="http://schemas.microsoft.com/office/drawing/2014/main" id="{910CBFE0-EF29-4283-82C0-7BE87FF8BF3C}"/>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5" name="Title 4" descr="Header">
            <a:extLst>
              <a:ext uri="{FF2B5EF4-FFF2-40B4-BE49-F238E27FC236}">
                <a16:creationId xmlns:a16="http://schemas.microsoft.com/office/drawing/2014/main" id="{DB5751CC-11B5-48AF-83ED-77DBABCFF9A3}"/>
              </a:ext>
            </a:extLst>
          </p:cNvPr>
          <p:cNvSpPr>
            <a:spLocks noGrp="1"/>
          </p:cNvSpPr>
          <p:nvPr>
            <p:ph type="title"/>
          </p:nvPr>
        </p:nvSpPr>
        <p:spPr/>
        <p:txBody>
          <a:bodyPr/>
          <a:lstStyle/>
          <a:p>
            <a:r>
              <a:rPr lang="en-US"/>
              <a:t>Click to edit Master title style</a:t>
            </a:r>
            <a:endParaRPr lang="en-GB"/>
          </a:p>
        </p:txBody>
      </p:sp>
      <p:sp>
        <p:nvSpPr>
          <p:cNvPr id="17" name="Subtitle">
            <a:extLst>
              <a:ext uri="{FF2B5EF4-FFF2-40B4-BE49-F238E27FC236}">
                <a16:creationId xmlns:a16="http://schemas.microsoft.com/office/drawing/2014/main" id="{0665A03E-1A5A-4860-A19A-E8030E5810F5}"/>
              </a:ext>
            </a:extLst>
          </p:cNvPr>
          <p:cNvSpPr>
            <a:spLocks noGrp="1"/>
          </p:cNvSpPr>
          <p:nvPr>
            <p:ph type="body" sz="quarter" idx="15" hasCustomPrompt="1"/>
          </p:nvPr>
        </p:nvSpPr>
        <p:spPr>
          <a:xfrm>
            <a:off x="449999" y="1241781"/>
            <a:ext cx="9341699" cy="312330"/>
          </a:xfrm>
          <a:noFill/>
        </p:spPr>
        <p:txBody>
          <a:bodyPr vert="horz" wrap="square" lIns="0" tIns="0" rIns="0" bIns="0" rtlCol="0">
            <a:spAutoFit/>
          </a:bodyPr>
          <a:lstStyle>
            <a:lvl1pPr>
              <a:lnSpc>
                <a:spcPct val="100000"/>
              </a:lnSpc>
              <a:defRPr lang="en-GB" sz="2000" b="1" dirty="0">
                <a:solidFill>
                  <a:schemeClr val="tx2"/>
                </a:solidFill>
              </a:defRPr>
            </a:lvl1pPr>
          </a:lstStyle>
          <a:p>
            <a:pPr lvl="0"/>
            <a:r>
              <a:rPr lang="en-GB"/>
              <a:t>Optional subtitle</a:t>
            </a:r>
          </a:p>
        </p:txBody>
      </p:sp>
      <p:sp>
        <p:nvSpPr>
          <p:cNvPr id="8" name="Picture 1">
            <a:extLst>
              <a:ext uri="{FF2B5EF4-FFF2-40B4-BE49-F238E27FC236}">
                <a16:creationId xmlns:a16="http://schemas.microsoft.com/office/drawing/2014/main" id="{2C876A0F-342B-4DA5-8F94-BF6769465718}"/>
              </a:ext>
              <a:ext uri="{C183D7F6-B498-43B3-948B-1728B52AA6E4}">
                <adec:decorative xmlns:adec="http://schemas.microsoft.com/office/drawing/2017/decorative" val="1"/>
              </a:ext>
            </a:extLst>
          </p:cNvPr>
          <p:cNvSpPr>
            <a:spLocks noGrp="1"/>
          </p:cNvSpPr>
          <p:nvPr>
            <p:ph type="pic" sz="quarter" idx="21" hasCustomPrompt="1"/>
          </p:nvPr>
        </p:nvSpPr>
        <p:spPr>
          <a:xfrm>
            <a:off x="450000" y="1792702"/>
            <a:ext cx="3524250" cy="2140354"/>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3" name="Body 1">
            <a:extLst>
              <a:ext uri="{FF2B5EF4-FFF2-40B4-BE49-F238E27FC236}">
                <a16:creationId xmlns:a16="http://schemas.microsoft.com/office/drawing/2014/main" id="{1703231E-4063-4D72-A4F3-5BF19050C303}"/>
              </a:ext>
            </a:extLst>
          </p:cNvPr>
          <p:cNvSpPr>
            <a:spLocks noGrp="1"/>
          </p:cNvSpPr>
          <p:nvPr>
            <p:ph idx="1" hasCustomPrompt="1"/>
          </p:nvPr>
        </p:nvSpPr>
        <p:spPr>
          <a:xfrm>
            <a:off x="450000" y="4113075"/>
            <a:ext cx="3524400" cy="1835288"/>
          </a:xfrm>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13" name="Picture 2">
            <a:extLst>
              <a:ext uri="{FF2B5EF4-FFF2-40B4-BE49-F238E27FC236}">
                <a16:creationId xmlns:a16="http://schemas.microsoft.com/office/drawing/2014/main" id="{7070F8B1-6374-4DE4-83A4-24EB778E4BFB}"/>
              </a:ext>
              <a:ext uri="{C183D7F6-B498-43B3-948B-1728B52AA6E4}">
                <adec:decorative xmlns:adec="http://schemas.microsoft.com/office/drawing/2017/decorative" val="1"/>
              </a:ext>
            </a:extLst>
          </p:cNvPr>
          <p:cNvSpPr>
            <a:spLocks noGrp="1"/>
          </p:cNvSpPr>
          <p:nvPr>
            <p:ph type="pic" sz="quarter" idx="22" hasCustomPrompt="1"/>
          </p:nvPr>
        </p:nvSpPr>
        <p:spPr>
          <a:xfrm>
            <a:off x="4336915" y="1792702"/>
            <a:ext cx="3524250" cy="2140354"/>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15" name="Body 2">
            <a:extLst>
              <a:ext uri="{FF2B5EF4-FFF2-40B4-BE49-F238E27FC236}">
                <a16:creationId xmlns:a16="http://schemas.microsoft.com/office/drawing/2014/main" id="{2D6D46A2-3813-48AC-B44F-11FED09C9607}"/>
              </a:ext>
            </a:extLst>
          </p:cNvPr>
          <p:cNvSpPr>
            <a:spLocks noGrp="1"/>
          </p:cNvSpPr>
          <p:nvPr>
            <p:ph idx="24" hasCustomPrompt="1"/>
          </p:nvPr>
        </p:nvSpPr>
        <p:spPr>
          <a:xfrm>
            <a:off x="4336840" y="4113075"/>
            <a:ext cx="3524400" cy="1835288"/>
          </a:xfrm>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14" name="Picture 3">
            <a:extLst>
              <a:ext uri="{FF2B5EF4-FFF2-40B4-BE49-F238E27FC236}">
                <a16:creationId xmlns:a16="http://schemas.microsoft.com/office/drawing/2014/main" id="{CD7B20FE-529A-4CC3-951B-D284276AB0E8}"/>
              </a:ext>
              <a:ext uri="{C183D7F6-B498-43B3-948B-1728B52AA6E4}">
                <adec:decorative xmlns:adec="http://schemas.microsoft.com/office/drawing/2017/decorative" val="1"/>
              </a:ext>
            </a:extLst>
          </p:cNvPr>
          <p:cNvSpPr>
            <a:spLocks noGrp="1"/>
          </p:cNvSpPr>
          <p:nvPr>
            <p:ph type="pic" sz="quarter" idx="23" hasCustomPrompt="1"/>
          </p:nvPr>
        </p:nvSpPr>
        <p:spPr>
          <a:xfrm>
            <a:off x="8224838" y="1792702"/>
            <a:ext cx="3524250" cy="2140354"/>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16" name="Body 3">
            <a:extLst>
              <a:ext uri="{FF2B5EF4-FFF2-40B4-BE49-F238E27FC236}">
                <a16:creationId xmlns:a16="http://schemas.microsoft.com/office/drawing/2014/main" id="{912710EB-D5BC-4555-8C11-D849D8A58199}"/>
              </a:ext>
            </a:extLst>
          </p:cNvPr>
          <p:cNvSpPr>
            <a:spLocks noGrp="1"/>
          </p:cNvSpPr>
          <p:nvPr>
            <p:ph idx="25" hasCustomPrompt="1"/>
          </p:nvPr>
        </p:nvSpPr>
        <p:spPr>
          <a:xfrm>
            <a:off x="8224838" y="4113075"/>
            <a:ext cx="3524400" cy="1835288"/>
          </a:xfrm>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Tree>
    <p:extLst>
      <p:ext uri="{BB962C8B-B14F-4D97-AF65-F5344CB8AC3E}">
        <p14:creationId xmlns:p14="http://schemas.microsoft.com/office/powerpoint/2010/main" val="2151835522"/>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1_colour_4_images_4_summaries">
    <p:spTree>
      <p:nvGrpSpPr>
        <p:cNvPr id="1" name=""/>
        <p:cNvGrpSpPr/>
        <p:nvPr/>
      </p:nvGrpSpPr>
      <p:grpSpPr>
        <a:xfrm>
          <a:off x="0" y="0"/>
          <a:ext cx="0" cy="0"/>
          <a:chOff x="0" y="0"/>
          <a:chExt cx="0" cy="0"/>
        </a:xfrm>
      </p:grpSpPr>
      <p:sp>
        <p:nvSpPr>
          <p:cNvPr id="16" name="Slide Number Placeholder 15">
            <a:extLst>
              <a:ext uri="{FF2B5EF4-FFF2-40B4-BE49-F238E27FC236}">
                <a16:creationId xmlns:a16="http://schemas.microsoft.com/office/drawing/2014/main" id="{C7FCA8BC-E18E-4916-9049-F9A3E9A34CDA}"/>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2" name="Title 1" descr="Header">
            <a:extLst>
              <a:ext uri="{FF2B5EF4-FFF2-40B4-BE49-F238E27FC236}">
                <a16:creationId xmlns:a16="http://schemas.microsoft.com/office/drawing/2014/main" id="{A87C81DC-5176-4847-8B6F-B68FF50589B8}"/>
              </a:ext>
            </a:extLst>
          </p:cNvPr>
          <p:cNvSpPr>
            <a:spLocks noGrp="1"/>
          </p:cNvSpPr>
          <p:nvPr>
            <p:ph type="title"/>
          </p:nvPr>
        </p:nvSpPr>
        <p:spPr/>
        <p:txBody>
          <a:bodyPr/>
          <a:lstStyle/>
          <a:p>
            <a:r>
              <a:rPr lang="en-US"/>
              <a:t>Click to edit Master title style</a:t>
            </a:r>
            <a:endParaRPr lang="en-GB"/>
          </a:p>
        </p:txBody>
      </p:sp>
      <p:sp>
        <p:nvSpPr>
          <p:cNvPr id="14" name="Subtitle">
            <a:extLst>
              <a:ext uri="{FF2B5EF4-FFF2-40B4-BE49-F238E27FC236}">
                <a16:creationId xmlns:a16="http://schemas.microsoft.com/office/drawing/2014/main" id="{F7D968EA-305C-4683-946E-07A3C4DF490B}"/>
              </a:ext>
            </a:extLst>
          </p:cNvPr>
          <p:cNvSpPr>
            <a:spLocks noGrp="1"/>
          </p:cNvSpPr>
          <p:nvPr>
            <p:ph type="body" sz="quarter" idx="15" hasCustomPrompt="1"/>
          </p:nvPr>
        </p:nvSpPr>
        <p:spPr>
          <a:xfrm>
            <a:off x="450000" y="1241781"/>
            <a:ext cx="9341700" cy="312330"/>
          </a:xfrm>
          <a:noFill/>
        </p:spPr>
        <p:txBody>
          <a:bodyPr vert="horz" wrap="square" lIns="0" tIns="0" rIns="0" bIns="0" rtlCol="0">
            <a:spAutoFit/>
          </a:bodyPr>
          <a:lstStyle>
            <a:lvl1pPr>
              <a:lnSpc>
                <a:spcPct val="100000"/>
              </a:lnSpc>
              <a:defRPr lang="en-GB" sz="2000" b="1" dirty="0">
                <a:solidFill>
                  <a:schemeClr val="tx2"/>
                </a:solidFill>
              </a:defRPr>
            </a:lvl1pPr>
          </a:lstStyle>
          <a:p>
            <a:pPr lvl="0"/>
            <a:r>
              <a:rPr lang="en-GB"/>
              <a:t>Optional subtitle</a:t>
            </a:r>
          </a:p>
        </p:txBody>
      </p:sp>
      <p:sp>
        <p:nvSpPr>
          <p:cNvPr id="27" name="Image 1">
            <a:extLst>
              <a:ext uri="{FF2B5EF4-FFF2-40B4-BE49-F238E27FC236}">
                <a16:creationId xmlns:a16="http://schemas.microsoft.com/office/drawing/2014/main" id="{DEEBD65F-9282-4B5F-A1DF-2D1CD3CF8043}"/>
              </a:ext>
              <a:ext uri="{C183D7F6-B498-43B3-948B-1728B52AA6E4}">
                <adec:decorative xmlns:adec="http://schemas.microsoft.com/office/drawing/2017/decorative" val="1"/>
              </a:ext>
            </a:extLst>
          </p:cNvPr>
          <p:cNvSpPr>
            <a:spLocks noGrp="1"/>
          </p:cNvSpPr>
          <p:nvPr>
            <p:ph type="pic" sz="quarter" idx="21" hasCustomPrompt="1"/>
          </p:nvPr>
        </p:nvSpPr>
        <p:spPr>
          <a:xfrm>
            <a:off x="450000" y="1800869"/>
            <a:ext cx="2563200" cy="2060179"/>
          </a:xfrm>
          <a:pattFill prst="wdUpDiag">
            <a:fgClr>
              <a:schemeClr val="bg1">
                <a:lumMod val="95000"/>
              </a:schemeClr>
            </a:fgClr>
            <a:bgClr>
              <a:schemeClr val="bg1"/>
            </a:bgClr>
          </a:pattFill>
        </p:spPr>
        <p:txBody>
          <a:bodyPr/>
          <a:lstStyle/>
          <a:p>
            <a:r>
              <a:rPr lang="en-GB"/>
              <a:t> </a:t>
            </a:r>
          </a:p>
        </p:txBody>
      </p:sp>
      <p:sp>
        <p:nvSpPr>
          <p:cNvPr id="8" name="Body 1">
            <a:extLst>
              <a:ext uri="{FF2B5EF4-FFF2-40B4-BE49-F238E27FC236}">
                <a16:creationId xmlns:a16="http://schemas.microsoft.com/office/drawing/2014/main" id="{1F8BA170-026C-4B90-B5B2-B245369E3B17}"/>
              </a:ext>
            </a:extLst>
          </p:cNvPr>
          <p:cNvSpPr>
            <a:spLocks noGrp="1"/>
          </p:cNvSpPr>
          <p:nvPr>
            <p:ph idx="1" hasCustomPrompt="1"/>
          </p:nvPr>
        </p:nvSpPr>
        <p:spPr>
          <a:xfrm>
            <a:off x="450000" y="4149080"/>
            <a:ext cx="2562696" cy="1511945"/>
          </a:xfrm>
        </p:spPr>
        <p:txBody>
          <a:bodyPr>
            <a:noAutofit/>
          </a:bodyPr>
          <a:lstStyle>
            <a:lvl1pPr>
              <a:spcBef>
                <a:spcPts val="400"/>
              </a:spcBef>
              <a:defRPr sz="1400">
                <a:solidFill>
                  <a:schemeClr val="tx1"/>
                </a:solidFill>
              </a:defRPr>
            </a:lvl1pPr>
            <a:lvl2pPr>
              <a:spcBef>
                <a:spcPts val="400"/>
              </a:spcBef>
              <a:defRPr sz="1200">
                <a:solidFill>
                  <a:schemeClr val="tx1"/>
                </a:solidFill>
              </a:defRPr>
            </a:lvl2pPr>
            <a:lvl3pPr>
              <a:spcBef>
                <a:spcPts val="400"/>
              </a:spcBef>
              <a:defRPr sz="1200">
                <a:solidFill>
                  <a:schemeClr val="tx1"/>
                </a:solidFill>
              </a:defRPr>
            </a:lvl3pPr>
            <a:lvl4pPr>
              <a:defRPr>
                <a:solidFill>
                  <a:schemeClr val="bg2"/>
                </a:solidFill>
              </a:defRPr>
            </a:lvl4pPr>
            <a:lvl5pPr>
              <a:defRPr>
                <a:solidFill>
                  <a:schemeClr val="bg2"/>
                </a:solidFill>
              </a:defRPr>
            </a:lvl5pPr>
          </a:lstStyle>
          <a:p>
            <a:pPr lvl="0"/>
            <a:r>
              <a:rPr lang="en-GB"/>
              <a:t>Caption here</a:t>
            </a:r>
          </a:p>
        </p:txBody>
      </p:sp>
      <p:sp>
        <p:nvSpPr>
          <p:cNvPr id="13" name="Image 2">
            <a:extLst>
              <a:ext uri="{FF2B5EF4-FFF2-40B4-BE49-F238E27FC236}">
                <a16:creationId xmlns:a16="http://schemas.microsoft.com/office/drawing/2014/main" id="{DC242FF5-44F5-4493-B265-B40F2BCB4A20}"/>
              </a:ext>
              <a:ext uri="{C183D7F6-B498-43B3-948B-1728B52AA6E4}">
                <adec:decorative xmlns:adec="http://schemas.microsoft.com/office/drawing/2017/decorative" val="1"/>
              </a:ext>
            </a:extLst>
          </p:cNvPr>
          <p:cNvSpPr>
            <a:spLocks noGrp="1"/>
          </p:cNvSpPr>
          <p:nvPr>
            <p:ph type="pic" sz="quarter" idx="23" hasCustomPrompt="1"/>
          </p:nvPr>
        </p:nvSpPr>
        <p:spPr>
          <a:xfrm>
            <a:off x="3352152" y="1800869"/>
            <a:ext cx="2563200" cy="2060179"/>
          </a:xfrm>
          <a:pattFill prst="wdUpDiag">
            <a:fgClr>
              <a:schemeClr val="bg1">
                <a:lumMod val="95000"/>
              </a:schemeClr>
            </a:fgClr>
            <a:bgClr>
              <a:schemeClr val="bg1"/>
            </a:bgClr>
          </a:pattFill>
        </p:spPr>
        <p:txBody>
          <a:bodyPr/>
          <a:lstStyle/>
          <a:p>
            <a:r>
              <a:rPr lang="en-GB"/>
              <a:t> </a:t>
            </a:r>
          </a:p>
        </p:txBody>
      </p:sp>
      <p:sp>
        <p:nvSpPr>
          <p:cNvPr id="9" name="Body 2">
            <a:extLst>
              <a:ext uri="{FF2B5EF4-FFF2-40B4-BE49-F238E27FC236}">
                <a16:creationId xmlns:a16="http://schemas.microsoft.com/office/drawing/2014/main" id="{3E6D404C-1B2B-4D62-A705-92420C5E0B10}"/>
              </a:ext>
            </a:extLst>
          </p:cNvPr>
          <p:cNvSpPr>
            <a:spLocks noGrp="1"/>
          </p:cNvSpPr>
          <p:nvPr>
            <p:ph idx="20" hasCustomPrompt="1"/>
          </p:nvPr>
        </p:nvSpPr>
        <p:spPr>
          <a:xfrm>
            <a:off x="3353284" y="4149080"/>
            <a:ext cx="2562696" cy="1511945"/>
          </a:xfrm>
        </p:spPr>
        <p:txBody>
          <a:bodyPr>
            <a:noAutofit/>
          </a:bodyPr>
          <a:lstStyle>
            <a:lvl1pPr>
              <a:spcBef>
                <a:spcPts val="400"/>
              </a:spcBef>
              <a:defRPr sz="1400">
                <a:solidFill>
                  <a:schemeClr val="tx1"/>
                </a:solidFill>
              </a:defRPr>
            </a:lvl1pPr>
            <a:lvl2pPr>
              <a:spcBef>
                <a:spcPts val="400"/>
              </a:spcBef>
              <a:defRPr sz="1200">
                <a:solidFill>
                  <a:schemeClr val="tx1"/>
                </a:solidFill>
              </a:defRPr>
            </a:lvl2pPr>
            <a:lvl3pPr>
              <a:spcBef>
                <a:spcPts val="400"/>
              </a:spcBef>
              <a:defRPr sz="1200">
                <a:solidFill>
                  <a:schemeClr val="tx1"/>
                </a:solidFill>
              </a:defRPr>
            </a:lvl3pPr>
            <a:lvl4pPr>
              <a:defRPr>
                <a:solidFill>
                  <a:schemeClr val="bg2"/>
                </a:solidFill>
              </a:defRPr>
            </a:lvl4pPr>
            <a:lvl5pPr>
              <a:defRPr>
                <a:solidFill>
                  <a:schemeClr val="bg2"/>
                </a:solidFill>
              </a:defRPr>
            </a:lvl5pPr>
          </a:lstStyle>
          <a:p>
            <a:pPr lvl="0"/>
            <a:r>
              <a:rPr lang="en-GB"/>
              <a:t>Caption here</a:t>
            </a:r>
          </a:p>
        </p:txBody>
      </p:sp>
      <p:sp>
        <p:nvSpPr>
          <p:cNvPr id="6" name="Image 3">
            <a:extLst>
              <a:ext uri="{FF2B5EF4-FFF2-40B4-BE49-F238E27FC236}">
                <a16:creationId xmlns:a16="http://schemas.microsoft.com/office/drawing/2014/main" id="{ED83535D-FA30-4D1D-8248-F6840DA1BBDA}"/>
              </a:ext>
              <a:ext uri="{C183D7F6-B498-43B3-948B-1728B52AA6E4}">
                <adec:decorative xmlns:adec="http://schemas.microsoft.com/office/drawing/2017/decorative" val="1"/>
              </a:ext>
            </a:extLst>
          </p:cNvPr>
          <p:cNvSpPr>
            <a:spLocks noGrp="1"/>
          </p:cNvSpPr>
          <p:nvPr>
            <p:ph type="pic" sz="quarter" idx="24" hasCustomPrompt="1"/>
          </p:nvPr>
        </p:nvSpPr>
        <p:spPr>
          <a:xfrm>
            <a:off x="6261392" y="1800869"/>
            <a:ext cx="2563200" cy="2060179"/>
          </a:xfrm>
          <a:pattFill prst="wdUpDiag">
            <a:fgClr>
              <a:schemeClr val="bg1">
                <a:lumMod val="95000"/>
              </a:schemeClr>
            </a:fgClr>
            <a:bgClr>
              <a:schemeClr val="bg1"/>
            </a:bgClr>
          </a:pattFill>
        </p:spPr>
        <p:txBody>
          <a:bodyPr/>
          <a:lstStyle/>
          <a:p>
            <a:r>
              <a:rPr lang="en-GB"/>
              <a:t> </a:t>
            </a:r>
          </a:p>
        </p:txBody>
      </p:sp>
      <p:sp>
        <p:nvSpPr>
          <p:cNvPr id="10" name="Body 3">
            <a:extLst>
              <a:ext uri="{FF2B5EF4-FFF2-40B4-BE49-F238E27FC236}">
                <a16:creationId xmlns:a16="http://schemas.microsoft.com/office/drawing/2014/main" id="{923258DA-B24D-4726-BEDE-A9FF5A9B32FF}"/>
              </a:ext>
            </a:extLst>
          </p:cNvPr>
          <p:cNvSpPr>
            <a:spLocks noGrp="1"/>
          </p:cNvSpPr>
          <p:nvPr>
            <p:ph idx="26" hasCustomPrompt="1"/>
          </p:nvPr>
        </p:nvSpPr>
        <p:spPr>
          <a:xfrm>
            <a:off x="6276263" y="4149080"/>
            <a:ext cx="2562696" cy="1511945"/>
          </a:xfrm>
        </p:spPr>
        <p:txBody>
          <a:bodyPr>
            <a:noAutofit/>
          </a:bodyPr>
          <a:lstStyle>
            <a:lvl1pPr>
              <a:spcBef>
                <a:spcPts val="400"/>
              </a:spcBef>
              <a:defRPr sz="1400">
                <a:solidFill>
                  <a:schemeClr val="tx1"/>
                </a:solidFill>
              </a:defRPr>
            </a:lvl1pPr>
            <a:lvl2pPr>
              <a:spcBef>
                <a:spcPts val="400"/>
              </a:spcBef>
              <a:defRPr sz="1200">
                <a:solidFill>
                  <a:schemeClr val="tx1"/>
                </a:solidFill>
              </a:defRPr>
            </a:lvl2pPr>
            <a:lvl3pPr>
              <a:spcBef>
                <a:spcPts val="400"/>
              </a:spcBef>
              <a:defRPr sz="1200">
                <a:solidFill>
                  <a:schemeClr val="tx1"/>
                </a:solidFill>
              </a:defRPr>
            </a:lvl3pPr>
            <a:lvl4pPr>
              <a:defRPr>
                <a:solidFill>
                  <a:schemeClr val="bg2"/>
                </a:solidFill>
              </a:defRPr>
            </a:lvl4pPr>
            <a:lvl5pPr>
              <a:defRPr>
                <a:solidFill>
                  <a:schemeClr val="bg2"/>
                </a:solidFill>
              </a:defRPr>
            </a:lvl5pPr>
          </a:lstStyle>
          <a:p>
            <a:pPr lvl="0"/>
            <a:r>
              <a:rPr lang="en-GB"/>
              <a:t>Caption here</a:t>
            </a:r>
          </a:p>
        </p:txBody>
      </p:sp>
      <p:sp>
        <p:nvSpPr>
          <p:cNvPr id="7" name="Image 4">
            <a:extLst>
              <a:ext uri="{FF2B5EF4-FFF2-40B4-BE49-F238E27FC236}">
                <a16:creationId xmlns:a16="http://schemas.microsoft.com/office/drawing/2014/main" id="{A0687580-F1BA-4A89-BCCE-FFCF1FA2B8FB}"/>
              </a:ext>
              <a:ext uri="{C183D7F6-B498-43B3-948B-1728B52AA6E4}">
                <adec:decorative xmlns:adec="http://schemas.microsoft.com/office/drawing/2017/decorative" val="1"/>
              </a:ext>
            </a:extLst>
          </p:cNvPr>
          <p:cNvSpPr>
            <a:spLocks noGrp="1"/>
          </p:cNvSpPr>
          <p:nvPr>
            <p:ph type="pic" sz="quarter" idx="25" hasCustomPrompt="1"/>
          </p:nvPr>
        </p:nvSpPr>
        <p:spPr>
          <a:xfrm>
            <a:off x="9170632" y="1800869"/>
            <a:ext cx="2563200" cy="2060179"/>
          </a:xfrm>
          <a:pattFill prst="wdUpDiag">
            <a:fgClr>
              <a:schemeClr val="bg1">
                <a:lumMod val="95000"/>
              </a:schemeClr>
            </a:fgClr>
            <a:bgClr>
              <a:schemeClr val="bg1"/>
            </a:bgClr>
          </a:pattFill>
        </p:spPr>
        <p:txBody>
          <a:bodyPr/>
          <a:lstStyle/>
          <a:p>
            <a:r>
              <a:rPr lang="en-GB"/>
              <a:t> </a:t>
            </a:r>
          </a:p>
        </p:txBody>
      </p:sp>
      <p:sp>
        <p:nvSpPr>
          <p:cNvPr id="11" name="Body 4">
            <a:extLst>
              <a:ext uri="{FF2B5EF4-FFF2-40B4-BE49-F238E27FC236}">
                <a16:creationId xmlns:a16="http://schemas.microsoft.com/office/drawing/2014/main" id="{7729A41C-F3D0-4276-AF16-6EBB4FA68499}"/>
              </a:ext>
            </a:extLst>
          </p:cNvPr>
          <p:cNvSpPr>
            <a:spLocks noGrp="1"/>
          </p:cNvSpPr>
          <p:nvPr>
            <p:ph idx="22" hasCustomPrompt="1"/>
          </p:nvPr>
        </p:nvSpPr>
        <p:spPr>
          <a:xfrm>
            <a:off x="9174577" y="4149080"/>
            <a:ext cx="2562696" cy="1511945"/>
          </a:xfrm>
        </p:spPr>
        <p:txBody>
          <a:bodyPr>
            <a:noAutofit/>
          </a:bodyPr>
          <a:lstStyle>
            <a:lvl1pPr>
              <a:spcBef>
                <a:spcPts val="400"/>
              </a:spcBef>
              <a:defRPr sz="1400">
                <a:solidFill>
                  <a:schemeClr val="tx1"/>
                </a:solidFill>
              </a:defRPr>
            </a:lvl1pPr>
            <a:lvl2pPr>
              <a:spcBef>
                <a:spcPts val="400"/>
              </a:spcBef>
              <a:defRPr sz="1200">
                <a:solidFill>
                  <a:schemeClr val="tx1"/>
                </a:solidFill>
              </a:defRPr>
            </a:lvl2pPr>
            <a:lvl3pPr>
              <a:spcBef>
                <a:spcPts val="400"/>
              </a:spcBef>
              <a:defRPr sz="1200">
                <a:solidFill>
                  <a:schemeClr val="tx1"/>
                </a:solidFill>
              </a:defRPr>
            </a:lvl3pPr>
            <a:lvl4pPr>
              <a:defRPr>
                <a:solidFill>
                  <a:schemeClr val="bg2"/>
                </a:solidFill>
              </a:defRPr>
            </a:lvl4pPr>
            <a:lvl5pPr>
              <a:defRPr>
                <a:solidFill>
                  <a:schemeClr val="bg2"/>
                </a:solidFill>
              </a:defRPr>
            </a:lvl5pPr>
          </a:lstStyle>
          <a:p>
            <a:pPr lvl="0"/>
            <a:r>
              <a:rPr lang="en-GB"/>
              <a:t>Caption here</a:t>
            </a:r>
          </a:p>
        </p:txBody>
      </p:sp>
    </p:spTree>
    <p:extLst>
      <p:ext uri="{BB962C8B-B14F-4D97-AF65-F5344CB8AC3E}">
        <p14:creationId xmlns:p14="http://schemas.microsoft.com/office/powerpoint/2010/main" val="3099726446"/>
      </p:ext>
    </p:extLst>
  </p:cSld>
  <p:clrMapOvr>
    <a:masterClrMapping/>
  </p:clrMapOvr>
  <p:extLst>
    <p:ext uri="{DCECCB84-F9BA-43D5-87BE-67443E8EF086}">
      <p15:sldGuideLst xmlns:p15="http://schemas.microsoft.com/office/powerpoint/2012/main"/>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Verbatim_layout">
    <p:bg>
      <p:bgPr>
        <a:solidFill>
          <a:schemeClr val="bg1"/>
        </a:solidFill>
        <a:effectLst/>
      </p:bgPr>
    </p:bg>
    <p:spTree>
      <p:nvGrpSpPr>
        <p:cNvPr id="1" name=""/>
        <p:cNvGrpSpPr/>
        <p:nvPr/>
      </p:nvGrpSpPr>
      <p:grpSpPr>
        <a:xfrm>
          <a:off x="0" y="0"/>
          <a:ext cx="0" cy="0"/>
          <a:chOff x="0" y="0"/>
          <a:chExt cx="0" cy="0"/>
        </a:xfrm>
      </p:grpSpPr>
      <p:sp>
        <p:nvSpPr>
          <p:cNvPr id="9" name="Slide Number Placeholder 15">
            <a:extLst>
              <a:ext uri="{FF2B5EF4-FFF2-40B4-BE49-F238E27FC236}">
                <a16:creationId xmlns:a16="http://schemas.microsoft.com/office/drawing/2014/main" id="{C555F450-2DB2-4B44-AC62-1CA75B2685C5}"/>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6" name="Title 5" descr="Header">
            <a:extLst>
              <a:ext uri="{FF2B5EF4-FFF2-40B4-BE49-F238E27FC236}">
                <a16:creationId xmlns:a16="http://schemas.microsoft.com/office/drawing/2014/main" id="{410AED9F-7F2B-47A3-BE62-A5CB841D36DA}"/>
              </a:ext>
            </a:extLst>
          </p:cNvPr>
          <p:cNvSpPr>
            <a:spLocks noGrp="1"/>
          </p:cNvSpPr>
          <p:nvPr>
            <p:ph type="title"/>
          </p:nvPr>
        </p:nvSpPr>
        <p:spPr/>
        <p:txBody>
          <a:bodyPr/>
          <a:lstStyle/>
          <a:p>
            <a:r>
              <a:rPr lang="en-US"/>
              <a:t>Click to edit Master title style</a:t>
            </a:r>
            <a:endParaRPr lang="en-GB"/>
          </a:p>
        </p:txBody>
      </p:sp>
      <p:sp>
        <p:nvSpPr>
          <p:cNvPr id="21" name="Espace réservé du texte 20">
            <a:extLst>
              <a:ext uri="{FF2B5EF4-FFF2-40B4-BE49-F238E27FC236}">
                <a16:creationId xmlns:a16="http://schemas.microsoft.com/office/drawing/2014/main" id="{04EB49EF-74A2-4A31-99CF-80E2BAF35EC6}"/>
              </a:ext>
            </a:extLst>
          </p:cNvPr>
          <p:cNvSpPr>
            <a:spLocks noGrp="1"/>
          </p:cNvSpPr>
          <p:nvPr>
            <p:ph type="body" sz="quarter" idx="15" hasCustomPrompt="1"/>
          </p:nvPr>
        </p:nvSpPr>
        <p:spPr>
          <a:xfrm>
            <a:off x="2367886" y="1788206"/>
            <a:ext cx="9381202" cy="2636591"/>
          </a:xfrm>
        </p:spPr>
        <p:txBody>
          <a:bodyPr anchor="t">
            <a:normAutofit/>
          </a:bodyPr>
          <a:lstStyle>
            <a:lvl1pPr marL="0" indent="0">
              <a:buNone/>
              <a:defRPr sz="2800">
                <a:solidFill>
                  <a:schemeClr val="tx1"/>
                </a:solidFill>
              </a:defRPr>
            </a:lvl1pPr>
          </a:lstStyle>
          <a:p>
            <a:pPr lvl="0"/>
            <a:r>
              <a:rPr lang="en-GB"/>
              <a:t>Insert your quote here</a:t>
            </a:r>
          </a:p>
        </p:txBody>
      </p:sp>
    </p:spTree>
    <p:extLst>
      <p:ext uri="{BB962C8B-B14F-4D97-AF65-F5344CB8AC3E}">
        <p14:creationId xmlns:p14="http://schemas.microsoft.com/office/powerpoint/2010/main" val="1846191866"/>
      </p:ext>
    </p:extLst>
  </p:cSld>
  <p:clrMapOvr>
    <a:masterClrMapping/>
  </p:clrMapOvr>
  <p:extLst>
    <p:ext uri="{DCECCB84-F9BA-43D5-87BE-67443E8EF086}">
      <p15:sldGuideLst xmlns:p15="http://schemas.microsoft.com/office/powerpoint/2012/main"/>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p:cSld name="video">
    <p:spTree>
      <p:nvGrpSpPr>
        <p:cNvPr id="1" name=""/>
        <p:cNvGrpSpPr/>
        <p:nvPr/>
      </p:nvGrpSpPr>
      <p:grpSpPr>
        <a:xfrm>
          <a:off x="0" y="0"/>
          <a:ext cx="0" cy="0"/>
          <a:chOff x="0" y="0"/>
          <a:chExt cx="0" cy="0"/>
        </a:xfrm>
      </p:grpSpPr>
      <p:sp>
        <p:nvSpPr>
          <p:cNvPr id="5" name="Media Placeholder 4">
            <a:extLst>
              <a:ext uri="{FF2B5EF4-FFF2-40B4-BE49-F238E27FC236}">
                <a16:creationId xmlns:a16="http://schemas.microsoft.com/office/drawing/2014/main" id="{AE576D4F-2D55-4CDA-9033-543BCC39CA53}"/>
              </a:ext>
              <a:ext uri="{C183D7F6-B498-43B3-948B-1728B52AA6E4}">
                <adec:decorative xmlns:adec="http://schemas.microsoft.com/office/drawing/2017/decorative" val="1"/>
              </a:ext>
            </a:extLst>
          </p:cNvPr>
          <p:cNvSpPr>
            <a:spLocks noGrp="1"/>
          </p:cNvSpPr>
          <p:nvPr>
            <p:ph type="media" sz="quarter" idx="11"/>
          </p:nvPr>
        </p:nvSpPr>
        <p:spPr>
          <a:xfrm>
            <a:off x="0" y="0"/>
            <a:ext cx="12192000" cy="6858000"/>
          </a:xfrm>
          <a:pattFill prst="wdUpDiag">
            <a:fgClr>
              <a:schemeClr val="bg1">
                <a:lumMod val="85000"/>
              </a:schemeClr>
            </a:fgClr>
            <a:bgClr>
              <a:schemeClr val="bg1"/>
            </a:bgClr>
          </a:pattFill>
        </p:spPr>
        <p:txBody>
          <a:bodyPr/>
          <a:lstStyle>
            <a:lvl1pPr algn="ctr">
              <a:defRPr sz="1800" b="1"/>
            </a:lvl1pPr>
          </a:lstStyle>
          <a:p>
            <a:r>
              <a:rPr lang="en-US"/>
              <a:t>Click icon to add media</a:t>
            </a:r>
            <a:endParaRPr lang="en-GB"/>
          </a:p>
        </p:txBody>
      </p:sp>
    </p:spTree>
    <p:extLst>
      <p:ext uri="{BB962C8B-B14F-4D97-AF65-F5344CB8AC3E}">
        <p14:creationId xmlns:p14="http://schemas.microsoft.com/office/powerpoint/2010/main" val="2325571422"/>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p:cSld name="coloured_content_no box">
    <p:bg>
      <p:bgPr>
        <a:solidFill>
          <a:schemeClr val="bg2"/>
        </a:solidFill>
        <a:effectLst/>
      </p:bgPr>
    </p:bg>
    <p:spTree>
      <p:nvGrpSpPr>
        <p:cNvPr id="1" name=""/>
        <p:cNvGrpSpPr/>
        <p:nvPr/>
      </p:nvGrpSpPr>
      <p:grpSpPr>
        <a:xfrm>
          <a:off x="0" y="0"/>
          <a:ext cx="0" cy="0"/>
          <a:chOff x="0" y="0"/>
          <a:chExt cx="0" cy="0"/>
        </a:xfrm>
      </p:grpSpPr>
      <p:sp>
        <p:nvSpPr>
          <p:cNvPr id="8" name="Classification">
            <a:extLst>
              <a:ext uri="{FF2B5EF4-FFF2-40B4-BE49-F238E27FC236}">
                <a16:creationId xmlns:a16="http://schemas.microsoft.com/office/drawing/2014/main" id="{FCCAFDDF-4201-41A2-B0B3-5EC7B7AAE819}"/>
              </a:ext>
              <a:ext uri="{C183D7F6-B498-43B3-948B-1728B52AA6E4}">
                <adec:decorative xmlns:adec="http://schemas.microsoft.com/office/drawing/2017/decorative" val="1"/>
              </a:ext>
            </a:extLst>
          </p:cNvPr>
          <p:cNvSpPr txBox="1">
            <a:spLocks/>
          </p:cNvSpPr>
          <p:nvPr/>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pic>
        <p:nvPicPr>
          <p:cNvPr id="14" name="Ipsos logo">
            <a:extLst>
              <a:ext uri="{FF2B5EF4-FFF2-40B4-BE49-F238E27FC236}">
                <a16:creationId xmlns:a16="http://schemas.microsoft.com/office/drawing/2014/main" id="{5494CFC9-A731-4D34-BE2C-CBA5DB979D11}"/>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
        <p:nvSpPr>
          <p:cNvPr id="9" name="Slide Number Placeholder 15">
            <a:extLst>
              <a:ext uri="{FF2B5EF4-FFF2-40B4-BE49-F238E27FC236}">
                <a16:creationId xmlns:a16="http://schemas.microsoft.com/office/drawing/2014/main" id="{08840428-B260-4958-A149-63C86CC793AD}"/>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sp>
        <p:nvSpPr>
          <p:cNvPr id="6" name="Title 5" descr="Header">
            <a:extLst>
              <a:ext uri="{FF2B5EF4-FFF2-40B4-BE49-F238E27FC236}">
                <a16:creationId xmlns:a16="http://schemas.microsoft.com/office/drawing/2014/main" id="{820744D4-4F37-4496-8C6E-073984E812BE}"/>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10" name="Base">
            <a:extLst>
              <a:ext uri="{FF2B5EF4-FFF2-40B4-BE49-F238E27FC236}">
                <a16:creationId xmlns:a16="http://schemas.microsoft.com/office/drawing/2014/main" id="{1C5B7D9D-98FE-46F9-8538-605AD31EFD2B}"/>
              </a:ext>
            </a:extLst>
          </p:cNvPr>
          <p:cNvSpPr>
            <a:spLocks noGrp="1"/>
          </p:cNvSpPr>
          <p:nvPr>
            <p:ph type="body" sz="quarter" idx="18" hasCustomPrompt="1"/>
          </p:nvPr>
        </p:nvSpPr>
        <p:spPr>
          <a:xfrm>
            <a:off x="452897" y="5823783"/>
            <a:ext cx="11277975" cy="124906"/>
          </a:xfrm>
        </p:spPr>
        <p:txBody>
          <a:bodyPr wrap="square" lIns="0" anchor="b">
            <a:spAutoFit/>
          </a:bodyPr>
          <a:lstStyle>
            <a:lvl1pPr marL="0" indent="0" algn="r">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Base and source info (delete if not necessary)</a:t>
            </a:r>
          </a:p>
        </p:txBody>
      </p:sp>
    </p:spTree>
    <p:extLst>
      <p:ext uri="{BB962C8B-B14F-4D97-AF65-F5344CB8AC3E}">
        <p14:creationId xmlns:p14="http://schemas.microsoft.com/office/powerpoint/2010/main" val="924529676"/>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x 3 boxes">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B2D8DED8-6BFD-4FF3-9C56-83AF7E6807B2}"/>
              </a:ext>
            </a:extLst>
          </p:cNvPr>
          <p:cNvSpPr>
            <a:spLocks noGrp="1"/>
          </p:cNvSpPr>
          <p:nvPr>
            <p:ph type="sldNum" sz="quarter" idx="22"/>
          </p:nvPr>
        </p:nvSpPr>
        <p:spPr>
          <a:xfrm>
            <a:off x="437230" y="6279028"/>
            <a:ext cx="304370" cy="365125"/>
          </a:xfrm>
          <a:prstGeom prst="rect">
            <a:avLst/>
          </a:prstGeom>
        </p:spPr>
        <p:txBody>
          <a:bodyPr/>
          <a:lstStyle/>
          <a:p>
            <a:fld id="{D61AABEC-672F-4B68-B914-690DA978312C}" type="slidenum">
              <a:rPr lang="en-GB" smtClean="0"/>
              <a:pPr/>
              <a:t>‹#›</a:t>
            </a:fld>
            <a:r>
              <a:rPr lang="en-GB"/>
              <a:t>  </a:t>
            </a:r>
          </a:p>
        </p:txBody>
      </p:sp>
      <p:sp>
        <p:nvSpPr>
          <p:cNvPr id="6" name="Title 5" descr="Header">
            <a:extLst>
              <a:ext uri="{FF2B5EF4-FFF2-40B4-BE49-F238E27FC236}">
                <a16:creationId xmlns:a16="http://schemas.microsoft.com/office/drawing/2014/main" id="{02E19BD3-B2A9-4EF5-99E8-74C6F558D3B1}"/>
              </a:ext>
            </a:extLst>
          </p:cNvPr>
          <p:cNvSpPr>
            <a:spLocks noGrp="1"/>
          </p:cNvSpPr>
          <p:nvPr>
            <p:ph type="title"/>
          </p:nvPr>
        </p:nvSpPr>
        <p:spPr/>
        <p:txBody>
          <a:bodyPr/>
          <a:lstStyle/>
          <a:p>
            <a:r>
              <a:rPr lang="en-US"/>
              <a:t>Click to edit Master title style</a:t>
            </a:r>
            <a:endParaRPr lang="en-GB"/>
          </a:p>
        </p:txBody>
      </p:sp>
      <p:sp>
        <p:nvSpPr>
          <p:cNvPr id="15" name="Subtitle">
            <a:extLst>
              <a:ext uri="{FF2B5EF4-FFF2-40B4-BE49-F238E27FC236}">
                <a16:creationId xmlns:a16="http://schemas.microsoft.com/office/drawing/2014/main" id="{64F67FAD-624A-4A04-93A6-997306046B43}"/>
              </a:ext>
            </a:extLst>
          </p:cNvPr>
          <p:cNvSpPr>
            <a:spLocks noGrp="1"/>
          </p:cNvSpPr>
          <p:nvPr>
            <p:ph type="body" sz="quarter" idx="21" hasCustomPrompt="1"/>
          </p:nvPr>
        </p:nvSpPr>
        <p:spPr>
          <a:xfrm>
            <a:off x="450000" y="1241781"/>
            <a:ext cx="9341700" cy="312330"/>
          </a:xfrm>
          <a:noFill/>
        </p:spPr>
        <p:txBody>
          <a:bodyPr vert="horz" wrap="square" lIns="0" tIns="0" rIns="0" bIns="0" rtlCol="0">
            <a:spAutoFit/>
          </a:bodyPr>
          <a:lstStyle>
            <a:lvl1pPr>
              <a:lnSpc>
                <a:spcPct val="100000"/>
              </a:lnSpc>
              <a:defRPr lang="en-GB" sz="2000" b="1" dirty="0">
                <a:solidFill>
                  <a:schemeClr val="tx2"/>
                </a:solidFill>
              </a:defRPr>
            </a:lvl1pPr>
          </a:lstStyle>
          <a:p>
            <a:pPr lvl="0"/>
            <a:r>
              <a:rPr lang="en-GB"/>
              <a:t>Optional subtitle</a:t>
            </a:r>
          </a:p>
        </p:txBody>
      </p:sp>
      <p:sp>
        <p:nvSpPr>
          <p:cNvPr id="3" name="Box 1">
            <a:extLst>
              <a:ext uri="{FF2B5EF4-FFF2-40B4-BE49-F238E27FC236}">
                <a16:creationId xmlns:a16="http://schemas.microsoft.com/office/drawing/2014/main" id="{1703231E-4063-4D72-A4F3-5BF19050C303}"/>
              </a:ext>
            </a:extLst>
          </p:cNvPr>
          <p:cNvSpPr>
            <a:spLocks noGrp="1"/>
          </p:cNvSpPr>
          <p:nvPr>
            <p:ph idx="1" hasCustomPrompt="1"/>
          </p:nvPr>
        </p:nvSpPr>
        <p:spPr>
          <a:xfrm>
            <a:off x="450000" y="1793228"/>
            <a:ext cx="3524400" cy="3876675"/>
          </a:xfrm>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10" name="Box 2">
            <a:extLst>
              <a:ext uri="{FF2B5EF4-FFF2-40B4-BE49-F238E27FC236}">
                <a16:creationId xmlns:a16="http://schemas.microsoft.com/office/drawing/2014/main" id="{58EBDB8A-A132-411F-B6B9-59DC085B79E1}"/>
              </a:ext>
            </a:extLst>
          </p:cNvPr>
          <p:cNvSpPr>
            <a:spLocks noGrp="1"/>
          </p:cNvSpPr>
          <p:nvPr>
            <p:ph idx="15" hasCustomPrompt="1"/>
          </p:nvPr>
        </p:nvSpPr>
        <p:spPr>
          <a:xfrm>
            <a:off x="4341813" y="1793228"/>
            <a:ext cx="3524400" cy="3876675"/>
          </a:xfrm>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14" name="Box 3">
            <a:extLst>
              <a:ext uri="{FF2B5EF4-FFF2-40B4-BE49-F238E27FC236}">
                <a16:creationId xmlns:a16="http://schemas.microsoft.com/office/drawing/2014/main" id="{A45EDE6A-F920-48CB-981D-5ABE100DA90B}"/>
              </a:ext>
            </a:extLst>
          </p:cNvPr>
          <p:cNvSpPr>
            <a:spLocks noGrp="1"/>
          </p:cNvSpPr>
          <p:nvPr>
            <p:ph idx="20" hasCustomPrompt="1"/>
          </p:nvPr>
        </p:nvSpPr>
        <p:spPr>
          <a:xfrm>
            <a:off x="8230730" y="1793228"/>
            <a:ext cx="3524400" cy="3876675"/>
          </a:xfrm>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13" name="Base">
            <a:extLst>
              <a:ext uri="{FF2B5EF4-FFF2-40B4-BE49-F238E27FC236}">
                <a16:creationId xmlns:a16="http://schemas.microsoft.com/office/drawing/2014/main" id="{FA70C77B-5CBD-4D8F-80F2-3FB63475E7D5}"/>
              </a:ext>
            </a:extLst>
          </p:cNvPr>
          <p:cNvSpPr>
            <a:spLocks noGrp="1"/>
          </p:cNvSpPr>
          <p:nvPr>
            <p:ph type="body" sz="quarter" idx="18" hasCustomPrompt="1"/>
          </p:nvPr>
        </p:nvSpPr>
        <p:spPr>
          <a:xfrm>
            <a:off x="452897" y="5823783"/>
            <a:ext cx="11277975" cy="124906"/>
          </a:xfrm>
        </p:spPr>
        <p:txBody>
          <a:bodyPr wrap="square" lIns="0" anchor="b">
            <a:spAutoFit/>
          </a:bodyPr>
          <a:lstStyle>
            <a:lvl1pPr marL="0" indent="0" algn="r">
              <a:buNone/>
              <a:defRPr sz="800" b="0" i="1">
                <a:solidFill>
                  <a:schemeClr val="tx1">
                    <a:lumMod val="75000"/>
                    <a:lumOff val="25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Base and source info (delete if not necessary)</a:t>
            </a:r>
          </a:p>
        </p:txBody>
      </p:sp>
    </p:spTree>
    <p:extLst>
      <p:ext uri="{BB962C8B-B14F-4D97-AF65-F5344CB8AC3E}">
        <p14:creationId xmlns:p14="http://schemas.microsoft.com/office/powerpoint/2010/main" val="2549880106"/>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p:cSld name="colour_3_images">
    <p:bg>
      <p:bgPr>
        <a:solidFill>
          <a:schemeClr val="bg2"/>
        </a:solidFill>
        <a:effectLst/>
      </p:bgPr>
    </p:bg>
    <p:spTree>
      <p:nvGrpSpPr>
        <p:cNvPr id="1" name=""/>
        <p:cNvGrpSpPr/>
        <p:nvPr/>
      </p:nvGrpSpPr>
      <p:grpSpPr>
        <a:xfrm>
          <a:off x="0" y="0"/>
          <a:ext cx="0" cy="0"/>
          <a:chOff x="0" y="0"/>
          <a:chExt cx="0" cy="0"/>
        </a:xfrm>
      </p:grpSpPr>
      <p:sp>
        <p:nvSpPr>
          <p:cNvPr id="11" name="Classification">
            <a:extLst>
              <a:ext uri="{FF2B5EF4-FFF2-40B4-BE49-F238E27FC236}">
                <a16:creationId xmlns:a16="http://schemas.microsoft.com/office/drawing/2014/main" id="{45063E99-A35F-44B6-9054-465C2C8C64DA}"/>
              </a:ext>
              <a:ext uri="{C183D7F6-B498-43B3-948B-1728B52AA6E4}">
                <adec:decorative xmlns:adec="http://schemas.microsoft.com/office/drawing/2017/decorative" val="1"/>
              </a:ext>
            </a:extLst>
          </p:cNvPr>
          <p:cNvSpPr txBox="1">
            <a:spLocks/>
          </p:cNvSpPr>
          <p:nvPr/>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pic>
        <p:nvPicPr>
          <p:cNvPr id="14" name="Ipsos Logo">
            <a:extLst>
              <a:ext uri="{FF2B5EF4-FFF2-40B4-BE49-F238E27FC236}">
                <a16:creationId xmlns:a16="http://schemas.microsoft.com/office/drawing/2014/main" id="{78C958C3-C11B-408B-A735-98B5ED534F7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
        <p:nvSpPr>
          <p:cNvPr id="16" name="Slide Number Placeholder 15">
            <a:extLst>
              <a:ext uri="{FF2B5EF4-FFF2-40B4-BE49-F238E27FC236}">
                <a16:creationId xmlns:a16="http://schemas.microsoft.com/office/drawing/2014/main" id="{A4133BC2-693B-4A35-8701-508C00137D0A}"/>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sp>
        <p:nvSpPr>
          <p:cNvPr id="2" name="Title 1" descr="Header">
            <a:extLst>
              <a:ext uri="{FF2B5EF4-FFF2-40B4-BE49-F238E27FC236}">
                <a16:creationId xmlns:a16="http://schemas.microsoft.com/office/drawing/2014/main" id="{BB74796B-52E3-413E-A3C3-9C372F3B6C74}"/>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10" name="Subtitle">
            <a:extLst>
              <a:ext uri="{FF2B5EF4-FFF2-40B4-BE49-F238E27FC236}">
                <a16:creationId xmlns:a16="http://schemas.microsoft.com/office/drawing/2014/main" id="{FF3CEF6F-A2CD-465C-985F-0611581EE7AE}"/>
              </a:ext>
            </a:extLst>
          </p:cNvPr>
          <p:cNvSpPr>
            <a:spLocks noGrp="1"/>
          </p:cNvSpPr>
          <p:nvPr>
            <p:ph type="body" sz="quarter" idx="15" hasCustomPrompt="1"/>
          </p:nvPr>
        </p:nvSpPr>
        <p:spPr>
          <a:xfrm>
            <a:off x="450000" y="1241781"/>
            <a:ext cx="2019784" cy="312330"/>
          </a:xfrm>
          <a:noFill/>
        </p:spPr>
        <p:txBody>
          <a:bodyPr vert="horz" wrap="none" lIns="0" tIns="0" rIns="0" bIns="0" rtlCol="0">
            <a:spAutoFit/>
          </a:bodyPr>
          <a:lstStyle>
            <a:lvl1pPr>
              <a:lnSpc>
                <a:spcPct val="100000"/>
              </a:lnSpc>
              <a:defRPr lang="en-GB" sz="2000" b="1" dirty="0">
                <a:solidFill>
                  <a:schemeClr val="tx2"/>
                </a:solidFill>
              </a:defRPr>
            </a:lvl1pPr>
          </a:lstStyle>
          <a:p>
            <a:pPr lvl="0"/>
            <a:r>
              <a:rPr lang="en-GB"/>
              <a:t>Optional subtitle</a:t>
            </a:r>
          </a:p>
        </p:txBody>
      </p:sp>
      <p:sp>
        <p:nvSpPr>
          <p:cNvPr id="27" name="Image 1">
            <a:extLst>
              <a:ext uri="{FF2B5EF4-FFF2-40B4-BE49-F238E27FC236}">
                <a16:creationId xmlns:a16="http://schemas.microsoft.com/office/drawing/2014/main" id="{DEEBD65F-9282-4B5F-A1DF-2D1CD3CF8043}"/>
              </a:ext>
              <a:ext uri="{C183D7F6-B498-43B3-948B-1728B52AA6E4}">
                <adec:decorative xmlns:adec="http://schemas.microsoft.com/office/drawing/2017/decorative" val="1"/>
              </a:ext>
            </a:extLst>
          </p:cNvPr>
          <p:cNvSpPr>
            <a:spLocks noGrp="1"/>
          </p:cNvSpPr>
          <p:nvPr>
            <p:ph type="pic" sz="quarter" idx="21" hasCustomPrompt="1"/>
          </p:nvPr>
        </p:nvSpPr>
        <p:spPr>
          <a:xfrm>
            <a:off x="450000" y="1799270"/>
            <a:ext cx="3533776" cy="3249910"/>
          </a:xfrm>
          <a:pattFill prst="wdUpDiag">
            <a:fgClr>
              <a:schemeClr val="bg1">
                <a:lumMod val="95000"/>
              </a:schemeClr>
            </a:fgClr>
            <a:bgClr>
              <a:schemeClr val="bg1"/>
            </a:bgClr>
          </a:pattFill>
        </p:spPr>
        <p:txBody>
          <a:bodyPr/>
          <a:lstStyle/>
          <a:p>
            <a:r>
              <a:rPr lang="en-GB"/>
              <a:t> </a:t>
            </a:r>
          </a:p>
        </p:txBody>
      </p:sp>
      <p:sp>
        <p:nvSpPr>
          <p:cNvPr id="12" name="Image 2">
            <a:extLst>
              <a:ext uri="{FF2B5EF4-FFF2-40B4-BE49-F238E27FC236}">
                <a16:creationId xmlns:a16="http://schemas.microsoft.com/office/drawing/2014/main" id="{E1043954-97B2-4040-A670-AE271AC08FC7}"/>
              </a:ext>
              <a:ext uri="{C183D7F6-B498-43B3-948B-1728B52AA6E4}">
                <adec:decorative xmlns:adec="http://schemas.microsoft.com/office/drawing/2017/decorative" val="1"/>
              </a:ext>
            </a:extLst>
          </p:cNvPr>
          <p:cNvSpPr>
            <a:spLocks noGrp="1"/>
          </p:cNvSpPr>
          <p:nvPr>
            <p:ph type="pic" sz="quarter" idx="22" hasCustomPrompt="1"/>
          </p:nvPr>
        </p:nvSpPr>
        <p:spPr>
          <a:xfrm>
            <a:off x="4332524" y="1799270"/>
            <a:ext cx="3533776" cy="3249910"/>
          </a:xfrm>
          <a:pattFill prst="wdUpDiag">
            <a:fgClr>
              <a:schemeClr val="bg1">
                <a:lumMod val="95000"/>
              </a:schemeClr>
            </a:fgClr>
            <a:bgClr>
              <a:schemeClr val="bg1"/>
            </a:bgClr>
          </a:pattFill>
        </p:spPr>
        <p:txBody>
          <a:bodyPr/>
          <a:lstStyle/>
          <a:p>
            <a:r>
              <a:rPr lang="en-GB"/>
              <a:t> </a:t>
            </a:r>
          </a:p>
        </p:txBody>
      </p:sp>
      <p:sp>
        <p:nvSpPr>
          <p:cNvPr id="13" name="Image 3">
            <a:extLst>
              <a:ext uri="{FF2B5EF4-FFF2-40B4-BE49-F238E27FC236}">
                <a16:creationId xmlns:a16="http://schemas.microsoft.com/office/drawing/2014/main" id="{DC242FF5-44F5-4493-B265-B40F2BCB4A20}"/>
              </a:ext>
              <a:ext uri="{C183D7F6-B498-43B3-948B-1728B52AA6E4}">
                <adec:decorative xmlns:adec="http://schemas.microsoft.com/office/drawing/2017/decorative" val="1"/>
              </a:ext>
            </a:extLst>
          </p:cNvPr>
          <p:cNvSpPr>
            <a:spLocks noGrp="1"/>
          </p:cNvSpPr>
          <p:nvPr>
            <p:ph type="pic" sz="quarter" idx="23" hasCustomPrompt="1"/>
          </p:nvPr>
        </p:nvSpPr>
        <p:spPr>
          <a:xfrm>
            <a:off x="8222136" y="1799270"/>
            <a:ext cx="3533776" cy="3249910"/>
          </a:xfrm>
          <a:pattFill prst="wdUpDiag">
            <a:fgClr>
              <a:schemeClr val="bg1">
                <a:lumMod val="95000"/>
              </a:schemeClr>
            </a:fgClr>
            <a:bgClr>
              <a:schemeClr val="bg1"/>
            </a:bgClr>
          </a:pattFill>
        </p:spPr>
        <p:txBody>
          <a:bodyPr/>
          <a:lstStyle/>
          <a:p>
            <a:r>
              <a:rPr lang="en-GB"/>
              <a:t> </a:t>
            </a:r>
          </a:p>
        </p:txBody>
      </p:sp>
    </p:spTree>
    <p:extLst>
      <p:ext uri="{BB962C8B-B14F-4D97-AF65-F5344CB8AC3E}">
        <p14:creationId xmlns:p14="http://schemas.microsoft.com/office/powerpoint/2010/main" val="1049063322"/>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p:cSld name="colour_Verbatim_layout">
    <p:bg>
      <p:bgPr>
        <a:solidFill>
          <a:schemeClr val="bg2"/>
        </a:solidFill>
        <a:effectLst/>
      </p:bgPr>
    </p:bg>
    <p:spTree>
      <p:nvGrpSpPr>
        <p:cNvPr id="1" name=""/>
        <p:cNvGrpSpPr/>
        <p:nvPr/>
      </p:nvGrpSpPr>
      <p:grpSpPr>
        <a:xfrm>
          <a:off x="0" y="0"/>
          <a:ext cx="0" cy="0"/>
          <a:chOff x="0" y="0"/>
          <a:chExt cx="0" cy="0"/>
        </a:xfrm>
      </p:grpSpPr>
      <p:sp>
        <p:nvSpPr>
          <p:cNvPr id="11" name="Slide Number Placeholder 15">
            <a:extLst>
              <a:ext uri="{FF2B5EF4-FFF2-40B4-BE49-F238E27FC236}">
                <a16:creationId xmlns:a16="http://schemas.microsoft.com/office/drawing/2014/main" id="{6663AFFB-0329-45CD-AF49-17FFCA2411DA}"/>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sp>
        <p:nvSpPr>
          <p:cNvPr id="4" name="Title 3" descr="Header">
            <a:extLst>
              <a:ext uri="{FF2B5EF4-FFF2-40B4-BE49-F238E27FC236}">
                <a16:creationId xmlns:a16="http://schemas.microsoft.com/office/drawing/2014/main" id="{6953A8D2-20EB-4DFB-893E-8DCA6475DEE1}"/>
              </a:ext>
            </a:extLst>
          </p:cNvPr>
          <p:cNvSpPr>
            <a:spLocks noGrp="1"/>
          </p:cNvSpPr>
          <p:nvPr>
            <p:ph type="title"/>
          </p:nvPr>
        </p:nvSpPr>
        <p:spPr>
          <a:xfrm>
            <a:off x="450000" y="397170"/>
            <a:ext cx="9341700" cy="775597"/>
          </a:xfrm>
        </p:spPr>
        <p:txBody>
          <a:bodyPr/>
          <a:lstStyle>
            <a:lvl1pPr>
              <a:defRPr>
                <a:solidFill>
                  <a:schemeClr val="bg1"/>
                </a:solidFill>
              </a:defRPr>
            </a:lvl1pPr>
          </a:lstStyle>
          <a:p>
            <a:r>
              <a:rPr lang="en-US"/>
              <a:t>Click to edit Master title style</a:t>
            </a:r>
            <a:endParaRPr lang="en-GB"/>
          </a:p>
        </p:txBody>
      </p:sp>
      <p:sp>
        <p:nvSpPr>
          <p:cNvPr id="21" name="Quote area">
            <a:extLst>
              <a:ext uri="{FF2B5EF4-FFF2-40B4-BE49-F238E27FC236}">
                <a16:creationId xmlns:a16="http://schemas.microsoft.com/office/drawing/2014/main" id="{04EB49EF-74A2-4A31-99CF-80E2BAF35EC6}"/>
              </a:ext>
            </a:extLst>
          </p:cNvPr>
          <p:cNvSpPr>
            <a:spLocks noGrp="1"/>
          </p:cNvSpPr>
          <p:nvPr>
            <p:ph type="body" sz="quarter" idx="15" hasCustomPrompt="1"/>
          </p:nvPr>
        </p:nvSpPr>
        <p:spPr>
          <a:xfrm>
            <a:off x="450000" y="2594753"/>
            <a:ext cx="7524198" cy="2636591"/>
          </a:xfrm>
        </p:spPr>
        <p:txBody>
          <a:bodyPr anchor="t">
            <a:normAutofit/>
          </a:bodyPr>
          <a:lstStyle>
            <a:lvl1pPr marL="0" indent="0">
              <a:buNone/>
              <a:defRPr sz="2800">
                <a:solidFill>
                  <a:schemeClr val="bg1"/>
                </a:solidFill>
              </a:defRPr>
            </a:lvl1pPr>
          </a:lstStyle>
          <a:p>
            <a:pPr lvl="0"/>
            <a:r>
              <a:rPr lang="en-GB"/>
              <a:t>Insert your quote here</a:t>
            </a:r>
          </a:p>
        </p:txBody>
      </p:sp>
      <p:sp>
        <p:nvSpPr>
          <p:cNvPr id="10" name="Classification">
            <a:extLst>
              <a:ext uri="{FF2B5EF4-FFF2-40B4-BE49-F238E27FC236}">
                <a16:creationId xmlns:a16="http://schemas.microsoft.com/office/drawing/2014/main" id="{3E26572D-12C7-403B-B402-F5696EC178EB}"/>
              </a:ext>
              <a:ext uri="{C183D7F6-B498-43B3-948B-1728B52AA6E4}">
                <adec:decorative xmlns:adec="http://schemas.microsoft.com/office/drawing/2017/decorative" val="1"/>
              </a:ext>
            </a:extLst>
          </p:cNvPr>
          <p:cNvSpPr txBox="1">
            <a:spLocks/>
          </p:cNvSpPr>
          <p:nvPr/>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pic>
        <p:nvPicPr>
          <p:cNvPr id="8" name="Ipsos logo">
            <a:extLst>
              <a:ext uri="{FF2B5EF4-FFF2-40B4-BE49-F238E27FC236}">
                <a16:creationId xmlns:a16="http://schemas.microsoft.com/office/drawing/2014/main" id="{8A48725C-F1B5-428C-8EF9-637AA22D072F}"/>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Tree>
    <p:extLst>
      <p:ext uri="{BB962C8B-B14F-4D97-AF65-F5344CB8AC3E}">
        <p14:creationId xmlns:p14="http://schemas.microsoft.com/office/powerpoint/2010/main" val="4177638725"/>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Team - white background">
    <p:spTree>
      <p:nvGrpSpPr>
        <p:cNvPr id="1" name=""/>
        <p:cNvGrpSpPr/>
        <p:nvPr/>
      </p:nvGrpSpPr>
      <p:grpSpPr>
        <a:xfrm>
          <a:off x="0" y="0"/>
          <a:ext cx="0" cy="0"/>
          <a:chOff x="0" y="0"/>
          <a:chExt cx="0" cy="0"/>
        </a:xfrm>
      </p:grpSpPr>
      <p:sp>
        <p:nvSpPr>
          <p:cNvPr id="36" name="Slide Number Placeholder 15">
            <a:extLst>
              <a:ext uri="{FF2B5EF4-FFF2-40B4-BE49-F238E27FC236}">
                <a16:creationId xmlns:a16="http://schemas.microsoft.com/office/drawing/2014/main" id="{DFFBBC18-CDF1-406F-A4A7-B89B333F2BF6}"/>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5" name="Title 4" descr="Header">
            <a:extLst>
              <a:ext uri="{FF2B5EF4-FFF2-40B4-BE49-F238E27FC236}">
                <a16:creationId xmlns:a16="http://schemas.microsoft.com/office/drawing/2014/main" id="{EFDD40B2-D082-42DF-92D6-EC693ACDE859}"/>
              </a:ext>
            </a:extLst>
          </p:cNvPr>
          <p:cNvSpPr>
            <a:spLocks noGrp="1"/>
          </p:cNvSpPr>
          <p:nvPr>
            <p:ph type="title"/>
          </p:nvPr>
        </p:nvSpPr>
        <p:spPr/>
        <p:txBody>
          <a:bodyPr/>
          <a:lstStyle/>
          <a:p>
            <a:r>
              <a:rPr lang="en-US"/>
              <a:t>Click to edit Master title style</a:t>
            </a:r>
            <a:endParaRPr lang="en-GB"/>
          </a:p>
        </p:txBody>
      </p:sp>
      <p:sp>
        <p:nvSpPr>
          <p:cNvPr id="16" name="Name 1">
            <a:extLst>
              <a:ext uri="{FF2B5EF4-FFF2-40B4-BE49-F238E27FC236}">
                <a16:creationId xmlns:a16="http://schemas.microsoft.com/office/drawing/2014/main" id="{41154020-330A-4307-8B18-1E1750724F82}"/>
              </a:ext>
            </a:extLst>
          </p:cNvPr>
          <p:cNvSpPr>
            <a:spLocks noGrp="1"/>
          </p:cNvSpPr>
          <p:nvPr>
            <p:ph type="body" sz="quarter" idx="22" hasCustomPrompt="1"/>
          </p:nvPr>
        </p:nvSpPr>
        <p:spPr>
          <a:xfrm>
            <a:off x="442913" y="1784350"/>
            <a:ext cx="1573660" cy="390556"/>
          </a:xfrm>
        </p:spPr>
        <p:txBody>
          <a:bodyPr wrap="square" anchor="t">
            <a:spAutoFit/>
          </a:bodyPr>
          <a:lstStyle>
            <a:lvl1pPr>
              <a:spcBef>
                <a:spcPts val="0"/>
              </a:spcBef>
              <a:spcAft>
                <a:spcPts val="0"/>
              </a:spcAft>
              <a:defRPr cap="all" baseline="0">
                <a:solidFill>
                  <a:schemeClr val="tx1"/>
                </a:solidFill>
              </a:defRPr>
            </a:lvl1pPr>
            <a:lvl2pPr marL="0" indent="0">
              <a:spcBef>
                <a:spcPts val="0"/>
              </a:spcBef>
              <a:spcAft>
                <a:spcPts val="0"/>
              </a:spcAft>
              <a:buFont typeface="Arial" panose="020B0604020202020204" pitchFamily="34" charset="0"/>
              <a:buNone/>
              <a:defRPr cap="all" baseline="0">
                <a:solidFill>
                  <a:schemeClr val="tx1"/>
                </a:solidFill>
              </a:defRPr>
            </a:lvl2pPr>
          </a:lstStyle>
          <a:p>
            <a:pPr lvl="0"/>
            <a:r>
              <a:rPr lang="en-GB"/>
              <a:t>First Name</a:t>
            </a:r>
          </a:p>
          <a:p>
            <a:pPr lvl="1"/>
            <a:r>
              <a:rPr lang="en-GB"/>
              <a:t>Last Name</a:t>
            </a:r>
          </a:p>
        </p:txBody>
      </p:sp>
      <p:sp>
        <p:nvSpPr>
          <p:cNvPr id="3" name="Image 1">
            <a:extLst>
              <a:ext uri="{FF2B5EF4-FFF2-40B4-BE49-F238E27FC236}">
                <a16:creationId xmlns:a16="http://schemas.microsoft.com/office/drawing/2014/main" id="{D29AB0E7-CA31-4A74-99A1-D377A0137CBB}"/>
              </a:ext>
              <a:ext uri="{C183D7F6-B498-43B3-948B-1728B52AA6E4}">
                <adec:decorative xmlns:adec="http://schemas.microsoft.com/office/drawing/2017/decorative" val="1"/>
              </a:ext>
            </a:extLst>
          </p:cNvPr>
          <p:cNvSpPr>
            <a:spLocks noGrp="1"/>
          </p:cNvSpPr>
          <p:nvPr>
            <p:ph type="pic" sz="quarter" idx="19"/>
          </p:nvPr>
        </p:nvSpPr>
        <p:spPr>
          <a:xfrm>
            <a:off x="442913" y="2323852"/>
            <a:ext cx="1573660" cy="1573200"/>
          </a:xfrm>
          <a:pattFill prst="wdUpDiag">
            <a:fgClr>
              <a:schemeClr val="bg1">
                <a:lumMod val="85000"/>
              </a:schemeClr>
            </a:fgClr>
            <a:bgClr>
              <a:schemeClr val="bg1"/>
            </a:bgClr>
          </a:pattFill>
        </p:spPr>
        <p:txBody>
          <a:bodyPr/>
          <a:lstStyle>
            <a:lvl1pPr>
              <a:defRPr>
                <a:solidFill>
                  <a:schemeClr val="tx1"/>
                </a:solidFill>
              </a:defRPr>
            </a:lvl1pPr>
          </a:lstStyle>
          <a:p>
            <a:r>
              <a:rPr lang="en-US"/>
              <a:t>Click icon to add picture</a:t>
            </a:r>
            <a:endParaRPr lang="en-GB"/>
          </a:p>
        </p:txBody>
      </p:sp>
      <p:sp>
        <p:nvSpPr>
          <p:cNvPr id="15" name="Body 1">
            <a:extLst>
              <a:ext uri="{FF2B5EF4-FFF2-40B4-BE49-F238E27FC236}">
                <a16:creationId xmlns:a16="http://schemas.microsoft.com/office/drawing/2014/main" id="{A81DA3D4-EF88-48E1-A722-44D4D0FA10B6}"/>
              </a:ext>
            </a:extLst>
          </p:cNvPr>
          <p:cNvSpPr>
            <a:spLocks noGrp="1"/>
          </p:cNvSpPr>
          <p:nvPr>
            <p:ph type="body" sz="quarter" idx="23" hasCustomPrompt="1"/>
          </p:nvPr>
        </p:nvSpPr>
        <p:spPr>
          <a:xfrm>
            <a:off x="442913" y="4045998"/>
            <a:ext cx="1573660" cy="1903877"/>
          </a:xfrm>
        </p:spPr>
        <p:txBody>
          <a:bodyPr wrap="square" anchor="t">
            <a:noAutofit/>
          </a:bodyPr>
          <a:lstStyle>
            <a:lvl1pPr>
              <a:spcBef>
                <a:spcPts val="0"/>
              </a:spcBef>
              <a:spcAft>
                <a:spcPts val="0"/>
              </a:spcAft>
              <a:defRPr>
                <a:solidFill>
                  <a:schemeClr val="tx1"/>
                </a:solidFill>
              </a:defRPr>
            </a:lvl1pPr>
            <a:lvl2pPr marL="0" indent="0">
              <a:spcBef>
                <a:spcPts val="0"/>
              </a:spcBef>
              <a:spcAft>
                <a:spcPts val="0"/>
              </a:spcAft>
              <a:buFont typeface="Arial" panose="020B0604020202020204" pitchFamily="34" charset="0"/>
              <a:buNone/>
              <a:defRPr>
                <a:solidFill>
                  <a:schemeClr val="bg1"/>
                </a:solidFill>
              </a:defRPr>
            </a:lvl2pPr>
          </a:lstStyle>
          <a:p>
            <a:pPr lvl="0"/>
            <a:r>
              <a:rPr lang="en-GB"/>
              <a:t>Title and brief role description here</a:t>
            </a:r>
          </a:p>
        </p:txBody>
      </p:sp>
      <p:sp>
        <p:nvSpPr>
          <p:cNvPr id="20" name="Name 2">
            <a:extLst>
              <a:ext uri="{FF2B5EF4-FFF2-40B4-BE49-F238E27FC236}">
                <a16:creationId xmlns:a16="http://schemas.microsoft.com/office/drawing/2014/main" id="{71613F17-97E2-4491-9EF3-F01FFDE6E863}"/>
              </a:ext>
            </a:extLst>
          </p:cNvPr>
          <p:cNvSpPr>
            <a:spLocks noGrp="1"/>
          </p:cNvSpPr>
          <p:nvPr>
            <p:ph type="body" sz="quarter" idx="25" hasCustomPrompt="1"/>
          </p:nvPr>
        </p:nvSpPr>
        <p:spPr>
          <a:xfrm>
            <a:off x="2389282" y="1784350"/>
            <a:ext cx="1573660" cy="390556"/>
          </a:xfrm>
        </p:spPr>
        <p:txBody>
          <a:bodyPr wrap="square" anchor="t">
            <a:spAutoFit/>
          </a:bodyPr>
          <a:lstStyle>
            <a:lvl1pPr>
              <a:spcBef>
                <a:spcPts val="0"/>
              </a:spcBef>
              <a:spcAft>
                <a:spcPts val="0"/>
              </a:spcAft>
              <a:defRPr cap="all" baseline="0">
                <a:solidFill>
                  <a:schemeClr val="tx1"/>
                </a:solidFill>
              </a:defRPr>
            </a:lvl1pPr>
            <a:lvl2pPr marL="0" indent="0">
              <a:spcBef>
                <a:spcPts val="0"/>
              </a:spcBef>
              <a:spcAft>
                <a:spcPts val="0"/>
              </a:spcAft>
              <a:buFont typeface="Arial" panose="020B0604020202020204" pitchFamily="34" charset="0"/>
              <a:buNone/>
              <a:defRPr cap="all" baseline="0">
                <a:solidFill>
                  <a:schemeClr val="tx1"/>
                </a:solidFill>
              </a:defRPr>
            </a:lvl2pPr>
          </a:lstStyle>
          <a:p>
            <a:pPr lvl="0"/>
            <a:r>
              <a:rPr lang="en-GB"/>
              <a:t>First Name</a:t>
            </a:r>
          </a:p>
          <a:p>
            <a:pPr lvl="1"/>
            <a:r>
              <a:rPr lang="en-GB"/>
              <a:t>Last Name</a:t>
            </a:r>
          </a:p>
        </p:txBody>
      </p:sp>
      <p:sp>
        <p:nvSpPr>
          <p:cNvPr id="19" name="Image 2">
            <a:extLst>
              <a:ext uri="{FF2B5EF4-FFF2-40B4-BE49-F238E27FC236}">
                <a16:creationId xmlns:a16="http://schemas.microsoft.com/office/drawing/2014/main" id="{AB50A41D-7303-4EC5-A88F-0DEBCCAAC491}"/>
              </a:ext>
              <a:ext uri="{C183D7F6-B498-43B3-948B-1728B52AA6E4}">
                <adec:decorative xmlns:adec="http://schemas.microsoft.com/office/drawing/2017/decorative" val="1"/>
              </a:ext>
            </a:extLst>
          </p:cNvPr>
          <p:cNvSpPr>
            <a:spLocks noGrp="1"/>
          </p:cNvSpPr>
          <p:nvPr>
            <p:ph type="pic" sz="quarter" idx="24"/>
          </p:nvPr>
        </p:nvSpPr>
        <p:spPr>
          <a:xfrm>
            <a:off x="2389282" y="2323852"/>
            <a:ext cx="1573660" cy="1573200"/>
          </a:xfrm>
          <a:pattFill prst="wdUpDiag">
            <a:fgClr>
              <a:schemeClr val="bg1">
                <a:lumMod val="85000"/>
              </a:schemeClr>
            </a:fgClr>
            <a:bgClr>
              <a:schemeClr val="bg1"/>
            </a:bgClr>
          </a:pattFill>
        </p:spPr>
        <p:txBody>
          <a:bodyPr/>
          <a:lstStyle>
            <a:lvl1pPr>
              <a:defRPr>
                <a:solidFill>
                  <a:schemeClr val="tx1"/>
                </a:solidFill>
              </a:defRPr>
            </a:lvl1pPr>
          </a:lstStyle>
          <a:p>
            <a:r>
              <a:rPr lang="en-US"/>
              <a:t>Click icon to add picture</a:t>
            </a:r>
            <a:endParaRPr lang="en-GB"/>
          </a:p>
        </p:txBody>
      </p:sp>
      <p:sp>
        <p:nvSpPr>
          <p:cNvPr id="21" name="Body 2">
            <a:extLst>
              <a:ext uri="{FF2B5EF4-FFF2-40B4-BE49-F238E27FC236}">
                <a16:creationId xmlns:a16="http://schemas.microsoft.com/office/drawing/2014/main" id="{6F22912B-7D36-4077-8BFB-FDA6B7BA0EA9}"/>
              </a:ext>
            </a:extLst>
          </p:cNvPr>
          <p:cNvSpPr>
            <a:spLocks noGrp="1"/>
          </p:cNvSpPr>
          <p:nvPr>
            <p:ph type="body" sz="quarter" idx="26" hasCustomPrompt="1"/>
          </p:nvPr>
        </p:nvSpPr>
        <p:spPr>
          <a:xfrm>
            <a:off x="2389282" y="4045998"/>
            <a:ext cx="1573660" cy="1903877"/>
          </a:xfrm>
        </p:spPr>
        <p:txBody>
          <a:bodyPr wrap="square" anchor="t">
            <a:noAutofit/>
          </a:bodyPr>
          <a:lstStyle>
            <a:lvl1pPr>
              <a:spcBef>
                <a:spcPts val="0"/>
              </a:spcBef>
              <a:spcAft>
                <a:spcPts val="0"/>
              </a:spcAft>
              <a:defRPr>
                <a:solidFill>
                  <a:schemeClr val="tx1"/>
                </a:solidFill>
              </a:defRPr>
            </a:lvl1pPr>
            <a:lvl2pPr marL="0" indent="0">
              <a:spcBef>
                <a:spcPts val="0"/>
              </a:spcBef>
              <a:spcAft>
                <a:spcPts val="0"/>
              </a:spcAft>
              <a:buFont typeface="Arial" panose="020B0604020202020204" pitchFamily="34" charset="0"/>
              <a:buNone/>
              <a:defRPr>
                <a:solidFill>
                  <a:schemeClr val="bg1"/>
                </a:solidFill>
              </a:defRPr>
            </a:lvl2pPr>
          </a:lstStyle>
          <a:p>
            <a:pPr lvl="0"/>
            <a:r>
              <a:rPr lang="en-GB"/>
              <a:t>Title and brief role description here</a:t>
            </a:r>
          </a:p>
        </p:txBody>
      </p:sp>
      <p:sp>
        <p:nvSpPr>
          <p:cNvPr id="24" name="Name 3">
            <a:extLst>
              <a:ext uri="{FF2B5EF4-FFF2-40B4-BE49-F238E27FC236}">
                <a16:creationId xmlns:a16="http://schemas.microsoft.com/office/drawing/2014/main" id="{4ACD92D7-D8E5-4F1B-8FF3-A92BC817BD5B}"/>
              </a:ext>
            </a:extLst>
          </p:cNvPr>
          <p:cNvSpPr>
            <a:spLocks noGrp="1"/>
          </p:cNvSpPr>
          <p:nvPr>
            <p:ph type="body" sz="quarter" idx="28" hasCustomPrompt="1"/>
          </p:nvPr>
        </p:nvSpPr>
        <p:spPr>
          <a:xfrm>
            <a:off x="4335651" y="1784350"/>
            <a:ext cx="1573660" cy="390556"/>
          </a:xfrm>
        </p:spPr>
        <p:txBody>
          <a:bodyPr wrap="square" anchor="t">
            <a:spAutoFit/>
          </a:bodyPr>
          <a:lstStyle>
            <a:lvl1pPr>
              <a:spcBef>
                <a:spcPts val="0"/>
              </a:spcBef>
              <a:spcAft>
                <a:spcPts val="0"/>
              </a:spcAft>
              <a:defRPr cap="all" baseline="0">
                <a:solidFill>
                  <a:schemeClr val="tx1"/>
                </a:solidFill>
              </a:defRPr>
            </a:lvl1pPr>
            <a:lvl2pPr marL="0" indent="0">
              <a:spcBef>
                <a:spcPts val="0"/>
              </a:spcBef>
              <a:spcAft>
                <a:spcPts val="0"/>
              </a:spcAft>
              <a:buFont typeface="Arial" panose="020B0604020202020204" pitchFamily="34" charset="0"/>
              <a:buNone/>
              <a:defRPr cap="all" baseline="0">
                <a:solidFill>
                  <a:schemeClr val="tx1"/>
                </a:solidFill>
              </a:defRPr>
            </a:lvl2pPr>
          </a:lstStyle>
          <a:p>
            <a:pPr lvl="0"/>
            <a:r>
              <a:rPr lang="en-GB"/>
              <a:t>First Name</a:t>
            </a:r>
          </a:p>
          <a:p>
            <a:pPr lvl="1"/>
            <a:r>
              <a:rPr lang="en-GB"/>
              <a:t>Last Name</a:t>
            </a:r>
          </a:p>
        </p:txBody>
      </p:sp>
      <p:sp>
        <p:nvSpPr>
          <p:cNvPr id="23" name="Image 3">
            <a:extLst>
              <a:ext uri="{FF2B5EF4-FFF2-40B4-BE49-F238E27FC236}">
                <a16:creationId xmlns:a16="http://schemas.microsoft.com/office/drawing/2014/main" id="{9E21ED7F-5AD8-40F3-BB14-A9A4F3348D3F}"/>
              </a:ext>
              <a:ext uri="{C183D7F6-B498-43B3-948B-1728B52AA6E4}">
                <adec:decorative xmlns:adec="http://schemas.microsoft.com/office/drawing/2017/decorative" val="1"/>
              </a:ext>
            </a:extLst>
          </p:cNvPr>
          <p:cNvSpPr>
            <a:spLocks noGrp="1"/>
          </p:cNvSpPr>
          <p:nvPr>
            <p:ph type="pic" sz="quarter" idx="27"/>
          </p:nvPr>
        </p:nvSpPr>
        <p:spPr>
          <a:xfrm>
            <a:off x="4335651" y="2323852"/>
            <a:ext cx="1573660" cy="1573200"/>
          </a:xfrm>
          <a:pattFill prst="wdUpDiag">
            <a:fgClr>
              <a:schemeClr val="bg1">
                <a:lumMod val="85000"/>
              </a:schemeClr>
            </a:fgClr>
            <a:bgClr>
              <a:schemeClr val="bg1"/>
            </a:bgClr>
          </a:pattFill>
        </p:spPr>
        <p:txBody>
          <a:bodyPr/>
          <a:lstStyle>
            <a:lvl1pPr>
              <a:defRPr>
                <a:solidFill>
                  <a:schemeClr val="tx1"/>
                </a:solidFill>
              </a:defRPr>
            </a:lvl1pPr>
          </a:lstStyle>
          <a:p>
            <a:r>
              <a:rPr lang="en-US"/>
              <a:t>Click icon to add picture</a:t>
            </a:r>
            <a:endParaRPr lang="en-GB"/>
          </a:p>
        </p:txBody>
      </p:sp>
      <p:sp>
        <p:nvSpPr>
          <p:cNvPr id="25" name="Body 3">
            <a:extLst>
              <a:ext uri="{FF2B5EF4-FFF2-40B4-BE49-F238E27FC236}">
                <a16:creationId xmlns:a16="http://schemas.microsoft.com/office/drawing/2014/main" id="{459EAA34-4CBD-4836-8FB9-E4972A4D4702}"/>
              </a:ext>
            </a:extLst>
          </p:cNvPr>
          <p:cNvSpPr>
            <a:spLocks noGrp="1"/>
          </p:cNvSpPr>
          <p:nvPr>
            <p:ph type="body" sz="quarter" idx="29" hasCustomPrompt="1"/>
          </p:nvPr>
        </p:nvSpPr>
        <p:spPr>
          <a:xfrm>
            <a:off x="4335651" y="4045998"/>
            <a:ext cx="1573660" cy="1903877"/>
          </a:xfrm>
        </p:spPr>
        <p:txBody>
          <a:bodyPr wrap="square" anchor="t">
            <a:noAutofit/>
          </a:bodyPr>
          <a:lstStyle>
            <a:lvl1pPr>
              <a:spcBef>
                <a:spcPts val="0"/>
              </a:spcBef>
              <a:spcAft>
                <a:spcPts val="0"/>
              </a:spcAft>
              <a:defRPr>
                <a:solidFill>
                  <a:schemeClr val="tx1"/>
                </a:solidFill>
              </a:defRPr>
            </a:lvl1pPr>
            <a:lvl2pPr marL="0" indent="0">
              <a:spcBef>
                <a:spcPts val="0"/>
              </a:spcBef>
              <a:spcAft>
                <a:spcPts val="0"/>
              </a:spcAft>
              <a:buFont typeface="Arial" panose="020B0604020202020204" pitchFamily="34" charset="0"/>
              <a:buNone/>
              <a:defRPr>
                <a:solidFill>
                  <a:schemeClr val="bg1"/>
                </a:solidFill>
              </a:defRPr>
            </a:lvl2pPr>
          </a:lstStyle>
          <a:p>
            <a:pPr lvl="0"/>
            <a:r>
              <a:rPr lang="en-GB"/>
              <a:t>Title and brief role description here</a:t>
            </a:r>
          </a:p>
        </p:txBody>
      </p:sp>
      <p:sp>
        <p:nvSpPr>
          <p:cNvPr id="27" name="Name 4">
            <a:extLst>
              <a:ext uri="{FF2B5EF4-FFF2-40B4-BE49-F238E27FC236}">
                <a16:creationId xmlns:a16="http://schemas.microsoft.com/office/drawing/2014/main" id="{95119930-DF3D-4F95-9821-DD803BEC06B8}"/>
              </a:ext>
            </a:extLst>
          </p:cNvPr>
          <p:cNvSpPr>
            <a:spLocks noGrp="1"/>
          </p:cNvSpPr>
          <p:nvPr>
            <p:ph type="body" sz="quarter" idx="31" hasCustomPrompt="1"/>
          </p:nvPr>
        </p:nvSpPr>
        <p:spPr>
          <a:xfrm>
            <a:off x="6282020" y="1796352"/>
            <a:ext cx="1573660" cy="390556"/>
          </a:xfrm>
        </p:spPr>
        <p:txBody>
          <a:bodyPr wrap="square" anchor="t">
            <a:spAutoFit/>
          </a:bodyPr>
          <a:lstStyle>
            <a:lvl1pPr>
              <a:spcBef>
                <a:spcPts val="0"/>
              </a:spcBef>
              <a:spcAft>
                <a:spcPts val="0"/>
              </a:spcAft>
              <a:defRPr cap="all" baseline="0">
                <a:solidFill>
                  <a:schemeClr val="tx1"/>
                </a:solidFill>
              </a:defRPr>
            </a:lvl1pPr>
            <a:lvl2pPr marL="0" indent="0">
              <a:spcBef>
                <a:spcPts val="0"/>
              </a:spcBef>
              <a:spcAft>
                <a:spcPts val="0"/>
              </a:spcAft>
              <a:buFont typeface="Arial" panose="020B0604020202020204" pitchFamily="34" charset="0"/>
              <a:buNone/>
              <a:defRPr cap="all" baseline="0">
                <a:solidFill>
                  <a:schemeClr val="tx1"/>
                </a:solidFill>
              </a:defRPr>
            </a:lvl2pPr>
          </a:lstStyle>
          <a:p>
            <a:pPr lvl="0"/>
            <a:r>
              <a:rPr lang="en-GB"/>
              <a:t>First Name</a:t>
            </a:r>
          </a:p>
          <a:p>
            <a:pPr lvl="1"/>
            <a:r>
              <a:rPr lang="en-GB"/>
              <a:t>Last Name</a:t>
            </a:r>
          </a:p>
        </p:txBody>
      </p:sp>
      <p:sp>
        <p:nvSpPr>
          <p:cNvPr id="26" name="Image 4">
            <a:extLst>
              <a:ext uri="{FF2B5EF4-FFF2-40B4-BE49-F238E27FC236}">
                <a16:creationId xmlns:a16="http://schemas.microsoft.com/office/drawing/2014/main" id="{83AB40FE-E4CF-4BDA-ABA9-D8845CD02FCC}"/>
              </a:ext>
              <a:ext uri="{C183D7F6-B498-43B3-948B-1728B52AA6E4}">
                <adec:decorative xmlns:adec="http://schemas.microsoft.com/office/drawing/2017/decorative" val="1"/>
              </a:ext>
            </a:extLst>
          </p:cNvPr>
          <p:cNvSpPr>
            <a:spLocks noGrp="1"/>
          </p:cNvSpPr>
          <p:nvPr>
            <p:ph type="pic" sz="quarter" idx="30"/>
          </p:nvPr>
        </p:nvSpPr>
        <p:spPr>
          <a:xfrm>
            <a:off x="6282020" y="2335854"/>
            <a:ext cx="1573660" cy="1573200"/>
          </a:xfrm>
          <a:pattFill prst="wdUpDiag">
            <a:fgClr>
              <a:schemeClr val="bg1">
                <a:lumMod val="85000"/>
              </a:schemeClr>
            </a:fgClr>
            <a:bgClr>
              <a:schemeClr val="bg1"/>
            </a:bgClr>
          </a:pattFill>
        </p:spPr>
        <p:txBody>
          <a:bodyPr/>
          <a:lstStyle>
            <a:lvl1pPr>
              <a:defRPr>
                <a:solidFill>
                  <a:schemeClr val="tx1"/>
                </a:solidFill>
              </a:defRPr>
            </a:lvl1pPr>
          </a:lstStyle>
          <a:p>
            <a:r>
              <a:rPr lang="en-US"/>
              <a:t>Click icon to add picture</a:t>
            </a:r>
            <a:endParaRPr lang="en-GB"/>
          </a:p>
        </p:txBody>
      </p:sp>
      <p:sp>
        <p:nvSpPr>
          <p:cNvPr id="28" name="Body 4">
            <a:extLst>
              <a:ext uri="{FF2B5EF4-FFF2-40B4-BE49-F238E27FC236}">
                <a16:creationId xmlns:a16="http://schemas.microsoft.com/office/drawing/2014/main" id="{F1EC47F3-3364-4097-9549-A48AAC2F5219}"/>
              </a:ext>
            </a:extLst>
          </p:cNvPr>
          <p:cNvSpPr>
            <a:spLocks noGrp="1"/>
          </p:cNvSpPr>
          <p:nvPr>
            <p:ph type="body" sz="quarter" idx="32" hasCustomPrompt="1"/>
          </p:nvPr>
        </p:nvSpPr>
        <p:spPr>
          <a:xfrm>
            <a:off x="6282020" y="4058000"/>
            <a:ext cx="1573660" cy="1903877"/>
          </a:xfrm>
        </p:spPr>
        <p:txBody>
          <a:bodyPr wrap="square" anchor="t">
            <a:noAutofit/>
          </a:bodyPr>
          <a:lstStyle>
            <a:lvl1pPr>
              <a:spcBef>
                <a:spcPts val="0"/>
              </a:spcBef>
              <a:spcAft>
                <a:spcPts val="0"/>
              </a:spcAft>
              <a:defRPr>
                <a:solidFill>
                  <a:schemeClr val="tx1"/>
                </a:solidFill>
              </a:defRPr>
            </a:lvl1pPr>
            <a:lvl2pPr marL="0" indent="0">
              <a:spcBef>
                <a:spcPts val="0"/>
              </a:spcBef>
              <a:spcAft>
                <a:spcPts val="0"/>
              </a:spcAft>
              <a:buFont typeface="Arial" panose="020B0604020202020204" pitchFamily="34" charset="0"/>
              <a:buNone/>
              <a:defRPr>
                <a:solidFill>
                  <a:schemeClr val="bg1"/>
                </a:solidFill>
              </a:defRPr>
            </a:lvl2pPr>
          </a:lstStyle>
          <a:p>
            <a:pPr lvl="0"/>
            <a:r>
              <a:rPr lang="en-GB"/>
              <a:t>Title and brief role description here</a:t>
            </a:r>
          </a:p>
        </p:txBody>
      </p:sp>
      <p:sp>
        <p:nvSpPr>
          <p:cNvPr id="30" name="Name 5">
            <a:extLst>
              <a:ext uri="{FF2B5EF4-FFF2-40B4-BE49-F238E27FC236}">
                <a16:creationId xmlns:a16="http://schemas.microsoft.com/office/drawing/2014/main" id="{8BC3BB59-8297-4139-8EEB-7AA6A362059C}"/>
              </a:ext>
            </a:extLst>
          </p:cNvPr>
          <p:cNvSpPr>
            <a:spLocks noGrp="1"/>
          </p:cNvSpPr>
          <p:nvPr>
            <p:ph type="body" sz="quarter" idx="34" hasCustomPrompt="1"/>
          </p:nvPr>
        </p:nvSpPr>
        <p:spPr>
          <a:xfrm>
            <a:off x="8228389" y="1796352"/>
            <a:ext cx="1573660" cy="390556"/>
          </a:xfrm>
        </p:spPr>
        <p:txBody>
          <a:bodyPr wrap="square" anchor="t">
            <a:spAutoFit/>
          </a:bodyPr>
          <a:lstStyle>
            <a:lvl1pPr>
              <a:spcBef>
                <a:spcPts val="0"/>
              </a:spcBef>
              <a:spcAft>
                <a:spcPts val="0"/>
              </a:spcAft>
              <a:defRPr cap="all" baseline="0">
                <a:solidFill>
                  <a:schemeClr val="tx1"/>
                </a:solidFill>
              </a:defRPr>
            </a:lvl1pPr>
            <a:lvl2pPr marL="0" indent="0">
              <a:spcBef>
                <a:spcPts val="0"/>
              </a:spcBef>
              <a:spcAft>
                <a:spcPts val="0"/>
              </a:spcAft>
              <a:buFont typeface="Arial" panose="020B0604020202020204" pitchFamily="34" charset="0"/>
              <a:buNone/>
              <a:defRPr cap="all" baseline="0">
                <a:solidFill>
                  <a:schemeClr val="tx1"/>
                </a:solidFill>
              </a:defRPr>
            </a:lvl2pPr>
          </a:lstStyle>
          <a:p>
            <a:pPr lvl="0"/>
            <a:r>
              <a:rPr lang="en-GB"/>
              <a:t>First Name</a:t>
            </a:r>
          </a:p>
          <a:p>
            <a:pPr lvl="1"/>
            <a:r>
              <a:rPr lang="en-GB"/>
              <a:t>Last Name</a:t>
            </a:r>
          </a:p>
        </p:txBody>
      </p:sp>
      <p:sp>
        <p:nvSpPr>
          <p:cNvPr id="29" name="Image 5">
            <a:extLst>
              <a:ext uri="{FF2B5EF4-FFF2-40B4-BE49-F238E27FC236}">
                <a16:creationId xmlns:a16="http://schemas.microsoft.com/office/drawing/2014/main" id="{EAF94D1A-98C5-4874-9015-B7AF58D2BA46}"/>
              </a:ext>
              <a:ext uri="{C183D7F6-B498-43B3-948B-1728B52AA6E4}">
                <adec:decorative xmlns:adec="http://schemas.microsoft.com/office/drawing/2017/decorative" val="1"/>
              </a:ext>
            </a:extLst>
          </p:cNvPr>
          <p:cNvSpPr>
            <a:spLocks noGrp="1"/>
          </p:cNvSpPr>
          <p:nvPr>
            <p:ph type="pic" sz="quarter" idx="33"/>
          </p:nvPr>
        </p:nvSpPr>
        <p:spPr>
          <a:xfrm>
            <a:off x="8228389" y="2335854"/>
            <a:ext cx="1573660" cy="1573200"/>
          </a:xfrm>
          <a:pattFill prst="wdUpDiag">
            <a:fgClr>
              <a:schemeClr val="bg1">
                <a:lumMod val="85000"/>
              </a:schemeClr>
            </a:fgClr>
            <a:bgClr>
              <a:schemeClr val="bg1"/>
            </a:bgClr>
          </a:pattFill>
        </p:spPr>
        <p:txBody>
          <a:bodyPr/>
          <a:lstStyle>
            <a:lvl1pPr>
              <a:defRPr>
                <a:solidFill>
                  <a:schemeClr val="tx1"/>
                </a:solidFill>
              </a:defRPr>
            </a:lvl1pPr>
          </a:lstStyle>
          <a:p>
            <a:r>
              <a:rPr lang="en-US"/>
              <a:t>Click icon to add picture</a:t>
            </a:r>
            <a:endParaRPr lang="en-GB"/>
          </a:p>
        </p:txBody>
      </p:sp>
      <p:sp>
        <p:nvSpPr>
          <p:cNvPr id="31" name="Body 5">
            <a:extLst>
              <a:ext uri="{FF2B5EF4-FFF2-40B4-BE49-F238E27FC236}">
                <a16:creationId xmlns:a16="http://schemas.microsoft.com/office/drawing/2014/main" id="{3539E75B-AA24-4E49-B21A-8AAB8E62C410}"/>
              </a:ext>
            </a:extLst>
          </p:cNvPr>
          <p:cNvSpPr>
            <a:spLocks noGrp="1"/>
          </p:cNvSpPr>
          <p:nvPr>
            <p:ph type="body" sz="quarter" idx="35" hasCustomPrompt="1"/>
          </p:nvPr>
        </p:nvSpPr>
        <p:spPr>
          <a:xfrm>
            <a:off x="8228389" y="4058000"/>
            <a:ext cx="1573660" cy="1903877"/>
          </a:xfrm>
        </p:spPr>
        <p:txBody>
          <a:bodyPr wrap="square" anchor="t">
            <a:noAutofit/>
          </a:bodyPr>
          <a:lstStyle>
            <a:lvl1pPr>
              <a:spcBef>
                <a:spcPts val="0"/>
              </a:spcBef>
              <a:spcAft>
                <a:spcPts val="0"/>
              </a:spcAft>
              <a:defRPr>
                <a:solidFill>
                  <a:schemeClr val="tx1"/>
                </a:solidFill>
              </a:defRPr>
            </a:lvl1pPr>
            <a:lvl2pPr marL="0" indent="0">
              <a:spcBef>
                <a:spcPts val="0"/>
              </a:spcBef>
              <a:spcAft>
                <a:spcPts val="0"/>
              </a:spcAft>
              <a:buFont typeface="Arial" panose="020B0604020202020204" pitchFamily="34" charset="0"/>
              <a:buNone/>
              <a:defRPr>
                <a:solidFill>
                  <a:schemeClr val="bg1"/>
                </a:solidFill>
              </a:defRPr>
            </a:lvl2pPr>
          </a:lstStyle>
          <a:p>
            <a:pPr lvl="0"/>
            <a:r>
              <a:rPr lang="en-GB"/>
              <a:t>Title and brief role description here</a:t>
            </a:r>
          </a:p>
        </p:txBody>
      </p:sp>
      <p:sp>
        <p:nvSpPr>
          <p:cNvPr id="32" name="Image 6">
            <a:extLst>
              <a:ext uri="{FF2B5EF4-FFF2-40B4-BE49-F238E27FC236}">
                <a16:creationId xmlns:a16="http://schemas.microsoft.com/office/drawing/2014/main" id="{4464911A-104B-4D7E-A613-A2D8C8B9252E}"/>
              </a:ext>
              <a:ext uri="{C183D7F6-B498-43B3-948B-1728B52AA6E4}">
                <adec:decorative xmlns:adec="http://schemas.microsoft.com/office/drawing/2017/decorative" val="1"/>
              </a:ext>
            </a:extLst>
          </p:cNvPr>
          <p:cNvSpPr>
            <a:spLocks noGrp="1"/>
          </p:cNvSpPr>
          <p:nvPr>
            <p:ph type="pic" sz="quarter" idx="36"/>
          </p:nvPr>
        </p:nvSpPr>
        <p:spPr>
          <a:xfrm>
            <a:off x="10174757" y="2322339"/>
            <a:ext cx="1573660" cy="1573200"/>
          </a:xfrm>
          <a:pattFill prst="wdUpDiag">
            <a:fgClr>
              <a:schemeClr val="bg1">
                <a:lumMod val="85000"/>
              </a:schemeClr>
            </a:fgClr>
            <a:bgClr>
              <a:schemeClr val="bg1"/>
            </a:bgClr>
          </a:pattFill>
        </p:spPr>
        <p:txBody>
          <a:bodyPr/>
          <a:lstStyle>
            <a:lvl1pPr>
              <a:defRPr>
                <a:solidFill>
                  <a:schemeClr val="tx1"/>
                </a:solidFill>
              </a:defRPr>
            </a:lvl1pPr>
          </a:lstStyle>
          <a:p>
            <a:r>
              <a:rPr lang="en-US"/>
              <a:t>Click icon to add picture</a:t>
            </a:r>
            <a:endParaRPr lang="en-GB"/>
          </a:p>
        </p:txBody>
      </p:sp>
      <p:sp>
        <p:nvSpPr>
          <p:cNvPr id="33" name="Name 6">
            <a:extLst>
              <a:ext uri="{FF2B5EF4-FFF2-40B4-BE49-F238E27FC236}">
                <a16:creationId xmlns:a16="http://schemas.microsoft.com/office/drawing/2014/main" id="{3F21806D-0731-464D-A660-3F50C5CAF670}"/>
              </a:ext>
            </a:extLst>
          </p:cNvPr>
          <p:cNvSpPr>
            <a:spLocks noGrp="1"/>
          </p:cNvSpPr>
          <p:nvPr>
            <p:ph type="body" sz="quarter" idx="37" hasCustomPrompt="1"/>
          </p:nvPr>
        </p:nvSpPr>
        <p:spPr>
          <a:xfrm>
            <a:off x="10174757" y="1782837"/>
            <a:ext cx="1573660" cy="390556"/>
          </a:xfrm>
        </p:spPr>
        <p:txBody>
          <a:bodyPr wrap="square" anchor="t">
            <a:spAutoFit/>
          </a:bodyPr>
          <a:lstStyle>
            <a:lvl1pPr>
              <a:spcBef>
                <a:spcPts val="0"/>
              </a:spcBef>
              <a:spcAft>
                <a:spcPts val="0"/>
              </a:spcAft>
              <a:defRPr cap="all" baseline="0">
                <a:solidFill>
                  <a:schemeClr val="tx1"/>
                </a:solidFill>
              </a:defRPr>
            </a:lvl1pPr>
            <a:lvl2pPr marL="0" indent="0">
              <a:spcBef>
                <a:spcPts val="0"/>
              </a:spcBef>
              <a:spcAft>
                <a:spcPts val="0"/>
              </a:spcAft>
              <a:buFont typeface="Arial" panose="020B0604020202020204" pitchFamily="34" charset="0"/>
              <a:buNone/>
              <a:defRPr cap="all" baseline="0">
                <a:solidFill>
                  <a:schemeClr val="tx1"/>
                </a:solidFill>
              </a:defRPr>
            </a:lvl2pPr>
          </a:lstStyle>
          <a:p>
            <a:pPr lvl="0"/>
            <a:r>
              <a:rPr lang="en-GB"/>
              <a:t>First Name</a:t>
            </a:r>
          </a:p>
          <a:p>
            <a:pPr lvl="1"/>
            <a:r>
              <a:rPr lang="en-GB"/>
              <a:t>Last Name</a:t>
            </a:r>
          </a:p>
        </p:txBody>
      </p:sp>
      <p:sp>
        <p:nvSpPr>
          <p:cNvPr id="34" name="Body 6">
            <a:extLst>
              <a:ext uri="{FF2B5EF4-FFF2-40B4-BE49-F238E27FC236}">
                <a16:creationId xmlns:a16="http://schemas.microsoft.com/office/drawing/2014/main" id="{E534BACD-3BA5-4149-ABE3-6C66E16EC23C}"/>
              </a:ext>
            </a:extLst>
          </p:cNvPr>
          <p:cNvSpPr>
            <a:spLocks noGrp="1"/>
          </p:cNvSpPr>
          <p:nvPr>
            <p:ph type="body" sz="quarter" idx="38" hasCustomPrompt="1"/>
          </p:nvPr>
        </p:nvSpPr>
        <p:spPr>
          <a:xfrm>
            <a:off x="10174757" y="4044485"/>
            <a:ext cx="1573660" cy="1903877"/>
          </a:xfrm>
        </p:spPr>
        <p:txBody>
          <a:bodyPr wrap="square" anchor="t">
            <a:noAutofit/>
          </a:bodyPr>
          <a:lstStyle>
            <a:lvl1pPr>
              <a:spcBef>
                <a:spcPts val="0"/>
              </a:spcBef>
              <a:spcAft>
                <a:spcPts val="0"/>
              </a:spcAft>
              <a:defRPr>
                <a:solidFill>
                  <a:schemeClr val="tx1"/>
                </a:solidFill>
              </a:defRPr>
            </a:lvl1pPr>
            <a:lvl2pPr marL="0" indent="0">
              <a:spcBef>
                <a:spcPts val="0"/>
              </a:spcBef>
              <a:spcAft>
                <a:spcPts val="0"/>
              </a:spcAft>
              <a:buFont typeface="Arial" panose="020B0604020202020204" pitchFamily="34" charset="0"/>
              <a:buNone/>
              <a:defRPr>
                <a:solidFill>
                  <a:schemeClr val="bg1"/>
                </a:solidFill>
              </a:defRPr>
            </a:lvl2pPr>
          </a:lstStyle>
          <a:p>
            <a:pPr lvl="0"/>
            <a:r>
              <a:rPr lang="en-GB"/>
              <a:t>Title and brief role description here</a:t>
            </a:r>
          </a:p>
        </p:txBody>
      </p:sp>
    </p:spTree>
    <p:extLst>
      <p:ext uri="{BB962C8B-B14F-4D97-AF65-F5344CB8AC3E}">
        <p14:creationId xmlns:p14="http://schemas.microsoft.com/office/powerpoint/2010/main" val="3679596862"/>
      </p:ext>
    </p:extLst>
  </p:cSld>
  <p:clrMapOvr>
    <a:masterClrMapping/>
  </p:clrMapOvr>
  <p:extLst>
    <p:ext uri="{DCECCB84-F9BA-43D5-87BE-67443E8EF086}">
      <p15:sldGuideLst xmlns:p15="http://schemas.microsoft.com/office/powerpoint/2012/main"/>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p:cSld name="1_Empty">
    <p:bg>
      <p:bgPr>
        <a:solidFill>
          <a:schemeClr val="bg2"/>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F19123C-FC8B-4C07-A0FB-50916C915FB9}"/>
              </a:ext>
            </a:extLst>
          </p:cNvPr>
          <p:cNvSpPr>
            <a:spLocks noGrp="1"/>
          </p:cNvSpPr>
          <p:nvPr>
            <p:ph type="sldNum" sz="quarter" idx="10"/>
          </p:nvPr>
        </p:nvSpPr>
        <p:spPr>
          <a:xfrm>
            <a:off x="437230" y="6279028"/>
            <a:ext cx="304370" cy="365125"/>
          </a:xfrm>
          <a:prstGeom prst="rect">
            <a:avLst/>
          </a:prstGeom>
        </p:spPr>
        <p:txBody>
          <a:bodyPr/>
          <a:lstStyle>
            <a:lvl1pPr>
              <a:defRPr>
                <a:solidFill>
                  <a:schemeClr val="bg1"/>
                </a:solidFill>
              </a:defRPr>
            </a:lvl1pPr>
          </a:lstStyle>
          <a:p>
            <a:fld id="{D61AABEC-672F-4B68-B914-690DA978312C}" type="slidenum">
              <a:rPr lang="en-GB" smtClean="0"/>
              <a:pPr/>
              <a:t>‹#›</a:t>
            </a:fld>
            <a:r>
              <a:rPr lang="en-GB"/>
              <a:t>  </a:t>
            </a:r>
          </a:p>
        </p:txBody>
      </p:sp>
      <p:sp>
        <p:nvSpPr>
          <p:cNvPr id="6" name="White background">
            <a:extLst>
              <a:ext uri="{FF2B5EF4-FFF2-40B4-BE49-F238E27FC236}">
                <a16:creationId xmlns:a16="http://schemas.microsoft.com/office/drawing/2014/main" id="{106595BE-8670-4A5F-B6E3-C00B54377605}"/>
              </a:ext>
              <a:ext uri="{C183D7F6-B498-43B3-948B-1728B52AA6E4}">
                <adec:decorative xmlns:adec="http://schemas.microsoft.com/office/drawing/2017/decorative" val="1"/>
              </a:ext>
            </a:extLst>
          </p:cNvPr>
          <p:cNvSpPr/>
          <p:nvPr/>
        </p:nvSpPr>
        <p:spPr>
          <a:xfrm>
            <a:off x="6096000" y="0"/>
            <a:ext cx="61063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Ipsos logo">
            <a:extLst>
              <a:ext uri="{FF2B5EF4-FFF2-40B4-BE49-F238E27FC236}">
                <a16:creationId xmlns:a16="http://schemas.microsoft.com/office/drawing/2014/main" id="{B85F766D-BBA4-4DFC-AB5B-7DD1C15CBEB3}"/>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
        <p:nvSpPr>
          <p:cNvPr id="2" name="Classification">
            <a:extLst>
              <a:ext uri="{FF2B5EF4-FFF2-40B4-BE49-F238E27FC236}">
                <a16:creationId xmlns:a16="http://schemas.microsoft.com/office/drawing/2014/main" id="{9E81DCE4-A930-B90E-3F71-FFB1A4A08F95}"/>
              </a:ext>
              <a:ext uri="{C183D7F6-B498-43B3-948B-1728B52AA6E4}">
                <adec:decorative xmlns:adec="http://schemas.microsoft.com/office/drawing/2017/decorative" val="1"/>
              </a:ext>
            </a:extLst>
          </p:cNvPr>
          <p:cNvSpPr txBox="1">
            <a:spLocks/>
          </p:cNvSpPr>
          <p:nvPr userDrawn="1"/>
        </p:nvSpPr>
        <p:spPr>
          <a:xfrm>
            <a:off x="817200" y="6515735"/>
            <a:ext cx="5107167"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800">
                <a:solidFill>
                  <a:schemeClr val="bg1"/>
                </a:solidFill>
              </a:rPr>
              <a:t>© Ipsos | GPPS National Summary Report - Chart Samples | January 2024 | Version 1 | Public | Client Use Only</a:t>
            </a:r>
            <a:endParaRPr lang="en-US" sz="800">
              <a:solidFill>
                <a:schemeClr val="bg1"/>
              </a:solidFill>
            </a:endParaRPr>
          </a:p>
        </p:txBody>
      </p:sp>
    </p:spTree>
    <p:extLst>
      <p:ext uri="{BB962C8B-B14F-4D97-AF65-F5344CB8AC3E}">
        <p14:creationId xmlns:p14="http://schemas.microsoft.com/office/powerpoint/2010/main" val="2332313810"/>
      </p:ext>
    </p:extLst>
  </p:cSld>
  <p:clrMapOvr>
    <a:masterClrMapping/>
  </p:clrMapOvr>
  <p:extLst>
    <p:ext uri="{DCECCB84-F9BA-43D5-87BE-67443E8EF086}">
      <p15:sldGuideLst xmlns:p15="http://schemas.microsoft.com/office/powerpoint/2012/main"/>
    </p:ext>
  </p:extLst>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p:cSld name="End">
    <p:bg>
      <p:bgPr>
        <a:solidFill>
          <a:schemeClr val="accent1"/>
        </a:solidFill>
        <a:effectLst/>
      </p:bgPr>
    </p:bg>
    <p:spTree>
      <p:nvGrpSpPr>
        <p:cNvPr id="1" name=""/>
        <p:cNvGrpSpPr/>
        <p:nvPr/>
      </p:nvGrpSpPr>
      <p:grpSpPr>
        <a:xfrm>
          <a:off x="0" y="0"/>
          <a:ext cx="0" cy="0"/>
          <a:chOff x="0" y="0"/>
          <a:chExt cx="0" cy="0"/>
        </a:xfrm>
      </p:grpSpPr>
      <p:pic>
        <p:nvPicPr>
          <p:cNvPr id="7" name="Ipsos logo">
            <a:extLst>
              <a:ext uri="{FF2B5EF4-FFF2-40B4-BE49-F238E27FC236}">
                <a16:creationId xmlns:a16="http://schemas.microsoft.com/office/drawing/2014/main" id="{D2ABE975-02AB-4364-ADE2-1A92E198096C}"/>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
        <p:nvSpPr>
          <p:cNvPr id="29" name="Stripe 1">
            <a:extLst>
              <a:ext uri="{FF2B5EF4-FFF2-40B4-BE49-F238E27FC236}">
                <a16:creationId xmlns:a16="http://schemas.microsoft.com/office/drawing/2014/main" id="{7F299C1D-1251-47CF-8DC0-0B896E12FCE0}"/>
              </a:ext>
              <a:ext uri="{C183D7F6-B498-43B3-948B-1728B52AA6E4}">
                <adec:decorative xmlns:adec="http://schemas.microsoft.com/office/drawing/2017/decorative" val="1"/>
              </a:ext>
            </a:extLst>
          </p:cNvPr>
          <p:cNvSpPr/>
          <p:nvPr/>
        </p:nvSpPr>
        <p:spPr bwMode="ltGray">
          <a:xfrm rot="18932423">
            <a:off x="2101012" y="2821242"/>
            <a:ext cx="11030122"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Stripe 2">
            <a:extLst>
              <a:ext uri="{FF2B5EF4-FFF2-40B4-BE49-F238E27FC236}">
                <a16:creationId xmlns:a16="http://schemas.microsoft.com/office/drawing/2014/main" id="{C687F725-9BAA-4FDE-BF5B-B39EF6EA033C}"/>
              </a:ext>
              <a:ext uri="{C183D7F6-B498-43B3-948B-1728B52AA6E4}">
                <adec:decorative xmlns:adec="http://schemas.microsoft.com/office/drawing/2017/decorative" val="1"/>
              </a:ext>
            </a:extLst>
          </p:cNvPr>
          <p:cNvSpPr/>
          <p:nvPr/>
        </p:nvSpPr>
        <p:spPr bwMode="ltGray">
          <a:xfrm rot="18932423">
            <a:off x="4731456" y="3460932"/>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Contact 1">
            <a:extLst>
              <a:ext uri="{FF2B5EF4-FFF2-40B4-BE49-F238E27FC236}">
                <a16:creationId xmlns:a16="http://schemas.microsoft.com/office/drawing/2014/main" id="{74E5328E-3F59-46C3-A9D9-969660D8A2F2}"/>
              </a:ext>
            </a:extLst>
          </p:cNvPr>
          <p:cNvSpPr>
            <a:spLocks noGrp="1"/>
          </p:cNvSpPr>
          <p:nvPr>
            <p:ph type="body" sz="quarter" idx="10" hasCustomPrompt="1"/>
          </p:nvPr>
        </p:nvSpPr>
        <p:spPr>
          <a:xfrm>
            <a:off x="602567" y="3079898"/>
            <a:ext cx="2358707" cy="1511300"/>
          </a:xfrm>
        </p:spPr>
        <p:txBody>
          <a:bodyPr/>
          <a:lstStyle>
            <a:lvl1pPr>
              <a:spcBef>
                <a:spcPts val="0"/>
              </a:spcBef>
              <a:spcAft>
                <a:spcPts val="0"/>
              </a:spcAft>
              <a:defRPr sz="1200">
                <a:solidFill>
                  <a:schemeClr val="bg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a:t>Name:</a:t>
            </a:r>
          </a:p>
          <a:p>
            <a:pPr lvl="0"/>
            <a:r>
              <a:rPr lang="en-US"/>
              <a:t>Details:</a:t>
            </a:r>
          </a:p>
        </p:txBody>
      </p:sp>
      <p:sp>
        <p:nvSpPr>
          <p:cNvPr id="10" name="Contact 2">
            <a:extLst>
              <a:ext uri="{FF2B5EF4-FFF2-40B4-BE49-F238E27FC236}">
                <a16:creationId xmlns:a16="http://schemas.microsoft.com/office/drawing/2014/main" id="{B707187B-EFC0-4BB3-900B-74EA1AA558B5}"/>
              </a:ext>
            </a:extLst>
          </p:cNvPr>
          <p:cNvSpPr>
            <a:spLocks noGrp="1"/>
          </p:cNvSpPr>
          <p:nvPr>
            <p:ph type="body" sz="quarter" idx="11" hasCustomPrompt="1"/>
          </p:nvPr>
        </p:nvSpPr>
        <p:spPr>
          <a:xfrm>
            <a:off x="3368627" y="3079898"/>
            <a:ext cx="2358707" cy="1511300"/>
          </a:xfrm>
        </p:spPr>
        <p:txBody>
          <a:bodyPr/>
          <a:lstStyle>
            <a:lvl1pPr>
              <a:spcBef>
                <a:spcPts val="0"/>
              </a:spcBef>
              <a:spcAft>
                <a:spcPts val="0"/>
              </a:spcAft>
              <a:defRPr sz="1200">
                <a:solidFill>
                  <a:schemeClr val="bg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a:t>Name:</a:t>
            </a:r>
          </a:p>
          <a:p>
            <a:pPr lvl="0"/>
            <a:r>
              <a:rPr lang="en-US"/>
              <a:t>Details:</a:t>
            </a:r>
          </a:p>
        </p:txBody>
      </p:sp>
      <p:pic>
        <p:nvPicPr>
          <p:cNvPr id="2" name="Ipsos Logo">
            <a:extLst>
              <a:ext uri="{FF2B5EF4-FFF2-40B4-BE49-F238E27FC236}">
                <a16:creationId xmlns:a16="http://schemas.microsoft.com/office/drawing/2014/main" id="{28FC29F1-D306-3BAE-2026-51554AB950F7}"/>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Tree>
    <p:extLst>
      <p:ext uri="{BB962C8B-B14F-4D97-AF65-F5344CB8AC3E}">
        <p14:creationId xmlns:p14="http://schemas.microsoft.com/office/powerpoint/2010/main" val="4122149753"/>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p:cSld name="divider_image_stripes">
    <p:bg>
      <p:bgPr>
        <a:solidFill>
          <a:schemeClr val="bg2"/>
        </a:solidFill>
        <a:effectLst/>
      </p:bgPr>
    </p:bg>
    <p:spTree>
      <p:nvGrpSpPr>
        <p:cNvPr id="1" name=""/>
        <p:cNvGrpSpPr/>
        <p:nvPr/>
      </p:nvGrpSpPr>
      <p:grpSpPr>
        <a:xfrm>
          <a:off x="0" y="0"/>
          <a:ext cx="0" cy="0"/>
          <a:chOff x="0" y="0"/>
          <a:chExt cx="0" cy="0"/>
        </a:xfrm>
      </p:grpSpPr>
      <p:pic>
        <p:nvPicPr>
          <p:cNvPr id="11" name="Ipsos logo">
            <a:extLst>
              <a:ext uri="{FF2B5EF4-FFF2-40B4-BE49-F238E27FC236}">
                <a16:creationId xmlns:a16="http://schemas.microsoft.com/office/drawing/2014/main" id="{87BEA1E0-706D-4DD5-A7E6-090E4975CAB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
        <p:nvSpPr>
          <p:cNvPr id="10" name="Stripe 1">
            <a:extLst>
              <a:ext uri="{FF2B5EF4-FFF2-40B4-BE49-F238E27FC236}">
                <a16:creationId xmlns:a16="http://schemas.microsoft.com/office/drawing/2014/main" id="{8A63C613-E08A-438C-B4BB-1DB152FC6184}"/>
              </a:ext>
              <a:ext uri="{C183D7F6-B498-43B3-948B-1728B52AA6E4}">
                <adec:decorative xmlns:adec="http://schemas.microsoft.com/office/drawing/2017/decorative" val="1"/>
              </a:ext>
            </a:extLst>
          </p:cNvPr>
          <p:cNvSpPr/>
          <p:nvPr/>
        </p:nvSpPr>
        <p:spPr bwMode="ltGray">
          <a:xfrm rot="18932423">
            <a:off x="2101012" y="2821242"/>
            <a:ext cx="11030122"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Stripe 2">
            <a:extLst>
              <a:ext uri="{FF2B5EF4-FFF2-40B4-BE49-F238E27FC236}">
                <a16:creationId xmlns:a16="http://schemas.microsoft.com/office/drawing/2014/main" id="{6383E713-552E-43B2-8CD2-158B32053AC8}"/>
              </a:ext>
              <a:ext uri="{C183D7F6-B498-43B3-948B-1728B52AA6E4}">
                <adec:decorative xmlns:adec="http://schemas.microsoft.com/office/drawing/2017/decorative" val="1"/>
              </a:ext>
            </a:extLst>
          </p:cNvPr>
          <p:cNvSpPr/>
          <p:nvPr/>
        </p:nvSpPr>
        <p:spPr bwMode="ltGray">
          <a:xfrm rot="18932423">
            <a:off x="4731456" y="3460932"/>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Contact 1">
            <a:extLst>
              <a:ext uri="{FF2B5EF4-FFF2-40B4-BE49-F238E27FC236}">
                <a16:creationId xmlns:a16="http://schemas.microsoft.com/office/drawing/2014/main" id="{33BB2AE6-EB91-412C-9B9F-AAD520F93B09}"/>
              </a:ext>
            </a:extLst>
          </p:cNvPr>
          <p:cNvSpPr>
            <a:spLocks noGrp="1"/>
          </p:cNvSpPr>
          <p:nvPr>
            <p:ph type="body" sz="quarter" idx="10" hasCustomPrompt="1"/>
          </p:nvPr>
        </p:nvSpPr>
        <p:spPr>
          <a:xfrm>
            <a:off x="602567" y="3079898"/>
            <a:ext cx="2358707" cy="1511300"/>
          </a:xfrm>
        </p:spPr>
        <p:txBody>
          <a:bodyPr/>
          <a:lstStyle>
            <a:lvl1pPr>
              <a:spcBef>
                <a:spcPts val="0"/>
              </a:spcBef>
              <a:spcAft>
                <a:spcPts val="0"/>
              </a:spcAft>
              <a:defRPr sz="1200">
                <a:solidFill>
                  <a:schemeClr val="bg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a:t>Name:</a:t>
            </a:r>
          </a:p>
          <a:p>
            <a:pPr lvl="0"/>
            <a:r>
              <a:rPr lang="en-US"/>
              <a:t>Details:</a:t>
            </a:r>
          </a:p>
        </p:txBody>
      </p:sp>
      <p:sp>
        <p:nvSpPr>
          <p:cNvPr id="16" name="Contact 2">
            <a:extLst>
              <a:ext uri="{FF2B5EF4-FFF2-40B4-BE49-F238E27FC236}">
                <a16:creationId xmlns:a16="http://schemas.microsoft.com/office/drawing/2014/main" id="{3BDA4758-BE57-42C3-AC16-54A3EF8CBC51}"/>
              </a:ext>
            </a:extLst>
          </p:cNvPr>
          <p:cNvSpPr>
            <a:spLocks noGrp="1"/>
          </p:cNvSpPr>
          <p:nvPr>
            <p:ph type="body" sz="quarter" idx="11" hasCustomPrompt="1"/>
          </p:nvPr>
        </p:nvSpPr>
        <p:spPr>
          <a:xfrm>
            <a:off x="3368627" y="3079898"/>
            <a:ext cx="2358707" cy="1511300"/>
          </a:xfrm>
        </p:spPr>
        <p:txBody>
          <a:bodyPr/>
          <a:lstStyle>
            <a:lvl1pPr>
              <a:spcBef>
                <a:spcPts val="0"/>
              </a:spcBef>
              <a:spcAft>
                <a:spcPts val="0"/>
              </a:spcAft>
              <a:defRPr sz="1200">
                <a:solidFill>
                  <a:schemeClr val="bg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a:t>Name:</a:t>
            </a:r>
          </a:p>
          <a:p>
            <a:pPr lvl="0"/>
            <a:r>
              <a:rPr lang="en-US"/>
              <a:t>Details:</a:t>
            </a:r>
          </a:p>
        </p:txBody>
      </p:sp>
      <p:pic>
        <p:nvPicPr>
          <p:cNvPr id="2" name="Ipsos Logo">
            <a:extLst>
              <a:ext uri="{FF2B5EF4-FFF2-40B4-BE49-F238E27FC236}">
                <a16:creationId xmlns:a16="http://schemas.microsoft.com/office/drawing/2014/main" id="{C0AE8A79-BFDD-02A7-F592-CE951559FCAC}"/>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Tree>
    <p:extLst>
      <p:ext uri="{BB962C8B-B14F-4D97-AF65-F5344CB8AC3E}">
        <p14:creationId xmlns:p14="http://schemas.microsoft.com/office/powerpoint/2010/main" val="2268019491"/>
      </p:ext>
    </p:extLst>
  </p:cSld>
  <p:clrMapOvr>
    <a:masterClrMapping/>
  </p:clrMapOvr>
  <p:extLst>
    <p:ext uri="{DCECCB84-F9BA-43D5-87BE-67443E8EF086}">
      <p15:sldGuideLst xmlns:p15="http://schemas.microsoft.com/office/powerpoint/2012/main"/>
    </p:ext>
  </p:extLst>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T&amp;C1">
    <p:spTree>
      <p:nvGrpSpPr>
        <p:cNvPr id="1" name=""/>
        <p:cNvGrpSpPr/>
        <p:nvPr/>
      </p:nvGrpSpPr>
      <p:grpSpPr>
        <a:xfrm>
          <a:off x="0" y="0"/>
          <a:ext cx="0" cy="0"/>
          <a:chOff x="0" y="0"/>
          <a:chExt cx="0" cy="0"/>
        </a:xfrm>
      </p:grpSpPr>
      <p:sp>
        <p:nvSpPr>
          <p:cNvPr id="11" name="Slide Number Placeholder 15">
            <a:extLst>
              <a:ext uri="{FF2B5EF4-FFF2-40B4-BE49-F238E27FC236}">
                <a16:creationId xmlns:a16="http://schemas.microsoft.com/office/drawing/2014/main" id="{8D12899D-1C8B-4BF7-9004-B8652304FB39}"/>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5" name="object 27">
            <a:extLst>
              <a:ext uri="{FF2B5EF4-FFF2-40B4-BE49-F238E27FC236}">
                <a16:creationId xmlns:a16="http://schemas.microsoft.com/office/drawing/2014/main" id="{D4587787-16C8-46AC-95EA-ED9773321031}"/>
              </a:ext>
              <a:ext uri="{C183D7F6-B498-43B3-948B-1728B52AA6E4}">
                <adec:decorative xmlns:adec="http://schemas.microsoft.com/office/drawing/2017/decorative" val="1"/>
              </a:ext>
            </a:extLst>
          </p:cNvPr>
          <p:cNvSpPr txBox="1">
            <a:spLocks/>
          </p:cNvSpPr>
          <p:nvPr/>
        </p:nvSpPr>
        <p:spPr>
          <a:xfrm>
            <a:off x="442913" y="78156"/>
            <a:ext cx="1582737" cy="94257"/>
          </a:xfrm>
          <a:prstGeom prst="rect">
            <a:avLst/>
          </a:prstGeom>
        </p:spPr>
        <p:txBody>
          <a:bodyPr vert="horz" wrap="square" lIns="0" tIns="1905" rIns="0" bIns="0" rtlCol="0">
            <a:spAutoFit/>
          </a:bodyPr>
          <a:lstStyle>
            <a:defPPr>
              <a:defRPr lang="en-US"/>
            </a:defPPr>
            <a:lvl1pPr marL="0" algn="l" defTabSz="914400" rtl="0" eaLnBrk="1" latinLnBrk="0" hangingPunct="1">
              <a:defRPr sz="800" b="0" i="0" kern="1200">
                <a:solidFill>
                  <a:schemeClr val="tx1"/>
                </a:solidFill>
                <a:latin typeface="Times New Roman"/>
                <a:ea typeface="+mn-ea"/>
                <a:cs typeface="Times New Roman"/>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marR="0" lvl="0" indent="0" algn="l" defTabSz="914400" rtl="0" eaLnBrk="1" fontAlgn="auto" latinLnBrk="0" hangingPunct="1">
              <a:lnSpc>
                <a:spcPct val="100000"/>
              </a:lnSpc>
              <a:spcBef>
                <a:spcPts val="15"/>
              </a:spcBef>
              <a:spcAft>
                <a:spcPts val="0"/>
              </a:spcAft>
              <a:buClrTx/>
              <a:buSzTx/>
              <a:buFontTx/>
              <a:buNone/>
              <a:tabLst/>
              <a:defRPr/>
            </a:pPr>
            <a:r>
              <a:rPr kumimoji="0" lang="en-GB" sz="600" b="0" i="1" u="none" strike="noStrike" kern="1200" cap="none" spc="-5" normalizeH="0" baseline="0" noProof="0">
                <a:ln>
                  <a:noFill/>
                </a:ln>
                <a:effectLst/>
                <a:uLnTx/>
                <a:uFillTx/>
                <a:latin typeface="+mn-lt"/>
                <a:ea typeface="+mn-ea"/>
                <a:cs typeface="Times New Roman"/>
              </a:rPr>
              <a:t>Version</a:t>
            </a:r>
            <a:r>
              <a:rPr kumimoji="0" lang="en-GB" sz="600" b="0" i="1" u="none" strike="noStrike" kern="1200" cap="none" spc="-30" normalizeH="0" baseline="0" noProof="0">
                <a:ln>
                  <a:noFill/>
                </a:ln>
                <a:effectLst/>
                <a:uLnTx/>
                <a:uFillTx/>
                <a:latin typeface="+mn-lt"/>
                <a:ea typeface="+mn-ea"/>
                <a:cs typeface="Times New Roman"/>
              </a:rPr>
              <a:t> </a:t>
            </a:r>
            <a:r>
              <a:rPr kumimoji="0" lang="en-GB" sz="600" b="0" i="1" u="none" strike="noStrike" kern="1200" cap="none" spc="0" normalizeH="0" baseline="0" noProof="0">
                <a:ln>
                  <a:noFill/>
                </a:ln>
                <a:effectLst/>
                <a:uLnTx/>
                <a:uFillTx/>
                <a:latin typeface="+mn-lt"/>
                <a:ea typeface="+mn-ea"/>
                <a:cs typeface="Times New Roman"/>
              </a:rPr>
              <a:t>10.</a:t>
            </a:r>
            <a:r>
              <a:rPr kumimoji="0" lang="en-GB" sz="600" b="0" i="1" u="none" strike="noStrike" kern="1200" cap="none" spc="-20" normalizeH="0" baseline="0" noProof="0">
                <a:ln>
                  <a:noFill/>
                </a:ln>
                <a:effectLst/>
                <a:uLnTx/>
                <a:uFillTx/>
                <a:latin typeface="+mn-lt"/>
                <a:ea typeface="+mn-ea"/>
                <a:cs typeface="Times New Roman"/>
              </a:rPr>
              <a:t> </a:t>
            </a:r>
            <a:r>
              <a:rPr kumimoji="0" lang="en-GB" sz="600" b="0" i="1" u="none" strike="noStrike" kern="1200" cap="none" spc="-5" normalizeH="0" baseline="0" noProof="0">
                <a:ln>
                  <a:noFill/>
                </a:ln>
                <a:effectLst/>
                <a:uLnTx/>
                <a:uFillTx/>
                <a:latin typeface="+mn-lt"/>
                <a:ea typeface="+mn-ea"/>
                <a:cs typeface="Times New Roman"/>
              </a:rPr>
              <a:t>January.22</a:t>
            </a:r>
          </a:p>
        </p:txBody>
      </p:sp>
      <p:sp>
        <p:nvSpPr>
          <p:cNvPr id="7" name="object 4">
            <a:extLst>
              <a:ext uri="{FF2B5EF4-FFF2-40B4-BE49-F238E27FC236}">
                <a16:creationId xmlns:a16="http://schemas.microsoft.com/office/drawing/2014/main" id="{290D25E3-0A8E-4E86-912A-D89EC09A21EC}"/>
              </a:ext>
            </a:extLst>
          </p:cNvPr>
          <p:cNvSpPr txBox="1"/>
          <p:nvPr/>
        </p:nvSpPr>
        <p:spPr>
          <a:xfrm>
            <a:off x="442913" y="431289"/>
            <a:ext cx="11306175" cy="5525373"/>
          </a:xfrm>
          <a:prstGeom prst="rect">
            <a:avLst/>
          </a:prstGeom>
        </p:spPr>
        <p:txBody>
          <a:bodyPr vert="horz" wrap="square" lIns="0" tIns="19685" rIns="0" bIns="0" numCol="3" spcCol="360000" rtlCol="0">
            <a:noAutofit/>
          </a:bodyPr>
          <a:lstStyle/>
          <a:p>
            <a:pPr marL="12700">
              <a:spcBef>
                <a:spcPts val="300"/>
              </a:spcBef>
              <a:spcAft>
                <a:spcPts val="300"/>
              </a:spcAft>
            </a:pPr>
            <a:r>
              <a:rPr lang="en-GB" sz="700" b="1" spc="-5">
                <a:latin typeface="Arial"/>
                <a:cs typeface="Arial"/>
              </a:rPr>
              <a:t>Supplier -</a:t>
            </a:r>
            <a:r>
              <a:rPr lang="en-GB" sz="700" b="1" spc="-10">
                <a:latin typeface="Arial"/>
                <a:cs typeface="Arial"/>
              </a:rPr>
              <a:t> </a:t>
            </a:r>
            <a:r>
              <a:rPr lang="en-GB" sz="700" b="1" spc="-5">
                <a:latin typeface="Arial"/>
                <a:cs typeface="Arial"/>
              </a:rPr>
              <a:t>Terms</a:t>
            </a:r>
            <a:r>
              <a:rPr lang="en-GB" sz="700" b="1">
                <a:latin typeface="Arial"/>
                <a:cs typeface="Arial"/>
              </a:rPr>
              <a:t> </a:t>
            </a:r>
            <a:r>
              <a:rPr lang="en-GB" sz="700" b="1" spc="-5">
                <a:latin typeface="Arial"/>
                <a:cs typeface="Arial"/>
              </a:rPr>
              <a:t>&amp; Conditions</a:t>
            </a:r>
            <a:r>
              <a:rPr lang="en-GB" sz="700" b="1" spc="5">
                <a:latin typeface="Arial"/>
                <a:cs typeface="Arial"/>
              </a:rPr>
              <a:t> </a:t>
            </a:r>
            <a:r>
              <a:rPr lang="en-GB" sz="700" b="1">
                <a:latin typeface="Arial"/>
                <a:cs typeface="Arial"/>
              </a:rPr>
              <a:t>of</a:t>
            </a:r>
            <a:r>
              <a:rPr lang="en-GB" sz="700" b="1" spc="-15">
                <a:latin typeface="Arial"/>
                <a:cs typeface="Arial"/>
              </a:rPr>
              <a:t> </a:t>
            </a:r>
            <a:r>
              <a:rPr lang="en-GB" sz="700" b="1" spc="-5">
                <a:latin typeface="Arial"/>
                <a:cs typeface="Arial"/>
              </a:rPr>
              <a:t>Contract</a:t>
            </a:r>
          </a:p>
          <a:p>
            <a:pPr marL="12700">
              <a:spcBef>
                <a:spcPts val="300"/>
              </a:spcBef>
              <a:spcAft>
                <a:spcPts val="300"/>
              </a:spcAft>
            </a:pPr>
            <a:r>
              <a:rPr lang="en-GB" sz="700" spc="-5">
                <a:latin typeface="Arial"/>
                <a:cs typeface="Arial"/>
              </a:rPr>
              <a:t>Reference is made to the proposal to which this document is attached, issued </a:t>
            </a:r>
            <a:r>
              <a:rPr lang="en-GB" sz="700" spc="-10">
                <a:latin typeface="Arial"/>
                <a:cs typeface="Arial"/>
              </a:rPr>
              <a:t>by </a:t>
            </a:r>
            <a:r>
              <a:rPr lang="en-GB" sz="700" spc="-5">
                <a:latin typeface="Arial"/>
                <a:cs typeface="Arial"/>
              </a:rPr>
              <a:t> Supplier </a:t>
            </a:r>
            <a:r>
              <a:rPr lang="en-GB" sz="700">
                <a:latin typeface="Arial"/>
                <a:cs typeface="Arial"/>
              </a:rPr>
              <a:t>to </a:t>
            </a:r>
            <a:r>
              <a:rPr lang="en-GB" sz="700" spc="-5">
                <a:latin typeface="Arial"/>
                <a:cs typeface="Arial"/>
              </a:rPr>
              <a:t>Client </a:t>
            </a:r>
            <a:r>
              <a:rPr lang="en-GB" sz="700">
                <a:latin typeface="Arial"/>
                <a:cs typeface="Arial"/>
              </a:rPr>
              <a:t>for </a:t>
            </a:r>
            <a:r>
              <a:rPr lang="en-GB" sz="700" spc="-5">
                <a:latin typeface="Arial"/>
                <a:cs typeface="Arial"/>
              </a:rPr>
              <a:t>the provision </a:t>
            </a:r>
            <a:r>
              <a:rPr lang="en-GB" sz="700">
                <a:latin typeface="Arial"/>
                <a:cs typeface="Arial"/>
              </a:rPr>
              <a:t>of </a:t>
            </a:r>
            <a:r>
              <a:rPr lang="en-GB" sz="700" spc="-5">
                <a:latin typeface="Arial"/>
                <a:cs typeface="Arial"/>
              </a:rPr>
              <a:t>market research services or other related </a:t>
            </a:r>
            <a:r>
              <a:rPr lang="en-GB" sz="700">
                <a:latin typeface="Arial"/>
                <a:cs typeface="Arial"/>
              </a:rPr>
              <a:t> </a:t>
            </a:r>
            <a:r>
              <a:rPr lang="en-GB" sz="700" spc="-5">
                <a:latin typeface="Arial"/>
                <a:cs typeface="Arial"/>
              </a:rPr>
              <a:t>services (the "</a:t>
            </a:r>
            <a:r>
              <a:rPr lang="en-GB" sz="700" b="1" spc="-5">
                <a:latin typeface="Arial"/>
                <a:cs typeface="Arial"/>
              </a:rPr>
              <a:t>Services</a:t>
            </a:r>
            <a:r>
              <a:rPr lang="en-GB" sz="700" spc="-5">
                <a:latin typeface="Arial"/>
                <a:cs typeface="Arial"/>
              </a:rPr>
              <a:t>") identified in </a:t>
            </a:r>
            <a:r>
              <a:rPr lang="en-GB" sz="700">
                <a:latin typeface="Arial"/>
                <a:cs typeface="Arial"/>
              </a:rPr>
              <a:t>the </a:t>
            </a:r>
            <a:r>
              <a:rPr lang="en-GB" sz="700" spc="-5">
                <a:latin typeface="Arial"/>
                <a:cs typeface="Arial"/>
              </a:rPr>
              <a:t>proposal </a:t>
            </a:r>
            <a:r>
              <a:rPr lang="en-GB" sz="700">
                <a:latin typeface="Arial"/>
                <a:cs typeface="Arial"/>
              </a:rPr>
              <a:t>or </a:t>
            </a:r>
            <a:r>
              <a:rPr lang="en-GB" sz="700" spc="-5">
                <a:latin typeface="Arial"/>
                <a:cs typeface="Arial"/>
              </a:rPr>
              <a:t>other similar document issued </a:t>
            </a:r>
            <a:r>
              <a:rPr lang="en-GB" sz="700">
                <a:latin typeface="Arial"/>
                <a:cs typeface="Arial"/>
              </a:rPr>
              <a:t> </a:t>
            </a:r>
            <a:r>
              <a:rPr lang="en-GB" sz="700" spc="-5">
                <a:latin typeface="Arial"/>
                <a:cs typeface="Arial"/>
              </a:rPr>
              <a:t>by Supplier relating thereto (the "</a:t>
            </a:r>
            <a:r>
              <a:rPr lang="en-GB" sz="700" b="1" spc="-5">
                <a:latin typeface="Arial"/>
                <a:cs typeface="Arial"/>
              </a:rPr>
              <a:t>Proposal</a:t>
            </a:r>
            <a:r>
              <a:rPr lang="en-GB" sz="700" spc="-5">
                <a:latin typeface="Arial"/>
                <a:cs typeface="Arial"/>
              </a:rPr>
              <a:t>").</a:t>
            </a:r>
            <a:r>
              <a:rPr lang="en-GB" sz="700">
                <a:latin typeface="Arial"/>
                <a:cs typeface="Arial"/>
              </a:rPr>
              <a:t> </a:t>
            </a:r>
            <a:r>
              <a:rPr lang="en-GB" sz="700" spc="-5">
                <a:latin typeface="Arial"/>
                <a:cs typeface="Arial"/>
              </a:rPr>
              <a:t>The general terms </a:t>
            </a:r>
            <a:r>
              <a:rPr lang="en-GB" sz="700" spc="-10">
                <a:latin typeface="Arial"/>
                <a:cs typeface="Arial"/>
              </a:rPr>
              <a:t>and </a:t>
            </a:r>
            <a:r>
              <a:rPr lang="en-GB" sz="700" spc="-5">
                <a:latin typeface="Arial"/>
                <a:cs typeface="Arial"/>
              </a:rPr>
              <a:t>conditions </a:t>
            </a:r>
            <a:r>
              <a:rPr lang="en-GB" sz="700">
                <a:latin typeface="Arial"/>
                <a:cs typeface="Arial"/>
              </a:rPr>
              <a:t> </a:t>
            </a:r>
            <a:r>
              <a:rPr lang="en-GB" sz="700" spc="-10">
                <a:latin typeface="Arial"/>
                <a:cs typeface="Arial"/>
              </a:rPr>
              <a:t>below </a:t>
            </a:r>
            <a:r>
              <a:rPr lang="en-GB" sz="700" spc="-5">
                <a:latin typeface="Arial"/>
                <a:cs typeface="Arial"/>
              </a:rPr>
              <a:t>(the "</a:t>
            </a:r>
            <a:r>
              <a:rPr lang="en-GB" sz="700" b="1" spc="-5">
                <a:latin typeface="Arial"/>
                <a:cs typeface="Arial"/>
              </a:rPr>
              <a:t>T&amp;Cs</a:t>
            </a:r>
            <a:r>
              <a:rPr lang="en-GB" sz="700" spc="-5">
                <a:latin typeface="Arial"/>
                <a:cs typeface="Arial"/>
              </a:rPr>
              <a:t>"), the Proposal and the description and other specifications of the </a:t>
            </a:r>
            <a:r>
              <a:rPr lang="en-GB" sz="700">
                <a:latin typeface="Arial"/>
                <a:cs typeface="Arial"/>
              </a:rPr>
              <a:t> </a:t>
            </a:r>
            <a:r>
              <a:rPr lang="en-GB" sz="700" spc="-5">
                <a:latin typeface="Arial"/>
                <a:cs typeface="Arial"/>
              </a:rPr>
              <a:t>Services identified </a:t>
            </a:r>
            <a:r>
              <a:rPr lang="en-GB" sz="700">
                <a:latin typeface="Arial"/>
                <a:cs typeface="Arial"/>
              </a:rPr>
              <a:t>in </a:t>
            </a:r>
            <a:r>
              <a:rPr lang="en-GB" sz="700" spc="-5">
                <a:latin typeface="Arial"/>
                <a:cs typeface="Arial"/>
              </a:rPr>
              <a:t>the Proposal </a:t>
            </a:r>
            <a:r>
              <a:rPr lang="en-GB" sz="700">
                <a:latin typeface="Arial"/>
                <a:cs typeface="Arial"/>
              </a:rPr>
              <a:t>shall </a:t>
            </a:r>
            <a:r>
              <a:rPr lang="en-GB" sz="700" spc="-5">
                <a:latin typeface="Arial"/>
                <a:cs typeface="Arial"/>
              </a:rPr>
              <a:t>be collectively referred to herein </a:t>
            </a:r>
            <a:r>
              <a:rPr lang="en-GB" sz="700">
                <a:latin typeface="Arial"/>
                <a:cs typeface="Arial"/>
              </a:rPr>
              <a:t>as </a:t>
            </a:r>
            <a:r>
              <a:rPr lang="en-GB" sz="700" spc="-10">
                <a:latin typeface="Arial"/>
                <a:cs typeface="Arial"/>
              </a:rPr>
              <a:t>the </a:t>
            </a:r>
            <a:r>
              <a:rPr lang="en-GB" sz="700" spc="-5">
                <a:latin typeface="Arial"/>
                <a:cs typeface="Arial"/>
              </a:rPr>
              <a:t> "</a:t>
            </a:r>
            <a:r>
              <a:rPr lang="en-GB" sz="700" b="1" spc="-5">
                <a:latin typeface="Arial"/>
                <a:cs typeface="Arial"/>
              </a:rPr>
              <a:t>Agreement</a:t>
            </a:r>
            <a:r>
              <a:rPr lang="en-GB" sz="700" spc="-5">
                <a:latin typeface="Arial"/>
                <a:cs typeface="Arial"/>
              </a:rPr>
              <a:t>".</a:t>
            </a:r>
          </a:p>
          <a:p>
            <a:pPr marL="12700" algn="just">
              <a:spcBef>
                <a:spcPts val="300"/>
              </a:spcBef>
              <a:spcAft>
                <a:spcPts val="300"/>
              </a:spcAft>
            </a:pPr>
            <a:r>
              <a:rPr lang="en-GB" sz="700" b="1" spc="-5">
                <a:latin typeface="Arial"/>
                <a:cs typeface="Arial"/>
              </a:rPr>
              <a:t>DEFINITIONS</a:t>
            </a:r>
            <a:r>
              <a:rPr lang="en-GB" sz="700" b="1" spc="-15">
                <a:latin typeface="Arial"/>
                <a:cs typeface="Arial"/>
              </a:rPr>
              <a:t> </a:t>
            </a:r>
            <a:r>
              <a:rPr lang="en-GB" sz="700" b="1" spc="-5">
                <a:latin typeface="Arial"/>
                <a:cs typeface="Arial"/>
              </a:rPr>
              <a:t>AND</a:t>
            </a:r>
            <a:r>
              <a:rPr lang="en-GB" sz="700" b="1" spc="-15">
                <a:latin typeface="Arial"/>
                <a:cs typeface="Arial"/>
              </a:rPr>
              <a:t> </a:t>
            </a:r>
            <a:r>
              <a:rPr lang="en-GB" sz="700" b="1" spc="-5">
                <a:latin typeface="Arial"/>
                <a:cs typeface="Arial"/>
              </a:rPr>
              <a:t>INTERPRETATION</a:t>
            </a:r>
            <a:endParaRPr lang="en-GB" sz="700">
              <a:latin typeface="Arial"/>
              <a:cs typeface="Arial"/>
            </a:endParaRPr>
          </a:p>
          <a:p>
            <a:pPr marL="12700" marR="8255" algn="just">
              <a:spcBef>
                <a:spcPts val="300"/>
              </a:spcBef>
              <a:spcAft>
                <a:spcPts val="300"/>
              </a:spcAft>
            </a:pPr>
            <a:r>
              <a:rPr lang="en-GB" sz="700" spc="-5">
                <a:latin typeface="Arial"/>
                <a:cs typeface="Arial"/>
              </a:rPr>
              <a:t>In </a:t>
            </a:r>
            <a:r>
              <a:rPr lang="en-GB" sz="700">
                <a:latin typeface="Arial"/>
                <a:cs typeface="Arial"/>
              </a:rPr>
              <a:t>these </a:t>
            </a:r>
            <a:r>
              <a:rPr lang="en-GB" sz="700" spc="-5">
                <a:latin typeface="Arial"/>
                <a:cs typeface="Arial"/>
              </a:rPr>
              <a:t>T&amp;Cs, unless the context otherwise requires, the following definitions shall </a:t>
            </a:r>
            <a:r>
              <a:rPr lang="en-GB" sz="700">
                <a:latin typeface="Arial"/>
                <a:cs typeface="Arial"/>
              </a:rPr>
              <a:t> </a:t>
            </a:r>
            <a:r>
              <a:rPr lang="en-GB" sz="700" spc="-5">
                <a:latin typeface="Arial"/>
                <a:cs typeface="Arial"/>
              </a:rPr>
              <a:t>apply:</a:t>
            </a:r>
            <a:endParaRPr lang="en-GB" sz="700">
              <a:latin typeface="Arial"/>
              <a:cs typeface="Arial"/>
            </a:endParaRPr>
          </a:p>
          <a:p>
            <a:pPr marL="12700" marR="6350" algn="just">
              <a:spcBef>
                <a:spcPts val="300"/>
              </a:spcBef>
              <a:spcAft>
                <a:spcPts val="300"/>
              </a:spcAft>
            </a:pPr>
            <a:r>
              <a:rPr lang="en-GB" sz="700" b="1" spc="-5">
                <a:latin typeface="Arial"/>
                <a:cs typeface="Arial"/>
              </a:rPr>
              <a:t>"Client" </a:t>
            </a:r>
            <a:r>
              <a:rPr lang="en-GB" sz="700" spc="-5">
                <a:latin typeface="Arial"/>
                <a:cs typeface="Arial"/>
              </a:rPr>
              <a:t>means the person or entity to which the Proposal for the Services has been </a:t>
            </a:r>
            <a:r>
              <a:rPr lang="en-GB" sz="700" spc="-180">
                <a:latin typeface="Arial"/>
                <a:cs typeface="Arial"/>
              </a:rPr>
              <a:t> </a:t>
            </a:r>
            <a:r>
              <a:rPr lang="en-GB" sz="700" spc="-5">
                <a:latin typeface="Arial"/>
                <a:cs typeface="Arial"/>
              </a:rPr>
              <a:t>issued</a:t>
            </a:r>
            <a:r>
              <a:rPr lang="en-GB" sz="700" spc="-15">
                <a:latin typeface="Arial"/>
                <a:cs typeface="Arial"/>
              </a:rPr>
              <a:t> </a:t>
            </a:r>
            <a:r>
              <a:rPr lang="en-GB" sz="700" spc="-5">
                <a:latin typeface="Arial"/>
                <a:cs typeface="Arial"/>
              </a:rPr>
              <a:t>by</a:t>
            </a:r>
            <a:r>
              <a:rPr lang="en-GB" sz="700" spc="5">
                <a:latin typeface="Arial"/>
                <a:cs typeface="Arial"/>
              </a:rPr>
              <a:t> </a:t>
            </a:r>
            <a:r>
              <a:rPr lang="en-GB" sz="700" spc="-5">
                <a:latin typeface="Arial"/>
                <a:cs typeface="Arial"/>
              </a:rPr>
              <a:t>Supplier.</a:t>
            </a:r>
            <a:endParaRPr lang="en-GB" sz="700">
              <a:latin typeface="Arial"/>
              <a:cs typeface="Arial"/>
            </a:endParaRPr>
          </a:p>
          <a:p>
            <a:pPr marL="12700" marR="6350" algn="just">
              <a:spcBef>
                <a:spcPts val="300"/>
              </a:spcBef>
              <a:spcAft>
                <a:spcPts val="300"/>
              </a:spcAft>
            </a:pPr>
            <a:r>
              <a:rPr lang="en-GB" sz="700" b="1" spc="-5">
                <a:latin typeface="Arial"/>
                <a:cs typeface="Arial"/>
              </a:rPr>
              <a:t>"Supplier" </a:t>
            </a:r>
            <a:r>
              <a:rPr lang="en-GB" sz="700" spc="-5">
                <a:latin typeface="Arial"/>
                <a:cs typeface="Arial"/>
              </a:rPr>
              <a:t>means the relevant Supplier entity referred </a:t>
            </a:r>
            <a:r>
              <a:rPr lang="en-GB" sz="700">
                <a:latin typeface="Arial"/>
                <a:cs typeface="Arial"/>
              </a:rPr>
              <a:t>to in </a:t>
            </a:r>
            <a:r>
              <a:rPr lang="en-GB" sz="700" spc="-5">
                <a:latin typeface="Arial"/>
                <a:cs typeface="Arial"/>
              </a:rPr>
              <a:t>the Proposal from time </a:t>
            </a:r>
            <a:r>
              <a:rPr lang="en-GB" sz="700">
                <a:latin typeface="Arial"/>
                <a:cs typeface="Arial"/>
              </a:rPr>
              <a:t> </a:t>
            </a:r>
            <a:r>
              <a:rPr lang="en-GB" sz="700" spc="-5">
                <a:latin typeface="Arial"/>
                <a:cs typeface="Arial"/>
              </a:rPr>
              <a:t>to time including </a:t>
            </a:r>
            <a:r>
              <a:rPr lang="en-GB" sz="700" spc="-10">
                <a:latin typeface="Arial"/>
                <a:cs typeface="Arial"/>
              </a:rPr>
              <a:t>but not </a:t>
            </a:r>
            <a:r>
              <a:rPr lang="en-GB" sz="700" spc="-5">
                <a:latin typeface="Arial"/>
                <a:cs typeface="Arial"/>
              </a:rPr>
              <a:t>limited to Market &amp; Opinion Research International Limited, </a:t>
            </a:r>
            <a:r>
              <a:rPr lang="en-GB" sz="700">
                <a:latin typeface="Arial"/>
                <a:cs typeface="Arial"/>
              </a:rPr>
              <a:t> </a:t>
            </a:r>
            <a:r>
              <a:rPr lang="en-GB" sz="700" spc="-10">
                <a:latin typeface="Arial"/>
                <a:cs typeface="Arial"/>
              </a:rPr>
              <a:t>Ipsos</a:t>
            </a:r>
            <a:r>
              <a:rPr lang="en-GB" sz="700" spc="5">
                <a:latin typeface="Arial"/>
                <a:cs typeface="Arial"/>
              </a:rPr>
              <a:t> </a:t>
            </a:r>
            <a:r>
              <a:rPr lang="en-GB" sz="700" spc="-5">
                <a:latin typeface="Arial"/>
                <a:cs typeface="Arial"/>
              </a:rPr>
              <a:t>MORI UK</a:t>
            </a:r>
            <a:r>
              <a:rPr lang="en-GB" sz="700" spc="10">
                <a:latin typeface="Arial"/>
                <a:cs typeface="Arial"/>
              </a:rPr>
              <a:t> </a:t>
            </a:r>
            <a:r>
              <a:rPr lang="en-GB" sz="700" spc="-5">
                <a:latin typeface="Arial"/>
                <a:cs typeface="Arial"/>
              </a:rPr>
              <a:t>Limited</a:t>
            </a:r>
            <a:r>
              <a:rPr lang="en-GB" sz="700" spc="5">
                <a:latin typeface="Arial"/>
                <a:cs typeface="Arial"/>
              </a:rPr>
              <a:t> </a:t>
            </a:r>
            <a:r>
              <a:rPr lang="en-GB" sz="700" spc="-5">
                <a:latin typeface="Arial"/>
                <a:cs typeface="Arial"/>
              </a:rPr>
              <a:t>and</a:t>
            </a:r>
            <a:r>
              <a:rPr lang="en-GB" sz="700" spc="-10">
                <a:latin typeface="Arial"/>
                <a:cs typeface="Arial"/>
              </a:rPr>
              <a:t> </a:t>
            </a:r>
            <a:r>
              <a:rPr lang="en-GB" sz="700" spc="-5">
                <a:latin typeface="Arial"/>
                <a:cs typeface="Arial"/>
              </a:rPr>
              <a:t>Ipsos</a:t>
            </a:r>
            <a:r>
              <a:rPr lang="en-GB" sz="700">
                <a:latin typeface="Arial"/>
                <a:cs typeface="Arial"/>
              </a:rPr>
              <a:t> </a:t>
            </a:r>
            <a:r>
              <a:rPr lang="en-GB" sz="700" spc="-5">
                <a:latin typeface="Arial"/>
                <a:cs typeface="Arial"/>
              </a:rPr>
              <a:t>Healthcare</a:t>
            </a:r>
            <a:r>
              <a:rPr lang="en-GB" sz="700" spc="5">
                <a:latin typeface="Arial"/>
                <a:cs typeface="Arial"/>
              </a:rPr>
              <a:t> </a:t>
            </a:r>
            <a:r>
              <a:rPr lang="en-GB" sz="700" spc="-5">
                <a:latin typeface="Arial"/>
                <a:cs typeface="Arial"/>
              </a:rPr>
              <a:t>(Japan)</a:t>
            </a:r>
            <a:r>
              <a:rPr lang="en-GB" sz="700" spc="5">
                <a:latin typeface="Arial"/>
                <a:cs typeface="Arial"/>
              </a:rPr>
              <a:t> </a:t>
            </a:r>
            <a:r>
              <a:rPr lang="en-GB" sz="700" spc="-5">
                <a:latin typeface="Arial"/>
                <a:cs typeface="Arial"/>
              </a:rPr>
              <a:t>Limited.</a:t>
            </a:r>
            <a:endParaRPr lang="en-GB" sz="700">
              <a:latin typeface="Arial"/>
              <a:cs typeface="Arial"/>
            </a:endParaRPr>
          </a:p>
          <a:p>
            <a:pPr marL="12700" marR="5715" algn="just">
              <a:spcBef>
                <a:spcPts val="300"/>
              </a:spcBef>
              <a:spcAft>
                <a:spcPts val="300"/>
              </a:spcAft>
            </a:pPr>
            <a:r>
              <a:rPr lang="en-GB" sz="700" b="1" spc="-5">
                <a:latin typeface="Arial"/>
                <a:cs typeface="Arial"/>
              </a:rPr>
              <a:t>“Deliverables”</a:t>
            </a:r>
            <a:r>
              <a:rPr lang="en-GB" sz="700" b="1">
                <a:latin typeface="Arial"/>
                <a:cs typeface="Arial"/>
              </a:rPr>
              <a:t> </a:t>
            </a:r>
            <a:r>
              <a:rPr lang="en-GB" sz="700" spc="-5">
                <a:latin typeface="Arial"/>
                <a:cs typeface="Arial"/>
              </a:rPr>
              <a:t>means</a:t>
            </a:r>
            <a:r>
              <a:rPr lang="en-GB" sz="700">
                <a:latin typeface="Arial"/>
                <a:cs typeface="Arial"/>
              </a:rPr>
              <a:t> </a:t>
            </a:r>
            <a:r>
              <a:rPr lang="en-GB" sz="700" spc="-5">
                <a:latin typeface="Arial"/>
                <a:cs typeface="Arial"/>
              </a:rPr>
              <a:t>the</a:t>
            </a:r>
            <a:r>
              <a:rPr lang="en-GB" sz="700">
                <a:latin typeface="Arial"/>
                <a:cs typeface="Arial"/>
              </a:rPr>
              <a:t> </a:t>
            </a:r>
            <a:r>
              <a:rPr lang="en-GB" sz="700" spc="-5">
                <a:latin typeface="Arial"/>
                <a:cs typeface="Arial"/>
              </a:rPr>
              <a:t>presentations,</a:t>
            </a:r>
            <a:r>
              <a:rPr lang="en-GB" sz="700">
                <a:latin typeface="Arial"/>
                <a:cs typeface="Arial"/>
              </a:rPr>
              <a:t> </a:t>
            </a:r>
            <a:r>
              <a:rPr lang="en-GB" sz="700" spc="-5">
                <a:latin typeface="Arial"/>
                <a:cs typeface="Arial"/>
              </a:rPr>
              <a:t>reports,</a:t>
            </a:r>
            <a:r>
              <a:rPr lang="en-GB" sz="700">
                <a:latin typeface="Arial"/>
                <a:cs typeface="Arial"/>
              </a:rPr>
              <a:t> </a:t>
            </a:r>
            <a:r>
              <a:rPr lang="en-GB" sz="700" spc="-5">
                <a:latin typeface="Arial"/>
                <a:cs typeface="Arial"/>
              </a:rPr>
              <a:t>data</a:t>
            </a:r>
            <a:r>
              <a:rPr lang="en-GB" sz="700">
                <a:latin typeface="Arial"/>
                <a:cs typeface="Arial"/>
              </a:rPr>
              <a:t> or</a:t>
            </a:r>
            <a:r>
              <a:rPr lang="en-GB" sz="700" spc="5">
                <a:latin typeface="Arial"/>
                <a:cs typeface="Arial"/>
              </a:rPr>
              <a:t> </a:t>
            </a:r>
            <a:r>
              <a:rPr lang="en-GB" sz="700" spc="-5">
                <a:latin typeface="Arial"/>
                <a:cs typeface="Arial"/>
              </a:rPr>
              <a:t>other</a:t>
            </a:r>
            <a:r>
              <a:rPr lang="en-GB" sz="700">
                <a:latin typeface="Arial"/>
                <a:cs typeface="Arial"/>
              </a:rPr>
              <a:t> </a:t>
            </a:r>
            <a:r>
              <a:rPr lang="en-GB" sz="700" spc="-5">
                <a:latin typeface="Arial"/>
                <a:cs typeface="Arial"/>
              </a:rPr>
              <a:t>results</a:t>
            </a:r>
            <a:r>
              <a:rPr lang="en-GB" sz="700">
                <a:latin typeface="Arial"/>
                <a:cs typeface="Arial"/>
              </a:rPr>
              <a:t> of</a:t>
            </a:r>
            <a:r>
              <a:rPr lang="en-GB" sz="700" spc="5">
                <a:latin typeface="Arial"/>
                <a:cs typeface="Arial"/>
              </a:rPr>
              <a:t> </a:t>
            </a:r>
            <a:r>
              <a:rPr lang="en-GB" sz="700" spc="-10">
                <a:latin typeface="Arial"/>
                <a:cs typeface="Arial"/>
              </a:rPr>
              <a:t>the </a:t>
            </a:r>
            <a:r>
              <a:rPr lang="en-GB" sz="700" spc="-5">
                <a:latin typeface="Arial"/>
                <a:cs typeface="Arial"/>
              </a:rPr>
              <a:t> Services identified in the Proposal </a:t>
            </a:r>
            <a:r>
              <a:rPr lang="en-GB" sz="700">
                <a:latin typeface="Arial"/>
                <a:cs typeface="Arial"/>
              </a:rPr>
              <a:t>and </a:t>
            </a:r>
            <a:r>
              <a:rPr lang="en-GB" sz="700" spc="-5">
                <a:latin typeface="Arial"/>
                <a:cs typeface="Arial"/>
              </a:rPr>
              <a:t>specifically prepared by Supplier for the </a:t>
            </a:r>
            <a:r>
              <a:rPr lang="en-GB" sz="700">
                <a:latin typeface="Arial"/>
                <a:cs typeface="Arial"/>
              </a:rPr>
              <a:t> </a:t>
            </a:r>
            <a:r>
              <a:rPr lang="en-GB" sz="700" spc="-5">
                <a:latin typeface="Arial"/>
                <a:cs typeface="Arial"/>
              </a:rPr>
              <a:t>Client.</a:t>
            </a:r>
            <a:endParaRPr lang="en-GB" sz="700">
              <a:latin typeface="Arial"/>
              <a:cs typeface="Arial"/>
            </a:endParaRPr>
          </a:p>
          <a:p>
            <a:pPr marL="12700" marR="5080" algn="just">
              <a:spcBef>
                <a:spcPts val="300"/>
              </a:spcBef>
              <a:spcAft>
                <a:spcPts val="300"/>
              </a:spcAft>
            </a:pPr>
            <a:r>
              <a:rPr lang="en-GB" sz="700" b="1" spc="-5">
                <a:latin typeface="Arial"/>
                <a:cs typeface="Arial"/>
              </a:rPr>
              <a:t>“Confidential Information” </a:t>
            </a:r>
            <a:r>
              <a:rPr lang="en-GB" sz="700" spc="-5">
                <a:latin typeface="Arial"/>
                <a:cs typeface="Arial"/>
              </a:rPr>
              <a:t>shall mean all information </a:t>
            </a:r>
            <a:r>
              <a:rPr lang="en-GB" sz="700" spc="-20">
                <a:latin typeface="Arial"/>
                <a:cs typeface="Arial"/>
              </a:rPr>
              <a:t>relating </a:t>
            </a:r>
            <a:r>
              <a:rPr lang="en-GB" sz="700" spc="-10">
                <a:latin typeface="Arial"/>
                <a:cs typeface="Arial"/>
              </a:rPr>
              <a:t>to </a:t>
            </a:r>
            <a:r>
              <a:rPr lang="en-GB" sz="700" spc="-15">
                <a:latin typeface="Arial"/>
                <a:cs typeface="Arial"/>
              </a:rPr>
              <a:t>the </a:t>
            </a:r>
            <a:r>
              <a:rPr lang="en-GB" sz="700" spc="-20">
                <a:latin typeface="Arial"/>
                <a:cs typeface="Arial"/>
              </a:rPr>
              <a:t>intellectual </a:t>
            </a:r>
            <a:r>
              <a:rPr lang="en-GB" sz="700" spc="-15">
                <a:latin typeface="Arial"/>
                <a:cs typeface="Arial"/>
              </a:rPr>
              <a:t> </a:t>
            </a:r>
            <a:r>
              <a:rPr lang="en-GB" sz="700" spc="-20">
                <a:latin typeface="Arial"/>
                <a:cs typeface="Arial"/>
              </a:rPr>
              <a:t>property and business practices </a:t>
            </a:r>
            <a:r>
              <a:rPr lang="en-GB" sz="700" spc="-15">
                <a:latin typeface="Arial"/>
                <a:cs typeface="Arial"/>
              </a:rPr>
              <a:t>of </a:t>
            </a:r>
            <a:r>
              <a:rPr lang="en-GB" sz="700" spc="-20">
                <a:latin typeface="Arial"/>
                <a:cs typeface="Arial"/>
              </a:rPr>
              <a:t>either party including, without limitation: </a:t>
            </a:r>
            <a:r>
              <a:rPr lang="en-GB" sz="700" spc="-15">
                <a:latin typeface="Arial"/>
                <a:cs typeface="Arial"/>
              </a:rPr>
              <a:t>(i) </a:t>
            </a:r>
            <a:r>
              <a:rPr lang="en-GB" sz="700" spc="-20">
                <a:latin typeface="Arial"/>
                <a:cs typeface="Arial"/>
              </a:rPr>
              <a:t>information </a:t>
            </a:r>
            <a:r>
              <a:rPr lang="en-GB" sz="700" spc="-180">
                <a:latin typeface="Arial"/>
                <a:cs typeface="Arial"/>
              </a:rPr>
              <a:t> </a:t>
            </a:r>
            <a:r>
              <a:rPr lang="en-GB" sz="700" spc="-20">
                <a:latin typeface="Arial"/>
                <a:cs typeface="Arial"/>
              </a:rPr>
              <a:t>relating</a:t>
            </a:r>
            <a:r>
              <a:rPr lang="en-GB" sz="700" spc="-15">
                <a:latin typeface="Arial"/>
                <a:cs typeface="Arial"/>
              </a:rPr>
              <a:t> </a:t>
            </a:r>
            <a:r>
              <a:rPr lang="en-GB" sz="700" spc="-10">
                <a:latin typeface="Arial"/>
                <a:cs typeface="Arial"/>
              </a:rPr>
              <a:t>to</a:t>
            </a:r>
            <a:r>
              <a:rPr lang="en-GB" sz="700" spc="175">
                <a:latin typeface="Arial"/>
                <a:cs typeface="Arial"/>
              </a:rPr>
              <a:t> </a:t>
            </a:r>
            <a:r>
              <a:rPr lang="en-GB" sz="700" spc="-20">
                <a:latin typeface="Arial"/>
                <a:cs typeface="Arial"/>
              </a:rPr>
              <a:t>research</a:t>
            </a:r>
            <a:r>
              <a:rPr lang="en-GB" sz="700" spc="-15">
                <a:latin typeface="Arial"/>
                <a:cs typeface="Arial"/>
              </a:rPr>
              <a:t> </a:t>
            </a:r>
            <a:r>
              <a:rPr lang="en-GB" sz="700" spc="-20">
                <a:latin typeface="Arial"/>
                <a:cs typeface="Arial"/>
              </a:rPr>
              <a:t>and</a:t>
            </a:r>
            <a:r>
              <a:rPr lang="en-GB" sz="700" spc="-15">
                <a:latin typeface="Arial"/>
                <a:cs typeface="Arial"/>
              </a:rPr>
              <a:t> </a:t>
            </a:r>
            <a:r>
              <a:rPr lang="en-GB" sz="700" spc="-20">
                <a:latin typeface="Arial"/>
                <a:cs typeface="Arial"/>
              </a:rPr>
              <a:t>development,</a:t>
            </a:r>
            <a:r>
              <a:rPr lang="en-GB" sz="700" spc="-15">
                <a:latin typeface="Arial"/>
                <a:cs typeface="Arial"/>
              </a:rPr>
              <a:t> </a:t>
            </a:r>
            <a:r>
              <a:rPr lang="en-GB" sz="700" spc="-20">
                <a:latin typeface="Arial"/>
                <a:cs typeface="Arial"/>
              </a:rPr>
              <a:t>methodologies,</a:t>
            </a:r>
            <a:r>
              <a:rPr lang="en-GB" sz="700" spc="-15">
                <a:latin typeface="Arial"/>
                <a:cs typeface="Arial"/>
              </a:rPr>
              <a:t> </a:t>
            </a:r>
            <a:r>
              <a:rPr lang="en-GB" sz="700" spc="-20">
                <a:latin typeface="Arial"/>
                <a:cs typeface="Arial"/>
              </a:rPr>
              <a:t>processes,</a:t>
            </a:r>
            <a:r>
              <a:rPr lang="en-GB" sz="700" spc="-15">
                <a:latin typeface="Arial"/>
                <a:cs typeface="Arial"/>
              </a:rPr>
              <a:t> </a:t>
            </a:r>
            <a:r>
              <a:rPr lang="en-GB" sz="700" spc="-20">
                <a:latin typeface="Arial"/>
                <a:cs typeface="Arial"/>
              </a:rPr>
              <a:t>know-how, </a:t>
            </a:r>
            <a:r>
              <a:rPr lang="en-GB" sz="700" spc="-15">
                <a:latin typeface="Arial"/>
                <a:cs typeface="Arial"/>
              </a:rPr>
              <a:t> </a:t>
            </a:r>
            <a:r>
              <a:rPr lang="en-GB" sz="700" spc="-20">
                <a:latin typeface="Arial"/>
                <a:cs typeface="Arial"/>
              </a:rPr>
              <a:t>specifications; and </a:t>
            </a:r>
            <a:r>
              <a:rPr lang="en-GB" sz="700" spc="-15">
                <a:latin typeface="Arial"/>
                <a:cs typeface="Arial"/>
              </a:rPr>
              <a:t>(ii) </a:t>
            </a:r>
            <a:r>
              <a:rPr lang="en-GB" sz="700" spc="-20">
                <a:latin typeface="Arial"/>
                <a:cs typeface="Arial"/>
              </a:rPr>
              <a:t>business plans, financial information, products, services, costs, </a:t>
            </a:r>
            <a:r>
              <a:rPr lang="en-GB" sz="700" spc="-15">
                <a:latin typeface="Arial"/>
                <a:cs typeface="Arial"/>
              </a:rPr>
              <a:t> </a:t>
            </a:r>
            <a:r>
              <a:rPr lang="en-GB" sz="700" spc="-20">
                <a:latin typeface="Arial"/>
                <a:cs typeface="Arial"/>
              </a:rPr>
              <a:t>sources </a:t>
            </a:r>
            <a:r>
              <a:rPr lang="en-GB" sz="700" spc="-15">
                <a:latin typeface="Arial"/>
                <a:cs typeface="Arial"/>
              </a:rPr>
              <a:t>of </a:t>
            </a:r>
            <a:r>
              <a:rPr lang="en-GB" sz="700" spc="-20">
                <a:latin typeface="Arial"/>
                <a:cs typeface="Arial"/>
              </a:rPr>
              <a:t>supply, strategic, advertising and marketing plans, customer </a:t>
            </a:r>
            <a:r>
              <a:rPr lang="en-GB" sz="700" spc="-15">
                <a:latin typeface="Arial"/>
                <a:cs typeface="Arial"/>
              </a:rPr>
              <a:t>lists, </a:t>
            </a:r>
            <a:r>
              <a:rPr lang="en-GB" sz="700" spc="-20">
                <a:latin typeface="Arial"/>
                <a:cs typeface="Arial"/>
              </a:rPr>
              <a:t>pricing </a:t>
            </a:r>
            <a:r>
              <a:rPr lang="en-GB" sz="700" spc="-15">
                <a:latin typeface="Arial"/>
                <a:cs typeface="Arial"/>
              </a:rPr>
              <a:t> </a:t>
            </a:r>
            <a:r>
              <a:rPr lang="en-GB" sz="700" spc="-20">
                <a:latin typeface="Arial"/>
                <a:cs typeface="Arial"/>
              </a:rPr>
              <a:t>methods,</a:t>
            </a:r>
            <a:r>
              <a:rPr lang="en-GB" sz="700" spc="45">
                <a:latin typeface="Arial"/>
                <a:cs typeface="Arial"/>
              </a:rPr>
              <a:t> </a:t>
            </a:r>
            <a:r>
              <a:rPr lang="en-GB" sz="700" spc="-20">
                <a:latin typeface="Arial"/>
                <a:cs typeface="Arial"/>
              </a:rPr>
              <a:t>project</a:t>
            </a:r>
            <a:r>
              <a:rPr lang="en-GB" sz="700" spc="50">
                <a:latin typeface="Arial"/>
                <a:cs typeface="Arial"/>
              </a:rPr>
              <a:t> </a:t>
            </a:r>
            <a:r>
              <a:rPr lang="en-GB" sz="700" spc="-20">
                <a:latin typeface="Arial"/>
                <a:cs typeface="Arial"/>
              </a:rPr>
              <a:t>and</a:t>
            </a:r>
            <a:r>
              <a:rPr lang="en-GB" sz="700" spc="50">
                <a:latin typeface="Arial"/>
                <a:cs typeface="Arial"/>
              </a:rPr>
              <a:t> </a:t>
            </a:r>
            <a:r>
              <a:rPr lang="en-GB" sz="700" spc="-20">
                <a:latin typeface="Arial"/>
                <a:cs typeface="Arial"/>
              </a:rPr>
              <a:t>commercial</a:t>
            </a:r>
            <a:r>
              <a:rPr lang="en-GB" sz="700" spc="55">
                <a:latin typeface="Arial"/>
                <a:cs typeface="Arial"/>
              </a:rPr>
              <a:t> </a:t>
            </a:r>
            <a:r>
              <a:rPr lang="en-GB" sz="700" spc="-20">
                <a:latin typeface="Arial"/>
                <a:cs typeface="Arial"/>
              </a:rPr>
              <a:t>proposals</a:t>
            </a:r>
            <a:r>
              <a:rPr lang="en-GB" sz="700" spc="55">
                <a:latin typeface="Arial"/>
                <a:cs typeface="Arial"/>
              </a:rPr>
              <a:t> </a:t>
            </a:r>
            <a:r>
              <a:rPr lang="en-GB" sz="700" spc="-20">
                <a:latin typeface="Arial"/>
                <a:cs typeface="Arial"/>
              </a:rPr>
              <a:t>(including</a:t>
            </a:r>
            <a:r>
              <a:rPr lang="en-GB" sz="700" spc="50">
                <a:latin typeface="Arial"/>
                <a:cs typeface="Arial"/>
              </a:rPr>
              <a:t> </a:t>
            </a:r>
            <a:r>
              <a:rPr lang="en-GB" sz="700" spc="-15">
                <a:latin typeface="Arial"/>
                <a:cs typeface="Arial"/>
              </a:rPr>
              <a:t>the</a:t>
            </a:r>
            <a:r>
              <a:rPr lang="en-GB" sz="700" spc="50">
                <a:latin typeface="Arial"/>
                <a:cs typeface="Arial"/>
              </a:rPr>
              <a:t> </a:t>
            </a:r>
            <a:r>
              <a:rPr lang="en-GB" sz="700" spc="-20">
                <a:latin typeface="Arial"/>
                <a:cs typeface="Arial"/>
              </a:rPr>
              <a:t>Proposal</a:t>
            </a:r>
            <a:r>
              <a:rPr lang="en-GB" sz="700" spc="55">
                <a:latin typeface="Arial"/>
                <a:cs typeface="Arial"/>
              </a:rPr>
              <a:t> </a:t>
            </a:r>
            <a:r>
              <a:rPr lang="en-GB" sz="700" spc="-20">
                <a:latin typeface="Arial"/>
                <a:cs typeface="Arial"/>
              </a:rPr>
              <a:t>and</a:t>
            </a:r>
            <a:r>
              <a:rPr lang="en-GB" sz="700" spc="50">
                <a:latin typeface="Arial"/>
                <a:cs typeface="Arial"/>
              </a:rPr>
              <a:t> </a:t>
            </a:r>
            <a:r>
              <a:rPr lang="en-GB" sz="700" spc="-15">
                <a:latin typeface="Arial"/>
                <a:cs typeface="Arial"/>
              </a:rPr>
              <a:t>the</a:t>
            </a:r>
            <a:r>
              <a:rPr lang="en-GB" sz="700" spc="50">
                <a:latin typeface="Arial"/>
                <a:cs typeface="Arial"/>
              </a:rPr>
              <a:t> </a:t>
            </a:r>
            <a:r>
              <a:rPr lang="en-GB" sz="700" spc="-25">
                <a:latin typeface="Arial"/>
                <a:cs typeface="Arial"/>
              </a:rPr>
              <a:t>Proposal </a:t>
            </a:r>
            <a:r>
              <a:rPr lang="en-GB" sz="700" spc="-20">
                <a:latin typeface="Arial"/>
                <a:cs typeface="Arial"/>
              </a:rPr>
              <a:t> and</a:t>
            </a:r>
            <a:r>
              <a:rPr lang="en-GB" sz="700" spc="-15">
                <a:latin typeface="Arial"/>
                <a:cs typeface="Arial"/>
              </a:rPr>
              <a:t> </a:t>
            </a:r>
            <a:r>
              <a:rPr lang="en-GB" sz="700" spc="-20">
                <a:latin typeface="Arial"/>
                <a:cs typeface="Arial"/>
              </a:rPr>
              <a:t>any</a:t>
            </a:r>
            <a:r>
              <a:rPr lang="en-GB" sz="700" spc="-15">
                <a:latin typeface="Arial"/>
                <a:cs typeface="Arial"/>
              </a:rPr>
              <a:t> </a:t>
            </a:r>
            <a:r>
              <a:rPr lang="en-GB" sz="700" spc="-20">
                <a:latin typeface="Arial"/>
                <a:cs typeface="Arial"/>
              </a:rPr>
              <a:t>information</a:t>
            </a:r>
            <a:r>
              <a:rPr lang="en-GB" sz="700" spc="-15">
                <a:latin typeface="Arial"/>
                <a:cs typeface="Arial"/>
              </a:rPr>
              <a:t> </a:t>
            </a:r>
            <a:r>
              <a:rPr lang="en-GB" sz="700" spc="-20">
                <a:latin typeface="Arial"/>
                <a:cs typeface="Arial"/>
              </a:rPr>
              <a:t>contained</a:t>
            </a:r>
            <a:r>
              <a:rPr lang="en-GB" sz="700" spc="-15">
                <a:latin typeface="Arial"/>
                <a:cs typeface="Arial"/>
              </a:rPr>
              <a:t> </a:t>
            </a:r>
            <a:r>
              <a:rPr lang="en-GB" sz="700" spc="-10">
                <a:latin typeface="Arial"/>
                <a:cs typeface="Arial"/>
              </a:rPr>
              <a:t>in</a:t>
            </a:r>
            <a:r>
              <a:rPr lang="en-GB" sz="700" spc="-5">
                <a:latin typeface="Arial"/>
                <a:cs typeface="Arial"/>
              </a:rPr>
              <a:t> </a:t>
            </a:r>
            <a:r>
              <a:rPr lang="en-GB" sz="700" spc="-15">
                <a:latin typeface="Arial"/>
                <a:cs typeface="Arial"/>
              </a:rPr>
              <a:t>those</a:t>
            </a:r>
            <a:r>
              <a:rPr lang="en-GB" sz="700" spc="-10">
                <a:latin typeface="Arial"/>
                <a:cs typeface="Arial"/>
              </a:rPr>
              <a:t> </a:t>
            </a:r>
            <a:r>
              <a:rPr lang="en-GB" sz="700" spc="-20">
                <a:latin typeface="Arial"/>
                <a:cs typeface="Arial"/>
              </a:rPr>
              <a:t>documents),</a:t>
            </a:r>
            <a:r>
              <a:rPr lang="en-GB" sz="700" spc="-15">
                <a:latin typeface="Arial"/>
                <a:cs typeface="Arial"/>
              </a:rPr>
              <a:t> </a:t>
            </a:r>
            <a:r>
              <a:rPr lang="en-GB" sz="700" spc="-20">
                <a:latin typeface="Arial"/>
                <a:cs typeface="Arial"/>
              </a:rPr>
              <a:t>personnel,</a:t>
            </a:r>
            <a:r>
              <a:rPr lang="en-GB" sz="700" spc="-15">
                <a:latin typeface="Arial"/>
                <a:cs typeface="Arial"/>
              </a:rPr>
              <a:t> </a:t>
            </a:r>
            <a:r>
              <a:rPr lang="en-GB" sz="700" spc="-20">
                <a:latin typeface="Arial"/>
                <a:cs typeface="Arial"/>
              </a:rPr>
              <a:t>and</a:t>
            </a:r>
            <a:r>
              <a:rPr lang="en-GB" sz="700" spc="-15">
                <a:latin typeface="Arial"/>
                <a:cs typeface="Arial"/>
              </a:rPr>
              <a:t> business </a:t>
            </a:r>
            <a:r>
              <a:rPr lang="en-GB" sz="700" spc="-10">
                <a:latin typeface="Arial"/>
                <a:cs typeface="Arial"/>
              </a:rPr>
              <a:t> </a:t>
            </a:r>
            <a:r>
              <a:rPr lang="en-GB" sz="700" spc="-20">
                <a:latin typeface="Arial"/>
                <a:cs typeface="Arial"/>
              </a:rPr>
              <a:t>relationships.</a:t>
            </a:r>
          </a:p>
          <a:p>
            <a:pPr marL="12700" marR="5080" algn="just">
              <a:spcBef>
                <a:spcPts val="300"/>
              </a:spcBef>
              <a:spcAft>
                <a:spcPts val="300"/>
              </a:spcAft>
            </a:pPr>
            <a:r>
              <a:rPr lang="en-GB" sz="700" b="1" u="sng">
                <a:uFill>
                  <a:solidFill>
                    <a:srgbClr val="000000"/>
                  </a:solidFill>
                </a:uFill>
                <a:latin typeface="Arial"/>
                <a:cs typeface="Arial"/>
              </a:rPr>
              <a:t>*** </a:t>
            </a:r>
            <a:r>
              <a:rPr lang="en-GB" sz="700" b="1" u="sng" spc="-5">
                <a:uFill>
                  <a:solidFill>
                    <a:srgbClr val="000000"/>
                  </a:solidFill>
                </a:uFill>
                <a:latin typeface="Arial"/>
                <a:cs typeface="Arial"/>
              </a:rPr>
              <a:t>THE</a:t>
            </a:r>
            <a:r>
              <a:rPr lang="en-GB" sz="700" b="1" u="sng">
                <a:uFill>
                  <a:solidFill>
                    <a:srgbClr val="000000"/>
                  </a:solidFill>
                </a:uFill>
                <a:latin typeface="Arial"/>
                <a:cs typeface="Arial"/>
              </a:rPr>
              <a:t> </a:t>
            </a:r>
            <a:r>
              <a:rPr lang="en-GB" sz="700" b="1" u="sng" spc="-5">
                <a:uFill>
                  <a:solidFill>
                    <a:srgbClr val="000000"/>
                  </a:solidFill>
                </a:uFill>
                <a:latin typeface="Arial"/>
                <a:cs typeface="Arial"/>
              </a:rPr>
              <a:t>CLIENT’S</a:t>
            </a:r>
            <a:r>
              <a:rPr lang="en-GB" sz="700" b="1" u="sng" spc="5">
                <a:uFill>
                  <a:solidFill>
                    <a:srgbClr val="000000"/>
                  </a:solidFill>
                </a:uFill>
                <a:latin typeface="Arial"/>
                <a:cs typeface="Arial"/>
              </a:rPr>
              <a:t> </a:t>
            </a:r>
            <a:r>
              <a:rPr lang="en-GB" sz="700" b="1" u="sng" spc="-5">
                <a:uFill>
                  <a:solidFill>
                    <a:srgbClr val="000000"/>
                  </a:solidFill>
                </a:uFill>
                <a:latin typeface="Arial"/>
                <a:cs typeface="Arial"/>
              </a:rPr>
              <a:t>ATTENTION IS</a:t>
            </a:r>
            <a:r>
              <a:rPr lang="en-GB" sz="700" b="1" u="sng">
                <a:uFill>
                  <a:solidFill>
                    <a:srgbClr val="000000"/>
                  </a:solidFill>
                </a:uFill>
                <a:latin typeface="Arial"/>
                <a:cs typeface="Arial"/>
              </a:rPr>
              <a:t> </a:t>
            </a:r>
            <a:r>
              <a:rPr lang="en-GB" sz="700" b="1" u="sng" spc="-5">
                <a:uFill>
                  <a:solidFill>
                    <a:srgbClr val="000000"/>
                  </a:solidFill>
                </a:uFill>
                <a:latin typeface="Arial"/>
                <a:cs typeface="Arial"/>
              </a:rPr>
              <a:t>PARTICULARLY</a:t>
            </a:r>
            <a:r>
              <a:rPr lang="en-GB" sz="700" b="1" u="sng" spc="5">
                <a:uFill>
                  <a:solidFill>
                    <a:srgbClr val="000000"/>
                  </a:solidFill>
                </a:uFill>
                <a:latin typeface="Arial"/>
                <a:cs typeface="Arial"/>
              </a:rPr>
              <a:t> </a:t>
            </a:r>
            <a:r>
              <a:rPr lang="en-GB" sz="700" b="1" u="sng" spc="-5">
                <a:uFill>
                  <a:solidFill>
                    <a:srgbClr val="000000"/>
                  </a:solidFill>
                </a:uFill>
                <a:latin typeface="Arial"/>
                <a:cs typeface="Arial"/>
              </a:rPr>
              <a:t>DRAWN</a:t>
            </a:r>
            <a:r>
              <a:rPr lang="en-GB" sz="700" b="1" u="sng" spc="10">
                <a:uFill>
                  <a:solidFill>
                    <a:srgbClr val="000000"/>
                  </a:solidFill>
                </a:uFill>
                <a:latin typeface="Arial"/>
                <a:cs typeface="Arial"/>
              </a:rPr>
              <a:t> </a:t>
            </a:r>
            <a:r>
              <a:rPr lang="en-GB" sz="700" b="1" u="sng" spc="-5">
                <a:uFill>
                  <a:solidFill>
                    <a:srgbClr val="000000"/>
                  </a:solidFill>
                </a:uFill>
                <a:latin typeface="Arial"/>
                <a:cs typeface="Arial"/>
              </a:rPr>
              <a:t>TO CLAUSES </a:t>
            </a:r>
            <a:r>
              <a:rPr lang="en-GB" sz="700" b="1" u="sng" spc="-5">
                <a:uFill>
                  <a:solidFill>
                    <a:srgbClr val="000000"/>
                  </a:solidFill>
                </a:uFill>
                <a:latin typeface="Arial"/>
                <a:cs typeface="Arial"/>
                <a:hlinkClick r:id="" action="ppaction://noaction">
                  <a:extLst>
                    <a:ext uri="{A12FA001-AC4F-418D-AE19-62706E023703}">
                      <ahyp:hlinkClr xmlns:ahyp="http://schemas.microsoft.com/office/drawing/2018/hyperlinkcolor" val="tx"/>
                    </a:ext>
                  </a:extLst>
                </a:hlinkClick>
              </a:rPr>
              <a:t>2</a:t>
            </a:r>
            <a:r>
              <a:rPr lang="en-GB" sz="700" b="1" u="sng" spc="-5">
                <a:uFill>
                  <a:solidFill>
                    <a:srgbClr val="000000"/>
                  </a:solidFill>
                </a:uFill>
                <a:latin typeface="Arial"/>
                <a:cs typeface="Arial"/>
              </a:rPr>
              <a:t>,</a:t>
            </a:r>
            <a:r>
              <a:rPr lang="en-GB" sz="700" b="1" u="sng" spc="-25">
                <a:uFill>
                  <a:solidFill>
                    <a:srgbClr val="000000"/>
                  </a:solidFill>
                </a:uFill>
                <a:latin typeface="Arial"/>
                <a:cs typeface="Arial"/>
              </a:rPr>
              <a:t> </a:t>
            </a:r>
            <a:r>
              <a:rPr lang="en-GB" sz="700" b="1" u="sng">
                <a:solidFill>
                  <a:srgbClr val="0563C1"/>
                </a:solidFill>
                <a:uFill>
                  <a:solidFill>
                    <a:srgbClr val="000000"/>
                  </a:solidFill>
                </a:uFill>
                <a:latin typeface="Arial"/>
                <a:cs typeface="Arial"/>
                <a:hlinkClick r:id="" action="ppaction://noaction">
                  <a:extLst>
                    <a:ext uri="{A12FA001-AC4F-418D-AE19-62706E023703}">
                      <ahyp:hlinkClr xmlns:ahyp="http://schemas.microsoft.com/office/drawing/2018/hyperlinkcolor" val="tx"/>
                    </a:ext>
                  </a:extLst>
                </a:hlinkClick>
              </a:rPr>
              <a:t>11</a:t>
            </a:r>
            <a:r>
              <a:rPr lang="en-GB" sz="700" b="1" u="sng" spc="-30">
                <a:uFill>
                  <a:solidFill>
                    <a:srgbClr val="000000"/>
                  </a:solidFill>
                </a:uFill>
                <a:latin typeface="Arial"/>
                <a:cs typeface="Arial"/>
                <a:hlinkClick r:id="" action="ppaction://noaction">
                  <a:extLst>
                    <a:ext uri="{A12FA001-AC4F-418D-AE19-62706E023703}">
                      <ahyp:hlinkClr xmlns:ahyp="http://schemas.microsoft.com/office/drawing/2018/hyperlinkcolor" val="tx"/>
                    </a:ext>
                  </a:extLst>
                </a:hlinkClick>
              </a:rPr>
              <a:t> </a:t>
            </a:r>
            <a:r>
              <a:rPr lang="en-GB" sz="700" b="1" u="sng" spc="-5">
                <a:uFill>
                  <a:solidFill>
                    <a:srgbClr val="000000"/>
                  </a:solidFill>
                </a:uFill>
                <a:latin typeface="Arial"/>
                <a:cs typeface="Arial"/>
              </a:rPr>
              <a:t>&amp;</a:t>
            </a:r>
            <a:r>
              <a:rPr lang="en-GB" sz="700" b="1" u="sng" spc="-15">
                <a:uFill>
                  <a:solidFill>
                    <a:srgbClr val="000000"/>
                  </a:solidFill>
                </a:uFill>
                <a:latin typeface="Arial"/>
                <a:cs typeface="Arial"/>
              </a:rPr>
              <a:t> </a:t>
            </a:r>
            <a:r>
              <a:rPr lang="en-GB" sz="700" b="1" u="sng" spc="-5">
                <a:uFill>
                  <a:solidFill>
                    <a:srgbClr val="000000"/>
                  </a:solidFill>
                </a:uFill>
                <a:latin typeface="Arial"/>
                <a:cs typeface="Arial"/>
                <a:hlinkClick r:id="" action="ppaction://noaction">
                  <a:extLst>
                    <a:ext uri="{A12FA001-AC4F-418D-AE19-62706E023703}">
                      <ahyp:hlinkClr xmlns:ahyp="http://schemas.microsoft.com/office/drawing/2018/hyperlinkcolor" val="tx"/>
                    </a:ext>
                  </a:extLst>
                </a:hlinkClick>
              </a:rPr>
              <a:t>15.</a:t>
            </a:r>
            <a:r>
              <a:rPr lang="en-GB" sz="700" b="1" u="sng" spc="-5">
                <a:uFill>
                  <a:solidFill>
                    <a:srgbClr val="000000"/>
                  </a:solidFill>
                </a:uFill>
                <a:latin typeface="Arial"/>
                <a:cs typeface="Arial"/>
              </a:rPr>
              <a:t>***</a:t>
            </a:r>
            <a:endParaRPr lang="en-GB" sz="700">
              <a:latin typeface="Arial"/>
              <a:cs typeface="Arial"/>
            </a:endParaRPr>
          </a:p>
          <a:p>
            <a:pPr marL="12700" marR="5080" algn="just">
              <a:spcBef>
                <a:spcPts val="300"/>
              </a:spcBef>
              <a:spcAft>
                <a:spcPts val="300"/>
              </a:spcAft>
            </a:pPr>
            <a:r>
              <a:rPr lang="en-GB" sz="700" b="1" spc="-5">
                <a:latin typeface="Arial"/>
                <a:cs typeface="Arial"/>
              </a:rPr>
              <a:t>C</a:t>
            </a:r>
            <a:r>
              <a:rPr lang="en-GB" sz="700" b="1" spc="-10">
                <a:latin typeface="Arial"/>
                <a:cs typeface="Arial"/>
              </a:rPr>
              <a:t>O</a:t>
            </a:r>
            <a:r>
              <a:rPr lang="en-GB" sz="700" b="1" spc="-5">
                <a:latin typeface="Arial"/>
                <a:cs typeface="Arial"/>
              </a:rPr>
              <a:t>N</a:t>
            </a:r>
            <a:r>
              <a:rPr lang="en-GB" sz="700" b="1">
                <a:latin typeface="Arial"/>
                <a:cs typeface="Arial"/>
              </a:rPr>
              <a:t>T</a:t>
            </a:r>
            <a:r>
              <a:rPr lang="en-GB" sz="700" b="1" spc="-5">
                <a:latin typeface="Arial"/>
                <a:cs typeface="Arial"/>
              </a:rPr>
              <a:t>RACT</a:t>
            </a:r>
            <a:endParaRPr lang="en-GB" sz="700">
              <a:latin typeface="Arial"/>
              <a:cs typeface="Arial"/>
            </a:endParaRPr>
          </a:p>
          <a:p>
            <a:pPr marL="180000" marR="5715" indent="-180340" algn="just">
              <a:spcBef>
                <a:spcPts val="300"/>
              </a:spcBef>
              <a:spcAft>
                <a:spcPts val="300"/>
              </a:spcAft>
              <a:buAutoNum type="arabicPeriod"/>
              <a:tabLst>
                <a:tab pos="193040" algn="l"/>
              </a:tabLst>
            </a:pPr>
            <a:r>
              <a:rPr lang="en-GB" sz="700" spc="-5">
                <a:latin typeface="Arial"/>
                <a:cs typeface="Arial"/>
              </a:rPr>
              <a:t>The Proposal issued </a:t>
            </a:r>
            <a:r>
              <a:rPr lang="en-GB" sz="700">
                <a:latin typeface="Arial"/>
                <a:cs typeface="Arial"/>
              </a:rPr>
              <a:t>to </a:t>
            </a:r>
            <a:r>
              <a:rPr lang="en-GB" sz="700" spc="-5">
                <a:latin typeface="Arial"/>
                <a:cs typeface="Arial"/>
              </a:rPr>
              <a:t>the Client</a:t>
            </a:r>
            <a:r>
              <a:rPr lang="en-GB" sz="700" spc="180">
                <a:latin typeface="Arial"/>
                <a:cs typeface="Arial"/>
              </a:rPr>
              <a:t> </a:t>
            </a:r>
            <a:r>
              <a:rPr lang="en-GB" sz="700" spc="-5">
                <a:latin typeface="Arial"/>
                <a:cs typeface="Arial"/>
              </a:rPr>
              <a:t>by Supplier may be withdrawn or varied </a:t>
            </a:r>
            <a:r>
              <a:rPr lang="en-GB" sz="700" spc="-10">
                <a:latin typeface="Arial"/>
                <a:cs typeface="Arial"/>
              </a:rPr>
              <a:t>at </a:t>
            </a:r>
            <a:r>
              <a:rPr lang="en-GB" sz="700" spc="-5">
                <a:latin typeface="Arial"/>
                <a:cs typeface="Arial"/>
              </a:rPr>
              <a:t> </a:t>
            </a:r>
            <a:r>
              <a:rPr lang="en-GB" sz="700" spc="-10">
                <a:latin typeface="Arial"/>
                <a:cs typeface="Arial"/>
              </a:rPr>
              <a:t>any </a:t>
            </a:r>
            <a:r>
              <a:rPr lang="en-GB" sz="700" spc="-5">
                <a:latin typeface="Arial"/>
                <a:cs typeface="Arial"/>
              </a:rPr>
              <a:t>time and unless otherwise specified shall </a:t>
            </a:r>
            <a:r>
              <a:rPr lang="en-GB" sz="700">
                <a:latin typeface="Arial"/>
                <a:cs typeface="Arial"/>
              </a:rPr>
              <a:t>be </a:t>
            </a:r>
            <a:r>
              <a:rPr lang="en-GB" sz="700" spc="-5">
                <a:latin typeface="Arial"/>
                <a:cs typeface="Arial"/>
              </a:rPr>
              <a:t>automatically withdrawn after </a:t>
            </a:r>
            <a:r>
              <a:rPr lang="en-GB" sz="700">
                <a:latin typeface="Arial"/>
                <a:cs typeface="Arial"/>
              </a:rPr>
              <a:t> </a:t>
            </a:r>
            <a:r>
              <a:rPr lang="en-GB" sz="700" spc="-5">
                <a:latin typeface="Arial"/>
                <a:cs typeface="Arial"/>
              </a:rPr>
              <a:t>30</a:t>
            </a:r>
            <a:r>
              <a:rPr lang="en-GB" sz="700">
                <a:latin typeface="Arial"/>
                <a:cs typeface="Arial"/>
              </a:rPr>
              <a:t> </a:t>
            </a:r>
            <a:r>
              <a:rPr lang="en-GB" sz="700" spc="-5">
                <a:latin typeface="Arial"/>
                <a:cs typeface="Arial"/>
              </a:rPr>
              <a:t>days.</a:t>
            </a:r>
            <a:endParaRPr lang="en-GB" sz="700">
              <a:latin typeface="Arial"/>
              <a:cs typeface="Arial"/>
            </a:endParaRPr>
          </a:p>
          <a:p>
            <a:pPr marL="180000" marR="5080" indent="-180340" algn="just">
              <a:spcBef>
                <a:spcPts val="300"/>
              </a:spcBef>
              <a:spcAft>
                <a:spcPts val="300"/>
              </a:spcAft>
              <a:buFont typeface="Arial"/>
              <a:buAutoNum type="arabicPeriod"/>
              <a:tabLst>
                <a:tab pos="193040" algn="l"/>
              </a:tabLst>
            </a:pPr>
            <a:r>
              <a:rPr lang="en-GB" sz="700" spc="-5">
                <a:latin typeface="Arial"/>
                <a:cs typeface="Arial"/>
              </a:rPr>
              <a:t>All work undertaken by Supplier is subject </a:t>
            </a:r>
            <a:r>
              <a:rPr lang="en-GB" sz="700">
                <a:latin typeface="Arial"/>
                <a:cs typeface="Arial"/>
              </a:rPr>
              <a:t>to </a:t>
            </a:r>
            <a:r>
              <a:rPr lang="en-GB" sz="700" spc="-5">
                <a:latin typeface="Arial"/>
                <a:cs typeface="Arial"/>
              </a:rPr>
              <a:t>these T&amp;Cs unless otherwise </a:t>
            </a:r>
            <a:r>
              <a:rPr lang="en-GB" sz="700">
                <a:latin typeface="Arial"/>
                <a:cs typeface="Arial"/>
              </a:rPr>
              <a:t> </a:t>
            </a:r>
            <a:r>
              <a:rPr lang="en-GB" sz="700" spc="-5">
                <a:latin typeface="Arial"/>
                <a:cs typeface="Arial"/>
              </a:rPr>
              <a:t>agreed in writing. The Client acknowledges and agrees that no other document, </a:t>
            </a:r>
            <a:r>
              <a:rPr lang="en-GB" sz="700" spc="-180">
                <a:latin typeface="Arial"/>
                <a:cs typeface="Arial"/>
              </a:rPr>
              <a:t> </a:t>
            </a:r>
            <a:r>
              <a:rPr lang="en-GB" sz="700" spc="-5">
                <a:latin typeface="Arial"/>
                <a:cs typeface="Arial"/>
              </a:rPr>
              <a:t>in</a:t>
            </a:r>
            <a:r>
              <a:rPr lang="en-GB" sz="700" spc="-45">
                <a:latin typeface="Arial"/>
                <a:cs typeface="Arial"/>
              </a:rPr>
              <a:t> </a:t>
            </a:r>
            <a:r>
              <a:rPr lang="en-GB" sz="700" spc="-5">
                <a:latin typeface="Arial"/>
                <a:cs typeface="Arial"/>
              </a:rPr>
              <a:t>particular</a:t>
            </a:r>
            <a:r>
              <a:rPr lang="en-GB" sz="700" spc="-40">
                <a:latin typeface="Arial"/>
                <a:cs typeface="Arial"/>
              </a:rPr>
              <a:t> </a:t>
            </a:r>
            <a:r>
              <a:rPr lang="en-GB" sz="700" spc="-5">
                <a:latin typeface="Arial"/>
                <a:cs typeface="Arial"/>
              </a:rPr>
              <a:t>its</a:t>
            </a:r>
            <a:r>
              <a:rPr lang="en-GB" sz="700" spc="-25">
                <a:latin typeface="Arial"/>
                <a:cs typeface="Arial"/>
              </a:rPr>
              <a:t> </a:t>
            </a:r>
            <a:r>
              <a:rPr lang="en-GB" sz="700" spc="-5">
                <a:latin typeface="Arial"/>
                <a:cs typeface="Arial"/>
              </a:rPr>
              <a:t>own</a:t>
            </a:r>
            <a:r>
              <a:rPr lang="en-GB" sz="700" spc="-30">
                <a:latin typeface="Arial"/>
                <a:cs typeface="Arial"/>
              </a:rPr>
              <a:t> </a:t>
            </a:r>
            <a:r>
              <a:rPr lang="en-GB" sz="700" spc="-5">
                <a:latin typeface="Arial"/>
                <a:cs typeface="Arial"/>
              </a:rPr>
              <a:t>general</a:t>
            </a:r>
            <a:r>
              <a:rPr lang="en-GB" sz="700" spc="-40">
                <a:latin typeface="Arial"/>
                <a:cs typeface="Arial"/>
              </a:rPr>
              <a:t> </a:t>
            </a:r>
            <a:r>
              <a:rPr lang="en-GB" sz="700" spc="-5">
                <a:latin typeface="Arial"/>
                <a:cs typeface="Arial"/>
              </a:rPr>
              <a:t>conditions</a:t>
            </a:r>
            <a:r>
              <a:rPr lang="en-GB" sz="700" spc="-25">
                <a:latin typeface="Arial"/>
                <a:cs typeface="Arial"/>
              </a:rPr>
              <a:t> </a:t>
            </a:r>
            <a:r>
              <a:rPr lang="en-GB" sz="700">
                <a:latin typeface="Arial"/>
                <a:cs typeface="Arial"/>
              </a:rPr>
              <a:t>of</a:t>
            </a:r>
            <a:r>
              <a:rPr lang="en-GB" sz="700" spc="-35">
                <a:latin typeface="Arial"/>
                <a:cs typeface="Arial"/>
              </a:rPr>
              <a:t> </a:t>
            </a:r>
            <a:r>
              <a:rPr lang="en-GB" sz="700" spc="-5">
                <a:latin typeface="Arial"/>
                <a:cs typeface="Arial"/>
              </a:rPr>
              <a:t>purchase</a:t>
            </a:r>
            <a:r>
              <a:rPr lang="en-GB" sz="700" spc="-40">
                <a:latin typeface="Arial"/>
                <a:cs typeface="Arial"/>
              </a:rPr>
              <a:t> </a:t>
            </a:r>
            <a:r>
              <a:rPr lang="en-GB" sz="700">
                <a:latin typeface="Arial"/>
                <a:cs typeface="Arial"/>
              </a:rPr>
              <a:t>or</a:t>
            </a:r>
            <a:r>
              <a:rPr lang="en-GB" sz="700" spc="-45">
                <a:latin typeface="Arial"/>
                <a:cs typeface="Arial"/>
              </a:rPr>
              <a:t> </a:t>
            </a:r>
            <a:r>
              <a:rPr lang="en-GB" sz="700" spc="-5">
                <a:latin typeface="Arial"/>
                <a:cs typeface="Arial"/>
              </a:rPr>
              <a:t>specific</a:t>
            </a:r>
            <a:r>
              <a:rPr lang="en-GB" sz="700" spc="-35">
                <a:latin typeface="Arial"/>
                <a:cs typeface="Arial"/>
              </a:rPr>
              <a:t> </a:t>
            </a:r>
            <a:r>
              <a:rPr lang="en-GB" sz="700" spc="-5">
                <a:latin typeface="Arial"/>
                <a:cs typeface="Arial"/>
              </a:rPr>
              <a:t>conditions</a:t>
            </a:r>
            <a:r>
              <a:rPr lang="en-GB" sz="700" spc="-35">
                <a:latin typeface="Arial"/>
                <a:cs typeface="Arial"/>
              </a:rPr>
              <a:t> </a:t>
            </a:r>
            <a:r>
              <a:rPr lang="en-GB" sz="700" spc="-5">
                <a:latin typeface="Arial"/>
                <a:cs typeface="Arial"/>
              </a:rPr>
              <a:t>of</a:t>
            </a:r>
            <a:r>
              <a:rPr lang="en-GB" sz="700" spc="-40">
                <a:latin typeface="Arial"/>
                <a:cs typeface="Arial"/>
              </a:rPr>
              <a:t> </a:t>
            </a:r>
            <a:r>
              <a:rPr lang="en-GB" sz="700" spc="-5">
                <a:latin typeface="Arial"/>
                <a:cs typeface="Arial"/>
              </a:rPr>
              <a:t>sale, </a:t>
            </a:r>
            <a:r>
              <a:rPr lang="en-GB" sz="700">
                <a:latin typeface="Arial"/>
                <a:cs typeface="Arial"/>
              </a:rPr>
              <a:t> </a:t>
            </a:r>
            <a:r>
              <a:rPr lang="en-GB" sz="700" spc="-5">
                <a:latin typeface="Arial"/>
                <a:cs typeface="Arial"/>
              </a:rPr>
              <a:t>shall prevail over the T&amp;Cs unless it has been expressly agreed by Supplier. </a:t>
            </a:r>
            <a:r>
              <a:rPr lang="en-GB" sz="700">
                <a:latin typeface="Arial"/>
                <a:cs typeface="Arial"/>
              </a:rPr>
              <a:t> </a:t>
            </a:r>
            <a:r>
              <a:rPr lang="en-GB" sz="700" spc="-5">
                <a:latin typeface="Arial"/>
                <a:cs typeface="Arial"/>
              </a:rPr>
              <a:t>Where</a:t>
            </a:r>
            <a:r>
              <a:rPr lang="en-GB" sz="700" spc="-25">
                <a:latin typeface="Arial"/>
                <a:cs typeface="Arial"/>
              </a:rPr>
              <a:t> </a:t>
            </a:r>
            <a:r>
              <a:rPr lang="en-GB" sz="700" spc="-5">
                <a:latin typeface="Arial"/>
                <a:cs typeface="Arial"/>
              </a:rPr>
              <a:t>the</a:t>
            </a:r>
            <a:r>
              <a:rPr lang="en-GB" sz="700" spc="-25">
                <a:latin typeface="Arial"/>
                <a:cs typeface="Arial"/>
              </a:rPr>
              <a:t> </a:t>
            </a:r>
            <a:r>
              <a:rPr lang="en-GB" sz="700" spc="-5">
                <a:latin typeface="Arial"/>
                <a:cs typeface="Arial"/>
              </a:rPr>
              <a:t>Proposal</a:t>
            </a:r>
            <a:r>
              <a:rPr lang="en-GB" sz="700" spc="-10">
                <a:latin typeface="Arial"/>
                <a:cs typeface="Arial"/>
              </a:rPr>
              <a:t> </a:t>
            </a:r>
            <a:r>
              <a:rPr lang="en-GB" sz="700" spc="-5">
                <a:latin typeface="Arial"/>
                <a:cs typeface="Arial"/>
              </a:rPr>
              <a:t>does</a:t>
            </a:r>
            <a:r>
              <a:rPr lang="en-GB" sz="700" spc="-25">
                <a:latin typeface="Arial"/>
                <a:cs typeface="Arial"/>
              </a:rPr>
              <a:t> </a:t>
            </a:r>
            <a:r>
              <a:rPr lang="en-GB" sz="700" spc="-5">
                <a:latin typeface="Arial"/>
                <a:cs typeface="Arial"/>
              </a:rPr>
              <a:t>not</a:t>
            </a:r>
            <a:r>
              <a:rPr lang="en-GB" sz="700" spc="-25">
                <a:latin typeface="Arial"/>
                <a:cs typeface="Arial"/>
              </a:rPr>
              <a:t> </a:t>
            </a:r>
            <a:r>
              <a:rPr lang="en-GB" sz="700" spc="-5">
                <a:latin typeface="Arial"/>
                <a:cs typeface="Arial"/>
              </a:rPr>
              <a:t>explicitly</a:t>
            </a:r>
            <a:r>
              <a:rPr lang="en-GB" sz="700" spc="-10">
                <a:latin typeface="Arial"/>
                <a:cs typeface="Arial"/>
              </a:rPr>
              <a:t> </a:t>
            </a:r>
            <a:r>
              <a:rPr lang="en-GB" sz="700" spc="-5">
                <a:latin typeface="Arial"/>
                <a:cs typeface="Arial"/>
              </a:rPr>
              <a:t>contain</a:t>
            </a:r>
            <a:r>
              <a:rPr lang="en-GB" sz="700" spc="-25">
                <a:latin typeface="Arial"/>
                <a:cs typeface="Arial"/>
              </a:rPr>
              <a:t> </a:t>
            </a:r>
            <a:r>
              <a:rPr lang="en-GB" sz="700" spc="-5">
                <a:latin typeface="Arial"/>
                <a:cs typeface="Arial"/>
              </a:rPr>
              <a:t>the</a:t>
            </a:r>
            <a:r>
              <a:rPr lang="en-GB" sz="700" spc="-25">
                <a:latin typeface="Arial"/>
                <a:cs typeface="Arial"/>
              </a:rPr>
              <a:t> </a:t>
            </a:r>
            <a:r>
              <a:rPr lang="en-GB" sz="700" spc="-5">
                <a:latin typeface="Arial"/>
                <a:cs typeface="Arial"/>
              </a:rPr>
              <a:t>conditions</a:t>
            </a:r>
            <a:r>
              <a:rPr lang="en-GB" sz="700" spc="-25">
                <a:latin typeface="Arial"/>
                <a:cs typeface="Arial"/>
              </a:rPr>
              <a:t> </a:t>
            </a:r>
            <a:r>
              <a:rPr lang="en-GB" sz="700" spc="-5">
                <a:latin typeface="Arial"/>
                <a:cs typeface="Arial"/>
              </a:rPr>
              <a:t>of</a:t>
            </a:r>
            <a:r>
              <a:rPr lang="en-GB" sz="700" spc="-15">
                <a:latin typeface="Arial"/>
                <a:cs typeface="Arial"/>
              </a:rPr>
              <a:t> </a:t>
            </a:r>
            <a:r>
              <a:rPr lang="en-GB" sz="700" spc="-5">
                <a:latin typeface="Arial"/>
                <a:cs typeface="Arial"/>
              </a:rPr>
              <a:t>these</a:t>
            </a:r>
            <a:r>
              <a:rPr lang="en-GB" sz="700" spc="-25">
                <a:latin typeface="Arial"/>
                <a:cs typeface="Arial"/>
              </a:rPr>
              <a:t> </a:t>
            </a:r>
            <a:r>
              <a:rPr lang="en-GB" sz="700" spc="-5">
                <a:latin typeface="Arial"/>
                <a:cs typeface="Arial"/>
              </a:rPr>
              <a:t>T&amp;C,</a:t>
            </a:r>
            <a:r>
              <a:rPr lang="en-GB" sz="700" spc="-25">
                <a:latin typeface="Arial"/>
                <a:cs typeface="Arial"/>
              </a:rPr>
              <a:t> </a:t>
            </a:r>
            <a:r>
              <a:rPr lang="en-GB" sz="700">
                <a:latin typeface="Arial"/>
                <a:cs typeface="Arial"/>
              </a:rPr>
              <a:t>but, </a:t>
            </a:r>
            <a:r>
              <a:rPr lang="en-GB" sz="700" spc="-185">
                <a:latin typeface="Arial"/>
                <a:cs typeface="Arial"/>
              </a:rPr>
              <a:t> </a:t>
            </a:r>
            <a:r>
              <a:rPr lang="en-GB" sz="700" spc="-5">
                <a:latin typeface="Arial"/>
                <a:cs typeface="Arial"/>
              </a:rPr>
              <a:t>refers to these T&amp;Cs and location where </a:t>
            </a:r>
            <a:r>
              <a:rPr lang="en-GB" sz="700">
                <a:latin typeface="Arial"/>
                <a:cs typeface="Arial"/>
              </a:rPr>
              <a:t>these </a:t>
            </a:r>
            <a:r>
              <a:rPr lang="en-GB" sz="700" spc="-5">
                <a:latin typeface="Arial"/>
                <a:cs typeface="Arial"/>
              </a:rPr>
              <a:t>T&amp;Cs are publicly available. </a:t>
            </a:r>
            <a:r>
              <a:rPr lang="en-GB" sz="700">
                <a:latin typeface="Arial"/>
                <a:cs typeface="Arial"/>
              </a:rPr>
              <a:t>The </a:t>
            </a:r>
            <a:r>
              <a:rPr lang="en-GB" sz="700" spc="-180">
                <a:latin typeface="Arial"/>
                <a:cs typeface="Arial"/>
              </a:rPr>
              <a:t> </a:t>
            </a:r>
            <a:r>
              <a:rPr lang="en-GB" sz="700" spc="-5">
                <a:latin typeface="Arial"/>
                <a:cs typeface="Arial"/>
              </a:rPr>
              <a:t>Client are deemed </a:t>
            </a:r>
            <a:r>
              <a:rPr lang="en-GB" sz="700">
                <a:latin typeface="Arial"/>
                <a:cs typeface="Arial"/>
              </a:rPr>
              <a:t>to </a:t>
            </a:r>
            <a:r>
              <a:rPr lang="en-GB" sz="700" spc="-5">
                <a:latin typeface="Arial"/>
                <a:cs typeface="Arial"/>
              </a:rPr>
              <a:t>have read, agreed and fully understood all terms and </a:t>
            </a:r>
            <a:r>
              <a:rPr lang="en-GB" sz="700">
                <a:latin typeface="Arial"/>
                <a:cs typeface="Arial"/>
              </a:rPr>
              <a:t> </a:t>
            </a:r>
            <a:r>
              <a:rPr lang="en-GB" sz="700" spc="-5">
                <a:latin typeface="Arial"/>
                <a:cs typeface="Arial"/>
              </a:rPr>
              <a:t>conditions</a:t>
            </a:r>
            <a:r>
              <a:rPr lang="en-GB" sz="700" spc="-15">
                <a:latin typeface="Arial"/>
                <a:cs typeface="Arial"/>
              </a:rPr>
              <a:t> </a:t>
            </a:r>
            <a:r>
              <a:rPr lang="en-GB" sz="700" spc="-5">
                <a:latin typeface="Arial"/>
                <a:cs typeface="Arial"/>
              </a:rPr>
              <a:t>in these T&amp;Cs</a:t>
            </a:r>
            <a:r>
              <a:rPr lang="en-GB" sz="700" spc="-10">
                <a:latin typeface="Arial"/>
                <a:cs typeface="Arial"/>
              </a:rPr>
              <a:t> </a:t>
            </a:r>
            <a:r>
              <a:rPr lang="en-GB" sz="700" spc="-5">
                <a:latin typeface="Arial"/>
                <a:cs typeface="Arial"/>
              </a:rPr>
              <a:t>by</a:t>
            </a:r>
            <a:r>
              <a:rPr lang="en-GB" sz="700">
                <a:latin typeface="Arial"/>
                <a:cs typeface="Arial"/>
              </a:rPr>
              <a:t> </a:t>
            </a:r>
            <a:r>
              <a:rPr lang="en-GB" sz="700" spc="-5">
                <a:latin typeface="Arial"/>
                <a:cs typeface="Arial"/>
              </a:rPr>
              <a:t>confirming acceptance of</a:t>
            </a:r>
            <a:r>
              <a:rPr lang="en-GB" sz="700">
                <a:latin typeface="Arial"/>
                <a:cs typeface="Arial"/>
              </a:rPr>
              <a:t> </a:t>
            </a:r>
            <a:r>
              <a:rPr lang="en-GB" sz="700" spc="-5">
                <a:latin typeface="Arial"/>
                <a:cs typeface="Arial"/>
              </a:rPr>
              <a:t>Proposal</a:t>
            </a:r>
            <a:r>
              <a:rPr lang="en-GB" sz="700" spc="-15">
                <a:latin typeface="Arial"/>
                <a:cs typeface="Arial"/>
              </a:rPr>
              <a:t> </a:t>
            </a:r>
            <a:r>
              <a:rPr lang="en-GB" sz="700">
                <a:latin typeface="Arial"/>
                <a:cs typeface="Arial"/>
              </a:rPr>
              <a:t>to</a:t>
            </a:r>
            <a:r>
              <a:rPr lang="en-GB" sz="700" spc="-15">
                <a:latin typeface="Arial"/>
                <a:cs typeface="Arial"/>
              </a:rPr>
              <a:t> </a:t>
            </a:r>
            <a:r>
              <a:rPr lang="en-GB" sz="700" spc="-5">
                <a:latin typeface="Arial"/>
                <a:cs typeface="Arial"/>
              </a:rPr>
              <a:t>the</a:t>
            </a:r>
            <a:r>
              <a:rPr lang="en-GB" sz="700" spc="-15">
                <a:latin typeface="Arial"/>
                <a:cs typeface="Arial"/>
              </a:rPr>
              <a:t> </a:t>
            </a:r>
            <a:r>
              <a:rPr lang="en-GB" sz="700" spc="-5">
                <a:latin typeface="Arial"/>
                <a:cs typeface="Arial"/>
              </a:rPr>
              <a:t>Supplier.</a:t>
            </a:r>
            <a:endParaRPr lang="en-GB" sz="700">
              <a:latin typeface="Arial"/>
              <a:cs typeface="Arial"/>
            </a:endParaRPr>
          </a:p>
          <a:p>
            <a:pPr marL="180000" marR="5080" indent="-180340" algn="just">
              <a:spcBef>
                <a:spcPts val="300"/>
              </a:spcBef>
              <a:spcAft>
                <a:spcPts val="300"/>
              </a:spcAft>
              <a:buAutoNum type="arabicPeriod"/>
              <a:tabLst>
                <a:tab pos="193040" algn="l"/>
              </a:tabLst>
            </a:pPr>
            <a:r>
              <a:rPr lang="en-GB" sz="700" spc="-5">
                <a:latin typeface="Arial"/>
                <a:cs typeface="Arial"/>
              </a:rPr>
              <a:t>Any changes to the specifications or scope </a:t>
            </a:r>
            <a:r>
              <a:rPr lang="en-GB" sz="700">
                <a:latin typeface="Arial"/>
                <a:cs typeface="Arial"/>
              </a:rPr>
              <a:t>of </a:t>
            </a:r>
            <a:r>
              <a:rPr lang="en-GB" sz="700" spc="-5">
                <a:latin typeface="Arial"/>
                <a:cs typeface="Arial"/>
              </a:rPr>
              <a:t>the Agreement must </a:t>
            </a:r>
            <a:r>
              <a:rPr lang="en-GB" sz="700">
                <a:latin typeface="Arial"/>
                <a:cs typeface="Arial"/>
              </a:rPr>
              <a:t>be </a:t>
            </a:r>
            <a:r>
              <a:rPr lang="en-GB" sz="700" spc="-5">
                <a:latin typeface="Arial"/>
                <a:cs typeface="Arial"/>
              </a:rPr>
              <a:t>agreed </a:t>
            </a:r>
            <a:r>
              <a:rPr lang="en-GB" sz="700">
                <a:latin typeface="Arial"/>
                <a:cs typeface="Arial"/>
              </a:rPr>
              <a:t>in </a:t>
            </a:r>
            <a:r>
              <a:rPr lang="en-GB" sz="700" spc="-185">
                <a:latin typeface="Arial"/>
                <a:cs typeface="Arial"/>
              </a:rPr>
              <a:t> </a:t>
            </a:r>
            <a:r>
              <a:rPr lang="en-GB" sz="700" spc="-5">
                <a:latin typeface="Arial"/>
                <a:cs typeface="Arial"/>
              </a:rPr>
              <a:t>writing </a:t>
            </a:r>
            <a:r>
              <a:rPr lang="en-GB" sz="700">
                <a:latin typeface="Arial"/>
                <a:cs typeface="Arial"/>
              </a:rPr>
              <a:t>by </a:t>
            </a:r>
            <a:r>
              <a:rPr lang="en-GB" sz="700" spc="-5">
                <a:latin typeface="Arial"/>
                <a:cs typeface="Arial"/>
              </a:rPr>
              <a:t>the parties and may result in changes </a:t>
            </a:r>
            <a:r>
              <a:rPr lang="en-GB" sz="700">
                <a:latin typeface="Arial"/>
                <a:cs typeface="Arial"/>
              </a:rPr>
              <a:t>to </a:t>
            </a:r>
            <a:r>
              <a:rPr lang="en-GB" sz="700" spc="-5">
                <a:latin typeface="Arial"/>
                <a:cs typeface="Arial"/>
              </a:rPr>
              <a:t>the costs and timings </a:t>
            </a:r>
            <a:r>
              <a:rPr lang="en-GB" sz="700">
                <a:latin typeface="Arial"/>
                <a:cs typeface="Arial"/>
              </a:rPr>
              <a:t> </a:t>
            </a:r>
            <a:r>
              <a:rPr lang="en-GB" sz="700" spc="-5">
                <a:latin typeface="Arial"/>
                <a:cs typeface="Arial"/>
              </a:rPr>
              <a:t>proposed.</a:t>
            </a:r>
          </a:p>
          <a:p>
            <a:pPr marL="12700" marR="5080" algn="just">
              <a:spcBef>
                <a:spcPts val="300"/>
              </a:spcBef>
              <a:spcAft>
                <a:spcPts val="300"/>
              </a:spcAft>
            </a:pPr>
            <a:r>
              <a:rPr lang="en-GB" sz="700" b="1" spc="-5">
                <a:latin typeface="Arial"/>
                <a:cs typeface="Arial"/>
              </a:rPr>
              <a:t>PRICE AND PAYMENT</a:t>
            </a:r>
          </a:p>
          <a:p>
            <a:pPr marL="180000" marR="5080" indent="-180000" algn="just">
              <a:spcBef>
                <a:spcPts val="300"/>
              </a:spcBef>
              <a:spcAft>
                <a:spcPts val="300"/>
              </a:spcAft>
              <a:buFont typeface="+mj-lt"/>
              <a:buAutoNum type="arabicPeriod" startAt="4"/>
            </a:pPr>
            <a:r>
              <a:rPr lang="en-GB" sz="700" spc="-5">
                <a:latin typeface="Arial"/>
                <a:cs typeface="Arial"/>
              </a:rPr>
              <a:t>The Proposal issued to the Client by Supplier may be withdrawn or varied at  any time and unless otherwise specified shall be automatically withdrawn after  30 days.</a:t>
            </a:r>
            <a:br>
              <a:rPr lang="en-GB" sz="700" spc="-5">
                <a:latin typeface="Arial"/>
                <a:cs typeface="Arial"/>
              </a:rPr>
            </a:br>
            <a:br>
              <a:rPr lang="en-GB" sz="700" spc="-5">
                <a:latin typeface="Arial"/>
                <a:cs typeface="Arial"/>
              </a:rPr>
            </a:br>
            <a:br>
              <a:rPr lang="en-GB" sz="700" spc="-5">
                <a:latin typeface="Arial"/>
                <a:cs typeface="Arial"/>
              </a:rPr>
            </a:br>
            <a:endParaRPr lang="en-GB" sz="700" spc="-5">
              <a:latin typeface="Arial"/>
              <a:cs typeface="Arial"/>
            </a:endParaRPr>
          </a:p>
          <a:p>
            <a:pPr marL="180000" marR="5080" indent="-180000" algn="just">
              <a:spcBef>
                <a:spcPts val="300"/>
              </a:spcBef>
              <a:spcAft>
                <a:spcPts val="300"/>
              </a:spcAft>
              <a:buFont typeface="Arial"/>
              <a:buAutoNum type="arabicPeriod" startAt="4"/>
              <a:tabLst>
                <a:tab pos="193040" algn="l"/>
              </a:tabLst>
            </a:pPr>
            <a:r>
              <a:rPr lang="en-GB" sz="700" spc="-5">
                <a:latin typeface="Arial"/>
                <a:cs typeface="Arial"/>
              </a:rPr>
              <a:t>All work undertaken by Supplier is subject to these T&amp;Cs unless otherwise  agreed in writing. The Client acknowledges and agrees that no other document,  in particular its own general conditions of purchase or specific conditions of sale,  shall prevail over the T&amp;Cs unless it has been expressly agreed by Supplier.  Where the Proposal does not explicitly contain the conditions of these T&amp;C, but,  refers to these T&amp;Cs and location where these T&amp;Cs are publicly available. The  Client are deemed to have read, agreed and fully understood all terms and  conditions in these T&amp;Cs by confirming acceptance of Proposal to the Supplier.</a:t>
            </a:r>
          </a:p>
          <a:p>
            <a:pPr marL="180000" marR="5715" indent="-180000" algn="just">
              <a:spcBef>
                <a:spcPts val="300"/>
              </a:spcBef>
              <a:spcAft>
                <a:spcPts val="300"/>
              </a:spcAft>
              <a:buAutoNum type="arabicPeriod" startAt="4"/>
              <a:tabLst>
                <a:tab pos="193675" algn="l"/>
              </a:tabLst>
            </a:pPr>
            <a:r>
              <a:rPr lang="en-GB" sz="700" spc="-5">
                <a:latin typeface="Arial"/>
                <a:cs typeface="Arial"/>
              </a:rPr>
              <a:t>Unless</a:t>
            </a:r>
            <a:r>
              <a:rPr lang="en-GB" sz="700" spc="-25">
                <a:latin typeface="Arial"/>
                <a:cs typeface="Arial"/>
              </a:rPr>
              <a:t> </a:t>
            </a:r>
            <a:r>
              <a:rPr lang="en-GB" sz="700" spc="-5">
                <a:latin typeface="Arial"/>
                <a:cs typeface="Arial"/>
              </a:rPr>
              <a:t>otherwise</a:t>
            </a:r>
            <a:r>
              <a:rPr lang="en-GB" sz="700" spc="-25">
                <a:latin typeface="Arial"/>
                <a:cs typeface="Arial"/>
              </a:rPr>
              <a:t> </a:t>
            </a:r>
            <a:r>
              <a:rPr lang="en-GB" sz="700" spc="-5">
                <a:latin typeface="Arial"/>
                <a:cs typeface="Arial"/>
              </a:rPr>
              <a:t>agreed</a:t>
            </a:r>
            <a:r>
              <a:rPr lang="en-GB" sz="700" spc="-20">
                <a:latin typeface="Arial"/>
                <a:cs typeface="Arial"/>
              </a:rPr>
              <a:t> </a:t>
            </a:r>
            <a:r>
              <a:rPr lang="en-GB" sz="700" spc="-5">
                <a:latin typeface="Arial"/>
                <a:cs typeface="Arial"/>
              </a:rPr>
              <a:t>in</a:t>
            </a:r>
            <a:r>
              <a:rPr lang="en-GB" sz="700" spc="-25">
                <a:latin typeface="Arial"/>
                <a:cs typeface="Arial"/>
              </a:rPr>
              <a:t> </a:t>
            </a:r>
            <a:r>
              <a:rPr lang="en-GB" sz="700" spc="-5">
                <a:latin typeface="Arial"/>
                <a:cs typeface="Arial"/>
              </a:rPr>
              <a:t>the</a:t>
            </a:r>
            <a:r>
              <a:rPr lang="en-GB" sz="700" spc="-40">
                <a:latin typeface="Arial"/>
                <a:cs typeface="Arial"/>
              </a:rPr>
              <a:t> </a:t>
            </a:r>
            <a:r>
              <a:rPr lang="en-GB" sz="700" spc="-5">
                <a:latin typeface="Arial"/>
                <a:cs typeface="Arial"/>
              </a:rPr>
              <a:t>Proposal,</a:t>
            </a:r>
            <a:r>
              <a:rPr lang="en-GB" sz="700" spc="-35">
                <a:latin typeface="Arial"/>
                <a:cs typeface="Arial"/>
              </a:rPr>
              <a:t> </a:t>
            </a:r>
            <a:r>
              <a:rPr lang="en-GB" sz="700" spc="-5">
                <a:latin typeface="Arial"/>
                <a:cs typeface="Arial"/>
              </a:rPr>
              <a:t>the</a:t>
            </a:r>
            <a:r>
              <a:rPr lang="en-GB" sz="700" spc="-35">
                <a:latin typeface="Arial"/>
                <a:cs typeface="Arial"/>
              </a:rPr>
              <a:t> </a:t>
            </a:r>
            <a:r>
              <a:rPr lang="en-GB" sz="700" spc="-5">
                <a:latin typeface="Arial"/>
                <a:cs typeface="Arial"/>
              </a:rPr>
              <a:t>fee</a:t>
            </a:r>
            <a:r>
              <a:rPr lang="en-GB" sz="700" spc="-25">
                <a:latin typeface="Arial"/>
                <a:cs typeface="Arial"/>
              </a:rPr>
              <a:t> </a:t>
            </a:r>
            <a:r>
              <a:rPr lang="en-GB" sz="700" spc="-5">
                <a:latin typeface="Arial"/>
                <a:cs typeface="Arial"/>
              </a:rPr>
              <a:t>of</a:t>
            </a:r>
            <a:r>
              <a:rPr lang="en-GB" sz="700" spc="-25">
                <a:latin typeface="Arial"/>
                <a:cs typeface="Arial"/>
              </a:rPr>
              <a:t> </a:t>
            </a:r>
            <a:r>
              <a:rPr lang="en-GB" sz="700" spc="-5">
                <a:latin typeface="Arial"/>
                <a:cs typeface="Arial"/>
              </a:rPr>
              <a:t>the</a:t>
            </a:r>
            <a:r>
              <a:rPr lang="en-GB" sz="700" spc="-35">
                <a:latin typeface="Arial"/>
                <a:cs typeface="Arial"/>
              </a:rPr>
              <a:t> </a:t>
            </a:r>
            <a:r>
              <a:rPr lang="en-GB" sz="700" spc="-5">
                <a:latin typeface="Arial"/>
                <a:cs typeface="Arial"/>
              </a:rPr>
              <a:t>Services</a:t>
            </a:r>
            <a:r>
              <a:rPr lang="en-GB" sz="700" spc="-35">
                <a:latin typeface="Arial"/>
                <a:cs typeface="Arial"/>
              </a:rPr>
              <a:t> </a:t>
            </a:r>
            <a:r>
              <a:rPr lang="en-GB" sz="700" spc="-5">
                <a:latin typeface="Arial"/>
                <a:cs typeface="Arial"/>
              </a:rPr>
              <a:t>will</a:t>
            </a:r>
            <a:r>
              <a:rPr lang="en-GB" sz="700" spc="-25">
                <a:latin typeface="Arial"/>
                <a:cs typeface="Arial"/>
              </a:rPr>
              <a:t> </a:t>
            </a:r>
            <a:r>
              <a:rPr lang="en-GB" sz="700" spc="-5">
                <a:latin typeface="Arial"/>
                <a:cs typeface="Arial"/>
              </a:rPr>
              <a:t>be</a:t>
            </a:r>
            <a:r>
              <a:rPr lang="en-GB" sz="700" spc="-20">
                <a:latin typeface="Arial"/>
                <a:cs typeface="Arial"/>
              </a:rPr>
              <a:t> </a:t>
            </a:r>
            <a:r>
              <a:rPr lang="en-GB" sz="700" spc="-5">
                <a:latin typeface="Arial"/>
                <a:cs typeface="Arial"/>
              </a:rPr>
              <a:t>invoiced </a:t>
            </a:r>
            <a:r>
              <a:rPr lang="en-GB" sz="700">
                <a:latin typeface="Arial"/>
                <a:cs typeface="Arial"/>
              </a:rPr>
              <a:t> </a:t>
            </a:r>
            <a:r>
              <a:rPr lang="en-GB" sz="700" spc="-5">
                <a:latin typeface="Arial"/>
                <a:cs typeface="Arial"/>
              </a:rPr>
              <a:t>in two parts. </a:t>
            </a:r>
            <a:r>
              <a:rPr lang="en-GB" sz="700" spc="-10">
                <a:latin typeface="Arial"/>
                <a:cs typeface="Arial"/>
              </a:rPr>
              <a:t>70%</a:t>
            </a:r>
            <a:r>
              <a:rPr lang="en-GB" sz="700" spc="-5">
                <a:latin typeface="Arial"/>
                <a:cs typeface="Arial"/>
              </a:rPr>
              <a:t> will</a:t>
            </a:r>
            <a:r>
              <a:rPr lang="en-GB" sz="700">
                <a:latin typeface="Arial"/>
                <a:cs typeface="Arial"/>
              </a:rPr>
              <a:t> be </a:t>
            </a:r>
            <a:r>
              <a:rPr lang="en-GB" sz="700" spc="-5">
                <a:latin typeface="Arial"/>
                <a:cs typeface="Arial"/>
              </a:rPr>
              <a:t>invoiced </a:t>
            </a:r>
            <a:r>
              <a:rPr lang="en-GB" sz="700">
                <a:latin typeface="Arial"/>
                <a:cs typeface="Arial"/>
              </a:rPr>
              <a:t>when </a:t>
            </a:r>
            <a:r>
              <a:rPr lang="en-GB" sz="700" spc="-10">
                <a:latin typeface="Arial"/>
                <a:cs typeface="Arial"/>
              </a:rPr>
              <a:t>the</a:t>
            </a:r>
            <a:r>
              <a:rPr lang="en-GB" sz="700" spc="170">
                <a:latin typeface="Arial"/>
                <a:cs typeface="Arial"/>
              </a:rPr>
              <a:t> </a:t>
            </a:r>
            <a:r>
              <a:rPr lang="en-GB" sz="700" spc="-5">
                <a:latin typeface="Arial"/>
                <a:cs typeface="Arial"/>
              </a:rPr>
              <a:t>Client commissions the Services </a:t>
            </a:r>
            <a:r>
              <a:rPr lang="en-GB" sz="700">
                <a:latin typeface="Arial"/>
                <a:cs typeface="Arial"/>
              </a:rPr>
              <a:t> </a:t>
            </a:r>
            <a:r>
              <a:rPr lang="en-GB" sz="700" spc="-10">
                <a:latin typeface="Arial"/>
                <a:cs typeface="Arial"/>
              </a:rPr>
              <a:t>and </a:t>
            </a:r>
            <a:r>
              <a:rPr lang="en-GB" sz="700" spc="-5">
                <a:latin typeface="Arial"/>
                <a:cs typeface="Arial"/>
              </a:rPr>
              <a:t>30% (together with </a:t>
            </a:r>
            <a:r>
              <a:rPr lang="en-GB" sz="700" spc="-10">
                <a:latin typeface="Arial"/>
                <a:cs typeface="Arial"/>
              </a:rPr>
              <a:t>any </a:t>
            </a:r>
            <a:r>
              <a:rPr lang="en-GB" sz="700" spc="-5">
                <a:latin typeface="Arial"/>
                <a:cs typeface="Arial"/>
              </a:rPr>
              <a:t>costs and </a:t>
            </a:r>
            <a:r>
              <a:rPr lang="en-GB" sz="700" spc="-10">
                <a:latin typeface="Arial"/>
                <a:cs typeface="Arial"/>
              </a:rPr>
              <a:t>expenses </a:t>
            </a:r>
            <a:r>
              <a:rPr lang="en-GB" sz="700" spc="-5">
                <a:latin typeface="Arial"/>
                <a:cs typeface="Arial"/>
              </a:rPr>
              <a:t>incurred) will </a:t>
            </a:r>
            <a:r>
              <a:rPr lang="en-GB" sz="700">
                <a:latin typeface="Arial"/>
                <a:cs typeface="Arial"/>
              </a:rPr>
              <a:t>be </a:t>
            </a:r>
            <a:r>
              <a:rPr lang="en-GB" sz="700" spc="-5">
                <a:latin typeface="Arial"/>
                <a:cs typeface="Arial"/>
              </a:rPr>
              <a:t>invoiced </a:t>
            </a:r>
            <a:r>
              <a:rPr lang="en-GB" sz="700">
                <a:latin typeface="Arial"/>
                <a:cs typeface="Arial"/>
              </a:rPr>
              <a:t>on </a:t>
            </a:r>
            <a:r>
              <a:rPr lang="en-GB" sz="700" spc="5">
                <a:latin typeface="Arial"/>
                <a:cs typeface="Arial"/>
              </a:rPr>
              <a:t> </a:t>
            </a:r>
            <a:r>
              <a:rPr lang="en-GB" sz="700" spc="-5">
                <a:latin typeface="Arial"/>
                <a:cs typeface="Arial"/>
              </a:rPr>
              <a:t>despatch</a:t>
            </a:r>
            <a:r>
              <a:rPr lang="en-GB" sz="700" spc="55">
                <a:latin typeface="Arial"/>
                <a:cs typeface="Arial"/>
              </a:rPr>
              <a:t> </a:t>
            </a:r>
            <a:r>
              <a:rPr lang="en-GB" sz="700" spc="-5">
                <a:latin typeface="Arial"/>
                <a:cs typeface="Arial"/>
              </a:rPr>
              <a:t>or</a:t>
            </a:r>
            <a:r>
              <a:rPr lang="en-GB" sz="700" spc="60">
                <a:latin typeface="Arial"/>
                <a:cs typeface="Arial"/>
              </a:rPr>
              <a:t> </a:t>
            </a:r>
            <a:r>
              <a:rPr lang="en-GB" sz="700" spc="-5">
                <a:latin typeface="Arial"/>
                <a:cs typeface="Arial"/>
              </a:rPr>
              <a:t>presentation</a:t>
            </a:r>
            <a:r>
              <a:rPr lang="en-GB" sz="700" spc="55">
                <a:latin typeface="Arial"/>
                <a:cs typeface="Arial"/>
              </a:rPr>
              <a:t> </a:t>
            </a:r>
            <a:r>
              <a:rPr lang="en-GB" sz="700" spc="-5">
                <a:latin typeface="Arial"/>
                <a:cs typeface="Arial"/>
              </a:rPr>
              <a:t>of</a:t>
            </a:r>
            <a:r>
              <a:rPr lang="en-GB" sz="700" spc="65">
                <a:latin typeface="Arial"/>
                <a:cs typeface="Arial"/>
              </a:rPr>
              <a:t> </a:t>
            </a:r>
            <a:r>
              <a:rPr lang="en-GB" sz="700" spc="-5">
                <a:latin typeface="Arial"/>
                <a:cs typeface="Arial"/>
              </a:rPr>
              <a:t>the</a:t>
            </a:r>
            <a:r>
              <a:rPr lang="en-GB" sz="700" spc="45">
                <a:latin typeface="Arial"/>
                <a:cs typeface="Arial"/>
              </a:rPr>
              <a:t> </a:t>
            </a:r>
            <a:r>
              <a:rPr lang="en-GB" sz="700" spc="-5">
                <a:latin typeface="Arial"/>
                <a:cs typeface="Arial"/>
              </a:rPr>
              <a:t>Deliverables,</a:t>
            </a:r>
            <a:r>
              <a:rPr lang="en-GB" sz="700" spc="50">
                <a:latin typeface="Arial"/>
                <a:cs typeface="Arial"/>
              </a:rPr>
              <a:t> </a:t>
            </a:r>
            <a:r>
              <a:rPr lang="en-GB" sz="700" spc="-5">
                <a:latin typeface="Arial"/>
                <a:cs typeface="Arial"/>
              </a:rPr>
              <a:t>whichever</a:t>
            </a:r>
            <a:r>
              <a:rPr lang="en-GB" sz="700" spc="45">
                <a:latin typeface="Arial"/>
                <a:cs typeface="Arial"/>
              </a:rPr>
              <a:t> </a:t>
            </a:r>
            <a:r>
              <a:rPr lang="en-GB" sz="700" spc="-5">
                <a:latin typeface="Arial"/>
                <a:cs typeface="Arial"/>
              </a:rPr>
              <a:t>is</a:t>
            </a:r>
            <a:r>
              <a:rPr lang="en-GB" sz="700" spc="65">
                <a:latin typeface="Arial"/>
                <a:cs typeface="Arial"/>
              </a:rPr>
              <a:t> </a:t>
            </a:r>
            <a:r>
              <a:rPr lang="en-GB" sz="700" spc="-5">
                <a:latin typeface="Arial"/>
                <a:cs typeface="Arial"/>
              </a:rPr>
              <a:t>the</a:t>
            </a:r>
            <a:r>
              <a:rPr lang="en-GB" sz="700" spc="50">
                <a:latin typeface="Arial"/>
                <a:cs typeface="Arial"/>
              </a:rPr>
              <a:t> </a:t>
            </a:r>
            <a:r>
              <a:rPr lang="en-GB" sz="700" spc="-5">
                <a:latin typeface="Arial"/>
                <a:cs typeface="Arial"/>
              </a:rPr>
              <a:t>sooner,</a:t>
            </a:r>
            <a:r>
              <a:rPr lang="en-GB" sz="700" spc="60">
                <a:latin typeface="Arial"/>
                <a:cs typeface="Arial"/>
              </a:rPr>
              <a:t> </a:t>
            </a:r>
            <a:r>
              <a:rPr lang="en-GB" sz="700" spc="-5">
                <a:latin typeface="Arial"/>
                <a:cs typeface="Arial"/>
              </a:rPr>
              <a:t>except </a:t>
            </a:r>
            <a:r>
              <a:rPr lang="en-GB" sz="700">
                <a:latin typeface="Arial"/>
                <a:cs typeface="Arial"/>
              </a:rPr>
              <a:t> </a:t>
            </a:r>
            <a:r>
              <a:rPr lang="en-GB" sz="700" spc="-5">
                <a:latin typeface="Arial"/>
                <a:cs typeface="Arial"/>
              </a:rPr>
              <a:t>for Services consisting of syndicated products, tracking surveys </a:t>
            </a:r>
            <a:r>
              <a:rPr lang="en-GB" sz="700">
                <a:latin typeface="Arial"/>
                <a:cs typeface="Arial"/>
              </a:rPr>
              <a:t>or </a:t>
            </a:r>
            <a:r>
              <a:rPr lang="en-GB" sz="700" spc="-5">
                <a:latin typeface="Arial"/>
                <a:cs typeface="Arial"/>
              </a:rPr>
              <a:t>other long </a:t>
            </a:r>
            <a:r>
              <a:rPr lang="en-GB" sz="700">
                <a:latin typeface="Arial"/>
                <a:cs typeface="Arial"/>
              </a:rPr>
              <a:t> </a:t>
            </a:r>
            <a:r>
              <a:rPr lang="en-GB" sz="700" spc="-10">
                <a:latin typeface="Arial"/>
                <a:cs typeface="Arial"/>
              </a:rPr>
              <a:t>term </a:t>
            </a:r>
            <a:r>
              <a:rPr lang="en-GB" sz="700" spc="-5">
                <a:latin typeface="Arial"/>
                <a:cs typeface="Arial"/>
              </a:rPr>
              <a:t>surveys, in which case Supplier </a:t>
            </a:r>
            <a:r>
              <a:rPr lang="en-GB" sz="700">
                <a:latin typeface="Arial"/>
                <a:cs typeface="Arial"/>
              </a:rPr>
              <a:t>will </a:t>
            </a:r>
            <a:r>
              <a:rPr lang="en-GB" sz="700" spc="-5">
                <a:latin typeface="Arial"/>
                <a:cs typeface="Arial"/>
              </a:rPr>
              <a:t>define different project phases in the </a:t>
            </a:r>
            <a:r>
              <a:rPr lang="en-GB" sz="700">
                <a:latin typeface="Arial"/>
                <a:cs typeface="Arial"/>
              </a:rPr>
              <a:t> </a:t>
            </a:r>
            <a:r>
              <a:rPr lang="en-GB" sz="700" spc="-5">
                <a:latin typeface="Arial"/>
                <a:cs typeface="Arial"/>
              </a:rPr>
              <a:t>Proposal and will invoice Client the full amount </a:t>
            </a:r>
            <a:r>
              <a:rPr lang="en-GB" sz="700">
                <a:latin typeface="Arial"/>
                <a:cs typeface="Arial"/>
              </a:rPr>
              <a:t>of </a:t>
            </a:r>
            <a:r>
              <a:rPr lang="en-GB" sz="700" spc="-5">
                <a:latin typeface="Arial"/>
                <a:cs typeface="Arial"/>
              </a:rPr>
              <a:t>the fees corresponding to </a:t>
            </a:r>
            <a:r>
              <a:rPr lang="en-GB" sz="700">
                <a:latin typeface="Arial"/>
                <a:cs typeface="Arial"/>
              </a:rPr>
              <a:t> </a:t>
            </a:r>
            <a:r>
              <a:rPr lang="en-GB" sz="700" spc="-5">
                <a:latin typeface="Arial"/>
                <a:cs typeface="Arial"/>
              </a:rPr>
              <a:t>each phase at the beginning of each such phase. </a:t>
            </a:r>
            <a:r>
              <a:rPr lang="en-GB" sz="700">
                <a:latin typeface="Arial"/>
                <a:cs typeface="Arial"/>
              </a:rPr>
              <a:t>Supplier </a:t>
            </a:r>
            <a:r>
              <a:rPr lang="en-GB" sz="700" spc="-5">
                <a:latin typeface="Arial"/>
                <a:cs typeface="Arial"/>
              </a:rPr>
              <a:t>also reserves the </a:t>
            </a:r>
            <a:r>
              <a:rPr lang="en-GB" sz="700">
                <a:latin typeface="Arial"/>
                <a:cs typeface="Arial"/>
              </a:rPr>
              <a:t> </a:t>
            </a:r>
            <a:r>
              <a:rPr lang="en-GB" sz="700" spc="-5">
                <a:latin typeface="Arial"/>
                <a:cs typeface="Arial"/>
              </a:rPr>
              <a:t>right</a:t>
            </a:r>
            <a:r>
              <a:rPr lang="en-GB" sz="700">
                <a:latin typeface="Arial"/>
                <a:cs typeface="Arial"/>
              </a:rPr>
              <a:t> </a:t>
            </a:r>
            <a:r>
              <a:rPr lang="en-GB" sz="700" spc="-5">
                <a:latin typeface="Arial"/>
                <a:cs typeface="Arial"/>
              </a:rPr>
              <a:t>to</a:t>
            </a:r>
            <a:r>
              <a:rPr lang="en-GB" sz="700" spc="5">
                <a:latin typeface="Arial"/>
                <a:cs typeface="Arial"/>
              </a:rPr>
              <a:t> </a:t>
            </a:r>
            <a:r>
              <a:rPr lang="en-GB" sz="700" spc="-5">
                <a:latin typeface="Arial"/>
                <a:cs typeface="Arial"/>
              </a:rPr>
              <a:t>require</a:t>
            </a:r>
            <a:r>
              <a:rPr lang="en-GB" sz="700" spc="5">
                <a:latin typeface="Arial"/>
                <a:cs typeface="Arial"/>
              </a:rPr>
              <a:t> </a:t>
            </a:r>
            <a:r>
              <a:rPr lang="en-GB" sz="700" spc="-10">
                <a:latin typeface="Arial"/>
                <a:cs typeface="Arial"/>
              </a:rPr>
              <a:t>the</a:t>
            </a:r>
            <a:r>
              <a:rPr lang="en-GB" sz="700" spc="5">
                <a:latin typeface="Arial"/>
                <a:cs typeface="Arial"/>
              </a:rPr>
              <a:t> </a:t>
            </a:r>
            <a:r>
              <a:rPr lang="en-GB" sz="700" spc="-5">
                <a:latin typeface="Arial"/>
                <a:cs typeface="Arial"/>
              </a:rPr>
              <a:t>entire</a:t>
            </a:r>
            <a:r>
              <a:rPr lang="en-GB" sz="700" spc="-10">
                <a:latin typeface="Arial"/>
                <a:cs typeface="Arial"/>
              </a:rPr>
              <a:t> </a:t>
            </a:r>
            <a:r>
              <a:rPr lang="en-GB" sz="700" spc="-5">
                <a:latin typeface="Arial"/>
                <a:cs typeface="Arial"/>
              </a:rPr>
              <a:t>fee</a:t>
            </a:r>
            <a:r>
              <a:rPr lang="en-GB" sz="700" spc="-10">
                <a:latin typeface="Arial"/>
                <a:cs typeface="Arial"/>
              </a:rPr>
              <a:t> </a:t>
            </a:r>
            <a:r>
              <a:rPr lang="en-GB" sz="700">
                <a:latin typeface="Arial"/>
                <a:cs typeface="Arial"/>
              </a:rPr>
              <a:t>to</a:t>
            </a:r>
            <a:r>
              <a:rPr lang="en-GB" sz="700" spc="-10">
                <a:latin typeface="Arial"/>
                <a:cs typeface="Arial"/>
              </a:rPr>
              <a:t> </a:t>
            </a:r>
            <a:r>
              <a:rPr lang="en-GB" sz="700">
                <a:latin typeface="Arial"/>
                <a:cs typeface="Arial"/>
              </a:rPr>
              <a:t>be</a:t>
            </a:r>
            <a:r>
              <a:rPr lang="en-GB" sz="700" spc="5">
                <a:latin typeface="Arial"/>
                <a:cs typeface="Arial"/>
              </a:rPr>
              <a:t> </a:t>
            </a:r>
            <a:r>
              <a:rPr lang="en-GB" sz="700" spc="-5">
                <a:latin typeface="Arial"/>
                <a:cs typeface="Arial"/>
              </a:rPr>
              <a:t>paid</a:t>
            </a:r>
            <a:r>
              <a:rPr lang="en-GB" sz="700" spc="15">
                <a:latin typeface="Arial"/>
                <a:cs typeface="Arial"/>
              </a:rPr>
              <a:t> </a:t>
            </a:r>
            <a:r>
              <a:rPr lang="en-GB" sz="700" spc="-5">
                <a:latin typeface="Arial"/>
                <a:cs typeface="Arial"/>
              </a:rPr>
              <a:t>in</a:t>
            </a:r>
            <a:r>
              <a:rPr lang="en-GB" sz="700" spc="-10">
                <a:latin typeface="Arial"/>
                <a:cs typeface="Arial"/>
              </a:rPr>
              <a:t> </a:t>
            </a:r>
            <a:r>
              <a:rPr lang="en-GB" sz="700" spc="-5">
                <a:latin typeface="Arial"/>
                <a:cs typeface="Arial"/>
              </a:rPr>
              <a:t>advance.</a:t>
            </a:r>
            <a:endParaRPr lang="en-GB" sz="700">
              <a:latin typeface="Arial"/>
              <a:cs typeface="Arial"/>
            </a:endParaRPr>
          </a:p>
          <a:p>
            <a:pPr marL="180000" marR="5715" indent="-180000" algn="just">
              <a:spcBef>
                <a:spcPts val="300"/>
              </a:spcBef>
              <a:spcAft>
                <a:spcPts val="300"/>
              </a:spcAft>
              <a:buAutoNum type="arabicPeriod" startAt="4"/>
              <a:tabLst>
                <a:tab pos="193040" algn="l"/>
              </a:tabLst>
            </a:pPr>
            <a:r>
              <a:rPr lang="en-GB" sz="700" spc="-5">
                <a:latin typeface="Arial"/>
                <a:cs typeface="Arial"/>
              </a:rPr>
              <a:t>Unless otherwise agreed in the Proposal, the fee is payable by the Client </a:t>
            </a:r>
            <a:r>
              <a:rPr lang="en-GB" sz="700">
                <a:latin typeface="Arial"/>
                <a:cs typeface="Arial"/>
              </a:rPr>
              <a:t>within </a:t>
            </a:r>
            <a:r>
              <a:rPr lang="en-GB" sz="700" spc="-180">
                <a:latin typeface="Arial"/>
                <a:cs typeface="Arial"/>
              </a:rPr>
              <a:t> </a:t>
            </a:r>
            <a:r>
              <a:rPr lang="en-GB" sz="700" spc="-5">
                <a:latin typeface="Arial"/>
                <a:cs typeface="Arial"/>
              </a:rPr>
              <a:t>30 days </a:t>
            </a:r>
            <a:r>
              <a:rPr lang="en-GB" sz="700">
                <a:latin typeface="Arial"/>
                <a:cs typeface="Arial"/>
              </a:rPr>
              <a:t>of </a:t>
            </a:r>
            <a:r>
              <a:rPr lang="en-GB" sz="700" spc="-5">
                <a:latin typeface="Arial"/>
                <a:cs typeface="Arial"/>
              </a:rPr>
              <a:t>receipt of Supplier’s invoice.</a:t>
            </a:r>
            <a:r>
              <a:rPr lang="en-GB" sz="700">
                <a:latin typeface="Arial"/>
                <a:cs typeface="Arial"/>
              </a:rPr>
              <a:t> </a:t>
            </a:r>
            <a:r>
              <a:rPr lang="en-GB" sz="700" spc="-5">
                <a:latin typeface="Arial"/>
                <a:cs typeface="Arial"/>
              </a:rPr>
              <a:t>All payments shall be made in </a:t>
            </a:r>
            <a:r>
              <a:rPr lang="en-GB" sz="700">
                <a:latin typeface="Arial"/>
                <a:cs typeface="Arial"/>
              </a:rPr>
              <a:t>full </a:t>
            </a:r>
            <a:r>
              <a:rPr lang="en-GB" sz="700" spc="5">
                <a:latin typeface="Arial"/>
                <a:cs typeface="Arial"/>
              </a:rPr>
              <a:t> </a:t>
            </a:r>
            <a:r>
              <a:rPr lang="en-GB" sz="700" spc="-5">
                <a:latin typeface="Arial"/>
                <a:cs typeface="Arial"/>
              </a:rPr>
              <a:t>without deduction in respect of any set-off </a:t>
            </a:r>
            <a:r>
              <a:rPr lang="en-GB" sz="700">
                <a:latin typeface="Arial"/>
                <a:cs typeface="Arial"/>
              </a:rPr>
              <a:t>or </a:t>
            </a:r>
            <a:r>
              <a:rPr lang="en-GB" sz="700" spc="-5">
                <a:latin typeface="Arial"/>
                <a:cs typeface="Arial"/>
              </a:rPr>
              <a:t>counterclaim.</a:t>
            </a:r>
            <a:r>
              <a:rPr lang="en-GB" sz="700">
                <a:latin typeface="Arial"/>
                <a:cs typeface="Arial"/>
              </a:rPr>
              <a:t> If </a:t>
            </a:r>
            <a:r>
              <a:rPr lang="en-GB" sz="700" spc="-5">
                <a:latin typeface="Arial"/>
                <a:cs typeface="Arial"/>
              </a:rPr>
              <a:t>on expiry of </a:t>
            </a:r>
            <a:r>
              <a:rPr lang="en-GB" sz="700">
                <a:latin typeface="Arial"/>
                <a:cs typeface="Arial"/>
              </a:rPr>
              <a:t>60 </a:t>
            </a:r>
            <a:r>
              <a:rPr lang="en-GB" sz="700" spc="5">
                <a:latin typeface="Arial"/>
                <a:cs typeface="Arial"/>
              </a:rPr>
              <a:t> </a:t>
            </a:r>
            <a:r>
              <a:rPr lang="en-GB" sz="700" spc="-10">
                <a:latin typeface="Arial"/>
                <a:cs typeface="Arial"/>
              </a:rPr>
              <a:t>days any </a:t>
            </a:r>
            <a:r>
              <a:rPr lang="en-GB" sz="700" spc="-5">
                <a:latin typeface="Arial"/>
                <a:cs typeface="Arial"/>
              </a:rPr>
              <a:t>invoice remains unpaid Supplier will add a further surcharge of 2.5% </a:t>
            </a:r>
            <a:r>
              <a:rPr lang="en-GB" sz="700">
                <a:latin typeface="Arial"/>
                <a:cs typeface="Arial"/>
              </a:rPr>
              <a:t> </a:t>
            </a:r>
            <a:r>
              <a:rPr lang="en-GB" sz="700" spc="-5">
                <a:latin typeface="Arial"/>
                <a:cs typeface="Arial"/>
              </a:rPr>
              <a:t>for</a:t>
            </a:r>
            <a:r>
              <a:rPr lang="en-GB" sz="700" spc="-10">
                <a:latin typeface="Arial"/>
                <a:cs typeface="Arial"/>
              </a:rPr>
              <a:t> </a:t>
            </a:r>
            <a:r>
              <a:rPr lang="en-GB" sz="700" spc="-5">
                <a:latin typeface="Arial"/>
                <a:cs typeface="Arial"/>
              </a:rPr>
              <a:t>each month</a:t>
            </a:r>
            <a:r>
              <a:rPr lang="en-GB" sz="700" spc="10">
                <a:latin typeface="Arial"/>
                <a:cs typeface="Arial"/>
              </a:rPr>
              <a:t> </a:t>
            </a:r>
            <a:r>
              <a:rPr lang="en-GB" sz="700" spc="-5">
                <a:latin typeface="Arial"/>
                <a:cs typeface="Arial"/>
              </a:rPr>
              <a:t>or</a:t>
            </a:r>
            <a:r>
              <a:rPr lang="en-GB" sz="700" spc="10">
                <a:latin typeface="Arial"/>
                <a:cs typeface="Arial"/>
              </a:rPr>
              <a:t> </a:t>
            </a:r>
            <a:r>
              <a:rPr lang="en-GB" sz="700" spc="-5">
                <a:latin typeface="Arial"/>
                <a:cs typeface="Arial"/>
              </a:rPr>
              <a:t>part month during which the monies</a:t>
            </a:r>
            <a:r>
              <a:rPr lang="en-GB" sz="700" spc="5">
                <a:latin typeface="Arial"/>
                <a:cs typeface="Arial"/>
              </a:rPr>
              <a:t> </a:t>
            </a:r>
            <a:r>
              <a:rPr lang="en-GB" sz="700" spc="-5">
                <a:latin typeface="Arial"/>
                <a:cs typeface="Arial"/>
              </a:rPr>
              <a:t>have not</a:t>
            </a:r>
            <a:r>
              <a:rPr lang="en-GB" sz="700">
                <a:latin typeface="Arial"/>
                <a:cs typeface="Arial"/>
              </a:rPr>
              <a:t> </a:t>
            </a:r>
            <a:r>
              <a:rPr lang="en-GB" sz="700" spc="-5">
                <a:latin typeface="Arial"/>
                <a:cs typeface="Arial"/>
              </a:rPr>
              <a:t>been received.</a:t>
            </a:r>
          </a:p>
          <a:p>
            <a:pPr marL="180000" marR="5715" indent="-180000" algn="just">
              <a:spcBef>
                <a:spcPts val="300"/>
              </a:spcBef>
              <a:spcAft>
                <a:spcPts val="300"/>
              </a:spcAft>
              <a:buAutoNum type="arabicPeriod" startAt="4"/>
              <a:tabLst>
                <a:tab pos="193040" algn="l"/>
              </a:tabLst>
            </a:pPr>
            <a:r>
              <a:rPr lang="en-GB" sz="700" spc="-5">
                <a:latin typeface="Arial"/>
                <a:cs typeface="Arial"/>
              </a:rPr>
              <a:t>If the Client fails </a:t>
            </a:r>
            <a:r>
              <a:rPr lang="en-GB" sz="700">
                <a:latin typeface="Arial"/>
                <a:cs typeface="Arial"/>
              </a:rPr>
              <a:t>to make </a:t>
            </a:r>
            <a:r>
              <a:rPr lang="en-GB" sz="700" spc="-5">
                <a:latin typeface="Arial"/>
                <a:cs typeface="Arial"/>
              </a:rPr>
              <a:t>any payment thirty (30) days after the due date, then </a:t>
            </a:r>
            <a:r>
              <a:rPr lang="en-GB" sz="700">
                <a:latin typeface="Arial"/>
                <a:cs typeface="Arial"/>
              </a:rPr>
              <a:t> </a:t>
            </a:r>
            <a:r>
              <a:rPr lang="en-GB" sz="700" spc="-5">
                <a:latin typeface="Arial"/>
                <a:cs typeface="Arial"/>
              </a:rPr>
              <a:t>without prejudice to any other right or remedy available to Supplier, Supplier </a:t>
            </a:r>
            <a:r>
              <a:rPr lang="en-GB" sz="700">
                <a:latin typeface="Arial"/>
                <a:cs typeface="Arial"/>
              </a:rPr>
              <a:t> </a:t>
            </a:r>
            <a:r>
              <a:rPr lang="en-GB" sz="700" spc="-5">
                <a:latin typeface="Arial"/>
                <a:cs typeface="Arial"/>
              </a:rPr>
              <a:t>shall</a:t>
            </a:r>
            <a:r>
              <a:rPr lang="en-GB" sz="700" spc="5">
                <a:latin typeface="Arial"/>
                <a:cs typeface="Arial"/>
              </a:rPr>
              <a:t> </a:t>
            </a:r>
            <a:r>
              <a:rPr lang="en-GB" sz="700" spc="-5">
                <a:latin typeface="Arial"/>
                <a:cs typeface="Arial"/>
              </a:rPr>
              <a:t>be</a:t>
            </a:r>
            <a:r>
              <a:rPr lang="en-GB" sz="700" spc="5">
                <a:latin typeface="Arial"/>
                <a:cs typeface="Arial"/>
              </a:rPr>
              <a:t> </a:t>
            </a:r>
            <a:r>
              <a:rPr lang="en-GB" sz="700" spc="-5">
                <a:latin typeface="Arial"/>
                <a:cs typeface="Arial"/>
              </a:rPr>
              <a:t>entitled</a:t>
            </a:r>
            <a:r>
              <a:rPr lang="en-GB" sz="700" spc="5">
                <a:latin typeface="Arial"/>
                <a:cs typeface="Arial"/>
              </a:rPr>
              <a:t> </a:t>
            </a:r>
            <a:r>
              <a:rPr lang="en-GB" sz="700" spc="-10">
                <a:latin typeface="Arial"/>
                <a:cs typeface="Arial"/>
              </a:rPr>
              <a:t>to:</a:t>
            </a:r>
          </a:p>
          <a:p>
            <a:pPr marL="361950" marR="5715" lvl="1" indent="-160338" algn="just">
              <a:spcBef>
                <a:spcPts val="300"/>
              </a:spcBef>
              <a:spcAft>
                <a:spcPts val="300"/>
              </a:spcAft>
              <a:buFont typeface="+mj-lt"/>
              <a:buAutoNum type="alphaLcPeriod"/>
              <a:tabLst>
                <a:tab pos="193040" algn="l"/>
              </a:tabLst>
            </a:pPr>
            <a:r>
              <a:rPr lang="en-GB" sz="700" spc="-10">
                <a:latin typeface="Arial"/>
                <a:cs typeface="Arial"/>
              </a:rPr>
              <a:t>terminate the Agreement or, in the alternative, suspend any further services  to the Client until such amounts have been paid;</a:t>
            </a:r>
          </a:p>
          <a:p>
            <a:pPr marL="360000" marR="5715" lvl="1" indent="-160338" algn="just">
              <a:spcBef>
                <a:spcPts val="300"/>
              </a:spcBef>
              <a:spcAft>
                <a:spcPts val="300"/>
              </a:spcAft>
              <a:buFont typeface="+mj-lt"/>
              <a:buAutoNum type="alphaLcPeriod"/>
              <a:tabLst>
                <a:tab pos="193040" algn="l"/>
              </a:tabLst>
            </a:pPr>
            <a:r>
              <a:rPr lang="en-GB" sz="700" spc="-10">
                <a:latin typeface="Arial"/>
                <a:cs typeface="Arial"/>
              </a:rPr>
              <a:t>appropriate any payment made by the Client to such of the Services (or the  research supplied under any other contract between the Client and  Supplier) as Supplier may think fit;</a:t>
            </a:r>
          </a:p>
          <a:p>
            <a:pPr marL="180000" marR="5715" indent="-180340" algn="just">
              <a:spcBef>
                <a:spcPts val="300"/>
              </a:spcBef>
              <a:spcAft>
                <a:spcPts val="300"/>
              </a:spcAft>
              <a:buAutoNum type="arabicPeriod" startAt="4"/>
              <a:tabLst>
                <a:tab pos="193040" algn="l"/>
              </a:tabLst>
            </a:pPr>
            <a:r>
              <a:rPr lang="en-GB" sz="700" spc="-5">
                <a:latin typeface="Arial"/>
                <a:cs typeface="Arial"/>
              </a:rPr>
              <a:t>Where</a:t>
            </a:r>
            <a:r>
              <a:rPr lang="en-GB" sz="700">
                <a:latin typeface="Arial"/>
                <a:cs typeface="Arial"/>
              </a:rPr>
              <a:t> </a:t>
            </a:r>
            <a:r>
              <a:rPr lang="en-GB" sz="700" spc="-10">
                <a:latin typeface="Arial"/>
                <a:cs typeface="Arial"/>
              </a:rPr>
              <a:t>the</a:t>
            </a:r>
            <a:r>
              <a:rPr lang="en-GB" sz="700" spc="-5">
                <a:latin typeface="Arial"/>
                <a:cs typeface="Arial"/>
              </a:rPr>
              <a:t> Agreement</a:t>
            </a:r>
            <a:r>
              <a:rPr lang="en-GB" sz="700">
                <a:latin typeface="Arial"/>
                <a:cs typeface="Arial"/>
              </a:rPr>
              <a:t> </a:t>
            </a:r>
            <a:r>
              <a:rPr lang="en-GB" sz="700" spc="-5">
                <a:latin typeface="Arial"/>
                <a:cs typeface="Arial"/>
              </a:rPr>
              <a:t>involves</a:t>
            </a:r>
            <a:r>
              <a:rPr lang="en-GB" sz="700">
                <a:latin typeface="Arial"/>
                <a:cs typeface="Arial"/>
              </a:rPr>
              <a:t> </a:t>
            </a:r>
            <a:r>
              <a:rPr lang="en-GB" sz="700" spc="-5">
                <a:latin typeface="Arial"/>
                <a:cs typeface="Arial"/>
              </a:rPr>
              <a:t>receipts</a:t>
            </a:r>
            <a:r>
              <a:rPr lang="en-GB" sz="700">
                <a:latin typeface="Arial"/>
                <a:cs typeface="Arial"/>
              </a:rPr>
              <a:t> </a:t>
            </a:r>
            <a:r>
              <a:rPr lang="en-GB" sz="700" spc="-5">
                <a:latin typeface="Arial"/>
                <a:cs typeface="Arial"/>
              </a:rPr>
              <a:t>or</a:t>
            </a:r>
            <a:r>
              <a:rPr lang="en-GB" sz="700">
                <a:latin typeface="Arial"/>
                <a:cs typeface="Arial"/>
              </a:rPr>
              <a:t> </a:t>
            </a:r>
            <a:r>
              <a:rPr lang="en-GB" sz="700" spc="-5">
                <a:latin typeface="Arial"/>
                <a:cs typeface="Arial"/>
              </a:rPr>
              <a:t>payments</a:t>
            </a:r>
            <a:r>
              <a:rPr lang="en-GB" sz="700" spc="180">
                <a:latin typeface="Arial"/>
                <a:cs typeface="Arial"/>
              </a:rPr>
              <a:t> </a:t>
            </a:r>
            <a:r>
              <a:rPr lang="en-GB" sz="700">
                <a:latin typeface="Arial"/>
                <a:cs typeface="Arial"/>
              </a:rPr>
              <a:t>in</a:t>
            </a:r>
            <a:r>
              <a:rPr lang="en-GB" sz="700" spc="195">
                <a:latin typeface="Arial"/>
                <a:cs typeface="Arial"/>
              </a:rPr>
              <a:t> </a:t>
            </a:r>
            <a:r>
              <a:rPr lang="en-GB" sz="700" spc="-5">
                <a:latin typeface="Arial"/>
                <a:cs typeface="Arial"/>
              </a:rPr>
              <a:t>foreign</a:t>
            </a:r>
            <a:r>
              <a:rPr lang="en-GB" sz="700" spc="185">
                <a:latin typeface="Arial"/>
                <a:cs typeface="Arial"/>
              </a:rPr>
              <a:t> </a:t>
            </a:r>
            <a:r>
              <a:rPr lang="en-GB" sz="700" spc="-5">
                <a:latin typeface="Arial"/>
                <a:cs typeface="Arial"/>
              </a:rPr>
              <a:t>currency, </a:t>
            </a:r>
            <a:r>
              <a:rPr lang="en-GB" sz="700">
                <a:latin typeface="Arial"/>
                <a:cs typeface="Arial"/>
              </a:rPr>
              <a:t> </a:t>
            </a:r>
            <a:r>
              <a:rPr lang="en-GB" sz="700" spc="-5">
                <a:latin typeface="Arial"/>
                <a:cs typeface="Arial"/>
              </a:rPr>
              <a:t>Supplier shall have the right </a:t>
            </a:r>
            <a:r>
              <a:rPr lang="en-GB" sz="700">
                <a:latin typeface="Arial"/>
                <a:cs typeface="Arial"/>
              </a:rPr>
              <a:t>to </a:t>
            </a:r>
            <a:r>
              <a:rPr lang="en-GB" sz="700" spc="-5">
                <a:latin typeface="Arial"/>
                <a:cs typeface="Arial"/>
              </a:rPr>
              <a:t>increase the Services fee if on </a:t>
            </a:r>
            <a:r>
              <a:rPr lang="en-GB" sz="700" spc="-10">
                <a:latin typeface="Arial"/>
                <a:cs typeface="Arial"/>
              </a:rPr>
              <a:t>the </a:t>
            </a:r>
            <a:r>
              <a:rPr lang="en-GB" sz="700" spc="-5">
                <a:latin typeface="Arial"/>
                <a:cs typeface="Arial"/>
              </a:rPr>
              <a:t>due date </a:t>
            </a:r>
            <a:r>
              <a:rPr lang="en-GB" sz="700">
                <a:latin typeface="Arial"/>
                <a:cs typeface="Arial"/>
              </a:rPr>
              <a:t>of </a:t>
            </a:r>
            <a:r>
              <a:rPr lang="en-GB" sz="700" spc="5">
                <a:latin typeface="Arial"/>
                <a:cs typeface="Arial"/>
              </a:rPr>
              <a:t> </a:t>
            </a:r>
            <a:r>
              <a:rPr lang="en-GB" sz="700" spc="-5">
                <a:latin typeface="Arial"/>
                <a:cs typeface="Arial"/>
              </a:rPr>
              <a:t>payment, the rate </a:t>
            </a:r>
            <a:r>
              <a:rPr lang="en-GB" sz="700">
                <a:latin typeface="Arial"/>
                <a:cs typeface="Arial"/>
              </a:rPr>
              <a:t>of </a:t>
            </a:r>
            <a:r>
              <a:rPr lang="en-GB" sz="700" spc="-5">
                <a:latin typeface="Arial"/>
                <a:cs typeface="Arial"/>
              </a:rPr>
              <a:t>exchange of the </a:t>
            </a:r>
            <a:r>
              <a:rPr lang="en-GB" sz="700">
                <a:latin typeface="Arial"/>
                <a:cs typeface="Arial"/>
              </a:rPr>
              <a:t>two </a:t>
            </a:r>
            <a:r>
              <a:rPr lang="en-GB" sz="700" spc="-5">
                <a:latin typeface="Arial"/>
                <a:cs typeface="Arial"/>
              </a:rPr>
              <a:t>currencies has changed </a:t>
            </a:r>
            <a:r>
              <a:rPr lang="en-GB" sz="700">
                <a:latin typeface="Arial"/>
                <a:cs typeface="Arial"/>
              </a:rPr>
              <a:t>so </a:t>
            </a:r>
            <a:r>
              <a:rPr lang="en-GB" sz="700" spc="-5">
                <a:latin typeface="Arial"/>
                <a:cs typeface="Arial"/>
              </a:rPr>
              <a:t>that the </a:t>
            </a:r>
            <a:r>
              <a:rPr lang="en-GB" sz="700">
                <a:latin typeface="Arial"/>
                <a:cs typeface="Arial"/>
              </a:rPr>
              <a:t> </a:t>
            </a:r>
            <a:r>
              <a:rPr lang="en-GB" sz="700" spc="-5">
                <a:latin typeface="Arial"/>
                <a:cs typeface="Arial"/>
              </a:rPr>
              <a:t>value</a:t>
            </a:r>
            <a:r>
              <a:rPr lang="en-GB" sz="700" spc="-25">
                <a:latin typeface="Arial"/>
                <a:cs typeface="Arial"/>
              </a:rPr>
              <a:t> </a:t>
            </a:r>
            <a:r>
              <a:rPr lang="en-GB" sz="700" spc="-5">
                <a:latin typeface="Arial"/>
                <a:cs typeface="Arial"/>
              </a:rPr>
              <a:t>of</a:t>
            </a:r>
            <a:r>
              <a:rPr lang="en-GB" sz="700" spc="-25">
                <a:latin typeface="Arial"/>
                <a:cs typeface="Arial"/>
              </a:rPr>
              <a:t> </a:t>
            </a:r>
            <a:r>
              <a:rPr lang="en-GB" sz="700" spc="-5">
                <a:latin typeface="Arial"/>
                <a:cs typeface="Arial"/>
              </a:rPr>
              <a:t>the</a:t>
            </a:r>
            <a:r>
              <a:rPr lang="en-GB" sz="700" spc="-40">
                <a:latin typeface="Arial"/>
                <a:cs typeface="Arial"/>
              </a:rPr>
              <a:t> </a:t>
            </a:r>
            <a:r>
              <a:rPr lang="en-GB" sz="700" spc="-5">
                <a:latin typeface="Arial"/>
                <a:cs typeface="Arial"/>
              </a:rPr>
              <a:t>currency</a:t>
            </a:r>
            <a:r>
              <a:rPr lang="en-GB" sz="700" spc="-20">
                <a:latin typeface="Arial"/>
                <a:cs typeface="Arial"/>
              </a:rPr>
              <a:t> </a:t>
            </a:r>
            <a:r>
              <a:rPr lang="en-GB" sz="700" spc="-5">
                <a:latin typeface="Arial"/>
                <a:cs typeface="Arial"/>
              </a:rPr>
              <a:t>specified</a:t>
            </a:r>
            <a:r>
              <a:rPr lang="en-GB" sz="700" spc="-40">
                <a:latin typeface="Arial"/>
                <a:cs typeface="Arial"/>
              </a:rPr>
              <a:t> </a:t>
            </a:r>
            <a:r>
              <a:rPr lang="en-GB" sz="700" spc="-5">
                <a:latin typeface="Arial"/>
                <a:cs typeface="Arial"/>
              </a:rPr>
              <a:t>in</a:t>
            </a:r>
            <a:r>
              <a:rPr lang="en-GB" sz="700" spc="-25">
                <a:latin typeface="Arial"/>
                <a:cs typeface="Arial"/>
              </a:rPr>
              <a:t> </a:t>
            </a:r>
            <a:r>
              <a:rPr lang="en-GB" sz="700" spc="-5">
                <a:latin typeface="Arial"/>
                <a:cs typeface="Arial"/>
              </a:rPr>
              <a:t>the</a:t>
            </a:r>
            <a:r>
              <a:rPr lang="en-GB" sz="700" spc="-35">
                <a:latin typeface="Arial"/>
                <a:cs typeface="Arial"/>
              </a:rPr>
              <a:t> </a:t>
            </a:r>
            <a:r>
              <a:rPr lang="en-GB" sz="700" spc="-5">
                <a:latin typeface="Arial"/>
                <a:cs typeface="Arial"/>
              </a:rPr>
              <a:t>invoice</a:t>
            </a:r>
            <a:r>
              <a:rPr lang="en-GB" sz="700" spc="-40">
                <a:latin typeface="Arial"/>
                <a:cs typeface="Arial"/>
              </a:rPr>
              <a:t> </a:t>
            </a:r>
            <a:r>
              <a:rPr lang="en-GB" sz="700" spc="-5">
                <a:latin typeface="Arial"/>
                <a:cs typeface="Arial"/>
              </a:rPr>
              <a:t>compared</a:t>
            </a:r>
            <a:r>
              <a:rPr lang="en-GB" sz="700" spc="-40">
                <a:latin typeface="Arial"/>
                <a:cs typeface="Arial"/>
              </a:rPr>
              <a:t> </a:t>
            </a:r>
            <a:r>
              <a:rPr lang="en-GB" sz="700" spc="-5">
                <a:latin typeface="Arial"/>
                <a:cs typeface="Arial"/>
              </a:rPr>
              <a:t>to</a:t>
            </a:r>
            <a:r>
              <a:rPr lang="en-GB" sz="700" spc="-20">
                <a:latin typeface="Arial"/>
                <a:cs typeface="Arial"/>
              </a:rPr>
              <a:t> </a:t>
            </a:r>
            <a:r>
              <a:rPr lang="en-GB" sz="700" spc="-5">
                <a:latin typeface="Arial"/>
                <a:cs typeface="Arial"/>
              </a:rPr>
              <a:t>sterling</a:t>
            </a:r>
            <a:r>
              <a:rPr lang="en-GB" sz="700" spc="-40">
                <a:latin typeface="Arial"/>
                <a:cs typeface="Arial"/>
              </a:rPr>
              <a:t> </a:t>
            </a:r>
            <a:r>
              <a:rPr lang="en-GB" sz="700" spc="-5">
                <a:latin typeface="Arial"/>
                <a:cs typeface="Arial"/>
              </a:rPr>
              <a:t>has</a:t>
            </a:r>
            <a:r>
              <a:rPr lang="en-GB" sz="700" spc="-35">
                <a:latin typeface="Arial"/>
                <a:cs typeface="Arial"/>
              </a:rPr>
              <a:t> </a:t>
            </a:r>
            <a:r>
              <a:rPr lang="en-GB" sz="700" spc="-5">
                <a:latin typeface="Arial"/>
                <a:cs typeface="Arial"/>
              </a:rPr>
              <a:t>increased </a:t>
            </a:r>
            <a:r>
              <a:rPr lang="en-GB" sz="700">
                <a:latin typeface="Arial"/>
                <a:cs typeface="Arial"/>
              </a:rPr>
              <a:t> </a:t>
            </a:r>
            <a:r>
              <a:rPr lang="en-GB" sz="700" spc="-5">
                <a:latin typeface="Arial"/>
                <a:cs typeface="Arial"/>
              </a:rPr>
              <a:t>by more </a:t>
            </a:r>
            <a:r>
              <a:rPr lang="en-GB" sz="700">
                <a:latin typeface="Arial"/>
                <a:cs typeface="Arial"/>
              </a:rPr>
              <a:t>than </a:t>
            </a:r>
            <a:r>
              <a:rPr lang="en-GB" sz="700" spc="-10">
                <a:latin typeface="Arial"/>
                <a:cs typeface="Arial"/>
              </a:rPr>
              <a:t>1% </a:t>
            </a:r>
            <a:r>
              <a:rPr lang="en-GB" sz="700" spc="-5">
                <a:latin typeface="Arial"/>
                <a:cs typeface="Arial"/>
              </a:rPr>
              <a:t>from the date of </a:t>
            </a:r>
            <a:r>
              <a:rPr lang="en-GB" sz="700" spc="-10">
                <a:latin typeface="Arial"/>
                <a:cs typeface="Arial"/>
              </a:rPr>
              <a:t>the </a:t>
            </a:r>
            <a:r>
              <a:rPr lang="en-GB" sz="700" spc="-5">
                <a:latin typeface="Arial"/>
                <a:cs typeface="Arial"/>
              </a:rPr>
              <a:t>commission.</a:t>
            </a:r>
            <a:r>
              <a:rPr lang="en-GB" sz="700">
                <a:latin typeface="Arial"/>
                <a:cs typeface="Arial"/>
              </a:rPr>
              <a:t> </a:t>
            </a:r>
            <a:r>
              <a:rPr lang="en-GB" sz="700" spc="-5">
                <a:latin typeface="Arial"/>
                <a:cs typeface="Arial"/>
              </a:rPr>
              <a:t>The prevailing exchange </a:t>
            </a:r>
            <a:r>
              <a:rPr lang="en-GB" sz="700">
                <a:latin typeface="Arial"/>
                <a:cs typeface="Arial"/>
              </a:rPr>
              <a:t> </a:t>
            </a:r>
            <a:r>
              <a:rPr lang="en-GB" sz="700" spc="-5">
                <a:latin typeface="Arial"/>
                <a:cs typeface="Arial"/>
              </a:rPr>
              <a:t>rates shall </a:t>
            </a:r>
            <a:r>
              <a:rPr lang="en-GB" sz="700">
                <a:latin typeface="Arial"/>
                <a:cs typeface="Arial"/>
              </a:rPr>
              <a:t>be </a:t>
            </a:r>
            <a:r>
              <a:rPr lang="en-GB" sz="700" spc="-5">
                <a:latin typeface="Arial"/>
                <a:cs typeface="Arial"/>
              </a:rPr>
              <a:t>those specified by the Financial Times (or </a:t>
            </a:r>
            <a:r>
              <a:rPr lang="en-GB" sz="700">
                <a:latin typeface="Arial"/>
                <a:cs typeface="Arial"/>
              </a:rPr>
              <a:t>if </a:t>
            </a:r>
            <a:r>
              <a:rPr lang="en-GB" sz="700" spc="-5">
                <a:latin typeface="Arial"/>
                <a:cs typeface="Arial"/>
              </a:rPr>
              <a:t>published in </a:t>
            </a:r>
            <a:r>
              <a:rPr lang="en-GB" sz="700">
                <a:latin typeface="Arial"/>
                <a:cs typeface="Arial"/>
              </a:rPr>
              <a:t>any </a:t>
            </a:r>
            <a:r>
              <a:rPr lang="en-GB" sz="700" spc="5">
                <a:latin typeface="Arial"/>
                <a:cs typeface="Arial"/>
              </a:rPr>
              <a:t> </a:t>
            </a:r>
            <a:r>
              <a:rPr lang="en-GB" sz="700" spc="-5">
                <a:latin typeface="Arial"/>
                <a:cs typeface="Arial"/>
              </a:rPr>
              <a:t>equivalent source) </a:t>
            </a:r>
            <a:r>
              <a:rPr lang="en-GB" sz="700">
                <a:latin typeface="Arial"/>
                <a:cs typeface="Arial"/>
              </a:rPr>
              <a:t>on</a:t>
            </a:r>
            <a:r>
              <a:rPr lang="en-GB" sz="700" spc="-10">
                <a:latin typeface="Arial"/>
                <a:cs typeface="Arial"/>
              </a:rPr>
              <a:t> </a:t>
            </a:r>
            <a:r>
              <a:rPr lang="en-GB" sz="700" spc="-5">
                <a:latin typeface="Arial"/>
                <a:cs typeface="Arial"/>
              </a:rPr>
              <a:t>the</a:t>
            </a:r>
            <a:r>
              <a:rPr lang="en-GB" sz="700" spc="10">
                <a:latin typeface="Arial"/>
                <a:cs typeface="Arial"/>
              </a:rPr>
              <a:t> </a:t>
            </a:r>
            <a:r>
              <a:rPr lang="en-GB" sz="700" spc="-5">
                <a:latin typeface="Arial"/>
                <a:cs typeface="Arial"/>
              </a:rPr>
              <a:t>date</a:t>
            </a:r>
            <a:r>
              <a:rPr lang="en-GB" sz="700" spc="10">
                <a:latin typeface="Arial"/>
                <a:cs typeface="Arial"/>
              </a:rPr>
              <a:t> </a:t>
            </a:r>
            <a:r>
              <a:rPr lang="en-GB" sz="700" spc="-5">
                <a:latin typeface="Arial"/>
                <a:cs typeface="Arial"/>
              </a:rPr>
              <a:t>of the Proposal</a:t>
            </a:r>
            <a:r>
              <a:rPr lang="en-GB" sz="700" spc="10">
                <a:latin typeface="Arial"/>
                <a:cs typeface="Arial"/>
              </a:rPr>
              <a:t> </a:t>
            </a:r>
            <a:r>
              <a:rPr lang="en-GB" sz="700" spc="-10">
                <a:latin typeface="Arial"/>
                <a:cs typeface="Arial"/>
              </a:rPr>
              <a:t>and</a:t>
            </a:r>
            <a:r>
              <a:rPr lang="en-GB" sz="700" spc="5">
                <a:latin typeface="Arial"/>
                <a:cs typeface="Arial"/>
              </a:rPr>
              <a:t> </a:t>
            </a:r>
            <a:r>
              <a:rPr lang="en-GB" sz="700" spc="-5">
                <a:latin typeface="Arial"/>
                <a:cs typeface="Arial"/>
              </a:rPr>
              <a:t>the payment</a:t>
            </a:r>
            <a:r>
              <a:rPr lang="en-GB" sz="700">
                <a:latin typeface="Arial"/>
                <a:cs typeface="Arial"/>
              </a:rPr>
              <a:t> </a:t>
            </a:r>
            <a:r>
              <a:rPr lang="en-GB" sz="700" spc="-5">
                <a:latin typeface="Arial"/>
                <a:cs typeface="Arial"/>
              </a:rPr>
              <a:t>date.</a:t>
            </a:r>
          </a:p>
          <a:p>
            <a:pPr marL="180000" marR="5715" indent="-180340" algn="just">
              <a:spcBef>
                <a:spcPts val="300"/>
              </a:spcBef>
              <a:spcAft>
                <a:spcPts val="300"/>
              </a:spcAft>
              <a:buAutoNum type="arabicPeriod" startAt="4"/>
              <a:tabLst>
                <a:tab pos="193040" algn="l"/>
              </a:tabLst>
            </a:pPr>
            <a:r>
              <a:rPr lang="en-GB" sz="700" spc="-5">
                <a:latin typeface="Arial"/>
                <a:cs typeface="Arial"/>
              </a:rPr>
              <a:t>Supplier reserves the right by giving notice </a:t>
            </a:r>
            <a:r>
              <a:rPr lang="en-GB" sz="700">
                <a:latin typeface="Arial"/>
                <a:cs typeface="Arial"/>
              </a:rPr>
              <a:t>to </a:t>
            </a:r>
            <a:r>
              <a:rPr lang="en-GB" sz="700" spc="-5">
                <a:latin typeface="Arial"/>
                <a:cs typeface="Arial"/>
              </a:rPr>
              <a:t>the Client </a:t>
            </a:r>
            <a:r>
              <a:rPr lang="en-GB" sz="700">
                <a:latin typeface="Arial"/>
                <a:cs typeface="Arial"/>
              </a:rPr>
              <a:t>at </a:t>
            </a:r>
            <a:r>
              <a:rPr lang="en-GB" sz="700" spc="-10">
                <a:latin typeface="Arial"/>
                <a:cs typeface="Arial"/>
              </a:rPr>
              <a:t>any </a:t>
            </a:r>
            <a:r>
              <a:rPr lang="en-GB" sz="700" spc="-5">
                <a:latin typeface="Arial"/>
                <a:cs typeface="Arial"/>
              </a:rPr>
              <a:t>time before </a:t>
            </a:r>
            <a:r>
              <a:rPr lang="en-GB" sz="700">
                <a:latin typeface="Arial"/>
                <a:cs typeface="Arial"/>
              </a:rPr>
              <a:t> </a:t>
            </a:r>
            <a:r>
              <a:rPr lang="en-GB" sz="700" spc="-5">
                <a:latin typeface="Arial"/>
                <a:cs typeface="Arial"/>
              </a:rPr>
              <a:t>delivery, to increase the price of the Services (or </a:t>
            </a:r>
            <a:r>
              <a:rPr lang="en-GB" sz="700" spc="-10">
                <a:latin typeface="Arial"/>
                <a:cs typeface="Arial"/>
              </a:rPr>
              <a:t>any </a:t>
            </a:r>
            <a:r>
              <a:rPr lang="en-GB" sz="700" spc="-5">
                <a:latin typeface="Arial"/>
                <a:cs typeface="Arial"/>
              </a:rPr>
              <a:t>related out of pocket </a:t>
            </a:r>
            <a:r>
              <a:rPr lang="en-GB" sz="700">
                <a:latin typeface="Arial"/>
                <a:cs typeface="Arial"/>
              </a:rPr>
              <a:t> </a:t>
            </a:r>
            <a:r>
              <a:rPr lang="en-GB" sz="700" spc="-5">
                <a:latin typeface="Arial"/>
                <a:cs typeface="Arial"/>
              </a:rPr>
              <a:t>expenses) </a:t>
            </a:r>
            <a:r>
              <a:rPr lang="en-GB" sz="700">
                <a:latin typeface="Arial"/>
                <a:cs typeface="Arial"/>
              </a:rPr>
              <a:t>to </a:t>
            </a:r>
            <a:r>
              <a:rPr lang="en-GB" sz="700" spc="-5">
                <a:latin typeface="Arial"/>
                <a:cs typeface="Arial"/>
              </a:rPr>
              <a:t>reflect any increase </a:t>
            </a:r>
            <a:r>
              <a:rPr lang="en-GB" sz="700">
                <a:latin typeface="Arial"/>
                <a:cs typeface="Arial"/>
              </a:rPr>
              <a:t>in </a:t>
            </a:r>
            <a:r>
              <a:rPr lang="en-GB" sz="700" spc="-5">
                <a:latin typeface="Arial"/>
                <a:cs typeface="Arial"/>
              </a:rPr>
              <a:t>the cost to Supplier which is due but not </a:t>
            </a:r>
            <a:r>
              <a:rPr lang="en-GB" sz="700">
                <a:latin typeface="Arial"/>
                <a:cs typeface="Arial"/>
              </a:rPr>
              <a:t> </a:t>
            </a:r>
            <a:r>
              <a:rPr lang="en-GB" sz="700" spc="-5">
                <a:latin typeface="Arial"/>
                <a:cs typeface="Arial"/>
              </a:rPr>
              <a:t>limited to any factor beyond the control of Supplier, including, but </a:t>
            </a:r>
            <a:r>
              <a:rPr lang="en-GB" sz="700" spc="-10">
                <a:latin typeface="Arial"/>
                <a:cs typeface="Arial"/>
              </a:rPr>
              <a:t>not </a:t>
            </a:r>
            <a:r>
              <a:rPr lang="en-GB" sz="700" spc="-5">
                <a:latin typeface="Arial"/>
                <a:cs typeface="Arial"/>
              </a:rPr>
              <a:t>limited </a:t>
            </a:r>
            <a:r>
              <a:rPr lang="en-GB" sz="700">
                <a:latin typeface="Arial"/>
                <a:cs typeface="Arial"/>
              </a:rPr>
              <a:t>to </a:t>
            </a:r>
            <a:r>
              <a:rPr lang="en-GB" sz="700" spc="5">
                <a:latin typeface="Arial"/>
                <a:cs typeface="Arial"/>
              </a:rPr>
              <a:t> </a:t>
            </a:r>
            <a:r>
              <a:rPr lang="en-GB" sz="700" spc="-10">
                <a:latin typeface="Arial"/>
                <a:cs typeface="Arial"/>
              </a:rPr>
              <a:t>any</a:t>
            </a:r>
            <a:r>
              <a:rPr lang="en-GB" sz="700" spc="45">
                <a:latin typeface="Arial"/>
                <a:cs typeface="Arial"/>
              </a:rPr>
              <a:t> </a:t>
            </a:r>
            <a:r>
              <a:rPr lang="en-GB" sz="700" spc="-5">
                <a:latin typeface="Arial"/>
                <a:cs typeface="Arial"/>
              </a:rPr>
              <a:t>request</a:t>
            </a:r>
            <a:r>
              <a:rPr lang="en-GB" sz="700" spc="50">
                <a:latin typeface="Arial"/>
                <a:cs typeface="Arial"/>
              </a:rPr>
              <a:t> </a:t>
            </a:r>
            <a:r>
              <a:rPr lang="en-GB" sz="700" spc="-5">
                <a:latin typeface="Arial"/>
                <a:cs typeface="Arial"/>
              </a:rPr>
              <a:t>by</a:t>
            </a:r>
            <a:r>
              <a:rPr lang="en-GB" sz="700" spc="55">
                <a:latin typeface="Arial"/>
                <a:cs typeface="Arial"/>
              </a:rPr>
              <a:t> </a:t>
            </a:r>
            <a:r>
              <a:rPr lang="en-GB" sz="700" spc="-5">
                <a:latin typeface="Arial"/>
                <a:cs typeface="Arial"/>
              </a:rPr>
              <a:t>Client</a:t>
            </a:r>
            <a:r>
              <a:rPr lang="en-GB" sz="700" spc="45">
                <a:latin typeface="Arial"/>
                <a:cs typeface="Arial"/>
              </a:rPr>
              <a:t> </a:t>
            </a:r>
            <a:r>
              <a:rPr lang="en-GB" sz="700">
                <a:latin typeface="Arial"/>
                <a:cs typeface="Arial"/>
              </a:rPr>
              <a:t>for</a:t>
            </a:r>
            <a:r>
              <a:rPr lang="en-GB" sz="700" spc="60">
                <a:latin typeface="Arial"/>
                <a:cs typeface="Arial"/>
              </a:rPr>
              <a:t> </a:t>
            </a:r>
            <a:r>
              <a:rPr lang="en-GB" sz="700" spc="-5">
                <a:latin typeface="Arial"/>
                <a:cs typeface="Arial"/>
              </a:rPr>
              <a:t>a</a:t>
            </a:r>
            <a:r>
              <a:rPr lang="en-GB" sz="700" spc="50">
                <a:latin typeface="Arial"/>
                <a:cs typeface="Arial"/>
              </a:rPr>
              <a:t> </a:t>
            </a:r>
            <a:r>
              <a:rPr lang="en-GB" sz="700" spc="-5">
                <a:latin typeface="Arial"/>
                <a:cs typeface="Arial"/>
              </a:rPr>
              <a:t>change</a:t>
            </a:r>
            <a:r>
              <a:rPr lang="en-GB" sz="700" spc="45">
                <a:latin typeface="Arial"/>
                <a:cs typeface="Arial"/>
              </a:rPr>
              <a:t> </a:t>
            </a:r>
            <a:r>
              <a:rPr lang="en-GB" sz="700" spc="-5">
                <a:latin typeface="Arial"/>
                <a:cs typeface="Arial"/>
              </a:rPr>
              <a:t>in</a:t>
            </a:r>
            <a:r>
              <a:rPr lang="en-GB" sz="700" spc="60">
                <a:latin typeface="Arial"/>
                <a:cs typeface="Arial"/>
              </a:rPr>
              <a:t> </a:t>
            </a:r>
            <a:r>
              <a:rPr lang="en-GB" sz="700" spc="-5">
                <a:latin typeface="Arial"/>
                <a:cs typeface="Arial"/>
              </a:rPr>
              <a:t>delivery</a:t>
            </a:r>
            <a:r>
              <a:rPr lang="en-GB" sz="700" spc="55">
                <a:latin typeface="Arial"/>
                <a:cs typeface="Arial"/>
              </a:rPr>
              <a:t> </a:t>
            </a:r>
            <a:r>
              <a:rPr lang="en-GB" sz="700" spc="-5">
                <a:latin typeface="Arial"/>
                <a:cs typeface="Arial"/>
              </a:rPr>
              <a:t>dates,</a:t>
            </a:r>
            <a:r>
              <a:rPr lang="en-GB" sz="700" spc="50">
                <a:latin typeface="Arial"/>
                <a:cs typeface="Arial"/>
              </a:rPr>
              <a:t> </a:t>
            </a:r>
            <a:r>
              <a:rPr lang="en-GB" sz="700" spc="-5">
                <a:latin typeface="Arial"/>
                <a:cs typeface="Arial"/>
              </a:rPr>
              <a:t>quantities,</a:t>
            </a:r>
            <a:r>
              <a:rPr lang="en-GB" sz="700" spc="45">
                <a:latin typeface="Arial"/>
                <a:cs typeface="Arial"/>
              </a:rPr>
              <a:t> </a:t>
            </a:r>
            <a:r>
              <a:rPr lang="en-GB" sz="700" spc="-5">
                <a:latin typeface="Arial"/>
                <a:cs typeface="Arial"/>
              </a:rPr>
              <a:t>specifications </a:t>
            </a:r>
            <a:r>
              <a:rPr lang="en-GB" sz="700">
                <a:latin typeface="Arial"/>
                <a:cs typeface="Arial"/>
              </a:rPr>
              <a:t> </a:t>
            </a:r>
            <a:r>
              <a:rPr lang="en-GB" sz="700" spc="-5">
                <a:latin typeface="Arial"/>
                <a:cs typeface="Arial"/>
              </a:rPr>
              <a:t>or scope of the Services, any delay caused by instructions of </a:t>
            </a:r>
            <a:r>
              <a:rPr lang="en-GB" sz="700" spc="-10">
                <a:latin typeface="Arial"/>
                <a:cs typeface="Arial"/>
              </a:rPr>
              <a:t>the </a:t>
            </a:r>
            <a:r>
              <a:rPr lang="en-GB" sz="700" spc="-5">
                <a:latin typeface="Arial"/>
                <a:cs typeface="Arial"/>
              </a:rPr>
              <a:t>Client, </a:t>
            </a:r>
            <a:r>
              <a:rPr lang="en-GB" sz="700">
                <a:latin typeface="Arial"/>
                <a:cs typeface="Arial"/>
              </a:rPr>
              <a:t>failure </a:t>
            </a:r>
            <a:r>
              <a:rPr lang="en-GB" sz="700" spc="5">
                <a:latin typeface="Arial"/>
                <a:cs typeface="Arial"/>
              </a:rPr>
              <a:t> </a:t>
            </a:r>
            <a:r>
              <a:rPr lang="en-GB" sz="700" spc="-5">
                <a:latin typeface="Arial"/>
                <a:cs typeface="Arial"/>
              </a:rPr>
              <a:t>of</a:t>
            </a:r>
            <a:r>
              <a:rPr lang="en-GB" sz="700">
                <a:latin typeface="Arial"/>
                <a:cs typeface="Arial"/>
              </a:rPr>
              <a:t> </a:t>
            </a:r>
            <a:r>
              <a:rPr lang="en-GB" sz="700" spc="-5">
                <a:latin typeface="Arial"/>
                <a:cs typeface="Arial"/>
              </a:rPr>
              <a:t>the</a:t>
            </a:r>
            <a:r>
              <a:rPr lang="en-GB" sz="700">
                <a:latin typeface="Arial"/>
                <a:cs typeface="Arial"/>
              </a:rPr>
              <a:t> </a:t>
            </a:r>
            <a:r>
              <a:rPr lang="en-GB" sz="700" spc="-5">
                <a:latin typeface="Arial"/>
                <a:cs typeface="Arial"/>
              </a:rPr>
              <a:t>Client</a:t>
            </a:r>
            <a:r>
              <a:rPr lang="en-GB" sz="700">
                <a:latin typeface="Arial"/>
                <a:cs typeface="Arial"/>
              </a:rPr>
              <a:t> </a:t>
            </a:r>
            <a:r>
              <a:rPr lang="en-GB" sz="700" spc="-5">
                <a:latin typeface="Arial"/>
                <a:cs typeface="Arial"/>
              </a:rPr>
              <a:t>to</a:t>
            </a:r>
            <a:r>
              <a:rPr lang="en-GB" sz="700">
                <a:latin typeface="Arial"/>
                <a:cs typeface="Arial"/>
              </a:rPr>
              <a:t> </a:t>
            </a:r>
            <a:r>
              <a:rPr lang="en-GB" sz="700" spc="-5">
                <a:latin typeface="Arial"/>
                <a:cs typeface="Arial"/>
              </a:rPr>
              <a:t>give</a:t>
            </a:r>
            <a:r>
              <a:rPr lang="en-GB" sz="700">
                <a:latin typeface="Arial"/>
                <a:cs typeface="Arial"/>
              </a:rPr>
              <a:t> </a:t>
            </a:r>
            <a:r>
              <a:rPr lang="en-GB" sz="700" spc="-5">
                <a:latin typeface="Arial"/>
                <a:cs typeface="Arial"/>
              </a:rPr>
              <a:t>Supplier</a:t>
            </a:r>
            <a:r>
              <a:rPr lang="en-GB" sz="700">
                <a:latin typeface="Arial"/>
                <a:cs typeface="Arial"/>
              </a:rPr>
              <a:t> </a:t>
            </a:r>
            <a:r>
              <a:rPr lang="en-GB" sz="700" spc="-5">
                <a:latin typeface="Arial"/>
                <a:cs typeface="Arial"/>
              </a:rPr>
              <a:t>accurate</a:t>
            </a:r>
            <a:r>
              <a:rPr lang="en-GB" sz="700">
                <a:latin typeface="Arial"/>
                <a:cs typeface="Arial"/>
              </a:rPr>
              <a:t> </a:t>
            </a:r>
            <a:r>
              <a:rPr lang="en-GB" sz="700" spc="-5">
                <a:latin typeface="Arial"/>
                <a:cs typeface="Arial"/>
              </a:rPr>
              <a:t>information</a:t>
            </a:r>
            <a:r>
              <a:rPr lang="en-GB" sz="700">
                <a:latin typeface="Arial"/>
                <a:cs typeface="Arial"/>
              </a:rPr>
              <a:t> </a:t>
            </a:r>
            <a:r>
              <a:rPr lang="en-GB" sz="700" spc="-5">
                <a:latin typeface="Arial"/>
                <a:cs typeface="Arial"/>
              </a:rPr>
              <a:t>or</a:t>
            </a:r>
            <a:r>
              <a:rPr lang="en-GB" sz="700">
                <a:latin typeface="Arial"/>
                <a:cs typeface="Arial"/>
              </a:rPr>
              <a:t> </a:t>
            </a:r>
            <a:r>
              <a:rPr lang="en-GB" sz="700" spc="-5">
                <a:latin typeface="Arial"/>
                <a:cs typeface="Arial"/>
              </a:rPr>
              <a:t>instructions,</a:t>
            </a:r>
            <a:r>
              <a:rPr lang="en-GB" sz="700">
                <a:latin typeface="Arial"/>
                <a:cs typeface="Arial"/>
              </a:rPr>
              <a:t> </a:t>
            </a:r>
            <a:r>
              <a:rPr lang="en-GB" sz="700" spc="-5">
                <a:latin typeface="Arial"/>
                <a:cs typeface="Arial"/>
              </a:rPr>
              <a:t>or</a:t>
            </a:r>
            <a:r>
              <a:rPr lang="en-GB" sz="700">
                <a:latin typeface="Arial"/>
                <a:cs typeface="Arial"/>
              </a:rPr>
              <a:t> </a:t>
            </a:r>
            <a:r>
              <a:rPr lang="en-GB" sz="700" spc="-5">
                <a:latin typeface="Arial"/>
                <a:cs typeface="Arial"/>
              </a:rPr>
              <a:t>any </a:t>
            </a:r>
            <a:r>
              <a:rPr lang="en-GB" sz="700">
                <a:latin typeface="Arial"/>
                <a:cs typeface="Arial"/>
              </a:rPr>
              <a:t> </a:t>
            </a:r>
            <a:r>
              <a:rPr lang="en-GB" sz="700" spc="-5">
                <a:latin typeface="Arial"/>
                <a:cs typeface="Arial"/>
              </a:rPr>
              <a:t>changes</a:t>
            </a:r>
            <a:r>
              <a:rPr lang="en-GB" sz="700" spc="-10">
                <a:latin typeface="Arial"/>
                <a:cs typeface="Arial"/>
              </a:rPr>
              <a:t> </a:t>
            </a:r>
            <a:r>
              <a:rPr lang="en-GB" sz="700" spc="-5">
                <a:latin typeface="Arial"/>
                <a:cs typeface="Arial"/>
              </a:rPr>
              <a:t>in</a:t>
            </a:r>
            <a:r>
              <a:rPr lang="en-GB" sz="700" spc="5">
                <a:latin typeface="Arial"/>
                <a:cs typeface="Arial"/>
              </a:rPr>
              <a:t> </a:t>
            </a:r>
            <a:r>
              <a:rPr lang="en-GB" sz="700" spc="-10">
                <a:latin typeface="Arial"/>
                <a:cs typeface="Arial"/>
              </a:rPr>
              <a:t>the</a:t>
            </a:r>
            <a:r>
              <a:rPr lang="en-GB" sz="700" spc="5">
                <a:latin typeface="Arial"/>
                <a:cs typeface="Arial"/>
              </a:rPr>
              <a:t> </a:t>
            </a:r>
            <a:r>
              <a:rPr lang="en-GB" sz="700" spc="-5">
                <a:latin typeface="Arial"/>
                <a:cs typeface="Arial"/>
              </a:rPr>
              <a:t>law.</a:t>
            </a:r>
            <a:br>
              <a:rPr lang="en-GB" sz="700" spc="-5">
                <a:latin typeface="Arial"/>
                <a:cs typeface="Arial"/>
              </a:rPr>
            </a:br>
            <a:br>
              <a:rPr lang="en-GB" sz="700" spc="-5">
                <a:latin typeface="Arial"/>
                <a:cs typeface="Arial"/>
              </a:rPr>
            </a:br>
            <a:br>
              <a:rPr lang="en-GB" sz="700" spc="-5">
                <a:latin typeface="Arial"/>
                <a:cs typeface="Arial"/>
              </a:rPr>
            </a:br>
            <a:br>
              <a:rPr lang="en-GB" sz="700" spc="-5">
                <a:latin typeface="Arial"/>
                <a:cs typeface="Arial"/>
              </a:rPr>
            </a:br>
            <a:br>
              <a:rPr lang="en-GB" sz="700" spc="-5">
                <a:latin typeface="Arial"/>
                <a:cs typeface="Arial"/>
              </a:rPr>
            </a:br>
            <a:br>
              <a:rPr lang="en-GB" sz="700" spc="-5">
                <a:latin typeface="Arial"/>
                <a:cs typeface="Arial"/>
              </a:rPr>
            </a:br>
            <a:endParaRPr lang="en-GB" sz="700" spc="-5">
              <a:latin typeface="Arial"/>
              <a:cs typeface="Arial"/>
            </a:endParaRPr>
          </a:p>
          <a:p>
            <a:pPr marL="12065" marR="5715" algn="just">
              <a:spcBef>
                <a:spcPts val="300"/>
              </a:spcBef>
              <a:spcAft>
                <a:spcPts val="300"/>
              </a:spcAft>
              <a:tabLst>
                <a:tab pos="193040" algn="l"/>
              </a:tabLst>
            </a:pPr>
            <a:r>
              <a:rPr lang="en-GB" sz="700" b="1" spc="-5">
                <a:latin typeface="Arial"/>
                <a:cs typeface="Arial"/>
              </a:rPr>
              <a:t>EARLY</a:t>
            </a:r>
            <a:r>
              <a:rPr lang="en-GB" sz="700" b="1">
                <a:latin typeface="Arial"/>
                <a:cs typeface="Arial"/>
              </a:rPr>
              <a:t> </a:t>
            </a:r>
            <a:r>
              <a:rPr lang="en-GB" sz="700" b="1" spc="-5">
                <a:latin typeface="Arial"/>
                <a:cs typeface="Arial"/>
              </a:rPr>
              <a:t>TERMINATION</a:t>
            </a:r>
            <a:r>
              <a:rPr lang="en-GB" sz="700" b="1" spc="15">
                <a:latin typeface="Arial"/>
                <a:cs typeface="Arial"/>
              </a:rPr>
              <a:t> </a:t>
            </a:r>
            <a:r>
              <a:rPr lang="en-GB" sz="700" b="1" spc="-10">
                <a:latin typeface="Arial"/>
                <a:cs typeface="Arial"/>
              </a:rPr>
              <a:t>OR</a:t>
            </a:r>
            <a:r>
              <a:rPr lang="en-GB" sz="700" b="1" spc="-5">
                <a:latin typeface="Arial"/>
                <a:cs typeface="Arial"/>
              </a:rPr>
              <a:t> POSTPONEMENT</a:t>
            </a:r>
            <a:r>
              <a:rPr lang="en-GB" sz="700" b="1" spc="5">
                <a:latin typeface="Arial"/>
                <a:cs typeface="Arial"/>
              </a:rPr>
              <a:t> </a:t>
            </a:r>
            <a:r>
              <a:rPr lang="en-GB" sz="700" b="1">
                <a:latin typeface="Arial"/>
                <a:cs typeface="Arial"/>
              </a:rPr>
              <a:t>OF</a:t>
            </a:r>
            <a:r>
              <a:rPr lang="en-GB" sz="700" b="1" spc="-5">
                <a:latin typeface="Arial"/>
                <a:cs typeface="Arial"/>
              </a:rPr>
              <a:t> RESEARCH BY</a:t>
            </a:r>
            <a:r>
              <a:rPr lang="en-GB" sz="700" b="1" spc="15">
                <a:latin typeface="Arial"/>
                <a:cs typeface="Arial"/>
              </a:rPr>
              <a:t> </a:t>
            </a:r>
            <a:r>
              <a:rPr lang="en-GB" sz="700" b="1" spc="-5">
                <a:latin typeface="Arial"/>
                <a:cs typeface="Arial"/>
              </a:rPr>
              <a:t>CLIENT:</a:t>
            </a:r>
            <a:endParaRPr lang="en-GB" sz="700">
              <a:latin typeface="Arial"/>
              <a:cs typeface="Arial"/>
            </a:endParaRPr>
          </a:p>
          <a:p>
            <a:pPr marL="180000" marR="5715" indent="-180000" algn="just">
              <a:spcBef>
                <a:spcPts val="300"/>
              </a:spcBef>
              <a:spcAft>
                <a:spcPts val="300"/>
              </a:spcAft>
              <a:buFont typeface="+mj-lt"/>
              <a:buAutoNum type="arabicPeriod" startAt="11"/>
              <a:tabLst>
                <a:tab pos="193040" algn="l"/>
              </a:tabLst>
            </a:pPr>
            <a:r>
              <a:rPr lang="en-GB" sz="700" spc="-5">
                <a:latin typeface="Arial"/>
                <a:cs typeface="Arial"/>
              </a:rPr>
              <a:t>In the event of Services being cancelled </a:t>
            </a:r>
            <a:r>
              <a:rPr lang="en-GB" sz="700">
                <a:latin typeface="Arial"/>
                <a:cs typeface="Arial"/>
              </a:rPr>
              <a:t>by </a:t>
            </a:r>
            <a:r>
              <a:rPr lang="en-GB" sz="700" spc="-5">
                <a:latin typeface="Arial"/>
                <a:cs typeface="Arial"/>
              </a:rPr>
              <a:t>the Client after commissioning </a:t>
            </a:r>
            <a:r>
              <a:rPr lang="en-GB" sz="700" spc="-10">
                <a:latin typeface="Arial"/>
                <a:cs typeface="Arial"/>
              </a:rPr>
              <a:t>but </a:t>
            </a:r>
            <a:r>
              <a:rPr lang="en-GB" sz="700" spc="-5">
                <a:latin typeface="Arial"/>
                <a:cs typeface="Arial"/>
              </a:rPr>
              <a:t> before commencement of Services (including but not limited to commencement </a:t>
            </a:r>
            <a:r>
              <a:rPr lang="en-GB" sz="700" spc="-180">
                <a:latin typeface="Arial"/>
                <a:cs typeface="Arial"/>
              </a:rPr>
              <a:t> </a:t>
            </a:r>
            <a:r>
              <a:rPr lang="en-GB" sz="700" spc="-5">
                <a:latin typeface="Arial"/>
                <a:cs typeface="Arial"/>
              </a:rPr>
              <a:t>of fieldwork), the Supplier will impose </a:t>
            </a:r>
            <a:r>
              <a:rPr lang="en-GB" sz="700">
                <a:latin typeface="Arial"/>
                <a:cs typeface="Arial"/>
              </a:rPr>
              <a:t>on </a:t>
            </a:r>
            <a:r>
              <a:rPr lang="en-GB" sz="700" spc="-5">
                <a:latin typeface="Arial"/>
                <a:cs typeface="Arial"/>
              </a:rPr>
              <a:t>the Client and the Client shall be </a:t>
            </a:r>
            <a:r>
              <a:rPr lang="en-GB" sz="700">
                <a:latin typeface="Arial"/>
                <a:cs typeface="Arial"/>
              </a:rPr>
              <a:t>liable </a:t>
            </a:r>
            <a:r>
              <a:rPr lang="en-GB" sz="700" spc="-180">
                <a:latin typeface="Arial"/>
                <a:cs typeface="Arial"/>
              </a:rPr>
              <a:t> </a:t>
            </a:r>
            <a:r>
              <a:rPr lang="en-GB" sz="700" spc="-5">
                <a:latin typeface="Arial"/>
                <a:cs typeface="Arial"/>
              </a:rPr>
              <a:t>for</a:t>
            </a:r>
            <a:r>
              <a:rPr lang="en-GB" sz="700" spc="-15">
                <a:latin typeface="Arial"/>
                <a:cs typeface="Arial"/>
              </a:rPr>
              <a:t> </a:t>
            </a:r>
            <a:r>
              <a:rPr lang="en-GB" sz="700" spc="-5">
                <a:latin typeface="Arial"/>
                <a:cs typeface="Arial"/>
              </a:rPr>
              <a:t>the</a:t>
            </a:r>
            <a:r>
              <a:rPr lang="en-GB" sz="700" spc="5">
                <a:latin typeface="Arial"/>
                <a:cs typeface="Arial"/>
              </a:rPr>
              <a:t> </a:t>
            </a:r>
            <a:r>
              <a:rPr lang="en-GB" sz="700" u="sng" spc="-5">
                <a:uFill>
                  <a:solidFill>
                    <a:srgbClr val="000000"/>
                  </a:solidFill>
                </a:uFill>
                <a:latin typeface="Arial"/>
                <a:cs typeface="Arial"/>
              </a:rPr>
              <a:t>greater</a:t>
            </a:r>
            <a:r>
              <a:rPr lang="en-GB" sz="700" u="sng" spc="5">
                <a:uFill>
                  <a:solidFill>
                    <a:srgbClr val="000000"/>
                  </a:solidFill>
                </a:uFill>
                <a:latin typeface="Arial"/>
                <a:cs typeface="Arial"/>
              </a:rPr>
              <a:t> </a:t>
            </a:r>
            <a:r>
              <a:rPr lang="en-GB" sz="700" u="sng" spc="-5">
                <a:uFill>
                  <a:solidFill>
                    <a:srgbClr val="000000"/>
                  </a:solidFill>
                </a:uFill>
                <a:latin typeface="Arial"/>
                <a:cs typeface="Arial"/>
              </a:rPr>
              <a:t>of</a:t>
            </a:r>
            <a:r>
              <a:rPr lang="en-GB" sz="700" spc="-5">
                <a:latin typeface="Arial"/>
                <a:cs typeface="Arial"/>
              </a:rPr>
              <a:t>:</a:t>
            </a:r>
          </a:p>
          <a:p>
            <a:pPr marL="360000" marR="5715" lvl="1" indent="-180000" algn="just">
              <a:spcBef>
                <a:spcPts val="300"/>
              </a:spcBef>
              <a:spcAft>
                <a:spcPts val="300"/>
              </a:spcAft>
              <a:buFont typeface="+mj-lt"/>
              <a:buAutoNum type="alphaLcPeriod"/>
              <a:tabLst>
                <a:tab pos="193040" algn="l"/>
              </a:tabLst>
            </a:pPr>
            <a:r>
              <a:rPr lang="en-GB" sz="700" spc="-10">
                <a:latin typeface="Arial"/>
                <a:cs typeface="Arial"/>
              </a:rPr>
              <a:t>a minimum cancellation charge of 25% of the total fee for  Services as per the respective Proposal; or</a:t>
            </a:r>
          </a:p>
          <a:p>
            <a:pPr marL="360000" marR="5715" lvl="1" indent="-180000" algn="just">
              <a:spcBef>
                <a:spcPts val="300"/>
              </a:spcBef>
              <a:spcAft>
                <a:spcPts val="300"/>
              </a:spcAft>
              <a:buFont typeface="+mj-lt"/>
              <a:buAutoNum type="alphaLcPeriod"/>
              <a:tabLst>
                <a:tab pos="193040" algn="l"/>
              </a:tabLst>
            </a:pPr>
            <a:r>
              <a:rPr lang="en-GB" sz="700" spc="-10">
                <a:latin typeface="Arial"/>
                <a:cs typeface="Arial"/>
              </a:rPr>
              <a:t>the actual fees and expenses incurred by Supplier up to the  effective date of termination, together with any  unrecoverable third-party costs incurred by the Supplier  following the Supplier’s receipt of confirmation or acceptance  (oral or written) by the Client of the respective Proposal.</a:t>
            </a:r>
          </a:p>
          <a:p>
            <a:pPr marL="180000" marR="5715" algn="just">
              <a:spcBef>
                <a:spcPts val="300"/>
              </a:spcBef>
              <a:spcAft>
                <a:spcPts val="300"/>
              </a:spcAft>
              <a:tabLst>
                <a:tab pos="193040" algn="l"/>
              </a:tabLst>
            </a:pPr>
            <a:r>
              <a:rPr lang="en-GB" sz="700" spc="-5">
                <a:cs typeface="Arial"/>
              </a:rPr>
              <a:t>Subject </a:t>
            </a:r>
            <a:r>
              <a:rPr lang="en-GB" sz="700">
                <a:cs typeface="Arial"/>
              </a:rPr>
              <a:t>to </a:t>
            </a:r>
            <a:r>
              <a:rPr lang="en-GB" sz="700" spc="-5">
                <a:cs typeface="Arial"/>
              </a:rPr>
              <a:t>clause 15, </a:t>
            </a:r>
            <a:r>
              <a:rPr lang="en-GB" sz="700">
                <a:cs typeface="Arial"/>
              </a:rPr>
              <a:t>if </a:t>
            </a:r>
            <a:r>
              <a:rPr lang="en-GB" sz="700" spc="-5">
                <a:cs typeface="Arial"/>
              </a:rPr>
              <a:t>the Client delays or postpones </a:t>
            </a:r>
            <a:r>
              <a:rPr lang="en-GB" sz="700" spc="-10">
                <a:cs typeface="Arial"/>
              </a:rPr>
              <a:t>the </a:t>
            </a:r>
            <a:r>
              <a:rPr lang="en-GB" sz="700" spc="-5">
                <a:cs typeface="Arial"/>
              </a:rPr>
              <a:t>Services, the Client </a:t>
            </a:r>
            <a:r>
              <a:rPr lang="en-GB" sz="700">
                <a:cs typeface="Arial"/>
              </a:rPr>
              <a:t> </a:t>
            </a:r>
            <a:r>
              <a:rPr lang="en-GB" sz="700" spc="-5">
                <a:cs typeface="Arial"/>
              </a:rPr>
              <a:t>shall pay </a:t>
            </a:r>
            <a:r>
              <a:rPr lang="en-GB" sz="700">
                <a:cs typeface="Arial"/>
              </a:rPr>
              <a:t>for </a:t>
            </a:r>
            <a:r>
              <a:rPr lang="en-GB" sz="700" spc="-5">
                <a:cs typeface="Arial"/>
              </a:rPr>
              <a:t>any documented unrecoverable costs incurred </a:t>
            </a:r>
            <a:r>
              <a:rPr lang="en-GB" sz="700">
                <a:cs typeface="Arial"/>
              </a:rPr>
              <a:t>by </a:t>
            </a:r>
            <a:r>
              <a:rPr lang="en-GB" sz="700" spc="-5">
                <a:cs typeface="Arial"/>
              </a:rPr>
              <a:t>Supplier as a </a:t>
            </a:r>
            <a:r>
              <a:rPr lang="en-GB" sz="700">
                <a:cs typeface="Arial"/>
              </a:rPr>
              <a:t> </a:t>
            </a:r>
            <a:r>
              <a:rPr lang="en-GB" sz="700" spc="-5">
                <a:cs typeface="Arial"/>
              </a:rPr>
              <a:t>result</a:t>
            </a:r>
            <a:r>
              <a:rPr lang="en-GB" sz="700" spc="-10">
                <a:cs typeface="Arial"/>
              </a:rPr>
              <a:t> </a:t>
            </a:r>
            <a:r>
              <a:rPr lang="en-GB" sz="700">
                <a:cs typeface="Arial"/>
              </a:rPr>
              <a:t>of</a:t>
            </a:r>
            <a:r>
              <a:rPr lang="en-GB" sz="700" spc="-5">
                <a:cs typeface="Arial"/>
              </a:rPr>
              <a:t> such</a:t>
            </a:r>
            <a:r>
              <a:rPr lang="en-GB" sz="700" spc="5">
                <a:cs typeface="Arial"/>
              </a:rPr>
              <a:t> </a:t>
            </a:r>
            <a:r>
              <a:rPr lang="en-GB" sz="700" spc="-5">
                <a:cs typeface="Arial"/>
              </a:rPr>
              <a:t>delay </a:t>
            </a:r>
            <a:r>
              <a:rPr lang="en-GB" sz="700">
                <a:cs typeface="Arial"/>
              </a:rPr>
              <a:t>or</a:t>
            </a:r>
            <a:r>
              <a:rPr lang="en-GB" sz="700" spc="-10">
                <a:cs typeface="Arial"/>
              </a:rPr>
              <a:t> </a:t>
            </a:r>
            <a:r>
              <a:rPr lang="en-GB" sz="700" spc="-5">
                <a:cs typeface="Arial"/>
              </a:rPr>
              <a:t>postponement.</a:t>
            </a:r>
          </a:p>
          <a:p>
            <a:pPr marL="12700" marR="0" lvl="0" indent="0" algn="l" defTabSz="914400" rtl="0" eaLnBrk="1" fontAlgn="auto" latinLnBrk="0" hangingPunct="1">
              <a:spcBef>
                <a:spcPts val="300"/>
              </a:spcBef>
              <a:spcAft>
                <a:spcPts val="300"/>
              </a:spcAft>
              <a:buClrTx/>
              <a:buSzTx/>
              <a:buFontTx/>
              <a:buNone/>
              <a:tabLst/>
              <a:defRPr/>
            </a:pPr>
            <a:r>
              <a:rPr kumimoji="0" lang="en-GB" sz="700" b="1" i="0" u="none" strike="noStrike" kern="1200" cap="none" spc="-5" normalizeH="0" baseline="0" noProof="0">
                <a:ln>
                  <a:noFill/>
                </a:ln>
                <a:solidFill>
                  <a:prstClr val="black"/>
                </a:solidFill>
                <a:effectLst/>
                <a:uLnTx/>
                <a:uFillTx/>
                <a:latin typeface="Arial"/>
                <a:ea typeface="+mn-ea"/>
                <a:cs typeface="Arial"/>
              </a:rPr>
              <a:t>CHANGE</a:t>
            </a:r>
            <a:r>
              <a:rPr kumimoji="0" lang="en-GB" sz="700" b="1" i="0" u="none" strike="noStrike" kern="1200" cap="none" spc="-35" normalizeH="0" baseline="0" noProof="0">
                <a:ln>
                  <a:noFill/>
                </a:ln>
                <a:solidFill>
                  <a:prstClr val="black"/>
                </a:solidFill>
                <a:effectLst/>
                <a:uLnTx/>
                <a:uFillTx/>
                <a:latin typeface="Arial"/>
                <a:ea typeface="+mn-ea"/>
                <a:cs typeface="Arial"/>
              </a:rPr>
              <a:t> </a:t>
            </a:r>
            <a:r>
              <a:rPr kumimoji="0" lang="en-GB" sz="700" b="1" i="0" u="none" strike="noStrike" kern="1200" cap="none" spc="-5" normalizeH="0" baseline="0" noProof="0">
                <a:ln>
                  <a:noFill/>
                </a:ln>
                <a:solidFill>
                  <a:prstClr val="black"/>
                </a:solidFill>
                <a:effectLst/>
                <a:uLnTx/>
                <a:uFillTx/>
                <a:latin typeface="Arial"/>
                <a:ea typeface="+mn-ea"/>
                <a:cs typeface="Arial"/>
              </a:rPr>
              <a:t>CONTROL</a:t>
            </a:r>
            <a:endParaRPr lang="en-GB" sz="700">
              <a:latin typeface="Arial"/>
              <a:cs typeface="Arial"/>
            </a:endParaRPr>
          </a:p>
          <a:p>
            <a:pPr marL="180000" marR="5715" indent="-180000" algn="just">
              <a:spcBef>
                <a:spcPts val="300"/>
              </a:spcBef>
              <a:spcAft>
                <a:spcPts val="300"/>
              </a:spcAft>
              <a:buFont typeface="+mj-lt"/>
              <a:buAutoNum type="arabicPeriod" startAt="12"/>
              <a:tabLst>
                <a:tab pos="193040" algn="l"/>
              </a:tabLst>
            </a:pPr>
            <a:r>
              <a:rPr lang="en-GB" sz="700" spc="-5">
                <a:latin typeface="Arial"/>
                <a:cs typeface="Arial"/>
              </a:rPr>
              <a:t>Should either party wish to change any aspect of the Services (including adding  new services to the Services) it shall provide the other party with details of the  proposed changes in writing (a “Change Request”). Within a reasonable period  from receipt of the Change Request from the Client, and in the case of a Change  Request by the Supplier, the Supplier shall inform the Client of:</a:t>
            </a:r>
          </a:p>
          <a:p>
            <a:pPr marL="360000" marR="5715" lvl="1" indent="-180000" algn="just">
              <a:spcBef>
                <a:spcPts val="300"/>
              </a:spcBef>
              <a:spcAft>
                <a:spcPts val="300"/>
              </a:spcAft>
              <a:buFont typeface="+mj-lt"/>
              <a:buAutoNum type="alphaLcPeriod"/>
              <a:tabLst>
                <a:tab pos="193040" algn="l"/>
              </a:tabLst>
            </a:pPr>
            <a:r>
              <a:rPr lang="en-GB" sz="700" spc="-10">
                <a:latin typeface="Arial"/>
                <a:cs typeface="Arial"/>
              </a:rPr>
              <a:t>the impact of the proposed change upon the Services;</a:t>
            </a:r>
          </a:p>
          <a:p>
            <a:pPr marL="360000" marR="5715" lvl="1" indent="-180000" algn="just">
              <a:spcBef>
                <a:spcPts val="300"/>
              </a:spcBef>
              <a:spcAft>
                <a:spcPts val="300"/>
              </a:spcAft>
              <a:buFont typeface="+mj-lt"/>
              <a:buAutoNum type="alphaLcPeriod"/>
              <a:tabLst>
                <a:tab pos="193040" algn="l"/>
              </a:tabLst>
            </a:pPr>
            <a:r>
              <a:rPr lang="en-GB" sz="700" spc="-10">
                <a:latin typeface="Arial"/>
                <a:cs typeface="Arial"/>
              </a:rPr>
              <a:t>the impact of the proposed change on the price of the  Services; and</a:t>
            </a:r>
          </a:p>
          <a:p>
            <a:pPr marL="360000" marR="5715" lvl="1" indent="-180000" algn="just">
              <a:spcBef>
                <a:spcPts val="300"/>
              </a:spcBef>
              <a:spcAft>
                <a:spcPts val="300"/>
              </a:spcAft>
              <a:buFont typeface="+mj-lt"/>
              <a:buAutoNum type="alphaLcPeriod"/>
              <a:tabLst>
                <a:tab pos="193040" algn="l"/>
              </a:tabLst>
            </a:pPr>
            <a:r>
              <a:rPr lang="en-GB" sz="700" spc="-10">
                <a:latin typeface="Arial"/>
                <a:cs typeface="Arial"/>
              </a:rPr>
              <a:t>any other terms herein that may be affected by the proposed  change.</a:t>
            </a:r>
            <a:endParaRPr lang="en-GB" sz="700">
              <a:latin typeface="Arial"/>
              <a:cs typeface="Arial"/>
            </a:endParaRPr>
          </a:p>
          <a:p>
            <a:pPr marL="192405" marR="5080" indent="-180340" algn="just">
              <a:spcBef>
                <a:spcPts val="300"/>
              </a:spcBef>
              <a:spcAft>
                <a:spcPts val="300"/>
              </a:spcAft>
              <a:buFontTx/>
              <a:buAutoNum type="arabicPeriod" startAt="12"/>
              <a:tabLst>
                <a:tab pos="193040" algn="l"/>
              </a:tabLst>
            </a:pPr>
            <a:r>
              <a:rPr lang="en-GB" sz="700" spc="-10">
                <a:latin typeface="Arial"/>
                <a:cs typeface="Arial"/>
              </a:rPr>
              <a:t>T</a:t>
            </a:r>
            <a:r>
              <a:rPr lang="en-GB" sz="700" spc="-5">
                <a:latin typeface="Arial"/>
                <a:cs typeface="Arial"/>
              </a:rPr>
              <a:t>he other</a:t>
            </a:r>
            <a:r>
              <a:rPr lang="en-GB" sz="700" spc="-10">
                <a:latin typeface="Arial"/>
                <a:cs typeface="Arial"/>
              </a:rPr>
              <a:t> </a:t>
            </a:r>
            <a:r>
              <a:rPr lang="en-GB" sz="700" spc="-5">
                <a:latin typeface="Arial"/>
                <a:cs typeface="Arial"/>
              </a:rPr>
              <a:t>party</a:t>
            </a:r>
            <a:r>
              <a:rPr lang="en-GB" sz="700">
                <a:latin typeface="Arial"/>
                <a:cs typeface="Arial"/>
              </a:rPr>
              <a:t> </a:t>
            </a:r>
            <a:r>
              <a:rPr lang="en-GB" sz="700" spc="-5">
                <a:latin typeface="Arial"/>
                <a:cs typeface="Arial"/>
              </a:rPr>
              <a:t>shall</a:t>
            </a:r>
            <a:r>
              <a:rPr lang="en-GB" sz="700">
                <a:latin typeface="Arial"/>
                <a:cs typeface="Arial"/>
              </a:rPr>
              <a:t> </a:t>
            </a:r>
            <a:r>
              <a:rPr lang="en-GB" sz="700" spc="-5">
                <a:latin typeface="Arial"/>
                <a:cs typeface="Arial"/>
              </a:rPr>
              <a:t>not</a:t>
            </a:r>
            <a:r>
              <a:rPr lang="en-GB" sz="700" spc="10">
                <a:latin typeface="Arial"/>
                <a:cs typeface="Arial"/>
              </a:rPr>
              <a:t> </a:t>
            </a:r>
            <a:r>
              <a:rPr lang="en-GB" sz="700" spc="-5">
                <a:latin typeface="Arial"/>
                <a:cs typeface="Arial"/>
              </a:rPr>
              <a:t>be</a:t>
            </a:r>
            <a:r>
              <a:rPr lang="en-GB" sz="700" spc="5">
                <a:latin typeface="Arial"/>
                <a:cs typeface="Arial"/>
              </a:rPr>
              <a:t> </a:t>
            </a:r>
            <a:r>
              <a:rPr lang="en-GB" sz="700" spc="-5">
                <a:latin typeface="Arial"/>
                <a:cs typeface="Arial"/>
              </a:rPr>
              <a:t>obliged to</a:t>
            </a:r>
            <a:r>
              <a:rPr lang="en-GB" sz="700" spc="20">
                <a:latin typeface="Arial"/>
                <a:cs typeface="Arial"/>
              </a:rPr>
              <a:t> </a:t>
            </a:r>
            <a:r>
              <a:rPr lang="en-GB" sz="700" spc="-5">
                <a:latin typeface="Arial"/>
                <a:cs typeface="Arial"/>
              </a:rPr>
              <a:t>agree</a:t>
            </a:r>
            <a:r>
              <a:rPr lang="en-GB" sz="700" spc="10">
                <a:latin typeface="Arial"/>
                <a:cs typeface="Arial"/>
              </a:rPr>
              <a:t> </a:t>
            </a:r>
            <a:r>
              <a:rPr lang="en-GB" sz="700" spc="-5">
                <a:latin typeface="Arial"/>
                <a:cs typeface="Arial"/>
              </a:rPr>
              <a:t>a</a:t>
            </a:r>
            <a:r>
              <a:rPr lang="en-GB" sz="700" spc="-10">
                <a:latin typeface="Arial"/>
                <a:cs typeface="Arial"/>
              </a:rPr>
              <a:t> </a:t>
            </a:r>
            <a:r>
              <a:rPr lang="en-GB" sz="700" spc="-5">
                <a:latin typeface="Arial"/>
                <a:cs typeface="Arial"/>
              </a:rPr>
              <a:t>Change</a:t>
            </a:r>
            <a:r>
              <a:rPr lang="en-GB" sz="700" spc="10">
                <a:latin typeface="Arial"/>
                <a:cs typeface="Arial"/>
              </a:rPr>
              <a:t> </a:t>
            </a:r>
            <a:r>
              <a:rPr lang="en-GB" sz="700" spc="-5">
                <a:latin typeface="Arial"/>
                <a:cs typeface="Arial"/>
              </a:rPr>
              <a:t>Request.</a:t>
            </a:r>
          </a:p>
          <a:p>
            <a:pPr marL="12065" marR="5080" algn="just">
              <a:spcBef>
                <a:spcPts val="300"/>
              </a:spcBef>
              <a:spcAft>
                <a:spcPts val="300"/>
              </a:spcAft>
              <a:tabLst>
                <a:tab pos="193040" algn="l"/>
              </a:tabLst>
            </a:pPr>
            <a:r>
              <a:rPr lang="en-GB" sz="700" b="1" spc="-5">
                <a:latin typeface="Arial"/>
                <a:cs typeface="Arial"/>
              </a:rPr>
              <a:t>RESEARCH OBLIGATIONS</a:t>
            </a:r>
          </a:p>
          <a:p>
            <a:pPr marL="180000" marR="5080" indent="-180000" algn="just">
              <a:spcBef>
                <a:spcPts val="300"/>
              </a:spcBef>
              <a:spcAft>
                <a:spcPts val="300"/>
              </a:spcAft>
              <a:buFont typeface="+mj-lt"/>
              <a:buAutoNum type="arabicPeriod" startAt="14"/>
              <a:tabLst>
                <a:tab pos="193040" algn="l"/>
              </a:tabLst>
            </a:pPr>
            <a:r>
              <a:rPr lang="en-GB" sz="700" spc="-5">
                <a:latin typeface="Arial"/>
                <a:cs typeface="Arial"/>
              </a:rPr>
              <a:t>Supplier follows the requirements of the Market Research Society (MRS) Code  of Conduct, the International Chamber of Commerce (ICC) and ESOMAR and  the disclosure rules set by the British Polling Council (BPC) (where applicable),  as amended by these T&amp;Cs. In addition, Supplier is accredited to the quality  standard ISO 20252, ISO 9001 and ISO 27001 details of which are available on  request.</a:t>
            </a:r>
          </a:p>
          <a:p>
            <a:pPr marL="180000" marR="5080" indent="-180000" algn="just">
              <a:spcBef>
                <a:spcPts val="300"/>
              </a:spcBef>
              <a:spcAft>
                <a:spcPts val="300"/>
              </a:spcAft>
              <a:buFont typeface="+mj-lt"/>
              <a:buAutoNum type="arabicPeriod" startAt="14"/>
              <a:tabLst>
                <a:tab pos="193040" algn="l"/>
              </a:tabLst>
            </a:pPr>
            <a:r>
              <a:rPr lang="en-GB" sz="700" spc="-5">
                <a:latin typeface="Arial"/>
                <a:cs typeface="Arial"/>
              </a:rPr>
              <a:t>Whilst </a:t>
            </a:r>
            <a:r>
              <a:rPr lang="en-GB" sz="700" spc="-10">
                <a:latin typeface="Arial"/>
                <a:cs typeface="Arial"/>
              </a:rPr>
              <a:t>the </a:t>
            </a:r>
            <a:r>
              <a:rPr lang="en-GB" sz="700" spc="-5">
                <a:latin typeface="Arial"/>
                <a:cs typeface="Arial"/>
              </a:rPr>
              <a:t>Supplier will </a:t>
            </a:r>
            <a:r>
              <a:rPr lang="en-GB" sz="700" spc="-10">
                <a:latin typeface="Arial"/>
                <a:cs typeface="Arial"/>
              </a:rPr>
              <a:t>use </a:t>
            </a:r>
            <a:r>
              <a:rPr lang="en-GB" sz="700" spc="-5">
                <a:latin typeface="Arial"/>
                <a:cs typeface="Arial"/>
              </a:rPr>
              <a:t>all reasonable endeavours to deliver the Services </a:t>
            </a:r>
            <a:r>
              <a:rPr lang="en-GB" sz="700">
                <a:latin typeface="Arial"/>
                <a:cs typeface="Arial"/>
              </a:rPr>
              <a:t> </a:t>
            </a:r>
            <a:r>
              <a:rPr lang="en-GB" sz="700" spc="-5">
                <a:latin typeface="Arial"/>
                <a:cs typeface="Arial"/>
              </a:rPr>
              <a:t>within the agreed timing, under no circumstances will it </a:t>
            </a:r>
            <a:r>
              <a:rPr lang="en-GB" sz="700">
                <a:latin typeface="Arial"/>
                <a:cs typeface="Arial"/>
              </a:rPr>
              <a:t>be </a:t>
            </a:r>
            <a:r>
              <a:rPr lang="en-GB" sz="700" spc="-5">
                <a:latin typeface="Arial"/>
                <a:cs typeface="Arial"/>
              </a:rPr>
              <a:t>responsible for </a:t>
            </a:r>
            <a:r>
              <a:rPr lang="en-GB" sz="700">
                <a:latin typeface="Arial"/>
                <a:cs typeface="Arial"/>
              </a:rPr>
              <a:t>any </a:t>
            </a:r>
            <a:r>
              <a:rPr lang="en-GB" sz="700" spc="5">
                <a:latin typeface="Arial"/>
                <a:cs typeface="Arial"/>
              </a:rPr>
              <a:t> </a:t>
            </a:r>
            <a:r>
              <a:rPr lang="en-GB" sz="700" spc="-5">
                <a:latin typeface="Arial"/>
                <a:cs typeface="Arial"/>
              </a:rPr>
              <a:t>delays, including but not limited to delays caused by the Supplier’s vendors and </a:t>
            </a:r>
            <a:r>
              <a:rPr lang="en-GB" sz="700" spc="-180">
                <a:latin typeface="Arial"/>
                <a:cs typeface="Arial"/>
              </a:rPr>
              <a:t> </a:t>
            </a:r>
            <a:r>
              <a:rPr lang="en-GB" sz="700" spc="-5">
                <a:latin typeface="Arial"/>
                <a:cs typeface="Arial"/>
              </a:rPr>
              <a:t>subcontractors.</a:t>
            </a:r>
          </a:p>
          <a:p>
            <a:pPr marL="180000" marR="5080" indent="-180000" algn="just">
              <a:spcBef>
                <a:spcPts val="300"/>
              </a:spcBef>
              <a:spcAft>
                <a:spcPts val="300"/>
              </a:spcAft>
              <a:buFont typeface="+mj-lt"/>
              <a:buAutoNum type="arabicPeriod" startAt="14"/>
              <a:tabLst>
                <a:tab pos="193040" algn="l"/>
              </a:tabLst>
            </a:pPr>
            <a:r>
              <a:rPr lang="en-GB" sz="700">
                <a:latin typeface="Arial"/>
                <a:cs typeface="Arial"/>
              </a:rPr>
              <a:t>From time to time, Supplier may, where appropriate, subcontract work on the  Services to one of its approved suppliers, subsidiaries or affiliates located in and  outside the UK. Where requested, Supplier will inform the Client about the  identity of its approved suppliers.</a:t>
            </a:r>
          </a:p>
          <a:p>
            <a:pPr marL="180000" marR="5080" indent="-180000" algn="just">
              <a:spcBef>
                <a:spcPts val="300"/>
              </a:spcBef>
              <a:spcAft>
                <a:spcPts val="300"/>
              </a:spcAft>
              <a:buFont typeface="+mj-lt"/>
              <a:buAutoNum type="arabicPeriod" startAt="14"/>
              <a:tabLst>
                <a:tab pos="193040" algn="l"/>
              </a:tabLst>
            </a:pPr>
            <a:endParaRPr lang="en-GB" sz="700">
              <a:latin typeface="Arial"/>
              <a:cs typeface="Arial"/>
            </a:endParaRPr>
          </a:p>
          <a:p>
            <a:pPr marL="180000" marR="5080" indent="-180000" algn="just">
              <a:spcBef>
                <a:spcPts val="300"/>
              </a:spcBef>
              <a:spcAft>
                <a:spcPts val="300"/>
              </a:spcAft>
              <a:buFont typeface="+mj-lt"/>
              <a:buAutoNum type="arabicPeriod" startAt="14"/>
              <a:tabLst>
                <a:tab pos="193040" algn="l"/>
              </a:tabLst>
            </a:pPr>
            <a:endParaRPr lang="en-GB" sz="700" spc="-5">
              <a:latin typeface="Arial"/>
              <a:cs typeface="Arial"/>
            </a:endParaRPr>
          </a:p>
          <a:p>
            <a:pPr marL="192405" marR="5080" indent="-180340" algn="just">
              <a:spcBef>
                <a:spcPts val="300"/>
              </a:spcBef>
              <a:spcAft>
                <a:spcPts val="300"/>
              </a:spcAft>
              <a:buAutoNum type="arabicPeriod" startAt="14"/>
              <a:tabLst>
                <a:tab pos="193040" algn="l"/>
              </a:tabLst>
            </a:pPr>
            <a:endParaRPr lang="en-GB" sz="700">
              <a:latin typeface="Arial"/>
              <a:cs typeface="Arial"/>
            </a:endParaRPr>
          </a:p>
          <a:p>
            <a:pPr marL="12700" marR="5080" algn="just">
              <a:spcBef>
                <a:spcPts val="300"/>
              </a:spcBef>
              <a:spcAft>
                <a:spcPts val="300"/>
              </a:spcAft>
            </a:pPr>
            <a:endParaRPr lang="en-GB" sz="700">
              <a:latin typeface="Arial"/>
              <a:cs typeface="Arial"/>
            </a:endParaRPr>
          </a:p>
        </p:txBody>
      </p:sp>
      <p:sp>
        <p:nvSpPr>
          <p:cNvPr id="8" name="object 3">
            <a:extLst>
              <a:ext uri="{FF2B5EF4-FFF2-40B4-BE49-F238E27FC236}">
                <a16:creationId xmlns:a16="http://schemas.microsoft.com/office/drawing/2014/main" id="{011930D8-B78A-4C03-9416-B35B1583E7D7}"/>
              </a:ext>
            </a:extLst>
          </p:cNvPr>
          <p:cNvSpPr txBox="1"/>
          <p:nvPr/>
        </p:nvSpPr>
        <p:spPr>
          <a:xfrm>
            <a:off x="437229" y="213846"/>
            <a:ext cx="9859295" cy="105157"/>
          </a:xfrm>
          <a:prstGeom prst="rect">
            <a:avLst/>
          </a:prstGeom>
        </p:spPr>
        <p:txBody>
          <a:bodyPr vert="horz" wrap="square" lIns="0" tIns="12700" rIns="0" bIns="0" rtlCol="0">
            <a:spAutoFit/>
          </a:bodyPr>
          <a:lstStyle/>
          <a:p>
            <a:pPr marL="12700">
              <a:spcBef>
                <a:spcPts val="100"/>
              </a:spcBef>
            </a:pPr>
            <a:r>
              <a:rPr sz="600" b="1">
                <a:solidFill>
                  <a:prstClr val="black"/>
                </a:solidFill>
                <a:highlight>
                  <a:srgbClr val="FFFF00"/>
                </a:highlight>
                <a:cs typeface="Arial"/>
              </a:rPr>
              <a:t>THESE</a:t>
            </a:r>
            <a:r>
              <a:rPr sz="600" b="1" spc="-10">
                <a:solidFill>
                  <a:prstClr val="black"/>
                </a:solidFill>
                <a:highlight>
                  <a:srgbClr val="FFFF00"/>
                </a:highlight>
                <a:cs typeface="Arial"/>
              </a:rPr>
              <a:t> </a:t>
            </a:r>
            <a:r>
              <a:rPr sz="600" b="1" spc="-5">
                <a:solidFill>
                  <a:prstClr val="black"/>
                </a:solidFill>
                <a:highlight>
                  <a:srgbClr val="FFFF00"/>
                </a:highlight>
                <a:cs typeface="Arial"/>
              </a:rPr>
              <a:t>TERMS </a:t>
            </a:r>
            <a:r>
              <a:rPr sz="600" b="1">
                <a:solidFill>
                  <a:prstClr val="black"/>
                </a:solidFill>
                <a:highlight>
                  <a:srgbClr val="FFFF00"/>
                </a:highlight>
                <a:cs typeface="Arial"/>
              </a:rPr>
              <a:t>TO</a:t>
            </a:r>
            <a:r>
              <a:rPr sz="600" b="1" spc="-5">
                <a:solidFill>
                  <a:prstClr val="black"/>
                </a:solidFill>
                <a:highlight>
                  <a:srgbClr val="FFFF00"/>
                </a:highlight>
                <a:cs typeface="Arial"/>
              </a:rPr>
              <a:t> </a:t>
            </a:r>
            <a:r>
              <a:rPr sz="600" b="1">
                <a:solidFill>
                  <a:prstClr val="black"/>
                </a:solidFill>
                <a:highlight>
                  <a:srgbClr val="FFFF00"/>
                </a:highlight>
                <a:cs typeface="Arial"/>
              </a:rPr>
              <a:t>BE</a:t>
            </a:r>
            <a:r>
              <a:rPr sz="600" b="1" spc="10">
                <a:solidFill>
                  <a:prstClr val="black"/>
                </a:solidFill>
                <a:highlight>
                  <a:srgbClr val="FFFF00"/>
                </a:highlight>
                <a:cs typeface="Arial"/>
              </a:rPr>
              <a:t> </a:t>
            </a:r>
            <a:r>
              <a:rPr sz="600" b="1">
                <a:solidFill>
                  <a:prstClr val="black"/>
                </a:solidFill>
                <a:highlight>
                  <a:srgbClr val="FFFF00"/>
                </a:highlight>
                <a:cs typeface="Arial"/>
              </a:rPr>
              <a:t>USED</a:t>
            </a:r>
            <a:r>
              <a:rPr sz="600" b="1" spc="-10">
                <a:solidFill>
                  <a:prstClr val="black"/>
                </a:solidFill>
                <a:highlight>
                  <a:srgbClr val="FFFF00"/>
                </a:highlight>
                <a:cs typeface="Arial"/>
              </a:rPr>
              <a:t> </a:t>
            </a:r>
            <a:r>
              <a:rPr sz="600" b="1" spc="-5">
                <a:solidFill>
                  <a:prstClr val="black"/>
                </a:solidFill>
                <a:highlight>
                  <a:srgbClr val="FFFF00"/>
                </a:highlight>
                <a:cs typeface="Arial"/>
              </a:rPr>
              <a:t>FOR</a:t>
            </a:r>
            <a:r>
              <a:rPr sz="600" b="1" spc="5">
                <a:solidFill>
                  <a:prstClr val="black"/>
                </a:solidFill>
                <a:highlight>
                  <a:srgbClr val="FFFF00"/>
                </a:highlight>
                <a:cs typeface="Arial"/>
              </a:rPr>
              <a:t> </a:t>
            </a:r>
            <a:r>
              <a:rPr sz="600" b="1" spc="-5">
                <a:solidFill>
                  <a:prstClr val="black"/>
                </a:solidFill>
                <a:highlight>
                  <a:srgbClr val="FFFF00"/>
                </a:highlight>
                <a:cs typeface="Arial"/>
              </a:rPr>
              <a:t>ALL RESEARCH</a:t>
            </a:r>
            <a:r>
              <a:rPr sz="600" b="1" spc="-10">
                <a:solidFill>
                  <a:prstClr val="black"/>
                </a:solidFill>
                <a:highlight>
                  <a:srgbClr val="FFFF00"/>
                </a:highlight>
                <a:cs typeface="Arial"/>
              </a:rPr>
              <a:t> </a:t>
            </a:r>
            <a:r>
              <a:rPr sz="600" b="1" spc="-5">
                <a:solidFill>
                  <a:prstClr val="black"/>
                </a:solidFill>
                <a:highlight>
                  <a:srgbClr val="FFFF00"/>
                </a:highlight>
                <a:cs typeface="Arial"/>
              </a:rPr>
              <a:t>PROJECTS. </a:t>
            </a:r>
            <a:r>
              <a:rPr sz="600" b="1">
                <a:solidFill>
                  <a:prstClr val="black"/>
                </a:solidFill>
                <a:highlight>
                  <a:srgbClr val="FFFF00"/>
                </a:highlight>
                <a:cs typeface="Arial"/>
              </a:rPr>
              <a:t>WHERE</a:t>
            </a:r>
            <a:r>
              <a:rPr sz="600" b="1" spc="-5">
                <a:solidFill>
                  <a:prstClr val="black"/>
                </a:solidFill>
                <a:highlight>
                  <a:srgbClr val="FFFF00"/>
                </a:highlight>
                <a:cs typeface="Arial"/>
              </a:rPr>
              <a:t> </a:t>
            </a:r>
            <a:r>
              <a:rPr sz="600" b="1">
                <a:solidFill>
                  <a:prstClr val="black"/>
                </a:solidFill>
                <a:highlight>
                  <a:srgbClr val="FFFF00"/>
                </a:highlight>
                <a:cs typeface="Arial"/>
              </a:rPr>
              <a:t>THE</a:t>
            </a:r>
            <a:r>
              <a:rPr sz="600" b="1" spc="-5">
                <a:solidFill>
                  <a:prstClr val="black"/>
                </a:solidFill>
                <a:highlight>
                  <a:srgbClr val="FFFF00"/>
                </a:highlight>
                <a:cs typeface="Arial"/>
              </a:rPr>
              <a:t> PROJECT </a:t>
            </a:r>
            <a:r>
              <a:rPr sz="600" b="1">
                <a:solidFill>
                  <a:prstClr val="black"/>
                </a:solidFill>
                <a:highlight>
                  <a:srgbClr val="FFFF00"/>
                </a:highlight>
                <a:cs typeface="Arial"/>
              </a:rPr>
              <a:t>IS</a:t>
            </a:r>
            <a:r>
              <a:rPr sz="600" b="1" spc="5">
                <a:solidFill>
                  <a:prstClr val="black"/>
                </a:solidFill>
                <a:highlight>
                  <a:srgbClr val="FFFF00"/>
                </a:highlight>
                <a:cs typeface="Arial"/>
              </a:rPr>
              <a:t> </a:t>
            </a:r>
            <a:r>
              <a:rPr sz="600" b="1" spc="-5">
                <a:solidFill>
                  <a:prstClr val="black"/>
                </a:solidFill>
                <a:highlight>
                  <a:srgbClr val="FFFF00"/>
                </a:highlight>
                <a:cs typeface="Arial"/>
              </a:rPr>
              <a:t>NOT</a:t>
            </a:r>
            <a:r>
              <a:rPr sz="600" b="1">
                <a:solidFill>
                  <a:prstClr val="black"/>
                </a:solidFill>
                <a:highlight>
                  <a:srgbClr val="FFFF00"/>
                </a:highlight>
                <a:cs typeface="Arial"/>
              </a:rPr>
              <a:t> </a:t>
            </a:r>
            <a:r>
              <a:rPr sz="600" b="1" spc="-5">
                <a:solidFill>
                  <a:prstClr val="black"/>
                </a:solidFill>
                <a:highlight>
                  <a:srgbClr val="FFFF00"/>
                </a:highlight>
                <a:cs typeface="Arial"/>
              </a:rPr>
              <a:t>RUN</a:t>
            </a:r>
            <a:r>
              <a:rPr sz="600" b="1">
                <a:solidFill>
                  <a:prstClr val="black"/>
                </a:solidFill>
                <a:highlight>
                  <a:srgbClr val="FFFF00"/>
                </a:highlight>
                <a:cs typeface="Arial"/>
              </a:rPr>
              <a:t> </a:t>
            </a:r>
            <a:r>
              <a:rPr sz="600" b="1" spc="-10">
                <a:solidFill>
                  <a:prstClr val="black"/>
                </a:solidFill>
                <a:highlight>
                  <a:srgbClr val="FFFF00"/>
                </a:highlight>
                <a:cs typeface="Arial"/>
              </a:rPr>
              <a:t>AS</a:t>
            </a:r>
            <a:r>
              <a:rPr lang="en-GB" sz="600" b="1" spc="-10">
                <a:solidFill>
                  <a:prstClr val="black"/>
                </a:solidFill>
                <a:highlight>
                  <a:srgbClr val="FFFF00"/>
                </a:highlight>
                <a:cs typeface="Arial"/>
              </a:rPr>
              <a:t> </a:t>
            </a:r>
            <a:r>
              <a:rPr lang="en-GB" sz="600" b="1" spc="-5">
                <a:highlight>
                  <a:srgbClr val="FFFF00"/>
                </a:highlight>
                <a:latin typeface="Arial"/>
                <a:cs typeface="Arial"/>
              </a:rPr>
              <a:t>RESEARCH,</a:t>
            </a:r>
            <a:r>
              <a:rPr lang="en-GB" sz="600" b="1" spc="10">
                <a:highlight>
                  <a:srgbClr val="FFFF00"/>
                </a:highlight>
                <a:latin typeface="Arial"/>
                <a:cs typeface="Arial"/>
              </a:rPr>
              <a:t> </a:t>
            </a:r>
            <a:r>
              <a:rPr lang="en-GB" sz="600" b="1" spc="-5">
                <a:highlight>
                  <a:srgbClr val="FFFF00"/>
                </a:highlight>
                <a:latin typeface="Arial"/>
                <a:cs typeface="Arial"/>
              </a:rPr>
              <a:t>PLEASE</a:t>
            </a:r>
            <a:r>
              <a:rPr lang="en-GB" sz="600" b="1">
                <a:highlight>
                  <a:srgbClr val="FFFF00"/>
                </a:highlight>
                <a:latin typeface="Arial"/>
                <a:cs typeface="Arial"/>
              </a:rPr>
              <a:t> </a:t>
            </a:r>
            <a:r>
              <a:rPr lang="en-GB" sz="600" b="1" spc="-5">
                <a:highlight>
                  <a:srgbClr val="FFFF00"/>
                </a:highlight>
                <a:latin typeface="Arial"/>
                <a:cs typeface="Arial"/>
              </a:rPr>
              <a:t>CONFIRM </a:t>
            </a:r>
            <a:r>
              <a:rPr lang="en-GB" sz="600" b="1">
                <a:highlight>
                  <a:srgbClr val="FFFF00"/>
                </a:highlight>
                <a:latin typeface="Arial"/>
                <a:cs typeface="Arial"/>
              </a:rPr>
              <a:t>WITH</a:t>
            </a:r>
            <a:r>
              <a:rPr lang="en-GB" sz="600" b="1" spc="-10">
                <a:highlight>
                  <a:srgbClr val="FFFF00"/>
                </a:highlight>
                <a:latin typeface="Arial"/>
                <a:cs typeface="Arial"/>
              </a:rPr>
              <a:t> </a:t>
            </a:r>
            <a:r>
              <a:rPr lang="en-GB" sz="600" b="1" spc="-5">
                <a:highlight>
                  <a:srgbClr val="FFFF00"/>
                </a:highlight>
                <a:latin typeface="Arial"/>
                <a:cs typeface="Arial"/>
              </a:rPr>
              <a:t>BES</a:t>
            </a:r>
            <a:r>
              <a:rPr lang="en-GB" sz="600" b="1" spc="15">
                <a:highlight>
                  <a:srgbClr val="FFFF00"/>
                </a:highlight>
                <a:latin typeface="Arial"/>
                <a:cs typeface="Arial"/>
              </a:rPr>
              <a:t> </a:t>
            </a:r>
            <a:r>
              <a:rPr lang="en-GB" sz="600" b="1" spc="-10">
                <a:highlight>
                  <a:srgbClr val="FFFF00"/>
                </a:highlight>
                <a:latin typeface="Arial"/>
                <a:cs typeface="Arial"/>
              </a:rPr>
              <a:t>REP</a:t>
            </a:r>
            <a:r>
              <a:rPr lang="en-GB" sz="600" b="1" spc="15">
                <a:highlight>
                  <a:srgbClr val="FFFF00"/>
                </a:highlight>
                <a:latin typeface="Arial"/>
                <a:cs typeface="Arial"/>
              </a:rPr>
              <a:t> </a:t>
            </a:r>
            <a:r>
              <a:rPr lang="en-GB" sz="600" b="1">
                <a:highlight>
                  <a:srgbClr val="FFFF00"/>
                </a:highlight>
                <a:latin typeface="Arial"/>
                <a:cs typeface="Arial"/>
              </a:rPr>
              <a:t>&amp;</a:t>
            </a:r>
            <a:r>
              <a:rPr lang="en-GB" sz="600" b="1" spc="-10">
                <a:highlight>
                  <a:srgbClr val="FFFF00"/>
                </a:highlight>
                <a:latin typeface="Arial"/>
                <a:cs typeface="Arial"/>
              </a:rPr>
              <a:t> </a:t>
            </a:r>
            <a:r>
              <a:rPr lang="en-GB" sz="600" b="1" spc="-5">
                <a:highlight>
                  <a:srgbClr val="FFFF00"/>
                </a:highlight>
                <a:latin typeface="Arial"/>
                <a:cs typeface="Arial"/>
              </a:rPr>
              <a:t>CONTACT</a:t>
            </a:r>
            <a:r>
              <a:rPr lang="en-GB" sz="600" b="1" spc="5">
                <a:highlight>
                  <a:srgbClr val="FFFF00"/>
                </a:highlight>
                <a:latin typeface="Arial"/>
                <a:cs typeface="Arial"/>
              </a:rPr>
              <a:t> </a:t>
            </a:r>
            <a:r>
              <a:rPr lang="en-GB" sz="600" b="1" spc="-5">
                <a:highlight>
                  <a:srgbClr val="FFFF00"/>
                </a:highlight>
                <a:latin typeface="Arial"/>
                <a:cs typeface="Arial"/>
              </a:rPr>
              <a:t>LEGAL</a:t>
            </a:r>
            <a:r>
              <a:rPr lang="en-GB" sz="600" b="1" spc="10">
                <a:highlight>
                  <a:srgbClr val="FFFF00"/>
                </a:highlight>
                <a:latin typeface="Arial"/>
                <a:cs typeface="Arial"/>
              </a:rPr>
              <a:t> </a:t>
            </a:r>
            <a:r>
              <a:rPr lang="en-GB" sz="600" b="1" spc="-5">
                <a:highlight>
                  <a:srgbClr val="FFFF00"/>
                </a:highlight>
                <a:latin typeface="Arial"/>
                <a:cs typeface="Arial"/>
              </a:rPr>
              <a:t>FOR</a:t>
            </a:r>
            <a:r>
              <a:rPr lang="en-GB" sz="600" b="1" spc="10">
                <a:highlight>
                  <a:srgbClr val="FFFF00"/>
                </a:highlight>
                <a:latin typeface="Arial"/>
                <a:cs typeface="Arial"/>
              </a:rPr>
              <a:t> </a:t>
            </a:r>
            <a:r>
              <a:rPr lang="en-GB" sz="600" b="1" spc="-5">
                <a:highlight>
                  <a:srgbClr val="FFFF00"/>
                </a:highlight>
                <a:latin typeface="Arial"/>
                <a:cs typeface="Arial"/>
              </a:rPr>
              <a:t>NON-RESEARCH</a:t>
            </a:r>
            <a:r>
              <a:rPr lang="en-GB" sz="600" b="1" spc="-10">
                <a:highlight>
                  <a:srgbClr val="FFFF00"/>
                </a:highlight>
                <a:latin typeface="Arial"/>
                <a:cs typeface="Arial"/>
              </a:rPr>
              <a:t> </a:t>
            </a:r>
            <a:r>
              <a:rPr lang="en-GB" sz="600" b="1" spc="-5">
                <a:highlight>
                  <a:srgbClr val="FFFF00"/>
                </a:highlight>
                <a:latin typeface="Arial"/>
                <a:cs typeface="Arial"/>
              </a:rPr>
              <a:t>TERMS.</a:t>
            </a:r>
            <a:endParaRPr lang="en-GB" sz="600">
              <a:highlight>
                <a:srgbClr val="FFFF00"/>
              </a:highlight>
              <a:latin typeface="Arial"/>
              <a:cs typeface="Arial"/>
            </a:endParaRPr>
          </a:p>
        </p:txBody>
      </p:sp>
    </p:spTree>
    <p:extLst>
      <p:ext uri="{BB962C8B-B14F-4D97-AF65-F5344CB8AC3E}">
        <p14:creationId xmlns:p14="http://schemas.microsoft.com/office/powerpoint/2010/main" val="425756908"/>
      </p:ext>
    </p:extLst>
  </p:cSld>
  <p:clrMapOvr>
    <a:masterClrMapping/>
  </p:clrMapOvr>
  <p:extLst>
    <p:ext uri="{DCECCB84-F9BA-43D5-87BE-67443E8EF086}">
      <p15:sldGuideLst xmlns:p15="http://schemas.microsoft.com/office/powerpoint/2012/main"/>
    </p:ext>
  </p:extLst>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T&amp;C2">
    <p:spTree>
      <p:nvGrpSpPr>
        <p:cNvPr id="1" name=""/>
        <p:cNvGrpSpPr/>
        <p:nvPr/>
      </p:nvGrpSpPr>
      <p:grpSpPr>
        <a:xfrm>
          <a:off x="0" y="0"/>
          <a:ext cx="0" cy="0"/>
          <a:chOff x="0" y="0"/>
          <a:chExt cx="0" cy="0"/>
        </a:xfrm>
      </p:grpSpPr>
      <p:sp>
        <p:nvSpPr>
          <p:cNvPr id="11" name="Slide Number Placeholder 15">
            <a:extLst>
              <a:ext uri="{FF2B5EF4-FFF2-40B4-BE49-F238E27FC236}">
                <a16:creationId xmlns:a16="http://schemas.microsoft.com/office/drawing/2014/main" id="{8D12899D-1C8B-4BF7-9004-B8652304FB39}"/>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5" name="object 27">
            <a:extLst>
              <a:ext uri="{FF2B5EF4-FFF2-40B4-BE49-F238E27FC236}">
                <a16:creationId xmlns:a16="http://schemas.microsoft.com/office/drawing/2014/main" id="{D4587787-16C8-46AC-95EA-ED9773321031}"/>
              </a:ext>
              <a:ext uri="{C183D7F6-B498-43B3-948B-1728B52AA6E4}">
                <adec:decorative xmlns:adec="http://schemas.microsoft.com/office/drawing/2017/decorative" val="1"/>
              </a:ext>
            </a:extLst>
          </p:cNvPr>
          <p:cNvSpPr txBox="1">
            <a:spLocks/>
          </p:cNvSpPr>
          <p:nvPr/>
        </p:nvSpPr>
        <p:spPr>
          <a:xfrm>
            <a:off x="442913" y="78156"/>
            <a:ext cx="1582737" cy="94257"/>
          </a:xfrm>
          <a:prstGeom prst="rect">
            <a:avLst/>
          </a:prstGeom>
        </p:spPr>
        <p:txBody>
          <a:bodyPr vert="horz" wrap="square" lIns="0" tIns="1905" rIns="0" bIns="0" rtlCol="0">
            <a:spAutoFit/>
          </a:bodyPr>
          <a:lstStyle>
            <a:defPPr>
              <a:defRPr lang="en-US"/>
            </a:defPPr>
            <a:lvl1pPr marL="0" algn="l" defTabSz="914400" rtl="0" eaLnBrk="1" latinLnBrk="0" hangingPunct="1">
              <a:defRPr sz="800" b="0" i="0" kern="1200">
                <a:solidFill>
                  <a:schemeClr val="tx1"/>
                </a:solidFill>
                <a:latin typeface="Times New Roman"/>
                <a:ea typeface="+mn-ea"/>
                <a:cs typeface="Times New Roman"/>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marR="0" lvl="0" indent="0" algn="l" defTabSz="914400" rtl="0" eaLnBrk="1" fontAlgn="auto" latinLnBrk="0" hangingPunct="1">
              <a:lnSpc>
                <a:spcPct val="100000"/>
              </a:lnSpc>
              <a:spcBef>
                <a:spcPts val="15"/>
              </a:spcBef>
              <a:spcAft>
                <a:spcPts val="0"/>
              </a:spcAft>
              <a:buClrTx/>
              <a:buSzTx/>
              <a:buFontTx/>
              <a:buNone/>
              <a:tabLst/>
              <a:defRPr/>
            </a:pPr>
            <a:r>
              <a:rPr kumimoji="0" lang="en-GB" sz="600" b="0" i="1" u="none" strike="noStrike" kern="1200" cap="none" spc="-5" normalizeH="0" baseline="0" noProof="0">
                <a:ln>
                  <a:noFill/>
                </a:ln>
                <a:effectLst/>
                <a:uLnTx/>
                <a:uFillTx/>
                <a:latin typeface="+mn-lt"/>
                <a:ea typeface="+mn-ea"/>
                <a:cs typeface="Times New Roman"/>
              </a:rPr>
              <a:t>Version</a:t>
            </a:r>
            <a:r>
              <a:rPr kumimoji="0" lang="en-GB" sz="600" b="0" i="1" u="none" strike="noStrike" kern="1200" cap="none" spc="-30" normalizeH="0" baseline="0" noProof="0">
                <a:ln>
                  <a:noFill/>
                </a:ln>
                <a:effectLst/>
                <a:uLnTx/>
                <a:uFillTx/>
                <a:latin typeface="+mn-lt"/>
                <a:ea typeface="+mn-ea"/>
                <a:cs typeface="Times New Roman"/>
              </a:rPr>
              <a:t> </a:t>
            </a:r>
            <a:r>
              <a:rPr kumimoji="0" lang="en-GB" sz="600" b="0" i="1" u="none" strike="noStrike" kern="1200" cap="none" spc="0" normalizeH="0" baseline="0" noProof="0">
                <a:ln>
                  <a:noFill/>
                </a:ln>
                <a:effectLst/>
                <a:uLnTx/>
                <a:uFillTx/>
                <a:latin typeface="+mn-lt"/>
                <a:ea typeface="+mn-ea"/>
                <a:cs typeface="Times New Roman"/>
              </a:rPr>
              <a:t>10.</a:t>
            </a:r>
            <a:r>
              <a:rPr kumimoji="0" lang="en-GB" sz="600" b="0" i="1" u="none" strike="noStrike" kern="1200" cap="none" spc="-20" normalizeH="0" baseline="0" noProof="0">
                <a:ln>
                  <a:noFill/>
                </a:ln>
                <a:effectLst/>
                <a:uLnTx/>
                <a:uFillTx/>
                <a:latin typeface="+mn-lt"/>
                <a:ea typeface="+mn-ea"/>
                <a:cs typeface="Times New Roman"/>
              </a:rPr>
              <a:t> </a:t>
            </a:r>
            <a:r>
              <a:rPr kumimoji="0" lang="en-GB" sz="600" b="0" i="1" u="none" strike="noStrike" kern="1200" cap="none" spc="-5" normalizeH="0" baseline="0" noProof="0">
                <a:ln>
                  <a:noFill/>
                </a:ln>
                <a:effectLst/>
                <a:uLnTx/>
                <a:uFillTx/>
                <a:latin typeface="+mn-lt"/>
                <a:ea typeface="+mn-ea"/>
                <a:cs typeface="Times New Roman"/>
              </a:rPr>
              <a:t>January.22</a:t>
            </a:r>
          </a:p>
        </p:txBody>
      </p:sp>
      <p:sp>
        <p:nvSpPr>
          <p:cNvPr id="4" name="object 4">
            <a:extLst>
              <a:ext uri="{FF2B5EF4-FFF2-40B4-BE49-F238E27FC236}">
                <a16:creationId xmlns:a16="http://schemas.microsoft.com/office/drawing/2014/main" id="{8CB0B0AD-4BD6-4FD5-9770-78ECD51CC697}"/>
              </a:ext>
            </a:extLst>
          </p:cNvPr>
          <p:cNvSpPr txBox="1"/>
          <p:nvPr/>
        </p:nvSpPr>
        <p:spPr>
          <a:xfrm>
            <a:off x="442913" y="431289"/>
            <a:ext cx="11306175" cy="5525373"/>
          </a:xfrm>
          <a:prstGeom prst="rect">
            <a:avLst/>
          </a:prstGeom>
        </p:spPr>
        <p:txBody>
          <a:bodyPr vert="horz" wrap="square" lIns="0" tIns="19685" rIns="0" bIns="0" numCol="3" spcCol="360000" rtlCol="0">
            <a:noAutofit/>
          </a:bodyPr>
          <a:lstStyle/>
          <a:p>
            <a:pPr marL="180000" marR="5715" indent="-180000" algn="just">
              <a:spcBef>
                <a:spcPts val="300"/>
              </a:spcBef>
              <a:spcAft>
                <a:spcPts val="300"/>
              </a:spcAft>
              <a:buFont typeface="+mj-lt"/>
              <a:buAutoNum type="arabicPeriod" startAt="17"/>
              <a:tabLst>
                <a:tab pos="193040" algn="l"/>
              </a:tabLst>
            </a:pPr>
            <a:r>
              <a:rPr lang="en-GB" sz="700" spc="-5">
                <a:latin typeface="Arial"/>
                <a:cs typeface="Arial"/>
              </a:rPr>
              <a:t>Where the sample is drawn from computerised lists of names and addresses  supplied by the Client, the Client and Supplier warrant that they will comply with  the requirements of the data processor clauses set out in Appendix 1 of these  T&amp;Cs.</a:t>
            </a:r>
          </a:p>
          <a:p>
            <a:pPr marL="180000" marR="5715" indent="-180000" algn="just">
              <a:spcBef>
                <a:spcPts val="300"/>
              </a:spcBef>
              <a:spcAft>
                <a:spcPts val="300"/>
              </a:spcAft>
              <a:buFont typeface="+mj-lt"/>
              <a:buAutoNum type="arabicPeriod" startAt="17"/>
              <a:tabLst>
                <a:tab pos="193040" algn="l"/>
              </a:tabLst>
            </a:pPr>
            <a:r>
              <a:rPr lang="en-GB" sz="700" spc="-5">
                <a:latin typeface="Arial"/>
                <a:cs typeface="Arial"/>
              </a:rPr>
              <a:t>Furthermore, in accordance with its professional rules and its contractual  obligations to respondents, Supplier is under a duty to preserve the anonymity  of the respondents when providing market, opinion and social research and data  analytics services. Accordingly, Supplier shall only provide Client with  aggregate data or otherwise anonymized data. Client hereby undertakes to  respect this anonymity and undertakes not to attempt to link the data provided  by Supplier to the identity of the respondents. Supplier will only provide Personal  Data to Client as permitted by and in accordance with its professional rules and  applicable Data Protection Legislation (as defined in Appendix 1). In any  instance of such permitted disclosure, Client hereby agrees to maintain the  confidentiality of such Personal Data. Where such Personal Data is provided by  Supplier, acting as a Data Controller, to Client, Client warrants that it will cease  further use or processing of the Personal Data upon notice from Supplier, and shall comply with all instructions included in such notice, including deletion of  any or all relevant Personal Data.</a:t>
            </a:r>
          </a:p>
          <a:p>
            <a:pPr marL="180000" marR="5715" indent="-180000" algn="just">
              <a:spcBef>
                <a:spcPts val="300"/>
              </a:spcBef>
              <a:spcAft>
                <a:spcPts val="300"/>
              </a:spcAft>
              <a:buFont typeface="+mj-lt"/>
              <a:buAutoNum type="arabicPeriod" startAt="17"/>
              <a:tabLst>
                <a:tab pos="193040" algn="l"/>
              </a:tabLst>
            </a:pPr>
            <a:r>
              <a:rPr lang="en-GB" sz="700" spc="-5">
                <a:latin typeface="Arial"/>
                <a:cs typeface="Arial"/>
              </a:rPr>
              <a:t>Where a requirement is made to the Client under the Freedom of Information  Act 2000 to access information from the Client which was obtained via Supplier,  then the Client will (a) inform Supplier of full details of such request as soon as  is reasonably possible, and (b) consult with and take into account the views of  Supplier. Supplier reserves the right to pass onto the Client its reasonable and  evidenced expenses incurred in connection with assisting the Client deal with  information requests received under such legislation.</a:t>
            </a:r>
          </a:p>
          <a:p>
            <a:pPr marR="5715" algn="just">
              <a:spcBef>
                <a:spcPts val="300"/>
              </a:spcBef>
              <a:spcAft>
                <a:spcPts val="300"/>
              </a:spcAft>
              <a:tabLst>
                <a:tab pos="193040" algn="l"/>
              </a:tabLst>
            </a:pPr>
            <a:r>
              <a:rPr lang="en-GB" sz="700" b="1" spc="-5">
                <a:latin typeface="Arial"/>
                <a:cs typeface="Arial"/>
              </a:rPr>
              <a:t>CONFIDENTIALITY</a:t>
            </a:r>
            <a:endParaRPr lang="en-GB" sz="700">
              <a:latin typeface="Arial"/>
              <a:cs typeface="Arial"/>
            </a:endParaRPr>
          </a:p>
          <a:p>
            <a:pPr marL="180000" marR="5715" indent="-180000" algn="just">
              <a:spcBef>
                <a:spcPts val="300"/>
              </a:spcBef>
              <a:spcAft>
                <a:spcPts val="300"/>
              </a:spcAft>
              <a:buFont typeface="+mj-lt"/>
              <a:buAutoNum type="arabicPeriod" startAt="20"/>
              <a:tabLst>
                <a:tab pos="193040" algn="l"/>
              </a:tabLst>
            </a:pPr>
            <a:r>
              <a:rPr lang="en-GB" sz="700" spc="-5">
                <a:latin typeface="Arial"/>
                <a:cs typeface="Arial"/>
              </a:rPr>
              <a:t>Neither</a:t>
            </a:r>
            <a:r>
              <a:rPr lang="en-GB" sz="700" spc="15">
                <a:latin typeface="Arial"/>
                <a:cs typeface="Arial"/>
              </a:rPr>
              <a:t> </a:t>
            </a:r>
            <a:r>
              <a:rPr lang="en-GB" sz="700" spc="-5">
                <a:latin typeface="Arial"/>
                <a:cs typeface="Arial"/>
              </a:rPr>
              <a:t>party</a:t>
            </a:r>
            <a:r>
              <a:rPr lang="en-GB" sz="700" spc="10">
                <a:latin typeface="Arial"/>
                <a:cs typeface="Arial"/>
              </a:rPr>
              <a:t> </a:t>
            </a:r>
            <a:r>
              <a:rPr lang="en-GB" sz="700" spc="-5">
                <a:latin typeface="Arial"/>
                <a:cs typeface="Arial"/>
              </a:rPr>
              <a:t>receiving Confidential</a:t>
            </a:r>
            <a:r>
              <a:rPr lang="en-GB" sz="700" spc="5">
                <a:latin typeface="Arial"/>
                <a:cs typeface="Arial"/>
              </a:rPr>
              <a:t> </a:t>
            </a:r>
            <a:r>
              <a:rPr lang="en-GB" sz="700" spc="-5">
                <a:latin typeface="Arial"/>
                <a:cs typeface="Arial"/>
              </a:rPr>
              <a:t>Information from</a:t>
            </a:r>
            <a:r>
              <a:rPr lang="en-GB" sz="700" spc="10">
                <a:latin typeface="Arial"/>
                <a:cs typeface="Arial"/>
              </a:rPr>
              <a:t> </a:t>
            </a:r>
            <a:r>
              <a:rPr lang="en-GB" sz="700" spc="-5">
                <a:latin typeface="Arial"/>
                <a:cs typeface="Arial"/>
              </a:rPr>
              <a:t>the other</a:t>
            </a:r>
            <a:r>
              <a:rPr lang="en-GB" sz="700" spc="15">
                <a:latin typeface="Arial"/>
                <a:cs typeface="Arial"/>
              </a:rPr>
              <a:t> </a:t>
            </a:r>
            <a:r>
              <a:rPr lang="en-GB" sz="700" spc="-5">
                <a:latin typeface="Arial"/>
                <a:cs typeface="Arial"/>
              </a:rPr>
              <a:t>party</a:t>
            </a:r>
            <a:r>
              <a:rPr lang="en-GB" sz="700">
                <a:latin typeface="Arial"/>
                <a:cs typeface="Arial"/>
              </a:rPr>
              <a:t> </a:t>
            </a:r>
            <a:r>
              <a:rPr lang="en-GB" sz="700" spc="-5">
                <a:latin typeface="Arial"/>
                <a:cs typeface="Arial"/>
              </a:rPr>
              <a:t>shall</a:t>
            </a:r>
          </a:p>
          <a:p>
            <a:pPr marL="360000" marR="6350" indent="-180000" algn="just">
              <a:spcBef>
                <a:spcPts val="300"/>
              </a:spcBef>
              <a:spcAft>
                <a:spcPts val="300"/>
              </a:spcAft>
              <a:buFont typeface="+mj-lt"/>
              <a:buAutoNum type="romanLcPeriod"/>
            </a:pPr>
            <a:r>
              <a:rPr lang="en-GB" sz="700" spc="-10">
                <a:latin typeface="Arial"/>
                <a:cs typeface="Arial"/>
              </a:rPr>
              <a:t>use</a:t>
            </a:r>
            <a:r>
              <a:rPr lang="en-GB" sz="700" spc="-40">
                <a:latin typeface="Arial"/>
                <a:cs typeface="Arial"/>
              </a:rPr>
              <a:t> </a:t>
            </a:r>
            <a:r>
              <a:rPr lang="en-GB" sz="700" spc="-5">
                <a:latin typeface="Arial"/>
                <a:cs typeface="Arial"/>
              </a:rPr>
              <a:t>Confidential</a:t>
            </a:r>
            <a:r>
              <a:rPr lang="en-GB" sz="700" spc="-35">
                <a:latin typeface="Arial"/>
                <a:cs typeface="Arial"/>
              </a:rPr>
              <a:t> </a:t>
            </a:r>
            <a:r>
              <a:rPr lang="en-GB" sz="700" spc="-5">
                <a:latin typeface="Arial"/>
                <a:cs typeface="Arial"/>
              </a:rPr>
              <a:t>Information</a:t>
            </a:r>
            <a:r>
              <a:rPr lang="en-GB" sz="700" spc="-20">
                <a:latin typeface="Arial"/>
                <a:cs typeface="Arial"/>
              </a:rPr>
              <a:t> </a:t>
            </a:r>
            <a:r>
              <a:rPr lang="en-GB" sz="700" spc="-5">
                <a:latin typeface="Arial"/>
                <a:cs typeface="Arial"/>
              </a:rPr>
              <a:t>received</a:t>
            </a:r>
            <a:r>
              <a:rPr lang="en-GB" sz="700" spc="-40">
                <a:latin typeface="Arial"/>
                <a:cs typeface="Arial"/>
              </a:rPr>
              <a:t> </a:t>
            </a:r>
            <a:r>
              <a:rPr lang="en-GB" sz="700" spc="-5">
                <a:latin typeface="Arial"/>
                <a:cs typeface="Arial"/>
              </a:rPr>
              <a:t>from</a:t>
            </a:r>
            <a:r>
              <a:rPr lang="en-GB" sz="700" spc="-25">
                <a:latin typeface="Arial"/>
                <a:cs typeface="Arial"/>
              </a:rPr>
              <a:t> </a:t>
            </a:r>
            <a:r>
              <a:rPr lang="en-GB" sz="700" spc="-10">
                <a:latin typeface="Arial"/>
                <a:cs typeface="Arial"/>
              </a:rPr>
              <a:t>the</a:t>
            </a:r>
            <a:r>
              <a:rPr lang="en-GB" sz="700" spc="-25">
                <a:latin typeface="Arial"/>
                <a:cs typeface="Arial"/>
              </a:rPr>
              <a:t> </a:t>
            </a:r>
            <a:r>
              <a:rPr lang="en-GB" sz="700" spc="-5">
                <a:latin typeface="Arial"/>
                <a:cs typeface="Arial"/>
              </a:rPr>
              <a:t>other</a:t>
            </a:r>
            <a:r>
              <a:rPr lang="en-GB" sz="700" spc="-25">
                <a:latin typeface="Arial"/>
                <a:cs typeface="Arial"/>
              </a:rPr>
              <a:t> </a:t>
            </a:r>
            <a:r>
              <a:rPr lang="en-GB" sz="700" spc="-5">
                <a:latin typeface="Arial"/>
                <a:cs typeface="Arial"/>
              </a:rPr>
              <a:t>party</a:t>
            </a:r>
            <a:r>
              <a:rPr lang="en-GB" sz="700" spc="-35">
                <a:latin typeface="Arial"/>
                <a:cs typeface="Arial"/>
              </a:rPr>
              <a:t> </a:t>
            </a:r>
            <a:r>
              <a:rPr lang="en-GB" sz="700" spc="-5">
                <a:latin typeface="Arial"/>
                <a:cs typeface="Arial"/>
              </a:rPr>
              <a:t>under</a:t>
            </a:r>
            <a:r>
              <a:rPr lang="en-GB" sz="700" spc="-35">
                <a:latin typeface="Arial"/>
                <a:cs typeface="Arial"/>
              </a:rPr>
              <a:t> </a:t>
            </a:r>
            <a:r>
              <a:rPr lang="en-GB" sz="700" spc="-5">
                <a:latin typeface="Arial"/>
                <a:cs typeface="Arial"/>
              </a:rPr>
              <a:t>this </a:t>
            </a:r>
            <a:r>
              <a:rPr lang="en-GB" sz="700" spc="-185">
                <a:latin typeface="Arial"/>
                <a:cs typeface="Arial"/>
              </a:rPr>
              <a:t> </a:t>
            </a:r>
            <a:r>
              <a:rPr lang="en-GB" sz="700" spc="-5">
                <a:latin typeface="Arial"/>
                <a:cs typeface="Arial"/>
              </a:rPr>
              <a:t>Agreement </a:t>
            </a:r>
            <a:r>
              <a:rPr lang="en-GB" sz="700">
                <a:latin typeface="Arial"/>
                <a:cs typeface="Arial"/>
              </a:rPr>
              <a:t>for </a:t>
            </a:r>
            <a:r>
              <a:rPr lang="en-GB" sz="700" spc="-10">
                <a:latin typeface="Arial"/>
                <a:cs typeface="Arial"/>
              </a:rPr>
              <a:t>any </a:t>
            </a:r>
            <a:r>
              <a:rPr lang="en-GB" sz="700" spc="-5">
                <a:latin typeface="Arial"/>
                <a:cs typeface="Arial"/>
              </a:rPr>
              <a:t>purpose other than to fulfil its obligations under </a:t>
            </a:r>
            <a:r>
              <a:rPr lang="en-GB" sz="700">
                <a:latin typeface="Arial"/>
                <a:cs typeface="Arial"/>
              </a:rPr>
              <a:t> </a:t>
            </a:r>
            <a:r>
              <a:rPr lang="en-GB" sz="700" spc="-5">
                <a:latin typeface="Arial"/>
                <a:cs typeface="Arial"/>
              </a:rPr>
              <a:t>this</a:t>
            </a:r>
            <a:r>
              <a:rPr lang="en-GB" sz="700" spc="-10">
                <a:latin typeface="Arial"/>
                <a:cs typeface="Arial"/>
              </a:rPr>
              <a:t> </a:t>
            </a:r>
            <a:r>
              <a:rPr lang="en-GB" sz="700" spc="-5">
                <a:latin typeface="Arial"/>
                <a:cs typeface="Arial"/>
              </a:rPr>
              <a:t>Agreement;</a:t>
            </a:r>
            <a:endParaRPr lang="en-GB" sz="700">
              <a:latin typeface="Arial"/>
              <a:cs typeface="Arial"/>
            </a:endParaRPr>
          </a:p>
          <a:p>
            <a:pPr marL="360000" marR="5080" indent="-180000" algn="just">
              <a:spcBef>
                <a:spcPts val="300"/>
              </a:spcBef>
              <a:spcAft>
                <a:spcPts val="300"/>
              </a:spcAft>
              <a:buFont typeface="+mj-lt"/>
              <a:buAutoNum type="romanLcPeriod"/>
            </a:pPr>
            <a:r>
              <a:rPr lang="en-GB" sz="700" spc="-5">
                <a:latin typeface="Arial"/>
                <a:cs typeface="Arial"/>
              </a:rPr>
              <a:t>(ii) disclose such Confidential Information to any third party, except </a:t>
            </a:r>
            <a:r>
              <a:rPr lang="en-GB" sz="700">
                <a:latin typeface="Arial"/>
                <a:cs typeface="Arial"/>
              </a:rPr>
              <a:t> </a:t>
            </a:r>
            <a:r>
              <a:rPr lang="en-GB" sz="700" spc="-5">
                <a:latin typeface="Arial"/>
                <a:cs typeface="Arial"/>
              </a:rPr>
              <a:t>for </a:t>
            </a:r>
            <a:r>
              <a:rPr lang="en-GB" sz="700">
                <a:latin typeface="Arial"/>
                <a:cs typeface="Arial"/>
              </a:rPr>
              <a:t>those </a:t>
            </a:r>
            <a:r>
              <a:rPr lang="en-GB" sz="700" spc="-5">
                <a:latin typeface="Arial"/>
                <a:cs typeface="Arial"/>
              </a:rPr>
              <a:t>of its employees </a:t>
            </a:r>
            <a:r>
              <a:rPr lang="en-GB" sz="700">
                <a:latin typeface="Arial"/>
                <a:cs typeface="Arial"/>
              </a:rPr>
              <a:t>with </a:t>
            </a:r>
            <a:r>
              <a:rPr lang="en-GB" sz="700" spc="-5">
                <a:latin typeface="Arial"/>
                <a:cs typeface="Arial"/>
              </a:rPr>
              <a:t>a need to know the information in </a:t>
            </a:r>
            <a:r>
              <a:rPr lang="en-GB" sz="700">
                <a:latin typeface="Arial"/>
                <a:cs typeface="Arial"/>
              </a:rPr>
              <a:t> </a:t>
            </a:r>
            <a:r>
              <a:rPr lang="en-GB" sz="700" spc="-5">
                <a:latin typeface="Arial"/>
                <a:cs typeface="Arial"/>
              </a:rPr>
              <a:t>order </a:t>
            </a:r>
            <a:r>
              <a:rPr lang="en-GB" sz="700">
                <a:latin typeface="Arial"/>
                <a:cs typeface="Arial"/>
              </a:rPr>
              <a:t>to </a:t>
            </a:r>
            <a:r>
              <a:rPr lang="en-GB" sz="700" spc="-5">
                <a:latin typeface="Arial"/>
                <a:cs typeface="Arial"/>
              </a:rPr>
              <a:t>perform their obligations hereunder and provided that they </a:t>
            </a:r>
            <a:r>
              <a:rPr lang="en-GB" sz="700">
                <a:latin typeface="Arial"/>
                <a:cs typeface="Arial"/>
              </a:rPr>
              <a:t> </a:t>
            </a:r>
            <a:r>
              <a:rPr lang="en-GB" sz="700" spc="-10">
                <a:latin typeface="Arial"/>
                <a:cs typeface="Arial"/>
              </a:rPr>
              <a:t>are </a:t>
            </a:r>
            <a:r>
              <a:rPr lang="en-GB" sz="700">
                <a:latin typeface="Arial"/>
                <a:cs typeface="Arial"/>
              </a:rPr>
              <a:t>made </a:t>
            </a:r>
            <a:r>
              <a:rPr lang="en-GB" sz="700" spc="-5">
                <a:latin typeface="Arial"/>
                <a:cs typeface="Arial"/>
              </a:rPr>
              <a:t>aware of and agree </a:t>
            </a:r>
            <a:r>
              <a:rPr lang="en-GB" sz="700">
                <a:latin typeface="Arial"/>
                <a:cs typeface="Arial"/>
              </a:rPr>
              <a:t>to be </a:t>
            </a:r>
            <a:r>
              <a:rPr lang="en-GB" sz="700" spc="-5">
                <a:latin typeface="Arial"/>
                <a:cs typeface="Arial"/>
              </a:rPr>
              <a:t>bound by the obligations </a:t>
            </a:r>
            <a:r>
              <a:rPr lang="en-GB" sz="700" spc="-10">
                <a:latin typeface="Arial"/>
                <a:cs typeface="Arial"/>
              </a:rPr>
              <a:t>of </a:t>
            </a:r>
            <a:r>
              <a:rPr lang="en-GB" sz="700" spc="-5">
                <a:latin typeface="Arial"/>
                <a:cs typeface="Arial"/>
              </a:rPr>
              <a:t> confidentiality contained herein.</a:t>
            </a:r>
            <a:r>
              <a:rPr lang="en-GB" sz="700" spc="180">
                <a:latin typeface="Arial"/>
                <a:cs typeface="Arial"/>
              </a:rPr>
              <a:t> </a:t>
            </a:r>
            <a:r>
              <a:rPr lang="en-GB" sz="700">
                <a:latin typeface="Arial"/>
                <a:cs typeface="Arial"/>
              </a:rPr>
              <a:t>The </a:t>
            </a:r>
            <a:r>
              <a:rPr lang="en-GB" sz="700" spc="-5">
                <a:latin typeface="Arial"/>
                <a:cs typeface="Arial"/>
              </a:rPr>
              <a:t>receiving party further agrees </a:t>
            </a:r>
            <a:r>
              <a:rPr lang="en-GB" sz="700">
                <a:latin typeface="Arial"/>
                <a:cs typeface="Arial"/>
              </a:rPr>
              <a:t> </a:t>
            </a:r>
            <a:r>
              <a:rPr lang="en-GB" sz="700" spc="-5">
                <a:latin typeface="Arial"/>
                <a:cs typeface="Arial"/>
              </a:rPr>
              <a:t>to use </a:t>
            </a:r>
            <a:r>
              <a:rPr lang="en-GB" sz="700" spc="-10">
                <a:latin typeface="Arial"/>
                <a:cs typeface="Arial"/>
              </a:rPr>
              <a:t>the </a:t>
            </a:r>
            <a:r>
              <a:rPr lang="en-GB" sz="700" spc="-5">
                <a:latin typeface="Arial"/>
                <a:cs typeface="Arial"/>
              </a:rPr>
              <a:t>same degree of care </a:t>
            </a:r>
            <a:r>
              <a:rPr lang="en-GB" sz="700">
                <a:latin typeface="Arial"/>
                <a:cs typeface="Arial"/>
              </a:rPr>
              <a:t>in </a:t>
            </a:r>
            <a:r>
              <a:rPr lang="en-GB" sz="700" spc="-5">
                <a:latin typeface="Arial"/>
                <a:cs typeface="Arial"/>
              </a:rPr>
              <a:t>safeguarding the confidential </a:t>
            </a:r>
            <a:r>
              <a:rPr lang="en-GB" sz="700">
                <a:latin typeface="Arial"/>
                <a:cs typeface="Arial"/>
              </a:rPr>
              <a:t> </a:t>
            </a:r>
            <a:r>
              <a:rPr lang="en-GB" sz="700" spc="-5">
                <a:latin typeface="Arial"/>
                <a:cs typeface="Arial"/>
              </a:rPr>
              <a:t>information as its uses for </a:t>
            </a:r>
            <a:r>
              <a:rPr lang="en-GB" sz="700">
                <a:latin typeface="Arial"/>
                <a:cs typeface="Arial"/>
              </a:rPr>
              <a:t>its </a:t>
            </a:r>
            <a:r>
              <a:rPr lang="en-GB" sz="700" spc="-5">
                <a:latin typeface="Arial"/>
                <a:cs typeface="Arial"/>
              </a:rPr>
              <a:t>own information, but in </a:t>
            </a:r>
            <a:r>
              <a:rPr lang="en-GB" sz="700">
                <a:latin typeface="Arial"/>
                <a:cs typeface="Arial"/>
              </a:rPr>
              <a:t>no </a:t>
            </a:r>
            <a:r>
              <a:rPr lang="en-GB" sz="700" spc="-5">
                <a:latin typeface="Arial"/>
                <a:cs typeface="Arial"/>
              </a:rPr>
              <a:t>event less </a:t>
            </a:r>
            <a:r>
              <a:rPr lang="en-GB" sz="700">
                <a:latin typeface="Arial"/>
                <a:cs typeface="Arial"/>
              </a:rPr>
              <a:t> </a:t>
            </a:r>
            <a:r>
              <a:rPr lang="en-GB" sz="700" spc="-5">
                <a:latin typeface="Arial"/>
                <a:cs typeface="Arial"/>
              </a:rPr>
              <a:t>than a reasonable degree of care.</a:t>
            </a:r>
            <a:r>
              <a:rPr lang="en-GB" sz="700">
                <a:latin typeface="Arial"/>
                <a:cs typeface="Arial"/>
              </a:rPr>
              <a:t> </a:t>
            </a:r>
            <a:r>
              <a:rPr lang="en-GB" sz="700" spc="-5">
                <a:latin typeface="Arial"/>
                <a:cs typeface="Arial"/>
              </a:rPr>
              <a:t>All Confidential Information </a:t>
            </a:r>
            <a:r>
              <a:rPr lang="en-GB" sz="700">
                <a:latin typeface="Arial"/>
                <a:cs typeface="Arial"/>
              </a:rPr>
              <a:t>in </a:t>
            </a:r>
            <a:r>
              <a:rPr lang="en-GB" sz="700" spc="5">
                <a:latin typeface="Arial"/>
                <a:cs typeface="Arial"/>
              </a:rPr>
              <a:t> </a:t>
            </a:r>
            <a:r>
              <a:rPr lang="en-GB" sz="700" spc="-5">
                <a:latin typeface="Arial"/>
                <a:cs typeface="Arial"/>
              </a:rPr>
              <a:t>tangible form (including any copies or summaries of Confidential </a:t>
            </a:r>
            <a:r>
              <a:rPr lang="en-GB" sz="700">
                <a:latin typeface="Arial"/>
                <a:cs typeface="Arial"/>
              </a:rPr>
              <a:t> </a:t>
            </a:r>
            <a:r>
              <a:rPr lang="en-GB" sz="700" spc="-5">
                <a:latin typeface="Arial"/>
                <a:cs typeface="Arial"/>
              </a:rPr>
              <a:t>Information) shall be returned </a:t>
            </a:r>
            <a:r>
              <a:rPr lang="en-GB" sz="700">
                <a:latin typeface="Arial"/>
                <a:cs typeface="Arial"/>
              </a:rPr>
              <a:t>to </a:t>
            </a:r>
            <a:r>
              <a:rPr lang="en-GB" sz="700" spc="-5">
                <a:latin typeface="Arial"/>
                <a:cs typeface="Arial"/>
              </a:rPr>
              <a:t>the disclosing party promptly upon </a:t>
            </a:r>
            <a:r>
              <a:rPr lang="en-GB" sz="700">
                <a:latin typeface="Arial"/>
                <a:cs typeface="Arial"/>
              </a:rPr>
              <a:t> </a:t>
            </a:r>
            <a:r>
              <a:rPr lang="en-GB" sz="700" spc="-5">
                <a:latin typeface="Arial"/>
                <a:cs typeface="Arial"/>
              </a:rPr>
              <a:t>written request, upon termination of the Agreement or upon the </a:t>
            </a:r>
            <a:r>
              <a:rPr lang="en-GB" sz="700">
                <a:latin typeface="Arial"/>
                <a:cs typeface="Arial"/>
              </a:rPr>
              <a:t> </a:t>
            </a:r>
            <a:r>
              <a:rPr lang="en-GB" sz="700" spc="-5">
                <a:latin typeface="Arial"/>
                <a:cs typeface="Arial"/>
              </a:rPr>
              <a:t>receiving party’s determination that it </a:t>
            </a:r>
            <a:r>
              <a:rPr lang="en-GB" sz="700">
                <a:latin typeface="Arial"/>
                <a:cs typeface="Arial"/>
              </a:rPr>
              <a:t>no </a:t>
            </a:r>
            <a:r>
              <a:rPr lang="en-GB" sz="700" spc="-5">
                <a:latin typeface="Arial"/>
                <a:cs typeface="Arial"/>
              </a:rPr>
              <a:t>longer has a need </a:t>
            </a:r>
            <a:r>
              <a:rPr lang="en-GB" sz="700">
                <a:latin typeface="Arial"/>
                <a:cs typeface="Arial"/>
              </a:rPr>
              <a:t>for </a:t>
            </a:r>
            <a:r>
              <a:rPr lang="en-GB" sz="700" spc="-5">
                <a:latin typeface="Arial"/>
                <a:cs typeface="Arial"/>
              </a:rPr>
              <a:t>such </a:t>
            </a:r>
            <a:r>
              <a:rPr lang="en-GB" sz="700" spc="-180">
                <a:latin typeface="Arial"/>
                <a:cs typeface="Arial"/>
              </a:rPr>
              <a:t> </a:t>
            </a:r>
            <a:r>
              <a:rPr lang="en-GB" sz="700" spc="-5">
                <a:latin typeface="Arial"/>
                <a:cs typeface="Arial"/>
              </a:rPr>
              <a:t>Confidential Information.</a:t>
            </a:r>
            <a:r>
              <a:rPr lang="en-GB" sz="700">
                <a:latin typeface="Arial"/>
                <a:cs typeface="Arial"/>
              </a:rPr>
              <a:t> </a:t>
            </a:r>
            <a:r>
              <a:rPr lang="en-GB" sz="700" spc="-5">
                <a:latin typeface="Arial"/>
                <a:cs typeface="Arial"/>
              </a:rPr>
              <a:t>Confidential Information provided </a:t>
            </a:r>
            <a:r>
              <a:rPr lang="en-GB" sz="700">
                <a:latin typeface="Arial"/>
                <a:cs typeface="Arial"/>
              </a:rPr>
              <a:t>to </a:t>
            </a:r>
            <a:r>
              <a:rPr lang="en-GB" sz="700" spc="-5">
                <a:latin typeface="Arial"/>
                <a:cs typeface="Arial"/>
              </a:rPr>
              <a:t>the </a:t>
            </a:r>
            <a:r>
              <a:rPr lang="en-GB" sz="700">
                <a:latin typeface="Arial"/>
                <a:cs typeface="Arial"/>
              </a:rPr>
              <a:t> </a:t>
            </a:r>
            <a:r>
              <a:rPr lang="en-GB" sz="700" spc="-5">
                <a:latin typeface="Arial"/>
                <a:cs typeface="Arial"/>
              </a:rPr>
              <a:t>receiving party in any other form, to the extent such information </a:t>
            </a:r>
            <a:r>
              <a:rPr lang="en-GB" sz="700">
                <a:latin typeface="Arial"/>
                <a:cs typeface="Arial"/>
              </a:rPr>
              <a:t> </a:t>
            </a:r>
            <a:r>
              <a:rPr lang="en-GB" sz="700" spc="-5">
                <a:latin typeface="Arial"/>
                <a:cs typeface="Arial"/>
              </a:rPr>
              <a:t>cannot </a:t>
            </a:r>
            <a:r>
              <a:rPr lang="en-GB" sz="700">
                <a:latin typeface="Arial"/>
                <a:cs typeface="Arial"/>
              </a:rPr>
              <a:t>be </a:t>
            </a:r>
            <a:r>
              <a:rPr lang="en-GB" sz="700" spc="-5">
                <a:latin typeface="Arial"/>
                <a:cs typeface="Arial"/>
              </a:rPr>
              <a:t>returned to the disclosing party, shall be destroyed by the </a:t>
            </a:r>
            <a:r>
              <a:rPr lang="en-GB" sz="700" spc="-180">
                <a:latin typeface="Arial"/>
                <a:cs typeface="Arial"/>
              </a:rPr>
              <a:t> </a:t>
            </a:r>
            <a:r>
              <a:rPr lang="en-GB" sz="700" spc="-5">
                <a:latin typeface="Arial"/>
                <a:cs typeface="Arial"/>
              </a:rPr>
              <a:t>receiving</a:t>
            </a:r>
            <a:r>
              <a:rPr lang="en-GB" sz="700">
                <a:latin typeface="Arial"/>
                <a:cs typeface="Arial"/>
              </a:rPr>
              <a:t> </a:t>
            </a:r>
            <a:r>
              <a:rPr lang="en-GB" sz="700" spc="-5">
                <a:latin typeface="Arial"/>
                <a:cs typeface="Arial"/>
              </a:rPr>
              <a:t>party</a:t>
            </a:r>
            <a:r>
              <a:rPr lang="en-GB" sz="700" spc="5">
                <a:latin typeface="Arial"/>
                <a:cs typeface="Arial"/>
              </a:rPr>
              <a:t> </a:t>
            </a:r>
            <a:r>
              <a:rPr lang="en-GB" sz="700" spc="-5">
                <a:latin typeface="Arial"/>
                <a:cs typeface="Arial"/>
              </a:rPr>
              <a:t>to</a:t>
            </a:r>
            <a:r>
              <a:rPr lang="en-GB" sz="700" spc="5">
                <a:latin typeface="Arial"/>
                <a:cs typeface="Arial"/>
              </a:rPr>
              <a:t> </a:t>
            </a:r>
            <a:r>
              <a:rPr lang="en-GB" sz="700" spc="-5">
                <a:latin typeface="Arial"/>
                <a:cs typeface="Arial"/>
              </a:rPr>
              <a:t>the</a:t>
            </a:r>
            <a:r>
              <a:rPr lang="en-GB" sz="700" spc="-10">
                <a:latin typeface="Arial"/>
                <a:cs typeface="Arial"/>
              </a:rPr>
              <a:t> </a:t>
            </a:r>
            <a:r>
              <a:rPr lang="en-GB" sz="700" spc="-5">
                <a:latin typeface="Arial"/>
                <a:cs typeface="Arial"/>
              </a:rPr>
              <a:t>extent practicable.</a:t>
            </a:r>
          </a:p>
          <a:p>
            <a:pPr marL="180000" marR="5080" algn="just">
              <a:spcBef>
                <a:spcPts val="300"/>
              </a:spcBef>
              <a:spcAft>
                <a:spcPts val="300"/>
              </a:spcAft>
            </a:pPr>
            <a:br>
              <a:rPr lang="en-GB" sz="700" spc="-5">
                <a:latin typeface="Arial"/>
                <a:cs typeface="Arial"/>
              </a:rPr>
            </a:br>
            <a:br>
              <a:rPr lang="en-GB" sz="700" spc="-5">
                <a:latin typeface="Arial"/>
                <a:cs typeface="Arial"/>
              </a:rPr>
            </a:br>
            <a:br>
              <a:rPr lang="en-GB" sz="700" spc="-5">
                <a:latin typeface="Arial"/>
                <a:cs typeface="Arial"/>
              </a:rPr>
            </a:br>
            <a:br>
              <a:rPr lang="en-GB" sz="700" spc="-5">
                <a:latin typeface="Arial"/>
                <a:cs typeface="Arial"/>
              </a:rPr>
            </a:br>
            <a:br>
              <a:rPr lang="en-GB" sz="700" spc="-5">
                <a:latin typeface="Arial"/>
                <a:cs typeface="Arial"/>
              </a:rPr>
            </a:br>
            <a:br>
              <a:rPr lang="en-GB" sz="700" spc="-5">
                <a:latin typeface="Arial"/>
                <a:cs typeface="Arial"/>
              </a:rPr>
            </a:br>
            <a:br>
              <a:rPr lang="en-GB" sz="700" spc="-5">
                <a:latin typeface="Arial"/>
                <a:cs typeface="Arial"/>
              </a:rPr>
            </a:br>
            <a:br>
              <a:rPr lang="en-GB" sz="700" spc="-5">
                <a:latin typeface="Arial"/>
                <a:cs typeface="Arial"/>
              </a:rPr>
            </a:br>
            <a:br>
              <a:rPr lang="en-GB" sz="700" spc="-5">
                <a:latin typeface="Arial"/>
                <a:cs typeface="Arial"/>
              </a:rPr>
            </a:br>
            <a:br>
              <a:rPr lang="en-GB" sz="700" spc="-5">
                <a:latin typeface="Arial"/>
                <a:cs typeface="Arial"/>
              </a:rPr>
            </a:br>
            <a:endParaRPr lang="en-GB" sz="700" spc="-5">
              <a:latin typeface="Arial"/>
              <a:cs typeface="Arial"/>
            </a:endParaRPr>
          </a:p>
          <a:p>
            <a:pPr marL="192405" indent="-180340" algn="just">
              <a:spcBef>
                <a:spcPts val="300"/>
              </a:spcBef>
              <a:spcAft>
                <a:spcPts val="300"/>
              </a:spcAft>
              <a:buAutoNum type="arabicPeriod" startAt="21"/>
              <a:tabLst>
                <a:tab pos="193040" algn="l"/>
              </a:tabLst>
            </a:pPr>
            <a:r>
              <a:rPr lang="en-GB" sz="700" spc="-5">
                <a:latin typeface="Arial"/>
                <a:cs typeface="Arial"/>
              </a:rPr>
              <a:t>The</a:t>
            </a:r>
            <a:r>
              <a:rPr lang="en-GB" sz="700" spc="20">
                <a:latin typeface="Arial"/>
                <a:cs typeface="Arial"/>
              </a:rPr>
              <a:t> </a:t>
            </a:r>
            <a:r>
              <a:rPr lang="en-GB" sz="700" spc="-5">
                <a:latin typeface="Arial"/>
                <a:cs typeface="Arial"/>
              </a:rPr>
              <a:t>obligation</a:t>
            </a:r>
            <a:r>
              <a:rPr lang="en-GB" sz="700" spc="25">
                <a:latin typeface="Arial"/>
                <a:cs typeface="Arial"/>
              </a:rPr>
              <a:t> </a:t>
            </a:r>
            <a:r>
              <a:rPr lang="en-GB" sz="700">
                <a:latin typeface="Arial"/>
                <a:cs typeface="Arial"/>
              </a:rPr>
              <a:t>of</a:t>
            </a:r>
            <a:r>
              <a:rPr lang="en-GB" sz="700" spc="30">
                <a:latin typeface="Arial"/>
                <a:cs typeface="Arial"/>
              </a:rPr>
              <a:t> </a:t>
            </a:r>
            <a:r>
              <a:rPr lang="en-GB" sz="700" spc="-5">
                <a:latin typeface="Arial"/>
                <a:cs typeface="Arial"/>
              </a:rPr>
              <a:t>confidentiality,</a:t>
            </a:r>
            <a:r>
              <a:rPr lang="en-GB" sz="700" spc="40">
                <a:latin typeface="Arial"/>
                <a:cs typeface="Arial"/>
              </a:rPr>
              <a:t> </a:t>
            </a:r>
            <a:r>
              <a:rPr lang="en-GB" sz="700" spc="-5">
                <a:latin typeface="Arial"/>
                <a:cs typeface="Arial"/>
              </a:rPr>
              <a:t>however,</a:t>
            </a:r>
            <a:r>
              <a:rPr lang="en-GB" sz="700" spc="40">
                <a:latin typeface="Arial"/>
                <a:cs typeface="Arial"/>
              </a:rPr>
              <a:t> </a:t>
            </a:r>
            <a:r>
              <a:rPr lang="en-GB" sz="700" spc="-5">
                <a:latin typeface="Arial"/>
                <a:cs typeface="Arial"/>
              </a:rPr>
              <a:t>shall</a:t>
            </a:r>
            <a:r>
              <a:rPr lang="en-GB" sz="700" spc="30">
                <a:latin typeface="Arial"/>
                <a:cs typeface="Arial"/>
              </a:rPr>
              <a:t> </a:t>
            </a:r>
            <a:r>
              <a:rPr lang="en-GB" sz="700" spc="-5">
                <a:latin typeface="Arial"/>
                <a:cs typeface="Arial"/>
              </a:rPr>
              <a:t>not</a:t>
            </a:r>
            <a:r>
              <a:rPr lang="en-GB" sz="700" spc="40">
                <a:latin typeface="Arial"/>
                <a:cs typeface="Arial"/>
              </a:rPr>
              <a:t> </a:t>
            </a:r>
            <a:r>
              <a:rPr lang="en-GB" sz="700" spc="-5">
                <a:latin typeface="Arial"/>
                <a:cs typeface="Arial"/>
              </a:rPr>
              <a:t>apply</a:t>
            </a:r>
            <a:r>
              <a:rPr lang="en-GB" sz="700" spc="30">
                <a:latin typeface="Arial"/>
                <a:cs typeface="Arial"/>
              </a:rPr>
              <a:t> </a:t>
            </a:r>
            <a:r>
              <a:rPr lang="en-GB" sz="700">
                <a:latin typeface="Arial"/>
                <a:cs typeface="Arial"/>
              </a:rPr>
              <a:t>to</a:t>
            </a:r>
            <a:r>
              <a:rPr lang="en-GB" sz="700" spc="20">
                <a:latin typeface="Arial"/>
                <a:cs typeface="Arial"/>
              </a:rPr>
              <a:t> </a:t>
            </a:r>
            <a:r>
              <a:rPr lang="en-GB" sz="700" spc="-5">
                <a:latin typeface="Arial"/>
                <a:cs typeface="Arial"/>
              </a:rPr>
              <a:t>information</a:t>
            </a:r>
            <a:r>
              <a:rPr lang="en-GB" sz="700" spc="25">
                <a:latin typeface="Arial"/>
                <a:cs typeface="Arial"/>
              </a:rPr>
              <a:t> </a:t>
            </a:r>
            <a:r>
              <a:rPr lang="en-GB" sz="700" spc="-5">
                <a:latin typeface="Arial"/>
                <a:cs typeface="Arial"/>
              </a:rPr>
              <a:t>which:</a:t>
            </a:r>
            <a:endParaRPr lang="en-GB" sz="700">
              <a:latin typeface="Arial"/>
              <a:cs typeface="Arial"/>
            </a:endParaRPr>
          </a:p>
          <a:p>
            <a:pPr marL="192405" marR="5080" lvl="1" algn="just">
              <a:spcBef>
                <a:spcPts val="300"/>
              </a:spcBef>
              <a:spcAft>
                <a:spcPts val="300"/>
              </a:spcAft>
              <a:buAutoNum type="romanLcParenBoth"/>
              <a:tabLst>
                <a:tab pos="302895" algn="l"/>
              </a:tabLst>
            </a:pPr>
            <a:r>
              <a:rPr lang="en-GB" sz="700">
                <a:latin typeface="Arial"/>
                <a:cs typeface="Arial"/>
              </a:rPr>
              <a:t>is, </a:t>
            </a:r>
            <a:r>
              <a:rPr lang="en-GB" sz="700" spc="-5">
                <a:latin typeface="Arial"/>
                <a:cs typeface="Arial"/>
              </a:rPr>
              <a:t>at the time </a:t>
            </a:r>
            <a:r>
              <a:rPr lang="en-GB" sz="700">
                <a:latin typeface="Arial"/>
                <a:cs typeface="Arial"/>
              </a:rPr>
              <a:t>of </a:t>
            </a:r>
            <a:r>
              <a:rPr lang="en-GB" sz="700" spc="-5">
                <a:latin typeface="Arial"/>
                <a:cs typeface="Arial"/>
              </a:rPr>
              <a:t>receipt </a:t>
            </a:r>
            <a:r>
              <a:rPr lang="en-GB" sz="700">
                <a:latin typeface="Arial"/>
                <a:cs typeface="Arial"/>
              </a:rPr>
              <a:t>or </a:t>
            </a:r>
            <a:r>
              <a:rPr lang="en-GB" sz="700" spc="-5">
                <a:latin typeface="Arial"/>
                <a:cs typeface="Arial"/>
              </a:rPr>
              <a:t>dissemination, </a:t>
            </a:r>
            <a:r>
              <a:rPr lang="en-GB" sz="700">
                <a:latin typeface="Arial"/>
                <a:cs typeface="Arial"/>
              </a:rPr>
              <a:t>or </a:t>
            </a:r>
            <a:r>
              <a:rPr lang="en-GB" sz="700" spc="-5">
                <a:latin typeface="Arial"/>
                <a:cs typeface="Arial"/>
              </a:rPr>
              <a:t>thereafter becomes generally </a:t>
            </a:r>
            <a:r>
              <a:rPr lang="en-GB" sz="700">
                <a:latin typeface="Arial"/>
                <a:cs typeface="Arial"/>
              </a:rPr>
              <a:t> </a:t>
            </a:r>
            <a:r>
              <a:rPr lang="en-GB" sz="700" spc="-5">
                <a:latin typeface="Arial"/>
                <a:cs typeface="Arial"/>
              </a:rPr>
              <a:t>available to the public; (ii) </a:t>
            </a:r>
            <a:r>
              <a:rPr lang="en-GB" sz="700" spc="-10">
                <a:latin typeface="Arial"/>
                <a:cs typeface="Arial"/>
              </a:rPr>
              <a:t>the </a:t>
            </a:r>
            <a:r>
              <a:rPr lang="en-GB" sz="700" spc="-5">
                <a:latin typeface="Arial"/>
                <a:cs typeface="Arial"/>
              </a:rPr>
              <a:t>receiving party possessed at the time of receipt </a:t>
            </a:r>
            <a:r>
              <a:rPr lang="en-GB" sz="700">
                <a:latin typeface="Arial"/>
                <a:cs typeface="Arial"/>
              </a:rPr>
              <a:t> </a:t>
            </a:r>
            <a:r>
              <a:rPr lang="en-GB" sz="700" spc="-5">
                <a:latin typeface="Arial"/>
                <a:cs typeface="Arial"/>
              </a:rPr>
              <a:t>thereof</a:t>
            </a:r>
            <a:r>
              <a:rPr lang="en-GB" sz="700" spc="-35">
                <a:latin typeface="Arial"/>
                <a:cs typeface="Arial"/>
              </a:rPr>
              <a:t> </a:t>
            </a:r>
            <a:r>
              <a:rPr lang="en-GB" sz="700" spc="-5">
                <a:latin typeface="Arial"/>
                <a:cs typeface="Arial"/>
              </a:rPr>
              <a:t>from</a:t>
            </a:r>
            <a:r>
              <a:rPr lang="en-GB" sz="700" spc="-30">
                <a:latin typeface="Arial"/>
                <a:cs typeface="Arial"/>
              </a:rPr>
              <a:t> </a:t>
            </a:r>
            <a:r>
              <a:rPr lang="en-GB" sz="700" spc="-5">
                <a:latin typeface="Arial"/>
                <a:cs typeface="Arial"/>
              </a:rPr>
              <a:t>the</a:t>
            </a:r>
            <a:r>
              <a:rPr lang="en-GB" sz="700" spc="-20">
                <a:latin typeface="Arial"/>
                <a:cs typeface="Arial"/>
              </a:rPr>
              <a:t> </a:t>
            </a:r>
            <a:r>
              <a:rPr lang="en-GB" sz="700" spc="-5">
                <a:latin typeface="Arial"/>
                <a:cs typeface="Arial"/>
              </a:rPr>
              <a:t>disclosing</a:t>
            </a:r>
            <a:r>
              <a:rPr lang="en-GB" sz="700" spc="-25">
                <a:latin typeface="Arial"/>
                <a:cs typeface="Arial"/>
              </a:rPr>
              <a:t> </a:t>
            </a:r>
            <a:r>
              <a:rPr lang="en-GB" sz="700" spc="-5">
                <a:latin typeface="Arial"/>
                <a:cs typeface="Arial"/>
              </a:rPr>
              <a:t>party,</a:t>
            </a:r>
            <a:r>
              <a:rPr lang="en-GB" sz="700" spc="-20">
                <a:latin typeface="Arial"/>
                <a:cs typeface="Arial"/>
              </a:rPr>
              <a:t> </a:t>
            </a:r>
            <a:r>
              <a:rPr lang="en-GB" sz="700" spc="-5">
                <a:latin typeface="Arial"/>
                <a:cs typeface="Arial"/>
              </a:rPr>
              <a:t>and</a:t>
            </a:r>
            <a:r>
              <a:rPr lang="en-GB" sz="700" spc="-25">
                <a:latin typeface="Arial"/>
                <a:cs typeface="Arial"/>
              </a:rPr>
              <a:t> </a:t>
            </a:r>
            <a:r>
              <a:rPr lang="en-GB" sz="700" spc="-5">
                <a:latin typeface="Arial"/>
                <a:cs typeface="Arial"/>
              </a:rPr>
              <a:t>was</a:t>
            </a:r>
            <a:r>
              <a:rPr lang="en-GB" sz="700" spc="-20">
                <a:latin typeface="Arial"/>
                <a:cs typeface="Arial"/>
              </a:rPr>
              <a:t> </a:t>
            </a:r>
            <a:r>
              <a:rPr lang="en-GB" sz="700" spc="-10">
                <a:latin typeface="Arial"/>
                <a:cs typeface="Arial"/>
              </a:rPr>
              <a:t>not</a:t>
            </a:r>
            <a:r>
              <a:rPr lang="en-GB" sz="700" spc="-25">
                <a:latin typeface="Arial"/>
                <a:cs typeface="Arial"/>
              </a:rPr>
              <a:t> </a:t>
            </a:r>
            <a:r>
              <a:rPr lang="en-GB" sz="700" spc="-5">
                <a:latin typeface="Arial"/>
                <a:cs typeface="Arial"/>
              </a:rPr>
              <a:t>acquired</a:t>
            </a:r>
            <a:r>
              <a:rPr lang="en-GB" sz="700" spc="-20">
                <a:latin typeface="Arial"/>
                <a:cs typeface="Arial"/>
              </a:rPr>
              <a:t> </a:t>
            </a:r>
            <a:r>
              <a:rPr lang="en-GB" sz="700" spc="-5">
                <a:latin typeface="Arial"/>
                <a:cs typeface="Arial"/>
              </a:rPr>
              <a:t>directly</a:t>
            </a:r>
            <a:r>
              <a:rPr lang="en-GB" sz="700" spc="-35">
                <a:latin typeface="Arial"/>
                <a:cs typeface="Arial"/>
              </a:rPr>
              <a:t> </a:t>
            </a:r>
            <a:r>
              <a:rPr lang="en-GB" sz="700">
                <a:latin typeface="Arial"/>
                <a:cs typeface="Arial"/>
              </a:rPr>
              <a:t>or</a:t>
            </a:r>
            <a:r>
              <a:rPr lang="en-GB" sz="700" spc="-35">
                <a:latin typeface="Arial"/>
                <a:cs typeface="Arial"/>
              </a:rPr>
              <a:t> </a:t>
            </a:r>
            <a:r>
              <a:rPr lang="en-GB" sz="700" spc="-5">
                <a:latin typeface="Arial"/>
                <a:cs typeface="Arial"/>
              </a:rPr>
              <a:t>indirectly</a:t>
            </a:r>
            <a:r>
              <a:rPr lang="en-GB" sz="700" spc="-35">
                <a:latin typeface="Arial"/>
                <a:cs typeface="Arial"/>
              </a:rPr>
              <a:t> </a:t>
            </a:r>
            <a:r>
              <a:rPr lang="en-GB" sz="700">
                <a:latin typeface="Arial"/>
                <a:cs typeface="Arial"/>
              </a:rPr>
              <a:t>from </a:t>
            </a:r>
            <a:r>
              <a:rPr lang="en-GB" sz="700" spc="5">
                <a:latin typeface="Arial"/>
                <a:cs typeface="Arial"/>
              </a:rPr>
              <a:t> </a:t>
            </a:r>
            <a:r>
              <a:rPr lang="en-GB" sz="700" spc="-10">
                <a:latin typeface="Arial"/>
                <a:cs typeface="Arial"/>
              </a:rPr>
              <a:t>the</a:t>
            </a:r>
            <a:r>
              <a:rPr lang="en-GB" sz="700" spc="-35">
                <a:latin typeface="Arial"/>
                <a:cs typeface="Arial"/>
              </a:rPr>
              <a:t> </a:t>
            </a:r>
            <a:r>
              <a:rPr lang="en-GB" sz="700" spc="-5">
                <a:latin typeface="Arial"/>
                <a:cs typeface="Arial"/>
              </a:rPr>
              <a:t>disclosing</a:t>
            </a:r>
            <a:r>
              <a:rPr lang="en-GB" sz="700" spc="-35">
                <a:latin typeface="Arial"/>
                <a:cs typeface="Arial"/>
              </a:rPr>
              <a:t> </a:t>
            </a:r>
            <a:r>
              <a:rPr lang="en-GB" sz="700" spc="-5">
                <a:latin typeface="Arial"/>
                <a:cs typeface="Arial"/>
              </a:rPr>
              <a:t>party;</a:t>
            </a:r>
            <a:r>
              <a:rPr lang="en-GB" sz="700" spc="-30">
                <a:latin typeface="Arial"/>
                <a:cs typeface="Arial"/>
              </a:rPr>
              <a:t> </a:t>
            </a:r>
            <a:r>
              <a:rPr lang="en-GB" sz="700" spc="-5">
                <a:latin typeface="Arial"/>
                <a:cs typeface="Arial"/>
              </a:rPr>
              <a:t>(iii)</a:t>
            </a:r>
            <a:r>
              <a:rPr lang="en-GB" sz="700" spc="-45">
                <a:latin typeface="Arial"/>
                <a:cs typeface="Arial"/>
              </a:rPr>
              <a:t> </a:t>
            </a:r>
            <a:r>
              <a:rPr lang="en-GB" sz="700" spc="-5">
                <a:latin typeface="Arial"/>
                <a:cs typeface="Arial"/>
              </a:rPr>
              <a:t>is</a:t>
            </a:r>
            <a:r>
              <a:rPr lang="en-GB" sz="700" spc="-30">
                <a:latin typeface="Arial"/>
                <a:cs typeface="Arial"/>
              </a:rPr>
              <a:t> </a:t>
            </a:r>
            <a:r>
              <a:rPr lang="en-GB" sz="700" spc="-5">
                <a:latin typeface="Arial"/>
                <a:cs typeface="Arial"/>
              </a:rPr>
              <a:t>acquired</a:t>
            </a:r>
            <a:r>
              <a:rPr lang="en-GB" sz="700" spc="-30">
                <a:latin typeface="Arial"/>
                <a:cs typeface="Arial"/>
              </a:rPr>
              <a:t> </a:t>
            </a:r>
            <a:r>
              <a:rPr lang="en-GB" sz="700" spc="-5">
                <a:latin typeface="Arial"/>
                <a:cs typeface="Arial"/>
              </a:rPr>
              <a:t>or</a:t>
            </a:r>
            <a:r>
              <a:rPr lang="en-GB" sz="700" spc="-35">
                <a:latin typeface="Arial"/>
                <a:cs typeface="Arial"/>
              </a:rPr>
              <a:t> </a:t>
            </a:r>
            <a:r>
              <a:rPr lang="en-GB" sz="700" spc="-5">
                <a:latin typeface="Arial"/>
                <a:cs typeface="Arial"/>
              </a:rPr>
              <a:t>rightfully</a:t>
            </a:r>
            <a:r>
              <a:rPr lang="en-GB" sz="700" spc="-30">
                <a:latin typeface="Arial"/>
                <a:cs typeface="Arial"/>
              </a:rPr>
              <a:t> </a:t>
            </a:r>
            <a:r>
              <a:rPr lang="en-GB" sz="700" spc="-5">
                <a:latin typeface="Arial"/>
                <a:cs typeface="Arial"/>
              </a:rPr>
              <a:t>received</a:t>
            </a:r>
            <a:r>
              <a:rPr lang="en-GB" sz="700" spc="-35">
                <a:latin typeface="Arial"/>
                <a:cs typeface="Arial"/>
              </a:rPr>
              <a:t> </a:t>
            </a:r>
            <a:r>
              <a:rPr lang="en-GB" sz="700" spc="-5">
                <a:latin typeface="Arial"/>
                <a:cs typeface="Arial"/>
              </a:rPr>
              <a:t>and</a:t>
            </a:r>
            <a:r>
              <a:rPr lang="en-GB" sz="700" spc="-35">
                <a:latin typeface="Arial"/>
                <a:cs typeface="Arial"/>
              </a:rPr>
              <a:t> </a:t>
            </a:r>
            <a:r>
              <a:rPr lang="en-GB" sz="700" spc="-5">
                <a:latin typeface="Arial"/>
                <a:cs typeface="Arial"/>
              </a:rPr>
              <a:t>without</a:t>
            </a:r>
            <a:r>
              <a:rPr lang="en-GB" sz="700" spc="-25">
                <a:latin typeface="Arial"/>
                <a:cs typeface="Arial"/>
              </a:rPr>
              <a:t> </a:t>
            </a:r>
            <a:r>
              <a:rPr lang="en-GB" sz="700" spc="-5">
                <a:latin typeface="Arial"/>
                <a:cs typeface="Arial"/>
              </a:rPr>
              <a:t>confidential </a:t>
            </a:r>
            <a:r>
              <a:rPr lang="en-GB" sz="700">
                <a:latin typeface="Arial"/>
                <a:cs typeface="Arial"/>
              </a:rPr>
              <a:t> </a:t>
            </a:r>
            <a:r>
              <a:rPr lang="en-GB" sz="700" spc="-5">
                <a:latin typeface="Arial"/>
                <a:cs typeface="Arial"/>
              </a:rPr>
              <a:t>limitation</a:t>
            </a:r>
            <a:r>
              <a:rPr lang="en-GB" sz="700">
                <a:latin typeface="Arial"/>
                <a:cs typeface="Arial"/>
              </a:rPr>
              <a:t> </a:t>
            </a:r>
            <a:r>
              <a:rPr lang="en-GB" sz="700" spc="-5">
                <a:latin typeface="Arial"/>
                <a:cs typeface="Arial"/>
              </a:rPr>
              <a:t>by</a:t>
            </a:r>
            <a:r>
              <a:rPr lang="en-GB" sz="700">
                <a:latin typeface="Arial"/>
                <a:cs typeface="Arial"/>
              </a:rPr>
              <a:t> </a:t>
            </a:r>
            <a:r>
              <a:rPr lang="en-GB" sz="700" spc="-5">
                <a:latin typeface="Arial"/>
                <a:cs typeface="Arial"/>
              </a:rPr>
              <a:t>the</a:t>
            </a:r>
            <a:r>
              <a:rPr lang="en-GB" sz="700">
                <a:latin typeface="Arial"/>
                <a:cs typeface="Arial"/>
              </a:rPr>
              <a:t> </a:t>
            </a:r>
            <a:r>
              <a:rPr lang="en-GB" sz="700" spc="-5">
                <a:latin typeface="Arial"/>
                <a:cs typeface="Arial"/>
              </a:rPr>
              <a:t>receiving</a:t>
            </a:r>
            <a:r>
              <a:rPr lang="en-GB" sz="700">
                <a:latin typeface="Arial"/>
                <a:cs typeface="Arial"/>
              </a:rPr>
              <a:t> </a:t>
            </a:r>
            <a:r>
              <a:rPr lang="en-GB" sz="700" spc="-5">
                <a:latin typeface="Arial"/>
                <a:cs typeface="Arial"/>
              </a:rPr>
              <a:t>party</a:t>
            </a:r>
            <a:r>
              <a:rPr lang="en-GB" sz="700">
                <a:latin typeface="Arial"/>
                <a:cs typeface="Arial"/>
              </a:rPr>
              <a:t> </a:t>
            </a:r>
            <a:r>
              <a:rPr lang="en-GB" sz="700" spc="-5">
                <a:latin typeface="Arial"/>
                <a:cs typeface="Arial"/>
              </a:rPr>
              <a:t>from</a:t>
            </a:r>
            <a:r>
              <a:rPr lang="en-GB" sz="700">
                <a:latin typeface="Arial"/>
                <a:cs typeface="Arial"/>
              </a:rPr>
              <a:t> </a:t>
            </a:r>
            <a:r>
              <a:rPr lang="en-GB" sz="700" spc="-5">
                <a:latin typeface="Arial"/>
                <a:cs typeface="Arial"/>
              </a:rPr>
              <a:t>a</a:t>
            </a:r>
            <a:r>
              <a:rPr lang="en-GB" sz="700">
                <a:latin typeface="Arial"/>
                <a:cs typeface="Arial"/>
              </a:rPr>
              <a:t> </a:t>
            </a:r>
            <a:r>
              <a:rPr lang="en-GB" sz="700" spc="-5">
                <a:latin typeface="Arial"/>
                <a:cs typeface="Arial"/>
              </a:rPr>
              <a:t>third</a:t>
            </a:r>
            <a:r>
              <a:rPr lang="en-GB" sz="700">
                <a:latin typeface="Arial"/>
                <a:cs typeface="Arial"/>
              </a:rPr>
              <a:t> </a:t>
            </a:r>
            <a:r>
              <a:rPr lang="en-GB" sz="700" spc="-5">
                <a:latin typeface="Arial"/>
                <a:cs typeface="Arial"/>
              </a:rPr>
              <a:t>party;</a:t>
            </a:r>
            <a:r>
              <a:rPr lang="en-GB" sz="700">
                <a:latin typeface="Arial"/>
                <a:cs typeface="Arial"/>
              </a:rPr>
              <a:t> </a:t>
            </a:r>
            <a:r>
              <a:rPr lang="en-GB" sz="700" spc="-5">
                <a:latin typeface="Arial"/>
                <a:cs typeface="Arial"/>
              </a:rPr>
              <a:t>(iv)</a:t>
            </a:r>
            <a:r>
              <a:rPr lang="en-GB" sz="700">
                <a:latin typeface="Arial"/>
                <a:cs typeface="Arial"/>
              </a:rPr>
              <a:t> </a:t>
            </a:r>
            <a:r>
              <a:rPr lang="en-GB" sz="700" spc="-5">
                <a:latin typeface="Arial"/>
                <a:cs typeface="Arial"/>
              </a:rPr>
              <a:t>is</a:t>
            </a:r>
            <a:r>
              <a:rPr lang="en-GB" sz="700">
                <a:latin typeface="Arial"/>
                <a:cs typeface="Arial"/>
              </a:rPr>
              <a:t> </a:t>
            </a:r>
            <a:r>
              <a:rPr lang="en-GB" sz="700" spc="-5">
                <a:latin typeface="Arial"/>
                <a:cs typeface="Arial"/>
              </a:rPr>
              <a:t>independently </a:t>
            </a:r>
            <a:r>
              <a:rPr lang="en-GB" sz="700">
                <a:latin typeface="Arial"/>
                <a:cs typeface="Arial"/>
              </a:rPr>
              <a:t> </a:t>
            </a:r>
            <a:r>
              <a:rPr lang="en-GB" sz="700" spc="-5">
                <a:latin typeface="Arial"/>
                <a:cs typeface="Arial"/>
              </a:rPr>
              <a:t>developed</a:t>
            </a:r>
            <a:r>
              <a:rPr lang="en-GB" sz="700">
                <a:latin typeface="Arial"/>
                <a:cs typeface="Arial"/>
              </a:rPr>
              <a:t> </a:t>
            </a:r>
            <a:r>
              <a:rPr lang="en-GB" sz="700" spc="-5">
                <a:latin typeface="Arial"/>
                <a:cs typeface="Arial"/>
              </a:rPr>
              <a:t>by</a:t>
            </a:r>
            <a:r>
              <a:rPr lang="en-GB" sz="700">
                <a:latin typeface="Arial"/>
                <a:cs typeface="Arial"/>
              </a:rPr>
              <a:t> </a:t>
            </a:r>
            <a:r>
              <a:rPr lang="en-GB" sz="700" spc="-5">
                <a:latin typeface="Arial"/>
                <a:cs typeface="Arial"/>
              </a:rPr>
              <a:t>the</a:t>
            </a:r>
            <a:r>
              <a:rPr lang="en-GB" sz="700">
                <a:latin typeface="Arial"/>
                <a:cs typeface="Arial"/>
              </a:rPr>
              <a:t> </a:t>
            </a:r>
            <a:r>
              <a:rPr lang="en-GB" sz="700" spc="-5">
                <a:latin typeface="Arial"/>
                <a:cs typeface="Arial"/>
              </a:rPr>
              <a:t>receiving</a:t>
            </a:r>
            <a:r>
              <a:rPr lang="en-GB" sz="700">
                <a:latin typeface="Arial"/>
                <a:cs typeface="Arial"/>
              </a:rPr>
              <a:t> </a:t>
            </a:r>
            <a:r>
              <a:rPr lang="en-GB" sz="700" spc="-5">
                <a:latin typeface="Arial"/>
                <a:cs typeface="Arial"/>
              </a:rPr>
              <a:t>party</a:t>
            </a:r>
            <a:r>
              <a:rPr lang="en-GB" sz="700">
                <a:latin typeface="Arial"/>
                <a:cs typeface="Arial"/>
              </a:rPr>
              <a:t> </a:t>
            </a:r>
            <a:r>
              <a:rPr lang="en-GB" sz="700" spc="-5">
                <a:latin typeface="Arial"/>
                <a:cs typeface="Arial"/>
              </a:rPr>
              <a:t>without</a:t>
            </a:r>
            <a:r>
              <a:rPr lang="en-GB" sz="700">
                <a:latin typeface="Arial"/>
                <a:cs typeface="Arial"/>
              </a:rPr>
              <a:t> </a:t>
            </a:r>
            <a:r>
              <a:rPr lang="en-GB" sz="700" spc="-5">
                <a:latin typeface="Arial"/>
                <a:cs typeface="Arial"/>
              </a:rPr>
              <a:t>breach</a:t>
            </a:r>
            <a:r>
              <a:rPr lang="en-GB" sz="700">
                <a:latin typeface="Arial"/>
                <a:cs typeface="Arial"/>
              </a:rPr>
              <a:t> </a:t>
            </a:r>
            <a:r>
              <a:rPr lang="en-GB" sz="700" spc="-5">
                <a:latin typeface="Arial"/>
                <a:cs typeface="Arial"/>
              </a:rPr>
              <a:t>of</a:t>
            </a:r>
            <a:r>
              <a:rPr lang="en-GB" sz="700">
                <a:latin typeface="Arial"/>
                <a:cs typeface="Arial"/>
              </a:rPr>
              <a:t> </a:t>
            </a:r>
            <a:r>
              <a:rPr lang="en-GB" sz="700" spc="-5">
                <a:latin typeface="Arial"/>
                <a:cs typeface="Arial"/>
              </a:rPr>
              <a:t>this</a:t>
            </a:r>
            <a:r>
              <a:rPr lang="en-GB" sz="700">
                <a:latin typeface="Arial"/>
                <a:cs typeface="Arial"/>
              </a:rPr>
              <a:t> </a:t>
            </a:r>
            <a:r>
              <a:rPr lang="en-GB" sz="700" spc="-5">
                <a:latin typeface="Arial"/>
                <a:cs typeface="Arial"/>
              </a:rPr>
              <a:t>Agreement;</a:t>
            </a:r>
            <a:r>
              <a:rPr lang="en-GB" sz="700">
                <a:latin typeface="Arial"/>
                <a:cs typeface="Arial"/>
              </a:rPr>
              <a:t> (v) is </a:t>
            </a:r>
            <a:r>
              <a:rPr lang="en-GB" sz="700" spc="5">
                <a:latin typeface="Arial"/>
                <a:cs typeface="Arial"/>
              </a:rPr>
              <a:t> </a:t>
            </a:r>
            <a:r>
              <a:rPr lang="en-GB" sz="700" spc="-5">
                <a:latin typeface="Arial"/>
                <a:cs typeface="Arial"/>
              </a:rPr>
              <a:t>required </a:t>
            </a:r>
            <a:r>
              <a:rPr lang="en-GB" sz="700">
                <a:latin typeface="Arial"/>
                <a:cs typeface="Arial"/>
              </a:rPr>
              <a:t>to </a:t>
            </a:r>
            <a:r>
              <a:rPr lang="en-GB" sz="700" spc="-5">
                <a:latin typeface="Arial"/>
                <a:cs typeface="Arial"/>
              </a:rPr>
              <a:t>be disclosed pursuant </a:t>
            </a:r>
            <a:r>
              <a:rPr lang="en-GB" sz="700">
                <a:latin typeface="Arial"/>
                <a:cs typeface="Arial"/>
              </a:rPr>
              <a:t>to </a:t>
            </a:r>
            <a:r>
              <a:rPr lang="en-GB" sz="700" spc="-5">
                <a:latin typeface="Arial"/>
                <a:cs typeface="Arial"/>
              </a:rPr>
              <a:t>court order or law requirement, provided </a:t>
            </a:r>
            <a:r>
              <a:rPr lang="en-GB" sz="700">
                <a:latin typeface="Arial"/>
                <a:cs typeface="Arial"/>
              </a:rPr>
              <a:t> </a:t>
            </a:r>
            <a:r>
              <a:rPr lang="en-GB" sz="700" spc="-10">
                <a:latin typeface="Arial"/>
                <a:cs typeface="Arial"/>
              </a:rPr>
              <a:t>that </a:t>
            </a:r>
            <a:r>
              <a:rPr lang="en-GB" sz="700" spc="-5">
                <a:latin typeface="Arial"/>
                <a:cs typeface="Arial"/>
              </a:rPr>
              <a:t>receiving party first gives the disclosing party reasonable notice of such </a:t>
            </a:r>
            <a:r>
              <a:rPr lang="en-GB" sz="700">
                <a:latin typeface="Arial"/>
                <a:cs typeface="Arial"/>
              </a:rPr>
              <a:t> </a:t>
            </a:r>
            <a:r>
              <a:rPr lang="en-GB" sz="700" spc="-5">
                <a:latin typeface="Arial"/>
                <a:cs typeface="Arial"/>
              </a:rPr>
              <a:t>court order </a:t>
            </a:r>
            <a:r>
              <a:rPr lang="en-GB" sz="700">
                <a:latin typeface="Arial"/>
                <a:cs typeface="Arial"/>
              </a:rPr>
              <a:t>or </a:t>
            </a:r>
            <a:r>
              <a:rPr lang="en-GB" sz="700" spc="-5">
                <a:latin typeface="Arial"/>
                <a:cs typeface="Arial"/>
              </a:rPr>
              <a:t>law requirement and </a:t>
            </a:r>
            <a:r>
              <a:rPr lang="en-GB" sz="700">
                <a:latin typeface="Arial"/>
                <a:cs typeface="Arial"/>
              </a:rPr>
              <a:t>an </a:t>
            </a:r>
            <a:r>
              <a:rPr lang="en-GB" sz="700" spc="-5">
                <a:latin typeface="Arial"/>
                <a:cs typeface="Arial"/>
              </a:rPr>
              <a:t>opportunity to oppose and/or attempt </a:t>
            </a:r>
            <a:r>
              <a:rPr lang="en-GB" sz="700">
                <a:latin typeface="Arial"/>
                <a:cs typeface="Arial"/>
              </a:rPr>
              <a:t>to </a:t>
            </a:r>
            <a:r>
              <a:rPr lang="en-GB" sz="700" spc="5">
                <a:latin typeface="Arial"/>
                <a:cs typeface="Arial"/>
              </a:rPr>
              <a:t> </a:t>
            </a:r>
            <a:r>
              <a:rPr lang="en-GB" sz="700" spc="-5">
                <a:latin typeface="Arial"/>
                <a:cs typeface="Arial"/>
              </a:rPr>
              <a:t>limit such production; or (vi) where certain Services </a:t>
            </a:r>
            <a:r>
              <a:rPr lang="en-GB" sz="700">
                <a:latin typeface="Arial"/>
                <a:cs typeface="Arial"/>
              </a:rPr>
              <a:t>may </a:t>
            </a:r>
            <a:r>
              <a:rPr lang="en-GB" sz="700" spc="-5">
                <a:latin typeface="Arial"/>
                <a:cs typeface="Arial"/>
              </a:rPr>
              <a:t>require the Supplier </a:t>
            </a:r>
            <a:r>
              <a:rPr lang="en-GB" sz="700">
                <a:latin typeface="Arial"/>
                <a:cs typeface="Arial"/>
              </a:rPr>
              <a:t>to </a:t>
            </a:r>
            <a:r>
              <a:rPr lang="en-GB" sz="700" spc="5">
                <a:latin typeface="Arial"/>
                <a:cs typeface="Arial"/>
              </a:rPr>
              <a:t> </a:t>
            </a:r>
            <a:r>
              <a:rPr lang="en-GB" sz="700" spc="-5">
                <a:latin typeface="Arial"/>
                <a:cs typeface="Arial"/>
              </a:rPr>
              <a:t>disclose the Client’s identity where the Client is considered to </a:t>
            </a:r>
            <a:r>
              <a:rPr lang="en-GB" sz="700">
                <a:latin typeface="Arial"/>
                <a:cs typeface="Arial"/>
              </a:rPr>
              <a:t>be </a:t>
            </a:r>
            <a:r>
              <a:rPr lang="en-GB" sz="700" spc="-5">
                <a:latin typeface="Arial"/>
                <a:cs typeface="Arial"/>
              </a:rPr>
              <a:t>a Controller </a:t>
            </a:r>
            <a:r>
              <a:rPr lang="en-GB" sz="700">
                <a:latin typeface="Arial"/>
                <a:cs typeface="Arial"/>
              </a:rPr>
              <a:t>in </a:t>
            </a:r>
            <a:r>
              <a:rPr lang="en-GB" sz="700" spc="5">
                <a:latin typeface="Arial"/>
                <a:cs typeface="Arial"/>
              </a:rPr>
              <a:t> </a:t>
            </a:r>
            <a:r>
              <a:rPr lang="en-GB" sz="700" spc="-5">
                <a:latin typeface="Arial"/>
                <a:cs typeface="Arial"/>
              </a:rPr>
              <a:t>accordance</a:t>
            </a:r>
            <a:r>
              <a:rPr lang="en-GB" sz="700" spc="-10">
                <a:latin typeface="Arial"/>
                <a:cs typeface="Arial"/>
              </a:rPr>
              <a:t> </a:t>
            </a:r>
            <a:r>
              <a:rPr lang="en-GB" sz="700">
                <a:latin typeface="Arial"/>
                <a:cs typeface="Arial"/>
              </a:rPr>
              <a:t>with</a:t>
            </a:r>
            <a:r>
              <a:rPr lang="en-GB" sz="700" spc="-10">
                <a:latin typeface="Arial"/>
                <a:cs typeface="Arial"/>
              </a:rPr>
              <a:t> </a:t>
            </a:r>
            <a:r>
              <a:rPr lang="en-GB" sz="700" spc="-5">
                <a:latin typeface="Arial"/>
                <a:cs typeface="Arial"/>
              </a:rPr>
              <a:t>applicable</a:t>
            </a:r>
            <a:r>
              <a:rPr lang="en-GB" sz="700" spc="5">
                <a:latin typeface="Arial"/>
                <a:cs typeface="Arial"/>
              </a:rPr>
              <a:t> </a:t>
            </a:r>
            <a:r>
              <a:rPr lang="en-GB" sz="700" spc="-5">
                <a:latin typeface="Arial"/>
                <a:cs typeface="Arial"/>
              </a:rPr>
              <a:t>Data</a:t>
            </a:r>
            <a:r>
              <a:rPr lang="en-GB" sz="700" spc="-10">
                <a:latin typeface="Arial"/>
                <a:cs typeface="Arial"/>
              </a:rPr>
              <a:t> </a:t>
            </a:r>
            <a:r>
              <a:rPr lang="en-GB" sz="700" spc="-5">
                <a:latin typeface="Arial"/>
                <a:cs typeface="Arial"/>
              </a:rPr>
              <a:t>Protection</a:t>
            </a:r>
            <a:r>
              <a:rPr lang="en-GB" sz="700" spc="5">
                <a:latin typeface="Arial"/>
                <a:cs typeface="Arial"/>
              </a:rPr>
              <a:t> </a:t>
            </a:r>
            <a:r>
              <a:rPr lang="en-GB" sz="700" spc="-5">
                <a:latin typeface="Arial"/>
                <a:cs typeface="Arial"/>
              </a:rPr>
              <a:t>Laws.</a:t>
            </a:r>
            <a:endParaRPr lang="en-GB" sz="700">
              <a:latin typeface="Arial"/>
              <a:cs typeface="Arial"/>
            </a:endParaRPr>
          </a:p>
          <a:p>
            <a:pPr marL="192405" marR="5715" indent="-180340" algn="just">
              <a:spcBef>
                <a:spcPts val="300"/>
              </a:spcBef>
              <a:spcAft>
                <a:spcPts val="300"/>
              </a:spcAft>
              <a:buAutoNum type="arabicPeriod" startAt="21"/>
              <a:tabLst>
                <a:tab pos="193040" algn="l"/>
              </a:tabLst>
            </a:pPr>
            <a:r>
              <a:rPr lang="en-GB" sz="700" spc="-5">
                <a:latin typeface="Arial"/>
                <a:cs typeface="Arial"/>
              </a:rPr>
              <a:t>Notwithstanding the foregoing, Client acknowledges and agrees that certain </a:t>
            </a:r>
            <a:r>
              <a:rPr lang="en-GB" sz="700">
                <a:latin typeface="Arial"/>
                <a:cs typeface="Arial"/>
              </a:rPr>
              <a:t> </a:t>
            </a:r>
            <a:r>
              <a:rPr lang="en-GB" sz="700" spc="-5">
                <a:latin typeface="Arial"/>
                <a:cs typeface="Arial"/>
              </a:rPr>
              <a:t>Services may require Supplier to expose, reveal, disclose </a:t>
            </a:r>
            <a:r>
              <a:rPr lang="en-GB" sz="700">
                <a:latin typeface="Arial"/>
                <a:cs typeface="Arial"/>
              </a:rPr>
              <a:t>or </a:t>
            </a:r>
            <a:r>
              <a:rPr lang="en-GB" sz="700" spc="-5">
                <a:latin typeface="Arial"/>
                <a:cs typeface="Arial"/>
              </a:rPr>
              <a:t>describe Client’s </a:t>
            </a:r>
            <a:r>
              <a:rPr lang="en-GB" sz="700">
                <a:latin typeface="Arial"/>
                <a:cs typeface="Arial"/>
              </a:rPr>
              <a:t> </a:t>
            </a:r>
            <a:r>
              <a:rPr lang="en-GB" sz="700" spc="-5">
                <a:latin typeface="Arial"/>
                <a:cs typeface="Arial"/>
              </a:rPr>
              <a:t>confidential information, including, without limitation, new concepts, products, </a:t>
            </a:r>
            <a:r>
              <a:rPr lang="en-GB" sz="700">
                <a:latin typeface="Arial"/>
                <a:cs typeface="Arial"/>
              </a:rPr>
              <a:t> </a:t>
            </a:r>
            <a:r>
              <a:rPr lang="en-GB" sz="700" spc="-5">
                <a:latin typeface="Arial"/>
                <a:cs typeface="Arial"/>
              </a:rPr>
              <a:t>services, advertising campaigns </a:t>
            </a:r>
            <a:r>
              <a:rPr lang="en-GB" sz="700">
                <a:latin typeface="Arial"/>
                <a:cs typeface="Arial"/>
              </a:rPr>
              <a:t>or </a:t>
            </a:r>
            <a:r>
              <a:rPr lang="en-GB" sz="700" spc="-5">
                <a:latin typeface="Arial"/>
                <a:cs typeface="Arial"/>
              </a:rPr>
              <a:t>designs, to survey respondents ("Concept </a:t>
            </a:r>
            <a:r>
              <a:rPr lang="en-GB" sz="700">
                <a:latin typeface="Arial"/>
                <a:cs typeface="Arial"/>
              </a:rPr>
              <a:t> </a:t>
            </a:r>
            <a:r>
              <a:rPr lang="en-GB" sz="700" spc="-5">
                <a:latin typeface="Arial"/>
                <a:cs typeface="Arial"/>
              </a:rPr>
              <a:t>Testing").</a:t>
            </a:r>
            <a:r>
              <a:rPr lang="en-GB" sz="700" spc="370">
                <a:latin typeface="Arial"/>
                <a:cs typeface="Arial"/>
              </a:rPr>
              <a:t> </a:t>
            </a:r>
            <a:r>
              <a:rPr lang="en-GB" sz="700" spc="-5">
                <a:latin typeface="Arial"/>
                <a:cs typeface="Arial"/>
              </a:rPr>
              <a:t>Client hereby waives and releases Supplier from </a:t>
            </a:r>
            <a:r>
              <a:rPr lang="en-GB" sz="700" spc="-10">
                <a:latin typeface="Arial"/>
                <a:cs typeface="Arial"/>
              </a:rPr>
              <a:t>and </a:t>
            </a:r>
            <a:r>
              <a:rPr lang="en-GB" sz="700" spc="-5">
                <a:latin typeface="Arial"/>
                <a:cs typeface="Arial"/>
              </a:rPr>
              <a:t>against any </a:t>
            </a:r>
            <a:r>
              <a:rPr lang="en-GB" sz="700">
                <a:latin typeface="Arial"/>
                <a:cs typeface="Arial"/>
              </a:rPr>
              <a:t> </a:t>
            </a:r>
            <a:r>
              <a:rPr lang="en-GB" sz="700" spc="-10">
                <a:latin typeface="Arial"/>
                <a:cs typeface="Arial"/>
              </a:rPr>
              <a:t>and</a:t>
            </a:r>
            <a:r>
              <a:rPr lang="en-GB" sz="700" spc="-5">
                <a:latin typeface="Arial"/>
                <a:cs typeface="Arial"/>
              </a:rPr>
              <a:t> all</a:t>
            </a:r>
            <a:r>
              <a:rPr lang="en-GB" sz="700">
                <a:latin typeface="Arial"/>
                <a:cs typeface="Arial"/>
              </a:rPr>
              <a:t> </a:t>
            </a:r>
            <a:r>
              <a:rPr lang="en-GB" sz="700" spc="-5">
                <a:latin typeface="Arial"/>
                <a:cs typeface="Arial"/>
              </a:rPr>
              <a:t>Claims</a:t>
            </a:r>
            <a:r>
              <a:rPr lang="en-GB" sz="700">
                <a:latin typeface="Arial"/>
                <a:cs typeface="Arial"/>
              </a:rPr>
              <a:t> </a:t>
            </a:r>
            <a:r>
              <a:rPr lang="en-GB" sz="700" spc="-5">
                <a:latin typeface="Arial"/>
                <a:cs typeface="Arial"/>
              </a:rPr>
              <a:t>resulting from</a:t>
            </a:r>
            <a:r>
              <a:rPr lang="en-GB" sz="700">
                <a:latin typeface="Arial"/>
                <a:cs typeface="Arial"/>
              </a:rPr>
              <a:t> </a:t>
            </a:r>
            <a:r>
              <a:rPr lang="en-GB" sz="700" spc="-5">
                <a:latin typeface="Arial"/>
                <a:cs typeface="Arial"/>
              </a:rPr>
              <a:t>or related to Supplier’s disclosure </a:t>
            </a:r>
            <a:r>
              <a:rPr lang="en-GB" sz="700">
                <a:latin typeface="Arial"/>
                <a:cs typeface="Arial"/>
              </a:rPr>
              <a:t>of </a:t>
            </a:r>
            <a:r>
              <a:rPr lang="en-GB" sz="700" spc="-5">
                <a:latin typeface="Arial"/>
                <a:cs typeface="Arial"/>
              </a:rPr>
              <a:t>Client’s </a:t>
            </a:r>
            <a:r>
              <a:rPr lang="en-GB" sz="700">
                <a:latin typeface="Arial"/>
                <a:cs typeface="Arial"/>
              </a:rPr>
              <a:t> </a:t>
            </a:r>
            <a:r>
              <a:rPr lang="en-GB" sz="700" spc="-5">
                <a:latin typeface="Arial"/>
                <a:cs typeface="Arial"/>
              </a:rPr>
              <a:t>confidential</a:t>
            </a:r>
            <a:r>
              <a:rPr lang="en-GB" sz="700">
                <a:latin typeface="Arial"/>
                <a:cs typeface="Arial"/>
              </a:rPr>
              <a:t> </a:t>
            </a:r>
            <a:r>
              <a:rPr lang="en-GB" sz="700" spc="-5">
                <a:latin typeface="Arial"/>
                <a:cs typeface="Arial"/>
              </a:rPr>
              <a:t>information</a:t>
            </a:r>
            <a:r>
              <a:rPr lang="en-GB" sz="700">
                <a:latin typeface="Arial"/>
                <a:cs typeface="Arial"/>
              </a:rPr>
              <a:t> </a:t>
            </a:r>
            <a:r>
              <a:rPr lang="en-GB" sz="700" spc="-5">
                <a:latin typeface="Arial"/>
                <a:cs typeface="Arial"/>
              </a:rPr>
              <a:t>to</a:t>
            </a:r>
            <a:r>
              <a:rPr lang="en-GB" sz="700">
                <a:latin typeface="Arial"/>
                <a:cs typeface="Arial"/>
              </a:rPr>
              <a:t> </a:t>
            </a:r>
            <a:r>
              <a:rPr lang="en-GB" sz="700" spc="-5">
                <a:latin typeface="Arial"/>
                <a:cs typeface="Arial"/>
              </a:rPr>
              <a:t>survey</a:t>
            </a:r>
            <a:r>
              <a:rPr lang="en-GB" sz="700">
                <a:latin typeface="Arial"/>
                <a:cs typeface="Arial"/>
              </a:rPr>
              <a:t> </a:t>
            </a:r>
            <a:r>
              <a:rPr lang="en-GB" sz="700" spc="-5">
                <a:latin typeface="Arial"/>
                <a:cs typeface="Arial"/>
              </a:rPr>
              <a:t>respondents</a:t>
            </a:r>
            <a:r>
              <a:rPr lang="en-GB" sz="700">
                <a:latin typeface="Arial"/>
                <a:cs typeface="Arial"/>
              </a:rPr>
              <a:t> in</a:t>
            </a:r>
            <a:r>
              <a:rPr lang="en-GB" sz="700" spc="5">
                <a:latin typeface="Arial"/>
                <a:cs typeface="Arial"/>
              </a:rPr>
              <a:t> </a:t>
            </a:r>
            <a:r>
              <a:rPr lang="en-GB" sz="700" spc="-5">
                <a:latin typeface="Arial"/>
                <a:cs typeface="Arial"/>
              </a:rPr>
              <a:t>connection</a:t>
            </a:r>
            <a:r>
              <a:rPr lang="en-GB" sz="700">
                <a:latin typeface="Arial"/>
                <a:cs typeface="Arial"/>
              </a:rPr>
              <a:t> </a:t>
            </a:r>
            <a:r>
              <a:rPr lang="en-GB" sz="700" spc="-5">
                <a:latin typeface="Arial"/>
                <a:cs typeface="Arial"/>
              </a:rPr>
              <a:t>with</a:t>
            </a:r>
            <a:r>
              <a:rPr lang="en-GB" sz="700">
                <a:latin typeface="Arial"/>
                <a:cs typeface="Arial"/>
              </a:rPr>
              <a:t> </a:t>
            </a:r>
            <a:r>
              <a:rPr lang="en-GB" sz="700" spc="-5">
                <a:latin typeface="Arial"/>
                <a:cs typeface="Arial"/>
              </a:rPr>
              <a:t>Concept </a:t>
            </a:r>
            <a:r>
              <a:rPr lang="en-GB" sz="700">
                <a:latin typeface="Arial"/>
                <a:cs typeface="Arial"/>
              </a:rPr>
              <a:t> </a:t>
            </a:r>
            <a:r>
              <a:rPr lang="en-GB" sz="700" spc="-5">
                <a:latin typeface="Arial"/>
                <a:cs typeface="Arial"/>
              </a:rPr>
              <a:t>Testing.</a:t>
            </a:r>
          </a:p>
          <a:p>
            <a:pPr marL="12065" marR="5715" algn="just">
              <a:spcBef>
                <a:spcPts val="300"/>
              </a:spcBef>
              <a:spcAft>
                <a:spcPts val="300"/>
              </a:spcAft>
              <a:tabLst>
                <a:tab pos="193040" algn="l"/>
              </a:tabLst>
            </a:pPr>
            <a:r>
              <a:rPr lang="en-GB" sz="700" b="1" spc="-5">
                <a:latin typeface="Arial"/>
                <a:cs typeface="Arial"/>
              </a:rPr>
              <a:t>INTELLECTUAL PROPERTY RIGHTS</a:t>
            </a:r>
          </a:p>
          <a:p>
            <a:pPr marL="192405" marR="5080" indent="-180340" algn="just">
              <a:spcBef>
                <a:spcPts val="300"/>
              </a:spcBef>
              <a:spcAft>
                <a:spcPts val="300"/>
              </a:spcAft>
              <a:buAutoNum type="arabicPeriod" startAt="23"/>
              <a:tabLst>
                <a:tab pos="193040" algn="l"/>
              </a:tabLst>
            </a:pPr>
            <a:r>
              <a:rPr lang="en-GB" sz="700" spc="-5">
                <a:latin typeface="Arial"/>
                <a:cs typeface="Arial"/>
              </a:rPr>
              <a:t>Client</a:t>
            </a:r>
            <a:r>
              <a:rPr lang="en-GB" sz="700">
                <a:latin typeface="Arial"/>
                <a:cs typeface="Arial"/>
              </a:rPr>
              <a:t> </a:t>
            </a:r>
            <a:r>
              <a:rPr lang="en-GB" sz="700" spc="-5">
                <a:latin typeface="Arial"/>
                <a:cs typeface="Arial"/>
              </a:rPr>
              <a:t>shall</a:t>
            </a:r>
            <a:r>
              <a:rPr lang="en-GB" sz="700">
                <a:latin typeface="Arial"/>
                <a:cs typeface="Arial"/>
              </a:rPr>
              <a:t> </a:t>
            </a:r>
            <a:r>
              <a:rPr lang="en-GB" sz="700" spc="-5">
                <a:latin typeface="Arial"/>
                <a:cs typeface="Arial"/>
              </a:rPr>
              <a:t>own</a:t>
            </a:r>
            <a:r>
              <a:rPr lang="en-GB" sz="700">
                <a:latin typeface="Arial"/>
                <a:cs typeface="Arial"/>
              </a:rPr>
              <a:t> </a:t>
            </a:r>
            <a:r>
              <a:rPr lang="en-GB" sz="700" spc="-5">
                <a:latin typeface="Arial"/>
                <a:cs typeface="Arial"/>
              </a:rPr>
              <a:t>the</a:t>
            </a:r>
            <a:r>
              <a:rPr lang="en-GB" sz="700">
                <a:latin typeface="Arial"/>
                <a:cs typeface="Arial"/>
              </a:rPr>
              <a:t> </a:t>
            </a:r>
            <a:r>
              <a:rPr lang="en-GB" sz="700" spc="-5">
                <a:latin typeface="Arial"/>
                <a:cs typeface="Arial"/>
              </a:rPr>
              <a:t>Deliverables</a:t>
            </a:r>
            <a:r>
              <a:rPr lang="en-GB" sz="700">
                <a:latin typeface="Arial"/>
                <a:cs typeface="Arial"/>
              </a:rPr>
              <a:t> </a:t>
            </a:r>
            <a:r>
              <a:rPr lang="en-GB" sz="700" spc="-5">
                <a:latin typeface="Arial"/>
                <a:cs typeface="Arial"/>
              </a:rPr>
              <a:t>(including</a:t>
            </a:r>
            <a:r>
              <a:rPr lang="en-GB" sz="700">
                <a:latin typeface="Arial"/>
                <a:cs typeface="Arial"/>
              </a:rPr>
              <a:t> </a:t>
            </a:r>
            <a:r>
              <a:rPr lang="en-GB" sz="700" spc="-5">
                <a:latin typeface="Arial"/>
                <a:cs typeface="Arial"/>
              </a:rPr>
              <a:t>copyright</a:t>
            </a:r>
            <a:r>
              <a:rPr lang="en-GB" sz="700">
                <a:latin typeface="Arial"/>
                <a:cs typeface="Arial"/>
              </a:rPr>
              <a:t> or</a:t>
            </a:r>
            <a:r>
              <a:rPr lang="en-GB" sz="700" spc="5">
                <a:latin typeface="Arial"/>
                <a:cs typeface="Arial"/>
              </a:rPr>
              <a:t> </a:t>
            </a:r>
            <a:r>
              <a:rPr lang="en-GB" sz="700" spc="-5">
                <a:latin typeface="Arial"/>
                <a:cs typeface="Arial"/>
              </a:rPr>
              <a:t>other</a:t>
            </a:r>
            <a:r>
              <a:rPr lang="en-GB" sz="700">
                <a:latin typeface="Arial"/>
                <a:cs typeface="Arial"/>
              </a:rPr>
              <a:t> </a:t>
            </a:r>
            <a:r>
              <a:rPr lang="en-GB" sz="700" spc="-5">
                <a:latin typeface="Arial"/>
                <a:cs typeface="Arial"/>
              </a:rPr>
              <a:t>intellectual </a:t>
            </a:r>
            <a:r>
              <a:rPr lang="en-GB" sz="700">
                <a:latin typeface="Arial"/>
                <a:cs typeface="Arial"/>
              </a:rPr>
              <a:t> </a:t>
            </a:r>
            <a:r>
              <a:rPr lang="en-GB" sz="700" spc="-5">
                <a:latin typeface="Arial"/>
                <a:cs typeface="Arial"/>
              </a:rPr>
              <a:t>property</a:t>
            </a:r>
            <a:r>
              <a:rPr lang="en-GB" sz="700">
                <a:latin typeface="Arial"/>
                <a:cs typeface="Arial"/>
              </a:rPr>
              <a:t> </a:t>
            </a:r>
            <a:r>
              <a:rPr lang="en-GB" sz="700" spc="-5">
                <a:latin typeface="Arial"/>
                <a:cs typeface="Arial"/>
              </a:rPr>
              <a:t>rights)</a:t>
            </a:r>
            <a:r>
              <a:rPr lang="en-GB" sz="700">
                <a:latin typeface="Arial"/>
                <a:cs typeface="Arial"/>
              </a:rPr>
              <a:t> </a:t>
            </a:r>
            <a:r>
              <a:rPr lang="en-GB" sz="700" spc="-5">
                <a:latin typeface="Arial"/>
                <a:cs typeface="Arial"/>
              </a:rPr>
              <a:t>upon</a:t>
            </a:r>
            <a:r>
              <a:rPr lang="en-GB" sz="700">
                <a:latin typeface="Arial"/>
                <a:cs typeface="Arial"/>
              </a:rPr>
              <a:t> </a:t>
            </a:r>
            <a:r>
              <a:rPr lang="en-GB" sz="700" spc="-5">
                <a:latin typeface="Arial"/>
                <a:cs typeface="Arial"/>
              </a:rPr>
              <a:t>payment</a:t>
            </a:r>
            <a:r>
              <a:rPr lang="en-GB" sz="700">
                <a:latin typeface="Arial"/>
                <a:cs typeface="Arial"/>
              </a:rPr>
              <a:t> </a:t>
            </a:r>
            <a:r>
              <a:rPr lang="en-GB" sz="700" spc="-5">
                <a:latin typeface="Arial"/>
                <a:cs typeface="Arial"/>
              </a:rPr>
              <a:t>of</a:t>
            </a:r>
            <a:r>
              <a:rPr lang="en-GB" sz="700">
                <a:latin typeface="Arial"/>
                <a:cs typeface="Arial"/>
              </a:rPr>
              <a:t> </a:t>
            </a:r>
            <a:r>
              <a:rPr lang="en-GB" sz="700" spc="-5">
                <a:latin typeface="Arial"/>
                <a:cs typeface="Arial"/>
              </a:rPr>
              <a:t>the</a:t>
            </a:r>
            <a:r>
              <a:rPr lang="en-GB" sz="700">
                <a:latin typeface="Arial"/>
                <a:cs typeface="Arial"/>
              </a:rPr>
              <a:t> </a:t>
            </a:r>
            <a:r>
              <a:rPr lang="en-GB" sz="700" spc="-5">
                <a:latin typeface="Arial"/>
                <a:cs typeface="Arial"/>
              </a:rPr>
              <a:t>relevant</a:t>
            </a:r>
            <a:r>
              <a:rPr lang="en-GB" sz="700">
                <a:latin typeface="Arial"/>
                <a:cs typeface="Arial"/>
              </a:rPr>
              <a:t> </a:t>
            </a:r>
            <a:r>
              <a:rPr lang="en-GB" sz="700" spc="-5">
                <a:latin typeface="Arial"/>
                <a:cs typeface="Arial"/>
              </a:rPr>
              <a:t>price.</a:t>
            </a:r>
            <a:r>
              <a:rPr lang="en-GB" sz="700">
                <a:latin typeface="Arial"/>
                <a:cs typeface="Arial"/>
              </a:rPr>
              <a:t> </a:t>
            </a:r>
            <a:r>
              <a:rPr lang="en-GB" sz="700" spc="-5">
                <a:latin typeface="Arial"/>
                <a:cs typeface="Arial"/>
              </a:rPr>
              <a:t>Supplier</a:t>
            </a:r>
            <a:r>
              <a:rPr lang="en-GB" sz="700">
                <a:latin typeface="Arial"/>
                <a:cs typeface="Arial"/>
              </a:rPr>
              <a:t> </a:t>
            </a:r>
            <a:r>
              <a:rPr lang="en-GB" sz="700" spc="-5">
                <a:latin typeface="Arial"/>
                <a:cs typeface="Arial"/>
              </a:rPr>
              <a:t>retains</a:t>
            </a:r>
            <a:r>
              <a:rPr lang="en-GB" sz="700">
                <a:latin typeface="Arial"/>
                <a:cs typeface="Arial"/>
              </a:rPr>
              <a:t> full </a:t>
            </a:r>
            <a:r>
              <a:rPr lang="en-GB" sz="700" spc="5">
                <a:latin typeface="Arial"/>
                <a:cs typeface="Arial"/>
              </a:rPr>
              <a:t> </a:t>
            </a:r>
            <a:r>
              <a:rPr lang="en-GB" sz="700" spc="-5">
                <a:latin typeface="Arial"/>
                <a:cs typeface="Arial"/>
              </a:rPr>
              <a:t>ownership and intellectual property rights in all techniques, models, processes, </a:t>
            </a:r>
            <a:r>
              <a:rPr lang="en-GB" sz="700">
                <a:latin typeface="Arial"/>
                <a:cs typeface="Arial"/>
              </a:rPr>
              <a:t> </a:t>
            </a:r>
            <a:r>
              <a:rPr lang="en-GB" sz="700" spc="-5">
                <a:latin typeface="Arial"/>
                <a:cs typeface="Arial"/>
              </a:rPr>
              <a:t>tools, methodologies and know-how, (including without limitation </a:t>
            </a:r>
            <a:r>
              <a:rPr lang="en-GB" sz="700" spc="-15">
                <a:latin typeface="Arial"/>
                <a:cs typeface="Arial"/>
              </a:rPr>
              <a:t>all </a:t>
            </a:r>
            <a:r>
              <a:rPr lang="en-GB" sz="700" spc="-20">
                <a:latin typeface="Arial"/>
                <a:cs typeface="Arial"/>
              </a:rPr>
              <a:t>databases, </a:t>
            </a:r>
            <a:r>
              <a:rPr lang="en-GB" sz="700" spc="-15">
                <a:latin typeface="Arial"/>
                <a:cs typeface="Arial"/>
              </a:rPr>
              <a:t> </a:t>
            </a:r>
            <a:r>
              <a:rPr lang="en-GB" sz="700" spc="-20">
                <a:latin typeface="Arial"/>
                <a:cs typeface="Arial"/>
              </a:rPr>
              <a:t>computer programs and software, </a:t>
            </a:r>
            <a:r>
              <a:rPr lang="en-GB" sz="700" spc="-5">
                <a:latin typeface="Arial"/>
                <a:cs typeface="Arial"/>
              </a:rPr>
              <a:t>processes, formulae, tools, models, algorithms </a:t>
            </a:r>
            <a:r>
              <a:rPr lang="en-GB" sz="700" spc="-180">
                <a:latin typeface="Arial"/>
                <a:cs typeface="Arial"/>
              </a:rPr>
              <a:t> </a:t>
            </a:r>
            <a:r>
              <a:rPr lang="en-GB" sz="700" spc="-10">
                <a:latin typeface="Arial"/>
                <a:cs typeface="Arial"/>
              </a:rPr>
              <a:t>and </a:t>
            </a:r>
            <a:r>
              <a:rPr lang="en-GB" sz="700" spc="-5">
                <a:latin typeface="Arial"/>
                <a:cs typeface="Arial"/>
              </a:rPr>
              <a:t>products, proposals survey questionnaires, </a:t>
            </a:r>
            <a:r>
              <a:rPr lang="en-GB" sz="700">
                <a:latin typeface="Arial"/>
                <a:cs typeface="Arial"/>
              </a:rPr>
              <a:t>data </a:t>
            </a:r>
            <a:r>
              <a:rPr lang="en-GB" sz="700" spc="-5">
                <a:latin typeface="Arial"/>
                <a:cs typeface="Arial"/>
              </a:rPr>
              <a:t>files and other forms used </a:t>
            </a:r>
            <a:r>
              <a:rPr lang="en-GB" sz="700">
                <a:latin typeface="Arial"/>
                <a:cs typeface="Arial"/>
              </a:rPr>
              <a:t> </a:t>
            </a:r>
            <a:r>
              <a:rPr lang="en-GB" sz="700" spc="-5">
                <a:latin typeface="Arial"/>
                <a:cs typeface="Arial"/>
              </a:rPr>
              <a:t>in the fieldwork) that are used, created </a:t>
            </a:r>
            <a:r>
              <a:rPr lang="en-GB" sz="700">
                <a:latin typeface="Arial"/>
                <a:cs typeface="Arial"/>
              </a:rPr>
              <a:t>or </a:t>
            </a:r>
            <a:r>
              <a:rPr lang="en-GB" sz="700" spc="-5">
                <a:latin typeface="Arial"/>
                <a:cs typeface="Arial"/>
              </a:rPr>
              <a:t>developed </a:t>
            </a:r>
            <a:r>
              <a:rPr lang="en-GB" sz="700">
                <a:latin typeface="Arial"/>
                <a:cs typeface="Arial"/>
              </a:rPr>
              <a:t>in </a:t>
            </a:r>
            <a:r>
              <a:rPr lang="en-GB" sz="700" spc="-5">
                <a:latin typeface="Arial"/>
                <a:cs typeface="Arial"/>
              </a:rPr>
              <a:t>connection with the </a:t>
            </a:r>
            <a:r>
              <a:rPr lang="en-GB" sz="700">
                <a:latin typeface="Arial"/>
                <a:cs typeface="Arial"/>
              </a:rPr>
              <a:t> </a:t>
            </a:r>
            <a:r>
              <a:rPr lang="en-GB" sz="700" spc="-5">
                <a:latin typeface="Arial"/>
                <a:cs typeface="Arial"/>
              </a:rPr>
              <a:t>Services</a:t>
            </a:r>
            <a:r>
              <a:rPr lang="en-GB" sz="700" spc="-10">
                <a:latin typeface="Arial"/>
                <a:cs typeface="Arial"/>
              </a:rPr>
              <a:t> </a:t>
            </a:r>
            <a:r>
              <a:rPr lang="en-GB" sz="700" spc="-5">
                <a:latin typeface="Arial"/>
                <a:cs typeface="Arial"/>
              </a:rPr>
              <a:t>(“Supplier</a:t>
            </a:r>
            <a:r>
              <a:rPr lang="en-GB" sz="700" spc="-10">
                <a:latin typeface="Arial"/>
                <a:cs typeface="Arial"/>
              </a:rPr>
              <a:t> </a:t>
            </a:r>
            <a:r>
              <a:rPr lang="en-GB" sz="700" spc="-5">
                <a:latin typeface="Arial"/>
                <a:cs typeface="Arial"/>
              </a:rPr>
              <a:t>IP”).</a:t>
            </a:r>
            <a:endParaRPr lang="en-GB" sz="700">
              <a:latin typeface="Arial"/>
              <a:cs typeface="Arial"/>
            </a:endParaRPr>
          </a:p>
          <a:p>
            <a:pPr marL="192405" marR="6985" indent="-180340" algn="just">
              <a:spcBef>
                <a:spcPts val="300"/>
              </a:spcBef>
              <a:spcAft>
                <a:spcPts val="300"/>
              </a:spcAft>
              <a:buAutoNum type="arabicPeriod" startAt="23"/>
              <a:tabLst>
                <a:tab pos="193040" algn="l"/>
              </a:tabLst>
            </a:pPr>
            <a:r>
              <a:rPr lang="en-GB" sz="700" spc="-5">
                <a:latin typeface="Arial"/>
                <a:cs typeface="Arial"/>
              </a:rPr>
              <a:t>Under</a:t>
            </a:r>
            <a:r>
              <a:rPr lang="en-GB" sz="700">
                <a:latin typeface="Arial"/>
                <a:cs typeface="Arial"/>
              </a:rPr>
              <a:t> </a:t>
            </a:r>
            <a:r>
              <a:rPr lang="en-GB" sz="700" spc="-5">
                <a:latin typeface="Arial"/>
                <a:cs typeface="Arial"/>
              </a:rPr>
              <a:t>no</a:t>
            </a:r>
            <a:r>
              <a:rPr lang="en-GB" sz="700">
                <a:latin typeface="Arial"/>
                <a:cs typeface="Arial"/>
              </a:rPr>
              <a:t> </a:t>
            </a:r>
            <a:r>
              <a:rPr lang="en-GB" sz="700" spc="-5">
                <a:latin typeface="Arial"/>
                <a:cs typeface="Arial"/>
              </a:rPr>
              <a:t>circumstances</a:t>
            </a:r>
            <a:r>
              <a:rPr lang="en-GB" sz="700">
                <a:latin typeface="Arial"/>
                <a:cs typeface="Arial"/>
              </a:rPr>
              <a:t> </a:t>
            </a:r>
            <a:r>
              <a:rPr lang="en-GB" sz="700" spc="-5">
                <a:latin typeface="Arial"/>
                <a:cs typeface="Arial"/>
              </a:rPr>
              <a:t>will</a:t>
            </a:r>
            <a:r>
              <a:rPr lang="en-GB" sz="700">
                <a:latin typeface="Arial"/>
                <a:cs typeface="Arial"/>
              </a:rPr>
              <a:t> </a:t>
            </a:r>
            <a:r>
              <a:rPr lang="en-GB" sz="700" spc="-5">
                <a:latin typeface="Arial"/>
                <a:cs typeface="Arial"/>
              </a:rPr>
              <a:t>Supplier</a:t>
            </a:r>
            <a:r>
              <a:rPr lang="en-GB" sz="700">
                <a:latin typeface="Arial"/>
                <a:cs typeface="Arial"/>
              </a:rPr>
              <a:t> </a:t>
            </a:r>
            <a:r>
              <a:rPr lang="en-GB" sz="700" spc="-5">
                <a:latin typeface="Arial"/>
                <a:cs typeface="Arial"/>
              </a:rPr>
              <a:t>disclose</a:t>
            </a:r>
            <a:r>
              <a:rPr lang="en-GB" sz="700">
                <a:latin typeface="Arial"/>
                <a:cs typeface="Arial"/>
              </a:rPr>
              <a:t> </a:t>
            </a:r>
            <a:r>
              <a:rPr lang="en-GB" sz="700" spc="-5">
                <a:latin typeface="Arial"/>
                <a:cs typeface="Arial"/>
              </a:rPr>
              <a:t>information</a:t>
            </a:r>
            <a:r>
              <a:rPr lang="en-GB" sz="700">
                <a:latin typeface="Arial"/>
                <a:cs typeface="Arial"/>
              </a:rPr>
              <a:t> </a:t>
            </a:r>
            <a:r>
              <a:rPr lang="en-GB" sz="700" spc="-5">
                <a:latin typeface="Arial"/>
                <a:cs typeface="Arial"/>
              </a:rPr>
              <a:t>regarding </a:t>
            </a:r>
            <a:r>
              <a:rPr lang="en-GB" sz="700">
                <a:latin typeface="Arial"/>
                <a:cs typeface="Arial"/>
              </a:rPr>
              <a:t> </a:t>
            </a:r>
            <a:r>
              <a:rPr lang="en-GB" sz="700" spc="-5">
                <a:latin typeface="Arial"/>
                <a:cs typeface="Arial"/>
              </a:rPr>
              <a:t>respondents that will make them personally identifiable except </a:t>
            </a:r>
            <a:r>
              <a:rPr lang="en-GB" sz="700">
                <a:latin typeface="Arial"/>
                <a:cs typeface="Arial"/>
              </a:rPr>
              <a:t>as </a:t>
            </a:r>
            <a:r>
              <a:rPr lang="en-GB" sz="700" spc="-5">
                <a:latin typeface="Arial"/>
                <a:cs typeface="Arial"/>
              </a:rPr>
              <a:t>permitted </a:t>
            </a:r>
            <a:r>
              <a:rPr lang="en-GB" sz="700">
                <a:latin typeface="Arial"/>
                <a:cs typeface="Arial"/>
              </a:rPr>
              <a:t>by </a:t>
            </a:r>
            <a:r>
              <a:rPr lang="en-GB" sz="700" spc="5">
                <a:latin typeface="Arial"/>
                <a:cs typeface="Arial"/>
              </a:rPr>
              <a:t> </a:t>
            </a:r>
            <a:r>
              <a:rPr lang="en-GB" sz="700" spc="-10">
                <a:latin typeface="Arial"/>
                <a:cs typeface="Arial"/>
              </a:rPr>
              <a:t>and</a:t>
            </a:r>
            <a:r>
              <a:rPr lang="en-GB" sz="700" spc="5">
                <a:latin typeface="Arial"/>
                <a:cs typeface="Arial"/>
              </a:rPr>
              <a:t> </a:t>
            </a:r>
            <a:r>
              <a:rPr lang="en-GB" sz="700" spc="-5">
                <a:latin typeface="Arial"/>
                <a:cs typeface="Arial"/>
              </a:rPr>
              <a:t>in</a:t>
            </a:r>
            <a:r>
              <a:rPr lang="en-GB" sz="700" spc="10">
                <a:latin typeface="Arial"/>
                <a:cs typeface="Arial"/>
              </a:rPr>
              <a:t> </a:t>
            </a:r>
            <a:r>
              <a:rPr lang="en-GB" sz="700" spc="-5">
                <a:latin typeface="Arial"/>
                <a:cs typeface="Arial"/>
              </a:rPr>
              <a:t>accordance </a:t>
            </a:r>
            <a:r>
              <a:rPr lang="en-GB" sz="700">
                <a:latin typeface="Arial"/>
                <a:cs typeface="Arial"/>
              </a:rPr>
              <a:t>with</a:t>
            </a:r>
            <a:r>
              <a:rPr lang="en-GB" sz="700" spc="-5">
                <a:latin typeface="Arial"/>
                <a:cs typeface="Arial"/>
              </a:rPr>
              <a:t> applicable law</a:t>
            </a:r>
            <a:r>
              <a:rPr lang="en-GB" sz="700" spc="25">
                <a:latin typeface="Arial"/>
                <a:cs typeface="Arial"/>
              </a:rPr>
              <a:t> </a:t>
            </a:r>
            <a:r>
              <a:rPr lang="en-GB" sz="700" spc="-10">
                <a:latin typeface="Arial"/>
                <a:cs typeface="Arial"/>
              </a:rPr>
              <a:t>and</a:t>
            </a:r>
            <a:r>
              <a:rPr lang="en-GB" sz="700" spc="5">
                <a:latin typeface="Arial"/>
                <a:cs typeface="Arial"/>
              </a:rPr>
              <a:t> </a:t>
            </a:r>
            <a:r>
              <a:rPr lang="en-GB" sz="700" spc="-5">
                <a:latin typeface="Arial"/>
                <a:cs typeface="Arial"/>
              </a:rPr>
              <a:t>professional</a:t>
            </a:r>
            <a:r>
              <a:rPr lang="en-GB" sz="700">
                <a:latin typeface="Arial"/>
                <a:cs typeface="Arial"/>
              </a:rPr>
              <a:t> </a:t>
            </a:r>
            <a:r>
              <a:rPr lang="en-GB" sz="700" spc="-5">
                <a:latin typeface="Arial"/>
                <a:cs typeface="Arial"/>
              </a:rPr>
              <a:t>codes</a:t>
            </a:r>
            <a:r>
              <a:rPr lang="en-GB" sz="700" spc="10">
                <a:latin typeface="Arial"/>
                <a:cs typeface="Arial"/>
              </a:rPr>
              <a:t> </a:t>
            </a:r>
            <a:r>
              <a:rPr lang="en-GB" sz="700" spc="-5">
                <a:latin typeface="Arial"/>
                <a:cs typeface="Arial"/>
              </a:rPr>
              <a:t>of</a:t>
            </a:r>
            <a:r>
              <a:rPr lang="en-GB" sz="700">
                <a:latin typeface="Arial"/>
                <a:cs typeface="Arial"/>
              </a:rPr>
              <a:t> </a:t>
            </a:r>
            <a:r>
              <a:rPr lang="en-GB" sz="700" spc="-5">
                <a:latin typeface="Arial"/>
                <a:cs typeface="Arial"/>
              </a:rPr>
              <a:t>conduct.</a:t>
            </a:r>
            <a:endParaRPr lang="en-GB" sz="700">
              <a:latin typeface="Arial"/>
              <a:cs typeface="Arial"/>
            </a:endParaRPr>
          </a:p>
          <a:p>
            <a:pPr marL="192405" marR="6985" indent="-179705" algn="just">
              <a:spcBef>
                <a:spcPts val="300"/>
              </a:spcBef>
              <a:spcAft>
                <a:spcPts val="300"/>
              </a:spcAft>
              <a:buAutoNum type="arabicPeriod" startAt="23"/>
              <a:tabLst>
                <a:tab pos="193040" algn="l"/>
              </a:tabLst>
            </a:pPr>
            <a:r>
              <a:rPr lang="en-GB" sz="700" spc="-5">
                <a:latin typeface="Arial"/>
                <a:cs typeface="Arial"/>
              </a:rPr>
              <a:t>Notwithstanding the foregoing, to the extent that the Agreement specifies that </a:t>
            </a:r>
            <a:r>
              <a:rPr lang="en-GB" sz="700">
                <a:latin typeface="Arial"/>
                <a:cs typeface="Arial"/>
              </a:rPr>
              <a:t> </a:t>
            </a:r>
            <a:r>
              <a:rPr lang="en-GB" sz="700" spc="-10">
                <a:latin typeface="Arial"/>
                <a:cs typeface="Arial"/>
              </a:rPr>
              <a:t>the</a:t>
            </a:r>
            <a:r>
              <a:rPr lang="en-GB" sz="700" spc="-5">
                <a:latin typeface="Arial"/>
                <a:cs typeface="Arial"/>
              </a:rPr>
              <a:t> Services</a:t>
            </a:r>
            <a:r>
              <a:rPr lang="en-GB" sz="700" spc="180">
                <a:latin typeface="Arial"/>
                <a:cs typeface="Arial"/>
              </a:rPr>
              <a:t> </a:t>
            </a:r>
            <a:r>
              <a:rPr lang="en-GB" sz="700" spc="-5">
                <a:latin typeface="Arial"/>
                <a:cs typeface="Arial"/>
              </a:rPr>
              <a:t>include normative data </a:t>
            </a:r>
            <a:r>
              <a:rPr lang="en-GB" sz="700">
                <a:latin typeface="Arial"/>
                <a:cs typeface="Arial"/>
              </a:rPr>
              <a:t>to</a:t>
            </a:r>
            <a:r>
              <a:rPr lang="en-GB" sz="700" spc="195">
                <a:latin typeface="Arial"/>
                <a:cs typeface="Arial"/>
              </a:rPr>
              <a:t> </a:t>
            </a:r>
            <a:r>
              <a:rPr lang="en-GB" sz="700" spc="-5">
                <a:latin typeface="Arial"/>
                <a:cs typeface="Arial"/>
              </a:rPr>
              <a:t>assist the Client </a:t>
            </a:r>
            <a:r>
              <a:rPr lang="en-GB" sz="700">
                <a:latin typeface="Arial"/>
                <a:cs typeface="Arial"/>
              </a:rPr>
              <a:t>with </a:t>
            </a:r>
            <a:r>
              <a:rPr lang="en-GB" sz="700" spc="-5">
                <a:latin typeface="Arial"/>
                <a:cs typeface="Arial"/>
              </a:rPr>
              <a:t>the interpretation </a:t>
            </a:r>
            <a:r>
              <a:rPr lang="en-GB" sz="700">
                <a:latin typeface="Arial"/>
                <a:cs typeface="Arial"/>
              </a:rPr>
              <a:t> </a:t>
            </a:r>
            <a:r>
              <a:rPr lang="en-GB" sz="700" spc="-5">
                <a:latin typeface="Arial"/>
                <a:cs typeface="Arial"/>
              </a:rPr>
              <a:t>of the Services, syndicated research services and/or any Deliverables will be </a:t>
            </a:r>
            <a:r>
              <a:rPr lang="en-GB" sz="700">
                <a:latin typeface="Arial"/>
                <a:cs typeface="Arial"/>
              </a:rPr>
              <a:t> </a:t>
            </a:r>
            <a:r>
              <a:rPr lang="en-GB" sz="700" spc="-5">
                <a:latin typeface="Arial"/>
                <a:cs typeface="Arial"/>
              </a:rPr>
              <a:t>comprised</a:t>
            </a:r>
            <a:r>
              <a:rPr lang="en-GB" sz="700">
                <a:latin typeface="Arial"/>
                <a:cs typeface="Arial"/>
              </a:rPr>
              <a:t> </a:t>
            </a:r>
            <a:r>
              <a:rPr lang="en-GB" sz="700" spc="-5">
                <a:latin typeface="Arial"/>
                <a:cs typeface="Arial"/>
              </a:rPr>
              <a:t>of</a:t>
            </a:r>
            <a:r>
              <a:rPr lang="en-GB" sz="700">
                <a:latin typeface="Arial"/>
                <a:cs typeface="Arial"/>
              </a:rPr>
              <a:t> </a:t>
            </a:r>
            <a:r>
              <a:rPr lang="en-GB" sz="700" spc="-5">
                <a:latin typeface="Arial"/>
                <a:cs typeface="Arial"/>
              </a:rPr>
              <a:t>syndicated</a:t>
            </a:r>
            <a:r>
              <a:rPr lang="en-GB" sz="700">
                <a:latin typeface="Arial"/>
                <a:cs typeface="Arial"/>
              </a:rPr>
              <a:t> </a:t>
            </a:r>
            <a:r>
              <a:rPr lang="en-GB" sz="700" spc="-5">
                <a:latin typeface="Arial"/>
                <a:cs typeface="Arial"/>
              </a:rPr>
              <a:t>research</a:t>
            </a:r>
            <a:r>
              <a:rPr lang="en-GB" sz="700">
                <a:latin typeface="Arial"/>
                <a:cs typeface="Arial"/>
              </a:rPr>
              <a:t> </a:t>
            </a:r>
            <a:r>
              <a:rPr lang="en-GB" sz="700" spc="-5">
                <a:latin typeface="Arial"/>
                <a:cs typeface="Arial"/>
              </a:rPr>
              <a:t>reports</a:t>
            </a:r>
            <a:r>
              <a:rPr lang="en-GB" sz="700">
                <a:latin typeface="Arial"/>
                <a:cs typeface="Arial"/>
              </a:rPr>
              <a:t> </a:t>
            </a:r>
            <a:r>
              <a:rPr lang="en-GB" sz="700" spc="-5">
                <a:latin typeface="Arial"/>
                <a:cs typeface="Arial"/>
              </a:rPr>
              <a:t>(“Syndicated</a:t>
            </a:r>
            <a:r>
              <a:rPr lang="en-GB" sz="700">
                <a:latin typeface="Arial"/>
                <a:cs typeface="Arial"/>
              </a:rPr>
              <a:t> </a:t>
            </a:r>
            <a:r>
              <a:rPr lang="en-GB" sz="700" spc="-5">
                <a:latin typeface="Arial"/>
                <a:cs typeface="Arial"/>
              </a:rPr>
              <a:t>Deliverables”):</a:t>
            </a:r>
            <a:r>
              <a:rPr lang="en-GB" sz="700">
                <a:latin typeface="Arial"/>
                <a:cs typeface="Arial"/>
              </a:rPr>
              <a:t> (i) </a:t>
            </a:r>
            <a:r>
              <a:rPr lang="en-GB" sz="700" spc="5">
                <a:latin typeface="Arial"/>
                <a:cs typeface="Arial"/>
              </a:rPr>
              <a:t> </a:t>
            </a:r>
            <a:r>
              <a:rPr lang="en-GB" sz="700" spc="-5">
                <a:latin typeface="Arial"/>
                <a:cs typeface="Arial"/>
              </a:rPr>
              <a:t>Supplier shall at all times retain sole and exclusive ownership rights in the </a:t>
            </a:r>
            <a:r>
              <a:rPr lang="en-GB" sz="700">
                <a:latin typeface="Arial"/>
                <a:cs typeface="Arial"/>
              </a:rPr>
              <a:t> </a:t>
            </a:r>
            <a:r>
              <a:rPr lang="en-GB" sz="700" spc="-5">
                <a:latin typeface="Arial"/>
                <a:cs typeface="Arial"/>
              </a:rPr>
              <a:t>Syndicated Deliverables as well as </a:t>
            </a:r>
            <a:r>
              <a:rPr lang="en-GB" sz="700">
                <a:latin typeface="Arial"/>
                <a:cs typeface="Arial"/>
              </a:rPr>
              <a:t>all </a:t>
            </a:r>
            <a:r>
              <a:rPr lang="en-GB" sz="700" spc="-5">
                <a:latin typeface="Arial"/>
                <a:cs typeface="Arial"/>
              </a:rPr>
              <a:t>Supplier IP; </a:t>
            </a:r>
            <a:r>
              <a:rPr lang="en-GB" sz="700">
                <a:latin typeface="Arial"/>
                <a:cs typeface="Arial"/>
              </a:rPr>
              <a:t>(ii) </a:t>
            </a:r>
            <a:r>
              <a:rPr lang="en-GB" sz="700" spc="-5">
                <a:latin typeface="Arial"/>
                <a:cs typeface="Arial"/>
              </a:rPr>
              <a:t>Client may not sell, </a:t>
            </a:r>
            <a:r>
              <a:rPr lang="en-GB" sz="700">
                <a:latin typeface="Arial"/>
                <a:cs typeface="Arial"/>
              </a:rPr>
              <a:t> </a:t>
            </a:r>
            <a:r>
              <a:rPr lang="en-GB" sz="700" spc="-5">
                <a:latin typeface="Arial"/>
                <a:cs typeface="Arial"/>
              </a:rPr>
              <a:t>distribute,</a:t>
            </a:r>
            <a:r>
              <a:rPr lang="en-GB" sz="700" spc="-45">
                <a:latin typeface="Arial"/>
                <a:cs typeface="Arial"/>
              </a:rPr>
              <a:t> </a:t>
            </a:r>
            <a:r>
              <a:rPr lang="en-GB" sz="700">
                <a:latin typeface="Arial"/>
                <a:cs typeface="Arial"/>
              </a:rPr>
              <a:t>copy</a:t>
            </a:r>
            <a:r>
              <a:rPr lang="en-GB" sz="700" spc="-35">
                <a:latin typeface="Arial"/>
                <a:cs typeface="Arial"/>
              </a:rPr>
              <a:t> </a:t>
            </a:r>
            <a:r>
              <a:rPr lang="en-GB" sz="700">
                <a:latin typeface="Arial"/>
                <a:cs typeface="Arial"/>
              </a:rPr>
              <a:t>or</a:t>
            </a:r>
            <a:r>
              <a:rPr lang="en-GB" sz="700" spc="-30">
                <a:latin typeface="Arial"/>
                <a:cs typeface="Arial"/>
              </a:rPr>
              <a:t> </a:t>
            </a:r>
            <a:r>
              <a:rPr lang="en-GB" sz="700" spc="-5">
                <a:latin typeface="Arial"/>
                <a:cs typeface="Arial"/>
              </a:rPr>
              <a:t>reproduce</a:t>
            </a:r>
            <a:r>
              <a:rPr lang="en-GB" sz="700" spc="-40">
                <a:latin typeface="Arial"/>
                <a:cs typeface="Arial"/>
              </a:rPr>
              <a:t> </a:t>
            </a:r>
            <a:r>
              <a:rPr lang="en-GB" sz="700">
                <a:latin typeface="Arial"/>
                <a:cs typeface="Arial"/>
              </a:rPr>
              <a:t>in</a:t>
            </a:r>
            <a:r>
              <a:rPr lang="en-GB" sz="700" spc="-40">
                <a:latin typeface="Arial"/>
                <a:cs typeface="Arial"/>
              </a:rPr>
              <a:t> </a:t>
            </a:r>
            <a:r>
              <a:rPr lang="en-GB" sz="700">
                <a:latin typeface="Arial"/>
                <a:cs typeface="Arial"/>
              </a:rPr>
              <a:t>full</a:t>
            </a:r>
            <a:r>
              <a:rPr lang="en-GB" sz="700" spc="-35">
                <a:latin typeface="Arial"/>
                <a:cs typeface="Arial"/>
              </a:rPr>
              <a:t> </a:t>
            </a:r>
            <a:r>
              <a:rPr lang="en-GB" sz="700">
                <a:latin typeface="Arial"/>
                <a:cs typeface="Arial"/>
              </a:rPr>
              <a:t>or</a:t>
            </a:r>
            <a:r>
              <a:rPr lang="en-GB" sz="700" spc="-40">
                <a:latin typeface="Arial"/>
                <a:cs typeface="Arial"/>
              </a:rPr>
              <a:t> </a:t>
            </a:r>
            <a:r>
              <a:rPr lang="en-GB" sz="700">
                <a:latin typeface="Arial"/>
                <a:cs typeface="Arial"/>
              </a:rPr>
              <a:t>in</a:t>
            </a:r>
            <a:r>
              <a:rPr lang="en-GB" sz="700" spc="-30">
                <a:latin typeface="Arial"/>
                <a:cs typeface="Arial"/>
              </a:rPr>
              <a:t> </a:t>
            </a:r>
            <a:r>
              <a:rPr lang="en-GB" sz="700" spc="-5">
                <a:latin typeface="Arial"/>
                <a:cs typeface="Arial"/>
              </a:rPr>
              <a:t>part</a:t>
            </a:r>
            <a:r>
              <a:rPr lang="en-GB" sz="700" spc="-35">
                <a:latin typeface="Arial"/>
                <a:cs typeface="Arial"/>
              </a:rPr>
              <a:t> </a:t>
            </a:r>
            <a:r>
              <a:rPr lang="en-GB" sz="700" spc="-5">
                <a:latin typeface="Arial"/>
                <a:cs typeface="Arial"/>
              </a:rPr>
              <a:t>any</a:t>
            </a:r>
            <a:r>
              <a:rPr lang="en-GB" sz="700" spc="-25">
                <a:latin typeface="Arial"/>
                <a:cs typeface="Arial"/>
              </a:rPr>
              <a:t> </a:t>
            </a:r>
            <a:r>
              <a:rPr lang="en-GB" sz="700" spc="-5">
                <a:latin typeface="Arial"/>
                <a:cs typeface="Arial"/>
              </a:rPr>
              <a:t>of</a:t>
            </a:r>
            <a:r>
              <a:rPr lang="en-GB" sz="700" spc="-25">
                <a:latin typeface="Arial"/>
                <a:cs typeface="Arial"/>
              </a:rPr>
              <a:t> </a:t>
            </a:r>
            <a:r>
              <a:rPr lang="en-GB" sz="700" spc="-5">
                <a:latin typeface="Arial"/>
                <a:cs typeface="Arial"/>
              </a:rPr>
              <a:t>the</a:t>
            </a:r>
            <a:r>
              <a:rPr lang="en-GB" sz="700" spc="-40">
                <a:latin typeface="Arial"/>
                <a:cs typeface="Arial"/>
              </a:rPr>
              <a:t> </a:t>
            </a:r>
            <a:r>
              <a:rPr lang="en-GB" sz="700" spc="-5">
                <a:latin typeface="Arial"/>
                <a:cs typeface="Arial"/>
              </a:rPr>
              <a:t>Syndicated</a:t>
            </a:r>
            <a:r>
              <a:rPr lang="en-GB" sz="700" spc="-40">
                <a:latin typeface="Arial"/>
                <a:cs typeface="Arial"/>
              </a:rPr>
              <a:t> </a:t>
            </a:r>
            <a:r>
              <a:rPr lang="en-GB" sz="700" spc="-5">
                <a:latin typeface="Arial"/>
                <a:cs typeface="Arial"/>
              </a:rPr>
              <a:t>Deliverables, </a:t>
            </a:r>
            <a:r>
              <a:rPr lang="en-GB" sz="700">
                <a:latin typeface="Arial"/>
                <a:cs typeface="Arial"/>
              </a:rPr>
              <a:t> </a:t>
            </a:r>
            <a:r>
              <a:rPr lang="en-GB" sz="700" spc="-5">
                <a:latin typeface="Arial"/>
                <a:cs typeface="Arial"/>
              </a:rPr>
              <a:t>without authorisation from Supplier, which Supplier may withhold in its sole </a:t>
            </a:r>
            <a:r>
              <a:rPr lang="en-GB" sz="700">
                <a:latin typeface="Arial"/>
                <a:cs typeface="Arial"/>
              </a:rPr>
              <a:t> </a:t>
            </a:r>
            <a:r>
              <a:rPr lang="en-GB" sz="700" spc="-5">
                <a:latin typeface="Arial"/>
                <a:cs typeface="Arial"/>
              </a:rPr>
              <a:t>discretion;</a:t>
            </a:r>
            <a:r>
              <a:rPr lang="en-GB" sz="700">
                <a:latin typeface="Arial"/>
                <a:cs typeface="Arial"/>
              </a:rPr>
              <a:t> </a:t>
            </a:r>
            <a:r>
              <a:rPr lang="en-GB" sz="700" spc="-5">
                <a:latin typeface="Arial"/>
                <a:cs typeface="Arial"/>
              </a:rPr>
              <a:t>and</a:t>
            </a:r>
            <a:r>
              <a:rPr lang="en-GB" sz="700">
                <a:latin typeface="Arial"/>
                <a:cs typeface="Arial"/>
              </a:rPr>
              <a:t> </a:t>
            </a:r>
            <a:r>
              <a:rPr lang="en-GB" sz="700" spc="-5">
                <a:latin typeface="Arial"/>
                <a:cs typeface="Arial"/>
              </a:rPr>
              <a:t>(iii)</a:t>
            </a:r>
            <a:r>
              <a:rPr lang="en-GB" sz="700">
                <a:latin typeface="Arial"/>
                <a:cs typeface="Arial"/>
              </a:rPr>
              <a:t> </a:t>
            </a:r>
            <a:r>
              <a:rPr lang="en-GB" sz="700" spc="-5">
                <a:latin typeface="Arial"/>
                <a:cs typeface="Arial"/>
              </a:rPr>
              <a:t>this</a:t>
            </a:r>
            <a:r>
              <a:rPr lang="en-GB" sz="700">
                <a:latin typeface="Arial"/>
                <a:cs typeface="Arial"/>
              </a:rPr>
              <a:t> </a:t>
            </a:r>
            <a:r>
              <a:rPr lang="en-GB" sz="700" spc="-5">
                <a:latin typeface="Arial"/>
                <a:cs typeface="Arial"/>
              </a:rPr>
              <a:t>Agreement</a:t>
            </a:r>
            <a:r>
              <a:rPr lang="en-GB" sz="700">
                <a:latin typeface="Arial"/>
                <a:cs typeface="Arial"/>
              </a:rPr>
              <a:t> </a:t>
            </a:r>
            <a:r>
              <a:rPr lang="en-GB" sz="700" spc="-5">
                <a:latin typeface="Arial"/>
                <a:cs typeface="Arial"/>
              </a:rPr>
              <a:t>constitutes</a:t>
            </a:r>
            <a:r>
              <a:rPr lang="en-GB" sz="700">
                <a:latin typeface="Arial"/>
                <a:cs typeface="Arial"/>
              </a:rPr>
              <a:t> </a:t>
            </a:r>
            <a:r>
              <a:rPr lang="en-GB" sz="700" spc="-5">
                <a:latin typeface="Arial"/>
                <a:cs typeface="Arial"/>
              </a:rPr>
              <a:t>a</a:t>
            </a:r>
            <a:r>
              <a:rPr lang="en-GB" sz="700">
                <a:latin typeface="Arial"/>
                <a:cs typeface="Arial"/>
              </a:rPr>
              <a:t> </a:t>
            </a:r>
            <a:r>
              <a:rPr lang="en-GB" sz="700" spc="-5">
                <a:latin typeface="Arial"/>
                <a:cs typeface="Arial"/>
              </a:rPr>
              <a:t>revocable,</a:t>
            </a:r>
            <a:r>
              <a:rPr lang="en-GB" sz="700" spc="180">
                <a:latin typeface="Arial"/>
                <a:cs typeface="Arial"/>
              </a:rPr>
              <a:t> </a:t>
            </a:r>
            <a:r>
              <a:rPr lang="en-GB" sz="700" spc="-5">
                <a:latin typeface="Arial"/>
                <a:cs typeface="Arial"/>
              </a:rPr>
              <a:t>non-exclusive </a:t>
            </a:r>
            <a:r>
              <a:rPr lang="en-GB" sz="700">
                <a:latin typeface="Arial"/>
                <a:cs typeface="Arial"/>
              </a:rPr>
              <a:t> </a:t>
            </a:r>
            <a:r>
              <a:rPr lang="en-GB" sz="700" spc="-5">
                <a:latin typeface="Arial"/>
                <a:cs typeface="Arial"/>
              </a:rPr>
              <a:t>license from Supplier to Client to use </a:t>
            </a:r>
            <a:r>
              <a:rPr lang="en-GB" sz="700" spc="-10">
                <a:latin typeface="Arial"/>
                <a:cs typeface="Arial"/>
              </a:rPr>
              <a:t>the </a:t>
            </a:r>
            <a:r>
              <a:rPr lang="en-GB" sz="700" spc="-5">
                <a:latin typeface="Arial"/>
                <a:cs typeface="Arial"/>
              </a:rPr>
              <a:t>Syndicated Deliverables solely for </a:t>
            </a:r>
            <a:r>
              <a:rPr lang="en-GB" sz="700">
                <a:latin typeface="Arial"/>
                <a:cs typeface="Arial"/>
              </a:rPr>
              <a:t> </a:t>
            </a:r>
            <a:r>
              <a:rPr lang="en-GB" sz="700" spc="-5">
                <a:latin typeface="Arial"/>
                <a:cs typeface="Arial"/>
              </a:rPr>
              <a:t>internal purposes, subject </a:t>
            </a:r>
            <a:r>
              <a:rPr lang="en-GB" sz="700">
                <a:latin typeface="Arial"/>
                <a:cs typeface="Arial"/>
              </a:rPr>
              <a:t>at </a:t>
            </a:r>
            <a:r>
              <a:rPr lang="en-GB" sz="700" spc="-5">
                <a:latin typeface="Arial"/>
                <a:cs typeface="Arial"/>
              </a:rPr>
              <a:t>all times to the ownership rights of Supplier set </a:t>
            </a:r>
            <a:r>
              <a:rPr lang="en-GB" sz="700">
                <a:latin typeface="Arial"/>
                <a:cs typeface="Arial"/>
              </a:rPr>
              <a:t> </a:t>
            </a:r>
            <a:r>
              <a:rPr lang="en-GB" sz="700" spc="-5">
                <a:latin typeface="Arial"/>
                <a:cs typeface="Arial"/>
              </a:rPr>
              <a:t>forth</a:t>
            </a:r>
            <a:r>
              <a:rPr lang="en-GB" sz="700" spc="-15">
                <a:latin typeface="Arial"/>
                <a:cs typeface="Arial"/>
              </a:rPr>
              <a:t> </a:t>
            </a:r>
            <a:r>
              <a:rPr lang="en-GB" sz="700" spc="-5">
                <a:latin typeface="Arial"/>
                <a:cs typeface="Arial"/>
              </a:rPr>
              <a:t>herein.</a:t>
            </a:r>
            <a:endParaRPr lang="en-GB" sz="700">
              <a:latin typeface="Arial"/>
              <a:cs typeface="Arial"/>
            </a:endParaRPr>
          </a:p>
          <a:p>
            <a:pPr marL="192405" marR="6985" indent="-180340" algn="just">
              <a:spcBef>
                <a:spcPts val="300"/>
              </a:spcBef>
              <a:spcAft>
                <a:spcPts val="300"/>
              </a:spcAft>
              <a:buAutoNum type="arabicPeriod" startAt="23"/>
              <a:tabLst>
                <a:tab pos="193040" algn="l"/>
              </a:tabLst>
            </a:pPr>
            <a:r>
              <a:rPr lang="en-GB" sz="700" spc="-5">
                <a:latin typeface="Arial"/>
                <a:cs typeface="Arial"/>
              </a:rPr>
              <a:t>Neither</a:t>
            </a:r>
            <a:r>
              <a:rPr lang="en-GB" sz="700" spc="-40">
                <a:latin typeface="Arial"/>
                <a:cs typeface="Arial"/>
              </a:rPr>
              <a:t> </a:t>
            </a:r>
            <a:r>
              <a:rPr lang="en-GB" sz="700" spc="-5">
                <a:latin typeface="Arial"/>
                <a:cs typeface="Arial"/>
              </a:rPr>
              <a:t>the</a:t>
            </a:r>
            <a:r>
              <a:rPr lang="en-GB" sz="700" spc="-20">
                <a:latin typeface="Arial"/>
                <a:cs typeface="Arial"/>
              </a:rPr>
              <a:t> </a:t>
            </a:r>
            <a:r>
              <a:rPr lang="en-GB" sz="700" spc="-5">
                <a:latin typeface="Arial"/>
                <a:cs typeface="Arial"/>
              </a:rPr>
              <a:t>Client</a:t>
            </a:r>
            <a:r>
              <a:rPr lang="en-GB" sz="700" spc="-35">
                <a:latin typeface="Arial"/>
                <a:cs typeface="Arial"/>
              </a:rPr>
              <a:t> </a:t>
            </a:r>
            <a:r>
              <a:rPr lang="en-GB" sz="700" spc="-5">
                <a:latin typeface="Arial"/>
                <a:cs typeface="Arial"/>
              </a:rPr>
              <a:t>nor</a:t>
            </a:r>
            <a:r>
              <a:rPr lang="en-GB" sz="700" spc="-35">
                <a:latin typeface="Arial"/>
                <a:cs typeface="Arial"/>
              </a:rPr>
              <a:t> </a:t>
            </a:r>
            <a:r>
              <a:rPr lang="en-GB" sz="700" spc="-5">
                <a:latin typeface="Arial"/>
                <a:cs typeface="Arial"/>
              </a:rPr>
              <a:t>Supplier</a:t>
            </a:r>
            <a:r>
              <a:rPr lang="en-GB" sz="700" spc="-40">
                <a:latin typeface="Arial"/>
                <a:cs typeface="Arial"/>
              </a:rPr>
              <a:t> </a:t>
            </a:r>
            <a:r>
              <a:rPr lang="en-GB" sz="700" spc="-5">
                <a:latin typeface="Arial"/>
                <a:cs typeface="Arial"/>
              </a:rPr>
              <a:t>shall</a:t>
            </a:r>
            <a:r>
              <a:rPr lang="en-GB" sz="700" spc="-20">
                <a:latin typeface="Arial"/>
                <a:cs typeface="Arial"/>
              </a:rPr>
              <a:t> </a:t>
            </a:r>
            <a:r>
              <a:rPr lang="en-GB" sz="700" spc="-5">
                <a:latin typeface="Arial"/>
                <a:cs typeface="Arial"/>
              </a:rPr>
              <a:t>have</a:t>
            </a:r>
            <a:r>
              <a:rPr lang="en-GB" sz="700" spc="-35">
                <a:latin typeface="Arial"/>
                <a:cs typeface="Arial"/>
              </a:rPr>
              <a:t> </a:t>
            </a:r>
            <a:r>
              <a:rPr lang="en-GB" sz="700" spc="-5">
                <a:latin typeface="Arial"/>
                <a:cs typeface="Arial"/>
              </a:rPr>
              <a:t>the</a:t>
            </a:r>
            <a:r>
              <a:rPr lang="en-GB" sz="700" spc="-40">
                <a:latin typeface="Arial"/>
                <a:cs typeface="Arial"/>
              </a:rPr>
              <a:t> </a:t>
            </a:r>
            <a:r>
              <a:rPr lang="en-GB" sz="700" spc="-5">
                <a:latin typeface="Arial"/>
                <a:cs typeface="Arial"/>
              </a:rPr>
              <a:t>right</a:t>
            </a:r>
            <a:r>
              <a:rPr lang="en-GB" sz="700" spc="-20">
                <a:latin typeface="Arial"/>
                <a:cs typeface="Arial"/>
              </a:rPr>
              <a:t> </a:t>
            </a:r>
            <a:r>
              <a:rPr lang="en-GB" sz="700" spc="-5">
                <a:latin typeface="Arial"/>
                <a:cs typeface="Arial"/>
              </a:rPr>
              <a:t>to</a:t>
            </a:r>
            <a:r>
              <a:rPr lang="en-GB" sz="700" spc="-20">
                <a:latin typeface="Arial"/>
                <a:cs typeface="Arial"/>
              </a:rPr>
              <a:t> </a:t>
            </a:r>
            <a:r>
              <a:rPr lang="en-GB" sz="700" spc="-10">
                <a:latin typeface="Arial"/>
                <a:cs typeface="Arial"/>
              </a:rPr>
              <a:t>use</a:t>
            </a:r>
            <a:r>
              <a:rPr lang="en-GB" sz="700" spc="-25">
                <a:latin typeface="Arial"/>
                <a:cs typeface="Arial"/>
              </a:rPr>
              <a:t> </a:t>
            </a:r>
            <a:r>
              <a:rPr lang="en-GB" sz="700" spc="-10">
                <a:latin typeface="Arial"/>
                <a:cs typeface="Arial"/>
              </a:rPr>
              <a:t>the</a:t>
            </a:r>
            <a:r>
              <a:rPr lang="en-GB" sz="700" spc="-20">
                <a:latin typeface="Arial"/>
                <a:cs typeface="Arial"/>
              </a:rPr>
              <a:t> </a:t>
            </a:r>
            <a:r>
              <a:rPr lang="en-GB" sz="700" spc="-5">
                <a:latin typeface="Arial"/>
                <a:cs typeface="Arial"/>
              </a:rPr>
              <a:t>other’s</a:t>
            </a:r>
            <a:r>
              <a:rPr lang="en-GB" sz="700" spc="-30">
                <a:latin typeface="Arial"/>
                <a:cs typeface="Arial"/>
              </a:rPr>
              <a:t> </a:t>
            </a:r>
            <a:r>
              <a:rPr lang="en-GB" sz="700" spc="-5">
                <a:latin typeface="Arial"/>
                <a:cs typeface="Arial"/>
              </a:rPr>
              <a:t>trade</a:t>
            </a:r>
            <a:r>
              <a:rPr lang="en-GB" sz="700" spc="-40">
                <a:latin typeface="Arial"/>
                <a:cs typeface="Arial"/>
              </a:rPr>
              <a:t> </a:t>
            </a:r>
            <a:r>
              <a:rPr lang="en-GB" sz="700" spc="-5">
                <a:latin typeface="Arial"/>
                <a:cs typeface="Arial"/>
              </a:rPr>
              <a:t>marks </a:t>
            </a:r>
            <a:r>
              <a:rPr lang="en-GB" sz="700">
                <a:latin typeface="Arial"/>
                <a:cs typeface="Arial"/>
              </a:rPr>
              <a:t> </a:t>
            </a:r>
            <a:r>
              <a:rPr lang="en-GB" sz="700" spc="-5">
                <a:latin typeface="Arial"/>
                <a:cs typeface="Arial"/>
              </a:rPr>
              <a:t>without prior written consent, except </a:t>
            </a:r>
            <a:r>
              <a:rPr lang="en-GB" sz="700">
                <a:latin typeface="Arial"/>
                <a:cs typeface="Arial"/>
              </a:rPr>
              <a:t>for </a:t>
            </a:r>
            <a:r>
              <a:rPr lang="en-GB" sz="700" spc="-5">
                <a:latin typeface="Arial"/>
                <a:cs typeface="Arial"/>
              </a:rPr>
              <a:t>the purposes of Supplier's marketing </a:t>
            </a:r>
            <a:r>
              <a:rPr lang="en-GB" sz="700">
                <a:latin typeface="Arial"/>
                <a:cs typeface="Arial"/>
              </a:rPr>
              <a:t> </a:t>
            </a:r>
            <a:r>
              <a:rPr lang="en-GB" sz="700" spc="-5">
                <a:latin typeface="Arial"/>
                <a:cs typeface="Arial"/>
              </a:rPr>
              <a:t>purposes</a:t>
            </a:r>
            <a:r>
              <a:rPr lang="en-GB" sz="700" spc="5">
                <a:latin typeface="Arial"/>
                <a:cs typeface="Arial"/>
              </a:rPr>
              <a:t> </a:t>
            </a:r>
            <a:r>
              <a:rPr lang="en-GB" sz="700" spc="-5">
                <a:latin typeface="Arial"/>
                <a:cs typeface="Arial"/>
              </a:rPr>
              <a:t>or</a:t>
            </a:r>
            <a:r>
              <a:rPr lang="en-GB" sz="700" spc="5">
                <a:latin typeface="Arial"/>
                <a:cs typeface="Arial"/>
              </a:rPr>
              <a:t> </a:t>
            </a:r>
            <a:r>
              <a:rPr lang="en-GB" sz="700" spc="-5">
                <a:latin typeface="Arial"/>
                <a:cs typeface="Arial"/>
              </a:rPr>
              <a:t>promotional</a:t>
            </a:r>
            <a:r>
              <a:rPr lang="en-GB" sz="700">
                <a:latin typeface="Arial"/>
                <a:cs typeface="Arial"/>
              </a:rPr>
              <a:t> </a:t>
            </a:r>
            <a:r>
              <a:rPr lang="en-GB" sz="700" spc="-5">
                <a:latin typeface="Arial"/>
                <a:cs typeface="Arial"/>
              </a:rPr>
              <a:t>materials, including</a:t>
            </a:r>
            <a:r>
              <a:rPr lang="en-GB" sz="700" spc="-10">
                <a:latin typeface="Arial"/>
                <a:cs typeface="Arial"/>
              </a:rPr>
              <a:t> </a:t>
            </a:r>
            <a:r>
              <a:rPr lang="en-GB" sz="700">
                <a:latin typeface="Arial"/>
                <a:cs typeface="Arial"/>
              </a:rPr>
              <a:t>on</a:t>
            </a:r>
            <a:r>
              <a:rPr lang="en-GB" sz="700" spc="-10">
                <a:latin typeface="Arial"/>
                <a:cs typeface="Arial"/>
              </a:rPr>
              <a:t> </a:t>
            </a:r>
            <a:r>
              <a:rPr lang="en-GB" sz="700" spc="-5">
                <a:latin typeface="Arial"/>
                <a:cs typeface="Arial"/>
              </a:rPr>
              <a:t>Supplier's</a:t>
            </a:r>
            <a:r>
              <a:rPr lang="en-GB" sz="700" spc="10">
                <a:latin typeface="Arial"/>
                <a:cs typeface="Arial"/>
              </a:rPr>
              <a:t> </a:t>
            </a:r>
            <a:r>
              <a:rPr lang="en-GB" sz="700" spc="-5">
                <a:latin typeface="Arial"/>
                <a:cs typeface="Arial"/>
              </a:rPr>
              <a:t>website.</a:t>
            </a:r>
          </a:p>
          <a:p>
            <a:pPr marL="12065" marR="6985" algn="just">
              <a:spcBef>
                <a:spcPts val="300"/>
              </a:spcBef>
              <a:spcAft>
                <a:spcPts val="300"/>
              </a:spcAft>
              <a:tabLst>
                <a:tab pos="193040" algn="l"/>
              </a:tabLst>
            </a:pPr>
            <a:br>
              <a:rPr lang="en-GB" sz="700" spc="-5">
                <a:latin typeface="Arial"/>
                <a:cs typeface="Arial"/>
              </a:rPr>
            </a:br>
            <a:br>
              <a:rPr lang="en-GB" sz="700" spc="-5">
                <a:latin typeface="Arial"/>
                <a:cs typeface="Arial"/>
              </a:rPr>
            </a:br>
            <a:br>
              <a:rPr lang="en-GB" sz="700" spc="-5">
                <a:latin typeface="Arial"/>
                <a:cs typeface="Arial"/>
              </a:rPr>
            </a:br>
            <a:br>
              <a:rPr lang="en-GB" sz="700" spc="-5">
                <a:latin typeface="Arial"/>
                <a:cs typeface="Arial"/>
              </a:rPr>
            </a:br>
            <a:br>
              <a:rPr lang="en-GB" sz="700" spc="-5">
                <a:latin typeface="Arial"/>
                <a:cs typeface="Arial"/>
              </a:rPr>
            </a:br>
            <a:br>
              <a:rPr lang="en-GB" sz="700" spc="-5">
                <a:latin typeface="Arial"/>
                <a:cs typeface="Arial"/>
              </a:rPr>
            </a:br>
            <a:br>
              <a:rPr lang="en-GB" sz="700" spc="-5">
                <a:latin typeface="Arial"/>
                <a:cs typeface="Arial"/>
              </a:rPr>
            </a:br>
            <a:endParaRPr lang="en-GB" sz="700" spc="-5">
              <a:latin typeface="Arial"/>
              <a:cs typeface="Arial"/>
            </a:endParaRPr>
          </a:p>
          <a:p>
            <a:pPr marL="12065" marR="6985" algn="just">
              <a:spcBef>
                <a:spcPts val="300"/>
              </a:spcBef>
              <a:spcAft>
                <a:spcPts val="300"/>
              </a:spcAft>
              <a:tabLst>
                <a:tab pos="193040" algn="l"/>
              </a:tabLst>
            </a:pPr>
            <a:r>
              <a:rPr lang="en-GB" sz="700" b="1" spc="-5">
                <a:latin typeface="Arial"/>
                <a:cs typeface="Arial"/>
              </a:rPr>
              <a:t>USE OF DELIVERABLES</a:t>
            </a:r>
          </a:p>
          <a:p>
            <a:pPr marL="192405" marR="5080" indent="-180340" algn="just">
              <a:lnSpc>
                <a:spcPts val="800"/>
              </a:lnSpc>
              <a:spcBef>
                <a:spcPts val="320"/>
              </a:spcBef>
              <a:buAutoNum type="arabicPeriod" startAt="27"/>
              <a:tabLst>
                <a:tab pos="193040" algn="l"/>
              </a:tabLst>
            </a:pPr>
            <a:r>
              <a:rPr lang="en-GB" sz="700" spc="-5">
                <a:latin typeface="Arial"/>
                <a:cs typeface="Arial"/>
              </a:rPr>
              <a:t>In order </a:t>
            </a:r>
            <a:r>
              <a:rPr lang="en-GB" sz="700">
                <a:latin typeface="Arial"/>
                <a:cs typeface="Arial"/>
              </a:rPr>
              <a:t>to </a:t>
            </a:r>
            <a:r>
              <a:rPr lang="en-GB" sz="700" spc="-5">
                <a:latin typeface="Arial"/>
                <a:cs typeface="Arial"/>
              </a:rPr>
              <a:t>enable the Supplier to comply with the requirements under </a:t>
            </a:r>
            <a:r>
              <a:rPr lang="en-GB" sz="700" spc="-10">
                <a:latin typeface="Arial"/>
                <a:cs typeface="Arial"/>
              </a:rPr>
              <a:t>the </a:t>
            </a:r>
            <a:r>
              <a:rPr lang="en-GB" sz="700" spc="-5">
                <a:latin typeface="Arial"/>
                <a:cs typeface="Arial"/>
              </a:rPr>
              <a:t>MRS </a:t>
            </a:r>
            <a:r>
              <a:rPr lang="en-GB" sz="700">
                <a:latin typeface="Arial"/>
                <a:cs typeface="Arial"/>
              </a:rPr>
              <a:t> </a:t>
            </a:r>
            <a:r>
              <a:rPr lang="en-GB" sz="700" spc="-10">
                <a:latin typeface="Arial"/>
                <a:cs typeface="Arial"/>
              </a:rPr>
              <a:t>and </a:t>
            </a:r>
            <a:r>
              <a:rPr lang="en-GB" sz="700" spc="-5">
                <a:latin typeface="Arial"/>
                <a:cs typeface="Arial"/>
              </a:rPr>
              <a:t>ESOMAR codes of conduct, </a:t>
            </a:r>
            <a:r>
              <a:rPr lang="en-GB" sz="700" spc="-10">
                <a:latin typeface="Arial"/>
                <a:cs typeface="Arial"/>
              </a:rPr>
              <a:t>the use </a:t>
            </a:r>
            <a:r>
              <a:rPr lang="en-GB" sz="700">
                <a:latin typeface="Arial"/>
                <a:cs typeface="Arial"/>
              </a:rPr>
              <a:t>of </a:t>
            </a:r>
            <a:r>
              <a:rPr lang="en-GB" sz="700" spc="-5">
                <a:latin typeface="Arial"/>
                <a:cs typeface="Arial"/>
              </a:rPr>
              <a:t>the Deliverables by the Client </a:t>
            </a:r>
            <a:r>
              <a:rPr lang="en-GB" sz="700">
                <a:latin typeface="Arial"/>
                <a:cs typeface="Arial"/>
              </a:rPr>
              <a:t>is </a:t>
            </a:r>
            <a:r>
              <a:rPr lang="en-GB" sz="700" spc="5">
                <a:latin typeface="Arial"/>
                <a:cs typeface="Arial"/>
              </a:rPr>
              <a:t> </a:t>
            </a:r>
            <a:r>
              <a:rPr lang="en-GB" sz="700" spc="-5">
                <a:latin typeface="Arial"/>
                <a:cs typeface="Arial"/>
              </a:rPr>
              <a:t>limited</a:t>
            </a:r>
            <a:r>
              <a:rPr lang="en-GB" sz="700" spc="-15">
                <a:latin typeface="Arial"/>
                <a:cs typeface="Arial"/>
              </a:rPr>
              <a:t> </a:t>
            </a:r>
            <a:r>
              <a:rPr lang="en-GB" sz="700" spc="-5">
                <a:latin typeface="Arial"/>
                <a:cs typeface="Arial"/>
              </a:rPr>
              <a:t>as</a:t>
            </a:r>
            <a:r>
              <a:rPr lang="en-GB" sz="700" spc="5">
                <a:latin typeface="Arial"/>
                <a:cs typeface="Arial"/>
              </a:rPr>
              <a:t> </a:t>
            </a:r>
            <a:r>
              <a:rPr lang="en-GB" sz="700" spc="-5">
                <a:latin typeface="Arial"/>
                <a:cs typeface="Arial"/>
              </a:rPr>
              <a:t>follows:</a:t>
            </a:r>
          </a:p>
          <a:p>
            <a:pPr marL="360000" marR="5715" lvl="1" indent="-180000" algn="just">
              <a:spcBef>
                <a:spcPts val="300"/>
              </a:spcBef>
              <a:spcAft>
                <a:spcPts val="300"/>
              </a:spcAft>
              <a:buFont typeface="+mj-lt"/>
              <a:buAutoNum type="alphaLcPeriod"/>
              <a:tabLst>
                <a:tab pos="193040" algn="l"/>
              </a:tabLst>
            </a:pPr>
            <a:r>
              <a:rPr lang="en-GB" sz="700" spc="-10">
                <a:latin typeface="Arial"/>
                <a:cs typeface="Arial"/>
              </a:rPr>
              <a:t>If Client or its agents wish to publish the Deliverables in the public domain  including, without limitation, in advertising, marketing or promotional  materials, social media, press releases or press conferences, it must come  to a written agreement with Supplier on the form and content of the disclosure, which Supplier may </a:t>
            </a:r>
            <a:r>
              <a:rPr lang="en-GB" sz="700" b="1" spc="-10">
                <a:latin typeface="Arial"/>
                <a:cs typeface="Arial"/>
              </a:rPr>
              <a:t>only</a:t>
            </a:r>
            <a:r>
              <a:rPr lang="en-GB" sz="700" spc="-10">
                <a:latin typeface="Arial"/>
                <a:cs typeface="Arial"/>
              </a:rPr>
              <a:t> withhold on the basis that the  Deliverables are used or presented in a misleading or illegal manner, or in  any manner which would adversely impact upon the reputation or goodwill  of Supplier. Supplier reserves the right to publish a correction in the event  of such improper use or presentation.</a:t>
            </a:r>
          </a:p>
          <a:p>
            <a:pPr marL="360000" marR="5715" lvl="1" indent="-180000" algn="just">
              <a:spcBef>
                <a:spcPts val="300"/>
              </a:spcBef>
              <a:spcAft>
                <a:spcPts val="300"/>
              </a:spcAft>
              <a:buFont typeface="+mj-lt"/>
              <a:buAutoNum type="alphaLcPeriod"/>
              <a:tabLst>
                <a:tab pos="193040" algn="l"/>
              </a:tabLst>
            </a:pPr>
            <a:r>
              <a:rPr lang="en-GB" sz="700" spc="-10">
                <a:latin typeface="Arial"/>
                <a:cs typeface="Arial"/>
              </a:rPr>
              <a:t>The Client may only use the Deliverables in connection with any dispute  resolution, litigation, arbitration or other legal proceeding of any nature  (“Litigation Purposes”) not initiated by it, unless the Litigation Purpose is  directed against the Supplier. The Client confirms that it does not intend to  use of the Deliverables for Litigation Purposes, as this may affect Supplier's  recommended methodological approach and study costs set out in the  Proposal. In addition, if the Client decides after the Services has been  completed that it wishes to use the Deliverables for Litigation Purposes, it  must first obtain with the prior written consent of Supplier, which Supplier  may withhold in its sole discretion.</a:t>
            </a:r>
          </a:p>
          <a:p>
            <a:pPr marL="180000" marR="5715" lvl="1" indent="-180000" algn="just">
              <a:spcBef>
                <a:spcPts val="300"/>
              </a:spcBef>
              <a:spcAft>
                <a:spcPts val="300"/>
              </a:spcAft>
              <a:buFont typeface="+mj-lt"/>
              <a:buAutoNum type="arabicPeriod" startAt="28"/>
              <a:tabLst>
                <a:tab pos="193040" algn="l"/>
              </a:tabLst>
            </a:pPr>
            <a:r>
              <a:rPr lang="en-GB" sz="700" spc="-10">
                <a:latin typeface="Arial"/>
                <a:cs typeface="Arial"/>
              </a:rPr>
              <a:t>The Client must ensure that Supplier is credited for all published Services as “a  poll/research conducted by Supplier for......(Client)”.</a:t>
            </a:r>
          </a:p>
          <a:p>
            <a:pPr marL="180000" marR="5715" lvl="1" indent="-180000" algn="just">
              <a:spcBef>
                <a:spcPts val="300"/>
              </a:spcBef>
              <a:spcAft>
                <a:spcPts val="300"/>
              </a:spcAft>
              <a:buFont typeface="+mj-lt"/>
              <a:buAutoNum type="arabicPeriod" startAt="28"/>
              <a:tabLst>
                <a:tab pos="193040" algn="l"/>
              </a:tabLst>
            </a:pPr>
            <a:r>
              <a:rPr lang="en-GB" sz="700" spc="-10">
                <a:latin typeface="Arial"/>
                <a:cs typeface="Arial"/>
              </a:rPr>
              <a:t>Once the data has been published, it is in the public domain and Supplier has  the right to disseminate the results and technical details to other parties and to  publish them.</a:t>
            </a:r>
          </a:p>
          <a:p>
            <a:pPr marL="12065" marR="5080" algn="just">
              <a:lnSpc>
                <a:spcPts val="800"/>
              </a:lnSpc>
              <a:spcBef>
                <a:spcPts val="320"/>
              </a:spcBef>
              <a:tabLst>
                <a:tab pos="193040" algn="l"/>
              </a:tabLst>
            </a:pPr>
            <a:r>
              <a:rPr lang="en-GB" sz="700" b="1" spc="-10">
                <a:latin typeface="Arial"/>
                <a:cs typeface="Arial"/>
              </a:rPr>
              <a:t>OPINION</a:t>
            </a:r>
            <a:r>
              <a:rPr lang="en-GB" sz="700" b="1" spc="-25">
                <a:latin typeface="Arial"/>
                <a:cs typeface="Arial"/>
              </a:rPr>
              <a:t> </a:t>
            </a:r>
            <a:r>
              <a:rPr lang="en-GB" sz="700" b="1" spc="-5">
                <a:latin typeface="Arial"/>
                <a:cs typeface="Arial"/>
              </a:rPr>
              <a:t>POLLS</a:t>
            </a:r>
            <a:endParaRPr lang="en-GB" sz="700">
              <a:latin typeface="Arial"/>
              <a:cs typeface="Arial"/>
            </a:endParaRPr>
          </a:p>
          <a:p>
            <a:pPr marL="180000" marR="5080" indent="-180000" algn="just">
              <a:spcBef>
                <a:spcPts val="300"/>
              </a:spcBef>
              <a:spcAft>
                <a:spcPts val="300"/>
              </a:spcAft>
              <a:buFont typeface="+mj-lt"/>
              <a:buAutoNum type="arabicPeriod" startAt="30"/>
              <a:tabLst>
                <a:tab pos="193040" algn="l"/>
              </a:tabLst>
            </a:pPr>
            <a:r>
              <a:rPr lang="en-GB" sz="700">
                <a:latin typeface="Arial"/>
                <a:cs typeface="Arial"/>
              </a:rPr>
              <a:t>The following specific rules shall apply where the Services are an opinion poll:</a:t>
            </a:r>
          </a:p>
          <a:p>
            <a:pPr marL="180000" marR="5080" indent="-180000" algn="just">
              <a:spcBef>
                <a:spcPts val="300"/>
              </a:spcBef>
              <a:spcAft>
                <a:spcPts val="300"/>
              </a:spcAft>
              <a:buFont typeface="+mj-lt"/>
              <a:buAutoNum type="arabicPeriod" startAt="30"/>
              <a:tabLst>
                <a:tab pos="193040" algn="l"/>
              </a:tabLst>
            </a:pPr>
            <a:r>
              <a:rPr lang="en-GB" sz="700">
                <a:latin typeface="Arial"/>
                <a:cs typeface="Arial"/>
              </a:rPr>
              <a:t>Every report published by or on behalf of the Client, of the poll findings should  give: for whom and by whom the sample survey was conducted, the purpose of  the survey, the method, a definition of the population sampled, the size and  nature of the sample, the number, type and geographical distribution of  sampling points, the method by which the information was collected, the full  question wording used, and dates of fieldwork and the bases of all percentages.  Similar standards are applied to desk research based on published material.</a:t>
            </a:r>
          </a:p>
          <a:p>
            <a:pPr marL="180000" marR="5080" indent="-180000" algn="just">
              <a:spcBef>
                <a:spcPts val="300"/>
              </a:spcBef>
              <a:spcAft>
                <a:spcPts val="300"/>
              </a:spcAft>
              <a:buFont typeface="+mj-lt"/>
              <a:buAutoNum type="arabicPeriod" startAt="30"/>
              <a:tabLst>
                <a:tab pos="193040" algn="l"/>
              </a:tabLst>
            </a:pPr>
            <a:r>
              <a:rPr lang="en-GB" sz="700">
                <a:latin typeface="Arial"/>
                <a:cs typeface="Arial"/>
              </a:rPr>
              <a:t>Where data from a private poll is leaked to the media either by a Client or by a  third party, Supplier reserves the right to clarify/correct any misleading or  incorrect impressions and to provide the full results and technical details.</a:t>
            </a:r>
          </a:p>
          <a:p>
            <a:pPr marL="180000" marR="5080" indent="-180000" algn="just">
              <a:spcBef>
                <a:spcPts val="300"/>
              </a:spcBef>
              <a:spcAft>
                <a:spcPts val="300"/>
              </a:spcAft>
              <a:buFont typeface="+mj-lt"/>
              <a:buAutoNum type="arabicPeriod" startAt="30"/>
              <a:tabLst>
                <a:tab pos="193040" algn="l"/>
              </a:tabLst>
            </a:pPr>
            <a:r>
              <a:rPr lang="en-GB" sz="700">
                <a:latin typeface="Arial"/>
                <a:cs typeface="Arial"/>
              </a:rPr>
              <a:t>Where, in reply to questions on voting intention, there are abnormal levels or  sharp changes in the manner of those who say they would not vote or who are  undecided, these facts will be reported.</a:t>
            </a:r>
          </a:p>
          <a:p>
            <a:pPr marL="180000" marR="5080" indent="-180000" algn="just">
              <a:spcBef>
                <a:spcPts val="300"/>
              </a:spcBef>
              <a:spcAft>
                <a:spcPts val="300"/>
              </a:spcAft>
              <a:buFont typeface="+mj-lt"/>
              <a:buAutoNum type="arabicPeriod" startAt="30"/>
              <a:tabLst>
                <a:tab pos="193040" algn="l"/>
              </a:tabLst>
            </a:pPr>
            <a:r>
              <a:rPr lang="en-GB" sz="700">
                <a:latin typeface="Arial"/>
                <a:cs typeface="Arial"/>
              </a:rPr>
              <a:t>In accordance with the British Polling Council’s Code of Conduct the results of  the questions on voting intention of the general public will only be published if  these results are based on a representative sample of 1,000 or more  respondents.</a:t>
            </a:r>
          </a:p>
          <a:p>
            <a:pPr marL="240665" marR="5080" indent="-228600" algn="just">
              <a:lnSpc>
                <a:spcPts val="800"/>
              </a:lnSpc>
              <a:spcBef>
                <a:spcPts val="320"/>
              </a:spcBef>
              <a:buFont typeface="+mj-lt"/>
              <a:buAutoNum type="arabicPeriod" startAt="30"/>
              <a:tabLst>
                <a:tab pos="193040" algn="l"/>
              </a:tabLst>
            </a:pPr>
            <a:endParaRPr lang="en-GB" sz="700">
              <a:latin typeface="Arial"/>
              <a:cs typeface="Arial"/>
            </a:endParaRPr>
          </a:p>
          <a:p>
            <a:pPr marL="192405" marR="5080" indent="-180340" algn="just">
              <a:lnSpc>
                <a:spcPts val="800"/>
              </a:lnSpc>
              <a:spcBef>
                <a:spcPts val="320"/>
              </a:spcBef>
              <a:buAutoNum type="arabicPeriod" startAt="30"/>
              <a:tabLst>
                <a:tab pos="193040" algn="l"/>
              </a:tabLst>
            </a:pPr>
            <a:endParaRPr lang="en-GB" sz="700">
              <a:latin typeface="Arial"/>
              <a:cs typeface="Arial"/>
            </a:endParaRPr>
          </a:p>
          <a:p>
            <a:pPr marL="12700" marR="5080" algn="just">
              <a:spcBef>
                <a:spcPts val="300"/>
              </a:spcBef>
              <a:spcAft>
                <a:spcPts val="300"/>
              </a:spcAft>
            </a:pPr>
            <a:endParaRPr lang="en-GB" sz="700">
              <a:latin typeface="Arial"/>
              <a:cs typeface="Arial"/>
            </a:endParaRPr>
          </a:p>
        </p:txBody>
      </p:sp>
    </p:spTree>
    <p:extLst>
      <p:ext uri="{BB962C8B-B14F-4D97-AF65-F5344CB8AC3E}">
        <p14:creationId xmlns:p14="http://schemas.microsoft.com/office/powerpoint/2010/main" val="1245296573"/>
      </p:ext>
    </p:extLst>
  </p:cSld>
  <p:clrMapOvr>
    <a:masterClrMapping/>
  </p:clrMapOvr>
  <p:extLst>
    <p:ext uri="{DCECCB84-F9BA-43D5-87BE-67443E8EF086}">
      <p15:sldGuideLst xmlns:p15="http://schemas.microsoft.com/office/powerpoint/2012/main"/>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T&amp;C3">
    <p:spTree>
      <p:nvGrpSpPr>
        <p:cNvPr id="1" name=""/>
        <p:cNvGrpSpPr/>
        <p:nvPr/>
      </p:nvGrpSpPr>
      <p:grpSpPr>
        <a:xfrm>
          <a:off x="0" y="0"/>
          <a:ext cx="0" cy="0"/>
          <a:chOff x="0" y="0"/>
          <a:chExt cx="0" cy="0"/>
        </a:xfrm>
      </p:grpSpPr>
      <p:sp>
        <p:nvSpPr>
          <p:cNvPr id="11" name="Slide Number Placeholder 15">
            <a:extLst>
              <a:ext uri="{FF2B5EF4-FFF2-40B4-BE49-F238E27FC236}">
                <a16:creationId xmlns:a16="http://schemas.microsoft.com/office/drawing/2014/main" id="{8D12899D-1C8B-4BF7-9004-B8652304FB39}"/>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5" name="object 27">
            <a:extLst>
              <a:ext uri="{FF2B5EF4-FFF2-40B4-BE49-F238E27FC236}">
                <a16:creationId xmlns:a16="http://schemas.microsoft.com/office/drawing/2014/main" id="{D4587787-16C8-46AC-95EA-ED9773321031}"/>
              </a:ext>
              <a:ext uri="{C183D7F6-B498-43B3-948B-1728B52AA6E4}">
                <adec:decorative xmlns:adec="http://schemas.microsoft.com/office/drawing/2017/decorative" val="1"/>
              </a:ext>
            </a:extLst>
          </p:cNvPr>
          <p:cNvSpPr txBox="1">
            <a:spLocks/>
          </p:cNvSpPr>
          <p:nvPr/>
        </p:nvSpPr>
        <p:spPr>
          <a:xfrm>
            <a:off x="442913" y="78156"/>
            <a:ext cx="1582737" cy="94257"/>
          </a:xfrm>
          <a:prstGeom prst="rect">
            <a:avLst/>
          </a:prstGeom>
        </p:spPr>
        <p:txBody>
          <a:bodyPr vert="horz" wrap="square" lIns="0" tIns="1905" rIns="0" bIns="0" rtlCol="0">
            <a:spAutoFit/>
          </a:bodyPr>
          <a:lstStyle>
            <a:defPPr>
              <a:defRPr lang="en-US"/>
            </a:defPPr>
            <a:lvl1pPr marL="0" algn="l" defTabSz="914400" rtl="0" eaLnBrk="1" latinLnBrk="0" hangingPunct="1">
              <a:defRPr sz="800" b="0" i="0" kern="1200">
                <a:solidFill>
                  <a:schemeClr val="tx1"/>
                </a:solidFill>
                <a:latin typeface="Times New Roman"/>
                <a:ea typeface="+mn-ea"/>
                <a:cs typeface="Times New Roman"/>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marR="0" lvl="0" indent="0" algn="l" defTabSz="914400" rtl="0" eaLnBrk="1" fontAlgn="auto" latinLnBrk="0" hangingPunct="1">
              <a:lnSpc>
                <a:spcPct val="100000"/>
              </a:lnSpc>
              <a:spcBef>
                <a:spcPts val="15"/>
              </a:spcBef>
              <a:spcAft>
                <a:spcPts val="0"/>
              </a:spcAft>
              <a:buClrTx/>
              <a:buSzTx/>
              <a:buFontTx/>
              <a:buNone/>
              <a:tabLst/>
              <a:defRPr/>
            </a:pPr>
            <a:r>
              <a:rPr kumimoji="0" lang="en-GB" sz="600" b="0" i="1" u="none" strike="noStrike" kern="1200" cap="none" spc="-5" normalizeH="0" baseline="0" noProof="0">
                <a:ln>
                  <a:noFill/>
                </a:ln>
                <a:effectLst/>
                <a:uLnTx/>
                <a:uFillTx/>
                <a:latin typeface="+mn-lt"/>
                <a:ea typeface="+mn-ea"/>
                <a:cs typeface="Times New Roman"/>
              </a:rPr>
              <a:t>Version</a:t>
            </a:r>
            <a:r>
              <a:rPr kumimoji="0" lang="en-GB" sz="600" b="0" i="1" u="none" strike="noStrike" kern="1200" cap="none" spc="-30" normalizeH="0" baseline="0" noProof="0">
                <a:ln>
                  <a:noFill/>
                </a:ln>
                <a:effectLst/>
                <a:uLnTx/>
                <a:uFillTx/>
                <a:latin typeface="+mn-lt"/>
                <a:ea typeface="+mn-ea"/>
                <a:cs typeface="Times New Roman"/>
              </a:rPr>
              <a:t> </a:t>
            </a:r>
            <a:r>
              <a:rPr kumimoji="0" lang="en-GB" sz="600" b="0" i="1" u="none" strike="noStrike" kern="1200" cap="none" spc="0" normalizeH="0" baseline="0" noProof="0">
                <a:ln>
                  <a:noFill/>
                </a:ln>
                <a:effectLst/>
                <a:uLnTx/>
                <a:uFillTx/>
                <a:latin typeface="+mn-lt"/>
                <a:ea typeface="+mn-ea"/>
                <a:cs typeface="Times New Roman"/>
              </a:rPr>
              <a:t>10.</a:t>
            </a:r>
            <a:r>
              <a:rPr kumimoji="0" lang="en-GB" sz="600" b="0" i="1" u="none" strike="noStrike" kern="1200" cap="none" spc="-20" normalizeH="0" baseline="0" noProof="0">
                <a:ln>
                  <a:noFill/>
                </a:ln>
                <a:effectLst/>
                <a:uLnTx/>
                <a:uFillTx/>
                <a:latin typeface="+mn-lt"/>
                <a:ea typeface="+mn-ea"/>
                <a:cs typeface="Times New Roman"/>
              </a:rPr>
              <a:t> </a:t>
            </a:r>
            <a:r>
              <a:rPr kumimoji="0" lang="en-GB" sz="600" b="0" i="1" u="none" strike="noStrike" kern="1200" cap="none" spc="-5" normalizeH="0" baseline="0" noProof="0">
                <a:ln>
                  <a:noFill/>
                </a:ln>
                <a:effectLst/>
                <a:uLnTx/>
                <a:uFillTx/>
                <a:latin typeface="+mn-lt"/>
                <a:ea typeface="+mn-ea"/>
                <a:cs typeface="Times New Roman"/>
              </a:rPr>
              <a:t>January.22</a:t>
            </a:r>
          </a:p>
        </p:txBody>
      </p:sp>
      <p:sp>
        <p:nvSpPr>
          <p:cNvPr id="4" name="object 4">
            <a:extLst>
              <a:ext uri="{FF2B5EF4-FFF2-40B4-BE49-F238E27FC236}">
                <a16:creationId xmlns:a16="http://schemas.microsoft.com/office/drawing/2014/main" id="{ED64E7C4-1E1E-45F2-B50E-5EED0339669E}"/>
              </a:ext>
            </a:extLst>
          </p:cNvPr>
          <p:cNvSpPr txBox="1"/>
          <p:nvPr/>
        </p:nvSpPr>
        <p:spPr>
          <a:xfrm>
            <a:off x="442913" y="431289"/>
            <a:ext cx="11306175" cy="5525373"/>
          </a:xfrm>
          <a:prstGeom prst="rect">
            <a:avLst/>
          </a:prstGeom>
        </p:spPr>
        <p:txBody>
          <a:bodyPr vert="horz" wrap="square" lIns="0" tIns="19685" rIns="0" bIns="0" numCol="3" spcCol="360000" rtlCol="0">
            <a:noAutofit/>
          </a:bodyPr>
          <a:lstStyle/>
          <a:p>
            <a:pPr marL="180000" marR="5715" indent="-180000" algn="just">
              <a:spcBef>
                <a:spcPts val="300"/>
              </a:spcBef>
              <a:spcAft>
                <a:spcPts val="300"/>
              </a:spcAft>
              <a:tabLst>
                <a:tab pos="193040" algn="l"/>
              </a:tabLst>
            </a:pPr>
            <a:r>
              <a:rPr lang="en-GB" sz="700" b="1" spc="-5">
                <a:latin typeface="Arial"/>
                <a:cs typeface="Arial"/>
              </a:rPr>
              <a:t>INDEMNIFICATION</a:t>
            </a:r>
          </a:p>
          <a:p>
            <a:pPr marL="180000" marR="6350" indent="-180000" algn="just">
              <a:spcBef>
                <a:spcPts val="300"/>
              </a:spcBef>
              <a:spcAft>
                <a:spcPts val="300"/>
              </a:spcAft>
              <a:buAutoNum type="arabicPeriod" startAt="35"/>
              <a:tabLst>
                <a:tab pos="193040" algn="l"/>
              </a:tabLst>
            </a:pPr>
            <a:r>
              <a:rPr lang="en-GB" sz="700" spc="-5">
                <a:latin typeface="Arial"/>
                <a:cs typeface="Arial"/>
              </a:rPr>
              <a:t>The Client shall indemnify and hold harmless Supplier, its employees, officers, </a:t>
            </a:r>
            <a:r>
              <a:rPr lang="en-GB" sz="700">
                <a:latin typeface="Arial"/>
                <a:cs typeface="Arial"/>
              </a:rPr>
              <a:t> </a:t>
            </a:r>
            <a:r>
              <a:rPr lang="en-GB" sz="700" spc="-5">
                <a:latin typeface="Arial"/>
                <a:cs typeface="Arial"/>
              </a:rPr>
              <a:t>directors</a:t>
            </a:r>
            <a:r>
              <a:rPr lang="en-GB" sz="700">
                <a:latin typeface="Arial"/>
                <a:cs typeface="Arial"/>
              </a:rPr>
              <a:t> </a:t>
            </a:r>
            <a:r>
              <a:rPr lang="en-GB" sz="700" spc="-5">
                <a:latin typeface="Arial"/>
                <a:cs typeface="Arial"/>
              </a:rPr>
              <a:t>and</a:t>
            </a:r>
            <a:r>
              <a:rPr lang="en-GB" sz="700">
                <a:latin typeface="Arial"/>
                <a:cs typeface="Arial"/>
              </a:rPr>
              <a:t> </a:t>
            </a:r>
            <a:r>
              <a:rPr lang="en-GB" sz="700" spc="-5">
                <a:latin typeface="Arial"/>
                <a:cs typeface="Arial"/>
              </a:rPr>
              <a:t>agents</a:t>
            </a:r>
            <a:r>
              <a:rPr lang="en-GB" sz="700">
                <a:latin typeface="Arial"/>
                <a:cs typeface="Arial"/>
              </a:rPr>
              <a:t> </a:t>
            </a:r>
            <a:r>
              <a:rPr lang="en-GB" sz="700" spc="-10">
                <a:latin typeface="Arial"/>
                <a:cs typeface="Arial"/>
              </a:rPr>
              <a:t>from</a:t>
            </a:r>
            <a:r>
              <a:rPr lang="en-GB" sz="700" spc="-5">
                <a:latin typeface="Arial"/>
                <a:cs typeface="Arial"/>
              </a:rPr>
              <a:t> and</a:t>
            </a:r>
            <a:r>
              <a:rPr lang="en-GB" sz="700">
                <a:latin typeface="Arial"/>
                <a:cs typeface="Arial"/>
              </a:rPr>
              <a:t> </a:t>
            </a:r>
            <a:r>
              <a:rPr lang="en-GB" sz="700" spc="-5">
                <a:latin typeface="Arial"/>
                <a:cs typeface="Arial"/>
              </a:rPr>
              <a:t>against</a:t>
            </a:r>
            <a:r>
              <a:rPr lang="en-GB" sz="700">
                <a:latin typeface="Arial"/>
                <a:cs typeface="Arial"/>
              </a:rPr>
              <a:t> </a:t>
            </a:r>
            <a:r>
              <a:rPr lang="en-GB" sz="700" spc="-5">
                <a:latin typeface="Arial"/>
                <a:cs typeface="Arial"/>
              </a:rPr>
              <a:t>any</a:t>
            </a:r>
            <a:r>
              <a:rPr lang="en-GB" sz="700">
                <a:latin typeface="Arial"/>
                <a:cs typeface="Arial"/>
              </a:rPr>
              <a:t> </a:t>
            </a:r>
            <a:r>
              <a:rPr lang="en-GB" sz="700" spc="-5">
                <a:latin typeface="Arial"/>
                <a:cs typeface="Arial"/>
              </a:rPr>
              <a:t>and</a:t>
            </a:r>
            <a:r>
              <a:rPr lang="en-GB" sz="700">
                <a:latin typeface="Arial"/>
                <a:cs typeface="Arial"/>
              </a:rPr>
              <a:t> </a:t>
            </a:r>
            <a:r>
              <a:rPr lang="en-GB" sz="700" spc="-5">
                <a:latin typeface="Arial"/>
                <a:cs typeface="Arial"/>
              </a:rPr>
              <a:t>all</a:t>
            </a:r>
            <a:r>
              <a:rPr lang="en-GB" sz="700">
                <a:latin typeface="Arial"/>
                <a:cs typeface="Arial"/>
              </a:rPr>
              <a:t> </a:t>
            </a:r>
            <a:r>
              <a:rPr lang="en-GB" sz="700" spc="-5">
                <a:latin typeface="Arial"/>
                <a:cs typeface="Arial"/>
              </a:rPr>
              <a:t>loss,</a:t>
            </a:r>
            <a:r>
              <a:rPr lang="en-GB" sz="700">
                <a:latin typeface="Arial"/>
                <a:cs typeface="Arial"/>
              </a:rPr>
              <a:t> </a:t>
            </a:r>
            <a:r>
              <a:rPr lang="en-GB" sz="700" spc="-5">
                <a:latin typeface="Arial"/>
                <a:cs typeface="Arial"/>
              </a:rPr>
              <a:t>claim</a:t>
            </a:r>
            <a:r>
              <a:rPr lang="en-GB" sz="700">
                <a:latin typeface="Arial"/>
                <a:cs typeface="Arial"/>
              </a:rPr>
              <a:t> or</a:t>
            </a:r>
            <a:r>
              <a:rPr lang="en-GB" sz="700" spc="5">
                <a:latin typeface="Arial"/>
                <a:cs typeface="Arial"/>
              </a:rPr>
              <a:t> </a:t>
            </a:r>
            <a:r>
              <a:rPr lang="en-GB" sz="700" spc="-5">
                <a:latin typeface="Arial"/>
                <a:cs typeface="Arial"/>
              </a:rPr>
              <a:t>liability, </a:t>
            </a:r>
            <a:r>
              <a:rPr lang="en-GB" sz="700">
                <a:latin typeface="Arial"/>
                <a:cs typeface="Arial"/>
              </a:rPr>
              <a:t> </a:t>
            </a:r>
            <a:r>
              <a:rPr lang="en-GB" sz="700" spc="-5">
                <a:latin typeface="Arial"/>
                <a:cs typeface="Arial"/>
              </a:rPr>
              <a:t>including without limitation reasonable legal fees and costs, that may arise </a:t>
            </a:r>
            <a:r>
              <a:rPr lang="en-GB" sz="700">
                <a:latin typeface="Arial"/>
                <a:cs typeface="Arial"/>
              </a:rPr>
              <a:t>in </a:t>
            </a:r>
            <a:r>
              <a:rPr lang="en-GB" sz="700" spc="5">
                <a:latin typeface="Arial"/>
                <a:cs typeface="Arial"/>
              </a:rPr>
              <a:t> </a:t>
            </a:r>
            <a:r>
              <a:rPr lang="en-GB" sz="700" spc="-5">
                <a:latin typeface="Arial"/>
                <a:cs typeface="Arial"/>
              </a:rPr>
              <a:t>connection</a:t>
            </a:r>
            <a:r>
              <a:rPr lang="en-GB" sz="700" spc="20">
                <a:latin typeface="Arial"/>
                <a:cs typeface="Arial"/>
              </a:rPr>
              <a:t> </a:t>
            </a:r>
            <a:r>
              <a:rPr lang="en-GB" sz="700" spc="-5">
                <a:latin typeface="Arial"/>
                <a:cs typeface="Arial"/>
              </a:rPr>
              <a:t>with</a:t>
            </a:r>
            <a:r>
              <a:rPr lang="en-GB" sz="700" spc="25">
                <a:latin typeface="Arial"/>
                <a:cs typeface="Arial"/>
              </a:rPr>
              <a:t> </a:t>
            </a:r>
            <a:r>
              <a:rPr lang="en-GB" sz="700" spc="-5">
                <a:latin typeface="Arial"/>
                <a:cs typeface="Arial"/>
              </a:rPr>
              <a:t>(i)</a:t>
            </a:r>
            <a:r>
              <a:rPr lang="en-GB" sz="700" spc="25">
                <a:latin typeface="Arial"/>
                <a:cs typeface="Arial"/>
              </a:rPr>
              <a:t> </a:t>
            </a:r>
            <a:r>
              <a:rPr lang="en-GB" sz="700" spc="-5">
                <a:latin typeface="Arial"/>
                <a:cs typeface="Arial"/>
              </a:rPr>
              <a:t>the</a:t>
            </a:r>
            <a:r>
              <a:rPr lang="en-GB" sz="700" spc="15">
                <a:latin typeface="Arial"/>
                <a:cs typeface="Arial"/>
              </a:rPr>
              <a:t> </a:t>
            </a:r>
            <a:r>
              <a:rPr lang="en-GB" sz="700" spc="-5">
                <a:latin typeface="Arial"/>
                <a:cs typeface="Arial"/>
              </a:rPr>
              <a:t>Client's</a:t>
            </a:r>
            <a:r>
              <a:rPr lang="en-GB" sz="700" spc="25">
                <a:latin typeface="Arial"/>
                <a:cs typeface="Arial"/>
              </a:rPr>
              <a:t> </a:t>
            </a:r>
            <a:r>
              <a:rPr lang="en-GB" sz="700" spc="-5">
                <a:latin typeface="Arial"/>
                <a:cs typeface="Arial"/>
              </a:rPr>
              <a:t>disclosure</a:t>
            </a:r>
            <a:r>
              <a:rPr lang="en-GB" sz="700" spc="25">
                <a:latin typeface="Arial"/>
                <a:cs typeface="Arial"/>
              </a:rPr>
              <a:t> </a:t>
            </a:r>
            <a:r>
              <a:rPr lang="en-GB" sz="700" spc="-5">
                <a:latin typeface="Arial"/>
                <a:cs typeface="Arial"/>
              </a:rPr>
              <a:t>of</a:t>
            </a:r>
            <a:r>
              <a:rPr lang="en-GB" sz="700" spc="15">
                <a:latin typeface="Arial"/>
                <a:cs typeface="Arial"/>
              </a:rPr>
              <a:t> </a:t>
            </a:r>
            <a:r>
              <a:rPr lang="en-GB" sz="700" spc="-5">
                <a:latin typeface="Arial"/>
                <a:cs typeface="Arial"/>
              </a:rPr>
              <a:t>the</a:t>
            </a:r>
            <a:r>
              <a:rPr lang="en-GB" sz="700" spc="25">
                <a:latin typeface="Arial"/>
                <a:cs typeface="Arial"/>
              </a:rPr>
              <a:t> </a:t>
            </a:r>
            <a:r>
              <a:rPr lang="en-GB" sz="700" spc="-5">
                <a:latin typeface="Arial"/>
                <a:cs typeface="Arial"/>
              </a:rPr>
              <a:t>Deliverables</a:t>
            </a:r>
            <a:r>
              <a:rPr lang="en-GB" sz="700" spc="15">
                <a:latin typeface="Arial"/>
                <a:cs typeface="Arial"/>
              </a:rPr>
              <a:t> </a:t>
            </a:r>
            <a:r>
              <a:rPr lang="en-GB" sz="700">
                <a:latin typeface="Arial"/>
                <a:cs typeface="Arial"/>
              </a:rPr>
              <a:t>to</a:t>
            </a:r>
            <a:r>
              <a:rPr lang="en-GB" sz="700" spc="20">
                <a:latin typeface="Arial"/>
                <a:cs typeface="Arial"/>
              </a:rPr>
              <a:t> </a:t>
            </a:r>
            <a:r>
              <a:rPr lang="en-GB" sz="700" spc="-10">
                <a:latin typeface="Arial"/>
                <a:cs typeface="Arial"/>
              </a:rPr>
              <a:t>any</a:t>
            </a:r>
            <a:r>
              <a:rPr lang="en-GB" sz="700" spc="30">
                <a:latin typeface="Arial"/>
                <a:cs typeface="Arial"/>
              </a:rPr>
              <a:t> </a:t>
            </a:r>
            <a:r>
              <a:rPr lang="en-GB" sz="700" spc="-5">
                <a:latin typeface="Arial"/>
                <a:cs typeface="Arial"/>
              </a:rPr>
              <a:t>third</a:t>
            </a:r>
            <a:r>
              <a:rPr lang="en-GB" sz="700" spc="25">
                <a:latin typeface="Arial"/>
                <a:cs typeface="Arial"/>
              </a:rPr>
              <a:t> </a:t>
            </a:r>
            <a:r>
              <a:rPr lang="en-GB" sz="700" spc="-5">
                <a:latin typeface="Arial"/>
                <a:cs typeface="Arial"/>
              </a:rPr>
              <a:t>party, (ii) the use </a:t>
            </a:r>
            <a:r>
              <a:rPr lang="en-GB" sz="700">
                <a:latin typeface="Arial"/>
                <a:cs typeface="Arial"/>
              </a:rPr>
              <a:t>of </a:t>
            </a:r>
            <a:r>
              <a:rPr lang="en-GB" sz="700" spc="-5">
                <a:latin typeface="Arial"/>
                <a:cs typeface="Arial"/>
              </a:rPr>
              <a:t>the Deliverables in the public domain </a:t>
            </a:r>
            <a:r>
              <a:rPr lang="en-GB" sz="700">
                <a:latin typeface="Arial"/>
                <a:cs typeface="Arial"/>
              </a:rPr>
              <a:t>by </a:t>
            </a:r>
            <a:r>
              <a:rPr lang="en-GB" sz="700" spc="-5">
                <a:latin typeface="Arial"/>
                <a:cs typeface="Arial"/>
              </a:rPr>
              <a:t>the </a:t>
            </a:r>
            <a:r>
              <a:rPr lang="en-GB" sz="700">
                <a:latin typeface="Arial"/>
                <a:cs typeface="Arial"/>
              </a:rPr>
              <a:t>Client or </a:t>
            </a:r>
            <a:r>
              <a:rPr lang="en-GB" sz="700" spc="-10">
                <a:latin typeface="Arial"/>
                <a:cs typeface="Arial"/>
              </a:rPr>
              <a:t>any </a:t>
            </a:r>
            <a:r>
              <a:rPr lang="en-GB" sz="700" spc="-5">
                <a:latin typeface="Arial"/>
                <a:cs typeface="Arial"/>
              </a:rPr>
              <a:t>third </a:t>
            </a:r>
            <a:r>
              <a:rPr lang="en-GB" sz="700">
                <a:latin typeface="Arial"/>
                <a:cs typeface="Arial"/>
              </a:rPr>
              <a:t> </a:t>
            </a:r>
            <a:r>
              <a:rPr lang="en-GB" sz="700" spc="-5">
                <a:latin typeface="Arial"/>
                <a:cs typeface="Arial"/>
              </a:rPr>
              <a:t>party </a:t>
            </a:r>
            <a:r>
              <a:rPr lang="en-GB" sz="700">
                <a:latin typeface="Arial"/>
                <a:cs typeface="Arial"/>
              </a:rPr>
              <a:t>to </a:t>
            </a:r>
            <a:r>
              <a:rPr lang="en-GB" sz="700" spc="-5">
                <a:latin typeface="Arial"/>
                <a:cs typeface="Arial"/>
              </a:rPr>
              <a:t>whom the Client </a:t>
            </a:r>
            <a:r>
              <a:rPr lang="en-GB" sz="700" spc="-10">
                <a:latin typeface="Arial"/>
                <a:cs typeface="Arial"/>
              </a:rPr>
              <a:t>has </a:t>
            </a:r>
            <a:r>
              <a:rPr lang="en-GB" sz="700" spc="-5">
                <a:latin typeface="Arial"/>
                <a:cs typeface="Arial"/>
              </a:rPr>
              <a:t>disclosed the Deliverables, (iii) the </a:t>
            </a:r>
            <a:r>
              <a:rPr lang="en-GB" sz="700" spc="-10">
                <a:latin typeface="Arial"/>
                <a:cs typeface="Arial"/>
              </a:rPr>
              <a:t>use </a:t>
            </a:r>
            <a:r>
              <a:rPr lang="en-GB" sz="700">
                <a:latin typeface="Arial"/>
                <a:cs typeface="Arial"/>
              </a:rPr>
              <a:t>of </a:t>
            </a:r>
            <a:r>
              <a:rPr lang="en-GB" sz="700" spc="-5">
                <a:latin typeface="Arial"/>
                <a:cs typeface="Arial"/>
              </a:rPr>
              <a:t>the </a:t>
            </a:r>
            <a:r>
              <a:rPr lang="en-GB" sz="700">
                <a:latin typeface="Arial"/>
                <a:cs typeface="Arial"/>
              </a:rPr>
              <a:t> </a:t>
            </a:r>
            <a:r>
              <a:rPr lang="en-GB" sz="700" spc="-5">
                <a:latin typeface="Arial"/>
                <a:cs typeface="Arial"/>
              </a:rPr>
              <a:t>Deliverables for Litigation Purposes, </a:t>
            </a:r>
            <a:r>
              <a:rPr lang="en-GB" sz="700">
                <a:latin typeface="Arial"/>
                <a:cs typeface="Arial"/>
              </a:rPr>
              <a:t>and </a:t>
            </a:r>
            <a:r>
              <a:rPr lang="en-GB" sz="700" spc="-5">
                <a:latin typeface="Arial"/>
                <a:cs typeface="Arial"/>
              </a:rPr>
              <a:t>(iv) </a:t>
            </a:r>
            <a:r>
              <a:rPr lang="en-GB" sz="700" spc="-10">
                <a:latin typeface="Arial"/>
                <a:cs typeface="Arial"/>
              </a:rPr>
              <a:t>any </a:t>
            </a:r>
            <a:r>
              <a:rPr lang="en-GB" sz="700" spc="-5">
                <a:latin typeface="Arial"/>
                <a:cs typeface="Arial"/>
              </a:rPr>
              <a:t>breach or violation </a:t>
            </a:r>
            <a:r>
              <a:rPr lang="en-GB" sz="700">
                <a:latin typeface="Arial"/>
                <a:cs typeface="Arial"/>
              </a:rPr>
              <a:t>of </a:t>
            </a:r>
            <a:r>
              <a:rPr lang="en-GB" sz="700" spc="-5">
                <a:latin typeface="Arial"/>
                <a:cs typeface="Arial"/>
              </a:rPr>
              <a:t>Sections </a:t>
            </a:r>
            <a:r>
              <a:rPr lang="en-GB" sz="700" spc="-180">
                <a:latin typeface="Arial"/>
                <a:cs typeface="Arial"/>
              </a:rPr>
              <a:t> </a:t>
            </a:r>
            <a:r>
              <a:rPr lang="en-GB" sz="700" spc="-5">
                <a:latin typeface="Arial"/>
                <a:cs typeface="Arial"/>
              </a:rPr>
              <a:t>24-28</a:t>
            </a:r>
            <a:r>
              <a:rPr lang="en-GB" sz="700" spc="-30">
                <a:latin typeface="Arial"/>
                <a:cs typeface="Arial"/>
              </a:rPr>
              <a:t> </a:t>
            </a:r>
            <a:r>
              <a:rPr lang="en-GB" sz="700" spc="-5">
                <a:latin typeface="Arial"/>
                <a:cs typeface="Arial"/>
              </a:rPr>
              <a:t>above.</a:t>
            </a:r>
            <a:r>
              <a:rPr lang="en-GB" sz="700" spc="145">
                <a:latin typeface="Arial"/>
                <a:cs typeface="Arial"/>
              </a:rPr>
              <a:t> </a:t>
            </a:r>
            <a:r>
              <a:rPr lang="en-GB" sz="700" spc="-5">
                <a:latin typeface="Arial"/>
                <a:cs typeface="Arial"/>
              </a:rPr>
              <a:t>Further,</a:t>
            </a:r>
            <a:r>
              <a:rPr lang="en-GB" sz="700" spc="-25">
                <a:latin typeface="Arial"/>
                <a:cs typeface="Arial"/>
              </a:rPr>
              <a:t> </a:t>
            </a:r>
            <a:r>
              <a:rPr lang="en-GB" sz="700" spc="-5">
                <a:latin typeface="Arial"/>
                <a:cs typeface="Arial"/>
              </a:rPr>
              <a:t>the</a:t>
            </a:r>
            <a:r>
              <a:rPr lang="en-GB" sz="700" spc="-25">
                <a:latin typeface="Arial"/>
                <a:cs typeface="Arial"/>
              </a:rPr>
              <a:t> </a:t>
            </a:r>
            <a:r>
              <a:rPr lang="en-GB" sz="700" spc="-5">
                <a:latin typeface="Arial"/>
                <a:cs typeface="Arial"/>
              </a:rPr>
              <a:t>Client</a:t>
            </a:r>
            <a:r>
              <a:rPr lang="en-GB" sz="700" spc="-30">
                <a:latin typeface="Arial"/>
                <a:cs typeface="Arial"/>
              </a:rPr>
              <a:t> </a:t>
            </a:r>
            <a:r>
              <a:rPr lang="en-GB" sz="700" spc="-5">
                <a:latin typeface="Arial"/>
                <a:cs typeface="Arial"/>
              </a:rPr>
              <a:t>shall</a:t>
            </a:r>
            <a:r>
              <a:rPr lang="en-GB" sz="700" spc="-25">
                <a:latin typeface="Arial"/>
                <a:cs typeface="Arial"/>
              </a:rPr>
              <a:t> </a:t>
            </a:r>
            <a:r>
              <a:rPr lang="en-GB" sz="700" spc="-5">
                <a:latin typeface="Arial"/>
                <a:cs typeface="Arial"/>
              </a:rPr>
              <a:t>indemnify</a:t>
            </a:r>
            <a:r>
              <a:rPr lang="en-GB" sz="700" spc="-25">
                <a:latin typeface="Arial"/>
                <a:cs typeface="Arial"/>
              </a:rPr>
              <a:t> </a:t>
            </a:r>
            <a:r>
              <a:rPr lang="en-GB" sz="700" spc="-5">
                <a:latin typeface="Arial"/>
                <a:cs typeface="Arial"/>
              </a:rPr>
              <a:t>Supplier</a:t>
            </a:r>
            <a:r>
              <a:rPr lang="en-GB" sz="700" spc="-45">
                <a:latin typeface="Arial"/>
                <a:cs typeface="Arial"/>
              </a:rPr>
              <a:t> </a:t>
            </a:r>
            <a:r>
              <a:rPr lang="en-GB" sz="700">
                <a:latin typeface="Arial"/>
                <a:cs typeface="Arial"/>
              </a:rPr>
              <a:t>in</a:t>
            </a:r>
            <a:r>
              <a:rPr lang="en-GB" sz="700" spc="-25">
                <a:latin typeface="Arial"/>
                <a:cs typeface="Arial"/>
              </a:rPr>
              <a:t> </a:t>
            </a:r>
            <a:r>
              <a:rPr lang="en-GB" sz="700" spc="-5">
                <a:latin typeface="Arial"/>
                <a:cs typeface="Arial"/>
              </a:rPr>
              <a:t>full</a:t>
            </a:r>
            <a:r>
              <a:rPr lang="en-GB" sz="700" spc="-30">
                <a:latin typeface="Arial"/>
                <a:cs typeface="Arial"/>
              </a:rPr>
              <a:t> </a:t>
            </a:r>
            <a:r>
              <a:rPr lang="en-GB" sz="700" spc="-5">
                <a:latin typeface="Arial"/>
                <a:cs typeface="Arial"/>
              </a:rPr>
              <a:t>in</a:t>
            </a:r>
            <a:r>
              <a:rPr lang="en-GB" sz="700" spc="-25">
                <a:latin typeface="Arial"/>
                <a:cs typeface="Arial"/>
              </a:rPr>
              <a:t> </a:t>
            </a:r>
            <a:r>
              <a:rPr lang="en-GB" sz="700" spc="-5">
                <a:latin typeface="Arial"/>
                <a:cs typeface="Arial"/>
              </a:rPr>
              <a:t>respect</a:t>
            </a:r>
            <a:r>
              <a:rPr lang="en-GB" sz="700" spc="-25">
                <a:latin typeface="Arial"/>
                <a:cs typeface="Arial"/>
              </a:rPr>
              <a:t> </a:t>
            </a:r>
            <a:r>
              <a:rPr lang="en-GB" sz="700" spc="-5">
                <a:latin typeface="Arial"/>
                <a:cs typeface="Arial"/>
              </a:rPr>
              <a:t>of</a:t>
            </a:r>
            <a:r>
              <a:rPr lang="en-GB" sz="700" spc="-30">
                <a:latin typeface="Arial"/>
                <a:cs typeface="Arial"/>
              </a:rPr>
              <a:t> </a:t>
            </a:r>
            <a:r>
              <a:rPr lang="en-GB" sz="700" spc="-5">
                <a:latin typeface="Arial"/>
                <a:cs typeface="Arial"/>
              </a:rPr>
              <a:t>any loss, expense or damage incurred by Supplier </a:t>
            </a:r>
            <a:r>
              <a:rPr lang="en-GB" sz="700">
                <a:latin typeface="Arial"/>
                <a:cs typeface="Arial"/>
              </a:rPr>
              <a:t>as </a:t>
            </a:r>
            <a:r>
              <a:rPr lang="en-GB" sz="700" spc="-5">
                <a:latin typeface="Arial"/>
                <a:cs typeface="Arial"/>
              </a:rPr>
              <a:t>a result of </a:t>
            </a:r>
            <a:r>
              <a:rPr lang="en-GB" sz="700">
                <a:latin typeface="Arial"/>
                <a:cs typeface="Arial"/>
              </a:rPr>
              <a:t>(i) </a:t>
            </a:r>
            <a:r>
              <a:rPr lang="en-GB" sz="700" spc="-5">
                <a:latin typeface="Arial"/>
                <a:cs typeface="Arial"/>
              </a:rPr>
              <a:t>a violation of </a:t>
            </a:r>
            <a:r>
              <a:rPr lang="en-GB" sz="700">
                <a:latin typeface="Arial"/>
                <a:cs typeface="Arial"/>
              </a:rPr>
              <a:t>law </a:t>
            </a:r>
            <a:r>
              <a:rPr lang="en-GB" sz="700" spc="-180">
                <a:latin typeface="Arial"/>
                <a:cs typeface="Arial"/>
              </a:rPr>
              <a:t> </a:t>
            </a:r>
            <a:r>
              <a:rPr lang="en-GB" sz="700" spc="-5">
                <a:latin typeface="Arial"/>
                <a:cs typeface="Arial"/>
              </a:rPr>
              <a:t>by</a:t>
            </a:r>
            <a:r>
              <a:rPr lang="en-GB" sz="700" spc="-35">
                <a:latin typeface="Arial"/>
                <a:cs typeface="Arial"/>
              </a:rPr>
              <a:t> </a:t>
            </a:r>
            <a:r>
              <a:rPr lang="en-GB" sz="700" spc="-5">
                <a:latin typeface="Arial"/>
                <a:cs typeface="Arial"/>
              </a:rPr>
              <a:t>the</a:t>
            </a:r>
            <a:r>
              <a:rPr lang="en-GB" sz="700" spc="-25">
                <a:latin typeface="Arial"/>
                <a:cs typeface="Arial"/>
              </a:rPr>
              <a:t> </a:t>
            </a:r>
            <a:r>
              <a:rPr lang="en-GB" sz="700" spc="-5">
                <a:latin typeface="Arial"/>
                <a:cs typeface="Arial"/>
              </a:rPr>
              <a:t>Client,</a:t>
            </a:r>
            <a:r>
              <a:rPr lang="en-GB" sz="700" spc="-25">
                <a:latin typeface="Arial"/>
                <a:cs typeface="Arial"/>
              </a:rPr>
              <a:t> </a:t>
            </a:r>
            <a:r>
              <a:rPr lang="en-GB" sz="700" spc="-5">
                <a:latin typeface="Arial"/>
                <a:cs typeface="Arial"/>
              </a:rPr>
              <a:t>and</a:t>
            </a:r>
            <a:r>
              <a:rPr lang="en-GB" sz="700" spc="-35">
                <a:latin typeface="Arial"/>
                <a:cs typeface="Arial"/>
              </a:rPr>
              <a:t> </a:t>
            </a:r>
            <a:r>
              <a:rPr lang="en-GB" sz="700">
                <a:latin typeface="Arial"/>
                <a:cs typeface="Arial"/>
              </a:rPr>
              <a:t>(ii)</a:t>
            </a:r>
            <a:r>
              <a:rPr lang="en-GB" sz="700" spc="-30">
                <a:latin typeface="Arial"/>
                <a:cs typeface="Arial"/>
              </a:rPr>
              <a:t> </a:t>
            </a:r>
            <a:r>
              <a:rPr lang="en-GB" sz="700" spc="-10">
                <a:latin typeface="Arial"/>
                <a:cs typeface="Arial"/>
              </a:rPr>
              <a:t>any</a:t>
            </a:r>
            <a:r>
              <a:rPr lang="en-GB" sz="700" spc="-25">
                <a:latin typeface="Arial"/>
                <a:cs typeface="Arial"/>
              </a:rPr>
              <a:t> </a:t>
            </a:r>
            <a:r>
              <a:rPr lang="en-GB" sz="700" spc="-5">
                <a:latin typeface="Arial"/>
                <a:cs typeface="Arial"/>
              </a:rPr>
              <a:t>claim</a:t>
            </a:r>
            <a:r>
              <a:rPr lang="en-GB" sz="700" spc="-10">
                <a:latin typeface="Arial"/>
                <a:cs typeface="Arial"/>
              </a:rPr>
              <a:t> </a:t>
            </a:r>
            <a:r>
              <a:rPr lang="en-GB" sz="700" spc="-5">
                <a:latin typeface="Arial"/>
                <a:cs typeface="Arial"/>
              </a:rPr>
              <a:t>of</a:t>
            </a:r>
            <a:r>
              <a:rPr lang="en-GB" sz="700" spc="-40">
                <a:latin typeface="Arial"/>
                <a:cs typeface="Arial"/>
              </a:rPr>
              <a:t> </a:t>
            </a:r>
            <a:r>
              <a:rPr lang="en-GB" sz="700" spc="-5">
                <a:latin typeface="Arial"/>
                <a:cs typeface="Arial"/>
              </a:rPr>
              <a:t>intellectual</a:t>
            </a:r>
            <a:r>
              <a:rPr lang="en-GB" sz="700" spc="-25">
                <a:latin typeface="Arial"/>
                <a:cs typeface="Arial"/>
              </a:rPr>
              <a:t> </a:t>
            </a:r>
            <a:r>
              <a:rPr lang="en-GB" sz="700" spc="-5">
                <a:latin typeface="Arial"/>
                <a:cs typeface="Arial"/>
              </a:rPr>
              <a:t>property</a:t>
            </a:r>
            <a:r>
              <a:rPr lang="en-GB" sz="700" spc="-35">
                <a:latin typeface="Arial"/>
                <a:cs typeface="Arial"/>
              </a:rPr>
              <a:t> </a:t>
            </a:r>
            <a:r>
              <a:rPr lang="en-GB" sz="700" spc="-5">
                <a:latin typeface="Arial"/>
                <a:cs typeface="Arial"/>
              </a:rPr>
              <a:t>rights</a:t>
            </a:r>
            <a:r>
              <a:rPr lang="en-GB" sz="700" spc="-30">
                <a:latin typeface="Arial"/>
                <a:cs typeface="Arial"/>
              </a:rPr>
              <a:t> </a:t>
            </a:r>
            <a:r>
              <a:rPr lang="en-GB" sz="700" spc="-5">
                <a:latin typeface="Arial"/>
                <a:cs typeface="Arial"/>
              </a:rPr>
              <a:t>infringement</a:t>
            </a:r>
            <a:r>
              <a:rPr lang="en-GB" sz="700" spc="-25">
                <a:latin typeface="Arial"/>
                <a:cs typeface="Arial"/>
              </a:rPr>
              <a:t> </a:t>
            </a:r>
            <a:r>
              <a:rPr lang="en-GB" sz="700" spc="-5">
                <a:latin typeface="Arial"/>
                <a:cs typeface="Arial"/>
              </a:rPr>
              <a:t>by</a:t>
            </a:r>
            <a:r>
              <a:rPr lang="en-GB" sz="700" spc="-25">
                <a:latin typeface="Arial"/>
                <a:cs typeface="Arial"/>
              </a:rPr>
              <a:t> </a:t>
            </a:r>
            <a:r>
              <a:rPr lang="en-GB" sz="700" spc="-5">
                <a:latin typeface="Arial"/>
                <a:cs typeface="Arial"/>
              </a:rPr>
              <a:t>any </a:t>
            </a:r>
            <a:r>
              <a:rPr lang="en-GB" sz="700">
                <a:latin typeface="Arial"/>
                <a:cs typeface="Arial"/>
              </a:rPr>
              <a:t> </a:t>
            </a:r>
            <a:r>
              <a:rPr lang="en-GB" sz="700" spc="-5">
                <a:latin typeface="Arial"/>
                <a:cs typeface="Arial"/>
              </a:rPr>
              <a:t>third</a:t>
            </a:r>
            <a:r>
              <a:rPr lang="en-GB" sz="700">
                <a:latin typeface="Arial"/>
                <a:cs typeface="Arial"/>
              </a:rPr>
              <a:t> </a:t>
            </a:r>
            <a:r>
              <a:rPr lang="en-GB" sz="700" spc="-5">
                <a:latin typeface="Arial"/>
                <a:cs typeface="Arial"/>
              </a:rPr>
              <a:t>party,</a:t>
            </a:r>
            <a:r>
              <a:rPr lang="en-GB" sz="700">
                <a:latin typeface="Arial"/>
                <a:cs typeface="Arial"/>
              </a:rPr>
              <a:t> to</a:t>
            </a:r>
            <a:r>
              <a:rPr lang="en-GB" sz="700" spc="5">
                <a:latin typeface="Arial"/>
                <a:cs typeface="Arial"/>
              </a:rPr>
              <a:t> </a:t>
            </a:r>
            <a:r>
              <a:rPr lang="en-GB" sz="700" spc="-5">
                <a:latin typeface="Arial"/>
                <a:cs typeface="Arial"/>
              </a:rPr>
              <a:t>the</a:t>
            </a:r>
            <a:r>
              <a:rPr lang="en-GB" sz="700">
                <a:latin typeface="Arial"/>
                <a:cs typeface="Arial"/>
              </a:rPr>
              <a:t> </a:t>
            </a:r>
            <a:r>
              <a:rPr lang="en-GB" sz="700" spc="-5">
                <a:latin typeface="Arial"/>
                <a:cs typeface="Arial"/>
              </a:rPr>
              <a:t>extent</a:t>
            </a:r>
            <a:r>
              <a:rPr lang="en-GB" sz="700">
                <a:latin typeface="Arial"/>
                <a:cs typeface="Arial"/>
              </a:rPr>
              <a:t> </a:t>
            </a:r>
            <a:r>
              <a:rPr lang="en-GB" sz="700" spc="-5">
                <a:latin typeface="Arial"/>
                <a:cs typeface="Arial"/>
              </a:rPr>
              <a:t>that</a:t>
            </a:r>
            <a:r>
              <a:rPr lang="en-GB" sz="700">
                <a:latin typeface="Arial"/>
                <a:cs typeface="Arial"/>
              </a:rPr>
              <a:t> </a:t>
            </a:r>
            <a:r>
              <a:rPr lang="en-GB" sz="700" spc="-5">
                <a:latin typeface="Arial"/>
                <a:cs typeface="Arial"/>
              </a:rPr>
              <a:t>such</a:t>
            </a:r>
            <a:r>
              <a:rPr lang="en-GB" sz="700">
                <a:latin typeface="Arial"/>
                <a:cs typeface="Arial"/>
              </a:rPr>
              <a:t> </a:t>
            </a:r>
            <a:r>
              <a:rPr lang="en-GB" sz="700" spc="-5">
                <a:latin typeface="Arial"/>
                <a:cs typeface="Arial"/>
              </a:rPr>
              <a:t>loss,</a:t>
            </a:r>
            <a:r>
              <a:rPr lang="en-GB" sz="700">
                <a:latin typeface="Arial"/>
                <a:cs typeface="Arial"/>
              </a:rPr>
              <a:t> </a:t>
            </a:r>
            <a:r>
              <a:rPr lang="en-GB" sz="700" spc="-5">
                <a:latin typeface="Arial"/>
                <a:cs typeface="Arial"/>
              </a:rPr>
              <a:t>expense</a:t>
            </a:r>
            <a:r>
              <a:rPr lang="en-GB" sz="700">
                <a:latin typeface="Arial"/>
                <a:cs typeface="Arial"/>
              </a:rPr>
              <a:t> </a:t>
            </a:r>
            <a:r>
              <a:rPr lang="en-GB" sz="700" spc="-5">
                <a:latin typeface="Arial"/>
                <a:cs typeface="Arial"/>
              </a:rPr>
              <a:t>or</a:t>
            </a:r>
            <a:r>
              <a:rPr lang="en-GB" sz="700">
                <a:latin typeface="Arial"/>
                <a:cs typeface="Arial"/>
              </a:rPr>
              <a:t> </a:t>
            </a:r>
            <a:r>
              <a:rPr lang="en-GB" sz="700" spc="-5">
                <a:latin typeface="Arial"/>
                <a:cs typeface="Arial"/>
              </a:rPr>
              <a:t>damage</a:t>
            </a:r>
            <a:r>
              <a:rPr lang="en-GB" sz="700">
                <a:latin typeface="Arial"/>
                <a:cs typeface="Arial"/>
              </a:rPr>
              <a:t> </a:t>
            </a:r>
            <a:r>
              <a:rPr lang="en-GB" sz="700" spc="-5">
                <a:latin typeface="Arial"/>
                <a:cs typeface="Arial"/>
              </a:rPr>
              <a:t>arises</a:t>
            </a:r>
            <a:r>
              <a:rPr lang="en-GB" sz="700">
                <a:latin typeface="Arial"/>
                <a:cs typeface="Arial"/>
              </a:rPr>
              <a:t> </a:t>
            </a:r>
            <a:r>
              <a:rPr lang="en-GB" sz="700" spc="-5">
                <a:latin typeface="Arial"/>
                <a:cs typeface="Arial"/>
              </a:rPr>
              <a:t>from </a:t>
            </a:r>
            <a:r>
              <a:rPr lang="en-GB" sz="700">
                <a:latin typeface="Arial"/>
                <a:cs typeface="Arial"/>
              </a:rPr>
              <a:t> </a:t>
            </a:r>
            <a:r>
              <a:rPr lang="en-GB" sz="700" spc="-5">
                <a:latin typeface="Arial"/>
                <a:cs typeface="Arial"/>
              </a:rPr>
              <a:t>information </a:t>
            </a:r>
            <a:r>
              <a:rPr lang="en-GB" sz="700">
                <a:latin typeface="Arial"/>
                <a:cs typeface="Arial"/>
              </a:rPr>
              <a:t>or </a:t>
            </a:r>
            <a:r>
              <a:rPr lang="en-GB" sz="700" spc="-5">
                <a:latin typeface="Arial"/>
                <a:cs typeface="Arial"/>
              </a:rPr>
              <a:t>data supplied to Supplier by the Client </a:t>
            </a:r>
            <a:r>
              <a:rPr lang="en-GB" sz="700">
                <a:latin typeface="Arial"/>
                <a:cs typeface="Arial"/>
              </a:rPr>
              <a:t>or by </a:t>
            </a:r>
            <a:r>
              <a:rPr lang="en-GB" sz="700" spc="-5">
                <a:latin typeface="Arial"/>
                <a:cs typeface="Arial"/>
              </a:rPr>
              <a:t>any other party </a:t>
            </a:r>
            <a:r>
              <a:rPr lang="en-GB" sz="700">
                <a:latin typeface="Arial"/>
                <a:cs typeface="Arial"/>
              </a:rPr>
              <a:t>on </a:t>
            </a:r>
            <a:r>
              <a:rPr lang="en-GB" sz="700" spc="5">
                <a:latin typeface="Arial"/>
                <a:cs typeface="Arial"/>
              </a:rPr>
              <a:t> </a:t>
            </a:r>
            <a:r>
              <a:rPr lang="en-GB" sz="700" spc="-5">
                <a:latin typeface="Arial"/>
                <a:cs typeface="Arial"/>
              </a:rPr>
              <a:t>behalf</a:t>
            </a:r>
            <a:r>
              <a:rPr lang="en-GB" sz="700">
                <a:latin typeface="Arial"/>
                <a:cs typeface="Arial"/>
              </a:rPr>
              <a:t> </a:t>
            </a:r>
            <a:r>
              <a:rPr lang="en-GB" sz="700" spc="-5">
                <a:latin typeface="Arial"/>
                <a:cs typeface="Arial"/>
              </a:rPr>
              <a:t>of the</a:t>
            </a:r>
            <a:r>
              <a:rPr lang="en-GB" sz="700" spc="-10">
                <a:latin typeface="Arial"/>
                <a:cs typeface="Arial"/>
              </a:rPr>
              <a:t> </a:t>
            </a:r>
            <a:r>
              <a:rPr lang="en-GB" sz="700" spc="-5">
                <a:latin typeface="Arial"/>
                <a:cs typeface="Arial"/>
              </a:rPr>
              <a:t>Client.</a:t>
            </a:r>
            <a:endParaRPr lang="en-GB" sz="700">
              <a:latin typeface="Arial"/>
              <a:cs typeface="Arial"/>
            </a:endParaRPr>
          </a:p>
          <a:p>
            <a:pPr marL="180000" marR="6350" indent="-180000" algn="just">
              <a:spcBef>
                <a:spcPts val="300"/>
              </a:spcBef>
              <a:spcAft>
                <a:spcPts val="300"/>
              </a:spcAft>
              <a:buAutoNum type="arabicPeriod" startAt="36"/>
              <a:tabLst>
                <a:tab pos="193040" algn="l"/>
              </a:tabLst>
            </a:pPr>
            <a:r>
              <a:rPr lang="en-GB" sz="700" u="sng" spc="-5">
                <a:uFill>
                  <a:solidFill>
                    <a:srgbClr val="000000"/>
                  </a:solidFill>
                </a:uFill>
                <a:latin typeface="Arial"/>
                <a:cs typeface="Arial"/>
              </a:rPr>
              <a:t>Product Testing</a:t>
            </a:r>
            <a:r>
              <a:rPr lang="en-GB" sz="700" spc="-5">
                <a:latin typeface="Arial"/>
                <a:cs typeface="Arial"/>
              </a:rPr>
              <a:t>:</a:t>
            </a:r>
            <a:r>
              <a:rPr lang="en-GB" sz="700">
                <a:latin typeface="Arial"/>
                <a:cs typeface="Arial"/>
              </a:rPr>
              <a:t> In </a:t>
            </a:r>
            <a:r>
              <a:rPr lang="en-GB" sz="700" spc="-5">
                <a:latin typeface="Arial"/>
                <a:cs typeface="Arial"/>
              </a:rPr>
              <a:t>the event </a:t>
            </a:r>
            <a:r>
              <a:rPr lang="en-GB" sz="700">
                <a:latin typeface="Arial"/>
                <a:cs typeface="Arial"/>
              </a:rPr>
              <a:t>that </a:t>
            </a:r>
            <a:r>
              <a:rPr lang="en-GB" sz="700" spc="-5">
                <a:latin typeface="Arial"/>
                <a:cs typeface="Arial"/>
              </a:rPr>
              <a:t>for </a:t>
            </a:r>
            <a:r>
              <a:rPr lang="en-GB" sz="700" spc="-10">
                <a:latin typeface="Arial"/>
                <a:cs typeface="Arial"/>
              </a:rPr>
              <a:t>the </a:t>
            </a:r>
            <a:r>
              <a:rPr lang="en-GB" sz="700" spc="-5">
                <a:latin typeface="Arial"/>
                <a:cs typeface="Arial"/>
              </a:rPr>
              <a:t>purposes of the Services Supplier </a:t>
            </a:r>
            <a:r>
              <a:rPr lang="en-GB" sz="700">
                <a:latin typeface="Arial"/>
                <a:cs typeface="Arial"/>
              </a:rPr>
              <a:t> </a:t>
            </a:r>
            <a:r>
              <a:rPr lang="en-GB" sz="700" spc="-5">
                <a:latin typeface="Arial"/>
                <a:cs typeface="Arial"/>
              </a:rPr>
              <a:t>requires respondents to examine, test</a:t>
            </a:r>
            <a:r>
              <a:rPr lang="en-GB" sz="700">
                <a:latin typeface="Arial"/>
                <a:cs typeface="Arial"/>
              </a:rPr>
              <a:t> </a:t>
            </a:r>
            <a:r>
              <a:rPr lang="en-GB" sz="700" spc="-5">
                <a:latin typeface="Arial"/>
                <a:cs typeface="Arial"/>
              </a:rPr>
              <a:t>or </a:t>
            </a:r>
            <a:r>
              <a:rPr lang="en-GB" sz="700" spc="-10">
                <a:latin typeface="Arial"/>
                <a:cs typeface="Arial"/>
              </a:rPr>
              <a:t>use</a:t>
            </a:r>
            <a:r>
              <a:rPr lang="en-GB" sz="700" spc="170">
                <a:latin typeface="Arial"/>
                <a:cs typeface="Arial"/>
              </a:rPr>
              <a:t> </a:t>
            </a:r>
            <a:r>
              <a:rPr lang="en-GB" sz="700" spc="-10">
                <a:latin typeface="Arial"/>
                <a:cs typeface="Arial"/>
              </a:rPr>
              <a:t>any </a:t>
            </a:r>
            <a:r>
              <a:rPr lang="en-GB" sz="700" spc="-5">
                <a:latin typeface="Arial"/>
                <a:cs typeface="Arial"/>
              </a:rPr>
              <a:t>products or services, the </a:t>
            </a:r>
            <a:r>
              <a:rPr lang="en-GB" sz="700">
                <a:latin typeface="Arial"/>
                <a:cs typeface="Arial"/>
              </a:rPr>
              <a:t> </a:t>
            </a:r>
            <a:r>
              <a:rPr lang="en-GB" sz="700" spc="-5">
                <a:latin typeface="Arial"/>
                <a:cs typeface="Arial"/>
              </a:rPr>
              <a:t>Client shall indemnify Supplier </a:t>
            </a:r>
            <a:r>
              <a:rPr lang="en-GB" sz="700">
                <a:latin typeface="Arial"/>
                <a:cs typeface="Arial"/>
              </a:rPr>
              <a:t>in full </a:t>
            </a:r>
            <a:r>
              <a:rPr lang="en-GB" sz="700" spc="-5">
                <a:latin typeface="Arial"/>
                <a:cs typeface="Arial"/>
              </a:rPr>
              <a:t>against any action or claim, in relation </a:t>
            </a:r>
            <a:r>
              <a:rPr lang="en-GB" sz="700">
                <a:latin typeface="Arial"/>
                <a:cs typeface="Arial"/>
              </a:rPr>
              <a:t>to </a:t>
            </a:r>
            <a:r>
              <a:rPr lang="en-GB" sz="700" spc="5">
                <a:latin typeface="Arial"/>
                <a:cs typeface="Arial"/>
              </a:rPr>
              <a:t> </a:t>
            </a:r>
            <a:r>
              <a:rPr lang="en-GB" sz="700" spc="-5">
                <a:latin typeface="Arial"/>
                <a:cs typeface="Arial"/>
              </a:rPr>
              <a:t>liability, loss, damage, costs or expenses relating </a:t>
            </a:r>
            <a:r>
              <a:rPr lang="en-GB" sz="700">
                <a:latin typeface="Arial"/>
                <a:cs typeface="Arial"/>
              </a:rPr>
              <a:t>to </a:t>
            </a:r>
            <a:r>
              <a:rPr lang="en-GB" sz="700" spc="-5">
                <a:latin typeface="Arial"/>
                <a:cs typeface="Arial"/>
              </a:rPr>
              <a:t>such examination, test </a:t>
            </a:r>
            <a:r>
              <a:rPr lang="en-GB" sz="700">
                <a:latin typeface="Arial"/>
                <a:cs typeface="Arial"/>
              </a:rPr>
              <a:t>or </a:t>
            </a:r>
            <a:r>
              <a:rPr lang="en-GB" sz="700" spc="5">
                <a:latin typeface="Arial"/>
                <a:cs typeface="Arial"/>
              </a:rPr>
              <a:t> </a:t>
            </a:r>
            <a:r>
              <a:rPr lang="en-GB" sz="700" spc="-10">
                <a:latin typeface="Arial"/>
                <a:cs typeface="Arial"/>
              </a:rPr>
              <a:t>use</a:t>
            </a:r>
            <a:r>
              <a:rPr lang="en-GB" sz="700">
                <a:latin typeface="Arial"/>
                <a:cs typeface="Arial"/>
              </a:rPr>
              <a:t> </a:t>
            </a:r>
            <a:r>
              <a:rPr lang="en-GB" sz="700" spc="-5">
                <a:latin typeface="Arial"/>
                <a:cs typeface="Arial"/>
              </a:rPr>
              <a:t>of such</a:t>
            </a:r>
            <a:r>
              <a:rPr lang="en-GB" sz="700" spc="5">
                <a:latin typeface="Arial"/>
                <a:cs typeface="Arial"/>
              </a:rPr>
              <a:t> </a:t>
            </a:r>
            <a:r>
              <a:rPr lang="en-GB" sz="700" spc="-5">
                <a:latin typeface="Arial"/>
                <a:cs typeface="Arial"/>
              </a:rPr>
              <a:t>products</a:t>
            </a:r>
            <a:r>
              <a:rPr lang="en-GB" sz="700" spc="5">
                <a:latin typeface="Arial"/>
                <a:cs typeface="Arial"/>
              </a:rPr>
              <a:t> </a:t>
            </a:r>
            <a:r>
              <a:rPr lang="en-GB" sz="700" spc="-5">
                <a:latin typeface="Arial"/>
                <a:cs typeface="Arial"/>
              </a:rPr>
              <a:t>or</a:t>
            </a:r>
            <a:r>
              <a:rPr lang="en-GB" sz="700" spc="5">
                <a:latin typeface="Arial"/>
                <a:cs typeface="Arial"/>
              </a:rPr>
              <a:t> </a:t>
            </a:r>
            <a:r>
              <a:rPr lang="en-GB" sz="700" spc="-5">
                <a:latin typeface="Arial"/>
                <a:cs typeface="Arial"/>
              </a:rPr>
              <a:t>services.</a:t>
            </a:r>
            <a:endParaRPr lang="en-GB" sz="700">
              <a:latin typeface="Arial"/>
              <a:cs typeface="Arial"/>
            </a:endParaRPr>
          </a:p>
          <a:p>
            <a:pPr marL="180000" marR="5080" indent="-180000" algn="just">
              <a:spcBef>
                <a:spcPts val="300"/>
              </a:spcBef>
              <a:spcAft>
                <a:spcPts val="300"/>
              </a:spcAft>
              <a:buAutoNum type="arabicPeriod" startAt="36"/>
              <a:tabLst>
                <a:tab pos="193040" algn="l"/>
              </a:tabLst>
            </a:pPr>
            <a:r>
              <a:rPr lang="en-GB" sz="700" spc="-5">
                <a:latin typeface="Arial"/>
                <a:cs typeface="Arial"/>
              </a:rPr>
              <a:t>In the event that Supplier or any </a:t>
            </a:r>
            <a:r>
              <a:rPr lang="en-GB" sz="700">
                <a:latin typeface="Arial"/>
                <a:cs typeface="Arial"/>
              </a:rPr>
              <a:t>of </a:t>
            </a:r>
            <a:r>
              <a:rPr lang="en-GB" sz="700" spc="-5">
                <a:latin typeface="Arial"/>
                <a:cs typeface="Arial"/>
              </a:rPr>
              <a:t>its employees, agents or subcontractors is </a:t>
            </a:r>
            <a:r>
              <a:rPr lang="en-GB" sz="700">
                <a:latin typeface="Arial"/>
                <a:cs typeface="Arial"/>
              </a:rPr>
              <a:t> </a:t>
            </a:r>
            <a:r>
              <a:rPr lang="en-GB" sz="700" spc="-5">
                <a:latin typeface="Arial"/>
                <a:cs typeface="Arial"/>
              </a:rPr>
              <a:t>served</a:t>
            </a:r>
            <a:r>
              <a:rPr lang="en-GB" sz="700" spc="15">
                <a:latin typeface="Arial"/>
                <a:cs typeface="Arial"/>
              </a:rPr>
              <a:t> </a:t>
            </a:r>
            <a:r>
              <a:rPr lang="en-GB" sz="700">
                <a:latin typeface="Arial"/>
                <a:cs typeface="Arial"/>
              </a:rPr>
              <a:t>with</a:t>
            </a:r>
            <a:r>
              <a:rPr lang="en-GB" sz="700" spc="15">
                <a:latin typeface="Arial"/>
                <a:cs typeface="Arial"/>
              </a:rPr>
              <a:t> </a:t>
            </a:r>
            <a:r>
              <a:rPr lang="en-GB" sz="700">
                <a:latin typeface="Arial"/>
                <a:cs typeface="Arial"/>
              </a:rPr>
              <a:t>or</a:t>
            </a:r>
            <a:r>
              <a:rPr lang="en-GB" sz="700" spc="20">
                <a:latin typeface="Arial"/>
                <a:cs typeface="Arial"/>
              </a:rPr>
              <a:t> </a:t>
            </a:r>
            <a:r>
              <a:rPr lang="en-GB" sz="700" spc="-5">
                <a:latin typeface="Arial"/>
                <a:cs typeface="Arial"/>
              </a:rPr>
              <a:t>becomes</a:t>
            </a:r>
            <a:r>
              <a:rPr lang="en-GB" sz="700" spc="30">
                <a:latin typeface="Arial"/>
                <a:cs typeface="Arial"/>
              </a:rPr>
              <a:t> </a:t>
            </a:r>
            <a:r>
              <a:rPr lang="en-GB" sz="700" spc="-5">
                <a:latin typeface="Arial"/>
                <a:cs typeface="Arial"/>
              </a:rPr>
              <a:t>subject</a:t>
            </a:r>
            <a:r>
              <a:rPr lang="en-GB" sz="700" spc="30">
                <a:latin typeface="Arial"/>
                <a:cs typeface="Arial"/>
              </a:rPr>
              <a:t> </a:t>
            </a:r>
            <a:r>
              <a:rPr lang="en-GB" sz="700" spc="-5">
                <a:latin typeface="Arial"/>
                <a:cs typeface="Arial"/>
              </a:rPr>
              <a:t>to</a:t>
            </a:r>
            <a:r>
              <a:rPr lang="en-GB" sz="700" spc="20">
                <a:latin typeface="Arial"/>
                <a:cs typeface="Arial"/>
              </a:rPr>
              <a:t> </a:t>
            </a:r>
            <a:r>
              <a:rPr lang="en-GB" sz="700" spc="-5">
                <a:latin typeface="Arial"/>
                <a:cs typeface="Arial"/>
              </a:rPr>
              <a:t>any</a:t>
            </a:r>
            <a:r>
              <a:rPr lang="en-GB" sz="700" spc="30">
                <a:latin typeface="Arial"/>
                <a:cs typeface="Arial"/>
              </a:rPr>
              <a:t> </a:t>
            </a:r>
            <a:r>
              <a:rPr lang="en-GB" sz="700" spc="-5">
                <a:latin typeface="Arial"/>
                <a:cs typeface="Arial"/>
              </a:rPr>
              <a:t>subpoena,</a:t>
            </a:r>
            <a:r>
              <a:rPr lang="en-GB" sz="700" spc="35">
                <a:latin typeface="Arial"/>
                <a:cs typeface="Arial"/>
              </a:rPr>
              <a:t> </a:t>
            </a:r>
            <a:r>
              <a:rPr lang="en-GB" sz="700" spc="-5">
                <a:latin typeface="Arial"/>
                <a:cs typeface="Arial"/>
              </a:rPr>
              <a:t>order</a:t>
            </a:r>
            <a:r>
              <a:rPr lang="en-GB" sz="700" spc="15">
                <a:latin typeface="Arial"/>
                <a:cs typeface="Arial"/>
              </a:rPr>
              <a:t> </a:t>
            </a:r>
            <a:r>
              <a:rPr lang="en-GB" sz="700">
                <a:latin typeface="Arial"/>
                <a:cs typeface="Arial"/>
              </a:rPr>
              <a:t>or</a:t>
            </a:r>
            <a:r>
              <a:rPr lang="en-GB" sz="700" spc="15">
                <a:latin typeface="Arial"/>
                <a:cs typeface="Arial"/>
              </a:rPr>
              <a:t> </a:t>
            </a:r>
            <a:r>
              <a:rPr lang="en-GB" sz="700" spc="-5">
                <a:latin typeface="Arial"/>
                <a:cs typeface="Arial"/>
              </a:rPr>
              <a:t>other</a:t>
            </a:r>
            <a:r>
              <a:rPr lang="en-GB" sz="700" spc="20">
                <a:latin typeface="Arial"/>
                <a:cs typeface="Arial"/>
              </a:rPr>
              <a:t> </a:t>
            </a:r>
            <a:r>
              <a:rPr lang="en-GB" sz="700" spc="-5">
                <a:latin typeface="Arial"/>
                <a:cs typeface="Arial"/>
              </a:rPr>
              <a:t>legal</a:t>
            </a:r>
            <a:r>
              <a:rPr lang="en-GB" sz="700" spc="20">
                <a:latin typeface="Arial"/>
                <a:cs typeface="Arial"/>
              </a:rPr>
              <a:t> </a:t>
            </a:r>
            <a:r>
              <a:rPr lang="en-GB" sz="700" spc="-5">
                <a:latin typeface="Arial"/>
                <a:cs typeface="Arial"/>
              </a:rPr>
              <a:t>process </a:t>
            </a:r>
            <a:r>
              <a:rPr lang="en-GB" sz="700">
                <a:latin typeface="Arial"/>
                <a:cs typeface="Arial"/>
              </a:rPr>
              <a:t> </a:t>
            </a:r>
            <a:r>
              <a:rPr lang="en-GB" sz="700" spc="-5">
                <a:latin typeface="Arial"/>
                <a:cs typeface="Arial"/>
              </a:rPr>
              <a:t>in a legal proceeding to which Supplier is </a:t>
            </a:r>
            <a:r>
              <a:rPr lang="en-GB" sz="700" spc="-10">
                <a:latin typeface="Arial"/>
                <a:cs typeface="Arial"/>
              </a:rPr>
              <a:t>not </a:t>
            </a:r>
            <a:r>
              <a:rPr lang="en-GB" sz="700" spc="-5">
                <a:latin typeface="Arial"/>
                <a:cs typeface="Arial"/>
              </a:rPr>
              <a:t>a party, seeking disclosure of </a:t>
            </a:r>
            <a:r>
              <a:rPr lang="en-GB" sz="700" spc="-10">
                <a:latin typeface="Arial"/>
                <a:cs typeface="Arial"/>
              </a:rPr>
              <a:t>any </a:t>
            </a:r>
            <a:r>
              <a:rPr lang="en-GB" sz="700" spc="-5">
                <a:latin typeface="Arial"/>
                <a:cs typeface="Arial"/>
              </a:rPr>
              <a:t> materials </a:t>
            </a:r>
            <a:r>
              <a:rPr lang="en-GB" sz="700">
                <a:latin typeface="Arial"/>
                <a:cs typeface="Arial"/>
              </a:rPr>
              <a:t>or </a:t>
            </a:r>
            <a:r>
              <a:rPr lang="en-GB" sz="700" spc="-5">
                <a:latin typeface="Arial"/>
                <a:cs typeface="Arial"/>
              </a:rPr>
              <a:t>information related </a:t>
            </a:r>
            <a:r>
              <a:rPr lang="en-GB" sz="700">
                <a:latin typeface="Arial"/>
                <a:cs typeface="Arial"/>
              </a:rPr>
              <a:t>to </a:t>
            </a:r>
            <a:r>
              <a:rPr lang="en-GB" sz="700" spc="-5">
                <a:latin typeface="Arial"/>
                <a:cs typeface="Arial"/>
              </a:rPr>
              <a:t>the Services or </a:t>
            </a:r>
            <a:r>
              <a:rPr lang="en-GB" sz="700" spc="-10">
                <a:latin typeface="Arial"/>
                <a:cs typeface="Arial"/>
              </a:rPr>
              <a:t>the </a:t>
            </a:r>
            <a:r>
              <a:rPr lang="en-GB" sz="700" spc="-5">
                <a:latin typeface="Arial"/>
                <a:cs typeface="Arial"/>
              </a:rPr>
              <a:t>Deliverables </a:t>
            </a:r>
            <a:r>
              <a:rPr lang="en-GB" sz="700">
                <a:latin typeface="Arial"/>
                <a:cs typeface="Arial"/>
              </a:rPr>
              <a:t>that </a:t>
            </a:r>
            <a:r>
              <a:rPr lang="en-GB" sz="700" spc="-5">
                <a:latin typeface="Arial"/>
                <a:cs typeface="Arial"/>
              </a:rPr>
              <a:t>Supplier </a:t>
            </a:r>
            <a:r>
              <a:rPr lang="en-GB" sz="700" spc="-180">
                <a:latin typeface="Arial"/>
                <a:cs typeface="Arial"/>
              </a:rPr>
              <a:t> </a:t>
            </a:r>
            <a:r>
              <a:rPr lang="en-GB" sz="700" spc="-5">
                <a:latin typeface="Arial"/>
                <a:cs typeface="Arial"/>
              </a:rPr>
              <a:t>renders </a:t>
            </a:r>
            <a:r>
              <a:rPr lang="en-GB" sz="700">
                <a:latin typeface="Arial"/>
                <a:cs typeface="Arial"/>
              </a:rPr>
              <a:t>or </a:t>
            </a:r>
            <a:r>
              <a:rPr lang="en-GB" sz="700" spc="-5">
                <a:latin typeface="Arial"/>
                <a:cs typeface="Arial"/>
              </a:rPr>
              <a:t>delivers </a:t>
            </a:r>
            <a:r>
              <a:rPr lang="en-GB" sz="700">
                <a:latin typeface="Arial"/>
                <a:cs typeface="Arial"/>
              </a:rPr>
              <a:t>to </a:t>
            </a:r>
            <a:r>
              <a:rPr lang="en-GB" sz="700" spc="-5">
                <a:latin typeface="Arial"/>
                <a:cs typeface="Arial"/>
              </a:rPr>
              <a:t>Client hereunder, then Client shall bear and/or reimburse </a:t>
            </a:r>
            <a:r>
              <a:rPr lang="en-GB" sz="700">
                <a:latin typeface="Arial"/>
                <a:cs typeface="Arial"/>
              </a:rPr>
              <a:t> </a:t>
            </a:r>
            <a:r>
              <a:rPr lang="en-GB" sz="700" spc="-5">
                <a:latin typeface="Arial"/>
                <a:cs typeface="Arial"/>
              </a:rPr>
              <a:t>Supplier</a:t>
            </a:r>
            <a:r>
              <a:rPr lang="en-GB" sz="700" spc="-45">
                <a:latin typeface="Arial"/>
                <a:cs typeface="Arial"/>
              </a:rPr>
              <a:t> </a:t>
            </a:r>
            <a:r>
              <a:rPr lang="en-GB" sz="700">
                <a:latin typeface="Arial"/>
                <a:cs typeface="Arial"/>
              </a:rPr>
              <a:t>for</a:t>
            </a:r>
            <a:r>
              <a:rPr lang="en-GB" sz="700" spc="-40">
                <a:latin typeface="Arial"/>
                <a:cs typeface="Arial"/>
              </a:rPr>
              <a:t> </a:t>
            </a:r>
            <a:r>
              <a:rPr lang="en-GB" sz="700" spc="-5">
                <a:latin typeface="Arial"/>
                <a:cs typeface="Arial"/>
              </a:rPr>
              <a:t>all</a:t>
            </a:r>
            <a:r>
              <a:rPr lang="en-GB" sz="700" spc="-35">
                <a:latin typeface="Arial"/>
                <a:cs typeface="Arial"/>
              </a:rPr>
              <a:t> </a:t>
            </a:r>
            <a:r>
              <a:rPr lang="en-GB" sz="700" spc="-5">
                <a:latin typeface="Arial"/>
                <a:cs typeface="Arial"/>
              </a:rPr>
              <a:t>costs</a:t>
            </a:r>
            <a:r>
              <a:rPr lang="en-GB" sz="700" spc="-20">
                <a:latin typeface="Arial"/>
                <a:cs typeface="Arial"/>
              </a:rPr>
              <a:t> </a:t>
            </a:r>
            <a:r>
              <a:rPr lang="en-GB" sz="700" spc="-10">
                <a:latin typeface="Arial"/>
                <a:cs typeface="Arial"/>
              </a:rPr>
              <a:t>and</a:t>
            </a:r>
            <a:r>
              <a:rPr lang="en-GB" sz="700" spc="-25">
                <a:latin typeface="Arial"/>
                <a:cs typeface="Arial"/>
              </a:rPr>
              <a:t> </a:t>
            </a:r>
            <a:r>
              <a:rPr lang="en-GB" sz="700" spc="-5">
                <a:latin typeface="Arial"/>
                <a:cs typeface="Arial"/>
              </a:rPr>
              <a:t>expenses,</a:t>
            </a:r>
            <a:r>
              <a:rPr lang="en-GB" sz="700" spc="-35">
                <a:latin typeface="Arial"/>
                <a:cs typeface="Arial"/>
              </a:rPr>
              <a:t> </a:t>
            </a:r>
            <a:r>
              <a:rPr lang="en-GB" sz="700" spc="-5">
                <a:latin typeface="Arial"/>
                <a:cs typeface="Arial"/>
              </a:rPr>
              <a:t>including</a:t>
            </a:r>
            <a:r>
              <a:rPr lang="en-GB" sz="700" spc="-40">
                <a:latin typeface="Arial"/>
                <a:cs typeface="Arial"/>
              </a:rPr>
              <a:t> </a:t>
            </a:r>
            <a:r>
              <a:rPr lang="en-GB" sz="700" spc="-5">
                <a:latin typeface="Arial"/>
                <a:cs typeface="Arial"/>
              </a:rPr>
              <a:t>but</a:t>
            </a:r>
            <a:r>
              <a:rPr lang="en-GB" sz="700" spc="-40">
                <a:latin typeface="Arial"/>
                <a:cs typeface="Arial"/>
              </a:rPr>
              <a:t> </a:t>
            </a:r>
            <a:r>
              <a:rPr lang="en-GB" sz="700" spc="-5">
                <a:latin typeface="Arial"/>
                <a:cs typeface="Arial"/>
              </a:rPr>
              <a:t>not</a:t>
            </a:r>
            <a:r>
              <a:rPr lang="en-GB" sz="700" spc="-35">
                <a:latin typeface="Arial"/>
                <a:cs typeface="Arial"/>
              </a:rPr>
              <a:t> </a:t>
            </a:r>
            <a:r>
              <a:rPr lang="en-GB" sz="700" spc="-5">
                <a:latin typeface="Arial"/>
                <a:cs typeface="Arial"/>
              </a:rPr>
              <a:t>limited</a:t>
            </a:r>
            <a:r>
              <a:rPr lang="en-GB" sz="700" spc="-40">
                <a:latin typeface="Arial"/>
                <a:cs typeface="Arial"/>
              </a:rPr>
              <a:t> </a:t>
            </a:r>
            <a:r>
              <a:rPr lang="en-GB" sz="700">
                <a:latin typeface="Arial"/>
                <a:cs typeface="Arial"/>
              </a:rPr>
              <a:t>to,</a:t>
            </a:r>
            <a:r>
              <a:rPr lang="en-GB" sz="700" spc="-45">
                <a:latin typeface="Arial"/>
                <a:cs typeface="Arial"/>
              </a:rPr>
              <a:t> </a:t>
            </a:r>
            <a:r>
              <a:rPr lang="en-GB" sz="700" spc="-5">
                <a:latin typeface="Arial"/>
                <a:cs typeface="Arial"/>
              </a:rPr>
              <a:t>reasonable</a:t>
            </a:r>
            <a:r>
              <a:rPr lang="en-GB" sz="700" spc="-40">
                <a:latin typeface="Arial"/>
                <a:cs typeface="Arial"/>
              </a:rPr>
              <a:t> </a:t>
            </a:r>
            <a:r>
              <a:rPr lang="en-GB" sz="700">
                <a:latin typeface="Arial"/>
                <a:cs typeface="Arial"/>
              </a:rPr>
              <a:t>legal </a:t>
            </a:r>
            <a:r>
              <a:rPr lang="en-GB" sz="700" spc="5">
                <a:latin typeface="Arial"/>
                <a:cs typeface="Arial"/>
              </a:rPr>
              <a:t> </a:t>
            </a:r>
            <a:r>
              <a:rPr lang="en-GB" sz="700" spc="-10">
                <a:latin typeface="Arial"/>
                <a:cs typeface="Arial"/>
              </a:rPr>
              <a:t>fees </a:t>
            </a:r>
            <a:r>
              <a:rPr lang="en-GB" sz="700" spc="-5">
                <a:latin typeface="Arial"/>
                <a:cs typeface="Arial"/>
              </a:rPr>
              <a:t>and costs, related </a:t>
            </a:r>
            <a:r>
              <a:rPr lang="en-GB" sz="700">
                <a:latin typeface="Arial"/>
                <a:cs typeface="Arial"/>
              </a:rPr>
              <a:t>to </a:t>
            </a:r>
            <a:r>
              <a:rPr lang="en-GB" sz="700" spc="-5">
                <a:latin typeface="Arial"/>
                <a:cs typeface="Arial"/>
              </a:rPr>
              <a:t>Supplier’s response, compliance </a:t>
            </a:r>
            <a:r>
              <a:rPr lang="en-GB" sz="700">
                <a:latin typeface="Arial"/>
                <a:cs typeface="Arial"/>
              </a:rPr>
              <a:t>with </a:t>
            </a:r>
            <a:r>
              <a:rPr lang="en-GB" sz="700" spc="-5">
                <a:latin typeface="Arial"/>
                <a:cs typeface="Arial"/>
              </a:rPr>
              <a:t>or resistance </a:t>
            </a:r>
            <a:r>
              <a:rPr lang="en-GB" sz="700">
                <a:latin typeface="Arial"/>
                <a:cs typeface="Arial"/>
              </a:rPr>
              <a:t> </a:t>
            </a:r>
            <a:r>
              <a:rPr lang="en-GB" sz="700" spc="-5">
                <a:latin typeface="Arial"/>
                <a:cs typeface="Arial"/>
              </a:rPr>
              <a:t>thereto.</a:t>
            </a:r>
          </a:p>
          <a:p>
            <a:pPr marL="180000" marR="5715" indent="-180000" algn="just">
              <a:spcBef>
                <a:spcPts val="300"/>
              </a:spcBef>
              <a:spcAft>
                <a:spcPts val="300"/>
              </a:spcAft>
              <a:tabLst>
                <a:tab pos="193040" algn="l"/>
              </a:tabLst>
            </a:pPr>
            <a:r>
              <a:rPr lang="en-GB" sz="700" b="1" spc="-5">
                <a:latin typeface="Arial"/>
                <a:cs typeface="Arial"/>
              </a:rPr>
              <a:t>LIABILITY</a:t>
            </a:r>
          </a:p>
          <a:p>
            <a:pPr marL="180000" marR="6350" indent="-180000" algn="just">
              <a:spcBef>
                <a:spcPts val="300"/>
              </a:spcBef>
              <a:spcAft>
                <a:spcPts val="300"/>
              </a:spcAft>
              <a:buFont typeface="+mj-lt"/>
              <a:buAutoNum type="arabicPeriod" startAt="38"/>
              <a:tabLst>
                <a:tab pos="193040" algn="l"/>
              </a:tabLst>
            </a:pPr>
            <a:r>
              <a:rPr lang="en-GB" sz="700" spc="-5">
                <a:latin typeface="Arial"/>
                <a:cs typeface="Arial"/>
              </a:rPr>
              <a:t>Supplier will use reasonable skill and care to ensure the accuracy of its reports,  models and other presentations of the Services. As the nature of Services is  based upon samples and statistical treatment of information, Supplier does not  warrant the total accuracy of the Services or the data contained therein.  Supplier does not predict or assure any particular substantive results of the  Services in advance, nor does Supplier accept any liability for (i) Client’s  interpretation of Supplier’s reports or of other data furnished to Client by  Supplier, (ii) any errors caused by errors in data provided to Supplier, (iii)  improper use of simulation software or improper interpretation of simulation  software results by Client, or (iv) resale of survey results or other data by Client.  Supplier will use commercially reasonable efforts to meet all project deadlines,  but it does not guarantee meeting those deadlines. All time frames set forth in  the Proposal with respect to the timing of the Services are approximations.</a:t>
            </a:r>
          </a:p>
          <a:p>
            <a:pPr marL="180000" marR="6350" indent="-180000" algn="just">
              <a:spcBef>
                <a:spcPts val="300"/>
              </a:spcBef>
              <a:spcAft>
                <a:spcPts val="300"/>
              </a:spcAft>
              <a:buFont typeface="+mj-lt"/>
              <a:buAutoNum type="arabicPeriod" startAt="38"/>
              <a:tabLst>
                <a:tab pos="193040" algn="l"/>
              </a:tabLst>
            </a:pPr>
            <a:r>
              <a:rPr lang="en-GB" sz="700" spc="-5">
                <a:latin typeface="Arial"/>
                <a:cs typeface="Arial"/>
              </a:rPr>
              <a:t>The Client acknowledges that it has entered into the Agreement in reliance only on the representations, warranties promises and terms contained in the  Agreement and, save as expressly set out in the Agreement, Supplier shall have no liability in respect </a:t>
            </a:r>
            <a:r>
              <a:rPr lang="en-GB" sz="700">
                <a:latin typeface="Arial"/>
                <a:cs typeface="Arial"/>
              </a:rPr>
              <a:t>of </a:t>
            </a:r>
            <a:r>
              <a:rPr lang="en-GB" sz="700" spc="-10">
                <a:latin typeface="Arial"/>
                <a:cs typeface="Arial"/>
              </a:rPr>
              <a:t>any</a:t>
            </a:r>
            <a:r>
              <a:rPr lang="en-GB" sz="700" spc="170">
                <a:latin typeface="Arial"/>
                <a:cs typeface="Arial"/>
              </a:rPr>
              <a:t> </a:t>
            </a:r>
            <a:r>
              <a:rPr lang="en-GB" sz="700" spc="-5">
                <a:latin typeface="Arial"/>
                <a:cs typeface="Arial"/>
              </a:rPr>
              <a:t>other representation, warranty </a:t>
            </a:r>
            <a:r>
              <a:rPr lang="en-GB" sz="700">
                <a:latin typeface="Arial"/>
                <a:cs typeface="Arial"/>
              </a:rPr>
              <a:t>or </a:t>
            </a:r>
            <a:r>
              <a:rPr lang="en-GB" sz="700" spc="-5">
                <a:latin typeface="Arial"/>
                <a:cs typeface="Arial"/>
              </a:rPr>
              <a:t>promise made </a:t>
            </a:r>
            <a:r>
              <a:rPr lang="en-GB" sz="700">
                <a:latin typeface="Arial"/>
                <a:cs typeface="Arial"/>
              </a:rPr>
              <a:t> </a:t>
            </a:r>
            <a:r>
              <a:rPr lang="en-GB" sz="700" spc="-5">
                <a:latin typeface="Arial"/>
                <a:cs typeface="Arial"/>
              </a:rPr>
              <a:t>prior</a:t>
            </a:r>
            <a:r>
              <a:rPr lang="en-GB" sz="700" spc="-10">
                <a:latin typeface="Arial"/>
                <a:cs typeface="Arial"/>
              </a:rPr>
              <a:t> </a:t>
            </a:r>
            <a:r>
              <a:rPr lang="en-GB" sz="700">
                <a:latin typeface="Arial"/>
                <a:cs typeface="Arial"/>
              </a:rPr>
              <a:t>to</a:t>
            </a:r>
            <a:r>
              <a:rPr lang="en-GB" sz="700" spc="-10">
                <a:latin typeface="Arial"/>
                <a:cs typeface="Arial"/>
              </a:rPr>
              <a:t> </a:t>
            </a:r>
            <a:r>
              <a:rPr lang="en-GB" sz="700" spc="-5">
                <a:latin typeface="Arial"/>
                <a:cs typeface="Arial"/>
              </a:rPr>
              <a:t>the</a:t>
            </a:r>
            <a:r>
              <a:rPr lang="en-GB" sz="700" spc="10">
                <a:latin typeface="Arial"/>
                <a:cs typeface="Arial"/>
              </a:rPr>
              <a:t> </a:t>
            </a:r>
            <a:r>
              <a:rPr lang="en-GB" sz="700" spc="-5">
                <a:latin typeface="Arial"/>
                <a:cs typeface="Arial"/>
              </a:rPr>
              <a:t>date</a:t>
            </a:r>
            <a:r>
              <a:rPr lang="en-GB" sz="700" spc="-10">
                <a:latin typeface="Arial"/>
                <a:cs typeface="Arial"/>
              </a:rPr>
              <a:t> </a:t>
            </a:r>
            <a:r>
              <a:rPr lang="en-GB" sz="700" spc="-5">
                <a:latin typeface="Arial"/>
                <a:cs typeface="Arial"/>
              </a:rPr>
              <a:t>of</a:t>
            </a:r>
            <a:r>
              <a:rPr lang="en-GB" sz="700" spc="10">
                <a:latin typeface="Arial"/>
                <a:cs typeface="Arial"/>
              </a:rPr>
              <a:t> </a:t>
            </a:r>
            <a:r>
              <a:rPr lang="en-GB" sz="700" spc="-5">
                <a:latin typeface="Arial"/>
                <a:cs typeface="Arial"/>
              </a:rPr>
              <a:t>the</a:t>
            </a:r>
            <a:r>
              <a:rPr lang="en-GB" sz="700" spc="-10">
                <a:latin typeface="Arial"/>
                <a:cs typeface="Arial"/>
              </a:rPr>
              <a:t> </a:t>
            </a:r>
            <a:r>
              <a:rPr lang="en-GB" sz="700" spc="-5">
                <a:latin typeface="Arial"/>
                <a:cs typeface="Arial"/>
              </a:rPr>
              <a:t>Agreement</a:t>
            </a:r>
            <a:r>
              <a:rPr lang="en-GB" sz="700" spc="10">
                <a:latin typeface="Arial"/>
                <a:cs typeface="Arial"/>
              </a:rPr>
              <a:t> </a:t>
            </a:r>
            <a:r>
              <a:rPr lang="en-GB" sz="700" spc="-5">
                <a:latin typeface="Arial"/>
                <a:cs typeface="Arial"/>
              </a:rPr>
              <a:t>unless it</a:t>
            </a:r>
            <a:r>
              <a:rPr lang="en-GB" sz="700">
                <a:latin typeface="Arial"/>
                <a:cs typeface="Arial"/>
              </a:rPr>
              <a:t> </a:t>
            </a:r>
            <a:r>
              <a:rPr lang="en-GB" sz="700" spc="-5">
                <a:latin typeface="Arial"/>
                <a:cs typeface="Arial"/>
              </a:rPr>
              <a:t>was made fraudulently.</a:t>
            </a:r>
            <a:endParaRPr lang="en-GB" sz="700">
              <a:latin typeface="Arial"/>
              <a:cs typeface="Arial"/>
            </a:endParaRPr>
          </a:p>
          <a:p>
            <a:pPr marL="180000" marR="6985" indent="-180000" algn="just">
              <a:spcBef>
                <a:spcPts val="300"/>
              </a:spcBef>
              <a:spcAft>
                <a:spcPts val="300"/>
              </a:spcAft>
              <a:buAutoNum type="arabicPeriod" startAt="40"/>
              <a:tabLst>
                <a:tab pos="193040" algn="l"/>
              </a:tabLst>
            </a:pPr>
            <a:r>
              <a:rPr lang="en-GB" sz="700" spc="-5">
                <a:latin typeface="Arial"/>
                <a:cs typeface="Arial"/>
              </a:rPr>
              <a:t>Except as expressly provided in these T&amp;Cs </a:t>
            </a:r>
            <a:r>
              <a:rPr lang="en-GB" sz="700" spc="-10">
                <a:latin typeface="Arial"/>
                <a:cs typeface="Arial"/>
              </a:rPr>
              <a:t>and </a:t>
            </a:r>
            <a:r>
              <a:rPr lang="en-GB" sz="700" spc="-5">
                <a:latin typeface="Arial"/>
                <a:cs typeface="Arial"/>
              </a:rPr>
              <a:t>to the fullest extent permitted </a:t>
            </a:r>
            <a:r>
              <a:rPr lang="en-GB" sz="700">
                <a:latin typeface="Arial"/>
                <a:cs typeface="Arial"/>
              </a:rPr>
              <a:t> </a:t>
            </a:r>
            <a:r>
              <a:rPr lang="en-GB" sz="700" spc="-5">
                <a:latin typeface="Arial"/>
                <a:cs typeface="Arial"/>
              </a:rPr>
              <a:t>by law, Supplier hereby disclaims all</a:t>
            </a:r>
            <a:r>
              <a:rPr lang="en-GB" sz="700">
                <a:latin typeface="Arial"/>
                <a:cs typeface="Arial"/>
              </a:rPr>
              <a:t> </a:t>
            </a:r>
            <a:r>
              <a:rPr lang="en-GB" sz="700" spc="-5">
                <a:latin typeface="Arial"/>
                <a:cs typeface="Arial"/>
              </a:rPr>
              <a:t>warranties, conditions or other terms </a:t>
            </a:r>
            <a:r>
              <a:rPr lang="en-GB" sz="700">
                <a:latin typeface="Arial"/>
                <a:cs typeface="Arial"/>
              </a:rPr>
              <a:t> </a:t>
            </a:r>
            <a:r>
              <a:rPr lang="en-GB" sz="700" spc="-5">
                <a:latin typeface="Arial"/>
                <a:cs typeface="Arial"/>
              </a:rPr>
              <a:t>implied</a:t>
            </a:r>
            <a:r>
              <a:rPr lang="en-GB" sz="700">
                <a:latin typeface="Arial"/>
                <a:cs typeface="Arial"/>
              </a:rPr>
              <a:t> </a:t>
            </a:r>
            <a:r>
              <a:rPr lang="en-GB" sz="700" spc="-5">
                <a:latin typeface="Arial"/>
                <a:cs typeface="Arial"/>
              </a:rPr>
              <a:t>by</a:t>
            </a:r>
            <a:r>
              <a:rPr lang="en-GB" sz="700">
                <a:latin typeface="Arial"/>
                <a:cs typeface="Arial"/>
              </a:rPr>
              <a:t> </a:t>
            </a:r>
            <a:r>
              <a:rPr lang="en-GB" sz="700" spc="-5">
                <a:latin typeface="Arial"/>
                <a:cs typeface="Arial"/>
              </a:rPr>
              <a:t>statute</a:t>
            </a:r>
            <a:r>
              <a:rPr lang="en-GB" sz="700">
                <a:latin typeface="Arial"/>
                <a:cs typeface="Arial"/>
              </a:rPr>
              <a:t> or</a:t>
            </a:r>
            <a:r>
              <a:rPr lang="en-GB" sz="700" spc="5">
                <a:latin typeface="Arial"/>
                <a:cs typeface="Arial"/>
              </a:rPr>
              <a:t> </a:t>
            </a:r>
            <a:r>
              <a:rPr lang="en-GB" sz="700" spc="-5">
                <a:latin typeface="Arial"/>
                <a:cs typeface="Arial"/>
              </a:rPr>
              <a:t>common</a:t>
            </a:r>
            <a:r>
              <a:rPr lang="en-GB" sz="700">
                <a:latin typeface="Arial"/>
                <a:cs typeface="Arial"/>
              </a:rPr>
              <a:t> </a:t>
            </a:r>
            <a:r>
              <a:rPr lang="en-GB" sz="700" spc="-5">
                <a:latin typeface="Arial"/>
                <a:cs typeface="Arial"/>
              </a:rPr>
              <a:t>law</a:t>
            </a:r>
            <a:r>
              <a:rPr lang="en-GB" sz="700">
                <a:latin typeface="Arial"/>
                <a:cs typeface="Arial"/>
              </a:rPr>
              <a:t> </a:t>
            </a:r>
            <a:r>
              <a:rPr lang="en-GB" sz="700" spc="-5">
                <a:latin typeface="Arial"/>
                <a:cs typeface="Arial"/>
              </a:rPr>
              <a:t>with</a:t>
            </a:r>
            <a:r>
              <a:rPr lang="en-GB" sz="700">
                <a:latin typeface="Arial"/>
                <a:cs typeface="Arial"/>
              </a:rPr>
              <a:t> </a:t>
            </a:r>
            <a:r>
              <a:rPr lang="en-GB" sz="700" spc="-5">
                <a:latin typeface="Arial"/>
                <a:cs typeface="Arial"/>
              </a:rPr>
              <a:t>respect</a:t>
            </a:r>
            <a:r>
              <a:rPr lang="en-GB" sz="700">
                <a:latin typeface="Arial"/>
                <a:cs typeface="Arial"/>
              </a:rPr>
              <a:t> to</a:t>
            </a:r>
            <a:r>
              <a:rPr lang="en-GB" sz="700" spc="5">
                <a:latin typeface="Arial"/>
                <a:cs typeface="Arial"/>
              </a:rPr>
              <a:t> </a:t>
            </a:r>
            <a:r>
              <a:rPr lang="en-GB" sz="700" spc="-5">
                <a:latin typeface="Arial"/>
                <a:cs typeface="Arial"/>
              </a:rPr>
              <a:t>the</a:t>
            </a:r>
            <a:r>
              <a:rPr lang="en-GB" sz="700">
                <a:latin typeface="Arial"/>
                <a:cs typeface="Arial"/>
              </a:rPr>
              <a:t> </a:t>
            </a:r>
            <a:r>
              <a:rPr lang="en-GB" sz="700" spc="-5">
                <a:latin typeface="Arial"/>
                <a:cs typeface="Arial"/>
              </a:rPr>
              <a:t>Services</a:t>
            </a:r>
            <a:r>
              <a:rPr lang="en-GB" sz="700">
                <a:latin typeface="Arial"/>
                <a:cs typeface="Arial"/>
              </a:rPr>
              <a:t> </a:t>
            </a:r>
            <a:r>
              <a:rPr lang="en-GB" sz="700" spc="-5">
                <a:latin typeface="Arial"/>
                <a:cs typeface="Arial"/>
              </a:rPr>
              <a:t>and</a:t>
            </a:r>
            <a:r>
              <a:rPr lang="en-GB" sz="700">
                <a:latin typeface="Arial"/>
                <a:cs typeface="Arial"/>
              </a:rPr>
              <a:t> the </a:t>
            </a:r>
            <a:r>
              <a:rPr lang="en-GB" sz="700" spc="5">
                <a:latin typeface="Arial"/>
                <a:cs typeface="Arial"/>
              </a:rPr>
              <a:t> </a:t>
            </a:r>
            <a:r>
              <a:rPr lang="en-GB" sz="700" spc="-5">
                <a:latin typeface="Arial"/>
                <a:cs typeface="Arial"/>
              </a:rPr>
              <a:t>Deliverables, including but not limited to any implied warranty of fitness for </a:t>
            </a:r>
            <a:r>
              <a:rPr lang="en-GB" sz="700">
                <a:latin typeface="Arial"/>
                <a:cs typeface="Arial"/>
              </a:rPr>
              <a:t> </a:t>
            </a:r>
            <a:r>
              <a:rPr lang="en-GB" sz="700" spc="-5">
                <a:latin typeface="Arial"/>
                <a:cs typeface="Arial"/>
              </a:rPr>
              <a:t>purpose.</a:t>
            </a:r>
            <a:endParaRPr lang="en-GB" sz="700">
              <a:latin typeface="Arial"/>
              <a:cs typeface="Arial"/>
            </a:endParaRPr>
          </a:p>
          <a:p>
            <a:pPr marL="180000" marR="6985" indent="-180000" algn="just">
              <a:spcBef>
                <a:spcPts val="300"/>
              </a:spcBef>
              <a:spcAft>
                <a:spcPts val="300"/>
              </a:spcAft>
              <a:buAutoNum type="arabicPeriod" startAt="40"/>
              <a:tabLst>
                <a:tab pos="193040" algn="l"/>
              </a:tabLst>
            </a:pPr>
            <a:r>
              <a:rPr lang="en-GB" sz="700" spc="-5">
                <a:latin typeface="Arial"/>
                <a:cs typeface="Arial"/>
              </a:rPr>
              <a:t>Supplier excludes </a:t>
            </a:r>
            <a:r>
              <a:rPr lang="en-GB" sz="700" spc="-10">
                <a:latin typeface="Arial"/>
                <a:cs typeface="Arial"/>
              </a:rPr>
              <a:t>any </a:t>
            </a:r>
            <a:r>
              <a:rPr lang="en-GB" sz="700" spc="-5">
                <a:latin typeface="Arial"/>
                <a:cs typeface="Arial"/>
              </a:rPr>
              <a:t>liability </a:t>
            </a:r>
            <a:r>
              <a:rPr lang="en-GB" sz="700">
                <a:latin typeface="Arial"/>
                <a:cs typeface="Arial"/>
              </a:rPr>
              <a:t>of </a:t>
            </a:r>
            <a:r>
              <a:rPr lang="en-GB" sz="700" spc="-5">
                <a:latin typeface="Arial"/>
                <a:cs typeface="Arial"/>
              </a:rPr>
              <a:t>loss of contract, loss of profit, loss of revenue </a:t>
            </a:r>
            <a:r>
              <a:rPr lang="en-GB" sz="700">
                <a:latin typeface="Arial"/>
                <a:cs typeface="Arial"/>
              </a:rPr>
              <a:t> </a:t>
            </a:r>
            <a:r>
              <a:rPr lang="en-GB" sz="700" spc="-10">
                <a:latin typeface="Arial"/>
                <a:cs typeface="Arial"/>
              </a:rPr>
              <a:t>and </a:t>
            </a:r>
            <a:r>
              <a:rPr lang="en-GB" sz="700" spc="-5">
                <a:latin typeface="Arial"/>
                <a:cs typeface="Arial"/>
              </a:rPr>
              <a:t>loss of business, whether direct or indirect, and any incidental, indirect, </a:t>
            </a:r>
            <a:r>
              <a:rPr lang="en-GB" sz="700">
                <a:latin typeface="Arial"/>
                <a:cs typeface="Arial"/>
              </a:rPr>
              <a:t> </a:t>
            </a:r>
            <a:r>
              <a:rPr lang="en-GB" sz="700" spc="-5">
                <a:latin typeface="Arial"/>
                <a:cs typeface="Arial"/>
              </a:rPr>
              <a:t>exemplary, special </a:t>
            </a:r>
            <a:r>
              <a:rPr lang="en-GB" sz="700">
                <a:latin typeface="Arial"/>
                <a:cs typeface="Arial"/>
              </a:rPr>
              <a:t>or </a:t>
            </a:r>
            <a:r>
              <a:rPr lang="en-GB" sz="700" spc="-5">
                <a:latin typeface="Arial"/>
                <a:cs typeface="Arial"/>
              </a:rPr>
              <a:t>consequential loss or damage of </a:t>
            </a:r>
            <a:r>
              <a:rPr lang="en-GB" sz="700" spc="-10">
                <a:latin typeface="Arial"/>
                <a:cs typeface="Arial"/>
              </a:rPr>
              <a:t>any </a:t>
            </a:r>
            <a:r>
              <a:rPr lang="en-GB" sz="700" spc="-5">
                <a:latin typeface="Arial"/>
                <a:cs typeface="Arial"/>
              </a:rPr>
              <a:t>kind whatsoever </a:t>
            </a:r>
            <a:r>
              <a:rPr lang="en-GB" sz="700">
                <a:latin typeface="Arial"/>
                <a:cs typeface="Arial"/>
              </a:rPr>
              <a:t> </a:t>
            </a:r>
            <a:r>
              <a:rPr lang="en-GB" sz="700" spc="-5">
                <a:latin typeface="Arial"/>
                <a:cs typeface="Arial"/>
              </a:rPr>
              <a:t>arising out of </a:t>
            </a:r>
            <a:r>
              <a:rPr lang="en-GB" sz="700">
                <a:latin typeface="Arial"/>
                <a:cs typeface="Arial"/>
              </a:rPr>
              <a:t>or in </a:t>
            </a:r>
            <a:r>
              <a:rPr lang="en-GB" sz="700" spc="-5">
                <a:latin typeface="Arial"/>
                <a:cs typeface="Arial"/>
              </a:rPr>
              <a:t>connection </a:t>
            </a:r>
            <a:r>
              <a:rPr lang="en-GB" sz="700">
                <a:latin typeface="Arial"/>
                <a:cs typeface="Arial"/>
              </a:rPr>
              <a:t>with </a:t>
            </a:r>
            <a:r>
              <a:rPr lang="en-GB" sz="700" spc="-5">
                <a:latin typeface="Arial"/>
                <a:cs typeface="Arial"/>
              </a:rPr>
              <a:t>the contract whether or not such party was </a:t>
            </a:r>
            <a:r>
              <a:rPr lang="en-GB" sz="700">
                <a:latin typeface="Arial"/>
                <a:cs typeface="Arial"/>
              </a:rPr>
              <a:t> </a:t>
            </a:r>
            <a:r>
              <a:rPr lang="en-GB" sz="700" spc="-5">
                <a:latin typeface="Arial"/>
                <a:cs typeface="Arial"/>
              </a:rPr>
              <a:t>advised of the possibility of such damage and whether based in breach </a:t>
            </a:r>
            <a:r>
              <a:rPr lang="en-GB" sz="700" spc="-10">
                <a:latin typeface="Arial"/>
                <a:cs typeface="Arial"/>
              </a:rPr>
              <a:t>of </a:t>
            </a:r>
            <a:r>
              <a:rPr lang="en-GB" sz="700" spc="-5">
                <a:latin typeface="Arial"/>
                <a:cs typeface="Arial"/>
              </a:rPr>
              <a:t> contract, tort</a:t>
            </a:r>
            <a:r>
              <a:rPr lang="en-GB" sz="700" spc="5">
                <a:latin typeface="Arial"/>
                <a:cs typeface="Arial"/>
              </a:rPr>
              <a:t> </a:t>
            </a:r>
            <a:r>
              <a:rPr lang="en-GB" sz="700" spc="-5">
                <a:latin typeface="Arial"/>
                <a:cs typeface="Arial"/>
              </a:rPr>
              <a:t>or</a:t>
            </a:r>
            <a:r>
              <a:rPr lang="en-GB" sz="700" spc="5">
                <a:latin typeface="Arial"/>
                <a:cs typeface="Arial"/>
              </a:rPr>
              <a:t> </a:t>
            </a:r>
            <a:r>
              <a:rPr lang="en-GB" sz="700" spc="-5">
                <a:latin typeface="Arial"/>
                <a:cs typeface="Arial"/>
              </a:rPr>
              <a:t>any other</a:t>
            </a:r>
            <a:r>
              <a:rPr lang="en-GB" sz="700" spc="-10">
                <a:latin typeface="Arial"/>
                <a:cs typeface="Arial"/>
              </a:rPr>
              <a:t> </a:t>
            </a:r>
            <a:r>
              <a:rPr lang="en-GB" sz="700" spc="-5">
                <a:latin typeface="Arial"/>
                <a:cs typeface="Arial"/>
              </a:rPr>
              <a:t>theory</a:t>
            </a:r>
            <a:r>
              <a:rPr lang="en-GB" sz="700" spc="5">
                <a:latin typeface="Arial"/>
                <a:cs typeface="Arial"/>
              </a:rPr>
              <a:t> </a:t>
            </a:r>
            <a:r>
              <a:rPr lang="en-GB" sz="700" spc="-5">
                <a:latin typeface="Arial"/>
                <a:cs typeface="Arial"/>
              </a:rPr>
              <a:t>at law</a:t>
            </a:r>
            <a:r>
              <a:rPr lang="en-GB" sz="700" spc="15">
                <a:latin typeface="Arial"/>
                <a:cs typeface="Arial"/>
              </a:rPr>
              <a:t> </a:t>
            </a:r>
            <a:r>
              <a:rPr lang="en-GB" sz="700" spc="-5">
                <a:latin typeface="Arial"/>
                <a:cs typeface="Arial"/>
              </a:rPr>
              <a:t>or</a:t>
            </a:r>
            <a:r>
              <a:rPr lang="en-GB" sz="700" spc="-10">
                <a:latin typeface="Arial"/>
                <a:cs typeface="Arial"/>
              </a:rPr>
              <a:t> </a:t>
            </a:r>
            <a:r>
              <a:rPr lang="en-GB" sz="700" spc="-5">
                <a:latin typeface="Arial"/>
                <a:cs typeface="Arial"/>
              </a:rPr>
              <a:t>in</a:t>
            </a:r>
            <a:r>
              <a:rPr lang="en-GB" sz="700" spc="5">
                <a:latin typeface="Arial"/>
                <a:cs typeface="Arial"/>
              </a:rPr>
              <a:t> </a:t>
            </a:r>
            <a:r>
              <a:rPr lang="en-GB" sz="700" spc="-5">
                <a:latin typeface="Arial"/>
                <a:cs typeface="Arial"/>
              </a:rPr>
              <a:t>equity.</a:t>
            </a:r>
            <a:endParaRPr lang="en-GB" sz="700">
              <a:latin typeface="Arial"/>
              <a:cs typeface="Arial"/>
            </a:endParaRPr>
          </a:p>
          <a:p>
            <a:pPr marL="180000" marR="6350" indent="-180000" algn="just">
              <a:spcBef>
                <a:spcPts val="300"/>
              </a:spcBef>
              <a:spcAft>
                <a:spcPts val="300"/>
              </a:spcAft>
              <a:buAutoNum type="arabicPeriod" startAt="40"/>
              <a:tabLst>
                <a:tab pos="193040" algn="l"/>
              </a:tabLst>
            </a:pPr>
            <a:r>
              <a:rPr lang="en-GB" sz="700" spc="-5">
                <a:latin typeface="Arial"/>
                <a:cs typeface="Arial"/>
              </a:rPr>
              <a:t>Under no circumstances shall Supplier be responsible </a:t>
            </a:r>
            <a:r>
              <a:rPr lang="en-GB" sz="700">
                <a:latin typeface="Arial"/>
                <a:cs typeface="Arial"/>
              </a:rPr>
              <a:t>for </a:t>
            </a:r>
            <a:r>
              <a:rPr lang="en-GB" sz="700" spc="-5">
                <a:latin typeface="Arial"/>
                <a:cs typeface="Arial"/>
              </a:rPr>
              <a:t>failure </a:t>
            </a:r>
            <a:r>
              <a:rPr lang="en-GB" sz="700">
                <a:latin typeface="Arial"/>
                <a:cs typeface="Arial"/>
              </a:rPr>
              <a:t>to </a:t>
            </a:r>
            <a:r>
              <a:rPr lang="en-GB" sz="700" spc="-5">
                <a:latin typeface="Arial"/>
                <a:cs typeface="Arial"/>
              </a:rPr>
              <a:t>provide the </a:t>
            </a:r>
            <a:r>
              <a:rPr lang="en-GB" sz="700">
                <a:latin typeface="Arial"/>
                <a:cs typeface="Arial"/>
              </a:rPr>
              <a:t> </a:t>
            </a:r>
            <a:r>
              <a:rPr lang="en-GB" sz="700" spc="-5">
                <a:latin typeface="Arial"/>
                <a:cs typeface="Arial"/>
              </a:rPr>
              <a:t>services </a:t>
            </a:r>
            <a:r>
              <a:rPr lang="en-GB" sz="700">
                <a:latin typeface="Arial"/>
                <a:cs typeface="Arial"/>
              </a:rPr>
              <a:t>or </a:t>
            </a:r>
            <a:r>
              <a:rPr lang="en-GB" sz="700" spc="-5">
                <a:latin typeface="Arial"/>
                <a:cs typeface="Arial"/>
              </a:rPr>
              <a:t>for its delay in performance in accordance </a:t>
            </a:r>
            <a:r>
              <a:rPr lang="en-GB" sz="700">
                <a:latin typeface="Arial"/>
                <a:cs typeface="Arial"/>
              </a:rPr>
              <a:t>with </a:t>
            </a:r>
            <a:r>
              <a:rPr lang="en-GB" sz="700" spc="-5">
                <a:latin typeface="Arial"/>
                <a:cs typeface="Arial"/>
              </a:rPr>
              <a:t>this Agreement due </a:t>
            </a:r>
            <a:r>
              <a:rPr lang="en-GB" sz="700">
                <a:latin typeface="Arial"/>
                <a:cs typeface="Arial"/>
              </a:rPr>
              <a:t> </a:t>
            </a:r>
            <a:r>
              <a:rPr lang="en-GB" sz="700" spc="-5">
                <a:latin typeface="Arial"/>
                <a:cs typeface="Arial"/>
              </a:rPr>
              <a:t>to</a:t>
            </a:r>
            <a:r>
              <a:rPr lang="en-GB" sz="700">
                <a:latin typeface="Arial"/>
                <a:cs typeface="Arial"/>
              </a:rPr>
              <a:t> </a:t>
            </a:r>
            <a:r>
              <a:rPr lang="en-GB" sz="700" spc="-5">
                <a:latin typeface="Arial"/>
                <a:cs typeface="Arial"/>
              </a:rPr>
              <a:t>any</a:t>
            </a:r>
            <a:r>
              <a:rPr lang="en-GB" sz="700">
                <a:latin typeface="Arial"/>
                <a:cs typeface="Arial"/>
              </a:rPr>
              <a:t> </a:t>
            </a:r>
            <a:r>
              <a:rPr lang="en-GB" sz="700" spc="-5">
                <a:latin typeface="Arial"/>
                <a:cs typeface="Arial"/>
              </a:rPr>
              <a:t>event</a:t>
            </a:r>
            <a:r>
              <a:rPr lang="en-GB" sz="700">
                <a:latin typeface="Arial"/>
                <a:cs typeface="Arial"/>
              </a:rPr>
              <a:t> </a:t>
            </a:r>
            <a:r>
              <a:rPr lang="en-GB" sz="700" spc="-5">
                <a:latin typeface="Arial"/>
                <a:cs typeface="Arial"/>
              </a:rPr>
              <a:t>or</a:t>
            </a:r>
            <a:r>
              <a:rPr lang="en-GB" sz="700">
                <a:latin typeface="Arial"/>
                <a:cs typeface="Arial"/>
              </a:rPr>
              <a:t> </a:t>
            </a:r>
            <a:r>
              <a:rPr lang="en-GB" sz="700" spc="-5">
                <a:latin typeface="Arial"/>
                <a:cs typeface="Arial"/>
              </a:rPr>
              <a:t>condition,</a:t>
            </a:r>
            <a:r>
              <a:rPr lang="en-GB" sz="700">
                <a:latin typeface="Arial"/>
                <a:cs typeface="Arial"/>
              </a:rPr>
              <a:t> </a:t>
            </a:r>
            <a:r>
              <a:rPr lang="en-GB" sz="700" spc="-5">
                <a:latin typeface="Arial"/>
                <a:cs typeface="Arial"/>
              </a:rPr>
              <a:t>not</a:t>
            </a:r>
            <a:r>
              <a:rPr lang="en-GB" sz="700">
                <a:latin typeface="Arial"/>
                <a:cs typeface="Arial"/>
              </a:rPr>
              <a:t> </a:t>
            </a:r>
            <a:r>
              <a:rPr lang="en-GB" sz="700" spc="-5">
                <a:latin typeface="Arial"/>
                <a:cs typeface="Arial"/>
              </a:rPr>
              <a:t>existing</a:t>
            </a:r>
            <a:r>
              <a:rPr lang="en-GB" sz="700">
                <a:latin typeface="Arial"/>
                <a:cs typeface="Arial"/>
              </a:rPr>
              <a:t> </a:t>
            </a:r>
            <a:r>
              <a:rPr lang="en-GB" sz="700" spc="-5">
                <a:latin typeface="Arial"/>
                <a:cs typeface="Arial"/>
              </a:rPr>
              <a:t>as</a:t>
            </a:r>
            <a:r>
              <a:rPr lang="en-GB" sz="700">
                <a:latin typeface="Arial"/>
                <a:cs typeface="Arial"/>
              </a:rPr>
              <a:t> of </a:t>
            </a:r>
            <a:r>
              <a:rPr lang="en-GB" sz="700" spc="-5">
                <a:latin typeface="Arial"/>
                <a:cs typeface="Arial"/>
              </a:rPr>
              <a:t>the</a:t>
            </a:r>
            <a:r>
              <a:rPr lang="en-GB" sz="700">
                <a:latin typeface="Arial"/>
                <a:cs typeface="Arial"/>
              </a:rPr>
              <a:t> </a:t>
            </a:r>
            <a:r>
              <a:rPr lang="en-GB" sz="700" spc="-5">
                <a:latin typeface="Arial"/>
                <a:cs typeface="Arial"/>
              </a:rPr>
              <a:t>date</a:t>
            </a:r>
            <a:r>
              <a:rPr lang="en-GB" sz="700">
                <a:latin typeface="Arial"/>
                <a:cs typeface="Arial"/>
              </a:rPr>
              <a:t> </a:t>
            </a:r>
            <a:r>
              <a:rPr lang="en-GB" sz="700" spc="-5">
                <a:latin typeface="Arial"/>
                <a:cs typeface="Arial"/>
              </a:rPr>
              <a:t>of</a:t>
            </a:r>
            <a:r>
              <a:rPr lang="en-GB" sz="700">
                <a:latin typeface="Arial"/>
                <a:cs typeface="Arial"/>
              </a:rPr>
              <a:t> </a:t>
            </a:r>
            <a:r>
              <a:rPr lang="en-GB" sz="700" spc="-5">
                <a:latin typeface="Arial"/>
                <a:cs typeface="Arial"/>
              </a:rPr>
              <a:t>signature</a:t>
            </a:r>
            <a:r>
              <a:rPr lang="en-GB" sz="700">
                <a:latin typeface="Arial"/>
                <a:cs typeface="Arial"/>
              </a:rPr>
              <a:t> </a:t>
            </a:r>
            <a:r>
              <a:rPr lang="en-GB" sz="700" spc="-5">
                <a:latin typeface="Arial"/>
                <a:cs typeface="Arial"/>
              </a:rPr>
              <a:t>of</a:t>
            </a:r>
            <a:r>
              <a:rPr lang="en-GB" sz="700">
                <a:latin typeface="Arial"/>
                <a:cs typeface="Arial"/>
              </a:rPr>
              <a:t> </a:t>
            </a:r>
            <a:r>
              <a:rPr lang="en-GB" sz="700" spc="-5">
                <a:latin typeface="Arial"/>
                <a:cs typeface="Arial"/>
              </a:rPr>
              <a:t>this </a:t>
            </a:r>
            <a:r>
              <a:rPr lang="en-GB" sz="700">
                <a:latin typeface="Arial"/>
                <a:cs typeface="Arial"/>
              </a:rPr>
              <a:t> </a:t>
            </a:r>
            <a:r>
              <a:rPr lang="en-GB" sz="700" spc="-5">
                <a:latin typeface="Arial"/>
                <a:cs typeface="Arial"/>
              </a:rPr>
              <a:t>Agreement or not reasonably within the control of Ipsos as of such date, which </a:t>
            </a:r>
            <a:r>
              <a:rPr lang="en-GB" sz="700">
                <a:latin typeface="Arial"/>
                <a:cs typeface="Arial"/>
              </a:rPr>
              <a:t> </a:t>
            </a:r>
            <a:r>
              <a:rPr lang="en-GB" sz="700" spc="-5">
                <a:latin typeface="Arial"/>
                <a:cs typeface="Arial"/>
              </a:rPr>
              <a:t>prevents in whole </a:t>
            </a:r>
            <a:r>
              <a:rPr lang="en-GB" sz="700">
                <a:latin typeface="Arial"/>
                <a:cs typeface="Arial"/>
              </a:rPr>
              <a:t>or </a:t>
            </a:r>
            <a:r>
              <a:rPr lang="en-GB" sz="700" spc="-5">
                <a:latin typeface="Arial"/>
                <a:cs typeface="Arial"/>
              </a:rPr>
              <a:t>in material part the performance by Ipsos of its obligations </a:t>
            </a:r>
            <a:r>
              <a:rPr lang="en-GB" sz="700">
                <a:latin typeface="Arial"/>
                <a:cs typeface="Arial"/>
              </a:rPr>
              <a:t> </a:t>
            </a:r>
            <a:r>
              <a:rPr lang="en-GB" sz="700" spc="-5">
                <a:latin typeface="Arial"/>
                <a:cs typeface="Arial"/>
              </a:rPr>
              <a:t>hereunder (“</a:t>
            </a:r>
            <a:r>
              <a:rPr lang="en-GB" sz="700" b="1" spc="-5">
                <a:latin typeface="Arial"/>
                <a:cs typeface="Arial"/>
              </a:rPr>
              <a:t>Force Majeure</a:t>
            </a:r>
            <a:r>
              <a:rPr lang="en-GB" sz="700" spc="-5">
                <a:latin typeface="Arial"/>
                <a:cs typeface="Arial"/>
              </a:rPr>
              <a:t>”). Without limiting the foregoing, the following shall </a:t>
            </a:r>
            <a:r>
              <a:rPr lang="en-GB" sz="700">
                <a:latin typeface="Arial"/>
                <a:cs typeface="Arial"/>
              </a:rPr>
              <a:t> </a:t>
            </a:r>
            <a:r>
              <a:rPr lang="en-GB" sz="700" spc="-5">
                <a:latin typeface="Arial"/>
                <a:cs typeface="Arial"/>
              </a:rPr>
              <a:t>constitute events or conditions of Force Majeure: acts of State </a:t>
            </a:r>
            <a:r>
              <a:rPr lang="en-GB" sz="700">
                <a:latin typeface="Arial"/>
                <a:cs typeface="Arial"/>
              </a:rPr>
              <a:t>or </a:t>
            </a:r>
            <a:r>
              <a:rPr lang="en-GB" sz="700" spc="-5">
                <a:latin typeface="Arial"/>
                <a:cs typeface="Arial"/>
              </a:rPr>
              <a:t>governmental </a:t>
            </a:r>
            <a:r>
              <a:rPr lang="en-GB" sz="700">
                <a:latin typeface="Arial"/>
                <a:cs typeface="Arial"/>
              </a:rPr>
              <a:t> </a:t>
            </a:r>
            <a:r>
              <a:rPr lang="en-GB" sz="700" spc="-5">
                <a:latin typeface="Arial"/>
                <a:cs typeface="Arial"/>
              </a:rPr>
              <a:t>action,</a:t>
            </a:r>
            <a:r>
              <a:rPr lang="en-GB" sz="700">
                <a:latin typeface="Arial"/>
                <a:cs typeface="Arial"/>
              </a:rPr>
              <a:t> </a:t>
            </a:r>
            <a:r>
              <a:rPr lang="en-GB" sz="700" spc="-5">
                <a:latin typeface="Arial"/>
                <a:cs typeface="Arial"/>
              </a:rPr>
              <a:t>terrorism,</a:t>
            </a:r>
            <a:r>
              <a:rPr lang="en-GB" sz="700">
                <a:latin typeface="Arial"/>
                <a:cs typeface="Arial"/>
              </a:rPr>
              <a:t> </a:t>
            </a:r>
            <a:r>
              <a:rPr lang="en-GB" sz="700" spc="-5">
                <a:latin typeface="Arial"/>
                <a:cs typeface="Arial"/>
              </a:rPr>
              <a:t>riots,</a:t>
            </a:r>
            <a:r>
              <a:rPr lang="en-GB" sz="700">
                <a:latin typeface="Arial"/>
                <a:cs typeface="Arial"/>
              </a:rPr>
              <a:t> </a:t>
            </a:r>
            <a:r>
              <a:rPr lang="en-GB" sz="700" spc="-5">
                <a:latin typeface="Arial"/>
                <a:cs typeface="Arial"/>
              </a:rPr>
              <a:t>disturbances,</a:t>
            </a:r>
            <a:r>
              <a:rPr lang="en-GB" sz="700">
                <a:latin typeface="Arial"/>
                <a:cs typeface="Arial"/>
              </a:rPr>
              <a:t> </a:t>
            </a:r>
            <a:r>
              <a:rPr lang="en-GB" sz="700" spc="-5">
                <a:latin typeface="Arial"/>
                <a:cs typeface="Arial"/>
              </a:rPr>
              <a:t>war,</a:t>
            </a:r>
            <a:r>
              <a:rPr lang="en-GB" sz="700">
                <a:latin typeface="Arial"/>
                <a:cs typeface="Arial"/>
              </a:rPr>
              <a:t> </a:t>
            </a:r>
            <a:r>
              <a:rPr lang="en-GB" sz="700" spc="-5">
                <a:latin typeface="Arial"/>
                <a:cs typeface="Arial"/>
              </a:rPr>
              <a:t>strikes,</a:t>
            </a:r>
            <a:r>
              <a:rPr lang="en-GB" sz="700">
                <a:latin typeface="Arial"/>
                <a:cs typeface="Arial"/>
              </a:rPr>
              <a:t> </a:t>
            </a:r>
            <a:r>
              <a:rPr lang="en-GB" sz="700" spc="-5">
                <a:latin typeface="Arial"/>
                <a:cs typeface="Arial"/>
              </a:rPr>
              <a:t>lockouts,</a:t>
            </a:r>
            <a:r>
              <a:rPr lang="en-GB" sz="700">
                <a:latin typeface="Arial"/>
                <a:cs typeface="Arial"/>
              </a:rPr>
              <a:t> </a:t>
            </a:r>
            <a:r>
              <a:rPr lang="en-GB" sz="700" spc="-5">
                <a:latin typeface="Arial"/>
                <a:cs typeface="Arial"/>
              </a:rPr>
              <a:t>slowdowns, </a:t>
            </a:r>
            <a:r>
              <a:rPr lang="en-GB" sz="700">
                <a:latin typeface="Arial"/>
                <a:cs typeface="Arial"/>
              </a:rPr>
              <a:t> </a:t>
            </a:r>
            <a:r>
              <a:rPr lang="en-GB" sz="700" spc="-5">
                <a:latin typeface="Arial"/>
                <a:cs typeface="Arial"/>
              </a:rPr>
              <a:t>prolonged</a:t>
            </a:r>
            <a:r>
              <a:rPr lang="en-GB" sz="700">
                <a:latin typeface="Arial"/>
                <a:cs typeface="Arial"/>
              </a:rPr>
              <a:t> </a:t>
            </a:r>
            <a:r>
              <a:rPr lang="en-GB" sz="700" spc="-5">
                <a:latin typeface="Arial"/>
                <a:cs typeface="Arial"/>
              </a:rPr>
              <a:t>shortage</a:t>
            </a:r>
            <a:r>
              <a:rPr lang="en-GB" sz="700">
                <a:latin typeface="Arial"/>
                <a:cs typeface="Arial"/>
              </a:rPr>
              <a:t> of</a:t>
            </a:r>
            <a:r>
              <a:rPr lang="en-GB" sz="700" spc="5">
                <a:latin typeface="Arial"/>
                <a:cs typeface="Arial"/>
              </a:rPr>
              <a:t> </a:t>
            </a:r>
            <a:r>
              <a:rPr lang="en-GB" sz="700" spc="-5">
                <a:latin typeface="Arial"/>
                <a:cs typeface="Arial"/>
              </a:rPr>
              <a:t>energy</a:t>
            </a:r>
            <a:r>
              <a:rPr lang="en-GB" sz="700">
                <a:latin typeface="Arial"/>
                <a:cs typeface="Arial"/>
              </a:rPr>
              <a:t> </a:t>
            </a:r>
            <a:r>
              <a:rPr lang="en-GB" sz="700" spc="-5">
                <a:latin typeface="Arial"/>
                <a:cs typeface="Arial"/>
              </a:rPr>
              <a:t>supplies,</a:t>
            </a:r>
            <a:r>
              <a:rPr lang="en-GB" sz="700">
                <a:latin typeface="Arial"/>
                <a:cs typeface="Arial"/>
              </a:rPr>
              <a:t> </a:t>
            </a:r>
            <a:r>
              <a:rPr lang="en-GB" sz="700" spc="-5">
                <a:latin typeface="Arial"/>
                <a:cs typeface="Arial"/>
              </a:rPr>
              <a:t>epidemics/pandemics,</a:t>
            </a:r>
            <a:r>
              <a:rPr lang="en-GB" sz="700">
                <a:latin typeface="Arial"/>
                <a:cs typeface="Arial"/>
              </a:rPr>
              <a:t> </a:t>
            </a:r>
            <a:r>
              <a:rPr lang="en-GB" sz="700" spc="-5">
                <a:latin typeface="Arial"/>
                <a:cs typeface="Arial"/>
              </a:rPr>
              <a:t>fire,</a:t>
            </a:r>
            <a:r>
              <a:rPr lang="en-GB" sz="700">
                <a:latin typeface="Arial"/>
                <a:cs typeface="Arial"/>
              </a:rPr>
              <a:t> </a:t>
            </a:r>
            <a:r>
              <a:rPr lang="en-GB" sz="700" spc="-5">
                <a:latin typeface="Arial"/>
                <a:cs typeface="Arial"/>
              </a:rPr>
              <a:t>flood, </a:t>
            </a:r>
            <a:r>
              <a:rPr lang="en-GB" sz="700">
                <a:latin typeface="Arial"/>
                <a:cs typeface="Arial"/>
              </a:rPr>
              <a:t> </a:t>
            </a:r>
            <a:r>
              <a:rPr lang="en-GB" sz="700" spc="-5">
                <a:latin typeface="Arial"/>
                <a:cs typeface="Arial"/>
              </a:rPr>
              <a:t>hurricane, typhoon, earthquake, lightning </a:t>
            </a:r>
            <a:r>
              <a:rPr lang="en-GB" sz="700" spc="-10">
                <a:latin typeface="Arial"/>
                <a:cs typeface="Arial"/>
              </a:rPr>
              <a:t>and </a:t>
            </a:r>
            <a:r>
              <a:rPr lang="en-GB" sz="700" spc="-5">
                <a:latin typeface="Arial"/>
                <a:cs typeface="Arial"/>
              </a:rPr>
              <a:t>explosion or any other cause </a:t>
            </a:r>
            <a:r>
              <a:rPr lang="en-GB" sz="700">
                <a:latin typeface="Arial"/>
                <a:cs typeface="Arial"/>
              </a:rPr>
              <a:t> </a:t>
            </a:r>
            <a:r>
              <a:rPr lang="en-GB" sz="700" spc="-5">
                <a:latin typeface="Arial"/>
                <a:cs typeface="Arial"/>
              </a:rPr>
              <a:t>beyond Supplier’s reasonable control.</a:t>
            </a:r>
            <a:r>
              <a:rPr lang="en-GB" sz="700">
                <a:latin typeface="Arial"/>
                <a:cs typeface="Arial"/>
              </a:rPr>
              <a:t> </a:t>
            </a:r>
            <a:r>
              <a:rPr lang="en-GB" sz="700" spc="-5">
                <a:latin typeface="Arial"/>
                <a:cs typeface="Arial"/>
              </a:rPr>
              <a:t>Should an event</a:t>
            </a:r>
            <a:r>
              <a:rPr lang="en-GB" sz="700" spc="180">
                <a:latin typeface="Arial"/>
                <a:cs typeface="Arial"/>
              </a:rPr>
              <a:t> </a:t>
            </a:r>
            <a:r>
              <a:rPr lang="en-GB" sz="700" spc="-5">
                <a:latin typeface="Arial"/>
                <a:cs typeface="Arial"/>
              </a:rPr>
              <a:t>of Force</a:t>
            </a:r>
            <a:r>
              <a:rPr lang="en-GB" sz="700" spc="185">
                <a:latin typeface="Arial"/>
                <a:cs typeface="Arial"/>
              </a:rPr>
              <a:t> </a:t>
            </a:r>
            <a:r>
              <a:rPr lang="en-GB" sz="700" spc="-5">
                <a:latin typeface="Arial"/>
                <a:cs typeface="Arial"/>
              </a:rPr>
              <a:t>Majeure last </a:t>
            </a:r>
            <a:r>
              <a:rPr lang="en-GB" sz="700">
                <a:latin typeface="Arial"/>
                <a:cs typeface="Arial"/>
              </a:rPr>
              <a:t> </a:t>
            </a:r>
            <a:r>
              <a:rPr lang="en-GB" sz="700" spc="-5">
                <a:latin typeface="Arial"/>
                <a:cs typeface="Arial"/>
              </a:rPr>
              <a:t>for more than thirty (30) days, then Supplier shall have the right </a:t>
            </a:r>
            <a:r>
              <a:rPr lang="en-GB" sz="700">
                <a:latin typeface="Arial"/>
                <a:cs typeface="Arial"/>
              </a:rPr>
              <a:t>to </a:t>
            </a:r>
            <a:r>
              <a:rPr lang="en-GB" sz="700" spc="-5">
                <a:latin typeface="Arial"/>
                <a:cs typeface="Arial"/>
              </a:rPr>
              <a:t>terminate the </a:t>
            </a:r>
            <a:r>
              <a:rPr lang="en-GB" sz="700" spc="-180">
                <a:latin typeface="Arial"/>
                <a:cs typeface="Arial"/>
              </a:rPr>
              <a:t> </a:t>
            </a:r>
            <a:r>
              <a:rPr lang="en-GB" sz="700" spc="-5">
                <a:latin typeface="Arial"/>
                <a:cs typeface="Arial"/>
              </a:rPr>
              <a:t>provision</a:t>
            </a:r>
            <a:r>
              <a:rPr lang="en-GB" sz="700" spc="-30">
                <a:latin typeface="Arial"/>
                <a:cs typeface="Arial"/>
              </a:rPr>
              <a:t> </a:t>
            </a:r>
            <a:r>
              <a:rPr lang="en-GB" sz="700" spc="-5">
                <a:latin typeface="Arial"/>
                <a:cs typeface="Arial"/>
              </a:rPr>
              <a:t>of</a:t>
            </a:r>
            <a:r>
              <a:rPr lang="en-GB" sz="700" spc="-25">
                <a:latin typeface="Arial"/>
                <a:cs typeface="Arial"/>
              </a:rPr>
              <a:t> </a:t>
            </a:r>
            <a:r>
              <a:rPr lang="en-GB" sz="700" spc="-5">
                <a:latin typeface="Arial"/>
                <a:cs typeface="Arial"/>
              </a:rPr>
              <a:t>work</a:t>
            </a:r>
            <a:r>
              <a:rPr lang="en-GB" sz="700" spc="-35">
                <a:latin typeface="Arial"/>
                <a:cs typeface="Arial"/>
              </a:rPr>
              <a:t> </a:t>
            </a:r>
            <a:r>
              <a:rPr lang="en-GB" sz="700" spc="-5">
                <a:latin typeface="Arial"/>
                <a:cs typeface="Arial"/>
              </a:rPr>
              <a:t>according</a:t>
            </a:r>
            <a:r>
              <a:rPr lang="en-GB" sz="700" spc="-40">
                <a:latin typeface="Arial"/>
                <a:cs typeface="Arial"/>
              </a:rPr>
              <a:t> </a:t>
            </a:r>
            <a:r>
              <a:rPr lang="en-GB" sz="700">
                <a:latin typeface="Arial"/>
                <a:cs typeface="Arial"/>
              </a:rPr>
              <a:t>to</a:t>
            </a:r>
            <a:r>
              <a:rPr lang="en-GB" sz="700" spc="-45">
                <a:latin typeface="Arial"/>
                <a:cs typeface="Arial"/>
              </a:rPr>
              <a:t> </a:t>
            </a:r>
            <a:r>
              <a:rPr lang="en-GB" sz="700" spc="-5">
                <a:latin typeface="Arial"/>
                <a:cs typeface="Arial"/>
              </a:rPr>
              <a:t>these</a:t>
            </a:r>
            <a:r>
              <a:rPr lang="en-GB" sz="700" spc="-25">
                <a:latin typeface="Arial"/>
                <a:cs typeface="Arial"/>
              </a:rPr>
              <a:t> </a:t>
            </a:r>
            <a:r>
              <a:rPr lang="en-GB" sz="700" spc="-5">
                <a:latin typeface="Arial"/>
                <a:cs typeface="Arial"/>
              </a:rPr>
              <a:t>T&amp;Cs,</a:t>
            </a:r>
            <a:r>
              <a:rPr lang="en-GB" sz="700" spc="-35">
                <a:latin typeface="Arial"/>
                <a:cs typeface="Arial"/>
              </a:rPr>
              <a:t> </a:t>
            </a:r>
            <a:r>
              <a:rPr lang="en-GB" sz="700" spc="-5">
                <a:latin typeface="Arial"/>
                <a:cs typeface="Arial"/>
              </a:rPr>
              <a:t>this</a:t>
            </a:r>
            <a:r>
              <a:rPr lang="en-GB" sz="700" spc="-25">
                <a:latin typeface="Arial"/>
                <a:cs typeface="Arial"/>
              </a:rPr>
              <a:t> </a:t>
            </a:r>
            <a:r>
              <a:rPr lang="en-GB" sz="700" spc="-5">
                <a:latin typeface="Arial"/>
                <a:cs typeface="Arial"/>
              </a:rPr>
              <a:t>Agreement</a:t>
            </a:r>
            <a:r>
              <a:rPr lang="en-GB" sz="700" spc="-25">
                <a:latin typeface="Arial"/>
                <a:cs typeface="Arial"/>
              </a:rPr>
              <a:t> </a:t>
            </a:r>
            <a:r>
              <a:rPr lang="en-GB" sz="700" spc="-5">
                <a:latin typeface="Arial"/>
                <a:cs typeface="Arial"/>
              </a:rPr>
              <a:t>or</a:t>
            </a:r>
            <a:r>
              <a:rPr lang="en-GB" sz="700" spc="-45">
                <a:latin typeface="Arial"/>
                <a:cs typeface="Arial"/>
              </a:rPr>
              <a:t> </a:t>
            </a:r>
            <a:r>
              <a:rPr lang="en-GB" sz="700" spc="-5">
                <a:latin typeface="Arial"/>
                <a:cs typeface="Arial"/>
              </a:rPr>
              <a:t>the</a:t>
            </a:r>
            <a:r>
              <a:rPr lang="en-GB" sz="700" spc="-25">
                <a:latin typeface="Arial"/>
                <a:cs typeface="Arial"/>
              </a:rPr>
              <a:t> </a:t>
            </a:r>
            <a:r>
              <a:rPr lang="en-GB" sz="700" spc="-5">
                <a:latin typeface="Arial"/>
                <a:cs typeface="Arial"/>
              </a:rPr>
              <a:t>relevant</a:t>
            </a:r>
            <a:r>
              <a:rPr lang="en-GB" sz="700" spc="-40">
                <a:latin typeface="Arial"/>
                <a:cs typeface="Arial"/>
              </a:rPr>
              <a:t> </a:t>
            </a:r>
            <a:r>
              <a:rPr lang="en-GB" sz="700">
                <a:latin typeface="Arial"/>
                <a:cs typeface="Arial"/>
              </a:rPr>
              <a:t>Sales </a:t>
            </a:r>
            <a:r>
              <a:rPr lang="en-GB" sz="700" spc="-185">
                <a:latin typeface="Arial"/>
                <a:cs typeface="Arial"/>
              </a:rPr>
              <a:t> </a:t>
            </a:r>
            <a:r>
              <a:rPr lang="en-GB" sz="700" spc="-5">
                <a:latin typeface="Arial"/>
                <a:cs typeface="Arial"/>
              </a:rPr>
              <a:t>Order without liability to Client.</a:t>
            </a:r>
            <a:r>
              <a:rPr lang="en-GB" sz="700">
                <a:latin typeface="Arial"/>
                <a:cs typeface="Arial"/>
              </a:rPr>
              <a:t> </a:t>
            </a:r>
            <a:r>
              <a:rPr lang="en-GB" sz="700" spc="-5">
                <a:latin typeface="Arial"/>
                <a:cs typeface="Arial"/>
              </a:rPr>
              <a:t>Unless termination has occurred as set forth </a:t>
            </a:r>
            <a:r>
              <a:rPr lang="en-GB" sz="700">
                <a:latin typeface="Arial"/>
                <a:cs typeface="Arial"/>
              </a:rPr>
              <a:t> </a:t>
            </a:r>
            <a:r>
              <a:rPr lang="en-GB" sz="700" spc="-5">
                <a:latin typeface="Arial"/>
                <a:cs typeface="Arial"/>
              </a:rPr>
              <a:t>herein, both parties’ obligations hereunder shall resume upon </a:t>
            </a:r>
            <a:r>
              <a:rPr lang="en-GB" sz="700" spc="-10">
                <a:latin typeface="Arial"/>
                <a:cs typeface="Arial"/>
              </a:rPr>
              <a:t>the </a:t>
            </a:r>
            <a:r>
              <a:rPr lang="en-GB" sz="700" spc="-5">
                <a:latin typeface="Arial"/>
                <a:cs typeface="Arial"/>
              </a:rPr>
              <a:t>cessation </a:t>
            </a:r>
            <a:r>
              <a:rPr lang="en-GB" sz="700" spc="-10">
                <a:latin typeface="Arial"/>
                <a:cs typeface="Arial"/>
              </a:rPr>
              <a:t>of </a:t>
            </a:r>
            <a:r>
              <a:rPr lang="en-GB" sz="700" spc="-5">
                <a:latin typeface="Arial"/>
                <a:cs typeface="Arial"/>
              </a:rPr>
              <a:t> </a:t>
            </a:r>
            <a:r>
              <a:rPr lang="en-GB" sz="700" spc="-10">
                <a:latin typeface="Arial"/>
                <a:cs typeface="Arial"/>
              </a:rPr>
              <a:t>the</a:t>
            </a:r>
            <a:r>
              <a:rPr lang="en-GB" sz="700">
                <a:latin typeface="Arial"/>
                <a:cs typeface="Arial"/>
              </a:rPr>
              <a:t> </a:t>
            </a:r>
            <a:r>
              <a:rPr lang="en-GB" sz="700" spc="-5">
                <a:latin typeface="Arial"/>
                <a:cs typeface="Arial"/>
              </a:rPr>
              <a:t>event</a:t>
            </a:r>
            <a:r>
              <a:rPr lang="en-GB" sz="700" spc="5">
                <a:latin typeface="Arial"/>
                <a:cs typeface="Arial"/>
              </a:rPr>
              <a:t> </a:t>
            </a:r>
            <a:r>
              <a:rPr lang="en-GB" sz="700" spc="-5">
                <a:latin typeface="Arial"/>
                <a:cs typeface="Arial"/>
              </a:rPr>
              <a:t>of</a:t>
            </a:r>
            <a:r>
              <a:rPr lang="en-GB" sz="700" spc="5">
                <a:latin typeface="Arial"/>
                <a:cs typeface="Arial"/>
              </a:rPr>
              <a:t> </a:t>
            </a:r>
            <a:r>
              <a:rPr lang="en-GB" sz="700" spc="-5">
                <a:latin typeface="Arial"/>
                <a:cs typeface="Arial"/>
              </a:rPr>
              <a:t>Force</a:t>
            </a:r>
            <a:r>
              <a:rPr lang="en-GB" sz="700" spc="5">
                <a:latin typeface="Arial"/>
                <a:cs typeface="Arial"/>
              </a:rPr>
              <a:t> </a:t>
            </a:r>
            <a:r>
              <a:rPr lang="en-GB" sz="700" spc="-5">
                <a:latin typeface="Arial"/>
                <a:cs typeface="Arial"/>
              </a:rPr>
              <a:t>Majeure.</a:t>
            </a:r>
            <a:endParaRPr lang="en-GB" sz="700">
              <a:latin typeface="Arial"/>
              <a:cs typeface="Arial"/>
            </a:endParaRPr>
          </a:p>
          <a:p>
            <a:pPr marL="180000" marR="6985" indent="-180000" algn="just">
              <a:spcBef>
                <a:spcPts val="300"/>
              </a:spcBef>
              <a:spcAft>
                <a:spcPts val="300"/>
              </a:spcAft>
              <a:buAutoNum type="arabicPeriod" startAt="40"/>
              <a:tabLst>
                <a:tab pos="193040" algn="l"/>
              </a:tabLst>
            </a:pPr>
            <a:r>
              <a:rPr lang="en-GB" sz="700" spc="-5">
                <a:latin typeface="Arial"/>
                <a:cs typeface="Arial"/>
              </a:rPr>
              <a:t>The maximum liability </a:t>
            </a:r>
            <a:r>
              <a:rPr lang="en-GB" sz="700">
                <a:latin typeface="Arial"/>
                <a:cs typeface="Arial"/>
              </a:rPr>
              <a:t>of </a:t>
            </a:r>
            <a:r>
              <a:rPr lang="en-GB" sz="700" spc="-5">
                <a:latin typeface="Arial"/>
                <a:cs typeface="Arial"/>
              </a:rPr>
              <a:t>Supplier </a:t>
            </a:r>
            <a:r>
              <a:rPr lang="en-GB" sz="700">
                <a:latin typeface="Arial"/>
                <a:cs typeface="Arial"/>
              </a:rPr>
              <a:t>for </a:t>
            </a:r>
            <a:r>
              <a:rPr lang="en-GB" sz="700" spc="-5">
                <a:latin typeface="Arial"/>
                <a:cs typeface="Arial"/>
              </a:rPr>
              <a:t>any breach </a:t>
            </a:r>
            <a:r>
              <a:rPr lang="en-GB" sz="700">
                <a:latin typeface="Arial"/>
                <a:cs typeface="Arial"/>
              </a:rPr>
              <a:t>of </a:t>
            </a:r>
            <a:r>
              <a:rPr lang="en-GB" sz="700" spc="-5">
                <a:latin typeface="Arial"/>
                <a:cs typeface="Arial"/>
              </a:rPr>
              <a:t>these T&amp;Cs shall </a:t>
            </a:r>
            <a:r>
              <a:rPr lang="en-GB" sz="700">
                <a:latin typeface="Arial"/>
                <a:cs typeface="Arial"/>
              </a:rPr>
              <a:t>be </a:t>
            </a:r>
            <a:r>
              <a:rPr lang="en-GB" sz="700" spc="-5">
                <a:latin typeface="Arial"/>
                <a:cs typeface="Arial"/>
              </a:rPr>
              <a:t>limited </a:t>
            </a:r>
            <a:r>
              <a:rPr lang="en-GB" sz="700">
                <a:latin typeface="Arial"/>
                <a:cs typeface="Arial"/>
              </a:rPr>
              <a:t> </a:t>
            </a:r>
            <a:r>
              <a:rPr lang="en-GB" sz="700" spc="-5">
                <a:latin typeface="Arial"/>
                <a:cs typeface="Arial"/>
              </a:rPr>
              <a:t>to 125% </a:t>
            </a:r>
            <a:r>
              <a:rPr lang="en-GB" sz="700">
                <a:latin typeface="Arial"/>
                <a:cs typeface="Arial"/>
              </a:rPr>
              <a:t>of </a:t>
            </a:r>
            <a:r>
              <a:rPr lang="en-GB" sz="700" spc="-5">
                <a:latin typeface="Arial"/>
                <a:cs typeface="Arial"/>
              </a:rPr>
              <a:t>fees received </a:t>
            </a:r>
            <a:r>
              <a:rPr lang="en-GB" sz="700">
                <a:latin typeface="Arial"/>
                <a:cs typeface="Arial"/>
              </a:rPr>
              <a:t>by </a:t>
            </a:r>
            <a:r>
              <a:rPr lang="en-GB" sz="700" spc="-5">
                <a:latin typeface="Arial"/>
                <a:cs typeface="Arial"/>
              </a:rPr>
              <a:t>it in relation </a:t>
            </a:r>
            <a:r>
              <a:rPr lang="en-GB" sz="700">
                <a:latin typeface="Arial"/>
                <a:cs typeface="Arial"/>
              </a:rPr>
              <a:t>to </a:t>
            </a:r>
            <a:r>
              <a:rPr lang="en-GB" sz="700" spc="-5">
                <a:latin typeface="Arial"/>
                <a:cs typeface="Arial"/>
              </a:rPr>
              <a:t>the research which is the subject </a:t>
            </a:r>
            <a:r>
              <a:rPr lang="en-GB" sz="700">
                <a:latin typeface="Arial"/>
                <a:cs typeface="Arial"/>
              </a:rPr>
              <a:t>of </a:t>
            </a:r>
            <a:r>
              <a:rPr lang="en-GB" sz="700" spc="5">
                <a:latin typeface="Arial"/>
                <a:cs typeface="Arial"/>
              </a:rPr>
              <a:t> </a:t>
            </a:r>
            <a:r>
              <a:rPr lang="en-GB" sz="700" spc="-10">
                <a:latin typeface="Arial"/>
                <a:cs typeface="Arial"/>
              </a:rPr>
              <a:t>the</a:t>
            </a:r>
            <a:r>
              <a:rPr lang="en-GB" sz="700" spc="-15">
                <a:latin typeface="Arial"/>
                <a:cs typeface="Arial"/>
              </a:rPr>
              <a:t> </a:t>
            </a:r>
            <a:r>
              <a:rPr lang="en-GB" sz="700" spc="-5">
                <a:latin typeface="Arial"/>
                <a:cs typeface="Arial"/>
              </a:rPr>
              <a:t>claim.</a:t>
            </a:r>
            <a:endParaRPr lang="en-GB" sz="700">
              <a:latin typeface="Arial"/>
              <a:cs typeface="Arial"/>
            </a:endParaRPr>
          </a:p>
          <a:p>
            <a:pPr marL="180000" marR="6985" indent="-180000" algn="just">
              <a:spcBef>
                <a:spcPts val="300"/>
              </a:spcBef>
              <a:spcAft>
                <a:spcPts val="300"/>
              </a:spcAft>
              <a:buAutoNum type="arabicPeriod" startAt="40"/>
              <a:tabLst>
                <a:tab pos="193040" algn="l"/>
              </a:tabLst>
            </a:pPr>
            <a:r>
              <a:rPr lang="en-GB" sz="700" spc="-5">
                <a:latin typeface="Arial"/>
                <a:cs typeface="Arial"/>
              </a:rPr>
              <a:t>Nothing</a:t>
            </a:r>
            <a:r>
              <a:rPr lang="en-GB" sz="700" spc="35">
                <a:latin typeface="Arial"/>
                <a:cs typeface="Arial"/>
              </a:rPr>
              <a:t> </a:t>
            </a:r>
            <a:r>
              <a:rPr lang="en-GB" sz="700">
                <a:latin typeface="Arial"/>
                <a:cs typeface="Arial"/>
              </a:rPr>
              <a:t>in</a:t>
            </a:r>
            <a:r>
              <a:rPr lang="en-GB" sz="700" spc="35">
                <a:latin typeface="Arial"/>
                <a:cs typeface="Arial"/>
              </a:rPr>
              <a:t> </a:t>
            </a:r>
            <a:r>
              <a:rPr lang="en-GB" sz="700" spc="-5">
                <a:latin typeface="Arial"/>
                <a:cs typeface="Arial"/>
              </a:rPr>
              <a:t>these</a:t>
            </a:r>
            <a:r>
              <a:rPr lang="en-GB" sz="700" spc="35">
                <a:latin typeface="Arial"/>
                <a:cs typeface="Arial"/>
              </a:rPr>
              <a:t> </a:t>
            </a:r>
            <a:r>
              <a:rPr lang="en-GB" sz="700" spc="-5">
                <a:latin typeface="Arial"/>
                <a:cs typeface="Arial"/>
              </a:rPr>
              <a:t>T&amp;Cs</a:t>
            </a:r>
            <a:r>
              <a:rPr lang="en-GB" sz="700" spc="40">
                <a:latin typeface="Arial"/>
                <a:cs typeface="Arial"/>
              </a:rPr>
              <a:t> </a:t>
            </a:r>
            <a:r>
              <a:rPr lang="en-GB" sz="700" spc="-5">
                <a:latin typeface="Arial"/>
                <a:cs typeface="Arial"/>
              </a:rPr>
              <a:t>shall</a:t>
            </a:r>
            <a:r>
              <a:rPr lang="en-GB" sz="700" spc="40">
                <a:latin typeface="Arial"/>
                <a:cs typeface="Arial"/>
              </a:rPr>
              <a:t> </a:t>
            </a:r>
            <a:r>
              <a:rPr lang="en-GB" sz="700" spc="-5">
                <a:latin typeface="Arial"/>
                <a:cs typeface="Arial"/>
              </a:rPr>
              <a:t>limit</a:t>
            </a:r>
            <a:r>
              <a:rPr lang="en-GB" sz="700" spc="35">
                <a:latin typeface="Arial"/>
                <a:cs typeface="Arial"/>
              </a:rPr>
              <a:t> </a:t>
            </a:r>
            <a:r>
              <a:rPr lang="en-GB" sz="700">
                <a:latin typeface="Arial"/>
                <a:cs typeface="Arial"/>
              </a:rPr>
              <a:t>or</a:t>
            </a:r>
            <a:r>
              <a:rPr lang="en-GB" sz="700" spc="35">
                <a:latin typeface="Arial"/>
                <a:cs typeface="Arial"/>
              </a:rPr>
              <a:t> </a:t>
            </a:r>
            <a:r>
              <a:rPr lang="en-GB" sz="700" spc="-5">
                <a:latin typeface="Arial"/>
                <a:cs typeface="Arial"/>
              </a:rPr>
              <a:t>exclude</a:t>
            </a:r>
            <a:r>
              <a:rPr lang="en-GB" sz="700" spc="50">
                <a:latin typeface="Arial"/>
                <a:cs typeface="Arial"/>
              </a:rPr>
              <a:t> </a:t>
            </a:r>
            <a:r>
              <a:rPr lang="en-GB" sz="700" spc="-5">
                <a:latin typeface="Arial"/>
                <a:cs typeface="Arial"/>
              </a:rPr>
              <a:t>either</a:t>
            </a:r>
            <a:r>
              <a:rPr lang="en-GB" sz="700" spc="45">
                <a:latin typeface="Arial"/>
                <a:cs typeface="Arial"/>
              </a:rPr>
              <a:t> </a:t>
            </a:r>
            <a:r>
              <a:rPr lang="en-GB" sz="700" spc="-5">
                <a:latin typeface="Arial"/>
                <a:cs typeface="Arial"/>
              </a:rPr>
              <a:t>party's</a:t>
            </a:r>
            <a:r>
              <a:rPr lang="en-GB" sz="700" spc="35">
                <a:latin typeface="Arial"/>
                <a:cs typeface="Arial"/>
              </a:rPr>
              <a:t> </a:t>
            </a:r>
            <a:r>
              <a:rPr lang="en-GB" sz="700" spc="-5">
                <a:latin typeface="Arial"/>
                <a:cs typeface="Arial"/>
              </a:rPr>
              <a:t>liability</a:t>
            </a:r>
            <a:r>
              <a:rPr lang="en-GB" sz="700" spc="40">
                <a:latin typeface="Arial"/>
                <a:cs typeface="Arial"/>
              </a:rPr>
              <a:t> </a:t>
            </a:r>
            <a:r>
              <a:rPr lang="en-GB" sz="700" spc="-5">
                <a:latin typeface="Arial"/>
                <a:cs typeface="Arial"/>
              </a:rPr>
              <a:t>for:</a:t>
            </a:r>
            <a:r>
              <a:rPr lang="en-GB" sz="700" spc="35">
                <a:latin typeface="Arial"/>
                <a:cs typeface="Arial"/>
              </a:rPr>
              <a:t> </a:t>
            </a:r>
            <a:r>
              <a:rPr lang="en-GB" sz="700">
                <a:latin typeface="Arial"/>
                <a:cs typeface="Arial"/>
              </a:rPr>
              <a:t>a)</a:t>
            </a:r>
            <a:r>
              <a:rPr lang="en-GB" sz="700" spc="35">
                <a:latin typeface="Arial"/>
                <a:cs typeface="Arial"/>
              </a:rPr>
              <a:t> </a:t>
            </a:r>
            <a:r>
              <a:rPr lang="en-GB" sz="700" spc="-5">
                <a:latin typeface="Arial"/>
                <a:cs typeface="Arial"/>
              </a:rPr>
              <a:t>death </a:t>
            </a:r>
            <a:r>
              <a:rPr lang="en-GB" sz="700" spc="-180">
                <a:latin typeface="Arial"/>
                <a:cs typeface="Arial"/>
              </a:rPr>
              <a:t> </a:t>
            </a:r>
            <a:r>
              <a:rPr lang="en-GB" sz="700" spc="-5">
                <a:latin typeface="Arial"/>
                <a:cs typeface="Arial"/>
              </a:rPr>
              <a:t>or personal injury caused by its negligence; </a:t>
            </a:r>
            <a:r>
              <a:rPr lang="en-GB" sz="700">
                <a:latin typeface="Arial"/>
                <a:cs typeface="Arial"/>
              </a:rPr>
              <a:t>b) its </a:t>
            </a:r>
            <a:r>
              <a:rPr lang="en-GB" sz="700" spc="-5">
                <a:latin typeface="Arial"/>
                <a:cs typeface="Arial"/>
              </a:rPr>
              <a:t>fraud </a:t>
            </a:r>
            <a:r>
              <a:rPr lang="en-GB" sz="700">
                <a:latin typeface="Arial"/>
                <a:cs typeface="Arial"/>
              </a:rPr>
              <a:t>or </a:t>
            </a:r>
            <a:r>
              <a:rPr lang="en-GB" sz="700" spc="-5">
                <a:latin typeface="Arial"/>
                <a:cs typeface="Arial"/>
              </a:rPr>
              <a:t>wilful default; </a:t>
            </a:r>
            <a:r>
              <a:rPr lang="en-GB" sz="700">
                <a:latin typeface="Arial"/>
                <a:cs typeface="Arial"/>
              </a:rPr>
              <a:t>c) </a:t>
            </a:r>
            <a:r>
              <a:rPr lang="en-GB" sz="700" spc="5">
                <a:latin typeface="Arial"/>
                <a:cs typeface="Arial"/>
              </a:rPr>
              <a:t> </a:t>
            </a:r>
            <a:r>
              <a:rPr lang="en-GB" sz="700" spc="-5">
                <a:latin typeface="Arial"/>
                <a:cs typeface="Arial"/>
              </a:rPr>
              <a:t>breach of Data Protection Legislation; </a:t>
            </a:r>
            <a:r>
              <a:rPr lang="en-GB" sz="700" spc="-10">
                <a:latin typeface="Arial"/>
                <a:cs typeface="Arial"/>
              </a:rPr>
              <a:t>and </a:t>
            </a:r>
            <a:r>
              <a:rPr lang="en-GB" sz="700">
                <a:latin typeface="Arial"/>
                <a:cs typeface="Arial"/>
              </a:rPr>
              <a:t>d) </a:t>
            </a:r>
            <a:r>
              <a:rPr lang="en-GB" sz="700" spc="-5">
                <a:latin typeface="Arial"/>
                <a:cs typeface="Arial"/>
              </a:rPr>
              <a:t>anything else which it cannot </a:t>
            </a:r>
            <a:r>
              <a:rPr lang="en-GB" sz="700">
                <a:latin typeface="Arial"/>
                <a:cs typeface="Arial"/>
              </a:rPr>
              <a:t>by </a:t>
            </a:r>
            <a:r>
              <a:rPr lang="en-GB" sz="700" spc="5">
                <a:latin typeface="Arial"/>
                <a:cs typeface="Arial"/>
              </a:rPr>
              <a:t> </a:t>
            </a:r>
            <a:r>
              <a:rPr lang="en-GB" sz="700" spc="-5">
                <a:latin typeface="Arial"/>
                <a:cs typeface="Arial"/>
              </a:rPr>
              <a:t>law limit</a:t>
            </a:r>
            <a:r>
              <a:rPr lang="en-GB" sz="700" spc="-10">
                <a:latin typeface="Arial"/>
                <a:cs typeface="Arial"/>
              </a:rPr>
              <a:t> </a:t>
            </a:r>
            <a:r>
              <a:rPr lang="en-GB" sz="700">
                <a:latin typeface="Arial"/>
                <a:cs typeface="Arial"/>
              </a:rPr>
              <a:t>or</a:t>
            </a:r>
            <a:r>
              <a:rPr lang="en-GB" sz="700" spc="-10">
                <a:latin typeface="Arial"/>
                <a:cs typeface="Arial"/>
              </a:rPr>
              <a:t> </a:t>
            </a:r>
            <a:r>
              <a:rPr lang="en-GB" sz="700" spc="-5">
                <a:latin typeface="Arial"/>
                <a:cs typeface="Arial"/>
              </a:rPr>
              <a:t>exclude</a:t>
            </a:r>
            <a:r>
              <a:rPr lang="en-GB" sz="700" spc="-10">
                <a:latin typeface="Arial"/>
                <a:cs typeface="Arial"/>
              </a:rPr>
              <a:t> </a:t>
            </a:r>
            <a:r>
              <a:rPr lang="en-GB" sz="700" spc="-5">
                <a:latin typeface="Arial"/>
                <a:cs typeface="Arial"/>
              </a:rPr>
              <a:t>its</a:t>
            </a:r>
            <a:r>
              <a:rPr lang="en-GB" sz="700" spc="5">
                <a:latin typeface="Arial"/>
                <a:cs typeface="Arial"/>
              </a:rPr>
              <a:t> </a:t>
            </a:r>
            <a:r>
              <a:rPr lang="en-GB" sz="700" spc="-5">
                <a:latin typeface="Arial"/>
                <a:cs typeface="Arial"/>
              </a:rPr>
              <a:t>liability.</a:t>
            </a:r>
            <a:endParaRPr lang="en-GB" sz="1150">
              <a:latin typeface="Arial"/>
              <a:cs typeface="Arial"/>
            </a:endParaRPr>
          </a:p>
          <a:p>
            <a:pPr marL="180000" indent="-180000">
              <a:spcBef>
                <a:spcPts val="300"/>
              </a:spcBef>
              <a:spcAft>
                <a:spcPts val="300"/>
              </a:spcAft>
            </a:pPr>
            <a:r>
              <a:rPr lang="en-GB" sz="700" b="1" spc="-5">
                <a:latin typeface="Arial"/>
                <a:cs typeface="Arial"/>
              </a:rPr>
              <a:t>TERMINATION</a:t>
            </a:r>
            <a:endParaRPr lang="en-GB" sz="700">
              <a:latin typeface="Arial"/>
              <a:cs typeface="Arial"/>
            </a:endParaRPr>
          </a:p>
          <a:p>
            <a:pPr marL="180000" marR="6350" indent="-180000" algn="just">
              <a:spcBef>
                <a:spcPts val="300"/>
              </a:spcBef>
              <a:spcAft>
                <a:spcPts val="300"/>
              </a:spcAft>
              <a:buAutoNum type="arabicPeriod" startAt="45"/>
              <a:tabLst>
                <a:tab pos="193040" algn="l"/>
              </a:tabLst>
            </a:pPr>
            <a:r>
              <a:rPr lang="en-GB" sz="700" spc="-5">
                <a:latin typeface="Arial"/>
                <a:cs typeface="Arial"/>
              </a:rPr>
              <a:t>Either party shall have the right to terminate </a:t>
            </a:r>
            <a:r>
              <a:rPr lang="en-GB" sz="700" spc="-10">
                <a:latin typeface="Arial"/>
                <a:cs typeface="Arial"/>
              </a:rPr>
              <a:t>the </a:t>
            </a:r>
            <a:r>
              <a:rPr lang="en-GB" sz="700" spc="-5">
                <a:latin typeface="Arial"/>
                <a:cs typeface="Arial"/>
              </a:rPr>
              <a:t>Agreement with immediate </a:t>
            </a:r>
            <a:r>
              <a:rPr lang="en-GB" sz="700">
                <a:latin typeface="Arial"/>
                <a:cs typeface="Arial"/>
              </a:rPr>
              <a:t> </a:t>
            </a:r>
            <a:r>
              <a:rPr lang="en-GB" sz="700" spc="-5">
                <a:latin typeface="Arial"/>
                <a:cs typeface="Arial"/>
              </a:rPr>
              <a:t>effect, </a:t>
            </a:r>
            <a:r>
              <a:rPr lang="en-GB" sz="700">
                <a:latin typeface="Arial"/>
                <a:cs typeface="Arial"/>
              </a:rPr>
              <a:t>at </a:t>
            </a:r>
            <a:r>
              <a:rPr lang="en-GB" sz="700" spc="-5">
                <a:latin typeface="Arial"/>
                <a:cs typeface="Arial"/>
              </a:rPr>
              <a:t>any time, if the other party fails to perform any material obligation or </a:t>
            </a:r>
            <a:r>
              <a:rPr lang="en-GB" sz="700">
                <a:latin typeface="Arial"/>
                <a:cs typeface="Arial"/>
              </a:rPr>
              <a:t>to </a:t>
            </a:r>
            <a:r>
              <a:rPr lang="en-GB" sz="700" spc="-180">
                <a:latin typeface="Arial"/>
                <a:cs typeface="Arial"/>
              </a:rPr>
              <a:t> </a:t>
            </a:r>
            <a:r>
              <a:rPr lang="en-GB" sz="700" spc="-5">
                <a:latin typeface="Arial"/>
                <a:cs typeface="Arial"/>
              </a:rPr>
              <a:t>cure a material breach, subject to the breaching party receiving written notice </a:t>
            </a:r>
            <a:r>
              <a:rPr lang="en-GB" sz="700" spc="-10">
                <a:latin typeface="Arial"/>
                <a:cs typeface="Arial"/>
              </a:rPr>
              <a:t>of </a:t>
            </a:r>
            <a:r>
              <a:rPr lang="en-GB" sz="700" spc="-180">
                <a:latin typeface="Arial"/>
                <a:cs typeface="Arial"/>
              </a:rPr>
              <a:t> </a:t>
            </a:r>
            <a:r>
              <a:rPr lang="en-GB" sz="700" spc="-5">
                <a:latin typeface="Arial"/>
                <a:cs typeface="Arial"/>
              </a:rPr>
              <a:t>such failure to perform or material breach and provided further that </a:t>
            </a:r>
            <a:r>
              <a:rPr lang="en-GB" sz="700">
                <a:latin typeface="Arial"/>
                <a:cs typeface="Arial"/>
              </a:rPr>
              <a:t>such </a:t>
            </a:r>
            <a:r>
              <a:rPr lang="en-GB" sz="700" spc="-5">
                <a:latin typeface="Arial"/>
                <a:cs typeface="Arial"/>
              </a:rPr>
              <a:t>failure </a:t>
            </a:r>
            <a:r>
              <a:rPr lang="en-GB" sz="700">
                <a:latin typeface="Arial"/>
                <a:cs typeface="Arial"/>
              </a:rPr>
              <a:t> </a:t>
            </a:r>
            <a:r>
              <a:rPr lang="en-GB" sz="700" spc="-5">
                <a:latin typeface="Arial"/>
                <a:cs typeface="Arial"/>
              </a:rPr>
              <a:t>to perform </a:t>
            </a:r>
            <a:r>
              <a:rPr lang="en-GB" sz="700">
                <a:latin typeface="Arial"/>
                <a:cs typeface="Arial"/>
              </a:rPr>
              <a:t>or </a:t>
            </a:r>
            <a:r>
              <a:rPr lang="en-GB" sz="700" spc="-5">
                <a:latin typeface="Arial"/>
                <a:cs typeface="Arial"/>
              </a:rPr>
              <a:t>breach </a:t>
            </a:r>
            <a:r>
              <a:rPr lang="en-GB" sz="700">
                <a:latin typeface="Arial"/>
                <a:cs typeface="Arial"/>
              </a:rPr>
              <a:t>is </a:t>
            </a:r>
            <a:r>
              <a:rPr lang="en-GB" sz="700" spc="-5">
                <a:latin typeface="Arial"/>
                <a:cs typeface="Arial"/>
              </a:rPr>
              <a:t>not cured </a:t>
            </a:r>
            <a:r>
              <a:rPr lang="en-GB" sz="700">
                <a:latin typeface="Arial"/>
                <a:cs typeface="Arial"/>
              </a:rPr>
              <a:t>within </a:t>
            </a:r>
            <a:r>
              <a:rPr lang="en-GB" sz="700" spc="-5">
                <a:latin typeface="Arial"/>
                <a:cs typeface="Arial"/>
              </a:rPr>
              <a:t>fifteen (15) business days of receiving </a:t>
            </a:r>
            <a:r>
              <a:rPr lang="en-GB" sz="700">
                <a:latin typeface="Arial"/>
                <a:cs typeface="Arial"/>
              </a:rPr>
              <a:t> </a:t>
            </a:r>
            <a:r>
              <a:rPr lang="en-GB" sz="700" spc="-5">
                <a:latin typeface="Arial"/>
                <a:cs typeface="Arial"/>
              </a:rPr>
              <a:t>such notice.</a:t>
            </a:r>
            <a:r>
              <a:rPr lang="en-GB" sz="700">
                <a:latin typeface="Arial"/>
                <a:cs typeface="Arial"/>
              </a:rPr>
              <a:t> </a:t>
            </a:r>
            <a:r>
              <a:rPr lang="en-GB" sz="700" spc="-5">
                <a:latin typeface="Arial"/>
                <a:cs typeface="Arial"/>
              </a:rPr>
              <a:t>Clauses </a:t>
            </a:r>
            <a:r>
              <a:rPr lang="en-GB" sz="700" spc="-5">
                <a:latin typeface="Arial"/>
                <a:cs typeface="Arial"/>
                <a:hlinkClick r:id="" action="ppaction://noaction"/>
              </a:rPr>
              <a:t>17 </a:t>
            </a:r>
            <a:r>
              <a:rPr lang="en-GB" sz="700" spc="-5">
                <a:latin typeface="Arial"/>
                <a:cs typeface="Arial"/>
              </a:rPr>
              <a:t>- </a:t>
            </a:r>
            <a:r>
              <a:rPr lang="en-GB" sz="700">
                <a:latin typeface="Arial"/>
                <a:cs typeface="Arial"/>
                <a:hlinkClick r:id="" action="ppaction://noaction"/>
              </a:rPr>
              <a:t>52 </a:t>
            </a:r>
            <a:r>
              <a:rPr lang="en-GB" sz="700" spc="-5">
                <a:latin typeface="Arial"/>
                <a:cs typeface="Arial"/>
              </a:rPr>
              <a:t>shall survive the termination of this Agreement, </a:t>
            </a:r>
            <a:r>
              <a:rPr lang="en-GB" sz="700">
                <a:latin typeface="Arial"/>
                <a:cs typeface="Arial"/>
              </a:rPr>
              <a:t> </a:t>
            </a:r>
            <a:r>
              <a:rPr lang="en-GB" sz="700" spc="-5">
                <a:latin typeface="Arial"/>
                <a:cs typeface="Arial"/>
              </a:rPr>
              <a:t>save that if the Agreement is terminated by Supplier </a:t>
            </a:r>
            <a:r>
              <a:rPr lang="en-GB" sz="700">
                <a:latin typeface="Arial"/>
                <a:cs typeface="Arial"/>
              </a:rPr>
              <a:t>for </a:t>
            </a:r>
            <a:r>
              <a:rPr lang="en-GB" sz="700" spc="-5">
                <a:latin typeface="Arial"/>
                <a:cs typeface="Arial"/>
              </a:rPr>
              <a:t>default of the Client, the </a:t>
            </a:r>
            <a:r>
              <a:rPr lang="en-GB" sz="700" spc="-180">
                <a:latin typeface="Arial"/>
                <a:cs typeface="Arial"/>
              </a:rPr>
              <a:t> </a:t>
            </a:r>
            <a:r>
              <a:rPr lang="en-GB" sz="700" spc="-5">
                <a:latin typeface="Arial"/>
                <a:cs typeface="Arial"/>
              </a:rPr>
              <a:t>Client shall have no rights to </a:t>
            </a:r>
            <a:r>
              <a:rPr lang="en-GB" sz="700" spc="-10">
                <a:latin typeface="Arial"/>
                <a:cs typeface="Arial"/>
              </a:rPr>
              <a:t>use </a:t>
            </a:r>
            <a:r>
              <a:rPr lang="en-GB" sz="700">
                <a:latin typeface="Arial"/>
                <a:cs typeface="Arial"/>
              </a:rPr>
              <a:t>and </a:t>
            </a:r>
            <a:r>
              <a:rPr lang="en-GB" sz="700" spc="-5">
                <a:latin typeface="Arial"/>
                <a:cs typeface="Arial"/>
              </a:rPr>
              <a:t>Supplier shall retain all rights in the </a:t>
            </a:r>
            <a:r>
              <a:rPr lang="en-GB" sz="700">
                <a:latin typeface="Arial"/>
                <a:cs typeface="Arial"/>
              </a:rPr>
              <a:t> </a:t>
            </a:r>
            <a:r>
              <a:rPr lang="en-GB" sz="700" spc="-5">
                <a:latin typeface="Arial"/>
                <a:cs typeface="Arial"/>
              </a:rPr>
              <a:t>Deliverables.</a:t>
            </a:r>
            <a:endParaRPr lang="en-GB" sz="700">
              <a:latin typeface="Arial"/>
              <a:cs typeface="Arial"/>
            </a:endParaRPr>
          </a:p>
          <a:p>
            <a:pPr marL="180000" indent="-180000">
              <a:spcBef>
                <a:spcPts val="300"/>
              </a:spcBef>
              <a:spcAft>
                <a:spcPts val="300"/>
              </a:spcAft>
            </a:pPr>
            <a:r>
              <a:rPr lang="en-GB" sz="700" b="1" spc="-5">
                <a:latin typeface="Arial"/>
                <a:cs typeface="Arial"/>
              </a:rPr>
              <a:t>GENERAL</a:t>
            </a:r>
            <a:endParaRPr lang="en-GB" sz="700">
              <a:latin typeface="Arial"/>
              <a:cs typeface="Arial"/>
            </a:endParaRPr>
          </a:p>
          <a:p>
            <a:pPr marL="180000" marR="5715" indent="-180000" algn="just">
              <a:spcBef>
                <a:spcPts val="300"/>
              </a:spcBef>
              <a:spcAft>
                <a:spcPts val="300"/>
              </a:spcAft>
              <a:buAutoNum type="arabicPeriod" startAt="46"/>
              <a:tabLst>
                <a:tab pos="193040" algn="l"/>
              </a:tabLst>
            </a:pPr>
            <a:r>
              <a:rPr lang="en-GB" sz="700" spc="-5">
                <a:latin typeface="Arial"/>
                <a:cs typeface="Arial"/>
              </a:rPr>
              <a:t>Any notice to either party under these T&amp;Cs shall be in writing signed by </a:t>
            </a:r>
            <a:r>
              <a:rPr lang="en-GB" sz="700">
                <a:latin typeface="Arial"/>
                <a:cs typeface="Arial"/>
              </a:rPr>
              <a:t>or on </a:t>
            </a:r>
            <a:r>
              <a:rPr lang="en-GB" sz="700" spc="5">
                <a:latin typeface="Arial"/>
                <a:cs typeface="Arial"/>
              </a:rPr>
              <a:t> </a:t>
            </a:r>
            <a:r>
              <a:rPr lang="en-GB" sz="700" spc="-5">
                <a:latin typeface="Arial"/>
                <a:cs typeface="Arial"/>
              </a:rPr>
              <a:t>behalf of the party giving it and shall, unless delivered to a party personally, </a:t>
            </a:r>
            <a:r>
              <a:rPr lang="en-GB" sz="700">
                <a:latin typeface="Arial"/>
                <a:cs typeface="Arial"/>
              </a:rPr>
              <a:t>be </a:t>
            </a:r>
            <a:r>
              <a:rPr lang="en-GB" sz="700" spc="5">
                <a:latin typeface="Arial"/>
                <a:cs typeface="Arial"/>
              </a:rPr>
              <a:t> </a:t>
            </a:r>
            <a:r>
              <a:rPr lang="en-GB" sz="700" spc="-5">
                <a:latin typeface="Arial"/>
                <a:cs typeface="Arial"/>
              </a:rPr>
              <a:t>left at </a:t>
            </a:r>
            <a:r>
              <a:rPr lang="en-GB" sz="700">
                <a:latin typeface="Arial"/>
                <a:cs typeface="Arial"/>
              </a:rPr>
              <a:t>or </a:t>
            </a:r>
            <a:r>
              <a:rPr lang="en-GB" sz="700" spc="-5">
                <a:latin typeface="Arial"/>
                <a:cs typeface="Arial"/>
              </a:rPr>
              <a:t>sent </a:t>
            </a:r>
            <a:r>
              <a:rPr lang="en-GB" sz="700">
                <a:latin typeface="Arial"/>
                <a:cs typeface="Arial"/>
              </a:rPr>
              <a:t>by </a:t>
            </a:r>
            <a:r>
              <a:rPr lang="en-GB" sz="700" spc="-5">
                <a:latin typeface="Arial"/>
                <a:cs typeface="Arial"/>
              </a:rPr>
              <a:t>prepaid first class </a:t>
            </a:r>
            <a:r>
              <a:rPr lang="en-GB" sz="700">
                <a:latin typeface="Arial"/>
                <a:cs typeface="Arial"/>
              </a:rPr>
              <a:t>post, </a:t>
            </a:r>
            <a:r>
              <a:rPr lang="en-GB" sz="700" spc="-5">
                <a:latin typeface="Arial"/>
                <a:cs typeface="Arial"/>
              </a:rPr>
              <a:t>prepaid recorded delivery or fax </a:t>
            </a:r>
            <a:r>
              <a:rPr lang="en-GB" sz="700">
                <a:latin typeface="Arial"/>
                <a:cs typeface="Arial"/>
              </a:rPr>
              <a:t>to </a:t>
            </a:r>
            <a:r>
              <a:rPr lang="en-GB" sz="700" spc="-5">
                <a:latin typeface="Arial"/>
                <a:cs typeface="Arial"/>
              </a:rPr>
              <a:t>the </a:t>
            </a:r>
            <a:r>
              <a:rPr lang="en-GB" sz="700">
                <a:latin typeface="Arial"/>
                <a:cs typeface="Arial"/>
              </a:rPr>
              <a:t> </a:t>
            </a:r>
            <a:r>
              <a:rPr lang="en-GB" sz="700" spc="-5">
                <a:latin typeface="Arial"/>
                <a:cs typeface="Arial"/>
              </a:rPr>
              <a:t>address of</a:t>
            </a:r>
            <a:r>
              <a:rPr lang="en-GB" sz="700" spc="5">
                <a:latin typeface="Arial"/>
                <a:cs typeface="Arial"/>
              </a:rPr>
              <a:t> </a:t>
            </a:r>
            <a:r>
              <a:rPr lang="en-GB" sz="700" spc="-5">
                <a:latin typeface="Arial"/>
                <a:cs typeface="Arial"/>
              </a:rPr>
              <a:t>the</a:t>
            </a:r>
            <a:r>
              <a:rPr lang="en-GB" sz="700" spc="-10">
                <a:latin typeface="Arial"/>
                <a:cs typeface="Arial"/>
              </a:rPr>
              <a:t> </a:t>
            </a:r>
            <a:r>
              <a:rPr lang="en-GB" sz="700" spc="-5">
                <a:latin typeface="Arial"/>
                <a:cs typeface="Arial"/>
              </a:rPr>
              <a:t>party as</a:t>
            </a:r>
            <a:r>
              <a:rPr lang="en-GB" sz="700" spc="5">
                <a:latin typeface="Arial"/>
                <a:cs typeface="Arial"/>
              </a:rPr>
              <a:t> </a:t>
            </a:r>
            <a:r>
              <a:rPr lang="en-GB" sz="700" spc="-5">
                <a:latin typeface="Arial"/>
                <a:cs typeface="Arial"/>
              </a:rPr>
              <a:t>notified in</a:t>
            </a:r>
            <a:r>
              <a:rPr lang="en-GB" sz="700" spc="5">
                <a:latin typeface="Arial"/>
                <a:cs typeface="Arial"/>
              </a:rPr>
              <a:t> </a:t>
            </a:r>
            <a:r>
              <a:rPr lang="en-GB" sz="700" spc="-5">
                <a:latin typeface="Arial"/>
                <a:cs typeface="Arial"/>
              </a:rPr>
              <a:t>writing</a:t>
            </a:r>
            <a:r>
              <a:rPr lang="en-GB" sz="700" spc="-10">
                <a:latin typeface="Arial"/>
                <a:cs typeface="Arial"/>
              </a:rPr>
              <a:t> </a:t>
            </a:r>
            <a:r>
              <a:rPr lang="en-GB" sz="700" spc="-5">
                <a:latin typeface="Arial"/>
                <a:cs typeface="Arial"/>
              </a:rPr>
              <a:t>from</a:t>
            </a:r>
            <a:r>
              <a:rPr lang="en-GB" sz="700" spc="5">
                <a:latin typeface="Arial"/>
                <a:cs typeface="Arial"/>
              </a:rPr>
              <a:t> </a:t>
            </a:r>
            <a:r>
              <a:rPr lang="en-GB" sz="700" spc="-5">
                <a:latin typeface="Arial"/>
                <a:cs typeface="Arial"/>
              </a:rPr>
              <a:t>time</a:t>
            </a:r>
            <a:r>
              <a:rPr lang="en-GB" sz="700" spc="-10">
                <a:latin typeface="Arial"/>
                <a:cs typeface="Arial"/>
              </a:rPr>
              <a:t> </a:t>
            </a:r>
            <a:r>
              <a:rPr lang="en-GB" sz="700">
                <a:latin typeface="Arial"/>
                <a:cs typeface="Arial"/>
              </a:rPr>
              <a:t>to</a:t>
            </a:r>
            <a:r>
              <a:rPr lang="en-GB" sz="700" spc="-10">
                <a:latin typeface="Arial"/>
                <a:cs typeface="Arial"/>
              </a:rPr>
              <a:t> </a:t>
            </a:r>
            <a:r>
              <a:rPr lang="en-GB" sz="700" spc="-5">
                <a:latin typeface="Arial"/>
                <a:cs typeface="Arial"/>
              </a:rPr>
              <a:t>time.</a:t>
            </a:r>
            <a:endParaRPr lang="en-GB" sz="700">
              <a:latin typeface="Arial"/>
              <a:cs typeface="Arial"/>
            </a:endParaRPr>
          </a:p>
          <a:p>
            <a:pPr marL="180000" marR="7620" indent="-180000" algn="just">
              <a:spcBef>
                <a:spcPts val="300"/>
              </a:spcBef>
              <a:spcAft>
                <a:spcPts val="300"/>
              </a:spcAft>
              <a:buAutoNum type="arabicPeriod" startAt="46"/>
              <a:tabLst>
                <a:tab pos="193040" algn="l"/>
              </a:tabLst>
            </a:pPr>
            <a:r>
              <a:rPr lang="en-GB" sz="700" spc="-5">
                <a:latin typeface="Arial"/>
                <a:cs typeface="Arial"/>
              </a:rPr>
              <a:t>Nothing in this Agreement shall create</a:t>
            </a:r>
            <a:r>
              <a:rPr lang="en-GB" sz="700" spc="180">
                <a:latin typeface="Arial"/>
                <a:cs typeface="Arial"/>
              </a:rPr>
              <a:t> </a:t>
            </a:r>
            <a:r>
              <a:rPr lang="en-GB" sz="700" spc="-5">
                <a:latin typeface="Arial"/>
                <a:cs typeface="Arial"/>
              </a:rPr>
              <a:t>a partnership </a:t>
            </a:r>
            <a:r>
              <a:rPr lang="en-GB" sz="700">
                <a:latin typeface="Arial"/>
                <a:cs typeface="Arial"/>
              </a:rPr>
              <a:t>or </a:t>
            </a:r>
            <a:r>
              <a:rPr lang="en-GB" sz="700" spc="-5">
                <a:latin typeface="Arial"/>
                <a:cs typeface="Arial"/>
              </a:rPr>
              <a:t>joint venture between </a:t>
            </a:r>
            <a:r>
              <a:rPr lang="en-GB" sz="700">
                <a:latin typeface="Arial"/>
                <a:cs typeface="Arial"/>
              </a:rPr>
              <a:t> </a:t>
            </a:r>
            <a:r>
              <a:rPr lang="en-GB" sz="700" spc="-10">
                <a:latin typeface="Arial"/>
                <a:cs typeface="Arial"/>
              </a:rPr>
              <a:t>the</a:t>
            </a:r>
            <a:r>
              <a:rPr lang="en-GB" sz="700" spc="40">
                <a:latin typeface="Arial"/>
                <a:cs typeface="Arial"/>
              </a:rPr>
              <a:t> </a:t>
            </a:r>
            <a:r>
              <a:rPr lang="en-GB" sz="700" spc="-5">
                <a:latin typeface="Arial"/>
                <a:cs typeface="Arial"/>
              </a:rPr>
              <a:t>parties</a:t>
            </a:r>
            <a:r>
              <a:rPr lang="en-GB" sz="700" spc="50">
                <a:latin typeface="Arial"/>
                <a:cs typeface="Arial"/>
              </a:rPr>
              <a:t> </a:t>
            </a:r>
            <a:r>
              <a:rPr lang="en-GB" sz="700" spc="-5">
                <a:latin typeface="Arial"/>
                <a:cs typeface="Arial"/>
              </a:rPr>
              <a:t>or</a:t>
            </a:r>
            <a:r>
              <a:rPr lang="en-GB" sz="700" spc="40">
                <a:latin typeface="Arial"/>
                <a:cs typeface="Arial"/>
              </a:rPr>
              <a:t> </a:t>
            </a:r>
            <a:r>
              <a:rPr lang="en-GB" sz="700" spc="-5">
                <a:latin typeface="Arial"/>
                <a:cs typeface="Arial"/>
              </a:rPr>
              <a:t>render</a:t>
            </a:r>
            <a:r>
              <a:rPr lang="en-GB" sz="700" spc="45">
                <a:latin typeface="Arial"/>
                <a:cs typeface="Arial"/>
              </a:rPr>
              <a:t> </a:t>
            </a:r>
            <a:r>
              <a:rPr lang="en-GB" sz="700" spc="-5">
                <a:latin typeface="Arial"/>
                <a:cs typeface="Arial"/>
              </a:rPr>
              <a:t>a</a:t>
            </a:r>
            <a:r>
              <a:rPr lang="en-GB" sz="700" spc="45">
                <a:latin typeface="Arial"/>
                <a:cs typeface="Arial"/>
              </a:rPr>
              <a:t> </a:t>
            </a:r>
            <a:r>
              <a:rPr lang="en-GB" sz="700" spc="-5">
                <a:latin typeface="Arial"/>
                <a:cs typeface="Arial"/>
              </a:rPr>
              <a:t>party</a:t>
            </a:r>
            <a:r>
              <a:rPr lang="en-GB" sz="700" spc="30">
                <a:latin typeface="Arial"/>
                <a:cs typeface="Arial"/>
              </a:rPr>
              <a:t> </a:t>
            </a:r>
            <a:r>
              <a:rPr lang="en-GB" sz="700" spc="-5">
                <a:latin typeface="Arial"/>
                <a:cs typeface="Arial"/>
              </a:rPr>
              <a:t>the</a:t>
            </a:r>
            <a:r>
              <a:rPr lang="en-GB" sz="700" spc="45">
                <a:latin typeface="Arial"/>
                <a:cs typeface="Arial"/>
              </a:rPr>
              <a:t> </a:t>
            </a:r>
            <a:r>
              <a:rPr lang="en-GB" sz="700" spc="-5">
                <a:latin typeface="Arial"/>
                <a:cs typeface="Arial"/>
              </a:rPr>
              <a:t>agent</a:t>
            </a:r>
            <a:r>
              <a:rPr lang="en-GB" sz="700" spc="40">
                <a:latin typeface="Arial"/>
                <a:cs typeface="Arial"/>
              </a:rPr>
              <a:t> </a:t>
            </a:r>
            <a:r>
              <a:rPr lang="en-GB" sz="700" spc="-5">
                <a:latin typeface="Arial"/>
                <a:cs typeface="Arial"/>
              </a:rPr>
              <a:t>of</a:t>
            </a:r>
            <a:r>
              <a:rPr lang="en-GB" sz="700" spc="35">
                <a:latin typeface="Arial"/>
                <a:cs typeface="Arial"/>
              </a:rPr>
              <a:t> </a:t>
            </a:r>
            <a:r>
              <a:rPr lang="en-GB" sz="700" spc="-5">
                <a:latin typeface="Arial"/>
                <a:cs typeface="Arial"/>
              </a:rPr>
              <a:t>the</a:t>
            </a:r>
            <a:r>
              <a:rPr lang="en-GB" sz="700" spc="45">
                <a:latin typeface="Arial"/>
                <a:cs typeface="Arial"/>
              </a:rPr>
              <a:t> </a:t>
            </a:r>
            <a:r>
              <a:rPr lang="en-GB" sz="700" spc="-5">
                <a:latin typeface="Arial"/>
                <a:cs typeface="Arial"/>
              </a:rPr>
              <a:t>other</a:t>
            </a:r>
            <a:r>
              <a:rPr lang="en-GB" sz="700" spc="40">
                <a:latin typeface="Arial"/>
                <a:cs typeface="Arial"/>
              </a:rPr>
              <a:t> </a:t>
            </a:r>
            <a:r>
              <a:rPr lang="en-GB" sz="700" spc="-5">
                <a:latin typeface="Arial"/>
                <a:cs typeface="Arial"/>
              </a:rPr>
              <a:t>nor</a:t>
            </a:r>
            <a:r>
              <a:rPr lang="en-GB" sz="700" spc="35">
                <a:latin typeface="Arial"/>
                <a:cs typeface="Arial"/>
              </a:rPr>
              <a:t> </a:t>
            </a:r>
            <a:r>
              <a:rPr lang="en-GB" sz="700" spc="-5">
                <a:latin typeface="Arial"/>
                <a:cs typeface="Arial"/>
              </a:rPr>
              <a:t>shall</a:t>
            </a:r>
            <a:r>
              <a:rPr lang="en-GB" sz="700" spc="40">
                <a:latin typeface="Arial"/>
                <a:cs typeface="Arial"/>
              </a:rPr>
              <a:t> </a:t>
            </a:r>
            <a:r>
              <a:rPr lang="en-GB" sz="700" spc="-5">
                <a:latin typeface="Arial"/>
                <a:cs typeface="Arial"/>
              </a:rPr>
              <a:t>a</a:t>
            </a:r>
            <a:r>
              <a:rPr lang="en-GB" sz="700" spc="40">
                <a:latin typeface="Arial"/>
                <a:cs typeface="Arial"/>
              </a:rPr>
              <a:t> </a:t>
            </a:r>
            <a:r>
              <a:rPr lang="en-GB" sz="700" spc="-5">
                <a:latin typeface="Arial"/>
                <a:cs typeface="Arial"/>
              </a:rPr>
              <a:t>party</a:t>
            </a:r>
            <a:r>
              <a:rPr lang="en-GB" sz="700" spc="50">
                <a:latin typeface="Arial"/>
                <a:cs typeface="Arial"/>
              </a:rPr>
              <a:t> </a:t>
            </a:r>
            <a:r>
              <a:rPr lang="en-GB" sz="700" spc="-5">
                <a:latin typeface="Arial"/>
                <a:cs typeface="Arial"/>
              </a:rPr>
              <a:t>hold</a:t>
            </a:r>
            <a:r>
              <a:rPr lang="en-GB" sz="700" spc="30">
                <a:latin typeface="Arial"/>
                <a:cs typeface="Arial"/>
              </a:rPr>
              <a:t> </a:t>
            </a:r>
            <a:r>
              <a:rPr lang="en-GB" sz="700" spc="-5">
                <a:latin typeface="Arial"/>
                <a:cs typeface="Arial"/>
              </a:rPr>
              <a:t>itself </a:t>
            </a:r>
            <a:r>
              <a:rPr lang="en-GB" sz="700" spc="-180">
                <a:latin typeface="Arial"/>
                <a:cs typeface="Arial"/>
              </a:rPr>
              <a:t> </a:t>
            </a:r>
            <a:r>
              <a:rPr lang="en-GB" sz="700" spc="-10">
                <a:latin typeface="Arial"/>
                <a:cs typeface="Arial"/>
              </a:rPr>
              <a:t>out</a:t>
            </a:r>
            <a:r>
              <a:rPr lang="en-GB" sz="700" spc="-5">
                <a:latin typeface="Arial"/>
                <a:cs typeface="Arial"/>
              </a:rPr>
              <a:t> as such (whether by </a:t>
            </a:r>
            <a:r>
              <a:rPr lang="en-GB" sz="700">
                <a:latin typeface="Arial"/>
                <a:cs typeface="Arial"/>
              </a:rPr>
              <a:t>an </a:t>
            </a:r>
            <a:r>
              <a:rPr lang="en-GB" sz="700" spc="-5">
                <a:latin typeface="Arial"/>
                <a:cs typeface="Arial"/>
              </a:rPr>
              <a:t>oral or written representation </a:t>
            </a:r>
            <a:r>
              <a:rPr lang="en-GB" sz="700">
                <a:latin typeface="Arial"/>
                <a:cs typeface="Arial"/>
              </a:rPr>
              <a:t>or by </a:t>
            </a:r>
            <a:r>
              <a:rPr lang="en-GB" sz="700" spc="-5">
                <a:latin typeface="Arial"/>
                <a:cs typeface="Arial"/>
              </a:rPr>
              <a:t>any other </a:t>
            </a:r>
            <a:r>
              <a:rPr lang="en-GB" sz="700">
                <a:latin typeface="Arial"/>
                <a:cs typeface="Arial"/>
              </a:rPr>
              <a:t> </a:t>
            </a:r>
            <a:r>
              <a:rPr lang="en-GB" sz="700" spc="-5">
                <a:latin typeface="Arial"/>
                <a:cs typeface="Arial"/>
              </a:rPr>
              <a:t>conduct).</a:t>
            </a:r>
            <a:endParaRPr lang="en-GB" sz="700">
              <a:latin typeface="Arial"/>
              <a:cs typeface="Arial"/>
            </a:endParaRPr>
          </a:p>
          <a:p>
            <a:pPr marL="180000" marR="6350" indent="-180000" algn="just">
              <a:spcBef>
                <a:spcPts val="300"/>
              </a:spcBef>
              <a:spcAft>
                <a:spcPts val="300"/>
              </a:spcAft>
              <a:buAutoNum type="arabicPeriod" startAt="46"/>
              <a:tabLst>
                <a:tab pos="193675" algn="l"/>
              </a:tabLst>
            </a:pPr>
            <a:r>
              <a:rPr lang="en-GB" sz="700" spc="-5">
                <a:latin typeface="Arial"/>
                <a:cs typeface="Arial"/>
              </a:rPr>
              <a:t>No express or implied term of this Agreement is enforceable pursuant </a:t>
            </a:r>
            <a:r>
              <a:rPr lang="en-GB" sz="700">
                <a:latin typeface="Arial"/>
                <a:cs typeface="Arial"/>
              </a:rPr>
              <a:t>to </a:t>
            </a:r>
            <a:r>
              <a:rPr lang="en-GB" sz="700" spc="-10">
                <a:latin typeface="Arial"/>
                <a:cs typeface="Arial"/>
              </a:rPr>
              <a:t>the </a:t>
            </a:r>
            <a:r>
              <a:rPr lang="en-GB" sz="700" spc="-5">
                <a:latin typeface="Arial"/>
                <a:cs typeface="Arial"/>
              </a:rPr>
              <a:t> Contracts (Rights of Third Parties) </a:t>
            </a:r>
            <a:r>
              <a:rPr lang="en-GB" sz="700">
                <a:latin typeface="Arial"/>
                <a:cs typeface="Arial"/>
              </a:rPr>
              <a:t>Act </a:t>
            </a:r>
            <a:r>
              <a:rPr lang="en-GB" sz="700" spc="-5">
                <a:latin typeface="Arial"/>
                <a:cs typeface="Arial"/>
              </a:rPr>
              <a:t>of 1999 by </a:t>
            </a:r>
            <a:r>
              <a:rPr lang="en-GB" sz="700" spc="-10">
                <a:latin typeface="Arial"/>
                <a:cs typeface="Arial"/>
              </a:rPr>
              <a:t>any </a:t>
            </a:r>
            <a:r>
              <a:rPr lang="en-GB" sz="700" spc="-5">
                <a:latin typeface="Arial"/>
                <a:cs typeface="Arial"/>
              </a:rPr>
              <a:t>person who is </a:t>
            </a:r>
            <a:r>
              <a:rPr lang="en-GB" sz="700" spc="-10">
                <a:latin typeface="Arial"/>
                <a:cs typeface="Arial"/>
              </a:rPr>
              <a:t>not </a:t>
            </a:r>
            <a:r>
              <a:rPr lang="en-GB" sz="700" spc="-5">
                <a:latin typeface="Arial"/>
                <a:cs typeface="Arial"/>
              </a:rPr>
              <a:t>a party </a:t>
            </a:r>
            <a:r>
              <a:rPr lang="en-GB" sz="700" spc="-180">
                <a:latin typeface="Arial"/>
                <a:cs typeface="Arial"/>
              </a:rPr>
              <a:t> </a:t>
            </a:r>
            <a:r>
              <a:rPr lang="en-GB" sz="700" spc="-5">
                <a:latin typeface="Arial"/>
                <a:cs typeface="Arial"/>
              </a:rPr>
              <a:t>to</a:t>
            </a:r>
            <a:r>
              <a:rPr lang="en-GB" sz="700" spc="-15">
                <a:latin typeface="Arial"/>
                <a:cs typeface="Arial"/>
              </a:rPr>
              <a:t> </a:t>
            </a:r>
            <a:r>
              <a:rPr lang="en-GB" sz="700" spc="-5">
                <a:latin typeface="Arial"/>
                <a:cs typeface="Arial"/>
              </a:rPr>
              <a:t>it.</a:t>
            </a:r>
            <a:endParaRPr lang="en-GB" sz="700">
              <a:latin typeface="Arial"/>
              <a:cs typeface="Arial"/>
            </a:endParaRPr>
          </a:p>
          <a:p>
            <a:pPr marL="180000" marR="6350" indent="-180000" algn="just">
              <a:spcBef>
                <a:spcPts val="300"/>
              </a:spcBef>
              <a:spcAft>
                <a:spcPts val="300"/>
              </a:spcAft>
              <a:buAutoNum type="arabicPeriod" startAt="46"/>
              <a:tabLst>
                <a:tab pos="193675" algn="l"/>
              </a:tabLst>
            </a:pPr>
            <a:r>
              <a:rPr lang="en-GB" sz="700" spc="-5">
                <a:latin typeface="Arial"/>
                <a:cs typeface="Arial"/>
              </a:rPr>
              <a:t>If either party fails </a:t>
            </a:r>
            <a:r>
              <a:rPr lang="en-GB" sz="700">
                <a:latin typeface="Arial"/>
                <a:cs typeface="Arial"/>
              </a:rPr>
              <a:t>to </a:t>
            </a:r>
            <a:r>
              <a:rPr lang="en-GB" sz="700" spc="-5">
                <a:latin typeface="Arial"/>
                <a:cs typeface="Arial"/>
              </a:rPr>
              <a:t>fully</a:t>
            </a:r>
            <a:r>
              <a:rPr lang="en-GB" sz="700">
                <a:latin typeface="Arial"/>
                <a:cs typeface="Arial"/>
              </a:rPr>
              <a:t> </a:t>
            </a:r>
            <a:r>
              <a:rPr lang="en-GB" sz="700" spc="-5">
                <a:latin typeface="Arial"/>
                <a:cs typeface="Arial"/>
              </a:rPr>
              <a:t>exercise any right, power or remedy</a:t>
            </a:r>
            <a:r>
              <a:rPr lang="en-GB" sz="700">
                <a:latin typeface="Arial"/>
                <a:cs typeface="Arial"/>
              </a:rPr>
              <a:t> </a:t>
            </a:r>
            <a:r>
              <a:rPr lang="en-GB" sz="700" spc="-5">
                <a:latin typeface="Arial"/>
                <a:cs typeface="Arial"/>
              </a:rPr>
              <a:t>under this </a:t>
            </a:r>
            <a:r>
              <a:rPr lang="en-GB" sz="700">
                <a:latin typeface="Arial"/>
                <a:cs typeface="Arial"/>
              </a:rPr>
              <a:t> </a:t>
            </a:r>
            <a:r>
              <a:rPr lang="en-GB" sz="700" spc="-5">
                <a:latin typeface="Arial"/>
                <a:cs typeface="Arial"/>
              </a:rPr>
              <a:t>Agreement,</a:t>
            </a:r>
            <a:r>
              <a:rPr lang="en-GB" sz="700" spc="-55">
                <a:latin typeface="Arial"/>
                <a:cs typeface="Arial"/>
              </a:rPr>
              <a:t> </a:t>
            </a:r>
            <a:r>
              <a:rPr lang="en-GB" sz="700" spc="-5">
                <a:latin typeface="Arial"/>
                <a:cs typeface="Arial"/>
              </a:rPr>
              <a:t>such</a:t>
            </a:r>
            <a:r>
              <a:rPr lang="en-GB" sz="700" spc="-45">
                <a:latin typeface="Arial"/>
                <a:cs typeface="Arial"/>
              </a:rPr>
              <a:t> </a:t>
            </a:r>
            <a:r>
              <a:rPr lang="en-GB" sz="700" spc="-5">
                <a:latin typeface="Arial"/>
                <a:cs typeface="Arial"/>
              </a:rPr>
              <a:t>right,</a:t>
            </a:r>
            <a:r>
              <a:rPr lang="en-GB" sz="700" spc="-35">
                <a:latin typeface="Arial"/>
                <a:cs typeface="Arial"/>
              </a:rPr>
              <a:t> </a:t>
            </a:r>
            <a:r>
              <a:rPr lang="en-GB" sz="700" spc="-5">
                <a:latin typeface="Arial"/>
                <a:cs typeface="Arial"/>
              </a:rPr>
              <a:t>power</a:t>
            </a:r>
            <a:r>
              <a:rPr lang="en-GB" sz="700" spc="-55">
                <a:latin typeface="Arial"/>
                <a:cs typeface="Arial"/>
              </a:rPr>
              <a:t> </a:t>
            </a:r>
            <a:r>
              <a:rPr lang="en-GB" sz="700">
                <a:latin typeface="Arial"/>
                <a:cs typeface="Arial"/>
              </a:rPr>
              <a:t>or</a:t>
            </a:r>
            <a:r>
              <a:rPr lang="en-GB" sz="700" spc="-40">
                <a:latin typeface="Arial"/>
                <a:cs typeface="Arial"/>
              </a:rPr>
              <a:t> </a:t>
            </a:r>
            <a:r>
              <a:rPr lang="en-GB" sz="700" spc="-5">
                <a:latin typeface="Arial"/>
                <a:cs typeface="Arial"/>
              </a:rPr>
              <a:t>remedy</a:t>
            </a:r>
            <a:r>
              <a:rPr lang="en-GB" sz="700" spc="-40">
                <a:latin typeface="Arial"/>
                <a:cs typeface="Arial"/>
              </a:rPr>
              <a:t> </a:t>
            </a:r>
            <a:r>
              <a:rPr lang="en-GB" sz="700" spc="-5">
                <a:latin typeface="Arial"/>
                <a:cs typeface="Arial"/>
              </a:rPr>
              <a:t>shall</a:t>
            </a:r>
            <a:r>
              <a:rPr lang="en-GB" sz="700" spc="-35">
                <a:latin typeface="Arial"/>
                <a:cs typeface="Arial"/>
              </a:rPr>
              <a:t> </a:t>
            </a:r>
            <a:r>
              <a:rPr lang="en-GB" sz="700" spc="-5">
                <a:latin typeface="Arial"/>
                <a:cs typeface="Arial"/>
              </a:rPr>
              <a:t>not</a:t>
            </a:r>
            <a:r>
              <a:rPr lang="en-GB" sz="700" spc="-45">
                <a:latin typeface="Arial"/>
                <a:cs typeface="Arial"/>
              </a:rPr>
              <a:t> </a:t>
            </a:r>
            <a:r>
              <a:rPr lang="en-GB" sz="700" spc="-5">
                <a:latin typeface="Arial"/>
                <a:cs typeface="Arial"/>
              </a:rPr>
              <a:t>be</a:t>
            </a:r>
            <a:r>
              <a:rPr lang="en-GB" sz="700" spc="-40">
                <a:latin typeface="Arial"/>
                <a:cs typeface="Arial"/>
              </a:rPr>
              <a:t> </a:t>
            </a:r>
            <a:r>
              <a:rPr lang="en-GB" sz="700" spc="-5">
                <a:latin typeface="Arial"/>
                <a:cs typeface="Arial"/>
              </a:rPr>
              <a:t>waived.</a:t>
            </a:r>
            <a:r>
              <a:rPr lang="en-GB" sz="700" spc="100">
                <a:latin typeface="Arial"/>
                <a:cs typeface="Arial"/>
              </a:rPr>
              <a:t> </a:t>
            </a:r>
            <a:r>
              <a:rPr lang="en-GB" sz="700">
                <a:latin typeface="Arial"/>
                <a:cs typeface="Arial"/>
              </a:rPr>
              <a:t>No</a:t>
            </a:r>
            <a:r>
              <a:rPr lang="en-GB" sz="700" spc="-40">
                <a:latin typeface="Arial"/>
                <a:cs typeface="Arial"/>
              </a:rPr>
              <a:t> </a:t>
            </a:r>
            <a:r>
              <a:rPr lang="en-GB" sz="700" spc="-5">
                <a:latin typeface="Arial"/>
                <a:cs typeface="Arial"/>
              </a:rPr>
              <a:t>express</a:t>
            </a:r>
            <a:r>
              <a:rPr lang="en-GB" sz="700" spc="-40">
                <a:latin typeface="Arial"/>
                <a:cs typeface="Arial"/>
              </a:rPr>
              <a:t> </a:t>
            </a:r>
            <a:r>
              <a:rPr lang="en-GB" sz="700" spc="-5">
                <a:latin typeface="Arial"/>
                <a:cs typeface="Arial"/>
              </a:rPr>
              <a:t>waiver </a:t>
            </a:r>
            <a:r>
              <a:rPr lang="en-GB" sz="700">
                <a:latin typeface="Arial"/>
                <a:cs typeface="Arial"/>
              </a:rPr>
              <a:t> </a:t>
            </a:r>
            <a:r>
              <a:rPr lang="en-GB" sz="700" spc="-5">
                <a:latin typeface="Arial"/>
                <a:cs typeface="Arial"/>
              </a:rPr>
              <a:t>or assent </a:t>
            </a:r>
            <a:r>
              <a:rPr lang="en-GB" sz="700">
                <a:latin typeface="Arial"/>
                <a:cs typeface="Arial"/>
              </a:rPr>
              <a:t>by </a:t>
            </a:r>
            <a:r>
              <a:rPr lang="en-GB" sz="700" spc="-5">
                <a:latin typeface="Arial"/>
                <a:cs typeface="Arial"/>
              </a:rPr>
              <a:t>either party </a:t>
            </a:r>
            <a:r>
              <a:rPr lang="en-GB" sz="700">
                <a:latin typeface="Arial"/>
                <a:cs typeface="Arial"/>
              </a:rPr>
              <a:t>with </a:t>
            </a:r>
            <a:r>
              <a:rPr lang="en-GB" sz="700" spc="-5">
                <a:latin typeface="Arial"/>
                <a:cs typeface="Arial"/>
              </a:rPr>
              <a:t>respect to </a:t>
            </a:r>
            <a:r>
              <a:rPr lang="en-GB" sz="700" spc="-10">
                <a:latin typeface="Arial"/>
                <a:cs typeface="Arial"/>
              </a:rPr>
              <a:t>any</a:t>
            </a:r>
            <a:r>
              <a:rPr lang="en-GB" sz="700" spc="-5">
                <a:latin typeface="Arial"/>
                <a:cs typeface="Arial"/>
              </a:rPr>
              <a:t> breach </a:t>
            </a:r>
            <a:r>
              <a:rPr lang="en-GB" sz="700">
                <a:latin typeface="Arial"/>
                <a:cs typeface="Arial"/>
              </a:rPr>
              <a:t>or </a:t>
            </a:r>
            <a:r>
              <a:rPr lang="en-GB" sz="700" spc="-5">
                <a:latin typeface="Arial"/>
                <a:cs typeface="Arial"/>
              </a:rPr>
              <a:t>default under any </a:t>
            </a:r>
            <a:r>
              <a:rPr lang="en-GB" sz="700">
                <a:latin typeface="Arial"/>
                <a:cs typeface="Arial"/>
              </a:rPr>
              <a:t> </a:t>
            </a:r>
            <a:r>
              <a:rPr lang="en-GB" sz="700" spc="-5">
                <a:latin typeface="Arial"/>
                <a:cs typeface="Arial"/>
              </a:rPr>
              <a:t>provision of this Agreement shall constitute a waiver or assent with respect to </a:t>
            </a:r>
            <a:r>
              <a:rPr lang="en-GB" sz="700">
                <a:latin typeface="Arial"/>
                <a:cs typeface="Arial"/>
              </a:rPr>
              <a:t> </a:t>
            </a:r>
            <a:r>
              <a:rPr lang="en-GB" sz="700" spc="-10">
                <a:latin typeface="Arial"/>
                <a:cs typeface="Arial"/>
              </a:rPr>
              <a:t>any </a:t>
            </a:r>
            <a:r>
              <a:rPr lang="en-GB" sz="700" spc="-5">
                <a:latin typeface="Arial"/>
                <a:cs typeface="Arial"/>
              </a:rPr>
              <a:t>subsequent breach or default </a:t>
            </a:r>
            <a:r>
              <a:rPr lang="en-GB" sz="700">
                <a:latin typeface="Arial"/>
                <a:cs typeface="Arial"/>
              </a:rPr>
              <a:t>under </a:t>
            </a:r>
            <a:r>
              <a:rPr lang="en-GB" sz="700" spc="-10">
                <a:latin typeface="Arial"/>
                <a:cs typeface="Arial"/>
              </a:rPr>
              <a:t>that </a:t>
            </a:r>
            <a:r>
              <a:rPr lang="en-GB" sz="700" spc="-5">
                <a:latin typeface="Arial"/>
                <a:cs typeface="Arial"/>
              </a:rPr>
              <a:t>or any other provision. No waiver </a:t>
            </a:r>
            <a:r>
              <a:rPr lang="en-GB" sz="700">
                <a:latin typeface="Arial"/>
                <a:cs typeface="Arial"/>
              </a:rPr>
              <a:t> </a:t>
            </a:r>
            <a:r>
              <a:rPr lang="en-GB" sz="700" spc="-5">
                <a:latin typeface="Arial"/>
                <a:cs typeface="Arial"/>
              </a:rPr>
              <a:t>shall</a:t>
            </a:r>
            <a:r>
              <a:rPr lang="en-GB" sz="700">
                <a:latin typeface="Arial"/>
                <a:cs typeface="Arial"/>
              </a:rPr>
              <a:t> be</a:t>
            </a:r>
            <a:r>
              <a:rPr lang="en-GB" sz="700" spc="5">
                <a:latin typeface="Arial"/>
                <a:cs typeface="Arial"/>
              </a:rPr>
              <a:t> </a:t>
            </a:r>
            <a:r>
              <a:rPr lang="en-GB" sz="700" spc="-5">
                <a:latin typeface="Arial"/>
                <a:cs typeface="Arial"/>
              </a:rPr>
              <a:t>effective</a:t>
            </a:r>
            <a:r>
              <a:rPr lang="en-GB" sz="700">
                <a:latin typeface="Arial"/>
                <a:cs typeface="Arial"/>
              </a:rPr>
              <a:t> </a:t>
            </a:r>
            <a:r>
              <a:rPr lang="en-GB" sz="700" spc="-5">
                <a:latin typeface="Arial"/>
                <a:cs typeface="Arial"/>
              </a:rPr>
              <a:t>unless</a:t>
            </a:r>
            <a:r>
              <a:rPr lang="en-GB" sz="700">
                <a:latin typeface="Arial"/>
                <a:cs typeface="Arial"/>
              </a:rPr>
              <a:t> </a:t>
            </a:r>
            <a:r>
              <a:rPr lang="en-GB" sz="700" spc="-5">
                <a:latin typeface="Arial"/>
                <a:cs typeface="Arial"/>
              </a:rPr>
              <a:t>in</a:t>
            </a:r>
            <a:r>
              <a:rPr lang="en-GB" sz="700">
                <a:latin typeface="Arial"/>
                <a:cs typeface="Arial"/>
              </a:rPr>
              <a:t> </a:t>
            </a:r>
            <a:r>
              <a:rPr lang="en-GB" sz="700" spc="-5">
                <a:latin typeface="Arial"/>
                <a:cs typeface="Arial"/>
              </a:rPr>
              <a:t>writing</a:t>
            </a:r>
            <a:r>
              <a:rPr lang="en-GB" sz="700">
                <a:latin typeface="Arial"/>
                <a:cs typeface="Arial"/>
              </a:rPr>
              <a:t> </a:t>
            </a:r>
            <a:r>
              <a:rPr lang="en-GB" sz="700" spc="-5">
                <a:latin typeface="Arial"/>
                <a:cs typeface="Arial"/>
              </a:rPr>
              <a:t>signed</a:t>
            </a:r>
            <a:r>
              <a:rPr lang="en-GB" sz="700">
                <a:latin typeface="Arial"/>
                <a:cs typeface="Arial"/>
              </a:rPr>
              <a:t> </a:t>
            </a:r>
            <a:r>
              <a:rPr lang="en-GB" sz="700" spc="-5">
                <a:latin typeface="Arial"/>
                <a:cs typeface="Arial"/>
              </a:rPr>
              <a:t>by</a:t>
            </a:r>
            <a:r>
              <a:rPr lang="en-GB" sz="700">
                <a:latin typeface="Arial"/>
                <a:cs typeface="Arial"/>
              </a:rPr>
              <a:t> </a:t>
            </a:r>
            <a:r>
              <a:rPr lang="en-GB" sz="700" spc="-10">
                <a:latin typeface="Arial"/>
                <a:cs typeface="Arial"/>
              </a:rPr>
              <a:t>the</a:t>
            </a:r>
            <a:r>
              <a:rPr lang="en-GB" sz="700" spc="-5">
                <a:latin typeface="Arial"/>
                <a:cs typeface="Arial"/>
              </a:rPr>
              <a:t> party</a:t>
            </a:r>
            <a:r>
              <a:rPr lang="en-GB" sz="700">
                <a:latin typeface="Arial"/>
                <a:cs typeface="Arial"/>
              </a:rPr>
              <a:t> </a:t>
            </a:r>
            <a:r>
              <a:rPr lang="en-GB" sz="700" spc="-5">
                <a:latin typeface="Arial"/>
                <a:cs typeface="Arial"/>
              </a:rPr>
              <a:t>waiving</a:t>
            </a:r>
            <a:r>
              <a:rPr lang="en-GB" sz="700">
                <a:latin typeface="Arial"/>
                <a:cs typeface="Arial"/>
              </a:rPr>
              <a:t> </a:t>
            </a:r>
            <a:r>
              <a:rPr lang="en-GB" sz="700" spc="-5">
                <a:latin typeface="Arial"/>
                <a:cs typeface="Arial"/>
              </a:rPr>
              <a:t>its</a:t>
            </a:r>
            <a:r>
              <a:rPr lang="en-GB" sz="700">
                <a:latin typeface="Arial"/>
                <a:cs typeface="Arial"/>
              </a:rPr>
              <a:t> </a:t>
            </a:r>
            <a:r>
              <a:rPr lang="en-GB" sz="700" spc="-5">
                <a:latin typeface="Arial"/>
                <a:cs typeface="Arial"/>
              </a:rPr>
              <a:t>rights </a:t>
            </a:r>
            <a:r>
              <a:rPr lang="en-GB" sz="700">
                <a:latin typeface="Arial"/>
                <a:cs typeface="Arial"/>
              </a:rPr>
              <a:t> </a:t>
            </a:r>
            <a:r>
              <a:rPr lang="en-GB" sz="700" spc="-5">
                <a:latin typeface="Arial"/>
                <a:cs typeface="Arial"/>
              </a:rPr>
              <a:t>hereunder.</a:t>
            </a:r>
            <a:endParaRPr lang="en-GB" sz="700">
              <a:latin typeface="Arial"/>
              <a:cs typeface="Arial"/>
            </a:endParaRPr>
          </a:p>
          <a:p>
            <a:pPr marL="180000" marR="5080" indent="-180000" algn="just">
              <a:spcBef>
                <a:spcPts val="300"/>
              </a:spcBef>
              <a:spcAft>
                <a:spcPts val="300"/>
              </a:spcAft>
              <a:buAutoNum type="arabicPeriod" startAt="46"/>
              <a:tabLst>
                <a:tab pos="193675" algn="l"/>
              </a:tabLst>
            </a:pPr>
            <a:r>
              <a:rPr lang="en-GB" sz="700">
                <a:latin typeface="Arial"/>
                <a:cs typeface="Arial"/>
              </a:rPr>
              <a:t>To </a:t>
            </a:r>
            <a:r>
              <a:rPr lang="en-GB" sz="700" spc="-5">
                <a:latin typeface="Arial"/>
                <a:cs typeface="Arial"/>
              </a:rPr>
              <a:t>the extent that any provision of </a:t>
            </a:r>
            <a:r>
              <a:rPr lang="en-GB" sz="700">
                <a:latin typeface="Arial"/>
                <a:cs typeface="Arial"/>
              </a:rPr>
              <a:t>the </a:t>
            </a:r>
            <a:r>
              <a:rPr lang="en-GB" sz="700" spc="-5">
                <a:latin typeface="Arial"/>
                <a:cs typeface="Arial"/>
              </a:rPr>
              <a:t>Agreement is found by any court </a:t>
            </a:r>
            <a:r>
              <a:rPr lang="en-GB" sz="700">
                <a:latin typeface="Arial"/>
                <a:cs typeface="Arial"/>
              </a:rPr>
              <a:t>or </a:t>
            </a:r>
            <a:r>
              <a:rPr lang="en-GB" sz="700" spc="5">
                <a:latin typeface="Arial"/>
                <a:cs typeface="Arial"/>
              </a:rPr>
              <a:t> </a:t>
            </a:r>
            <a:r>
              <a:rPr lang="en-GB" sz="700" spc="-5">
                <a:latin typeface="Arial"/>
                <a:cs typeface="Arial"/>
              </a:rPr>
              <a:t>competent authority </a:t>
            </a:r>
            <a:r>
              <a:rPr lang="en-GB" sz="700">
                <a:latin typeface="Arial"/>
                <a:cs typeface="Arial"/>
              </a:rPr>
              <a:t>to be </a:t>
            </a:r>
            <a:r>
              <a:rPr lang="en-GB" sz="700" spc="-5">
                <a:latin typeface="Arial"/>
                <a:cs typeface="Arial"/>
              </a:rPr>
              <a:t>invalid, unlawful or unenforceable in </a:t>
            </a:r>
            <a:r>
              <a:rPr lang="en-GB" sz="700" spc="-10">
                <a:latin typeface="Arial"/>
                <a:cs typeface="Arial"/>
              </a:rPr>
              <a:t>any </a:t>
            </a:r>
            <a:r>
              <a:rPr lang="en-GB" sz="700" spc="-5">
                <a:latin typeface="Arial"/>
                <a:cs typeface="Arial"/>
              </a:rPr>
              <a:t>jurisdiction, </a:t>
            </a:r>
            <a:r>
              <a:rPr lang="en-GB" sz="700">
                <a:latin typeface="Arial"/>
                <a:cs typeface="Arial"/>
              </a:rPr>
              <a:t> </a:t>
            </a:r>
            <a:r>
              <a:rPr lang="en-GB" sz="700" spc="-10">
                <a:latin typeface="Arial"/>
                <a:cs typeface="Arial"/>
              </a:rPr>
              <a:t>that </a:t>
            </a:r>
            <a:r>
              <a:rPr lang="en-GB" sz="700" spc="-5">
                <a:latin typeface="Arial"/>
                <a:cs typeface="Arial"/>
              </a:rPr>
              <a:t>provision shall </a:t>
            </a:r>
            <a:r>
              <a:rPr lang="en-GB" sz="700">
                <a:latin typeface="Arial"/>
                <a:cs typeface="Arial"/>
              </a:rPr>
              <a:t>be </a:t>
            </a:r>
            <a:r>
              <a:rPr lang="en-GB" sz="700" spc="-5">
                <a:latin typeface="Arial"/>
                <a:cs typeface="Arial"/>
              </a:rPr>
              <a:t>deemed </a:t>
            </a:r>
            <a:r>
              <a:rPr lang="en-GB" sz="700" spc="-10">
                <a:latin typeface="Arial"/>
                <a:cs typeface="Arial"/>
              </a:rPr>
              <a:t>not </a:t>
            </a:r>
            <a:r>
              <a:rPr lang="en-GB" sz="700">
                <a:latin typeface="Arial"/>
                <a:cs typeface="Arial"/>
              </a:rPr>
              <a:t>to be </a:t>
            </a:r>
            <a:r>
              <a:rPr lang="en-GB" sz="700" spc="-5">
                <a:latin typeface="Arial"/>
                <a:cs typeface="Arial"/>
              </a:rPr>
              <a:t>a part of </a:t>
            </a:r>
            <a:r>
              <a:rPr lang="en-GB" sz="700">
                <a:latin typeface="Arial"/>
                <a:cs typeface="Arial"/>
              </a:rPr>
              <a:t>these </a:t>
            </a:r>
            <a:r>
              <a:rPr lang="en-GB" sz="700" spc="-5">
                <a:latin typeface="Arial"/>
                <a:cs typeface="Arial"/>
              </a:rPr>
              <a:t>T&amp;Cs, it shall not affect </a:t>
            </a:r>
            <a:r>
              <a:rPr lang="en-GB" sz="700">
                <a:latin typeface="Arial"/>
                <a:cs typeface="Arial"/>
              </a:rPr>
              <a:t> </a:t>
            </a:r>
            <a:r>
              <a:rPr lang="en-GB" sz="700" spc="-10">
                <a:latin typeface="Arial"/>
                <a:cs typeface="Arial"/>
              </a:rPr>
              <a:t>the </a:t>
            </a:r>
            <a:r>
              <a:rPr lang="en-GB" sz="700" spc="-5">
                <a:latin typeface="Arial"/>
                <a:cs typeface="Arial"/>
              </a:rPr>
              <a:t>enforceability of the remainder of these T&amp;Cs nor shall it affect </a:t>
            </a:r>
            <a:r>
              <a:rPr lang="en-GB" sz="700" spc="-10">
                <a:latin typeface="Arial"/>
                <a:cs typeface="Arial"/>
              </a:rPr>
              <a:t>the </a:t>
            </a:r>
            <a:r>
              <a:rPr lang="en-GB" sz="700" spc="-5">
                <a:latin typeface="Arial"/>
                <a:cs typeface="Arial"/>
              </a:rPr>
              <a:t>validity, </a:t>
            </a:r>
            <a:r>
              <a:rPr lang="en-GB" sz="700">
                <a:latin typeface="Arial"/>
                <a:cs typeface="Arial"/>
              </a:rPr>
              <a:t> </a:t>
            </a:r>
            <a:r>
              <a:rPr lang="en-GB" sz="700" spc="-5">
                <a:latin typeface="Arial"/>
                <a:cs typeface="Arial"/>
              </a:rPr>
              <a:t>lawfulness</a:t>
            </a:r>
            <a:r>
              <a:rPr lang="en-GB" sz="700" spc="50">
                <a:latin typeface="Arial"/>
                <a:cs typeface="Arial"/>
              </a:rPr>
              <a:t> </a:t>
            </a:r>
            <a:r>
              <a:rPr lang="en-GB" sz="700" spc="-5">
                <a:latin typeface="Arial"/>
                <a:cs typeface="Arial"/>
              </a:rPr>
              <a:t>or</a:t>
            </a:r>
            <a:r>
              <a:rPr lang="en-GB" sz="700" spc="35">
                <a:latin typeface="Arial"/>
                <a:cs typeface="Arial"/>
              </a:rPr>
              <a:t> </a:t>
            </a:r>
            <a:r>
              <a:rPr lang="en-GB" sz="700" spc="-5">
                <a:latin typeface="Arial"/>
                <a:cs typeface="Arial"/>
              </a:rPr>
              <a:t>enforceability</a:t>
            </a:r>
            <a:r>
              <a:rPr lang="en-GB" sz="700" spc="40">
                <a:latin typeface="Arial"/>
                <a:cs typeface="Arial"/>
              </a:rPr>
              <a:t> </a:t>
            </a:r>
            <a:r>
              <a:rPr lang="en-GB" sz="700" spc="-5">
                <a:latin typeface="Arial"/>
                <a:cs typeface="Arial"/>
              </a:rPr>
              <a:t>of</a:t>
            </a:r>
            <a:r>
              <a:rPr lang="en-GB" sz="700" spc="35">
                <a:latin typeface="Arial"/>
                <a:cs typeface="Arial"/>
              </a:rPr>
              <a:t> </a:t>
            </a:r>
            <a:r>
              <a:rPr lang="en-GB" sz="700" spc="-5">
                <a:latin typeface="Arial"/>
                <a:cs typeface="Arial"/>
              </a:rPr>
              <a:t>that</a:t>
            </a:r>
            <a:r>
              <a:rPr lang="en-GB" sz="700" spc="50">
                <a:latin typeface="Arial"/>
                <a:cs typeface="Arial"/>
              </a:rPr>
              <a:t> </a:t>
            </a:r>
            <a:r>
              <a:rPr lang="en-GB" sz="700" spc="-5">
                <a:latin typeface="Arial"/>
                <a:cs typeface="Arial"/>
              </a:rPr>
              <a:t>provision</a:t>
            </a:r>
            <a:r>
              <a:rPr lang="en-GB" sz="700" spc="40">
                <a:latin typeface="Arial"/>
                <a:cs typeface="Arial"/>
              </a:rPr>
              <a:t> </a:t>
            </a:r>
            <a:r>
              <a:rPr lang="en-GB" sz="700" spc="-5">
                <a:latin typeface="Arial"/>
                <a:cs typeface="Arial"/>
              </a:rPr>
              <a:t>in</a:t>
            </a:r>
            <a:r>
              <a:rPr lang="en-GB" sz="700" spc="50">
                <a:latin typeface="Arial"/>
                <a:cs typeface="Arial"/>
              </a:rPr>
              <a:t> </a:t>
            </a:r>
            <a:r>
              <a:rPr lang="en-GB" sz="700" spc="-10">
                <a:latin typeface="Arial"/>
                <a:cs typeface="Arial"/>
              </a:rPr>
              <a:t>any</a:t>
            </a:r>
            <a:r>
              <a:rPr lang="en-GB" sz="700" spc="35">
                <a:latin typeface="Arial"/>
                <a:cs typeface="Arial"/>
              </a:rPr>
              <a:t> </a:t>
            </a:r>
            <a:r>
              <a:rPr lang="en-GB" sz="700" spc="-5">
                <a:latin typeface="Arial"/>
                <a:cs typeface="Arial"/>
              </a:rPr>
              <a:t>other</a:t>
            </a:r>
            <a:r>
              <a:rPr lang="en-GB" sz="700" spc="40">
                <a:latin typeface="Arial"/>
                <a:cs typeface="Arial"/>
              </a:rPr>
              <a:t> </a:t>
            </a:r>
            <a:r>
              <a:rPr lang="en-GB" sz="700" spc="-5">
                <a:latin typeface="Arial"/>
                <a:cs typeface="Arial"/>
              </a:rPr>
              <a:t>jurisdiction.</a:t>
            </a:r>
            <a:r>
              <a:rPr lang="en-GB" sz="700" spc="35">
                <a:latin typeface="Arial"/>
                <a:cs typeface="Arial"/>
              </a:rPr>
              <a:t> </a:t>
            </a:r>
            <a:r>
              <a:rPr lang="en-GB" sz="700" spc="-5">
                <a:latin typeface="Arial"/>
                <a:cs typeface="Arial"/>
              </a:rPr>
              <a:t>If</a:t>
            </a:r>
            <a:r>
              <a:rPr lang="en-GB" sz="700" spc="40">
                <a:latin typeface="Arial"/>
                <a:cs typeface="Arial"/>
              </a:rPr>
              <a:t> </a:t>
            </a:r>
            <a:r>
              <a:rPr lang="en-GB" sz="700" spc="-5">
                <a:latin typeface="Arial"/>
                <a:cs typeface="Arial"/>
              </a:rPr>
              <a:t>a</a:t>
            </a:r>
            <a:r>
              <a:rPr lang="en-GB" sz="700" spc="35">
                <a:latin typeface="Arial"/>
                <a:cs typeface="Arial"/>
              </a:rPr>
              <a:t> </a:t>
            </a:r>
            <a:r>
              <a:rPr lang="en-GB" sz="700" spc="-5">
                <a:latin typeface="Arial"/>
                <a:cs typeface="Arial"/>
              </a:rPr>
              <a:t>court </a:t>
            </a:r>
            <a:r>
              <a:rPr lang="en-GB" sz="700">
                <a:latin typeface="Arial"/>
                <a:cs typeface="Arial"/>
              </a:rPr>
              <a:t> </a:t>
            </a:r>
            <a:r>
              <a:rPr lang="en-GB" sz="700" spc="-5">
                <a:latin typeface="Arial"/>
                <a:cs typeface="Arial"/>
              </a:rPr>
              <a:t>or other decision-maker should determine that any provisions of this </a:t>
            </a:r>
            <a:r>
              <a:rPr lang="en-GB" sz="700">
                <a:latin typeface="Arial"/>
                <a:cs typeface="Arial"/>
              </a:rPr>
              <a:t>Agreement </a:t>
            </a:r>
            <a:r>
              <a:rPr lang="en-GB" sz="700" spc="-180">
                <a:latin typeface="Arial"/>
                <a:cs typeface="Arial"/>
              </a:rPr>
              <a:t> </a:t>
            </a:r>
            <a:r>
              <a:rPr lang="en-GB" sz="700" spc="-5">
                <a:latin typeface="Arial"/>
                <a:cs typeface="Arial"/>
              </a:rPr>
              <a:t>is</a:t>
            </a:r>
            <a:r>
              <a:rPr lang="en-GB" sz="700">
                <a:latin typeface="Arial"/>
                <a:cs typeface="Arial"/>
              </a:rPr>
              <a:t> </a:t>
            </a:r>
            <a:r>
              <a:rPr lang="en-GB" sz="700" spc="-5">
                <a:latin typeface="Arial"/>
                <a:cs typeface="Arial"/>
              </a:rPr>
              <a:t>overbroad</a:t>
            </a:r>
            <a:r>
              <a:rPr lang="en-GB" sz="700">
                <a:latin typeface="Arial"/>
                <a:cs typeface="Arial"/>
              </a:rPr>
              <a:t> or</a:t>
            </a:r>
            <a:r>
              <a:rPr lang="en-GB" sz="700" spc="5">
                <a:latin typeface="Arial"/>
                <a:cs typeface="Arial"/>
              </a:rPr>
              <a:t> </a:t>
            </a:r>
            <a:r>
              <a:rPr lang="en-GB" sz="700" spc="-5">
                <a:latin typeface="Arial"/>
                <a:cs typeface="Arial"/>
              </a:rPr>
              <a:t>unreasonable,</a:t>
            </a:r>
            <a:r>
              <a:rPr lang="en-GB" sz="700">
                <a:latin typeface="Arial"/>
                <a:cs typeface="Arial"/>
              </a:rPr>
              <a:t> </a:t>
            </a:r>
            <a:r>
              <a:rPr lang="en-GB" sz="700" spc="-5">
                <a:latin typeface="Arial"/>
                <a:cs typeface="Arial"/>
              </a:rPr>
              <a:t>such</a:t>
            </a:r>
            <a:r>
              <a:rPr lang="en-GB" sz="700">
                <a:latin typeface="Arial"/>
                <a:cs typeface="Arial"/>
              </a:rPr>
              <a:t> </a:t>
            </a:r>
            <a:r>
              <a:rPr lang="en-GB" sz="700" spc="-5">
                <a:latin typeface="Arial"/>
                <a:cs typeface="Arial"/>
              </a:rPr>
              <a:t>provision</a:t>
            </a:r>
            <a:r>
              <a:rPr lang="en-GB" sz="700">
                <a:latin typeface="Arial"/>
                <a:cs typeface="Arial"/>
              </a:rPr>
              <a:t> </a:t>
            </a:r>
            <a:r>
              <a:rPr lang="en-GB" sz="700" spc="-5">
                <a:latin typeface="Arial"/>
                <a:cs typeface="Arial"/>
              </a:rPr>
              <a:t>shall</a:t>
            </a:r>
            <a:r>
              <a:rPr lang="en-GB" sz="700">
                <a:latin typeface="Arial"/>
                <a:cs typeface="Arial"/>
              </a:rPr>
              <a:t> </a:t>
            </a:r>
            <a:r>
              <a:rPr lang="en-GB" sz="700" spc="-5">
                <a:latin typeface="Arial"/>
                <a:cs typeface="Arial"/>
              </a:rPr>
              <a:t>be</a:t>
            </a:r>
            <a:r>
              <a:rPr lang="en-GB" sz="700">
                <a:latin typeface="Arial"/>
                <a:cs typeface="Arial"/>
              </a:rPr>
              <a:t> </a:t>
            </a:r>
            <a:r>
              <a:rPr lang="en-GB" sz="700" spc="-5">
                <a:latin typeface="Arial"/>
                <a:cs typeface="Arial"/>
              </a:rPr>
              <a:t>given</a:t>
            </a:r>
            <a:r>
              <a:rPr lang="en-GB" sz="700">
                <a:latin typeface="Arial"/>
                <a:cs typeface="Arial"/>
              </a:rPr>
              <a:t> </a:t>
            </a:r>
            <a:r>
              <a:rPr lang="en-GB" sz="700" spc="-5">
                <a:latin typeface="Arial"/>
                <a:cs typeface="Arial"/>
              </a:rPr>
              <a:t>effect</a:t>
            </a:r>
            <a:r>
              <a:rPr lang="en-GB" sz="700">
                <a:latin typeface="Arial"/>
                <a:cs typeface="Arial"/>
              </a:rPr>
              <a:t> </a:t>
            </a:r>
            <a:r>
              <a:rPr lang="en-GB" sz="700" spc="-5">
                <a:latin typeface="Arial"/>
                <a:cs typeface="Arial"/>
              </a:rPr>
              <a:t>to</a:t>
            </a:r>
            <a:r>
              <a:rPr lang="en-GB" sz="700">
                <a:latin typeface="Arial"/>
                <a:cs typeface="Arial"/>
              </a:rPr>
              <a:t> </a:t>
            </a:r>
            <a:r>
              <a:rPr lang="en-GB" sz="700" spc="-10">
                <a:latin typeface="Arial"/>
                <a:cs typeface="Arial"/>
              </a:rPr>
              <a:t>the </a:t>
            </a:r>
            <a:r>
              <a:rPr lang="en-GB" sz="700" spc="-5">
                <a:latin typeface="Arial"/>
                <a:cs typeface="Arial"/>
              </a:rPr>
              <a:t> maximum extent possible by narrowing or enforcing </a:t>
            </a:r>
            <a:r>
              <a:rPr lang="en-GB" sz="700">
                <a:latin typeface="Arial"/>
                <a:cs typeface="Arial"/>
              </a:rPr>
              <a:t>in </a:t>
            </a:r>
            <a:r>
              <a:rPr lang="en-GB" sz="700" spc="-5">
                <a:latin typeface="Arial"/>
                <a:cs typeface="Arial"/>
              </a:rPr>
              <a:t>part </a:t>
            </a:r>
            <a:r>
              <a:rPr lang="en-GB" sz="700">
                <a:latin typeface="Arial"/>
                <a:cs typeface="Arial"/>
              </a:rPr>
              <a:t>that </a:t>
            </a:r>
            <a:r>
              <a:rPr lang="en-GB" sz="700" spc="-5">
                <a:latin typeface="Arial"/>
                <a:cs typeface="Arial"/>
              </a:rPr>
              <a:t>aspect of </a:t>
            </a:r>
            <a:r>
              <a:rPr lang="en-GB" sz="700">
                <a:latin typeface="Arial"/>
                <a:cs typeface="Arial"/>
              </a:rPr>
              <a:t>the </a:t>
            </a:r>
            <a:r>
              <a:rPr lang="en-GB" sz="700" spc="5">
                <a:latin typeface="Arial"/>
                <a:cs typeface="Arial"/>
              </a:rPr>
              <a:t> </a:t>
            </a:r>
            <a:r>
              <a:rPr lang="en-GB" sz="700" spc="-5">
                <a:latin typeface="Arial"/>
                <a:cs typeface="Arial"/>
              </a:rPr>
              <a:t>provision</a:t>
            </a:r>
            <a:r>
              <a:rPr lang="en-GB" sz="700" spc="5">
                <a:latin typeface="Arial"/>
                <a:cs typeface="Arial"/>
              </a:rPr>
              <a:t> </a:t>
            </a:r>
            <a:r>
              <a:rPr lang="en-GB" sz="700" spc="-5">
                <a:latin typeface="Arial"/>
                <a:cs typeface="Arial"/>
              </a:rPr>
              <a:t>found</a:t>
            </a:r>
            <a:r>
              <a:rPr lang="en-GB" sz="700" spc="-10">
                <a:latin typeface="Arial"/>
                <a:cs typeface="Arial"/>
              </a:rPr>
              <a:t> </a:t>
            </a:r>
            <a:r>
              <a:rPr lang="en-GB" sz="700" spc="-5">
                <a:latin typeface="Arial"/>
                <a:cs typeface="Arial"/>
              </a:rPr>
              <a:t>overbroad</a:t>
            </a:r>
            <a:r>
              <a:rPr lang="en-GB" sz="700" spc="-10">
                <a:latin typeface="Arial"/>
                <a:cs typeface="Arial"/>
              </a:rPr>
              <a:t> </a:t>
            </a:r>
            <a:r>
              <a:rPr lang="en-GB" sz="700">
                <a:latin typeface="Arial"/>
                <a:cs typeface="Arial"/>
              </a:rPr>
              <a:t>or</a:t>
            </a:r>
            <a:r>
              <a:rPr lang="en-GB" sz="700" spc="-10">
                <a:latin typeface="Arial"/>
                <a:cs typeface="Arial"/>
              </a:rPr>
              <a:t> </a:t>
            </a:r>
            <a:r>
              <a:rPr lang="en-GB" sz="700" spc="-5">
                <a:latin typeface="Arial"/>
                <a:cs typeface="Arial"/>
              </a:rPr>
              <a:t>unreasonable.</a:t>
            </a:r>
            <a:endParaRPr lang="en-GB" sz="700">
              <a:latin typeface="Arial"/>
              <a:cs typeface="Arial"/>
            </a:endParaRPr>
          </a:p>
          <a:p>
            <a:pPr marL="180000" marR="5080" indent="-180000" algn="just">
              <a:spcBef>
                <a:spcPts val="300"/>
              </a:spcBef>
              <a:spcAft>
                <a:spcPts val="300"/>
              </a:spcAft>
              <a:buAutoNum type="arabicPeriod" startAt="46"/>
              <a:tabLst>
                <a:tab pos="193675" algn="l"/>
              </a:tabLst>
            </a:pPr>
            <a:r>
              <a:rPr lang="en-GB" sz="700" spc="-5">
                <a:latin typeface="Arial"/>
                <a:cs typeface="Arial"/>
              </a:rPr>
              <a:t>This Agreement together with any documents annexed hereto or referred </a:t>
            </a:r>
            <a:r>
              <a:rPr lang="en-GB" sz="700">
                <a:latin typeface="Arial"/>
                <a:cs typeface="Arial"/>
              </a:rPr>
              <a:t>to </a:t>
            </a:r>
            <a:r>
              <a:rPr lang="en-GB" sz="700" spc="5">
                <a:latin typeface="Arial"/>
                <a:cs typeface="Arial"/>
              </a:rPr>
              <a:t> </a:t>
            </a:r>
            <a:r>
              <a:rPr lang="en-GB" sz="700" spc="-5">
                <a:latin typeface="Arial"/>
                <a:cs typeface="Arial"/>
              </a:rPr>
              <a:t>herein sets out the entire agreement</a:t>
            </a:r>
            <a:r>
              <a:rPr lang="en-GB" sz="700" spc="180">
                <a:latin typeface="Arial"/>
                <a:cs typeface="Arial"/>
              </a:rPr>
              <a:t> </a:t>
            </a:r>
            <a:r>
              <a:rPr lang="en-GB" sz="700" spc="-10">
                <a:latin typeface="Arial"/>
                <a:cs typeface="Arial"/>
              </a:rPr>
              <a:t>and </a:t>
            </a:r>
            <a:r>
              <a:rPr lang="en-GB" sz="700" spc="-5">
                <a:latin typeface="Arial"/>
                <a:cs typeface="Arial"/>
              </a:rPr>
              <a:t>understanding between </a:t>
            </a:r>
            <a:r>
              <a:rPr lang="en-GB" sz="700" spc="-10">
                <a:latin typeface="Arial"/>
                <a:cs typeface="Arial"/>
              </a:rPr>
              <a:t>the </a:t>
            </a:r>
            <a:r>
              <a:rPr lang="en-GB" sz="700" spc="-5">
                <a:latin typeface="Arial"/>
                <a:cs typeface="Arial"/>
              </a:rPr>
              <a:t>parties </a:t>
            </a:r>
            <a:r>
              <a:rPr lang="en-GB" sz="700">
                <a:latin typeface="Arial"/>
                <a:cs typeface="Arial"/>
              </a:rPr>
              <a:t> </a:t>
            </a:r>
            <a:r>
              <a:rPr lang="en-GB" sz="700" spc="-10">
                <a:latin typeface="Arial"/>
                <a:cs typeface="Arial"/>
              </a:rPr>
              <a:t>and</a:t>
            </a:r>
            <a:r>
              <a:rPr lang="en-GB" sz="700" spc="180">
                <a:latin typeface="Arial"/>
                <a:cs typeface="Arial"/>
              </a:rPr>
              <a:t> </a:t>
            </a:r>
            <a:r>
              <a:rPr lang="en-GB" sz="700" spc="-5">
                <a:latin typeface="Arial"/>
                <a:cs typeface="Arial"/>
              </a:rPr>
              <a:t>supersedes</a:t>
            </a:r>
            <a:r>
              <a:rPr lang="en-GB" sz="700">
                <a:latin typeface="Arial"/>
                <a:cs typeface="Arial"/>
              </a:rPr>
              <a:t> </a:t>
            </a:r>
            <a:r>
              <a:rPr lang="en-GB" sz="700" spc="-5">
                <a:latin typeface="Arial"/>
                <a:cs typeface="Arial"/>
              </a:rPr>
              <a:t>all</a:t>
            </a:r>
            <a:r>
              <a:rPr lang="en-GB" sz="700">
                <a:latin typeface="Arial"/>
                <a:cs typeface="Arial"/>
              </a:rPr>
              <a:t> </a:t>
            </a:r>
            <a:r>
              <a:rPr lang="en-GB" sz="700" spc="-5">
                <a:latin typeface="Arial"/>
                <a:cs typeface="Arial"/>
              </a:rPr>
              <a:t>prior</a:t>
            </a:r>
            <a:r>
              <a:rPr lang="en-GB" sz="700">
                <a:latin typeface="Arial"/>
                <a:cs typeface="Arial"/>
              </a:rPr>
              <a:t> </a:t>
            </a:r>
            <a:r>
              <a:rPr lang="en-GB" sz="700" spc="-5">
                <a:latin typeface="Arial"/>
                <a:cs typeface="Arial"/>
              </a:rPr>
              <a:t>agreements,</a:t>
            </a:r>
            <a:r>
              <a:rPr lang="en-GB" sz="700">
                <a:latin typeface="Arial"/>
                <a:cs typeface="Arial"/>
              </a:rPr>
              <a:t> </a:t>
            </a:r>
            <a:r>
              <a:rPr lang="en-GB" sz="700" spc="-5">
                <a:latin typeface="Arial"/>
                <a:cs typeface="Arial"/>
              </a:rPr>
              <a:t>understandings</a:t>
            </a:r>
            <a:r>
              <a:rPr lang="en-GB" sz="700">
                <a:latin typeface="Arial"/>
                <a:cs typeface="Arial"/>
              </a:rPr>
              <a:t> or</a:t>
            </a:r>
            <a:r>
              <a:rPr lang="en-GB" sz="700" spc="190">
                <a:latin typeface="Arial"/>
                <a:cs typeface="Arial"/>
              </a:rPr>
              <a:t> </a:t>
            </a:r>
            <a:r>
              <a:rPr lang="en-GB" sz="700" spc="-5">
                <a:latin typeface="Arial"/>
                <a:cs typeface="Arial"/>
              </a:rPr>
              <a:t>arrangements </a:t>
            </a:r>
            <a:r>
              <a:rPr lang="en-GB" sz="700">
                <a:latin typeface="Arial"/>
                <a:cs typeface="Arial"/>
              </a:rPr>
              <a:t> </a:t>
            </a:r>
            <a:r>
              <a:rPr lang="en-GB" sz="700" spc="-5">
                <a:latin typeface="Arial"/>
                <a:cs typeface="Arial"/>
              </a:rPr>
              <a:t>(whether oral </a:t>
            </a:r>
            <a:r>
              <a:rPr lang="en-GB" sz="700">
                <a:latin typeface="Arial"/>
                <a:cs typeface="Arial"/>
              </a:rPr>
              <a:t>or </a:t>
            </a:r>
            <a:r>
              <a:rPr lang="en-GB" sz="700" spc="-5">
                <a:latin typeface="Arial"/>
                <a:cs typeface="Arial"/>
              </a:rPr>
              <a:t>written) in respect of the subject matter of this Agreement and </a:t>
            </a:r>
            <a:r>
              <a:rPr lang="en-GB" sz="700">
                <a:latin typeface="Arial"/>
                <a:cs typeface="Arial"/>
              </a:rPr>
              <a:t> </a:t>
            </a:r>
            <a:r>
              <a:rPr lang="en-GB" sz="700" spc="-5">
                <a:latin typeface="Arial"/>
                <a:cs typeface="Arial"/>
              </a:rPr>
              <a:t>shall</a:t>
            </a:r>
            <a:r>
              <a:rPr lang="en-GB" sz="700" spc="10">
                <a:latin typeface="Arial"/>
                <a:cs typeface="Arial"/>
              </a:rPr>
              <a:t> </a:t>
            </a:r>
            <a:r>
              <a:rPr lang="en-GB" sz="700" spc="-10">
                <a:latin typeface="Arial"/>
                <a:cs typeface="Arial"/>
              </a:rPr>
              <a:t>not</a:t>
            </a:r>
            <a:r>
              <a:rPr lang="en-GB" sz="700" spc="5">
                <a:latin typeface="Arial"/>
                <a:cs typeface="Arial"/>
              </a:rPr>
              <a:t> </a:t>
            </a:r>
            <a:r>
              <a:rPr lang="en-GB" sz="700" spc="-5">
                <a:latin typeface="Arial"/>
                <a:cs typeface="Arial"/>
              </a:rPr>
              <a:t>be</a:t>
            </a:r>
            <a:r>
              <a:rPr lang="en-GB" sz="700" spc="5">
                <a:latin typeface="Arial"/>
                <a:cs typeface="Arial"/>
              </a:rPr>
              <a:t> </a:t>
            </a:r>
            <a:r>
              <a:rPr lang="en-GB" sz="700" spc="-5">
                <a:latin typeface="Arial"/>
                <a:cs typeface="Arial"/>
              </a:rPr>
              <a:t>modified</a:t>
            </a:r>
            <a:r>
              <a:rPr lang="en-GB" sz="700" spc="5">
                <a:latin typeface="Arial"/>
                <a:cs typeface="Arial"/>
              </a:rPr>
              <a:t> </a:t>
            </a:r>
            <a:r>
              <a:rPr lang="en-GB" sz="700" spc="-5">
                <a:latin typeface="Arial"/>
                <a:cs typeface="Arial"/>
              </a:rPr>
              <a:t>except </a:t>
            </a:r>
            <a:r>
              <a:rPr lang="en-GB" sz="700">
                <a:latin typeface="Arial"/>
                <a:cs typeface="Arial"/>
              </a:rPr>
              <a:t>in</a:t>
            </a:r>
            <a:r>
              <a:rPr lang="en-GB" sz="700" spc="-10">
                <a:latin typeface="Arial"/>
                <a:cs typeface="Arial"/>
              </a:rPr>
              <a:t> </a:t>
            </a:r>
            <a:r>
              <a:rPr lang="en-GB" sz="700" spc="-5">
                <a:latin typeface="Arial"/>
                <a:cs typeface="Arial"/>
              </a:rPr>
              <a:t>a</a:t>
            </a:r>
            <a:r>
              <a:rPr lang="en-GB" sz="700" spc="5">
                <a:latin typeface="Arial"/>
                <a:cs typeface="Arial"/>
              </a:rPr>
              <a:t> </a:t>
            </a:r>
            <a:r>
              <a:rPr lang="en-GB" sz="700" spc="-5">
                <a:latin typeface="Arial"/>
                <a:cs typeface="Arial"/>
              </a:rPr>
              <a:t>writing</a:t>
            </a:r>
            <a:r>
              <a:rPr lang="en-GB" sz="700" spc="5">
                <a:latin typeface="Arial"/>
                <a:cs typeface="Arial"/>
              </a:rPr>
              <a:t> </a:t>
            </a:r>
            <a:r>
              <a:rPr lang="en-GB" sz="700" spc="-5">
                <a:latin typeface="Arial"/>
                <a:cs typeface="Arial"/>
              </a:rPr>
              <a:t>signed</a:t>
            </a:r>
            <a:r>
              <a:rPr lang="en-GB" sz="700" spc="10">
                <a:latin typeface="Arial"/>
                <a:cs typeface="Arial"/>
              </a:rPr>
              <a:t> </a:t>
            </a:r>
            <a:r>
              <a:rPr lang="en-GB" sz="700" spc="-5">
                <a:latin typeface="Arial"/>
                <a:cs typeface="Arial"/>
              </a:rPr>
              <a:t>by</a:t>
            </a:r>
            <a:r>
              <a:rPr lang="en-GB" sz="700" spc="5">
                <a:latin typeface="Arial"/>
                <a:cs typeface="Arial"/>
              </a:rPr>
              <a:t> </a:t>
            </a:r>
            <a:r>
              <a:rPr lang="en-GB" sz="700" spc="-5">
                <a:latin typeface="Arial"/>
                <a:cs typeface="Arial"/>
              </a:rPr>
              <a:t>both</a:t>
            </a:r>
            <a:r>
              <a:rPr lang="en-GB" sz="700" spc="-10">
                <a:latin typeface="Arial"/>
                <a:cs typeface="Arial"/>
              </a:rPr>
              <a:t> </a:t>
            </a:r>
            <a:r>
              <a:rPr lang="en-GB" sz="700" spc="-5">
                <a:latin typeface="Arial"/>
                <a:cs typeface="Arial"/>
              </a:rPr>
              <a:t>parties.</a:t>
            </a:r>
            <a:endParaRPr lang="en-GB" sz="700">
              <a:latin typeface="Arial"/>
              <a:cs typeface="Arial"/>
            </a:endParaRPr>
          </a:p>
          <a:p>
            <a:pPr marL="180000" marR="6350" indent="-180000" algn="just">
              <a:spcBef>
                <a:spcPts val="300"/>
              </a:spcBef>
              <a:spcAft>
                <a:spcPts val="300"/>
              </a:spcAft>
              <a:buFont typeface="Arial"/>
              <a:buAutoNum type="arabicPeriod" startAt="46"/>
              <a:tabLst>
                <a:tab pos="193675" algn="l"/>
              </a:tabLst>
            </a:pPr>
            <a:r>
              <a:rPr lang="en-GB" sz="700" spc="-5">
                <a:latin typeface="Arial"/>
                <a:cs typeface="Arial"/>
              </a:rPr>
              <a:t>These T&amp;Cs shall</a:t>
            </a:r>
            <a:r>
              <a:rPr lang="en-GB" sz="700" spc="180">
                <a:latin typeface="Arial"/>
                <a:cs typeface="Arial"/>
              </a:rPr>
              <a:t> </a:t>
            </a:r>
            <a:r>
              <a:rPr lang="en-GB" sz="700" spc="-5">
                <a:latin typeface="Arial"/>
                <a:cs typeface="Arial"/>
              </a:rPr>
              <a:t>be governed by </a:t>
            </a:r>
            <a:r>
              <a:rPr lang="en-GB" sz="700">
                <a:latin typeface="Arial"/>
                <a:cs typeface="Arial"/>
              </a:rPr>
              <a:t>and </a:t>
            </a:r>
            <a:r>
              <a:rPr lang="en-GB" sz="700" spc="-5">
                <a:latin typeface="Arial"/>
                <a:cs typeface="Arial"/>
              </a:rPr>
              <a:t>construed in accordance with English </a:t>
            </a:r>
            <a:r>
              <a:rPr lang="en-GB" sz="700">
                <a:latin typeface="Arial"/>
                <a:cs typeface="Arial"/>
              </a:rPr>
              <a:t> </a:t>
            </a:r>
            <a:r>
              <a:rPr lang="en-GB" sz="700" spc="-5">
                <a:latin typeface="Arial"/>
                <a:cs typeface="Arial"/>
              </a:rPr>
              <a:t>law and shall</a:t>
            </a:r>
            <a:r>
              <a:rPr lang="en-GB" sz="700" spc="15">
                <a:latin typeface="Arial"/>
                <a:cs typeface="Arial"/>
              </a:rPr>
              <a:t> </a:t>
            </a:r>
            <a:r>
              <a:rPr lang="en-GB" sz="700" spc="-5">
                <a:latin typeface="Arial"/>
                <a:cs typeface="Arial"/>
              </a:rPr>
              <a:t>be</a:t>
            </a:r>
            <a:r>
              <a:rPr lang="en-GB" sz="700" spc="5">
                <a:latin typeface="Arial"/>
                <a:cs typeface="Arial"/>
              </a:rPr>
              <a:t> </a:t>
            </a:r>
            <a:r>
              <a:rPr lang="en-GB" sz="700" spc="-5">
                <a:latin typeface="Arial"/>
                <a:cs typeface="Arial"/>
              </a:rPr>
              <a:t>subject</a:t>
            </a:r>
            <a:r>
              <a:rPr lang="en-GB" sz="700" spc="10">
                <a:latin typeface="Arial"/>
                <a:cs typeface="Arial"/>
              </a:rPr>
              <a:t> </a:t>
            </a:r>
            <a:r>
              <a:rPr lang="en-GB" sz="700" spc="-5">
                <a:latin typeface="Arial"/>
                <a:cs typeface="Arial"/>
              </a:rPr>
              <a:t>to</a:t>
            </a:r>
            <a:r>
              <a:rPr lang="en-GB" sz="700" spc="10">
                <a:latin typeface="Arial"/>
                <a:cs typeface="Arial"/>
              </a:rPr>
              <a:t> </a:t>
            </a:r>
            <a:r>
              <a:rPr lang="en-GB" sz="700" spc="-5">
                <a:latin typeface="Arial"/>
                <a:cs typeface="Arial"/>
              </a:rPr>
              <a:t>the exclusive</a:t>
            </a:r>
            <a:r>
              <a:rPr lang="en-GB" sz="700" spc="-10">
                <a:latin typeface="Arial"/>
                <a:cs typeface="Arial"/>
              </a:rPr>
              <a:t> </a:t>
            </a:r>
            <a:r>
              <a:rPr lang="en-GB" sz="700" spc="-5">
                <a:latin typeface="Arial"/>
                <a:cs typeface="Arial"/>
              </a:rPr>
              <a:t>jurisdiction</a:t>
            </a:r>
            <a:r>
              <a:rPr lang="en-GB" sz="700" spc="10">
                <a:latin typeface="Arial"/>
                <a:cs typeface="Arial"/>
              </a:rPr>
              <a:t> </a:t>
            </a:r>
            <a:r>
              <a:rPr lang="en-GB" sz="700" spc="-5">
                <a:latin typeface="Arial"/>
                <a:cs typeface="Arial"/>
              </a:rPr>
              <a:t>of</a:t>
            </a:r>
            <a:r>
              <a:rPr lang="en-GB" sz="700" spc="10">
                <a:latin typeface="Arial"/>
                <a:cs typeface="Arial"/>
              </a:rPr>
              <a:t> </a:t>
            </a:r>
            <a:r>
              <a:rPr lang="en-GB" sz="700" spc="-10">
                <a:latin typeface="Arial"/>
                <a:cs typeface="Arial"/>
              </a:rPr>
              <a:t>the</a:t>
            </a:r>
            <a:r>
              <a:rPr lang="en-GB" sz="700" spc="10">
                <a:latin typeface="Arial"/>
                <a:cs typeface="Arial"/>
              </a:rPr>
              <a:t> </a:t>
            </a:r>
            <a:r>
              <a:rPr lang="en-GB" sz="700" spc="-5">
                <a:latin typeface="Arial"/>
                <a:cs typeface="Arial"/>
              </a:rPr>
              <a:t>courts</a:t>
            </a:r>
            <a:r>
              <a:rPr lang="en-GB" sz="700" spc="5">
                <a:latin typeface="Arial"/>
                <a:cs typeface="Arial"/>
              </a:rPr>
              <a:t> </a:t>
            </a:r>
            <a:r>
              <a:rPr lang="en-GB" sz="700" spc="-5">
                <a:latin typeface="Arial"/>
                <a:cs typeface="Arial"/>
              </a:rPr>
              <a:t>of</a:t>
            </a:r>
            <a:r>
              <a:rPr lang="en-GB" sz="700" spc="10">
                <a:latin typeface="Arial"/>
                <a:cs typeface="Arial"/>
              </a:rPr>
              <a:t> </a:t>
            </a:r>
            <a:r>
              <a:rPr lang="en-GB" sz="700" spc="-5">
                <a:latin typeface="Arial"/>
                <a:cs typeface="Arial"/>
              </a:rPr>
              <a:t>England.</a:t>
            </a:r>
            <a:endParaRPr lang="en-GB" sz="700">
              <a:latin typeface="Arial"/>
              <a:cs typeface="Arial"/>
            </a:endParaRPr>
          </a:p>
          <a:p>
            <a:pPr marL="180000" marR="6350" indent="-180000" algn="just">
              <a:spcBef>
                <a:spcPts val="300"/>
              </a:spcBef>
              <a:spcAft>
                <a:spcPts val="300"/>
              </a:spcAft>
              <a:buAutoNum type="arabicPeriod" startAt="35"/>
              <a:tabLst>
                <a:tab pos="193040" algn="l"/>
              </a:tabLst>
            </a:pPr>
            <a:endParaRPr lang="en-GB" sz="700" spc="-5">
              <a:latin typeface="Arial"/>
              <a:cs typeface="Arial"/>
            </a:endParaRPr>
          </a:p>
          <a:p>
            <a:pPr marL="180000" marR="5080" indent="-180000" algn="just">
              <a:spcBef>
                <a:spcPts val="300"/>
              </a:spcBef>
              <a:spcAft>
                <a:spcPts val="300"/>
              </a:spcAft>
              <a:buAutoNum type="arabicPeriod" startAt="36"/>
              <a:tabLst>
                <a:tab pos="193040" algn="l"/>
              </a:tabLst>
            </a:pPr>
            <a:endParaRPr lang="en-GB" sz="700">
              <a:latin typeface="Arial"/>
              <a:cs typeface="Arial"/>
            </a:endParaRPr>
          </a:p>
        </p:txBody>
      </p:sp>
    </p:spTree>
    <p:extLst>
      <p:ext uri="{BB962C8B-B14F-4D97-AF65-F5344CB8AC3E}">
        <p14:creationId xmlns:p14="http://schemas.microsoft.com/office/powerpoint/2010/main" val="2345805383"/>
      </p:ext>
    </p:extLst>
  </p:cSld>
  <p:clrMapOvr>
    <a:masterClrMapping/>
  </p:clrMapOvr>
  <p:extLst>
    <p:ext uri="{DCECCB84-F9BA-43D5-87BE-67443E8EF086}">
      <p15:sldGuideLst xmlns:p15="http://schemas.microsoft.com/office/powerpoint/2012/main"/>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T&amp;C4">
    <p:spTree>
      <p:nvGrpSpPr>
        <p:cNvPr id="1" name=""/>
        <p:cNvGrpSpPr/>
        <p:nvPr/>
      </p:nvGrpSpPr>
      <p:grpSpPr>
        <a:xfrm>
          <a:off x="0" y="0"/>
          <a:ext cx="0" cy="0"/>
          <a:chOff x="0" y="0"/>
          <a:chExt cx="0" cy="0"/>
        </a:xfrm>
      </p:grpSpPr>
      <p:sp>
        <p:nvSpPr>
          <p:cNvPr id="11" name="Slide Number Placeholder 15">
            <a:extLst>
              <a:ext uri="{FF2B5EF4-FFF2-40B4-BE49-F238E27FC236}">
                <a16:creationId xmlns:a16="http://schemas.microsoft.com/office/drawing/2014/main" id="{8D12899D-1C8B-4BF7-9004-B8652304FB39}"/>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5" name="object 27">
            <a:extLst>
              <a:ext uri="{FF2B5EF4-FFF2-40B4-BE49-F238E27FC236}">
                <a16:creationId xmlns:a16="http://schemas.microsoft.com/office/drawing/2014/main" id="{D4587787-16C8-46AC-95EA-ED9773321031}"/>
              </a:ext>
              <a:ext uri="{C183D7F6-B498-43B3-948B-1728B52AA6E4}">
                <adec:decorative xmlns:adec="http://schemas.microsoft.com/office/drawing/2017/decorative" val="1"/>
              </a:ext>
            </a:extLst>
          </p:cNvPr>
          <p:cNvSpPr txBox="1">
            <a:spLocks/>
          </p:cNvSpPr>
          <p:nvPr/>
        </p:nvSpPr>
        <p:spPr>
          <a:xfrm>
            <a:off x="442913" y="78156"/>
            <a:ext cx="1582737" cy="94257"/>
          </a:xfrm>
          <a:prstGeom prst="rect">
            <a:avLst/>
          </a:prstGeom>
        </p:spPr>
        <p:txBody>
          <a:bodyPr vert="horz" wrap="square" lIns="0" tIns="1905" rIns="0" bIns="0" rtlCol="0">
            <a:spAutoFit/>
          </a:bodyPr>
          <a:lstStyle>
            <a:defPPr>
              <a:defRPr lang="en-US"/>
            </a:defPPr>
            <a:lvl1pPr marL="0" algn="l" defTabSz="914400" rtl="0" eaLnBrk="1" latinLnBrk="0" hangingPunct="1">
              <a:defRPr sz="800" b="0" i="0" kern="1200">
                <a:solidFill>
                  <a:schemeClr val="tx1"/>
                </a:solidFill>
                <a:latin typeface="Times New Roman"/>
                <a:ea typeface="+mn-ea"/>
                <a:cs typeface="Times New Roman"/>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marR="0" lvl="0" indent="0" algn="l" defTabSz="914400" rtl="0" eaLnBrk="1" fontAlgn="auto" latinLnBrk="0" hangingPunct="1">
              <a:lnSpc>
                <a:spcPct val="100000"/>
              </a:lnSpc>
              <a:spcBef>
                <a:spcPts val="15"/>
              </a:spcBef>
              <a:spcAft>
                <a:spcPts val="0"/>
              </a:spcAft>
              <a:buClrTx/>
              <a:buSzTx/>
              <a:buFontTx/>
              <a:buNone/>
              <a:tabLst/>
              <a:defRPr/>
            </a:pPr>
            <a:r>
              <a:rPr kumimoji="0" lang="en-GB" sz="600" b="0" i="1" u="none" strike="noStrike" kern="1200" cap="none" spc="-5" normalizeH="0" baseline="0" noProof="0">
                <a:ln>
                  <a:noFill/>
                </a:ln>
                <a:effectLst/>
                <a:uLnTx/>
                <a:uFillTx/>
                <a:latin typeface="+mn-lt"/>
                <a:ea typeface="+mn-ea"/>
                <a:cs typeface="Times New Roman"/>
              </a:rPr>
              <a:t>Version</a:t>
            </a:r>
            <a:r>
              <a:rPr kumimoji="0" lang="en-GB" sz="600" b="0" i="1" u="none" strike="noStrike" kern="1200" cap="none" spc="-30" normalizeH="0" baseline="0" noProof="0">
                <a:ln>
                  <a:noFill/>
                </a:ln>
                <a:effectLst/>
                <a:uLnTx/>
                <a:uFillTx/>
                <a:latin typeface="+mn-lt"/>
                <a:ea typeface="+mn-ea"/>
                <a:cs typeface="Times New Roman"/>
              </a:rPr>
              <a:t> </a:t>
            </a:r>
            <a:r>
              <a:rPr kumimoji="0" lang="en-GB" sz="600" b="0" i="1" u="none" strike="noStrike" kern="1200" cap="none" spc="0" normalizeH="0" baseline="0" noProof="0">
                <a:ln>
                  <a:noFill/>
                </a:ln>
                <a:effectLst/>
                <a:uLnTx/>
                <a:uFillTx/>
                <a:latin typeface="+mn-lt"/>
                <a:ea typeface="+mn-ea"/>
                <a:cs typeface="Times New Roman"/>
              </a:rPr>
              <a:t>10.</a:t>
            </a:r>
            <a:r>
              <a:rPr kumimoji="0" lang="en-GB" sz="600" b="0" i="1" u="none" strike="noStrike" kern="1200" cap="none" spc="-20" normalizeH="0" baseline="0" noProof="0">
                <a:ln>
                  <a:noFill/>
                </a:ln>
                <a:effectLst/>
                <a:uLnTx/>
                <a:uFillTx/>
                <a:latin typeface="+mn-lt"/>
                <a:ea typeface="+mn-ea"/>
                <a:cs typeface="Times New Roman"/>
              </a:rPr>
              <a:t> </a:t>
            </a:r>
            <a:r>
              <a:rPr kumimoji="0" lang="en-GB" sz="600" b="0" i="1" u="none" strike="noStrike" kern="1200" cap="none" spc="-5" normalizeH="0" baseline="0" noProof="0">
                <a:ln>
                  <a:noFill/>
                </a:ln>
                <a:effectLst/>
                <a:uLnTx/>
                <a:uFillTx/>
                <a:latin typeface="+mn-lt"/>
                <a:ea typeface="+mn-ea"/>
                <a:cs typeface="Times New Roman"/>
              </a:rPr>
              <a:t>January.22</a:t>
            </a:r>
          </a:p>
        </p:txBody>
      </p:sp>
      <p:sp>
        <p:nvSpPr>
          <p:cNvPr id="4" name="object 4">
            <a:extLst>
              <a:ext uri="{FF2B5EF4-FFF2-40B4-BE49-F238E27FC236}">
                <a16:creationId xmlns:a16="http://schemas.microsoft.com/office/drawing/2014/main" id="{64B67A8C-905A-4EC9-A9A3-6D119BC3A186}"/>
              </a:ext>
            </a:extLst>
          </p:cNvPr>
          <p:cNvSpPr txBox="1"/>
          <p:nvPr/>
        </p:nvSpPr>
        <p:spPr>
          <a:xfrm>
            <a:off x="442913" y="431290"/>
            <a:ext cx="11306175" cy="5407535"/>
          </a:xfrm>
          <a:prstGeom prst="rect">
            <a:avLst/>
          </a:prstGeom>
        </p:spPr>
        <p:txBody>
          <a:bodyPr vert="horz" wrap="square" lIns="0" tIns="19685" rIns="0" bIns="0" numCol="3" spcCol="360000" rtlCol="0">
            <a:noAutofit/>
          </a:bodyPr>
          <a:lstStyle/>
          <a:p>
            <a:pPr marL="12700">
              <a:spcBef>
                <a:spcPts val="300"/>
              </a:spcBef>
              <a:spcAft>
                <a:spcPts val="300"/>
              </a:spcAft>
            </a:pPr>
            <a:r>
              <a:rPr lang="en-GB" sz="700" b="1" spc="-5">
                <a:latin typeface="Arial"/>
                <a:cs typeface="Arial"/>
              </a:rPr>
              <a:t>APPENDIX</a:t>
            </a:r>
            <a:r>
              <a:rPr lang="en-GB" sz="700" b="1">
                <a:latin typeface="Arial"/>
                <a:cs typeface="Arial"/>
              </a:rPr>
              <a:t> </a:t>
            </a:r>
            <a:r>
              <a:rPr lang="en-GB" sz="700" b="1" spc="-5">
                <a:latin typeface="Arial"/>
                <a:cs typeface="Arial"/>
              </a:rPr>
              <a:t>1</a:t>
            </a:r>
            <a:r>
              <a:rPr lang="en-GB" sz="700" b="1" spc="5">
                <a:latin typeface="Arial"/>
                <a:cs typeface="Arial"/>
              </a:rPr>
              <a:t> </a:t>
            </a:r>
            <a:r>
              <a:rPr lang="en-GB" sz="700" b="1" spc="-5">
                <a:latin typeface="Arial"/>
                <a:cs typeface="Arial"/>
              </a:rPr>
              <a:t>– Data</a:t>
            </a:r>
            <a:r>
              <a:rPr lang="en-GB" sz="700" b="1" spc="-10">
                <a:latin typeface="Arial"/>
                <a:cs typeface="Arial"/>
              </a:rPr>
              <a:t> </a:t>
            </a:r>
            <a:r>
              <a:rPr lang="en-GB" sz="700" b="1" spc="-5">
                <a:latin typeface="Arial"/>
                <a:cs typeface="Arial"/>
              </a:rPr>
              <a:t>Processing</a:t>
            </a:r>
            <a:r>
              <a:rPr lang="en-GB" sz="700" b="1" spc="5">
                <a:latin typeface="Arial"/>
                <a:cs typeface="Arial"/>
              </a:rPr>
              <a:t> </a:t>
            </a:r>
            <a:r>
              <a:rPr lang="en-GB" sz="700" b="1" spc="-5">
                <a:latin typeface="Arial"/>
                <a:cs typeface="Arial"/>
              </a:rPr>
              <a:t>Obligations</a:t>
            </a:r>
            <a:r>
              <a:rPr lang="en-GB" sz="700" b="1" spc="5">
                <a:latin typeface="Arial"/>
                <a:cs typeface="Arial"/>
              </a:rPr>
              <a:t> </a:t>
            </a:r>
            <a:r>
              <a:rPr lang="en-GB" sz="700" b="1">
                <a:latin typeface="Arial"/>
                <a:cs typeface="Arial"/>
              </a:rPr>
              <a:t>of</a:t>
            </a:r>
            <a:r>
              <a:rPr lang="en-GB" sz="700" b="1" spc="-5">
                <a:latin typeface="Arial"/>
                <a:cs typeface="Arial"/>
              </a:rPr>
              <a:t> the</a:t>
            </a:r>
            <a:r>
              <a:rPr lang="en-GB" sz="700" b="1" spc="5">
                <a:latin typeface="Arial"/>
                <a:cs typeface="Arial"/>
              </a:rPr>
              <a:t> </a:t>
            </a:r>
            <a:r>
              <a:rPr lang="en-GB" sz="700" b="1" spc="-5">
                <a:latin typeface="Arial"/>
                <a:cs typeface="Arial"/>
              </a:rPr>
              <a:t>Client</a:t>
            </a:r>
            <a:r>
              <a:rPr lang="en-GB" sz="700" b="1" spc="-10">
                <a:latin typeface="Arial"/>
                <a:cs typeface="Arial"/>
              </a:rPr>
              <a:t> </a:t>
            </a:r>
            <a:r>
              <a:rPr lang="en-GB" sz="700" b="1">
                <a:latin typeface="Arial"/>
                <a:cs typeface="Arial"/>
              </a:rPr>
              <a:t>and</a:t>
            </a:r>
            <a:r>
              <a:rPr lang="en-GB" sz="700" b="1" spc="-5">
                <a:latin typeface="Arial"/>
                <a:cs typeface="Arial"/>
              </a:rPr>
              <a:t> Supplier</a:t>
            </a:r>
            <a:endParaRPr lang="en-GB" sz="700">
              <a:latin typeface="Arial"/>
              <a:cs typeface="Arial"/>
            </a:endParaRPr>
          </a:p>
          <a:p>
            <a:pPr marL="12700">
              <a:spcBef>
                <a:spcPts val="300"/>
              </a:spcBef>
              <a:spcAft>
                <a:spcPts val="300"/>
              </a:spcAft>
            </a:pPr>
            <a:r>
              <a:rPr lang="en-GB" sz="700" b="1" spc="-5">
                <a:latin typeface="Arial"/>
                <a:cs typeface="Arial"/>
              </a:rPr>
              <a:t>DEFINITIONS:</a:t>
            </a:r>
            <a:endParaRPr lang="en-GB" sz="700">
              <a:latin typeface="Arial"/>
              <a:cs typeface="Arial"/>
            </a:endParaRPr>
          </a:p>
          <a:p>
            <a:pPr marL="12700">
              <a:spcBef>
                <a:spcPts val="300"/>
              </a:spcBef>
              <a:spcAft>
                <a:spcPts val="300"/>
              </a:spcAft>
            </a:pPr>
            <a:r>
              <a:rPr lang="en-GB" sz="700" b="1" spc="-5">
                <a:latin typeface="Arial"/>
                <a:cs typeface="Arial"/>
              </a:rPr>
              <a:t>Applicable</a:t>
            </a:r>
            <a:r>
              <a:rPr lang="en-GB" sz="700" b="1" spc="-10">
                <a:latin typeface="Arial"/>
                <a:cs typeface="Arial"/>
              </a:rPr>
              <a:t> Laws</a:t>
            </a:r>
            <a:r>
              <a:rPr lang="en-GB" sz="700" spc="-10">
                <a:latin typeface="Arial"/>
                <a:cs typeface="Arial"/>
              </a:rPr>
              <a:t>: </a:t>
            </a:r>
            <a:r>
              <a:rPr lang="en-GB" sz="700" spc="-5">
                <a:latin typeface="Arial"/>
                <a:cs typeface="Arial"/>
              </a:rPr>
              <a:t>means:</a:t>
            </a:r>
            <a:endParaRPr lang="en-GB" sz="700">
              <a:latin typeface="Arial"/>
              <a:cs typeface="Arial"/>
            </a:endParaRPr>
          </a:p>
          <a:p>
            <a:pPr marL="12700" marR="5715">
              <a:spcBef>
                <a:spcPts val="300"/>
              </a:spcBef>
              <a:spcAft>
                <a:spcPts val="300"/>
              </a:spcAft>
            </a:pPr>
            <a:r>
              <a:rPr lang="en-GB" sz="700">
                <a:latin typeface="Arial"/>
                <a:cs typeface="Arial"/>
              </a:rPr>
              <a:t>To</a:t>
            </a:r>
            <a:r>
              <a:rPr lang="en-GB" sz="700" spc="15">
                <a:latin typeface="Arial"/>
                <a:cs typeface="Arial"/>
              </a:rPr>
              <a:t> </a:t>
            </a:r>
            <a:r>
              <a:rPr lang="en-GB" sz="700" spc="-10">
                <a:latin typeface="Arial"/>
                <a:cs typeface="Arial"/>
              </a:rPr>
              <a:t>the</a:t>
            </a:r>
            <a:r>
              <a:rPr lang="en-GB" sz="700" spc="35">
                <a:latin typeface="Arial"/>
                <a:cs typeface="Arial"/>
              </a:rPr>
              <a:t> </a:t>
            </a:r>
            <a:r>
              <a:rPr lang="en-GB" sz="700" spc="-5">
                <a:latin typeface="Arial"/>
                <a:cs typeface="Arial"/>
              </a:rPr>
              <a:t>extent</a:t>
            </a:r>
            <a:r>
              <a:rPr lang="en-GB" sz="700" spc="20">
                <a:latin typeface="Arial"/>
                <a:cs typeface="Arial"/>
              </a:rPr>
              <a:t> </a:t>
            </a:r>
            <a:r>
              <a:rPr lang="en-GB" sz="700" spc="-5">
                <a:latin typeface="Arial"/>
                <a:cs typeface="Arial"/>
              </a:rPr>
              <a:t>the</a:t>
            </a:r>
            <a:r>
              <a:rPr lang="en-GB" sz="700" spc="20">
                <a:latin typeface="Arial"/>
                <a:cs typeface="Arial"/>
              </a:rPr>
              <a:t> </a:t>
            </a:r>
            <a:r>
              <a:rPr lang="en-GB" sz="700" spc="-5">
                <a:latin typeface="Arial"/>
                <a:cs typeface="Arial"/>
              </a:rPr>
              <a:t>UK</a:t>
            </a:r>
            <a:r>
              <a:rPr lang="en-GB" sz="700" spc="40">
                <a:latin typeface="Arial"/>
                <a:cs typeface="Arial"/>
              </a:rPr>
              <a:t> </a:t>
            </a:r>
            <a:r>
              <a:rPr lang="en-GB" sz="700" spc="-5">
                <a:latin typeface="Arial"/>
                <a:cs typeface="Arial"/>
              </a:rPr>
              <a:t>GDPR</a:t>
            </a:r>
            <a:r>
              <a:rPr lang="en-GB" sz="700" spc="25">
                <a:latin typeface="Arial"/>
                <a:cs typeface="Arial"/>
              </a:rPr>
              <a:t> </a:t>
            </a:r>
            <a:r>
              <a:rPr lang="en-GB" sz="700" spc="-5">
                <a:latin typeface="Arial"/>
                <a:cs typeface="Arial"/>
              </a:rPr>
              <a:t>and</a:t>
            </a:r>
            <a:r>
              <a:rPr lang="en-GB" sz="700" spc="20">
                <a:latin typeface="Arial"/>
                <a:cs typeface="Arial"/>
              </a:rPr>
              <a:t> </a:t>
            </a:r>
            <a:r>
              <a:rPr lang="en-GB" sz="700" spc="-5">
                <a:latin typeface="Arial"/>
                <a:cs typeface="Arial"/>
              </a:rPr>
              <a:t>UK</a:t>
            </a:r>
            <a:r>
              <a:rPr lang="en-GB" sz="700" spc="30">
                <a:latin typeface="Arial"/>
                <a:cs typeface="Arial"/>
              </a:rPr>
              <a:t> </a:t>
            </a:r>
            <a:r>
              <a:rPr lang="en-GB" sz="700" spc="-5">
                <a:latin typeface="Arial"/>
                <a:cs typeface="Arial"/>
              </a:rPr>
              <a:t>Data</a:t>
            </a:r>
            <a:r>
              <a:rPr lang="en-GB" sz="700" spc="20">
                <a:latin typeface="Arial"/>
                <a:cs typeface="Arial"/>
              </a:rPr>
              <a:t> </a:t>
            </a:r>
            <a:r>
              <a:rPr lang="en-GB" sz="700" spc="-5">
                <a:latin typeface="Arial"/>
                <a:cs typeface="Arial"/>
              </a:rPr>
              <a:t>Protection</a:t>
            </a:r>
            <a:r>
              <a:rPr lang="en-GB" sz="700" spc="20">
                <a:latin typeface="Arial"/>
                <a:cs typeface="Arial"/>
              </a:rPr>
              <a:t> </a:t>
            </a:r>
            <a:r>
              <a:rPr lang="en-GB" sz="700" spc="-5">
                <a:latin typeface="Arial"/>
                <a:cs typeface="Arial"/>
              </a:rPr>
              <a:t>Act</a:t>
            </a:r>
            <a:r>
              <a:rPr lang="en-GB" sz="700" spc="25">
                <a:latin typeface="Arial"/>
                <a:cs typeface="Arial"/>
              </a:rPr>
              <a:t> </a:t>
            </a:r>
            <a:r>
              <a:rPr lang="en-GB" sz="700" spc="-5">
                <a:latin typeface="Arial"/>
                <a:cs typeface="Arial"/>
              </a:rPr>
              <a:t>2018</a:t>
            </a:r>
            <a:r>
              <a:rPr lang="en-GB" sz="700" spc="20">
                <a:latin typeface="Arial"/>
                <a:cs typeface="Arial"/>
              </a:rPr>
              <a:t> </a:t>
            </a:r>
            <a:r>
              <a:rPr lang="en-GB" sz="700" spc="-5">
                <a:latin typeface="Arial"/>
                <a:cs typeface="Arial"/>
              </a:rPr>
              <a:t>applies,</a:t>
            </a:r>
            <a:r>
              <a:rPr lang="en-GB" sz="700" spc="25">
                <a:latin typeface="Arial"/>
                <a:cs typeface="Arial"/>
              </a:rPr>
              <a:t> </a:t>
            </a:r>
            <a:r>
              <a:rPr lang="en-GB" sz="700" spc="-5">
                <a:latin typeface="Arial"/>
                <a:cs typeface="Arial"/>
              </a:rPr>
              <a:t>the</a:t>
            </a:r>
            <a:r>
              <a:rPr lang="en-GB" sz="700" spc="20">
                <a:latin typeface="Arial"/>
                <a:cs typeface="Arial"/>
              </a:rPr>
              <a:t> </a:t>
            </a:r>
            <a:r>
              <a:rPr lang="en-GB" sz="700" spc="-5">
                <a:latin typeface="Arial"/>
                <a:cs typeface="Arial"/>
              </a:rPr>
              <a:t>law/s</a:t>
            </a:r>
            <a:r>
              <a:rPr lang="en-GB" sz="700" spc="25">
                <a:latin typeface="Arial"/>
                <a:cs typeface="Arial"/>
              </a:rPr>
              <a:t> </a:t>
            </a:r>
            <a:r>
              <a:rPr lang="en-GB" sz="700" spc="-10">
                <a:latin typeface="Arial"/>
                <a:cs typeface="Arial"/>
              </a:rPr>
              <a:t>of </a:t>
            </a:r>
            <a:r>
              <a:rPr lang="en-GB" sz="700" spc="-5">
                <a:latin typeface="Arial"/>
                <a:cs typeface="Arial"/>
              </a:rPr>
              <a:t> </a:t>
            </a:r>
            <a:r>
              <a:rPr lang="en-GB" sz="700" spc="-10">
                <a:latin typeface="Arial"/>
                <a:cs typeface="Arial"/>
              </a:rPr>
              <a:t>the</a:t>
            </a:r>
            <a:r>
              <a:rPr lang="en-GB" sz="700" spc="-15">
                <a:latin typeface="Arial"/>
                <a:cs typeface="Arial"/>
              </a:rPr>
              <a:t> </a:t>
            </a:r>
            <a:r>
              <a:rPr lang="en-GB" sz="700" spc="-5">
                <a:latin typeface="Arial"/>
                <a:cs typeface="Arial"/>
              </a:rPr>
              <a:t>United</a:t>
            </a:r>
            <a:r>
              <a:rPr lang="en-GB" sz="700" spc="-10">
                <a:latin typeface="Arial"/>
                <a:cs typeface="Arial"/>
              </a:rPr>
              <a:t> </a:t>
            </a:r>
            <a:r>
              <a:rPr lang="en-GB" sz="700" spc="-5">
                <a:latin typeface="Arial"/>
                <a:cs typeface="Arial"/>
              </a:rPr>
              <a:t>Kingdom.; and/or</a:t>
            </a:r>
            <a:endParaRPr lang="en-GB" sz="700">
              <a:latin typeface="Arial"/>
              <a:cs typeface="Arial"/>
            </a:endParaRPr>
          </a:p>
          <a:p>
            <a:pPr marL="12700" marR="5080">
              <a:spcBef>
                <a:spcPts val="300"/>
              </a:spcBef>
              <a:spcAft>
                <a:spcPts val="300"/>
              </a:spcAft>
            </a:pPr>
            <a:r>
              <a:rPr lang="en-GB" sz="700">
                <a:latin typeface="Arial"/>
                <a:cs typeface="Arial"/>
              </a:rPr>
              <a:t>To</a:t>
            </a:r>
            <a:r>
              <a:rPr lang="en-GB" sz="700" spc="-45">
                <a:latin typeface="Arial"/>
                <a:cs typeface="Arial"/>
              </a:rPr>
              <a:t> </a:t>
            </a:r>
            <a:r>
              <a:rPr lang="en-GB" sz="700" spc="-5">
                <a:latin typeface="Arial"/>
                <a:cs typeface="Arial"/>
              </a:rPr>
              <a:t>the</a:t>
            </a:r>
            <a:r>
              <a:rPr lang="en-GB" sz="700" spc="-30">
                <a:latin typeface="Arial"/>
                <a:cs typeface="Arial"/>
              </a:rPr>
              <a:t> </a:t>
            </a:r>
            <a:r>
              <a:rPr lang="en-GB" sz="700" spc="-5">
                <a:latin typeface="Arial"/>
                <a:cs typeface="Arial"/>
              </a:rPr>
              <a:t>extent</a:t>
            </a:r>
            <a:r>
              <a:rPr lang="en-GB" sz="700" spc="-40">
                <a:latin typeface="Arial"/>
                <a:cs typeface="Arial"/>
              </a:rPr>
              <a:t> </a:t>
            </a:r>
            <a:r>
              <a:rPr lang="en-GB" sz="700" spc="-5">
                <a:latin typeface="Arial"/>
                <a:cs typeface="Arial"/>
              </a:rPr>
              <a:t>EU</a:t>
            </a:r>
            <a:r>
              <a:rPr lang="en-GB" sz="700" spc="-30">
                <a:latin typeface="Arial"/>
                <a:cs typeface="Arial"/>
              </a:rPr>
              <a:t> </a:t>
            </a:r>
            <a:r>
              <a:rPr lang="en-GB" sz="700" spc="-5">
                <a:latin typeface="Arial"/>
                <a:cs typeface="Arial"/>
              </a:rPr>
              <a:t>GDPR</a:t>
            </a:r>
            <a:r>
              <a:rPr lang="en-GB" sz="700" spc="-25">
                <a:latin typeface="Arial"/>
                <a:cs typeface="Arial"/>
              </a:rPr>
              <a:t> </a:t>
            </a:r>
            <a:r>
              <a:rPr lang="en-GB" sz="700" spc="-5">
                <a:latin typeface="Arial"/>
                <a:cs typeface="Arial"/>
              </a:rPr>
              <a:t>applies,</a:t>
            </a:r>
            <a:r>
              <a:rPr lang="en-GB" sz="700" spc="-30">
                <a:latin typeface="Arial"/>
                <a:cs typeface="Arial"/>
              </a:rPr>
              <a:t> </a:t>
            </a:r>
            <a:r>
              <a:rPr lang="en-GB" sz="700" spc="-5">
                <a:latin typeface="Arial"/>
                <a:cs typeface="Arial"/>
              </a:rPr>
              <a:t>the</a:t>
            </a:r>
            <a:r>
              <a:rPr lang="en-GB" sz="700" spc="-40">
                <a:latin typeface="Arial"/>
                <a:cs typeface="Arial"/>
              </a:rPr>
              <a:t> </a:t>
            </a:r>
            <a:r>
              <a:rPr lang="en-GB" sz="700" spc="-5">
                <a:latin typeface="Arial"/>
                <a:cs typeface="Arial"/>
              </a:rPr>
              <a:t>law</a:t>
            </a:r>
            <a:r>
              <a:rPr lang="en-GB" sz="700" spc="-30">
                <a:latin typeface="Arial"/>
                <a:cs typeface="Arial"/>
              </a:rPr>
              <a:t> </a:t>
            </a:r>
            <a:r>
              <a:rPr lang="en-GB" sz="700" spc="-5">
                <a:latin typeface="Arial"/>
                <a:cs typeface="Arial"/>
              </a:rPr>
              <a:t>of</a:t>
            </a:r>
            <a:r>
              <a:rPr lang="en-GB" sz="700" spc="-25">
                <a:latin typeface="Arial"/>
                <a:cs typeface="Arial"/>
              </a:rPr>
              <a:t> </a:t>
            </a:r>
            <a:r>
              <a:rPr lang="en-GB" sz="700" spc="-5">
                <a:latin typeface="Arial"/>
                <a:cs typeface="Arial"/>
              </a:rPr>
              <a:t>the</a:t>
            </a:r>
            <a:r>
              <a:rPr lang="en-GB" sz="700" spc="-45">
                <a:latin typeface="Arial"/>
                <a:cs typeface="Arial"/>
              </a:rPr>
              <a:t> </a:t>
            </a:r>
            <a:r>
              <a:rPr lang="en-GB" sz="700" spc="-5">
                <a:latin typeface="Arial"/>
                <a:cs typeface="Arial"/>
              </a:rPr>
              <a:t>European</a:t>
            </a:r>
            <a:r>
              <a:rPr lang="en-GB" sz="700" spc="-30">
                <a:latin typeface="Arial"/>
                <a:cs typeface="Arial"/>
              </a:rPr>
              <a:t> </a:t>
            </a:r>
            <a:r>
              <a:rPr lang="en-GB" sz="700" spc="-5">
                <a:latin typeface="Arial"/>
                <a:cs typeface="Arial"/>
              </a:rPr>
              <a:t>Union</a:t>
            </a:r>
            <a:r>
              <a:rPr lang="en-GB" sz="700" spc="-25">
                <a:latin typeface="Arial"/>
                <a:cs typeface="Arial"/>
              </a:rPr>
              <a:t> </a:t>
            </a:r>
            <a:r>
              <a:rPr lang="en-GB" sz="700" spc="-5">
                <a:latin typeface="Arial"/>
                <a:cs typeface="Arial"/>
              </a:rPr>
              <a:t>or</a:t>
            </a:r>
            <a:r>
              <a:rPr lang="en-GB" sz="700" spc="-35">
                <a:latin typeface="Arial"/>
                <a:cs typeface="Arial"/>
              </a:rPr>
              <a:t> </a:t>
            </a:r>
            <a:r>
              <a:rPr lang="en-GB" sz="700" spc="-5">
                <a:latin typeface="Arial"/>
                <a:cs typeface="Arial"/>
              </a:rPr>
              <a:t>any</a:t>
            </a:r>
            <a:r>
              <a:rPr lang="en-GB" sz="700" spc="-35">
                <a:latin typeface="Arial"/>
                <a:cs typeface="Arial"/>
              </a:rPr>
              <a:t> </a:t>
            </a:r>
            <a:r>
              <a:rPr lang="en-GB" sz="700" spc="-5">
                <a:latin typeface="Arial"/>
                <a:cs typeface="Arial"/>
              </a:rPr>
              <a:t>member</a:t>
            </a:r>
            <a:r>
              <a:rPr lang="en-GB" sz="700" spc="-20">
                <a:latin typeface="Arial"/>
                <a:cs typeface="Arial"/>
              </a:rPr>
              <a:t> </a:t>
            </a:r>
            <a:r>
              <a:rPr lang="en-GB" sz="700" spc="-5">
                <a:latin typeface="Arial"/>
                <a:cs typeface="Arial"/>
              </a:rPr>
              <a:t>state </a:t>
            </a:r>
            <a:r>
              <a:rPr lang="en-GB" sz="700">
                <a:latin typeface="Arial"/>
                <a:cs typeface="Arial"/>
              </a:rPr>
              <a:t> </a:t>
            </a:r>
            <a:r>
              <a:rPr lang="en-GB" sz="700" spc="-5">
                <a:latin typeface="Arial"/>
                <a:cs typeface="Arial"/>
              </a:rPr>
              <a:t>of the</a:t>
            </a:r>
            <a:r>
              <a:rPr lang="en-GB" sz="700" spc="-10">
                <a:latin typeface="Arial"/>
                <a:cs typeface="Arial"/>
              </a:rPr>
              <a:t> </a:t>
            </a:r>
            <a:r>
              <a:rPr lang="en-GB" sz="700" spc="-5">
                <a:latin typeface="Arial"/>
                <a:cs typeface="Arial"/>
              </a:rPr>
              <a:t>European</a:t>
            </a:r>
            <a:r>
              <a:rPr lang="en-GB" sz="700" spc="5">
                <a:latin typeface="Arial"/>
                <a:cs typeface="Arial"/>
              </a:rPr>
              <a:t> </a:t>
            </a:r>
            <a:r>
              <a:rPr lang="en-GB" sz="700" spc="-5">
                <a:latin typeface="Arial"/>
                <a:cs typeface="Arial"/>
              </a:rPr>
              <a:t>Union</a:t>
            </a:r>
            <a:r>
              <a:rPr lang="en-GB" sz="700" spc="-10">
                <a:latin typeface="Arial"/>
                <a:cs typeface="Arial"/>
              </a:rPr>
              <a:t> </a:t>
            </a:r>
            <a:r>
              <a:rPr lang="en-GB" sz="700">
                <a:latin typeface="Arial"/>
                <a:cs typeface="Arial"/>
              </a:rPr>
              <a:t>to</a:t>
            </a:r>
            <a:r>
              <a:rPr lang="en-GB" sz="700" spc="-10">
                <a:latin typeface="Arial"/>
                <a:cs typeface="Arial"/>
              </a:rPr>
              <a:t> </a:t>
            </a:r>
            <a:r>
              <a:rPr lang="en-GB" sz="700" spc="-5">
                <a:latin typeface="Arial"/>
                <a:cs typeface="Arial"/>
              </a:rPr>
              <a:t>which the</a:t>
            </a:r>
            <a:r>
              <a:rPr lang="en-GB" sz="700" spc="5">
                <a:latin typeface="Arial"/>
                <a:cs typeface="Arial"/>
              </a:rPr>
              <a:t> </a:t>
            </a:r>
            <a:r>
              <a:rPr lang="en-GB" sz="700" spc="-5">
                <a:latin typeface="Arial"/>
                <a:cs typeface="Arial"/>
              </a:rPr>
              <a:t>Supplier</a:t>
            </a:r>
            <a:r>
              <a:rPr lang="en-GB" sz="700" spc="-10">
                <a:latin typeface="Arial"/>
                <a:cs typeface="Arial"/>
              </a:rPr>
              <a:t> </a:t>
            </a:r>
            <a:r>
              <a:rPr lang="en-GB" sz="700" spc="-5">
                <a:latin typeface="Arial"/>
                <a:cs typeface="Arial"/>
              </a:rPr>
              <a:t>is subject.</a:t>
            </a:r>
          </a:p>
          <a:p>
            <a:pPr marL="12700" algn="just">
              <a:spcBef>
                <a:spcPts val="300"/>
              </a:spcBef>
              <a:spcAft>
                <a:spcPts val="300"/>
              </a:spcAft>
            </a:pPr>
            <a:r>
              <a:rPr lang="en-GB" sz="700" b="1" spc="-5">
                <a:latin typeface="Arial"/>
                <a:cs typeface="Arial"/>
              </a:rPr>
              <a:t>Applicable</a:t>
            </a:r>
            <a:r>
              <a:rPr lang="en-GB" sz="700" b="1" spc="-20">
                <a:latin typeface="Arial"/>
                <a:cs typeface="Arial"/>
              </a:rPr>
              <a:t> </a:t>
            </a:r>
            <a:r>
              <a:rPr lang="en-GB" sz="700" b="1">
                <a:latin typeface="Arial"/>
                <a:cs typeface="Arial"/>
              </a:rPr>
              <a:t>Data</a:t>
            </a:r>
            <a:r>
              <a:rPr lang="en-GB" sz="700" b="1" spc="-15">
                <a:latin typeface="Arial"/>
                <a:cs typeface="Arial"/>
              </a:rPr>
              <a:t> </a:t>
            </a:r>
            <a:r>
              <a:rPr lang="en-GB" sz="700" b="1" spc="-5">
                <a:latin typeface="Arial"/>
                <a:cs typeface="Arial"/>
              </a:rPr>
              <a:t>Protection Laws</a:t>
            </a:r>
            <a:r>
              <a:rPr lang="en-GB" sz="700" spc="-5">
                <a:latin typeface="Arial"/>
                <a:cs typeface="Arial"/>
              </a:rPr>
              <a:t>:</a:t>
            </a:r>
            <a:r>
              <a:rPr lang="en-GB" sz="700" spc="-10">
                <a:latin typeface="Arial"/>
                <a:cs typeface="Arial"/>
              </a:rPr>
              <a:t> </a:t>
            </a:r>
            <a:r>
              <a:rPr lang="en-GB" sz="700" spc="-5">
                <a:latin typeface="Arial"/>
                <a:cs typeface="Arial"/>
              </a:rPr>
              <a:t>means:</a:t>
            </a:r>
            <a:endParaRPr lang="en-GB" sz="700">
              <a:latin typeface="Arial"/>
              <a:cs typeface="Arial"/>
            </a:endParaRPr>
          </a:p>
          <a:p>
            <a:pPr marL="12700" marR="6350" algn="just">
              <a:spcBef>
                <a:spcPts val="300"/>
              </a:spcBef>
              <a:spcAft>
                <a:spcPts val="300"/>
              </a:spcAft>
            </a:pPr>
            <a:r>
              <a:rPr lang="en-GB" sz="700">
                <a:latin typeface="Arial"/>
                <a:cs typeface="Arial"/>
              </a:rPr>
              <a:t>To</a:t>
            </a:r>
            <a:r>
              <a:rPr lang="en-GB" sz="700" spc="-30">
                <a:latin typeface="Arial"/>
                <a:cs typeface="Arial"/>
              </a:rPr>
              <a:t> </a:t>
            </a:r>
            <a:r>
              <a:rPr lang="en-GB" sz="700" spc="-5">
                <a:latin typeface="Arial"/>
                <a:cs typeface="Arial"/>
              </a:rPr>
              <a:t>the</a:t>
            </a:r>
            <a:r>
              <a:rPr lang="en-GB" sz="700" spc="-15">
                <a:latin typeface="Arial"/>
                <a:cs typeface="Arial"/>
              </a:rPr>
              <a:t> </a:t>
            </a:r>
            <a:r>
              <a:rPr lang="en-GB" sz="700" spc="-5">
                <a:latin typeface="Arial"/>
                <a:cs typeface="Arial"/>
              </a:rPr>
              <a:t>extent</a:t>
            </a:r>
            <a:r>
              <a:rPr lang="en-GB" sz="700" spc="-15">
                <a:latin typeface="Arial"/>
                <a:cs typeface="Arial"/>
              </a:rPr>
              <a:t> </a:t>
            </a:r>
            <a:r>
              <a:rPr lang="en-GB" sz="700" spc="-5">
                <a:latin typeface="Arial"/>
                <a:cs typeface="Arial"/>
              </a:rPr>
              <a:t>the</a:t>
            </a:r>
            <a:r>
              <a:rPr lang="en-GB" sz="700" spc="-20">
                <a:latin typeface="Arial"/>
                <a:cs typeface="Arial"/>
              </a:rPr>
              <a:t> </a:t>
            </a:r>
            <a:r>
              <a:rPr lang="en-GB" sz="700" spc="-5">
                <a:latin typeface="Arial"/>
                <a:cs typeface="Arial"/>
              </a:rPr>
              <a:t>UK</a:t>
            </a:r>
            <a:r>
              <a:rPr lang="en-GB" sz="700" spc="-10">
                <a:latin typeface="Arial"/>
                <a:cs typeface="Arial"/>
              </a:rPr>
              <a:t> </a:t>
            </a:r>
            <a:r>
              <a:rPr lang="en-GB" sz="700" spc="-5">
                <a:latin typeface="Arial"/>
                <a:cs typeface="Arial"/>
              </a:rPr>
              <a:t>GDPR</a:t>
            </a:r>
            <a:r>
              <a:rPr lang="en-GB" sz="700" spc="-10">
                <a:latin typeface="Arial"/>
                <a:cs typeface="Arial"/>
              </a:rPr>
              <a:t> </a:t>
            </a:r>
            <a:r>
              <a:rPr lang="en-GB" sz="700" spc="-5">
                <a:latin typeface="Arial"/>
                <a:cs typeface="Arial"/>
              </a:rPr>
              <a:t>and</a:t>
            </a:r>
            <a:r>
              <a:rPr lang="en-GB" sz="700" spc="-15">
                <a:latin typeface="Arial"/>
                <a:cs typeface="Arial"/>
              </a:rPr>
              <a:t> </a:t>
            </a:r>
            <a:r>
              <a:rPr lang="en-GB" sz="700" spc="-5">
                <a:latin typeface="Arial"/>
                <a:cs typeface="Arial"/>
              </a:rPr>
              <a:t>UK</a:t>
            </a:r>
            <a:r>
              <a:rPr lang="en-GB" sz="700" spc="-20">
                <a:latin typeface="Arial"/>
                <a:cs typeface="Arial"/>
              </a:rPr>
              <a:t> </a:t>
            </a:r>
            <a:r>
              <a:rPr lang="en-GB" sz="700">
                <a:latin typeface="Arial"/>
                <a:cs typeface="Arial"/>
              </a:rPr>
              <a:t>Data</a:t>
            </a:r>
            <a:r>
              <a:rPr lang="en-GB" sz="700" spc="-30">
                <a:latin typeface="Arial"/>
                <a:cs typeface="Arial"/>
              </a:rPr>
              <a:t> </a:t>
            </a:r>
            <a:r>
              <a:rPr lang="en-GB" sz="700" spc="-5">
                <a:latin typeface="Arial"/>
                <a:cs typeface="Arial"/>
              </a:rPr>
              <a:t>Protection</a:t>
            </a:r>
            <a:r>
              <a:rPr lang="en-GB" sz="700" spc="-15">
                <a:latin typeface="Arial"/>
                <a:cs typeface="Arial"/>
              </a:rPr>
              <a:t> </a:t>
            </a:r>
            <a:r>
              <a:rPr lang="en-GB" sz="700" spc="-5">
                <a:latin typeface="Arial"/>
                <a:cs typeface="Arial"/>
              </a:rPr>
              <a:t>Act</a:t>
            </a:r>
            <a:r>
              <a:rPr lang="en-GB" sz="700" spc="-15">
                <a:latin typeface="Arial"/>
                <a:cs typeface="Arial"/>
              </a:rPr>
              <a:t> </a:t>
            </a:r>
            <a:r>
              <a:rPr lang="en-GB" sz="700" spc="-5">
                <a:latin typeface="Arial"/>
                <a:cs typeface="Arial"/>
              </a:rPr>
              <a:t>2018</a:t>
            </a:r>
            <a:r>
              <a:rPr lang="en-GB" sz="700" spc="-15">
                <a:latin typeface="Arial"/>
                <a:cs typeface="Arial"/>
              </a:rPr>
              <a:t> </a:t>
            </a:r>
            <a:r>
              <a:rPr lang="en-GB" sz="700" spc="-5">
                <a:latin typeface="Arial"/>
                <a:cs typeface="Arial"/>
              </a:rPr>
              <a:t>applies,</a:t>
            </a:r>
            <a:r>
              <a:rPr lang="en-GB" sz="700" spc="-20">
                <a:latin typeface="Arial"/>
                <a:cs typeface="Arial"/>
              </a:rPr>
              <a:t> </a:t>
            </a:r>
            <a:r>
              <a:rPr lang="en-GB" sz="700" spc="-5">
                <a:latin typeface="Arial"/>
                <a:cs typeface="Arial"/>
              </a:rPr>
              <a:t>the</a:t>
            </a:r>
            <a:r>
              <a:rPr lang="en-GB" sz="700" spc="-25">
                <a:latin typeface="Arial"/>
                <a:cs typeface="Arial"/>
              </a:rPr>
              <a:t> </a:t>
            </a:r>
            <a:r>
              <a:rPr lang="en-GB" sz="700" spc="-5">
                <a:latin typeface="Arial"/>
                <a:cs typeface="Arial"/>
              </a:rPr>
              <a:t>law</a:t>
            </a:r>
            <a:r>
              <a:rPr lang="en-GB" sz="700" spc="-10">
                <a:latin typeface="Arial"/>
                <a:cs typeface="Arial"/>
              </a:rPr>
              <a:t> </a:t>
            </a:r>
            <a:r>
              <a:rPr lang="en-GB" sz="700" spc="-5">
                <a:latin typeface="Arial"/>
                <a:cs typeface="Arial"/>
              </a:rPr>
              <a:t>of</a:t>
            </a:r>
            <a:r>
              <a:rPr lang="en-GB" sz="700" spc="-30">
                <a:latin typeface="Arial"/>
                <a:cs typeface="Arial"/>
              </a:rPr>
              <a:t> </a:t>
            </a:r>
            <a:r>
              <a:rPr lang="en-GB" sz="700" spc="-5">
                <a:latin typeface="Arial"/>
                <a:cs typeface="Arial"/>
              </a:rPr>
              <a:t>the </a:t>
            </a:r>
            <a:r>
              <a:rPr lang="en-GB" sz="700">
                <a:latin typeface="Arial"/>
                <a:cs typeface="Arial"/>
              </a:rPr>
              <a:t> </a:t>
            </a:r>
            <a:r>
              <a:rPr lang="en-GB" sz="700" spc="-5">
                <a:latin typeface="Arial"/>
                <a:cs typeface="Arial"/>
              </a:rPr>
              <a:t>United Kingdom </a:t>
            </a:r>
            <a:r>
              <a:rPr lang="en-GB" sz="700">
                <a:latin typeface="Arial"/>
                <a:cs typeface="Arial"/>
              </a:rPr>
              <a:t>or of </a:t>
            </a:r>
            <a:r>
              <a:rPr lang="en-GB" sz="700" spc="-5">
                <a:latin typeface="Arial"/>
                <a:cs typeface="Arial"/>
              </a:rPr>
              <a:t>a part of the United Kingdom which relates to the protection </a:t>
            </a:r>
            <a:r>
              <a:rPr lang="en-GB" sz="700" spc="-10">
                <a:latin typeface="Arial"/>
                <a:cs typeface="Arial"/>
              </a:rPr>
              <a:t>of </a:t>
            </a:r>
            <a:r>
              <a:rPr lang="en-GB" sz="700" spc="-180">
                <a:latin typeface="Arial"/>
                <a:cs typeface="Arial"/>
              </a:rPr>
              <a:t> </a:t>
            </a:r>
            <a:r>
              <a:rPr lang="en-GB" sz="700" spc="-5">
                <a:latin typeface="Arial"/>
                <a:cs typeface="Arial"/>
              </a:rPr>
              <a:t>Personal</a:t>
            </a:r>
            <a:r>
              <a:rPr lang="en-GB" sz="700" spc="5">
                <a:latin typeface="Arial"/>
                <a:cs typeface="Arial"/>
              </a:rPr>
              <a:t> </a:t>
            </a:r>
            <a:r>
              <a:rPr lang="en-GB" sz="700" spc="-5">
                <a:latin typeface="Arial"/>
                <a:cs typeface="Arial"/>
              </a:rPr>
              <a:t>Data.</a:t>
            </a:r>
            <a:endParaRPr lang="en-GB" sz="700">
              <a:latin typeface="Arial"/>
              <a:cs typeface="Arial"/>
            </a:endParaRPr>
          </a:p>
          <a:p>
            <a:pPr marL="12700" marR="5080" algn="just">
              <a:spcBef>
                <a:spcPts val="300"/>
              </a:spcBef>
              <a:spcAft>
                <a:spcPts val="300"/>
              </a:spcAft>
            </a:pPr>
            <a:r>
              <a:rPr lang="en-GB" sz="700">
                <a:latin typeface="Arial"/>
                <a:cs typeface="Arial"/>
              </a:rPr>
              <a:t>To </a:t>
            </a:r>
            <a:r>
              <a:rPr lang="en-GB" sz="700" spc="-5">
                <a:latin typeface="Arial"/>
                <a:cs typeface="Arial"/>
              </a:rPr>
              <a:t>the extent the EU GDPR applies, </a:t>
            </a:r>
            <a:r>
              <a:rPr lang="en-GB" sz="700">
                <a:latin typeface="Arial"/>
                <a:cs typeface="Arial"/>
              </a:rPr>
              <a:t>the </a:t>
            </a:r>
            <a:r>
              <a:rPr lang="en-GB" sz="700" spc="-5">
                <a:latin typeface="Arial"/>
                <a:cs typeface="Arial"/>
              </a:rPr>
              <a:t>law </a:t>
            </a:r>
            <a:r>
              <a:rPr lang="en-GB" sz="700">
                <a:latin typeface="Arial"/>
                <a:cs typeface="Arial"/>
              </a:rPr>
              <a:t>of </a:t>
            </a:r>
            <a:r>
              <a:rPr lang="en-GB" sz="700" spc="-5">
                <a:latin typeface="Arial"/>
                <a:cs typeface="Arial"/>
              </a:rPr>
              <a:t>the European Union </a:t>
            </a:r>
            <a:r>
              <a:rPr lang="en-GB" sz="700">
                <a:latin typeface="Arial"/>
                <a:cs typeface="Arial"/>
              </a:rPr>
              <a:t>or </a:t>
            </a:r>
            <a:r>
              <a:rPr lang="en-GB" sz="700" spc="-10">
                <a:latin typeface="Arial"/>
                <a:cs typeface="Arial"/>
              </a:rPr>
              <a:t>any </a:t>
            </a:r>
            <a:r>
              <a:rPr lang="en-GB" sz="700" spc="-5">
                <a:latin typeface="Arial"/>
                <a:cs typeface="Arial"/>
              </a:rPr>
              <a:t>member </a:t>
            </a:r>
            <a:r>
              <a:rPr lang="en-GB" sz="700">
                <a:latin typeface="Arial"/>
                <a:cs typeface="Arial"/>
              </a:rPr>
              <a:t> </a:t>
            </a:r>
            <a:r>
              <a:rPr lang="en-GB" sz="700" spc="-5">
                <a:latin typeface="Arial"/>
                <a:cs typeface="Arial"/>
              </a:rPr>
              <a:t>state of the European Union to which </a:t>
            </a:r>
            <a:r>
              <a:rPr lang="en-GB" sz="700" spc="-10">
                <a:latin typeface="Arial"/>
                <a:cs typeface="Arial"/>
              </a:rPr>
              <a:t>the </a:t>
            </a:r>
            <a:r>
              <a:rPr lang="en-GB" sz="700" spc="-5">
                <a:latin typeface="Arial"/>
                <a:cs typeface="Arial"/>
              </a:rPr>
              <a:t>Supplier is subject, which relates </a:t>
            </a:r>
            <a:r>
              <a:rPr lang="en-GB" sz="700">
                <a:latin typeface="Arial"/>
                <a:cs typeface="Arial"/>
              </a:rPr>
              <a:t>to </a:t>
            </a:r>
            <a:r>
              <a:rPr lang="en-GB" sz="700" spc="-5">
                <a:latin typeface="Arial"/>
                <a:cs typeface="Arial"/>
              </a:rPr>
              <a:t>the </a:t>
            </a:r>
            <a:r>
              <a:rPr lang="en-GB" sz="700">
                <a:latin typeface="Arial"/>
                <a:cs typeface="Arial"/>
              </a:rPr>
              <a:t> </a:t>
            </a:r>
            <a:r>
              <a:rPr lang="en-GB" sz="700" spc="-5">
                <a:latin typeface="Arial"/>
                <a:cs typeface="Arial"/>
              </a:rPr>
              <a:t>protection</a:t>
            </a:r>
            <a:r>
              <a:rPr lang="en-GB" sz="700">
                <a:latin typeface="Arial"/>
                <a:cs typeface="Arial"/>
              </a:rPr>
              <a:t> </a:t>
            </a:r>
            <a:r>
              <a:rPr lang="en-GB" sz="700" spc="-5">
                <a:latin typeface="Arial"/>
                <a:cs typeface="Arial"/>
              </a:rPr>
              <a:t>of Personal Data.</a:t>
            </a:r>
            <a:endParaRPr lang="en-GB" sz="700">
              <a:latin typeface="Arial"/>
              <a:cs typeface="Arial"/>
            </a:endParaRPr>
          </a:p>
          <a:p>
            <a:pPr marL="12700" marR="5080">
              <a:spcBef>
                <a:spcPts val="300"/>
              </a:spcBef>
              <a:spcAft>
                <a:spcPts val="300"/>
              </a:spcAft>
            </a:pPr>
            <a:r>
              <a:rPr lang="en-GB" sz="700" b="1" spc="-5">
                <a:latin typeface="Arial"/>
                <a:cs typeface="Arial"/>
              </a:rPr>
              <a:t>Client</a:t>
            </a:r>
            <a:r>
              <a:rPr lang="en-GB" sz="700" b="1">
                <a:latin typeface="Arial"/>
                <a:cs typeface="Arial"/>
              </a:rPr>
              <a:t> </a:t>
            </a:r>
            <a:r>
              <a:rPr lang="en-GB" sz="700" b="1" spc="-5">
                <a:latin typeface="Arial"/>
                <a:cs typeface="Arial"/>
              </a:rPr>
              <a:t>Personal</a:t>
            </a:r>
            <a:r>
              <a:rPr lang="en-GB" sz="700" b="1">
                <a:latin typeface="Arial"/>
                <a:cs typeface="Arial"/>
              </a:rPr>
              <a:t> </a:t>
            </a:r>
            <a:r>
              <a:rPr lang="en-GB" sz="700" b="1" spc="-5">
                <a:latin typeface="Arial"/>
                <a:cs typeface="Arial"/>
              </a:rPr>
              <a:t>Data</a:t>
            </a:r>
            <a:r>
              <a:rPr lang="en-GB" sz="700" spc="-5">
                <a:latin typeface="Arial"/>
                <a:cs typeface="Arial"/>
              </a:rPr>
              <a:t>:</a:t>
            </a:r>
            <a:r>
              <a:rPr lang="en-GB" sz="700">
                <a:latin typeface="Arial"/>
                <a:cs typeface="Arial"/>
              </a:rPr>
              <a:t> </a:t>
            </a:r>
            <a:r>
              <a:rPr lang="en-GB" sz="700" spc="-5">
                <a:latin typeface="Arial"/>
                <a:cs typeface="Arial"/>
              </a:rPr>
              <a:t>any</a:t>
            </a:r>
            <a:r>
              <a:rPr lang="en-GB" sz="700">
                <a:latin typeface="Arial"/>
                <a:cs typeface="Arial"/>
              </a:rPr>
              <a:t> </a:t>
            </a:r>
            <a:r>
              <a:rPr lang="en-GB" sz="700" spc="-5">
                <a:latin typeface="Arial"/>
                <a:cs typeface="Arial"/>
              </a:rPr>
              <a:t>Client</a:t>
            </a:r>
            <a:r>
              <a:rPr lang="en-GB" sz="700">
                <a:latin typeface="Arial"/>
                <a:cs typeface="Arial"/>
              </a:rPr>
              <a:t> </a:t>
            </a:r>
            <a:r>
              <a:rPr lang="en-GB" sz="700" spc="-5">
                <a:latin typeface="Arial"/>
                <a:cs typeface="Arial"/>
              </a:rPr>
              <a:t>provided</a:t>
            </a:r>
            <a:r>
              <a:rPr lang="en-GB" sz="700">
                <a:latin typeface="Arial"/>
                <a:cs typeface="Arial"/>
              </a:rPr>
              <a:t> </a:t>
            </a:r>
            <a:r>
              <a:rPr lang="en-GB" sz="700" spc="-5">
                <a:latin typeface="Arial"/>
                <a:cs typeface="Arial"/>
              </a:rPr>
              <a:t>Personal</a:t>
            </a:r>
            <a:r>
              <a:rPr lang="en-GB" sz="700">
                <a:latin typeface="Arial"/>
                <a:cs typeface="Arial"/>
              </a:rPr>
              <a:t> </a:t>
            </a:r>
            <a:r>
              <a:rPr lang="en-GB" sz="700" spc="-5">
                <a:latin typeface="Arial"/>
                <a:cs typeface="Arial"/>
              </a:rPr>
              <a:t>Data</a:t>
            </a:r>
            <a:r>
              <a:rPr lang="en-GB" sz="700">
                <a:latin typeface="Arial"/>
                <a:cs typeface="Arial"/>
              </a:rPr>
              <a:t> </a:t>
            </a:r>
            <a:r>
              <a:rPr lang="en-GB" sz="700" spc="-5">
                <a:latin typeface="Arial"/>
                <a:cs typeface="Arial"/>
              </a:rPr>
              <a:t>which</a:t>
            </a:r>
            <a:r>
              <a:rPr lang="en-GB" sz="700">
                <a:latin typeface="Arial"/>
                <a:cs typeface="Arial"/>
              </a:rPr>
              <a:t> </a:t>
            </a:r>
            <a:r>
              <a:rPr lang="en-GB" sz="700" spc="-5">
                <a:latin typeface="Arial"/>
                <a:cs typeface="Arial"/>
              </a:rPr>
              <a:t>the</a:t>
            </a:r>
            <a:r>
              <a:rPr lang="en-GB" sz="700">
                <a:latin typeface="Arial"/>
                <a:cs typeface="Arial"/>
              </a:rPr>
              <a:t> </a:t>
            </a:r>
            <a:r>
              <a:rPr lang="en-GB" sz="700" spc="-5">
                <a:latin typeface="Arial"/>
                <a:cs typeface="Arial"/>
              </a:rPr>
              <a:t>Supplier </a:t>
            </a:r>
            <a:r>
              <a:rPr lang="en-GB" sz="700">
                <a:latin typeface="Arial"/>
                <a:cs typeface="Arial"/>
              </a:rPr>
              <a:t> </a:t>
            </a:r>
            <a:r>
              <a:rPr lang="en-GB" sz="700" spc="-5">
                <a:latin typeface="Arial"/>
                <a:cs typeface="Arial"/>
              </a:rPr>
              <a:t>processes </a:t>
            </a:r>
            <a:r>
              <a:rPr lang="en-GB" sz="700">
                <a:latin typeface="Arial"/>
                <a:cs typeface="Arial"/>
              </a:rPr>
              <a:t>in </a:t>
            </a:r>
            <a:r>
              <a:rPr lang="en-GB" sz="700" spc="-5">
                <a:latin typeface="Arial"/>
                <a:cs typeface="Arial"/>
              </a:rPr>
              <a:t>connection with the agreement </a:t>
            </a:r>
            <a:r>
              <a:rPr lang="en-GB" sz="700">
                <a:latin typeface="Arial"/>
                <a:cs typeface="Arial"/>
              </a:rPr>
              <a:t>to </a:t>
            </a:r>
            <a:r>
              <a:rPr lang="en-GB" sz="700" spc="-5">
                <a:latin typeface="Arial"/>
                <a:cs typeface="Arial"/>
              </a:rPr>
              <a:t>which this Appendix 1 is attached, </a:t>
            </a:r>
            <a:r>
              <a:rPr lang="en-GB" sz="700" spc="-10">
                <a:latin typeface="Arial"/>
                <a:cs typeface="Arial"/>
              </a:rPr>
              <a:t>as </a:t>
            </a:r>
            <a:r>
              <a:rPr lang="en-GB" sz="700" spc="-185">
                <a:latin typeface="Arial"/>
                <a:cs typeface="Arial"/>
              </a:rPr>
              <a:t> </a:t>
            </a:r>
            <a:r>
              <a:rPr lang="en-GB" sz="700" spc="-10">
                <a:latin typeface="Arial"/>
                <a:cs typeface="Arial"/>
              </a:rPr>
              <a:t>the</a:t>
            </a:r>
            <a:r>
              <a:rPr lang="en-GB" sz="700" spc="-15">
                <a:latin typeface="Arial"/>
                <a:cs typeface="Arial"/>
              </a:rPr>
              <a:t> </a:t>
            </a:r>
            <a:r>
              <a:rPr lang="en-GB" sz="700" spc="-5">
                <a:latin typeface="Arial"/>
                <a:cs typeface="Arial"/>
              </a:rPr>
              <a:t>Client’s Processor.</a:t>
            </a:r>
          </a:p>
          <a:p>
            <a:pPr marL="12700" marR="5080">
              <a:spcBef>
                <a:spcPts val="300"/>
              </a:spcBef>
              <a:spcAft>
                <a:spcPts val="300"/>
              </a:spcAft>
            </a:pPr>
            <a:r>
              <a:rPr lang="en-GB" sz="700" b="1" spc="-5">
                <a:latin typeface="Arial"/>
                <a:cs typeface="Arial"/>
              </a:rPr>
              <a:t>EEA:</a:t>
            </a:r>
            <a:r>
              <a:rPr lang="en-GB" sz="700" b="1" spc="-15">
                <a:latin typeface="Arial"/>
                <a:cs typeface="Arial"/>
              </a:rPr>
              <a:t> </a:t>
            </a:r>
            <a:r>
              <a:rPr lang="en-GB" sz="700" spc="-5">
                <a:latin typeface="Arial"/>
                <a:cs typeface="Arial"/>
              </a:rPr>
              <a:t>the</a:t>
            </a:r>
            <a:r>
              <a:rPr lang="en-GB" sz="700" spc="-15">
                <a:latin typeface="Arial"/>
                <a:cs typeface="Arial"/>
              </a:rPr>
              <a:t> </a:t>
            </a:r>
            <a:r>
              <a:rPr lang="en-GB" sz="700" spc="-5">
                <a:latin typeface="Arial"/>
                <a:cs typeface="Arial"/>
              </a:rPr>
              <a:t>European</a:t>
            </a:r>
            <a:r>
              <a:rPr lang="en-GB" sz="700" spc="-10">
                <a:latin typeface="Arial"/>
                <a:cs typeface="Arial"/>
              </a:rPr>
              <a:t> </a:t>
            </a:r>
            <a:r>
              <a:rPr lang="en-GB" sz="700" spc="-5">
                <a:latin typeface="Arial"/>
                <a:cs typeface="Arial"/>
              </a:rPr>
              <a:t>Economic</a:t>
            </a:r>
            <a:r>
              <a:rPr lang="en-GB" sz="700" spc="-10">
                <a:latin typeface="Arial"/>
                <a:cs typeface="Arial"/>
              </a:rPr>
              <a:t> </a:t>
            </a:r>
            <a:r>
              <a:rPr lang="en-GB" sz="700" spc="-5">
                <a:latin typeface="Arial"/>
                <a:cs typeface="Arial"/>
              </a:rPr>
              <a:t>Area</a:t>
            </a:r>
            <a:r>
              <a:rPr lang="en-GB" sz="700" spc="-5">
                <a:solidFill>
                  <a:srgbClr val="1F2023"/>
                </a:solidFill>
                <a:latin typeface="Arial"/>
                <a:cs typeface="Arial"/>
              </a:rPr>
              <a:t>.</a:t>
            </a:r>
            <a:endParaRPr lang="en-GB" sz="700">
              <a:latin typeface="Arial"/>
              <a:cs typeface="Arial"/>
            </a:endParaRPr>
          </a:p>
          <a:p>
            <a:pPr marL="12700" marR="5080">
              <a:spcBef>
                <a:spcPts val="300"/>
              </a:spcBef>
              <a:spcAft>
                <a:spcPts val="300"/>
              </a:spcAft>
            </a:pPr>
            <a:r>
              <a:rPr lang="en-GB" sz="700" b="1" spc="-5">
                <a:latin typeface="Arial"/>
                <a:cs typeface="Arial"/>
              </a:rPr>
              <a:t>EU</a:t>
            </a:r>
            <a:r>
              <a:rPr lang="en-GB" sz="700" b="1" spc="80">
                <a:latin typeface="Arial"/>
                <a:cs typeface="Arial"/>
              </a:rPr>
              <a:t> </a:t>
            </a:r>
            <a:r>
              <a:rPr lang="en-GB" sz="700" b="1" spc="-5">
                <a:latin typeface="Arial"/>
                <a:cs typeface="Arial"/>
              </a:rPr>
              <a:t>GDPR</a:t>
            </a:r>
            <a:r>
              <a:rPr lang="en-GB" sz="700" spc="-5">
                <a:latin typeface="Arial"/>
                <a:cs typeface="Arial"/>
              </a:rPr>
              <a:t>:</a:t>
            </a:r>
            <a:r>
              <a:rPr lang="en-GB" sz="700" spc="90">
                <a:latin typeface="Arial"/>
                <a:cs typeface="Arial"/>
              </a:rPr>
              <a:t> </a:t>
            </a:r>
            <a:r>
              <a:rPr lang="en-GB" sz="700" spc="-10">
                <a:latin typeface="Arial"/>
                <a:cs typeface="Arial"/>
              </a:rPr>
              <a:t>the</a:t>
            </a:r>
            <a:r>
              <a:rPr lang="en-GB" sz="700" spc="95">
                <a:latin typeface="Arial"/>
                <a:cs typeface="Arial"/>
              </a:rPr>
              <a:t> </a:t>
            </a:r>
            <a:r>
              <a:rPr lang="en-GB" sz="700" spc="-5">
                <a:latin typeface="Arial"/>
                <a:cs typeface="Arial"/>
              </a:rPr>
              <a:t>European</a:t>
            </a:r>
            <a:r>
              <a:rPr lang="en-GB" sz="700" spc="75">
                <a:latin typeface="Arial"/>
                <a:cs typeface="Arial"/>
              </a:rPr>
              <a:t> </a:t>
            </a:r>
            <a:r>
              <a:rPr lang="en-GB" sz="700" spc="-5">
                <a:latin typeface="Arial"/>
                <a:cs typeface="Arial"/>
              </a:rPr>
              <a:t>Union’s</a:t>
            </a:r>
            <a:r>
              <a:rPr lang="en-GB" sz="700" spc="90">
                <a:latin typeface="Arial"/>
                <a:cs typeface="Arial"/>
              </a:rPr>
              <a:t> </a:t>
            </a:r>
            <a:r>
              <a:rPr lang="en-GB" sz="700" spc="-5">
                <a:latin typeface="Arial"/>
                <a:cs typeface="Arial"/>
              </a:rPr>
              <a:t>General</a:t>
            </a:r>
            <a:r>
              <a:rPr lang="en-GB" sz="700" spc="80">
                <a:latin typeface="Arial"/>
                <a:cs typeface="Arial"/>
              </a:rPr>
              <a:t> </a:t>
            </a:r>
            <a:r>
              <a:rPr lang="en-GB" sz="700" spc="-5">
                <a:latin typeface="Arial"/>
                <a:cs typeface="Arial"/>
              </a:rPr>
              <a:t>Data</a:t>
            </a:r>
            <a:r>
              <a:rPr lang="en-GB" sz="700" spc="75">
                <a:latin typeface="Arial"/>
                <a:cs typeface="Arial"/>
              </a:rPr>
              <a:t> </a:t>
            </a:r>
            <a:r>
              <a:rPr lang="en-GB" sz="700" spc="-5">
                <a:latin typeface="Arial"/>
                <a:cs typeface="Arial"/>
              </a:rPr>
              <a:t>Protection</a:t>
            </a:r>
            <a:r>
              <a:rPr lang="en-GB" sz="700" spc="75">
                <a:latin typeface="Arial"/>
                <a:cs typeface="Arial"/>
              </a:rPr>
              <a:t> </a:t>
            </a:r>
            <a:r>
              <a:rPr lang="en-GB" sz="700" spc="-5">
                <a:latin typeface="Arial"/>
                <a:cs typeface="Arial"/>
              </a:rPr>
              <a:t>Regulation</a:t>
            </a:r>
            <a:r>
              <a:rPr lang="en-GB" sz="700" spc="90">
                <a:latin typeface="Arial"/>
                <a:cs typeface="Arial"/>
              </a:rPr>
              <a:t> </a:t>
            </a:r>
            <a:r>
              <a:rPr lang="en-GB" sz="700" spc="-5">
                <a:latin typeface="Arial"/>
                <a:cs typeface="Arial"/>
              </a:rPr>
              <a:t>(</a:t>
            </a:r>
            <a:r>
              <a:rPr lang="en-GB" sz="700" i="1" spc="-5">
                <a:latin typeface="Arial"/>
                <a:cs typeface="Arial"/>
              </a:rPr>
              <a:t>(EU) </a:t>
            </a:r>
            <a:r>
              <a:rPr lang="en-GB" sz="700" i="1" spc="-180">
                <a:latin typeface="Arial"/>
                <a:cs typeface="Arial"/>
              </a:rPr>
              <a:t> </a:t>
            </a:r>
            <a:r>
              <a:rPr lang="en-GB" sz="700" i="1" spc="-5">
                <a:latin typeface="Arial"/>
                <a:cs typeface="Arial"/>
              </a:rPr>
              <a:t>2016/679</a:t>
            </a:r>
            <a:r>
              <a:rPr lang="en-GB" sz="700" spc="-5">
                <a:latin typeface="Arial"/>
                <a:cs typeface="Arial"/>
              </a:rPr>
              <a:t>)</a:t>
            </a:r>
            <a:r>
              <a:rPr lang="en-GB" sz="700" spc="-15">
                <a:latin typeface="Arial"/>
                <a:cs typeface="Arial"/>
              </a:rPr>
              <a:t> </a:t>
            </a:r>
            <a:r>
              <a:rPr lang="en-GB" sz="700">
                <a:latin typeface="Arial"/>
                <a:cs typeface="Arial"/>
              </a:rPr>
              <a:t>as</a:t>
            </a:r>
            <a:r>
              <a:rPr lang="en-GB" sz="700" spc="-5">
                <a:latin typeface="Arial"/>
                <a:cs typeface="Arial"/>
              </a:rPr>
              <a:t> amended</a:t>
            </a:r>
            <a:r>
              <a:rPr lang="en-GB" sz="700" spc="-10">
                <a:latin typeface="Arial"/>
                <a:cs typeface="Arial"/>
              </a:rPr>
              <a:t> </a:t>
            </a:r>
            <a:r>
              <a:rPr lang="en-GB" sz="700" spc="-5">
                <a:latin typeface="Arial"/>
                <a:cs typeface="Arial"/>
              </a:rPr>
              <a:t>from</a:t>
            </a:r>
            <a:r>
              <a:rPr lang="en-GB" sz="700" spc="5">
                <a:latin typeface="Arial"/>
                <a:cs typeface="Arial"/>
              </a:rPr>
              <a:t> </a:t>
            </a:r>
            <a:r>
              <a:rPr lang="en-GB" sz="700" spc="-5">
                <a:latin typeface="Arial"/>
                <a:cs typeface="Arial"/>
              </a:rPr>
              <a:t>time</a:t>
            </a:r>
            <a:r>
              <a:rPr lang="en-GB" sz="700" spc="5">
                <a:latin typeface="Arial"/>
                <a:cs typeface="Arial"/>
              </a:rPr>
              <a:t> </a:t>
            </a:r>
            <a:r>
              <a:rPr lang="en-GB" sz="700" spc="-5">
                <a:latin typeface="Arial"/>
                <a:cs typeface="Arial"/>
              </a:rPr>
              <a:t>to</a:t>
            </a:r>
            <a:r>
              <a:rPr lang="en-GB" sz="700" spc="5">
                <a:latin typeface="Arial"/>
                <a:cs typeface="Arial"/>
              </a:rPr>
              <a:t> </a:t>
            </a:r>
            <a:r>
              <a:rPr lang="en-GB" sz="700" spc="-5">
                <a:latin typeface="Arial"/>
                <a:cs typeface="Arial"/>
              </a:rPr>
              <a:t>time.</a:t>
            </a:r>
            <a:endParaRPr lang="en-GB" sz="700">
              <a:latin typeface="Arial"/>
              <a:cs typeface="Arial"/>
            </a:endParaRPr>
          </a:p>
          <a:p>
            <a:pPr marL="12700" marR="5080">
              <a:spcBef>
                <a:spcPts val="300"/>
              </a:spcBef>
              <a:spcAft>
                <a:spcPts val="300"/>
              </a:spcAft>
            </a:pPr>
            <a:r>
              <a:rPr lang="en-GB" sz="700" b="1" spc="-5">
                <a:latin typeface="Arial"/>
                <a:cs typeface="Arial"/>
              </a:rPr>
              <a:t>Purpose: </a:t>
            </a:r>
            <a:r>
              <a:rPr lang="en-GB" sz="700" spc="-5">
                <a:latin typeface="Arial"/>
                <a:cs typeface="Arial"/>
              </a:rPr>
              <a:t>the purposes for which the Client Personal Data are processed, as set out </a:t>
            </a:r>
            <a:r>
              <a:rPr lang="en-GB" sz="700" spc="-185">
                <a:latin typeface="Arial"/>
                <a:cs typeface="Arial"/>
              </a:rPr>
              <a:t> </a:t>
            </a:r>
            <a:r>
              <a:rPr lang="en-GB" sz="700" spc="-5">
                <a:latin typeface="Arial"/>
                <a:cs typeface="Arial"/>
              </a:rPr>
              <a:t>in</a:t>
            </a:r>
            <a:r>
              <a:rPr lang="en-GB" sz="700" spc="-15">
                <a:latin typeface="Arial"/>
                <a:cs typeface="Arial"/>
              </a:rPr>
              <a:t> </a:t>
            </a:r>
            <a:r>
              <a:rPr lang="en-GB" sz="700" spc="-5">
                <a:latin typeface="Arial"/>
                <a:cs typeface="Arial"/>
              </a:rPr>
              <a:t>clause</a:t>
            </a:r>
            <a:r>
              <a:rPr lang="en-GB" sz="700" spc="5">
                <a:latin typeface="Arial"/>
                <a:cs typeface="Arial"/>
              </a:rPr>
              <a:t> </a:t>
            </a:r>
            <a:r>
              <a:rPr lang="en-GB" sz="700" spc="-5">
                <a:latin typeface="Arial"/>
                <a:cs typeface="Arial"/>
              </a:rPr>
              <a:t>1.5(a)</a:t>
            </a:r>
            <a:r>
              <a:rPr lang="en-GB" sz="700" b="1" spc="-5">
                <a:latin typeface="Arial"/>
                <a:cs typeface="Arial"/>
              </a:rPr>
              <a:t>.</a:t>
            </a:r>
          </a:p>
          <a:p>
            <a:pPr marL="12700" marR="5080">
              <a:spcBef>
                <a:spcPts val="300"/>
              </a:spcBef>
              <a:spcAft>
                <a:spcPts val="300"/>
              </a:spcAft>
            </a:pPr>
            <a:r>
              <a:rPr lang="en-GB" sz="700" b="1" spc="-5">
                <a:latin typeface="Arial"/>
                <a:cs typeface="Arial"/>
              </a:rPr>
              <a:t>Supplier</a:t>
            </a:r>
            <a:r>
              <a:rPr lang="en-GB" sz="700" b="1" spc="30">
                <a:latin typeface="Arial"/>
                <a:cs typeface="Arial"/>
              </a:rPr>
              <a:t> </a:t>
            </a:r>
            <a:r>
              <a:rPr lang="en-GB" sz="700" b="1" spc="-5">
                <a:latin typeface="Arial"/>
                <a:cs typeface="Arial"/>
              </a:rPr>
              <a:t>Group</a:t>
            </a:r>
            <a:r>
              <a:rPr lang="en-GB" sz="700" b="1" spc="20">
                <a:latin typeface="Arial"/>
                <a:cs typeface="Arial"/>
              </a:rPr>
              <a:t> </a:t>
            </a:r>
            <a:r>
              <a:rPr lang="en-GB" sz="700" b="1" spc="-5">
                <a:latin typeface="Arial"/>
                <a:cs typeface="Arial"/>
              </a:rPr>
              <a:t>Affiliate:</a:t>
            </a:r>
            <a:r>
              <a:rPr lang="en-GB" sz="700" b="1" spc="35">
                <a:latin typeface="Arial"/>
                <a:cs typeface="Arial"/>
              </a:rPr>
              <a:t> </a:t>
            </a:r>
            <a:r>
              <a:rPr lang="en-GB" sz="700" spc="-10">
                <a:latin typeface="Arial"/>
                <a:cs typeface="Arial"/>
              </a:rPr>
              <a:t>any</a:t>
            </a:r>
            <a:r>
              <a:rPr lang="en-GB" sz="700" spc="25">
                <a:latin typeface="Arial"/>
                <a:cs typeface="Arial"/>
              </a:rPr>
              <a:t> </a:t>
            </a:r>
            <a:r>
              <a:rPr lang="en-GB" sz="700" spc="-5">
                <a:latin typeface="Arial"/>
                <a:cs typeface="Arial"/>
              </a:rPr>
              <a:t>entity</a:t>
            </a:r>
            <a:r>
              <a:rPr lang="en-GB" sz="700" spc="25">
                <a:latin typeface="Arial"/>
                <a:cs typeface="Arial"/>
              </a:rPr>
              <a:t> </a:t>
            </a:r>
            <a:r>
              <a:rPr lang="en-GB" sz="700">
                <a:latin typeface="Arial"/>
                <a:cs typeface="Arial"/>
              </a:rPr>
              <a:t>that</a:t>
            </a:r>
            <a:r>
              <a:rPr lang="en-GB" sz="700" spc="25">
                <a:latin typeface="Arial"/>
                <a:cs typeface="Arial"/>
              </a:rPr>
              <a:t> </a:t>
            </a:r>
            <a:r>
              <a:rPr lang="en-GB" sz="700" spc="-5">
                <a:latin typeface="Arial"/>
                <a:cs typeface="Arial"/>
              </a:rPr>
              <a:t>directly</a:t>
            </a:r>
            <a:r>
              <a:rPr lang="en-GB" sz="700" spc="25">
                <a:latin typeface="Arial"/>
                <a:cs typeface="Arial"/>
              </a:rPr>
              <a:t> </a:t>
            </a:r>
            <a:r>
              <a:rPr lang="en-GB" sz="700">
                <a:latin typeface="Arial"/>
                <a:cs typeface="Arial"/>
              </a:rPr>
              <a:t>or</a:t>
            </a:r>
            <a:r>
              <a:rPr lang="en-GB" sz="700" spc="20">
                <a:latin typeface="Arial"/>
                <a:cs typeface="Arial"/>
              </a:rPr>
              <a:t> </a:t>
            </a:r>
            <a:r>
              <a:rPr lang="en-GB" sz="700" spc="-5">
                <a:latin typeface="Arial"/>
                <a:cs typeface="Arial"/>
              </a:rPr>
              <a:t>indirectly</a:t>
            </a:r>
            <a:r>
              <a:rPr lang="en-GB" sz="700" spc="30">
                <a:latin typeface="Arial"/>
                <a:cs typeface="Arial"/>
              </a:rPr>
              <a:t> </a:t>
            </a:r>
            <a:r>
              <a:rPr lang="en-GB" sz="700" spc="-5">
                <a:latin typeface="Arial"/>
                <a:cs typeface="Arial"/>
              </a:rPr>
              <a:t>controls,</a:t>
            </a:r>
            <a:r>
              <a:rPr lang="en-GB" sz="700" spc="25">
                <a:latin typeface="Arial"/>
                <a:cs typeface="Arial"/>
              </a:rPr>
              <a:t> </a:t>
            </a:r>
            <a:r>
              <a:rPr lang="en-GB" sz="700" spc="-5">
                <a:latin typeface="Arial"/>
                <a:cs typeface="Arial"/>
              </a:rPr>
              <a:t>is</a:t>
            </a:r>
            <a:r>
              <a:rPr lang="en-GB" sz="700" spc="25">
                <a:latin typeface="Arial"/>
                <a:cs typeface="Arial"/>
              </a:rPr>
              <a:t> </a:t>
            </a:r>
            <a:r>
              <a:rPr lang="en-GB" sz="700" spc="-5">
                <a:latin typeface="Arial"/>
                <a:cs typeface="Arial"/>
              </a:rPr>
              <a:t>controlled </a:t>
            </a:r>
            <a:r>
              <a:rPr lang="en-GB" sz="700">
                <a:latin typeface="Arial"/>
                <a:cs typeface="Arial"/>
              </a:rPr>
              <a:t> </a:t>
            </a:r>
            <a:r>
              <a:rPr lang="en-GB" sz="700" spc="-10">
                <a:latin typeface="Arial"/>
                <a:cs typeface="Arial"/>
              </a:rPr>
              <a:t>by,</a:t>
            </a:r>
            <a:r>
              <a:rPr lang="en-GB" sz="700" spc="-5">
                <a:latin typeface="Arial"/>
                <a:cs typeface="Arial"/>
              </a:rPr>
              <a:t> </a:t>
            </a:r>
            <a:r>
              <a:rPr lang="en-GB" sz="700">
                <a:latin typeface="Arial"/>
                <a:cs typeface="Arial"/>
              </a:rPr>
              <a:t>or</a:t>
            </a:r>
            <a:r>
              <a:rPr lang="en-GB" sz="700" spc="-10">
                <a:latin typeface="Arial"/>
                <a:cs typeface="Arial"/>
              </a:rPr>
              <a:t> </a:t>
            </a:r>
            <a:r>
              <a:rPr lang="en-GB" sz="700" spc="-5">
                <a:latin typeface="Arial"/>
                <a:cs typeface="Arial"/>
              </a:rPr>
              <a:t>is</a:t>
            </a:r>
            <a:r>
              <a:rPr lang="en-GB" sz="700" spc="5">
                <a:latin typeface="Arial"/>
                <a:cs typeface="Arial"/>
              </a:rPr>
              <a:t> </a:t>
            </a:r>
            <a:r>
              <a:rPr lang="en-GB" sz="700" spc="-5">
                <a:latin typeface="Arial"/>
                <a:cs typeface="Arial"/>
              </a:rPr>
              <a:t>under</a:t>
            </a:r>
            <a:r>
              <a:rPr lang="en-GB" sz="700" spc="-10">
                <a:latin typeface="Arial"/>
                <a:cs typeface="Arial"/>
              </a:rPr>
              <a:t> </a:t>
            </a:r>
            <a:r>
              <a:rPr lang="en-GB" sz="700" spc="-5">
                <a:latin typeface="Arial"/>
                <a:cs typeface="Arial"/>
              </a:rPr>
              <a:t>common</a:t>
            </a:r>
            <a:r>
              <a:rPr lang="en-GB" sz="700" spc="-10">
                <a:latin typeface="Arial"/>
                <a:cs typeface="Arial"/>
              </a:rPr>
              <a:t> </a:t>
            </a:r>
            <a:r>
              <a:rPr lang="en-GB" sz="700" spc="-5">
                <a:latin typeface="Arial"/>
                <a:cs typeface="Arial"/>
              </a:rPr>
              <a:t>control </a:t>
            </a:r>
            <a:r>
              <a:rPr lang="en-GB" sz="700">
                <a:latin typeface="Arial"/>
                <a:cs typeface="Arial"/>
              </a:rPr>
              <a:t>with</a:t>
            </a:r>
            <a:r>
              <a:rPr lang="en-GB" sz="700" spc="-10">
                <a:latin typeface="Arial"/>
                <a:cs typeface="Arial"/>
              </a:rPr>
              <a:t> </a:t>
            </a:r>
            <a:r>
              <a:rPr lang="en-GB" sz="700" spc="-5">
                <a:latin typeface="Arial"/>
                <a:cs typeface="Arial"/>
              </a:rPr>
              <a:t>the</a:t>
            </a:r>
            <a:r>
              <a:rPr lang="en-GB" sz="700" spc="5">
                <a:latin typeface="Arial"/>
                <a:cs typeface="Arial"/>
              </a:rPr>
              <a:t> </a:t>
            </a:r>
            <a:r>
              <a:rPr lang="en-GB" sz="700" spc="-5">
                <a:latin typeface="Arial"/>
                <a:cs typeface="Arial"/>
              </a:rPr>
              <a:t>Supplier.</a:t>
            </a:r>
            <a:endParaRPr lang="en-GB" sz="700">
              <a:latin typeface="Arial"/>
              <a:cs typeface="Arial"/>
            </a:endParaRPr>
          </a:p>
          <a:p>
            <a:pPr marL="12700">
              <a:spcBef>
                <a:spcPts val="300"/>
              </a:spcBef>
              <a:spcAft>
                <a:spcPts val="300"/>
              </a:spcAft>
            </a:pPr>
            <a:r>
              <a:rPr lang="en-GB" sz="700" b="1" spc="-5">
                <a:latin typeface="Arial"/>
                <a:cs typeface="Arial"/>
              </a:rPr>
              <a:t>Supplier</a:t>
            </a:r>
            <a:r>
              <a:rPr lang="en-GB" sz="700" b="1" spc="200">
                <a:latin typeface="Arial"/>
                <a:cs typeface="Arial"/>
              </a:rPr>
              <a:t> </a:t>
            </a:r>
            <a:r>
              <a:rPr lang="en-GB" sz="700" b="1" spc="-5">
                <a:latin typeface="Arial"/>
                <a:cs typeface="Arial"/>
              </a:rPr>
              <a:t>Personal</a:t>
            </a:r>
            <a:r>
              <a:rPr lang="en-GB" sz="700" b="1" spc="190">
                <a:latin typeface="Arial"/>
                <a:cs typeface="Arial"/>
              </a:rPr>
              <a:t> </a:t>
            </a:r>
            <a:r>
              <a:rPr lang="en-GB" sz="700" b="1" spc="-5">
                <a:latin typeface="Arial"/>
                <a:cs typeface="Arial"/>
              </a:rPr>
              <a:t>Data</a:t>
            </a:r>
            <a:r>
              <a:rPr lang="en-GB" sz="700" spc="-5">
                <a:latin typeface="Arial"/>
                <a:cs typeface="Arial"/>
              </a:rPr>
              <a:t>:</a:t>
            </a:r>
            <a:r>
              <a:rPr lang="en-GB" sz="700" spc="190">
                <a:latin typeface="Arial"/>
                <a:cs typeface="Arial"/>
              </a:rPr>
              <a:t> </a:t>
            </a:r>
            <a:r>
              <a:rPr lang="en-GB" sz="700" spc="-5">
                <a:latin typeface="Arial"/>
                <a:cs typeface="Arial"/>
              </a:rPr>
              <a:t>any</a:t>
            </a:r>
            <a:r>
              <a:rPr lang="en-GB" sz="700" spc="195">
                <a:latin typeface="Arial"/>
                <a:cs typeface="Arial"/>
              </a:rPr>
              <a:t> </a:t>
            </a:r>
            <a:r>
              <a:rPr lang="en-GB" sz="700" spc="-5">
                <a:latin typeface="Arial"/>
                <a:cs typeface="Arial"/>
              </a:rPr>
              <a:t>Personal</a:t>
            </a:r>
            <a:r>
              <a:rPr lang="en-GB" sz="700" spc="200">
                <a:latin typeface="Arial"/>
                <a:cs typeface="Arial"/>
              </a:rPr>
              <a:t> </a:t>
            </a:r>
            <a:r>
              <a:rPr lang="en-GB" sz="700" spc="-5">
                <a:latin typeface="Arial"/>
                <a:cs typeface="Arial"/>
              </a:rPr>
              <a:t>Data</a:t>
            </a:r>
            <a:r>
              <a:rPr lang="en-GB" sz="700" spc="190">
                <a:latin typeface="Arial"/>
                <a:cs typeface="Arial"/>
              </a:rPr>
              <a:t> </a:t>
            </a:r>
            <a:r>
              <a:rPr lang="en-GB" sz="700" spc="-5">
                <a:latin typeface="Arial"/>
                <a:cs typeface="Arial"/>
              </a:rPr>
              <a:t>which</a:t>
            </a:r>
            <a:r>
              <a:rPr lang="en-GB" sz="700" spc="190">
                <a:latin typeface="Arial"/>
                <a:cs typeface="Arial"/>
              </a:rPr>
              <a:t> </a:t>
            </a:r>
            <a:r>
              <a:rPr lang="en-GB" sz="700" spc="-5">
                <a:latin typeface="Arial"/>
                <a:cs typeface="Arial"/>
              </a:rPr>
              <a:t>the</a:t>
            </a:r>
            <a:r>
              <a:rPr lang="en-GB" sz="700" spc="190">
                <a:latin typeface="Arial"/>
                <a:cs typeface="Arial"/>
              </a:rPr>
              <a:t> </a:t>
            </a:r>
            <a:r>
              <a:rPr lang="en-GB" sz="700" spc="-5">
                <a:latin typeface="Arial"/>
                <a:cs typeface="Arial"/>
              </a:rPr>
              <a:t>Supplier</a:t>
            </a:r>
            <a:r>
              <a:rPr lang="en-GB" sz="700" spc="190">
                <a:latin typeface="Arial"/>
                <a:cs typeface="Arial"/>
              </a:rPr>
              <a:t> </a:t>
            </a:r>
            <a:r>
              <a:rPr lang="en-GB" sz="700" spc="-5">
                <a:latin typeface="Arial"/>
                <a:cs typeface="Arial"/>
              </a:rPr>
              <a:t>processes</a:t>
            </a:r>
            <a:r>
              <a:rPr lang="en-GB" sz="700" spc="200">
                <a:latin typeface="Arial"/>
                <a:cs typeface="Arial"/>
              </a:rPr>
              <a:t> </a:t>
            </a:r>
            <a:r>
              <a:rPr lang="en-GB" sz="700" b="1" spc="-10">
                <a:latin typeface="Arial"/>
                <a:cs typeface="Arial"/>
              </a:rPr>
              <a:t>in </a:t>
            </a:r>
            <a:r>
              <a:rPr lang="en-GB" sz="700" spc="-5">
                <a:latin typeface="Arial"/>
                <a:cs typeface="Arial"/>
              </a:rPr>
              <a:t>connection</a:t>
            </a:r>
            <a:r>
              <a:rPr lang="en-GB" sz="700">
                <a:latin typeface="Arial"/>
                <a:cs typeface="Arial"/>
              </a:rPr>
              <a:t> </a:t>
            </a:r>
            <a:r>
              <a:rPr lang="en-GB" sz="700" spc="-5">
                <a:latin typeface="Arial"/>
                <a:cs typeface="Arial"/>
              </a:rPr>
              <a:t>with</a:t>
            </a:r>
            <a:r>
              <a:rPr lang="en-GB" sz="700">
                <a:latin typeface="Arial"/>
                <a:cs typeface="Arial"/>
              </a:rPr>
              <a:t> </a:t>
            </a:r>
            <a:r>
              <a:rPr lang="en-GB" sz="700" spc="-5">
                <a:latin typeface="Arial"/>
                <a:cs typeface="Arial"/>
              </a:rPr>
              <a:t>this</a:t>
            </a:r>
            <a:r>
              <a:rPr lang="en-GB" sz="700" spc="5">
                <a:latin typeface="Arial"/>
                <a:cs typeface="Arial"/>
              </a:rPr>
              <a:t> </a:t>
            </a:r>
            <a:r>
              <a:rPr lang="en-GB" sz="700" spc="-5">
                <a:latin typeface="Arial"/>
                <a:cs typeface="Arial"/>
              </a:rPr>
              <a:t>agreement</a:t>
            </a:r>
            <a:r>
              <a:rPr lang="en-GB" sz="700">
                <a:latin typeface="Arial"/>
                <a:cs typeface="Arial"/>
              </a:rPr>
              <a:t> </a:t>
            </a:r>
            <a:r>
              <a:rPr lang="en-GB" sz="700" spc="-5">
                <a:latin typeface="Arial"/>
                <a:cs typeface="Arial"/>
              </a:rPr>
              <a:t>as</a:t>
            </a:r>
            <a:r>
              <a:rPr lang="en-GB" sz="700">
                <a:latin typeface="Arial"/>
                <a:cs typeface="Arial"/>
              </a:rPr>
              <a:t> </a:t>
            </a:r>
            <a:r>
              <a:rPr lang="en-GB" sz="700" spc="-5">
                <a:latin typeface="Arial"/>
                <a:cs typeface="Arial"/>
              </a:rPr>
              <a:t>a</a:t>
            </a:r>
            <a:r>
              <a:rPr lang="en-GB" sz="700" spc="-10">
                <a:latin typeface="Arial"/>
                <a:cs typeface="Arial"/>
              </a:rPr>
              <a:t> </a:t>
            </a:r>
            <a:r>
              <a:rPr lang="en-GB" sz="700" spc="-5">
                <a:latin typeface="Arial"/>
                <a:cs typeface="Arial"/>
              </a:rPr>
              <a:t>Controller.</a:t>
            </a:r>
            <a:endParaRPr lang="en-GB" sz="700">
              <a:latin typeface="Arial"/>
              <a:cs typeface="Arial"/>
            </a:endParaRPr>
          </a:p>
          <a:p>
            <a:pPr marR="5080">
              <a:spcBef>
                <a:spcPts val="300"/>
              </a:spcBef>
              <a:spcAft>
                <a:spcPts val="300"/>
              </a:spcAft>
            </a:pPr>
            <a:r>
              <a:rPr lang="en-GB" sz="700" b="1" spc="-5">
                <a:latin typeface="Arial"/>
                <a:cs typeface="Arial"/>
              </a:rPr>
              <a:t>UK</a:t>
            </a:r>
            <a:r>
              <a:rPr lang="en-GB" sz="700" b="1" spc="-10">
                <a:latin typeface="Arial"/>
                <a:cs typeface="Arial"/>
              </a:rPr>
              <a:t> </a:t>
            </a:r>
            <a:r>
              <a:rPr lang="en-GB" sz="700" b="1" spc="-5">
                <a:latin typeface="Arial"/>
                <a:cs typeface="Arial"/>
              </a:rPr>
              <a:t>GDPR</a:t>
            </a:r>
            <a:r>
              <a:rPr lang="en-GB" sz="700" spc="-5">
                <a:latin typeface="Arial"/>
                <a:cs typeface="Arial"/>
              </a:rPr>
              <a:t>:</a:t>
            </a:r>
            <a:r>
              <a:rPr lang="en-GB" sz="700">
                <a:latin typeface="Arial"/>
                <a:cs typeface="Arial"/>
              </a:rPr>
              <a:t> </a:t>
            </a:r>
            <a:r>
              <a:rPr lang="en-GB" sz="700" spc="-10">
                <a:latin typeface="Arial"/>
                <a:cs typeface="Arial"/>
              </a:rPr>
              <a:t>has</a:t>
            </a:r>
            <a:r>
              <a:rPr lang="en-GB" sz="700">
                <a:latin typeface="Arial"/>
                <a:cs typeface="Arial"/>
              </a:rPr>
              <a:t> </a:t>
            </a:r>
            <a:r>
              <a:rPr lang="en-GB" sz="700" spc="-5">
                <a:latin typeface="Arial"/>
                <a:cs typeface="Arial"/>
              </a:rPr>
              <a:t>the meaning given </a:t>
            </a:r>
            <a:r>
              <a:rPr lang="en-GB" sz="700">
                <a:latin typeface="Arial"/>
                <a:cs typeface="Arial"/>
              </a:rPr>
              <a:t>to</a:t>
            </a:r>
            <a:r>
              <a:rPr lang="en-GB" sz="700" spc="-15">
                <a:latin typeface="Arial"/>
                <a:cs typeface="Arial"/>
              </a:rPr>
              <a:t> </a:t>
            </a:r>
            <a:r>
              <a:rPr lang="en-GB" sz="700" spc="-5">
                <a:latin typeface="Arial"/>
                <a:cs typeface="Arial"/>
              </a:rPr>
              <a:t>it</a:t>
            </a:r>
            <a:r>
              <a:rPr lang="en-GB" sz="700">
                <a:latin typeface="Arial"/>
                <a:cs typeface="Arial"/>
              </a:rPr>
              <a:t> in</a:t>
            </a:r>
            <a:r>
              <a:rPr lang="en-GB" sz="700" spc="-15">
                <a:latin typeface="Arial"/>
                <a:cs typeface="Arial"/>
              </a:rPr>
              <a:t> </a:t>
            </a:r>
            <a:r>
              <a:rPr lang="en-GB" sz="700" spc="-5">
                <a:latin typeface="Arial"/>
                <a:cs typeface="Arial"/>
              </a:rPr>
              <a:t>the</a:t>
            </a:r>
            <a:r>
              <a:rPr lang="en-GB" sz="700">
                <a:latin typeface="Arial"/>
                <a:cs typeface="Arial"/>
              </a:rPr>
              <a:t> </a:t>
            </a:r>
            <a:r>
              <a:rPr lang="en-GB" sz="700" spc="-5">
                <a:latin typeface="Arial"/>
                <a:cs typeface="Arial"/>
              </a:rPr>
              <a:t>Data Protection Act</a:t>
            </a:r>
            <a:r>
              <a:rPr lang="en-GB" sz="700">
                <a:latin typeface="Arial"/>
                <a:cs typeface="Arial"/>
              </a:rPr>
              <a:t> </a:t>
            </a:r>
            <a:r>
              <a:rPr lang="en-GB" sz="700" spc="-5">
                <a:latin typeface="Arial"/>
                <a:cs typeface="Arial"/>
              </a:rPr>
              <a:t>2018 as</a:t>
            </a:r>
            <a:r>
              <a:rPr lang="en-GB" sz="700">
                <a:latin typeface="Arial"/>
                <a:cs typeface="Arial"/>
              </a:rPr>
              <a:t> </a:t>
            </a:r>
            <a:r>
              <a:rPr lang="en-GB" sz="700" spc="-5">
                <a:latin typeface="Arial"/>
                <a:cs typeface="Arial"/>
              </a:rPr>
              <a:t>amended </a:t>
            </a:r>
            <a:r>
              <a:rPr lang="en-GB" sz="700">
                <a:latin typeface="Arial"/>
                <a:cs typeface="Arial"/>
              </a:rPr>
              <a:t> </a:t>
            </a:r>
            <a:r>
              <a:rPr lang="en-GB" sz="700" spc="-10">
                <a:latin typeface="Arial"/>
                <a:cs typeface="Arial"/>
              </a:rPr>
              <a:t>from</a:t>
            </a:r>
            <a:r>
              <a:rPr lang="en-GB" sz="700">
                <a:latin typeface="Arial"/>
                <a:cs typeface="Arial"/>
              </a:rPr>
              <a:t> </a:t>
            </a:r>
            <a:r>
              <a:rPr lang="en-GB" sz="700" spc="-5">
                <a:latin typeface="Arial"/>
                <a:cs typeface="Arial"/>
              </a:rPr>
              <a:t>time</a:t>
            </a:r>
            <a:r>
              <a:rPr lang="en-GB" sz="700" spc="5">
                <a:latin typeface="Arial"/>
                <a:cs typeface="Arial"/>
              </a:rPr>
              <a:t> </a:t>
            </a:r>
            <a:r>
              <a:rPr lang="en-GB" sz="700" spc="-5">
                <a:latin typeface="Arial"/>
                <a:cs typeface="Arial"/>
              </a:rPr>
              <a:t>to</a:t>
            </a:r>
            <a:r>
              <a:rPr lang="en-GB" sz="700" spc="-10">
                <a:latin typeface="Arial"/>
                <a:cs typeface="Arial"/>
              </a:rPr>
              <a:t> </a:t>
            </a:r>
            <a:r>
              <a:rPr lang="en-GB" sz="700" spc="-5">
                <a:latin typeface="Arial"/>
                <a:cs typeface="Arial"/>
              </a:rPr>
              <a:t>time.</a:t>
            </a:r>
            <a:endParaRPr lang="en-GB" sz="700">
              <a:latin typeface="Arial"/>
              <a:cs typeface="Arial"/>
            </a:endParaRPr>
          </a:p>
          <a:p>
            <a:pPr marL="270000" marR="5080" indent="-270000" algn="just">
              <a:spcBef>
                <a:spcPts val="300"/>
              </a:spcBef>
              <a:spcAft>
                <a:spcPts val="300"/>
              </a:spcAft>
              <a:buAutoNum type="arabicPeriod"/>
            </a:pPr>
            <a:r>
              <a:rPr lang="en-GB" sz="700" b="1">
                <a:latin typeface="Arial"/>
                <a:cs typeface="Arial"/>
              </a:rPr>
              <a:t>DATA PROTECTION</a:t>
            </a:r>
          </a:p>
          <a:p>
            <a:pPr marL="270000" indent="-270000">
              <a:spcBef>
                <a:spcPts val="300"/>
              </a:spcBef>
              <a:spcAft>
                <a:spcPts val="300"/>
              </a:spcAft>
            </a:pPr>
            <a:r>
              <a:rPr lang="en-GB" sz="700" b="1">
                <a:latin typeface="Arial"/>
                <a:cs typeface="Arial"/>
              </a:rPr>
              <a:t>1.1	</a:t>
            </a:r>
            <a:r>
              <a:rPr lang="en-GB" sz="700" spc="-5">
                <a:latin typeface="Arial"/>
                <a:cs typeface="Arial"/>
              </a:rPr>
              <a:t>For</a:t>
            </a:r>
            <a:r>
              <a:rPr lang="en-GB" sz="700" spc="330">
                <a:latin typeface="Arial"/>
                <a:cs typeface="Arial"/>
              </a:rPr>
              <a:t> </a:t>
            </a:r>
            <a:r>
              <a:rPr lang="en-GB" sz="700" spc="-10">
                <a:latin typeface="Arial"/>
                <a:cs typeface="Arial"/>
              </a:rPr>
              <a:t>the</a:t>
            </a:r>
            <a:r>
              <a:rPr lang="en-GB" sz="700" spc="340">
                <a:latin typeface="Arial"/>
                <a:cs typeface="Arial"/>
              </a:rPr>
              <a:t> </a:t>
            </a:r>
            <a:r>
              <a:rPr lang="en-GB" sz="700" spc="-5">
                <a:latin typeface="Arial"/>
                <a:cs typeface="Arial"/>
              </a:rPr>
              <a:t>purposes</a:t>
            </a:r>
            <a:r>
              <a:rPr lang="en-GB" sz="700" spc="345">
                <a:latin typeface="Arial"/>
                <a:cs typeface="Arial"/>
              </a:rPr>
              <a:t> </a:t>
            </a:r>
            <a:r>
              <a:rPr lang="en-GB" sz="700" spc="-5">
                <a:latin typeface="Arial"/>
                <a:cs typeface="Arial"/>
              </a:rPr>
              <a:t>of</a:t>
            </a:r>
            <a:r>
              <a:rPr lang="en-GB" sz="700" spc="330">
                <a:latin typeface="Arial"/>
                <a:cs typeface="Arial"/>
              </a:rPr>
              <a:t> </a:t>
            </a:r>
            <a:r>
              <a:rPr lang="en-GB" sz="700" spc="-5">
                <a:latin typeface="Arial"/>
                <a:cs typeface="Arial"/>
              </a:rPr>
              <a:t>this</a:t>
            </a:r>
            <a:r>
              <a:rPr lang="en-GB" sz="700" spc="330">
                <a:latin typeface="Arial"/>
                <a:cs typeface="Arial"/>
              </a:rPr>
              <a:t> </a:t>
            </a:r>
            <a:r>
              <a:rPr lang="en-GB" sz="700">
                <a:latin typeface="Arial"/>
                <a:cs typeface="Arial"/>
              </a:rPr>
              <a:t>Appendix,</a:t>
            </a:r>
            <a:r>
              <a:rPr lang="en-GB" sz="700" spc="330">
                <a:latin typeface="Arial"/>
                <a:cs typeface="Arial"/>
              </a:rPr>
              <a:t> </a:t>
            </a:r>
            <a:r>
              <a:rPr lang="en-GB" sz="700" spc="-10">
                <a:latin typeface="Arial"/>
                <a:cs typeface="Arial"/>
              </a:rPr>
              <a:t>the</a:t>
            </a:r>
            <a:r>
              <a:rPr lang="en-GB" sz="700" spc="335">
                <a:latin typeface="Arial"/>
                <a:cs typeface="Arial"/>
              </a:rPr>
              <a:t> </a:t>
            </a:r>
            <a:r>
              <a:rPr lang="en-GB" sz="700" spc="-5">
                <a:latin typeface="Arial"/>
                <a:cs typeface="Arial"/>
              </a:rPr>
              <a:t>terms</a:t>
            </a:r>
            <a:r>
              <a:rPr lang="en-GB" sz="700" spc="330">
                <a:latin typeface="Arial"/>
                <a:cs typeface="Arial"/>
              </a:rPr>
              <a:t> </a:t>
            </a:r>
            <a:r>
              <a:rPr lang="en-GB" sz="700" b="1" spc="-5">
                <a:latin typeface="Arial"/>
                <a:cs typeface="Arial"/>
              </a:rPr>
              <a:t>Controller,</a:t>
            </a:r>
            <a:r>
              <a:rPr lang="en-GB" sz="700" b="1" spc="330">
                <a:latin typeface="Arial"/>
                <a:cs typeface="Arial"/>
              </a:rPr>
              <a:t> </a:t>
            </a:r>
            <a:r>
              <a:rPr lang="en-GB" sz="700" b="1" spc="-5">
                <a:latin typeface="Arial"/>
                <a:cs typeface="Arial"/>
              </a:rPr>
              <a:t>Data Protection Impact</a:t>
            </a:r>
            <a:r>
              <a:rPr lang="en-GB" sz="700" b="1" spc="-10">
                <a:latin typeface="Arial"/>
                <a:cs typeface="Arial"/>
              </a:rPr>
              <a:t> </a:t>
            </a:r>
            <a:r>
              <a:rPr lang="en-GB" sz="700" b="1" spc="-5">
                <a:latin typeface="Arial"/>
                <a:cs typeface="Arial"/>
              </a:rPr>
              <a:t>Assessment,</a:t>
            </a:r>
            <a:r>
              <a:rPr lang="en-GB" sz="700" b="1" spc="-10">
                <a:latin typeface="Arial"/>
                <a:cs typeface="Arial"/>
              </a:rPr>
              <a:t> </a:t>
            </a:r>
            <a:r>
              <a:rPr lang="en-GB" sz="700" b="1" spc="-5">
                <a:latin typeface="Arial"/>
                <a:cs typeface="Arial"/>
              </a:rPr>
              <a:t>Processor,</a:t>
            </a:r>
            <a:r>
              <a:rPr lang="en-GB" sz="700" b="1" spc="-15">
                <a:latin typeface="Arial"/>
                <a:cs typeface="Arial"/>
              </a:rPr>
              <a:t> </a:t>
            </a:r>
            <a:r>
              <a:rPr lang="en-GB" sz="700" b="1" spc="-5">
                <a:latin typeface="Arial"/>
                <a:cs typeface="Arial"/>
              </a:rPr>
              <a:t>Joint</a:t>
            </a:r>
            <a:r>
              <a:rPr lang="en-GB" sz="700" b="1" spc="-10">
                <a:latin typeface="Arial"/>
                <a:cs typeface="Arial"/>
              </a:rPr>
              <a:t> </a:t>
            </a:r>
            <a:r>
              <a:rPr lang="en-GB" sz="700" b="1" spc="-5">
                <a:latin typeface="Arial"/>
                <a:cs typeface="Arial"/>
              </a:rPr>
              <a:t>Controller,</a:t>
            </a:r>
            <a:r>
              <a:rPr lang="en-GB" sz="700" b="1" spc="-10">
                <a:latin typeface="Arial"/>
                <a:cs typeface="Arial"/>
              </a:rPr>
              <a:t> </a:t>
            </a:r>
            <a:r>
              <a:rPr lang="en-GB" sz="700" b="1">
                <a:latin typeface="Arial"/>
                <a:cs typeface="Arial"/>
              </a:rPr>
              <a:t>Data</a:t>
            </a:r>
            <a:r>
              <a:rPr lang="en-GB" sz="700" b="1" spc="-15">
                <a:latin typeface="Arial"/>
                <a:cs typeface="Arial"/>
              </a:rPr>
              <a:t> </a:t>
            </a:r>
            <a:r>
              <a:rPr lang="en-GB" sz="700" b="1" spc="-5">
                <a:latin typeface="Arial"/>
                <a:cs typeface="Arial"/>
              </a:rPr>
              <a:t>Subject, Personal</a:t>
            </a:r>
            <a:r>
              <a:rPr lang="en-GB" sz="700" b="1" spc="430">
                <a:latin typeface="Arial"/>
                <a:cs typeface="Arial"/>
              </a:rPr>
              <a:t> </a:t>
            </a:r>
            <a:r>
              <a:rPr lang="en-GB" sz="700" b="1" spc="-5">
                <a:latin typeface="Arial"/>
                <a:cs typeface="Arial"/>
              </a:rPr>
              <a:t>Data,</a:t>
            </a:r>
            <a:r>
              <a:rPr lang="en-GB" sz="700" b="1" spc="425">
                <a:latin typeface="Arial"/>
                <a:cs typeface="Arial"/>
              </a:rPr>
              <a:t> </a:t>
            </a:r>
            <a:r>
              <a:rPr lang="en-GB" sz="700" b="1" spc="-5">
                <a:latin typeface="Arial"/>
                <a:cs typeface="Arial"/>
              </a:rPr>
              <a:t>Personal</a:t>
            </a:r>
            <a:r>
              <a:rPr lang="en-GB" sz="700" b="1" spc="425">
                <a:latin typeface="Arial"/>
                <a:cs typeface="Arial"/>
              </a:rPr>
              <a:t> </a:t>
            </a:r>
            <a:r>
              <a:rPr lang="en-GB" sz="700" b="1">
                <a:latin typeface="Arial"/>
                <a:cs typeface="Arial"/>
              </a:rPr>
              <a:t>Data  </a:t>
            </a:r>
            <a:r>
              <a:rPr lang="en-GB" sz="700" b="1" spc="45">
                <a:latin typeface="Arial"/>
                <a:cs typeface="Arial"/>
              </a:rPr>
              <a:t> </a:t>
            </a:r>
            <a:r>
              <a:rPr lang="en-GB" sz="700" b="1" spc="-5">
                <a:latin typeface="Arial"/>
                <a:cs typeface="Arial"/>
              </a:rPr>
              <a:t>Breach,</a:t>
            </a:r>
            <a:r>
              <a:rPr lang="en-GB" sz="700" b="1" spc="425">
                <a:latin typeface="Arial"/>
                <a:cs typeface="Arial"/>
              </a:rPr>
              <a:t> </a:t>
            </a:r>
            <a:r>
              <a:rPr lang="en-GB" sz="700" b="1" spc="-5">
                <a:latin typeface="Arial"/>
                <a:cs typeface="Arial"/>
              </a:rPr>
              <a:t>Supervisory</a:t>
            </a:r>
            <a:r>
              <a:rPr lang="en-GB" sz="700" b="1" spc="425">
                <a:latin typeface="Arial"/>
                <a:cs typeface="Arial"/>
              </a:rPr>
              <a:t> </a:t>
            </a:r>
            <a:r>
              <a:rPr lang="en-GB" sz="700" b="1" spc="-5">
                <a:latin typeface="Arial"/>
                <a:cs typeface="Arial"/>
              </a:rPr>
              <a:t>Authority</a:t>
            </a:r>
            <a:r>
              <a:rPr lang="en-GB" sz="700" b="1" spc="434">
                <a:latin typeface="Arial"/>
                <a:cs typeface="Arial"/>
              </a:rPr>
              <a:t> </a:t>
            </a:r>
            <a:r>
              <a:rPr lang="en-GB" sz="700" spc="-10">
                <a:latin typeface="Arial"/>
                <a:cs typeface="Arial"/>
              </a:rPr>
              <a:t>and </a:t>
            </a:r>
            <a:r>
              <a:rPr lang="en-GB" sz="700" b="1" spc="-5">
                <a:latin typeface="Arial"/>
                <a:cs typeface="Arial"/>
              </a:rPr>
              <a:t>Processing</a:t>
            </a:r>
            <a:r>
              <a:rPr lang="en-GB" sz="700" b="1" spc="-10">
                <a:latin typeface="Arial"/>
                <a:cs typeface="Arial"/>
              </a:rPr>
              <a:t> </a:t>
            </a:r>
            <a:r>
              <a:rPr lang="en-GB" sz="700" spc="-5">
                <a:latin typeface="Arial"/>
                <a:cs typeface="Arial"/>
              </a:rPr>
              <a:t>shall</a:t>
            </a:r>
            <a:r>
              <a:rPr lang="en-GB" sz="700" spc="5">
                <a:latin typeface="Arial"/>
                <a:cs typeface="Arial"/>
              </a:rPr>
              <a:t> </a:t>
            </a:r>
            <a:r>
              <a:rPr lang="en-GB" sz="700" spc="-5">
                <a:latin typeface="Arial"/>
                <a:cs typeface="Arial"/>
              </a:rPr>
              <a:t>have</a:t>
            </a:r>
            <a:r>
              <a:rPr lang="en-GB" sz="700" spc="10">
                <a:latin typeface="Arial"/>
                <a:cs typeface="Arial"/>
              </a:rPr>
              <a:t> </a:t>
            </a:r>
            <a:r>
              <a:rPr lang="en-GB" sz="700" spc="-5">
                <a:latin typeface="Arial"/>
                <a:cs typeface="Arial"/>
              </a:rPr>
              <a:t>the meaning given </a:t>
            </a:r>
            <a:r>
              <a:rPr lang="en-GB" sz="700">
                <a:latin typeface="Arial"/>
                <a:cs typeface="Arial"/>
              </a:rPr>
              <a:t>to</a:t>
            </a:r>
            <a:r>
              <a:rPr lang="en-GB" sz="700" spc="-5">
                <a:latin typeface="Arial"/>
                <a:cs typeface="Arial"/>
              </a:rPr>
              <a:t> them</a:t>
            </a:r>
            <a:r>
              <a:rPr lang="en-GB" sz="700" spc="10">
                <a:latin typeface="Arial"/>
                <a:cs typeface="Arial"/>
              </a:rPr>
              <a:t> </a:t>
            </a:r>
            <a:r>
              <a:rPr lang="en-GB" sz="700" spc="-5">
                <a:latin typeface="Arial"/>
                <a:cs typeface="Arial"/>
              </a:rPr>
              <a:t>in</a:t>
            </a:r>
            <a:r>
              <a:rPr lang="en-GB" sz="700" spc="10">
                <a:latin typeface="Arial"/>
                <a:cs typeface="Arial"/>
              </a:rPr>
              <a:t> </a:t>
            </a:r>
            <a:r>
              <a:rPr lang="en-GB" sz="700" spc="-5">
                <a:latin typeface="Arial"/>
                <a:cs typeface="Arial"/>
              </a:rPr>
              <a:t>the UK</a:t>
            </a:r>
            <a:r>
              <a:rPr lang="en-GB" sz="700" spc="5">
                <a:latin typeface="Arial"/>
                <a:cs typeface="Arial"/>
              </a:rPr>
              <a:t> </a:t>
            </a:r>
            <a:r>
              <a:rPr lang="en-GB" sz="700" spc="-5">
                <a:latin typeface="Arial"/>
                <a:cs typeface="Arial"/>
              </a:rPr>
              <a:t>GDPR.</a:t>
            </a:r>
            <a:endParaRPr lang="en-GB" sz="700">
              <a:latin typeface="Arial"/>
              <a:cs typeface="Arial"/>
            </a:endParaRPr>
          </a:p>
          <a:p>
            <a:pPr marL="270000" indent="-270000">
              <a:spcBef>
                <a:spcPts val="300"/>
              </a:spcBef>
              <a:spcAft>
                <a:spcPts val="300"/>
              </a:spcAft>
              <a:tabLst>
                <a:tab pos="289560" algn="l"/>
              </a:tabLst>
            </a:pPr>
            <a:r>
              <a:rPr lang="en-GB" sz="700" b="1">
                <a:latin typeface="Arial"/>
                <a:cs typeface="Arial"/>
              </a:rPr>
              <a:t>1.2</a:t>
            </a:r>
            <a:r>
              <a:rPr lang="en-GB" sz="700">
                <a:latin typeface="Arial"/>
                <a:cs typeface="Arial"/>
              </a:rPr>
              <a:t>	</a:t>
            </a:r>
            <a:r>
              <a:rPr lang="en-GB" sz="700" spc="-5">
                <a:latin typeface="Arial"/>
                <a:cs typeface="Arial"/>
              </a:rPr>
              <a:t>Both</a:t>
            </a:r>
            <a:r>
              <a:rPr lang="en-GB" sz="700" spc="80">
                <a:latin typeface="Arial"/>
                <a:cs typeface="Arial"/>
              </a:rPr>
              <a:t> </a:t>
            </a:r>
            <a:r>
              <a:rPr lang="en-GB" sz="700" spc="-5">
                <a:latin typeface="Arial"/>
                <a:cs typeface="Arial"/>
              </a:rPr>
              <a:t>parties</a:t>
            </a:r>
            <a:r>
              <a:rPr lang="en-GB" sz="700" spc="85">
                <a:latin typeface="Arial"/>
                <a:cs typeface="Arial"/>
              </a:rPr>
              <a:t> </a:t>
            </a:r>
            <a:r>
              <a:rPr lang="en-GB" sz="700" spc="-5">
                <a:latin typeface="Arial"/>
                <a:cs typeface="Arial"/>
              </a:rPr>
              <a:t>will</a:t>
            </a:r>
            <a:r>
              <a:rPr lang="en-GB" sz="700" spc="90">
                <a:latin typeface="Arial"/>
                <a:cs typeface="Arial"/>
              </a:rPr>
              <a:t> </a:t>
            </a:r>
            <a:r>
              <a:rPr lang="en-GB" sz="700" spc="-5">
                <a:latin typeface="Arial"/>
                <a:cs typeface="Arial"/>
              </a:rPr>
              <a:t>comply</a:t>
            </a:r>
            <a:r>
              <a:rPr lang="en-GB" sz="700" spc="85">
                <a:latin typeface="Arial"/>
                <a:cs typeface="Arial"/>
              </a:rPr>
              <a:t> </a:t>
            </a:r>
            <a:r>
              <a:rPr lang="en-GB" sz="700" spc="-5">
                <a:latin typeface="Arial"/>
                <a:cs typeface="Arial"/>
              </a:rPr>
              <a:t>with</a:t>
            </a:r>
            <a:r>
              <a:rPr lang="en-GB" sz="700" spc="100">
                <a:latin typeface="Arial"/>
                <a:cs typeface="Arial"/>
              </a:rPr>
              <a:t> </a:t>
            </a:r>
            <a:r>
              <a:rPr lang="en-GB" sz="700" spc="-5">
                <a:latin typeface="Arial"/>
                <a:cs typeface="Arial"/>
              </a:rPr>
              <a:t>all</a:t>
            </a:r>
            <a:r>
              <a:rPr lang="en-GB" sz="700" spc="85">
                <a:latin typeface="Arial"/>
                <a:cs typeface="Arial"/>
              </a:rPr>
              <a:t> </a:t>
            </a:r>
            <a:r>
              <a:rPr lang="en-GB" sz="700" spc="-5">
                <a:latin typeface="Arial"/>
                <a:cs typeface="Arial"/>
              </a:rPr>
              <a:t>applicable</a:t>
            </a:r>
            <a:r>
              <a:rPr lang="en-GB" sz="700" spc="95">
                <a:latin typeface="Arial"/>
                <a:cs typeface="Arial"/>
              </a:rPr>
              <a:t> </a:t>
            </a:r>
            <a:r>
              <a:rPr lang="en-GB" sz="700" spc="-5">
                <a:latin typeface="Arial"/>
                <a:cs typeface="Arial"/>
              </a:rPr>
              <a:t>requirements</a:t>
            </a:r>
            <a:r>
              <a:rPr lang="en-GB" sz="700" spc="90">
                <a:latin typeface="Arial"/>
                <a:cs typeface="Arial"/>
              </a:rPr>
              <a:t> </a:t>
            </a:r>
            <a:r>
              <a:rPr lang="en-GB" sz="700" spc="-5">
                <a:latin typeface="Arial"/>
                <a:cs typeface="Arial"/>
              </a:rPr>
              <a:t>of</a:t>
            </a:r>
            <a:r>
              <a:rPr lang="en-GB" sz="700" spc="80">
                <a:latin typeface="Arial"/>
                <a:cs typeface="Arial"/>
              </a:rPr>
              <a:t> </a:t>
            </a:r>
            <a:r>
              <a:rPr lang="en-GB" sz="700" spc="-5">
                <a:latin typeface="Arial"/>
                <a:cs typeface="Arial"/>
              </a:rPr>
              <a:t>Applicable Data</a:t>
            </a:r>
            <a:r>
              <a:rPr lang="en-GB" sz="700" spc="95">
                <a:latin typeface="Arial"/>
                <a:cs typeface="Arial"/>
              </a:rPr>
              <a:t> </a:t>
            </a:r>
            <a:r>
              <a:rPr lang="en-GB" sz="700" spc="-5">
                <a:latin typeface="Arial"/>
                <a:cs typeface="Arial"/>
              </a:rPr>
              <a:t>Protection</a:t>
            </a:r>
            <a:r>
              <a:rPr lang="en-GB" sz="700" spc="105">
                <a:latin typeface="Arial"/>
                <a:cs typeface="Arial"/>
              </a:rPr>
              <a:t> </a:t>
            </a:r>
            <a:r>
              <a:rPr lang="en-GB" sz="700" spc="-5">
                <a:latin typeface="Arial"/>
                <a:cs typeface="Arial"/>
              </a:rPr>
              <a:t>Laws.</a:t>
            </a:r>
            <a:r>
              <a:rPr lang="en-GB" sz="700" spc="95">
                <a:latin typeface="Arial"/>
                <a:cs typeface="Arial"/>
              </a:rPr>
              <a:t> </a:t>
            </a:r>
            <a:r>
              <a:rPr lang="en-GB" sz="700" spc="-5">
                <a:latin typeface="Arial"/>
                <a:cs typeface="Arial"/>
              </a:rPr>
              <a:t>This</a:t>
            </a:r>
            <a:r>
              <a:rPr lang="en-GB" sz="700" spc="95">
                <a:latin typeface="Arial"/>
                <a:cs typeface="Arial"/>
              </a:rPr>
              <a:t> </a:t>
            </a:r>
            <a:r>
              <a:rPr lang="en-GB" sz="700" spc="-5">
                <a:latin typeface="Arial"/>
                <a:cs typeface="Arial"/>
              </a:rPr>
              <a:t>Appendix</a:t>
            </a:r>
            <a:r>
              <a:rPr lang="en-GB" sz="700" spc="110">
                <a:latin typeface="Arial"/>
                <a:cs typeface="Arial"/>
              </a:rPr>
              <a:t> </a:t>
            </a:r>
            <a:r>
              <a:rPr lang="en-GB" sz="700" spc="-5">
                <a:latin typeface="Arial"/>
                <a:cs typeface="Arial"/>
              </a:rPr>
              <a:t>is</a:t>
            </a:r>
            <a:r>
              <a:rPr lang="en-GB" sz="700" spc="95">
                <a:latin typeface="Arial"/>
                <a:cs typeface="Arial"/>
              </a:rPr>
              <a:t> </a:t>
            </a:r>
            <a:r>
              <a:rPr lang="en-GB" sz="700" spc="-5">
                <a:latin typeface="Arial"/>
                <a:cs typeface="Arial"/>
              </a:rPr>
              <a:t>in</a:t>
            </a:r>
            <a:r>
              <a:rPr lang="en-GB" sz="700" spc="100">
                <a:latin typeface="Arial"/>
                <a:cs typeface="Arial"/>
              </a:rPr>
              <a:t> </a:t>
            </a:r>
            <a:r>
              <a:rPr lang="en-GB" sz="700" spc="-5">
                <a:latin typeface="Arial"/>
                <a:cs typeface="Arial"/>
              </a:rPr>
              <a:t>addition</a:t>
            </a:r>
            <a:r>
              <a:rPr lang="en-GB" sz="700" spc="95">
                <a:latin typeface="Arial"/>
                <a:cs typeface="Arial"/>
              </a:rPr>
              <a:t> </a:t>
            </a:r>
            <a:r>
              <a:rPr lang="en-GB" sz="700">
                <a:latin typeface="Arial"/>
                <a:cs typeface="Arial"/>
              </a:rPr>
              <a:t>to,</a:t>
            </a:r>
            <a:r>
              <a:rPr lang="en-GB" sz="700" spc="105">
                <a:latin typeface="Arial"/>
                <a:cs typeface="Arial"/>
              </a:rPr>
              <a:t> </a:t>
            </a:r>
            <a:r>
              <a:rPr lang="en-GB" sz="700" spc="-5">
                <a:latin typeface="Arial"/>
                <a:cs typeface="Arial"/>
              </a:rPr>
              <a:t>and</a:t>
            </a:r>
            <a:r>
              <a:rPr lang="en-GB" sz="700" spc="95">
                <a:latin typeface="Arial"/>
                <a:cs typeface="Arial"/>
              </a:rPr>
              <a:t> </a:t>
            </a:r>
            <a:r>
              <a:rPr lang="en-GB" sz="700" spc="-5">
                <a:latin typeface="Arial"/>
                <a:cs typeface="Arial"/>
              </a:rPr>
              <a:t>does</a:t>
            </a:r>
            <a:r>
              <a:rPr lang="en-GB" sz="700" spc="110">
                <a:latin typeface="Arial"/>
                <a:cs typeface="Arial"/>
              </a:rPr>
              <a:t> </a:t>
            </a:r>
            <a:r>
              <a:rPr lang="en-GB" sz="700" spc="-10">
                <a:latin typeface="Arial"/>
                <a:cs typeface="Arial"/>
              </a:rPr>
              <a:t>not</a:t>
            </a:r>
            <a:r>
              <a:rPr lang="en-GB" sz="700" spc="105">
                <a:latin typeface="Arial"/>
                <a:cs typeface="Arial"/>
              </a:rPr>
              <a:t> </a:t>
            </a:r>
            <a:r>
              <a:rPr lang="en-GB" sz="700" spc="-5">
                <a:latin typeface="Arial"/>
                <a:cs typeface="Arial"/>
              </a:rPr>
              <a:t>relieve, remove</a:t>
            </a:r>
            <a:r>
              <a:rPr lang="en-GB" sz="700" spc="235">
                <a:latin typeface="Arial"/>
                <a:cs typeface="Arial"/>
              </a:rPr>
              <a:t> </a:t>
            </a:r>
            <a:r>
              <a:rPr lang="en-GB" sz="700" spc="-5">
                <a:latin typeface="Arial"/>
                <a:cs typeface="Arial"/>
              </a:rPr>
              <a:t>or</a:t>
            </a:r>
            <a:r>
              <a:rPr lang="en-GB" sz="700" spc="250">
                <a:latin typeface="Arial"/>
                <a:cs typeface="Arial"/>
              </a:rPr>
              <a:t> </a:t>
            </a:r>
            <a:r>
              <a:rPr lang="en-GB" sz="700" spc="-5">
                <a:latin typeface="Arial"/>
                <a:cs typeface="Arial"/>
              </a:rPr>
              <a:t>replace,</a:t>
            </a:r>
            <a:r>
              <a:rPr lang="en-GB" sz="700" spc="240">
                <a:latin typeface="Arial"/>
                <a:cs typeface="Arial"/>
              </a:rPr>
              <a:t> </a:t>
            </a:r>
            <a:r>
              <a:rPr lang="en-GB" sz="700" spc="-5">
                <a:latin typeface="Arial"/>
                <a:cs typeface="Arial"/>
              </a:rPr>
              <a:t>a</a:t>
            </a:r>
            <a:r>
              <a:rPr lang="en-GB" sz="700" spc="245">
                <a:latin typeface="Arial"/>
                <a:cs typeface="Arial"/>
              </a:rPr>
              <a:t> </a:t>
            </a:r>
            <a:r>
              <a:rPr lang="en-GB" sz="700" spc="-5">
                <a:latin typeface="Arial"/>
                <a:cs typeface="Arial"/>
              </a:rPr>
              <a:t>party's</a:t>
            </a:r>
            <a:r>
              <a:rPr lang="en-GB" sz="700" spc="254">
                <a:latin typeface="Arial"/>
                <a:cs typeface="Arial"/>
              </a:rPr>
              <a:t> </a:t>
            </a:r>
            <a:r>
              <a:rPr lang="en-GB" sz="700" spc="-5">
                <a:latin typeface="Arial"/>
                <a:cs typeface="Arial"/>
              </a:rPr>
              <a:t>obligations</a:t>
            </a:r>
            <a:r>
              <a:rPr lang="en-GB" sz="700" spc="240">
                <a:latin typeface="Arial"/>
                <a:cs typeface="Arial"/>
              </a:rPr>
              <a:t> </a:t>
            </a:r>
            <a:r>
              <a:rPr lang="en-GB" sz="700">
                <a:latin typeface="Arial"/>
                <a:cs typeface="Arial"/>
              </a:rPr>
              <a:t>or</a:t>
            </a:r>
            <a:r>
              <a:rPr lang="en-GB" sz="700" spc="229">
                <a:latin typeface="Arial"/>
                <a:cs typeface="Arial"/>
              </a:rPr>
              <a:t> </a:t>
            </a:r>
            <a:r>
              <a:rPr lang="en-GB" sz="700" spc="-5">
                <a:latin typeface="Arial"/>
                <a:cs typeface="Arial"/>
              </a:rPr>
              <a:t>rights</a:t>
            </a:r>
            <a:r>
              <a:rPr lang="en-GB" sz="700" spc="254">
                <a:latin typeface="Arial"/>
                <a:cs typeface="Arial"/>
              </a:rPr>
              <a:t> </a:t>
            </a:r>
            <a:r>
              <a:rPr lang="en-GB" sz="700" spc="-5">
                <a:latin typeface="Arial"/>
                <a:cs typeface="Arial"/>
              </a:rPr>
              <a:t>under</a:t>
            </a:r>
            <a:r>
              <a:rPr lang="en-GB" sz="700" spc="229">
                <a:latin typeface="Arial"/>
                <a:cs typeface="Arial"/>
              </a:rPr>
              <a:t> </a:t>
            </a:r>
            <a:r>
              <a:rPr lang="en-GB" sz="700" spc="-5">
                <a:latin typeface="Arial"/>
                <a:cs typeface="Arial"/>
              </a:rPr>
              <a:t>Applicable</a:t>
            </a:r>
            <a:r>
              <a:rPr lang="en-GB" sz="700" spc="240">
                <a:latin typeface="Arial"/>
                <a:cs typeface="Arial"/>
              </a:rPr>
              <a:t> </a:t>
            </a:r>
            <a:r>
              <a:rPr lang="en-GB" sz="700" spc="-5">
                <a:latin typeface="Arial"/>
                <a:cs typeface="Arial"/>
              </a:rPr>
              <a:t>Data P</a:t>
            </a:r>
            <a:r>
              <a:rPr lang="en-GB" sz="700" spc="-10">
                <a:latin typeface="Arial"/>
                <a:cs typeface="Arial"/>
              </a:rPr>
              <a:t>rot</a:t>
            </a:r>
            <a:r>
              <a:rPr lang="en-GB" sz="700">
                <a:latin typeface="Arial"/>
                <a:cs typeface="Arial"/>
              </a:rPr>
              <a:t>e</a:t>
            </a:r>
            <a:r>
              <a:rPr lang="en-GB" sz="700" spc="-5">
                <a:latin typeface="Arial"/>
                <a:cs typeface="Arial"/>
              </a:rPr>
              <a:t>c</a:t>
            </a:r>
            <a:r>
              <a:rPr lang="en-GB" sz="700" spc="-10">
                <a:latin typeface="Arial"/>
                <a:cs typeface="Arial"/>
              </a:rPr>
              <a:t>t</a:t>
            </a:r>
            <a:r>
              <a:rPr lang="en-GB" sz="700" spc="-5">
                <a:latin typeface="Arial"/>
                <a:cs typeface="Arial"/>
              </a:rPr>
              <a:t>i</a:t>
            </a:r>
            <a:r>
              <a:rPr lang="en-GB" sz="700">
                <a:latin typeface="Arial"/>
                <a:cs typeface="Arial"/>
              </a:rPr>
              <a:t>o</a:t>
            </a:r>
            <a:r>
              <a:rPr lang="en-GB" sz="700" spc="-5">
                <a:latin typeface="Arial"/>
                <a:cs typeface="Arial"/>
              </a:rPr>
              <a:t>n</a:t>
            </a:r>
            <a:r>
              <a:rPr lang="en-GB" sz="700" spc="-10">
                <a:latin typeface="Arial"/>
                <a:cs typeface="Arial"/>
              </a:rPr>
              <a:t> </a:t>
            </a:r>
            <a:r>
              <a:rPr lang="en-GB" sz="700">
                <a:latin typeface="Arial"/>
                <a:cs typeface="Arial"/>
              </a:rPr>
              <a:t>L</a:t>
            </a:r>
            <a:r>
              <a:rPr lang="en-GB" sz="700" spc="-10">
                <a:latin typeface="Arial"/>
                <a:cs typeface="Arial"/>
              </a:rPr>
              <a:t>a</a:t>
            </a:r>
            <a:r>
              <a:rPr lang="en-GB" sz="700" spc="-5">
                <a:latin typeface="Arial"/>
                <a:cs typeface="Arial"/>
              </a:rPr>
              <a:t>ws.</a:t>
            </a:r>
            <a:endParaRPr lang="en-GB" sz="700">
              <a:latin typeface="Arial"/>
              <a:cs typeface="Arial"/>
            </a:endParaRPr>
          </a:p>
          <a:p>
            <a:pPr marL="270000" indent="-270000">
              <a:spcBef>
                <a:spcPts val="300"/>
              </a:spcBef>
              <a:spcAft>
                <a:spcPts val="300"/>
              </a:spcAft>
              <a:tabLst>
                <a:tab pos="289560" algn="l"/>
              </a:tabLst>
            </a:pPr>
            <a:r>
              <a:rPr lang="en-GB" sz="700" b="1">
                <a:latin typeface="Arial"/>
                <a:cs typeface="Arial"/>
              </a:rPr>
              <a:t>1.3</a:t>
            </a:r>
            <a:r>
              <a:rPr lang="en-GB" sz="700">
                <a:latin typeface="Arial"/>
                <a:cs typeface="Arial"/>
              </a:rPr>
              <a:t>	</a:t>
            </a:r>
            <a:r>
              <a:rPr lang="en-GB" sz="700" spc="-5">
                <a:latin typeface="Arial"/>
                <a:cs typeface="Arial"/>
              </a:rPr>
              <a:t>Where</a:t>
            </a:r>
            <a:r>
              <a:rPr lang="en-GB" sz="700" spc="220">
                <a:latin typeface="Arial"/>
                <a:cs typeface="Arial"/>
              </a:rPr>
              <a:t> </a:t>
            </a:r>
            <a:r>
              <a:rPr lang="en-GB" sz="700" spc="-5">
                <a:latin typeface="Arial"/>
                <a:cs typeface="Arial"/>
              </a:rPr>
              <a:t>Client</a:t>
            </a:r>
            <a:r>
              <a:rPr lang="en-GB" sz="700" spc="220">
                <a:latin typeface="Arial"/>
                <a:cs typeface="Arial"/>
              </a:rPr>
              <a:t> </a:t>
            </a:r>
            <a:r>
              <a:rPr lang="en-GB" sz="700" spc="-5">
                <a:latin typeface="Arial"/>
                <a:cs typeface="Arial"/>
              </a:rPr>
              <a:t>Personal</a:t>
            </a:r>
            <a:r>
              <a:rPr lang="en-GB" sz="700" spc="235">
                <a:latin typeface="Arial"/>
                <a:cs typeface="Arial"/>
              </a:rPr>
              <a:t> </a:t>
            </a:r>
            <a:r>
              <a:rPr lang="en-GB" sz="700" spc="-5">
                <a:latin typeface="Arial"/>
                <a:cs typeface="Arial"/>
              </a:rPr>
              <a:t>Data</a:t>
            </a:r>
            <a:r>
              <a:rPr lang="en-GB" sz="700" spc="220">
                <a:latin typeface="Arial"/>
                <a:cs typeface="Arial"/>
              </a:rPr>
              <a:t> </a:t>
            </a:r>
            <a:r>
              <a:rPr lang="en-GB" sz="700" spc="-5">
                <a:latin typeface="Arial"/>
                <a:cs typeface="Arial"/>
              </a:rPr>
              <a:t>is</a:t>
            </a:r>
            <a:r>
              <a:rPr lang="en-GB" sz="700" spc="220">
                <a:latin typeface="Arial"/>
                <a:cs typeface="Arial"/>
              </a:rPr>
              <a:t> </a:t>
            </a:r>
            <a:r>
              <a:rPr lang="en-GB" sz="700" spc="-5">
                <a:latin typeface="Arial"/>
                <a:cs typeface="Arial"/>
              </a:rPr>
              <a:t>transferred</a:t>
            </a:r>
            <a:r>
              <a:rPr lang="en-GB" sz="700" spc="229">
                <a:latin typeface="Arial"/>
                <a:cs typeface="Arial"/>
              </a:rPr>
              <a:t> </a:t>
            </a:r>
            <a:r>
              <a:rPr lang="en-GB" sz="700" spc="-5">
                <a:latin typeface="Arial"/>
                <a:cs typeface="Arial"/>
              </a:rPr>
              <a:t>to</a:t>
            </a:r>
            <a:r>
              <a:rPr lang="en-GB" sz="700" spc="220">
                <a:latin typeface="Arial"/>
                <a:cs typeface="Arial"/>
              </a:rPr>
              <a:t> </a:t>
            </a:r>
            <a:r>
              <a:rPr lang="en-GB" sz="700" spc="-5">
                <a:latin typeface="Arial"/>
                <a:cs typeface="Arial"/>
              </a:rPr>
              <a:t>the</a:t>
            </a:r>
            <a:r>
              <a:rPr lang="en-GB" sz="700" spc="220">
                <a:latin typeface="Arial"/>
                <a:cs typeface="Arial"/>
              </a:rPr>
              <a:t> </a:t>
            </a:r>
            <a:r>
              <a:rPr lang="en-GB" sz="700" spc="-5">
                <a:latin typeface="Arial"/>
                <a:cs typeface="Arial"/>
              </a:rPr>
              <a:t>Supplier,</a:t>
            </a:r>
            <a:r>
              <a:rPr lang="en-GB" sz="700" spc="220">
                <a:latin typeface="Arial"/>
                <a:cs typeface="Arial"/>
              </a:rPr>
              <a:t> </a:t>
            </a:r>
            <a:r>
              <a:rPr lang="en-GB" sz="700" spc="-5">
                <a:latin typeface="Arial"/>
                <a:cs typeface="Arial"/>
              </a:rPr>
              <a:t>without prejudice</a:t>
            </a:r>
            <a:r>
              <a:rPr lang="en-GB" sz="700" spc="10">
                <a:latin typeface="Arial"/>
                <a:cs typeface="Arial"/>
              </a:rPr>
              <a:t> </a:t>
            </a:r>
            <a:r>
              <a:rPr lang="en-GB" sz="700" spc="-5">
                <a:latin typeface="Arial"/>
                <a:cs typeface="Arial"/>
              </a:rPr>
              <a:t>to</a:t>
            </a:r>
            <a:r>
              <a:rPr lang="en-GB" sz="700" spc="10">
                <a:latin typeface="Arial"/>
                <a:cs typeface="Arial"/>
              </a:rPr>
              <a:t> </a:t>
            </a:r>
            <a:r>
              <a:rPr lang="en-GB" sz="700" spc="-5">
                <a:latin typeface="Arial"/>
                <a:cs typeface="Arial"/>
              </a:rPr>
              <a:t>the</a:t>
            </a:r>
            <a:r>
              <a:rPr lang="en-GB" sz="700" spc="15">
                <a:latin typeface="Arial"/>
                <a:cs typeface="Arial"/>
              </a:rPr>
              <a:t> </a:t>
            </a:r>
            <a:r>
              <a:rPr lang="en-GB" sz="700" spc="-5">
                <a:latin typeface="Arial"/>
                <a:cs typeface="Arial"/>
              </a:rPr>
              <a:t>generality</a:t>
            </a:r>
            <a:r>
              <a:rPr lang="en-GB" sz="700" spc="10">
                <a:latin typeface="Arial"/>
                <a:cs typeface="Arial"/>
              </a:rPr>
              <a:t> </a:t>
            </a:r>
            <a:r>
              <a:rPr lang="en-GB" sz="700" spc="-5">
                <a:latin typeface="Arial"/>
                <a:cs typeface="Arial"/>
              </a:rPr>
              <a:t>of</a:t>
            </a:r>
            <a:r>
              <a:rPr lang="en-GB" sz="700" spc="15">
                <a:latin typeface="Arial"/>
                <a:cs typeface="Arial"/>
              </a:rPr>
              <a:t> </a:t>
            </a:r>
            <a:r>
              <a:rPr lang="en-GB" sz="700" spc="-5">
                <a:latin typeface="Arial"/>
                <a:cs typeface="Arial"/>
              </a:rPr>
              <a:t>clause</a:t>
            </a:r>
            <a:r>
              <a:rPr lang="en-GB" sz="700" spc="20">
                <a:latin typeface="Arial"/>
                <a:cs typeface="Arial"/>
              </a:rPr>
              <a:t> </a:t>
            </a:r>
            <a:r>
              <a:rPr lang="en-GB" sz="700" spc="-5">
                <a:latin typeface="Arial"/>
                <a:cs typeface="Arial"/>
              </a:rPr>
              <a:t>1.2,</a:t>
            </a:r>
            <a:r>
              <a:rPr lang="en-GB" sz="700" spc="15">
                <a:latin typeface="Arial"/>
                <a:cs typeface="Arial"/>
              </a:rPr>
              <a:t> </a:t>
            </a:r>
            <a:r>
              <a:rPr lang="en-GB" sz="700" spc="-10">
                <a:latin typeface="Arial"/>
                <a:cs typeface="Arial"/>
              </a:rPr>
              <a:t>the</a:t>
            </a:r>
            <a:r>
              <a:rPr lang="en-GB" sz="700" spc="10">
                <a:latin typeface="Arial"/>
                <a:cs typeface="Arial"/>
              </a:rPr>
              <a:t> </a:t>
            </a:r>
            <a:r>
              <a:rPr lang="en-GB" sz="700" spc="-5">
                <a:latin typeface="Arial"/>
                <a:cs typeface="Arial"/>
              </a:rPr>
              <a:t>Client</a:t>
            </a:r>
            <a:r>
              <a:rPr lang="en-GB" sz="700" spc="15">
                <a:latin typeface="Arial"/>
                <a:cs typeface="Arial"/>
              </a:rPr>
              <a:t> </a:t>
            </a:r>
            <a:r>
              <a:rPr lang="en-GB" sz="700" spc="-5">
                <a:latin typeface="Arial"/>
                <a:cs typeface="Arial"/>
              </a:rPr>
              <a:t>will</a:t>
            </a:r>
            <a:r>
              <a:rPr lang="en-GB" sz="700" spc="15">
                <a:latin typeface="Arial"/>
                <a:cs typeface="Arial"/>
              </a:rPr>
              <a:t> </a:t>
            </a:r>
            <a:r>
              <a:rPr lang="en-GB" sz="700" spc="-5">
                <a:latin typeface="Arial"/>
                <a:cs typeface="Arial"/>
              </a:rPr>
              <a:t>ensure</a:t>
            </a:r>
            <a:r>
              <a:rPr lang="en-GB" sz="700" spc="15">
                <a:latin typeface="Arial"/>
                <a:cs typeface="Arial"/>
              </a:rPr>
              <a:t> </a:t>
            </a:r>
            <a:r>
              <a:rPr lang="en-GB" sz="700" spc="-5">
                <a:latin typeface="Arial"/>
                <a:cs typeface="Arial"/>
              </a:rPr>
              <a:t>that</a:t>
            </a:r>
            <a:r>
              <a:rPr lang="en-GB" sz="700" spc="10">
                <a:latin typeface="Arial"/>
                <a:cs typeface="Arial"/>
              </a:rPr>
              <a:t> </a:t>
            </a:r>
            <a:r>
              <a:rPr lang="en-GB" sz="700" spc="-5">
                <a:latin typeface="Arial"/>
                <a:cs typeface="Arial"/>
              </a:rPr>
              <a:t>it</a:t>
            </a:r>
            <a:r>
              <a:rPr lang="en-GB" sz="700" spc="15">
                <a:latin typeface="Arial"/>
                <a:cs typeface="Arial"/>
              </a:rPr>
              <a:t> </a:t>
            </a:r>
            <a:r>
              <a:rPr lang="en-GB" sz="700" spc="-5">
                <a:latin typeface="Arial"/>
                <a:cs typeface="Arial"/>
              </a:rPr>
              <a:t>and/or</a:t>
            </a:r>
            <a:r>
              <a:rPr lang="en-GB" sz="700" spc="10">
                <a:latin typeface="Arial"/>
                <a:cs typeface="Arial"/>
              </a:rPr>
              <a:t> </a:t>
            </a:r>
            <a:r>
              <a:rPr lang="en-GB" sz="700" spc="-5">
                <a:latin typeface="Arial"/>
                <a:cs typeface="Arial"/>
              </a:rPr>
              <a:t>the organisation</a:t>
            </a:r>
            <a:br>
              <a:rPr lang="en-GB" sz="700" spc="-5">
                <a:latin typeface="Arial"/>
                <a:cs typeface="Arial"/>
              </a:rPr>
            </a:br>
            <a:r>
              <a:rPr lang="en-GB" sz="700" spc="-5">
                <a:latin typeface="Arial"/>
                <a:cs typeface="Arial"/>
              </a:rPr>
              <a:t>that</a:t>
            </a:r>
            <a:r>
              <a:rPr lang="en-GB" sz="700" spc="310">
                <a:latin typeface="Arial"/>
                <a:cs typeface="Arial"/>
              </a:rPr>
              <a:t> </a:t>
            </a:r>
            <a:r>
              <a:rPr lang="en-GB" sz="700" spc="-5">
                <a:latin typeface="Arial"/>
                <a:cs typeface="Arial"/>
              </a:rPr>
              <a:t>supplies</a:t>
            </a:r>
            <a:r>
              <a:rPr lang="en-GB" sz="700" spc="315">
                <a:latin typeface="Arial"/>
                <a:cs typeface="Arial"/>
              </a:rPr>
              <a:t> </a:t>
            </a:r>
            <a:r>
              <a:rPr lang="en-GB" sz="700" spc="-5">
                <a:latin typeface="Arial"/>
                <a:cs typeface="Arial"/>
              </a:rPr>
              <a:t>the</a:t>
            </a:r>
            <a:r>
              <a:rPr lang="en-GB" sz="700" spc="305">
                <a:latin typeface="Arial"/>
                <a:cs typeface="Arial"/>
              </a:rPr>
              <a:t> </a:t>
            </a:r>
            <a:r>
              <a:rPr lang="en-GB" sz="700">
                <a:latin typeface="Arial"/>
                <a:cs typeface="Arial"/>
              </a:rPr>
              <a:t>Client</a:t>
            </a:r>
            <a:r>
              <a:rPr lang="en-GB" sz="700" spc="310">
                <a:latin typeface="Arial"/>
                <a:cs typeface="Arial"/>
              </a:rPr>
              <a:t> </a:t>
            </a:r>
            <a:r>
              <a:rPr lang="en-GB" sz="700" spc="-5">
                <a:latin typeface="Arial"/>
                <a:cs typeface="Arial"/>
              </a:rPr>
              <a:t>Personal</a:t>
            </a:r>
            <a:r>
              <a:rPr lang="en-GB" sz="700" spc="315">
                <a:latin typeface="Arial"/>
                <a:cs typeface="Arial"/>
              </a:rPr>
              <a:t> </a:t>
            </a:r>
            <a:r>
              <a:rPr lang="en-GB" sz="700" spc="-5">
                <a:latin typeface="Arial"/>
                <a:cs typeface="Arial"/>
              </a:rPr>
              <a:t>Data</a:t>
            </a:r>
            <a:r>
              <a:rPr lang="en-GB" sz="700" spc="315">
                <a:latin typeface="Arial"/>
                <a:cs typeface="Arial"/>
              </a:rPr>
              <a:t> </a:t>
            </a:r>
            <a:r>
              <a:rPr lang="en-GB" sz="700" spc="-10">
                <a:latin typeface="Arial"/>
                <a:cs typeface="Arial"/>
              </a:rPr>
              <a:t>has</a:t>
            </a:r>
            <a:r>
              <a:rPr lang="en-GB" sz="700" spc="325">
                <a:latin typeface="Arial"/>
                <a:cs typeface="Arial"/>
              </a:rPr>
              <a:t> </a:t>
            </a:r>
            <a:r>
              <a:rPr lang="en-GB" sz="700" spc="-10">
                <a:latin typeface="Arial"/>
                <a:cs typeface="Arial"/>
              </a:rPr>
              <a:t>the</a:t>
            </a:r>
            <a:r>
              <a:rPr lang="en-GB" sz="700" spc="320">
                <a:latin typeface="Arial"/>
                <a:cs typeface="Arial"/>
              </a:rPr>
              <a:t> </a:t>
            </a:r>
            <a:r>
              <a:rPr lang="en-GB" sz="700" spc="-5">
                <a:latin typeface="Arial"/>
                <a:cs typeface="Arial"/>
              </a:rPr>
              <a:t>necessary appropriate</a:t>
            </a:r>
            <a:r>
              <a:rPr lang="en-GB" sz="700" spc="5">
                <a:latin typeface="Arial"/>
                <a:cs typeface="Arial"/>
              </a:rPr>
              <a:t> </a:t>
            </a:r>
            <a:r>
              <a:rPr lang="en-GB" sz="700" spc="-5">
                <a:latin typeface="Arial"/>
                <a:cs typeface="Arial"/>
              </a:rPr>
              <a:t>legal</a:t>
            </a:r>
            <a:r>
              <a:rPr lang="en-GB" sz="700" spc="15">
                <a:latin typeface="Arial"/>
                <a:cs typeface="Arial"/>
              </a:rPr>
              <a:t> </a:t>
            </a:r>
            <a:r>
              <a:rPr lang="en-GB" sz="700" spc="-5">
                <a:latin typeface="Arial"/>
                <a:cs typeface="Arial"/>
              </a:rPr>
              <a:t>basis</a:t>
            </a:r>
            <a:r>
              <a:rPr lang="en-GB" sz="700" spc="25">
                <a:latin typeface="Arial"/>
                <a:cs typeface="Arial"/>
              </a:rPr>
              <a:t> </a:t>
            </a:r>
            <a:r>
              <a:rPr lang="en-GB" sz="700" spc="-10">
                <a:latin typeface="Arial"/>
                <a:cs typeface="Arial"/>
              </a:rPr>
              <a:t>and</a:t>
            </a:r>
            <a:r>
              <a:rPr lang="en-GB" sz="700" spc="25">
                <a:latin typeface="Arial"/>
                <a:cs typeface="Arial"/>
              </a:rPr>
              <a:t> </a:t>
            </a:r>
            <a:r>
              <a:rPr lang="en-GB" sz="700" spc="-5">
                <a:latin typeface="Arial"/>
                <a:cs typeface="Arial"/>
              </a:rPr>
              <a:t>notice(s)</a:t>
            </a:r>
            <a:r>
              <a:rPr lang="en-GB" sz="700" spc="5">
                <a:latin typeface="Arial"/>
                <a:cs typeface="Arial"/>
              </a:rPr>
              <a:t> </a:t>
            </a:r>
            <a:r>
              <a:rPr lang="en-GB" sz="700" spc="-5">
                <a:latin typeface="Arial"/>
                <a:cs typeface="Arial"/>
              </a:rPr>
              <a:t>in</a:t>
            </a:r>
            <a:r>
              <a:rPr lang="en-GB" sz="700" spc="20">
                <a:latin typeface="Arial"/>
                <a:cs typeface="Arial"/>
              </a:rPr>
              <a:t> </a:t>
            </a:r>
            <a:r>
              <a:rPr lang="en-GB" sz="700" spc="-5">
                <a:latin typeface="Arial"/>
                <a:cs typeface="Arial"/>
              </a:rPr>
              <a:t>place</a:t>
            </a:r>
            <a:r>
              <a:rPr lang="en-GB" sz="700" spc="20">
                <a:latin typeface="Arial"/>
                <a:cs typeface="Arial"/>
              </a:rPr>
              <a:t> </a:t>
            </a:r>
            <a:r>
              <a:rPr lang="en-GB" sz="700" spc="-5">
                <a:latin typeface="Arial"/>
                <a:cs typeface="Arial"/>
              </a:rPr>
              <a:t>to</a:t>
            </a:r>
            <a:r>
              <a:rPr lang="en-GB" sz="700" spc="10">
                <a:latin typeface="Arial"/>
                <a:cs typeface="Arial"/>
              </a:rPr>
              <a:t> </a:t>
            </a:r>
            <a:r>
              <a:rPr lang="en-GB" sz="700" spc="-5">
                <a:latin typeface="Arial"/>
                <a:cs typeface="Arial"/>
              </a:rPr>
              <a:t>enable</a:t>
            </a:r>
            <a:r>
              <a:rPr lang="en-GB" sz="700" spc="10">
                <a:latin typeface="Arial"/>
                <a:cs typeface="Arial"/>
              </a:rPr>
              <a:t> </a:t>
            </a:r>
            <a:r>
              <a:rPr lang="en-GB" sz="700" spc="-5">
                <a:latin typeface="Arial"/>
                <a:cs typeface="Arial"/>
              </a:rPr>
              <a:t>lawful</a:t>
            </a:r>
            <a:r>
              <a:rPr lang="en-GB" sz="700" spc="15">
                <a:latin typeface="Arial"/>
                <a:cs typeface="Arial"/>
              </a:rPr>
              <a:t> </a:t>
            </a:r>
            <a:r>
              <a:rPr lang="en-GB" sz="700" spc="-5">
                <a:latin typeface="Arial"/>
                <a:cs typeface="Arial"/>
              </a:rPr>
              <a:t>transfer</a:t>
            </a:r>
            <a:r>
              <a:rPr lang="en-GB" sz="700" spc="10">
                <a:latin typeface="Arial"/>
                <a:cs typeface="Arial"/>
              </a:rPr>
              <a:t> </a:t>
            </a:r>
            <a:r>
              <a:rPr lang="en-GB" sz="700" spc="-5">
                <a:latin typeface="Arial"/>
                <a:cs typeface="Arial"/>
              </a:rPr>
              <a:t>of</a:t>
            </a:r>
            <a:r>
              <a:rPr lang="en-GB" sz="700" spc="10">
                <a:latin typeface="Arial"/>
                <a:cs typeface="Arial"/>
              </a:rPr>
              <a:t> </a:t>
            </a:r>
            <a:r>
              <a:rPr lang="en-GB" sz="700" spc="-5">
                <a:latin typeface="Arial"/>
                <a:cs typeface="Arial"/>
              </a:rPr>
              <a:t>Client Personal</a:t>
            </a:r>
            <a:r>
              <a:rPr lang="en-GB" sz="700" spc="15">
                <a:latin typeface="Arial"/>
                <a:cs typeface="Arial"/>
              </a:rPr>
              <a:t> </a:t>
            </a:r>
            <a:r>
              <a:rPr lang="en-GB" sz="700" spc="-5">
                <a:latin typeface="Arial"/>
                <a:cs typeface="Arial"/>
              </a:rPr>
              <a:t>Data </a:t>
            </a:r>
            <a:r>
              <a:rPr lang="en-GB" sz="700">
                <a:latin typeface="Arial"/>
                <a:cs typeface="Arial"/>
              </a:rPr>
              <a:t>to</a:t>
            </a:r>
            <a:r>
              <a:rPr lang="en-GB" sz="700" spc="-5">
                <a:latin typeface="Arial"/>
                <a:cs typeface="Arial"/>
              </a:rPr>
              <a:t> the Supplier</a:t>
            </a:r>
            <a:r>
              <a:rPr lang="en-GB" sz="700" spc="10">
                <a:latin typeface="Arial"/>
                <a:cs typeface="Arial"/>
              </a:rPr>
              <a:t> </a:t>
            </a:r>
            <a:r>
              <a:rPr lang="en-GB" sz="700" spc="-5">
                <a:latin typeface="Arial"/>
                <a:cs typeface="Arial"/>
              </a:rPr>
              <a:t>for</a:t>
            </a:r>
            <a:r>
              <a:rPr lang="en-GB" sz="700" spc="10">
                <a:latin typeface="Arial"/>
                <a:cs typeface="Arial"/>
              </a:rPr>
              <a:t> </a:t>
            </a:r>
            <a:r>
              <a:rPr lang="en-GB" sz="700" spc="-5">
                <a:latin typeface="Arial"/>
                <a:cs typeface="Arial"/>
              </a:rPr>
              <a:t>the duration</a:t>
            </a:r>
            <a:r>
              <a:rPr lang="en-GB" sz="700" spc="10">
                <a:latin typeface="Arial"/>
                <a:cs typeface="Arial"/>
              </a:rPr>
              <a:t> </a:t>
            </a:r>
            <a:r>
              <a:rPr lang="en-GB" sz="700" spc="-5">
                <a:latin typeface="Arial"/>
                <a:cs typeface="Arial"/>
              </a:rPr>
              <a:t>and</a:t>
            </a:r>
            <a:r>
              <a:rPr lang="en-GB" sz="700" spc="10">
                <a:latin typeface="Arial"/>
                <a:cs typeface="Arial"/>
              </a:rPr>
              <a:t> </a:t>
            </a:r>
            <a:r>
              <a:rPr lang="en-GB" sz="700" spc="-5">
                <a:latin typeface="Arial"/>
                <a:cs typeface="Arial"/>
              </a:rPr>
              <a:t>purposes</a:t>
            </a:r>
            <a:r>
              <a:rPr lang="en-GB" sz="700" spc="10">
                <a:latin typeface="Arial"/>
                <a:cs typeface="Arial"/>
              </a:rPr>
              <a:t> </a:t>
            </a:r>
            <a:r>
              <a:rPr lang="en-GB" sz="700" spc="-5">
                <a:latin typeface="Arial"/>
                <a:cs typeface="Arial"/>
              </a:rPr>
              <a:t>of</a:t>
            </a:r>
            <a:r>
              <a:rPr lang="en-GB" sz="700" spc="5">
                <a:latin typeface="Arial"/>
                <a:cs typeface="Arial"/>
              </a:rPr>
              <a:t> </a:t>
            </a:r>
            <a:r>
              <a:rPr lang="en-GB" sz="700" spc="-5">
                <a:latin typeface="Arial"/>
                <a:cs typeface="Arial"/>
              </a:rPr>
              <a:t>this</a:t>
            </a:r>
            <a:r>
              <a:rPr lang="en-GB" sz="700">
                <a:latin typeface="Arial"/>
                <a:cs typeface="Arial"/>
              </a:rPr>
              <a:t> </a:t>
            </a:r>
            <a:r>
              <a:rPr lang="en-GB" sz="700" spc="-5">
                <a:latin typeface="Arial"/>
                <a:cs typeface="Arial"/>
              </a:rPr>
              <a:t>Appendix.</a:t>
            </a:r>
            <a:endParaRPr lang="en-GB" sz="700">
              <a:latin typeface="Arial"/>
              <a:cs typeface="Arial"/>
            </a:endParaRPr>
          </a:p>
          <a:p>
            <a:pPr marL="270000" indent="-270000">
              <a:spcBef>
                <a:spcPts val="300"/>
              </a:spcBef>
              <a:spcAft>
                <a:spcPts val="300"/>
              </a:spcAft>
              <a:tabLst>
                <a:tab pos="289560" algn="l"/>
              </a:tabLst>
            </a:pPr>
            <a:r>
              <a:rPr lang="en-GB" sz="700" b="1">
                <a:latin typeface="Arial"/>
                <a:cs typeface="Arial"/>
              </a:rPr>
              <a:t>1.4</a:t>
            </a:r>
            <a:r>
              <a:rPr lang="en-GB" sz="700">
                <a:latin typeface="Arial"/>
                <a:cs typeface="Arial"/>
              </a:rPr>
              <a:t>	</a:t>
            </a:r>
            <a:r>
              <a:rPr lang="en-GB" sz="700" spc="-5">
                <a:latin typeface="Arial"/>
                <a:cs typeface="Arial"/>
              </a:rPr>
              <a:t> In</a:t>
            </a:r>
            <a:r>
              <a:rPr lang="en-GB" sz="700" spc="50">
                <a:latin typeface="Arial"/>
                <a:cs typeface="Arial"/>
              </a:rPr>
              <a:t> </a:t>
            </a:r>
            <a:r>
              <a:rPr lang="en-GB" sz="700" spc="-5">
                <a:latin typeface="Arial"/>
                <a:cs typeface="Arial"/>
              </a:rPr>
              <a:t>relation</a:t>
            </a:r>
            <a:r>
              <a:rPr lang="en-GB" sz="700" spc="55">
                <a:latin typeface="Arial"/>
                <a:cs typeface="Arial"/>
              </a:rPr>
              <a:t> </a:t>
            </a:r>
            <a:r>
              <a:rPr lang="en-GB" sz="700">
                <a:latin typeface="Arial"/>
                <a:cs typeface="Arial"/>
              </a:rPr>
              <a:t>to</a:t>
            </a:r>
            <a:r>
              <a:rPr lang="en-GB" sz="700" spc="45">
                <a:latin typeface="Arial"/>
                <a:cs typeface="Arial"/>
              </a:rPr>
              <a:t> </a:t>
            </a:r>
            <a:r>
              <a:rPr lang="en-GB" sz="700" spc="-5">
                <a:latin typeface="Arial"/>
                <a:cs typeface="Arial"/>
              </a:rPr>
              <a:t>the</a:t>
            </a:r>
            <a:r>
              <a:rPr lang="en-GB" sz="700" spc="55">
                <a:latin typeface="Arial"/>
                <a:cs typeface="Arial"/>
              </a:rPr>
              <a:t> </a:t>
            </a:r>
            <a:r>
              <a:rPr lang="en-GB" sz="700" spc="-5">
                <a:latin typeface="Arial"/>
                <a:cs typeface="Arial"/>
              </a:rPr>
              <a:t>Client</a:t>
            </a:r>
            <a:r>
              <a:rPr lang="en-GB" sz="700" spc="45">
                <a:latin typeface="Arial"/>
                <a:cs typeface="Arial"/>
              </a:rPr>
              <a:t> </a:t>
            </a:r>
            <a:r>
              <a:rPr lang="en-GB" sz="700" spc="-5">
                <a:latin typeface="Arial"/>
                <a:cs typeface="Arial"/>
              </a:rPr>
              <a:t>Personal</a:t>
            </a:r>
            <a:r>
              <a:rPr lang="en-GB" sz="700" spc="60">
                <a:latin typeface="Arial"/>
                <a:cs typeface="Arial"/>
              </a:rPr>
              <a:t> </a:t>
            </a:r>
            <a:r>
              <a:rPr lang="en-GB" sz="700" spc="-5">
                <a:latin typeface="Arial"/>
                <a:cs typeface="Arial"/>
              </a:rPr>
              <a:t>Data,</a:t>
            </a:r>
            <a:r>
              <a:rPr lang="en-GB" sz="700" spc="60">
                <a:latin typeface="Arial"/>
                <a:cs typeface="Arial"/>
              </a:rPr>
              <a:t> </a:t>
            </a:r>
            <a:r>
              <a:rPr lang="en-GB" sz="700" spc="-5">
                <a:latin typeface="Arial"/>
                <a:cs typeface="Arial"/>
              </a:rPr>
              <a:t>Schedule</a:t>
            </a:r>
            <a:r>
              <a:rPr lang="en-GB" sz="700" spc="55">
                <a:latin typeface="Arial"/>
                <a:cs typeface="Arial"/>
              </a:rPr>
              <a:t> </a:t>
            </a:r>
            <a:r>
              <a:rPr lang="en-GB" sz="700" spc="-5">
                <a:latin typeface="Arial"/>
                <a:cs typeface="Arial"/>
              </a:rPr>
              <a:t>1</a:t>
            </a:r>
            <a:r>
              <a:rPr lang="en-GB" sz="700" spc="45">
                <a:latin typeface="Arial"/>
                <a:cs typeface="Arial"/>
                <a:hlinkClick r:id="" action="ppaction://noaction"/>
              </a:rPr>
              <a:t> </a:t>
            </a:r>
            <a:r>
              <a:rPr lang="en-GB" sz="700" spc="-5">
                <a:latin typeface="Arial"/>
                <a:cs typeface="Arial"/>
              </a:rPr>
              <a:t>sets</a:t>
            </a:r>
            <a:r>
              <a:rPr lang="en-GB" sz="700" spc="60">
                <a:latin typeface="Arial"/>
                <a:cs typeface="Arial"/>
              </a:rPr>
              <a:t> </a:t>
            </a:r>
            <a:r>
              <a:rPr lang="en-GB" sz="700" spc="-5">
                <a:latin typeface="Arial"/>
                <a:cs typeface="Arial"/>
              </a:rPr>
              <a:t>out</a:t>
            </a:r>
            <a:r>
              <a:rPr lang="en-GB" sz="700" spc="45">
                <a:latin typeface="Arial"/>
                <a:cs typeface="Arial"/>
              </a:rPr>
              <a:t> </a:t>
            </a:r>
            <a:r>
              <a:rPr lang="en-GB" sz="700" spc="-5">
                <a:latin typeface="Arial"/>
                <a:cs typeface="Arial"/>
              </a:rPr>
              <a:t>the</a:t>
            </a:r>
            <a:r>
              <a:rPr lang="en-GB" sz="700" spc="55">
                <a:latin typeface="Arial"/>
                <a:cs typeface="Arial"/>
              </a:rPr>
              <a:t> </a:t>
            </a:r>
            <a:r>
              <a:rPr lang="en-GB" sz="700" spc="-5">
                <a:latin typeface="Arial"/>
                <a:cs typeface="Arial"/>
              </a:rPr>
              <a:t>scope, nature</a:t>
            </a:r>
            <a:r>
              <a:rPr lang="en-GB" sz="700" spc="285">
                <a:latin typeface="Arial"/>
                <a:cs typeface="Arial"/>
              </a:rPr>
              <a:t> </a:t>
            </a:r>
            <a:r>
              <a:rPr lang="en-GB" sz="700" spc="-10">
                <a:latin typeface="Arial"/>
                <a:cs typeface="Arial"/>
              </a:rPr>
              <a:t>and</a:t>
            </a:r>
            <a:r>
              <a:rPr lang="en-GB" sz="700" spc="285">
                <a:latin typeface="Arial"/>
                <a:cs typeface="Arial"/>
              </a:rPr>
              <a:t> </a:t>
            </a:r>
            <a:r>
              <a:rPr lang="en-GB" sz="700" spc="-5">
                <a:latin typeface="Arial"/>
                <a:cs typeface="Arial"/>
              </a:rPr>
              <a:t>purpose</a:t>
            </a:r>
            <a:r>
              <a:rPr lang="en-GB" sz="700" spc="275">
                <a:latin typeface="Arial"/>
                <a:cs typeface="Arial"/>
              </a:rPr>
              <a:t> </a:t>
            </a:r>
            <a:r>
              <a:rPr lang="en-GB" sz="700" spc="-5">
                <a:latin typeface="Arial"/>
                <a:cs typeface="Arial"/>
              </a:rPr>
              <a:t>of</a:t>
            </a:r>
            <a:r>
              <a:rPr lang="en-GB" sz="700" spc="275">
                <a:latin typeface="Arial"/>
                <a:cs typeface="Arial"/>
              </a:rPr>
              <a:t> </a:t>
            </a:r>
            <a:r>
              <a:rPr lang="en-GB" sz="700" spc="-5">
                <a:latin typeface="Arial"/>
                <a:cs typeface="Arial"/>
              </a:rPr>
              <a:t>Processing</a:t>
            </a:r>
            <a:r>
              <a:rPr lang="en-GB" sz="700" spc="275">
                <a:latin typeface="Arial"/>
                <a:cs typeface="Arial"/>
              </a:rPr>
              <a:t> </a:t>
            </a:r>
            <a:r>
              <a:rPr lang="en-GB" sz="700" spc="-5">
                <a:latin typeface="Arial"/>
                <a:cs typeface="Arial"/>
              </a:rPr>
              <a:t>by</a:t>
            </a:r>
            <a:r>
              <a:rPr lang="en-GB" sz="700" spc="275">
                <a:latin typeface="Arial"/>
                <a:cs typeface="Arial"/>
              </a:rPr>
              <a:t> </a:t>
            </a:r>
            <a:r>
              <a:rPr lang="en-GB" sz="700" spc="-10">
                <a:latin typeface="Arial"/>
                <a:cs typeface="Arial"/>
              </a:rPr>
              <a:t>the</a:t>
            </a:r>
            <a:r>
              <a:rPr lang="en-GB" sz="700" spc="275">
                <a:latin typeface="Arial"/>
                <a:cs typeface="Arial"/>
              </a:rPr>
              <a:t> </a:t>
            </a:r>
            <a:r>
              <a:rPr lang="en-GB" sz="700" spc="-5">
                <a:latin typeface="Arial"/>
                <a:cs typeface="Arial"/>
              </a:rPr>
              <a:t>Supplier,</a:t>
            </a:r>
            <a:r>
              <a:rPr lang="en-GB" sz="700" spc="275">
                <a:latin typeface="Arial"/>
                <a:cs typeface="Arial"/>
              </a:rPr>
              <a:t> </a:t>
            </a:r>
            <a:r>
              <a:rPr lang="en-GB" sz="700" spc="-5">
                <a:latin typeface="Arial"/>
                <a:cs typeface="Arial"/>
              </a:rPr>
              <a:t>the</a:t>
            </a:r>
            <a:r>
              <a:rPr lang="en-GB" sz="700" spc="275">
                <a:latin typeface="Arial"/>
                <a:cs typeface="Arial"/>
              </a:rPr>
              <a:t> </a:t>
            </a:r>
            <a:r>
              <a:rPr lang="en-GB" sz="700" spc="-5">
                <a:latin typeface="Arial"/>
                <a:cs typeface="Arial"/>
              </a:rPr>
              <a:t>duration</a:t>
            </a:r>
            <a:r>
              <a:rPr lang="en-GB" sz="700" spc="275">
                <a:latin typeface="Arial"/>
                <a:cs typeface="Arial"/>
              </a:rPr>
              <a:t> </a:t>
            </a:r>
            <a:r>
              <a:rPr lang="en-GB" sz="700" spc="-5">
                <a:latin typeface="Arial"/>
                <a:cs typeface="Arial"/>
              </a:rPr>
              <a:t>of</a:t>
            </a:r>
            <a:r>
              <a:rPr lang="en-GB" sz="700" spc="280">
                <a:latin typeface="Arial"/>
                <a:cs typeface="Arial"/>
              </a:rPr>
              <a:t> </a:t>
            </a:r>
            <a:r>
              <a:rPr lang="en-GB" sz="700" spc="-5">
                <a:latin typeface="Arial"/>
                <a:cs typeface="Arial"/>
              </a:rPr>
              <a:t>the Processing</a:t>
            </a:r>
            <a:r>
              <a:rPr lang="en-GB" sz="700" spc="-10">
                <a:latin typeface="Arial"/>
                <a:cs typeface="Arial"/>
              </a:rPr>
              <a:t> </a:t>
            </a:r>
            <a:r>
              <a:rPr lang="en-GB" sz="700" spc="-5">
                <a:latin typeface="Arial"/>
                <a:cs typeface="Arial"/>
              </a:rPr>
              <a:t>and</a:t>
            </a:r>
            <a:r>
              <a:rPr lang="en-GB" sz="700" spc="10">
                <a:latin typeface="Arial"/>
                <a:cs typeface="Arial"/>
              </a:rPr>
              <a:t> </a:t>
            </a:r>
            <a:r>
              <a:rPr lang="en-GB" sz="700" spc="-10">
                <a:latin typeface="Arial"/>
                <a:cs typeface="Arial"/>
              </a:rPr>
              <a:t>the</a:t>
            </a:r>
            <a:r>
              <a:rPr lang="en-GB" sz="700" spc="10">
                <a:latin typeface="Arial"/>
                <a:cs typeface="Arial"/>
              </a:rPr>
              <a:t> </a:t>
            </a:r>
            <a:r>
              <a:rPr lang="en-GB" sz="700" spc="-5">
                <a:latin typeface="Arial"/>
                <a:cs typeface="Arial"/>
              </a:rPr>
              <a:t>types</a:t>
            </a:r>
            <a:r>
              <a:rPr lang="en-GB" sz="700" spc="5">
                <a:latin typeface="Arial"/>
                <a:cs typeface="Arial"/>
              </a:rPr>
              <a:t> </a:t>
            </a:r>
            <a:r>
              <a:rPr lang="en-GB" sz="700" spc="-5">
                <a:latin typeface="Arial"/>
                <a:cs typeface="Arial"/>
              </a:rPr>
              <a:t>of</a:t>
            </a:r>
            <a:r>
              <a:rPr lang="en-GB" sz="700">
                <a:latin typeface="Arial"/>
                <a:cs typeface="Arial"/>
              </a:rPr>
              <a:t> </a:t>
            </a:r>
            <a:r>
              <a:rPr lang="en-GB" sz="700" spc="-5">
                <a:latin typeface="Arial"/>
                <a:cs typeface="Arial"/>
              </a:rPr>
              <a:t>Personal</a:t>
            </a:r>
            <a:r>
              <a:rPr lang="en-GB" sz="700" spc="25">
                <a:latin typeface="Arial"/>
                <a:cs typeface="Arial"/>
              </a:rPr>
              <a:t> </a:t>
            </a:r>
            <a:r>
              <a:rPr lang="en-GB" sz="700" spc="-5">
                <a:latin typeface="Arial"/>
                <a:cs typeface="Arial"/>
              </a:rPr>
              <a:t>Data</a:t>
            </a:r>
            <a:r>
              <a:rPr lang="en-GB" sz="700" spc="10">
                <a:latin typeface="Arial"/>
                <a:cs typeface="Arial"/>
              </a:rPr>
              <a:t> </a:t>
            </a:r>
            <a:r>
              <a:rPr lang="en-GB" sz="700" spc="-5">
                <a:latin typeface="Arial"/>
                <a:cs typeface="Arial"/>
              </a:rPr>
              <a:t>and</a:t>
            </a:r>
            <a:r>
              <a:rPr lang="en-GB" sz="700" spc="-10">
                <a:latin typeface="Arial"/>
                <a:cs typeface="Arial"/>
              </a:rPr>
              <a:t> </a:t>
            </a:r>
            <a:r>
              <a:rPr lang="en-GB" sz="700" spc="-5">
                <a:latin typeface="Arial"/>
                <a:cs typeface="Arial"/>
              </a:rPr>
              <a:t>categories</a:t>
            </a:r>
            <a:r>
              <a:rPr lang="en-GB" sz="700" spc="10">
                <a:latin typeface="Arial"/>
                <a:cs typeface="Arial"/>
              </a:rPr>
              <a:t> </a:t>
            </a:r>
            <a:r>
              <a:rPr lang="en-GB" sz="700" spc="-5">
                <a:latin typeface="Arial"/>
                <a:cs typeface="Arial"/>
              </a:rPr>
              <a:t>of</a:t>
            </a:r>
            <a:r>
              <a:rPr lang="en-GB" sz="700">
                <a:latin typeface="Arial"/>
                <a:cs typeface="Arial"/>
              </a:rPr>
              <a:t> </a:t>
            </a:r>
            <a:r>
              <a:rPr lang="en-GB" sz="700" spc="-5">
                <a:latin typeface="Arial"/>
                <a:cs typeface="Arial"/>
              </a:rPr>
              <a:t>Data</a:t>
            </a:r>
            <a:r>
              <a:rPr lang="en-GB" sz="700" spc="10">
                <a:latin typeface="Arial"/>
                <a:cs typeface="Arial"/>
              </a:rPr>
              <a:t> </a:t>
            </a:r>
            <a:r>
              <a:rPr lang="en-GB" sz="700" spc="-5">
                <a:latin typeface="Arial"/>
                <a:cs typeface="Arial"/>
              </a:rPr>
              <a:t>Subject.</a:t>
            </a:r>
            <a:endParaRPr lang="en-GB" sz="700">
              <a:latin typeface="Arial"/>
              <a:cs typeface="Arial"/>
            </a:endParaRPr>
          </a:p>
          <a:p>
            <a:pPr marL="270000" indent="-270000">
              <a:spcBef>
                <a:spcPts val="300"/>
              </a:spcBef>
              <a:spcAft>
                <a:spcPts val="300"/>
              </a:spcAft>
              <a:tabLst>
                <a:tab pos="289560" algn="l"/>
              </a:tabLst>
            </a:pPr>
            <a:r>
              <a:rPr lang="en-GB" sz="700" b="1">
                <a:latin typeface="Arial"/>
                <a:cs typeface="Arial"/>
              </a:rPr>
              <a:t>1.5	</a:t>
            </a:r>
            <a:r>
              <a:rPr lang="en-GB" sz="700" spc="-5">
                <a:latin typeface="Arial"/>
                <a:cs typeface="Arial"/>
              </a:rPr>
              <a:t>In</a:t>
            </a:r>
            <a:r>
              <a:rPr lang="en-GB" sz="700" spc="-25">
                <a:latin typeface="Arial"/>
                <a:cs typeface="Arial"/>
              </a:rPr>
              <a:t> </a:t>
            </a:r>
            <a:r>
              <a:rPr lang="en-GB" sz="700" spc="-5">
                <a:latin typeface="Arial"/>
                <a:cs typeface="Arial"/>
              </a:rPr>
              <a:t>relation</a:t>
            </a:r>
            <a:r>
              <a:rPr lang="en-GB" sz="700" spc="-15">
                <a:latin typeface="Arial"/>
                <a:cs typeface="Arial"/>
              </a:rPr>
              <a:t> </a:t>
            </a:r>
            <a:r>
              <a:rPr lang="en-GB" sz="700" spc="-5">
                <a:latin typeface="Arial"/>
                <a:cs typeface="Arial"/>
              </a:rPr>
              <a:t>to</a:t>
            </a:r>
            <a:r>
              <a:rPr lang="en-GB" sz="700" spc="-10">
                <a:latin typeface="Arial"/>
                <a:cs typeface="Arial"/>
              </a:rPr>
              <a:t> </a:t>
            </a:r>
            <a:r>
              <a:rPr lang="en-GB" sz="700" spc="-5">
                <a:latin typeface="Arial"/>
                <a:cs typeface="Arial"/>
              </a:rPr>
              <a:t>Client</a:t>
            </a:r>
            <a:r>
              <a:rPr lang="en-GB" sz="700" spc="-25">
                <a:latin typeface="Arial"/>
                <a:cs typeface="Arial"/>
              </a:rPr>
              <a:t> </a:t>
            </a:r>
            <a:r>
              <a:rPr lang="en-GB" sz="700" spc="-5">
                <a:latin typeface="Arial"/>
                <a:cs typeface="Arial"/>
              </a:rPr>
              <a:t>Personal Data</a:t>
            </a:r>
            <a:r>
              <a:rPr lang="en-GB" sz="700" spc="-15">
                <a:latin typeface="Arial"/>
                <a:cs typeface="Arial"/>
              </a:rPr>
              <a:t> </a:t>
            </a:r>
            <a:r>
              <a:rPr lang="en-GB" sz="700" spc="-5">
                <a:latin typeface="Arial"/>
                <a:cs typeface="Arial"/>
              </a:rPr>
              <a:t>and</a:t>
            </a:r>
            <a:r>
              <a:rPr lang="en-GB" sz="700" spc="-10">
                <a:latin typeface="Arial"/>
                <a:cs typeface="Arial"/>
              </a:rPr>
              <a:t> </a:t>
            </a:r>
            <a:r>
              <a:rPr lang="en-GB" sz="700" spc="-5">
                <a:latin typeface="Arial"/>
                <a:cs typeface="Arial"/>
              </a:rPr>
              <a:t>without</a:t>
            </a:r>
            <a:r>
              <a:rPr lang="en-GB" sz="700" spc="-15">
                <a:latin typeface="Arial"/>
                <a:cs typeface="Arial"/>
              </a:rPr>
              <a:t> </a:t>
            </a:r>
            <a:r>
              <a:rPr lang="en-GB" sz="700" spc="-5">
                <a:latin typeface="Arial"/>
                <a:cs typeface="Arial"/>
              </a:rPr>
              <a:t>prejudice</a:t>
            </a:r>
            <a:r>
              <a:rPr lang="en-GB" sz="700" spc="-20">
                <a:latin typeface="Arial"/>
                <a:cs typeface="Arial"/>
              </a:rPr>
              <a:t> </a:t>
            </a:r>
            <a:r>
              <a:rPr lang="en-GB" sz="700">
                <a:latin typeface="Arial"/>
                <a:cs typeface="Arial"/>
              </a:rPr>
              <a:t>to</a:t>
            </a:r>
            <a:r>
              <a:rPr lang="en-GB" sz="700" spc="-25">
                <a:latin typeface="Arial"/>
                <a:cs typeface="Arial"/>
              </a:rPr>
              <a:t> </a:t>
            </a:r>
            <a:r>
              <a:rPr lang="en-GB" sz="700" spc="-5">
                <a:latin typeface="Arial"/>
                <a:cs typeface="Arial"/>
              </a:rPr>
              <a:t>the</a:t>
            </a:r>
            <a:r>
              <a:rPr lang="en-GB" sz="700" spc="-10">
                <a:latin typeface="Arial"/>
                <a:cs typeface="Arial"/>
              </a:rPr>
              <a:t> </a:t>
            </a:r>
            <a:r>
              <a:rPr lang="en-GB" sz="700" spc="-5">
                <a:latin typeface="Arial"/>
                <a:cs typeface="Arial"/>
              </a:rPr>
              <a:t>generality of clause</a:t>
            </a:r>
            <a:r>
              <a:rPr lang="en-GB" sz="700" spc="5">
                <a:latin typeface="Arial"/>
                <a:cs typeface="Arial"/>
              </a:rPr>
              <a:t> </a:t>
            </a:r>
            <a:r>
              <a:rPr lang="en-GB" sz="700" spc="-5">
                <a:latin typeface="Arial"/>
                <a:cs typeface="Arial"/>
              </a:rPr>
              <a:t>1.2</a:t>
            </a:r>
            <a:r>
              <a:rPr lang="en-GB" sz="700" spc="-10">
                <a:latin typeface="Arial"/>
                <a:cs typeface="Arial"/>
              </a:rPr>
              <a:t> </a:t>
            </a:r>
            <a:r>
              <a:rPr lang="en-GB" sz="700" spc="-5">
                <a:latin typeface="Arial"/>
                <a:cs typeface="Arial"/>
              </a:rPr>
              <a:t>the</a:t>
            </a:r>
            <a:r>
              <a:rPr lang="en-GB" sz="700" spc="-10">
                <a:latin typeface="Arial"/>
                <a:cs typeface="Arial"/>
              </a:rPr>
              <a:t> </a:t>
            </a:r>
            <a:r>
              <a:rPr lang="en-GB" sz="700" spc="-5">
                <a:latin typeface="Arial"/>
                <a:cs typeface="Arial"/>
              </a:rPr>
              <a:t>Supplier</a:t>
            </a:r>
            <a:r>
              <a:rPr lang="en-GB" sz="700" spc="5">
                <a:latin typeface="Arial"/>
                <a:cs typeface="Arial"/>
              </a:rPr>
              <a:t> </a:t>
            </a:r>
            <a:r>
              <a:rPr lang="en-GB" sz="700" spc="-5">
                <a:latin typeface="Arial"/>
                <a:cs typeface="Arial"/>
              </a:rPr>
              <a:t>shall:</a:t>
            </a:r>
            <a:endParaRPr lang="en-GB" sz="700">
              <a:latin typeface="Arial"/>
              <a:cs typeface="Arial"/>
            </a:endParaRPr>
          </a:p>
          <a:p>
            <a:pPr marL="450000" indent="-180000">
              <a:spcBef>
                <a:spcPts val="300"/>
              </a:spcBef>
              <a:spcAft>
                <a:spcPts val="300"/>
              </a:spcAft>
            </a:pPr>
            <a:r>
              <a:rPr lang="en-GB" sz="700">
                <a:latin typeface="Arial"/>
                <a:cs typeface="Arial"/>
              </a:rPr>
              <a:t>(a) 	process the Client Personal Data only on the documented instructions of the Client and only for the purposes set out in Schedule 1, unless the Supplier </a:t>
            </a:r>
            <a:r>
              <a:rPr lang="en-GB" sz="700" spc="-5">
                <a:latin typeface="Arial"/>
                <a:cs typeface="Arial"/>
              </a:rPr>
              <a:t>is</a:t>
            </a:r>
            <a:r>
              <a:rPr lang="en-GB" sz="700" spc="170">
                <a:latin typeface="Arial"/>
                <a:cs typeface="Arial"/>
              </a:rPr>
              <a:t> </a:t>
            </a:r>
            <a:r>
              <a:rPr lang="en-GB" sz="700" spc="-5">
                <a:latin typeface="Arial"/>
                <a:cs typeface="Arial"/>
              </a:rPr>
              <a:t>required</a:t>
            </a:r>
            <a:r>
              <a:rPr lang="en-GB" sz="700" spc="175">
                <a:latin typeface="Arial"/>
                <a:cs typeface="Arial"/>
              </a:rPr>
              <a:t> </a:t>
            </a:r>
            <a:r>
              <a:rPr lang="en-GB" sz="700" spc="-5">
                <a:latin typeface="Arial"/>
                <a:cs typeface="Arial"/>
              </a:rPr>
              <a:t>otherwise</a:t>
            </a:r>
            <a:r>
              <a:rPr lang="en-GB" sz="700" spc="170">
                <a:latin typeface="Arial"/>
                <a:cs typeface="Arial"/>
              </a:rPr>
              <a:t> </a:t>
            </a:r>
            <a:r>
              <a:rPr lang="en-GB" sz="700">
                <a:latin typeface="Arial"/>
                <a:cs typeface="Arial"/>
              </a:rPr>
              <a:t>by</a:t>
            </a:r>
            <a:r>
              <a:rPr lang="en-GB" sz="700" spc="175">
                <a:latin typeface="Arial"/>
                <a:cs typeface="Arial"/>
              </a:rPr>
              <a:t> </a:t>
            </a:r>
            <a:r>
              <a:rPr lang="en-GB" sz="700" spc="-5">
                <a:latin typeface="Arial"/>
                <a:cs typeface="Arial"/>
              </a:rPr>
              <a:t>Applicable</a:t>
            </a:r>
            <a:r>
              <a:rPr lang="en-GB" sz="700" spc="170">
                <a:latin typeface="Arial"/>
                <a:cs typeface="Arial"/>
              </a:rPr>
              <a:t> </a:t>
            </a:r>
            <a:r>
              <a:rPr lang="en-GB" sz="700" spc="-5">
                <a:latin typeface="Arial"/>
                <a:cs typeface="Arial"/>
              </a:rPr>
              <a:t>Laws.</a:t>
            </a:r>
            <a:r>
              <a:rPr lang="en-GB" sz="700" spc="165">
                <a:latin typeface="Arial"/>
                <a:cs typeface="Arial"/>
              </a:rPr>
              <a:t> </a:t>
            </a:r>
            <a:r>
              <a:rPr lang="en-GB" sz="700" spc="-5">
                <a:latin typeface="Arial"/>
                <a:cs typeface="Arial"/>
              </a:rPr>
              <a:t>Where</a:t>
            </a:r>
            <a:r>
              <a:rPr lang="en-GB" sz="700" spc="170">
                <a:latin typeface="Arial"/>
                <a:cs typeface="Arial"/>
              </a:rPr>
              <a:t> </a:t>
            </a:r>
            <a:r>
              <a:rPr lang="en-GB" sz="700">
                <a:latin typeface="Arial"/>
                <a:cs typeface="Arial"/>
              </a:rPr>
              <a:t>the</a:t>
            </a:r>
            <a:r>
              <a:rPr lang="en-GB" sz="700" spc="175">
                <a:latin typeface="Arial"/>
                <a:cs typeface="Arial"/>
              </a:rPr>
              <a:t> </a:t>
            </a:r>
            <a:r>
              <a:rPr lang="en-GB" sz="700" spc="-5">
                <a:latin typeface="Arial"/>
                <a:cs typeface="Arial"/>
              </a:rPr>
              <a:t>Supplier</a:t>
            </a:r>
            <a:r>
              <a:rPr lang="en-GB" sz="700" spc="175">
                <a:latin typeface="Arial"/>
                <a:cs typeface="Arial"/>
              </a:rPr>
              <a:t> </a:t>
            </a:r>
            <a:r>
              <a:rPr lang="en-GB" sz="700" spc="-5">
                <a:latin typeface="Arial"/>
                <a:cs typeface="Arial"/>
              </a:rPr>
              <a:t>is</a:t>
            </a:r>
            <a:r>
              <a:rPr lang="en-GB" sz="700" spc="175">
                <a:latin typeface="Arial"/>
                <a:cs typeface="Arial"/>
              </a:rPr>
              <a:t> </a:t>
            </a:r>
            <a:r>
              <a:rPr lang="en-GB" sz="700" spc="-5">
                <a:latin typeface="Arial"/>
                <a:cs typeface="Arial"/>
              </a:rPr>
              <a:t>relying</a:t>
            </a:r>
            <a:r>
              <a:rPr lang="en-GB" sz="700" spc="175">
                <a:latin typeface="Arial"/>
                <a:cs typeface="Arial"/>
              </a:rPr>
              <a:t> </a:t>
            </a:r>
            <a:r>
              <a:rPr lang="en-GB" sz="700" spc="-5">
                <a:latin typeface="Arial"/>
                <a:cs typeface="Arial"/>
              </a:rPr>
              <a:t>on Applicable</a:t>
            </a:r>
            <a:r>
              <a:rPr lang="en-GB" sz="700" spc="65">
                <a:latin typeface="Arial"/>
                <a:cs typeface="Arial"/>
              </a:rPr>
              <a:t> </a:t>
            </a:r>
            <a:r>
              <a:rPr lang="en-GB" sz="700" spc="-5">
                <a:latin typeface="Arial"/>
                <a:cs typeface="Arial"/>
              </a:rPr>
              <a:t>Laws</a:t>
            </a:r>
            <a:r>
              <a:rPr lang="en-GB" sz="700" spc="65">
                <a:latin typeface="Arial"/>
                <a:cs typeface="Arial"/>
              </a:rPr>
              <a:t> </a:t>
            </a:r>
            <a:r>
              <a:rPr lang="en-GB" sz="700">
                <a:latin typeface="Arial"/>
                <a:cs typeface="Arial"/>
              </a:rPr>
              <a:t>as</a:t>
            </a:r>
            <a:r>
              <a:rPr lang="en-GB" sz="700" spc="50">
                <a:latin typeface="Arial"/>
                <a:cs typeface="Arial"/>
              </a:rPr>
              <a:t> </a:t>
            </a:r>
            <a:r>
              <a:rPr lang="en-GB" sz="700">
                <a:latin typeface="Arial"/>
                <a:cs typeface="Arial"/>
              </a:rPr>
              <a:t>the</a:t>
            </a:r>
            <a:r>
              <a:rPr lang="en-GB" sz="700" spc="65">
                <a:latin typeface="Arial"/>
                <a:cs typeface="Arial"/>
              </a:rPr>
              <a:t> </a:t>
            </a:r>
            <a:r>
              <a:rPr lang="en-GB" sz="700" spc="-5">
                <a:latin typeface="Arial"/>
                <a:cs typeface="Arial"/>
              </a:rPr>
              <a:t>basis</a:t>
            </a:r>
            <a:r>
              <a:rPr lang="en-GB" sz="700" spc="65">
                <a:latin typeface="Arial"/>
                <a:cs typeface="Arial"/>
              </a:rPr>
              <a:t> </a:t>
            </a:r>
            <a:r>
              <a:rPr lang="en-GB" sz="700">
                <a:latin typeface="Arial"/>
                <a:cs typeface="Arial"/>
              </a:rPr>
              <a:t>for</a:t>
            </a:r>
            <a:r>
              <a:rPr lang="en-GB" sz="700" spc="55">
                <a:latin typeface="Arial"/>
                <a:cs typeface="Arial"/>
              </a:rPr>
              <a:t> </a:t>
            </a:r>
            <a:r>
              <a:rPr lang="en-GB" sz="700" spc="-5">
                <a:latin typeface="Arial"/>
                <a:cs typeface="Arial"/>
              </a:rPr>
              <a:t>Processing</a:t>
            </a:r>
            <a:r>
              <a:rPr lang="en-GB" sz="700" spc="35">
                <a:latin typeface="Arial"/>
                <a:cs typeface="Arial"/>
              </a:rPr>
              <a:t> </a:t>
            </a:r>
            <a:r>
              <a:rPr lang="en-GB" sz="700" spc="-5">
                <a:latin typeface="Arial"/>
                <a:cs typeface="Arial"/>
              </a:rPr>
              <a:t>Client</a:t>
            </a:r>
            <a:r>
              <a:rPr lang="en-GB" sz="700" spc="70">
                <a:latin typeface="Arial"/>
                <a:cs typeface="Arial"/>
              </a:rPr>
              <a:t> </a:t>
            </a:r>
            <a:r>
              <a:rPr lang="en-GB" sz="700" spc="-5">
                <a:latin typeface="Arial"/>
                <a:cs typeface="Arial"/>
              </a:rPr>
              <a:t>Personal</a:t>
            </a:r>
            <a:r>
              <a:rPr lang="en-GB" sz="700" spc="65">
                <a:latin typeface="Arial"/>
                <a:cs typeface="Arial"/>
              </a:rPr>
              <a:t> </a:t>
            </a:r>
            <a:r>
              <a:rPr lang="en-GB" sz="700" spc="-5">
                <a:latin typeface="Arial"/>
                <a:cs typeface="Arial"/>
              </a:rPr>
              <a:t>Data,</a:t>
            </a:r>
            <a:r>
              <a:rPr lang="en-GB" sz="700" spc="65">
                <a:latin typeface="Arial"/>
                <a:cs typeface="Arial"/>
              </a:rPr>
              <a:t> </a:t>
            </a:r>
            <a:r>
              <a:rPr lang="en-GB" sz="700" spc="-5">
                <a:latin typeface="Arial"/>
                <a:cs typeface="Arial"/>
              </a:rPr>
              <a:t>the</a:t>
            </a:r>
            <a:r>
              <a:rPr lang="en-GB" sz="700" spc="65">
                <a:latin typeface="Arial"/>
                <a:cs typeface="Arial"/>
              </a:rPr>
              <a:t> </a:t>
            </a:r>
            <a:r>
              <a:rPr lang="en-GB" sz="700" spc="-5">
                <a:latin typeface="Arial"/>
                <a:cs typeface="Arial"/>
              </a:rPr>
              <a:t>Supplier shall notify the Client of this before performing the Processing required by the Applicable Laws unless those  Applicable Laws prohibit the Supplier from so notifying</a:t>
            </a:r>
            <a:r>
              <a:rPr lang="en-GB" sz="700" spc="5">
                <a:latin typeface="Arial"/>
                <a:cs typeface="Arial"/>
              </a:rPr>
              <a:t> </a:t>
            </a:r>
            <a:r>
              <a:rPr lang="en-GB" sz="700" spc="-5">
                <a:latin typeface="Arial"/>
                <a:cs typeface="Arial"/>
              </a:rPr>
              <a:t>the</a:t>
            </a:r>
            <a:r>
              <a:rPr lang="en-GB" sz="700" spc="10">
                <a:latin typeface="Arial"/>
                <a:cs typeface="Arial"/>
              </a:rPr>
              <a:t> </a:t>
            </a:r>
            <a:r>
              <a:rPr lang="en-GB" sz="700" spc="-5">
                <a:latin typeface="Arial"/>
                <a:cs typeface="Arial"/>
              </a:rPr>
              <a:t>Client </a:t>
            </a:r>
            <a:r>
              <a:rPr lang="en-GB" sz="700">
                <a:latin typeface="Arial"/>
                <a:cs typeface="Arial"/>
              </a:rPr>
              <a:t>on</a:t>
            </a:r>
            <a:r>
              <a:rPr lang="en-GB" sz="700" spc="10">
                <a:latin typeface="Arial"/>
                <a:cs typeface="Arial"/>
              </a:rPr>
              <a:t> </a:t>
            </a:r>
            <a:r>
              <a:rPr lang="en-GB" sz="700" spc="-5">
                <a:latin typeface="Arial"/>
                <a:cs typeface="Arial"/>
              </a:rPr>
              <a:t>important</a:t>
            </a:r>
            <a:r>
              <a:rPr lang="en-GB" sz="700" spc="10">
                <a:latin typeface="Arial"/>
                <a:cs typeface="Arial"/>
              </a:rPr>
              <a:t> </a:t>
            </a:r>
            <a:r>
              <a:rPr lang="en-GB" sz="700" spc="-5">
                <a:latin typeface="Arial"/>
                <a:cs typeface="Arial"/>
              </a:rPr>
              <a:t>grounds</a:t>
            </a:r>
            <a:r>
              <a:rPr lang="en-GB" sz="700" spc="-10">
                <a:latin typeface="Arial"/>
                <a:cs typeface="Arial"/>
              </a:rPr>
              <a:t> </a:t>
            </a:r>
            <a:r>
              <a:rPr lang="en-GB" sz="700">
                <a:latin typeface="Arial"/>
                <a:cs typeface="Arial"/>
              </a:rPr>
              <a:t>of</a:t>
            </a:r>
            <a:r>
              <a:rPr lang="en-GB" sz="700" spc="10">
                <a:latin typeface="Arial"/>
                <a:cs typeface="Arial"/>
              </a:rPr>
              <a:t> </a:t>
            </a:r>
            <a:r>
              <a:rPr lang="en-GB" sz="700" spc="-5">
                <a:latin typeface="Arial"/>
                <a:cs typeface="Arial"/>
              </a:rPr>
              <a:t>public</a:t>
            </a:r>
            <a:r>
              <a:rPr lang="en-GB" sz="700" spc="5">
                <a:latin typeface="Arial"/>
                <a:cs typeface="Arial"/>
              </a:rPr>
              <a:t> </a:t>
            </a:r>
            <a:r>
              <a:rPr lang="en-GB" sz="700" spc="-5">
                <a:latin typeface="Arial"/>
                <a:cs typeface="Arial"/>
              </a:rPr>
              <a:t>interest.</a:t>
            </a:r>
            <a:r>
              <a:rPr lang="en-GB" sz="700">
                <a:latin typeface="Arial"/>
                <a:cs typeface="Arial"/>
              </a:rPr>
              <a:t> </a:t>
            </a:r>
            <a:r>
              <a:rPr lang="en-GB" sz="700" spc="-5">
                <a:latin typeface="Arial"/>
                <a:cs typeface="Arial"/>
              </a:rPr>
              <a:t>The</a:t>
            </a:r>
            <a:r>
              <a:rPr lang="en-GB" sz="700" spc="5">
                <a:latin typeface="Arial"/>
                <a:cs typeface="Arial"/>
              </a:rPr>
              <a:t> </a:t>
            </a:r>
            <a:r>
              <a:rPr lang="en-GB" sz="700" spc="-5">
                <a:latin typeface="Arial"/>
                <a:cs typeface="Arial"/>
              </a:rPr>
              <a:t>Supplier</a:t>
            </a:r>
            <a:r>
              <a:rPr lang="en-GB" sz="700">
                <a:latin typeface="Arial"/>
                <a:cs typeface="Arial"/>
              </a:rPr>
              <a:t> </a:t>
            </a:r>
            <a:r>
              <a:rPr lang="en-GB" sz="700" spc="-5">
                <a:latin typeface="Arial"/>
                <a:cs typeface="Arial"/>
              </a:rPr>
              <a:t>shall</a:t>
            </a:r>
            <a:r>
              <a:rPr lang="en-GB" sz="700" spc="10">
                <a:latin typeface="Arial"/>
                <a:cs typeface="Arial"/>
              </a:rPr>
              <a:t> </a:t>
            </a:r>
            <a:r>
              <a:rPr lang="en-GB" sz="700" spc="-10">
                <a:latin typeface="Arial"/>
                <a:cs typeface="Arial"/>
              </a:rPr>
              <a:t>use </a:t>
            </a:r>
            <a:r>
              <a:rPr lang="en-GB" sz="700" spc="-5">
                <a:latin typeface="Arial"/>
                <a:cs typeface="Arial"/>
              </a:rPr>
              <a:t>reasonable</a:t>
            </a:r>
            <a:r>
              <a:rPr lang="en-GB" sz="700" spc="40">
                <a:latin typeface="Arial"/>
                <a:cs typeface="Arial"/>
              </a:rPr>
              <a:t> </a:t>
            </a:r>
            <a:r>
              <a:rPr lang="en-GB" sz="700" spc="-5">
                <a:latin typeface="Arial"/>
                <a:cs typeface="Arial"/>
              </a:rPr>
              <a:t>endeavours</a:t>
            </a:r>
            <a:r>
              <a:rPr lang="en-GB" sz="700" spc="40">
                <a:latin typeface="Arial"/>
                <a:cs typeface="Arial"/>
              </a:rPr>
              <a:t> </a:t>
            </a:r>
            <a:r>
              <a:rPr lang="en-GB" sz="700">
                <a:latin typeface="Arial"/>
                <a:cs typeface="Arial"/>
              </a:rPr>
              <a:t>to</a:t>
            </a:r>
            <a:r>
              <a:rPr lang="en-GB" sz="700" spc="40">
                <a:latin typeface="Arial"/>
                <a:cs typeface="Arial"/>
              </a:rPr>
              <a:t> </a:t>
            </a:r>
            <a:r>
              <a:rPr lang="en-GB" sz="700" spc="-5">
                <a:latin typeface="Arial"/>
                <a:cs typeface="Arial"/>
              </a:rPr>
              <a:t>inform</a:t>
            </a:r>
            <a:r>
              <a:rPr lang="en-GB" sz="700" spc="45">
                <a:latin typeface="Arial"/>
                <a:cs typeface="Arial"/>
              </a:rPr>
              <a:t> </a:t>
            </a:r>
            <a:r>
              <a:rPr lang="en-GB" sz="700" spc="-5">
                <a:latin typeface="Arial"/>
                <a:cs typeface="Arial"/>
              </a:rPr>
              <a:t>the</a:t>
            </a:r>
            <a:r>
              <a:rPr lang="en-GB" sz="700" spc="40">
                <a:latin typeface="Arial"/>
                <a:cs typeface="Arial"/>
              </a:rPr>
              <a:t> </a:t>
            </a:r>
            <a:r>
              <a:rPr lang="en-GB" sz="700" spc="-5">
                <a:latin typeface="Arial"/>
                <a:cs typeface="Arial"/>
              </a:rPr>
              <a:t>Client</a:t>
            </a:r>
            <a:r>
              <a:rPr lang="en-GB" sz="700" spc="40">
                <a:latin typeface="Arial"/>
                <a:cs typeface="Arial"/>
              </a:rPr>
              <a:t> </a:t>
            </a:r>
            <a:r>
              <a:rPr lang="en-GB" sz="700" spc="-10">
                <a:latin typeface="Arial"/>
                <a:cs typeface="Arial"/>
              </a:rPr>
              <a:t>if,</a:t>
            </a:r>
            <a:r>
              <a:rPr lang="en-GB" sz="700" spc="40">
                <a:latin typeface="Arial"/>
                <a:cs typeface="Arial"/>
              </a:rPr>
              <a:t> </a:t>
            </a:r>
            <a:r>
              <a:rPr lang="en-GB" sz="700" spc="-5">
                <a:latin typeface="Arial"/>
                <a:cs typeface="Arial"/>
              </a:rPr>
              <a:t>in</a:t>
            </a:r>
            <a:r>
              <a:rPr lang="en-GB" sz="700" spc="40">
                <a:latin typeface="Arial"/>
                <a:cs typeface="Arial"/>
              </a:rPr>
              <a:t> </a:t>
            </a:r>
            <a:r>
              <a:rPr lang="en-GB" sz="700">
                <a:latin typeface="Arial"/>
                <a:cs typeface="Arial"/>
              </a:rPr>
              <a:t>the</a:t>
            </a:r>
            <a:r>
              <a:rPr lang="en-GB" sz="700" spc="40">
                <a:latin typeface="Arial"/>
                <a:cs typeface="Arial"/>
              </a:rPr>
              <a:t> </a:t>
            </a:r>
            <a:r>
              <a:rPr lang="en-GB" sz="700" spc="-5">
                <a:latin typeface="Arial"/>
                <a:cs typeface="Arial"/>
              </a:rPr>
              <a:t>opinion</a:t>
            </a:r>
            <a:r>
              <a:rPr lang="en-GB" sz="700" spc="40">
                <a:latin typeface="Arial"/>
                <a:cs typeface="Arial"/>
              </a:rPr>
              <a:t> </a:t>
            </a:r>
            <a:r>
              <a:rPr lang="en-GB" sz="700">
                <a:latin typeface="Arial"/>
                <a:cs typeface="Arial"/>
              </a:rPr>
              <a:t>of</a:t>
            </a:r>
            <a:r>
              <a:rPr lang="en-GB" sz="700" spc="40">
                <a:latin typeface="Arial"/>
                <a:cs typeface="Arial"/>
              </a:rPr>
              <a:t> </a:t>
            </a:r>
            <a:r>
              <a:rPr lang="en-GB" sz="700" spc="-5">
                <a:latin typeface="Arial"/>
                <a:cs typeface="Arial"/>
              </a:rPr>
              <a:t>the</a:t>
            </a:r>
            <a:r>
              <a:rPr lang="en-GB" sz="700" spc="40">
                <a:latin typeface="Arial"/>
                <a:cs typeface="Arial"/>
              </a:rPr>
              <a:t> </a:t>
            </a:r>
            <a:r>
              <a:rPr lang="en-GB" sz="700" spc="-5">
                <a:latin typeface="Arial"/>
                <a:cs typeface="Arial"/>
              </a:rPr>
              <a:t>Supplier,</a:t>
            </a:r>
            <a:r>
              <a:rPr lang="en-GB" sz="700" spc="40">
                <a:latin typeface="Arial"/>
                <a:cs typeface="Arial"/>
              </a:rPr>
              <a:t> </a:t>
            </a:r>
            <a:r>
              <a:rPr lang="en-GB" sz="700">
                <a:latin typeface="Arial"/>
                <a:cs typeface="Arial"/>
              </a:rPr>
              <a:t>the </a:t>
            </a:r>
            <a:r>
              <a:rPr lang="en-GB" sz="700" spc="-5">
                <a:latin typeface="Arial"/>
                <a:cs typeface="Arial"/>
              </a:rPr>
              <a:t>instructions</a:t>
            </a:r>
            <a:r>
              <a:rPr lang="en-GB" sz="700" spc="5">
                <a:latin typeface="Arial"/>
                <a:cs typeface="Arial"/>
              </a:rPr>
              <a:t> </a:t>
            </a:r>
            <a:r>
              <a:rPr lang="en-GB" sz="700" spc="-5">
                <a:latin typeface="Arial"/>
                <a:cs typeface="Arial"/>
              </a:rPr>
              <a:t>of</a:t>
            </a:r>
            <a:r>
              <a:rPr lang="en-GB" sz="700" spc="5">
                <a:latin typeface="Arial"/>
                <a:cs typeface="Arial"/>
              </a:rPr>
              <a:t> </a:t>
            </a:r>
            <a:r>
              <a:rPr lang="en-GB" sz="700">
                <a:latin typeface="Arial"/>
                <a:cs typeface="Arial"/>
              </a:rPr>
              <a:t>the</a:t>
            </a:r>
            <a:r>
              <a:rPr lang="en-GB" sz="700" spc="10">
                <a:latin typeface="Arial"/>
                <a:cs typeface="Arial"/>
              </a:rPr>
              <a:t> </a:t>
            </a:r>
            <a:r>
              <a:rPr lang="en-GB" sz="700" spc="-5">
                <a:latin typeface="Arial"/>
                <a:cs typeface="Arial"/>
              </a:rPr>
              <a:t>Client</a:t>
            </a:r>
            <a:r>
              <a:rPr lang="en-GB" sz="700" spc="5">
                <a:latin typeface="Arial"/>
                <a:cs typeface="Arial"/>
              </a:rPr>
              <a:t> </a:t>
            </a:r>
            <a:r>
              <a:rPr lang="en-GB" sz="700" spc="-5">
                <a:latin typeface="Arial"/>
                <a:cs typeface="Arial"/>
              </a:rPr>
              <a:t>infringe</a:t>
            </a:r>
            <a:r>
              <a:rPr lang="en-GB" sz="700">
                <a:latin typeface="Arial"/>
                <a:cs typeface="Arial"/>
              </a:rPr>
              <a:t> </a:t>
            </a:r>
            <a:r>
              <a:rPr lang="en-GB" sz="700" spc="-5">
                <a:latin typeface="Arial"/>
                <a:cs typeface="Arial"/>
              </a:rPr>
              <a:t>Applicable</a:t>
            </a:r>
            <a:r>
              <a:rPr lang="en-GB" sz="700" spc="5">
                <a:latin typeface="Arial"/>
                <a:cs typeface="Arial"/>
              </a:rPr>
              <a:t> </a:t>
            </a:r>
            <a:r>
              <a:rPr lang="en-GB" sz="700" spc="-5">
                <a:latin typeface="Arial"/>
                <a:cs typeface="Arial"/>
              </a:rPr>
              <a:t>Data</a:t>
            </a:r>
            <a:r>
              <a:rPr lang="en-GB" sz="700" spc="5">
                <a:latin typeface="Arial"/>
                <a:cs typeface="Arial"/>
              </a:rPr>
              <a:t> </a:t>
            </a:r>
            <a:r>
              <a:rPr lang="en-GB" sz="700" spc="-5">
                <a:latin typeface="Arial"/>
                <a:cs typeface="Arial"/>
              </a:rPr>
              <a:t>Protection</a:t>
            </a:r>
            <a:r>
              <a:rPr lang="en-GB" sz="700">
                <a:latin typeface="Arial"/>
                <a:cs typeface="Arial"/>
              </a:rPr>
              <a:t> </a:t>
            </a:r>
            <a:r>
              <a:rPr lang="en-GB" sz="700" spc="-5">
                <a:latin typeface="Arial"/>
                <a:cs typeface="Arial"/>
              </a:rPr>
              <a:t>Laws;</a:t>
            </a:r>
            <a:endParaRPr lang="en-GB" sz="700">
              <a:latin typeface="Arial"/>
              <a:cs typeface="Arial"/>
            </a:endParaRPr>
          </a:p>
          <a:p>
            <a:pPr marL="450000" indent="-180000">
              <a:spcBef>
                <a:spcPts val="300"/>
              </a:spcBef>
              <a:spcAft>
                <a:spcPts val="300"/>
              </a:spcAft>
              <a:buAutoNum type="alphaLcParenBoth" startAt="2"/>
            </a:pPr>
            <a:r>
              <a:rPr lang="en-GB" sz="700">
                <a:latin typeface="Arial"/>
                <a:cs typeface="Arial"/>
              </a:rPr>
              <a:t>implement the technical and organisational measures set out in Schedule 2 to protect against unauthorised or unlawful Processing of Client </a:t>
            </a:r>
            <a:r>
              <a:rPr lang="en-GB" sz="700" spc="-5">
                <a:latin typeface="Arial"/>
                <a:cs typeface="Arial"/>
              </a:rPr>
              <a:t>Personal</a:t>
            </a:r>
            <a:r>
              <a:rPr lang="en-GB" sz="700" spc="110">
                <a:latin typeface="Arial"/>
                <a:cs typeface="Arial"/>
              </a:rPr>
              <a:t> </a:t>
            </a:r>
            <a:r>
              <a:rPr lang="en-GB" sz="700" spc="-5">
                <a:latin typeface="Arial"/>
                <a:cs typeface="Arial"/>
              </a:rPr>
              <a:t>Data</a:t>
            </a:r>
            <a:r>
              <a:rPr lang="en-GB" sz="700" spc="100">
                <a:latin typeface="Arial"/>
                <a:cs typeface="Arial"/>
              </a:rPr>
              <a:t> </a:t>
            </a:r>
            <a:r>
              <a:rPr lang="en-GB" sz="700">
                <a:latin typeface="Arial"/>
                <a:cs typeface="Arial"/>
              </a:rPr>
              <a:t>and</a:t>
            </a:r>
            <a:r>
              <a:rPr lang="en-GB" sz="700" spc="105">
                <a:latin typeface="Arial"/>
                <a:cs typeface="Arial"/>
              </a:rPr>
              <a:t> </a:t>
            </a:r>
            <a:r>
              <a:rPr lang="en-GB" sz="700" spc="-5">
                <a:latin typeface="Arial"/>
                <a:cs typeface="Arial"/>
              </a:rPr>
              <a:t>against</a:t>
            </a:r>
            <a:r>
              <a:rPr lang="en-GB" sz="700" spc="100">
                <a:latin typeface="Arial"/>
                <a:cs typeface="Arial"/>
              </a:rPr>
              <a:t> </a:t>
            </a:r>
            <a:r>
              <a:rPr lang="en-GB" sz="700" spc="-5">
                <a:latin typeface="Arial"/>
                <a:cs typeface="Arial"/>
              </a:rPr>
              <a:t>accidental</a:t>
            </a:r>
            <a:r>
              <a:rPr lang="en-GB" sz="700" spc="110">
                <a:latin typeface="Arial"/>
                <a:cs typeface="Arial"/>
              </a:rPr>
              <a:t> </a:t>
            </a:r>
            <a:r>
              <a:rPr lang="en-GB" sz="700" spc="-5">
                <a:latin typeface="Arial"/>
                <a:cs typeface="Arial"/>
              </a:rPr>
              <a:t>loss</a:t>
            </a:r>
            <a:r>
              <a:rPr lang="en-GB" sz="700" spc="105">
                <a:latin typeface="Arial"/>
                <a:cs typeface="Arial"/>
              </a:rPr>
              <a:t> </a:t>
            </a:r>
            <a:r>
              <a:rPr lang="en-GB" sz="700">
                <a:latin typeface="Arial"/>
                <a:cs typeface="Arial"/>
              </a:rPr>
              <a:t>or</a:t>
            </a:r>
            <a:r>
              <a:rPr lang="en-GB" sz="700" spc="114">
                <a:latin typeface="Arial"/>
                <a:cs typeface="Arial"/>
              </a:rPr>
              <a:t> </a:t>
            </a:r>
            <a:r>
              <a:rPr lang="en-GB" sz="700" spc="-5">
                <a:latin typeface="Arial"/>
                <a:cs typeface="Arial"/>
              </a:rPr>
              <a:t>destruction</a:t>
            </a:r>
            <a:r>
              <a:rPr lang="en-GB" sz="700" spc="100">
                <a:latin typeface="Arial"/>
                <a:cs typeface="Arial"/>
              </a:rPr>
              <a:t> </a:t>
            </a:r>
            <a:r>
              <a:rPr lang="en-GB" sz="700">
                <a:latin typeface="Arial"/>
                <a:cs typeface="Arial"/>
              </a:rPr>
              <a:t>of,</a:t>
            </a:r>
            <a:r>
              <a:rPr lang="en-GB" sz="700" spc="114">
                <a:latin typeface="Arial"/>
                <a:cs typeface="Arial"/>
              </a:rPr>
              <a:t> </a:t>
            </a:r>
            <a:r>
              <a:rPr lang="en-GB" sz="700" spc="-5">
                <a:latin typeface="Arial"/>
                <a:cs typeface="Arial"/>
              </a:rPr>
              <a:t>or</a:t>
            </a:r>
            <a:r>
              <a:rPr lang="en-GB" sz="700" spc="114">
                <a:latin typeface="Arial"/>
                <a:cs typeface="Arial"/>
              </a:rPr>
              <a:t> </a:t>
            </a:r>
            <a:r>
              <a:rPr lang="en-GB" sz="700" spc="-5">
                <a:latin typeface="Arial"/>
                <a:cs typeface="Arial"/>
              </a:rPr>
              <a:t>damage</a:t>
            </a:r>
            <a:r>
              <a:rPr lang="en-GB" sz="700" spc="100">
                <a:latin typeface="Arial"/>
                <a:cs typeface="Arial"/>
              </a:rPr>
              <a:t> </a:t>
            </a:r>
            <a:r>
              <a:rPr lang="en-GB" sz="700" spc="-5">
                <a:latin typeface="Arial"/>
                <a:cs typeface="Arial"/>
              </a:rPr>
              <a:t>to, Client</a:t>
            </a:r>
            <a:r>
              <a:rPr lang="en-GB" sz="700" spc="245">
                <a:latin typeface="Arial"/>
                <a:cs typeface="Arial"/>
              </a:rPr>
              <a:t> </a:t>
            </a:r>
            <a:r>
              <a:rPr lang="en-GB" sz="700" spc="-5">
                <a:latin typeface="Arial"/>
                <a:cs typeface="Arial"/>
              </a:rPr>
              <a:t>Personal</a:t>
            </a:r>
            <a:r>
              <a:rPr lang="en-GB" sz="700" spc="245">
                <a:latin typeface="Arial"/>
                <a:cs typeface="Arial"/>
              </a:rPr>
              <a:t> </a:t>
            </a:r>
            <a:r>
              <a:rPr lang="en-GB" sz="700" spc="-5">
                <a:latin typeface="Arial"/>
                <a:cs typeface="Arial"/>
              </a:rPr>
              <a:t>Data,</a:t>
            </a:r>
            <a:r>
              <a:rPr lang="en-GB" sz="700" spc="245">
                <a:latin typeface="Arial"/>
                <a:cs typeface="Arial"/>
              </a:rPr>
              <a:t> </a:t>
            </a:r>
            <a:r>
              <a:rPr lang="en-GB" sz="700" spc="-5">
                <a:latin typeface="Arial"/>
                <a:cs typeface="Arial"/>
              </a:rPr>
              <a:t>which</a:t>
            </a:r>
            <a:r>
              <a:rPr lang="en-GB" sz="700" spc="250">
                <a:latin typeface="Arial"/>
                <a:cs typeface="Arial"/>
              </a:rPr>
              <a:t> </a:t>
            </a:r>
            <a:r>
              <a:rPr lang="en-GB" sz="700">
                <a:latin typeface="Arial"/>
                <a:cs typeface="Arial"/>
              </a:rPr>
              <a:t>the</a:t>
            </a:r>
            <a:r>
              <a:rPr lang="en-GB" sz="700" spc="245">
                <a:latin typeface="Arial"/>
                <a:cs typeface="Arial"/>
              </a:rPr>
              <a:t> </a:t>
            </a:r>
            <a:r>
              <a:rPr lang="en-GB" sz="700" spc="-5">
                <a:latin typeface="Arial"/>
                <a:cs typeface="Arial"/>
              </a:rPr>
              <a:t>Client</a:t>
            </a:r>
            <a:r>
              <a:rPr lang="en-GB" sz="700" spc="250">
                <a:latin typeface="Arial"/>
                <a:cs typeface="Arial"/>
              </a:rPr>
              <a:t> </a:t>
            </a:r>
            <a:r>
              <a:rPr lang="en-GB" sz="700" spc="-5">
                <a:latin typeface="Arial"/>
                <a:cs typeface="Arial"/>
              </a:rPr>
              <a:t>has</a:t>
            </a:r>
            <a:r>
              <a:rPr lang="en-GB" sz="700" spc="245">
                <a:latin typeface="Arial"/>
                <a:cs typeface="Arial"/>
              </a:rPr>
              <a:t> </a:t>
            </a:r>
            <a:r>
              <a:rPr lang="en-GB" sz="700" spc="-5">
                <a:latin typeface="Arial"/>
                <a:cs typeface="Arial"/>
              </a:rPr>
              <a:t>reviewed</a:t>
            </a:r>
            <a:r>
              <a:rPr lang="en-GB" sz="700" spc="245">
                <a:latin typeface="Arial"/>
                <a:cs typeface="Arial"/>
              </a:rPr>
              <a:t> </a:t>
            </a:r>
            <a:r>
              <a:rPr lang="en-GB" sz="700">
                <a:latin typeface="Arial"/>
                <a:cs typeface="Arial"/>
              </a:rPr>
              <a:t>and</a:t>
            </a:r>
            <a:r>
              <a:rPr lang="en-GB" sz="700" spc="250">
                <a:latin typeface="Arial"/>
                <a:cs typeface="Arial"/>
              </a:rPr>
              <a:t> </a:t>
            </a:r>
            <a:r>
              <a:rPr lang="en-GB" sz="700" spc="-5">
                <a:latin typeface="Arial"/>
                <a:cs typeface="Arial"/>
              </a:rPr>
              <a:t>confirms</a:t>
            </a:r>
            <a:r>
              <a:rPr lang="en-GB" sz="700" spc="240">
                <a:latin typeface="Arial"/>
                <a:cs typeface="Arial"/>
              </a:rPr>
              <a:t> </a:t>
            </a:r>
            <a:r>
              <a:rPr lang="en-GB" sz="700" spc="-10">
                <a:latin typeface="Arial"/>
                <a:cs typeface="Arial"/>
              </a:rPr>
              <a:t>are </a:t>
            </a:r>
            <a:r>
              <a:rPr lang="en-GB" sz="700" spc="-5">
                <a:latin typeface="Arial"/>
                <a:cs typeface="Arial"/>
              </a:rPr>
              <a:t>appropriate</a:t>
            </a:r>
            <a:r>
              <a:rPr lang="en-GB" sz="700" spc="100">
                <a:latin typeface="Arial"/>
                <a:cs typeface="Arial"/>
              </a:rPr>
              <a:t> </a:t>
            </a:r>
            <a:r>
              <a:rPr lang="en-GB" sz="700">
                <a:latin typeface="Arial"/>
                <a:cs typeface="Arial"/>
              </a:rPr>
              <a:t>to</a:t>
            </a:r>
            <a:r>
              <a:rPr lang="en-GB" sz="700" spc="100">
                <a:latin typeface="Arial"/>
                <a:cs typeface="Arial"/>
              </a:rPr>
              <a:t> </a:t>
            </a:r>
            <a:r>
              <a:rPr lang="en-GB" sz="700">
                <a:latin typeface="Arial"/>
                <a:cs typeface="Arial"/>
              </a:rPr>
              <a:t>the</a:t>
            </a:r>
            <a:r>
              <a:rPr lang="en-GB" sz="700" spc="105">
                <a:latin typeface="Arial"/>
                <a:cs typeface="Arial"/>
              </a:rPr>
              <a:t> </a:t>
            </a:r>
            <a:r>
              <a:rPr lang="en-GB" sz="700" spc="-5">
                <a:latin typeface="Arial"/>
                <a:cs typeface="Arial"/>
              </a:rPr>
              <a:t>harm</a:t>
            </a:r>
            <a:r>
              <a:rPr lang="en-GB" sz="700" spc="100">
                <a:latin typeface="Arial"/>
                <a:cs typeface="Arial"/>
              </a:rPr>
              <a:t> </a:t>
            </a:r>
            <a:r>
              <a:rPr lang="en-GB" sz="700" spc="-5">
                <a:latin typeface="Arial"/>
                <a:cs typeface="Arial"/>
              </a:rPr>
              <a:t>that</a:t>
            </a:r>
            <a:r>
              <a:rPr lang="en-GB" sz="700" spc="100">
                <a:latin typeface="Arial"/>
                <a:cs typeface="Arial"/>
              </a:rPr>
              <a:t> </a:t>
            </a:r>
            <a:r>
              <a:rPr lang="en-GB" sz="700" spc="-5">
                <a:latin typeface="Arial"/>
                <a:cs typeface="Arial"/>
              </a:rPr>
              <a:t>might</a:t>
            </a:r>
            <a:r>
              <a:rPr lang="en-GB" sz="700" spc="105">
                <a:latin typeface="Arial"/>
                <a:cs typeface="Arial"/>
              </a:rPr>
              <a:t> </a:t>
            </a:r>
            <a:r>
              <a:rPr lang="en-GB" sz="700" spc="-5">
                <a:latin typeface="Arial"/>
                <a:cs typeface="Arial"/>
              </a:rPr>
              <a:t>result</a:t>
            </a:r>
            <a:r>
              <a:rPr lang="en-GB" sz="700" spc="100">
                <a:latin typeface="Arial"/>
                <a:cs typeface="Arial"/>
              </a:rPr>
              <a:t> </a:t>
            </a:r>
            <a:r>
              <a:rPr lang="en-GB" sz="700" spc="-5">
                <a:latin typeface="Arial"/>
                <a:cs typeface="Arial"/>
              </a:rPr>
              <a:t>from</a:t>
            </a:r>
            <a:r>
              <a:rPr lang="en-GB" sz="700" spc="100">
                <a:latin typeface="Arial"/>
                <a:cs typeface="Arial"/>
              </a:rPr>
              <a:t> </a:t>
            </a:r>
            <a:r>
              <a:rPr lang="en-GB" sz="700">
                <a:latin typeface="Arial"/>
                <a:cs typeface="Arial"/>
              </a:rPr>
              <a:t>the</a:t>
            </a:r>
            <a:r>
              <a:rPr lang="en-GB" sz="700" spc="105">
                <a:latin typeface="Arial"/>
                <a:cs typeface="Arial"/>
              </a:rPr>
              <a:t> </a:t>
            </a:r>
            <a:r>
              <a:rPr lang="en-GB" sz="700" spc="-5">
                <a:latin typeface="Arial"/>
                <a:cs typeface="Arial"/>
              </a:rPr>
              <a:t>unauthorised</a:t>
            </a:r>
            <a:r>
              <a:rPr lang="en-GB" sz="700" spc="100">
                <a:latin typeface="Arial"/>
                <a:cs typeface="Arial"/>
              </a:rPr>
              <a:t> </a:t>
            </a:r>
            <a:r>
              <a:rPr lang="en-GB" sz="700" spc="-5">
                <a:latin typeface="Arial"/>
                <a:cs typeface="Arial"/>
              </a:rPr>
              <a:t>or</a:t>
            </a:r>
            <a:r>
              <a:rPr lang="en-GB" sz="700" spc="100">
                <a:latin typeface="Arial"/>
                <a:cs typeface="Arial"/>
              </a:rPr>
              <a:t> </a:t>
            </a:r>
            <a:r>
              <a:rPr lang="en-GB" sz="700" spc="-5">
                <a:latin typeface="Arial"/>
                <a:cs typeface="Arial"/>
              </a:rPr>
              <a:t>unlawful Processing</a:t>
            </a:r>
            <a:r>
              <a:rPr lang="en-GB" sz="700" spc="100">
                <a:latin typeface="Arial"/>
                <a:cs typeface="Arial"/>
              </a:rPr>
              <a:t> </a:t>
            </a:r>
            <a:r>
              <a:rPr lang="en-GB" sz="700">
                <a:latin typeface="Arial"/>
                <a:cs typeface="Arial"/>
              </a:rPr>
              <a:t>or</a:t>
            </a:r>
            <a:r>
              <a:rPr lang="en-GB" sz="700" spc="100">
                <a:latin typeface="Arial"/>
                <a:cs typeface="Arial"/>
              </a:rPr>
              <a:t> </a:t>
            </a:r>
            <a:r>
              <a:rPr lang="en-GB" sz="700" spc="-5">
                <a:latin typeface="Arial"/>
                <a:cs typeface="Arial"/>
              </a:rPr>
              <a:t>accidental</a:t>
            </a:r>
            <a:r>
              <a:rPr lang="en-GB" sz="700" spc="95">
                <a:latin typeface="Arial"/>
                <a:cs typeface="Arial"/>
              </a:rPr>
              <a:t> </a:t>
            </a:r>
            <a:r>
              <a:rPr lang="en-GB" sz="700" spc="-5">
                <a:latin typeface="Arial"/>
                <a:cs typeface="Arial"/>
              </a:rPr>
              <a:t>loss,</a:t>
            </a:r>
            <a:r>
              <a:rPr lang="en-GB" sz="700" spc="85">
                <a:latin typeface="Arial"/>
                <a:cs typeface="Arial"/>
              </a:rPr>
              <a:t> </a:t>
            </a:r>
            <a:r>
              <a:rPr lang="en-GB" sz="700" spc="-5">
                <a:latin typeface="Arial"/>
                <a:cs typeface="Arial"/>
              </a:rPr>
              <a:t>destruction</a:t>
            </a:r>
            <a:r>
              <a:rPr lang="en-GB" sz="700" spc="100">
                <a:latin typeface="Arial"/>
                <a:cs typeface="Arial"/>
              </a:rPr>
              <a:t> </a:t>
            </a:r>
            <a:r>
              <a:rPr lang="en-GB" sz="700">
                <a:latin typeface="Arial"/>
                <a:cs typeface="Arial"/>
              </a:rPr>
              <a:t>or</a:t>
            </a:r>
            <a:r>
              <a:rPr lang="en-GB" sz="700" spc="90">
                <a:latin typeface="Arial"/>
                <a:cs typeface="Arial"/>
              </a:rPr>
              <a:t> </a:t>
            </a:r>
            <a:r>
              <a:rPr lang="en-GB" sz="700">
                <a:latin typeface="Arial"/>
                <a:cs typeface="Arial"/>
              </a:rPr>
              <a:t>damage</a:t>
            </a:r>
            <a:r>
              <a:rPr lang="en-GB" sz="700" spc="90">
                <a:latin typeface="Arial"/>
                <a:cs typeface="Arial"/>
              </a:rPr>
              <a:t> </a:t>
            </a:r>
            <a:r>
              <a:rPr lang="en-GB" sz="700">
                <a:latin typeface="Arial"/>
                <a:cs typeface="Arial"/>
              </a:rPr>
              <a:t>and</a:t>
            </a:r>
            <a:r>
              <a:rPr lang="en-GB" sz="700" spc="100">
                <a:latin typeface="Arial"/>
                <a:cs typeface="Arial"/>
              </a:rPr>
              <a:t> </a:t>
            </a:r>
            <a:r>
              <a:rPr lang="en-GB" sz="700" spc="-5">
                <a:latin typeface="Arial"/>
                <a:cs typeface="Arial"/>
              </a:rPr>
              <a:t>the</a:t>
            </a:r>
            <a:r>
              <a:rPr lang="en-GB" sz="700" spc="100">
                <a:latin typeface="Arial"/>
                <a:cs typeface="Arial"/>
              </a:rPr>
              <a:t> </a:t>
            </a:r>
            <a:r>
              <a:rPr lang="en-GB" sz="700" spc="-5">
                <a:latin typeface="Arial"/>
                <a:cs typeface="Arial"/>
              </a:rPr>
              <a:t>nature</a:t>
            </a:r>
            <a:r>
              <a:rPr lang="en-GB" sz="700" spc="100">
                <a:latin typeface="Arial"/>
                <a:cs typeface="Arial"/>
              </a:rPr>
              <a:t> </a:t>
            </a:r>
            <a:r>
              <a:rPr lang="en-GB" sz="700">
                <a:latin typeface="Arial"/>
                <a:cs typeface="Arial"/>
              </a:rPr>
              <a:t>of</a:t>
            </a:r>
            <a:r>
              <a:rPr lang="en-GB" sz="700" spc="100">
                <a:latin typeface="Arial"/>
                <a:cs typeface="Arial"/>
              </a:rPr>
              <a:t> </a:t>
            </a:r>
            <a:r>
              <a:rPr lang="en-GB" sz="700" spc="-10">
                <a:latin typeface="Arial"/>
                <a:cs typeface="Arial"/>
              </a:rPr>
              <a:t>the </a:t>
            </a:r>
            <a:r>
              <a:rPr lang="en-GB" sz="700" spc="-5">
                <a:latin typeface="Arial"/>
                <a:cs typeface="Arial"/>
              </a:rPr>
              <a:t>Client</a:t>
            </a:r>
            <a:r>
              <a:rPr lang="en-GB" sz="700" spc="-25">
                <a:latin typeface="Arial"/>
                <a:cs typeface="Arial"/>
              </a:rPr>
              <a:t> </a:t>
            </a:r>
            <a:r>
              <a:rPr lang="en-GB" sz="700" spc="-5">
                <a:latin typeface="Arial"/>
                <a:cs typeface="Arial"/>
              </a:rPr>
              <a:t>Personal</a:t>
            </a:r>
            <a:r>
              <a:rPr lang="en-GB" sz="700" spc="-20">
                <a:latin typeface="Arial"/>
                <a:cs typeface="Arial"/>
              </a:rPr>
              <a:t> </a:t>
            </a:r>
            <a:r>
              <a:rPr lang="en-GB" sz="700" spc="-5">
                <a:latin typeface="Arial"/>
                <a:cs typeface="Arial"/>
              </a:rPr>
              <a:t>Data</a:t>
            </a:r>
            <a:r>
              <a:rPr lang="en-GB" sz="700" spc="-25">
                <a:latin typeface="Arial"/>
                <a:cs typeface="Arial"/>
              </a:rPr>
              <a:t> </a:t>
            </a:r>
            <a:r>
              <a:rPr lang="en-GB" sz="700">
                <a:latin typeface="Arial"/>
                <a:cs typeface="Arial"/>
              </a:rPr>
              <a:t>to</a:t>
            </a:r>
            <a:r>
              <a:rPr lang="en-GB" sz="700" spc="-30">
                <a:latin typeface="Arial"/>
                <a:cs typeface="Arial"/>
              </a:rPr>
              <a:t> </a:t>
            </a:r>
            <a:r>
              <a:rPr lang="en-GB" sz="700">
                <a:latin typeface="Arial"/>
                <a:cs typeface="Arial"/>
              </a:rPr>
              <a:t>be</a:t>
            </a:r>
            <a:r>
              <a:rPr lang="en-GB" sz="700" spc="-25">
                <a:latin typeface="Arial"/>
                <a:cs typeface="Arial"/>
              </a:rPr>
              <a:t> </a:t>
            </a:r>
            <a:r>
              <a:rPr lang="en-GB" sz="700" spc="-5">
                <a:latin typeface="Arial"/>
                <a:cs typeface="Arial"/>
              </a:rPr>
              <a:t>protected,</a:t>
            </a:r>
            <a:r>
              <a:rPr lang="en-GB" sz="700" spc="-20">
                <a:latin typeface="Arial"/>
                <a:cs typeface="Arial"/>
              </a:rPr>
              <a:t> </a:t>
            </a:r>
            <a:r>
              <a:rPr lang="en-GB" sz="700" spc="-5">
                <a:latin typeface="Arial"/>
                <a:cs typeface="Arial"/>
              </a:rPr>
              <a:t>having</a:t>
            </a:r>
            <a:r>
              <a:rPr lang="en-GB" sz="700" spc="-20">
                <a:latin typeface="Arial"/>
                <a:cs typeface="Arial"/>
              </a:rPr>
              <a:t> </a:t>
            </a:r>
            <a:r>
              <a:rPr lang="en-GB" sz="700" spc="-5">
                <a:latin typeface="Arial"/>
                <a:cs typeface="Arial"/>
              </a:rPr>
              <a:t>regard</a:t>
            </a:r>
            <a:r>
              <a:rPr lang="en-GB" sz="700" spc="-25">
                <a:latin typeface="Arial"/>
                <a:cs typeface="Arial"/>
              </a:rPr>
              <a:t> </a:t>
            </a:r>
            <a:r>
              <a:rPr lang="en-GB" sz="700" spc="-10">
                <a:latin typeface="Arial"/>
                <a:cs typeface="Arial"/>
              </a:rPr>
              <a:t>to</a:t>
            </a:r>
            <a:r>
              <a:rPr lang="en-GB" sz="700" spc="-20">
                <a:latin typeface="Arial"/>
                <a:cs typeface="Arial"/>
              </a:rPr>
              <a:t> </a:t>
            </a:r>
            <a:r>
              <a:rPr lang="en-GB" sz="700">
                <a:latin typeface="Arial"/>
                <a:cs typeface="Arial"/>
              </a:rPr>
              <a:t>the</a:t>
            </a:r>
            <a:r>
              <a:rPr lang="en-GB" sz="700" spc="-35">
                <a:latin typeface="Arial"/>
                <a:cs typeface="Arial"/>
              </a:rPr>
              <a:t> </a:t>
            </a:r>
            <a:r>
              <a:rPr lang="en-GB" sz="700">
                <a:latin typeface="Arial"/>
                <a:cs typeface="Arial"/>
              </a:rPr>
              <a:t>state</a:t>
            </a:r>
            <a:r>
              <a:rPr lang="en-GB" sz="700" spc="-30">
                <a:latin typeface="Arial"/>
                <a:cs typeface="Arial"/>
              </a:rPr>
              <a:t> </a:t>
            </a:r>
            <a:r>
              <a:rPr lang="en-GB" sz="700">
                <a:latin typeface="Arial"/>
                <a:cs typeface="Arial"/>
              </a:rPr>
              <a:t>of</a:t>
            </a:r>
            <a:r>
              <a:rPr lang="en-GB" sz="700" spc="-20">
                <a:latin typeface="Arial"/>
                <a:cs typeface="Arial"/>
              </a:rPr>
              <a:t> </a:t>
            </a:r>
            <a:r>
              <a:rPr lang="en-GB" sz="700" spc="-5">
                <a:latin typeface="Arial"/>
                <a:cs typeface="Arial"/>
              </a:rPr>
              <a:t>technological development</a:t>
            </a:r>
            <a:r>
              <a:rPr lang="en-GB" sz="700">
                <a:latin typeface="Arial"/>
                <a:cs typeface="Arial"/>
              </a:rPr>
              <a:t> and</a:t>
            </a:r>
            <a:r>
              <a:rPr lang="en-GB" sz="700" spc="-10">
                <a:latin typeface="Arial"/>
                <a:cs typeface="Arial"/>
              </a:rPr>
              <a:t> </a:t>
            </a:r>
            <a:r>
              <a:rPr lang="en-GB" sz="700">
                <a:latin typeface="Arial"/>
                <a:cs typeface="Arial"/>
              </a:rPr>
              <a:t>the</a:t>
            </a:r>
            <a:r>
              <a:rPr lang="en-GB" sz="700" spc="5">
                <a:latin typeface="Arial"/>
                <a:cs typeface="Arial"/>
              </a:rPr>
              <a:t> </a:t>
            </a:r>
            <a:r>
              <a:rPr lang="en-GB" sz="700" spc="-5">
                <a:latin typeface="Arial"/>
                <a:cs typeface="Arial"/>
              </a:rPr>
              <a:t>cost</a:t>
            </a:r>
            <a:r>
              <a:rPr lang="en-GB" sz="700" spc="-10">
                <a:latin typeface="Arial"/>
                <a:cs typeface="Arial"/>
              </a:rPr>
              <a:t> </a:t>
            </a:r>
            <a:r>
              <a:rPr lang="en-GB" sz="700">
                <a:latin typeface="Arial"/>
                <a:cs typeface="Arial"/>
              </a:rPr>
              <a:t>of</a:t>
            </a:r>
            <a:r>
              <a:rPr lang="en-GB" sz="700" spc="5">
                <a:latin typeface="Arial"/>
                <a:cs typeface="Arial"/>
              </a:rPr>
              <a:t> </a:t>
            </a:r>
            <a:r>
              <a:rPr lang="en-GB" sz="700" spc="-5">
                <a:latin typeface="Arial"/>
                <a:cs typeface="Arial"/>
              </a:rPr>
              <a:t>implementing</a:t>
            </a:r>
            <a:r>
              <a:rPr lang="en-GB" sz="700" spc="-10">
                <a:latin typeface="Arial"/>
                <a:cs typeface="Arial"/>
              </a:rPr>
              <a:t> </a:t>
            </a:r>
            <a:r>
              <a:rPr lang="en-GB" sz="700" spc="-5">
                <a:latin typeface="Arial"/>
                <a:cs typeface="Arial"/>
              </a:rPr>
              <a:t>any</a:t>
            </a:r>
            <a:r>
              <a:rPr lang="en-GB" sz="700" spc="5">
                <a:latin typeface="Arial"/>
                <a:cs typeface="Arial"/>
              </a:rPr>
              <a:t> </a:t>
            </a:r>
            <a:r>
              <a:rPr lang="en-GB" sz="700" spc="-5">
                <a:latin typeface="Arial"/>
                <a:cs typeface="Arial"/>
              </a:rPr>
              <a:t>measures;</a:t>
            </a:r>
          </a:p>
          <a:p>
            <a:pPr marL="450000" indent="-180000">
              <a:spcBef>
                <a:spcPts val="300"/>
              </a:spcBef>
              <a:spcAft>
                <a:spcPts val="300"/>
              </a:spcAft>
              <a:buFontTx/>
              <a:buAutoNum type="alphaLcParenBoth" startAt="2"/>
            </a:pPr>
            <a:r>
              <a:rPr lang="en-GB" sz="700">
                <a:latin typeface="Arial"/>
                <a:cs typeface="Arial"/>
              </a:rPr>
              <a:t>ensure that any personnel engaged and authorised by the Supplier to </a:t>
            </a:r>
            <a:r>
              <a:rPr lang="en-GB" sz="700" spc="-5">
                <a:latin typeface="Arial"/>
                <a:cs typeface="Arial"/>
              </a:rPr>
              <a:t>process</a:t>
            </a:r>
            <a:r>
              <a:rPr lang="en-GB" sz="700" spc="40">
                <a:latin typeface="Arial"/>
                <a:cs typeface="Arial"/>
              </a:rPr>
              <a:t> </a:t>
            </a:r>
            <a:r>
              <a:rPr lang="en-GB" sz="700" spc="-5">
                <a:latin typeface="Arial"/>
                <a:cs typeface="Arial"/>
              </a:rPr>
              <a:t>Client</a:t>
            </a:r>
            <a:r>
              <a:rPr lang="en-GB" sz="700" spc="35">
                <a:latin typeface="Arial"/>
                <a:cs typeface="Arial"/>
              </a:rPr>
              <a:t> </a:t>
            </a:r>
            <a:r>
              <a:rPr lang="en-GB" sz="700" spc="-5">
                <a:latin typeface="Arial"/>
                <a:cs typeface="Arial"/>
              </a:rPr>
              <a:t>Personal</a:t>
            </a:r>
            <a:r>
              <a:rPr lang="en-GB" sz="700" spc="40">
                <a:latin typeface="Arial"/>
                <a:cs typeface="Arial"/>
              </a:rPr>
              <a:t> </a:t>
            </a:r>
            <a:r>
              <a:rPr lang="en-GB" sz="700" spc="-5">
                <a:latin typeface="Arial"/>
                <a:cs typeface="Arial"/>
              </a:rPr>
              <a:t>Data</a:t>
            </a:r>
            <a:r>
              <a:rPr lang="en-GB" sz="700" spc="35">
                <a:latin typeface="Arial"/>
                <a:cs typeface="Arial"/>
              </a:rPr>
              <a:t> </a:t>
            </a:r>
            <a:r>
              <a:rPr lang="en-GB" sz="700" spc="-5">
                <a:latin typeface="Arial"/>
                <a:cs typeface="Arial"/>
              </a:rPr>
              <a:t>have</a:t>
            </a:r>
            <a:r>
              <a:rPr lang="en-GB" sz="700" spc="40">
                <a:latin typeface="Arial"/>
                <a:cs typeface="Arial"/>
              </a:rPr>
              <a:t> </a:t>
            </a:r>
            <a:r>
              <a:rPr lang="en-GB" sz="700" spc="-5">
                <a:latin typeface="Arial"/>
                <a:cs typeface="Arial"/>
              </a:rPr>
              <a:t>committed</a:t>
            </a:r>
            <a:r>
              <a:rPr lang="en-GB" sz="700" spc="45">
                <a:latin typeface="Arial"/>
                <a:cs typeface="Arial"/>
              </a:rPr>
              <a:t> </a:t>
            </a:r>
            <a:r>
              <a:rPr lang="en-GB" sz="700" spc="-5">
                <a:latin typeface="Arial"/>
                <a:cs typeface="Arial"/>
              </a:rPr>
              <a:t>themselves</a:t>
            </a:r>
            <a:r>
              <a:rPr lang="en-GB" sz="700" spc="45">
                <a:latin typeface="Arial"/>
                <a:cs typeface="Arial"/>
              </a:rPr>
              <a:t> </a:t>
            </a:r>
            <a:r>
              <a:rPr lang="en-GB" sz="700">
                <a:latin typeface="Arial"/>
                <a:cs typeface="Arial"/>
              </a:rPr>
              <a:t>to</a:t>
            </a:r>
            <a:r>
              <a:rPr lang="en-GB" sz="700" spc="30">
                <a:latin typeface="Arial"/>
                <a:cs typeface="Arial"/>
              </a:rPr>
              <a:t> </a:t>
            </a:r>
            <a:r>
              <a:rPr lang="en-GB" sz="700" spc="-5">
                <a:latin typeface="Arial"/>
                <a:cs typeface="Arial"/>
              </a:rPr>
              <a:t>confidentiality </a:t>
            </a:r>
            <a:r>
              <a:rPr lang="en-GB" sz="700" spc="45">
                <a:latin typeface="Arial"/>
                <a:cs typeface="Arial"/>
              </a:rPr>
              <a:t> </a:t>
            </a:r>
            <a:r>
              <a:rPr lang="en-GB" sz="700" spc="-5">
                <a:latin typeface="Arial"/>
                <a:cs typeface="Arial"/>
              </a:rPr>
              <a:t>or </a:t>
            </a:r>
            <a:r>
              <a:rPr lang="en-GB" sz="700">
                <a:latin typeface="Arial"/>
                <a:cs typeface="Arial"/>
              </a:rPr>
              <a:t>are</a:t>
            </a:r>
            <a:r>
              <a:rPr lang="en-GB" sz="700" spc="5">
                <a:latin typeface="Arial"/>
                <a:cs typeface="Arial"/>
              </a:rPr>
              <a:t> </a:t>
            </a:r>
            <a:r>
              <a:rPr lang="en-GB" sz="700" spc="-5">
                <a:latin typeface="Arial"/>
                <a:cs typeface="Arial"/>
              </a:rPr>
              <a:t>under</a:t>
            </a:r>
            <a:r>
              <a:rPr lang="en-GB" sz="700" spc="15">
                <a:latin typeface="Arial"/>
                <a:cs typeface="Arial"/>
              </a:rPr>
              <a:t> </a:t>
            </a:r>
            <a:r>
              <a:rPr lang="en-GB" sz="700">
                <a:latin typeface="Arial"/>
                <a:cs typeface="Arial"/>
              </a:rPr>
              <a:t>an</a:t>
            </a:r>
            <a:r>
              <a:rPr lang="en-GB" sz="700" spc="-5">
                <a:latin typeface="Arial"/>
                <a:cs typeface="Arial"/>
              </a:rPr>
              <a:t> appropriate</a:t>
            </a:r>
            <a:r>
              <a:rPr lang="en-GB" sz="700" spc="10">
                <a:latin typeface="Arial"/>
                <a:cs typeface="Arial"/>
              </a:rPr>
              <a:t> </a:t>
            </a:r>
            <a:r>
              <a:rPr lang="en-GB" sz="700" spc="-5">
                <a:latin typeface="Arial"/>
                <a:cs typeface="Arial"/>
              </a:rPr>
              <a:t>statutory</a:t>
            </a:r>
            <a:r>
              <a:rPr lang="en-GB" sz="700" spc="5">
                <a:latin typeface="Arial"/>
                <a:cs typeface="Arial"/>
              </a:rPr>
              <a:t> </a:t>
            </a:r>
            <a:r>
              <a:rPr lang="en-GB" sz="700" spc="-5">
                <a:latin typeface="Arial"/>
                <a:cs typeface="Arial"/>
              </a:rPr>
              <a:t>or</a:t>
            </a:r>
            <a:r>
              <a:rPr lang="en-GB" sz="700" spc="15">
                <a:latin typeface="Arial"/>
                <a:cs typeface="Arial"/>
              </a:rPr>
              <a:t> </a:t>
            </a:r>
            <a:r>
              <a:rPr lang="en-GB" sz="700" spc="-5">
                <a:latin typeface="Arial"/>
                <a:cs typeface="Arial"/>
              </a:rPr>
              <a:t>common law</a:t>
            </a:r>
            <a:r>
              <a:rPr lang="en-GB" sz="700" spc="10">
                <a:latin typeface="Arial"/>
                <a:cs typeface="Arial"/>
              </a:rPr>
              <a:t> </a:t>
            </a:r>
            <a:r>
              <a:rPr lang="en-GB" sz="700" spc="-5">
                <a:latin typeface="Arial"/>
                <a:cs typeface="Arial"/>
              </a:rPr>
              <a:t>obligation</a:t>
            </a:r>
            <a:r>
              <a:rPr lang="en-GB" sz="700" spc="5">
                <a:latin typeface="Arial"/>
                <a:cs typeface="Arial"/>
              </a:rPr>
              <a:t> </a:t>
            </a:r>
            <a:r>
              <a:rPr lang="en-GB" sz="700" spc="-5">
                <a:latin typeface="Arial"/>
                <a:cs typeface="Arial"/>
              </a:rPr>
              <a:t>of</a:t>
            </a:r>
            <a:r>
              <a:rPr lang="en-GB" sz="700" spc="10">
                <a:latin typeface="Arial"/>
                <a:cs typeface="Arial"/>
              </a:rPr>
              <a:t> </a:t>
            </a:r>
            <a:r>
              <a:rPr lang="en-GB" sz="700" spc="-5">
                <a:latin typeface="Arial"/>
                <a:cs typeface="Arial"/>
              </a:rPr>
              <a:t>confidentiality;</a:t>
            </a:r>
            <a:endParaRPr lang="en-GB" sz="700">
              <a:latin typeface="Arial"/>
              <a:cs typeface="Arial"/>
            </a:endParaRPr>
          </a:p>
          <a:p>
            <a:pPr marL="450000" indent="-180000">
              <a:spcBef>
                <a:spcPts val="300"/>
              </a:spcBef>
              <a:spcAft>
                <a:spcPts val="300"/>
              </a:spcAft>
              <a:buFontTx/>
              <a:buAutoNum type="alphaLcParenBoth" startAt="2"/>
            </a:pPr>
            <a:r>
              <a:rPr lang="en-GB" sz="700">
                <a:latin typeface="Arial"/>
                <a:cs typeface="Arial"/>
              </a:rPr>
              <a:t>assist the Client insofar as this is possible (taking into account the nature of the Processing and the information available to the Supplier), and at the</a:t>
            </a:r>
            <a:r>
              <a:rPr lang="en-GB" sz="700" spc="15">
                <a:latin typeface="Arial"/>
                <a:cs typeface="Arial"/>
              </a:rPr>
              <a:t> </a:t>
            </a:r>
            <a:r>
              <a:rPr lang="en-GB" sz="700" spc="-5">
                <a:latin typeface="Arial"/>
                <a:cs typeface="Arial"/>
              </a:rPr>
              <a:t>Client's</a:t>
            </a:r>
            <a:r>
              <a:rPr lang="en-GB" sz="700" spc="15">
                <a:latin typeface="Arial"/>
                <a:cs typeface="Arial"/>
              </a:rPr>
              <a:t> </a:t>
            </a:r>
            <a:r>
              <a:rPr lang="en-GB" sz="700" spc="-5">
                <a:latin typeface="Arial"/>
                <a:cs typeface="Arial"/>
              </a:rPr>
              <a:t>cost</a:t>
            </a:r>
            <a:r>
              <a:rPr lang="en-GB" sz="700" spc="10">
                <a:latin typeface="Arial"/>
                <a:cs typeface="Arial"/>
              </a:rPr>
              <a:t> </a:t>
            </a:r>
            <a:r>
              <a:rPr lang="en-GB" sz="700">
                <a:latin typeface="Arial"/>
                <a:cs typeface="Arial"/>
              </a:rPr>
              <a:t>and</a:t>
            </a:r>
            <a:r>
              <a:rPr lang="en-GB" sz="700" spc="5">
                <a:latin typeface="Arial"/>
                <a:cs typeface="Arial"/>
              </a:rPr>
              <a:t> </a:t>
            </a:r>
            <a:r>
              <a:rPr lang="en-GB" sz="700" spc="-5">
                <a:latin typeface="Arial"/>
                <a:cs typeface="Arial"/>
              </a:rPr>
              <a:t>written</a:t>
            </a:r>
            <a:r>
              <a:rPr lang="en-GB" sz="700" spc="5">
                <a:latin typeface="Arial"/>
                <a:cs typeface="Arial"/>
              </a:rPr>
              <a:t> </a:t>
            </a:r>
            <a:r>
              <a:rPr lang="en-GB" sz="700" spc="-5">
                <a:latin typeface="Arial"/>
                <a:cs typeface="Arial"/>
              </a:rPr>
              <a:t>request,</a:t>
            </a:r>
            <a:r>
              <a:rPr lang="en-GB" sz="700" spc="10">
                <a:latin typeface="Arial"/>
                <a:cs typeface="Arial"/>
              </a:rPr>
              <a:t> </a:t>
            </a:r>
            <a:r>
              <a:rPr lang="en-GB" sz="700" spc="-5">
                <a:latin typeface="Arial"/>
                <a:cs typeface="Arial"/>
              </a:rPr>
              <a:t>in</a:t>
            </a:r>
            <a:r>
              <a:rPr lang="en-GB" sz="700" spc="5">
                <a:latin typeface="Arial"/>
                <a:cs typeface="Arial"/>
              </a:rPr>
              <a:t> </a:t>
            </a:r>
            <a:r>
              <a:rPr lang="en-GB" sz="700" spc="-5">
                <a:latin typeface="Arial"/>
                <a:cs typeface="Arial"/>
              </a:rPr>
              <a:t>responding</a:t>
            </a:r>
            <a:r>
              <a:rPr lang="en-GB" sz="700" spc="20">
                <a:latin typeface="Arial"/>
                <a:cs typeface="Arial"/>
              </a:rPr>
              <a:t> </a:t>
            </a:r>
            <a:r>
              <a:rPr lang="en-GB" sz="700">
                <a:latin typeface="Arial"/>
                <a:cs typeface="Arial"/>
              </a:rPr>
              <a:t>to</a:t>
            </a:r>
            <a:r>
              <a:rPr lang="en-GB" sz="700" spc="15">
                <a:latin typeface="Arial"/>
                <a:cs typeface="Arial"/>
              </a:rPr>
              <a:t> </a:t>
            </a:r>
            <a:r>
              <a:rPr lang="en-GB" sz="700" spc="-5">
                <a:latin typeface="Arial"/>
                <a:cs typeface="Arial"/>
              </a:rPr>
              <a:t>any</a:t>
            </a:r>
            <a:r>
              <a:rPr lang="en-GB" sz="700" spc="15">
                <a:latin typeface="Arial"/>
                <a:cs typeface="Arial"/>
              </a:rPr>
              <a:t> </a:t>
            </a:r>
            <a:r>
              <a:rPr lang="en-GB" sz="700" spc="-5">
                <a:latin typeface="Arial"/>
                <a:cs typeface="Arial"/>
              </a:rPr>
              <a:t>request</a:t>
            </a:r>
            <a:r>
              <a:rPr lang="en-GB" sz="700" spc="15">
                <a:latin typeface="Arial"/>
                <a:cs typeface="Arial"/>
              </a:rPr>
              <a:t> </a:t>
            </a:r>
            <a:r>
              <a:rPr lang="en-GB" sz="700" spc="-5">
                <a:latin typeface="Arial"/>
                <a:cs typeface="Arial"/>
              </a:rPr>
              <a:t>from</a:t>
            </a:r>
            <a:r>
              <a:rPr lang="en-GB" sz="700" spc="5">
                <a:latin typeface="Arial"/>
                <a:cs typeface="Arial"/>
              </a:rPr>
              <a:t> </a:t>
            </a:r>
            <a:r>
              <a:rPr lang="en-GB" sz="700">
                <a:latin typeface="Arial"/>
                <a:cs typeface="Arial"/>
              </a:rPr>
              <a:t>a</a:t>
            </a:r>
            <a:r>
              <a:rPr lang="en-GB" sz="700" spc="20">
                <a:latin typeface="Arial"/>
                <a:cs typeface="Arial"/>
              </a:rPr>
              <a:t> </a:t>
            </a:r>
            <a:r>
              <a:rPr lang="en-GB" sz="700" spc="-5">
                <a:latin typeface="Arial"/>
                <a:cs typeface="Arial"/>
              </a:rPr>
              <a:t>Data Subject</a:t>
            </a:r>
            <a:r>
              <a:rPr lang="en-GB" sz="700" spc="160">
                <a:latin typeface="Arial"/>
                <a:cs typeface="Arial"/>
              </a:rPr>
              <a:t> </a:t>
            </a:r>
            <a:r>
              <a:rPr lang="en-GB" sz="700">
                <a:latin typeface="Arial"/>
                <a:cs typeface="Arial"/>
              </a:rPr>
              <a:t>and</a:t>
            </a:r>
            <a:r>
              <a:rPr lang="en-GB" sz="700" spc="150">
                <a:latin typeface="Arial"/>
                <a:cs typeface="Arial"/>
              </a:rPr>
              <a:t> </a:t>
            </a:r>
            <a:r>
              <a:rPr lang="en-GB" sz="700" spc="-5">
                <a:latin typeface="Arial"/>
                <a:cs typeface="Arial"/>
              </a:rPr>
              <a:t>in</a:t>
            </a:r>
            <a:r>
              <a:rPr lang="en-GB" sz="700" spc="150">
                <a:latin typeface="Arial"/>
                <a:cs typeface="Arial"/>
              </a:rPr>
              <a:t> </a:t>
            </a:r>
            <a:r>
              <a:rPr lang="en-GB" sz="700" spc="-5">
                <a:latin typeface="Arial"/>
                <a:cs typeface="Arial"/>
              </a:rPr>
              <a:t>ensuring</a:t>
            </a:r>
            <a:r>
              <a:rPr lang="en-GB" sz="700" spc="160">
                <a:latin typeface="Arial"/>
                <a:cs typeface="Arial"/>
              </a:rPr>
              <a:t> </a:t>
            </a:r>
            <a:r>
              <a:rPr lang="en-GB" sz="700">
                <a:latin typeface="Arial"/>
                <a:cs typeface="Arial"/>
              </a:rPr>
              <a:t>the</a:t>
            </a:r>
            <a:r>
              <a:rPr lang="en-GB" sz="700" spc="150">
                <a:latin typeface="Arial"/>
                <a:cs typeface="Arial"/>
              </a:rPr>
              <a:t> </a:t>
            </a:r>
            <a:r>
              <a:rPr lang="en-GB" sz="700" spc="-5">
                <a:latin typeface="Arial"/>
                <a:cs typeface="Arial"/>
              </a:rPr>
              <a:t>Client's</a:t>
            </a:r>
            <a:r>
              <a:rPr lang="en-GB" sz="700" spc="160">
                <a:latin typeface="Arial"/>
                <a:cs typeface="Arial"/>
              </a:rPr>
              <a:t> </a:t>
            </a:r>
            <a:r>
              <a:rPr lang="en-GB" sz="700" spc="-5">
                <a:latin typeface="Arial"/>
                <a:cs typeface="Arial"/>
              </a:rPr>
              <a:t>compliance</a:t>
            </a:r>
            <a:r>
              <a:rPr lang="en-GB" sz="700" spc="160">
                <a:latin typeface="Arial"/>
                <a:cs typeface="Arial"/>
              </a:rPr>
              <a:t> </a:t>
            </a:r>
            <a:r>
              <a:rPr lang="en-GB" sz="700" spc="-5">
                <a:latin typeface="Arial"/>
                <a:cs typeface="Arial"/>
              </a:rPr>
              <a:t>with</a:t>
            </a:r>
            <a:r>
              <a:rPr lang="en-GB" sz="700" spc="150">
                <a:latin typeface="Arial"/>
                <a:cs typeface="Arial"/>
              </a:rPr>
              <a:t> </a:t>
            </a:r>
            <a:r>
              <a:rPr lang="en-GB" sz="700" spc="-5">
                <a:latin typeface="Arial"/>
                <a:cs typeface="Arial"/>
              </a:rPr>
              <a:t>its</a:t>
            </a:r>
            <a:r>
              <a:rPr lang="en-GB" sz="700" spc="160">
                <a:latin typeface="Arial"/>
                <a:cs typeface="Arial"/>
              </a:rPr>
              <a:t> </a:t>
            </a:r>
            <a:r>
              <a:rPr lang="en-GB" sz="700" spc="-5">
                <a:latin typeface="Arial"/>
                <a:cs typeface="Arial"/>
              </a:rPr>
              <a:t>obligations</a:t>
            </a:r>
            <a:r>
              <a:rPr lang="en-GB" sz="700" spc="145">
                <a:latin typeface="Arial"/>
                <a:cs typeface="Arial"/>
              </a:rPr>
              <a:t> </a:t>
            </a:r>
            <a:r>
              <a:rPr lang="en-GB" sz="700" spc="-5">
                <a:latin typeface="Arial"/>
                <a:cs typeface="Arial"/>
              </a:rPr>
              <a:t>under Applicable</a:t>
            </a:r>
            <a:r>
              <a:rPr lang="en-GB" sz="700" spc="35">
                <a:latin typeface="Arial"/>
                <a:cs typeface="Arial"/>
              </a:rPr>
              <a:t> </a:t>
            </a:r>
            <a:r>
              <a:rPr lang="en-GB" sz="700" spc="-5">
                <a:latin typeface="Arial"/>
                <a:cs typeface="Arial"/>
              </a:rPr>
              <a:t>Data</a:t>
            </a:r>
            <a:r>
              <a:rPr lang="en-GB" sz="700" spc="40">
                <a:latin typeface="Arial"/>
                <a:cs typeface="Arial"/>
              </a:rPr>
              <a:t> </a:t>
            </a:r>
            <a:r>
              <a:rPr lang="en-GB" sz="700" spc="-5">
                <a:latin typeface="Arial"/>
                <a:cs typeface="Arial"/>
              </a:rPr>
              <a:t>Protection</a:t>
            </a:r>
            <a:r>
              <a:rPr lang="en-GB" sz="700" spc="40">
                <a:latin typeface="Arial"/>
                <a:cs typeface="Arial"/>
              </a:rPr>
              <a:t> </a:t>
            </a:r>
            <a:r>
              <a:rPr lang="en-GB" sz="700" spc="-5">
                <a:latin typeface="Arial"/>
                <a:cs typeface="Arial"/>
              </a:rPr>
              <a:t>Laws</a:t>
            </a:r>
            <a:r>
              <a:rPr lang="en-GB" sz="700" spc="35">
                <a:latin typeface="Arial"/>
                <a:cs typeface="Arial"/>
              </a:rPr>
              <a:t> </a:t>
            </a:r>
            <a:r>
              <a:rPr lang="en-GB" sz="700" spc="-5">
                <a:latin typeface="Arial"/>
                <a:cs typeface="Arial"/>
              </a:rPr>
              <a:t>with</a:t>
            </a:r>
            <a:r>
              <a:rPr lang="en-GB" sz="700" spc="40">
                <a:latin typeface="Arial"/>
                <a:cs typeface="Arial"/>
              </a:rPr>
              <a:t> </a:t>
            </a:r>
            <a:r>
              <a:rPr lang="en-GB" sz="700" spc="-5">
                <a:latin typeface="Arial"/>
                <a:cs typeface="Arial"/>
              </a:rPr>
              <a:t>respect</a:t>
            </a:r>
            <a:r>
              <a:rPr lang="en-GB" sz="700" spc="25">
                <a:latin typeface="Arial"/>
                <a:cs typeface="Arial"/>
              </a:rPr>
              <a:t> </a:t>
            </a:r>
            <a:r>
              <a:rPr lang="en-GB" sz="700">
                <a:latin typeface="Arial"/>
                <a:cs typeface="Arial"/>
              </a:rPr>
              <a:t>to</a:t>
            </a:r>
            <a:r>
              <a:rPr lang="en-GB" sz="700" spc="35">
                <a:latin typeface="Arial"/>
                <a:cs typeface="Arial"/>
              </a:rPr>
              <a:t> </a:t>
            </a:r>
            <a:r>
              <a:rPr lang="en-GB" sz="700" spc="-5">
                <a:latin typeface="Arial"/>
                <a:cs typeface="Arial"/>
              </a:rPr>
              <a:t>security,</a:t>
            </a:r>
            <a:r>
              <a:rPr lang="en-GB" sz="700" spc="40">
                <a:latin typeface="Arial"/>
                <a:cs typeface="Arial"/>
              </a:rPr>
              <a:t> </a:t>
            </a:r>
            <a:r>
              <a:rPr lang="en-GB" sz="700" spc="-5">
                <a:latin typeface="Arial"/>
                <a:cs typeface="Arial"/>
              </a:rPr>
              <a:t>breach</a:t>
            </a:r>
            <a:r>
              <a:rPr lang="en-GB" sz="700" spc="40">
                <a:latin typeface="Arial"/>
                <a:cs typeface="Arial"/>
              </a:rPr>
              <a:t> </a:t>
            </a:r>
            <a:r>
              <a:rPr lang="en-GB" sz="700" spc="-5">
                <a:latin typeface="Arial"/>
                <a:cs typeface="Arial"/>
              </a:rPr>
              <a:t>notifications, Data</a:t>
            </a:r>
            <a:r>
              <a:rPr lang="en-GB" sz="700" spc="240">
                <a:latin typeface="Arial"/>
                <a:cs typeface="Arial"/>
              </a:rPr>
              <a:t> </a:t>
            </a:r>
            <a:r>
              <a:rPr lang="en-GB" sz="700" spc="-5">
                <a:latin typeface="Arial"/>
                <a:cs typeface="Arial"/>
              </a:rPr>
              <a:t>Protection</a:t>
            </a:r>
            <a:r>
              <a:rPr lang="en-GB" sz="700" spc="229">
                <a:latin typeface="Arial"/>
                <a:cs typeface="Arial"/>
              </a:rPr>
              <a:t> </a:t>
            </a:r>
            <a:r>
              <a:rPr lang="en-GB" sz="700" spc="-5">
                <a:latin typeface="Arial"/>
                <a:cs typeface="Arial"/>
              </a:rPr>
              <a:t>Impact</a:t>
            </a:r>
            <a:r>
              <a:rPr lang="en-GB" sz="700" spc="245">
                <a:latin typeface="Arial"/>
                <a:cs typeface="Arial"/>
              </a:rPr>
              <a:t> </a:t>
            </a:r>
            <a:r>
              <a:rPr lang="en-GB" sz="700" spc="-5">
                <a:latin typeface="Arial"/>
                <a:cs typeface="Arial"/>
              </a:rPr>
              <a:t>Assessments</a:t>
            </a:r>
            <a:r>
              <a:rPr lang="en-GB" sz="700" spc="240">
                <a:latin typeface="Arial"/>
                <a:cs typeface="Arial"/>
              </a:rPr>
              <a:t> </a:t>
            </a:r>
            <a:r>
              <a:rPr lang="en-GB" sz="700" spc="-5">
                <a:latin typeface="Arial"/>
                <a:cs typeface="Arial"/>
              </a:rPr>
              <a:t>and</a:t>
            </a:r>
            <a:r>
              <a:rPr lang="en-GB" sz="700" spc="229">
                <a:latin typeface="Arial"/>
                <a:cs typeface="Arial"/>
              </a:rPr>
              <a:t> </a:t>
            </a:r>
            <a:r>
              <a:rPr lang="en-GB" sz="700" spc="-5">
                <a:latin typeface="Arial"/>
                <a:cs typeface="Arial"/>
              </a:rPr>
              <a:t>consultations</a:t>
            </a:r>
            <a:r>
              <a:rPr lang="en-GB" sz="700" spc="245">
                <a:latin typeface="Arial"/>
                <a:cs typeface="Arial"/>
              </a:rPr>
              <a:t> </a:t>
            </a:r>
            <a:r>
              <a:rPr lang="en-GB" sz="700" spc="-5">
                <a:latin typeface="Arial"/>
                <a:cs typeface="Arial"/>
              </a:rPr>
              <a:t>with</a:t>
            </a:r>
            <a:r>
              <a:rPr lang="en-GB" sz="700" spc="240">
                <a:latin typeface="Arial"/>
                <a:cs typeface="Arial"/>
              </a:rPr>
              <a:t> </a:t>
            </a:r>
            <a:r>
              <a:rPr lang="en-GB" sz="700" spc="-5">
                <a:latin typeface="Arial"/>
                <a:cs typeface="Arial"/>
              </a:rPr>
              <a:t>Supervisory Authorities</a:t>
            </a:r>
            <a:r>
              <a:rPr lang="en-GB" sz="700" spc="-10">
                <a:latin typeface="Arial"/>
                <a:cs typeface="Arial"/>
              </a:rPr>
              <a:t> </a:t>
            </a:r>
            <a:r>
              <a:rPr lang="en-GB" sz="700">
                <a:latin typeface="Arial"/>
                <a:cs typeface="Arial"/>
              </a:rPr>
              <a:t>or</a:t>
            </a:r>
            <a:r>
              <a:rPr lang="en-GB" sz="700" spc="-15">
                <a:latin typeface="Arial"/>
                <a:cs typeface="Arial"/>
              </a:rPr>
              <a:t> </a:t>
            </a:r>
            <a:r>
              <a:rPr lang="en-GB" sz="700" spc="-5">
                <a:latin typeface="Arial"/>
                <a:cs typeface="Arial"/>
              </a:rPr>
              <a:t>regulators;</a:t>
            </a:r>
            <a:endParaRPr lang="en-GB" sz="700">
              <a:latin typeface="Arial"/>
              <a:cs typeface="Arial"/>
            </a:endParaRPr>
          </a:p>
          <a:p>
            <a:pPr marL="450000" indent="-180000">
              <a:spcBef>
                <a:spcPts val="300"/>
              </a:spcBef>
              <a:spcAft>
                <a:spcPts val="300"/>
              </a:spcAft>
              <a:buFontTx/>
              <a:buAutoNum type="alphaLcParenBoth" startAt="2"/>
            </a:pPr>
            <a:r>
              <a:rPr lang="en-GB" sz="700">
                <a:latin typeface="Arial"/>
                <a:cs typeface="Arial"/>
              </a:rPr>
              <a:t>notify the Client without undue delay on becoming aware of a Personal Data breach involving the Client Personal Data;</a:t>
            </a:r>
          </a:p>
          <a:p>
            <a:pPr marL="450000" indent="-180000">
              <a:spcBef>
                <a:spcPts val="300"/>
              </a:spcBef>
              <a:spcAft>
                <a:spcPts val="300"/>
              </a:spcAft>
              <a:buFontTx/>
              <a:buAutoNum type="alphaLcParenBoth" startAt="2"/>
            </a:pPr>
            <a:r>
              <a:rPr lang="en-GB" sz="700">
                <a:latin typeface="Arial"/>
                <a:cs typeface="Arial"/>
              </a:rPr>
              <a:t>at the written direction of the Client, delete Client Personal Data and copies thereof to the Client on termination of the agreement unless the Supplier </a:t>
            </a:r>
            <a:r>
              <a:rPr lang="en-GB" sz="700" spc="-5">
                <a:latin typeface="Arial"/>
                <a:cs typeface="Arial"/>
              </a:rPr>
              <a:t>is</a:t>
            </a:r>
            <a:r>
              <a:rPr lang="en-GB" sz="700">
                <a:latin typeface="Arial"/>
                <a:cs typeface="Arial"/>
              </a:rPr>
              <a:t> </a:t>
            </a:r>
            <a:r>
              <a:rPr lang="en-GB" sz="700" spc="-5">
                <a:latin typeface="Arial"/>
                <a:cs typeface="Arial"/>
              </a:rPr>
              <a:t>required</a:t>
            </a:r>
            <a:r>
              <a:rPr lang="en-GB" sz="700" spc="5">
                <a:latin typeface="Arial"/>
                <a:cs typeface="Arial"/>
              </a:rPr>
              <a:t> </a:t>
            </a:r>
            <a:r>
              <a:rPr lang="en-GB" sz="700">
                <a:latin typeface="Arial"/>
                <a:cs typeface="Arial"/>
              </a:rPr>
              <a:t>by</a:t>
            </a:r>
            <a:r>
              <a:rPr lang="en-GB" sz="700" spc="5">
                <a:latin typeface="Arial"/>
                <a:cs typeface="Arial"/>
              </a:rPr>
              <a:t> </a:t>
            </a:r>
            <a:r>
              <a:rPr lang="en-GB" sz="700" spc="-5">
                <a:latin typeface="Arial"/>
                <a:cs typeface="Arial"/>
              </a:rPr>
              <a:t>Applicable </a:t>
            </a:r>
            <a:r>
              <a:rPr lang="en-GB" sz="700">
                <a:latin typeface="Arial"/>
                <a:cs typeface="Arial"/>
              </a:rPr>
              <a:t>Law</a:t>
            </a:r>
            <a:r>
              <a:rPr lang="en-GB" sz="700" spc="5">
                <a:latin typeface="Arial"/>
                <a:cs typeface="Arial"/>
              </a:rPr>
              <a:t> </a:t>
            </a:r>
            <a:r>
              <a:rPr lang="en-GB" sz="700">
                <a:latin typeface="Arial"/>
                <a:cs typeface="Arial"/>
              </a:rPr>
              <a:t>to</a:t>
            </a:r>
            <a:r>
              <a:rPr lang="en-GB" sz="700" spc="5">
                <a:latin typeface="Arial"/>
                <a:cs typeface="Arial"/>
              </a:rPr>
              <a:t> </a:t>
            </a:r>
            <a:r>
              <a:rPr lang="en-GB" sz="700" spc="-5">
                <a:latin typeface="Arial"/>
                <a:cs typeface="Arial"/>
              </a:rPr>
              <a:t>continue</a:t>
            </a:r>
            <a:r>
              <a:rPr lang="en-GB" sz="700">
                <a:latin typeface="Arial"/>
                <a:cs typeface="Arial"/>
              </a:rPr>
              <a:t> </a:t>
            </a:r>
            <a:r>
              <a:rPr lang="en-GB" sz="700" spc="-10">
                <a:latin typeface="Arial"/>
                <a:cs typeface="Arial"/>
              </a:rPr>
              <a:t>to</a:t>
            </a:r>
            <a:r>
              <a:rPr lang="en-GB" sz="700" spc="5">
                <a:latin typeface="Arial"/>
                <a:cs typeface="Arial"/>
              </a:rPr>
              <a:t> </a:t>
            </a:r>
            <a:r>
              <a:rPr lang="en-GB" sz="700" spc="-5">
                <a:latin typeface="Arial"/>
                <a:cs typeface="Arial"/>
              </a:rPr>
              <a:t>process</a:t>
            </a:r>
            <a:r>
              <a:rPr lang="en-GB" sz="700" spc="5">
                <a:latin typeface="Arial"/>
                <a:cs typeface="Arial"/>
              </a:rPr>
              <a:t> </a:t>
            </a:r>
            <a:r>
              <a:rPr lang="en-GB" sz="700">
                <a:latin typeface="Arial"/>
                <a:cs typeface="Arial"/>
              </a:rPr>
              <a:t>that</a:t>
            </a:r>
            <a:r>
              <a:rPr lang="en-GB" sz="700" spc="5">
                <a:latin typeface="Arial"/>
                <a:cs typeface="Arial"/>
              </a:rPr>
              <a:t> </a:t>
            </a:r>
            <a:r>
              <a:rPr lang="en-GB" sz="700" spc="-5">
                <a:latin typeface="Arial"/>
                <a:cs typeface="Arial"/>
              </a:rPr>
              <a:t>Client Personal</a:t>
            </a:r>
            <a:r>
              <a:rPr lang="en-GB" sz="700" spc="5">
                <a:latin typeface="Arial"/>
                <a:cs typeface="Arial"/>
              </a:rPr>
              <a:t> </a:t>
            </a:r>
            <a:r>
              <a:rPr lang="en-GB" sz="700" spc="-5">
                <a:latin typeface="Arial"/>
                <a:cs typeface="Arial"/>
              </a:rPr>
              <a:t>Data. For the purposes of this clause 1.5(f) Client Personal Data shall be considered deleted</a:t>
            </a:r>
            <a:r>
              <a:rPr lang="en-GB" sz="700">
                <a:latin typeface="Arial"/>
                <a:cs typeface="Arial"/>
              </a:rPr>
              <a:t> </a:t>
            </a:r>
            <a:r>
              <a:rPr lang="en-GB" sz="700" spc="-5">
                <a:latin typeface="Arial"/>
                <a:cs typeface="Arial"/>
              </a:rPr>
              <a:t>where</a:t>
            </a:r>
            <a:r>
              <a:rPr lang="en-GB" sz="700" spc="5">
                <a:latin typeface="Arial"/>
                <a:cs typeface="Arial"/>
              </a:rPr>
              <a:t> </a:t>
            </a:r>
            <a:r>
              <a:rPr lang="en-GB" sz="700" spc="-5">
                <a:latin typeface="Arial"/>
                <a:cs typeface="Arial"/>
              </a:rPr>
              <a:t>it</a:t>
            </a:r>
            <a:r>
              <a:rPr lang="en-GB" sz="700">
                <a:latin typeface="Arial"/>
                <a:cs typeface="Arial"/>
              </a:rPr>
              <a:t> </a:t>
            </a:r>
            <a:r>
              <a:rPr lang="en-GB" sz="700" spc="-5">
                <a:latin typeface="Arial"/>
                <a:cs typeface="Arial"/>
              </a:rPr>
              <a:t>is</a:t>
            </a:r>
            <a:r>
              <a:rPr lang="en-GB" sz="700" spc="5">
                <a:latin typeface="Arial"/>
                <a:cs typeface="Arial"/>
              </a:rPr>
              <a:t> </a:t>
            </a:r>
            <a:r>
              <a:rPr lang="en-GB" sz="700" spc="-5">
                <a:latin typeface="Arial"/>
                <a:cs typeface="Arial"/>
              </a:rPr>
              <a:t>put</a:t>
            </a:r>
            <a:r>
              <a:rPr lang="en-GB" sz="700">
                <a:latin typeface="Arial"/>
                <a:cs typeface="Arial"/>
              </a:rPr>
              <a:t> </a:t>
            </a:r>
            <a:r>
              <a:rPr lang="en-GB" sz="700" spc="-5">
                <a:latin typeface="Arial"/>
                <a:cs typeface="Arial"/>
              </a:rPr>
              <a:t>beyond</a:t>
            </a:r>
            <a:r>
              <a:rPr lang="en-GB" sz="700" spc="5">
                <a:latin typeface="Arial"/>
                <a:cs typeface="Arial"/>
              </a:rPr>
              <a:t> </a:t>
            </a:r>
            <a:r>
              <a:rPr lang="en-GB" sz="700" spc="-5">
                <a:latin typeface="Arial"/>
                <a:cs typeface="Arial"/>
              </a:rPr>
              <a:t>further use</a:t>
            </a:r>
            <a:r>
              <a:rPr lang="en-GB" sz="700">
                <a:latin typeface="Arial"/>
                <a:cs typeface="Arial"/>
              </a:rPr>
              <a:t> by</a:t>
            </a:r>
            <a:r>
              <a:rPr lang="en-GB" sz="700" spc="5">
                <a:latin typeface="Arial"/>
                <a:cs typeface="Arial"/>
              </a:rPr>
              <a:t> </a:t>
            </a:r>
            <a:r>
              <a:rPr lang="en-GB" sz="700" spc="-5">
                <a:latin typeface="Arial"/>
                <a:cs typeface="Arial"/>
              </a:rPr>
              <a:t>the</a:t>
            </a:r>
            <a:r>
              <a:rPr lang="en-GB" sz="700">
                <a:latin typeface="Arial"/>
                <a:cs typeface="Arial"/>
              </a:rPr>
              <a:t> </a:t>
            </a:r>
            <a:r>
              <a:rPr lang="en-GB" sz="700" spc="-5">
                <a:latin typeface="Arial"/>
                <a:cs typeface="Arial"/>
              </a:rPr>
              <a:t>Supplier;</a:t>
            </a:r>
            <a:r>
              <a:rPr lang="en-GB" sz="700" spc="5">
                <a:latin typeface="Arial"/>
                <a:cs typeface="Arial"/>
              </a:rPr>
              <a:t> </a:t>
            </a:r>
            <a:r>
              <a:rPr lang="en-GB" sz="700" spc="-5">
                <a:latin typeface="Arial"/>
                <a:cs typeface="Arial"/>
              </a:rPr>
              <a:t>and</a:t>
            </a:r>
            <a:endParaRPr lang="en-GB" sz="700">
              <a:latin typeface="Arial"/>
              <a:cs typeface="Arial"/>
            </a:endParaRPr>
          </a:p>
          <a:p>
            <a:pPr marL="450000" indent="-180000">
              <a:spcBef>
                <a:spcPts val="300"/>
              </a:spcBef>
              <a:spcAft>
                <a:spcPts val="300"/>
              </a:spcAft>
              <a:buFontTx/>
              <a:buAutoNum type="alphaLcParenBoth" startAt="2"/>
            </a:pPr>
            <a:r>
              <a:rPr lang="en-GB" sz="700" spc="-5">
                <a:latin typeface="Arial"/>
                <a:cs typeface="Arial"/>
              </a:rPr>
              <a:t>maintain</a:t>
            </a:r>
            <a:r>
              <a:rPr lang="en-GB" sz="700" spc="-10">
                <a:latin typeface="Arial"/>
                <a:cs typeface="Arial"/>
              </a:rPr>
              <a:t> </a:t>
            </a:r>
            <a:r>
              <a:rPr lang="en-GB" sz="700" spc="-5">
                <a:latin typeface="Arial"/>
                <a:cs typeface="Arial"/>
              </a:rPr>
              <a:t>records</a:t>
            </a:r>
            <a:r>
              <a:rPr lang="en-GB" sz="700" spc="-25">
                <a:latin typeface="Arial"/>
                <a:cs typeface="Arial"/>
              </a:rPr>
              <a:t> </a:t>
            </a:r>
            <a:r>
              <a:rPr lang="en-GB" sz="700">
                <a:latin typeface="Arial"/>
                <a:cs typeface="Arial"/>
              </a:rPr>
              <a:t>as</a:t>
            </a:r>
            <a:r>
              <a:rPr lang="en-GB" sz="700" spc="-10">
                <a:latin typeface="Arial"/>
                <a:cs typeface="Arial"/>
              </a:rPr>
              <a:t> </a:t>
            </a:r>
            <a:r>
              <a:rPr lang="en-GB" sz="700" spc="-5">
                <a:latin typeface="Arial"/>
                <a:cs typeface="Arial"/>
              </a:rPr>
              <a:t>required</a:t>
            </a:r>
            <a:r>
              <a:rPr lang="en-GB" sz="700" spc="-25">
                <a:latin typeface="Arial"/>
                <a:cs typeface="Arial"/>
              </a:rPr>
              <a:t> </a:t>
            </a:r>
            <a:r>
              <a:rPr lang="en-GB" sz="700" spc="-5">
                <a:latin typeface="Arial"/>
                <a:cs typeface="Arial"/>
              </a:rPr>
              <a:t>under UK</a:t>
            </a:r>
            <a:r>
              <a:rPr lang="en-GB" sz="700" spc="-15">
                <a:latin typeface="Arial"/>
                <a:cs typeface="Arial"/>
              </a:rPr>
              <a:t> </a:t>
            </a:r>
            <a:r>
              <a:rPr lang="en-GB" sz="700" spc="-5">
                <a:latin typeface="Arial"/>
                <a:cs typeface="Arial"/>
              </a:rPr>
              <a:t>GDPR</a:t>
            </a:r>
            <a:r>
              <a:rPr lang="en-GB" sz="700" spc="-10">
                <a:latin typeface="Arial"/>
                <a:cs typeface="Arial"/>
              </a:rPr>
              <a:t> </a:t>
            </a:r>
            <a:r>
              <a:rPr lang="en-GB" sz="700">
                <a:latin typeface="Arial"/>
                <a:cs typeface="Arial"/>
              </a:rPr>
              <a:t>or</a:t>
            </a:r>
            <a:r>
              <a:rPr lang="en-GB" sz="700" spc="-10">
                <a:latin typeface="Arial"/>
                <a:cs typeface="Arial"/>
              </a:rPr>
              <a:t> </a:t>
            </a:r>
            <a:r>
              <a:rPr lang="en-GB" sz="700">
                <a:latin typeface="Arial"/>
                <a:cs typeface="Arial"/>
              </a:rPr>
              <a:t>as</a:t>
            </a:r>
            <a:r>
              <a:rPr lang="en-GB" sz="700" spc="-10">
                <a:latin typeface="Arial"/>
                <a:cs typeface="Arial"/>
              </a:rPr>
              <a:t> </a:t>
            </a:r>
            <a:r>
              <a:rPr lang="en-GB" sz="700">
                <a:latin typeface="Arial"/>
                <a:cs typeface="Arial"/>
              </a:rPr>
              <a:t>set</a:t>
            </a:r>
            <a:r>
              <a:rPr lang="en-GB" sz="700" spc="-25">
                <a:latin typeface="Arial"/>
                <a:cs typeface="Arial"/>
              </a:rPr>
              <a:t> </a:t>
            </a:r>
            <a:r>
              <a:rPr lang="en-GB" sz="700">
                <a:latin typeface="Arial"/>
                <a:cs typeface="Arial"/>
              </a:rPr>
              <a:t>out</a:t>
            </a:r>
            <a:r>
              <a:rPr lang="en-GB" sz="700" spc="-5">
                <a:latin typeface="Arial"/>
                <a:cs typeface="Arial"/>
              </a:rPr>
              <a:t> specifically herein.</a:t>
            </a:r>
            <a:endParaRPr lang="en-GB" sz="700">
              <a:latin typeface="Arial"/>
              <a:cs typeface="Arial"/>
            </a:endParaRPr>
          </a:p>
          <a:p>
            <a:pPr marL="270000" indent="-270000">
              <a:spcBef>
                <a:spcPts val="300"/>
              </a:spcBef>
              <a:spcAft>
                <a:spcPts val="300"/>
              </a:spcAft>
              <a:tabLst>
                <a:tab pos="289560" algn="l"/>
              </a:tabLst>
            </a:pPr>
            <a:r>
              <a:rPr lang="en-GB" sz="700" b="1">
                <a:latin typeface="Arial"/>
                <a:cs typeface="Arial"/>
              </a:rPr>
              <a:t>1.6	</a:t>
            </a:r>
            <a:r>
              <a:rPr lang="en-GB" sz="700">
                <a:latin typeface="Arial"/>
                <a:cs typeface="Arial"/>
              </a:rPr>
              <a:t>Any audit or inspection permitted following a request for audit accepted by the Supplier and where the Supplier is deemed as the Processor, is not intended to include:</a:t>
            </a:r>
          </a:p>
          <a:p>
            <a:pPr marL="450000" indent="-180000">
              <a:spcBef>
                <a:spcPts val="300"/>
              </a:spcBef>
              <a:spcAft>
                <a:spcPts val="300"/>
              </a:spcAft>
              <a:buAutoNum type="alphaLcParenBoth"/>
              <a:tabLst>
                <a:tab pos="289560" algn="l"/>
              </a:tabLst>
            </a:pPr>
            <a:r>
              <a:rPr lang="en-GB" sz="700">
                <a:latin typeface="Arial"/>
                <a:cs typeface="Arial"/>
              </a:rPr>
              <a:t>any information related to the Supplier’s provision of services to other clients or other client’s Data; or</a:t>
            </a:r>
          </a:p>
          <a:p>
            <a:pPr marL="450000" indent="-180000">
              <a:spcBef>
                <a:spcPts val="300"/>
              </a:spcBef>
              <a:spcAft>
                <a:spcPts val="300"/>
              </a:spcAft>
              <a:buAutoNum type="alphaLcParenBoth"/>
              <a:tabLst>
                <a:tab pos="289560" algn="l"/>
              </a:tabLst>
            </a:pPr>
            <a:r>
              <a:rPr lang="en-GB" sz="700">
                <a:latin typeface="Arial"/>
                <a:cs typeface="Arial"/>
              </a:rPr>
              <a:t>(ii) supplier’s general operating costs, overhead costs, or salary, timecards or other employee, personnel, and/or individual compensation records, or Supplier’s profit and loss reports or other corporate records of </a:t>
            </a:r>
            <a:r>
              <a:rPr lang="en-GB" sz="700" spc="-5">
                <a:latin typeface="Arial"/>
                <a:cs typeface="Arial"/>
              </a:rPr>
              <a:t>Supplier</a:t>
            </a:r>
          </a:p>
          <a:p>
            <a:pPr marL="270000" indent="-270000">
              <a:spcBef>
                <a:spcPts val="300"/>
              </a:spcBef>
              <a:spcAft>
                <a:spcPts val="300"/>
              </a:spcAft>
              <a:tabLst>
                <a:tab pos="289560" algn="l"/>
              </a:tabLst>
              <a:defRPr/>
            </a:pPr>
            <a:r>
              <a:rPr kumimoji="0" lang="en-GB" sz="700" b="1" i="0" u="none" strike="noStrike" kern="1200" cap="none" spc="0" normalizeH="0" baseline="0" noProof="0">
                <a:ln>
                  <a:noFill/>
                </a:ln>
                <a:solidFill>
                  <a:prstClr val="black"/>
                </a:solidFill>
                <a:effectLst/>
                <a:uLnTx/>
                <a:uFillTx/>
                <a:latin typeface="Arial"/>
                <a:ea typeface="+mn-ea"/>
                <a:cs typeface="Arial"/>
              </a:rPr>
              <a:t>1.7	</a:t>
            </a:r>
            <a:r>
              <a:rPr kumimoji="0" lang="en-GB" sz="700" b="0" i="0" u="none" strike="noStrike" kern="1200" cap="none" spc="0" normalizeH="0" baseline="0" noProof="0">
                <a:ln>
                  <a:noFill/>
                </a:ln>
                <a:solidFill>
                  <a:prstClr val="black"/>
                </a:solidFill>
                <a:effectLst/>
                <a:uLnTx/>
                <a:uFillTx/>
                <a:latin typeface="Arial"/>
                <a:ea typeface="+mn-ea"/>
                <a:cs typeface="Arial"/>
              </a:rPr>
              <a:t>The Client agrees that any agreed audit or access to Supplier’s premises, in accordance with clause 1.6, will be in a manner that minimises </a:t>
            </a:r>
            <a:r>
              <a:rPr lang="en-GB" sz="700" spc="-5">
                <a:latin typeface="Arial"/>
                <a:cs typeface="Arial"/>
              </a:rPr>
              <a:t>interference</a:t>
            </a:r>
            <a:r>
              <a:rPr lang="en-GB" sz="700" spc="70">
                <a:latin typeface="Arial"/>
                <a:cs typeface="Arial"/>
              </a:rPr>
              <a:t> </a:t>
            </a:r>
            <a:r>
              <a:rPr lang="en-GB" sz="700">
                <a:latin typeface="Arial"/>
                <a:cs typeface="Arial"/>
              </a:rPr>
              <a:t>with</a:t>
            </a:r>
            <a:r>
              <a:rPr lang="en-GB" sz="700" spc="70">
                <a:latin typeface="Arial"/>
                <a:cs typeface="Arial"/>
              </a:rPr>
              <a:t> </a:t>
            </a:r>
            <a:r>
              <a:rPr lang="en-GB" sz="700" spc="-5">
                <a:latin typeface="Arial"/>
                <a:cs typeface="Arial"/>
              </a:rPr>
              <a:t>the</a:t>
            </a:r>
            <a:r>
              <a:rPr lang="en-GB" sz="700" spc="70">
                <a:latin typeface="Arial"/>
                <a:cs typeface="Arial"/>
              </a:rPr>
              <a:t> </a:t>
            </a:r>
            <a:r>
              <a:rPr lang="en-GB" sz="700" spc="-5">
                <a:latin typeface="Arial"/>
                <a:cs typeface="Arial"/>
              </a:rPr>
              <a:t>Supplier’s</a:t>
            </a:r>
            <a:r>
              <a:rPr lang="en-GB" sz="700" spc="70">
                <a:latin typeface="Arial"/>
                <a:cs typeface="Arial"/>
              </a:rPr>
              <a:t> </a:t>
            </a:r>
            <a:r>
              <a:rPr lang="en-GB" sz="700" spc="-5">
                <a:latin typeface="Arial"/>
                <a:cs typeface="Arial"/>
              </a:rPr>
              <a:t>business</a:t>
            </a:r>
            <a:r>
              <a:rPr lang="en-GB" sz="700" spc="70">
                <a:latin typeface="Arial"/>
                <a:cs typeface="Arial"/>
              </a:rPr>
              <a:t> </a:t>
            </a:r>
            <a:r>
              <a:rPr lang="en-GB" sz="700" spc="-5">
                <a:latin typeface="Arial"/>
                <a:cs typeface="Arial"/>
              </a:rPr>
              <a:t>operations,</a:t>
            </a:r>
            <a:r>
              <a:rPr lang="en-GB" sz="700" spc="70">
                <a:latin typeface="Arial"/>
                <a:cs typeface="Arial"/>
              </a:rPr>
              <a:t> </a:t>
            </a:r>
            <a:r>
              <a:rPr lang="en-GB" sz="700" spc="-5">
                <a:latin typeface="Arial"/>
                <a:cs typeface="Arial"/>
              </a:rPr>
              <a:t>and</a:t>
            </a:r>
            <a:r>
              <a:rPr lang="en-GB" sz="700" spc="70">
                <a:latin typeface="Arial"/>
                <a:cs typeface="Arial"/>
              </a:rPr>
              <a:t> </a:t>
            </a:r>
            <a:r>
              <a:rPr lang="en-GB" sz="700" spc="-5">
                <a:latin typeface="Arial"/>
                <a:cs typeface="Arial"/>
              </a:rPr>
              <a:t>that</a:t>
            </a:r>
            <a:r>
              <a:rPr lang="en-GB" sz="700" spc="80">
                <a:latin typeface="Arial"/>
                <a:cs typeface="Arial"/>
              </a:rPr>
              <a:t> </a:t>
            </a:r>
            <a:r>
              <a:rPr lang="en-GB" sz="700" spc="-10">
                <a:latin typeface="Arial"/>
                <a:cs typeface="Arial"/>
              </a:rPr>
              <a:t>any</a:t>
            </a:r>
            <a:r>
              <a:rPr lang="en-GB" sz="700" spc="90">
                <a:latin typeface="Arial"/>
                <a:cs typeface="Arial"/>
              </a:rPr>
              <a:t> </a:t>
            </a:r>
            <a:r>
              <a:rPr lang="en-GB" sz="700" spc="-5">
                <a:latin typeface="Arial"/>
                <a:cs typeface="Arial"/>
              </a:rPr>
              <a:t>request</a:t>
            </a:r>
            <a:r>
              <a:rPr lang="en-GB" sz="700" spc="70">
                <a:latin typeface="Arial"/>
                <a:cs typeface="Arial"/>
              </a:rPr>
              <a:t> </a:t>
            </a:r>
            <a:r>
              <a:rPr lang="en-GB" sz="700">
                <a:latin typeface="Arial"/>
                <a:cs typeface="Arial"/>
              </a:rPr>
              <a:t>by </a:t>
            </a:r>
            <a:r>
              <a:rPr lang="en-GB" sz="700" spc="-10">
                <a:latin typeface="Arial"/>
                <a:cs typeface="Arial"/>
              </a:rPr>
              <a:t>the</a:t>
            </a:r>
            <a:r>
              <a:rPr lang="en-GB" sz="700" spc="5">
                <a:latin typeface="Arial"/>
                <a:cs typeface="Arial"/>
              </a:rPr>
              <a:t> </a:t>
            </a:r>
            <a:r>
              <a:rPr lang="en-GB" sz="700" spc="-5">
                <a:latin typeface="Arial"/>
                <a:cs typeface="Arial"/>
              </a:rPr>
              <a:t>Client</a:t>
            </a:r>
            <a:r>
              <a:rPr lang="en-GB" sz="700" spc="10">
                <a:latin typeface="Arial"/>
                <a:cs typeface="Arial"/>
              </a:rPr>
              <a:t> </a:t>
            </a:r>
            <a:r>
              <a:rPr lang="en-GB" sz="700" spc="-5">
                <a:latin typeface="Arial"/>
                <a:cs typeface="Arial"/>
              </a:rPr>
              <a:t>for</a:t>
            </a:r>
            <a:r>
              <a:rPr lang="en-GB" sz="700" spc="10">
                <a:latin typeface="Arial"/>
                <a:cs typeface="Arial"/>
              </a:rPr>
              <a:t> </a:t>
            </a:r>
            <a:r>
              <a:rPr lang="en-GB" sz="700" spc="-5">
                <a:latin typeface="Arial"/>
                <a:cs typeface="Arial"/>
              </a:rPr>
              <a:t>an</a:t>
            </a:r>
            <a:r>
              <a:rPr lang="en-GB" sz="700" spc="5">
                <a:latin typeface="Arial"/>
                <a:cs typeface="Arial"/>
              </a:rPr>
              <a:t> </a:t>
            </a:r>
            <a:r>
              <a:rPr lang="en-GB" sz="700" spc="-5">
                <a:latin typeface="Arial"/>
                <a:cs typeface="Arial"/>
              </a:rPr>
              <a:t>audit</a:t>
            </a:r>
            <a:r>
              <a:rPr lang="en-GB" sz="700" spc="10">
                <a:latin typeface="Arial"/>
                <a:cs typeface="Arial"/>
              </a:rPr>
              <a:t> </a:t>
            </a:r>
            <a:r>
              <a:rPr lang="en-GB" sz="700">
                <a:latin typeface="Arial"/>
                <a:cs typeface="Arial"/>
              </a:rPr>
              <a:t>or</a:t>
            </a:r>
            <a:r>
              <a:rPr lang="en-GB" sz="700" spc="10">
                <a:latin typeface="Arial"/>
                <a:cs typeface="Arial"/>
              </a:rPr>
              <a:t> </a:t>
            </a:r>
            <a:r>
              <a:rPr lang="en-GB" sz="700" spc="-5">
                <a:latin typeface="Arial"/>
                <a:cs typeface="Arial"/>
              </a:rPr>
              <a:t>access</a:t>
            </a:r>
            <a:r>
              <a:rPr lang="en-GB" sz="700" spc="10">
                <a:latin typeface="Arial"/>
                <a:cs typeface="Arial"/>
              </a:rPr>
              <a:t> </a:t>
            </a:r>
            <a:r>
              <a:rPr lang="en-GB" sz="700" spc="-5">
                <a:latin typeface="Arial"/>
                <a:cs typeface="Arial"/>
              </a:rPr>
              <a:t>to</a:t>
            </a:r>
            <a:r>
              <a:rPr lang="en-GB" sz="700" spc="5">
                <a:latin typeface="Arial"/>
                <a:cs typeface="Arial"/>
              </a:rPr>
              <a:t> </a:t>
            </a:r>
            <a:r>
              <a:rPr lang="en-GB" sz="700" spc="-5">
                <a:latin typeface="Arial"/>
                <a:cs typeface="Arial"/>
              </a:rPr>
              <a:t>the</a:t>
            </a:r>
            <a:r>
              <a:rPr lang="en-GB" sz="700" spc="10">
                <a:latin typeface="Arial"/>
                <a:cs typeface="Arial"/>
              </a:rPr>
              <a:t> </a:t>
            </a:r>
            <a:r>
              <a:rPr lang="en-GB" sz="700" spc="-5">
                <a:latin typeface="Arial"/>
                <a:cs typeface="Arial"/>
              </a:rPr>
              <a:t>Supplier’s</a:t>
            </a:r>
            <a:r>
              <a:rPr lang="en-GB" sz="700" spc="10">
                <a:latin typeface="Arial"/>
                <a:cs typeface="Arial"/>
              </a:rPr>
              <a:t> </a:t>
            </a:r>
            <a:r>
              <a:rPr lang="en-GB" sz="700" spc="-5">
                <a:latin typeface="Arial"/>
                <a:cs typeface="Arial"/>
              </a:rPr>
              <a:t>premises</a:t>
            </a:r>
            <a:r>
              <a:rPr lang="en-GB" sz="700" spc="10">
                <a:latin typeface="Arial"/>
                <a:cs typeface="Arial"/>
              </a:rPr>
              <a:t> </a:t>
            </a:r>
            <a:r>
              <a:rPr lang="en-GB" sz="700" spc="-5">
                <a:latin typeface="Arial"/>
                <a:cs typeface="Arial"/>
              </a:rPr>
              <a:t>may</a:t>
            </a:r>
            <a:r>
              <a:rPr lang="en-GB" sz="700" spc="5">
                <a:latin typeface="Arial"/>
                <a:cs typeface="Arial"/>
              </a:rPr>
              <a:t> </a:t>
            </a:r>
            <a:r>
              <a:rPr lang="en-GB" sz="700" spc="-5">
                <a:latin typeface="Arial"/>
                <a:cs typeface="Arial"/>
              </a:rPr>
              <a:t>not</a:t>
            </a:r>
            <a:r>
              <a:rPr lang="en-GB" sz="700" spc="10">
                <a:latin typeface="Arial"/>
                <a:cs typeface="Arial"/>
              </a:rPr>
              <a:t> </a:t>
            </a:r>
            <a:r>
              <a:rPr lang="en-GB" sz="700" spc="-5">
                <a:latin typeface="Arial"/>
                <a:cs typeface="Arial"/>
              </a:rPr>
              <a:t>be</a:t>
            </a:r>
            <a:r>
              <a:rPr lang="en-GB" sz="700" spc="10">
                <a:latin typeface="Arial"/>
                <a:cs typeface="Arial"/>
              </a:rPr>
              <a:t> </a:t>
            </a:r>
            <a:r>
              <a:rPr lang="en-GB" sz="700" spc="-5">
                <a:latin typeface="Arial"/>
                <a:cs typeface="Arial"/>
              </a:rPr>
              <a:t>granted by the</a:t>
            </a:r>
            <a:r>
              <a:rPr lang="en-GB" sz="700" spc="-10">
                <a:latin typeface="Arial"/>
                <a:cs typeface="Arial"/>
              </a:rPr>
              <a:t> </a:t>
            </a:r>
            <a:r>
              <a:rPr lang="en-GB" sz="700" spc="-5">
                <a:latin typeface="Arial"/>
                <a:cs typeface="Arial"/>
              </a:rPr>
              <a:t>Supplier</a:t>
            </a:r>
            <a:r>
              <a:rPr lang="en-GB" sz="700" spc="-10">
                <a:latin typeface="Arial"/>
                <a:cs typeface="Arial"/>
              </a:rPr>
              <a:t> </a:t>
            </a:r>
            <a:r>
              <a:rPr lang="en-GB" sz="700" spc="-5">
                <a:latin typeface="Arial"/>
                <a:cs typeface="Arial"/>
              </a:rPr>
              <a:t>more</a:t>
            </a:r>
            <a:r>
              <a:rPr lang="en-GB" sz="700" spc="5">
                <a:latin typeface="Arial"/>
                <a:cs typeface="Arial"/>
              </a:rPr>
              <a:t> </a:t>
            </a:r>
            <a:r>
              <a:rPr lang="en-GB" sz="700" spc="-5">
                <a:latin typeface="Arial"/>
                <a:cs typeface="Arial"/>
              </a:rPr>
              <a:t>than</a:t>
            </a:r>
            <a:r>
              <a:rPr lang="en-GB" sz="700" spc="5">
                <a:latin typeface="Arial"/>
                <a:cs typeface="Arial"/>
              </a:rPr>
              <a:t> </a:t>
            </a:r>
            <a:r>
              <a:rPr lang="en-GB" sz="700" spc="-5">
                <a:latin typeface="Arial"/>
                <a:cs typeface="Arial"/>
              </a:rPr>
              <a:t>once</a:t>
            </a:r>
            <a:r>
              <a:rPr lang="en-GB" sz="700" spc="-10">
                <a:latin typeface="Arial"/>
                <a:cs typeface="Arial"/>
              </a:rPr>
              <a:t> </a:t>
            </a:r>
            <a:r>
              <a:rPr lang="en-GB" sz="700" spc="-5">
                <a:latin typeface="Arial"/>
                <a:cs typeface="Arial"/>
              </a:rPr>
              <a:t>in</a:t>
            </a:r>
            <a:r>
              <a:rPr lang="en-GB" sz="700" spc="5">
                <a:latin typeface="Arial"/>
                <a:cs typeface="Arial"/>
              </a:rPr>
              <a:t> </a:t>
            </a:r>
            <a:r>
              <a:rPr lang="en-GB" sz="700" spc="-5">
                <a:latin typeface="Arial"/>
                <a:cs typeface="Arial"/>
              </a:rPr>
              <a:t>any</a:t>
            </a:r>
            <a:r>
              <a:rPr lang="en-GB" sz="700" spc="10">
                <a:latin typeface="Arial"/>
                <a:cs typeface="Arial"/>
              </a:rPr>
              <a:t> </a:t>
            </a:r>
            <a:r>
              <a:rPr lang="en-GB" sz="700" spc="-5">
                <a:latin typeface="Arial"/>
                <a:cs typeface="Arial"/>
              </a:rPr>
              <a:t>12-month</a:t>
            </a:r>
            <a:r>
              <a:rPr lang="en-GB" sz="700" spc="5">
                <a:latin typeface="Arial"/>
                <a:cs typeface="Arial"/>
              </a:rPr>
              <a:t> </a:t>
            </a:r>
            <a:r>
              <a:rPr lang="en-GB" sz="700" spc="-5">
                <a:latin typeface="Arial"/>
                <a:cs typeface="Arial"/>
              </a:rPr>
              <a:t>period.</a:t>
            </a:r>
          </a:p>
          <a:p>
            <a:pPr marL="270000" lvl="1" indent="-270000">
              <a:spcBef>
                <a:spcPts val="300"/>
              </a:spcBef>
              <a:spcAft>
                <a:spcPts val="300"/>
              </a:spcAft>
              <a:tabLst>
                <a:tab pos="289560" algn="l"/>
              </a:tabLst>
            </a:pPr>
            <a:r>
              <a:rPr lang="en-GB" sz="700" spc="-5">
                <a:latin typeface="Arial"/>
                <a:cs typeface="Arial"/>
              </a:rPr>
              <a:t>1.8	</a:t>
            </a:r>
            <a:r>
              <a:rPr lang="en-GB" sz="700">
                <a:latin typeface="Arial"/>
                <a:cs typeface="Arial"/>
              </a:rPr>
              <a:t>Where requested or required by the Supplier, the Client shall provide its authorisation for the Supplier or Supplier Group Affiliate/s to appoint Processors  to process the Client Personal Data, provided that the Supplier or Supplier  Group Affiliates:</a:t>
            </a:r>
          </a:p>
          <a:p>
            <a:pPr marL="450000" lvl="1" indent="-180000">
              <a:spcBef>
                <a:spcPts val="300"/>
              </a:spcBef>
              <a:spcAft>
                <a:spcPts val="300"/>
              </a:spcAft>
              <a:buAutoNum type="romanLcParenBoth"/>
              <a:tabLst>
                <a:tab pos="289560" algn="l"/>
              </a:tabLst>
            </a:pPr>
            <a:r>
              <a:rPr lang="en-GB" sz="700">
                <a:latin typeface="Arial"/>
                <a:cs typeface="Arial"/>
              </a:rPr>
              <a:t>shall ensure that the terms on which it appoints such Processors comply with  Applicable Data Protection Laws, and are consistent with the obligations  imposed on the Supplier in this Appendix;</a:t>
            </a:r>
          </a:p>
          <a:p>
            <a:pPr marL="450000" lvl="1" indent="-180000">
              <a:spcBef>
                <a:spcPts val="300"/>
              </a:spcBef>
              <a:spcAft>
                <a:spcPts val="300"/>
              </a:spcAft>
              <a:buAutoNum type="romanLcParenBoth"/>
              <a:tabLst>
                <a:tab pos="289560" algn="l"/>
              </a:tabLst>
            </a:pPr>
            <a:r>
              <a:rPr lang="en-GB" sz="700">
                <a:latin typeface="Arial"/>
                <a:cs typeface="Arial"/>
              </a:rPr>
              <a:t>shall remain responsible for the acts and omission of any such Processor as  if they were the acts and omissions of the Supplier; and</a:t>
            </a:r>
          </a:p>
          <a:p>
            <a:pPr marL="450000" lvl="1" indent="-180000">
              <a:spcBef>
                <a:spcPts val="300"/>
              </a:spcBef>
              <a:spcAft>
                <a:spcPts val="300"/>
              </a:spcAft>
              <a:buAutoNum type="romanLcParenBoth"/>
              <a:tabLst>
                <a:tab pos="289560" algn="l"/>
              </a:tabLst>
            </a:pPr>
            <a:r>
              <a:rPr lang="en-GB" sz="700">
                <a:latin typeface="Arial"/>
                <a:cs typeface="Arial"/>
              </a:rPr>
              <a:t>shall inform the Client of any intended changes concerning the addition or  replacement of the Processors as listed in Schedule 2, thereby giving the  Client the opportunity to object to such changes provided that if the Client  objects to the changes and cannot demonstrate, to the Supplier's reasonable  satisfaction, that the objection is due to an actual or likely breach of  Applicable Data Protection Law, the Client shall indemnify the Supplier for  any losses, damages, costs (including legal fees) and expenses suffered by  the Supplier in accommodating the objection; and</a:t>
            </a:r>
          </a:p>
          <a:p>
            <a:pPr marL="450000" lvl="1" indent="-180000">
              <a:spcBef>
                <a:spcPts val="300"/>
              </a:spcBef>
              <a:spcAft>
                <a:spcPts val="300"/>
              </a:spcAft>
              <a:buAutoNum type="romanLcParenBoth"/>
              <a:tabLst>
                <a:tab pos="289560" algn="l"/>
              </a:tabLst>
            </a:pPr>
            <a:r>
              <a:rPr lang="en-GB" sz="700">
                <a:latin typeface="Arial"/>
                <a:cs typeface="Arial"/>
              </a:rPr>
              <a:t>transfer Client Personal Data outside of the UK and EEA as required for the  Purpose, provided that the Supplier shall ensure that all such transfers are  effected in accordance with Applicable Data Protection Laws. For these  purposes, the Supplier shall promptly comply with any reasonable request of  the Client, including any request to enter into standard contractual clauses  adopted by the EU Commission from time to time (where the EU GDPR  applies to the transfer) or adopted by the Commissioner from time to time  (where the UK GDPR applies to the transfer), if these are not already in place.</a:t>
            </a:r>
          </a:p>
          <a:p>
            <a:pPr marL="450000" lvl="1" indent="-180000">
              <a:spcBef>
                <a:spcPts val="300"/>
              </a:spcBef>
              <a:spcAft>
                <a:spcPts val="300"/>
              </a:spcAft>
              <a:tabLst>
                <a:tab pos="289560" algn="l"/>
              </a:tabLst>
            </a:pPr>
            <a:endParaRPr lang="en-GB" sz="700" b="1">
              <a:latin typeface="Arial"/>
              <a:cs typeface="Arial"/>
            </a:endParaRPr>
          </a:p>
        </p:txBody>
      </p:sp>
    </p:spTree>
    <p:extLst>
      <p:ext uri="{BB962C8B-B14F-4D97-AF65-F5344CB8AC3E}">
        <p14:creationId xmlns:p14="http://schemas.microsoft.com/office/powerpoint/2010/main" val="1334030910"/>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x 4 boxes">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F3A4C9B8-DB3E-4ADC-9656-A9F05C3FDA13}"/>
              </a:ext>
            </a:extLst>
          </p:cNvPr>
          <p:cNvSpPr>
            <a:spLocks noGrp="1"/>
          </p:cNvSpPr>
          <p:nvPr>
            <p:ph type="sldNum" sz="quarter" idx="23"/>
          </p:nvPr>
        </p:nvSpPr>
        <p:spPr>
          <a:xfrm>
            <a:off x="437230" y="6279028"/>
            <a:ext cx="304370" cy="365125"/>
          </a:xfrm>
          <a:prstGeom prst="rect">
            <a:avLst/>
          </a:prstGeom>
        </p:spPr>
        <p:txBody>
          <a:bodyPr/>
          <a:lstStyle/>
          <a:p>
            <a:fld id="{D61AABEC-672F-4B68-B914-690DA978312C}" type="slidenum">
              <a:rPr lang="en-GB" smtClean="0"/>
              <a:pPr/>
              <a:t>‹#›</a:t>
            </a:fld>
            <a:r>
              <a:rPr lang="en-GB"/>
              <a:t>  </a:t>
            </a:r>
          </a:p>
        </p:txBody>
      </p:sp>
      <p:sp>
        <p:nvSpPr>
          <p:cNvPr id="7" name="Title 6" descr="Header">
            <a:extLst>
              <a:ext uri="{FF2B5EF4-FFF2-40B4-BE49-F238E27FC236}">
                <a16:creationId xmlns:a16="http://schemas.microsoft.com/office/drawing/2014/main" id="{5245E30C-ACBC-4426-8962-C03D3DB3F088}"/>
              </a:ext>
            </a:extLst>
          </p:cNvPr>
          <p:cNvSpPr>
            <a:spLocks noGrp="1"/>
          </p:cNvSpPr>
          <p:nvPr>
            <p:ph type="title"/>
          </p:nvPr>
        </p:nvSpPr>
        <p:spPr/>
        <p:txBody>
          <a:bodyPr/>
          <a:lstStyle/>
          <a:p>
            <a:r>
              <a:rPr lang="en-US"/>
              <a:t>Click to edit Master title style</a:t>
            </a:r>
            <a:endParaRPr lang="en-GB"/>
          </a:p>
        </p:txBody>
      </p:sp>
      <p:sp>
        <p:nvSpPr>
          <p:cNvPr id="13" name="Subtitle">
            <a:extLst>
              <a:ext uri="{FF2B5EF4-FFF2-40B4-BE49-F238E27FC236}">
                <a16:creationId xmlns:a16="http://schemas.microsoft.com/office/drawing/2014/main" id="{ABED08D5-27C0-46F1-BD7A-A8339388FDF8}"/>
              </a:ext>
            </a:extLst>
          </p:cNvPr>
          <p:cNvSpPr>
            <a:spLocks noGrp="1"/>
          </p:cNvSpPr>
          <p:nvPr>
            <p:ph type="body" sz="quarter" idx="15" hasCustomPrompt="1"/>
          </p:nvPr>
        </p:nvSpPr>
        <p:spPr>
          <a:xfrm>
            <a:off x="449999" y="1241781"/>
            <a:ext cx="9341699" cy="312330"/>
          </a:xfrm>
          <a:noFill/>
        </p:spPr>
        <p:txBody>
          <a:bodyPr vert="horz" wrap="square" lIns="0" tIns="0" rIns="0" bIns="0" rtlCol="0">
            <a:spAutoFit/>
          </a:bodyPr>
          <a:lstStyle>
            <a:lvl1pPr>
              <a:lnSpc>
                <a:spcPct val="100000"/>
              </a:lnSpc>
              <a:defRPr lang="en-GB" sz="2000" b="1" dirty="0">
                <a:solidFill>
                  <a:schemeClr val="tx2"/>
                </a:solidFill>
              </a:defRPr>
            </a:lvl1pPr>
          </a:lstStyle>
          <a:p>
            <a:pPr lvl="0"/>
            <a:r>
              <a:rPr lang="en-GB"/>
              <a:t>Optional subtitle</a:t>
            </a:r>
          </a:p>
        </p:txBody>
      </p:sp>
      <p:sp>
        <p:nvSpPr>
          <p:cNvPr id="3" name="Box 1">
            <a:extLst>
              <a:ext uri="{FF2B5EF4-FFF2-40B4-BE49-F238E27FC236}">
                <a16:creationId xmlns:a16="http://schemas.microsoft.com/office/drawing/2014/main" id="{1703231E-4063-4D72-A4F3-5BF19050C303}"/>
              </a:ext>
            </a:extLst>
          </p:cNvPr>
          <p:cNvSpPr>
            <a:spLocks noGrp="1"/>
          </p:cNvSpPr>
          <p:nvPr>
            <p:ph idx="1" hasCustomPrompt="1"/>
          </p:nvPr>
        </p:nvSpPr>
        <p:spPr>
          <a:xfrm>
            <a:off x="450000" y="1793228"/>
            <a:ext cx="2562696" cy="3867797"/>
          </a:xfrm>
          <a:noFill/>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15" name="Box 2">
            <a:extLst>
              <a:ext uri="{FF2B5EF4-FFF2-40B4-BE49-F238E27FC236}">
                <a16:creationId xmlns:a16="http://schemas.microsoft.com/office/drawing/2014/main" id="{FED60B5C-31E2-4ABE-BB94-6CC89A3FD7F2}"/>
              </a:ext>
            </a:extLst>
          </p:cNvPr>
          <p:cNvSpPr>
            <a:spLocks noGrp="1"/>
          </p:cNvSpPr>
          <p:nvPr>
            <p:ph idx="20" hasCustomPrompt="1"/>
          </p:nvPr>
        </p:nvSpPr>
        <p:spPr>
          <a:xfrm>
            <a:off x="3353284" y="1793228"/>
            <a:ext cx="2562696" cy="3867797"/>
          </a:xfrm>
          <a:noFill/>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17" name="Box 3">
            <a:extLst>
              <a:ext uri="{FF2B5EF4-FFF2-40B4-BE49-F238E27FC236}">
                <a16:creationId xmlns:a16="http://schemas.microsoft.com/office/drawing/2014/main" id="{F0AC0C8B-24FF-433E-9C4D-B350C449B331}"/>
              </a:ext>
            </a:extLst>
          </p:cNvPr>
          <p:cNvSpPr>
            <a:spLocks noGrp="1"/>
          </p:cNvSpPr>
          <p:nvPr>
            <p:ph idx="21" hasCustomPrompt="1"/>
          </p:nvPr>
        </p:nvSpPr>
        <p:spPr>
          <a:xfrm>
            <a:off x="6276263" y="1793228"/>
            <a:ext cx="2562696" cy="3867797"/>
          </a:xfrm>
          <a:noFill/>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18" name="Box 4">
            <a:extLst>
              <a:ext uri="{FF2B5EF4-FFF2-40B4-BE49-F238E27FC236}">
                <a16:creationId xmlns:a16="http://schemas.microsoft.com/office/drawing/2014/main" id="{2293604D-A39C-4151-970A-A0EBEBFE9FBE}"/>
              </a:ext>
            </a:extLst>
          </p:cNvPr>
          <p:cNvSpPr>
            <a:spLocks noGrp="1"/>
          </p:cNvSpPr>
          <p:nvPr>
            <p:ph idx="22" hasCustomPrompt="1"/>
          </p:nvPr>
        </p:nvSpPr>
        <p:spPr>
          <a:xfrm>
            <a:off x="9174577" y="1793228"/>
            <a:ext cx="2562696" cy="3867797"/>
          </a:xfrm>
          <a:noFill/>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11" name="Base">
            <a:extLst>
              <a:ext uri="{FF2B5EF4-FFF2-40B4-BE49-F238E27FC236}">
                <a16:creationId xmlns:a16="http://schemas.microsoft.com/office/drawing/2014/main" id="{1280ACD6-00A9-4C39-A87C-3E9B0191EBEA}"/>
              </a:ext>
            </a:extLst>
          </p:cNvPr>
          <p:cNvSpPr>
            <a:spLocks noGrp="1"/>
          </p:cNvSpPr>
          <p:nvPr>
            <p:ph type="body" sz="quarter" idx="18" hasCustomPrompt="1"/>
          </p:nvPr>
        </p:nvSpPr>
        <p:spPr>
          <a:xfrm>
            <a:off x="452897" y="5823783"/>
            <a:ext cx="11277975" cy="124906"/>
          </a:xfrm>
        </p:spPr>
        <p:txBody>
          <a:bodyPr wrap="square" lIns="0" anchor="b">
            <a:spAutoFit/>
          </a:bodyPr>
          <a:lstStyle>
            <a:lvl1pPr marL="0" indent="0" algn="r">
              <a:buNone/>
              <a:defRPr sz="800" b="0" i="1">
                <a:solidFill>
                  <a:schemeClr val="tx1">
                    <a:lumMod val="75000"/>
                    <a:lumOff val="25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Base and source info (delete if not necessary)</a:t>
            </a:r>
          </a:p>
        </p:txBody>
      </p:sp>
    </p:spTree>
    <p:extLst>
      <p:ext uri="{BB962C8B-B14F-4D97-AF65-F5344CB8AC3E}">
        <p14:creationId xmlns:p14="http://schemas.microsoft.com/office/powerpoint/2010/main" val="2242706936"/>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p:cSld name="T&amp;C5">
    <p:spTree>
      <p:nvGrpSpPr>
        <p:cNvPr id="1" name=""/>
        <p:cNvGrpSpPr/>
        <p:nvPr/>
      </p:nvGrpSpPr>
      <p:grpSpPr>
        <a:xfrm>
          <a:off x="0" y="0"/>
          <a:ext cx="0" cy="0"/>
          <a:chOff x="0" y="0"/>
          <a:chExt cx="0" cy="0"/>
        </a:xfrm>
      </p:grpSpPr>
      <p:sp>
        <p:nvSpPr>
          <p:cNvPr id="11" name="Slide Number Placeholder 15">
            <a:extLst>
              <a:ext uri="{FF2B5EF4-FFF2-40B4-BE49-F238E27FC236}">
                <a16:creationId xmlns:a16="http://schemas.microsoft.com/office/drawing/2014/main" id="{8D12899D-1C8B-4BF7-9004-B8652304FB39}"/>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5" name="object 27">
            <a:extLst>
              <a:ext uri="{FF2B5EF4-FFF2-40B4-BE49-F238E27FC236}">
                <a16:creationId xmlns:a16="http://schemas.microsoft.com/office/drawing/2014/main" id="{D4587787-16C8-46AC-95EA-ED9773321031}"/>
              </a:ext>
              <a:ext uri="{C183D7F6-B498-43B3-948B-1728B52AA6E4}">
                <adec:decorative xmlns:adec="http://schemas.microsoft.com/office/drawing/2017/decorative" val="1"/>
              </a:ext>
            </a:extLst>
          </p:cNvPr>
          <p:cNvSpPr txBox="1">
            <a:spLocks/>
          </p:cNvSpPr>
          <p:nvPr/>
        </p:nvSpPr>
        <p:spPr>
          <a:xfrm>
            <a:off x="442913" y="78156"/>
            <a:ext cx="1582737" cy="94257"/>
          </a:xfrm>
          <a:prstGeom prst="rect">
            <a:avLst/>
          </a:prstGeom>
        </p:spPr>
        <p:txBody>
          <a:bodyPr vert="horz" wrap="square" lIns="0" tIns="1905" rIns="0" bIns="0" rtlCol="0">
            <a:spAutoFit/>
          </a:bodyPr>
          <a:lstStyle>
            <a:defPPr>
              <a:defRPr lang="en-US"/>
            </a:defPPr>
            <a:lvl1pPr marL="0" algn="l" defTabSz="914400" rtl="0" eaLnBrk="1" latinLnBrk="0" hangingPunct="1">
              <a:defRPr sz="800" b="0" i="0" kern="1200">
                <a:solidFill>
                  <a:schemeClr val="tx1"/>
                </a:solidFill>
                <a:latin typeface="Times New Roman"/>
                <a:ea typeface="+mn-ea"/>
                <a:cs typeface="Times New Roman"/>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marR="0" lvl="0" indent="0" algn="l" defTabSz="914400" rtl="0" eaLnBrk="1" fontAlgn="auto" latinLnBrk="0" hangingPunct="1">
              <a:lnSpc>
                <a:spcPct val="100000"/>
              </a:lnSpc>
              <a:spcBef>
                <a:spcPts val="15"/>
              </a:spcBef>
              <a:spcAft>
                <a:spcPts val="0"/>
              </a:spcAft>
              <a:buClrTx/>
              <a:buSzTx/>
              <a:buFontTx/>
              <a:buNone/>
              <a:tabLst/>
              <a:defRPr/>
            </a:pPr>
            <a:r>
              <a:rPr kumimoji="0" lang="en-GB" sz="600" b="0" i="1" u="none" strike="noStrike" kern="1200" cap="none" spc="-5" normalizeH="0" baseline="0" noProof="0">
                <a:ln>
                  <a:noFill/>
                </a:ln>
                <a:effectLst/>
                <a:uLnTx/>
                <a:uFillTx/>
                <a:latin typeface="+mn-lt"/>
                <a:ea typeface="+mn-ea"/>
                <a:cs typeface="Times New Roman"/>
              </a:rPr>
              <a:t>Version</a:t>
            </a:r>
            <a:r>
              <a:rPr kumimoji="0" lang="en-GB" sz="600" b="0" i="1" u="none" strike="noStrike" kern="1200" cap="none" spc="-30" normalizeH="0" baseline="0" noProof="0">
                <a:ln>
                  <a:noFill/>
                </a:ln>
                <a:effectLst/>
                <a:uLnTx/>
                <a:uFillTx/>
                <a:latin typeface="+mn-lt"/>
                <a:ea typeface="+mn-ea"/>
                <a:cs typeface="Times New Roman"/>
              </a:rPr>
              <a:t> </a:t>
            </a:r>
            <a:r>
              <a:rPr kumimoji="0" lang="en-GB" sz="600" b="0" i="1" u="none" strike="noStrike" kern="1200" cap="none" spc="0" normalizeH="0" baseline="0" noProof="0">
                <a:ln>
                  <a:noFill/>
                </a:ln>
                <a:effectLst/>
                <a:uLnTx/>
                <a:uFillTx/>
                <a:latin typeface="+mn-lt"/>
                <a:ea typeface="+mn-ea"/>
                <a:cs typeface="Times New Roman"/>
              </a:rPr>
              <a:t>10.</a:t>
            </a:r>
            <a:r>
              <a:rPr kumimoji="0" lang="en-GB" sz="600" b="0" i="1" u="none" strike="noStrike" kern="1200" cap="none" spc="-20" normalizeH="0" baseline="0" noProof="0">
                <a:ln>
                  <a:noFill/>
                </a:ln>
                <a:effectLst/>
                <a:uLnTx/>
                <a:uFillTx/>
                <a:latin typeface="+mn-lt"/>
                <a:ea typeface="+mn-ea"/>
                <a:cs typeface="Times New Roman"/>
              </a:rPr>
              <a:t> </a:t>
            </a:r>
            <a:r>
              <a:rPr kumimoji="0" lang="en-GB" sz="600" b="0" i="1" u="none" strike="noStrike" kern="1200" cap="none" spc="-5" normalizeH="0" baseline="0" noProof="0">
                <a:ln>
                  <a:noFill/>
                </a:ln>
                <a:effectLst/>
                <a:uLnTx/>
                <a:uFillTx/>
                <a:latin typeface="+mn-lt"/>
                <a:ea typeface="+mn-ea"/>
                <a:cs typeface="Times New Roman"/>
              </a:rPr>
              <a:t>January.22</a:t>
            </a:r>
          </a:p>
        </p:txBody>
      </p:sp>
      <p:sp>
        <p:nvSpPr>
          <p:cNvPr id="4" name="object 4">
            <a:extLst>
              <a:ext uri="{FF2B5EF4-FFF2-40B4-BE49-F238E27FC236}">
                <a16:creationId xmlns:a16="http://schemas.microsoft.com/office/drawing/2014/main" id="{D84910BF-BFFC-4008-9FA8-939D2E844839}"/>
              </a:ext>
            </a:extLst>
          </p:cNvPr>
          <p:cNvSpPr txBox="1"/>
          <p:nvPr/>
        </p:nvSpPr>
        <p:spPr>
          <a:xfrm>
            <a:off x="442913" y="431290"/>
            <a:ext cx="11306175" cy="5407535"/>
          </a:xfrm>
          <a:prstGeom prst="rect">
            <a:avLst/>
          </a:prstGeom>
        </p:spPr>
        <p:txBody>
          <a:bodyPr vert="horz" wrap="square" lIns="0" tIns="19685" rIns="0" bIns="0" numCol="3" spcCol="360000" rtlCol="0">
            <a:noAutofit/>
          </a:bodyPr>
          <a:lstStyle/>
          <a:p>
            <a:pPr marL="270000" indent="-270000">
              <a:spcBef>
                <a:spcPts val="300"/>
              </a:spcBef>
              <a:spcAft>
                <a:spcPts val="300"/>
              </a:spcAft>
            </a:pPr>
            <a:r>
              <a:rPr lang="en-GB" sz="700" b="1">
                <a:latin typeface="Arial"/>
                <a:cs typeface="Arial"/>
              </a:rPr>
              <a:t>1.9	</a:t>
            </a:r>
            <a:r>
              <a:rPr lang="en-GB" sz="700" spc="-5">
                <a:latin typeface="Arial"/>
                <a:cs typeface="Arial"/>
              </a:rPr>
              <a:t>To the extent the parties act as Joint Controllers in respect of any Personal Data pursuant to the agreement, to which this Appendix is attached,  the parties have agreed to allocate responsibility for each of their Controller  obligations under Applicable Data Protection Laws in accordance with Schedule  3.</a:t>
            </a:r>
          </a:p>
          <a:p>
            <a:pPr marL="270000" indent="-270000">
              <a:spcBef>
                <a:spcPts val="300"/>
              </a:spcBef>
              <a:spcAft>
                <a:spcPts val="300"/>
              </a:spcAft>
            </a:pPr>
            <a:r>
              <a:rPr lang="en-GB" sz="700" b="1" spc="-5">
                <a:latin typeface="Arial"/>
                <a:cs typeface="Arial"/>
              </a:rPr>
              <a:t>1.10</a:t>
            </a:r>
            <a:r>
              <a:rPr lang="en-GB" sz="700" spc="-5">
                <a:latin typeface="Arial"/>
                <a:cs typeface="Arial"/>
              </a:rPr>
              <a:t>	The Client hereby indemnifies, and shall keep indemnified, the Supplier  from and against any and all costs, damages and expenses of any kind arising  from any claim or demand brought by any person, Data Subject or Supervisory  Authority as a result of any breach or alleged breach by the Client of any  Applicable Data Protection Law or its obligations under this Appendix 1. This  indemnity shall not be subject to any limits or exclusions of liability that may  otherwise apply, or be imposed, under the agreement to which this Appendix is  attached.</a:t>
            </a:r>
          </a:p>
          <a:p>
            <a:pPr marL="270000" indent="-270000">
              <a:spcBef>
                <a:spcPts val="300"/>
              </a:spcBef>
              <a:spcAft>
                <a:spcPts val="300"/>
              </a:spcAft>
              <a:tabLst>
                <a:tab pos="289560" algn="l"/>
              </a:tabLst>
            </a:pPr>
            <a:endParaRPr lang="en-GB" sz="700" b="1">
              <a:latin typeface="Arial"/>
              <a:cs typeface="Arial"/>
            </a:endParaRPr>
          </a:p>
        </p:txBody>
      </p:sp>
    </p:spTree>
    <p:extLst>
      <p:ext uri="{BB962C8B-B14F-4D97-AF65-F5344CB8AC3E}">
        <p14:creationId xmlns:p14="http://schemas.microsoft.com/office/powerpoint/2010/main" val="2504510350"/>
      </p:ext>
    </p:extLst>
  </p:cSld>
  <p:clrMapOvr>
    <a:masterClrMapping/>
  </p:clrMapOvr>
  <p:extLst>
    <p:ext uri="{DCECCB84-F9BA-43D5-87BE-67443E8EF086}">
      <p15:sldGuideLst xmlns:p15="http://schemas.microsoft.com/office/powerpoint/2012/main"/>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p:cSld name="T&amp;C6">
    <p:spTree>
      <p:nvGrpSpPr>
        <p:cNvPr id="1" name=""/>
        <p:cNvGrpSpPr/>
        <p:nvPr/>
      </p:nvGrpSpPr>
      <p:grpSpPr>
        <a:xfrm>
          <a:off x="0" y="0"/>
          <a:ext cx="0" cy="0"/>
          <a:chOff x="0" y="0"/>
          <a:chExt cx="0" cy="0"/>
        </a:xfrm>
      </p:grpSpPr>
      <p:sp>
        <p:nvSpPr>
          <p:cNvPr id="11" name="Slide Number Placeholder 15">
            <a:extLst>
              <a:ext uri="{FF2B5EF4-FFF2-40B4-BE49-F238E27FC236}">
                <a16:creationId xmlns:a16="http://schemas.microsoft.com/office/drawing/2014/main" id="{8D12899D-1C8B-4BF7-9004-B8652304FB39}"/>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5" name="object 27">
            <a:extLst>
              <a:ext uri="{FF2B5EF4-FFF2-40B4-BE49-F238E27FC236}">
                <a16:creationId xmlns:a16="http://schemas.microsoft.com/office/drawing/2014/main" id="{D4587787-16C8-46AC-95EA-ED9773321031}"/>
              </a:ext>
              <a:ext uri="{C183D7F6-B498-43B3-948B-1728B52AA6E4}">
                <adec:decorative xmlns:adec="http://schemas.microsoft.com/office/drawing/2017/decorative" val="1"/>
              </a:ext>
            </a:extLst>
          </p:cNvPr>
          <p:cNvSpPr txBox="1">
            <a:spLocks/>
          </p:cNvSpPr>
          <p:nvPr/>
        </p:nvSpPr>
        <p:spPr>
          <a:xfrm>
            <a:off x="442913" y="78156"/>
            <a:ext cx="1582737" cy="94257"/>
          </a:xfrm>
          <a:prstGeom prst="rect">
            <a:avLst/>
          </a:prstGeom>
        </p:spPr>
        <p:txBody>
          <a:bodyPr vert="horz" wrap="square" lIns="0" tIns="1905" rIns="0" bIns="0" rtlCol="0">
            <a:spAutoFit/>
          </a:bodyPr>
          <a:lstStyle>
            <a:defPPr>
              <a:defRPr lang="en-US"/>
            </a:defPPr>
            <a:lvl1pPr marL="0" algn="l" defTabSz="914400" rtl="0" eaLnBrk="1" latinLnBrk="0" hangingPunct="1">
              <a:defRPr sz="800" b="0" i="0" kern="1200">
                <a:solidFill>
                  <a:schemeClr val="tx1"/>
                </a:solidFill>
                <a:latin typeface="Times New Roman"/>
                <a:ea typeface="+mn-ea"/>
                <a:cs typeface="Times New Roman"/>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marR="0" lvl="0" indent="0" algn="l" defTabSz="914400" rtl="0" eaLnBrk="1" fontAlgn="auto" latinLnBrk="0" hangingPunct="1">
              <a:lnSpc>
                <a:spcPct val="100000"/>
              </a:lnSpc>
              <a:spcBef>
                <a:spcPts val="15"/>
              </a:spcBef>
              <a:spcAft>
                <a:spcPts val="0"/>
              </a:spcAft>
              <a:buClrTx/>
              <a:buSzTx/>
              <a:buFontTx/>
              <a:buNone/>
              <a:tabLst/>
              <a:defRPr/>
            </a:pPr>
            <a:r>
              <a:rPr kumimoji="0" lang="en-GB" sz="600" b="0" i="1" u="none" strike="noStrike" kern="1200" cap="none" spc="-5" normalizeH="0" baseline="0" noProof="0">
                <a:ln>
                  <a:noFill/>
                </a:ln>
                <a:effectLst/>
                <a:uLnTx/>
                <a:uFillTx/>
                <a:latin typeface="+mn-lt"/>
                <a:ea typeface="+mn-ea"/>
                <a:cs typeface="Times New Roman"/>
              </a:rPr>
              <a:t>Version</a:t>
            </a:r>
            <a:r>
              <a:rPr kumimoji="0" lang="en-GB" sz="600" b="0" i="1" u="none" strike="noStrike" kern="1200" cap="none" spc="-30" normalizeH="0" baseline="0" noProof="0">
                <a:ln>
                  <a:noFill/>
                </a:ln>
                <a:effectLst/>
                <a:uLnTx/>
                <a:uFillTx/>
                <a:latin typeface="+mn-lt"/>
                <a:ea typeface="+mn-ea"/>
                <a:cs typeface="Times New Roman"/>
              </a:rPr>
              <a:t> </a:t>
            </a:r>
            <a:r>
              <a:rPr kumimoji="0" lang="en-GB" sz="600" b="0" i="1" u="none" strike="noStrike" kern="1200" cap="none" spc="0" normalizeH="0" baseline="0" noProof="0">
                <a:ln>
                  <a:noFill/>
                </a:ln>
                <a:effectLst/>
                <a:uLnTx/>
                <a:uFillTx/>
                <a:latin typeface="+mn-lt"/>
                <a:ea typeface="+mn-ea"/>
                <a:cs typeface="Times New Roman"/>
              </a:rPr>
              <a:t>10.</a:t>
            </a:r>
            <a:r>
              <a:rPr kumimoji="0" lang="en-GB" sz="600" b="0" i="1" u="none" strike="noStrike" kern="1200" cap="none" spc="-20" normalizeH="0" baseline="0" noProof="0">
                <a:ln>
                  <a:noFill/>
                </a:ln>
                <a:effectLst/>
                <a:uLnTx/>
                <a:uFillTx/>
                <a:latin typeface="+mn-lt"/>
                <a:ea typeface="+mn-ea"/>
                <a:cs typeface="Times New Roman"/>
              </a:rPr>
              <a:t> </a:t>
            </a:r>
            <a:r>
              <a:rPr kumimoji="0" lang="en-GB" sz="600" b="0" i="1" u="none" strike="noStrike" kern="1200" cap="none" spc="-5" normalizeH="0" baseline="0" noProof="0">
                <a:ln>
                  <a:noFill/>
                </a:ln>
                <a:effectLst/>
                <a:uLnTx/>
                <a:uFillTx/>
                <a:latin typeface="+mn-lt"/>
                <a:ea typeface="+mn-ea"/>
                <a:cs typeface="Times New Roman"/>
              </a:rPr>
              <a:t>January.22</a:t>
            </a:r>
          </a:p>
        </p:txBody>
      </p:sp>
      <p:sp>
        <p:nvSpPr>
          <p:cNvPr id="4" name="Schedule 1">
            <a:extLst>
              <a:ext uri="{FF2B5EF4-FFF2-40B4-BE49-F238E27FC236}">
                <a16:creationId xmlns:a16="http://schemas.microsoft.com/office/drawing/2014/main" id="{A88C3AD3-F0D3-4424-94CF-F8C90F0CCD6D}"/>
              </a:ext>
            </a:extLst>
          </p:cNvPr>
          <p:cNvSpPr txBox="1"/>
          <p:nvPr/>
        </p:nvSpPr>
        <p:spPr>
          <a:xfrm>
            <a:off x="435796" y="324536"/>
            <a:ext cx="661484" cy="135293"/>
          </a:xfrm>
          <a:prstGeom prst="rect">
            <a:avLst/>
          </a:prstGeom>
        </p:spPr>
        <p:txBody>
          <a:bodyPr vert="horz" wrap="square" lIns="0" tIns="12065" rIns="0" bIns="0" rtlCol="0">
            <a:spAutoFit/>
          </a:bodyPr>
          <a:lstStyle/>
          <a:p>
            <a:pPr marL="12700">
              <a:lnSpc>
                <a:spcPct val="100000"/>
              </a:lnSpc>
              <a:spcBef>
                <a:spcPts val="95"/>
              </a:spcBef>
            </a:pPr>
            <a:r>
              <a:rPr sz="800" b="1" spc="-5">
                <a:latin typeface="Arial"/>
                <a:cs typeface="Arial"/>
              </a:rPr>
              <a:t>S</a:t>
            </a:r>
            <a:r>
              <a:rPr sz="800" b="1" spc="-10">
                <a:latin typeface="Arial"/>
                <a:cs typeface="Arial"/>
              </a:rPr>
              <a:t>c</a:t>
            </a:r>
            <a:r>
              <a:rPr sz="800" b="1" spc="-15">
                <a:latin typeface="Arial"/>
                <a:cs typeface="Arial"/>
              </a:rPr>
              <a:t>h</a:t>
            </a:r>
            <a:r>
              <a:rPr sz="800" b="1">
                <a:latin typeface="Arial"/>
                <a:cs typeface="Arial"/>
              </a:rPr>
              <a:t>ed</a:t>
            </a:r>
            <a:r>
              <a:rPr sz="800" b="1" spc="-15">
                <a:latin typeface="Arial"/>
                <a:cs typeface="Arial"/>
              </a:rPr>
              <a:t>u</a:t>
            </a:r>
            <a:r>
              <a:rPr sz="800" b="1" spc="-10">
                <a:latin typeface="Arial"/>
                <a:cs typeface="Arial"/>
              </a:rPr>
              <a:t>l</a:t>
            </a:r>
            <a:r>
              <a:rPr sz="800" b="1" spc="-5">
                <a:latin typeface="Arial"/>
                <a:cs typeface="Arial"/>
              </a:rPr>
              <a:t>e</a:t>
            </a:r>
            <a:r>
              <a:rPr sz="800" b="1" spc="5">
                <a:latin typeface="Arial"/>
                <a:cs typeface="Arial"/>
              </a:rPr>
              <a:t> </a:t>
            </a:r>
            <a:r>
              <a:rPr sz="800" b="1" spc="-5">
                <a:latin typeface="Arial"/>
                <a:cs typeface="Arial"/>
              </a:rPr>
              <a:t>1</a:t>
            </a:r>
            <a:endParaRPr sz="800">
              <a:latin typeface="Arial"/>
              <a:cs typeface="Arial"/>
            </a:endParaRPr>
          </a:p>
        </p:txBody>
      </p:sp>
      <p:sp>
        <p:nvSpPr>
          <p:cNvPr id="6" name="Particulars of the Processing">
            <a:extLst>
              <a:ext uri="{FF2B5EF4-FFF2-40B4-BE49-F238E27FC236}">
                <a16:creationId xmlns:a16="http://schemas.microsoft.com/office/drawing/2014/main" id="{BDE0FF34-BA03-4526-8D4A-2F1DF1F48CFC}"/>
              </a:ext>
            </a:extLst>
          </p:cNvPr>
          <p:cNvSpPr txBox="1"/>
          <p:nvPr/>
        </p:nvSpPr>
        <p:spPr>
          <a:xfrm>
            <a:off x="1350122" y="324536"/>
            <a:ext cx="1941718" cy="135293"/>
          </a:xfrm>
          <a:prstGeom prst="rect">
            <a:avLst/>
          </a:prstGeom>
        </p:spPr>
        <p:txBody>
          <a:bodyPr vert="horz" wrap="square" lIns="0" tIns="12065" rIns="0" bIns="0" rtlCol="0">
            <a:spAutoFit/>
          </a:bodyPr>
          <a:lstStyle/>
          <a:p>
            <a:pPr marL="12700">
              <a:lnSpc>
                <a:spcPct val="100000"/>
              </a:lnSpc>
              <a:spcBef>
                <a:spcPts val="95"/>
              </a:spcBef>
            </a:pPr>
            <a:r>
              <a:rPr sz="800" b="1" u="sng" spc="-5">
                <a:uFill>
                  <a:solidFill>
                    <a:srgbClr val="000000"/>
                  </a:solidFill>
                </a:uFill>
                <a:latin typeface="Arial"/>
                <a:cs typeface="Arial"/>
              </a:rPr>
              <a:t>Particulars</a:t>
            </a:r>
            <a:r>
              <a:rPr sz="800" b="1" u="sng" spc="-25">
                <a:uFill>
                  <a:solidFill>
                    <a:srgbClr val="000000"/>
                  </a:solidFill>
                </a:uFill>
                <a:latin typeface="Arial"/>
                <a:cs typeface="Arial"/>
              </a:rPr>
              <a:t> </a:t>
            </a:r>
            <a:r>
              <a:rPr sz="800" b="1" u="sng">
                <a:uFill>
                  <a:solidFill>
                    <a:srgbClr val="000000"/>
                  </a:solidFill>
                </a:uFill>
                <a:latin typeface="Arial"/>
                <a:cs typeface="Arial"/>
              </a:rPr>
              <a:t>of</a:t>
            </a:r>
            <a:r>
              <a:rPr sz="800" b="1" u="sng" spc="-20">
                <a:uFill>
                  <a:solidFill>
                    <a:srgbClr val="000000"/>
                  </a:solidFill>
                </a:uFill>
                <a:latin typeface="Arial"/>
                <a:cs typeface="Arial"/>
              </a:rPr>
              <a:t> </a:t>
            </a:r>
            <a:r>
              <a:rPr sz="800" b="1" u="sng">
                <a:uFill>
                  <a:solidFill>
                    <a:srgbClr val="000000"/>
                  </a:solidFill>
                </a:uFill>
                <a:latin typeface="Arial"/>
                <a:cs typeface="Arial"/>
              </a:rPr>
              <a:t>the</a:t>
            </a:r>
            <a:r>
              <a:rPr sz="800" b="1" u="sng" spc="-25">
                <a:uFill>
                  <a:solidFill>
                    <a:srgbClr val="000000"/>
                  </a:solidFill>
                </a:uFill>
                <a:latin typeface="Arial"/>
                <a:cs typeface="Arial"/>
              </a:rPr>
              <a:t> </a:t>
            </a:r>
            <a:r>
              <a:rPr sz="800" b="1" u="sng" spc="-5">
                <a:uFill>
                  <a:solidFill>
                    <a:srgbClr val="000000"/>
                  </a:solidFill>
                </a:uFill>
                <a:latin typeface="Arial"/>
                <a:cs typeface="Arial"/>
              </a:rPr>
              <a:t>Processing</a:t>
            </a:r>
            <a:endParaRPr sz="800">
              <a:latin typeface="Arial"/>
              <a:cs typeface="Arial"/>
            </a:endParaRPr>
          </a:p>
        </p:txBody>
      </p:sp>
      <p:graphicFrame>
        <p:nvGraphicFramePr>
          <p:cNvPr id="7" name="Table 1">
            <a:extLst>
              <a:ext uri="{FF2B5EF4-FFF2-40B4-BE49-F238E27FC236}">
                <a16:creationId xmlns:a16="http://schemas.microsoft.com/office/drawing/2014/main" id="{2A300B0C-6F21-48F5-BB64-074AFD1D5C3E}"/>
              </a:ext>
            </a:extLst>
          </p:cNvPr>
          <p:cNvGraphicFramePr>
            <a:graphicFrameLocks noGrp="1"/>
          </p:cNvGraphicFramePr>
          <p:nvPr>
            <p:extLst>
              <p:ext uri="{D42A27DB-BD31-4B8C-83A1-F6EECF244321}">
                <p14:modId xmlns:p14="http://schemas.microsoft.com/office/powerpoint/2010/main" val="1774200327"/>
              </p:ext>
            </p:extLst>
          </p:nvPr>
        </p:nvGraphicFramePr>
        <p:xfrm>
          <a:off x="458656" y="627846"/>
          <a:ext cx="3518032" cy="5277654"/>
        </p:xfrm>
        <a:graphic>
          <a:graphicData uri="http://schemas.openxmlformats.org/drawingml/2006/table">
            <a:tbl>
              <a:tblPr firstRow="1" bandRow="1">
                <a:tableStyleId>{2D5ABB26-0587-4C30-8999-92F81FD0307C}</a:tableStyleId>
              </a:tblPr>
              <a:tblGrid>
                <a:gridCol w="1178345">
                  <a:extLst>
                    <a:ext uri="{9D8B030D-6E8A-4147-A177-3AD203B41FA5}">
                      <a16:colId xmlns:a16="http://schemas.microsoft.com/office/drawing/2014/main" val="20000"/>
                    </a:ext>
                  </a:extLst>
                </a:gridCol>
                <a:gridCol w="2339687">
                  <a:extLst>
                    <a:ext uri="{9D8B030D-6E8A-4147-A177-3AD203B41FA5}">
                      <a16:colId xmlns:a16="http://schemas.microsoft.com/office/drawing/2014/main" val="20001"/>
                    </a:ext>
                  </a:extLst>
                </a:gridCol>
              </a:tblGrid>
              <a:tr h="376290">
                <a:tc>
                  <a:txBody>
                    <a:bodyPr/>
                    <a:lstStyle/>
                    <a:p>
                      <a:pPr marL="68580" marR="63500" algn="l">
                        <a:lnSpc>
                          <a:spcPct val="100000"/>
                        </a:lnSpc>
                        <a:spcBef>
                          <a:spcPts val="330"/>
                        </a:spcBef>
                      </a:pPr>
                      <a:r>
                        <a:rPr sz="700" b="1" spc="-5">
                          <a:latin typeface="+mn-lt"/>
                          <a:cs typeface="Arial"/>
                        </a:rPr>
                        <a:t>Subject</a:t>
                      </a:r>
                      <a:r>
                        <a:rPr sz="700" b="1">
                          <a:latin typeface="+mn-lt"/>
                          <a:cs typeface="Arial"/>
                        </a:rPr>
                        <a:t> </a:t>
                      </a:r>
                      <a:r>
                        <a:rPr sz="700" b="1" spc="-5">
                          <a:latin typeface="+mn-lt"/>
                          <a:cs typeface="Arial"/>
                        </a:rPr>
                        <a:t>matter</a:t>
                      </a:r>
                      <a:r>
                        <a:rPr sz="700" b="1">
                          <a:latin typeface="+mn-lt"/>
                          <a:cs typeface="Arial"/>
                        </a:rPr>
                        <a:t> </a:t>
                      </a:r>
                      <a:r>
                        <a:rPr sz="700" b="1" spc="-10">
                          <a:latin typeface="+mn-lt"/>
                          <a:cs typeface="Arial"/>
                        </a:rPr>
                        <a:t>of</a:t>
                      </a:r>
                      <a:r>
                        <a:rPr sz="700" b="1" spc="-5">
                          <a:latin typeface="+mn-lt"/>
                          <a:cs typeface="Arial"/>
                        </a:rPr>
                        <a:t> the </a:t>
                      </a:r>
                      <a:r>
                        <a:rPr sz="700" b="1">
                          <a:latin typeface="+mn-lt"/>
                          <a:cs typeface="Arial"/>
                        </a:rPr>
                        <a:t> </a:t>
                      </a:r>
                      <a:r>
                        <a:rPr sz="700" b="1" spc="-5">
                          <a:latin typeface="+mn-lt"/>
                          <a:cs typeface="Arial"/>
                        </a:rPr>
                        <a:t>Processing </a:t>
                      </a:r>
                      <a:r>
                        <a:rPr sz="700" b="1">
                          <a:latin typeface="+mn-lt"/>
                          <a:cs typeface="Arial"/>
                        </a:rPr>
                        <a:t>of </a:t>
                      </a:r>
                      <a:r>
                        <a:rPr sz="700" b="1" spc="-5">
                          <a:latin typeface="+mn-lt"/>
                          <a:cs typeface="Arial"/>
                        </a:rPr>
                        <a:t>Personal </a:t>
                      </a:r>
                      <a:r>
                        <a:rPr sz="700" b="1" spc="-180">
                          <a:latin typeface="+mn-lt"/>
                          <a:cs typeface="Arial"/>
                        </a:rPr>
                        <a:t> </a:t>
                      </a:r>
                      <a:r>
                        <a:rPr sz="700" b="1" spc="-10">
                          <a:latin typeface="+mn-lt"/>
                          <a:cs typeface="Arial"/>
                        </a:rPr>
                        <a:t>Data</a:t>
                      </a:r>
                      <a:endParaRPr sz="700">
                        <a:latin typeface="+mn-lt"/>
                        <a:cs typeface="Arial"/>
                      </a:endParaRPr>
                    </a:p>
                  </a:txBody>
                  <a:tcPr marL="0" marR="0" marT="4191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E8E6E7"/>
                    </a:solidFill>
                  </a:tcPr>
                </a:tc>
                <a:tc>
                  <a:txBody>
                    <a:bodyPr/>
                    <a:lstStyle/>
                    <a:p>
                      <a:pPr marL="66675" marR="62865" algn="l">
                        <a:lnSpc>
                          <a:spcPct val="100000"/>
                        </a:lnSpc>
                        <a:spcBef>
                          <a:spcPts val="330"/>
                        </a:spcBef>
                      </a:pPr>
                      <a:r>
                        <a:rPr sz="700" spc="-5">
                          <a:latin typeface="+mn-lt"/>
                          <a:cs typeface="Arial"/>
                        </a:rPr>
                        <a:t>The</a:t>
                      </a:r>
                      <a:r>
                        <a:rPr sz="700" spc="100">
                          <a:latin typeface="+mn-lt"/>
                          <a:cs typeface="Arial"/>
                        </a:rPr>
                        <a:t> </a:t>
                      </a:r>
                      <a:r>
                        <a:rPr sz="700" spc="-5">
                          <a:latin typeface="+mn-lt"/>
                          <a:cs typeface="Arial"/>
                        </a:rPr>
                        <a:t>Personal</a:t>
                      </a:r>
                      <a:r>
                        <a:rPr sz="700" spc="110">
                          <a:latin typeface="+mn-lt"/>
                          <a:cs typeface="Arial"/>
                        </a:rPr>
                        <a:t> </a:t>
                      </a:r>
                      <a:r>
                        <a:rPr sz="700" spc="-5">
                          <a:latin typeface="+mn-lt"/>
                          <a:cs typeface="Arial"/>
                        </a:rPr>
                        <a:t>Data</a:t>
                      </a:r>
                      <a:r>
                        <a:rPr sz="700" spc="105">
                          <a:latin typeface="+mn-lt"/>
                          <a:cs typeface="Arial"/>
                        </a:rPr>
                        <a:t> </a:t>
                      </a:r>
                      <a:r>
                        <a:rPr sz="700" spc="-5">
                          <a:latin typeface="+mn-lt"/>
                          <a:cs typeface="Arial"/>
                        </a:rPr>
                        <a:t>transferred</a:t>
                      </a:r>
                      <a:r>
                        <a:rPr sz="700" spc="120">
                          <a:latin typeface="+mn-lt"/>
                          <a:cs typeface="Arial"/>
                        </a:rPr>
                        <a:t> </a:t>
                      </a:r>
                      <a:r>
                        <a:rPr sz="700" spc="-5">
                          <a:latin typeface="+mn-lt"/>
                          <a:cs typeface="Arial"/>
                        </a:rPr>
                        <a:t>concern</a:t>
                      </a:r>
                      <a:r>
                        <a:rPr sz="700" spc="105">
                          <a:latin typeface="+mn-lt"/>
                          <a:cs typeface="Arial"/>
                        </a:rPr>
                        <a:t> </a:t>
                      </a:r>
                      <a:r>
                        <a:rPr sz="700" spc="-5">
                          <a:latin typeface="+mn-lt"/>
                          <a:cs typeface="Arial"/>
                        </a:rPr>
                        <a:t>the</a:t>
                      </a:r>
                      <a:r>
                        <a:rPr sz="700" spc="105">
                          <a:latin typeface="+mn-lt"/>
                          <a:cs typeface="Arial"/>
                        </a:rPr>
                        <a:t> </a:t>
                      </a:r>
                      <a:r>
                        <a:rPr sz="700" spc="-5">
                          <a:latin typeface="+mn-lt"/>
                          <a:cs typeface="Arial"/>
                        </a:rPr>
                        <a:t>following </a:t>
                      </a:r>
                      <a:r>
                        <a:rPr sz="700" spc="-180">
                          <a:latin typeface="+mn-lt"/>
                          <a:cs typeface="Arial"/>
                        </a:rPr>
                        <a:t> </a:t>
                      </a:r>
                      <a:r>
                        <a:rPr sz="700" spc="-5">
                          <a:latin typeface="+mn-lt"/>
                          <a:cs typeface="Arial"/>
                        </a:rPr>
                        <a:t>categories</a:t>
                      </a:r>
                      <a:r>
                        <a:rPr sz="700">
                          <a:latin typeface="+mn-lt"/>
                          <a:cs typeface="Arial"/>
                        </a:rPr>
                        <a:t> </a:t>
                      </a:r>
                      <a:r>
                        <a:rPr sz="700" spc="-5">
                          <a:latin typeface="+mn-lt"/>
                          <a:cs typeface="Arial"/>
                        </a:rPr>
                        <a:t>of Data</a:t>
                      </a:r>
                      <a:r>
                        <a:rPr sz="700" spc="5">
                          <a:latin typeface="+mn-lt"/>
                          <a:cs typeface="Arial"/>
                        </a:rPr>
                        <a:t> </a:t>
                      </a:r>
                      <a:r>
                        <a:rPr sz="700" spc="-5">
                          <a:latin typeface="+mn-lt"/>
                          <a:cs typeface="Arial"/>
                        </a:rPr>
                        <a:t>Subjects: (*)</a:t>
                      </a:r>
                      <a:endParaRPr sz="700">
                        <a:latin typeface="+mn-lt"/>
                        <a:cs typeface="Arial"/>
                      </a:endParaRPr>
                    </a:p>
                  </a:txBody>
                  <a:tcPr marL="0" marR="0" marT="4191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376290">
                <a:tc>
                  <a:txBody>
                    <a:bodyPr/>
                    <a:lstStyle/>
                    <a:p>
                      <a:pPr marL="68580" marR="63500" algn="l">
                        <a:lnSpc>
                          <a:spcPct val="100000"/>
                        </a:lnSpc>
                        <a:spcBef>
                          <a:spcPts val="330"/>
                        </a:spcBef>
                      </a:pPr>
                      <a:r>
                        <a:rPr sz="700" b="1" spc="-5">
                          <a:latin typeface="+mn-lt"/>
                          <a:cs typeface="Arial"/>
                        </a:rPr>
                        <a:t>Duration</a:t>
                      </a:r>
                      <a:r>
                        <a:rPr sz="700" b="1">
                          <a:latin typeface="+mn-lt"/>
                          <a:cs typeface="Arial"/>
                        </a:rPr>
                        <a:t> of</a:t>
                      </a:r>
                      <a:r>
                        <a:rPr sz="700" b="1" spc="5">
                          <a:latin typeface="+mn-lt"/>
                          <a:cs typeface="Arial"/>
                        </a:rPr>
                        <a:t> </a:t>
                      </a:r>
                      <a:r>
                        <a:rPr sz="700" b="1" spc="-5">
                          <a:latin typeface="+mn-lt"/>
                          <a:cs typeface="Arial"/>
                        </a:rPr>
                        <a:t>the </a:t>
                      </a:r>
                      <a:r>
                        <a:rPr sz="700" b="1">
                          <a:latin typeface="+mn-lt"/>
                          <a:cs typeface="Arial"/>
                        </a:rPr>
                        <a:t> </a:t>
                      </a:r>
                      <a:r>
                        <a:rPr sz="700" b="1" spc="-5">
                          <a:latin typeface="+mn-lt"/>
                          <a:cs typeface="Arial"/>
                        </a:rPr>
                        <a:t>Processing </a:t>
                      </a:r>
                      <a:r>
                        <a:rPr sz="700" b="1">
                          <a:latin typeface="+mn-lt"/>
                          <a:cs typeface="Arial"/>
                        </a:rPr>
                        <a:t>of </a:t>
                      </a:r>
                      <a:r>
                        <a:rPr sz="700" b="1" spc="-5">
                          <a:latin typeface="+mn-lt"/>
                          <a:cs typeface="Arial"/>
                        </a:rPr>
                        <a:t>Personal </a:t>
                      </a:r>
                      <a:r>
                        <a:rPr sz="700" b="1" spc="-180">
                          <a:latin typeface="+mn-lt"/>
                          <a:cs typeface="Arial"/>
                        </a:rPr>
                        <a:t> </a:t>
                      </a:r>
                      <a:r>
                        <a:rPr sz="700" b="1" spc="-10">
                          <a:latin typeface="+mn-lt"/>
                          <a:cs typeface="Arial"/>
                        </a:rPr>
                        <a:t>Data</a:t>
                      </a:r>
                      <a:endParaRPr sz="700">
                        <a:latin typeface="+mn-lt"/>
                        <a:cs typeface="Arial"/>
                      </a:endParaRPr>
                    </a:p>
                  </a:txBody>
                  <a:tcPr marL="0" marR="0" marT="4191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E8E6E7"/>
                    </a:solidFill>
                  </a:tcPr>
                </a:tc>
                <a:tc>
                  <a:txBody>
                    <a:bodyPr/>
                    <a:lstStyle/>
                    <a:p>
                      <a:pPr marL="66675" marR="61594" algn="l">
                        <a:lnSpc>
                          <a:spcPct val="100000"/>
                        </a:lnSpc>
                        <a:spcBef>
                          <a:spcPts val="330"/>
                        </a:spcBef>
                      </a:pPr>
                      <a:r>
                        <a:rPr sz="700" spc="-5">
                          <a:latin typeface="+mn-lt"/>
                          <a:cs typeface="Arial"/>
                        </a:rPr>
                        <a:t>Supplier</a:t>
                      </a:r>
                      <a:r>
                        <a:rPr sz="700" spc="15">
                          <a:latin typeface="+mn-lt"/>
                          <a:cs typeface="Arial"/>
                        </a:rPr>
                        <a:t> </a:t>
                      </a:r>
                      <a:r>
                        <a:rPr sz="700" spc="-5">
                          <a:latin typeface="+mn-lt"/>
                          <a:cs typeface="Arial"/>
                        </a:rPr>
                        <a:t>will</a:t>
                      </a:r>
                      <a:r>
                        <a:rPr sz="700" spc="20">
                          <a:latin typeface="+mn-lt"/>
                          <a:cs typeface="Arial"/>
                        </a:rPr>
                        <a:t> </a:t>
                      </a:r>
                      <a:r>
                        <a:rPr sz="700" spc="-5">
                          <a:latin typeface="+mn-lt"/>
                          <a:cs typeface="Arial"/>
                        </a:rPr>
                        <a:t>process</a:t>
                      </a:r>
                      <a:r>
                        <a:rPr sz="700" spc="10">
                          <a:latin typeface="+mn-lt"/>
                          <a:cs typeface="Arial"/>
                        </a:rPr>
                        <a:t> </a:t>
                      </a:r>
                      <a:r>
                        <a:rPr sz="700" spc="-5">
                          <a:latin typeface="+mn-lt"/>
                          <a:cs typeface="Arial"/>
                        </a:rPr>
                        <a:t>Personal</a:t>
                      </a:r>
                      <a:r>
                        <a:rPr sz="700" spc="20">
                          <a:latin typeface="+mn-lt"/>
                          <a:cs typeface="Arial"/>
                        </a:rPr>
                        <a:t> </a:t>
                      </a:r>
                      <a:r>
                        <a:rPr sz="700" spc="-5">
                          <a:latin typeface="+mn-lt"/>
                          <a:cs typeface="Arial"/>
                        </a:rPr>
                        <a:t>Data</a:t>
                      </a:r>
                      <a:r>
                        <a:rPr sz="700" spc="20">
                          <a:latin typeface="+mn-lt"/>
                          <a:cs typeface="Arial"/>
                        </a:rPr>
                        <a:t> </a:t>
                      </a:r>
                      <a:r>
                        <a:rPr sz="700" spc="-5">
                          <a:latin typeface="+mn-lt"/>
                          <a:cs typeface="Arial"/>
                        </a:rPr>
                        <a:t>during</a:t>
                      </a:r>
                      <a:r>
                        <a:rPr sz="700" spc="15">
                          <a:latin typeface="+mn-lt"/>
                          <a:cs typeface="Arial"/>
                        </a:rPr>
                        <a:t> </a:t>
                      </a:r>
                      <a:r>
                        <a:rPr sz="700" spc="-5">
                          <a:latin typeface="+mn-lt"/>
                          <a:cs typeface="Arial"/>
                        </a:rPr>
                        <a:t>the</a:t>
                      </a:r>
                      <a:r>
                        <a:rPr sz="700" spc="20">
                          <a:latin typeface="+mn-lt"/>
                          <a:cs typeface="Arial"/>
                        </a:rPr>
                        <a:t> </a:t>
                      </a:r>
                      <a:r>
                        <a:rPr sz="700" spc="-5">
                          <a:latin typeface="+mn-lt"/>
                          <a:cs typeface="Arial"/>
                        </a:rPr>
                        <a:t>term</a:t>
                      </a:r>
                      <a:r>
                        <a:rPr sz="700" spc="15">
                          <a:latin typeface="+mn-lt"/>
                          <a:cs typeface="Arial"/>
                        </a:rPr>
                        <a:t> </a:t>
                      </a:r>
                      <a:r>
                        <a:rPr sz="700">
                          <a:latin typeface="+mn-lt"/>
                          <a:cs typeface="Arial"/>
                        </a:rPr>
                        <a:t>of </a:t>
                      </a:r>
                      <a:r>
                        <a:rPr sz="700" spc="-180">
                          <a:latin typeface="+mn-lt"/>
                          <a:cs typeface="Arial"/>
                        </a:rPr>
                        <a:t> </a:t>
                      </a:r>
                      <a:r>
                        <a:rPr sz="700" spc="-10">
                          <a:latin typeface="+mn-lt"/>
                          <a:cs typeface="Arial"/>
                        </a:rPr>
                        <a:t>the</a:t>
                      </a:r>
                      <a:r>
                        <a:rPr sz="700" spc="5">
                          <a:latin typeface="+mn-lt"/>
                          <a:cs typeface="Arial"/>
                        </a:rPr>
                        <a:t> </a:t>
                      </a:r>
                      <a:r>
                        <a:rPr sz="700" spc="-5">
                          <a:latin typeface="+mn-lt"/>
                          <a:cs typeface="Arial"/>
                        </a:rPr>
                        <a:t>agreement</a:t>
                      </a:r>
                      <a:r>
                        <a:rPr sz="700" spc="5">
                          <a:latin typeface="+mn-lt"/>
                          <a:cs typeface="Arial"/>
                        </a:rPr>
                        <a:t> </a:t>
                      </a:r>
                      <a:r>
                        <a:rPr sz="700" spc="-5">
                          <a:latin typeface="+mn-lt"/>
                          <a:cs typeface="Arial"/>
                        </a:rPr>
                        <a:t>to</a:t>
                      </a:r>
                      <a:r>
                        <a:rPr sz="700" spc="-10">
                          <a:latin typeface="+mn-lt"/>
                          <a:cs typeface="Arial"/>
                        </a:rPr>
                        <a:t> </a:t>
                      </a:r>
                      <a:r>
                        <a:rPr sz="700" spc="-5">
                          <a:latin typeface="+mn-lt"/>
                          <a:cs typeface="Arial"/>
                        </a:rPr>
                        <a:t>which</a:t>
                      </a:r>
                      <a:r>
                        <a:rPr sz="700" spc="5">
                          <a:latin typeface="+mn-lt"/>
                          <a:cs typeface="Arial"/>
                        </a:rPr>
                        <a:t> </a:t>
                      </a:r>
                      <a:r>
                        <a:rPr sz="700" spc="-5">
                          <a:latin typeface="+mn-lt"/>
                          <a:cs typeface="Arial"/>
                        </a:rPr>
                        <a:t>this</a:t>
                      </a:r>
                      <a:r>
                        <a:rPr sz="700" spc="5">
                          <a:latin typeface="+mn-lt"/>
                          <a:cs typeface="Arial"/>
                        </a:rPr>
                        <a:t> </a:t>
                      </a:r>
                      <a:r>
                        <a:rPr sz="700" spc="-5">
                          <a:latin typeface="+mn-lt"/>
                          <a:cs typeface="Arial"/>
                        </a:rPr>
                        <a:t>Appendix</a:t>
                      </a:r>
                      <a:r>
                        <a:rPr sz="700" spc="5">
                          <a:latin typeface="+mn-lt"/>
                          <a:cs typeface="Arial"/>
                        </a:rPr>
                        <a:t> </a:t>
                      </a:r>
                      <a:r>
                        <a:rPr sz="700" spc="-5">
                          <a:latin typeface="+mn-lt"/>
                          <a:cs typeface="Arial"/>
                        </a:rPr>
                        <a:t>applies.</a:t>
                      </a:r>
                      <a:endParaRPr sz="700">
                        <a:latin typeface="+mn-lt"/>
                        <a:cs typeface="Arial"/>
                      </a:endParaRPr>
                    </a:p>
                  </a:txBody>
                  <a:tcPr marL="0" marR="0" marT="4191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r h="373465">
                <a:tc>
                  <a:txBody>
                    <a:bodyPr/>
                    <a:lstStyle/>
                    <a:p>
                      <a:pPr marL="68580" marR="63500" algn="l">
                        <a:lnSpc>
                          <a:spcPct val="100000"/>
                        </a:lnSpc>
                        <a:spcBef>
                          <a:spcPts val="290"/>
                        </a:spcBef>
                      </a:pPr>
                      <a:r>
                        <a:rPr sz="700" b="1" spc="-5">
                          <a:latin typeface="+mn-lt"/>
                          <a:cs typeface="Arial"/>
                        </a:rPr>
                        <a:t>Nature</a:t>
                      </a:r>
                      <a:r>
                        <a:rPr sz="700" b="1">
                          <a:latin typeface="+mn-lt"/>
                          <a:cs typeface="Arial"/>
                        </a:rPr>
                        <a:t> </a:t>
                      </a:r>
                      <a:r>
                        <a:rPr sz="700" b="1" spc="-10">
                          <a:latin typeface="+mn-lt"/>
                          <a:cs typeface="Arial"/>
                        </a:rPr>
                        <a:t>of</a:t>
                      </a:r>
                      <a:r>
                        <a:rPr sz="700" b="1" spc="-5">
                          <a:latin typeface="+mn-lt"/>
                          <a:cs typeface="Arial"/>
                        </a:rPr>
                        <a:t> the </a:t>
                      </a:r>
                      <a:r>
                        <a:rPr sz="700" b="1">
                          <a:latin typeface="+mn-lt"/>
                          <a:cs typeface="Arial"/>
                        </a:rPr>
                        <a:t> </a:t>
                      </a:r>
                      <a:r>
                        <a:rPr sz="700" b="1" spc="-5">
                          <a:latin typeface="+mn-lt"/>
                          <a:cs typeface="Arial"/>
                        </a:rPr>
                        <a:t>Processing </a:t>
                      </a:r>
                      <a:r>
                        <a:rPr sz="700" b="1">
                          <a:latin typeface="+mn-lt"/>
                          <a:cs typeface="Arial"/>
                        </a:rPr>
                        <a:t>of </a:t>
                      </a:r>
                      <a:r>
                        <a:rPr sz="700" b="1" spc="-5">
                          <a:latin typeface="+mn-lt"/>
                          <a:cs typeface="Arial"/>
                        </a:rPr>
                        <a:t>Personal </a:t>
                      </a:r>
                      <a:r>
                        <a:rPr sz="700" b="1" spc="-180">
                          <a:latin typeface="+mn-lt"/>
                          <a:cs typeface="Arial"/>
                        </a:rPr>
                        <a:t> </a:t>
                      </a:r>
                      <a:r>
                        <a:rPr sz="700" b="1" spc="-10">
                          <a:latin typeface="+mn-lt"/>
                          <a:cs typeface="Arial"/>
                        </a:rPr>
                        <a:t>Data</a:t>
                      </a:r>
                      <a:endParaRPr sz="700">
                        <a:latin typeface="+mn-lt"/>
                        <a:cs typeface="Arial"/>
                      </a:endParaRPr>
                    </a:p>
                  </a:txBody>
                  <a:tcPr marL="0" marR="0" marT="3683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E8E6E7"/>
                    </a:solidFill>
                  </a:tcPr>
                </a:tc>
                <a:tc>
                  <a:txBody>
                    <a:bodyPr/>
                    <a:lstStyle/>
                    <a:p>
                      <a:pPr marL="66675" algn="l">
                        <a:lnSpc>
                          <a:spcPct val="100000"/>
                        </a:lnSpc>
                        <a:spcBef>
                          <a:spcPts val="259"/>
                        </a:spcBef>
                      </a:pPr>
                      <a:r>
                        <a:rPr sz="700" spc="-5">
                          <a:latin typeface="+mn-lt"/>
                          <a:cs typeface="Arial"/>
                        </a:rPr>
                        <a:t>(*)</a:t>
                      </a:r>
                      <a:endParaRPr sz="700">
                        <a:latin typeface="+mn-lt"/>
                        <a:cs typeface="Arial"/>
                      </a:endParaRPr>
                    </a:p>
                  </a:txBody>
                  <a:tcPr marL="0" marR="0" marT="33019"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1127537">
                <a:tc>
                  <a:txBody>
                    <a:bodyPr/>
                    <a:lstStyle/>
                    <a:p>
                      <a:pPr marL="68580" marR="63500" algn="l">
                        <a:lnSpc>
                          <a:spcPct val="100000"/>
                        </a:lnSpc>
                        <a:spcBef>
                          <a:spcPts val="300"/>
                        </a:spcBef>
                      </a:pPr>
                      <a:r>
                        <a:rPr sz="700" b="1" spc="-5">
                          <a:latin typeface="+mn-lt"/>
                          <a:cs typeface="Arial"/>
                        </a:rPr>
                        <a:t>Purpose</a:t>
                      </a:r>
                      <a:r>
                        <a:rPr sz="700" b="1">
                          <a:latin typeface="+mn-lt"/>
                          <a:cs typeface="Arial"/>
                        </a:rPr>
                        <a:t> of</a:t>
                      </a:r>
                      <a:r>
                        <a:rPr sz="700" b="1" spc="5">
                          <a:latin typeface="+mn-lt"/>
                          <a:cs typeface="Arial"/>
                        </a:rPr>
                        <a:t> </a:t>
                      </a:r>
                      <a:r>
                        <a:rPr sz="700" b="1" spc="-5">
                          <a:latin typeface="+mn-lt"/>
                          <a:cs typeface="Arial"/>
                        </a:rPr>
                        <a:t>the </a:t>
                      </a:r>
                      <a:r>
                        <a:rPr sz="700" b="1">
                          <a:latin typeface="+mn-lt"/>
                          <a:cs typeface="Arial"/>
                        </a:rPr>
                        <a:t> </a:t>
                      </a:r>
                      <a:r>
                        <a:rPr sz="700" b="1" spc="-5">
                          <a:latin typeface="+mn-lt"/>
                          <a:cs typeface="Arial"/>
                        </a:rPr>
                        <a:t>Processing </a:t>
                      </a:r>
                      <a:r>
                        <a:rPr sz="700" b="1">
                          <a:latin typeface="+mn-lt"/>
                          <a:cs typeface="Arial"/>
                        </a:rPr>
                        <a:t>of </a:t>
                      </a:r>
                      <a:r>
                        <a:rPr sz="700" b="1" spc="-5">
                          <a:latin typeface="+mn-lt"/>
                          <a:cs typeface="Arial"/>
                        </a:rPr>
                        <a:t>Personal </a:t>
                      </a:r>
                      <a:r>
                        <a:rPr sz="700" b="1" spc="-180">
                          <a:latin typeface="+mn-lt"/>
                          <a:cs typeface="Arial"/>
                        </a:rPr>
                        <a:t> </a:t>
                      </a:r>
                      <a:r>
                        <a:rPr sz="700" b="1" spc="-10">
                          <a:latin typeface="+mn-lt"/>
                          <a:cs typeface="Arial"/>
                        </a:rPr>
                        <a:t>Data</a:t>
                      </a:r>
                      <a:endParaRPr sz="700">
                        <a:latin typeface="+mn-lt"/>
                        <a:cs typeface="Arial"/>
                      </a:endParaRPr>
                    </a:p>
                  </a:txBody>
                  <a:tcPr marL="0" marR="0" marT="3810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E8E6E7"/>
                    </a:solidFill>
                  </a:tcPr>
                </a:tc>
                <a:tc>
                  <a:txBody>
                    <a:bodyPr/>
                    <a:lstStyle/>
                    <a:p>
                      <a:pPr marL="66675" marR="62865" algn="l">
                        <a:lnSpc>
                          <a:spcPct val="100000"/>
                        </a:lnSpc>
                        <a:spcBef>
                          <a:spcPts val="300"/>
                        </a:spcBef>
                      </a:pPr>
                      <a:r>
                        <a:rPr sz="700" spc="-5">
                          <a:latin typeface="+mn-lt"/>
                          <a:cs typeface="Arial"/>
                        </a:rPr>
                        <a:t>Supplier</a:t>
                      </a:r>
                      <a:r>
                        <a:rPr sz="700" spc="-45">
                          <a:latin typeface="+mn-lt"/>
                          <a:cs typeface="Arial"/>
                        </a:rPr>
                        <a:t> </a:t>
                      </a:r>
                      <a:r>
                        <a:rPr sz="700" spc="-5">
                          <a:latin typeface="+mn-lt"/>
                          <a:cs typeface="Arial"/>
                        </a:rPr>
                        <a:t>will</a:t>
                      </a:r>
                      <a:r>
                        <a:rPr sz="700" spc="-30">
                          <a:latin typeface="+mn-lt"/>
                          <a:cs typeface="Arial"/>
                        </a:rPr>
                        <a:t> </a:t>
                      </a:r>
                      <a:r>
                        <a:rPr sz="700" spc="-5">
                          <a:latin typeface="+mn-lt"/>
                          <a:cs typeface="Arial"/>
                        </a:rPr>
                        <a:t>process</a:t>
                      </a:r>
                      <a:r>
                        <a:rPr sz="700" spc="-35">
                          <a:latin typeface="+mn-lt"/>
                          <a:cs typeface="Arial"/>
                        </a:rPr>
                        <a:t> </a:t>
                      </a:r>
                      <a:r>
                        <a:rPr sz="700" spc="-5">
                          <a:latin typeface="+mn-lt"/>
                          <a:cs typeface="Arial"/>
                        </a:rPr>
                        <a:t>Personal</a:t>
                      </a:r>
                      <a:r>
                        <a:rPr sz="700" spc="-40">
                          <a:latin typeface="+mn-lt"/>
                          <a:cs typeface="Arial"/>
                        </a:rPr>
                        <a:t> </a:t>
                      </a:r>
                      <a:r>
                        <a:rPr sz="700" spc="-5">
                          <a:latin typeface="+mn-lt"/>
                          <a:cs typeface="Arial"/>
                        </a:rPr>
                        <a:t>Data</a:t>
                      </a:r>
                      <a:r>
                        <a:rPr sz="700" spc="-30">
                          <a:latin typeface="+mn-lt"/>
                          <a:cs typeface="Arial"/>
                        </a:rPr>
                        <a:t> </a:t>
                      </a:r>
                      <a:r>
                        <a:rPr sz="700" spc="-5">
                          <a:latin typeface="+mn-lt"/>
                          <a:cs typeface="Arial"/>
                        </a:rPr>
                        <a:t>of</a:t>
                      </a:r>
                      <a:r>
                        <a:rPr sz="700" spc="-25">
                          <a:latin typeface="+mn-lt"/>
                          <a:cs typeface="Arial"/>
                        </a:rPr>
                        <a:t> </a:t>
                      </a:r>
                      <a:r>
                        <a:rPr sz="700" spc="-5">
                          <a:latin typeface="+mn-lt"/>
                          <a:cs typeface="Arial"/>
                        </a:rPr>
                        <a:t>data</a:t>
                      </a:r>
                      <a:r>
                        <a:rPr sz="700" spc="-45">
                          <a:latin typeface="+mn-lt"/>
                          <a:cs typeface="Arial"/>
                        </a:rPr>
                        <a:t> </a:t>
                      </a:r>
                      <a:r>
                        <a:rPr sz="700" spc="-5">
                          <a:latin typeface="+mn-lt"/>
                          <a:cs typeface="Arial"/>
                        </a:rPr>
                        <a:t>subjects</a:t>
                      </a:r>
                      <a:r>
                        <a:rPr sz="700" spc="-30">
                          <a:latin typeface="+mn-lt"/>
                          <a:cs typeface="Arial"/>
                        </a:rPr>
                        <a:t> </a:t>
                      </a:r>
                      <a:r>
                        <a:rPr sz="700" spc="-10">
                          <a:latin typeface="+mn-lt"/>
                          <a:cs typeface="Arial"/>
                        </a:rPr>
                        <a:t>for </a:t>
                      </a:r>
                      <a:r>
                        <a:rPr sz="700" spc="-180">
                          <a:latin typeface="+mn-lt"/>
                          <a:cs typeface="Arial"/>
                        </a:rPr>
                        <a:t> </a:t>
                      </a:r>
                      <a:r>
                        <a:rPr sz="700" spc="-10">
                          <a:latin typeface="+mn-lt"/>
                          <a:cs typeface="Arial"/>
                        </a:rPr>
                        <a:t>the </a:t>
                      </a:r>
                      <a:r>
                        <a:rPr sz="700" spc="-5">
                          <a:latin typeface="+mn-lt"/>
                          <a:cs typeface="Arial"/>
                        </a:rPr>
                        <a:t>purpose of providing the services in accordance </a:t>
                      </a:r>
                      <a:r>
                        <a:rPr sz="700">
                          <a:latin typeface="+mn-lt"/>
                          <a:cs typeface="Arial"/>
                        </a:rPr>
                        <a:t> </a:t>
                      </a:r>
                      <a:r>
                        <a:rPr sz="700" spc="-5">
                          <a:latin typeface="+mn-lt"/>
                          <a:cs typeface="Arial"/>
                        </a:rPr>
                        <a:t>with the agreement to which this Appendix applies, </a:t>
                      </a:r>
                      <a:r>
                        <a:rPr sz="700">
                          <a:latin typeface="+mn-lt"/>
                          <a:cs typeface="Arial"/>
                        </a:rPr>
                        <a:t> </a:t>
                      </a:r>
                      <a:r>
                        <a:rPr sz="700" spc="-5">
                          <a:latin typeface="+mn-lt"/>
                          <a:cs typeface="Arial"/>
                        </a:rPr>
                        <a:t>including:</a:t>
                      </a:r>
                    </a:p>
                    <a:p>
                      <a:pPr marL="66675" algn="l">
                        <a:lnSpc>
                          <a:spcPct val="100000"/>
                        </a:lnSpc>
                        <a:spcBef>
                          <a:spcPts val="240"/>
                        </a:spcBef>
                      </a:pPr>
                      <a:r>
                        <a:rPr sz="700" spc="-5">
                          <a:latin typeface="+mn-lt"/>
                          <a:cs typeface="Arial"/>
                        </a:rPr>
                        <a:t>Market</a:t>
                      </a:r>
                      <a:r>
                        <a:rPr sz="700" spc="-30">
                          <a:latin typeface="+mn-lt"/>
                          <a:cs typeface="Arial"/>
                        </a:rPr>
                        <a:t> </a:t>
                      </a:r>
                      <a:r>
                        <a:rPr sz="700" spc="-5">
                          <a:latin typeface="+mn-lt"/>
                          <a:cs typeface="Arial"/>
                        </a:rPr>
                        <a:t>research</a:t>
                      </a:r>
                    </a:p>
                    <a:p>
                      <a:pPr marL="66675" algn="l">
                        <a:lnSpc>
                          <a:spcPct val="100000"/>
                        </a:lnSpc>
                        <a:spcBef>
                          <a:spcPts val="240"/>
                        </a:spcBef>
                      </a:pPr>
                      <a:r>
                        <a:rPr sz="700" spc="-5">
                          <a:latin typeface="+mn-lt"/>
                          <a:cs typeface="Arial"/>
                        </a:rPr>
                        <a:t>Client</a:t>
                      </a:r>
                      <a:r>
                        <a:rPr sz="700" spc="-15">
                          <a:latin typeface="+mn-lt"/>
                          <a:cs typeface="Arial"/>
                        </a:rPr>
                        <a:t> </a:t>
                      </a:r>
                      <a:r>
                        <a:rPr sz="700" spc="-5">
                          <a:latin typeface="+mn-lt"/>
                          <a:cs typeface="Arial"/>
                        </a:rPr>
                        <a:t>satisfaction</a:t>
                      </a:r>
                      <a:r>
                        <a:rPr sz="700" spc="-15">
                          <a:latin typeface="+mn-lt"/>
                          <a:cs typeface="Arial"/>
                        </a:rPr>
                        <a:t> </a:t>
                      </a:r>
                      <a:r>
                        <a:rPr sz="700" spc="-5">
                          <a:latin typeface="+mn-lt"/>
                          <a:cs typeface="Arial"/>
                        </a:rPr>
                        <a:t>survey</a:t>
                      </a:r>
                    </a:p>
                    <a:p>
                      <a:pPr marL="66675" algn="l">
                        <a:lnSpc>
                          <a:spcPct val="100000"/>
                        </a:lnSpc>
                        <a:spcBef>
                          <a:spcPts val="240"/>
                        </a:spcBef>
                      </a:pPr>
                      <a:r>
                        <a:rPr sz="700" spc="-5">
                          <a:latin typeface="+mn-lt"/>
                          <a:cs typeface="Arial"/>
                        </a:rPr>
                        <a:t>Employee</a:t>
                      </a:r>
                      <a:r>
                        <a:rPr sz="700" spc="-35">
                          <a:latin typeface="+mn-lt"/>
                          <a:cs typeface="Arial"/>
                        </a:rPr>
                        <a:t> </a:t>
                      </a:r>
                      <a:r>
                        <a:rPr sz="700" spc="-5">
                          <a:latin typeface="+mn-lt"/>
                          <a:cs typeface="Arial"/>
                        </a:rPr>
                        <a:t>survey</a:t>
                      </a:r>
                    </a:p>
                    <a:p>
                      <a:pPr marL="66675" algn="l">
                        <a:lnSpc>
                          <a:spcPct val="100000"/>
                        </a:lnSpc>
                        <a:spcBef>
                          <a:spcPts val="240"/>
                        </a:spcBef>
                      </a:pPr>
                      <a:r>
                        <a:rPr sz="700" spc="-5">
                          <a:latin typeface="+mn-lt"/>
                          <a:cs typeface="Arial"/>
                        </a:rPr>
                        <a:t>(other*)</a:t>
                      </a:r>
                      <a:endParaRPr sz="700">
                        <a:latin typeface="+mn-lt"/>
                        <a:cs typeface="Arial"/>
                      </a:endParaRPr>
                    </a:p>
                  </a:txBody>
                  <a:tcPr marL="0" marR="0" marT="3810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376290">
                <a:tc>
                  <a:txBody>
                    <a:bodyPr/>
                    <a:lstStyle/>
                    <a:p>
                      <a:pPr marL="68580" marR="64135" algn="l">
                        <a:lnSpc>
                          <a:spcPct val="100000"/>
                        </a:lnSpc>
                        <a:spcBef>
                          <a:spcPts val="330"/>
                        </a:spcBef>
                      </a:pPr>
                      <a:r>
                        <a:rPr sz="700" b="1" spc="-5">
                          <a:latin typeface="+mn-lt"/>
                          <a:cs typeface="Arial"/>
                        </a:rPr>
                        <a:t>Categories</a:t>
                      </a:r>
                      <a:r>
                        <a:rPr sz="700" b="1" spc="120">
                          <a:latin typeface="+mn-lt"/>
                          <a:cs typeface="Arial"/>
                        </a:rPr>
                        <a:t> </a:t>
                      </a:r>
                      <a:r>
                        <a:rPr sz="700" b="1" spc="-10">
                          <a:latin typeface="+mn-lt"/>
                          <a:cs typeface="Arial"/>
                        </a:rPr>
                        <a:t>of</a:t>
                      </a:r>
                      <a:r>
                        <a:rPr sz="700" b="1" spc="125">
                          <a:latin typeface="+mn-lt"/>
                          <a:cs typeface="Arial"/>
                        </a:rPr>
                        <a:t> </a:t>
                      </a:r>
                      <a:r>
                        <a:rPr sz="700" b="1" spc="-5">
                          <a:latin typeface="+mn-lt"/>
                          <a:cs typeface="Arial"/>
                        </a:rPr>
                        <a:t>Personal </a:t>
                      </a:r>
                      <a:r>
                        <a:rPr sz="700" b="1" spc="-180">
                          <a:latin typeface="+mn-lt"/>
                          <a:cs typeface="Arial"/>
                        </a:rPr>
                        <a:t> </a:t>
                      </a:r>
                      <a:r>
                        <a:rPr sz="700" b="1" spc="-5">
                          <a:latin typeface="+mn-lt"/>
                          <a:cs typeface="Arial"/>
                        </a:rPr>
                        <a:t>Data</a:t>
                      </a:r>
                      <a:r>
                        <a:rPr sz="700" b="1" spc="-10">
                          <a:latin typeface="+mn-lt"/>
                          <a:cs typeface="Arial"/>
                        </a:rPr>
                        <a:t> </a:t>
                      </a:r>
                      <a:r>
                        <a:rPr sz="700" b="1" spc="-5">
                          <a:latin typeface="+mn-lt"/>
                          <a:cs typeface="Arial"/>
                        </a:rPr>
                        <a:t>being</a:t>
                      </a:r>
                      <a:r>
                        <a:rPr sz="700" b="1" spc="-15">
                          <a:latin typeface="+mn-lt"/>
                          <a:cs typeface="Arial"/>
                        </a:rPr>
                        <a:t> </a:t>
                      </a:r>
                      <a:r>
                        <a:rPr sz="700" b="1" spc="-5">
                          <a:latin typeface="+mn-lt"/>
                          <a:cs typeface="Arial"/>
                        </a:rPr>
                        <a:t>processed</a:t>
                      </a:r>
                      <a:endParaRPr sz="700">
                        <a:latin typeface="+mn-lt"/>
                        <a:cs typeface="Arial"/>
                      </a:endParaRPr>
                    </a:p>
                  </a:txBody>
                  <a:tcPr marL="0" marR="0" marT="41910" marB="0">
                    <a:lnL w="6350">
                      <a:solidFill>
                        <a:srgbClr val="000000"/>
                      </a:solidFill>
                      <a:prstDash val="soli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a:solidFill>
                        <a:srgbClr val="000000"/>
                      </a:solidFill>
                      <a:prstDash val="solid"/>
                    </a:lnB>
                    <a:solidFill>
                      <a:srgbClr val="E8E6E7"/>
                    </a:solidFill>
                  </a:tcPr>
                </a:tc>
                <a:tc>
                  <a:txBody>
                    <a:bodyPr/>
                    <a:lstStyle/>
                    <a:p>
                      <a:pPr marL="66675" marR="1364615" algn="l">
                        <a:lnSpc>
                          <a:spcPct val="100000"/>
                        </a:lnSpc>
                        <a:spcBef>
                          <a:spcPts val="330"/>
                        </a:spcBef>
                      </a:pPr>
                      <a:r>
                        <a:rPr sz="700" spc="-5">
                          <a:latin typeface="+mn-lt"/>
                          <a:cs typeface="Arial"/>
                        </a:rPr>
                        <a:t>Client customer data </a:t>
                      </a:r>
                      <a:r>
                        <a:rPr sz="700" spc="-180">
                          <a:latin typeface="+mn-lt"/>
                          <a:cs typeface="Arial"/>
                        </a:rPr>
                        <a:t> </a:t>
                      </a:r>
                      <a:r>
                        <a:rPr sz="700" spc="-5">
                          <a:latin typeface="+mn-lt"/>
                          <a:cs typeface="Arial"/>
                        </a:rPr>
                        <a:t>Client</a:t>
                      </a:r>
                      <a:r>
                        <a:rPr sz="700" spc="-25">
                          <a:latin typeface="+mn-lt"/>
                          <a:cs typeface="Arial"/>
                        </a:rPr>
                        <a:t> </a:t>
                      </a:r>
                      <a:r>
                        <a:rPr sz="700" spc="-5">
                          <a:latin typeface="+mn-lt"/>
                          <a:cs typeface="Arial"/>
                        </a:rPr>
                        <a:t>employee</a:t>
                      </a:r>
                      <a:r>
                        <a:rPr sz="700" spc="-25">
                          <a:latin typeface="+mn-lt"/>
                          <a:cs typeface="Arial"/>
                        </a:rPr>
                        <a:t> </a:t>
                      </a:r>
                      <a:r>
                        <a:rPr sz="700" spc="-5">
                          <a:latin typeface="+mn-lt"/>
                          <a:cs typeface="Arial"/>
                        </a:rPr>
                        <a:t>data </a:t>
                      </a:r>
                      <a:r>
                        <a:rPr sz="700" spc="-185">
                          <a:latin typeface="+mn-lt"/>
                          <a:cs typeface="Arial"/>
                        </a:rPr>
                        <a:t> </a:t>
                      </a:r>
                      <a:r>
                        <a:rPr sz="700" spc="-5">
                          <a:latin typeface="+mn-lt"/>
                          <a:cs typeface="Arial"/>
                        </a:rPr>
                        <a:t>(other</a:t>
                      </a:r>
                      <a:r>
                        <a:rPr sz="700">
                          <a:latin typeface="+mn-lt"/>
                          <a:cs typeface="Arial"/>
                        </a:rPr>
                        <a:t> *)</a:t>
                      </a:r>
                    </a:p>
                  </a:txBody>
                  <a:tcPr marL="0" marR="0" marT="41910" marB="0">
                    <a:lnL w="6350" cap="flat" cmpd="sng" algn="ctr">
                      <a:solidFill>
                        <a:srgbClr val="000000"/>
                      </a:solidFill>
                      <a:prstDash val="solid"/>
                      <a:round/>
                      <a:headEnd type="none" w="med" len="med"/>
                      <a:tailEnd type="none" w="med" len="med"/>
                    </a:lnL>
                    <a:lnR w="6350">
                      <a:solidFill>
                        <a:srgbClr val="000000"/>
                      </a:solidFill>
                      <a:prstDash val="solid"/>
                    </a:lnR>
                    <a:lnT w="6350" cap="flat" cmpd="sng" algn="ctr">
                      <a:solidFill>
                        <a:srgbClr val="000000"/>
                      </a:solidFill>
                      <a:prstDash val="solid"/>
                      <a:round/>
                      <a:headEnd type="none" w="med" len="med"/>
                      <a:tailEnd type="none" w="med" len="med"/>
                    </a:lnT>
                    <a:lnB w="6350">
                      <a:solidFill>
                        <a:srgbClr val="000000"/>
                      </a:solidFill>
                      <a:prstDash val="solid"/>
                    </a:lnB>
                  </a:tcPr>
                </a:tc>
                <a:extLst>
                  <a:ext uri="{0D108BD9-81ED-4DB2-BD59-A6C34878D82A}">
                    <a16:rowId xmlns:a16="http://schemas.microsoft.com/office/drawing/2014/main" val="10008"/>
                  </a:ext>
                </a:extLst>
              </a:tr>
              <a:tr h="1608542">
                <a:tc>
                  <a:txBody>
                    <a:bodyPr/>
                    <a:lstStyle/>
                    <a:p>
                      <a:pPr marL="68580" algn="l">
                        <a:lnSpc>
                          <a:spcPct val="100000"/>
                        </a:lnSpc>
                        <a:spcBef>
                          <a:spcPts val="270"/>
                        </a:spcBef>
                      </a:pPr>
                      <a:r>
                        <a:rPr sz="700" b="1" spc="-5">
                          <a:latin typeface="+mn-lt"/>
                          <a:cs typeface="Arial"/>
                        </a:rPr>
                        <a:t>Location</a:t>
                      </a:r>
                      <a:r>
                        <a:rPr sz="700" b="1" spc="475">
                          <a:latin typeface="+mn-lt"/>
                          <a:cs typeface="Arial"/>
                        </a:rPr>
                        <a:t> </a:t>
                      </a:r>
                      <a:r>
                        <a:rPr sz="700" b="1" spc="-10">
                          <a:latin typeface="+mn-lt"/>
                          <a:cs typeface="Arial"/>
                        </a:rPr>
                        <a:t>of</a:t>
                      </a:r>
                      <a:r>
                        <a:rPr sz="700" b="1" spc="465">
                          <a:latin typeface="+mn-lt"/>
                          <a:cs typeface="Arial"/>
                        </a:rPr>
                        <a:t> </a:t>
                      </a:r>
                      <a:r>
                        <a:rPr sz="700" b="1" spc="-5">
                          <a:latin typeface="+mn-lt"/>
                          <a:cs typeface="Arial"/>
                        </a:rPr>
                        <a:t>Personal</a:t>
                      </a:r>
                    </a:p>
                    <a:p>
                      <a:pPr marL="68580" algn="l">
                        <a:lnSpc>
                          <a:spcPct val="100000"/>
                        </a:lnSpc>
                      </a:pPr>
                      <a:r>
                        <a:rPr sz="700" b="1" spc="-5">
                          <a:latin typeface="+mn-lt"/>
                          <a:cs typeface="Arial"/>
                        </a:rPr>
                        <a:t>Data</a:t>
                      </a:r>
                      <a:r>
                        <a:rPr sz="700" b="1" spc="-30">
                          <a:latin typeface="+mn-lt"/>
                          <a:cs typeface="Arial"/>
                        </a:rPr>
                        <a:t> </a:t>
                      </a:r>
                      <a:r>
                        <a:rPr sz="700" b="1" spc="-5">
                          <a:latin typeface="+mn-lt"/>
                          <a:cs typeface="Arial"/>
                        </a:rPr>
                        <a:t>Processing</a:t>
                      </a:r>
                      <a:endParaRPr sz="700">
                        <a:latin typeface="+mn-lt"/>
                        <a:cs typeface="Arial"/>
                      </a:endParaRPr>
                    </a:p>
                  </a:txBody>
                  <a:tcPr marL="0" marR="0" marT="3429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E8E6E7"/>
                    </a:solidFill>
                  </a:tcPr>
                </a:tc>
                <a:tc>
                  <a:txBody>
                    <a:bodyPr/>
                    <a:lstStyle/>
                    <a:p>
                      <a:pPr marL="66675" algn="l">
                        <a:lnSpc>
                          <a:spcPct val="100000"/>
                        </a:lnSpc>
                        <a:spcBef>
                          <a:spcPts val="270"/>
                        </a:spcBef>
                      </a:pPr>
                      <a:r>
                        <a:rPr sz="700" spc="-5">
                          <a:latin typeface="+mn-lt"/>
                          <a:cs typeface="Arial"/>
                        </a:rPr>
                        <a:t>[If</a:t>
                      </a:r>
                      <a:r>
                        <a:rPr sz="700" spc="65">
                          <a:latin typeface="+mn-lt"/>
                          <a:cs typeface="Arial"/>
                        </a:rPr>
                        <a:t> </a:t>
                      </a:r>
                      <a:r>
                        <a:rPr sz="700" spc="-10">
                          <a:latin typeface="+mn-lt"/>
                          <a:cs typeface="Arial"/>
                        </a:rPr>
                        <a:t>the</a:t>
                      </a:r>
                      <a:r>
                        <a:rPr sz="700" spc="65">
                          <a:latin typeface="+mn-lt"/>
                          <a:cs typeface="Arial"/>
                        </a:rPr>
                        <a:t> </a:t>
                      </a:r>
                      <a:r>
                        <a:rPr sz="700" spc="-5">
                          <a:latin typeface="+mn-lt"/>
                          <a:cs typeface="Arial"/>
                        </a:rPr>
                        <a:t>location</a:t>
                      </a:r>
                      <a:r>
                        <a:rPr sz="700" spc="80">
                          <a:latin typeface="+mn-lt"/>
                          <a:cs typeface="Arial"/>
                        </a:rPr>
                        <a:t> </a:t>
                      </a:r>
                      <a:r>
                        <a:rPr sz="700" spc="-5">
                          <a:latin typeface="+mn-lt"/>
                          <a:cs typeface="Arial"/>
                        </a:rPr>
                        <a:t>of</a:t>
                      </a:r>
                      <a:r>
                        <a:rPr sz="700" spc="65">
                          <a:latin typeface="+mn-lt"/>
                          <a:cs typeface="Arial"/>
                        </a:rPr>
                        <a:t> </a:t>
                      </a:r>
                      <a:r>
                        <a:rPr sz="700" spc="-5">
                          <a:latin typeface="+mn-lt"/>
                          <a:cs typeface="Arial"/>
                        </a:rPr>
                        <a:t>any</a:t>
                      </a:r>
                      <a:r>
                        <a:rPr sz="700" spc="65">
                          <a:latin typeface="+mn-lt"/>
                          <a:cs typeface="Arial"/>
                        </a:rPr>
                        <a:t> </a:t>
                      </a:r>
                      <a:r>
                        <a:rPr sz="700" spc="-5">
                          <a:latin typeface="+mn-lt"/>
                          <a:cs typeface="Arial"/>
                        </a:rPr>
                        <a:t>Processing</a:t>
                      </a:r>
                      <a:r>
                        <a:rPr sz="700" spc="70">
                          <a:latin typeface="+mn-lt"/>
                          <a:cs typeface="Arial"/>
                        </a:rPr>
                        <a:t> </a:t>
                      </a:r>
                      <a:r>
                        <a:rPr sz="700" spc="-5">
                          <a:latin typeface="+mn-lt"/>
                          <a:cs typeface="Arial"/>
                        </a:rPr>
                        <a:t>of</a:t>
                      </a:r>
                      <a:r>
                        <a:rPr sz="700" spc="65">
                          <a:latin typeface="+mn-lt"/>
                          <a:cs typeface="Arial"/>
                        </a:rPr>
                        <a:t> </a:t>
                      </a:r>
                      <a:r>
                        <a:rPr sz="700" spc="-5">
                          <a:latin typeface="+mn-lt"/>
                          <a:cs typeface="Arial"/>
                        </a:rPr>
                        <a:t>Personal</a:t>
                      </a:r>
                      <a:r>
                        <a:rPr sz="700" spc="70">
                          <a:latin typeface="+mn-lt"/>
                          <a:cs typeface="Arial"/>
                        </a:rPr>
                        <a:t> </a:t>
                      </a:r>
                      <a:r>
                        <a:rPr sz="700" spc="-5">
                          <a:latin typeface="+mn-lt"/>
                          <a:cs typeface="Arial"/>
                        </a:rPr>
                        <a:t>Data</a:t>
                      </a:r>
                      <a:r>
                        <a:rPr sz="700" spc="70">
                          <a:latin typeface="+mn-lt"/>
                          <a:cs typeface="Arial"/>
                        </a:rPr>
                        <a:t> </a:t>
                      </a:r>
                      <a:r>
                        <a:rPr sz="700" spc="-5">
                          <a:latin typeface="+mn-lt"/>
                          <a:cs typeface="Arial"/>
                        </a:rPr>
                        <a:t>is</a:t>
                      </a:r>
                    </a:p>
                    <a:p>
                      <a:pPr marL="66675" algn="l">
                        <a:lnSpc>
                          <a:spcPct val="100000"/>
                        </a:lnSpc>
                      </a:pPr>
                      <a:r>
                        <a:rPr sz="700" spc="-5">
                          <a:latin typeface="+mn-lt"/>
                          <a:cs typeface="Arial"/>
                        </a:rPr>
                        <a:t>outside</a:t>
                      </a:r>
                      <a:r>
                        <a:rPr sz="700" spc="25">
                          <a:latin typeface="+mn-lt"/>
                          <a:cs typeface="Arial"/>
                        </a:rPr>
                        <a:t> </a:t>
                      </a:r>
                      <a:r>
                        <a:rPr sz="700">
                          <a:latin typeface="+mn-lt"/>
                          <a:cs typeface="Arial"/>
                        </a:rPr>
                        <a:t>of</a:t>
                      </a:r>
                      <a:r>
                        <a:rPr sz="700" spc="30">
                          <a:latin typeface="+mn-lt"/>
                          <a:cs typeface="Arial"/>
                        </a:rPr>
                        <a:t> </a:t>
                      </a:r>
                      <a:r>
                        <a:rPr sz="700" spc="-5">
                          <a:latin typeface="+mn-lt"/>
                          <a:cs typeface="Arial"/>
                        </a:rPr>
                        <a:t>any</a:t>
                      </a:r>
                      <a:r>
                        <a:rPr sz="700" spc="30">
                          <a:latin typeface="+mn-lt"/>
                          <a:cs typeface="Arial"/>
                        </a:rPr>
                        <a:t> </a:t>
                      </a:r>
                      <a:r>
                        <a:rPr sz="700" spc="-5">
                          <a:latin typeface="+mn-lt"/>
                          <a:cs typeface="Arial"/>
                        </a:rPr>
                        <a:t>area</a:t>
                      </a:r>
                      <a:r>
                        <a:rPr sz="700" spc="30">
                          <a:latin typeface="+mn-lt"/>
                          <a:cs typeface="Arial"/>
                        </a:rPr>
                        <a:t> </a:t>
                      </a:r>
                      <a:r>
                        <a:rPr sz="700" spc="-5">
                          <a:latin typeface="+mn-lt"/>
                          <a:cs typeface="Arial"/>
                        </a:rPr>
                        <a:t>considered</a:t>
                      </a:r>
                      <a:r>
                        <a:rPr sz="700" spc="30">
                          <a:latin typeface="+mn-lt"/>
                          <a:cs typeface="Arial"/>
                        </a:rPr>
                        <a:t> </a:t>
                      </a:r>
                      <a:r>
                        <a:rPr sz="700">
                          <a:latin typeface="+mn-lt"/>
                          <a:cs typeface="Arial"/>
                        </a:rPr>
                        <a:t>to</a:t>
                      </a:r>
                      <a:r>
                        <a:rPr sz="700" spc="30">
                          <a:latin typeface="+mn-lt"/>
                          <a:cs typeface="Arial"/>
                        </a:rPr>
                        <a:t> </a:t>
                      </a:r>
                      <a:r>
                        <a:rPr sz="700">
                          <a:latin typeface="+mn-lt"/>
                          <a:cs typeface="Arial"/>
                        </a:rPr>
                        <a:t>be</a:t>
                      </a:r>
                      <a:r>
                        <a:rPr sz="700" spc="30">
                          <a:latin typeface="+mn-lt"/>
                          <a:cs typeface="Arial"/>
                        </a:rPr>
                        <a:t> </a:t>
                      </a:r>
                      <a:r>
                        <a:rPr sz="700" spc="-5">
                          <a:latin typeface="+mn-lt"/>
                          <a:cs typeface="Arial"/>
                        </a:rPr>
                        <a:t>adequate</a:t>
                      </a:r>
                      <a:r>
                        <a:rPr sz="700" spc="30">
                          <a:latin typeface="+mn-lt"/>
                          <a:cs typeface="Arial"/>
                        </a:rPr>
                        <a:t> </a:t>
                      </a:r>
                      <a:r>
                        <a:rPr sz="700" spc="-5">
                          <a:latin typeface="+mn-lt"/>
                          <a:cs typeface="Arial"/>
                        </a:rPr>
                        <a:t>by</a:t>
                      </a:r>
                      <a:r>
                        <a:rPr sz="700" spc="30">
                          <a:latin typeface="+mn-lt"/>
                          <a:cs typeface="Arial"/>
                        </a:rPr>
                        <a:t> </a:t>
                      </a:r>
                      <a:r>
                        <a:rPr sz="700" spc="-5">
                          <a:latin typeface="+mn-lt"/>
                          <a:cs typeface="Arial"/>
                        </a:rPr>
                        <a:t>the</a:t>
                      </a:r>
                    </a:p>
                    <a:p>
                      <a:pPr marL="66675" algn="l">
                        <a:lnSpc>
                          <a:spcPct val="100000"/>
                        </a:lnSpc>
                      </a:pPr>
                      <a:r>
                        <a:rPr sz="700" spc="-5">
                          <a:latin typeface="+mn-lt"/>
                          <a:cs typeface="Arial"/>
                        </a:rPr>
                        <a:t>originating</a:t>
                      </a:r>
                      <a:r>
                        <a:rPr sz="700" spc="190">
                          <a:latin typeface="+mn-lt"/>
                          <a:cs typeface="Arial"/>
                        </a:rPr>
                        <a:t>  </a:t>
                      </a:r>
                      <a:r>
                        <a:rPr sz="700" spc="-5">
                          <a:latin typeface="+mn-lt"/>
                          <a:cs typeface="Arial"/>
                        </a:rPr>
                        <a:t>jurisdiction,</a:t>
                      </a:r>
                      <a:r>
                        <a:rPr sz="700" spc="195">
                          <a:latin typeface="+mn-lt"/>
                          <a:cs typeface="Arial"/>
                        </a:rPr>
                        <a:t>  </a:t>
                      </a:r>
                      <a:r>
                        <a:rPr sz="700" spc="-5">
                          <a:latin typeface="+mn-lt"/>
                          <a:cs typeface="Arial"/>
                        </a:rPr>
                        <a:t>such</a:t>
                      </a:r>
                      <a:r>
                        <a:rPr sz="700" spc="200">
                          <a:latin typeface="+mn-lt"/>
                          <a:cs typeface="Arial"/>
                        </a:rPr>
                        <a:t> </a:t>
                      </a:r>
                      <a:r>
                        <a:rPr sz="700" spc="204">
                          <a:latin typeface="+mn-lt"/>
                          <a:cs typeface="Arial"/>
                        </a:rPr>
                        <a:t> </a:t>
                      </a:r>
                      <a:r>
                        <a:rPr sz="700" spc="-5">
                          <a:latin typeface="+mn-lt"/>
                          <a:cs typeface="Arial"/>
                        </a:rPr>
                        <a:t>location</a:t>
                      </a:r>
                      <a:r>
                        <a:rPr sz="700" spc="190">
                          <a:latin typeface="+mn-lt"/>
                          <a:cs typeface="Arial"/>
                        </a:rPr>
                        <a:t>  </a:t>
                      </a:r>
                      <a:r>
                        <a:rPr sz="700" spc="-5">
                          <a:latin typeface="+mn-lt"/>
                          <a:cs typeface="Arial"/>
                        </a:rPr>
                        <a:t>must</a:t>
                      </a:r>
                      <a:r>
                        <a:rPr sz="700" spc="200">
                          <a:latin typeface="+mn-lt"/>
                          <a:cs typeface="Arial"/>
                        </a:rPr>
                        <a:t> </a:t>
                      </a:r>
                      <a:r>
                        <a:rPr sz="700" spc="204">
                          <a:latin typeface="+mn-lt"/>
                          <a:cs typeface="Arial"/>
                        </a:rPr>
                        <a:t> </a:t>
                      </a:r>
                      <a:r>
                        <a:rPr sz="700" spc="-10">
                          <a:latin typeface="+mn-lt"/>
                          <a:cs typeface="Arial"/>
                        </a:rPr>
                        <a:t>be</a:t>
                      </a:r>
                    </a:p>
                    <a:p>
                      <a:pPr marL="66675" algn="l">
                        <a:lnSpc>
                          <a:spcPct val="100000"/>
                        </a:lnSpc>
                      </a:pPr>
                      <a:r>
                        <a:rPr sz="700" spc="-5">
                          <a:latin typeface="+mn-lt"/>
                          <a:cs typeface="Arial"/>
                        </a:rPr>
                        <a:t>specifically</a:t>
                      </a:r>
                      <a:r>
                        <a:rPr sz="700" spc="20">
                          <a:latin typeface="+mn-lt"/>
                          <a:cs typeface="Arial"/>
                        </a:rPr>
                        <a:t> </a:t>
                      </a:r>
                      <a:r>
                        <a:rPr sz="700" spc="-5">
                          <a:latin typeface="+mn-lt"/>
                          <a:cs typeface="Arial"/>
                        </a:rPr>
                        <a:t>identified</a:t>
                      </a:r>
                      <a:r>
                        <a:rPr sz="700" spc="20">
                          <a:latin typeface="+mn-lt"/>
                          <a:cs typeface="Arial"/>
                        </a:rPr>
                        <a:t> </a:t>
                      </a:r>
                      <a:r>
                        <a:rPr sz="700" spc="-5">
                          <a:latin typeface="+mn-lt"/>
                          <a:cs typeface="Arial"/>
                        </a:rPr>
                        <a:t>as</a:t>
                      </a:r>
                      <a:r>
                        <a:rPr sz="700" spc="25">
                          <a:latin typeface="+mn-lt"/>
                          <a:cs typeface="Arial"/>
                        </a:rPr>
                        <a:t> </a:t>
                      </a:r>
                      <a:r>
                        <a:rPr sz="700" spc="-5">
                          <a:latin typeface="+mn-lt"/>
                          <a:cs typeface="Arial"/>
                        </a:rPr>
                        <a:t>such.</a:t>
                      </a:r>
                      <a:r>
                        <a:rPr sz="700" spc="20">
                          <a:latin typeface="+mn-lt"/>
                          <a:cs typeface="Arial"/>
                        </a:rPr>
                        <a:t> </a:t>
                      </a:r>
                      <a:r>
                        <a:rPr sz="700" spc="-5">
                          <a:latin typeface="+mn-lt"/>
                          <a:cs typeface="Arial"/>
                        </a:rPr>
                        <a:t>E.g.</a:t>
                      </a:r>
                      <a:r>
                        <a:rPr sz="700" spc="35">
                          <a:latin typeface="+mn-lt"/>
                          <a:cs typeface="Arial"/>
                        </a:rPr>
                        <a:t> </a:t>
                      </a:r>
                      <a:r>
                        <a:rPr sz="700" spc="-5">
                          <a:latin typeface="+mn-lt"/>
                          <a:cs typeface="Arial"/>
                        </a:rPr>
                        <a:t>the</a:t>
                      </a:r>
                      <a:r>
                        <a:rPr sz="700" spc="20">
                          <a:latin typeface="+mn-lt"/>
                          <a:cs typeface="Arial"/>
                        </a:rPr>
                        <a:t> </a:t>
                      </a:r>
                      <a:r>
                        <a:rPr sz="700" spc="-5">
                          <a:latin typeface="+mn-lt"/>
                          <a:cs typeface="Arial"/>
                        </a:rPr>
                        <a:t>list</a:t>
                      </a:r>
                      <a:r>
                        <a:rPr sz="700" spc="25">
                          <a:latin typeface="+mn-lt"/>
                          <a:cs typeface="Arial"/>
                        </a:rPr>
                        <a:t> </a:t>
                      </a:r>
                      <a:r>
                        <a:rPr sz="700" spc="-5">
                          <a:latin typeface="+mn-lt"/>
                          <a:cs typeface="Arial"/>
                        </a:rPr>
                        <a:t>of</a:t>
                      </a:r>
                      <a:r>
                        <a:rPr sz="700" spc="15">
                          <a:latin typeface="+mn-lt"/>
                          <a:cs typeface="Arial"/>
                        </a:rPr>
                        <a:t> </a:t>
                      </a:r>
                      <a:r>
                        <a:rPr sz="700" spc="-5">
                          <a:latin typeface="+mn-lt"/>
                          <a:cs typeface="Arial"/>
                        </a:rPr>
                        <a:t>countries</a:t>
                      </a:r>
                    </a:p>
                    <a:p>
                      <a:pPr marL="66675" algn="l">
                        <a:lnSpc>
                          <a:spcPct val="100000"/>
                        </a:lnSpc>
                      </a:pPr>
                      <a:r>
                        <a:rPr sz="700" spc="-5">
                          <a:latin typeface="+mn-lt"/>
                          <a:cs typeface="Arial"/>
                        </a:rPr>
                        <a:t>having</a:t>
                      </a:r>
                      <a:r>
                        <a:rPr sz="700" spc="25">
                          <a:latin typeface="+mn-lt"/>
                          <a:cs typeface="Arial"/>
                        </a:rPr>
                        <a:t> </a:t>
                      </a:r>
                      <a:r>
                        <a:rPr sz="700">
                          <a:latin typeface="+mn-lt"/>
                          <a:cs typeface="Arial"/>
                        </a:rPr>
                        <a:t>an</a:t>
                      </a:r>
                      <a:r>
                        <a:rPr sz="700" spc="40">
                          <a:latin typeface="+mn-lt"/>
                          <a:cs typeface="Arial"/>
                        </a:rPr>
                        <a:t> </a:t>
                      </a:r>
                      <a:r>
                        <a:rPr sz="700" spc="-5">
                          <a:latin typeface="+mn-lt"/>
                          <a:cs typeface="Arial"/>
                        </a:rPr>
                        <a:t>adequacy</a:t>
                      </a:r>
                      <a:r>
                        <a:rPr sz="700" spc="45">
                          <a:latin typeface="+mn-lt"/>
                          <a:cs typeface="Arial"/>
                        </a:rPr>
                        <a:t> </a:t>
                      </a:r>
                      <a:r>
                        <a:rPr sz="700" spc="-5">
                          <a:latin typeface="+mn-lt"/>
                          <a:cs typeface="Arial"/>
                        </a:rPr>
                        <a:t>decision</a:t>
                      </a:r>
                      <a:r>
                        <a:rPr sz="700" spc="30">
                          <a:latin typeface="+mn-lt"/>
                          <a:cs typeface="Arial"/>
                        </a:rPr>
                        <a:t> </a:t>
                      </a:r>
                      <a:r>
                        <a:rPr sz="700" spc="-5">
                          <a:latin typeface="+mn-lt"/>
                          <a:cs typeface="Arial"/>
                        </a:rPr>
                        <a:t>issued</a:t>
                      </a:r>
                      <a:r>
                        <a:rPr sz="700" spc="40">
                          <a:latin typeface="+mn-lt"/>
                          <a:cs typeface="Arial"/>
                        </a:rPr>
                        <a:t> </a:t>
                      </a:r>
                      <a:r>
                        <a:rPr sz="700">
                          <a:latin typeface="+mn-lt"/>
                          <a:cs typeface="Arial"/>
                        </a:rPr>
                        <a:t>by</a:t>
                      </a:r>
                      <a:r>
                        <a:rPr sz="700" spc="30">
                          <a:latin typeface="+mn-lt"/>
                          <a:cs typeface="Arial"/>
                        </a:rPr>
                        <a:t> </a:t>
                      </a:r>
                      <a:r>
                        <a:rPr sz="700" spc="-10">
                          <a:latin typeface="+mn-lt"/>
                          <a:cs typeface="Arial"/>
                        </a:rPr>
                        <a:t>the</a:t>
                      </a:r>
                      <a:r>
                        <a:rPr sz="700" spc="40">
                          <a:latin typeface="+mn-lt"/>
                          <a:cs typeface="Arial"/>
                        </a:rPr>
                        <a:t> </a:t>
                      </a:r>
                      <a:r>
                        <a:rPr sz="700" spc="-5">
                          <a:latin typeface="+mn-lt"/>
                          <a:cs typeface="Arial"/>
                        </a:rPr>
                        <a:t>European</a:t>
                      </a:r>
                    </a:p>
                    <a:p>
                      <a:pPr marL="66675" algn="l">
                        <a:lnSpc>
                          <a:spcPct val="100000"/>
                        </a:lnSpc>
                      </a:pPr>
                      <a:r>
                        <a:rPr sz="700" spc="-5">
                          <a:latin typeface="+mn-lt"/>
                          <a:cs typeface="Arial"/>
                        </a:rPr>
                        <a:t>Commission</a:t>
                      </a:r>
                      <a:r>
                        <a:rPr sz="700" spc="229">
                          <a:latin typeface="+mn-lt"/>
                          <a:cs typeface="Arial"/>
                        </a:rPr>
                        <a:t>  </a:t>
                      </a:r>
                      <a:r>
                        <a:rPr sz="700" spc="-5">
                          <a:latin typeface="+mn-lt"/>
                          <a:cs typeface="Arial"/>
                        </a:rPr>
                        <a:t>are:</a:t>
                      </a:r>
                      <a:r>
                        <a:rPr sz="700" spc="229">
                          <a:latin typeface="+mn-lt"/>
                          <a:cs typeface="Arial"/>
                        </a:rPr>
                        <a:t> </a:t>
                      </a:r>
                      <a:r>
                        <a:rPr sz="700" spc="235">
                          <a:latin typeface="+mn-lt"/>
                          <a:cs typeface="Arial"/>
                        </a:rPr>
                        <a:t> </a:t>
                      </a:r>
                      <a:r>
                        <a:rPr sz="700" spc="-5">
                          <a:latin typeface="+mn-lt"/>
                          <a:cs typeface="Arial"/>
                        </a:rPr>
                        <a:t>Andorra,</a:t>
                      </a:r>
                      <a:r>
                        <a:rPr sz="700" spc="225">
                          <a:latin typeface="+mn-lt"/>
                          <a:cs typeface="Arial"/>
                        </a:rPr>
                        <a:t> </a:t>
                      </a:r>
                      <a:r>
                        <a:rPr sz="700" spc="229">
                          <a:latin typeface="+mn-lt"/>
                          <a:cs typeface="Arial"/>
                        </a:rPr>
                        <a:t> </a:t>
                      </a:r>
                      <a:r>
                        <a:rPr sz="700" spc="-5">
                          <a:latin typeface="+mn-lt"/>
                          <a:cs typeface="Arial"/>
                        </a:rPr>
                        <a:t>Argentina,</a:t>
                      </a:r>
                      <a:r>
                        <a:rPr sz="700" spc="229">
                          <a:latin typeface="+mn-lt"/>
                          <a:cs typeface="Arial"/>
                        </a:rPr>
                        <a:t> </a:t>
                      </a:r>
                      <a:r>
                        <a:rPr sz="700" spc="235">
                          <a:latin typeface="+mn-lt"/>
                          <a:cs typeface="Arial"/>
                        </a:rPr>
                        <a:t> </a:t>
                      </a:r>
                      <a:r>
                        <a:rPr sz="700" spc="-5">
                          <a:latin typeface="+mn-lt"/>
                          <a:cs typeface="Arial"/>
                        </a:rPr>
                        <a:t>Canada</a:t>
                      </a:r>
                    </a:p>
                    <a:p>
                      <a:pPr marL="66675" algn="l">
                        <a:lnSpc>
                          <a:spcPct val="100000"/>
                        </a:lnSpc>
                      </a:pPr>
                      <a:r>
                        <a:rPr sz="700" spc="-5">
                          <a:latin typeface="+mn-lt"/>
                          <a:cs typeface="Arial"/>
                        </a:rPr>
                        <a:t>(commercial</a:t>
                      </a:r>
                      <a:r>
                        <a:rPr sz="700" spc="50">
                          <a:latin typeface="+mn-lt"/>
                          <a:cs typeface="Arial"/>
                        </a:rPr>
                        <a:t> </a:t>
                      </a:r>
                      <a:r>
                        <a:rPr sz="700" spc="-5" err="1">
                          <a:latin typeface="+mn-lt"/>
                          <a:cs typeface="Arial"/>
                        </a:rPr>
                        <a:t>organisations</a:t>
                      </a:r>
                      <a:r>
                        <a:rPr sz="700" spc="-5">
                          <a:latin typeface="+mn-lt"/>
                          <a:cs typeface="Arial"/>
                        </a:rPr>
                        <a:t>),</a:t>
                      </a:r>
                      <a:r>
                        <a:rPr sz="700" spc="65">
                          <a:latin typeface="+mn-lt"/>
                          <a:cs typeface="Arial"/>
                        </a:rPr>
                        <a:t> </a:t>
                      </a:r>
                      <a:r>
                        <a:rPr sz="700" spc="-10">
                          <a:latin typeface="+mn-lt"/>
                          <a:cs typeface="Arial"/>
                        </a:rPr>
                        <a:t>Faroe</a:t>
                      </a:r>
                      <a:r>
                        <a:rPr sz="700" spc="50">
                          <a:latin typeface="+mn-lt"/>
                          <a:cs typeface="Arial"/>
                        </a:rPr>
                        <a:t> </a:t>
                      </a:r>
                      <a:r>
                        <a:rPr sz="700" spc="-5">
                          <a:latin typeface="+mn-lt"/>
                          <a:cs typeface="Arial"/>
                        </a:rPr>
                        <a:t>Islands,</a:t>
                      </a:r>
                      <a:r>
                        <a:rPr sz="700" spc="50">
                          <a:latin typeface="+mn-lt"/>
                          <a:cs typeface="Arial"/>
                        </a:rPr>
                        <a:t> </a:t>
                      </a:r>
                      <a:r>
                        <a:rPr sz="700" spc="-5">
                          <a:latin typeface="+mn-lt"/>
                          <a:cs typeface="Arial"/>
                        </a:rPr>
                        <a:t>Guernsey,</a:t>
                      </a:r>
                    </a:p>
                    <a:p>
                      <a:pPr marL="66675" algn="l">
                        <a:lnSpc>
                          <a:spcPct val="100000"/>
                        </a:lnSpc>
                      </a:pPr>
                      <a:r>
                        <a:rPr sz="700" spc="-5">
                          <a:latin typeface="+mn-lt"/>
                          <a:cs typeface="Arial"/>
                        </a:rPr>
                        <a:t>Israel,</a:t>
                      </a:r>
                      <a:r>
                        <a:rPr sz="700" spc="254">
                          <a:latin typeface="+mn-lt"/>
                          <a:cs typeface="Arial"/>
                        </a:rPr>
                        <a:t> </a:t>
                      </a:r>
                      <a:r>
                        <a:rPr sz="700" spc="-5">
                          <a:latin typeface="+mn-lt"/>
                          <a:cs typeface="Arial"/>
                        </a:rPr>
                        <a:t>Isle</a:t>
                      </a:r>
                      <a:r>
                        <a:rPr sz="700" spc="254">
                          <a:latin typeface="+mn-lt"/>
                          <a:cs typeface="Arial"/>
                        </a:rPr>
                        <a:t> </a:t>
                      </a:r>
                      <a:r>
                        <a:rPr sz="700">
                          <a:latin typeface="+mn-lt"/>
                          <a:cs typeface="Arial"/>
                        </a:rPr>
                        <a:t>of</a:t>
                      </a:r>
                      <a:r>
                        <a:rPr sz="700" spc="260">
                          <a:latin typeface="+mn-lt"/>
                          <a:cs typeface="Arial"/>
                        </a:rPr>
                        <a:t> </a:t>
                      </a:r>
                      <a:r>
                        <a:rPr sz="700" spc="-5">
                          <a:latin typeface="+mn-lt"/>
                          <a:cs typeface="Arial"/>
                        </a:rPr>
                        <a:t>Man,</a:t>
                      </a:r>
                      <a:r>
                        <a:rPr sz="700" spc="260">
                          <a:latin typeface="+mn-lt"/>
                          <a:cs typeface="Arial"/>
                        </a:rPr>
                        <a:t> </a:t>
                      </a:r>
                      <a:r>
                        <a:rPr sz="700" spc="-5">
                          <a:latin typeface="+mn-lt"/>
                          <a:cs typeface="Arial"/>
                        </a:rPr>
                        <a:t>Japan,</a:t>
                      </a:r>
                      <a:r>
                        <a:rPr sz="700" spc="260">
                          <a:latin typeface="+mn-lt"/>
                          <a:cs typeface="Arial"/>
                        </a:rPr>
                        <a:t> </a:t>
                      </a:r>
                      <a:r>
                        <a:rPr sz="700" spc="-5">
                          <a:latin typeface="+mn-lt"/>
                          <a:cs typeface="Arial"/>
                        </a:rPr>
                        <a:t>Jersey,</a:t>
                      </a:r>
                      <a:r>
                        <a:rPr sz="700" spc="265">
                          <a:latin typeface="+mn-lt"/>
                          <a:cs typeface="Arial"/>
                        </a:rPr>
                        <a:t> </a:t>
                      </a:r>
                      <a:r>
                        <a:rPr sz="700" spc="-5">
                          <a:latin typeface="+mn-lt"/>
                          <a:cs typeface="Arial"/>
                        </a:rPr>
                        <a:t>New</a:t>
                      </a:r>
                      <a:r>
                        <a:rPr sz="700" spc="275">
                          <a:latin typeface="+mn-lt"/>
                          <a:cs typeface="Arial"/>
                        </a:rPr>
                        <a:t> </a:t>
                      </a:r>
                      <a:r>
                        <a:rPr sz="700" spc="-5">
                          <a:latin typeface="+mn-lt"/>
                          <a:cs typeface="Arial"/>
                        </a:rPr>
                        <a:t>Zealand,</a:t>
                      </a:r>
                    </a:p>
                    <a:p>
                      <a:pPr marL="66675" algn="l">
                        <a:lnSpc>
                          <a:spcPct val="100000"/>
                        </a:lnSpc>
                      </a:pPr>
                      <a:r>
                        <a:rPr sz="700" spc="-5">
                          <a:latin typeface="+mn-lt"/>
                          <a:cs typeface="Arial"/>
                        </a:rPr>
                        <a:t>Switzerland,</a:t>
                      </a:r>
                      <a:r>
                        <a:rPr sz="700" spc="200">
                          <a:latin typeface="+mn-lt"/>
                          <a:cs typeface="Arial"/>
                        </a:rPr>
                        <a:t> </a:t>
                      </a:r>
                      <a:r>
                        <a:rPr sz="700" spc="-5">
                          <a:latin typeface="+mn-lt"/>
                          <a:cs typeface="Arial"/>
                        </a:rPr>
                        <a:t>UK</a:t>
                      </a:r>
                      <a:r>
                        <a:rPr sz="700" spc="215">
                          <a:latin typeface="+mn-lt"/>
                          <a:cs typeface="Arial"/>
                        </a:rPr>
                        <a:t> </a:t>
                      </a:r>
                      <a:r>
                        <a:rPr sz="700" spc="-5">
                          <a:latin typeface="+mn-lt"/>
                          <a:cs typeface="Arial"/>
                        </a:rPr>
                        <a:t>and</a:t>
                      </a:r>
                      <a:r>
                        <a:rPr sz="700" spc="195">
                          <a:latin typeface="+mn-lt"/>
                          <a:cs typeface="Arial"/>
                        </a:rPr>
                        <a:t> </a:t>
                      </a:r>
                      <a:r>
                        <a:rPr sz="700" spc="-5">
                          <a:latin typeface="+mn-lt"/>
                          <a:cs typeface="Arial"/>
                        </a:rPr>
                        <a:t>Uruguay).</a:t>
                      </a:r>
                      <a:r>
                        <a:rPr sz="700" spc="204">
                          <a:latin typeface="+mn-lt"/>
                          <a:cs typeface="Arial"/>
                        </a:rPr>
                        <a:t> </a:t>
                      </a:r>
                      <a:r>
                        <a:rPr sz="700" spc="210">
                          <a:latin typeface="+mn-lt"/>
                          <a:cs typeface="Arial"/>
                        </a:rPr>
                        <a:t> </a:t>
                      </a:r>
                      <a:r>
                        <a:rPr sz="700" spc="-5">
                          <a:latin typeface="+mn-lt"/>
                          <a:cs typeface="Arial"/>
                        </a:rPr>
                        <a:t>Other</a:t>
                      </a:r>
                      <a:r>
                        <a:rPr sz="700" spc="195">
                          <a:latin typeface="+mn-lt"/>
                          <a:cs typeface="Arial"/>
                        </a:rPr>
                        <a:t> </a:t>
                      </a:r>
                      <a:r>
                        <a:rPr sz="700" spc="-5">
                          <a:latin typeface="+mn-lt"/>
                          <a:cs typeface="Arial"/>
                        </a:rPr>
                        <a:t>jurisdictions</a:t>
                      </a:r>
                    </a:p>
                    <a:p>
                      <a:pPr marL="66675" algn="l">
                        <a:lnSpc>
                          <a:spcPct val="100000"/>
                        </a:lnSpc>
                      </a:pPr>
                      <a:r>
                        <a:rPr sz="700" spc="-5">
                          <a:latin typeface="+mn-lt"/>
                          <a:cs typeface="Arial"/>
                        </a:rPr>
                        <a:t>have</a:t>
                      </a:r>
                      <a:r>
                        <a:rPr sz="700" spc="280">
                          <a:latin typeface="+mn-lt"/>
                          <a:cs typeface="Arial"/>
                        </a:rPr>
                        <a:t>  </a:t>
                      </a:r>
                      <a:r>
                        <a:rPr sz="700" spc="-5">
                          <a:latin typeface="+mn-lt"/>
                          <a:cs typeface="Arial"/>
                        </a:rPr>
                        <a:t>their</a:t>
                      </a:r>
                      <a:r>
                        <a:rPr sz="700" spc="280">
                          <a:latin typeface="+mn-lt"/>
                          <a:cs typeface="Arial"/>
                        </a:rPr>
                        <a:t> </a:t>
                      </a:r>
                      <a:r>
                        <a:rPr sz="700" spc="285">
                          <a:latin typeface="+mn-lt"/>
                          <a:cs typeface="Arial"/>
                        </a:rPr>
                        <a:t> </a:t>
                      </a:r>
                      <a:r>
                        <a:rPr sz="700" spc="-5">
                          <a:latin typeface="+mn-lt"/>
                          <a:cs typeface="Arial"/>
                        </a:rPr>
                        <a:t>own</a:t>
                      </a:r>
                      <a:r>
                        <a:rPr sz="700" spc="280">
                          <a:latin typeface="+mn-lt"/>
                          <a:cs typeface="Arial"/>
                        </a:rPr>
                        <a:t>  </a:t>
                      </a:r>
                      <a:r>
                        <a:rPr sz="700" spc="-5">
                          <a:latin typeface="+mn-lt"/>
                          <a:cs typeface="Arial"/>
                        </a:rPr>
                        <a:t>adequacy</a:t>
                      </a:r>
                      <a:r>
                        <a:rPr sz="700" spc="280">
                          <a:latin typeface="+mn-lt"/>
                          <a:cs typeface="Arial"/>
                        </a:rPr>
                        <a:t> </a:t>
                      </a:r>
                      <a:r>
                        <a:rPr sz="700" spc="285">
                          <a:latin typeface="+mn-lt"/>
                          <a:cs typeface="Arial"/>
                        </a:rPr>
                        <a:t> </a:t>
                      </a:r>
                      <a:r>
                        <a:rPr sz="700" spc="-5">
                          <a:latin typeface="+mn-lt"/>
                          <a:cs typeface="Arial"/>
                        </a:rPr>
                        <a:t>decisions</a:t>
                      </a:r>
                      <a:r>
                        <a:rPr sz="700" spc="290">
                          <a:latin typeface="+mn-lt"/>
                          <a:cs typeface="Arial"/>
                        </a:rPr>
                        <a:t>  </a:t>
                      </a:r>
                      <a:r>
                        <a:rPr sz="700" spc="-5">
                          <a:latin typeface="+mn-lt"/>
                          <a:cs typeface="Arial"/>
                        </a:rPr>
                        <a:t>and/or</a:t>
                      </a:r>
                    </a:p>
                    <a:p>
                      <a:pPr marL="66675" algn="l">
                        <a:lnSpc>
                          <a:spcPct val="100000"/>
                        </a:lnSpc>
                      </a:pPr>
                      <a:r>
                        <a:rPr sz="700" spc="-5">
                          <a:latin typeface="+mn-lt"/>
                          <a:cs typeface="Arial"/>
                        </a:rPr>
                        <a:t>requirements.</a:t>
                      </a:r>
                      <a:r>
                        <a:rPr sz="700" spc="155">
                          <a:latin typeface="+mn-lt"/>
                          <a:cs typeface="Arial"/>
                        </a:rPr>
                        <a:t> </a:t>
                      </a:r>
                      <a:r>
                        <a:rPr sz="700" spc="-5">
                          <a:latin typeface="+mn-lt"/>
                          <a:cs typeface="Arial"/>
                        </a:rPr>
                        <a:t>If</a:t>
                      </a:r>
                      <a:r>
                        <a:rPr sz="700" spc="160">
                          <a:latin typeface="+mn-lt"/>
                          <a:cs typeface="Arial"/>
                        </a:rPr>
                        <a:t> </a:t>
                      </a:r>
                      <a:r>
                        <a:rPr sz="700">
                          <a:latin typeface="+mn-lt"/>
                          <a:cs typeface="Arial"/>
                        </a:rPr>
                        <a:t>no</a:t>
                      </a:r>
                      <a:r>
                        <a:rPr sz="700" spc="160">
                          <a:latin typeface="+mn-lt"/>
                          <a:cs typeface="Arial"/>
                        </a:rPr>
                        <a:t> </a:t>
                      </a:r>
                      <a:r>
                        <a:rPr sz="700" spc="-5">
                          <a:latin typeface="+mn-lt"/>
                          <a:cs typeface="Arial"/>
                        </a:rPr>
                        <a:t>transfer</a:t>
                      </a:r>
                      <a:r>
                        <a:rPr sz="700" spc="160">
                          <a:latin typeface="+mn-lt"/>
                          <a:cs typeface="Arial"/>
                        </a:rPr>
                        <a:t> </a:t>
                      </a:r>
                      <a:r>
                        <a:rPr sz="700" spc="-5">
                          <a:latin typeface="+mn-lt"/>
                          <a:cs typeface="Arial"/>
                        </a:rPr>
                        <a:t>will</a:t>
                      </a:r>
                      <a:r>
                        <a:rPr sz="700" spc="160">
                          <a:latin typeface="+mn-lt"/>
                          <a:cs typeface="Arial"/>
                        </a:rPr>
                        <a:t> </a:t>
                      </a:r>
                      <a:r>
                        <a:rPr sz="700" spc="-5">
                          <a:latin typeface="+mn-lt"/>
                          <a:cs typeface="Arial"/>
                        </a:rPr>
                        <a:t>be</a:t>
                      </a:r>
                      <a:r>
                        <a:rPr sz="700" spc="160">
                          <a:latin typeface="+mn-lt"/>
                          <a:cs typeface="Arial"/>
                        </a:rPr>
                        <a:t> </a:t>
                      </a:r>
                      <a:r>
                        <a:rPr sz="700">
                          <a:latin typeface="+mn-lt"/>
                          <a:cs typeface="Arial"/>
                        </a:rPr>
                        <a:t>from</a:t>
                      </a:r>
                      <a:r>
                        <a:rPr sz="700" spc="170">
                          <a:latin typeface="+mn-lt"/>
                          <a:cs typeface="Arial"/>
                        </a:rPr>
                        <a:t> </a:t>
                      </a:r>
                      <a:r>
                        <a:rPr sz="700" spc="-10">
                          <a:latin typeface="+mn-lt"/>
                          <a:cs typeface="Arial"/>
                        </a:rPr>
                        <a:t>the</a:t>
                      </a:r>
                      <a:r>
                        <a:rPr sz="700" spc="160">
                          <a:latin typeface="+mn-lt"/>
                          <a:cs typeface="Arial"/>
                        </a:rPr>
                        <a:t> </a:t>
                      </a:r>
                      <a:r>
                        <a:rPr sz="700" spc="-5">
                          <a:latin typeface="+mn-lt"/>
                          <a:cs typeface="Arial"/>
                        </a:rPr>
                        <a:t>United</a:t>
                      </a:r>
                    </a:p>
                    <a:p>
                      <a:pPr marL="66675" algn="l">
                        <a:lnSpc>
                          <a:spcPct val="100000"/>
                        </a:lnSpc>
                      </a:pPr>
                      <a:r>
                        <a:rPr sz="700" spc="-5">
                          <a:latin typeface="+mn-lt"/>
                          <a:cs typeface="Arial"/>
                        </a:rPr>
                        <a:t>Kingdom </a:t>
                      </a:r>
                      <a:r>
                        <a:rPr sz="700">
                          <a:latin typeface="+mn-lt"/>
                          <a:cs typeface="Arial"/>
                        </a:rPr>
                        <a:t>(UK)</a:t>
                      </a:r>
                      <a:r>
                        <a:rPr sz="700" spc="-15">
                          <a:latin typeface="+mn-lt"/>
                          <a:cs typeface="Arial"/>
                        </a:rPr>
                        <a:t> </a:t>
                      </a:r>
                      <a:r>
                        <a:rPr sz="700" spc="-5">
                          <a:latin typeface="+mn-lt"/>
                          <a:cs typeface="Arial"/>
                        </a:rPr>
                        <a:t>and/or European</a:t>
                      </a:r>
                      <a:r>
                        <a:rPr sz="700" spc="-15">
                          <a:latin typeface="+mn-lt"/>
                          <a:cs typeface="Arial"/>
                        </a:rPr>
                        <a:t> </a:t>
                      </a:r>
                      <a:r>
                        <a:rPr sz="700">
                          <a:latin typeface="+mn-lt"/>
                          <a:cs typeface="Arial"/>
                        </a:rPr>
                        <a:t>Economic</a:t>
                      </a:r>
                      <a:r>
                        <a:rPr sz="700" spc="-10">
                          <a:latin typeface="+mn-lt"/>
                          <a:cs typeface="Arial"/>
                        </a:rPr>
                        <a:t> </a:t>
                      </a:r>
                      <a:r>
                        <a:rPr sz="700" spc="-5">
                          <a:latin typeface="+mn-lt"/>
                          <a:cs typeface="Arial"/>
                        </a:rPr>
                        <a:t>Area</a:t>
                      </a:r>
                      <a:r>
                        <a:rPr sz="700">
                          <a:latin typeface="+mn-lt"/>
                          <a:cs typeface="Arial"/>
                        </a:rPr>
                        <a:t> </a:t>
                      </a:r>
                      <a:r>
                        <a:rPr sz="700" spc="-5">
                          <a:latin typeface="+mn-lt"/>
                          <a:cs typeface="Arial"/>
                        </a:rPr>
                        <a:t>(EEA)</a:t>
                      </a:r>
                    </a:p>
                    <a:p>
                      <a:pPr marL="66675" algn="l">
                        <a:lnSpc>
                          <a:spcPct val="100000"/>
                        </a:lnSpc>
                      </a:pPr>
                      <a:r>
                        <a:rPr sz="700" spc="-5">
                          <a:latin typeface="+mn-lt"/>
                          <a:cs typeface="Arial"/>
                        </a:rPr>
                        <a:t>to</a:t>
                      </a:r>
                      <a:r>
                        <a:rPr sz="700">
                          <a:latin typeface="+mn-lt"/>
                          <a:cs typeface="Arial"/>
                        </a:rPr>
                        <a:t> </a:t>
                      </a:r>
                      <a:r>
                        <a:rPr sz="700" spc="-5">
                          <a:latin typeface="+mn-lt"/>
                          <a:cs typeface="Arial"/>
                        </a:rPr>
                        <a:t>outside</a:t>
                      </a:r>
                      <a:r>
                        <a:rPr sz="700" spc="15">
                          <a:latin typeface="+mn-lt"/>
                          <a:cs typeface="Arial"/>
                        </a:rPr>
                        <a:t> </a:t>
                      </a:r>
                      <a:r>
                        <a:rPr sz="700" spc="-5">
                          <a:latin typeface="+mn-lt"/>
                          <a:cs typeface="Arial"/>
                        </a:rPr>
                        <a:t>of</a:t>
                      </a:r>
                      <a:r>
                        <a:rPr sz="700" spc="5">
                          <a:latin typeface="+mn-lt"/>
                          <a:cs typeface="Arial"/>
                        </a:rPr>
                        <a:t> </a:t>
                      </a:r>
                      <a:r>
                        <a:rPr sz="700" spc="-5">
                          <a:latin typeface="+mn-lt"/>
                          <a:cs typeface="Arial"/>
                        </a:rPr>
                        <a:t>the</a:t>
                      </a:r>
                      <a:r>
                        <a:rPr sz="700" spc="-10">
                          <a:latin typeface="+mn-lt"/>
                          <a:cs typeface="Arial"/>
                        </a:rPr>
                        <a:t> </a:t>
                      </a:r>
                      <a:r>
                        <a:rPr sz="700" spc="-5">
                          <a:latin typeface="+mn-lt"/>
                          <a:cs typeface="Arial"/>
                        </a:rPr>
                        <a:t>UK</a:t>
                      </a:r>
                      <a:r>
                        <a:rPr sz="700" spc="10">
                          <a:latin typeface="+mn-lt"/>
                          <a:cs typeface="Arial"/>
                        </a:rPr>
                        <a:t> </a:t>
                      </a:r>
                      <a:r>
                        <a:rPr sz="700" spc="-5">
                          <a:latin typeface="+mn-lt"/>
                          <a:cs typeface="Arial"/>
                        </a:rPr>
                        <a:t>and/or</a:t>
                      </a:r>
                      <a:r>
                        <a:rPr sz="700" spc="5">
                          <a:latin typeface="+mn-lt"/>
                          <a:cs typeface="Arial"/>
                        </a:rPr>
                        <a:t> </a:t>
                      </a:r>
                      <a:r>
                        <a:rPr sz="700" spc="-5">
                          <a:latin typeface="+mn-lt"/>
                          <a:cs typeface="Arial"/>
                        </a:rPr>
                        <a:t>EEA</a:t>
                      </a:r>
                      <a:r>
                        <a:rPr sz="700" spc="10">
                          <a:latin typeface="+mn-lt"/>
                          <a:cs typeface="Arial"/>
                        </a:rPr>
                        <a:t> </a:t>
                      </a:r>
                      <a:r>
                        <a:rPr sz="700" spc="-5">
                          <a:latin typeface="+mn-lt"/>
                          <a:cs typeface="Arial"/>
                        </a:rPr>
                        <a:t>or</a:t>
                      </a:r>
                      <a:r>
                        <a:rPr sz="700" spc="5">
                          <a:latin typeface="+mn-lt"/>
                          <a:cs typeface="Arial"/>
                        </a:rPr>
                        <a:t> </a:t>
                      </a:r>
                      <a:r>
                        <a:rPr sz="700" spc="-5">
                          <a:latin typeface="+mn-lt"/>
                          <a:cs typeface="Arial"/>
                        </a:rPr>
                        <a:t>the</a:t>
                      </a:r>
                      <a:r>
                        <a:rPr sz="700" spc="15">
                          <a:latin typeface="+mn-lt"/>
                          <a:cs typeface="Arial"/>
                        </a:rPr>
                        <a:t> </a:t>
                      </a:r>
                      <a:r>
                        <a:rPr sz="700" spc="-5">
                          <a:latin typeface="+mn-lt"/>
                          <a:cs typeface="Arial"/>
                        </a:rPr>
                        <a:t>countries </a:t>
                      </a:r>
                      <a:r>
                        <a:rPr sz="700">
                          <a:latin typeface="+mn-lt"/>
                          <a:cs typeface="Arial"/>
                        </a:rPr>
                        <a:t>listed</a:t>
                      </a:r>
                    </a:p>
                    <a:p>
                      <a:pPr marL="66675" algn="l">
                        <a:lnSpc>
                          <a:spcPct val="100000"/>
                        </a:lnSpc>
                      </a:pPr>
                      <a:r>
                        <a:rPr sz="700" spc="-5">
                          <a:latin typeface="+mn-lt"/>
                          <a:cs typeface="Arial"/>
                        </a:rPr>
                        <a:t>above,</a:t>
                      </a:r>
                      <a:r>
                        <a:rPr sz="700" spc="100">
                          <a:latin typeface="+mn-lt"/>
                          <a:cs typeface="Arial"/>
                        </a:rPr>
                        <a:t> </a:t>
                      </a:r>
                      <a:r>
                        <a:rPr sz="700" spc="-5">
                          <a:latin typeface="+mn-lt"/>
                          <a:cs typeface="Arial"/>
                        </a:rPr>
                        <a:t>the</a:t>
                      </a:r>
                      <a:r>
                        <a:rPr sz="700" spc="90">
                          <a:latin typeface="+mn-lt"/>
                          <a:cs typeface="Arial"/>
                        </a:rPr>
                        <a:t> </a:t>
                      </a:r>
                      <a:r>
                        <a:rPr sz="700" spc="-5">
                          <a:latin typeface="+mn-lt"/>
                          <a:cs typeface="Arial"/>
                        </a:rPr>
                        <a:t>following</a:t>
                      </a:r>
                      <a:r>
                        <a:rPr sz="700" spc="95">
                          <a:latin typeface="+mn-lt"/>
                          <a:cs typeface="Arial"/>
                        </a:rPr>
                        <a:t> </a:t>
                      </a:r>
                      <a:r>
                        <a:rPr sz="700" spc="-5">
                          <a:latin typeface="+mn-lt"/>
                          <a:cs typeface="Arial"/>
                        </a:rPr>
                        <a:t>sentence</a:t>
                      </a:r>
                      <a:r>
                        <a:rPr sz="700" spc="90">
                          <a:latin typeface="+mn-lt"/>
                          <a:cs typeface="Arial"/>
                        </a:rPr>
                        <a:t> </a:t>
                      </a:r>
                      <a:r>
                        <a:rPr sz="700" spc="-5">
                          <a:latin typeface="+mn-lt"/>
                          <a:cs typeface="Arial"/>
                        </a:rPr>
                        <a:t>shall</a:t>
                      </a:r>
                      <a:r>
                        <a:rPr sz="700" spc="110">
                          <a:latin typeface="+mn-lt"/>
                          <a:cs typeface="Arial"/>
                        </a:rPr>
                        <a:t> </a:t>
                      </a:r>
                      <a:r>
                        <a:rPr sz="700">
                          <a:latin typeface="+mn-lt"/>
                          <a:cs typeface="Arial"/>
                        </a:rPr>
                        <a:t>be</a:t>
                      </a:r>
                      <a:r>
                        <a:rPr sz="700" spc="90">
                          <a:latin typeface="+mn-lt"/>
                          <a:cs typeface="Arial"/>
                        </a:rPr>
                        <a:t> </a:t>
                      </a:r>
                      <a:r>
                        <a:rPr sz="700" spc="-5">
                          <a:latin typeface="+mn-lt"/>
                          <a:cs typeface="Arial"/>
                        </a:rPr>
                        <a:t>included:</a:t>
                      </a:r>
                      <a:r>
                        <a:rPr sz="700" spc="105">
                          <a:latin typeface="+mn-lt"/>
                          <a:cs typeface="Arial"/>
                        </a:rPr>
                        <a:t> </a:t>
                      </a:r>
                      <a:r>
                        <a:rPr sz="700" spc="-5">
                          <a:latin typeface="+mn-lt"/>
                          <a:cs typeface="Arial"/>
                        </a:rPr>
                        <a:t>“No</a:t>
                      </a:r>
                    </a:p>
                    <a:p>
                      <a:pPr marL="66675" algn="l">
                        <a:lnSpc>
                          <a:spcPct val="100000"/>
                        </a:lnSpc>
                      </a:pPr>
                      <a:r>
                        <a:rPr sz="700" spc="-5">
                          <a:latin typeface="+mn-lt"/>
                          <a:cs typeface="Arial"/>
                        </a:rPr>
                        <a:t>Personal</a:t>
                      </a:r>
                      <a:r>
                        <a:rPr sz="700" spc="210">
                          <a:latin typeface="+mn-lt"/>
                          <a:cs typeface="Arial"/>
                        </a:rPr>
                        <a:t> </a:t>
                      </a:r>
                      <a:r>
                        <a:rPr sz="700" spc="-5">
                          <a:latin typeface="+mn-lt"/>
                          <a:cs typeface="Arial"/>
                        </a:rPr>
                        <a:t>Data</a:t>
                      </a:r>
                      <a:r>
                        <a:rPr sz="700" spc="210">
                          <a:latin typeface="+mn-lt"/>
                          <a:cs typeface="Arial"/>
                        </a:rPr>
                        <a:t> </a:t>
                      </a:r>
                      <a:r>
                        <a:rPr sz="700" spc="-5">
                          <a:latin typeface="+mn-lt"/>
                          <a:cs typeface="Arial"/>
                        </a:rPr>
                        <a:t>will</a:t>
                      </a:r>
                      <a:r>
                        <a:rPr sz="700" spc="210">
                          <a:latin typeface="+mn-lt"/>
                          <a:cs typeface="Arial"/>
                        </a:rPr>
                        <a:t> </a:t>
                      </a:r>
                      <a:r>
                        <a:rPr sz="700" spc="-5">
                          <a:latin typeface="+mn-lt"/>
                          <a:cs typeface="Arial"/>
                        </a:rPr>
                        <a:t>be</a:t>
                      </a:r>
                      <a:r>
                        <a:rPr sz="700" spc="210">
                          <a:latin typeface="+mn-lt"/>
                          <a:cs typeface="Arial"/>
                        </a:rPr>
                        <a:t> </a:t>
                      </a:r>
                      <a:r>
                        <a:rPr sz="700" spc="-5">
                          <a:latin typeface="+mn-lt"/>
                          <a:cs typeface="Arial"/>
                        </a:rPr>
                        <a:t>transferred</a:t>
                      </a:r>
                      <a:r>
                        <a:rPr sz="700" spc="204">
                          <a:latin typeface="+mn-lt"/>
                          <a:cs typeface="Arial"/>
                        </a:rPr>
                        <a:t> </a:t>
                      </a:r>
                      <a:r>
                        <a:rPr sz="700" spc="-5">
                          <a:latin typeface="+mn-lt"/>
                          <a:cs typeface="Arial"/>
                        </a:rPr>
                        <a:t>outside</a:t>
                      </a:r>
                      <a:r>
                        <a:rPr sz="700" spc="210">
                          <a:latin typeface="+mn-lt"/>
                          <a:cs typeface="Arial"/>
                        </a:rPr>
                        <a:t> </a:t>
                      </a:r>
                      <a:r>
                        <a:rPr sz="700" spc="-5">
                          <a:latin typeface="+mn-lt"/>
                          <a:cs typeface="Arial"/>
                        </a:rPr>
                        <a:t>the</a:t>
                      </a:r>
                      <a:r>
                        <a:rPr sz="700" spc="204">
                          <a:latin typeface="+mn-lt"/>
                          <a:cs typeface="Arial"/>
                        </a:rPr>
                        <a:t> </a:t>
                      </a:r>
                      <a:r>
                        <a:rPr sz="700" spc="-5">
                          <a:latin typeface="+mn-lt"/>
                          <a:cs typeface="Arial"/>
                        </a:rPr>
                        <a:t>area</a:t>
                      </a:r>
                    </a:p>
                    <a:p>
                      <a:pPr marL="66675" algn="l">
                        <a:lnSpc>
                          <a:spcPct val="100000"/>
                        </a:lnSpc>
                      </a:pPr>
                      <a:r>
                        <a:rPr sz="700" spc="-5">
                          <a:latin typeface="+mn-lt"/>
                          <a:cs typeface="Arial"/>
                        </a:rPr>
                        <a:t>providing</a:t>
                      </a:r>
                      <a:r>
                        <a:rPr sz="700" spc="-15">
                          <a:latin typeface="+mn-lt"/>
                          <a:cs typeface="Arial"/>
                        </a:rPr>
                        <a:t> </a:t>
                      </a:r>
                      <a:r>
                        <a:rPr sz="700">
                          <a:latin typeface="+mn-lt"/>
                          <a:cs typeface="Arial"/>
                        </a:rPr>
                        <a:t>an</a:t>
                      </a:r>
                      <a:r>
                        <a:rPr sz="700" spc="-15">
                          <a:latin typeface="+mn-lt"/>
                          <a:cs typeface="Arial"/>
                        </a:rPr>
                        <a:t> </a:t>
                      </a:r>
                      <a:r>
                        <a:rPr sz="700" spc="-5">
                          <a:latin typeface="+mn-lt"/>
                          <a:cs typeface="Arial"/>
                        </a:rPr>
                        <a:t>adequate</a:t>
                      </a:r>
                      <a:r>
                        <a:rPr sz="700" spc="5">
                          <a:latin typeface="+mn-lt"/>
                          <a:cs typeface="Arial"/>
                        </a:rPr>
                        <a:t> </a:t>
                      </a:r>
                      <a:r>
                        <a:rPr sz="700" spc="-5">
                          <a:latin typeface="+mn-lt"/>
                          <a:cs typeface="Arial"/>
                        </a:rPr>
                        <a:t>level</a:t>
                      </a:r>
                      <a:r>
                        <a:rPr sz="700" spc="-10">
                          <a:latin typeface="+mn-lt"/>
                          <a:cs typeface="Arial"/>
                        </a:rPr>
                        <a:t> </a:t>
                      </a:r>
                      <a:r>
                        <a:rPr sz="700" spc="-5">
                          <a:latin typeface="+mn-lt"/>
                          <a:cs typeface="Arial"/>
                        </a:rPr>
                        <a:t>of</a:t>
                      </a:r>
                      <a:r>
                        <a:rPr sz="700">
                          <a:latin typeface="+mn-lt"/>
                          <a:cs typeface="Arial"/>
                        </a:rPr>
                        <a:t> </a:t>
                      </a:r>
                      <a:r>
                        <a:rPr sz="700" spc="-5">
                          <a:latin typeface="+mn-lt"/>
                          <a:cs typeface="Arial"/>
                        </a:rPr>
                        <a:t>protection."</a:t>
                      </a:r>
                      <a:endParaRPr sz="700">
                        <a:latin typeface="+mn-lt"/>
                        <a:cs typeface="Arial"/>
                      </a:endParaRPr>
                    </a:p>
                  </a:txBody>
                  <a:tcPr marL="0" marR="0" marT="3429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9"/>
                  </a:ext>
                </a:extLst>
              </a:tr>
              <a:tr h="707095">
                <a:tc>
                  <a:txBody>
                    <a:bodyPr/>
                    <a:lstStyle/>
                    <a:p>
                      <a:pPr marL="68580" marR="62865" algn="l">
                        <a:lnSpc>
                          <a:spcPct val="100000"/>
                        </a:lnSpc>
                        <a:spcBef>
                          <a:spcPts val="330"/>
                        </a:spcBef>
                      </a:pPr>
                      <a:r>
                        <a:rPr sz="700" b="1" spc="-5">
                          <a:latin typeface="+mn-lt"/>
                          <a:cs typeface="Arial"/>
                        </a:rPr>
                        <a:t>Data Protection Officer </a:t>
                      </a:r>
                      <a:r>
                        <a:rPr sz="700" b="1">
                          <a:latin typeface="+mn-lt"/>
                          <a:cs typeface="Arial"/>
                        </a:rPr>
                        <a:t> </a:t>
                      </a:r>
                      <a:r>
                        <a:rPr sz="700" b="1" spc="-10">
                          <a:latin typeface="+mn-lt"/>
                          <a:cs typeface="Arial"/>
                        </a:rPr>
                        <a:t>or </a:t>
                      </a:r>
                      <a:r>
                        <a:rPr sz="700" b="1" spc="-5">
                          <a:latin typeface="+mn-lt"/>
                          <a:cs typeface="Arial"/>
                        </a:rPr>
                        <a:t>when not applicable </a:t>
                      </a:r>
                      <a:r>
                        <a:rPr sz="700" b="1">
                          <a:latin typeface="+mn-lt"/>
                          <a:cs typeface="Arial"/>
                        </a:rPr>
                        <a:t> </a:t>
                      </a:r>
                      <a:r>
                        <a:rPr sz="700" b="1" spc="-5">
                          <a:latin typeface="+mn-lt"/>
                          <a:cs typeface="Arial"/>
                        </a:rPr>
                        <a:t>any other person acting </a:t>
                      </a:r>
                      <a:r>
                        <a:rPr sz="700" b="1" spc="-185">
                          <a:latin typeface="+mn-lt"/>
                          <a:cs typeface="Arial"/>
                        </a:rPr>
                        <a:t> </a:t>
                      </a:r>
                      <a:r>
                        <a:rPr sz="700" b="1" spc="-5">
                          <a:latin typeface="+mn-lt"/>
                          <a:cs typeface="Arial"/>
                        </a:rPr>
                        <a:t>as</a:t>
                      </a:r>
                      <a:r>
                        <a:rPr sz="700" b="1">
                          <a:latin typeface="+mn-lt"/>
                          <a:cs typeface="Arial"/>
                        </a:rPr>
                        <a:t> </a:t>
                      </a:r>
                      <a:r>
                        <a:rPr sz="700" b="1" spc="-5">
                          <a:latin typeface="+mn-lt"/>
                          <a:cs typeface="Arial"/>
                        </a:rPr>
                        <a:t>single</a:t>
                      </a:r>
                      <a:r>
                        <a:rPr sz="700" b="1">
                          <a:latin typeface="+mn-lt"/>
                          <a:cs typeface="Arial"/>
                        </a:rPr>
                        <a:t> </a:t>
                      </a:r>
                      <a:r>
                        <a:rPr sz="700" b="1" spc="-5">
                          <a:latin typeface="+mn-lt"/>
                          <a:cs typeface="Arial"/>
                        </a:rPr>
                        <a:t>point</a:t>
                      </a:r>
                      <a:r>
                        <a:rPr sz="700" b="1">
                          <a:latin typeface="+mn-lt"/>
                          <a:cs typeface="Arial"/>
                        </a:rPr>
                        <a:t> </a:t>
                      </a:r>
                      <a:r>
                        <a:rPr sz="700" b="1" spc="-10">
                          <a:latin typeface="+mn-lt"/>
                          <a:cs typeface="Arial"/>
                        </a:rPr>
                        <a:t>of </a:t>
                      </a:r>
                      <a:r>
                        <a:rPr sz="700" b="1" spc="-5">
                          <a:latin typeface="+mn-lt"/>
                          <a:cs typeface="Arial"/>
                        </a:rPr>
                        <a:t> contact</a:t>
                      </a:r>
                      <a:r>
                        <a:rPr sz="700" b="1">
                          <a:latin typeface="+mn-lt"/>
                          <a:cs typeface="Arial"/>
                        </a:rPr>
                        <a:t> </a:t>
                      </a:r>
                      <a:r>
                        <a:rPr sz="700" b="1" spc="-10">
                          <a:latin typeface="+mn-lt"/>
                          <a:cs typeface="Arial"/>
                        </a:rPr>
                        <a:t>on</a:t>
                      </a:r>
                      <a:r>
                        <a:rPr sz="700" b="1" spc="-5">
                          <a:latin typeface="+mn-lt"/>
                          <a:cs typeface="Arial"/>
                        </a:rPr>
                        <a:t> privacy</a:t>
                      </a:r>
                      <a:r>
                        <a:rPr sz="700" b="1">
                          <a:latin typeface="+mn-lt"/>
                          <a:cs typeface="Arial"/>
                        </a:rPr>
                        <a:t> </a:t>
                      </a:r>
                      <a:r>
                        <a:rPr sz="700" b="1" spc="-10">
                          <a:latin typeface="+mn-lt"/>
                          <a:cs typeface="Arial"/>
                        </a:rPr>
                        <a:t>or </a:t>
                      </a:r>
                      <a:r>
                        <a:rPr sz="700" b="1" spc="-5">
                          <a:latin typeface="+mn-lt"/>
                          <a:cs typeface="Arial"/>
                        </a:rPr>
                        <a:t> data</a:t>
                      </a:r>
                      <a:r>
                        <a:rPr sz="700" b="1" spc="-15">
                          <a:latin typeface="+mn-lt"/>
                          <a:cs typeface="Arial"/>
                        </a:rPr>
                        <a:t> </a:t>
                      </a:r>
                      <a:r>
                        <a:rPr sz="700" b="1" spc="-5">
                          <a:latin typeface="+mn-lt"/>
                          <a:cs typeface="Arial"/>
                        </a:rPr>
                        <a:t>protection</a:t>
                      </a:r>
                      <a:r>
                        <a:rPr sz="700" b="1" spc="-20">
                          <a:latin typeface="+mn-lt"/>
                          <a:cs typeface="Arial"/>
                        </a:rPr>
                        <a:t> </a:t>
                      </a:r>
                      <a:r>
                        <a:rPr sz="700" b="1" spc="-5">
                          <a:latin typeface="+mn-lt"/>
                          <a:cs typeface="Arial"/>
                        </a:rPr>
                        <a:t>matters</a:t>
                      </a:r>
                      <a:endParaRPr sz="700">
                        <a:latin typeface="+mn-lt"/>
                        <a:cs typeface="Arial"/>
                      </a:endParaRPr>
                    </a:p>
                  </a:txBody>
                  <a:tcPr marL="0" marR="0" marT="41910" marB="0">
                    <a:lnL w="6350">
                      <a:solidFill>
                        <a:srgbClr val="000000"/>
                      </a:solidFill>
                      <a:prstDash val="soli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a:solidFill>
                        <a:srgbClr val="000000"/>
                      </a:solidFill>
                      <a:prstDash val="solid"/>
                    </a:lnB>
                    <a:solidFill>
                      <a:srgbClr val="E8E6E7"/>
                    </a:solidFill>
                  </a:tcPr>
                </a:tc>
                <a:tc>
                  <a:txBody>
                    <a:bodyPr/>
                    <a:lstStyle/>
                    <a:p>
                      <a:pPr marL="66675" marR="63500" algn="l">
                        <a:lnSpc>
                          <a:spcPct val="100000"/>
                        </a:lnSpc>
                        <a:spcBef>
                          <a:spcPts val="330"/>
                        </a:spcBef>
                        <a:tabLst>
                          <a:tab pos="528320" algn="l"/>
                          <a:tab pos="1209675" algn="l"/>
                          <a:tab pos="1925955" algn="l"/>
                        </a:tabLst>
                      </a:pPr>
                      <a:r>
                        <a:rPr sz="700" spc="-10">
                          <a:latin typeface="+mn-lt"/>
                          <a:cs typeface="Arial"/>
                        </a:rPr>
                        <a:t>F</a:t>
                      </a:r>
                      <a:r>
                        <a:rPr sz="700" spc="5">
                          <a:latin typeface="+mn-lt"/>
                          <a:cs typeface="Arial"/>
                        </a:rPr>
                        <a:t>o</a:t>
                      </a:r>
                      <a:r>
                        <a:rPr sz="700">
                          <a:latin typeface="+mn-lt"/>
                          <a:cs typeface="Arial"/>
                        </a:rPr>
                        <a:t>r</a:t>
                      </a:r>
                      <a:r>
                        <a:rPr lang="en-GB" sz="700">
                          <a:latin typeface="+mn-lt"/>
                          <a:cs typeface="Arial"/>
                        </a:rPr>
                        <a:t> </a:t>
                      </a:r>
                      <a:r>
                        <a:rPr sz="700">
                          <a:latin typeface="+mn-lt"/>
                          <a:cs typeface="Arial"/>
                        </a:rPr>
                        <a:t>S</a:t>
                      </a:r>
                      <a:r>
                        <a:rPr sz="700" spc="5">
                          <a:latin typeface="+mn-lt"/>
                          <a:cs typeface="Arial"/>
                        </a:rPr>
                        <a:t>u</a:t>
                      </a:r>
                      <a:r>
                        <a:rPr sz="700" spc="-5">
                          <a:latin typeface="+mn-lt"/>
                          <a:cs typeface="Arial"/>
                        </a:rPr>
                        <a:t>pp</a:t>
                      </a:r>
                      <a:r>
                        <a:rPr sz="700">
                          <a:latin typeface="+mn-lt"/>
                          <a:cs typeface="Arial"/>
                        </a:rPr>
                        <a:t>l</a:t>
                      </a:r>
                      <a:r>
                        <a:rPr sz="700" spc="10">
                          <a:latin typeface="+mn-lt"/>
                          <a:cs typeface="Arial"/>
                        </a:rPr>
                        <a:t>i</a:t>
                      </a:r>
                      <a:r>
                        <a:rPr sz="700" spc="-5">
                          <a:latin typeface="+mn-lt"/>
                          <a:cs typeface="Arial"/>
                        </a:rPr>
                        <a:t>er</a:t>
                      </a:r>
                      <a:r>
                        <a:rPr sz="700">
                          <a:latin typeface="+mn-lt"/>
                          <a:cs typeface="Arial"/>
                        </a:rPr>
                        <a:t>:</a:t>
                      </a:r>
                      <a:r>
                        <a:rPr lang="en-GB" sz="700">
                          <a:latin typeface="+mn-lt"/>
                          <a:cs typeface="Arial"/>
                        </a:rPr>
                        <a:t> </a:t>
                      </a:r>
                      <a:r>
                        <a:rPr sz="700" spc="10">
                          <a:latin typeface="+mn-lt"/>
                          <a:cs typeface="Arial"/>
                        </a:rPr>
                        <a:t>C</a:t>
                      </a:r>
                      <a:r>
                        <a:rPr sz="700" spc="-5">
                          <a:latin typeface="+mn-lt"/>
                          <a:cs typeface="Arial"/>
                        </a:rPr>
                        <a:t>at</a:t>
                      </a:r>
                      <a:r>
                        <a:rPr sz="700" spc="5">
                          <a:latin typeface="+mn-lt"/>
                          <a:cs typeface="Arial"/>
                        </a:rPr>
                        <a:t>h</a:t>
                      </a:r>
                      <a:r>
                        <a:rPr sz="700" spc="-5">
                          <a:latin typeface="+mn-lt"/>
                          <a:cs typeface="Arial"/>
                        </a:rPr>
                        <a:t>er</a:t>
                      </a:r>
                      <a:r>
                        <a:rPr sz="700" spc="10">
                          <a:latin typeface="+mn-lt"/>
                          <a:cs typeface="Arial"/>
                        </a:rPr>
                        <a:t>i</a:t>
                      </a:r>
                      <a:r>
                        <a:rPr sz="700" spc="-5">
                          <a:latin typeface="+mn-lt"/>
                          <a:cs typeface="Arial"/>
                        </a:rPr>
                        <a:t>n</a:t>
                      </a:r>
                      <a:r>
                        <a:rPr sz="700">
                          <a:latin typeface="+mn-lt"/>
                          <a:cs typeface="Arial"/>
                        </a:rPr>
                        <a:t>e</a:t>
                      </a:r>
                      <a:r>
                        <a:rPr lang="en-GB" sz="700">
                          <a:latin typeface="+mn-lt"/>
                          <a:cs typeface="Arial"/>
                        </a:rPr>
                        <a:t> </a:t>
                      </a:r>
                      <a:r>
                        <a:rPr sz="700">
                          <a:latin typeface="+mn-lt"/>
                          <a:cs typeface="Arial"/>
                        </a:rPr>
                        <a:t>B</a:t>
                      </a:r>
                      <a:r>
                        <a:rPr sz="700" spc="-5">
                          <a:latin typeface="+mn-lt"/>
                          <a:cs typeface="Arial"/>
                        </a:rPr>
                        <a:t>o</a:t>
                      </a:r>
                      <a:r>
                        <a:rPr sz="700">
                          <a:latin typeface="+mn-lt"/>
                          <a:cs typeface="Arial"/>
                        </a:rPr>
                        <a:t>l</a:t>
                      </a:r>
                      <a:r>
                        <a:rPr sz="700" spc="10">
                          <a:latin typeface="+mn-lt"/>
                          <a:cs typeface="Arial"/>
                        </a:rPr>
                        <a:t>t</a:t>
                      </a:r>
                      <a:r>
                        <a:rPr sz="700" spc="-5">
                          <a:latin typeface="+mn-lt"/>
                          <a:cs typeface="Arial"/>
                        </a:rPr>
                        <a:t>on,  </a:t>
                      </a:r>
                      <a:r>
                        <a:rPr sz="700" spc="-5">
                          <a:latin typeface="+mn-lt"/>
                          <a:cs typeface="Arial"/>
                          <a:hlinkClick r:id="rId2"/>
                        </a:rPr>
                        <a:t>dpo.unitedkingdom@ipsos.com</a:t>
                      </a:r>
                      <a:endParaRPr lang="en-GB" sz="700" spc="-5">
                        <a:latin typeface="+mn-lt"/>
                        <a:cs typeface="Arial"/>
                      </a:endParaRPr>
                    </a:p>
                    <a:p>
                      <a:pPr marL="66675" marR="63500" algn="l">
                        <a:lnSpc>
                          <a:spcPct val="100000"/>
                        </a:lnSpc>
                        <a:spcBef>
                          <a:spcPts val="330"/>
                        </a:spcBef>
                        <a:tabLst>
                          <a:tab pos="528320" algn="l"/>
                          <a:tab pos="1209675" algn="l"/>
                          <a:tab pos="1925955" algn="l"/>
                        </a:tabLst>
                      </a:pPr>
                      <a:endParaRPr sz="1000">
                        <a:latin typeface="+mn-lt"/>
                        <a:cs typeface="Times New Roman"/>
                      </a:endParaRPr>
                    </a:p>
                    <a:p>
                      <a:pPr marL="66675" algn="l">
                        <a:lnSpc>
                          <a:spcPct val="100000"/>
                        </a:lnSpc>
                      </a:pPr>
                      <a:r>
                        <a:rPr sz="700" spc="-5">
                          <a:latin typeface="+mn-lt"/>
                          <a:cs typeface="Arial"/>
                        </a:rPr>
                        <a:t>For</a:t>
                      </a:r>
                      <a:r>
                        <a:rPr sz="700" spc="-15">
                          <a:latin typeface="+mn-lt"/>
                          <a:cs typeface="Arial"/>
                        </a:rPr>
                        <a:t> </a:t>
                      </a:r>
                      <a:r>
                        <a:rPr sz="700" spc="-5">
                          <a:latin typeface="+mn-lt"/>
                          <a:cs typeface="Arial"/>
                        </a:rPr>
                        <a:t>{Client}:</a:t>
                      </a:r>
                      <a:r>
                        <a:rPr sz="700" spc="5">
                          <a:latin typeface="+mn-lt"/>
                          <a:cs typeface="Arial"/>
                        </a:rPr>
                        <a:t> </a:t>
                      </a:r>
                      <a:r>
                        <a:rPr sz="700" spc="-5">
                          <a:latin typeface="+mn-lt"/>
                          <a:cs typeface="Arial"/>
                        </a:rPr>
                        <a:t>{name</a:t>
                      </a:r>
                      <a:r>
                        <a:rPr sz="700" spc="-10">
                          <a:latin typeface="+mn-lt"/>
                          <a:cs typeface="Arial"/>
                        </a:rPr>
                        <a:t> </a:t>
                      </a:r>
                      <a:r>
                        <a:rPr sz="700" spc="-5">
                          <a:latin typeface="+mn-lt"/>
                          <a:cs typeface="Arial"/>
                        </a:rPr>
                        <a:t>and</a:t>
                      </a:r>
                      <a:r>
                        <a:rPr sz="700">
                          <a:latin typeface="+mn-lt"/>
                          <a:cs typeface="Arial"/>
                        </a:rPr>
                        <a:t> </a:t>
                      </a:r>
                      <a:r>
                        <a:rPr sz="700" spc="-5">
                          <a:latin typeface="+mn-lt"/>
                          <a:cs typeface="Arial"/>
                        </a:rPr>
                        <a:t>email address}</a:t>
                      </a:r>
                      <a:endParaRPr sz="700">
                        <a:latin typeface="+mn-lt"/>
                        <a:cs typeface="Arial"/>
                      </a:endParaRPr>
                    </a:p>
                  </a:txBody>
                  <a:tcPr marL="0" marR="0" marT="41910" marB="0">
                    <a:lnL w="6350" cap="flat" cmpd="sng" algn="ctr">
                      <a:solidFill>
                        <a:srgbClr val="000000"/>
                      </a:solidFill>
                      <a:prstDash val="solid"/>
                      <a:round/>
                      <a:headEnd type="none" w="med" len="med"/>
                      <a:tailEnd type="none" w="med" len="med"/>
                    </a:lnL>
                    <a:lnR w="6350">
                      <a:solidFill>
                        <a:srgbClr val="000000"/>
                      </a:solidFill>
                      <a:prstDash val="solid"/>
                    </a:lnR>
                    <a:lnT w="6350" cap="flat" cmpd="sng" algn="ctr">
                      <a:solidFill>
                        <a:srgbClr val="000000"/>
                      </a:solidFill>
                      <a:prstDash val="solid"/>
                      <a:round/>
                      <a:headEnd type="none" w="med" len="med"/>
                      <a:tailEnd type="none" w="med" len="med"/>
                    </a:lnT>
                    <a:lnB w="6350">
                      <a:solidFill>
                        <a:srgbClr val="000000"/>
                      </a:solidFill>
                      <a:prstDash val="solid"/>
                    </a:lnB>
                  </a:tcPr>
                </a:tc>
                <a:extLst>
                  <a:ext uri="{0D108BD9-81ED-4DB2-BD59-A6C34878D82A}">
                    <a16:rowId xmlns:a16="http://schemas.microsoft.com/office/drawing/2014/main" val="10025"/>
                  </a:ext>
                </a:extLst>
              </a:tr>
              <a:tr h="199517">
                <a:tc>
                  <a:txBody>
                    <a:bodyPr/>
                    <a:lstStyle/>
                    <a:p>
                      <a:pPr marL="68580" algn="l">
                        <a:lnSpc>
                          <a:spcPct val="100000"/>
                        </a:lnSpc>
                        <a:spcBef>
                          <a:spcPts val="270"/>
                        </a:spcBef>
                      </a:pPr>
                      <a:r>
                        <a:rPr sz="700" b="1" i="1" spc="-5">
                          <a:latin typeface="+mn-lt"/>
                          <a:cs typeface="Arial"/>
                        </a:rPr>
                        <a:t>(*)</a:t>
                      </a:r>
                      <a:r>
                        <a:rPr sz="700" b="1" i="1" spc="-35">
                          <a:latin typeface="+mn-lt"/>
                          <a:cs typeface="Arial"/>
                        </a:rPr>
                        <a:t> </a:t>
                      </a:r>
                      <a:r>
                        <a:rPr sz="700" b="1" i="1" spc="-10">
                          <a:latin typeface="+mn-lt"/>
                          <a:cs typeface="Arial"/>
                        </a:rPr>
                        <a:t>or</a:t>
                      </a:r>
                      <a:r>
                        <a:rPr sz="700" b="1" i="1" spc="-25">
                          <a:latin typeface="+mn-lt"/>
                          <a:cs typeface="Arial"/>
                        </a:rPr>
                        <a:t> </a:t>
                      </a:r>
                      <a:r>
                        <a:rPr sz="700" b="1" i="1" spc="-5">
                          <a:latin typeface="+mn-lt"/>
                          <a:cs typeface="Arial"/>
                        </a:rPr>
                        <a:t>*</a:t>
                      </a:r>
                      <a:endParaRPr sz="700">
                        <a:latin typeface="+mn-lt"/>
                        <a:cs typeface="Arial"/>
                      </a:endParaRPr>
                    </a:p>
                  </a:txBody>
                  <a:tcPr marL="0" marR="0" marT="34290" marB="0">
                    <a:lnL w="6350">
                      <a:solidFill>
                        <a:srgbClr val="000000"/>
                      </a:solidFill>
                      <a:prstDash val="solid"/>
                    </a:lnL>
                    <a:lnR w="6350">
                      <a:solidFill>
                        <a:srgbClr val="000000"/>
                      </a:solidFill>
                      <a:prstDash val="solid"/>
                    </a:lnR>
                    <a:lnT w="6350">
                      <a:solidFill>
                        <a:srgbClr val="000000"/>
                      </a:solidFill>
                      <a:prstDash val="solid"/>
                    </a:lnT>
                    <a:lnB w="19050">
                      <a:solidFill>
                        <a:srgbClr val="000000"/>
                      </a:solidFill>
                      <a:prstDash val="solid"/>
                    </a:lnB>
                    <a:solidFill>
                      <a:srgbClr val="E8E6E7"/>
                    </a:solidFill>
                  </a:tcPr>
                </a:tc>
                <a:tc>
                  <a:txBody>
                    <a:bodyPr/>
                    <a:lstStyle/>
                    <a:p>
                      <a:pPr marL="66675" algn="l">
                        <a:lnSpc>
                          <a:spcPct val="100000"/>
                        </a:lnSpc>
                        <a:spcBef>
                          <a:spcPts val="270"/>
                        </a:spcBef>
                      </a:pPr>
                      <a:r>
                        <a:rPr sz="700" i="1" spc="-5">
                          <a:latin typeface="+mn-lt"/>
                          <a:cs typeface="Arial"/>
                        </a:rPr>
                        <a:t>Please specify</a:t>
                      </a:r>
                      <a:r>
                        <a:rPr sz="700" i="1">
                          <a:latin typeface="+mn-lt"/>
                          <a:cs typeface="Arial"/>
                        </a:rPr>
                        <a:t> </a:t>
                      </a:r>
                      <a:r>
                        <a:rPr sz="700" i="1" spc="-5">
                          <a:latin typeface="+mn-lt"/>
                          <a:cs typeface="Arial"/>
                        </a:rPr>
                        <a:t>or</a:t>
                      </a:r>
                      <a:r>
                        <a:rPr sz="700" i="1">
                          <a:latin typeface="+mn-lt"/>
                          <a:cs typeface="Arial"/>
                        </a:rPr>
                        <a:t> </a:t>
                      </a:r>
                      <a:r>
                        <a:rPr sz="700" i="1" spc="-5">
                          <a:latin typeface="+mn-lt"/>
                          <a:cs typeface="Arial"/>
                        </a:rPr>
                        <a:t>delete</a:t>
                      </a:r>
                      <a:r>
                        <a:rPr sz="700" i="1">
                          <a:latin typeface="+mn-lt"/>
                          <a:cs typeface="Arial"/>
                        </a:rPr>
                        <a:t> </a:t>
                      </a:r>
                      <a:r>
                        <a:rPr sz="700" i="1" spc="-5">
                          <a:latin typeface="+mn-lt"/>
                          <a:cs typeface="Arial"/>
                        </a:rPr>
                        <a:t>as appropriate</a:t>
                      </a:r>
                      <a:endParaRPr sz="700">
                        <a:latin typeface="+mn-lt"/>
                        <a:cs typeface="Arial"/>
                      </a:endParaRPr>
                    </a:p>
                  </a:txBody>
                  <a:tcPr marL="0" marR="0" marT="34290" marB="0">
                    <a:lnL w="6350">
                      <a:solidFill>
                        <a:srgbClr val="000000"/>
                      </a:solidFill>
                      <a:prstDash val="solid"/>
                    </a:lnL>
                    <a:lnR w="6350">
                      <a:solidFill>
                        <a:srgbClr val="000000"/>
                      </a:solidFill>
                      <a:prstDash val="solid"/>
                    </a:lnR>
                    <a:lnT w="6350">
                      <a:solidFill>
                        <a:srgbClr val="000000"/>
                      </a:solidFill>
                      <a:prstDash val="solid"/>
                    </a:lnT>
                    <a:lnB w="19050">
                      <a:solidFill>
                        <a:srgbClr val="000000"/>
                      </a:solidFill>
                      <a:prstDash val="solid"/>
                    </a:lnB>
                  </a:tcPr>
                </a:tc>
                <a:extLst>
                  <a:ext uri="{0D108BD9-81ED-4DB2-BD59-A6C34878D82A}">
                    <a16:rowId xmlns:a16="http://schemas.microsoft.com/office/drawing/2014/main" val="10026"/>
                  </a:ext>
                </a:extLst>
              </a:tr>
            </a:tbl>
          </a:graphicData>
        </a:graphic>
      </p:graphicFrame>
      <p:sp>
        <p:nvSpPr>
          <p:cNvPr id="8" name="Processors list">
            <a:extLst>
              <a:ext uri="{FF2B5EF4-FFF2-40B4-BE49-F238E27FC236}">
                <a16:creationId xmlns:a16="http://schemas.microsoft.com/office/drawing/2014/main" id="{DFB858A1-F000-47F6-99C4-DE792BEAFB35}"/>
              </a:ext>
            </a:extLst>
          </p:cNvPr>
          <p:cNvSpPr txBox="1"/>
          <p:nvPr/>
        </p:nvSpPr>
        <p:spPr>
          <a:xfrm>
            <a:off x="4338506" y="627846"/>
            <a:ext cx="3518033" cy="107722"/>
          </a:xfrm>
          <a:prstGeom prst="rect">
            <a:avLst/>
          </a:prstGeom>
          <a:noFill/>
        </p:spPr>
        <p:txBody>
          <a:bodyPr wrap="square" lIns="0" tIns="0" rIns="0" bIns="0" rtlCol="0">
            <a:spAutoFit/>
          </a:bodyPr>
          <a:lstStyle/>
          <a:p>
            <a:pPr>
              <a:spcBef>
                <a:spcPts val="400"/>
              </a:spcBef>
              <a:spcAft>
                <a:spcPts val="400"/>
              </a:spcAft>
            </a:pPr>
            <a:r>
              <a:rPr lang="en-GB" sz="700" b="1" spc="-5">
                <a:latin typeface="Arial"/>
                <a:cs typeface="Arial"/>
              </a:rPr>
              <a:t>Processors List **</a:t>
            </a:r>
          </a:p>
        </p:txBody>
      </p:sp>
      <p:sp>
        <p:nvSpPr>
          <p:cNvPr id="10" name="Add detail">
            <a:extLst>
              <a:ext uri="{FF2B5EF4-FFF2-40B4-BE49-F238E27FC236}">
                <a16:creationId xmlns:a16="http://schemas.microsoft.com/office/drawing/2014/main" id="{2BF8103F-6AC0-4725-95EF-D19B697A400E}"/>
              </a:ext>
            </a:extLst>
          </p:cNvPr>
          <p:cNvSpPr txBox="1"/>
          <p:nvPr/>
        </p:nvSpPr>
        <p:spPr>
          <a:xfrm>
            <a:off x="4332288" y="2509579"/>
            <a:ext cx="3518033" cy="323165"/>
          </a:xfrm>
          <a:prstGeom prst="rect">
            <a:avLst/>
          </a:prstGeom>
          <a:noFill/>
        </p:spPr>
        <p:txBody>
          <a:bodyPr wrap="square" lIns="0" tIns="0" rIns="0" bIns="0" rtlCol="0">
            <a:spAutoFit/>
          </a:bodyPr>
          <a:lstStyle/>
          <a:p>
            <a:pPr>
              <a:spcBef>
                <a:spcPts val="400"/>
              </a:spcBef>
              <a:spcAft>
                <a:spcPts val="400"/>
              </a:spcAft>
            </a:pPr>
            <a:r>
              <a:rPr lang="en-GB" sz="700" spc="-5">
                <a:latin typeface="Arial"/>
                <a:cs typeface="Arial"/>
              </a:rPr>
              <a:t>[Add detail of any known Processors (including other Ipsos companies) </a:t>
            </a:r>
            <a:r>
              <a:rPr lang="en-GB" sz="700">
                <a:latin typeface="Arial"/>
                <a:cs typeface="Arial"/>
              </a:rPr>
              <a:t>who </a:t>
            </a:r>
            <a:r>
              <a:rPr lang="en-GB" sz="700" spc="-5">
                <a:latin typeface="Arial"/>
                <a:cs typeface="Arial"/>
              </a:rPr>
              <a:t>will </a:t>
            </a:r>
            <a:r>
              <a:rPr lang="en-GB" sz="700">
                <a:latin typeface="Arial"/>
                <a:cs typeface="Arial"/>
              </a:rPr>
              <a:t> </a:t>
            </a:r>
            <a:r>
              <a:rPr lang="en-GB" sz="700" spc="-5">
                <a:latin typeface="Arial"/>
                <a:cs typeface="Arial"/>
              </a:rPr>
              <a:t>process</a:t>
            </a:r>
            <a:r>
              <a:rPr lang="en-GB" sz="700" spc="-25">
                <a:latin typeface="Arial"/>
                <a:cs typeface="Arial"/>
              </a:rPr>
              <a:t> </a:t>
            </a:r>
            <a:r>
              <a:rPr lang="en-GB" sz="700" spc="-5">
                <a:latin typeface="Arial"/>
                <a:cs typeface="Arial"/>
              </a:rPr>
              <a:t>the</a:t>
            </a:r>
            <a:r>
              <a:rPr lang="en-GB" sz="700" spc="-25">
                <a:latin typeface="Arial"/>
                <a:cs typeface="Arial"/>
              </a:rPr>
              <a:t> </a:t>
            </a:r>
            <a:r>
              <a:rPr lang="en-GB" sz="700" spc="-5">
                <a:latin typeface="Arial"/>
                <a:cs typeface="Arial"/>
              </a:rPr>
              <a:t>Personal</a:t>
            </a:r>
            <a:r>
              <a:rPr lang="en-GB" sz="700" spc="-25">
                <a:latin typeface="Arial"/>
                <a:cs typeface="Arial"/>
              </a:rPr>
              <a:t> </a:t>
            </a:r>
            <a:r>
              <a:rPr lang="en-GB" sz="700" spc="-5">
                <a:latin typeface="Arial"/>
                <a:cs typeface="Arial"/>
              </a:rPr>
              <a:t>Data.</a:t>
            </a:r>
            <a:r>
              <a:rPr lang="en-GB" sz="700" spc="-25">
                <a:latin typeface="Arial"/>
                <a:cs typeface="Arial"/>
              </a:rPr>
              <a:t> </a:t>
            </a:r>
            <a:r>
              <a:rPr lang="en-GB" sz="700" spc="-5">
                <a:latin typeface="Arial"/>
                <a:cs typeface="Arial"/>
              </a:rPr>
              <a:t>Include</a:t>
            </a:r>
            <a:r>
              <a:rPr lang="en-GB" sz="700" spc="-25">
                <a:latin typeface="Arial"/>
                <a:cs typeface="Arial"/>
              </a:rPr>
              <a:t> </a:t>
            </a:r>
            <a:r>
              <a:rPr lang="en-GB" sz="700" spc="-5">
                <a:latin typeface="Arial"/>
                <a:cs typeface="Arial"/>
              </a:rPr>
              <a:t>a</a:t>
            </a:r>
            <a:r>
              <a:rPr lang="en-GB" sz="700" spc="-25">
                <a:latin typeface="Arial"/>
                <a:cs typeface="Arial"/>
              </a:rPr>
              <a:t> </a:t>
            </a:r>
            <a:r>
              <a:rPr lang="en-GB" sz="700" spc="-5">
                <a:latin typeface="Arial"/>
                <a:cs typeface="Arial"/>
              </a:rPr>
              <a:t>description</a:t>
            </a:r>
            <a:r>
              <a:rPr lang="en-GB" sz="700" spc="-20">
                <a:latin typeface="Arial"/>
                <a:cs typeface="Arial"/>
              </a:rPr>
              <a:t> </a:t>
            </a:r>
            <a:r>
              <a:rPr lang="en-GB" sz="700">
                <a:latin typeface="Arial"/>
                <a:cs typeface="Arial"/>
              </a:rPr>
              <a:t>of</a:t>
            </a:r>
            <a:r>
              <a:rPr lang="en-GB" sz="700" spc="-35">
                <a:latin typeface="Arial"/>
                <a:cs typeface="Arial"/>
              </a:rPr>
              <a:t> </a:t>
            </a:r>
            <a:r>
              <a:rPr lang="en-GB" sz="700" spc="-5">
                <a:latin typeface="Arial"/>
                <a:cs typeface="Arial"/>
              </a:rPr>
              <a:t>what</a:t>
            </a:r>
            <a:r>
              <a:rPr lang="en-GB" sz="700" spc="-15">
                <a:latin typeface="Arial"/>
                <a:cs typeface="Arial"/>
              </a:rPr>
              <a:t> </a:t>
            </a:r>
            <a:r>
              <a:rPr lang="en-GB" sz="700" spc="-5">
                <a:latin typeface="Arial"/>
                <a:cs typeface="Arial"/>
              </a:rPr>
              <a:t>each</a:t>
            </a:r>
            <a:r>
              <a:rPr lang="en-GB" sz="700" spc="-25">
                <a:latin typeface="Arial"/>
                <a:cs typeface="Arial"/>
              </a:rPr>
              <a:t> </a:t>
            </a:r>
            <a:r>
              <a:rPr lang="en-GB" sz="700" spc="-5">
                <a:latin typeface="Arial"/>
                <a:cs typeface="Arial"/>
              </a:rPr>
              <a:t>processor</a:t>
            </a:r>
            <a:r>
              <a:rPr lang="en-GB" sz="700" spc="-30">
                <a:latin typeface="Arial"/>
                <a:cs typeface="Arial"/>
              </a:rPr>
              <a:t> </a:t>
            </a:r>
            <a:r>
              <a:rPr lang="en-GB" sz="700" spc="-5">
                <a:latin typeface="Arial"/>
                <a:cs typeface="Arial"/>
              </a:rPr>
              <a:t>will</a:t>
            </a:r>
            <a:r>
              <a:rPr lang="en-GB" sz="700" spc="-25">
                <a:latin typeface="Arial"/>
                <a:cs typeface="Arial"/>
              </a:rPr>
              <a:t> </a:t>
            </a:r>
            <a:r>
              <a:rPr lang="en-GB" sz="700">
                <a:latin typeface="Arial"/>
                <a:cs typeface="Arial"/>
              </a:rPr>
              <a:t>do</a:t>
            </a:r>
            <a:r>
              <a:rPr lang="en-GB" sz="700" spc="-20">
                <a:latin typeface="Arial"/>
                <a:cs typeface="Arial"/>
              </a:rPr>
              <a:t> </a:t>
            </a:r>
            <a:r>
              <a:rPr lang="en-GB" sz="700" spc="-5">
                <a:latin typeface="Arial"/>
                <a:cs typeface="Arial"/>
              </a:rPr>
              <a:t>with </a:t>
            </a:r>
            <a:r>
              <a:rPr lang="en-GB" sz="700" spc="-185">
                <a:latin typeface="Arial"/>
                <a:cs typeface="Arial"/>
              </a:rPr>
              <a:t> </a:t>
            </a:r>
            <a:r>
              <a:rPr lang="en-GB" sz="700" spc="-10">
                <a:latin typeface="Arial"/>
                <a:cs typeface="Arial"/>
              </a:rPr>
              <a:t>the</a:t>
            </a:r>
            <a:r>
              <a:rPr lang="en-GB" sz="700" spc="5">
                <a:latin typeface="Arial"/>
                <a:cs typeface="Arial"/>
              </a:rPr>
              <a:t> </a:t>
            </a:r>
            <a:r>
              <a:rPr lang="en-GB" sz="700" spc="-5">
                <a:latin typeface="Arial"/>
                <a:cs typeface="Arial"/>
              </a:rPr>
              <a:t>data</a:t>
            </a:r>
            <a:r>
              <a:rPr lang="en-GB" sz="700" spc="-10">
                <a:latin typeface="Arial"/>
                <a:cs typeface="Arial"/>
              </a:rPr>
              <a:t> </a:t>
            </a:r>
            <a:r>
              <a:rPr lang="en-GB" sz="700" spc="-5">
                <a:latin typeface="Arial"/>
                <a:cs typeface="Arial"/>
              </a:rPr>
              <a:t>(e.g. host,</a:t>
            </a:r>
            <a:r>
              <a:rPr lang="en-GB" sz="700" spc="5">
                <a:latin typeface="Arial"/>
                <a:cs typeface="Arial"/>
              </a:rPr>
              <a:t> </a:t>
            </a:r>
            <a:r>
              <a:rPr lang="en-GB" sz="700" spc="-5">
                <a:latin typeface="Arial"/>
                <a:cs typeface="Arial"/>
              </a:rPr>
              <a:t>provide</a:t>
            </a:r>
            <a:r>
              <a:rPr lang="en-GB" sz="700" spc="-10">
                <a:latin typeface="Arial"/>
                <a:cs typeface="Arial"/>
              </a:rPr>
              <a:t> </a:t>
            </a:r>
            <a:r>
              <a:rPr lang="en-GB" sz="700" spc="-5">
                <a:latin typeface="Arial"/>
                <a:cs typeface="Arial"/>
              </a:rPr>
              <a:t>support,</a:t>
            </a:r>
            <a:r>
              <a:rPr lang="en-GB" sz="700" spc="5">
                <a:latin typeface="Arial"/>
                <a:cs typeface="Arial"/>
              </a:rPr>
              <a:t> </a:t>
            </a:r>
            <a:r>
              <a:rPr lang="en-GB" sz="700" spc="-5">
                <a:latin typeface="Arial"/>
                <a:cs typeface="Arial"/>
              </a:rPr>
              <a:t>etc.)</a:t>
            </a:r>
            <a:endParaRPr lang="en-GB" sz="700">
              <a:latin typeface="Arial"/>
              <a:cs typeface="Arial"/>
            </a:endParaRPr>
          </a:p>
        </p:txBody>
      </p:sp>
      <p:sp>
        <p:nvSpPr>
          <p:cNvPr id="12" name="Mod info (italics)">
            <a:extLst>
              <a:ext uri="{FF2B5EF4-FFF2-40B4-BE49-F238E27FC236}">
                <a16:creationId xmlns:a16="http://schemas.microsoft.com/office/drawing/2014/main" id="{DF5303B2-FF9D-46D0-BFF4-0DB25221E8F3}"/>
              </a:ext>
            </a:extLst>
          </p:cNvPr>
          <p:cNvSpPr txBox="1"/>
          <p:nvPr/>
        </p:nvSpPr>
        <p:spPr>
          <a:xfrm>
            <a:off x="4338506" y="2926610"/>
            <a:ext cx="3518032" cy="512961"/>
          </a:xfrm>
          <a:prstGeom prst="rect">
            <a:avLst/>
          </a:prstGeom>
          <a:noFill/>
        </p:spPr>
        <p:txBody>
          <a:bodyPr wrap="square" lIns="0" tIns="0" rIns="0" bIns="0">
            <a:spAutoFit/>
          </a:bodyPr>
          <a:lstStyle/>
          <a:p>
            <a:pPr marR="60960" algn="just">
              <a:lnSpc>
                <a:spcPts val="800"/>
              </a:lnSpc>
              <a:spcBef>
                <a:spcPts val="100"/>
              </a:spcBef>
            </a:pPr>
            <a:r>
              <a:rPr lang="en-GB" sz="700" i="1" spc="-5">
                <a:latin typeface="Arial"/>
                <a:cs typeface="Arial"/>
              </a:rPr>
              <a:t>**Any modification in the Processor listing shall </a:t>
            </a:r>
            <a:r>
              <a:rPr lang="en-GB" sz="700" i="1">
                <a:latin typeface="Arial"/>
                <a:cs typeface="Arial"/>
              </a:rPr>
              <a:t>be </a:t>
            </a:r>
            <a:r>
              <a:rPr lang="en-GB" sz="700" i="1" spc="-5">
                <a:latin typeface="Arial"/>
                <a:cs typeface="Arial"/>
              </a:rPr>
              <a:t>agreed in writing between </a:t>
            </a:r>
            <a:r>
              <a:rPr lang="en-GB" sz="700" i="1" spc="-10">
                <a:latin typeface="Arial"/>
                <a:cs typeface="Arial"/>
              </a:rPr>
              <a:t>the </a:t>
            </a:r>
            <a:r>
              <a:rPr lang="en-GB" sz="700" i="1" spc="-5">
                <a:latin typeface="Arial"/>
                <a:cs typeface="Arial"/>
              </a:rPr>
              <a:t> parties,</a:t>
            </a:r>
            <a:r>
              <a:rPr lang="en-GB" sz="700" i="1">
                <a:latin typeface="Arial"/>
                <a:cs typeface="Arial"/>
              </a:rPr>
              <a:t> </a:t>
            </a:r>
            <a:r>
              <a:rPr lang="en-GB" sz="700" i="1" spc="-5">
                <a:latin typeface="Arial"/>
                <a:cs typeface="Arial"/>
              </a:rPr>
              <a:t>either</a:t>
            </a:r>
            <a:r>
              <a:rPr lang="en-GB" sz="700" i="1">
                <a:latin typeface="Arial"/>
                <a:cs typeface="Arial"/>
              </a:rPr>
              <a:t> </a:t>
            </a:r>
            <a:r>
              <a:rPr lang="en-GB" sz="700" i="1" spc="-5">
                <a:latin typeface="Arial"/>
                <a:cs typeface="Arial"/>
              </a:rPr>
              <a:t>through</a:t>
            </a:r>
            <a:r>
              <a:rPr lang="en-GB" sz="700" i="1">
                <a:latin typeface="Arial"/>
                <a:cs typeface="Arial"/>
              </a:rPr>
              <a:t> </a:t>
            </a:r>
            <a:r>
              <a:rPr lang="en-GB" sz="700" i="1" spc="-5">
                <a:latin typeface="Arial"/>
                <a:cs typeface="Arial"/>
              </a:rPr>
              <a:t>an</a:t>
            </a:r>
            <a:r>
              <a:rPr lang="en-GB" sz="700" i="1">
                <a:latin typeface="Arial"/>
                <a:cs typeface="Arial"/>
              </a:rPr>
              <a:t> </a:t>
            </a:r>
            <a:r>
              <a:rPr lang="en-GB" sz="700" i="1" spc="-5">
                <a:latin typeface="Arial"/>
                <a:cs typeface="Arial"/>
              </a:rPr>
              <a:t>Amendment</a:t>
            </a:r>
            <a:r>
              <a:rPr lang="en-GB" sz="700" i="1">
                <a:latin typeface="Arial"/>
                <a:cs typeface="Arial"/>
              </a:rPr>
              <a:t> </a:t>
            </a:r>
            <a:r>
              <a:rPr lang="en-GB" sz="700" i="1" spc="-5">
                <a:latin typeface="Arial"/>
                <a:cs typeface="Arial"/>
              </a:rPr>
              <a:t>to</a:t>
            </a:r>
            <a:r>
              <a:rPr lang="en-GB" sz="700" i="1">
                <a:latin typeface="Arial"/>
                <a:cs typeface="Arial"/>
              </a:rPr>
              <a:t> </a:t>
            </a:r>
            <a:r>
              <a:rPr lang="en-GB" sz="700" i="1" spc="-5">
                <a:latin typeface="Arial"/>
                <a:cs typeface="Arial"/>
              </a:rPr>
              <a:t>this</a:t>
            </a:r>
            <a:r>
              <a:rPr lang="en-GB" sz="700" i="1">
                <a:latin typeface="Arial"/>
                <a:cs typeface="Arial"/>
              </a:rPr>
              <a:t> </a:t>
            </a:r>
            <a:r>
              <a:rPr lang="en-GB" sz="700" i="1" spc="-5">
                <a:latin typeface="Arial"/>
                <a:cs typeface="Arial"/>
              </a:rPr>
              <a:t>Agreement</a:t>
            </a:r>
            <a:r>
              <a:rPr lang="en-GB" sz="700" i="1">
                <a:latin typeface="Arial"/>
                <a:cs typeface="Arial"/>
              </a:rPr>
              <a:t> or</a:t>
            </a:r>
            <a:r>
              <a:rPr lang="en-GB" sz="700" i="1" spc="5">
                <a:latin typeface="Arial"/>
                <a:cs typeface="Arial"/>
              </a:rPr>
              <a:t> </a:t>
            </a:r>
            <a:r>
              <a:rPr lang="en-GB" sz="700" i="1" spc="-5">
                <a:latin typeface="Arial"/>
                <a:cs typeface="Arial"/>
              </a:rPr>
              <a:t>included</a:t>
            </a:r>
            <a:r>
              <a:rPr lang="en-GB" sz="700" i="1">
                <a:latin typeface="Arial"/>
                <a:cs typeface="Arial"/>
              </a:rPr>
              <a:t> </a:t>
            </a:r>
            <a:r>
              <a:rPr lang="en-GB" sz="700" i="1" spc="-5">
                <a:latin typeface="Arial"/>
                <a:cs typeface="Arial"/>
              </a:rPr>
              <a:t>in</a:t>
            </a:r>
            <a:r>
              <a:rPr lang="en-GB" sz="700" i="1">
                <a:latin typeface="Arial"/>
                <a:cs typeface="Arial"/>
              </a:rPr>
              <a:t> </a:t>
            </a:r>
            <a:r>
              <a:rPr lang="en-GB" sz="700" i="1" spc="-10">
                <a:latin typeface="Arial"/>
                <a:cs typeface="Arial"/>
              </a:rPr>
              <a:t>the </a:t>
            </a:r>
            <a:r>
              <a:rPr lang="en-GB" sz="700" i="1" spc="-5">
                <a:latin typeface="Arial"/>
                <a:cs typeface="Arial"/>
              </a:rPr>
              <a:t> applicable Sales Order or other relevant project agreement. If only the category </a:t>
            </a:r>
            <a:r>
              <a:rPr lang="en-GB" sz="700" i="1">
                <a:latin typeface="Arial"/>
                <a:cs typeface="Arial"/>
              </a:rPr>
              <a:t>of </a:t>
            </a:r>
            <a:r>
              <a:rPr lang="en-GB" sz="700" i="1" spc="5">
                <a:latin typeface="Arial"/>
                <a:cs typeface="Arial"/>
              </a:rPr>
              <a:t> </a:t>
            </a:r>
            <a:r>
              <a:rPr lang="en-GB" sz="700" i="1" spc="-5">
                <a:latin typeface="Arial"/>
                <a:cs typeface="Arial"/>
              </a:rPr>
              <a:t>Processor is known, but </a:t>
            </a:r>
            <a:r>
              <a:rPr lang="en-GB" sz="700" i="1" spc="-10">
                <a:latin typeface="Arial"/>
                <a:cs typeface="Arial"/>
              </a:rPr>
              <a:t>the </a:t>
            </a:r>
            <a:r>
              <a:rPr lang="en-GB" sz="700" i="1" spc="-5">
                <a:latin typeface="Arial"/>
                <a:cs typeface="Arial"/>
              </a:rPr>
              <a:t>specific processor has </a:t>
            </a:r>
            <a:r>
              <a:rPr lang="en-GB" sz="700" i="1" spc="-10">
                <a:latin typeface="Arial"/>
                <a:cs typeface="Arial"/>
              </a:rPr>
              <a:t>not </a:t>
            </a:r>
            <a:r>
              <a:rPr lang="en-GB" sz="700" i="1" spc="-5">
                <a:latin typeface="Arial"/>
                <a:cs typeface="Arial"/>
              </a:rPr>
              <a:t>yet been selected, </a:t>
            </a:r>
            <a:r>
              <a:rPr lang="en-GB" sz="700" i="1">
                <a:latin typeface="Arial"/>
                <a:cs typeface="Arial"/>
              </a:rPr>
              <a:t>state </a:t>
            </a:r>
            <a:r>
              <a:rPr lang="en-GB" sz="700" i="1" spc="-5">
                <a:latin typeface="Arial"/>
                <a:cs typeface="Arial"/>
              </a:rPr>
              <a:t>the </a:t>
            </a:r>
            <a:r>
              <a:rPr lang="en-GB" sz="700" i="1">
                <a:latin typeface="Arial"/>
                <a:cs typeface="Arial"/>
              </a:rPr>
              <a:t> </a:t>
            </a:r>
            <a:r>
              <a:rPr lang="en-GB" sz="700" i="1" spc="-5">
                <a:latin typeface="Arial"/>
                <a:cs typeface="Arial"/>
              </a:rPr>
              <a:t>category </a:t>
            </a:r>
            <a:r>
              <a:rPr lang="en-GB" sz="700" i="1">
                <a:latin typeface="Arial"/>
                <a:cs typeface="Arial"/>
              </a:rPr>
              <a:t>of</a:t>
            </a:r>
            <a:r>
              <a:rPr lang="en-GB" sz="700" i="1" spc="-5">
                <a:latin typeface="Arial"/>
                <a:cs typeface="Arial"/>
              </a:rPr>
              <a:t> Processor</a:t>
            </a:r>
            <a:r>
              <a:rPr lang="en-GB" sz="700" i="1" spc="5">
                <a:latin typeface="Arial"/>
                <a:cs typeface="Arial"/>
              </a:rPr>
              <a:t> </a:t>
            </a:r>
            <a:r>
              <a:rPr lang="en-GB" sz="700" i="1" spc="-5">
                <a:latin typeface="Arial"/>
                <a:cs typeface="Arial"/>
              </a:rPr>
              <a:t>and</a:t>
            </a:r>
            <a:r>
              <a:rPr lang="en-GB" sz="700" i="1" spc="-10">
                <a:latin typeface="Arial"/>
                <a:cs typeface="Arial"/>
              </a:rPr>
              <a:t> </a:t>
            </a:r>
            <a:r>
              <a:rPr lang="en-GB" sz="700" i="1" spc="-5">
                <a:latin typeface="Arial"/>
                <a:cs typeface="Arial"/>
              </a:rPr>
              <a:t>likely location(s).</a:t>
            </a:r>
            <a:endParaRPr lang="en-GB" sz="700">
              <a:latin typeface="Arial"/>
              <a:cs typeface="Arial"/>
            </a:endParaRPr>
          </a:p>
        </p:txBody>
      </p:sp>
      <p:sp>
        <p:nvSpPr>
          <p:cNvPr id="13" name="object 4">
            <a:extLst>
              <a:ext uri="{FF2B5EF4-FFF2-40B4-BE49-F238E27FC236}">
                <a16:creationId xmlns:a16="http://schemas.microsoft.com/office/drawing/2014/main" id="{E37991A0-AECB-49D7-8F91-E9EFF3DADFC4}"/>
              </a:ext>
            </a:extLst>
          </p:cNvPr>
          <p:cNvSpPr txBox="1"/>
          <p:nvPr/>
        </p:nvSpPr>
        <p:spPr>
          <a:xfrm>
            <a:off x="8202613" y="562905"/>
            <a:ext cx="3530731" cy="5407535"/>
          </a:xfrm>
          <a:prstGeom prst="rect">
            <a:avLst/>
          </a:prstGeom>
        </p:spPr>
        <p:txBody>
          <a:bodyPr vert="horz" wrap="square" lIns="0" tIns="19685" rIns="0" bIns="0" numCol="1" spcCol="360000" rtlCol="0">
            <a:noAutofit/>
          </a:bodyPr>
          <a:lstStyle/>
          <a:p>
            <a:pPr marL="12700" marR="5080" algn="just">
              <a:spcBef>
                <a:spcPts val="300"/>
              </a:spcBef>
              <a:spcAft>
                <a:spcPts val="300"/>
              </a:spcAft>
            </a:pPr>
            <a:r>
              <a:rPr lang="en-GB" sz="700" spc="-5">
                <a:latin typeface="Arial"/>
                <a:cs typeface="Arial"/>
              </a:rPr>
              <a:t>The</a:t>
            </a:r>
            <a:r>
              <a:rPr lang="en-GB" sz="700" spc="-25">
                <a:latin typeface="Arial"/>
                <a:cs typeface="Arial"/>
              </a:rPr>
              <a:t> </a:t>
            </a:r>
            <a:r>
              <a:rPr lang="en-GB" sz="700" spc="-5">
                <a:latin typeface="Arial"/>
                <a:cs typeface="Arial"/>
              </a:rPr>
              <a:t>Supplier</a:t>
            </a:r>
            <a:r>
              <a:rPr lang="en-GB" sz="700" spc="-30">
                <a:latin typeface="Arial"/>
                <a:cs typeface="Arial"/>
              </a:rPr>
              <a:t> </a:t>
            </a:r>
            <a:r>
              <a:rPr lang="en-GB" sz="700" spc="-5">
                <a:latin typeface="Arial"/>
                <a:cs typeface="Arial"/>
              </a:rPr>
              <a:t>and</a:t>
            </a:r>
            <a:r>
              <a:rPr lang="en-GB" sz="700" spc="-20">
                <a:latin typeface="Arial"/>
                <a:cs typeface="Arial"/>
              </a:rPr>
              <a:t> </a:t>
            </a:r>
            <a:r>
              <a:rPr lang="en-GB" sz="700" spc="-5">
                <a:latin typeface="Arial"/>
                <a:cs typeface="Arial"/>
              </a:rPr>
              <a:t>all</a:t>
            </a:r>
            <a:r>
              <a:rPr lang="en-GB" sz="700" spc="-25">
                <a:latin typeface="Arial"/>
                <a:cs typeface="Arial"/>
              </a:rPr>
              <a:t> </a:t>
            </a:r>
            <a:r>
              <a:rPr lang="en-GB" sz="700" spc="-5">
                <a:latin typeface="Arial"/>
                <a:cs typeface="Arial"/>
              </a:rPr>
              <a:t>sub-processors agreed</a:t>
            </a:r>
            <a:r>
              <a:rPr lang="en-GB" sz="700" spc="-25">
                <a:latin typeface="Arial"/>
                <a:cs typeface="Arial"/>
              </a:rPr>
              <a:t> </a:t>
            </a:r>
            <a:r>
              <a:rPr lang="en-GB" sz="700" spc="-5">
                <a:latin typeface="Arial"/>
                <a:cs typeface="Arial"/>
              </a:rPr>
              <a:t>with</a:t>
            </a:r>
            <a:r>
              <a:rPr lang="en-GB" sz="700" spc="-20">
                <a:latin typeface="Arial"/>
                <a:cs typeface="Arial"/>
              </a:rPr>
              <a:t> </a:t>
            </a:r>
            <a:r>
              <a:rPr lang="en-GB" sz="700" spc="-5">
                <a:latin typeface="Arial"/>
                <a:cs typeface="Arial"/>
              </a:rPr>
              <a:t>the</a:t>
            </a:r>
            <a:r>
              <a:rPr lang="en-GB" sz="700" spc="-25">
                <a:latin typeface="Arial"/>
                <a:cs typeface="Arial"/>
              </a:rPr>
              <a:t> </a:t>
            </a:r>
            <a:r>
              <a:rPr lang="en-GB" sz="700" spc="-5">
                <a:latin typeface="Arial"/>
                <a:cs typeface="Arial"/>
              </a:rPr>
              <a:t>Client</a:t>
            </a:r>
            <a:r>
              <a:rPr lang="en-GB" sz="700" spc="-10">
                <a:latin typeface="Arial"/>
                <a:cs typeface="Arial"/>
              </a:rPr>
              <a:t> </a:t>
            </a:r>
            <a:r>
              <a:rPr lang="en-GB" sz="700" spc="-5">
                <a:latin typeface="Arial"/>
                <a:cs typeface="Arial"/>
              </a:rPr>
              <a:t>and</a:t>
            </a:r>
            <a:r>
              <a:rPr lang="en-GB" sz="700" spc="-25">
                <a:latin typeface="Arial"/>
                <a:cs typeface="Arial"/>
              </a:rPr>
              <a:t> </a:t>
            </a:r>
            <a:r>
              <a:rPr lang="en-GB" sz="700" spc="-5">
                <a:latin typeface="Arial"/>
                <a:cs typeface="Arial"/>
              </a:rPr>
              <a:t>as</a:t>
            </a:r>
            <a:r>
              <a:rPr lang="en-GB" sz="700" spc="-20">
                <a:latin typeface="Arial"/>
                <a:cs typeface="Arial"/>
              </a:rPr>
              <a:t> </a:t>
            </a:r>
            <a:r>
              <a:rPr lang="en-GB" sz="700" spc="-5">
                <a:latin typeface="Arial"/>
                <a:cs typeface="Arial"/>
              </a:rPr>
              <a:t>listed</a:t>
            </a:r>
            <a:r>
              <a:rPr lang="en-GB" sz="700" spc="-15">
                <a:latin typeface="Arial"/>
                <a:cs typeface="Arial"/>
              </a:rPr>
              <a:t> </a:t>
            </a:r>
            <a:r>
              <a:rPr lang="en-GB" sz="700" spc="-5">
                <a:latin typeface="Arial"/>
                <a:cs typeface="Arial"/>
              </a:rPr>
              <a:t>in</a:t>
            </a:r>
            <a:r>
              <a:rPr lang="en-GB" sz="700" spc="-25">
                <a:latin typeface="Arial"/>
                <a:cs typeface="Arial"/>
              </a:rPr>
              <a:t> </a:t>
            </a:r>
            <a:r>
              <a:rPr lang="en-GB" sz="700" spc="-5">
                <a:latin typeface="Arial"/>
                <a:cs typeface="Arial"/>
              </a:rPr>
              <a:t>Schedule </a:t>
            </a:r>
            <a:r>
              <a:rPr lang="en-GB" sz="700">
                <a:latin typeface="Arial"/>
                <a:cs typeface="Arial"/>
              </a:rPr>
              <a:t> </a:t>
            </a:r>
            <a:r>
              <a:rPr lang="en-GB" sz="700" spc="-5">
                <a:latin typeface="Arial"/>
                <a:cs typeface="Arial"/>
              </a:rPr>
              <a:t>1 will have in place appropriate organisational and technical measures to safeguard </a:t>
            </a:r>
            <a:r>
              <a:rPr lang="en-GB" sz="700">
                <a:latin typeface="Arial"/>
                <a:cs typeface="Arial"/>
              </a:rPr>
              <a:t> </a:t>
            </a:r>
            <a:r>
              <a:rPr lang="en-GB" sz="700" spc="-10">
                <a:latin typeface="Arial"/>
                <a:cs typeface="Arial"/>
              </a:rPr>
              <a:t>the</a:t>
            </a:r>
            <a:r>
              <a:rPr lang="en-GB" sz="700" spc="-5">
                <a:latin typeface="Arial"/>
                <a:cs typeface="Arial"/>
              </a:rPr>
              <a:t> Personal</a:t>
            </a:r>
            <a:r>
              <a:rPr lang="en-GB" sz="700">
                <a:latin typeface="Arial"/>
                <a:cs typeface="Arial"/>
              </a:rPr>
              <a:t> Data</a:t>
            </a:r>
            <a:r>
              <a:rPr lang="en-GB" sz="700" spc="5">
                <a:latin typeface="Arial"/>
                <a:cs typeface="Arial"/>
              </a:rPr>
              <a:t> </a:t>
            </a:r>
            <a:r>
              <a:rPr lang="en-GB" sz="700" spc="-5">
                <a:latin typeface="Arial"/>
                <a:cs typeface="Arial"/>
              </a:rPr>
              <a:t>being</a:t>
            </a:r>
            <a:r>
              <a:rPr lang="en-GB" sz="700">
                <a:latin typeface="Arial"/>
                <a:cs typeface="Arial"/>
              </a:rPr>
              <a:t> </a:t>
            </a:r>
            <a:r>
              <a:rPr lang="en-GB" sz="700" spc="-5">
                <a:latin typeface="Arial"/>
                <a:cs typeface="Arial"/>
              </a:rPr>
              <a:t>processed</a:t>
            </a:r>
            <a:r>
              <a:rPr lang="en-GB" sz="700">
                <a:latin typeface="Arial"/>
                <a:cs typeface="Arial"/>
              </a:rPr>
              <a:t> </a:t>
            </a:r>
            <a:r>
              <a:rPr lang="en-GB" sz="700" spc="-5">
                <a:latin typeface="Arial"/>
                <a:cs typeface="Arial"/>
              </a:rPr>
              <a:t>under</a:t>
            </a:r>
            <a:r>
              <a:rPr lang="en-GB" sz="700">
                <a:latin typeface="Arial"/>
                <a:cs typeface="Arial"/>
              </a:rPr>
              <a:t> </a:t>
            </a:r>
            <a:r>
              <a:rPr lang="en-GB" sz="700" spc="-5">
                <a:latin typeface="Arial"/>
                <a:cs typeface="Arial"/>
              </a:rPr>
              <a:t>this</a:t>
            </a:r>
            <a:r>
              <a:rPr lang="en-GB" sz="700">
                <a:latin typeface="Arial"/>
                <a:cs typeface="Arial"/>
              </a:rPr>
              <a:t> </a:t>
            </a:r>
            <a:r>
              <a:rPr lang="en-GB" sz="700" spc="-5">
                <a:latin typeface="Arial"/>
                <a:cs typeface="Arial"/>
              </a:rPr>
              <a:t>data</a:t>
            </a:r>
            <a:r>
              <a:rPr lang="en-GB" sz="700">
                <a:latin typeface="Arial"/>
                <a:cs typeface="Arial"/>
              </a:rPr>
              <a:t> </a:t>
            </a:r>
            <a:r>
              <a:rPr lang="en-GB" sz="700" spc="-5">
                <a:latin typeface="Arial"/>
                <a:cs typeface="Arial"/>
              </a:rPr>
              <a:t>transfer</a:t>
            </a:r>
            <a:r>
              <a:rPr lang="en-GB" sz="700">
                <a:latin typeface="Arial"/>
                <a:cs typeface="Arial"/>
              </a:rPr>
              <a:t> </a:t>
            </a:r>
            <a:r>
              <a:rPr lang="en-GB" sz="700" spc="-5">
                <a:latin typeface="Arial"/>
                <a:cs typeface="Arial"/>
              </a:rPr>
              <a:t>agreement.</a:t>
            </a:r>
            <a:r>
              <a:rPr lang="en-GB" sz="700">
                <a:latin typeface="Arial"/>
                <a:cs typeface="Arial"/>
              </a:rPr>
              <a:t> </a:t>
            </a:r>
            <a:r>
              <a:rPr lang="en-GB" sz="700" spc="-5">
                <a:latin typeface="Arial"/>
                <a:cs typeface="Arial"/>
              </a:rPr>
              <a:t>The </a:t>
            </a:r>
            <a:r>
              <a:rPr lang="en-GB" sz="700">
                <a:latin typeface="Arial"/>
                <a:cs typeface="Arial"/>
              </a:rPr>
              <a:t> </a:t>
            </a:r>
            <a:r>
              <a:rPr lang="en-GB" sz="700" spc="-5">
                <a:latin typeface="Arial"/>
                <a:cs typeface="Arial"/>
              </a:rPr>
              <a:t>organisational,</a:t>
            </a:r>
            <a:r>
              <a:rPr lang="en-GB" sz="700" spc="125">
                <a:latin typeface="Arial"/>
                <a:cs typeface="Arial"/>
              </a:rPr>
              <a:t> </a:t>
            </a:r>
            <a:r>
              <a:rPr lang="en-GB" sz="700" spc="-5">
                <a:latin typeface="Arial"/>
                <a:cs typeface="Arial"/>
              </a:rPr>
              <a:t>operational</a:t>
            </a:r>
            <a:r>
              <a:rPr lang="en-GB" sz="700" spc="125">
                <a:latin typeface="Arial"/>
                <a:cs typeface="Arial"/>
              </a:rPr>
              <a:t> </a:t>
            </a:r>
            <a:r>
              <a:rPr lang="en-GB" sz="700" spc="-10">
                <a:latin typeface="Arial"/>
                <a:cs typeface="Arial"/>
              </a:rPr>
              <a:t>and</a:t>
            </a:r>
            <a:r>
              <a:rPr lang="en-GB" sz="700" spc="125">
                <a:latin typeface="Arial"/>
                <a:cs typeface="Arial"/>
              </a:rPr>
              <a:t> </a:t>
            </a:r>
            <a:r>
              <a:rPr lang="en-GB" sz="700" spc="-5">
                <a:latin typeface="Arial"/>
                <a:cs typeface="Arial"/>
              </a:rPr>
              <a:t>technological</a:t>
            </a:r>
            <a:r>
              <a:rPr lang="en-GB" sz="700" spc="125">
                <a:latin typeface="Arial"/>
                <a:cs typeface="Arial"/>
              </a:rPr>
              <a:t> </a:t>
            </a:r>
            <a:r>
              <a:rPr lang="en-GB" sz="700" spc="-5">
                <a:latin typeface="Arial"/>
                <a:cs typeface="Arial"/>
              </a:rPr>
              <a:t>processes</a:t>
            </a:r>
            <a:r>
              <a:rPr lang="en-GB" sz="700" spc="125">
                <a:latin typeface="Arial"/>
                <a:cs typeface="Arial"/>
              </a:rPr>
              <a:t> </a:t>
            </a:r>
            <a:r>
              <a:rPr lang="en-GB" sz="700" spc="-5">
                <a:latin typeface="Arial"/>
                <a:cs typeface="Arial"/>
              </a:rPr>
              <a:t>and</a:t>
            </a:r>
            <a:r>
              <a:rPr lang="en-GB" sz="700" spc="125">
                <a:latin typeface="Arial"/>
                <a:cs typeface="Arial"/>
              </a:rPr>
              <a:t> </a:t>
            </a:r>
            <a:r>
              <a:rPr lang="en-GB" sz="700" spc="-5">
                <a:latin typeface="Arial"/>
                <a:cs typeface="Arial"/>
              </a:rPr>
              <a:t>procedures</a:t>
            </a:r>
            <a:r>
              <a:rPr lang="en-GB" sz="700" spc="120">
                <a:latin typeface="Arial"/>
                <a:cs typeface="Arial"/>
              </a:rPr>
              <a:t> </a:t>
            </a:r>
            <a:r>
              <a:rPr lang="en-GB" sz="700" spc="-5">
                <a:latin typeface="Arial"/>
                <a:cs typeface="Arial"/>
              </a:rPr>
              <a:t>adopted </a:t>
            </a:r>
            <a:r>
              <a:rPr lang="en-GB" sz="700">
                <a:latin typeface="Arial"/>
                <a:cs typeface="Arial"/>
              </a:rPr>
              <a:t> </a:t>
            </a:r>
            <a:r>
              <a:rPr lang="en-GB" sz="700" spc="-10">
                <a:latin typeface="Arial"/>
                <a:cs typeface="Arial"/>
              </a:rPr>
              <a:t>are </a:t>
            </a:r>
            <a:r>
              <a:rPr lang="en-GB" sz="700" spc="-5">
                <a:latin typeface="Arial"/>
                <a:cs typeface="Arial"/>
              </a:rPr>
              <a:t>required to comply </a:t>
            </a:r>
            <a:r>
              <a:rPr lang="en-GB" sz="700">
                <a:latin typeface="Arial"/>
                <a:cs typeface="Arial"/>
              </a:rPr>
              <a:t>with </a:t>
            </a:r>
            <a:r>
              <a:rPr lang="en-GB" sz="700" spc="-5">
                <a:latin typeface="Arial"/>
                <a:cs typeface="Arial"/>
              </a:rPr>
              <a:t>the requirements </a:t>
            </a:r>
            <a:r>
              <a:rPr lang="en-GB" sz="700">
                <a:latin typeface="Arial"/>
                <a:cs typeface="Arial"/>
              </a:rPr>
              <a:t>of </a:t>
            </a:r>
            <a:r>
              <a:rPr lang="en-GB" sz="700" spc="-5">
                <a:latin typeface="Arial"/>
                <a:cs typeface="Arial"/>
              </a:rPr>
              <a:t>ISO/IEC 27002 (ISO/IEC 17799) </a:t>
            </a:r>
            <a:r>
              <a:rPr lang="en-GB" sz="700" spc="-10">
                <a:latin typeface="Arial"/>
                <a:cs typeface="Arial"/>
              </a:rPr>
              <a:t>as </a:t>
            </a:r>
            <a:r>
              <a:rPr lang="en-GB" sz="700" spc="-5">
                <a:latin typeface="Arial"/>
                <a:cs typeface="Arial"/>
              </a:rPr>
              <a:t> appropriate to the services being provided. Supplier will use ISO/IEC 27002 as a </a:t>
            </a:r>
            <a:r>
              <a:rPr lang="en-GB" sz="700">
                <a:latin typeface="Arial"/>
                <a:cs typeface="Arial"/>
              </a:rPr>
              <a:t> </a:t>
            </a:r>
            <a:r>
              <a:rPr lang="en-GB" sz="700" spc="-5">
                <a:latin typeface="Arial"/>
                <a:cs typeface="Arial"/>
              </a:rPr>
              <a:t>basis</a:t>
            </a:r>
            <a:r>
              <a:rPr lang="en-GB" sz="700" spc="-25">
                <a:latin typeface="Arial"/>
                <a:cs typeface="Arial"/>
              </a:rPr>
              <a:t> </a:t>
            </a:r>
            <a:r>
              <a:rPr lang="en-GB" sz="700" spc="-5">
                <a:latin typeface="Arial"/>
                <a:cs typeface="Arial"/>
              </a:rPr>
              <a:t>for</a:t>
            </a:r>
            <a:r>
              <a:rPr lang="en-GB" sz="700" spc="-40">
                <a:latin typeface="Arial"/>
                <a:cs typeface="Arial"/>
              </a:rPr>
              <a:t> </a:t>
            </a:r>
            <a:r>
              <a:rPr lang="en-GB" sz="700" spc="-5">
                <a:latin typeface="Arial"/>
                <a:cs typeface="Arial"/>
              </a:rPr>
              <a:t>auditing</a:t>
            </a:r>
            <a:r>
              <a:rPr lang="en-GB" sz="700" spc="-20">
                <a:latin typeface="Arial"/>
                <a:cs typeface="Arial"/>
              </a:rPr>
              <a:t> </a:t>
            </a:r>
            <a:r>
              <a:rPr lang="en-GB" sz="700" spc="-5">
                <a:latin typeface="Arial"/>
                <a:cs typeface="Arial"/>
              </a:rPr>
              <a:t>compliance</a:t>
            </a:r>
            <a:r>
              <a:rPr lang="en-GB" sz="700" spc="-40">
                <a:latin typeface="Arial"/>
                <a:cs typeface="Arial"/>
              </a:rPr>
              <a:t> </a:t>
            </a:r>
            <a:r>
              <a:rPr lang="en-GB" sz="700">
                <a:latin typeface="Arial"/>
                <a:cs typeface="Arial"/>
              </a:rPr>
              <a:t>with</a:t>
            </a:r>
            <a:r>
              <a:rPr lang="en-GB" sz="700" spc="-35">
                <a:latin typeface="Arial"/>
                <a:cs typeface="Arial"/>
              </a:rPr>
              <a:t> </a:t>
            </a:r>
            <a:r>
              <a:rPr lang="en-GB" sz="700" spc="-5">
                <a:latin typeface="Arial"/>
                <a:cs typeface="Arial"/>
              </a:rPr>
              <a:t>the</a:t>
            </a:r>
            <a:r>
              <a:rPr lang="en-GB" sz="700" spc="-25">
                <a:latin typeface="Arial"/>
                <a:cs typeface="Arial"/>
              </a:rPr>
              <a:t> </a:t>
            </a:r>
            <a:r>
              <a:rPr lang="en-GB" sz="700" spc="-5">
                <a:latin typeface="Arial"/>
                <a:cs typeface="Arial"/>
              </a:rPr>
              <a:t>guarantees</a:t>
            </a:r>
            <a:r>
              <a:rPr lang="en-GB" sz="700" spc="-20">
                <a:latin typeface="Arial"/>
                <a:cs typeface="Arial"/>
              </a:rPr>
              <a:t> </a:t>
            </a:r>
            <a:r>
              <a:rPr lang="en-GB" sz="700" spc="-5">
                <a:latin typeface="Arial"/>
                <a:cs typeface="Arial"/>
              </a:rPr>
              <a:t>Supplier</a:t>
            </a:r>
            <a:r>
              <a:rPr lang="en-GB" sz="700" spc="-25">
                <a:latin typeface="Arial"/>
                <a:cs typeface="Arial"/>
              </a:rPr>
              <a:t> </a:t>
            </a:r>
            <a:r>
              <a:rPr lang="en-GB" sz="700" spc="-5">
                <a:latin typeface="Arial"/>
                <a:cs typeface="Arial"/>
              </a:rPr>
              <a:t>provides</a:t>
            </a:r>
            <a:r>
              <a:rPr lang="en-GB" sz="700" spc="-35">
                <a:latin typeface="Arial"/>
                <a:cs typeface="Arial"/>
              </a:rPr>
              <a:t> </a:t>
            </a:r>
            <a:r>
              <a:rPr lang="en-GB" sz="700" spc="-5">
                <a:latin typeface="Arial"/>
                <a:cs typeface="Arial"/>
              </a:rPr>
              <a:t>in</a:t>
            </a:r>
            <a:r>
              <a:rPr lang="en-GB" sz="700" spc="-20">
                <a:latin typeface="Arial"/>
                <a:cs typeface="Arial"/>
              </a:rPr>
              <a:t> </a:t>
            </a:r>
            <a:r>
              <a:rPr lang="en-GB" sz="700" spc="-5">
                <a:latin typeface="Arial"/>
                <a:cs typeface="Arial"/>
              </a:rPr>
              <a:t>relation</a:t>
            </a:r>
            <a:r>
              <a:rPr lang="en-GB" sz="700" spc="-40">
                <a:latin typeface="Arial"/>
                <a:cs typeface="Arial"/>
              </a:rPr>
              <a:t> </a:t>
            </a:r>
            <a:r>
              <a:rPr lang="en-GB" sz="700">
                <a:latin typeface="Arial"/>
                <a:cs typeface="Arial"/>
              </a:rPr>
              <a:t>to</a:t>
            </a:r>
            <a:r>
              <a:rPr lang="en-GB" sz="700" spc="-40">
                <a:latin typeface="Arial"/>
                <a:cs typeface="Arial"/>
              </a:rPr>
              <a:t> </a:t>
            </a:r>
            <a:r>
              <a:rPr lang="en-GB" sz="700" spc="-5">
                <a:latin typeface="Arial"/>
                <a:cs typeface="Arial"/>
              </a:rPr>
              <a:t>this </a:t>
            </a:r>
            <a:r>
              <a:rPr lang="en-GB" sz="700">
                <a:latin typeface="Arial"/>
                <a:cs typeface="Arial"/>
              </a:rPr>
              <a:t> </a:t>
            </a:r>
            <a:r>
              <a:rPr lang="en-GB" sz="700" spc="-5">
                <a:latin typeface="Arial"/>
                <a:cs typeface="Arial"/>
              </a:rPr>
              <a:t>obligation.</a:t>
            </a:r>
            <a:endParaRPr lang="en-GB" sz="700">
              <a:latin typeface="Arial"/>
              <a:cs typeface="Arial"/>
            </a:endParaRPr>
          </a:p>
          <a:p>
            <a:pPr marL="12700">
              <a:spcBef>
                <a:spcPts val="300"/>
              </a:spcBef>
              <a:spcAft>
                <a:spcPts val="300"/>
              </a:spcAft>
            </a:pPr>
            <a:r>
              <a:rPr lang="en-GB" sz="700" spc="-5">
                <a:latin typeface="Arial"/>
                <a:cs typeface="Arial"/>
              </a:rPr>
              <a:t>The measures</a:t>
            </a:r>
            <a:r>
              <a:rPr lang="en-GB" sz="700" spc="5">
                <a:latin typeface="Arial"/>
                <a:cs typeface="Arial"/>
              </a:rPr>
              <a:t> </a:t>
            </a:r>
            <a:r>
              <a:rPr lang="en-GB" sz="700" spc="-5">
                <a:latin typeface="Arial"/>
                <a:cs typeface="Arial"/>
              </a:rPr>
              <a:t>in</a:t>
            </a:r>
            <a:r>
              <a:rPr lang="en-GB" sz="700" spc="10">
                <a:latin typeface="Arial"/>
                <a:cs typeface="Arial"/>
              </a:rPr>
              <a:t> </a:t>
            </a:r>
            <a:r>
              <a:rPr lang="en-GB" sz="700" spc="-5">
                <a:latin typeface="Arial"/>
                <a:cs typeface="Arial"/>
              </a:rPr>
              <a:t>place</a:t>
            </a:r>
            <a:r>
              <a:rPr lang="en-GB" sz="700">
                <a:latin typeface="Arial"/>
                <a:cs typeface="Arial"/>
              </a:rPr>
              <a:t> </a:t>
            </a:r>
            <a:r>
              <a:rPr lang="en-GB" sz="700" spc="-5">
                <a:latin typeface="Arial"/>
                <a:cs typeface="Arial"/>
              </a:rPr>
              <a:t>will</a:t>
            </a:r>
            <a:r>
              <a:rPr lang="en-GB" sz="700" spc="20">
                <a:latin typeface="Arial"/>
                <a:cs typeface="Arial"/>
              </a:rPr>
              <a:t> </a:t>
            </a:r>
            <a:r>
              <a:rPr lang="en-GB" sz="700" spc="-5">
                <a:latin typeface="Arial"/>
                <a:cs typeface="Arial"/>
              </a:rPr>
              <a:t>include</a:t>
            </a:r>
            <a:r>
              <a:rPr lang="en-GB" sz="700" spc="15">
                <a:latin typeface="Arial"/>
                <a:cs typeface="Arial"/>
              </a:rPr>
              <a:t> </a:t>
            </a:r>
            <a:r>
              <a:rPr lang="en-GB" sz="700" spc="-5">
                <a:latin typeface="Arial"/>
                <a:cs typeface="Arial"/>
              </a:rPr>
              <a:t>the following</a:t>
            </a:r>
            <a:r>
              <a:rPr lang="en-GB" sz="700">
                <a:latin typeface="Arial"/>
                <a:cs typeface="Arial"/>
              </a:rPr>
              <a:t> </a:t>
            </a:r>
            <a:r>
              <a:rPr lang="en-GB" sz="700" spc="-5">
                <a:latin typeface="Arial"/>
                <a:cs typeface="Arial"/>
              </a:rPr>
              <a:t>minimum</a:t>
            </a:r>
            <a:r>
              <a:rPr lang="en-GB" sz="700" spc="15">
                <a:latin typeface="Arial"/>
                <a:cs typeface="Arial"/>
              </a:rPr>
              <a:t> </a:t>
            </a:r>
            <a:r>
              <a:rPr lang="en-GB" sz="700" spc="-5">
                <a:latin typeface="Arial"/>
                <a:cs typeface="Arial"/>
              </a:rPr>
              <a:t>mandatory</a:t>
            </a:r>
            <a:r>
              <a:rPr lang="en-GB" sz="700" spc="10">
                <a:latin typeface="Arial"/>
                <a:cs typeface="Arial"/>
              </a:rPr>
              <a:t> </a:t>
            </a:r>
            <a:r>
              <a:rPr lang="en-GB" sz="700" spc="-5">
                <a:latin typeface="Arial"/>
                <a:cs typeface="Arial"/>
              </a:rPr>
              <a:t>requirements:</a:t>
            </a:r>
            <a:endParaRPr lang="en-GB" sz="700">
              <a:latin typeface="Arial"/>
              <a:cs typeface="Arial"/>
            </a:endParaRPr>
          </a:p>
          <a:p>
            <a:pPr marL="12700">
              <a:spcBef>
                <a:spcPts val="300"/>
              </a:spcBef>
              <a:spcAft>
                <a:spcPts val="300"/>
              </a:spcAft>
            </a:pPr>
            <a:r>
              <a:rPr lang="en-GB" sz="700" b="1" spc="-5">
                <a:latin typeface="Arial"/>
                <a:cs typeface="Arial"/>
              </a:rPr>
              <a:t>Organizational</a:t>
            </a:r>
            <a:r>
              <a:rPr lang="en-GB" sz="700" b="1" spc="-25">
                <a:latin typeface="Arial"/>
                <a:cs typeface="Arial"/>
              </a:rPr>
              <a:t> </a:t>
            </a:r>
            <a:r>
              <a:rPr lang="en-GB" sz="700" b="1" spc="-5">
                <a:latin typeface="Arial"/>
                <a:cs typeface="Arial"/>
              </a:rPr>
              <a:t>Safeguards</a:t>
            </a:r>
          </a:p>
          <a:p>
            <a:pPr marL="180000" marR="5080" indent="-180000" algn="just">
              <a:spcBef>
                <a:spcPts val="300"/>
              </a:spcBef>
              <a:spcAft>
                <a:spcPts val="300"/>
              </a:spcAft>
              <a:buFont typeface="Arial" panose="020B0604020202020204" pitchFamily="34" charset="0"/>
              <a:buChar char="•"/>
              <a:tabLst>
                <a:tab pos="241935" algn="l"/>
              </a:tabLst>
            </a:pPr>
            <a:r>
              <a:rPr lang="en-GB" sz="700" spc="-5">
                <a:latin typeface="Arial"/>
                <a:cs typeface="Arial"/>
              </a:rPr>
              <a:t>Supplier</a:t>
            </a:r>
            <a:r>
              <a:rPr lang="en-GB" sz="700" spc="-40">
                <a:latin typeface="Arial"/>
                <a:cs typeface="Arial"/>
              </a:rPr>
              <a:t> </a:t>
            </a:r>
            <a:r>
              <a:rPr lang="en-GB" sz="700" spc="-10">
                <a:latin typeface="Arial"/>
                <a:cs typeface="Arial"/>
              </a:rPr>
              <a:t>has</a:t>
            </a:r>
            <a:r>
              <a:rPr lang="en-GB" sz="700" spc="-35">
                <a:latin typeface="Arial"/>
                <a:cs typeface="Arial"/>
              </a:rPr>
              <a:t> </a:t>
            </a:r>
            <a:r>
              <a:rPr lang="en-GB" sz="700" spc="-5">
                <a:latin typeface="Arial"/>
                <a:cs typeface="Arial"/>
              </a:rPr>
              <a:t>an</a:t>
            </a:r>
            <a:r>
              <a:rPr lang="en-GB" sz="700" spc="-40">
                <a:latin typeface="Arial"/>
                <a:cs typeface="Arial"/>
              </a:rPr>
              <a:t> </a:t>
            </a:r>
            <a:r>
              <a:rPr lang="en-GB" sz="700" spc="-5">
                <a:latin typeface="Arial"/>
                <a:cs typeface="Arial"/>
              </a:rPr>
              <a:t>appointed</a:t>
            </a:r>
            <a:r>
              <a:rPr lang="en-GB" sz="700" spc="-50">
                <a:latin typeface="Arial"/>
                <a:cs typeface="Arial"/>
              </a:rPr>
              <a:t> </a:t>
            </a:r>
            <a:r>
              <a:rPr lang="en-GB" sz="700">
                <a:latin typeface="Arial"/>
                <a:cs typeface="Arial"/>
              </a:rPr>
              <a:t>data</a:t>
            </a:r>
            <a:r>
              <a:rPr lang="en-GB" sz="700" spc="-50">
                <a:latin typeface="Arial"/>
                <a:cs typeface="Arial"/>
              </a:rPr>
              <a:t> </a:t>
            </a:r>
            <a:r>
              <a:rPr lang="en-GB" sz="700" spc="-5">
                <a:latin typeface="Arial"/>
                <a:cs typeface="Arial"/>
              </a:rPr>
              <a:t>protection</a:t>
            </a:r>
            <a:r>
              <a:rPr lang="en-GB" sz="700" spc="-40">
                <a:latin typeface="Arial"/>
                <a:cs typeface="Arial"/>
              </a:rPr>
              <a:t> </a:t>
            </a:r>
            <a:r>
              <a:rPr lang="en-GB" sz="700" spc="-5">
                <a:latin typeface="Arial"/>
                <a:cs typeface="Arial"/>
              </a:rPr>
              <a:t>officer</a:t>
            </a:r>
            <a:r>
              <a:rPr lang="en-GB" sz="700" spc="-50">
                <a:latin typeface="Arial"/>
                <a:cs typeface="Arial"/>
              </a:rPr>
              <a:t> </a:t>
            </a:r>
            <a:r>
              <a:rPr lang="en-GB" sz="700" spc="-5">
                <a:latin typeface="Arial"/>
                <a:cs typeface="Arial"/>
              </a:rPr>
              <a:t>who</a:t>
            </a:r>
            <a:r>
              <a:rPr lang="en-GB" sz="700" spc="-40">
                <a:latin typeface="Arial"/>
                <a:cs typeface="Arial"/>
              </a:rPr>
              <a:t> </a:t>
            </a:r>
            <a:r>
              <a:rPr lang="en-GB" sz="700" spc="-10">
                <a:latin typeface="Arial"/>
                <a:cs typeface="Arial"/>
              </a:rPr>
              <a:t>has</a:t>
            </a:r>
            <a:r>
              <a:rPr lang="en-GB" sz="700" spc="-35">
                <a:latin typeface="Arial"/>
                <a:cs typeface="Arial"/>
              </a:rPr>
              <a:t> </a:t>
            </a:r>
            <a:r>
              <a:rPr lang="en-GB" sz="700" spc="-5">
                <a:latin typeface="Arial"/>
                <a:cs typeface="Arial"/>
              </a:rPr>
              <a:t>data</a:t>
            </a:r>
            <a:r>
              <a:rPr lang="en-GB" sz="700" spc="-40">
                <a:latin typeface="Arial"/>
                <a:cs typeface="Arial"/>
              </a:rPr>
              <a:t> </a:t>
            </a:r>
            <a:r>
              <a:rPr lang="en-GB" sz="700" spc="-5">
                <a:latin typeface="Arial"/>
                <a:cs typeface="Arial"/>
              </a:rPr>
              <a:t>protection </a:t>
            </a:r>
            <a:r>
              <a:rPr lang="en-GB" sz="700" spc="-185">
                <a:latin typeface="Arial"/>
                <a:cs typeface="Arial"/>
              </a:rPr>
              <a:t> </a:t>
            </a:r>
            <a:r>
              <a:rPr lang="en-GB" sz="700" spc="-10">
                <a:latin typeface="Arial"/>
                <a:cs typeface="Arial"/>
              </a:rPr>
              <a:t>and </a:t>
            </a:r>
            <a:r>
              <a:rPr lang="en-GB" sz="700" spc="-5">
                <a:latin typeface="Arial"/>
                <a:cs typeface="Arial"/>
              </a:rPr>
              <a:t>information security responsibilities set out as part of her duties and </a:t>
            </a:r>
            <a:r>
              <a:rPr lang="en-GB" sz="700">
                <a:latin typeface="Arial"/>
                <a:cs typeface="Arial"/>
              </a:rPr>
              <a:t> </a:t>
            </a:r>
            <a:r>
              <a:rPr lang="en-GB" sz="700" spc="-5">
                <a:latin typeface="Arial"/>
                <a:cs typeface="Arial"/>
              </a:rPr>
              <a:t>heads</a:t>
            </a:r>
            <a:r>
              <a:rPr lang="en-GB" sz="700">
                <a:latin typeface="Arial"/>
                <a:cs typeface="Arial"/>
              </a:rPr>
              <a:t> </a:t>
            </a:r>
            <a:r>
              <a:rPr lang="en-GB" sz="700" spc="-5">
                <a:latin typeface="Arial"/>
                <a:cs typeface="Arial"/>
              </a:rPr>
              <a:t>up</a:t>
            </a:r>
            <a:r>
              <a:rPr lang="en-GB" sz="700" spc="5">
                <a:latin typeface="Arial"/>
                <a:cs typeface="Arial"/>
              </a:rPr>
              <a:t> </a:t>
            </a:r>
            <a:r>
              <a:rPr lang="en-GB" sz="700" spc="-5">
                <a:latin typeface="Arial"/>
                <a:cs typeface="Arial"/>
              </a:rPr>
              <a:t>a</a:t>
            </a:r>
            <a:r>
              <a:rPr lang="en-GB" sz="700" spc="-10">
                <a:latin typeface="Arial"/>
                <a:cs typeface="Arial"/>
              </a:rPr>
              <a:t> </a:t>
            </a:r>
            <a:r>
              <a:rPr lang="en-GB" sz="700" spc="-5">
                <a:latin typeface="Arial"/>
                <a:cs typeface="Arial"/>
              </a:rPr>
              <a:t>dedicated</a:t>
            </a:r>
            <a:r>
              <a:rPr lang="en-GB" sz="700" spc="-10">
                <a:latin typeface="Arial"/>
                <a:cs typeface="Arial"/>
              </a:rPr>
              <a:t> </a:t>
            </a:r>
            <a:r>
              <a:rPr lang="en-GB" sz="700" spc="-5">
                <a:latin typeface="Arial"/>
                <a:cs typeface="Arial"/>
              </a:rPr>
              <a:t>Compliance</a:t>
            </a:r>
            <a:r>
              <a:rPr lang="en-GB" sz="700" spc="-10">
                <a:latin typeface="Arial"/>
                <a:cs typeface="Arial"/>
              </a:rPr>
              <a:t> </a:t>
            </a:r>
            <a:r>
              <a:rPr lang="en-GB" sz="700" spc="-5">
                <a:latin typeface="Arial"/>
                <a:cs typeface="Arial"/>
              </a:rPr>
              <a:t>Department.</a:t>
            </a:r>
          </a:p>
          <a:p>
            <a:pPr marL="180000" marR="6985" indent="-180000" algn="just">
              <a:spcBef>
                <a:spcPts val="300"/>
              </a:spcBef>
              <a:spcAft>
                <a:spcPts val="300"/>
              </a:spcAft>
              <a:buFont typeface="Arial" panose="020B0604020202020204" pitchFamily="34" charset="0"/>
              <a:buChar char="•"/>
            </a:pPr>
            <a:r>
              <a:rPr lang="en-GB" sz="700" spc="-5">
                <a:latin typeface="Arial"/>
                <a:cs typeface="Arial"/>
              </a:rPr>
              <a:t>Supplier will appoint a representative in the Union to meet EU GDPR </a:t>
            </a:r>
            <a:r>
              <a:rPr lang="en-GB" sz="700">
                <a:latin typeface="Arial"/>
                <a:cs typeface="Arial"/>
              </a:rPr>
              <a:t> </a:t>
            </a:r>
            <a:r>
              <a:rPr lang="en-GB" sz="700" spc="-5">
                <a:latin typeface="Arial"/>
                <a:cs typeface="Arial"/>
              </a:rPr>
              <a:t>requirements.</a:t>
            </a:r>
            <a:endParaRPr lang="en-GB" sz="700">
              <a:latin typeface="Arial"/>
              <a:cs typeface="Arial"/>
            </a:endParaRPr>
          </a:p>
          <a:p>
            <a:pPr marL="180000" marR="6350" indent="-180000" algn="just">
              <a:spcBef>
                <a:spcPts val="300"/>
              </a:spcBef>
              <a:spcAft>
                <a:spcPts val="300"/>
              </a:spcAft>
              <a:buFont typeface="Arial" panose="020B0604020202020204" pitchFamily="34" charset="0"/>
              <a:buChar char="•"/>
            </a:pPr>
            <a:r>
              <a:rPr lang="en-GB" sz="700" spc="-5">
                <a:latin typeface="Arial"/>
                <a:cs typeface="Arial"/>
              </a:rPr>
              <a:t>Physical</a:t>
            </a:r>
            <a:r>
              <a:rPr lang="en-GB" sz="700">
                <a:latin typeface="Arial"/>
                <a:cs typeface="Arial"/>
              </a:rPr>
              <a:t> </a:t>
            </a:r>
            <a:r>
              <a:rPr lang="en-GB" sz="700" spc="-5">
                <a:latin typeface="Arial"/>
                <a:cs typeface="Arial"/>
              </a:rPr>
              <a:t>access</a:t>
            </a:r>
            <a:r>
              <a:rPr lang="en-GB" sz="700">
                <a:latin typeface="Arial"/>
                <a:cs typeface="Arial"/>
              </a:rPr>
              <a:t> </a:t>
            </a:r>
            <a:r>
              <a:rPr lang="en-GB" sz="700" spc="-5">
                <a:latin typeface="Arial"/>
                <a:cs typeface="Arial"/>
              </a:rPr>
              <a:t>to</a:t>
            </a:r>
            <a:r>
              <a:rPr lang="en-GB" sz="700">
                <a:latin typeface="Arial"/>
                <a:cs typeface="Arial"/>
              </a:rPr>
              <a:t> </a:t>
            </a:r>
            <a:r>
              <a:rPr lang="en-GB" sz="700" spc="-5">
                <a:latin typeface="Arial"/>
                <a:cs typeface="Arial"/>
              </a:rPr>
              <a:t>the</a:t>
            </a:r>
            <a:r>
              <a:rPr lang="en-GB" sz="700">
                <a:latin typeface="Arial"/>
                <a:cs typeface="Arial"/>
              </a:rPr>
              <a:t> </a:t>
            </a:r>
            <a:r>
              <a:rPr lang="en-GB" sz="700" spc="-5">
                <a:latin typeface="Arial"/>
                <a:cs typeface="Arial"/>
              </a:rPr>
              <a:t>building</a:t>
            </a:r>
            <a:r>
              <a:rPr lang="en-GB" sz="700">
                <a:latin typeface="Arial"/>
                <a:cs typeface="Arial"/>
              </a:rPr>
              <a:t> </a:t>
            </a:r>
            <a:r>
              <a:rPr lang="en-GB" sz="700" spc="-5">
                <a:latin typeface="Arial"/>
                <a:cs typeface="Arial"/>
              </a:rPr>
              <a:t>is limited </a:t>
            </a:r>
            <a:r>
              <a:rPr lang="en-GB" sz="700">
                <a:latin typeface="Arial"/>
                <a:cs typeface="Arial"/>
              </a:rPr>
              <a:t>by </a:t>
            </a:r>
            <a:r>
              <a:rPr lang="en-GB" sz="700" spc="-5">
                <a:latin typeface="Arial"/>
                <a:cs typeface="Arial"/>
              </a:rPr>
              <a:t>various</a:t>
            </a:r>
            <a:r>
              <a:rPr lang="en-GB" sz="700">
                <a:latin typeface="Arial"/>
                <a:cs typeface="Arial"/>
              </a:rPr>
              <a:t> </a:t>
            </a:r>
            <a:r>
              <a:rPr lang="en-GB" sz="700" spc="-5">
                <a:latin typeface="Arial"/>
                <a:cs typeface="Arial"/>
              </a:rPr>
              <a:t>access</a:t>
            </a:r>
            <a:r>
              <a:rPr lang="en-GB" sz="700">
                <a:latin typeface="Arial"/>
                <a:cs typeface="Arial"/>
              </a:rPr>
              <a:t> </a:t>
            </a:r>
            <a:r>
              <a:rPr lang="en-GB" sz="700" spc="-5">
                <a:latin typeface="Arial"/>
                <a:cs typeface="Arial"/>
              </a:rPr>
              <a:t>control </a:t>
            </a:r>
            <a:r>
              <a:rPr lang="en-GB" sz="700">
                <a:latin typeface="Arial"/>
                <a:cs typeface="Arial"/>
              </a:rPr>
              <a:t> </a:t>
            </a:r>
            <a:r>
              <a:rPr lang="en-GB" sz="700" spc="-5">
                <a:latin typeface="Arial"/>
                <a:cs typeface="Arial"/>
              </a:rPr>
              <a:t>mechanisms (e.g. key cards) and in </a:t>
            </a:r>
            <a:r>
              <a:rPr lang="en-GB" sz="700">
                <a:latin typeface="Arial"/>
                <a:cs typeface="Arial"/>
              </a:rPr>
              <a:t>most </a:t>
            </a:r>
            <a:r>
              <a:rPr lang="en-GB" sz="700" spc="-5">
                <a:latin typeface="Arial"/>
                <a:cs typeface="Arial"/>
              </a:rPr>
              <a:t>cases entrances </a:t>
            </a:r>
            <a:r>
              <a:rPr lang="en-GB" sz="700">
                <a:latin typeface="Arial"/>
                <a:cs typeface="Arial"/>
              </a:rPr>
              <a:t>to </a:t>
            </a:r>
            <a:r>
              <a:rPr lang="en-GB" sz="700" spc="-5">
                <a:latin typeface="Arial"/>
                <a:cs typeface="Arial"/>
              </a:rPr>
              <a:t>Supplier’s </a:t>
            </a:r>
            <a:r>
              <a:rPr lang="en-GB" sz="700">
                <a:latin typeface="Arial"/>
                <a:cs typeface="Arial"/>
              </a:rPr>
              <a:t> </a:t>
            </a:r>
            <a:r>
              <a:rPr lang="en-GB" sz="700" spc="-5">
                <a:latin typeface="Arial"/>
                <a:cs typeface="Arial"/>
              </a:rPr>
              <a:t>offices are</a:t>
            </a:r>
            <a:r>
              <a:rPr lang="en-GB" sz="700" spc="5">
                <a:latin typeface="Arial"/>
                <a:cs typeface="Arial"/>
              </a:rPr>
              <a:t> </a:t>
            </a:r>
            <a:r>
              <a:rPr lang="en-GB" sz="700" spc="-5">
                <a:latin typeface="Arial"/>
                <a:cs typeface="Arial"/>
              </a:rPr>
              <a:t>staffed</a:t>
            </a:r>
            <a:r>
              <a:rPr lang="en-GB" sz="700" spc="5">
                <a:latin typeface="Arial"/>
                <a:cs typeface="Arial"/>
              </a:rPr>
              <a:t> </a:t>
            </a:r>
            <a:r>
              <a:rPr lang="en-GB" sz="700" spc="-5">
                <a:latin typeface="Arial"/>
                <a:cs typeface="Arial"/>
              </a:rPr>
              <a:t>by</a:t>
            </a:r>
            <a:r>
              <a:rPr lang="en-GB" sz="700" spc="5">
                <a:latin typeface="Arial"/>
                <a:cs typeface="Arial"/>
              </a:rPr>
              <a:t> </a:t>
            </a:r>
            <a:r>
              <a:rPr lang="en-GB" sz="700" spc="-5">
                <a:latin typeface="Arial"/>
                <a:cs typeface="Arial"/>
              </a:rPr>
              <a:t>receptionists/security staff.</a:t>
            </a:r>
          </a:p>
          <a:p>
            <a:pPr marL="180000" marR="5080" indent="-180000" algn="just">
              <a:spcBef>
                <a:spcPts val="300"/>
              </a:spcBef>
              <a:spcAft>
                <a:spcPts val="300"/>
              </a:spcAft>
              <a:buFont typeface="Arial" panose="020B0604020202020204" pitchFamily="34" charset="0"/>
              <a:buChar char="•"/>
            </a:pPr>
            <a:r>
              <a:rPr lang="en-GB" sz="700" spc="-5">
                <a:latin typeface="Arial"/>
                <a:cs typeface="Arial"/>
              </a:rPr>
              <a:t>Supplier’s employees are instructed </a:t>
            </a:r>
            <a:r>
              <a:rPr lang="en-GB" sz="700">
                <a:latin typeface="Arial"/>
                <a:cs typeface="Arial"/>
              </a:rPr>
              <a:t>on </a:t>
            </a:r>
            <a:r>
              <a:rPr lang="en-GB" sz="700" spc="-5">
                <a:latin typeface="Arial"/>
                <a:cs typeface="Arial"/>
              </a:rPr>
              <a:t>data protection and information </a:t>
            </a:r>
            <a:r>
              <a:rPr lang="en-GB" sz="700">
                <a:latin typeface="Arial"/>
                <a:cs typeface="Arial"/>
              </a:rPr>
              <a:t> </a:t>
            </a:r>
            <a:r>
              <a:rPr lang="en-GB" sz="700" spc="-5">
                <a:latin typeface="Arial"/>
                <a:cs typeface="Arial"/>
              </a:rPr>
              <a:t>security matters upon commencing employment with Supplier and </a:t>
            </a:r>
            <a:r>
              <a:rPr lang="en-GB" sz="700" spc="-10">
                <a:latin typeface="Arial"/>
                <a:cs typeface="Arial"/>
              </a:rPr>
              <a:t>are </a:t>
            </a:r>
            <a:r>
              <a:rPr lang="en-GB" sz="700" spc="-5">
                <a:latin typeface="Arial"/>
                <a:cs typeface="Arial"/>
              </a:rPr>
              <a:t> subject</a:t>
            </a:r>
            <a:r>
              <a:rPr lang="en-GB" sz="700" spc="-10">
                <a:latin typeface="Arial"/>
                <a:cs typeface="Arial"/>
              </a:rPr>
              <a:t> </a:t>
            </a:r>
            <a:r>
              <a:rPr lang="en-GB" sz="700">
                <a:latin typeface="Arial"/>
                <a:cs typeface="Arial"/>
              </a:rPr>
              <a:t>to</a:t>
            </a:r>
            <a:r>
              <a:rPr lang="en-GB" sz="700" spc="-10">
                <a:latin typeface="Arial"/>
                <a:cs typeface="Arial"/>
              </a:rPr>
              <a:t> </a:t>
            </a:r>
            <a:r>
              <a:rPr lang="en-GB" sz="700" spc="-5">
                <a:latin typeface="Arial"/>
                <a:cs typeface="Arial"/>
              </a:rPr>
              <a:t>confidentiality</a:t>
            </a:r>
            <a:r>
              <a:rPr lang="en-GB" sz="700" spc="5">
                <a:latin typeface="Arial"/>
                <a:cs typeface="Arial"/>
              </a:rPr>
              <a:t> </a:t>
            </a:r>
            <a:r>
              <a:rPr lang="en-GB" sz="700" spc="-5">
                <a:latin typeface="Arial"/>
                <a:cs typeface="Arial"/>
              </a:rPr>
              <a:t>obligations.</a:t>
            </a:r>
          </a:p>
          <a:p>
            <a:pPr marL="180000" marR="5080" indent="-180000" algn="just">
              <a:spcBef>
                <a:spcPts val="300"/>
              </a:spcBef>
              <a:spcAft>
                <a:spcPts val="300"/>
              </a:spcAft>
              <a:buFont typeface="Arial" panose="020B0604020202020204" pitchFamily="34" charset="0"/>
              <a:buChar char="•"/>
            </a:pPr>
            <a:r>
              <a:rPr lang="en-GB" sz="700" spc="-5">
                <a:latin typeface="Arial"/>
                <a:cs typeface="Arial"/>
              </a:rPr>
              <a:t>Supplier’s employees </a:t>
            </a:r>
            <a:r>
              <a:rPr lang="en-GB" sz="700" spc="-10">
                <a:latin typeface="Arial"/>
                <a:cs typeface="Arial"/>
              </a:rPr>
              <a:t>are not </a:t>
            </a:r>
            <a:r>
              <a:rPr lang="en-GB" sz="700" spc="-5">
                <a:latin typeface="Arial"/>
                <a:cs typeface="Arial"/>
              </a:rPr>
              <a:t>permitted to record Personal Data on a </a:t>
            </a:r>
            <a:r>
              <a:rPr lang="en-GB" sz="700">
                <a:latin typeface="Arial"/>
                <a:cs typeface="Arial"/>
              </a:rPr>
              <a:t> </a:t>
            </a:r>
            <a:r>
              <a:rPr lang="en-GB" sz="700" spc="-5">
                <a:latin typeface="Arial"/>
                <a:cs typeface="Arial"/>
              </a:rPr>
              <a:t>storage</a:t>
            </a:r>
            <a:r>
              <a:rPr lang="en-GB" sz="700" spc="20">
                <a:latin typeface="Arial"/>
                <a:cs typeface="Arial"/>
              </a:rPr>
              <a:t> </a:t>
            </a:r>
            <a:r>
              <a:rPr lang="en-GB" sz="700" spc="-5">
                <a:latin typeface="Arial"/>
                <a:cs typeface="Arial"/>
              </a:rPr>
              <a:t>medium</a:t>
            </a:r>
            <a:r>
              <a:rPr lang="en-GB" sz="700" spc="30">
                <a:latin typeface="Arial"/>
                <a:cs typeface="Arial"/>
              </a:rPr>
              <a:t> </a:t>
            </a:r>
            <a:r>
              <a:rPr lang="en-GB" sz="700" spc="-5">
                <a:latin typeface="Arial"/>
                <a:cs typeface="Arial"/>
              </a:rPr>
              <a:t>(e.g.</a:t>
            </a:r>
            <a:r>
              <a:rPr lang="en-GB" sz="700" spc="30">
                <a:latin typeface="Arial"/>
                <a:cs typeface="Arial"/>
              </a:rPr>
              <a:t> </a:t>
            </a:r>
            <a:r>
              <a:rPr lang="en-GB" sz="700" spc="-5">
                <a:latin typeface="Arial"/>
                <a:cs typeface="Arial"/>
              </a:rPr>
              <a:t>disk)</a:t>
            </a:r>
            <a:r>
              <a:rPr lang="en-GB" sz="700" spc="30">
                <a:latin typeface="Arial"/>
                <a:cs typeface="Arial"/>
              </a:rPr>
              <a:t> </a:t>
            </a:r>
            <a:r>
              <a:rPr lang="en-GB" sz="700" spc="-5">
                <a:latin typeface="Arial"/>
                <a:cs typeface="Arial"/>
              </a:rPr>
              <a:t>to</a:t>
            </a:r>
            <a:r>
              <a:rPr lang="en-GB" sz="700" spc="40">
                <a:latin typeface="Arial"/>
                <a:cs typeface="Arial"/>
              </a:rPr>
              <a:t> </a:t>
            </a:r>
            <a:r>
              <a:rPr lang="en-GB" sz="700" spc="-5">
                <a:latin typeface="Arial"/>
                <a:cs typeface="Arial"/>
              </a:rPr>
              <a:t>enable</a:t>
            </a:r>
            <a:r>
              <a:rPr lang="en-GB" sz="700" spc="20">
                <a:latin typeface="Arial"/>
                <a:cs typeface="Arial"/>
              </a:rPr>
              <a:t> </a:t>
            </a:r>
            <a:r>
              <a:rPr lang="en-GB" sz="700" spc="-5">
                <a:latin typeface="Arial"/>
                <a:cs typeface="Arial"/>
              </a:rPr>
              <a:t>them</a:t>
            </a:r>
            <a:r>
              <a:rPr lang="en-GB" sz="700" spc="30">
                <a:latin typeface="Arial"/>
                <a:cs typeface="Arial"/>
              </a:rPr>
              <a:t> </a:t>
            </a:r>
            <a:r>
              <a:rPr lang="en-GB" sz="700">
                <a:latin typeface="Arial"/>
                <a:cs typeface="Arial"/>
              </a:rPr>
              <a:t>to</a:t>
            </a:r>
            <a:r>
              <a:rPr lang="en-GB" sz="700" spc="25">
                <a:latin typeface="Arial"/>
                <a:cs typeface="Arial"/>
              </a:rPr>
              <a:t> </a:t>
            </a:r>
            <a:r>
              <a:rPr lang="en-GB" sz="700" spc="-5">
                <a:latin typeface="Arial"/>
                <a:cs typeface="Arial"/>
              </a:rPr>
              <a:t>re-access</a:t>
            </a:r>
            <a:r>
              <a:rPr lang="en-GB" sz="700" spc="25">
                <a:latin typeface="Arial"/>
                <a:cs typeface="Arial"/>
              </a:rPr>
              <a:t> </a:t>
            </a:r>
            <a:r>
              <a:rPr lang="en-GB" sz="700" spc="-5">
                <a:latin typeface="Arial"/>
                <a:cs typeface="Arial"/>
              </a:rPr>
              <a:t>the</a:t>
            </a:r>
            <a:r>
              <a:rPr lang="en-GB" sz="700" spc="40">
                <a:latin typeface="Arial"/>
                <a:cs typeface="Arial"/>
              </a:rPr>
              <a:t> </a:t>
            </a:r>
            <a:r>
              <a:rPr lang="en-GB" sz="700" spc="-5">
                <a:latin typeface="Arial"/>
                <a:cs typeface="Arial"/>
              </a:rPr>
              <a:t>information </a:t>
            </a:r>
            <a:r>
              <a:rPr lang="en-GB" sz="700" spc="-185">
                <a:latin typeface="Arial"/>
                <a:cs typeface="Arial"/>
              </a:rPr>
              <a:t> </a:t>
            </a:r>
            <a:r>
              <a:rPr lang="en-GB" sz="700" spc="-5">
                <a:latin typeface="Arial"/>
                <a:cs typeface="Arial"/>
              </a:rPr>
              <a:t>in</a:t>
            </a:r>
            <a:r>
              <a:rPr lang="en-GB" sz="700" spc="-40">
                <a:latin typeface="Arial"/>
                <a:cs typeface="Arial"/>
              </a:rPr>
              <a:t> </a:t>
            </a:r>
            <a:r>
              <a:rPr lang="en-GB" sz="700" spc="-5">
                <a:latin typeface="Arial"/>
                <a:cs typeface="Arial"/>
              </a:rPr>
              <a:t>premises</a:t>
            </a:r>
            <a:r>
              <a:rPr lang="en-GB" sz="700" spc="-25">
                <a:latin typeface="Arial"/>
                <a:cs typeface="Arial"/>
              </a:rPr>
              <a:t> </a:t>
            </a:r>
            <a:r>
              <a:rPr lang="en-GB" sz="700" spc="-5">
                <a:latin typeface="Arial"/>
                <a:cs typeface="Arial"/>
              </a:rPr>
              <a:t>that</a:t>
            </a:r>
            <a:r>
              <a:rPr lang="en-GB" sz="700" spc="-25">
                <a:latin typeface="Arial"/>
                <a:cs typeface="Arial"/>
              </a:rPr>
              <a:t> </a:t>
            </a:r>
            <a:r>
              <a:rPr lang="en-GB" sz="700" spc="-5">
                <a:latin typeface="Arial"/>
                <a:cs typeface="Arial"/>
              </a:rPr>
              <a:t>are</a:t>
            </a:r>
            <a:r>
              <a:rPr lang="en-GB" sz="700" spc="-25">
                <a:latin typeface="Arial"/>
                <a:cs typeface="Arial"/>
              </a:rPr>
              <a:t> </a:t>
            </a:r>
            <a:r>
              <a:rPr lang="en-GB" sz="700" spc="-10">
                <a:latin typeface="Arial"/>
                <a:cs typeface="Arial"/>
              </a:rPr>
              <a:t>not</a:t>
            </a:r>
            <a:r>
              <a:rPr lang="en-GB" sz="700" spc="-25">
                <a:latin typeface="Arial"/>
                <a:cs typeface="Arial"/>
              </a:rPr>
              <a:t> </a:t>
            </a:r>
            <a:r>
              <a:rPr lang="en-GB" sz="700" spc="-5">
                <a:latin typeface="Arial"/>
                <a:cs typeface="Arial"/>
              </a:rPr>
              <a:t>controlled</a:t>
            </a:r>
            <a:r>
              <a:rPr lang="en-GB" sz="700" spc="-30">
                <a:latin typeface="Arial"/>
                <a:cs typeface="Arial"/>
              </a:rPr>
              <a:t> </a:t>
            </a:r>
            <a:r>
              <a:rPr lang="en-GB" sz="700" spc="-5">
                <a:latin typeface="Arial"/>
                <a:cs typeface="Arial"/>
              </a:rPr>
              <a:t>by</a:t>
            </a:r>
            <a:r>
              <a:rPr lang="en-GB" sz="700" spc="-35">
                <a:latin typeface="Arial"/>
                <a:cs typeface="Arial"/>
              </a:rPr>
              <a:t> </a:t>
            </a:r>
            <a:r>
              <a:rPr lang="en-GB" sz="700" spc="-5">
                <a:latin typeface="Arial"/>
                <a:cs typeface="Arial"/>
              </a:rPr>
              <a:t>Supplier.</a:t>
            </a:r>
            <a:r>
              <a:rPr lang="en-GB" sz="700" spc="-20">
                <a:latin typeface="Arial"/>
                <a:cs typeface="Arial"/>
              </a:rPr>
              <a:t> </a:t>
            </a:r>
            <a:r>
              <a:rPr lang="en-GB" sz="700" spc="-5">
                <a:latin typeface="Arial"/>
                <a:cs typeface="Arial"/>
              </a:rPr>
              <a:t>In</a:t>
            </a:r>
            <a:r>
              <a:rPr lang="en-GB" sz="700" spc="-25">
                <a:latin typeface="Arial"/>
                <a:cs typeface="Arial"/>
              </a:rPr>
              <a:t> </a:t>
            </a:r>
            <a:r>
              <a:rPr lang="en-GB" sz="700" spc="-5">
                <a:latin typeface="Arial"/>
                <a:cs typeface="Arial"/>
              </a:rPr>
              <a:t>the</a:t>
            </a:r>
            <a:r>
              <a:rPr lang="en-GB" sz="700" spc="-25">
                <a:latin typeface="Arial"/>
                <a:cs typeface="Arial"/>
              </a:rPr>
              <a:t> </a:t>
            </a:r>
            <a:r>
              <a:rPr lang="en-GB" sz="700" spc="-5">
                <a:latin typeface="Arial"/>
                <a:cs typeface="Arial"/>
              </a:rPr>
              <a:t>event</a:t>
            </a:r>
            <a:r>
              <a:rPr lang="en-GB" sz="700" spc="-25">
                <a:latin typeface="Arial"/>
                <a:cs typeface="Arial"/>
              </a:rPr>
              <a:t> </a:t>
            </a:r>
            <a:r>
              <a:rPr lang="en-GB" sz="700" spc="-5">
                <a:latin typeface="Arial"/>
                <a:cs typeface="Arial"/>
              </a:rPr>
              <a:t>that</a:t>
            </a:r>
            <a:r>
              <a:rPr lang="en-GB" sz="700" spc="-40">
                <a:latin typeface="Arial"/>
                <a:cs typeface="Arial"/>
              </a:rPr>
              <a:t> </a:t>
            </a:r>
            <a:r>
              <a:rPr lang="en-GB" sz="700" spc="-5">
                <a:latin typeface="Arial"/>
                <a:cs typeface="Arial"/>
              </a:rPr>
              <a:t>Personal </a:t>
            </a:r>
            <a:r>
              <a:rPr lang="en-GB" sz="700" spc="-180">
                <a:latin typeface="Arial"/>
                <a:cs typeface="Arial"/>
              </a:rPr>
              <a:t> </a:t>
            </a:r>
            <a:r>
              <a:rPr lang="en-GB" sz="700" spc="-5">
                <a:latin typeface="Arial"/>
                <a:cs typeface="Arial"/>
              </a:rPr>
              <a:t>Data is held in hard copy format, any employees dealing </a:t>
            </a:r>
            <a:r>
              <a:rPr lang="en-GB" sz="700">
                <a:latin typeface="Arial"/>
                <a:cs typeface="Arial"/>
              </a:rPr>
              <a:t>with </a:t>
            </a:r>
            <a:r>
              <a:rPr lang="en-GB" sz="700" spc="-5">
                <a:latin typeface="Arial"/>
                <a:cs typeface="Arial"/>
              </a:rPr>
              <a:t>such </a:t>
            </a:r>
            <a:r>
              <a:rPr lang="en-GB" sz="700">
                <a:latin typeface="Arial"/>
                <a:cs typeface="Arial"/>
              </a:rPr>
              <a:t> </a:t>
            </a:r>
            <a:r>
              <a:rPr lang="en-GB" sz="700" spc="-5">
                <a:latin typeface="Arial"/>
                <a:cs typeface="Arial"/>
              </a:rPr>
              <a:t>Personal Data operate a clear desk policy, so that no Personal </a:t>
            </a:r>
            <a:r>
              <a:rPr lang="en-GB" sz="700">
                <a:latin typeface="Arial"/>
                <a:cs typeface="Arial"/>
              </a:rPr>
              <a:t>Data </a:t>
            </a:r>
            <a:r>
              <a:rPr lang="en-GB" sz="700" spc="-5">
                <a:latin typeface="Arial"/>
                <a:cs typeface="Arial"/>
              </a:rPr>
              <a:t>is </a:t>
            </a:r>
            <a:r>
              <a:rPr lang="en-GB" sz="700">
                <a:latin typeface="Arial"/>
                <a:cs typeface="Arial"/>
              </a:rPr>
              <a:t> </a:t>
            </a:r>
            <a:r>
              <a:rPr lang="en-GB" sz="700" spc="-5">
                <a:latin typeface="Arial"/>
                <a:cs typeface="Arial"/>
              </a:rPr>
              <a:t>left unattended in their absence. Personal Data in hard copy form is </a:t>
            </a:r>
            <a:r>
              <a:rPr lang="en-GB" sz="700">
                <a:latin typeface="Arial"/>
                <a:cs typeface="Arial"/>
              </a:rPr>
              <a:t> </a:t>
            </a:r>
            <a:r>
              <a:rPr lang="en-GB" sz="700" spc="-5">
                <a:latin typeface="Arial"/>
                <a:cs typeface="Arial"/>
              </a:rPr>
              <a:t>stored</a:t>
            </a:r>
            <a:r>
              <a:rPr lang="en-GB" sz="700" spc="5">
                <a:latin typeface="Arial"/>
                <a:cs typeface="Arial"/>
              </a:rPr>
              <a:t> </a:t>
            </a:r>
            <a:r>
              <a:rPr lang="en-GB" sz="700" spc="-5">
                <a:latin typeface="Arial"/>
                <a:cs typeface="Arial"/>
              </a:rPr>
              <a:t>securely to</a:t>
            </a:r>
            <a:r>
              <a:rPr lang="en-GB" sz="700" spc="5">
                <a:latin typeface="Arial"/>
                <a:cs typeface="Arial"/>
              </a:rPr>
              <a:t> </a:t>
            </a:r>
            <a:r>
              <a:rPr lang="en-GB" sz="700" spc="-5">
                <a:latin typeface="Arial"/>
                <a:cs typeface="Arial"/>
              </a:rPr>
              <a:t>prevent</a:t>
            </a:r>
            <a:r>
              <a:rPr lang="en-GB" sz="700" spc="5">
                <a:latin typeface="Arial"/>
                <a:cs typeface="Arial"/>
              </a:rPr>
              <a:t> </a:t>
            </a:r>
            <a:r>
              <a:rPr lang="en-GB" sz="700" spc="-10">
                <a:latin typeface="Arial"/>
                <a:cs typeface="Arial"/>
              </a:rPr>
              <a:t>any</a:t>
            </a:r>
            <a:r>
              <a:rPr lang="en-GB" sz="700" spc="5">
                <a:latin typeface="Arial"/>
                <a:cs typeface="Arial"/>
              </a:rPr>
              <a:t> </a:t>
            </a:r>
            <a:r>
              <a:rPr lang="en-GB" sz="700" spc="-5">
                <a:latin typeface="Arial"/>
                <a:cs typeface="Arial"/>
              </a:rPr>
              <a:t>unauthorized</a:t>
            </a:r>
            <a:r>
              <a:rPr lang="en-GB" sz="700" spc="5">
                <a:latin typeface="Arial"/>
                <a:cs typeface="Arial"/>
              </a:rPr>
              <a:t> </a:t>
            </a:r>
            <a:r>
              <a:rPr lang="en-GB" sz="700" spc="-5">
                <a:latin typeface="Arial"/>
                <a:cs typeface="Arial"/>
              </a:rPr>
              <a:t>access.</a:t>
            </a:r>
          </a:p>
          <a:p>
            <a:pPr marL="180000" marR="5080" indent="-180000" algn="just">
              <a:spcBef>
                <a:spcPts val="300"/>
              </a:spcBef>
              <a:spcAft>
                <a:spcPts val="300"/>
              </a:spcAft>
              <a:buFont typeface="Arial" panose="020B0604020202020204" pitchFamily="34" charset="0"/>
              <a:buChar char="•"/>
            </a:pPr>
            <a:r>
              <a:rPr lang="en-GB" sz="700" spc="-5">
                <a:latin typeface="Arial"/>
                <a:cs typeface="Arial"/>
              </a:rPr>
              <a:t>Supplier</a:t>
            </a:r>
            <a:r>
              <a:rPr lang="en-GB" sz="700">
                <a:latin typeface="Arial"/>
                <a:cs typeface="Arial"/>
              </a:rPr>
              <a:t> </a:t>
            </a:r>
            <a:r>
              <a:rPr lang="en-GB" sz="700" spc="-5">
                <a:latin typeface="Arial"/>
                <a:cs typeface="Arial"/>
              </a:rPr>
              <a:t>has</a:t>
            </a:r>
            <a:r>
              <a:rPr lang="en-GB" sz="700">
                <a:latin typeface="Arial"/>
                <a:cs typeface="Arial"/>
              </a:rPr>
              <a:t> </a:t>
            </a:r>
            <a:r>
              <a:rPr lang="en-GB" sz="700" spc="-5">
                <a:latin typeface="Arial"/>
                <a:cs typeface="Arial"/>
              </a:rPr>
              <a:t>business</a:t>
            </a:r>
            <a:r>
              <a:rPr lang="en-GB" sz="700">
                <a:latin typeface="Arial"/>
                <a:cs typeface="Arial"/>
              </a:rPr>
              <a:t> </a:t>
            </a:r>
            <a:r>
              <a:rPr lang="en-GB" sz="700" spc="-5">
                <a:latin typeface="Arial"/>
                <a:cs typeface="Arial"/>
              </a:rPr>
              <a:t>continuity</a:t>
            </a:r>
            <a:r>
              <a:rPr lang="en-GB" sz="700">
                <a:latin typeface="Arial"/>
                <a:cs typeface="Arial"/>
              </a:rPr>
              <a:t> </a:t>
            </a:r>
            <a:r>
              <a:rPr lang="en-GB" sz="700" spc="-5">
                <a:latin typeface="Arial"/>
                <a:cs typeface="Arial"/>
              </a:rPr>
              <a:t>plans</a:t>
            </a:r>
            <a:r>
              <a:rPr lang="en-GB" sz="700">
                <a:latin typeface="Arial"/>
                <a:cs typeface="Arial"/>
              </a:rPr>
              <a:t> </a:t>
            </a:r>
            <a:r>
              <a:rPr lang="en-GB" sz="700" spc="-5">
                <a:latin typeface="Arial"/>
                <a:cs typeface="Arial"/>
              </a:rPr>
              <a:t>in</a:t>
            </a:r>
            <a:r>
              <a:rPr lang="en-GB" sz="700">
                <a:latin typeface="Arial"/>
                <a:cs typeface="Arial"/>
              </a:rPr>
              <a:t> </a:t>
            </a:r>
            <a:r>
              <a:rPr lang="en-GB" sz="700" spc="-5">
                <a:latin typeface="Arial"/>
                <a:cs typeface="Arial"/>
              </a:rPr>
              <a:t>place,</a:t>
            </a:r>
            <a:r>
              <a:rPr lang="en-GB" sz="700">
                <a:latin typeface="Arial"/>
                <a:cs typeface="Arial"/>
              </a:rPr>
              <a:t> </a:t>
            </a:r>
            <a:r>
              <a:rPr lang="en-GB" sz="700" spc="-5">
                <a:latin typeface="Arial"/>
                <a:cs typeface="Arial"/>
              </a:rPr>
              <a:t>which</a:t>
            </a:r>
            <a:r>
              <a:rPr lang="en-GB" sz="700">
                <a:latin typeface="Arial"/>
                <a:cs typeface="Arial"/>
              </a:rPr>
              <a:t> </a:t>
            </a:r>
            <a:r>
              <a:rPr lang="en-GB" sz="700" spc="-5">
                <a:latin typeface="Arial"/>
                <a:cs typeface="Arial"/>
              </a:rPr>
              <a:t>are</a:t>
            </a:r>
            <a:r>
              <a:rPr lang="en-GB" sz="700">
                <a:latin typeface="Arial"/>
                <a:cs typeface="Arial"/>
              </a:rPr>
              <a:t> </a:t>
            </a:r>
            <a:r>
              <a:rPr lang="en-GB" sz="700" spc="-5">
                <a:latin typeface="Arial"/>
                <a:cs typeface="Arial"/>
              </a:rPr>
              <a:t>tested </a:t>
            </a:r>
            <a:r>
              <a:rPr lang="en-GB" sz="700">
                <a:latin typeface="Arial"/>
                <a:cs typeface="Arial"/>
              </a:rPr>
              <a:t> </a:t>
            </a:r>
            <a:r>
              <a:rPr lang="en-GB" sz="700" spc="-5">
                <a:latin typeface="Arial"/>
                <a:cs typeface="Arial"/>
              </a:rPr>
              <a:t>annually.</a:t>
            </a:r>
          </a:p>
          <a:p>
            <a:pPr marR="5080" algn="just">
              <a:spcBef>
                <a:spcPts val="300"/>
              </a:spcBef>
              <a:spcAft>
                <a:spcPts val="300"/>
              </a:spcAft>
            </a:pPr>
            <a:r>
              <a:rPr lang="en-GB" sz="700" b="1">
                <a:latin typeface="Arial"/>
                <a:cs typeface="Arial"/>
              </a:rPr>
              <a:t>Information Security Risk Management</a:t>
            </a:r>
          </a:p>
          <a:p>
            <a:pPr marL="180000" marR="5080" indent="-180000" algn="just">
              <a:spcBef>
                <a:spcPts val="300"/>
              </a:spcBef>
              <a:spcAft>
                <a:spcPts val="300"/>
              </a:spcAft>
              <a:buFont typeface="Arial" panose="020B0604020202020204" pitchFamily="34" charset="0"/>
              <a:buChar char="•"/>
            </a:pPr>
            <a:r>
              <a:rPr lang="en-GB" sz="700">
                <a:latin typeface="Arial"/>
                <a:cs typeface="Arial"/>
              </a:rPr>
              <a:t>Supplier periodically assesses risk within Information Technology  specifically toward assets associated/involved in the services/products  delivered. The implemented risk management framework is in  agreement with the requirements of the ISO 27001 &amp; ISO 27002.</a:t>
            </a:r>
          </a:p>
          <a:p>
            <a:pPr marR="5080" algn="just">
              <a:spcBef>
                <a:spcPts val="300"/>
              </a:spcBef>
              <a:spcAft>
                <a:spcPts val="300"/>
              </a:spcAft>
            </a:pPr>
            <a:r>
              <a:rPr lang="en-GB" sz="700" b="1">
                <a:latin typeface="Arial"/>
                <a:cs typeface="Arial"/>
              </a:rPr>
              <a:t>Information Security Policy</a:t>
            </a:r>
          </a:p>
          <a:p>
            <a:pPr marL="180000" marR="5080" indent="-180000" algn="just">
              <a:spcBef>
                <a:spcPts val="300"/>
              </a:spcBef>
              <a:spcAft>
                <a:spcPts val="300"/>
              </a:spcAft>
              <a:buFont typeface="Arial" panose="020B0604020202020204" pitchFamily="34" charset="0"/>
              <a:buChar char="•"/>
            </a:pPr>
            <a:r>
              <a:rPr lang="en-GB" sz="700">
                <a:latin typeface="Arial"/>
                <a:cs typeface="Arial"/>
              </a:rPr>
              <a:t>Supplier has in place an information security policy and other additional  policies to ensure that controls are in place.</a:t>
            </a:r>
          </a:p>
          <a:p>
            <a:pPr marL="180000" marR="5080" indent="-180000" algn="just">
              <a:spcBef>
                <a:spcPts val="300"/>
              </a:spcBef>
              <a:spcAft>
                <a:spcPts val="300"/>
              </a:spcAft>
              <a:buFont typeface="Arial" panose="020B0604020202020204" pitchFamily="34" charset="0"/>
              <a:buChar char="•"/>
            </a:pPr>
            <a:r>
              <a:rPr lang="en-GB" sz="700">
                <a:latin typeface="Arial"/>
                <a:cs typeface="Arial"/>
              </a:rPr>
              <a:t>Supplier regularly review its information security policy.</a:t>
            </a:r>
          </a:p>
          <a:p>
            <a:pPr marL="180000" marR="5080" indent="-180000" algn="just">
              <a:spcBef>
                <a:spcPts val="300"/>
              </a:spcBef>
              <a:spcAft>
                <a:spcPts val="300"/>
              </a:spcAft>
              <a:buFont typeface="Arial" panose="020B0604020202020204" pitchFamily="34" charset="0"/>
              <a:buChar char="•"/>
            </a:pPr>
            <a:r>
              <a:rPr lang="en-GB" sz="700">
                <a:latin typeface="Arial"/>
                <a:cs typeface="Arial"/>
              </a:rPr>
              <a:t>Supplier follows Information Security programmes that are based on the  following frameworks:</a:t>
            </a:r>
          </a:p>
          <a:p>
            <a:pPr marL="180000" marR="5080" indent="-180000" algn="just">
              <a:spcBef>
                <a:spcPts val="300"/>
              </a:spcBef>
              <a:spcAft>
                <a:spcPts val="300"/>
              </a:spcAft>
              <a:buFont typeface="Arial" panose="020B0604020202020204" pitchFamily="34" charset="0"/>
              <a:buChar char="•"/>
            </a:pPr>
            <a:r>
              <a:rPr lang="en-GB" sz="700">
                <a:latin typeface="Arial"/>
                <a:cs typeface="Arial"/>
              </a:rPr>
              <a:t>ISO 27001 &amp; ISO 27002 standards (Supplier is certified to ISO 27001)</a:t>
            </a:r>
          </a:p>
          <a:p>
            <a:pPr marL="180000" marR="5080" indent="-180000" algn="just">
              <a:spcBef>
                <a:spcPts val="300"/>
              </a:spcBef>
              <a:spcAft>
                <a:spcPts val="300"/>
              </a:spcAft>
              <a:buFont typeface="Arial" panose="020B0604020202020204" pitchFamily="34" charset="0"/>
              <a:buChar char="•"/>
            </a:pPr>
            <a:endParaRPr lang="en-GB" sz="700">
              <a:latin typeface="Arial"/>
              <a:cs typeface="Arial"/>
            </a:endParaRPr>
          </a:p>
          <a:p>
            <a:pPr marL="12700">
              <a:spcBef>
                <a:spcPts val="300"/>
              </a:spcBef>
              <a:spcAft>
                <a:spcPts val="300"/>
              </a:spcAft>
            </a:pPr>
            <a:endParaRPr lang="en-GB" sz="700">
              <a:latin typeface="Arial"/>
              <a:cs typeface="Arial"/>
            </a:endParaRPr>
          </a:p>
        </p:txBody>
      </p:sp>
      <p:sp>
        <p:nvSpPr>
          <p:cNvPr id="14" name="Schedule 1">
            <a:extLst>
              <a:ext uri="{FF2B5EF4-FFF2-40B4-BE49-F238E27FC236}">
                <a16:creationId xmlns:a16="http://schemas.microsoft.com/office/drawing/2014/main" id="{C6543822-B6C6-4D64-954C-3B178D60FCED}"/>
              </a:ext>
            </a:extLst>
          </p:cNvPr>
          <p:cNvSpPr txBox="1"/>
          <p:nvPr/>
        </p:nvSpPr>
        <p:spPr>
          <a:xfrm>
            <a:off x="8202612" y="330813"/>
            <a:ext cx="3494088" cy="135293"/>
          </a:xfrm>
          <a:prstGeom prst="rect">
            <a:avLst/>
          </a:prstGeom>
        </p:spPr>
        <p:txBody>
          <a:bodyPr vert="horz" wrap="square" lIns="0" tIns="12065" rIns="0" bIns="0" rtlCol="0">
            <a:spAutoFit/>
          </a:bodyPr>
          <a:lstStyle/>
          <a:p>
            <a:pPr marL="12700">
              <a:lnSpc>
                <a:spcPct val="100000"/>
              </a:lnSpc>
              <a:spcBef>
                <a:spcPts val="95"/>
              </a:spcBef>
            </a:pPr>
            <a:r>
              <a:rPr lang="en-GB" sz="800" b="1" u="sng" spc="-5">
                <a:uFill>
                  <a:solidFill>
                    <a:srgbClr val="000000"/>
                  </a:solidFill>
                </a:uFill>
                <a:latin typeface="Arial"/>
                <a:cs typeface="Arial"/>
              </a:rPr>
              <a:t>Schedule</a:t>
            </a:r>
            <a:r>
              <a:rPr lang="en-GB" sz="800" b="1" u="sng" spc="5">
                <a:uFill>
                  <a:solidFill>
                    <a:srgbClr val="000000"/>
                  </a:solidFill>
                </a:uFill>
                <a:latin typeface="Arial"/>
                <a:cs typeface="Arial"/>
              </a:rPr>
              <a:t> </a:t>
            </a:r>
            <a:r>
              <a:rPr lang="en-GB" sz="800" b="1" u="sng" spc="-5">
                <a:uFill>
                  <a:solidFill>
                    <a:srgbClr val="000000"/>
                  </a:solidFill>
                </a:uFill>
                <a:latin typeface="Arial"/>
                <a:cs typeface="Arial"/>
              </a:rPr>
              <a:t>2</a:t>
            </a:r>
            <a:r>
              <a:rPr lang="en-GB" sz="800" b="1" u="sng" spc="5">
                <a:uFill>
                  <a:solidFill>
                    <a:srgbClr val="000000"/>
                  </a:solidFill>
                </a:uFill>
                <a:latin typeface="Arial"/>
                <a:cs typeface="Arial"/>
              </a:rPr>
              <a:t> </a:t>
            </a:r>
            <a:r>
              <a:rPr lang="en-GB" sz="800" b="1" u="sng" spc="-5">
                <a:uFill>
                  <a:solidFill>
                    <a:srgbClr val="000000"/>
                  </a:solidFill>
                </a:uFill>
                <a:latin typeface="Arial"/>
                <a:cs typeface="Arial"/>
              </a:rPr>
              <a:t>-</a:t>
            </a:r>
            <a:r>
              <a:rPr lang="en-GB" sz="800" b="1" u="sng" spc="-10">
                <a:uFill>
                  <a:solidFill>
                    <a:srgbClr val="000000"/>
                  </a:solidFill>
                </a:uFill>
                <a:latin typeface="Arial"/>
                <a:cs typeface="Arial"/>
              </a:rPr>
              <a:t> </a:t>
            </a:r>
            <a:r>
              <a:rPr lang="en-GB" sz="800" b="1" u="sng" spc="-5">
                <a:uFill>
                  <a:solidFill>
                    <a:srgbClr val="000000"/>
                  </a:solidFill>
                </a:uFill>
                <a:latin typeface="Arial"/>
                <a:cs typeface="Arial"/>
              </a:rPr>
              <a:t>Supplier</a:t>
            </a:r>
            <a:r>
              <a:rPr lang="en-GB" sz="800" b="1" u="sng">
                <a:uFill>
                  <a:solidFill>
                    <a:srgbClr val="000000"/>
                  </a:solidFill>
                </a:uFill>
                <a:latin typeface="Arial"/>
                <a:cs typeface="Arial"/>
              </a:rPr>
              <a:t> </a:t>
            </a:r>
            <a:r>
              <a:rPr lang="en-GB" sz="800" b="1" u="sng" spc="-5">
                <a:uFill>
                  <a:solidFill>
                    <a:srgbClr val="000000"/>
                  </a:solidFill>
                </a:uFill>
                <a:latin typeface="Arial"/>
                <a:cs typeface="Arial"/>
              </a:rPr>
              <a:t>Technical and</a:t>
            </a:r>
            <a:r>
              <a:rPr lang="en-GB" sz="800" b="1" u="sng" spc="15">
                <a:uFill>
                  <a:solidFill>
                    <a:srgbClr val="000000"/>
                  </a:solidFill>
                </a:uFill>
                <a:latin typeface="Arial"/>
                <a:cs typeface="Arial"/>
              </a:rPr>
              <a:t> </a:t>
            </a:r>
            <a:r>
              <a:rPr lang="en-GB" sz="800" b="1" u="sng" spc="-5">
                <a:uFill>
                  <a:solidFill>
                    <a:srgbClr val="000000"/>
                  </a:solidFill>
                </a:uFill>
                <a:latin typeface="Arial"/>
                <a:cs typeface="Arial"/>
              </a:rPr>
              <a:t>organisational</a:t>
            </a:r>
            <a:r>
              <a:rPr lang="en-GB" sz="800" b="1" u="sng">
                <a:uFill>
                  <a:solidFill>
                    <a:srgbClr val="000000"/>
                  </a:solidFill>
                </a:uFill>
                <a:latin typeface="Arial"/>
                <a:cs typeface="Arial"/>
              </a:rPr>
              <a:t> </a:t>
            </a:r>
            <a:r>
              <a:rPr lang="en-GB" sz="800" b="1" u="sng" spc="-5">
                <a:uFill>
                  <a:solidFill>
                    <a:srgbClr val="000000"/>
                  </a:solidFill>
                </a:uFill>
                <a:latin typeface="Arial"/>
                <a:cs typeface="Arial"/>
              </a:rPr>
              <a:t>measures</a:t>
            </a:r>
            <a:endParaRPr lang="en-GB" sz="800">
              <a:latin typeface="Arial"/>
              <a:cs typeface="Arial"/>
            </a:endParaRPr>
          </a:p>
        </p:txBody>
      </p:sp>
    </p:spTree>
    <p:extLst>
      <p:ext uri="{BB962C8B-B14F-4D97-AF65-F5344CB8AC3E}">
        <p14:creationId xmlns:p14="http://schemas.microsoft.com/office/powerpoint/2010/main" val="2584592268"/>
      </p:ext>
    </p:extLst>
  </p:cSld>
  <p:clrMapOvr>
    <a:masterClrMapping/>
  </p:clrMapOvr>
  <p:extLst>
    <p:ext uri="{DCECCB84-F9BA-43D5-87BE-67443E8EF086}">
      <p15:sldGuideLst xmlns:p15="http://schemas.microsoft.com/office/powerpoint/2012/main"/>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p:cSld name="T&amp;C7">
    <p:spTree>
      <p:nvGrpSpPr>
        <p:cNvPr id="1" name=""/>
        <p:cNvGrpSpPr/>
        <p:nvPr/>
      </p:nvGrpSpPr>
      <p:grpSpPr>
        <a:xfrm>
          <a:off x="0" y="0"/>
          <a:ext cx="0" cy="0"/>
          <a:chOff x="0" y="0"/>
          <a:chExt cx="0" cy="0"/>
        </a:xfrm>
      </p:grpSpPr>
      <p:sp>
        <p:nvSpPr>
          <p:cNvPr id="11" name="Slide Number Placeholder 15">
            <a:extLst>
              <a:ext uri="{FF2B5EF4-FFF2-40B4-BE49-F238E27FC236}">
                <a16:creationId xmlns:a16="http://schemas.microsoft.com/office/drawing/2014/main" id="{8D12899D-1C8B-4BF7-9004-B8652304FB39}"/>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5" name="object 27">
            <a:extLst>
              <a:ext uri="{FF2B5EF4-FFF2-40B4-BE49-F238E27FC236}">
                <a16:creationId xmlns:a16="http://schemas.microsoft.com/office/drawing/2014/main" id="{D4587787-16C8-46AC-95EA-ED9773321031}"/>
              </a:ext>
              <a:ext uri="{C183D7F6-B498-43B3-948B-1728B52AA6E4}">
                <adec:decorative xmlns:adec="http://schemas.microsoft.com/office/drawing/2017/decorative" val="1"/>
              </a:ext>
            </a:extLst>
          </p:cNvPr>
          <p:cNvSpPr txBox="1">
            <a:spLocks/>
          </p:cNvSpPr>
          <p:nvPr/>
        </p:nvSpPr>
        <p:spPr>
          <a:xfrm>
            <a:off x="442913" y="78156"/>
            <a:ext cx="1582737" cy="94257"/>
          </a:xfrm>
          <a:prstGeom prst="rect">
            <a:avLst/>
          </a:prstGeom>
        </p:spPr>
        <p:txBody>
          <a:bodyPr vert="horz" wrap="square" lIns="0" tIns="1905" rIns="0" bIns="0" rtlCol="0">
            <a:spAutoFit/>
          </a:bodyPr>
          <a:lstStyle>
            <a:defPPr>
              <a:defRPr lang="en-US"/>
            </a:defPPr>
            <a:lvl1pPr marL="0" algn="l" defTabSz="914400" rtl="0" eaLnBrk="1" latinLnBrk="0" hangingPunct="1">
              <a:defRPr sz="800" b="0" i="0" kern="1200">
                <a:solidFill>
                  <a:schemeClr val="tx1"/>
                </a:solidFill>
                <a:latin typeface="Times New Roman"/>
                <a:ea typeface="+mn-ea"/>
                <a:cs typeface="Times New Roman"/>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marR="0" lvl="0" indent="0" algn="l" defTabSz="914400" rtl="0" eaLnBrk="1" fontAlgn="auto" latinLnBrk="0" hangingPunct="1">
              <a:lnSpc>
                <a:spcPct val="100000"/>
              </a:lnSpc>
              <a:spcBef>
                <a:spcPts val="15"/>
              </a:spcBef>
              <a:spcAft>
                <a:spcPts val="0"/>
              </a:spcAft>
              <a:buClrTx/>
              <a:buSzTx/>
              <a:buFontTx/>
              <a:buNone/>
              <a:tabLst/>
              <a:defRPr/>
            </a:pPr>
            <a:r>
              <a:rPr kumimoji="0" lang="en-GB" sz="600" b="0" i="1" u="none" strike="noStrike" kern="1200" cap="none" spc="-5" normalizeH="0" baseline="0" noProof="0">
                <a:ln>
                  <a:noFill/>
                </a:ln>
                <a:effectLst/>
                <a:uLnTx/>
                <a:uFillTx/>
                <a:latin typeface="+mn-lt"/>
                <a:ea typeface="+mn-ea"/>
                <a:cs typeface="Times New Roman"/>
              </a:rPr>
              <a:t>Version</a:t>
            </a:r>
            <a:r>
              <a:rPr kumimoji="0" lang="en-GB" sz="600" b="0" i="1" u="none" strike="noStrike" kern="1200" cap="none" spc="-30" normalizeH="0" baseline="0" noProof="0">
                <a:ln>
                  <a:noFill/>
                </a:ln>
                <a:effectLst/>
                <a:uLnTx/>
                <a:uFillTx/>
                <a:latin typeface="+mn-lt"/>
                <a:ea typeface="+mn-ea"/>
                <a:cs typeface="Times New Roman"/>
              </a:rPr>
              <a:t> </a:t>
            </a:r>
            <a:r>
              <a:rPr kumimoji="0" lang="en-GB" sz="600" b="0" i="1" u="none" strike="noStrike" kern="1200" cap="none" spc="0" normalizeH="0" baseline="0" noProof="0">
                <a:ln>
                  <a:noFill/>
                </a:ln>
                <a:effectLst/>
                <a:uLnTx/>
                <a:uFillTx/>
                <a:latin typeface="+mn-lt"/>
                <a:ea typeface="+mn-ea"/>
                <a:cs typeface="Times New Roman"/>
              </a:rPr>
              <a:t>10.</a:t>
            </a:r>
            <a:r>
              <a:rPr kumimoji="0" lang="en-GB" sz="600" b="0" i="1" u="none" strike="noStrike" kern="1200" cap="none" spc="-20" normalizeH="0" baseline="0" noProof="0">
                <a:ln>
                  <a:noFill/>
                </a:ln>
                <a:effectLst/>
                <a:uLnTx/>
                <a:uFillTx/>
                <a:latin typeface="+mn-lt"/>
                <a:ea typeface="+mn-ea"/>
                <a:cs typeface="Times New Roman"/>
              </a:rPr>
              <a:t> </a:t>
            </a:r>
            <a:r>
              <a:rPr kumimoji="0" lang="en-GB" sz="600" b="0" i="1" u="none" strike="noStrike" kern="1200" cap="none" spc="-5" normalizeH="0" baseline="0" noProof="0">
                <a:ln>
                  <a:noFill/>
                </a:ln>
                <a:effectLst/>
                <a:uLnTx/>
                <a:uFillTx/>
                <a:latin typeface="+mn-lt"/>
                <a:ea typeface="+mn-ea"/>
                <a:cs typeface="Times New Roman"/>
              </a:rPr>
              <a:t>January.22</a:t>
            </a:r>
          </a:p>
        </p:txBody>
      </p:sp>
      <p:sp>
        <p:nvSpPr>
          <p:cNvPr id="4" name="object 4">
            <a:extLst>
              <a:ext uri="{FF2B5EF4-FFF2-40B4-BE49-F238E27FC236}">
                <a16:creationId xmlns:a16="http://schemas.microsoft.com/office/drawing/2014/main" id="{9800D3DA-3B55-4571-8378-2BE308D65BE8}"/>
              </a:ext>
            </a:extLst>
          </p:cNvPr>
          <p:cNvSpPr txBox="1"/>
          <p:nvPr/>
        </p:nvSpPr>
        <p:spPr>
          <a:xfrm>
            <a:off x="442913" y="431290"/>
            <a:ext cx="11306175" cy="5407535"/>
          </a:xfrm>
          <a:prstGeom prst="rect">
            <a:avLst/>
          </a:prstGeom>
        </p:spPr>
        <p:txBody>
          <a:bodyPr vert="horz" wrap="square" lIns="0" tIns="19685" rIns="0" bIns="0" numCol="3" spcCol="360000" rtlCol="0">
            <a:noAutofit/>
          </a:bodyPr>
          <a:lstStyle/>
          <a:p>
            <a:pPr marR="5080" indent="-270000" algn="just">
              <a:spcBef>
                <a:spcPts val="300"/>
              </a:spcBef>
              <a:spcAft>
                <a:spcPts val="300"/>
              </a:spcAft>
              <a:tabLst>
                <a:tab pos="289560" algn="l"/>
              </a:tabLst>
            </a:pPr>
            <a:r>
              <a:rPr lang="en-GB" sz="700" b="1">
                <a:latin typeface="Arial"/>
                <a:cs typeface="Arial"/>
              </a:rPr>
              <a:t>Asset Management</a:t>
            </a:r>
          </a:p>
          <a:p>
            <a:pPr marL="180000" marR="5080" indent="-180000" algn="just">
              <a:spcBef>
                <a:spcPts val="300"/>
              </a:spcBef>
              <a:spcAft>
                <a:spcPts val="300"/>
              </a:spcAft>
              <a:buFont typeface="Arial" panose="020B0604020202020204" pitchFamily="34" charset="0"/>
              <a:buChar char="•"/>
              <a:tabLst>
                <a:tab pos="289560" algn="l"/>
              </a:tabLst>
            </a:pPr>
            <a:r>
              <a:rPr lang="en-GB" sz="700">
                <a:latin typeface="Arial"/>
                <a:cs typeface="Arial"/>
              </a:rPr>
              <a:t>Supplier has documented and implemented rules with regards to  acceptable use of assets.</a:t>
            </a:r>
          </a:p>
          <a:p>
            <a:pPr marL="270000" indent="-270000">
              <a:spcBef>
                <a:spcPts val="300"/>
              </a:spcBef>
              <a:spcAft>
                <a:spcPts val="300"/>
              </a:spcAft>
              <a:tabLst>
                <a:tab pos="289560" algn="l"/>
              </a:tabLst>
            </a:pPr>
            <a:endParaRPr lang="en-GB" sz="700">
              <a:latin typeface="Arial"/>
              <a:cs typeface="Arial"/>
            </a:endParaRPr>
          </a:p>
          <a:p>
            <a:pPr marL="270000" indent="-270000">
              <a:spcBef>
                <a:spcPts val="300"/>
              </a:spcBef>
              <a:spcAft>
                <a:spcPts val="300"/>
              </a:spcAft>
              <a:tabLst>
                <a:tab pos="289560" algn="l"/>
              </a:tabLst>
            </a:pPr>
            <a:r>
              <a:rPr lang="en-GB" sz="700" b="1">
                <a:latin typeface="Arial"/>
                <a:cs typeface="Arial"/>
              </a:rPr>
              <a:t>Human Resources Security</a:t>
            </a:r>
          </a:p>
          <a:p>
            <a:pPr marL="180000" marR="5080" indent="-180000" algn="just">
              <a:spcBef>
                <a:spcPts val="300"/>
              </a:spcBef>
              <a:spcAft>
                <a:spcPts val="300"/>
              </a:spcAft>
              <a:buFont typeface="Arial" panose="020B0604020202020204" pitchFamily="34" charset="0"/>
              <a:buChar char="•"/>
              <a:tabLst>
                <a:tab pos="241935" algn="l"/>
              </a:tabLst>
            </a:pPr>
            <a:r>
              <a:rPr lang="en-GB" sz="700">
                <a:latin typeface="Arial"/>
                <a:cs typeface="Arial"/>
              </a:rPr>
              <a:t>Supplier ensures that employees, contractors, and subcontractors who  access Supplier assets are screened prior to employment; this meets the  UK HMG Baseline Personnel Security Standard. Screening includes  Criminal, financial (where applicable), employment background  screening processes, where applicable with legislation.</a:t>
            </a:r>
          </a:p>
          <a:p>
            <a:pPr marL="180000" marR="5080" indent="-180000" algn="just">
              <a:spcBef>
                <a:spcPts val="300"/>
              </a:spcBef>
              <a:spcAft>
                <a:spcPts val="300"/>
              </a:spcAft>
              <a:buFont typeface="Arial" panose="020B0604020202020204" pitchFamily="34" charset="0"/>
              <a:buChar char="•"/>
            </a:pPr>
            <a:r>
              <a:rPr lang="en-GB" sz="700">
                <a:latin typeface="Arial"/>
                <a:cs typeface="Arial"/>
              </a:rPr>
              <a:t>Supplier has processes in place to periodically screen personnel during  employment for anyone who accesses Regulated, Confidential, or  Personal information.</a:t>
            </a:r>
          </a:p>
          <a:p>
            <a:pPr marL="180000" marR="5080" indent="-180000" algn="just">
              <a:spcBef>
                <a:spcPts val="300"/>
              </a:spcBef>
              <a:spcAft>
                <a:spcPts val="300"/>
              </a:spcAft>
              <a:buFont typeface="Arial" panose="020B0604020202020204" pitchFamily="34" charset="0"/>
              <a:buChar char="•"/>
            </a:pPr>
            <a:r>
              <a:rPr lang="en-GB" sz="700">
                <a:latin typeface="Arial"/>
                <a:cs typeface="Arial"/>
              </a:rPr>
              <a:t>Supplier ensures that an Information Security awareness campaign is  provided to everyone who has access to Supplier assets.</a:t>
            </a:r>
          </a:p>
          <a:p>
            <a:pPr marL="180000" marR="5080" indent="-180000" algn="just">
              <a:spcBef>
                <a:spcPts val="300"/>
              </a:spcBef>
              <a:spcAft>
                <a:spcPts val="300"/>
              </a:spcAft>
              <a:buFont typeface="Arial" panose="020B0604020202020204" pitchFamily="34" charset="0"/>
              <a:buChar char="•"/>
            </a:pPr>
            <a:r>
              <a:rPr lang="en-GB" sz="700">
                <a:latin typeface="Arial"/>
                <a:cs typeface="Arial"/>
              </a:rPr>
              <a:t>Supplier ensures that all user IDs, tokens or physical-access badges are  assigned to a unique Supplier employee or Supplier subcontractor.</a:t>
            </a:r>
          </a:p>
          <a:p>
            <a:pPr marL="180000" marR="5080" indent="-180000" algn="just">
              <a:spcBef>
                <a:spcPts val="300"/>
              </a:spcBef>
              <a:spcAft>
                <a:spcPts val="300"/>
              </a:spcAft>
              <a:buFont typeface="Arial" panose="020B0604020202020204" pitchFamily="34" charset="0"/>
              <a:buChar char="•"/>
            </a:pPr>
            <a:r>
              <a:rPr lang="en-GB" sz="700">
                <a:latin typeface="Arial"/>
                <a:cs typeface="Arial"/>
              </a:rPr>
              <a:t>Ensure all user/system/service/administrator accounts and passwords  are never shared.</a:t>
            </a:r>
          </a:p>
          <a:p>
            <a:pPr marL="12700">
              <a:spcBef>
                <a:spcPts val="300"/>
              </a:spcBef>
              <a:spcAft>
                <a:spcPts val="300"/>
              </a:spcAft>
            </a:pPr>
            <a:r>
              <a:rPr lang="en-GB" sz="700" b="1" spc="-5">
                <a:latin typeface="Arial"/>
                <a:cs typeface="Arial"/>
              </a:rPr>
              <a:t>Physical</a:t>
            </a:r>
            <a:r>
              <a:rPr lang="en-GB" sz="700" b="1" spc="-15">
                <a:latin typeface="Arial"/>
                <a:cs typeface="Arial"/>
              </a:rPr>
              <a:t> </a:t>
            </a:r>
            <a:r>
              <a:rPr lang="en-GB" sz="700" b="1">
                <a:latin typeface="Arial"/>
                <a:cs typeface="Arial"/>
              </a:rPr>
              <a:t>and</a:t>
            </a:r>
            <a:r>
              <a:rPr lang="en-GB" sz="700" b="1" spc="-15">
                <a:latin typeface="Arial"/>
                <a:cs typeface="Arial"/>
              </a:rPr>
              <a:t> </a:t>
            </a:r>
            <a:r>
              <a:rPr lang="en-GB" sz="700" b="1" spc="-5">
                <a:latin typeface="Arial"/>
                <a:cs typeface="Arial"/>
              </a:rPr>
              <a:t>Environmental</a:t>
            </a:r>
            <a:r>
              <a:rPr lang="en-GB" sz="700" b="1" spc="-10">
                <a:latin typeface="Arial"/>
                <a:cs typeface="Arial"/>
              </a:rPr>
              <a:t> </a:t>
            </a:r>
            <a:r>
              <a:rPr lang="en-GB" sz="700" b="1" spc="-5">
                <a:latin typeface="Arial"/>
                <a:cs typeface="Arial"/>
              </a:rPr>
              <a:t>Security</a:t>
            </a:r>
          </a:p>
          <a:p>
            <a:pPr marL="12700">
              <a:spcBef>
                <a:spcPts val="300"/>
              </a:spcBef>
              <a:spcAft>
                <a:spcPts val="300"/>
              </a:spcAft>
            </a:pPr>
            <a:r>
              <a:rPr lang="en-GB" sz="700" spc="-5">
                <a:latin typeface="Arial"/>
                <a:cs typeface="Arial"/>
              </a:rPr>
              <a:t>Supplier assets</a:t>
            </a:r>
            <a:r>
              <a:rPr lang="en-GB" sz="700">
                <a:latin typeface="Arial"/>
                <a:cs typeface="Arial"/>
              </a:rPr>
              <a:t> </a:t>
            </a:r>
            <a:r>
              <a:rPr lang="en-GB" sz="700" spc="-10">
                <a:latin typeface="Arial"/>
                <a:cs typeface="Arial"/>
              </a:rPr>
              <a:t>are</a:t>
            </a:r>
            <a:r>
              <a:rPr lang="en-GB" sz="700">
                <a:latin typeface="Arial"/>
                <a:cs typeface="Arial"/>
              </a:rPr>
              <a:t> </a:t>
            </a:r>
            <a:r>
              <a:rPr lang="en-GB" sz="700" spc="-5">
                <a:latin typeface="Arial"/>
                <a:cs typeface="Arial"/>
              </a:rPr>
              <a:t>protected</a:t>
            </a:r>
            <a:r>
              <a:rPr lang="en-GB" sz="700" spc="-10">
                <a:latin typeface="Arial"/>
                <a:cs typeface="Arial"/>
              </a:rPr>
              <a:t> </a:t>
            </a:r>
            <a:r>
              <a:rPr lang="en-GB" sz="700" spc="-5">
                <a:latin typeface="Arial"/>
                <a:cs typeface="Arial"/>
              </a:rPr>
              <a:t>from:</a:t>
            </a:r>
            <a:endParaRPr lang="en-GB" sz="700">
              <a:latin typeface="Arial"/>
              <a:cs typeface="Arial"/>
            </a:endParaRPr>
          </a:p>
          <a:p>
            <a:pPr marL="180000" marR="5080" indent="-180000" algn="just">
              <a:spcBef>
                <a:spcPts val="300"/>
              </a:spcBef>
              <a:spcAft>
                <a:spcPts val="300"/>
              </a:spcAft>
              <a:buFont typeface="Arial" panose="020B0604020202020204" pitchFamily="34" charset="0"/>
              <a:buChar char="•"/>
              <a:tabLst>
                <a:tab pos="469265" algn="l"/>
                <a:tab pos="470534" algn="l"/>
              </a:tabLst>
            </a:pPr>
            <a:r>
              <a:rPr lang="en-GB" sz="700">
                <a:latin typeface="Arial"/>
                <a:cs typeface="Arial"/>
              </a:rPr>
              <a:t>Natural disasters,</a:t>
            </a:r>
          </a:p>
          <a:p>
            <a:pPr marL="180000" marR="5080" indent="-180000" algn="just">
              <a:spcBef>
                <a:spcPts val="300"/>
              </a:spcBef>
              <a:spcAft>
                <a:spcPts val="300"/>
              </a:spcAft>
              <a:buFont typeface="Arial" panose="020B0604020202020204" pitchFamily="34" charset="0"/>
              <a:buChar char="•"/>
              <a:tabLst>
                <a:tab pos="469900" algn="l"/>
                <a:tab pos="470534" algn="l"/>
              </a:tabLst>
            </a:pPr>
            <a:r>
              <a:rPr lang="en-GB" sz="700">
                <a:latin typeface="Arial"/>
                <a:cs typeface="Arial"/>
              </a:rPr>
              <a:t>Theft, physical intrusion, unlawful and unauthorized physical access,</a:t>
            </a:r>
          </a:p>
          <a:p>
            <a:pPr marL="180000" marR="5080" indent="-180000" algn="just">
              <a:spcBef>
                <a:spcPts val="300"/>
              </a:spcBef>
              <a:spcAft>
                <a:spcPts val="300"/>
              </a:spcAft>
              <a:buFont typeface="Arial" panose="020B0604020202020204" pitchFamily="34" charset="0"/>
              <a:buChar char="•"/>
              <a:tabLst>
                <a:tab pos="469900" algn="l"/>
                <a:tab pos="470534" algn="l"/>
              </a:tabLst>
            </a:pPr>
            <a:r>
              <a:rPr lang="en-GB" sz="700">
                <a:latin typeface="Arial"/>
                <a:cs typeface="Arial"/>
              </a:rPr>
              <a:t>Ventilation, Heat or Cooling problems, power failures or outages.</a:t>
            </a:r>
          </a:p>
          <a:p>
            <a:pPr marL="12700" marR="2243455">
              <a:spcBef>
                <a:spcPts val="300"/>
              </a:spcBef>
              <a:spcAft>
                <a:spcPts val="300"/>
              </a:spcAft>
            </a:pPr>
            <a:r>
              <a:rPr lang="en-GB" sz="700" b="1" spc="-5">
                <a:latin typeface="Arial"/>
                <a:cs typeface="Arial"/>
              </a:rPr>
              <a:t>Operations Management </a:t>
            </a:r>
          </a:p>
          <a:p>
            <a:pPr marL="12700" marR="2243455">
              <a:spcBef>
                <a:spcPts val="300"/>
              </a:spcBef>
              <a:spcAft>
                <a:spcPts val="300"/>
              </a:spcAft>
            </a:pPr>
            <a:r>
              <a:rPr lang="en-GB" sz="700" b="1" spc="-180">
                <a:latin typeface="Arial"/>
                <a:cs typeface="Arial"/>
              </a:rPr>
              <a:t> </a:t>
            </a:r>
            <a:r>
              <a:rPr lang="en-GB" sz="700" b="1" spc="-5">
                <a:latin typeface="Arial"/>
                <a:cs typeface="Arial"/>
              </a:rPr>
              <a:t>Network</a:t>
            </a:r>
            <a:r>
              <a:rPr lang="en-GB" sz="700" b="1" spc="-15">
                <a:latin typeface="Arial"/>
                <a:cs typeface="Arial"/>
              </a:rPr>
              <a:t> </a:t>
            </a:r>
            <a:r>
              <a:rPr lang="en-GB" sz="700" b="1" spc="-5">
                <a:latin typeface="Arial"/>
                <a:cs typeface="Arial"/>
              </a:rPr>
              <a:t>Security:</a:t>
            </a:r>
            <a:endParaRPr lang="en-GB" sz="700">
              <a:latin typeface="Arial"/>
              <a:cs typeface="Arial"/>
            </a:endParaRPr>
          </a:p>
          <a:p>
            <a:pPr marL="12700" marR="5080">
              <a:spcBef>
                <a:spcPts val="300"/>
              </a:spcBef>
              <a:spcAft>
                <a:spcPts val="300"/>
              </a:spcAft>
            </a:pPr>
            <a:r>
              <a:rPr lang="en-GB" sz="700" spc="-5">
                <a:latin typeface="Arial"/>
                <a:cs typeface="Arial"/>
              </a:rPr>
              <a:t>Supplier</a:t>
            </a:r>
            <a:r>
              <a:rPr lang="en-GB" sz="700" spc="105">
                <a:latin typeface="Arial"/>
                <a:cs typeface="Arial"/>
              </a:rPr>
              <a:t> </a:t>
            </a:r>
            <a:r>
              <a:rPr lang="en-GB" sz="700" spc="-5">
                <a:latin typeface="Arial"/>
                <a:cs typeface="Arial"/>
              </a:rPr>
              <a:t>deploys</a:t>
            </a:r>
            <a:r>
              <a:rPr lang="en-GB" sz="700" spc="110">
                <a:latin typeface="Arial"/>
                <a:cs typeface="Arial"/>
              </a:rPr>
              <a:t> </a:t>
            </a:r>
            <a:r>
              <a:rPr lang="en-GB" sz="700">
                <a:latin typeface="Arial"/>
                <a:cs typeface="Arial"/>
              </a:rPr>
              <a:t>an</a:t>
            </a:r>
            <a:r>
              <a:rPr lang="en-GB" sz="700" spc="105">
                <a:latin typeface="Arial"/>
                <a:cs typeface="Arial"/>
              </a:rPr>
              <a:t> </a:t>
            </a:r>
            <a:r>
              <a:rPr lang="en-GB" sz="700" spc="-5">
                <a:latin typeface="Arial"/>
                <a:cs typeface="Arial"/>
              </a:rPr>
              <a:t>intrusion</a:t>
            </a:r>
            <a:r>
              <a:rPr lang="en-GB" sz="700" spc="110">
                <a:latin typeface="Arial"/>
                <a:cs typeface="Arial"/>
              </a:rPr>
              <a:t> </a:t>
            </a:r>
            <a:r>
              <a:rPr lang="en-GB" sz="700" spc="-5">
                <a:latin typeface="Arial"/>
                <a:cs typeface="Arial"/>
              </a:rPr>
              <a:t>detection</a:t>
            </a:r>
            <a:r>
              <a:rPr lang="en-GB" sz="700" spc="105">
                <a:latin typeface="Arial"/>
                <a:cs typeface="Arial"/>
              </a:rPr>
              <a:t> </a:t>
            </a:r>
            <a:r>
              <a:rPr lang="en-GB" sz="700" spc="-5">
                <a:latin typeface="Arial"/>
                <a:cs typeface="Arial"/>
              </a:rPr>
              <a:t>system</a:t>
            </a:r>
            <a:r>
              <a:rPr lang="en-GB" sz="700" spc="114">
                <a:latin typeface="Arial"/>
                <a:cs typeface="Arial"/>
              </a:rPr>
              <a:t> </a:t>
            </a:r>
            <a:r>
              <a:rPr lang="en-GB" sz="700" spc="-5">
                <a:latin typeface="Arial"/>
                <a:cs typeface="Arial"/>
              </a:rPr>
              <a:t>in</a:t>
            </a:r>
            <a:r>
              <a:rPr lang="en-GB" sz="700" spc="110">
                <a:latin typeface="Arial"/>
                <a:cs typeface="Arial"/>
              </a:rPr>
              <a:t> </a:t>
            </a:r>
            <a:r>
              <a:rPr lang="en-GB" sz="700" spc="-5">
                <a:latin typeface="Arial"/>
                <a:cs typeface="Arial"/>
              </a:rPr>
              <a:t>the</a:t>
            </a:r>
            <a:r>
              <a:rPr lang="en-GB" sz="700" spc="105">
                <a:latin typeface="Arial"/>
                <a:cs typeface="Arial"/>
              </a:rPr>
              <a:t> </a:t>
            </a:r>
            <a:r>
              <a:rPr lang="en-GB" sz="700" spc="-5">
                <a:latin typeface="Arial"/>
                <a:cs typeface="Arial"/>
              </a:rPr>
              <a:t>data</a:t>
            </a:r>
            <a:r>
              <a:rPr lang="en-GB" sz="700" spc="105">
                <a:latin typeface="Arial"/>
                <a:cs typeface="Arial"/>
              </a:rPr>
              <a:t> </a:t>
            </a:r>
            <a:r>
              <a:rPr lang="en-GB" sz="700" spc="-5">
                <a:latin typeface="Arial"/>
                <a:cs typeface="Arial"/>
              </a:rPr>
              <a:t>centre</a:t>
            </a:r>
            <a:r>
              <a:rPr lang="en-GB" sz="700" spc="105">
                <a:latin typeface="Arial"/>
                <a:cs typeface="Arial"/>
              </a:rPr>
              <a:t> </a:t>
            </a:r>
            <a:r>
              <a:rPr lang="en-GB" sz="700" spc="-5">
                <a:latin typeface="Arial"/>
                <a:cs typeface="Arial"/>
              </a:rPr>
              <a:t>monitoring</a:t>
            </a:r>
            <a:r>
              <a:rPr lang="en-GB" sz="700" spc="110">
                <a:latin typeface="Arial"/>
                <a:cs typeface="Arial"/>
              </a:rPr>
              <a:t> </a:t>
            </a:r>
            <a:r>
              <a:rPr lang="en-GB" sz="700" spc="-10">
                <a:latin typeface="Arial"/>
                <a:cs typeface="Arial"/>
              </a:rPr>
              <a:t>the </a:t>
            </a:r>
            <a:r>
              <a:rPr lang="en-GB" sz="700" spc="-5">
                <a:latin typeface="Arial"/>
                <a:cs typeface="Arial"/>
              </a:rPr>
              <a:t> perimeter</a:t>
            </a:r>
            <a:r>
              <a:rPr lang="en-GB" sz="700" spc="5">
                <a:latin typeface="Arial"/>
                <a:cs typeface="Arial"/>
              </a:rPr>
              <a:t> </a:t>
            </a:r>
            <a:r>
              <a:rPr lang="en-GB" sz="700" spc="-5">
                <a:latin typeface="Arial"/>
                <a:cs typeface="Arial"/>
              </a:rPr>
              <a:t>points,</a:t>
            </a:r>
            <a:r>
              <a:rPr lang="en-GB" sz="700" spc="5">
                <a:latin typeface="Arial"/>
                <a:cs typeface="Arial"/>
              </a:rPr>
              <a:t> </a:t>
            </a:r>
            <a:r>
              <a:rPr lang="en-GB" sz="700" spc="-5">
                <a:latin typeface="Arial"/>
                <a:cs typeface="Arial"/>
              </a:rPr>
              <a:t>additional</a:t>
            </a:r>
            <a:r>
              <a:rPr lang="en-GB" sz="700" spc="15">
                <a:latin typeface="Arial"/>
                <a:cs typeface="Arial"/>
              </a:rPr>
              <a:t> </a:t>
            </a:r>
            <a:r>
              <a:rPr lang="en-GB" sz="700" spc="-5">
                <a:latin typeface="Arial"/>
                <a:cs typeface="Arial"/>
              </a:rPr>
              <a:t>controls include</a:t>
            </a:r>
            <a:r>
              <a:rPr lang="en-GB" sz="700" spc="10">
                <a:latin typeface="Arial"/>
                <a:cs typeface="Arial"/>
              </a:rPr>
              <a:t> </a:t>
            </a:r>
            <a:r>
              <a:rPr lang="en-GB" sz="700" spc="-5">
                <a:latin typeface="Arial"/>
                <a:cs typeface="Arial"/>
              </a:rPr>
              <a:t>layered</a:t>
            </a:r>
            <a:r>
              <a:rPr lang="en-GB" sz="700" spc="-10">
                <a:latin typeface="Arial"/>
                <a:cs typeface="Arial"/>
              </a:rPr>
              <a:t> </a:t>
            </a:r>
            <a:r>
              <a:rPr lang="en-GB" sz="700" spc="-5">
                <a:latin typeface="Arial"/>
                <a:cs typeface="Arial"/>
              </a:rPr>
              <a:t>anti-virus</a:t>
            </a:r>
            <a:r>
              <a:rPr lang="en-GB" sz="700">
                <a:latin typeface="Arial"/>
                <a:cs typeface="Arial"/>
              </a:rPr>
              <a:t> </a:t>
            </a:r>
            <a:r>
              <a:rPr lang="en-GB" sz="700" spc="-5">
                <a:latin typeface="Arial"/>
                <a:cs typeface="Arial"/>
              </a:rPr>
              <a:t>approach.</a:t>
            </a:r>
            <a:endParaRPr lang="en-GB" sz="700">
              <a:latin typeface="Arial"/>
              <a:cs typeface="Arial"/>
            </a:endParaRPr>
          </a:p>
          <a:p>
            <a:pPr marL="12700">
              <a:spcBef>
                <a:spcPts val="300"/>
              </a:spcBef>
              <a:spcAft>
                <a:spcPts val="300"/>
              </a:spcAft>
            </a:pPr>
            <a:r>
              <a:rPr lang="en-GB" sz="700" b="1" spc="-5">
                <a:latin typeface="Arial"/>
                <a:cs typeface="Arial"/>
              </a:rPr>
              <a:t>System</a:t>
            </a:r>
            <a:r>
              <a:rPr lang="en-GB" sz="700" b="1" spc="-35">
                <a:latin typeface="Arial"/>
                <a:cs typeface="Arial"/>
              </a:rPr>
              <a:t> </a:t>
            </a:r>
            <a:r>
              <a:rPr lang="en-GB" sz="700" b="1" spc="-5">
                <a:latin typeface="Arial"/>
                <a:cs typeface="Arial"/>
              </a:rPr>
              <a:t>Security:</a:t>
            </a:r>
            <a:endParaRPr lang="en-GB" sz="700">
              <a:latin typeface="Arial"/>
              <a:cs typeface="Arial"/>
            </a:endParaRPr>
          </a:p>
          <a:p>
            <a:pPr marL="12700" marR="5080">
              <a:spcBef>
                <a:spcPts val="300"/>
              </a:spcBef>
              <a:spcAft>
                <a:spcPts val="300"/>
              </a:spcAft>
            </a:pPr>
            <a:r>
              <a:rPr lang="en-GB" sz="700" spc="-5">
                <a:latin typeface="Arial"/>
                <a:cs typeface="Arial"/>
              </a:rPr>
              <a:t>Supplier</a:t>
            </a:r>
            <a:r>
              <a:rPr lang="en-GB" sz="700" spc="75">
                <a:latin typeface="Arial"/>
                <a:cs typeface="Arial"/>
              </a:rPr>
              <a:t> </a:t>
            </a:r>
            <a:r>
              <a:rPr lang="en-GB" sz="700" spc="-5">
                <a:latin typeface="Arial"/>
                <a:cs typeface="Arial"/>
              </a:rPr>
              <a:t>has</a:t>
            </a:r>
            <a:r>
              <a:rPr lang="en-GB" sz="700" spc="85">
                <a:latin typeface="Arial"/>
                <a:cs typeface="Arial"/>
              </a:rPr>
              <a:t> </a:t>
            </a:r>
            <a:r>
              <a:rPr lang="en-GB" sz="700" spc="-5">
                <a:latin typeface="Arial"/>
                <a:cs typeface="Arial"/>
              </a:rPr>
              <a:t>processes</a:t>
            </a:r>
            <a:r>
              <a:rPr lang="en-GB" sz="700" spc="85">
                <a:latin typeface="Arial"/>
                <a:cs typeface="Arial"/>
              </a:rPr>
              <a:t> </a:t>
            </a:r>
            <a:r>
              <a:rPr lang="en-GB" sz="700">
                <a:latin typeface="Arial"/>
                <a:cs typeface="Arial"/>
              </a:rPr>
              <a:t>in</a:t>
            </a:r>
            <a:r>
              <a:rPr lang="en-GB" sz="700" spc="80">
                <a:latin typeface="Arial"/>
                <a:cs typeface="Arial"/>
              </a:rPr>
              <a:t> </a:t>
            </a:r>
            <a:r>
              <a:rPr lang="en-GB" sz="700" spc="-5">
                <a:latin typeface="Arial"/>
                <a:cs typeface="Arial"/>
              </a:rPr>
              <a:t>place</a:t>
            </a:r>
            <a:r>
              <a:rPr lang="en-GB" sz="700" spc="75">
                <a:latin typeface="Arial"/>
                <a:cs typeface="Arial"/>
              </a:rPr>
              <a:t> </a:t>
            </a:r>
            <a:r>
              <a:rPr lang="en-GB" sz="700" spc="-5">
                <a:latin typeface="Arial"/>
                <a:cs typeface="Arial"/>
              </a:rPr>
              <a:t>to</a:t>
            </a:r>
            <a:r>
              <a:rPr lang="en-GB" sz="700" spc="80">
                <a:latin typeface="Arial"/>
                <a:cs typeface="Arial"/>
              </a:rPr>
              <a:t> </a:t>
            </a:r>
            <a:r>
              <a:rPr lang="en-GB" sz="700" spc="-5">
                <a:latin typeface="Arial"/>
                <a:cs typeface="Arial"/>
              </a:rPr>
              <a:t>apply</a:t>
            </a:r>
            <a:r>
              <a:rPr lang="en-GB" sz="700" spc="85">
                <a:latin typeface="Arial"/>
                <a:cs typeface="Arial"/>
              </a:rPr>
              <a:t> </a:t>
            </a:r>
            <a:r>
              <a:rPr lang="en-GB" sz="700" spc="-5">
                <a:latin typeface="Arial"/>
                <a:cs typeface="Arial"/>
              </a:rPr>
              <a:t>and</a:t>
            </a:r>
            <a:r>
              <a:rPr lang="en-GB" sz="700" spc="80">
                <a:latin typeface="Arial"/>
                <a:cs typeface="Arial"/>
              </a:rPr>
              <a:t> </a:t>
            </a:r>
            <a:r>
              <a:rPr lang="en-GB" sz="700" spc="-5">
                <a:latin typeface="Arial"/>
                <a:cs typeface="Arial"/>
              </a:rPr>
              <a:t>manage</a:t>
            </a:r>
            <a:r>
              <a:rPr lang="en-GB" sz="700" spc="75">
                <a:latin typeface="Arial"/>
                <a:cs typeface="Arial"/>
              </a:rPr>
              <a:t> </a:t>
            </a:r>
            <a:r>
              <a:rPr lang="en-GB" sz="700" spc="-5">
                <a:latin typeface="Arial"/>
                <a:cs typeface="Arial"/>
              </a:rPr>
              <a:t>security</a:t>
            </a:r>
            <a:r>
              <a:rPr lang="en-GB" sz="700" spc="85">
                <a:latin typeface="Arial"/>
                <a:cs typeface="Arial"/>
              </a:rPr>
              <a:t> </a:t>
            </a:r>
            <a:r>
              <a:rPr lang="en-GB" sz="700" spc="-5">
                <a:latin typeface="Arial"/>
                <a:cs typeface="Arial"/>
              </a:rPr>
              <a:t>updates,</a:t>
            </a:r>
            <a:r>
              <a:rPr lang="en-GB" sz="700" spc="95">
                <a:latin typeface="Arial"/>
                <a:cs typeface="Arial"/>
              </a:rPr>
              <a:t> </a:t>
            </a:r>
            <a:r>
              <a:rPr lang="en-GB" sz="700" spc="-5">
                <a:latin typeface="Arial"/>
                <a:cs typeface="Arial"/>
              </a:rPr>
              <a:t>patches, </a:t>
            </a:r>
            <a:r>
              <a:rPr lang="en-GB" sz="700" spc="-180">
                <a:latin typeface="Arial"/>
                <a:cs typeface="Arial"/>
              </a:rPr>
              <a:t> </a:t>
            </a:r>
            <a:r>
              <a:rPr lang="en-GB" sz="700" spc="-5">
                <a:latin typeface="Arial"/>
                <a:cs typeface="Arial"/>
              </a:rPr>
              <a:t>fixes</a:t>
            </a:r>
            <a:r>
              <a:rPr lang="en-GB" sz="700" spc="10">
                <a:latin typeface="Arial"/>
                <a:cs typeface="Arial"/>
              </a:rPr>
              <a:t> </a:t>
            </a:r>
            <a:r>
              <a:rPr lang="en-GB" sz="700" spc="-5">
                <a:latin typeface="Arial"/>
                <a:cs typeface="Arial"/>
              </a:rPr>
              <a:t>upgrades,</a:t>
            </a:r>
            <a:r>
              <a:rPr lang="en-GB" sz="700">
                <a:latin typeface="Arial"/>
                <a:cs typeface="Arial"/>
              </a:rPr>
              <a:t> </a:t>
            </a:r>
            <a:r>
              <a:rPr lang="en-GB" sz="700" spc="-5">
                <a:latin typeface="Arial"/>
                <a:cs typeface="Arial"/>
              </a:rPr>
              <a:t>(collectively</a:t>
            </a:r>
            <a:r>
              <a:rPr lang="en-GB" sz="700" spc="10">
                <a:latin typeface="Arial"/>
                <a:cs typeface="Arial"/>
              </a:rPr>
              <a:t> </a:t>
            </a:r>
            <a:r>
              <a:rPr lang="en-GB" sz="700" spc="-5">
                <a:latin typeface="Arial"/>
                <a:cs typeface="Arial"/>
              </a:rPr>
              <a:t>referred </a:t>
            </a:r>
            <a:r>
              <a:rPr lang="en-GB" sz="700">
                <a:latin typeface="Arial"/>
                <a:cs typeface="Arial"/>
              </a:rPr>
              <a:t>to</a:t>
            </a:r>
            <a:r>
              <a:rPr lang="en-GB" sz="700" spc="10">
                <a:latin typeface="Arial"/>
                <a:cs typeface="Arial"/>
              </a:rPr>
              <a:t> </a:t>
            </a:r>
            <a:r>
              <a:rPr lang="en-GB" sz="700" spc="-5">
                <a:latin typeface="Arial"/>
                <a:cs typeface="Arial"/>
              </a:rPr>
              <a:t>as</a:t>
            </a:r>
            <a:r>
              <a:rPr lang="en-GB" sz="700">
                <a:latin typeface="Arial"/>
                <a:cs typeface="Arial"/>
              </a:rPr>
              <a:t> </a:t>
            </a:r>
            <a:r>
              <a:rPr lang="en-GB" sz="700" spc="-5">
                <a:latin typeface="Arial"/>
                <a:cs typeface="Arial"/>
              </a:rPr>
              <a:t>"Patches")</a:t>
            </a:r>
            <a:r>
              <a:rPr lang="en-GB" sz="700" spc="10">
                <a:latin typeface="Arial"/>
                <a:cs typeface="Arial"/>
              </a:rPr>
              <a:t> </a:t>
            </a:r>
            <a:r>
              <a:rPr lang="en-GB" sz="700">
                <a:latin typeface="Arial"/>
                <a:cs typeface="Arial"/>
              </a:rPr>
              <a:t>on</a:t>
            </a:r>
            <a:r>
              <a:rPr lang="en-GB" sz="700" spc="-5">
                <a:latin typeface="Arial"/>
                <a:cs typeface="Arial"/>
              </a:rPr>
              <a:t> all</a:t>
            </a:r>
            <a:r>
              <a:rPr lang="en-GB" sz="700" spc="5">
                <a:latin typeface="Arial"/>
                <a:cs typeface="Arial"/>
              </a:rPr>
              <a:t> </a:t>
            </a:r>
            <a:r>
              <a:rPr lang="en-GB" sz="700" spc="-5">
                <a:latin typeface="Arial"/>
                <a:cs typeface="Arial"/>
              </a:rPr>
              <a:t>Supplier</a:t>
            </a:r>
            <a:r>
              <a:rPr lang="en-GB" sz="700" spc="5">
                <a:latin typeface="Arial"/>
                <a:cs typeface="Arial"/>
              </a:rPr>
              <a:t> </a:t>
            </a:r>
            <a:r>
              <a:rPr lang="en-GB" sz="700" spc="-5">
                <a:latin typeface="Arial"/>
                <a:cs typeface="Arial"/>
              </a:rPr>
              <a:t>IT</a:t>
            </a:r>
            <a:r>
              <a:rPr lang="en-GB" sz="700" spc="5">
                <a:latin typeface="Arial"/>
                <a:cs typeface="Arial"/>
              </a:rPr>
              <a:t> </a:t>
            </a:r>
            <a:r>
              <a:rPr lang="en-GB" sz="700" spc="-5">
                <a:latin typeface="Arial"/>
                <a:cs typeface="Arial"/>
              </a:rPr>
              <a:t>systems.</a:t>
            </a:r>
          </a:p>
          <a:p>
            <a:pPr marL="12700" marR="5080">
              <a:spcBef>
                <a:spcPts val="300"/>
              </a:spcBef>
              <a:spcAft>
                <a:spcPts val="300"/>
              </a:spcAft>
            </a:pPr>
            <a:r>
              <a:rPr lang="en-GB" sz="700" spc="-5">
                <a:latin typeface="Arial"/>
                <a:cs typeface="Arial"/>
              </a:rPr>
              <a:t>Supplier</a:t>
            </a:r>
            <a:r>
              <a:rPr lang="en-GB" sz="700" spc="5">
                <a:latin typeface="Arial"/>
                <a:cs typeface="Arial"/>
              </a:rPr>
              <a:t> </a:t>
            </a:r>
            <a:r>
              <a:rPr lang="en-GB" sz="700" spc="-5">
                <a:latin typeface="Arial"/>
                <a:cs typeface="Arial"/>
              </a:rPr>
              <a:t>ensures</a:t>
            </a:r>
            <a:r>
              <a:rPr lang="en-GB" sz="700" spc="10">
                <a:latin typeface="Arial"/>
                <a:cs typeface="Arial"/>
              </a:rPr>
              <a:t> </a:t>
            </a:r>
            <a:r>
              <a:rPr lang="en-GB" sz="700" spc="-5">
                <a:latin typeface="Arial"/>
                <a:cs typeface="Arial"/>
              </a:rPr>
              <a:t>that</a:t>
            </a:r>
            <a:r>
              <a:rPr lang="en-GB" sz="700" spc="15">
                <a:latin typeface="Arial"/>
                <a:cs typeface="Arial"/>
              </a:rPr>
              <a:t> </a:t>
            </a:r>
            <a:r>
              <a:rPr lang="en-GB" sz="700" spc="-5">
                <a:latin typeface="Arial"/>
                <a:cs typeface="Arial"/>
              </a:rPr>
              <a:t>Malware,</a:t>
            </a:r>
            <a:r>
              <a:rPr lang="en-GB" sz="700" spc="10">
                <a:latin typeface="Arial"/>
                <a:cs typeface="Arial"/>
              </a:rPr>
              <a:t> </a:t>
            </a:r>
            <a:r>
              <a:rPr lang="en-GB" sz="700" spc="-5">
                <a:latin typeface="Arial"/>
                <a:cs typeface="Arial"/>
              </a:rPr>
              <a:t>Virus,</a:t>
            </a:r>
            <a:r>
              <a:rPr lang="en-GB" sz="700" spc="30">
                <a:latin typeface="Arial"/>
                <a:cs typeface="Arial"/>
              </a:rPr>
              <a:t> </a:t>
            </a:r>
            <a:r>
              <a:rPr lang="en-GB" sz="700" spc="-5">
                <a:latin typeface="Arial"/>
                <a:cs typeface="Arial"/>
              </a:rPr>
              <a:t>Trojan</a:t>
            </a:r>
            <a:r>
              <a:rPr lang="en-GB" sz="700" spc="20">
                <a:latin typeface="Arial"/>
                <a:cs typeface="Arial"/>
              </a:rPr>
              <a:t> </a:t>
            </a:r>
            <a:r>
              <a:rPr lang="en-GB" sz="700" spc="-5">
                <a:latin typeface="Arial"/>
                <a:cs typeface="Arial"/>
              </a:rPr>
              <a:t>and</a:t>
            </a:r>
            <a:r>
              <a:rPr lang="en-GB" sz="700" spc="15">
                <a:latin typeface="Arial"/>
                <a:cs typeface="Arial"/>
              </a:rPr>
              <a:t> </a:t>
            </a:r>
            <a:r>
              <a:rPr lang="en-GB" sz="700" spc="-5">
                <a:latin typeface="Arial"/>
                <a:cs typeface="Arial"/>
              </a:rPr>
              <a:t>Spyware</a:t>
            </a:r>
            <a:r>
              <a:rPr lang="en-GB" sz="700" spc="10">
                <a:latin typeface="Arial"/>
                <a:cs typeface="Arial"/>
              </a:rPr>
              <a:t> </a:t>
            </a:r>
            <a:r>
              <a:rPr lang="en-GB" sz="700" spc="-5">
                <a:latin typeface="Arial"/>
                <a:cs typeface="Arial"/>
              </a:rPr>
              <a:t>protection</a:t>
            </a:r>
            <a:r>
              <a:rPr lang="en-GB" sz="700" spc="10">
                <a:latin typeface="Arial"/>
                <a:cs typeface="Arial"/>
              </a:rPr>
              <a:t> </a:t>
            </a:r>
            <a:r>
              <a:rPr lang="en-GB" sz="700" spc="-5">
                <a:latin typeface="Arial"/>
                <a:cs typeface="Arial"/>
              </a:rPr>
              <a:t>programs</a:t>
            </a:r>
            <a:r>
              <a:rPr lang="en-GB" sz="700" spc="15">
                <a:latin typeface="Arial"/>
                <a:cs typeface="Arial"/>
              </a:rPr>
              <a:t> </a:t>
            </a:r>
            <a:r>
              <a:rPr lang="en-GB" sz="700" spc="-10">
                <a:latin typeface="Arial"/>
                <a:cs typeface="Arial"/>
              </a:rPr>
              <a:t>are </a:t>
            </a:r>
            <a:r>
              <a:rPr lang="en-GB" sz="700" spc="-5">
                <a:latin typeface="Arial"/>
                <a:cs typeface="Arial"/>
              </a:rPr>
              <a:t> also</a:t>
            </a:r>
            <a:r>
              <a:rPr lang="en-GB" sz="700">
                <a:latin typeface="Arial"/>
                <a:cs typeface="Arial"/>
              </a:rPr>
              <a:t> </a:t>
            </a:r>
            <a:r>
              <a:rPr lang="en-GB" sz="700" spc="-5">
                <a:latin typeface="Arial"/>
                <a:cs typeface="Arial"/>
              </a:rPr>
              <a:t>deployed</a:t>
            </a:r>
            <a:r>
              <a:rPr lang="en-GB" sz="700" spc="5">
                <a:latin typeface="Arial"/>
                <a:cs typeface="Arial"/>
              </a:rPr>
              <a:t> </a:t>
            </a:r>
            <a:r>
              <a:rPr lang="en-GB" sz="700" spc="-5">
                <a:latin typeface="Arial"/>
                <a:cs typeface="Arial"/>
              </a:rPr>
              <a:t>on</a:t>
            </a:r>
            <a:r>
              <a:rPr lang="en-GB" sz="700" spc="5">
                <a:latin typeface="Arial"/>
                <a:cs typeface="Arial"/>
              </a:rPr>
              <a:t> </a:t>
            </a:r>
            <a:r>
              <a:rPr lang="en-GB" sz="700" spc="-5">
                <a:latin typeface="Arial"/>
                <a:cs typeface="Arial"/>
              </a:rPr>
              <a:t>IT</a:t>
            </a:r>
            <a:r>
              <a:rPr lang="en-GB" sz="700">
                <a:latin typeface="Arial"/>
                <a:cs typeface="Arial"/>
              </a:rPr>
              <a:t> </a:t>
            </a:r>
            <a:r>
              <a:rPr lang="en-GB" sz="700" spc="-5">
                <a:latin typeface="Arial"/>
                <a:cs typeface="Arial"/>
              </a:rPr>
              <a:t>systems.</a:t>
            </a:r>
          </a:p>
          <a:p>
            <a:pPr marL="270000" indent="-270000">
              <a:spcBef>
                <a:spcPts val="300"/>
              </a:spcBef>
              <a:spcAft>
                <a:spcPts val="300"/>
              </a:spcAft>
              <a:tabLst>
                <a:tab pos="289560" algn="l"/>
              </a:tabLst>
            </a:pPr>
            <a:r>
              <a:rPr lang="en-GB" sz="700" b="1">
                <a:latin typeface="Arial"/>
                <a:cs typeface="Arial"/>
              </a:rPr>
              <a:t>Disaster recovery</a:t>
            </a:r>
          </a:p>
          <a:p>
            <a:pPr marL="180000" marR="5080" indent="-180000" algn="just">
              <a:spcBef>
                <a:spcPts val="300"/>
              </a:spcBef>
              <a:spcAft>
                <a:spcPts val="300"/>
              </a:spcAft>
              <a:buFont typeface="Arial" panose="020B0604020202020204" pitchFamily="34" charset="0"/>
              <a:buChar char="•"/>
              <a:tabLst>
                <a:tab pos="241935" algn="l"/>
              </a:tabLst>
            </a:pPr>
            <a:r>
              <a:rPr lang="en-GB" sz="700">
                <a:latin typeface="Arial"/>
                <a:cs typeface="Arial"/>
              </a:rPr>
              <a:t>Supplier has appropriate disaster recovery measures to ensure that the  Personal Data it processes can be re-instated in the event of loss or  destruction of that data.</a:t>
            </a:r>
          </a:p>
          <a:p>
            <a:pPr marL="180000" marR="5080" indent="-180000" algn="just">
              <a:spcBef>
                <a:spcPts val="300"/>
              </a:spcBef>
              <a:spcAft>
                <a:spcPts val="300"/>
              </a:spcAft>
              <a:buFont typeface="Arial" panose="020B0604020202020204" pitchFamily="34" charset="0"/>
              <a:buChar char="•"/>
              <a:tabLst>
                <a:tab pos="241935" algn="l"/>
              </a:tabLst>
            </a:pPr>
            <a:r>
              <a:rPr lang="en-GB" sz="700">
                <a:latin typeface="Arial"/>
                <a:cs typeface="Arial"/>
              </a:rPr>
              <a:t>The disaster recovery plan which will implement the disaster recovery  measures defines RTO (Recovery Time Objectives) and RPO (Recovery  Point Objectives) where appropriate to the service being provided.</a:t>
            </a:r>
          </a:p>
          <a:p>
            <a:pPr marL="180000" marR="5080" indent="-180000" algn="just">
              <a:spcBef>
                <a:spcPts val="300"/>
              </a:spcBef>
              <a:spcAft>
                <a:spcPts val="300"/>
              </a:spcAft>
              <a:buFont typeface="Arial" panose="020B0604020202020204" pitchFamily="34" charset="0"/>
              <a:buChar char="•"/>
              <a:tabLst>
                <a:tab pos="241935" algn="l"/>
              </a:tabLst>
            </a:pPr>
            <a:r>
              <a:rPr lang="en-GB" sz="700">
                <a:latin typeface="Arial"/>
                <a:cs typeface="Arial"/>
              </a:rPr>
              <a:t>Supplier reviews these technical safeguards periodically to ensure their  continued suitability in light of the data it processes and technological  advances.</a:t>
            </a:r>
          </a:p>
          <a:p>
            <a:pPr marR="5080" algn="just">
              <a:spcBef>
                <a:spcPts val="300"/>
              </a:spcBef>
              <a:spcAft>
                <a:spcPts val="300"/>
              </a:spcAft>
              <a:tabLst>
                <a:tab pos="241935" algn="l"/>
              </a:tabLst>
            </a:pPr>
            <a:r>
              <a:rPr lang="en-GB" sz="700" b="1" spc="-5">
                <a:latin typeface="Arial"/>
                <a:cs typeface="Arial"/>
              </a:rPr>
              <a:t>Data</a:t>
            </a:r>
            <a:r>
              <a:rPr lang="en-GB" sz="700" b="1" spc="-40">
                <a:latin typeface="Arial"/>
                <a:cs typeface="Arial"/>
              </a:rPr>
              <a:t> </a:t>
            </a:r>
            <a:r>
              <a:rPr lang="en-GB" sz="700" b="1" spc="-5">
                <a:latin typeface="Arial"/>
                <a:cs typeface="Arial"/>
              </a:rPr>
              <a:t>management</a:t>
            </a:r>
            <a:endParaRPr lang="en-GB" sz="700">
              <a:latin typeface="Arial"/>
              <a:cs typeface="Arial"/>
            </a:endParaRPr>
          </a:p>
          <a:p>
            <a:pPr marR="5080" algn="just">
              <a:spcBef>
                <a:spcPts val="300"/>
              </a:spcBef>
              <a:spcAft>
                <a:spcPts val="300"/>
              </a:spcAft>
              <a:tabLst>
                <a:tab pos="241935" algn="l"/>
              </a:tabLst>
            </a:pPr>
            <a:r>
              <a:rPr lang="en-GB" sz="700" b="1" spc="-5">
                <a:latin typeface="Arial"/>
                <a:cs typeface="Arial"/>
              </a:rPr>
              <a:t>Data</a:t>
            </a:r>
            <a:r>
              <a:rPr lang="en-GB" sz="700" b="1" spc="-35">
                <a:latin typeface="Arial"/>
                <a:cs typeface="Arial"/>
              </a:rPr>
              <a:t> </a:t>
            </a:r>
            <a:r>
              <a:rPr lang="en-GB" sz="700" b="1" spc="-5">
                <a:latin typeface="Arial"/>
                <a:cs typeface="Arial"/>
              </a:rPr>
              <a:t>Security</a:t>
            </a:r>
          </a:p>
          <a:p>
            <a:pPr marL="180000" marR="5080" indent="-180000" algn="just">
              <a:spcBef>
                <a:spcPts val="300"/>
              </a:spcBef>
              <a:spcAft>
                <a:spcPts val="300"/>
              </a:spcAft>
              <a:buFont typeface="Arial" panose="020B0604020202020204" pitchFamily="34" charset="0"/>
              <a:buChar char="•"/>
              <a:tabLst>
                <a:tab pos="241935" algn="l"/>
              </a:tabLst>
            </a:pPr>
            <a:r>
              <a:rPr lang="en-GB" sz="700">
                <a:latin typeface="Arial"/>
                <a:cs typeface="Arial"/>
              </a:rPr>
              <a:t>Confidential information is encrypted and encryption must meet a  minimum standard of AES-256-bit encryption.</a:t>
            </a:r>
          </a:p>
          <a:p>
            <a:pPr marL="180000" marR="5080" indent="-180000">
              <a:spcBef>
                <a:spcPts val="300"/>
              </a:spcBef>
              <a:spcAft>
                <a:spcPts val="300"/>
              </a:spcAft>
              <a:buFont typeface="Arial" panose="020B0604020202020204" pitchFamily="34" charset="0"/>
              <a:buChar char="•"/>
              <a:tabLst>
                <a:tab pos="241935" algn="l"/>
              </a:tabLst>
            </a:pPr>
            <a:r>
              <a:rPr lang="en-GB" sz="700">
                <a:latin typeface="Arial"/>
                <a:cs typeface="Arial"/>
              </a:rPr>
              <a:t>If a password/passphrase is used in the encryption of the document, the  password/passphrase for the encrypted document is communicated,  either:</a:t>
            </a:r>
            <a:br>
              <a:rPr lang="en-GB" sz="700">
                <a:latin typeface="Arial"/>
                <a:cs typeface="Arial"/>
              </a:rPr>
            </a:br>
            <a:r>
              <a:rPr lang="en-GB" sz="700">
                <a:latin typeface="Arial"/>
                <a:cs typeface="Arial"/>
              </a:rPr>
              <a:t>Face to face, or</a:t>
            </a:r>
            <a:br>
              <a:rPr lang="en-GB" sz="700">
                <a:latin typeface="Arial"/>
                <a:cs typeface="Arial"/>
              </a:rPr>
            </a:br>
            <a:r>
              <a:rPr lang="en-GB" sz="700">
                <a:latin typeface="Arial"/>
                <a:cs typeface="Arial"/>
              </a:rPr>
              <a:t>By phone or SMS, or </a:t>
            </a:r>
            <a:br>
              <a:rPr lang="en-GB" sz="700">
                <a:latin typeface="Arial"/>
                <a:cs typeface="Arial"/>
              </a:rPr>
            </a:br>
            <a:r>
              <a:rPr lang="en-GB" sz="700">
                <a:latin typeface="Arial"/>
                <a:cs typeface="Arial"/>
              </a:rPr>
              <a:t>A previously agreed password/passphrase</a:t>
            </a:r>
          </a:p>
          <a:p>
            <a:pPr marL="12700">
              <a:spcBef>
                <a:spcPts val="300"/>
              </a:spcBef>
              <a:spcAft>
                <a:spcPts val="300"/>
              </a:spcAft>
            </a:pPr>
            <a:r>
              <a:rPr lang="en-GB" sz="700" b="1" spc="-5">
                <a:latin typeface="Arial"/>
                <a:cs typeface="Arial"/>
              </a:rPr>
              <a:t>Transferring</a:t>
            </a:r>
            <a:r>
              <a:rPr lang="en-GB" sz="700" b="1" spc="-30">
                <a:latin typeface="Arial"/>
                <a:cs typeface="Arial"/>
              </a:rPr>
              <a:t> </a:t>
            </a:r>
            <a:r>
              <a:rPr lang="en-GB" sz="700" b="1">
                <a:latin typeface="Arial"/>
                <a:cs typeface="Arial"/>
              </a:rPr>
              <a:t>of</a:t>
            </a:r>
            <a:r>
              <a:rPr lang="en-GB" sz="700" b="1" spc="-30">
                <a:latin typeface="Arial"/>
                <a:cs typeface="Arial"/>
              </a:rPr>
              <a:t> </a:t>
            </a:r>
            <a:r>
              <a:rPr lang="en-GB" sz="700" b="1">
                <a:latin typeface="Arial"/>
                <a:cs typeface="Arial"/>
              </a:rPr>
              <a:t>Data</a:t>
            </a:r>
            <a:endParaRPr lang="en-GB" sz="700">
              <a:latin typeface="Arial"/>
              <a:cs typeface="Arial"/>
            </a:endParaRPr>
          </a:p>
          <a:p>
            <a:pPr marL="12700">
              <a:spcBef>
                <a:spcPts val="300"/>
              </a:spcBef>
              <a:spcAft>
                <a:spcPts val="300"/>
              </a:spcAft>
            </a:pPr>
            <a:r>
              <a:rPr lang="en-GB" sz="700" spc="-5">
                <a:latin typeface="Arial"/>
                <a:cs typeface="Arial"/>
              </a:rPr>
              <a:t>Acceptable</a:t>
            </a:r>
            <a:r>
              <a:rPr lang="en-GB" sz="700" spc="-10">
                <a:latin typeface="Arial"/>
                <a:cs typeface="Arial"/>
              </a:rPr>
              <a:t> </a:t>
            </a:r>
            <a:r>
              <a:rPr lang="en-GB" sz="700" spc="-5">
                <a:latin typeface="Arial"/>
                <a:cs typeface="Arial"/>
              </a:rPr>
              <a:t>Methods of</a:t>
            </a:r>
            <a:r>
              <a:rPr lang="en-GB" sz="700" spc="5">
                <a:latin typeface="Arial"/>
                <a:cs typeface="Arial"/>
              </a:rPr>
              <a:t> </a:t>
            </a:r>
            <a:r>
              <a:rPr lang="en-GB" sz="700" spc="-5">
                <a:latin typeface="Arial"/>
                <a:cs typeface="Arial"/>
              </a:rPr>
              <a:t>Data Transfer:</a:t>
            </a:r>
            <a:endParaRPr lang="en-GB" sz="700">
              <a:latin typeface="Arial"/>
              <a:cs typeface="Arial"/>
            </a:endParaRPr>
          </a:p>
          <a:p>
            <a:pPr marL="180000" marR="5080" indent="-180000" algn="just">
              <a:spcBef>
                <a:spcPts val="300"/>
              </a:spcBef>
              <a:spcAft>
                <a:spcPts val="300"/>
              </a:spcAft>
              <a:buFont typeface="Arial" panose="020B0604020202020204" pitchFamily="34" charset="0"/>
              <a:buChar char="•"/>
              <a:tabLst>
                <a:tab pos="469265" algn="l"/>
                <a:tab pos="470534" algn="l"/>
              </a:tabLst>
            </a:pPr>
            <a:r>
              <a:rPr lang="en-GB" sz="700">
                <a:latin typeface="Arial"/>
                <a:cs typeface="Arial"/>
              </a:rPr>
              <a:t>Secure File Transfer Protocol (sftp) – tcp port 22.</a:t>
            </a:r>
          </a:p>
          <a:p>
            <a:pPr marL="180000" marR="5080" indent="-180000" algn="just">
              <a:spcBef>
                <a:spcPts val="300"/>
              </a:spcBef>
              <a:spcAft>
                <a:spcPts val="300"/>
              </a:spcAft>
              <a:buFont typeface="Arial" panose="020B0604020202020204" pitchFamily="34" charset="0"/>
              <a:buChar char="•"/>
              <a:tabLst>
                <a:tab pos="469900" algn="l"/>
                <a:tab pos="470534" algn="l"/>
              </a:tabLst>
            </a:pPr>
            <a:r>
              <a:rPr lang="en-GB" sz="700">
                <a:latin typeface="Arial"/>
                <a:cs typeface="Arial"/>
              </a:rPr>
              <a:t>HTTPS – tcp port 443.</a:t>
            </a:r>
          </a:p>
          <a:p>
            <a:pPr marL="180000" marR="5080" indent="-180000" algn="just">
              <a:spcBef>
                <a:spcPts val="300"/>
              </a:spcBef>
              <a:spcAft>
                <a:spcPts val="300"/>
              </a:spcAft>
              <a:buFont typeface="Arial" panose="020B0604020202020204" pitchFamily="34" charset="0"/>
              <a:buChar char="•"/>
              <a:tabLst>
                <a:tab pos="469900" algn="l"/>
                <a:tab pos="470534" algn="l"/>
              </a:tabLst>
            </a:pPr>
            <a:r>
              <a:rPr lang="en-GB" sz="700">
                <a:latin typeface="Arial"/>
                <a:cs typeface="Arial"/>
              </a:rPr>
              <a:t>Suitable access controls in place</a:t>
            </a:r>
          </a:p>
          <a:p>
            <a:pPr marL="12700">
              <a:spcBef>
                <a:spcPts val="300"/>
              </a:spcBef>
              <a:spcAft>
                <a:spcPts val="300"/>
              </a:spcAft>
            </a:pPr>
            <a:r>
              <a:rPr lang="en-GB" sz="700" b="1" spc="-5">
                <a:latin typeface="Arial"/>
                <a:cs typeface="Arial"/>
              </a:rPr>
              <a:t>Handling</a:t>
            </a:r>
            <a:r>
              <a:rPr lang="en-GB" sz="700" b="1" spc="-30">
                <a:latin typeface="Arial"/>
                <a:cs typeface="Arial"/>
              </a:rPr>
              <a:t> </a:t>
            </a:r>
            <a:r>
              <a:rPr lang="en-GB" sz="700" b="1">
                <a:latin typeface="Arial"/>
                <a:cs typeface="Arial"/>
              </a:rPr>
              <a:t>of</a:t>
            </a:r>
            <a:r>
              <a:rPr lang="en-GB" sz="700" b="1" spc="-30">
                <a:latin typeface="Arial"/>
                <a:cs typeface="Arial"/>
              </a:rPr>
              <a:t> </a:t>
            </a:r>
            <a:r>
              <a:rPr lang="en-GB" sz="700" b="1" spc="-5">
                <a:latin typeface="Arial"/>
                <a:cs typeface="Arial"/>
              </a:rPr>
              <a:t>Data</a:t>
            </a:r>
            <a:endParaRPr lang="en-GB" sz="700">
              <a:latin typeface="Arial"/>
              <a:cs typeface="Arial"/>
            </a:endParaRPr>
          </a:p>
          <a:p>
            <a:pPr marL="180000" marR="5080" indent="-180000">
              <a:spcBef>
                <a:spcPts val="300"/>
              </a:spcBef>
              <a:spcAft>
                <a:spcPts val="300"/>
              </a:spcAft>
              <a:buFont typeface="Arial" panose="020B0604020202020204" pitchFamily="34" charset="0"/>
              <a:buChar char="•"/>
              <a:tabLst>
                <a:tab pos="241935" algn="l"/>
              </a:tabLst>
            </a:pPr>
            <a:r>
              <a:rPr lang="en-GB" sz="700">
                <a:latin typeface="Arial"/>
                <a:cs typeface="Arial"/>
              </a:rPr>
              <a:t>Supplier has in place documented information labelling and handling  procedures, that must be followed by all employees.</a:t>
            </a:r>
          </a:p>
          <a:p>
            <a:pPr marL="180000" marR="5080" indent="-180000">
              <a:spcBef>
                <a:spcPts val="300"/>
              </a:spcBef>
              <a:spcAft>
                <a:spcPts val="300"/>
              </a:spcAft>
              <a:buFont typeface="Arial" panose="020B0604020202020204" pitchFamily="34" charset="0"/>
              <a:buChar char="•"/>
              <a:tabLst>
                <a:tab pos="241935" algn="l"/>
              </a:tabLst>
            </a:pPr>
            <a:r>
              <a:rPr lang="en-GB" sz="700">
                <a:latin typeface="Arial"/>
                <a:cs typeface="Arial"/>
              </a:rPr>
              <a:t>Only those staff assigned to a specific project for which the sample is  intended may handle/ have access to that the Exporter’s data.</a:t>
            </a:r>
          </a:p>
          <a:p>
            <a:pPr marL="12700">
              <a:spcBef>
                <a:spcPts val="300"/>
              </a:spcBef>
              <a:spcAft>
                <a:spcPts val="300"/>
              </a:spcAft>
            </a:pPr>
            <a:r>
              <a:rPr lang="en-GB" sz="700" b="1" spc="-5">
                <a:latin typeface="Arial"/>
                <a:cs typeface="Arial"/>
              </a:rPr>
              <a:t>Storage</a:t>
            </a:r>
            <a:r>
              <a:rPr lang="en-GB" sz="700" b="1" spc="-20">
                <a:latin typeface="Arial"/>
                <a:cs typeface="Arial"/>
              </a:rPr>
              <a:t> </a:t>
            </a:r>
            <a:r>
              <a:rPr lang="en-GB" sz="700" b="1" spc="-10">
                <a:latin typeface="Arial"/>
                <a:cs typeface="Arial"/>
              </a:rPr>
              <a:t>of</a:t>
            </a:r>
            <a:r>
              <a:rPr lang="en-GB" sz="700" b="1" spc="-20">
                <a:latin typeface="Arial"/>
                <a:cs typeface="Arial"/>
              </a:rPr>
              <a:t> </a:t>
            </a:r>
            <a:r>
              <a:rPr lang="en-GB" sz="700" b="1" spc="-5">
                <a:latin typeface="Arial"/>
                <a:cs typeface="Arial"/>
              </a:rPr>
              <a:t>Data</a:t>
            </a:r>
            <a:endParaRPr lang="en-GB" sz="700">
              <a:latin typeface="Arial"/>
              <a:cs typeface="Arial"/>
            </a:endParaRPr>
          </a:p>
          <a:p>
            <a:pPr marL="180000" marR="5080" indent="-180000" algn="just">
              <a:spcBef>
                <a:spcPts val="300"/>
              </a:spcBef>
              <a:spcAft>
                <a:spcPts val="300"/>
              </a:spcAft>
              <a:buFont typeface="Arial" panose="020B0604020202020204" pitchFamily="34" charset="0"/>
              <a:buChar char="•"/>
              <a:tabLst>
                <a:tab pos="470534" algn="l"/>
              </a:tabLst>
            </a:pPr>
            <a:r>
              <a:rPr lang="en-GB" sz="700">
                <a:latin typeface="Arial"/>
                <a:cs typeface="Arial"/>
              </a:rPr>
              <a:t>Exporter’s sample is stored on a server that is physically secured and is  only accessed by authorized staff. Supplier stores Exporter’s sample on  a server that is protected behind a firewall and that is properly patched  with the latest OS and Security patches.</a:t>
            </a:r>
          </a:p>
          <a:p>
            <a:pPr marL="12700">
              <a:spcBef>
                <a:spcPts val="300"/>
              </a:spcBef>
              <a:spcAft>
                <a:spcPts val="300"/>
              </a:spcAft>
            </a:pPr>
            <a:r>
              <a:rPr lang="en-GB" sz="700" b="1" spc="-5">
                <a:latin typeface="Arial"/>
                <a:cs typeface="Arial"/>
              </a:rPr>
              <a:t>Data</a:t>
            </a:r>
            <a:r>
              <a:rPr lang="en-GB" sz="700" b="1" spc="-15">
                <a:latin typeface="Arial"/>
                <a:cs typeface="Arial"/>
              </a:rPr>
              <a:t> </a:t>
            </a:r>
            <a:r>
              <a:rPr lang="en-GB" sz="700" b="1" spc="-5">
                <a:latin typeface="Arial"/>
                <a:cs typeface="Arial"/>
              </a:rPr>
              <a:t>destruction</a:t>
            </a:r>
            <a:r>
              <a:rPr lang="en-GB" sz="700" b="1" spc="-20">
                <a:latin typeface="Arial"/>
                <a:cs typeface="Arial"/>
              </a:rPr>
              <a:t> </a:t>
            </a:r>
            <a:r>
              <a:rPr lang="en-GB" sz="700" b="1" spc="-5">
                <a:latin typeface="Arial"/>
                <a:cs typeface="Arial"/>
              </a:rPr>
              <a:t>process</a:t>
            </a:r>
            <a:endParaRPr lang="en-GB" sz="700">
              <a:latin typeface="Arial"/>
              <a:cs typeface="Arial"/>
            </a:endParaRPr>
          </a:p>
          <a:p>
            <a:pPr marL="12700">
              <a:spcBef>
                <a:spcPts val="300"/>
              </a:spcBef>
              <a:spcAft>
                <a:spcPts val="300"/>
              </a:spcAft>
            </a:pPr>
            <a:r>
              <a:rPr lang="en-GB" sz="700" spc="-5">
                <a:latin typeface="Arial"/>
                <a:cs typeface="Arial"/>
              </a:rPr>
              <a:t>Supplier</a:t>
            </a:r>
            <a:r>
              <a:rPr lang="en-GB" sz="700" spc="-20">
                <a:latin typeface="Arial"/>
                <a:cs typeface="Arial"/>
              </a:rPr>
              <a:t> </a:t>
            </a:r>
            <a:r>
              <a:rPr lang="en-GB" sz="700" spc="-5">
                <a:latin typeface="Arial"/>
                <a:cs typeface="Arial"/>
              </a:rPr>
              <a:t>assures</a:t>
            </a:r>
            <a:r>
              <a:rPr lang="en-GB" sz="700" spc="-25">
                <a:latin typeface="Arial"/>
                <a:cs typeface="Arial"/>
              </a:rPr>
              <a:t> </a:t>
            </a:r>
            <a:r>
              <a:rPr lang="en-GB" sz="700" spc="-5">
                <a:latin typeface="Arial"/>
                <a:cs typeface="Arial"/>
              </a:rPr>
              <a:t>that:</a:t>
            </a:r>
          </a:p>
          <a:p>
            <a:pPr marL="180000" marR="5080" indent="-180000" algn="just">
              <a:spcBef>
                <a:spcPts val="300"/>
              </a:spcBef>
              <a:spcAft>
                <a:spcPts val="300"/>
              </a:spcAft>
              <a:buFont typeface="Arial" panose="020B0604020202020204" pitchFamily="34" charset="0"/>
              <a:buChar char="•"/>
              <a:tabLst>
                <a:tab pos="241300" algn="l"/>
                <a:tab pos="241935" algn="l"/>
              </a:tabLst>
            </a:pPr>
            <a:r>
              <a:rPr lang="en-GB" sz="700">
                <a:latin typeface="Arial"/>
                <a:cs typeface="Arial"/>
              </a:rPr>
              <a:t>Working storage media will either be wiped, shredded, stored or  degaussed;</a:t>
            </a:r>
          </a:p>
          <a:p>
            <a:pPr marL="180000" marR="5080" indent="-180000" algn="just">
              <a:spcBef>
                <a:spcPts val="300"/>
              </a:spcBef>
              <a:spcAft>
                <a:spcPts val="300"/>
              </a:spcAft>
              <a:buFont typeface="Arial" panose="020B0604020202020204" pitchFamily="34" charset="0"/>
              <a:buChar char="•"/>
              <a:tabLst>
                <a:tab pos="241300" algn="l"/>
                <a:tab pos="241935" algn="l"/>
              </a:tabLst>
            </a:pPr>
            <a:r>
              <a:rPr lang="en-GB" sz="700">
                <a:latin typeface="Arial"/>
                <a:cs typeface="Arial"/>
              </a:rPr>
              <a:t>Non-working storage media will be stored securely and shredded. </a:t>
            </a:r>
          </a:p>
          <a:p>
            <a:pPr marL="180000" marR="5080" indent="-180000" algn="just">
              <a:spcBef>
                <a:spcPts val="300"/>
              </a:spcBef>
              <a:spcAft>
                <a:spcPts val="300"/>
              </a:spcAft>
              <a:buFont typeface="Arial" panose="020B0604020202020204" pitchFamily="34" charset="0"/>
              <a:buChar char="•"/>
              <a:tabLst>
                <a:tab pos="241300" algn="l"/>
                <a:tab pos="241935" algn="l"/>
              </a:tabLst>
            </a:pPr>
            <a:r>
              <a:rPr lang="en-GB" sz="700">
                <a:latin typeface="Arial"/>
                <a:cs typeface="Arial"/>
              </a:rPr>
              <a:t> Industry best practice standards to be used.</a:t>
            </a:r>
          </a:p>
          <a:p>
            <a:pPr marL="12700" algn="just">
              <a:spcBef>
                <a:spcPts val="300"/>
              </a:spcBef>
              <a:spcAft>
                <a:spcPts val="300"/>
              </a:spcAft>
            </a:pPr>
            <a:endParaRPr lang="en-GB" sz="700" b="1" spc="-5">
              <a:latin typeface="Arial"/>
              <a:cs typeface="Arial"/>
            </a:endParaRPr>
          </a:p>
          <a:p>
            <a:pPr marL="12700" algn="just">
              <a:spcBef>
                <a:spcPts val="300"/>
              </a:spcBef>
              <a:spcAft>
                <a:spcPts val="300"/>
              </a:spcAft>
            </a:pPr>
            <a:r>
              <a:rPr lang="en-GB" sz="700" b="1" spc="-5">
                <a:latin typeface="Arial"/>
                <a:cs typeface="Arial"/>
              </a:rPr>
              <a:t>Data</a:t>
            </a:r>
            <a:r>
              <a:rPr lang="en-GB" sz="700" b="1" spc="-15">
                <a:latin typeface="Arial"/>
                <a:cs typeface="Arial"/>
              </a:rPr>
              <a:t> </a:t>
            </a:r>
            <a:r>
              <a:rPr lang="en-GB" sz="700" b="1" spc="-5">
                <a:latin typeface="Arial"/>
                <a:cs typeface="Arial"/>
              </a:rPr>
              <a:t>Breach</a:t>
            </a:r>
            <a:r>
              <a:rPr lang="en-GB" sz="700" b="1" spc="-20">
                <a:latin typeface="Arial"/>
                <a:cs typeface="Arial"/>
              </a:rPr>
              <a:t> </a:t>
            </a:r>
            <a:r>
              <a:rPr lang="en-GB" sz="700" b="1" spc="-5">
                <a:latin typeface="Arial"/>
                <a:cs typeface="Arial"/>
              </a:rPr>
              <a:t>Procedure</a:t>
            </a:r>
            <a:endParaRPr lang="en-GB" sz="700">
              <a:latin typeface="Arial"/>
              <a:cs typeface="Arial"/>
            </a:endParaRPr>
          </a:p>
          <a:p>
            <a:pPr marL="12700" marR="5080" algn="just">
              <a:spcBef>
                <a:spcPts val="300"/>
              </a:spcBef>
              <a:spcAft>
                <a:spcPts val="300"/>
              </a:spcAft>
            </a:pPr>
            <a:r>
              <a:rPr lang="en-GB" sz="700" spc="-5">
                <a:latin typeface="Arial"/>
                <a:cs typeface="Arial"/>
              </a:rPr>
              <a:t>In the event </a:t>
            </a:r>
            <a:r>
              <a:rPr lang="en-GB" sz="700">
                <a:latin typeface="Arial"/>
                <a:cs typeface="Arial"/>
              </a:rPr>
              <a:t>that </a:t>
            </a:r>
            <a:r>
              <a:rPr lang="en-GB" sz="700" spc="-5">
                <a:latin typeface="Arial"/>
                <a:cs typeface="Arial"/>
              </a:rPr>
              <a:t>any Personal Data supplied </a:t>
            </a:r>
            <a:r>
              <a:rPr lang="en-GB" sz="700">
                <a:latin typeface="Arial"/>
                <a:cs typeface="Arial"/>
              </a:rPr>
              <a:t>to </a:t>
            </a:r>
            <a:r>
              <a:rPr lang="en-GB" sz="700" spc="-5">
                <a:latin typeface="Arial"/>
                <a:cs typeface="Arial"/>
              </a:rPr>
              <a:t>Supplier by Exporter is accidentally </a:t>
            </a:r>
            <a:r>
              <a:rPr lang="en-GB" sz="700">
                <a:latin typeface="Arial"/>
                <a:cs typeface="Arial"/>
              </a:rPr>
              <a:t> </a:t>
            </a:r>
            <a:r>
              <a:rPr lang="en-GB" sz="700" spc="-5">
                <a:latin typeface="Arial"/>
                <a:cs typeface="Arial"/>
              </a:rPr>
              <a:t>or unlawfully destroyed, lost, altered, or an unauthorised disclosure </a:t>
            </a:r>
            <a:r>
              <a:rPr lang="en-GB" sz="700">
                <a:latin typeface="Arial"/>
                <a:cs typeface="Arial"/>
              </a:rPr>
              <a:t>or </a:t>
            </a:r>
            <a:r>
              <a:rPr lang="en-GB" sz="700" spc="-5">
                <a:latin typeface="Arial"/>
                <a:cs typeface="Arial"/>
              </a:rPr>
              <a:t>access </a:t>
            </a:r>
            <a:r>
              <a:rPr lang="en-GB" sz="700">
                <a:latin typeface="Arial"/>
                <a:cs typeface="Arial"/>
              </a:rPr>
              <a:t>to </a:t>
            </a:r>
            <a:r>
              <a:rPr lang="en-GB" sz="700" spc="5">
                <a:latin typeface="Arial"/>
                <a:cs typeface="Arial"/>
              </a:rPr>
              <a:t> </a:t>
            </a:r>
            <a:r>
              <a:rPr lang="en-GB" sz="700" spc="-5">
                <a:latin typeface="Arial"/>
                <a:cs typeface="Arial"/>
              </a:rPr>
              <a:t>Personal Data occurs, Supplier will carry out the following incidence response </a:t>
            </a:r>
            <a:r>
              <a:rPr lang="en-GB" sz="700" spc="-10">
                <a:latin typeface="Arial"/>
                <a:cs typeface="Arial"/>
              </a:rPr>
              <a:t>as </a:t>
            </a:r>
            <a:r>
              <a:rPr lang="en-GB" sz="700" spc="-5">
                <a:latin typeface="Arial"/>
                <a:cs typeface="Arial"/>
              </a:rPr>
              <a:t> soon</a:t>
            </a:r>
            <a:r>
              <a:rPr lang="en-GB" sz="700" spc="-15">
                <a:latin typeface="Arial"/>
                <a:cs typeface="Arial"/>
              </a:rPr>
              <a:t> </a:t>
            </a:r>
            <a:r>
              <a:rPr lang="en-GB" sz="700" spc="-5">
                <a:latin typeface="Arial"/>
                <a:cs typeface="Arial"/>
              </a:rPr>
              <a:t>as</a:t>
            </a:r>
            <a:r>
              <a:rPr lang="en-GB" sz="700" spc="5">
                <a:latin typeface="Arial"/>
                <a:cs typeface="Arial"/>
              </a:rPr>
              <a:t> </a:t>
            </a:r>
            <a:r>
              <a:rPr lang="en-GB" sz="700" spc="-5">
                <a:latin typeface="Arial"/>
                <a:cs typeface="Arial"/>
              </a:rPr>
              <a:t>they become</a:t>
            </a:r>
            <a:r>
              <a:rPr lang="en-GB" sz="700" spc="-10">
                <a:latin typeface="Arial"/>
                <a:cs typeface="Arial"/>
              </a:rPr>
              <a:t> </a:t>
            </a:r>
            <a:r>
              <a:rPr lang="en-GB" sz="700" spc="-5">
                <a:latin typeface="Arial"/>
                <a:cs typeface="Arial"/>
              </a:rPr>
              <a:t>aware:</a:t>
            </a:r>
            <a:endParaRPr lang="en-GB" sz="700">
              <a:latin typeface="Arial"/>
              <a:cs typeface="Arial"/>
            </a:endParaRPr>
          </a:p>
          <a:p>
            <a:pPr marL="180000" marR="5080" indent="-180000" algn="just">
              <a:spcBef>
                <a:spcPts val="300"/>
              </a:spcBef>
              <a:spcAft>
                <a:spcPts val="300"/>
              </a:spcAft>
              <a:buFont typeface="Arial" panose="020B0604020202020204" pitchFamily="34" charset="0"/>
              <a:buChar char="•"/>
              <a:tabLst>
                <a:tab pos="241935" algn="l"/>
              </a:tabLst>
            </a:pPr>
            <a:r>
              <a:rPr lang="en-GB" sz="700">
                <a:latin typeface="Arial"/>
                <a:cs typeface="Arial"/>
              </a:rPr>
              <a:t>Supplier shall notify the Exporter of the breach.</a:t>
            </a:r>
          </a:p>
          <a:p>
            <a:pPr marL="180000" marR="5080" indent="-180000" algn="just">
              <a:spcBef>
                <a:spcPts val="300"/>
              </a:spcBef>
              <a:spcAft>
                <a:spcPts val="300"/>
              </a:spcAft>
              <a:buFont typeface="Arial" panose="020B0604020202020204" pitchFamily="34" charset="0"/>
              <a:buChar char="•"/>
              <a:tabLst>
                <a:tab pos="241935" algn="l"/>
              </a:tabLst>
            </a:pPr>
            <a:r>
              <a:rPr lang="en-GB" sz="700">
                <a:latin typeface="Arial"/>
                <a:cs typeface="Arial"/>
              </a:rPr>
              <a:t>Supplier will immediately launch an investigation into the data breach in  line with its documented Personal Data Breach Procedures.</a:t>
            </a:r>
          </a:p>
          <a:p>
            <a:pPr marL="180000" marR="5080" indent="-180000" algn="just">
              <a:spcBef>
                <a:spcPts val="300"/>
              </a:spcBef>
              <a:spcAft>
                <a:spcPts val="300"/>
              </a:spcAft>
              <a:buFont typeface="Arial" panose="020B0604020202020204" pitchFamily="34" charset="0"/>
              <a:buChar char="•"/>
            </a:pPr>
            <a:r>
              <a:rPr lang="en-GB" sz="700">
                <a:latin typeface="Arial"/>
                <a:cs typeface="Arial"/>
              </a:rPr>
              <a:t>Supplier will co-operate with the Exporter in the investigation and will  share all relevant system logs and evidence with the Exporter.</a:t>
            </a:r>
          </a:p>
          <a:p>
            <a:pPr marL="180000" marR="5080" indent="-180000" algn="just">
              <a:spcBef>
                <a:spcPts val="300"/>
              </a:spcBef>
              <a:spcAft>
                <a:spcPts val="300"/>
              </a:spcAft>
              <a:buFont typeface="Arial" panose="020B0604020202020204" pitchFamily="34" charset="0"/>
              <a:buChar char="•"/>
            </a:pPr>
            <a:r>
              <a:rPr lang="en-GB" sz="700">
                <a:latin typeface="Arial"/>
                <a:cs typeface="Arial"/>
              </a:rPr>
              <a:t>The investigation will include root cause analysis and recommendations  for improving Information Security in order to prevent future incidences;  this will be included in the final Personal Data Breach report.</a:t>
            </a:r>
          </a:p>
          <a:p>
            <a:pPr marR="5080" algn="just">
              <a:spcBef>
                <a:spcPts val="300"/>
              </a:spcBef>
              <a:spcAft>
                <a:spcPts val="300"/>
              </a:spcAft>
            </a:pPr>
            <a:r>
              <a:rPr lang="en-GB" sz="700" b="1" spc="-5">
                <a:latin typeface="Arial"/>
                <a:cs typeface="Arial"/>
              </a:rPr>
              <a:t>Access</a:t>
            </a:r>
            <a:r>
              <a:rPr lang="en-GB" sz="700" b="1" spc="-40">
                <a:latin typeface="Arial"/>
                <a:cs typeface="Arial"/>
              </a:rPr>
              <a:t> </a:t>
            </a:r>
            <a:r>
              <a:rPr lang="en-GB" sz="700" b="1" spc="-5">
                <a:latin typeface="Arial"/>
                <a:cs typeface="Arial"/>
              </a:rPr>
              <a:t>Management</a:t>
            </a:r>
            <a:endParaRPr lang="en-GB" sz="700">
              <a:latin typeface="Arial"/>
              <a:cs typeface="Arial"/>
            </a:endParaRPr>
          </a:p>
          <a:p>
            <a:pPr marL="180000" marR="5080" indent="-180000" algn="just">
              <a:spcBef>
                <a:spcPts val="300"/>
              </a:spcBef>
              <a:spcAft>
                <a:spcPts val="300"/>
              </a:spcAft>
              <a:buFont typeface="Arial" panose="020B0604020202020204" pitchFamily="34" charset="0"/>
              <a:buChar char="•"/>
            </a:pPr>
            <a:r>
              <a:rPr lang="en-GB" sz="700">
                <a:latin typeface="Arial"/>
                <a:cs typeface="Arial"/>
              </a:rPr>
              <a:t>Supplier uses authentication and authorization technologies for service,  user and administrator level accounts.</a:t>
            </a:r>
          </a:p>
          <a:p>
            <a:pPr marL="180000" marR="5080" indent="-180000" algn="just">
              <a:spcBef>
                <a:spcPts val="300"/>
              </a:spcBef>
              <a:spcAft>
                <a:spcPts val="300"/>
              </a:spcAft>
              <a:buFont typeface="Arial" panose="020B0604020202020204" pitchFamily="34" charset="0"/>
              <a:buChar char="•"/>
            </a:pPr>
            <a:r>
              <a:rPr lang="en-GB" sz="700">
                <a:latin typeface="Arial"/>
                <a:cs typeface="Arial"/>
              </a:rPr>
              <a:t>Supplier ensures that IT administrators are provided and using separate  and unique administrator accounts that are only used for administration  responsibilities. Non-administrator tasks are always performed using  non-administrator user accounts.</a:t>
            </a:r>
          </a:p>
          <a:p>
            <a:pPr marL="180000" marR="5080" indent="-180000" algn="just">
              <a:spcBef>
                <a:spcPts val="300"/>
              </a:spcBef>
              <a:spcAft>
                <a:spcPts val="300"/>
              </a:spcAft>
              <a:buFont typeface="Arial" panose="020B0604020202020204" pitchFamily="34" charset="0"/>
              <a:buChar char="•"/>
            </a:pPr>
            <a:r>
              <a:rPr lang="en-GB" sz="700">
                <a:latin typeface="Arial"/>
                <a:cs typeface="Arial"/>
              </a:rPr>
              <a:t>Supplier has a password policy and other standards in place.</a:t>
            </a:r>
          </a:p>
          <a:p>
            <a:pPr marR="5080" algn="just">
              <a:spcBef>
                <a:spcPts val="300"/>
              </a:spcBef>
              <a:spcAft>
                <a:spcPts val="300"/>
              </a:spcAft>
            </a:pPr>
            <a:r>
              <a:rPr lang="en-GB" sz="700" b="1" spc="-5">
                <a:latin typeface="Arial"/>
                <a:cs typeface="Arial"/>
              </a:rPr>
              <a:t>V</a:t>
            </a:r>
            <a:r>
              <a:rPr lang="en-GB" sz="700" b="1" spc="-15">
                <a:latin typeface="Arial"/>
                <a:cs typeface="Arial"/>
              </a:rPr>
              <a:t>u</a:t>
            </a:r>
            <a:r>
              <a:rPr lang="en-GB" sz="700" b="1" spc="-10">
                <a:latin typeface="Arial"/>
                <a:cs typeface="Arial"/>
              </a:rPr>
              <a:t>l</a:t>
            </a:r>
            <a:r>
              <a:rPr lang="en-GB" sz="700" b="1">
                <a:latin typeface="Arial"/>
                <a:cs typeface="Arial"/>
              </a:rPr>
              <a:t>n</a:t>
            </a:r>
            <a:r>
              <a:rPr lang="en-GB" sz="700" b="1" spc="-10">
                <a:latin typeface="Arial"/>
                <a:cs typeface="Arial"/>
              </a:rPr>
              <a:t>e</a:t>
            </a:r>
            <a:r>
              <a:rPr lang="en-GB" sz="700" b="1">
                <a:latin typeface="Arial"/>
                <a:cs typeface="Arial"/>
              </a:rPr>
              <a:t>ra</a:t>
            </a:r>
            <a:r>
              <a:rPr lang="en-GB" sz="700" b="1" spc="-15">
                <a:latin typeface="Arial"/>
                <a:cs typeface="Arial"/>
              </a:rPr>
              <a:t>b</a:t>
            </a:r>
            <a:r>
              <a:rPr lang="en-GB" sz="700" b="1" spc="-10">
                <a:latin typeface="Arial"/>
                <a:cs typeface="Arial"/>
              </a:rPr>
              <a:t>il</a:t>
            </a:r>
            <a:r>
              <a:rPr lang="en-GB" sz="700" b="1" spc="5">
                <a:latin typeface="Arial"/>
                <a:cs typeface="Arial"/>
              </a:rPr>
              <a:t>i</a:t>
            </a:r>
            <a:r>
              <a:rPr lang="en-GB" sz="700" b="1" spc="-10">
                <a:latin typeface="Arial"/>
                <a:cs typeface="Arial"/>
              </a:rPr>
              <a:t>t</a:t>
            </a:r>
            <a:r>
              <a:rPr lang="en-GB" sz="700" b="1" spc="-5">
                <a:latin typeface="Arial"/>
                <a:cs typeface="Arial"/>
              </a:rPr>
              <a:t>y</a:t>
            </a:r>
            <a:r>
              <a:rPr lang="en-GB" sz="700" b="1" spc="-10">
                <a:latin typeface="Arial"/>
                <a:cs typeface="Arial"/>
              </a:rPr>
              <a:t> </a:t>
            </a:r>
            <a:r>
              <a:rPr lang="en-GB" sz="700" b="1">
                <a:latin typeface="Arial"/>
                <a:cs typeface="Arial"/>
              </a:rPr>
              <a:t>Te</a:t>
            </a:r>
            <a:r>
              <a:rPr lang="en-GB" sz="700" b="1" spc="-10">
                <a:latin typeface="Arial"/>
                <a:cs typeface="Arial"/>
              </a:rPr>
              <a:t>st</a:t>
            </a:r>
            <a:r>
              <a:rPr lang="en-GB" sz="700" b="1" spc="5">
                <a:latin typeface="Arial"/>
                <a:cs typeface="Arial"/>
              </a:rPr>
              <a:t>i</a:t>
            </a:r>
            <a:r>
              <a:rPr lang="en-GB" sz="700" b="1">
                <a:latin typeface="Arial"/>
                <a:cs typeface="Arial"/>
              </a:rPr>
              <a:t>n</a:t>
            </a:r>
            <a:r>
              <a:rPr lang="en-GB" sz="700" b="1" spc="-5">
                <a:latin typeface="Arial"/>
                <a:cs typeface="Arial"/>
              </a:rPr>
              <a:t>g</a:t>
            </a:r>
            <a:endParaRPr lang="en-GB" sz="700">
              <a:latin typeface="Arial"/>
              <a:cs typeface="Arial"/>
            </a:endParaRPr>
          </a:p>
          <a:p>
            <a:pPr marL="180000" marR="5080" indent="-180000" algn="just">
              <a:spcBef>
                <a:spcPts val="300"/>
              </a:spcBef>
              <a:spcAft>
                <a:spcPts val="300"/>
              </a:spcAft>
              <a:buFont typeface="Arial" panose="020B0604020202020204" pitchFamily="34" charset="0"/>
              <a:buChar char="•"/>
            </a:pPr>
            <a:r>
              <a:rPr lang="en-GB" sz="700">
                <a:latin typeface="Arial"/>
                <a:cs typeface="Arial"/>
              </a:rPr>
              <a:t>Supplier ensures access and activity audit and logging procedures,  including access attempts and privileged access, exist.</a:t>
            </a:r>
          </a:p>
          <a:p>
            <a:pPr marL="180000" marR="5080" indent="-180000" algn="just">
              <a:spcBef>
                <a:spcPts val="300"/>
              </a:spcBef>
              <a:spcAft>
                <a:spcPts val="300"/>
              </a:spcAft>
              <a:buFont typeface="Arial" panose="020B0604020202020204" pitchFamily="34" charset="0"/>
              <a:buChar char="•"/>
            </a:pPr>
            <a:endParaRPr lang="en-GB" sz="700">
              <a:latin typeface="Arial"/>
              <a:cs typeface="Arial"/>
            </a:endParaRPr>
          </a:p>
          <a:p>
            <a:pPr marL="180000" marR="5080" indent="-180000" algn="just">
              <a:spcBef>
                <a:spcPts val="300"/>
              </a:spcBef>
              <a:spcAft>
                <a:spcPts val="300"/>
              </a:spcAft>
              <a:buFont typeface="Arial" panose="020B0604020202020204" pitchFamily="34" charset="0"/>
              <a:buChar char="•"/>
              <a:tabLst>
                <a:tab pos="241300" algn="l"/>
                <a:tab pos="241935" algn="l"/>
              </a:tabLst>
            </a:pPr>
            <a:endParaRPr lang="en-GB" sz="700">
              <a:latin typeface="Arial"/>
              <a:cs typeface="Arial"/>
            </a:endParaRPr>
          </a:p>
          <a:p>
            <a:pPr marL="12700">
              <a:spcBef>
                <a:spcPts val="300"/>
              </a:spcBef>
              <a:spcAft>
                <a:spcPts val="300"/>
              </a:spcAft>
            </a:pPr>
            <a:endParaRPr lang="en-GB" sz="700">
              <a:latin typeface="Arial"/>
              <a:cs typeface="Arial"/>
            </a:endParaRPr>
          </a:p>
          <a:p>
            <a:pPr marL="180000" marR="5080" indent="-180000">
              <a:spcBef>
                <a:spcPts val="300"/>
              </a:spcBef>
              <a:spcAft>
                <a:spcPts val="300"/>
              </a:spcAft>
              <a:buFont typeface="Arial" panose="020B0604020202020204" pitchFamily="34" charset="0"/>
              <a:buChar char="•"/>
              <a:tabLst>
                <a:tab pos="241935" algn="l"/>
              </a:tabLst>
            </a:pPr>
            <a:endParaRPr lang="en-GB" sz="700">
              <a:latin typeface="Arial"/>
              <a:cs typeface="Arial"/>
            </a:endParaRPr>
          </a:p>
          <a:p>
            <a:pPr marL="180000" marR="5080" indent="-180000">
              <a:spcBef>
                <a:spcPts val="300"/>
              </a:spcBef>
              <a:spcAft>
                <a:spcPts val="300"/>
              </a:spcAft>
              <a:buFont typeface="Arial" panose="020B0604020202020204" pitchFamily="34" charset="0"/>
              <a:buChar char="•"/>
              <a:tabLst>
                <a:tab pos="241935" algn="l"/>
              </a:tabLst>
            </a:pPr>
            <a:endParaRPr lang="en-GB" sz="700">
              <a:latin typeface="Arial"/>
              <a:cs typeface="Arial"/>
            </a:endParaRPr>
          </a:p>
          <a:p>
            <a:pPr marL="180000" marR="5080" indent="-180000" algn="just">
              <a:spcBef>
                <a:spcPts val="300"/>
              </a:spcBef>
              <a:spcAft>
                <a:spcPts val="300"/>
              </a:spcAft>
              <a:buFont typeface="Arial" panose="020B0604020202020204" pitchFamily="34" charset="0"/>
              <a:buChar char="•"/>
              <a:tabLst>
                <a:tab pos="241935" algn="l"/>
              </a:tabLst>
            </a:pPr>
            <a:endParaRPr lang="en-GB" sz="700">
              <a:latin typeface="Arial"/>
              <a:cs typeface="Arial"/>
            </a:endParaRPr>
          </a:p>
          <a:p>
            <a:pPr marL="180000" marR="5080" indent="-180000" algn="just">
              <a:spcBef>
                <a:spcPts val="300"/>
              </a:spcBef>
              <a:spcAft>
                <a:spcPts val="300"/>
              </a:spcAft>
              <a:buFont typeface="Arial" panose="020B0604020202020204" pitchFamily="34" charset="0"/>
              <a:buChar char="•"/>
              <a:tabLst>
                <a:tab pos="241935" algn="l"/>
              </a:tabLst>
            </a:pPr>
            <a:endParaRPr lang="en-GB" sz="700">
              <a:latin typeface="Arial"/>
              <a:cs typeface="Arial"/>
            </a:endParaRPr>
          </a:p>
          <a:p>
            <a:pPr marL="12700" marR="5080">
              <a:spcBef>
                <a:spcPts val="300"/>
              </a:spcBef>
              <a:spcAft>
                <a:spcPts val="300"/>
              </a:spcAft>
            </a:pPr>
            <a:endParaRPr lang="en-GB" sz="700">
              <a:latin typeface="Arial"/>
              <a:cs typeface="Arial"/>
            </a:endParaRPr>
          </a:p>
          <a:p>
            <a:pPr marL="270000" indent="-270000">
              <a:spcBef>
                <a:spcPts val="300"/>
              </a:spcBef>
              <a:spcAft>
                <a:spcPts val="300"/>
              </a:spcAft>
              <a:tabLst>
                <a:tab pos="289560" algn="l"/>
              </a:tabLst>
            </a:pPr>
            <a:endParaRPr lang="en-GB" sz="700" b="1">
              <a:latin typeface="Arial"/>
              <a:cs typeface="Arial"/>
            </a:endParaRPr>
          </a:p>
        </p:txBody>
      </p:sp>
    </p:spTree>
    <p:extLst>
      <p:ext uri="{BB962C8B-B14F-4D97-AF65-F5344CB8AC3E}">
        <p14:creationId xmlns:p14="http://schemas.microsoft.com/office/powerpoint/2010/main" val="308301864"/>
      </p:ext>
    </p:extLst>
  </p:cSld>
  <p:clrMapOvr>
    <a:masterClrMapping/>
  </p:clrMapOvr>
  <p:extLst>
    <p:ext uri="{DCECCB84-F9BA-43D5-87BE-67443E8EF086}">
      <p15:sldGuideLst xmlns:p15="http://schemas.microsoft.com/office/powerpoint/2012/main"/>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p:cSld name="T&amp;C8">
    <p:spTree>
      <p:nvGrpSpPr>
        <p:cNvPr id="1" name=""/>
        <p:cNvGrpSpPr/>
        <p:nvPr/>
      </p:nvGrpSpPr>
      <p:grpSpPr>
        <a:xfrm>
          <a:off x="0" y="0"/>
          <a:ext cx="0" cy="0"/>
          <a:chOff x="0" y="0"/>
          <a:chExt cx="0" cy="0"/>
        </a:xfrm>
      </p:grpSpPr>
      <p:sp>
        <p:nvSpPr>
          <p:cNvPr id="11" name="Slide Number Placeholder 15">
            <a:extLst>
              <a:ext uri="{FF2B5EF4-FFF2-40B4-BE49-F238E27FC236}">
                <a16:creationId xmlns:a16="http://schemas.microsoft.com/office/drawing/2014/main" id="{8D12899D-1C8B-4BF7-9004-B8652304FB39}"/>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5" name="object 27">
            <a:extLst>
              <a:ext uri="{FF2B5EF4-FFF2-40B4-BE49-F238E27FC236}">
                <a16:creationId xmlns:a16="http://schemas.microsoft.com/office/drawing/2014/main" id="{D4587787-16C8-46AC-95EA-ED9773321031}"/>
              </a:ext>
              <a:ext uri="{C183D7F6-B498-43B3-948B-1728B52AA6E4}">
                <adec:decorative xmlns:adec="http://schemas.microsoft.com/office/drawing/2017/decorative" val="1"/>
              </a:ext>
            </a:extLst>
          </p:cNvPr>
          <p:cNvSpPr txBox="1">
            <a:spLocks/>
          </p:cNvSpPr>
          <p:nvPr/>
        </p:nvSpPr>
        <p:spPr>
          <a:xfrm>
            <a:off x="442913" y="78156"/>
            <a:ext cx="1582737" cy="94257"/>
          </a:xfrm>
          <a:prstGeom prst="rect">
            <a:avLst/>
          </a:prstGeom>
        </p:spPr>
        <p:txBody>
          <a:bodyPr vert="horz" wrap="square" lIns="0" tIns="1905" rIns="0" bIns="0" rtlCol="0">
            <a:spAutoFit/>
          </a:bodyPr>
          <a:lstStyle>
            <a:defPPr>
              <a:defRPr lang="en-US"/>
            </a:defPPr>
            <a:lvl1pPr marL="0" algn="l" defTabSz="914400" rtl="0" eaLnBrk="1" latinLnBrk="0" hangingPunct="1">
              <a:defRPr sz="800" b="0" i="0" kern="1200">
                <a:solidFill>
                  <a:schemeClr val="tx1"/>
                </a:solidFill>
                <a:latin typeface="Times New Roman"/>
                <a:ea typeface="+mn-ea"/>
                <a:cs typeface="Times New Roman"/>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marR="0" lvl="0" indent="0" algn="l" defTabSz="914400" rtl="0" eaLnBrk="1" fontAlgn="auto" latinLnBrk="0" hangingPunct="1">
              <a:lnSpc>
                <a:spcPct val="100000"/>
              </a:lnSpc>
              <a:spcBef>
                <a:spcPts val="15"/>
              </a:spcBef>
              <a:spcAft>
                <a:spcPts val="0"/>
              </a:spcAft>
              <a:buClrTx/>
              <a:buSzTx/>
              <a:buFontTx/>
              <a:buNone/>
              <a:tabLst/>
              <a:defRPr/>
            </a:pPr>
            <a:r>
              <a:rPr kumimoji="0" lang="en-GB" sz="600" b="0" i="1" u="none" strike="noStrike" kern="1200" cap="none" spc="-5" normalizeH="0" baseline="0" noProof="0">
                <a:ln>
                  <a:noFill/>
                </a:ln>
                <a:effectLst/>
                <a:uLnTx/>
                <a:uFillTx/>
                <a:latin typeface="+mn-lt"/>
                <a:ea typeface="+mn-ea"/>
                <a:cs typeface="Times New Roman"/>
              </a:rPr>
              <a:t>Version</a:t>
            </a:r>
            <a:r>
              <a:rPr kumimoji="0" lang="en-GB" sz="600" b="0" i="1" u="none" strike="noStrike" kern="1200" cap="none" spc="-30" normalizeH="0" baseline="0" noProof="0">
                <a:ln>
                  <a:noFill/>
                </a:ln>
                <a:effectLst/>
                <a:uLnTx/>
                <a:uFillTx/>
                <a:latin typeface="+mn-lt"/>
                <a:ea typeface="+mn-ea"/>
                <a:cs typeface="Times New Roman"/>
              </a:rPr>
              <a:t> </a:t>
            </a:r>
            <a:r>
              <a:rPr kumimoji="0" lang="en-GB" sz="600" b="0" i="1" u="none" strike="noStrike" kern="1200" cap="none" spc="0" normalizeH="0" baseline="0" noProof="0">
                <a:ln>
                  <a:noFill/>
                </a:ln>
                <a:effectLst/>
                <a:uLnTx/>
                <a:uFillTx/>
                <a:latin typeface="+mn-lt"/>
                <a:ea typeface="+mn-ea"/>
                <a:cs typeface="Times New Roman"/>
              </a:rPr>
              <a:t>10.</a:t>
            </a:r>
            <a:r>
              <a:rPr kumimoji="0" lang="en-GB" sz="600" b="0" i="1" u="none" strike="noStrike" kern="1200" cap="none" spc="-20" normalizeH="0" baseline="0" noProof="0">
                <a:ln>
                  <a:noFill/>
                </a:ln>
                <a:effectLst/>
                <a:uLnTx/>
                <a:uFillTx/>
                <a:latin typeface="+mn-lt"/>
                <a:ea typeface="+mn-ea"/>
                <a:cs typeface="Times New Roman"/>
              </a:rPr>
              <a:t> </a:t>
            </a:r>
            <a:r>
              <a:rPr kumimoji="0" lang="en-GB" sz="600" b="0" i="1" u="none" strike="noStrike" kern="1200" cap="none" spc="-5" normalizeH="0" baseline="0" noProof="0">
                <a:ln>
                  <a:noFill/>
                </a:ln>
                <a:effectLst/>
                <a:uLnTx/>
                <a:uFillTx/>
                <a:latin typeface="+mn-lt"/>
                <a:ea typeface="+mn-ea"/>
                <a:cs typeface="Times New Roman"/>
              </a:rPr>
              <a:t>January.22</a:t>
            </a:r>
          </a:p>
        </p:txBody>
      </p:sp>
    </p:spTree>
    <p:extLst>
      <p:ext uri="{BB962C8B-B14F-4D97-AF65-F5344CB8AC3E}">
        <p14:creationId xmlns:p14="http://schemas.microsoft.com/office/powerpoint/2010/main" val="4146010204"/>
      </p:ext>
    </p:extLst>
  </p:cSld>
  <p:clrMapOvr>
    <a:masterClrMapping/>
  </p:clrMapOvr>
  <p:extLst>
    <p:ext uri="{DCECCB84-F9BA-43D5-87BE-67443E8EF086}">
      <p15:sldGuideLst xmlns:p15="http://schemas.microsoft.com/office/powerpoint/2012/main"/>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Title pag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DF94BDD-BAE2-7DB5-135A-92642E7B469B}"/>
              </a:ext>
            </a:extLst>
          </p:cNvPr>
          <p:cNvSpPr/>
          <p:nvPr userDrawn="1"/>
        </p:nvSpPr>
        <p:spPr>
          <a:xfrm>
            <a:off x="333374" y="180974"/>
            <a:ext cx="11520000" cy="6133561"/>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Tree>
    <p:extLst>
      <p:ext uri="{BB962C8B-B14F-4D97-AF65-F5344CB8AC3E}">
        <p14:creationId xmlns:p14="http://schemas.microsoft.com/office/powerpoint/2010/main" val="1903980007"/>
      </p:ext>
    </p:extLst>
  </p:cSld>
  <p:clrMapOvr>
    <a:masterClrMapping/>
  </p:clrMapOvr>
  <p:extLst>
    <p:ext uri="{DCECCB84-F9BA-43D5-87BE-67443E8EF086}">
      <p15:sldGuideLst xmlns:p15="http://schemas.microsoft.com/office/powerpoint/2012/main"/>
    </p:ext>
  </p:extLs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1_Commetary Test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751E8C4-A771-813D-F569-08E69B5F188B}"/>
              </a:ext>
            </a:extLst>
          </p:cNvPr>
          <p:cNvSpPr/>
          <p:nvPr userDrawn="1"/>
        </p:nvSpPr>
        <p:spPr>
          <a:xfrm>
            <a:off x="333085" y="180974"/>
            <a:ext cx="7561262" cy="6137025"/>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3" name="Rectangle 2">
            <a:extLst>
              <a:ext uri="{FF2B5EF4-FFF2-40B4-BE49-F238E27FC236}">
                <a16:creationId xmlns:a16="http://schemas.microsoft.com/office/drawing/2014/main" id="{BDF94BDD-BAE2-7DB5-135A-92642E7B469B}"/>
              </a:ext>
            </a:extLst>
          </p:cNvPr>
          <p:cNvSpPr/>
          <p:nvPr userDrawn="1"/>
        </p:nvSpPr>
        <p:spPr>
          <a:xfrm>
            <a:off x="8243781" y="180975"/>
            <a:ext cx="3602038" cy="6137024"/>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6" name="Title 5" descr="Header">
            <a:extLst>
              <a:ext uri="{FF2B5EF4-FFF2-40B4-BE49-F238E27FC236}">
                <a16:creationId xmlns:a16="http://schemas.microsoft.com/office/drawing/2014/main" id="{DB4D717C-E4C3-4FDF-8607-B34CB4CA1B3D}"/>
              </a:ext>
            </a:extLst>
          </p:cNvPr>
          <p:cNvSpPr>
            <a:spLocks noGrp="1"/>
          </p:cNvSpPr>
          <p:nvPr>
            <p:ph type="title"/>
          </p:nvPr>
        </p:nvSpPr>
        <p:spPr>
          <a:xfrm>
            <a:off x="335998" y="182467"/>
            <a:ext cx="7558349" cy="612815"/>
          </a:xfrm>
        </p:spPr>
        <p:txBody>
          <a:bodyPr lIns="180000" rIns="180000"/>
          <a:lstStyle>
            <a:lvl1pPr>
              <a:defRPr>
                <a:solidFill>
                  <a:schemeClr val="bg1"/>
                </a:solidFill>
              </a:defRPr>
            </a:lvl1pPr>
          </a:lstStyle>
          <a:p>
            <a:r>
              <a:rPr lang="en-US"/>
              <a:t>Click to edit Master title style</a:t>
            </a:r>
            <a:endParaRPr lang="en-GB"/>
          </a:p>
        </p:txBody>
      </p:sp>
      <p:sp>
        <p:nvSpPr>
          <p:cNvPr id="4" name="Slide Number Placeholder 3">
            <a:extLst>
              <a:ext uri="{FF2B5EF4-FFF2-40B4-BE49-F238E27FC236}">
                <a16:creationId xmlns:a16="http://schemas.microsoft.com/office/drawing/2014/main" id="{4D8E9BED-92FC-E36B-21AA-9CA02A2C23BB}"/>
              </a:ext>
            </a:extLst>
          </p:cNvPr>
          <p:cNvSpPr>
            <a:spLocks noGrp="1"/>
          </p:cNvSpPr>
          <p:nvPr>
            <p:ph type="sldNum" sz="quarter" idx="4"/>
          </p:nvPr>
        </p:nvSpPr>
        <p:spPr>
          <a:xfrm>
            <a:off x="335999" y="6318000"/>
            <a:ext cx="216000" cy="360000"/>
          </a:xfrm>
          <a:prstGeom prst="rect">
            <a:avLst/>
          </a:prstGeom>
          <a:noFill/>
        </p:spPr>
        <p:txBody>
          <a:bodyPr lIns="0" tIns="0" rIns="0" bIns="25200" anchor="b"/>
          <a:lstStyle>
            <a:lvl1pPr algn="l">
              <a:defRPr sz="800" b="1">
                <a:solidFill>
                  <a:srgbClr val="768692"/>
                </a:solidFill>
                <a:latin typeface="+mj-lt"/>
              </a:defRPr>
            </a:lvl1pPr>
          </a:lstStyle>
          <a:p>
            <a:fld id="{D61AABEC-672F-4B68-B914-690DA978312C}" type="slidenum">
              <a:rPr lang="en-GB" smtClean="0"/>
              <a:pPr/>
              <a:t>‹#›</a:t>
            </a:fld>
            <a:endParaRPr lang="en-GB"/>
          </a:p>
        </p:txBody>
      </p:sp>
      <p:sp>
        <p:nvSpPr>
          <p:cNvPr id="7" name="Text Placeholder 6">
            <a:extLst>
              <a:ext uri="{FF2B5EF4-FFF2-40B4-BE49-F238E27FC236}">
                <a16:creationId xmlns:a16="http://schemas.microsoft.com/office/drawing/2014/main" id="{6816DD32-5CDA-7433-68E8-208F72C4C403}"/>
              </a:ext>
            </a:extLst>
          </p:cNvPr>
          <p:cNvSpPr>
            <a:spLocks noGrp="1"/>
          </p:cNvSpPr>
          <p:nvPr>
            <p:ph type="body" sz="quarter" idx="19"/>
          </p:nvPr>
        </p:nvSpPr>
        <p:spPr>
          <a:xfrm>
            <a:off x="333375" y="1468009"/>
            <a:ext cx="7560972" cy="4500000"/>
          </a:xfrm>
        </p:spPr>
        <p:txBody>
          <a:bodyPr lIns="180000" rIns="180000"/>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803776751"/>
      </p:ext>
    </p:extLst>
  </p:cSld>
  <p:clrMapOvr>
    <a:masterClrMapping/>
  </p:clrMapOvr>
  <p:extLst>
    <p:ext uri="{DCECCB84-F9BA-43D5-87BE-67443E8EF086}">
      <p15:sldGuideLst xmlns:p15="http://schemas.microsoft.com/office/powerpoint/2012/main"/>
    </p:ext>
  </p:extLst>
</p:sldLayout>
</file>

<file path=ppt/slideLayouts/slideLayout156.xml><?xml version="1.0" encoding="utf-8"?>
<p:sldLayout xmlns:a="http://schemas.openxmlformats.org/drawingml/2006/main" xmlns:r="http://schemas.openxmlformats.org/officeDocument/2006/relationships" xmlns:p="http://schemas.openxmlformats.org/presentationml/2006/main" userDrawn="1">
  <p:cSld name="Commetary Test 03 (3x Columns Offse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DF94BDD-BAE2-7DB5-135A-92642E7B469B}"/>
              </a:ext>
            </a:extLst>
          </p:cNvPr>
          <p:cNvSpPr/>
          <p:nvPr userDrawn="1"/>
        </p:nvSpPr>
        <p:spPr>
          <a:xfrm>
            <a:off x="333374" y="180975"/>
            <a:ext cx="11520000" cy="162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6" name="Title 5" descr="Header">
            <a:extLst>
              <a:ext uri="{FF2B5EF4-FFF2-40B4-BE49-F238E27FC236}">
                <a16:creationId xmlns:a16="http://schemas.microsoft.com/office/drawing/2014/main" id="{DB4D717C-E4C3-4FDF-8607-B34CB4CA1B3D}"/>
              </a:ext>
            </a:extLst>
          </p:cNvPr>
          <p:cNvSpPr>
            <a:spLocks noGrp="1"/>
          </p:cNvSpPr>
          <p:nvPr>
            <p:ph type="title"/>
          </p:nvPr>
        </p:nvSpPr>
        <p:spPr>
          <a:xfrm>
            <a:off x="335997" y="182467"/>
            <a:ext cx="2967589" cy="1618508"/>
          </a:xfrm>
        </p:spPr>
        <p:txBody>
          <a:bodyPr lIns="180000" rIns="180000">
            <a:noAutofit/>
          </a:bodyPr>
          <a:lstStyle>
            <a:lvl1pPr>
              <a:defRPr>
                <a:solidFill>
                  <a:schemeClr val="bg1"/>
                </a:solidFill>
              </a:defRPr>
            </a:lvl1pPr>
          </a:lstStyle>
          <a:p>
            <a:r>
              <a:rPr lang="en-US"/>
              <a:t>Click to edit Master title style</a:t>
            </a:r>
            <a:endParaRPr lang="en-GB"/>
          </a:p>
        </p:txBody>
      </p:sp>
      <p:sp>
        <p:nvSpPr>
          <p:cNvPr id="4" name="Slide Number Placeholder 3">
            <a:extLst>
              <a:ext uri="{FF2B5EF4-FFF2-40B4-BE49-F238E27FC236}">
                <a16:creationId xmlns:a16="http://schemas.microsoft.com/office/drawing/2014/main" id="{4D8E9BED-92FC-E36B-21AA-9CA02A2C23BB}"/>
              </a:ext>
            </a:extLst>
          </p:cNvPr>
          <p:cNvSpPr>
            <a:spLocks noGrp="1"/>
          </p:cNvSpPr>
          <p:nvPr>
            <p:ph type="sldNum" sz="quarter" idx="4"/>
          </p:nvPr>
        </p:nvSpPr>
        <p:spPr>
          <a:xfrm>
            <a:off x="335999" y="6318000"/>
            <a:ext cx="216000" cy="360000"/>
          </a:xfrm>
          <a:prstGeom prst="rect">
            <a:avLst/>
          </a:prstGeom>
          <a:noFill/>
        </p:spPr>
        <p:txBody>
          <a:bodyPr lIns="0" tIns="0" rIns="0" bIns="25200" anchor="b"/>
          <a:lstStyle>
            <a:lvl1pPr algn="l">
              <a:defRPr sz="800" b="1">
                <a:solidFill>
                  <a:srgbClr val="768692"/>
                </a:solidFill>
                <a:latin typeface="+mj-lt"/>
              </a:defRPr>
            </a:lvl1pPr>
          </a:lstStyle>
          <a:p>
            <a:fld id="{D61AABEC-672F-4B68-B914-690DA978312C}" type="slidenum">
              <a:rPr lang="en-GB" smtClean="0"/>
              <a:pPr/>
              <a:t>‹#›</a:t>
            </a:fld>
            <a:endParaRPr lang="en-GB"/>
          </a:p>
        </p:txBody>
      </p:sp>
      <p:sp>
        <p:nvSpPr>
          <p:cNvPr id="7" name="Text Placeholder 6">
            <a:extLst>
              <a:ext uri="{FF2B5EF4-FFF2-40B4-BE49-F238E27FC236}">
                <a16:creationId xmlns:a16="http://schemas.microsoft.com/office/drawing/2014/main" id="{6816DD32-5CDA-7433-68E8-208F72C4C403}"/>
              </a:ext>
            </a:extLst>
          </p:cNvPr>
          <p:cNvSpPr>
            <a:spLocks noGrp="1"/>
          </p:cNvSpPr>
          <p:nvPr>
            <p:ph type="body" sz="quarter" idx="19"/>
          </p:nvPr>
        </p:nvSpPr>
        <p:spPr>
          <a:xfrm>
            <a:off x="3303588" y="180975"/>
            <a:ext cx="8549787" cy="1618508"/>
          </a:xfrm>
        </p:spPr>
        <p:txBody>
          <a:bodyPr lIns="180000" tIns="180000" rIns="180000" bIns="72000" numCol="3" spcCol="180000"/>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
        <p:nvSpPr>
          <p:cNvPr id="5" name="Base">
            <a:extLst>
              <a:ext uri="{FF2B5EF4-FFF2-40B4-BE49-F238E27FC236}">
                <a16:creationId xmlns:a16="http://schemas.microsoft.com/office/drawing/2014/main" id="{E58628E2-A57B-9EDF-BF19-F7DE63306BDA}"/>
              </a:ext>
            </a:extLst>
          </p:cNvPr>
          <p:cNvSpPr>
            <a:spLocks noGrp="1"/>
          </p:cNvSpPr>
          <p:nvPr>
            <p:ph type="body" sz="quarter" idx="18" hasCustomPrompt="1"/>
          </p:nvPr>
        </p:nvSpPr>
        <p:spPr>
          <a:xfrm>
            <a:off x="333374" y="6149263"/>
            <a:ext cx="11523664" cy="159462"/>
          </a:xfrm>
        </p:spPr>
        <p:txBody>
          <a:bodyPr vert="horz" wrap="square" lIns="0" tIns="0" rIns="0" bIns="36000" rtlCol="0" anchor="b">
            <a:spAutoFit/>
          </a:bodyPr>
          <a:lstStyle>
            <a:lvl1pPr>
              <a:defRPr lang="en-GB" sz="800" i="0" dirty="0"/>
            </a:lvl1pPr>
          </a:lstStyle>
          <a:p>
            <a:pPr lvl="0">
              <a:lnSpc>
                <a:spcPct val="100000"/>
              </a:lnSpc>
              <a:spcAft>
                <a:spcPts val="0"/>
              </a:spcAft>
            </a:pPr>
            <a:r>
              <a:rPr lang="en-GB"/>
              <a:t>Base and source info (delete if not necessary)</a:t>
            </a:r>
          </a:p>
        </p:txBody>
      </p:sp>
      <p:cxnSp>
        <p:nvCxnSpPr>
          <p:cNvPr id="2" name="Straight Connector 1">
            <a:extLst>
              <a:ext uri="{FF2B5EF4-FFF2-40B4-BE49-F238E27FC236}">
                <a16:creationId xmlns:a16="http://schemas.microsoft.com/office/drawing/2014/main" id="{8F90B902-A13B-CBBD-6666-CB100E60D718}"/>
              </a:ext>
              <a:ext uri="{C183D7F6-B498-43B3-948B-1728B52AA6E4}">
                <adec:decorative xmlns:adec="http://schemas.microsoft.com/office/drawing/2017/decorative" val="1"/>
              </a:ext>
            </a:extLst>
          </p:cNvPr>
          <p:cNvCxnSpPr>
            <a:cxnSpLocks/>
          </p:cNvCxnSpPr>
          <p:nvPr userDrawn="1"/>
        </p:nvCxnSpPr>
        <p:spPr>
          <a:xfrm>
            <a:off x="3303588" y="360975"/>
            <a:ext cx="0" cy="136800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361230"/>
      </p:ext>
    </p:extLst>
  </p:cSld>
  <p:clrMapOvr>
    <a:masterClrMapping/>
  </p:clrMapOvr>
  <p:extLst>
    <p:ext uri="{DCECCB84-F9BA-43D5-87BE-67443E8EF086}">
      <p15:sldGuideLst xmlns:p15="http://schemas.microsoft.com/office/powerpoint/2012/main"/>
    </p:ext>
  </p:extLst>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1_Commetary Test 03 (3x Columns Offse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DF94BDD-BAE2-7DB5-135A-92642E7B469B}"/>
              </a:ext>
            </a:extLst>
          </p:cNvPr>
          <p:cNvSpPr/>
          <p:nvPr userDrawn="1"/>
        </p:nvSpPr>
        <p:spPr>
          <a:xfrm>
            <a:off x="333374" y="180975"/>
            <a:ext cx="11520000" cy="162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6" name="Title 5" descr="Header">
            <a:extLst>
              <a:ext uri="{FF2B5EF4-FFF2-40B4-BE49-F238E27FC236}">
                <a16:creationId xmlns:a16="http://schemas.microsoft.com/office/drawing/2014/main" id="{DB4D717C-E4C3-4FDF-8607-B34CB4CA1B3D}"/>
              </a:ext>
            </a:extLst>
          </p:cNvPr>
          <p:cNvSpPr>
            <a:spLocks noGrp="1"/>
          </p:cNvSpPr>
          <p:nvPr>
            <p:ph type="title"/>
          </p:nvPr>
        </p:nvSpPr>
        <p:spPr>
          <a:xfrm>
            <a:off x="335997" y="182467"/>
            <a:ext cx="2967589" cy="1618508"/>
          </a:xfrm>
        </p:spPr>
        <p:txBody>
          <a:bodyPr lIns="180000" rIns="180000">
            <a:noAutofit/>
          </a:bodyPr>
          <a:lstStyle>
            <a:lvl1pPr>
              <a:defRPr>
                <a:solidFill>
                  <a:schemeClr val="bg1"/>
                </a:solidFill>
              </a:defRPr>
            </a:lvl1pPr>
          </a:lstStyle>
          <a:p>
            <a:r>
              <a:rPr lang="en-US"/>
              <a:t>Click to edit Master title style</a:t>
            </a:r>
            <a:endParaRPr lang="en-GB"/>
          </a:p>
        </p:txBody>
      </p:sp>
      <p:sp>
        <p:nvSpPr>
          <p:cNvPr id="4" name="Slide Number Placeholder 3">
            <a:extLst>
              <a:ext uri="{FF2B5EF4-FFF2-40B4-BE49-F238E27FC236}">
                <a16:creationId xmlns:a16="http://schemas.microsoft.com/office/drawing/2014/main" id="{4D8E9BED-92FC-E36B-21AA-9CA02A2C23BB}"/>
              </a:ext>
            </a:extLst>
          </p:cNvPr>
          <p:cNvSpPr>
            <a:spLocks noGrp="1"/>
          </p:cNvSpPr>
          <p:nvPr>
            <p:ph type="sldNum" sz="quarter" idx="4"/>
          </p:nvPr>
        </p:nvSpPr>
        <p:spPr>
          <a:xfrm>
            <a:off x="335999" y="6318000"/>
            <a:ext cx="216000" cy="360000"/>
          </a:xfrm>
          <a:prstGeom prst="rect">
            <a:avLst/>
          </a:prstGeom>
          <a:noFill/>
        </p:spPr>
        <p:txBody>
          <a:bodyPr lIns="0" tIns="0" rIns="0" bIns="25200" anchor="b"/>
          <a:lstStyle>
            <a:lvl1pPr algn="l">
              <a:defRPr sz="800" b="1">
                <a:solidFill>
                  <a:srgbClr val="768692"/>
                </a:solidFill>
                <a:latin typeface="+mj-lt"/>
              </a:defRPr>
            </a:lvl1pPr>
          </a:lstStyle>
          <a:p>
            <a:fld id="{D61AABEC-672F-4B68-B914-690DA978312C}" type="slidenum">
              <a:rPr lang="en-GB" smtClean="0"/>
              <a:pPr/>
              <a:t>‹#›</a:t>
            </a:fld>
            <a:endParaRPr lang="en-GB"/>
          </a:p>
        </p:txBody>
      </p:sp>
      <p:sp>
        <p:nvSpPr>
          <p:cNvPr id="7" name="Text Placeholder 6">
            <a:extLst>
              <a:ext uri="{FF2B5EF4-FFF2-40B4-BE49-F238E27FC236}">
                <a16:creationId xmlns:a16="http://schemas.microsoft.com/office/drawing/2014/main" id="{6816DD32-5CDA-7433-68E8-208F72C4C403}"/>
              </a:ext>
            </a:extLst>
          </p:cNvPr>
          <p:cNvSpPr>
            <a:spLocks noGrp="1"/>
          </p:cNvSpPr>
          <p:nvPr>
            <p:ph type="body" sz="quarter" idx="19"/>
          </p:nvPr>
        </p:nvSpPr>
        <p:spPr>
          <a:xfrm>
            <a:off x="3303588" y="180975"/>
            <a:ext cx="8549787" cy="1618508"/>
          </a:xfrm>
        </p:spPr>
        <p:txBody>
          <a:bodyPr lIns="180000" tIns="180000" rIns="180000" bIns="72000" numCol="3" spcCol="180000"/>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
        <p:nvSpPr>
          <p:cNvPr id="5" name="Base">
            <a:extLst>
              <a:ext uri="{FF2B5EF4-FFF2-40B4-BE49-F238E27FC236}">
                <a16:creationId xmlns:a16="http://schemas.microsoft.com/office/drawing/2014/main" id="{E58628E2-A57B-9EDF-BF19-F7DE63306BDA}"/>
              </a:ext>
            </a:extLst>
          </p:cNvPr>
          <p:cNvSpPr>
            <a:spLocks noGrp="1"/>
          </p:cNvSpPr>
          <p:nvPr>
            <p:ph type="body" sz="quarter" idx="18" hasCustomPrompt="1"/>
          </p:nvPr>
        </p:nvSpPr>
        <p:spPr>
          <a:xfrm>
            <a:off x="333374" y="6149263"/>
            <a:ext cx="11523664" cy="159462"/>
          </a:xfrm>
        </p:spPr>
        <p:txBody>
          <a:bodyPr vert="horz" wrap="square" lIns="0" tIns="0" rIns="0" bIns="36000" rtlCol="0" anchor="b">
            <a:spAutoFit/>
          </a:bodyPr>
          <a:lstStyle>
            <a:lvl1pPr>
              <a:defRPr lang="en-GB" sz="800" i="0" dirty="0"/>
            </a:lvl1pPr>
          </a:lstStyle>
          <a:p>
            <a:pPr lvl="0">
              <a:lnSpc>
                <a:spcPct val="100000"/>
              </a:lnSpc>
              <a:spcAft>
                <a:spcPts val="0"/>
              </a:spcAft>
            </a:pPr>
            <a:r>
              <a:rPr lang="en-GB"/>
              <a:t>Base and source info (delete if not necessary)</a:t>
            </a:r>
          </a:p>
        </p:txBody>
      </p:sp>
      <p:sp>
        <p:nvSpPr>
          <p:cNvPr id="8" name="Rectangle 7">
            <a:extLst>
              <a:ext uri="{FF2B5EF4-FFF2-40B4-BE49-F238E27FC236}">
                <a16:creationId xmlns:a16="http://schemas.microsoft.com/office/drawing/2014/main" id="{DBF08FED-A10B-7F96-E01D-956892DFF250}"/>
              </a:ext>
            </a:extLst>
          </p:cNvPr>
          <p:cNvSpPr/>
          <p:nvPr userDrawn="1"/>
        </p:nvSpPr>
        <p:spPr>
          <a:xfrm>
            <a:off x="10233374" y="1995244"/>
            <a:ext cx="1620000" cy="4322756"/>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Tree>
    <p:extLst>
      <p:ext uri="{BB962C8B-B14F-4D97-AF65-F5344CB8AC3E}">
        <p14:creationId xmlns:p14="http://schemas.microsoft.com/office/powerpoint/2010/main" val="1516749223"/>
      </p:ext>
    </p:extLst>
  </p:cSld>
  <p:clrMapOvr>
    <a:masterClrMapping/>
  </p:clrMapOvr>
  <p:extLst>
    <p:ext uri="{DCECCB84-F9BA-43D5-87BE-67443E8EF086}">
      <p15:sldGuideLst xmlns:p15="http://schemas.microsoft.com/office/powerpoint/2012/main"/>
    </p:ext>
  </p:extLst>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2_Commetary Test 03 (3x Columns Offse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DF94BDD-BAE2-7DB5-135A-92642E7B469B}"/>
              </a:ext>
            </a:extLst>
          </p:cNvPr>
          <p:cNvSpPr/>
          <p:nvPr userDrawn="1"/>
        </p:nvSpPr>
        <p:spPr>
          <a:xfrm>
            <a:off x="333374" y="180975"/>
            <a:ext cx="11520000" cy="162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6" name="Title 5" descr="Header">
            <a:extLst>
              <a:ext uri="{FF2B5EF4-FFF2-40B4-BE49-F238E27FC236}">
                <a16:creationId xmlns:a16="http://schemas.microsoft.com/office/drawing/2014/main" id="{DB4D717C-E4C3-4FDF-8607-B34CB4CA1B3D}"/>
              </a:ext>
            </a:extLst>
          </p:cNvPr>
          <p:cNvSpPr>
            <a:spLocks noGrp="1"/>
          </p:cNvSpPr>
          <p:nvPr>
            <p:ph type="title"/>
          </p:nvPr>
        </p:nvSpPr>
        <p:spPr>
          <a:xfrm>
            <a:off x="335997" y="182467"/>
            <a:ext cx="2967589" cy="1618508"/>
          </a:xfrm>
        </p:spPr>
        <p:txBody>
          <a:bodyPr lIns="180000" rIns="180000">
            <a:noAutofit/>
          </a:bodyPr>
          <a:lstStyle>
            <a:lvl1pPr>
              <a:defRPr>
                <a:solidFill>
                  <a:schemeClr val="bg1"/>
                </a:solidFill>
              </a:defRPr>
            </a:lvl1pPr>
          </a:lstStyle>
          <a:p>
            <a:r>
              <a:rPr lang="en-US"/>
              <a:t>Click to edit Master title style</a:t>
            </a:r>
            <a:endParaRPr lang="en-GB"/>
          </a:p>
        </p:txBody>
      </p:sp>
      <p:sp>
        <p:nvSpPr>
          <p:cNvPr id="4" name="Slide Number Placeholder 3">
            <a:extLst>
              <a:ext uri="{FF2B5EF4-FFF2-40B4-BE49-F238E27FC236}">
                <a16:creationId xmlns:a16="http://schemas.microsoft.com/office/drawing/2014/main" id="{4D8E9BED-92FC-E36B-21AA-9CA02A2C23BB}"/>
              </a:ext>
            </a:extLst>
          </p:cNvPr>
          <p:cNvSpPr>
            <a:spLocks noGrp="1"/>
          </p:cNvSpPr>
          <p:nvPr>
            <p:ph type="sldNum" sz="quarter" idx="4"/>
          </p:nvPr>
        </p:nvSpPr>
        <p:spPr>
          <a:xfrm>
            <a:off x="335999" y="6318000"/>
            <a:ext cx="216000" cy="360000"/>
          </a:xfrm>
          <a:prstGeom prst="rect">
            <a:avLst/>
          </a:prstGeom>
          <a:noFill/>
        </p:spPr>
        <p:txBody>
          <a:bodyPr lIns="0" tIns="0" rIns="0" bIns="25200" anchor="b"/>
          <a:lstStyle>
            <a:lvl1pPr algn="l">
              <a:defRPr sz="800" b="1">
                <a:solidFill>
                  <a:srgbClr val="768692"/>
                </a:solidFill>
                <a:latin typeface="+mj-lt"/>
              </a:defRPr>
            </a:lvl1pPr>
          </a:lstStyle>
          <a:p>
            <a:fld id="{D61AABEC-672F-4B68-B914-690DA978312C}" type="slidenum">
              <a:rPr lang="en-GB" smtClean="0"/>
              <a:pPr/>
              <a:t>‹#›</a:t>
            </a:fld>
            <a:endParaRPr lang="en-GB"/>
          </a:p>
        </p:txBody>
      </p:sp>
    </p:spTree>
    <p:extLst>
      <p:ext uri="{BB962C8B-B14F-4D97-AF65-F5344CB8AC3E}">
        <p14:creationId xmlns:p14="http://schemas.microsoft.com/office/powerpoint/2010/main" val="2984546222"/>
      </p:ext>
    </p:extLst>
  </p:cSld>
  <p:clrMapOvr>
    <a:masterClrMapping/>
  </p:clrMapOvr>
  <p:extLst>
    <p:ext uri="{DCECCB84-F9BA-43D5-87BE-67443E8EF086}">
      <p15:sldGuideLst xmlns:p15="http://schemas.microsoft.com/office/powerpoint/2012/main"/>
    </p:ext>
  </p:extLst>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3_Commetary Test 03 (3x Columns Offse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DF94BDD-BAE2-7DB5-135A-92642E7B469B}"/>
              </a:ext>
            </a:extLst>
          </p:cNvPr>
          <p:cNvSpPr/>
          <p:nvPr userDrawn="1"/>
        </p:nvSpPr>
        <p:spPr>
          <a:xfrm>
            <a:off x="333374" y="180975"/>
            <a:ext cx="11520000" cy="1182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6" name="Title 5" descr="Header">
            <a:extLst>
              <a:ext uri="{FF2B5EF4-FFF2-40B4-BE49-F238E27FC236}">
                <a16:creationId xmlns:a16="http://schemas.microsoft.com/office/drawing/2014/main" id="{DB4D717C-E4C3-4FDF-8607-B34CB4CA1B3D}"/>
              </a:ext>
            </a:extLst>
          </p:cNvPr>
          <p:cNvSpPr>
            <a:spLocks noGrp="1"/>
          </p:cNvSpPr>
          <p:nvPr>
            <p:ph type="title"/>
          </p:nvPr>
        </p:nvSpPr>
        <p:spPr>
          <a:xfrm>
            <a:off x="335997" y="182467"/>
            <a:ext cx="2967589" cy="1180508"/>
          </a:xfrm>
        </p:spPr>
        <p:txBody>
          <a:bodyPr lIns="180000" rIns="180000">
            <a:noAutofit/>
          </a:bodyPr>
          <a:lstStyle>
            <a:lvl1pPr>
              <a:defRPr>
                <a:solidFill>
                  <a:schemeClr val="bg1"/>
                </a:solidFill>
              </a:defRPr>
            </a:lvl1pPr>
          </a:lstStyle>
          <a:p>
            <a:r>
              <a:rPr lang="en-US"/>
              <a:t>Click to edit Master title style</a:t>
            </a:r>
            <a:endParaRPr lang="en-GB"/>
          </a:p>
        </p:txBody>
      </p:sp>
      <p:sp>
        <p:nvSpPr>
          <p:cNvPr id="4" name="Slide Number Placeholder 3">
            <a:extLst>
              <a:ext uri="{FF2B5EF4-FFF2-40B4-BE49-F238E27FC236}">
                <a16:creationId xmlns:a16="http://schemas.microsoft.com/office/drawing/2014/main" id="{4D8E9BED-92FC-E36B-21AA-9CA02A2C23BB}"/>
              </a:ext>
            </a:extLst>
          </p:cNvPr>
          <p:cNvSpPr>
            <a:spLocks noGrp="1"/>
          </p:cNvSpPr>
          <p:nvPr>
            <p:ph type="sldNum" sz="quarter" idx="4"/>
          </p:nvPr>
        </p:nvSpPr>
        <p:spPr>
          <a:xfrm>
            <a:off x="335999" y="6318000"/>
            <a:ext cx="216000" cy="360000"/>
          </a:xfrm>
          <a:prstGeom prst="rect">
            <a:avLst/>
          </a:prstGeom>
          <a:noFill/>
        </p:spPr>
        <p:txBody>
          <a:bodyPr lIns="0" tIns="0" rIns="0" bIns="25200" anchor="b"/>
          <a:lstStyle>
            <a:lvl1pPr algn="l">
              <a:defRPr sz="800" b="1">
                <a:solidFill>
                  <a:srgbClr val="768692"/>
                </a:solidFill>
                <a:latin typeface="+mj-lt"/>
              </a:defRPr>
            </a:lvl1pPr>
          </a:lstStyle>
          <a:p>
            <a:fld id="{D61AABEC-672F-4B68-B914-690DA978312C}" type="slidenum">
              <a:rPr lang="en-GB" smtClean="0"/>
              <a:pPr/>
              <a:t>‹#›</a:t>
            </a:fld>
            <a:endParaRPr lang="en-GB"/>
          </a:p>
        </p:txBody>
      </p:sp>
    </p:spTree>
    <p:extLst>
      <p:ext uri="{BB962C8B-B14F-4D97-AF65-F5344CB8AC3E}">
        <p14:creationId xmlns:p14="http://schemas.microsoft.com/office/powerpoint/2010/main" val="1961546694"/>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ext_wide_left_image_right">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1BE3EB40-D0D5-4D03-814C-616C55380205}"/>
              </a:ext>
            </a:extLst>
          </p:cNvPr>
          <p:cNvSpPr>
            <a:spLocks noGrp="1"/>
          </p:cNvSpPr>
          <p:nvPr>
            <p:ph type="sldNum" sz="quarter" idx="22"/>
          </p:nvPr>
        </p:nvSpPr>
        <p:spPr>
          <a:xfrm>
            <a:off x="437230" y="6279028"/>
            <a:ext cx="304370" cy="365125"/>
          </a:xfrm>
          <a:prstGeom prst="rect">
            <a:avLst/>
          </a:prstGeom>
        </p:spPr>
        <p:txBody>
          <a:bodyPr/>
          <a:lstStyle/>
          <a:p>
            <a:fld id="{D61AABEC-672F-4B68-B914-690DA978312C}" type="slidenum">
              <a:rPr lang="en-GB" smtClean="0"/>
              <a:pPr/>
              <a:t>‹#›</a:t>
            </a:fld>
            <a:r>
              <a:rPr lang="en-GB"/>
              <a:t>  </a:t>
            </a:r>
          </a:p>
        </p:txBody>
      </p:sp>
      <p:sp>
        <p:nvSpPr>
          <p:cNvPr id="7" name="Title 6" descr="Header">
            <a:extLst>
              <a:ext uri="{FF2B5EF4-FFF2-40B4-BE49-F238E27FC236}">
                <a16:creationId xmlns:a16="http://schemas.microsoft.com/office/drawing/2014/main" id="{C514F2BF-EC91-4D5E-9280-A8883484200A}"/>
              </a:ext>
            </a:extLst>
          </p:cNvPr>
          <p:cNvSpPr>
            <a:spLocks noGrp="1"/>
          </p:cNvSpPr>
          <p:nvPr>
            <p:ph type="title"/>
          </p:nvPr>
        </p:nvSpPr>
        <p:spPr/>
        <p:txBody>
          <a:bodyPr/>
          <a:lstStyle/>
          <a:p>
            <a:r>
              <a:rPr lang="en-US"/>
              <a:t>Click to edit Master title style</a:t>
            </a:r>
            <a:endParaRPr lang="en-GB"/>
          </a:p>
        </p:txBody>
      </p:sp>
      <p:sp>
        <p:nvSpPr>
          <p:cNvPr id="11" name="Subtitle">
            <a:extLst>
              <a:ext uri="{FF2B5EF4-FFF2-40B4-BE49-F238E27FC236}">
                <a16:creationId xmlns:a16="http://schemas.microsoft.com/office/drawing/2014/main" id="{2DD9ACA7-2C9E-401C-B8CA-52E76D28E713}"/>
              </a:ext>
            </a:extLst>
          </p:cNvPr>
          <p:cNvSpPr>
            <a:spLocks noGrp="1"/>
          </p:cNvSpPr>
          <p:nvPr>
            <p:ph type="body" sz="quarter" idx="15" hasCustomPrompt="1"/>
          </p:nvPr>
        </p:nvSpPr>
        <p:spPr>
          <a:xfrm>
            <a:off x="450000" y="1241781"/>
            <a:ext cx="9341700" cy="312330"/>
          </a:xfrm>
          <a:noFill/>
        </p:spPr>
        <p:txBody>
          <a:bodyPr vert="horz" wrap="square" lIns="0" tIns="0" rIns="0" bIns="0" rtlCol="0">
            <a:spAutoFit/>
          </a:bodyPr>
          <a:lstStyle>
            <a:lvl1pPr>
              <a:lnSpc>
                <a:spcPct val="100000"/>
              </a:lnSpc>
              <a:defRPr lang="en-GB" sz="2000" b="1" dirty="0">
                <a:solidFill>
                  <a:schemeClr val="tx2"/>
                </a:solidFill>
              </a:defRPr>
            </a:lvl1pPr>
          </a:lstStyle>
          <a:p>
            <a:pPr lvl="0"/>
            <a:r>
              <a:rPr lang="en-GB"/>
              <a:t>Optional subtitle</a:t>
            </a:r>
          </a:p>
        </p:txBody>
      </p:sp>
      <p:sp>
        <p:nvSpPr>
          <p:cNvPr id="3" name="Content">
            <a:extLst>
              <a:ext uri="{FF2B5EF4-FFF2-40B4-BE49-F238E27FC236}">
                <a16:creationId xmlns:a16="http://schemas.microsoft.com/office/drawing/2014/main" id="{1703231E-4063-4D72-A4F3-5BF19050C303}"/>
              </a:ext>
            </a:extLst>
          </p:cNvPr>
          <p:cNvSpPr>
            <a:spLocks noGrp="1"/>
          </p:cNvSpPr>
          <p:nvPr>
            <p:ph idx="1" hasCustomPrompt="1"/>
          </p:nvPr>
        </p:nvSpPr>
        <p:spPr>
          <a:xfrm>
            <a:off x="450000" y="1793753"/>
            <a:ext cx="7403642" cy="3876675"/>
          </a:xfrm>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Image">
            <a:extLst>
              <a:ext uri="{FF2B5EF4-FFF2-40B4-BE49-F238E27FC236}">
                <a16:creationId xmlns:a16="http://schemas.microsoft.com/office/drawing/2014/main" id="{2C876A0F-342B-4DA5-8F94-BF6769465718}"/>
              </a:ext>
              <a:ext uri="{C183D7F6-B498-43B3-948B-1728B52AA6E4}">
                <adec:decorative xmlns:adec="http://schemas.microsoft.com/office/drawing/2017/decorative" val="1"/>
              </a:ext>
            </a:extLst>
          </p:cNvPr>
          <p:cNvSpPr>
            <a:spLocks noGrp="1"/>
          </p:cNvSpPr>
          <p:nvPr>
            <p:ph type="pic" sz="quarter" idx="21" hasCustomPrompt="1"/>
          </p:nvPr>
        </p:nvSpPr>
        <p:spPr>
          <a:xfrm>
            <a:off x="8213478" y="1793228"/>
            <a:ext cx="3524250" cy="3877200"/>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12" name="Base">
            <a:extLst>
              <a:ext uri="{FF2B5EF4-FFF2-40B4-BE49-F238E27FC236}">
                <a16:creationId xmlns:a16="http://schemas.microsoft.com/office/drawing/2014/main" id="{AC805011-47E8-4CDB-9BE1-44E4E27D58C9}"/>
              </a:ext>
            </a:extLst>
          </p:cNvPr>
          <p:cNvSpPr>
            <a:spLocks noGrp="1"/>
          </p:cNvSpPr>
          <p:nvPr>
            <p:ph type="body" sz="quarter" idx="18" hasCustomPrompt="1"/>
          </p:nvPr>
        </p:nvSpPr>
        <p:spPr>
          <a:xfrm>
            <a:off x="452897" y="5823783"/>
            <a:ext cx="11277975" cy="124906"/>
          </a:xfrm>
        </p:spPr>
        <p:txBody>
          <a:bodyPr wrap="square" lIns="0" anchor="b">
            <a:spAutoFit/>
          </a:bodyPr>
          <a:lstStyle>
            <a:lvl1pPr marL="0" indent="0" algn="r">
              <a:buNone/>
              <a:defRPr sz="800" b="0" i="1">
                <a:solidFill>
                  <a:schemeClr val="tx1">
                    <a:lumMod val="75000"/>
                    <a:lumOff val="25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Base and source info (delete if not necessary)</a:t>
            </a:r>
          </a:p>
        </p:txBody>
      </p:sp>
    </p:spTree>
    <p:extLst>
      <p:ext uri="{BB962C8B-B14F-4D97-AF65-F5344CB8AC3E}">
        <p14:creationId xmlns:p14="http://schemas.microsoft.com/office/powerpoint/2010/main" val="3511590679"/>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ext_wide_right_image_left">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1BE3EB40-D0D5-4D03-814C-616C55380205}"/>
              </a:ext>
            </a:extLst>
          </p:cNvPr>
          <p:cNvSpPr>
            <a:spLocks noGrp="1"/>
          </p:cNvSpPr>
          <p:nvPr>
            <p:ph type="sldNum" sz="quarter" idx="22"/>
          </p:nvPr>
        </p:nvSpPr>
        <p:spPr>
          <a:xfrm>
            <a:off x="437230" y="6279028"/>
            <a:ext cx="304370" cy="365125"/>
          </a:xfrm>
          <a:prstGeom prst="rect">
            <a:avLst/>
          </a:prstGeom>
        </p:spPr>
        <p:txBody>
          <a:bodyPr/>
          <a:lstStyle/>
          <a:p>
            <a:fld id="{D61AABEC-672F-4B68-B914-690DA978312C}" type="slidenum">
              <a:rPr lang="en-GB" smtClean="0"/>
              <a:pPr/>
              <a:t>‹#›</a:t>
            </a:fld>
            <a:r>
              <a:rPr lang="en-GB"/>
              <a:t>  </a:t>
            </a:r>
          </a:p>
        </p:txBody>
      </p:sp>
      <p:sp>
        <p:nvSpPr>
          <p:cNvPr id="7" name="Title 6" descr="Header">
            <a:extLst>
              <a:ext uri="{FF2B5EF4-FFF2-40B4-BE49-F238E27FC236}">
                <a16:creationId xmlns:a16="http://schemas.microsoft.com/office/drawing/2014/main" id="{481CA7C8-05F5-497E-A943-3B0F248B7946}"/>
              </a:ext>
            </a:extLst>
          </p:cNvPr>
          <p:cNvSpPr>
            <a:spLocks noGrp="1"/>
          </p:cNvSpPr>
          <p:nvPr>
            <p:ph type="title"/>
          </p:nvPr>
        </p:nvSpPr>
        <p:spPr/>
        <p:txBody>
          <a:bodyPr/>
          <a:lstStyle/>
          <a:p>
            <a:r>
              <a:rPr lang="en-US"/>
              <a:t>Click to edit Master title style</a:t>
            </a:r>
            <a:endParaRPr lang="en-GB"/>
          </a:p>
        </p:txBody>
      </p:sp>
      <p:sp>
        <p:nvSpPr>
          <p:cNvPr id="11" name="Subtitle">
            <a:extLst>
              <a:ext uri="{FF2B5EF4-FFF2-40B4-BE49-F238E27FC236}">
                <a16:creationId xmlns:a16="http://schemas.microsoft.com/office/drawing/2014/main" id="{2DD9ACA7-2C9E-401C-B8CA-52E76D28E713}"/>
              </a:ext>
            </a:extLst>
          </p:cNvPr>
          <p:cNvSpPr>
            <a:spLocks noGrp="1"/>
          </p:cNvSpPr>
          <p:nvPr>
            <p:ph type="body" sz="quarter" idx="15" hasCustomPrompt="1"/>
          </p:nvPr>
        </p:nvSpPr>
        <p:spPr>
          <a:xfrm>
            <a:off x="450000" y="1241781"/>
            <a:ext cx="9341700" cy="312330"/>
          </a:xfrm>
          <a:noFill/>
        </p:spPr>
        <p:txBody>
          <a:bodyPr vert="horz" wrap="square" lIns="0" tIns="0" rIns="0" bIns="0" rtlCol="0">
            <a:spAutoFit/>
          </a:bodyPr>
          <a:lstStyle>
            <a:lvl1pPr>
              <a:lnSpc>
                <a:spcPct val="100000"/>
              </a:lnSpc>
              <a:defRPr lang="en-GB" sz="2000" b="1" dirty="0">
                <a:solidFill>
                  <a:schemeClr val="tx2"/>
                </a:solidFill>
              </a:defRPr>
            </a:lvl1pPr>
          </a:lstStyle>
          <a:p>
            <a:pPr lvl="0"/>
            <a:r>
              <a:rPr lang="en-GB"/>
              <a:t>Optional subtitle</a:t>
            </a:r>
          </a:p>
        </p:txBody>
      </p:sp>
      <p:sp>
        <p:nvSpPr>
          <p:cNvPr id="8" name="Image">
            <a:extLst>
              <a:ext uri="{FF2B5EF4-FFF2-40B4-BE49-F238E27FC236}">
                <a16:creationId xmlns:a16="http://schemas.microsoft.com/office/drawing/2014/main" id="{2C876A0F-342B-4DA5-8F94-BF6769465718}"/>
              </a:ext>
              <a:ext uri="{C183D7F6-B498-43B3-948B-1728B52AA6E4}">
                <adec:decorative xmlns:adec="http://schemas.microsoft.com/office/drawing/2017/decorative" val="1"/>
              </a:ext>
            </a:extLst>
          </p:cNvPr>
          <p:cNvSpPr>
            <a:spLocks noGrp="1"/>
          </p:cNvSpPr>
          <p:nvPr>
            <p:ph type="pic" sz="quarter" idx="21" hasCustomPrompt="1"/>
          </p:nvPr>
        </p:nvSpPr>
        <p:spPr>
          <a:xfrm>
            <a:off x="450000" y="1793228"/>
            <a:ext cx="3524250" cy="3877200"/>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3" name="Body">
            <a:extLst>
              <a:ext uri="{FF2B5EF4-FFF2-40B4-BE49-F238E27FC236}">
                <a16:creationId xmlns:a16="http://schemas.microsoft.com/office/drawing/2014/main" id="{1703231E-4063-4D72-A4F3-5BF19050C303}"/>
              </a:ext>
            </a:extLst>
          </p:cNvPr>
          <p:cNvSpPr>
            <a:spLocks noGrp="1"/>
          </p:cNvSpPr>
          <p:nvPr>
            <p:ph idx="1" hasCustomPrompt="1"/>
          </p:nvPr>
        </p:nvSpPr>
        <p:spPr>
          <a:xfrm>
            <a:off x="4344986" y="1793753"/>
            <a:ext cx="7403642" cy="3876675"/>
          </a:xfrm>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12" name="Base">
            <a:extLst>
              <a:ext uri="{FF2B5EF4-FFF2-40B4-BE49-F238E27FC236}">
                <a16:creationId xmlns:a16="http://schemas.microsoft.com/office/drawing/2014/main" id="{AC805011-47E8-4CDB-9BE1-44E4E27D58C9}"/>
              </a:ext>
            </a:extLst>
          </p:cNvPr>
          <p:cNvSpPr>
            <a:spLocks noGrp="1"/>
          </p:cNvSpPr>
          <p:nvPr>
            <p:ph type="body" sz="quarter" idx="18" hasCustomPrompt="1"/>
          </p:nvPr>
        </p:nvSpPr>
        <p:spPr>
          <a:xfrm>
            <a:off x="452897" y="5823783"/>
            <a:ext cx="11277975" cy="124906"/>
          </a:xfrm>
        </p:spPr>
        <p:txBody>
          <a:bodyPr wrap="square" lIns="0" anchor="b">
            <a:spAutoFit/>
          </a:bodyPr>
          <a:lstStyle>
            <a:lvl1pPr marL="0" indent="0" algn="r">
              <a:buNone/>
              <a:defRPr sz="800" b="0" i="1">
                <a:solidFill>
                  <a:schemeClr val="tx1">
                    <a:lumMod val="75000"/>
                    <a:lumOff val="25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Base and source info (delete if not necessary)</a:t>
            </a:r>
          </a:p>
        </p:txBody>
      </p:sp>
    </p:spTree>
    <p:extLst>
      <p:ext uri="{BB962C8B-B14F-4D97-AF65-F5344CB8AC3E}">
        <p14:creationId xmlns:p14="http://schemas.microsoft.com/office/powerpoint/2010/main" val="2771776429"/>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ext(2-col) with image right">
    <p:spTree>
      <p:nvGrpSpPr>
        <p:cNvPr id="1" name=""/>
        <p:cNvGrpSpPr/>
        <p:nvPr/>
      </p:nvGrpSpPr>
      <p:grpSpPr>
        <a:xfrm>
          <a:off x="0" y="0"/>
          <a:ext cx="0" cy="0"/>
          <a:chOff x="0" y="0"/>
          <a:chExt cx="0" cy="0"/>
        </a:xfrm>
      </p:grpSpPr>
      <p:sp>
        <p:nvSpPr>
          <p:cNvPr id="11" name="Slide Number Placeholder 10">
            <a:extLst>
              <a:ext uri="{FF2B5EF4-FFF2-40B4-BE49-F238E27FC236}">
                <a16:creationId xmlns:a16="http://schemas.microsoft.com/office/drawing/2014/main" id="{ED983061-23EC-4D72-AADE-69B2DAA9E365}"/>
              </a:ext>
            </a:extLst>
          </p:cNvPr>
          <p:cNvSpPr>
            <a:spLocks noGrp="1"/>
          </p:cNvSpPr>
          <p:nvPr>
            <p:ph type="sldNum" sz="quarter" idx="23"/>
          </p:nvPr>
        </p:nvSpPr>
        <p:spPr>
          <a:xfrm>
            <a:off x="437230" y="6279028"/>
            <a:ext cx="304370" cy="365125"/>
          </a:xfrm>
          <a:prstGeom prst="rect">
            <a:avLst/>
          </a:prstGeom>
        </p:spPr>
        <p:txBody>
          <a:bodyPr/>
          <a:lstStyle/>
          <a:p>
            <a:fld id="{D61AABEC-672F-4B68-B914-690DA978312C}" type="slidenum">
              <a:rPr lang="en-GB" smtClean="0"/>
              <a:pPr/>
              <a:t>‹#›</a:t>
            </a:fld>
            <a:r>
              <a:rPr lang="en-GB"/>
              <a:t>  </a:t>
            </a:r>
          </a:p>
        </p:txBody>
      </p:sp>
      <p:sp>
        <p:nvSpPr>
          <p:cNvPr id="9" name="Title 8" descr="Header">
            <a:extLst>
              <a:ext uri="{FF2B5EF4-FFF2-40B4-BE49-F238E27FC236}">
                <a16:creationId xmlns:a16="http://schemas.microsoft.com/office/drawing/2014/main" id="{8F461509-202E-4898-9465-33F4FEA4E078}"/>
              </a:ext>
            </a:extLst>
          </p:cNvPr>
          <p:cNvSpPr>
            <a:spLocks noGrp="1"/>
          </p:cNvSpPr>
          <p:nvPr>
            <p:ph type="title"/>
          </p:nvPr>
        </p:nvSpPr>
        <p:spPr/>
        <p:txBody>
          <a:bodyPr/>
          <a:lstStyle/>
          <a:p>
            <a:r>
              <a:rPr lang="en-US"/>
              <a:t>Click to edit Master title style</a:t>
            </a:r>
            <a:endParaRPr lang="en-GB"/>
          </a:p>
        </p:txBody>
      </p:sp>
      <p:sp>
        <p:nvSpPr>
          <p:cNvPr id="14" name="Subtitle">
            <a:extLst>
              <a:ext uri="{FF2B5EF4-FFF2-40B4-BE49-F238E27FC236}">
                <a16:creationId xmlns:a16="http://schemas.microsoft.com/office/drawing/2014/main" id="{195C6DA3-059F-4EBD-85F5-F4BB34734E55}"/>
              </a:ext>
            </a:extLst>
          </p:cNvPr>
          <p:cNvSpPr>
            <a:spLocks noGrp="1"/>
          </p:cNvSpPr>
          <p:nvPr>
            <p:ph type="body" sz="quarter" idx="22" hasCustomPrompt="1"/>
          </p:nvPr>
        </p:nvSpPr>
        <p:spPr>
          <a:xfrm>
            <a:off x="450000" y="1241781"/>
            <a:ext cx="9341700" cy="312330"/>
          </a:xfrm>
          <a:noFill/>
        </p:spPr>
        <p:txBody>
          <a:bodyPr vert="horz" wrap="square" lIns="0" tIns="0" rIns="0" bIns="0" rtlCol="0">
            <a:spAutoFit/>
          </a:bodyPr>
          <a:lstStyle>
            <a:lvl1pPr>
              <a:lnSpc>
                <a:spcPct val="100000"/>
              </a:lnSpc>
              <a:defRPr lang="en-GB" sz="2000" b="1" dirty="0">
                <a:solidFill>
                  <a:schemeClr val="tx2"/>
                </a:solidFill>
              </a:defRPr>
            </a:lvl1pPr>
          </a:lstStyle>
          <a:p>
            <a:pPr lvl="0"/>
            <a:r>
              <a:rPr lang="en-GB"/>
              <a:t>Optional subtitle</a:t>
            </a:r>
          </a:p>
        </p:txBody>
      </p:sp>
      <p:sp>
        <p:nvSpPr>
          <p:cNvPr id="3" name="Body">
            <a:extLst>
              <a:ext uri="{FF2B5EF4-FFF2-40B4-BE49-F238E27FC236}">
                <a16:creationId xmlns:a16="http://schemas.microsoft.com/office/drawing/2014/main" id="{1703231E-4063-4D72-A4F3-5BF19050C303}"/>
              </a:ext>
            </a:extLst>
          </p:cNvPr>
          <p:cNvSpPr>
            <a:spLocks noGrp="1"/>
          </p:cNvSpPr>
          <p:nvPr>
            <p:ph idx="1" hasCustomPrompt="1"/>
          </p:nvPr>
        </p:nvSpPr>
        <p:spPr>
          <a:xfrm>
            <a:off x="450000" y="1793228"/>
            <a:ext cx="7406538" cy="3876675"/>
          </a:xfrm>
        </p:spPr>
        <p:txBody>
          <a:bodyPr numCol="2" spcCol="360000">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Image">
            <a:extLst>
              <a:ext uri="{FF2B5EF4-FFF2-40B4-BE49-F238E27FC236}">
                <a16:creationId xmlns:a16="http://schemas.microsoft.com/office/drawing/2014/main" id="{2C876A0F-342B-4DA5-8F94-BF6769465718}"/>
              </a:ext>
              <a:ext uri="{C183D7F6-B498-43B3-948B-1728B52AA6E4}">
                <adec:decorative xmlns:adec="http://schemas.microsoft.com/office/drawing/2017/decorative" val="1"/>
              </a:ext>
            </a:extLst>
          </p:cNvPr>
          <p:cNvSpPr>
            <a:spLocks noGrp="1"/>
          </p:cNvSpPr>
          <p:nvPr>
            <p:ph type="pic" sz="quarter" idx="21" hasCustomPrompt="1"/>
          </p:nvPr>
        </p:nvSpPr>
        <p:spPr>
          <a:xfrm>
            <a:off x="8213478" y="1793228"/>
            <a:ext cx="3524250" cy="3877200"/>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13" name="Base">
            <a:extLst>
              <a:ext uri="{FF2B5EF4-FFF2-40B4-BE49-F238E27FC236}">
                <a16:creationId xmlns:a16="http://schemas.microsoft.com/office/drawing/2014/main" id="{D617C24F-CCF9-4218-A73F-B9C0B458EEA9}"/>
              </a:ext>
            </a:extLst>
          </p:cNvPr>
          <p:cNvSpPr>
            <a:spLocks noGrp="1"/>
          </p:cNvSpPr>
          <p:nvPr>
            <p:ph type="body" sz="quarter" idx="18" hasCustomPrompt="1"/>
          </p:nvPr>
        </p:nvSpPr>
        <p:spPr>
          <a:xfrm>
            <a:off x="452897" y="5823783"/>
            <a:ext cx="11277975" cy="124906"/>
          </a:xfrm>
        </p:spPr>
        <p:txBody>
          <a:bodyPr wrap="square" lIns="0" anchor="b">
            <a:spAutoFit/>
          </a:bodyPr>
          <a:lstStyle>
            <a:lvl1pPr marL="0" indent="0" algn="r">
              <a:buNone/>
              <a:defRPr sz="800" b="0" i="1">
                <a:solidFill>
                  <a:schemeClr val="tx1">
                    <a:lumMod val="75000"/>
                    <a:lumOff val="25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Base and source info (delete if not necessary)</a:t>
            </a:r>
          </a:p>
        </p:txBody>
      </p:sp>
    </p:spTree>
    <p:extLst>
      <p:ext uri="{BB962C8B-B14F-4D97-AF65-F5344CB8AC3E}">
        <p14:creationId xmlns:p14="http://schemas.microsoft.com/office/powerpoint/2010/main" val="2867621117"/>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ext(2-col) with image left">
    <p:spTree>
      <p:nvGrpSpPr>
        <p:cNvPr id="1" name=""/>
        <p:cNvGrpSpPr/>
        <p:nvPr/>
      </p:nvGrpSpPr>
      <p:grpSpPr>
        <a:xfrm>
          <a:off x="0" y="0"/>
          <a:ext cx="0" cy="0"/>
          <a:chOff x="0" y="0"/>
          <a:chExt cx="0" cy="0"/>
        </a:xfrm>
      </p:grpSpPr>
      <p:sp>
        <p:nvSpPr>
          <p:cNvPr id="11" name="Slide Number Placeholder 10">
            <a:extLst>
              <a:ext uri="{FF2B5EF4-FFF2-40B4-BE49-F238E27FC236}">
                <a16:creationId xmlns:a16="http://schemas.microsoft.com/office/drawing/2014/main" id="{ED983061-23EC-4D72-AADE-69B2DAA9E365}"/>
              </a:ext>
            </a:extLst>
          </p:cNvPr>
          <p:cNvSpPr>
            <a:spLocks noGrp="1"/>
          </p:cNvSpPr>
          <p:nvPr>
            <p:ph type="sldNum" sz="quarter" idx="23"/>
          </p:nvPr>
        </p:nvSpPr>
        <p:spPr>
          <a:xfrm>
            <a:off x="437230" y="6279028"/>
            <a:ext cx="304370" cy="365125"/>
          </a:xfrm>
          <a:prstGeom prst="rect">
            <a:avLst/>
          </a:prstGeom>
        </p:spPr>
        <p:txBody>
          <a:bodyPr/>
          <a:lstStyle/>
          <a:p>
            <a:fld id="{D61AABEC-672F-4B68-B914-690DA978312C}" type="slidenum">
              <a:rPr lang="en-GB" smtClean="0"/>
              <a:pPr/>
              <a:t>‹#›</a:t>
            </a:fld>
            <a:r>
              <a:rPr lang="en-GB"/>
              <a:t>  </a:t>
            </a:r>
          </a:p>
        </p:txBody>
      </p:sp>
      <p:sp>
        <p:nvSpPr>
          <p:cNvPr id="6" name="Title 5">
            <a:extLst>
              <a:ext uri="{FF2B5EF4-FFF2-40B4-BE49-F238E27FC236}">
                <a16:creationId xmlns:a16="http://schemas.microsoft.com/office/drawing/2014/main" id="{B7A77705-A913-4F6B-8AFD-45E815E1C9BF}"/>
              </a:ext>
            </a:extLst>
          </p:cNvPr>
          <p:cNvSpPr>
            <a:spLocks noGrp="1"/>
          </p:cNvSpPr>
          <p:nvPr>
            <p:ph type="title" hasCustomPrompt="1"/>
          </p:nvPr>
        </p:nvSpPr>
        <p:spPr/>
        <p:txBody>
          <a:bodyPr/>
          <a:lstStyle>
            <a:lvl1pPr>
              <a:defRPr/>
            </a:lvl1pPr>
          </a:lstStyle>
          <a:p>
            <a:r>
              <a:rPr lang="en-US"/>
              <a:t>Two column textbox with image left</a:t>
            </a:r>
            <a:endParaRPr lang="en-GB"/>
          </a:p>
        </p:txBody>
      </p:sp>
      <p:sp>
        <p:nvSpPr>
          <p:cNvPr id="14" name="Subtitle">
            <a:extLst>
              <a:ext uri="{FF2B5EF4-FFF2-40B4-BE49-F238E27FC236}">
                <a16:creationId xmlns:a16="http://schemas.microsoft.com/office/drawing/2014/main" id="{195C6DA3-059F-4EBD-85F5-F4BB34734E55}"/>
              </a:ext>
            </a:extLst>
          </p:cNvPr>
          <p:cNvSpPr>
            <a:spLocks noGrp="1"/>
          </p:cNvSpPr>
          <p:nvPr>
            <p:ph type="body" sz="quarter" idx="22" hasCustomPrompt="1"/>
          </p:nvPr>
        </p:nvSpPr>
        <p:spPr>
          <a:xfrm>
            <a:off x="450000" y="1241781"/>
            <a:ext cx="9341700" cy="312330"/>
          </a:xfrm>
          <a:noFill/>
        </p:spPr>
        <p:txBody>
          <a:bodyPr vert="horz" wrap="square" lIns="0" tIns="0" rIns="0" bIns="0" rtlCol="0">
            <a:spAutoFit/>
          </a:bodyPr>
          <a:lstStyle>
            <a:lvl1pPr>
              <a:lnSpc>
                <a:spcPct val="100000"/>
              </a:lnSpc>
              <a:defRPr lang="en-GB" sz="2000" b="1" dirty="0">
                <a:solidFill>
                  <a:schemeClr val="tx2"/>
                </a:solidFill>
              </a:defRPr>
            </a:lvl1pPr>
          </a:lstStyle>
          <a:p>
            <a:pPr lvl="0"/>
            <a:r>
              <a:rPr lang="en-GB"/>
              <a:t>Optional subtitle</a:t>
            </a:r>
          </a:p>
        </p:txBody>
      </p:sp>
      <p:sp>
        <p:nvSpPr>
          <p:cNvPr id="8" name="Image">
            <a:extLst>
              <a:ext uri="{FF2B5EF4-FFF2-40B4-BE49-F238E27FC236}">
                <a16:creationId xmlns:a16="http://schemas.microsoft.com/office/drawing/2014/main" id="{2C876A0F-342B-4DA5-8F94-BF6769465718}"/>
              </a:ext>
              <a:ext uri="{C183D7F6-B498-43B3-948B-1728B52AA6E4}">
                <adec:decorative xmlns:adec="http://schemas.microsoft.com/office/drawing/2017/decorative" val="1"/>
              </a:ext>
            </a:extLst>
          </p:cNvPr>
          <p:cNvSpPr>
            <a:spLocks noGrp="1"/>
          </p:cNvSpPr>
          <p:nvPr>
            <p:ph type="pic" sz="quarter" idx="21" hasCustomPrompt="1"/>
          </p:nvPr>
        </p:nvSpPr>
        <p:spPr>
          <a:xfrm>
            <a:off x="450000" y="1793228"/>
            <a:ext cx="3524250" cy="3877200"/>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3" name="Body">
            <a:extLst>
              <a:ext uri="{FF2B5EF4-FFF2-40B4-BE49-F238E27FC236}">
                <a16:creationId xmlns:a16="http://schemas.microsoft.com/office/drawing/2014/main" id="{1703231E-4063-4D72-A4F3-5BF19050C303}"/>
              </a:ext>
            </a:extLst>
          </p:cNvPr>
          <p:cNvSpPr>
            <a:spLocks noGrp="1"/>
          </p:cNvSpPr>
          <p:nvPr>
            <p:ph idx="1" hasCustomPrompt="1"/>
          </p:nvPr>
        </p:nvSpPr>
        <p:spPr>
          <a:xfrm>
            <a:off x="4342090" y="1793228"/>
            <a:ext cx="7406538" cy="3876675"/>
          </a:xfrm>
        </p:spPr>
        <p:txBody>
          <a:bodyPr numCol="2" spcCol="360000">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13" name="Base">
            <a:extLst>
              <a:ext uri="{FF2B5EF4-FFF2-40B4-BE49-F238E27FC236}">
                <a16:creationId xmlns:a16="http://schemas.microsoft.com/office/drawing/2014/main" id="{D617C24F-CCF9-4218-A73F-B9C0B458EEA9}"/>
              </a:ext>
            </a:extLst>
          </p:cNvPr>
          <p:cNvSpPr>
            <a:spLocks noGrp="1"/>
          </p:cNvSpPr>
          <p:nvPr>
            <p:ph type="body" sz="quarter" idx="18" hasCustomPrompt="1"/>
          </p:nvPr>
        </p:nvSpPr>
        <p:spPr>
          <a:xfrm>
            <a:off x="452897" y="5823783"/>
            <a:ext cx="11277975" cy="124906"/>
          </a:xfrm>
        </p:spPr>
        <p:txBody>
          <a:bodyPr wrap="square" lIns="0" anchor="b">
            <a:spAutoFit/>
          </a:bodyPr>
          <a:lstStyle>
            <a:lvl1pPr marL="0" indent="0" algn="r">
              <a:buNone/>
              <a:defRPr sz="800" b="0" i="1">
                <a:solidFill>
                  <a:schemeClr val="tx1">
                    <a:lumMod val="75000"/>
                    <a:lumOff val="25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Base and source info (delete if not necessary)</a:t>
            </a:r>
          </a:p>
        </p:txBody>
      </p:sp>
    </p:spTree>
    <p:extLst>
      <p:ext uri="{BB962C8B-B14F-4D97-AF65-F5344CB8AC3E}">
        <p14:creationId xmlns:p14="http://schemas.microsoft.com/office/powerpoint/2010/main" val="3823359076"/>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Divider style 1">
    <p:bg>
      <p:bgPr>
        <a:solidFill>
          <a:schemeClr val="accent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3BFABE5-3710-487B-9FEB-24CECCFDE805}"/>
              </a:ext>
            </a:extLst>
          </p:cNvPr>
          <p:cNvSpPr>
            <a:spLocks noGrp="1"/>
          </p:cNvSpPr>
          <p:nvPr>
            <p:ph type="pic" sz="quarter" idx="14" hasCustomPrompt="1"/>
          </p:nvPr>
        </p:nvSpPr>
        <p:spPr>
          <a:xfrm>
            <a:off x="0" y="0"/>
            <a:ext cx="12192000" cy="6858000"/>
          </a:xfrm>
          <a:pattFill prst="wdUpDiag">
            <a:fgClr>
              <a:srgbClr val="D9D9D9"/>
            </a:fgClr>
            <a:bgClr>
              <a:schemeClr val="bg1"/>
            </a:bgClr>
          </a:pattFill>
        </p:spPr>
        <p:txBody>
          <a:bodyPr anchor="ctr"/>
          <a:lstStyle>
            <a:lvl1pPr algn="ctr">
              <a:defRPr/>
            </a:lvl1pPr>
          </a:lstStyle>
          <a:p>
            <a:r>
              <a:rPr lang="en-GB"/>
              <a:t>Click icon in centre to add image</a:t>
            </a:r>
            <a:br>
              <a:rPr lang="en-GB"/>
            </a:br>
            <a:r>
              <a:rPr lang="en-GB"/>
              <a:t>Send image to back so elements show on the page</a:t>
            </a:r>
          </a:p>
          <a:p>
            <a:endParaRPr lang="en-GB"/>
          </a:p>
          <a:p>
            <a:endParaRPr lang="en-GB"/>
          </a:p>
          <a:p>
            <a:endParaRPr lang="en-GB"/>
          </a:p>
        </p:txBody>
      </p:sp>
      <p:graphicFrame>
        <p:nvGraphicFramePr>
          <p:cNvPr id="3" name="Objet 2" hidden="1">
            <a:extLst>
              <a:ext uri="{FF2B5EF4-FFF2-40B4-BE49-F238E27FC236}">
                <a16:creationId xmlns:a16="http://schemas.microsoft.com/office/drawing/2014/main" id="{0FC6D31B-8418-47E2-BEC8-4C4D884AEE25}"/>
              </a:ext>
            </a:extLst>
          </p:cNvPr>
          <p:cNvGraphicFramePr>
            <a:graphicFrameLocks noChangeAspect="1"/>
          </p:cNvGraphicFramePr>
          <p:nvPr>
            <p:custDataLst>
              <p:tags r:id="rId1"/>
            </p:custDataLst>
            <p:extLst>
              <p:ext uri="{D42A27DB-BD31-4B8C-83A1-F6EECF244321}">
                <p14:modId xmlns:p14="http://schemas.microsoft.com/office/powerpoint/2010/main" val="11539686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3" name="Objet 2" hidden="1">
                        <a:extLst>
                          <a:ext uri="{FF2B5EF4-FFF2-40B4-BE49-F238E27FC236}">
                            <a16:creationId xmlns:a16="http://schemas.microsoft.com/office/drawing/2014/main" id="{0FC6D31B-8418-47E2-BEC8-4C4D884AEE2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BFC7BE2-5BD4-49F5-A3FC-FE37C1AC9667}"/>
              </a:ext>
            </a:extLst>
          </p:cNvPr>
          <p:cNvSpPr/>
          <p:nvPr>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6000" b="1" i="0" baseline="0">
              <a:latin typeface="Arial Black" panose="020B0A04020102020204" pitchFamily="34" charset="0"/>
              <a:ea typeface="+mj-ea"/>
              <a:cs typeface="+mj-cs"/>
              <a:sym typeface="Arial Black" panose="020B0A04020102020204" pitchFamily="34" charset="0"/>
            </a:endParaRPr>
          </a:p>
        </p:txBody>
      </p:sp>
      <p:sp>
        <p:nvSpPr>
          <p:cNvPr id="18" name="Header">
            <a:extLst>
              <a:ext uri="{FF2B5EF4-FFF2-40B4-BE49-F238E27FC236}">
                <a16:creationId xmlns:a16="http://schemas.microsoft.com/office/drawing/2014/main" id="{A7CC7BB1-2504-412F-9361-BB77A4C0663B}"/>
              </a:ext>
            </a:extLst>
          </p:cNvPr>
          <p:cNvSpPr>
            <a:spLocks noGrp="1"/>
          </p:cNvSpPr>
          <p:nvPr>
            <p:ph type="title" hasCustomPrompt="1"/>
          </p:nvPr>
        </p:nvSpPr>
        <p:spPr bwMode="white">
          <a:xfrm>
            <a:off x="450000" y="450000"/>
            <a:ext cx="7518208" cy="1661993"/>
          </a:xfrm>
        </p:spPr>
        <p:txBody>
          <a:bodyPr vert="horz" wrap="square" lIns="0" tIns="0" rIns="0" bIns="0" rtlCol="0" anchor="t">
            <a:spAutoFit/>
          </a:bodyPr>
          <a:lstStyle>
            <a:lvl1pPr>
              <a:defRPr lang="en-GB" sz="6000" spc="0" dirty="0">
                <a:solidFill>
                  <a:schemeClr val="bg1"/>
                </a:solidFill>
                <a:latin typeface="Arial Black" panose="020B0A04020102020204" pitchFamily="34" charset="0"/>
              </a:defRPr>
            </a:lvl1pPr>
          </a:lstStyle>
          <a:p>
            <a:pPr lvl="0"/>
            <a:r>
              <a:rPr lang="en-GB"/>
              <a:t>Section </a:t>
            </a:r>
            <a:br>
              <a:rPr lang="en-GB"/>
            </a:br>
            <a:r>
              <a:rPr lang="en-GB"/>
              <a:t>title</a:t>
            </a:r>
          </a:p>
        </p:txBody>
      </p:sp>
      <p:sp>
        <p:nvSpPr>
          <p:cNvPr id="19" name="Espace réservé du texte 2">
            <a:extLst>
              <a:ext uri="{FF2B5EF4-FFF2-40B4-BE49-F238E27FC236}">
                <a16:creationId xmlns:a16="http://schemas.microsoft.com/office/drawing/2014/main" id="{C8046952-CF6F-4606-B04F-66EE0742EF9E}"/>
              </a:ext>
            </a:extLst>
          </p:cNvPr>
          <p:cNvSpPr>
            <a:spLocks noGrp="1"/>
          </p:cNvSpPr>
          <p:nvPr>
            <p:ph type="body" idx="1" hasCustomPrompt="1"/>
          </p:nvPr>
        </p:nvSpPr>
        <p:spPr bwMode="white">
          <a:xfrm>
            <a:off x="450000" y="2816932"/>
            <a:ext cx="5646000" cy="374718"/>
          </a:xfrm>
        </p:spPr>
        <p:txBody>
          <a:bodyPr wrap="square" lIns="0" rIns="0">
            <a:spAutoFit/>
          </a:bodyPr>
          <a:lstStyle>
            <a:lvl1pPr marL="0" indent="0">
              <a:buNone/>
              <a:defRPr sz="24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Subtitle (optional)</a:t>
            </a:r>
          </a:p>
        </p:txBody>
      </p:sp>
      <p:sp>
        <p:nvSpPr>
          <p:cNvPr id="16" name="Espace réservé du pied de page 4">
            <a:extLst>
              <a:ext uri="{FF2B5EF4-FFF2-40B4-BE49-F238E27FC236}">
                <a16:creationId xmlns:a16="http://schemas.microsoft.com/office/drawing/2014/main" id="{31EC8686-9D26-45D0-BFD1-730422891B38}"/>
              </a:ext>
            </a:extLst>
          </p:cNvPr>
          <p:cNvSpPr txBox="1">
            <a:spLocks/>
          </p:cNvSpPr>
          <p:nvPr/>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sp>
        <p:nvSpPr>
          <p:cNvPr id="17" name="Slide Number Placeholder 15">
            <a:extLst>
              <a:ext uri="{FF2B5EF4-FFF2-40B4-BE49-F238E27FC236}">
                <a16:creationId xmlns:a16="http://schemas.microsoft.com/office/drawing/2014/main" id="{05F58369-4CFC-4F85-AE55-0653BC425290}"/>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pic>
        <p:nvPicPr>
          <p:cNvPr id="10" name="Picture 9" descr="Logo&#10;&#10;Description automatically generated">
            <a:extLst>
              <a:ext uri="{FF2B5EF4-FFF2-40B4-BE49-F238E27FC236}">
                <a16:creationId xmlns:a16="http://schemas.microsoft.com/office/drawing/2014/main" id="{9E7B416F-B61C-4DAC-8FEC-7F091FD99A4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
        <p:nvSpPr>
          <p:cNvPr id="4" name="Gradient">
            <a:extLst>
              <a:ext uri="{FF2B5EF4-FFF2-40B4-BE49-F238E27FC236}">
                <a16:creationId xmlns:a16="http://schemas.microsoft.com/office/drawing/2014/main" id="{AE5801D2-F83B-D7DE-271A-22F84C025502}"/>
              </a:ext>
              <a:ext uri="{C183D7F6-B498-43B3-948B-1728B52AA6E4}">
                <adec:decorative xmlns:adec="http://schemas.microsoft.com/office/drawing/2017/decorative" val="1"/>
              </a:ext>
            </a:extLst>
          </p:cNvPr>
          <p:cNvSpPr/>
          <p:nvPr userDrawn="1"/>
        </p:nvSpPr>
        <p:spPr bwMode="hidden">
          <a:xfrm>
            <a:off x="1" y="0"/>
            <a:ext cx="12191999" cy="6858000"/>
          </a:xfrm>
          <a:prstGeom prst="rect">
            <a:avLst/>
          </a:prstGeom>
          <a:gradFill flip="none" rotWithShape="1">
            <a:gsLst>
              <a:gs pos="0">
                <a:schemeClr val="tx1"/>
              </a:gs>
              <a:gs pos="32000">
                <a:schemeClr val="tx1">
                  <a:alpha val="24000"/>
                </a:schemeClr>
              </a:gs>
              <a:gs pos="79000">
                <a:schemeClr val="tx1">
                  <a:alpha val="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10589465"/>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large_image_righ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6D9DDD4-2B79-45E9-AC30-6B167FBF8C70}"/>
              </a:ext>
            </a:extLst>
          </p:cNvPr>
          <p:cNvSpPr>
            <a:spLocks noGrp="1"/>
          </p:cNvSpPr>
          <p:nvPr>
            <p:ph type="sldNum" sz="quarter" idx="10"/>
          </p:nvPr>
        </p:nvSpPr>
        <p:spPr>
          <a:xfrm>
            <a:off x="437230" y="6279028"/>
            <a:ext cx="304370" cy="365125"/>
          </a:xfrm>
          <a:prstGeom prst="rect">
            <a:avLst/>
          </a:prstGeom>
        </p:spPr>
        <p:txBody>
          <a:bodyPr/>
          <a:lstStyle/>
          <a:p>
            <a:fld id="{D61AABEC-672F-4B68-B914-690DA978312C}" type="slidenum">
              <a:rPr lang="en-GB" smtClean="0"/>
              <a:pPr/>
              <a:t>‹#›</a:t>
            </a:fld>
            <a:r>
              <a:rPr lang="en-GB"/>
              <a:t>  </a:t>
            </a:r>
          </a:p>
        </p:txBody>
      </p:sp>
      <p:sp>
        <p:nvSpPr>
          <p:cNvPr id="2" name="Title 1" descr="Header">
            <a:extLst>
              <a:ext uri="{FF2B5EF4-FFF2-40B4-BE49-F238E27FC236}">
                <a16:creationId xmlns:a16="http://schemas.microsoft.com/office/drawing/2014/main" id="{88DD43FA-3336-4415-A3A6-54EA3C9BB987}"/>
              </a:ext>
            </a:extLst>
          </p:cNvPr>
          <p:cNvSpPr>
            <a:spLocks noGrp="1"/>
          </p:cNvSpPr>
          <p:nvPr>
            <p:ph type="title"/>
          </p:nvPr>
        </p:nvSpPr>
        <p:spPr>
          <a:xfrm>
            <a:off x="450000" y="396000"/>
            <a:ext cx="3526688" cy="1116250"/>
          </a:xfrm>
        </p:spPr>
        <p:txBody>
          <a:bodyPr/>
          <a:lstStyle/>
          <a:p>
            <a:r>
              <a:rPr lang="en-US"/>
              <a:t>Click to edit Master title style</a:t>
            </a:r>
            <a:endParaRPr lang="en-GB"/>
          </a:p>
        </p:txBody>
      </p:sp>
      <p:sp>
        <p:nvSpPr>
          <p:cNvPr id="7" name="Body">
            <a:extLst>
              <a:ext uri="{FF2B5EF4-FFF2-40B4-BE49-F238E27FC236}">
                <a16:creationId xmlns:a16="http://schemas.microsoft.com/office/drawing/2014/main" id="{65919DFD-5216-47CC-A2D5-A0B970BE9632}"/>
              </a:ext>
            </a:extLst>
          </p:cNvPr>
          <p:cNvSpPr>
            <a:spLocks noGrp="1"/>
          </p:cNvSpPr>
          <p:nvPr>
            <p:ph type="body" sz="quarter" idx="12"/>
          </p:nvPr>
        </p:nvSpPr>
        <p:spPr>
          <a:xfrm>
            <a:off x="442913" y="1784350"/>
            <a:ext cx="3527425" cy="4164013"/>
          </a:xfrm>
        </p:spPr>
        <p:txBody>
          <a:bodyPr/>
          <a:lstStyle/>
          <a:p>
            <a:pPr lvl="0"/>
            <a:r>
              <a:rPr lang="en-US"/>
              <a:t>Click to edit Master text styles</a:t>
            </a:r>
          </a:p>
          <a:p>
            <a:pPr lvl="1"/>
            <a:r>
              <a:rPr lang="en-US"/>
              <a:t>Second level</a:t>
            </a:r>
          </a:p>
          <a:p>
            <a:pPr lvl="2"/>
            <a:r>
              <a:rPr lang="en-US"/>
              <a:t>Third level</a:t>
            </a:r>
          </a:p>
        </p:txBody>
      </p:sp>
      <p:sp>
        <p:nvSpPr>
          <p:cNvPr id="5" name="Image">
            <a:extLst>
              <a:ext uri="{FF2B5EF4-FFF2-40B4-BE49-F238E27FC236}">
                <a16:creationId xmlns:a16="http://schemas.microsoft.com/office/drawing/2014/main" id="{BFEF5CD1-855B-4CD4-B475-6EB7E3D4DFC0}"/>
              </a:ext>
              <a:ext uri="{C183D7F6-B498-43B3-948B-1728B52AA6E4}">
                <adec:decorative xmlns:adec="http://schemas.microsoft.com/office/drawing/2017/decorative" val="1"/>
              </a:ext>
            </a:extLst>
          </p:cNvPr>
          <p:cNvSpPr>
            <a:spLocks noGrp="1"/>
          </p:cNvSpPr>
          <p:nvPr>
            <p:ph type="pic" sz="quarter" idx="11" hasCustomPrompt="1"/>
          </p:nvPr>
        </p:nvSpPr>
        <p:spPr>
          <a:xfrm>
            <a:off x="4332288" y="441325"/>
            <a:ext cx="7410450" cy="5507038"/>
          </a:xfrm>
          <a:pattFill prst="wdDnDiag">
            <a:fgClr>
              <a:schemeClr val="bg1">
                <a:lumMod val="85000"/>
              </a:schemeClr>
            </a:fgClr>
            <a:bgClr>
              <a:schemeClr val="bg1"/>
            </a:bgClr>
          </a:pattFill>
        </p:spPr>
        <p:txBody>
          <a:bodyPr/>
          <a:lstStyle>
            <a:lvl1pPr>
              <a:defRPr/>
            </a:lvl1pPr>
          </a:lstStyle>
          <a:p>
            <a:r>
              <a:rPr lang="en-GB"/>
              <a:t>Click to insert image</a:t>
            </a:r>
          </a:p>
        </p:txBody>
      </p:sp>
    </p:spTree>
    <p:extLst>
      <p:ext uri="{BB962C8B-B14F-4D97-AF65-F5344CB8AC3E}">
        <p14:creationId xmlns:p14="http://schemas.microsoft.com/office/powerpoint/2010/main" val="5947088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large_image_lef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6D9DDD4-2B79-45E9-AC30-6B167FBF8C70}"/>
              </a:ext>
            </a:extLst>
          </p:cNvPr>
          <p:cNvSpPr>
            <a:spLocks noGrp="1"/>
          </p:cNvSpPr>
          <p:nvPr>
            <p:ph type="sldNum" sz="quarter" idx="10"/>
          </p:nvPr>
        </p:nvSpPr>
        <p:spPr>
          <a:xfrm>
            <a:off x="437230" y="6279028"/>
            <a:ext cx="304370" cy="365125"/>
          </a:xfrm>
          <a:prstGeom prst="rect">
            <a:avLst/>
          </a:prstGeom>
        </p:spPr>
        <p:txBody>
          <a:bodyPr/>
          <a:lstStyle/>
          <a:p>
            <a:fld id="{D61AABEC-672F-4B68-B914-690DA978312C}" type="slidenum">
              <a:rPr lang="en-GB" smtClean="0"/>
              <a:pPr/>
              <a:t>‹#›</a:t>
            </a:fld>
            <a:r>
              <a:rPr lang="en-GB"/>
              <a:t>  </a:t>
            </a:r>
          </a:p>
        </p:txBody>
      </p:sp>
      <p:sp>
        <p:nvSpPr>
          <p:cNvPr id="2" name="Title 1" descr="Header">
            <a:extLst>
              <a:ext uri="{FF2B5EF4-FFF2-40B4-BE49-F238E27FC236}">
                <a16:creationId xmlns:a16="http://schemas.microsoft.com/office/drawing/2014/main" id="{88DD43FA-3336-4415-A3A6-54EA3C9BB987}"/>
              </a:ext>
            </a:extLst>
          </p:cNvPr>
          <p:cNvSpPr>
            <a:spLocks noGrp="1"/>
          </p:cNvSpPr>
          <p:nvPr>
            <p:ph type="title"/>
          </p:nvPr>
        </p:nvSpPr>
        <p:spPr>
          <a:xfrm>
            <a:off x="8184232" y="450000"/>
            <a:ext cx="3526688" cy="1116250"/>
          </a:xfrm>
        </p:spPr>
        <p:txBody>
          <a:bodyPr/>
          <a:lstStyle/>
          <a:p>
            <a:r>
              <a:rPr lang="en-US"/>
              <a:t>Click to edit Master title style</a:t>
            </a:r>
            <a:endParaRPr lang="en-GB"/>
          </a:p>
        </p:txBody>
      </p:sp>
      <p:sp>
        <p:nvSpPr>
          <p:cNvPr id="5" name="Image">
            <a:extLst>
              <a:ext uri="{FF2B5EF4-FFF2-40B4-BE49-F238E27FC236}">
                <a16:creationId xmlns:a16="http://schemas.microsoft.com/office/drawing/2014/main" id="{BFEF5CD1-855B-4CD4-B475-6EB7E3D4DFC0}"/>
              </a:ext>
              <a:ext uri="{C183D7F6-B498-43B3-948B-1728B52AA6E4}">
                <adec:decorative xmlns:adec="http://schemas.microsoft.com/office/drawing/2017/decorative" val="1"/>
              </a:ext>
            </a:extLst>
          </p:cNvPr>
          <p:cNvSpPr>
            <a:spLocks noGrp="1"/>
          </p:cNvSpPr>
          <p:nvPr>
            <p:ph type="pic" sz="quarter" idx="11" hasCustomPrompt="1"/>
          </p:nvPr>
        </p:nvSpPr>
        <p:spPr>
          <a:xfrm>
            <a:off x="442913" y="441325"/>
            <a:ext cx="7410450" cy="5507038"/>
          </a:xfrm>
          <a:pattFill prst="wdDnDiag">
            <a:fgClr>
              <a:schemeClr val="bg1">
                <a:lumMod val="85000"/>
              </a:schemeClr>
            </a:fgClr>
            <a:bgClr>
              <a:schemeClr val="bg1"/>
            </a:bgClr>
          </a:pattFill>
        </p:spPr>
        <p:txBody>
          <a:bodyPr/>
          <a:lstStyle>
            <a:lvl1pPr>
              <a:defRPr/>
            </a:lvl1pPr>
          </a:lstStyle>
          <a:p>
            <a:r>
              <a:rPr lang="en-GB"/>
              <a:t>Click to insert image</a:t>
            </a:r>
          </a:p>
        </p:txBody>
      </p:sp>
      <p:sp>
        <p:nvSpPr>
          <p:cNvPr id="7" name="Body">
            <a:extLst>
              <a:ext uri="{FF2B5EF4-FFF2-40B4-BE49-F238E27FC236}">
                <a16:creationId xmlns:a16="http://schemas.microsoft.com/office/drawing/2014/main" id="{65919DFD-5216-47CC-A2D5-A0B970BE9632}"/>
              </a:ext>
            </a:extLst>
          </p:cNvPr>
          <p:cNvSpPr>
            <a:spLocks noGrp="1"/>
          </p:cNvSpPr>
          <p:nvPr>
            <p:ph type="body" sz="quarter" idx="12"/>
          </p:nvPr>
        </p:nvSpPr>
        <p:spPr>
          <a:xfrm>
            <a:off x="8223183" y="1784350"/>
            <a:ext cx="3526689" cy="4164013"/>
          </a:xfrm>
        </p:spPr>
        <p:txBody>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789261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1_large_image_lef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6D9DDD4-2B79-45E9-AC30-6B167FBF8C70}"/>
              </a:ext>
            </a:extLst>
          </p:cNvPr>
          <p:cNvSpPr>
            <a:spLocks noGrp="1"/>
          </p:cNvSpPr>
          <p:nvPr>
            <p:ph type="sldNum" sz="quarter" idx="10"/>
          </p:nvPr>
        </p:nvSpPr>
        <p:spPr>
          <a:xfrm>
            <a:off x="437230" y="6279028"/>
            <a:ext cx="304370" cy="365125"/>
          </a:xfrm>
          <a:prstGeom prst="rect">
            <a:avLst/>
          </a:prstGeom>
        </p:spPr>
        <p:txBody>
          <a:bodyPr/>
          <a:lstStyle/>
          <a:p>
            <a:fld id="{D61AABEC-672F-4B68-B914-690DA978312C}" type="slidenum">
              <a:rPr lang="en-GB" smtClean="0"/>
              <a:pPr/>
              <a:t>‹#›</a:t>
            </a:fld>
            <a:r>
              <a:rPr lang="en-GB"/>
              <a:t>  </a:t>
            </a:r>
          </a:p>
        </p:txBody>
      </p:sp>
      <p:sp>
        <p:nvSpPr>
          <p:cNvPr id="2" name="Title 1" descr="Header">
            <a:extLst>
              <a:ext uri="{FF2B5EF4-FFF2-40B4-BE49-F238E27FC236}">
                <a16:creationId xmlns:a16="http://schemas.microsoft.com/office/drawing/2014/main" id="{88DD43FA-3336-4415-A3A6-54EA3C9BB987}"/>
              </a:ext>
            </a:extLst>
          </p:cNvPr>
          <p:cNvSpPr>
            <a:spLocks noGrp="1"/>
          </p:cNvSpPr>
          <p:nvPr>
            <p:ph type="title"/>
          </p:nvPr>
        </p:nvSpPr>
        <p:spPr>
          <a:xfrm>
            <a:off x="8184232" y="450000"/>
            <a:ext cx="3526688" cy="1116250"/>
          </a:xfrm>
        </p:spPr>
        <p:txBody>
          <a:bodyPr/>
          <a:lstStyle/>
          <a:p>
            <a:r>
              <a:rPr lang="en-US"/>
              <a:t>Click to edit Master title style</a:t>
            </a:r>
            <a:endParaRPr lang="en-GB"/>
          </a:p>
        </p:txBody>
      </p:sp>
      <p:sp>
        <p:nvSpPr>
          <p:cNvPr id="6" name="Chart area">
            <a:extLst>
              <a:ext uri="{FF2B5EF4-FFF2-40B4-BE49-F238E27FC236}">
                <a16:creationId xmlns:a16="http://schemas.microsoft.com/office/drawing/2014/main" id="{07E4EE98-E51F-4D00-A006-D7299F1A7A7C}"/>
              </a:ext>
              <a:ext uri="{C183D7F6-B498-43B3-948B-1728B52AA6E4}">
                <adec:decorative xmlns:adec="http://schemas.microsoft.com/office/drawing/2017/decorative" val="1"/>
              </a:ext>
            </a:extLst>
          </p:cNvPr>
          <p:cNvSpPr>
            <a:spLocks noGrp="1"/>
          </p:cNvSpPr>
          <p:nvPr>
            <p:ph sz="quarter" idx="13" hasCustomPrompt="1"/>
          </p:nvPr>
        </p:nvSpPr>
        <p:spPr>
          <a:xfrm>
            <a:off x="436563" y="441325"/>
            <a:ext cx="7419975" cy="5507038"/>
          </a:xfrm>
          <a:solidFill>
            <a:srgbClr val="E8E8E8"/>
          </a:solidFill>
        </p:spPr>
        <p:txBody>
          <a:bodyPr/>
          <a:lstStyle>
            <a:lvl1pPr>
              <a:defRPr/>
            </a:lvl1pPr>
          </a:lstStyle>
          <a:p>
            <a:pPr lvl="0"/>
            <a:r>
              <a:rPr lang="en-US"/>
              <a:t>Area for diagram/chart</a:t>
            </a:r>
            <a:endParaRPr lang="en-GB"/>
          </a:p>
        </p:txBody>
      </p:sp>
      <p:sp>
        <p:nvSpPr>
          <p:cNvPr id="7" name="Body text">
            <a:extLst>
              <a:ext uri="{FF2B5EF4-FFF2-40B4-BE49-F238E27FC236}">
                <a16:creationId xmlns:a16="http://schemas.microsoft.com/office/drawing/2014/main" id="{65919DFD-5216-47CC-A2D5-A0B970BE9632}"/>
              </a:ext>
            </a:extLst>
          </p:cNvPr>
          <p:cNvSpPr>
            <a:spLocks noGrp="1"/>
          </p:cNvSpPr>
          <p:nvPr>
            <p:ph type="body" sz="quarter" idx="12"/>
          </p:nvPr>
        </p:nvSpPr>
        <p:spPr>
          <a:xfrm>
            <a:off x="8223183" y="1784350"/>
            <a:ext cx="3526689" cy="4164013"/>
          </a:xfrm>
        </p:spPr>
        <p:txBody>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4063165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large_diagram_righ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6D9DDD4-2B79-45E9-AC30-6B167FBF8C70}"/>
              </a:ext>
            </a:extLst>
          </p:cNvPr>
          <p:cNvSpPr>
            <a:spLocks noGrp="1"/>
          </p:cNvSpPr>
          <p:nvPr>
            <p:ph type="sldNum" sz="quarter" idx="10"/>
          </p:nvPr>
        </p:nvSpPr>
        <p:spPr>
          <a:xfrm>
            <a:off x="437230" y="6279028"/>
            <a:ext cx="304370" cy="365125"/>
          </a:xfrm>
          <a:prstGeom prst="rect">
            <a:avLst/>
          </a:prstGeom>
        </p:spPr>
        <p:txBody>
          <a:bodyPr/>
          <a:lstStyle/>
          <a:p>
            <a:fld id="{D61AABEC-672F-4B68-B914-690DA978312C}" type="slidenum">
              <a:rPr lang="en-GB" smtClean="0"/>
              <a:pPr/>
              <a:t>‹#›</a:t>
            </a:fld>
            <a:r>
              <a:rPr lang="en-GB"/>
              <a:t>  </a:t>
            </a:r>
          </a:p>
        </p:txBody>
      </p:sp>
      <p:sp>
        <p:nvSpPr>
          <p:cNvPr id="2" name="Title 1" descr="Header">
            <a:extLst>
              <a:ext uri="{FF2B5EF4-FFF2-40B4-BE49-F238E27FC236}">
                <a16:creationId xmlns:a16="http://schemas.microsoft.com/office/drawing/2014/main" id="{88DD43FA-3336-4415-A3A6-54EA3C9BB987}"/>
              </a:ext>
            </a:extLst>
          </p:cNvPr>
          <p:cNvSpPr>
            <a:spLocks noGrp="1"/>
          </p:cNvSpPr>
          <p:nvPr>
            <p:ph type="title"/>
          </p:nvPr>
        </p:nvSpPr>
        <p:spPr>
          <a:xfrm>
            <a:off x="450000" y="396000"/>
            <a:ext cx="3526688" cy="1116250"/>
          </a:xfrm>
        </p:spPr>
        <p:txBody>
          <a:bodyPr/>
          <a:lstStyle/>
          <a:p>
            <a:r>
              <a:rPr lang="en-US"/>
              <a:t>Click to edit Master title style</a:t>
            </a:r>
            <a:endParaRPr lang="en-GB"/>
          </a:p>
        </p:txBody>
      </p:sp>
      <p:sp>
        <p:nvSpPr>
          <p:cNvPr id="7" name="Body">
            <a:extLst>
              <a:ext uri="{FF2B5EF4-FFF2-40B4-BE49-F238E27FC236}">
                <a16:creationId xmlns:a16="http://schemas.microsoft.com/office/drawing/2014/main" id="{65919DFD-5216-47CC-A2D5-A0B970BE9632}"/>
              </a:ext>
            </a:extLst>
          </p:cNvPr>
          <p:cNvSpPr>
            <a:spLocks noGrp="1"/>
          </p:cNvSpPr>
          <p:nvPr>
            <p:ph type="body" sz="quarter" idx="12"/>
          </p:nvPr>
        </p:nvSpPr>
        <p:spPr>
          <a:xfrm>
            <a:off x="442913" y="1784350"/>
            <a:ext cx="3527425" cy="4164013"/>
          </a:xfrm>
        </p:spPr>
        <p:txBody>
          <a:bodyPr/>
          <a:lstStyle/>
          <a:p>
            <a:pPr lvl="0"/>
            <a:r>
              <a:rPr lang="en-US"/>
              <a:t>Click to edit Master text styles</a:t>
            </a:r>
          </a:p>
          <a:p>
            <a:pPr lvl="1"/>
            <a:r>
              <a:rPr lang="en-US"/>
              <a:t>Second level</a:t>
            </a:r>
          </a:p>
          <a:p>
            <a:pPr lvl="2"/>
            <a:r>
              <a:rPr lang="en-US"/>
              <a:t>Third level</a:t>
            </a:r>
          </a:p>
        </p:txBody>
      </p:sp>
      <p:sp>
        <p:nvSpPr>
          <p:cNvPr id="8" name="Chart area">
            <a:extLst>
              <a:ext uri="{FF2B5EF4-FFF2-40B4-BE49-F238E27FC236}">
                <a16:creationId xmlns:a16="http://schemas.microsoft.com/office/drawing/2014/main" id="{F20073CF-87BF-427F-936A-47B5E1B160CF}"/>
              </a:ext>
            </a:extLst>
          </p:cNvPr>
          <p:cNvSpPr>
            <a:spLocks noGrp="1"/>
          </p:cNvSpPr>
          <p:nvPr>
            <p:ph sz="quarter" idx="13" hasCustomPrompt="1"/>
          </p:nvPr>
        </p:nvSpPr>
        <p:spPr>
          <a:xfrm>
            <a:off x="4332288" y="396000"/>
            <a:ext cx="7416800" cy="5552363"/>
          </a:xfrm>
          <a:solidFill>
            <a:srgbClr val="E8E8E8"/>
          </a:solidFill>
        </p:spPr>
        <p:txBody>
          <a:bodyPr/>
          <a:lstStyle>
            <a:lvl1pPr>
              <a:defRPr/>
            </a:lvl1pPr>
          </a:lstStyle>
          <a:p>
            <a:pPr lvl="0"/>
            <a:r>
              <a:rPr lang="en-US"/>
              <a:t>Area for diagram/chart</a:t>
            </a:r>
            <a:endParaRPr lang="en-GB"/>
          </a:p>
        </p:txBody>
      </p:sp>
    </p:spTree>
    <p:extLst>
      <p:ext uri="{BB962C8B-B14F-4D97-AF65-F5344CB8AC3E}">
        <p14:creationId xmlns:p14="http://schemas.microsoft.com/office/powerpoint/2010/main" val="14984652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Custom Layout">
    <p:bg>
      <p:bgPr>
        <a:solidFill>
          <a:schemeClr val="tx2"/>
        </a:solidFill>
        <a:effectLst/>
      </p:bgPr>
    </p:bg>
    <p:spTree>
      <p:nvGrpSpPr>
        <p:cNvPr id="1" name=""/>
        <p:cNvGrpSpPr/>
        <p:nvPr/>
      </p:nvGrpSpPr>
      <p:grpSpPr>
        <a:xfrm>
          <a:off x="0" y="0"/>
          <a:ext cx="0" cy="0"/>
          <a:chOff x="0" y="0"/>
          <a:chExt cx="0" cy="0"/>
        </a:xfrm>
      </p:grpSpPr>
      <p:sp>
        <p:nvSpPr>
          <p:cNvPr id="5" name="Classification">
            <a:extLst>
              <a:ext uri="{FF2B5EF4-FFF2-40B4-BE49-F238E27FC236}">
                <a16:creationId xmlns:a16="http://schemas.microsoft.com/office/drawing/2014/main" id="{56D964B5-1B19-4CAC-8EEA-611D120F4FA3}"/>
              </a:ext>
              <a:ext uri="{C183D7F6-B498-43B3-948B-1728B52AA6E4}">
                <adec:decorative xmlns:adec="http://schemas.microsoft.com/office/drawing/2017/decorative" val="1"/>
              </a:ext>
            </a:extLst>
          </p:cNvPr>
          <p:cNvSpPr txBox="1">
            <a:spLocks/>
          </p:cNvSpPr>
          <p:nvPr/>
        </p:nvSpPr>
        <p:spPr>
          <a:xfrm>
            <a:off x="817200" y="6435130"/>
            <a:ext cx="3024550" cy="246221"/>
          </a:xfrm>
          <a:prstGeom prst="rect">
            <a:avLst/>
          </a:prstGeom>
        </p:spPr>
        <p:txBody>
          <a:bodyPr vert="horz" wrap="squar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sp>
        <p:nvSpPr>
          <p:cNvPr id="4" name="Rectangle 3">
            <a:extLst>
              <a:ext uri="{FF2B5EF4-FFF2-40B4-BE49-F238E27FC236}">
                <a16:creationId xmlns:a16="http://schemas.microsoft.com/office/drawing/2014/main" id="{A9B0BC83-0445-482F-AC6C-078CD21360E4}"/>
              </a:ext>
              <a:ext uri="{C183D7F6-B498-43B3-948B-1728B52AA6E4}">
                <adec:decorative xmlns:adec="http://schemas.microsoft.com/office/drawing/2017/decorative" val="1"/>
              </a:ext>
            </a:extLst>
          </p:cNvPr>
          <p:cNvSpPr/>
          <p:nvPr/>
        </p:nvSpPr>
        <p:spPr>
          <a:xfrm>
            <a:off x="3976688" y="0"/>
            <a:ext cx="821531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3" name="Slide Number Placeholder 2">
            <a:extLst>
              <a:ext uri="{FF2B5EF4-FFF2-40B4-BE49-F238E27FC236}">
                <a16:creationId xmlns:a16="http://schemas.microsoft.com/office/drawing/2014/main" id="{C774E6E9-0536-4F71-8AF1-A8F0BA1C78CE}"/>
              </a:ext>
            </a:extLst>
          </p:cNvPr>
          <p:cNvSpPr>
            <a:spLocks noGrp="1"/>
          </p:cNvSpPr>
          <p:nvPr>
            <p:ph type="sldNum" sz="quarter" idx="10"/>
          </p:nvPr>
        </p:nvSpPr>
        <p:spPr>
          <a:xfrm>
            <a:off x="437230" y="6279028"/>
            <a:ext cx="304370" cy="365125"/>
          </a:xfrm>
          <a:prstGeom prst="rect">
            <a:avLst/>
          </a:prstGeom>
        </p:spPr>
        <p:txBody>
          <a:bodyPr/>
          <a:lstStyle/>
          <a:p>
            <a:fld id="{D61AABEC-672F-4B68-B914-690DA978312C}" type="slidenum">
              <a:rPr lang="en-GB" smtClean="0"/>
              <a:pPr/>
              <a:t>‹#›</a:t>
            </a:fld>
            <a:r>
              <a:rPr lang="en-GB"/>
              <a:t>  </a:t>
            </a:r>
          </a:p>
        </p:txBody>
      </p:sp>
      <p:pic>
        <p:nvPicPr>
          <p:cNvPr id="8" name="Ipsos logo">
            <a:extLst>
              <a:ext uri="{FF2B5EF4-FFF2-40B4-BE49-F238E27FC236}">
                <a16:creationId xmlns:a16="http://schemas.microsoft.com/office/drawing/2014/main" id="{0CF3EDE8-272A-400C-8CD9-5B7565403E01}"/>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
        <p:nvSpPr>
          <p:cNvPr id="2" name="Title 1" descr="Header">
            <a:extLst>
              <a:ext uri="{FF2B5EF4-FFF2-40B4-BE49-F238E27FC236}">
                <a16:creationId xmlns:a16="http://schemas.microsoft.com/office/drawing/2014/main" id="{5744DE80-40DC-4859-B44C-73D5AD9E37B1}"/>
              </a:ext>
            </a:extLst>
          </p:cNvPr>
          <p:cNvSpPr>
            <a:spLocks noGrp="1"/>
          </p:cNvSpPr>
          <p:nvPr>
            <p:ph type="title"/>
          </p:nvPr>
        </p:nvSpPr>
        <p:spPr>
          <a:xfrm>
            <a:off x="450000" y="397170"/>
            <a:ext cx="3169500" cy="775597"/>
          </a:xfrm>
        </p:spPr>
        <p:txBody>
          <a:bodyPr/>
          <a:lstStyle>
            <a:lvl1pPr>
              <a:defRPr>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37150104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half_fullbleedimage_right">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AED4CF6-F266-4747-9A04-A15AF83A9424}"/>
              </a:ext>
            </a:extLst>
          </p:cNvPr>
          <p:cNvSpPr>
            <a:spLocks noGrp="1"/>
          </p:cNvSpPr>
          <p:nvPr>
            <p:ph type="sldNum" sz="quarter" idx="20"/>
          </p:nvPr>
        </p:nvSpPr>
        <p:spPr>
          <a:xfrm>
            <a:off x="437230" y="6279028"/>
            <a:ext cx="304370" cy="365125"/>
          </a:xfrm>
          <a:prstGeom prst="rect">
            <a:avLst/>
          </a:prstGeom>
        </p:spPr>
        <p:txBody>
          <a:bodyPr/>
          <a:lstStyle/>
          <a:p>
            <a:fld id="{D61AABEC-672F-4B68-B914-690DA978312C}" type="slidenum">
              <a:rPr lang="en-GB" smtClean="0"/>
              <a:pPr/>
              <a:t>‹#›</a:t>
            </a:fld>
            <a:r>
              <a:rPr lang="en-GB"/>
              <a:t>  </a:t>
            </a:r>
          </a:p>
        </p:txBody>
      </p:sp>
      <p:sp>
        <p:nvSpPr>
          <p:cNvPr id="7" name="Title 6" descr="Header">
            <a:extLst>
              <a:ext uri="{FF2B5EF4-FFF2-40B4-BE49-F238E27FC236}">
                <a16:creationId xmlns:a16="http://schemas.microsoft.com/office/drawing/2014/main" id="{B80FCDC1-4ADD-40AF-8A4F-44573B1258DA}"/>
              </a:ext>
            </a:extLst>
          </p:cNvPr>
          <p:cNvSpPr>
            <a:spLocks noGrp="1"/>
          </p:cNvSpPr>
          <p:nvPr>
            <p:ph type="title"/>
          </p:nvPr>
        </p:nvSpPr>
        <p:spPr>
          <a:xfrm>
            <a:off x="450000" y="397170"/>
            <a:ext cx="5456880" cy="775597"/>
          </a:xfrm>
        </p:spPr>
        <p:txBody>
          <a:bodyPr/>
          <a:lstStyle/>
          <a:p>
            <a:r>
              <a:rPr lang="en-US"/>
              <a:t>Click to edit Master title style</a:t>
            </a:r>
            <a:endParaRPr lang="en-GB"/>
          </a:p>
        </p:txBody>
      </p:sp>
      <p:sp>
        <p:nvSpPr>
          <p:cNvPr id="11" name="Subtitle">
            <a:extLst>
              <a:ext uri="{FF2B5EF4-FFF2-40B4-BE49-F238E27FC236}">
                <a16:creationId xmlns:a16="http://schemas.microsoft.com/office/drawing/2014/main" id="{4C7002A5-7F55-427A-9382-A6BAE40CADF3}"/>
              </a:ext>
            </a:extLst>
          </p:cNvPr>
          <p:cNvSpPr>
            <a:spLocks noGrp="1"/>
          </p:cNvSpPr>
          <p:nvPr>
            <p:ph type="body" sz="quarter" idx="19" hasCustomPrompt="1"/>
          </p:nvPr>
        </p:nvSpPr>
        <p:spPr>
          <a:xfrm>
            <a:off x="450000" y="1241781"/>
            <a:ext cx="5456880" cy="312330"/>
          </a:xfrm>
          <a:noFill/>
        </p:spPr>
        <p:txBody>
          <a:bodyPr vert="horz" wrap="square" lIns="0" tIns="0" rIns="0" bIns="0" rtlCol="0">
            <a:spAutoFit/>
          </a:bodyPr>
          <a:lstStyle>
            <a:lvl1pPr>
              <a:lnSpc>
                <a:spcPct val="100000"/>
              </a:lnSpc>
              <a:defRPr lang="en-GB" sz="2000" b="1" dirty="0">
                <a:solidFill>
                  <a:schemeClr val="tx2"/>
                </a:solidFill>
              </a:defRPr>
            </a:lvl1pPr>
          </a:lstStyle>
          <a:p>
            <a:pPr lvl="0"/>
            <a:r>
              <a:rPr lang="en-GB"/>
              <a:t>Optional subtitle</a:t>
            </a:r>
          </a:p>
        </p:txBody>
      </p:sp>
      <p:sp>
        <p:nvSpPr>
          <p:cNvPr id="3" name="Body">
            <a:extLst>
              <a:ext uri="{FF2B5EF4-FFF2-40B4-BE49-F238E27FC236}">
                <a16:creationId xmlns:a16="http://schemas.microsoft.com/office/drawing/2014/main" id="{1703231E-4063-4D72-A4F3-5BF19050C303}"/>
              </a:ext>
            </a:extLst>
          </p:cNvPr>
          <p:cNvSpPr>
            <a:spLocks noGrp="1"/>
          </p:cNvSpPr>
          <p:nvPr>
            <p:ph idx="1" hasCustomPrompt="1"/>
          </p:nvPr>
        </p:nvSpPr>
        <p:spPr>
          <a:xfrm>
            <a:off x="450000" y="1792800"/>
            <a:ext cx="5456880" cy="3876675"/>
          </a:xfrm>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13" name="Base">
            <a:extLst>
              <a:ext uri="{FF2B5EF4-FFF2-40B4-BE49-F238E27FC236}">
                <a16:creationId xmlns:a16="http://schemas.microsoft.com/office/drawing/2014/main" id="{D58A9A18-62FA-4343-AEF9-277C2D87FB54}"/>
              </a:ext>
            </a:extLst>
          </p:cNvPr>
          <p:cNvSpPr>
            <a:spLocks noGrp="1"/>
          </p:cNvSpPr>
          <p:nvPr>
            <p:ph type="body" sz="quarter" idx="18" hasCustomPrompt="1"/>
          </p:nvPr>
        </p:nvSpPr>
        <p:spPr>
          <a:xfrm>
            <a:off x="442913" y="5823783"/>
            <a:ext cx="5468184" cy="124906"/>
          </a:xfrm>
        </p:spPr>
        <p:txBody>
          <a:bodyPr wrap="square" lIns="0" anchor="b">
            <a:spAutoFit/>
          </a:bodyPr>
          <a:lstStyle>
            <a:lvl1pPr marL="0" indent="0" algn="r">
              <a:buNone/>
              <a:defRPr sz="800" b="0" i="1">
                <a:solidFill>
                  <a:schemeClr val="tx1">
                    <a:lumMod val="75000"/>
                    <a:lumOff val="25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Base and source info (delete if not necessary)</a:t>
            </a:r>
          </a:p>
        </p:txBody>
      </p:sp>
      <p:sp>
        <p:nvSpPr>
          <p:cNvPr id="4" name="Image">
            <a:extLst>
              <a:ext uri="{FF2B5EF4-FFF2-40B4-BE49-F238E27FC236}">
                <a16:creationId xmlns:a16="http://schemas.microsoft.com/office/drawing/2014/main" id="{9A0D6813-5DEE-4281-B97D-2F3EDA18734E}"/>
              </a:ext>
              <a:ext uri="{C183D7F6-B498-43B3-948B-1728B52AA6E4}">
                <adec:decorative xmlns:adec="http://schemas.microsoft.com/office/drawing/2017/decorative" val="1"/>
              </a:ext>
            </a:extLst>
          </p:cNvPr>
          <p:cNvSpPr>
            <a:spLocks noGrp="1"/>
          </p:cNvSpPr>
          <p:nvPr>
            <p:ph type="pic" sz="quarter" idx="21"/>
          </p:nvPr>
        </p:nvSpPr>
        <p:spPr>
          <a:xfrm>
            <a:off x="6267450" y="0"/>
            <a:ext cx="5924550" cy="6858000"/>
          </a:xfrm>
          <a:pattFill prst="wdUpDiag">
            <a:fgClr>
              <a:srgbClr val="E8E8E8"/>
            </a:fgClr>
            <a:bgClr>
              <a:schemeClr val="bg1"/>
            </a:bgClr>
          </a:pattFill>
        </p:spPr>
        <p:txBody>
          <a:bodyPr/>
          <a:lstStyle/>
          <a:p>
            <a:r>
              <a:rPr lang="en-US"/>
              <a:t>Click icon to add picture</a:t>
            </a:r>
            <a:endParaRPr lang="en-GB"/>
          </a:p>
        </p:txBody>
      </p:sp>
      <p:pic>
        <p:nvPicPr>
          <p:cNvPr id="9" name="Ipsos logo" descr="Logo&#10;&#10;Description automatically generated">
            <a:extLst>
              <a:ext uri="{FF2B5EF4-FFF2-40B4-BE49-F238E27FC236}">
                <a16:creationId xmlns:a16="http://schemas.microsoft.com/office/drawing/2014/main" id="{1E450AF6-D8FB-4962-9CF0-E1A56BDEC1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Tree>
    <p:extLst>
      <p:ext uri="{BB962C8B-B14F-4D97-AF65-F5344CB8AC3E}">
        <p14:creationId xmlns:p14="http://schemas.microsoft.com/office/powerpoint/2010/main" val="1889642569"/>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half_fullbleedimage_left">
    <p:spTree>
      <p:nvGrpSpPr>
        <p:cNvPr id="1" name=""/>
        <p:cNvGrpSpPr/>
        <p:nvPr/>
      </p:nvGrpSpPr>
      <p:grpSpPr>
        <a:xfrm>
          <a:off x="0" y="0"/>
          <a:ext cx="0" cy="0"/>
          <a:chOff x="0" y="0"/>
          <a:chExt cx="0" cy="0"/>
        </a:xfrm>
      </p:grpSpPr>
      <p:sp>
        <p:nvSpPr>
          <p:cNvPr id="4" name="Image">
            <a:extLst>
              <a:ext uri="{FF2B5EF4-FFF2-40B4-BE49-F238E27FC236}">
                <a16:creationId xmlns:a16="http://schemas.microsoft.com/office/drawing/2014/main" id="{9A0D6813-5DEE-4281-B97D-2F3EDA18734E}"/>
              </a:ext>
              <a:ext uri="{C183D7F6-B498-43B3-948B-1728B52AA6E4}">
                <adec:decorative xmlns:adec="http://schemas.microsoft.com/office/drawing/2017/decorative" val="1"/>
              </a:ext>
            </a:extLst>
          </p:cNvPr>
          <p:cNvSpPr>
            <a:spLocks noGrp="1"/>
          </p:cNvSpPr>
          <p:nvPr>
            <p:ph type="pic" sz="quarter" idx="21"/>
          </p:nvPr>
        </p:nvSpPr>
        <p:spPr>
          <a:xfrm>
            <a:off x="0" y="0"/>
            <a:ext cx="5924550" cy="6858000"/>
          </a:xfrm>
          <a:pattFill prst="wdUpDiag">
            <a:fgClr>
              <a:srgbClr val="E8E8E8"/>
            </a:fgClr>
            <a:bgClr>
              <a:schemeClr val="bg1"/>
            </a:bgClr>
          </a:pattFill>
        </p:spPr>
        <p:txBody>
          <a:bodyPr/>
          <a:lstStyle/>
          <a:p>
            <a:r>
              <a:rPr lang="en-US"/>
              <a:t>Click icon to add picture</a:t>
            </a:r>
            <a:endParaRPr lang="en-GB"/>
          </a:p>
        </p:txBody>
      </p:sp>
      <p:sp>
        <p:nvSpPr>
          <p:cNvPr id="8" name="Slide Number Placeholder 7">
            <a:extLst>
              <a:ext uri="{FF2B5EF4-FFF2-40B4-BE49-F238E27FC236}">
                <a16:creationId xmlns:a16="http://schemas.microsoft.com/office/drawing/2014/main" id="{8AED4CF6-F266-4747-9A04-A15AF83A9424}"/>
              </a:ext>
            </a:extLst>
          </p:cNvPr>
          <p:cNvSpPr>
            <a:spLocks noGrp="1"/>
          </p:cNvSpPr>
          <p:nvPr>
            <p:ph type="sldNum" sz="quarter" idx="20"/>
          </p:nvPr>
        </p:nvSpPr>
        <p:spPr>
          <a:xfrm>
            <a:off x="437230" y="6279028"/>
            <a:ext cx="304370" cy="365125"/>
          </a:xfrm>
          <a:prstGeom prst="rect">
            <a:avLst/>
          </a:prstGeom>
        </p:spPr>
        <p:txBody>
          <a:bodyPr/>
          <a:lstStyle/>
          <a:p>
            <a:fld id="{D61AABEC-672F-4B68-B914-690DA978312C}" type="slidenum">
              <a:rPr lang="en-GB" smtClean="0"/>
              <a:pPr/>
              <a:t>‹#›</a:t>
            </a:fld>
            <a:r>
              <a:rPr lang="en-GB"/>
              <a:t>  </a:t>
            </a:r>
          </a:p>
        </p:txBody>
      </p:sp>
      <p:sp>
        <p:nvSpPr>
          <p:cNvPr id="7" name="Title 6" descr="Header">
            <a:extLst>
              <a:ext uri="{FF2B5EF4-FFF2-40B4-BE49-F238E27FC236}">
                <a16:creationId xmlns:a16="http://schemas.microsoft.com/office/drawing/2014/main" id="{B80FCDC1-4ADD-40AF-8A4F-44573B1258DA}"/>
              </a:ext>
            </a:extLst>
          </p:cNvPr>
          <p:cNvSpPr>
            <a:spLocks noGrp="1"/>
          </p:cNvSpPr>
          <p:nvPr>
            <p:ph type="title"/>
          </p:nvPr>
        </p:nvSpPr>
        <p:spPr>
          <a:xfrm>
            <a:off x="6279300" y="397170"/>
            <a:ext cx="5456880" cy="775597"/>
          </a:xfrm>
        </p:spPr>
        <p:txBody>
          <a:bodyPr/>
          <a:lstStyle/>
          <a:p>
            <a:r>
              <a:rPr lang="en-US"/>
              <a:t>Click to edit Master title style</a:t>
            </a:r>
            <a:endParaRPr lang="en-GB"/>
          </a:p>
        </p:txBody>
      </p:sp>
      <p:sp>
        <p:nvSpPr>
          <p:cNvPr id="11" name="Title">
            <a:extLst>
              <a:ext uri="{FF2B5EF4-FFF2-40B4-BE49-F238E27FC236}">
                <a16:creationId xmlns:a16="http://schemas.microsoft.com/office/drawing/2014/main" id="{4C7002A5-7F55-427A-9382-A6BAE40CADF3}"/>
              </a:ext>
            </a:extLst>
          </p:cNvPr>
          <p:cNvSpPr>
            <a:spLocks noGrp="1"/>
          </p:cNvSpPr>
          <p:nvPr>
            <p:ph type="body" sz="quarter" idx="19" hasCustomPrompt="1"/>
          </p:nvPr>
        </p:nvSpPr>
        <p:spPr>
          <a:xfrm>
            <a:off x="6279300" y="1241781"/>
            <a:ext cx="2019784" cy="312330"/>
          </a:xfrm>
          <a:noFill/>
        </p:spPr>
        <p:txBody>
          <a:bodyPr vert="horz" wrap="none" lIns="0" tIns="0" rIns="0" bIns="0" rtlCol="0">
            <a:spAutoFit/>
          </a:bodyPr>
          <a:lstStyle>
            <a:lvl1pPr>
              <a:lnSpc>
                <a:spcPct val="100000"/>
              </a:lnSpc>
              <a:defRPr lang="en-GB" sz="2000" b="1" dirty="0">
                <a:solidFill>
                  <a:schemeClr val="tx2"/>
                </a:solidFill>
              </a:defRPr>
            </a:lvl1pPr>
          </a:lstStyle>
          <a:p>
            <a:pPr lvl="0"/>
            <a:r>
              <a:rPr lang="en-GB"/>
              <a:t>Optional subtitle</a:t>
            </a:r>
          </a:p>
        </p:txBody>
      </p:sp>
      <p:sp>
        <p:nvSpPr>
          <p:cNvPr id="3" name="Body">
            <a:extLst>
              <a:ext uri="{FF2B5EF4-FFF2-40B4-BE49-F238E27FC236}">
                <a16:creationId xmlns:a16="http://schemas.microsoft.com/office/drawing/2014/main" id="{1703231E-4063-4D72-A4F3-5BF19050C303}"/>
              </a:ext>
            </a:extLst>
          </p:cNvPr>
          <p:cNvSpPr>
            <a:spLocks noGrp="1"/>
          </p:cNvSpPr>
          <p:nvPr>
            <p:ph idx="1" hasCustomPrompt="1"/>
          </p:nvPr>
        </p:nvSpPr>
        <p:spPr>
          <a:xfrm>
            <a:off x="6279300" y="1792800"/>
            <a:ext cx="5456880" cy="3876675"/>
          </a:xfrm>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2" name="Classification">
            <a:extLst>
              <a:ext uri="{FF2B5EF4-FFF2-40B4-BE49-F238E27FC236}">
                <a16:creationId xmlns:a16="http://schemas.microsoft.com/office/drawing/2014/main" id="{DA105F9F-8D33-E54B-9209-51CFA9B6B2B1}"/>
              </a:ext>
              <a:ext uri="{C183D7F6-B498-43B3-948B-1728B52AA6E4}">
                <adec:decorative xmlns:adec="http://schemas.microsoft.com/office/drawing/2017/decorative" val="1"/>
              </a:ext>
            </a:extLst>
          </p:cNvPr>
          <p:cNvSpPr txBox="1">
            <a:spLocks/>
          </p:cNvSpPr>
          <p:nvPr userDrawn="1"/>
        </p:nvSpPr>
        <p:spPr>
          <a:xfrm>
            <a:off x="817200" y="6515735"/>
            <a:ext cx="5107167"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800">
                <a:solidFill>
                  <a:schemeClr val="bg1"/>
                </a:solidFill>
              </a:rPr>
              <a:t>© Ipsos | GPPS National Summary Report - Chart Samples | January 2024 | Version 1 | Public | Client Use Only</a:t>
            </a:r>
            <a:endParaRPr lang="en-US" sz="800">
              <a:solidFill>
                <a:schemeClr val="bg1"/>
              </a:solidFill>
            </a:endParaRPr>
          </a:p>
        </p:txBody>
      </p:sp>
    </p:spTree>
    <p:extLst>
      <p:ext uri="{BB962C8B-B14F-4D97-AF65-F5344CB8AC3E}">
        <p14:creationId xmlns:p14="http://schemas.microsoft.com/office/powerpoint/2010/main" val="451526889"/>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diagram_area_left_text_right">
    <p:spTree>
      <p:nvGrpSpPr>
        <p:cNvPr id="1" name=""/>
        <p:cNvGrpSpPr/>
        <p:nvPr/>
      </p:nvGrpSpPr>
      <p:grpSpPr>
        <a:xfrm>
          <a:off x="0" y="0"/>
          <a:ext cx="0" cy="0"/>
          <a:chOff x="0" y="0"/>
          <a:chExt cx="0" cy="0"/>
        </a:xfrm>
      </p:grpSpPr>
      <p:sp>
        <p:nvSpPr>
          <p:cNvPr id="14" name="Slide Number Placeholder 15">
            <a:extLst>
              <a:ext uri="{FF2B5EF4-FFF2-40B4-BE49-F238E27FC236}">
                <a16:creationId xmlns:a16="http://schemas.microsoft.com/office/drawing/2014/main" id="{BF2DD637-BBA1-47D0-B4B8-B7E7A6A2DF1F}"/>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5" name="Title 4" descr="Header">
            <a:extLst>
              <a:ext uri="{FF2B5EF4-FFF2-40B4-BE49-F238E27FC236}">
                <a16:creationId xmlns:a16="http://schemas.microsoft.com/office/drawing/2014/main" id="{3C789C5D-08E7-4665-B3A8-8305CB4DF9FB}"/>
              </a:ext>
            </a:extLst>
          </p:cNvPr>
          <p:cNvSpPr>
            <a:spLocks noGrp="1"/>
          </p:cNvSpPr>
          <p:nvPr>
            <p:ph type="title"/>
          </p:nvPr>
        </p:nvSpPr>
        <p:spPr/>
        <p:txBody>
          <a:bodyPr/>
          <a:lstStyle/>
          <a:p>
            <a:r>
              <a:rPr lang="en-US"/>
              <a:t>Click to edit Master title style</a:t>
            </a:r>
            <a:endParaRPr lang="en-GB"/>
          </a:p>
        </p:txBody>
      </p:sp>
      <p:sp>
        <p:nvSpPr>
          <p:cNvPr id="11" name="Subtitle">
            <a:extLst>
              <a:ext uri="{FF2B5EF4-FFF2-40B4-BE49-F238E27FC236}">
                <a16:creationId xmlns:a16="http://schemas.microsoft.com/office/drawing/2014/main" id="{B63BB4B1-C751-4EA9-9308-214F2080D300}"/>
              </a:ext>
            </a:extLst>
          </p:cNvPr>
          <p:cNvSpPr>
            <a:spLocks noGrp="1"/>
          </p:cNvSpPr>
          <p:nvPr>
            <p:ph type="body" sz="quarter" idx="15" hasCustomPrompt="1"/>
          </p:nvPr>
        </p:nvSpPr>
        <p:spPr>
          <a:xfrm>
            <a:off x="449999" y="1241781"/>
            <a:ext cx="9341699" cy="312330"/>
          </a:xfrm>
          <a:noFill/>
        </p:spPr>
        <p:txBody>
          <a:bodyPr vert="horz" wrap="square" lIns="0" tIns="0" rIns="0" bIns="0" rtlCol="0">
            <a:spAutoFit/>
          </a:bodyPr>
          <a:lstStyle>
            <a:lvl1pPr>
              <a:lnSpc>
                <a:spcPct val="100000"/>
              </a:lnSpc>
              <a:defRPr lang="en-GB" sz="2000" b="1" dirty="0">
                <a:solidFill>
                  <a:schemeClr val="tx2"/>
                </a:solidFill>
              </a:defRPr>
            </a:lvl1pPr>
          </a:lstStyle>
          <a:p>
            <a:pPr lvl="0"/>
            <a:r>
              <a:rPr lang="en-GB"/>
              <a:t>Optional subtitle</a:t>
            </a:r>
          </a:p>
        </p:txBody>
      </p:sp>
      <p:sp>
        <p:nvSpPr>
          <p:cNvPr id="3" name="Body">
            <a:extLst>
              <a:ext uri="{FF2B5EF4-FFF2-40B4-BE49-F238E27FC236}">
                <a16:creationId xmlns:a16="http://schemas.microsoft.com/office/drawing/2014/main" id="{1703231E-4063-4D72-A4F3-5BF19050C303}"/>
              </a:ext>
            </a:extLst>
          </p:cNvPr>
          <p:cNvSpPr>
            <a:spLocks noGrp="1"/>
          </p:cNvSpPr>
          <p:nvPr>
            <p:ph idx="1" hasCustomPrompt="1"/>
          </p:nvPr>
        </p:nvSpPr>
        <p:spPr>
          <a:xfrm>
            <a:off x="8202612" y="1793228"/>
            <a:ext cx="3535115" cy="3876675"/>
          </a:xfrm>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6" name="Chart diagram area">
            <a:extLst>
              <a:ext uri="{FF2B5EF4-FFF2-40B4-BE49-F238E27FC236}">
                <a16:creationId xmlns:a16="http://schemas.microsoft.com/office/drawing/2014/main" id="{675ABD26-27A1-49BA-B8BB-4F8938E75476}"/>
              </a:ext>
            </a:extLst>
          </p:cNvPr>
          <p:cNvSpPr>
            <a:spLocks noGrp="1"/>
          </p:cNvSpPr>
          <p:nvPr>
            <p:ph sz="quarter" idx="19" hasCustomPrompt="1"/>
          </p:nvPr>
        </p:nvSpPr>
        <p:spPr>
          <a:xfrm>
            <a:off x="450000" y="1793875"/>
            <a:ext cx="7419975" cy="3876675"/>
          </a:xfrm>
          <a:solidFill>
            <a:srgbClr val="E8E8E8"/>
          </a:solidFill>
        </p:spPr>
        <p:txBody>
          <a:bodyPr/>
          <a:lstStyle>
            <a:lvl1pPr>
              <a:defRPr/>
            </a:lvl1pPr>
          </a:lstStyle>
          <a:p>
            <a:pPr lvl="0"/>
            <a:r>
              <a:rPr lang="en-US"/>
              <a:t>Insert diagram or visual content here</a:t>
            </a:r>
          </a:p>
        </p:txBody>
      </p:sp>
      <p:sp>
        <p:nvSpPr>
          <p:cNvPr id="12" name="Base">
            <a:extLst>
              <a:ext uri="{FF2B5EF4-FFF2-40B4-BE49-F238E27FC236}">
                <a16:creationId xmlns:a16="http://schemas.microsoft.com/office/drawing/2014/main" id="{AC805011-47E8-4CDB-9BE1-44E4E27D58C9}"/>
              </a:ext>
            </a:extLst>
          </p:cNvPr>
          <p:cNvSpPr>
            <a:spLocks noGrp="1"/>
          </p:cNvSpPr>
          <p:nvPr>
            <p:ph type="body" sz="quarter" idx="18" hasCustomPrompt="1"/>
          </p:nvPr>
        </p:nvSpPr>
        <p:spPr>
          <a:xfrm>
            <a:off x="452897" y="5823783"/>
            <a:ext cx="11277975" cy="124906"/>
          </a:xfrm>
        </p:spPr>
        <p:txBody>
          <a:bodyPr wrap="square" lIns="0" anchor="b">
            <a:spAutoFit/>
          </a:bodyPr>
          <a:lstStyle>
            <a:lvl1pPr marL="0" indent="0" algn="r">
              <a:buNone/>
              <a:defRPr sz="800" b="0" i="1">
                <a:solidFill>
                  <a:schemeClr val="tx1">
                    <a:lumMod val="75000"/>
                    <a:lumOff val="25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Base and source info (delete if not necessary)</a:t>
            </a:r>
          </a:p>
        </p:txBody>
      </p:sp>
    </p:spTree>
    <p:extLst>
      <p:ext uri="{BB962C8B-B14F-4D97-AF65-F5344CB8AC3E}">
        <p14:creationId xmlns:p14="http://schemas.microsoft.com/office/powerpoint/2010/main" val="2071611285"/>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ext left_diagram_area_right">
    <p:spTree>
      <p:nvGrpSpPr>
        <p:cNvPr id="1" name=""/>
        <p:cNvGrpSpPr/>
        <p:nvPr/>
      </p:nvGrpSpPr>
      <p:grpSpPr>
        <a:xfrm>
          <a:off x="0" y="0"/>
          <a:ext cx="0" cy="0"/>
          <a:chOff x="0" y="0"/>
          <a:chExt cx="0" cy="0"/>
        </a:xfrm>
      </p:grpSpPr>
      <p:sp>
        <p:nvSpPr>
          <p:cNvPr id="13" name="Slide Number Placeholder 12">
            <a:extLst>
              <a:ext uri="{FF2B5EF4-FFF2-40B4-BE49-F238E27FC236}">
                <a16:creationId xmlns:a16="http://schemas.microsoft.com/office/drawing/2014/main" id="{1B292489-1F70-4A53-A48A-28BCC1263BF1}"/>
              </a:ext>
            </a:extLst>
          </p:cNvPr>
          <p:cNvSpPr>
            <a:spLocks noGrp="1"/>
          </p:cNvSpPr>
          <p:nvPr>
            <p:ph type="sldNum" sz="quarter" idx="20"/>
          </p:nvPr>
        </p:nvSpPr>
        <p:spPr>
          <a:xfrm>
            <a:off x="437230" y="6279028"/>
            <a:ext cx="304370" cy="365125"/>
          </a:xfrm>
          <a:prstGeom prst="rect">
            <a:avLst/>
          </a:prstGeom>
        </p:spPr>
        <p:txBody>
          <a:bodyPr/>
          <a:lstStyle/>
          <a:p>
            <a:fld id="{D61AABEC-672F-4B68-B914-690DA978312C}" type="slidenum">
              <a:rPr lang="en-GB" smtClean="0"/>
              <a:pPr/>
              <a:t>‹#›</a:t>
            </a:fld>
            <a:r>
              <a:rPr lang="en-GB"/>
              <a:t>  </a:t>
            </a:r>
          </a:p>
        </p:txBody>
      </p:sp>
      <p:sp>
        <p:nvSpPr>
          <p:cNvPr id="5" name="Title 4" descr="Header">
            <a:extLst>
              <a:ext uri="{FF2B5EF4-FFF2-40B4-BE49-F238E27FC236}">
                <a16:creationId xmlns:a16="http://schemas.microsoft.com/office/drawing/2014/main" id="{4E7DB10B-B766-4A3C-BABF-17B2D91DB2CE}"/>
              </a:ext>
            </a:extLst>
          </p:cNvPr>
          <p:cNvSpPr>
            <a:spLocks noGrp="1"/>
          </p:cNvSpPr>
          <p:nvPr>
            <p:ph type="title"/>
          </p:nvPr>
        </p:nvSpPr>
        <p:spPr/>
        <p:txBody>
          <a:bodyPr/>
          <a:lstStyle/>
          <a:p>
            <a:r>
              <a:rPr lang="en-US"/>
              <a:t>Click to edit Master title style</a:t>
            </a:r>
            <a:endParaRPr lang="en-GB"/>
          </a:p>
        </p:txBody>
      </p:sp>
      <p:sp>
        <p:nvSpPr>
          <p:cNvPr id="12" name="Subtitle">
            <a:extLst>
              <a:ext uri="{FF2B5EF4-FFF2-40B4-BE49-F238E27FC236}">
                <a16:creationId xmlns:a16="http://schemas.microsoft.com/office/drawing/2014/main" id="{98FD30A3-E45C-4B79-8B00-57EBF238C59F}"/>
              </a:ext>
            </a:extLst>
          </p:cNvPr>
          <p:cNvSpPr>
            <a:spLocks noGrp="1"/>
          </p:cNvSpPr>
          <p:nvPr>
            <p:ph type="body" sz="quarter" idx="15" hasCustomPrompt="1"/>
          </p:nvPr>
        </p:nvSpPr>
        <p:spPr>
          <a:xfrm>
            <a:off x="449999" y="1241781"/>
            <a:ext cx="9341699" cy="312330"/>
          </a:xfrm>
          <a:noFill/>
        </p:spPr>
        <p:txBody>
          <a:bodyPr vert="horz" wrap="square" lIns="0" tIns="0" rIns="0" bIns="0" rtlCol="0">
            <a:spAutoFit/>
          </a:bodyPr>
          <a:lstStyle>
            <a:lvl1pPr>
              <a:lnSpc>
                <a:spcPct val="100000"/>
              </a:lnSpc>
              <a:defRPr lang="en-GB" sz="2000" b="1" dirty="0">
                <a:solidFill>
                  <a:schemeClr val="tx2"/>
                </a:solidFill>
              </a:defRPr>
            </a:lvl1pPr>
          </a:lstStyle>
          <a:p>
            <a:pPr lvl="0"/>
            <a:r>
              <a:rPr lang="en-GB"/>
              <a:t>Optional subtitle</a:t>
            </a:r>
          </a:p>
        </p:txBody>
      </p:sp>
      <p:sp>
        <p:nvSpPr>
          <p:cNvPr id="3" name="Body text">
            <a:extLst>
              <a:ext uri="{FF2B5EF4-FFF2-40B4-BE49-F238E27FC236}">
                <a16:creationId xmlns:a16="http://schemas.microsoft.com/office/drawing/2014/main" id="{1703231E-4063-4D72-A4F3-5BF19050C303}"/>
              </a:ext>
            </a:extLst>
          </p:cNvPr>
          <p:cNvSpPr>
            <a:spLocks noGrp="1"/>
          </p:cNvSpPr>
          <p:nvPr>
            <p:ph idx="1" hasCustomPrompt="1"/>
          </p:nvPr>
        </p:nvSpPr>
        <p:spPr>
          <a:xfrm>
            <a:off x="450000" y="1792800"/>
            <a:ext cx="3519489" cy="3876675"/>
          </a:xfrm>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Diagram area">
            <a:extLst>
              <a:ext uri="{FF2B5EF4-FFF2-40B4-BE49-F238E27FC236}">
                <a16:creationId xmlns:a16="http://schemas.microsoft.com/office/drawing/2014/main" id="{08D894DB-FF91-4B8E-8C44-72A8DC9940DE}"/>
              </a:ext>
            </a:extLst>
          </p:cNvPr>
          <p:cNvSpPr>
            <a:spLocks noGrp="1"/>
          </p:cNvSpPr>
          <p:nvPr>
            <p:ph sz="quarter" idx="19" hasCustomPrompt="1"/>
          </p:nvPr>
        </p:nvSpPr>
        <p:spPr>
          <a:xfrm>
            <a:off x="4349246" y="1792800"/>
            <a:ext cx="7416800" cy="3877200"/>
          </a:xfrm>
          <a:solidFill>
            <a:srgbClr val="E8E8E8"/>
          </a:solidFill>
        </p:spPr>
        <p:txBody>
          <a:bodyPr/>
          <a:lstStyle>
            <a:lvl1pPr>
              <a:defRPr sz="1400"/>
            </a:lvl1pPr>
            <a:lvl2pPr>
              <a:defRPr sz="1200"/>
            </a:lvl2pPr>
            <a:lvl3pPr>
              <a:defRPr sz="1200"/>
            </a:lvl3pPr>
            <a:lvl4pPr>
              <a:defRPr sz="1200"/>
            </a:lvl4pPr>
            <a:lvl5pPr>
              <a:defRPr sz="1200"/>
            </a:lvl5pPr>
          </a:lstStyle>
          <a:p>
            <a:pPr lvl="0"/>
            <a:r>
              <a:rPr lang="en-US"/>
              <a:t>Insert diagram or visual content here</a:t>
            </a:r>
          </a:p>
        </p:txBody>
      </p:sp>
      <p:sp>
        <p:nvSpPr>
          <p:cNvPr id="11" name="Base">
            <a:extLst>
              <a:ext uri="{FF2B5EF4-FFF2-40B4-BE49-F238E27FC236}">
                <a16:creationId xmlns:a16="http://schemas.microsoft.com/office/drawing/2014/main" id="{C52F8B06-1F56-44E1-9BCB-34E6B0549078}"/>
              </a:ext>
            </a:extLst>
          </p:cNvPr>
          <p:cNvSpPr>
            <a:spLocks noGrp="1"/>
          </p:cNvSpPr>
          <p:nvPr>
            <p:ph type="body" sz="quarter" idx="18" hasCustomPrompt="1"/>
          </p:nvPr>
        </p:nvSpPr>
        <p:spPr>
          <a:xfrm>
            <a:off x="452897" y="5823783"/>
            <a:ext cx="11277975" cy="124906"/>
          </a:xfrm>
        </p:spPr>
        <p:txBody>
          <a:bodyPr wrap="square" lIns="0" anchor="b">
            <a:spAutoFit/>
          </a:bodyPr>
          <a:lstStyle>
            <a:lvl1pPr marL="0" indent="0" algn="r">
              <a:buNone/>
              <a:defRPr sz="800" b="0" i="1">
                <a:solidFill>
                  <a:schemeClr val="tx1">
                    <a:lumMod val="75000"/>
                    <a:lumOff val="25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Base and source info (delete if not necessary)</a:t>
            </a:r>
          </a:p>
        </p:txBody>
      </p:sp>
    </p:spTree>
    <p:extLst>
      <p:ext uri="{BB962C8B-B14F-4D97-AF65-F5344CB8AC3E}">
        <p14:creationId xmlns:p14="http://schemas.microsoft.com/office/powerpoint/2010/main" val="540975362"/>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Image wide_right_text_left">
    <p:spTree>
      <p:nvGrpSpPr>
        <p:cNvPr id="1" name=""/>
        <p:cNvGrpSpPr/>
        <p:nvPr/>
      </p:nvGrpSpPr>
      <p:grpSpPr>
        <a:xfrm>
          <a:off x="0" y="0"/>
          <a:ext cx="0" cy="0"/>
          <a:chOff x="0" y="0"/>
          <a:chExt cx="0" cy="0"/>
        </a:xfrm>
      </p:grpSpPr>
      <p:sp>
        <p:nvSpPr>
          <p:cNvPr id="14" name="Slide Number Placeholder 15">
            <a:extLst>
              <a:ext uri="{FF2B5EF4-FFF2-40B4-BE49-F238E27FC236}">
                <a16:creationId xmlns:a16="http://schemas.microsoft.com/office/drawing/2014/main" id="{EF95DC6B-FECE-4203-ADCD-9D9B4B0B7CCE}"/>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5" name="Title 4" descr="Header">
            <a:extLst>
              <a:ext uri="{FF2B5EF4-FFF2-40B4-BE49-F238E27FC236}">
                <a16:creationId xmlns:a16="http://schemas.microsoft.com/office/drawing/2014/main" id="{29C7B134-C936-4991-A641-BFD3770AA01E}"/>
              </a:ext>
            </a:extLst>
          </p:cNvPr>
          <p:cNvSpPr>
            <a:spLocks noGrp="1"/>
          </p:cNvSpPr>
          <p:nvPr>
            <p:ph type="title"/>
          </p:nvPr>
        </p:nvSpPr>
        <p:spPr/>
        <p:txBody>
          <a:bodyPr/>
          <a:lstStyle/>
          <a:p>
            <a:r>
              <a:rPr lang="en-US"/>
              <a:t>Click to edit Master title style</a:t>
            </a:r>
            <a:endParaRPr lang="en-GB"/>
          </a:p>
        </p:txBody>
      </p:sp>
      <p:sp>
        <p:nvSpPr>
          <p:cNvPr id="11" name="Subtitle">
            <a:extLst>
              <a:ext uri="{FF2B5EF4-FFF2-40B4-BE49-F238E27FC236}">
                <a16:creationId xmlns:a16="http://schemas.microsoft.com/office/drawing/2014/main" id="{38FA1497-2C1D-493E-AEE5-D9676662E535}"/>
              </a:ext>
            </a:extLst>
          </p:cNvPr>
          <p:cNvSpPr>
            <a:spLocks noGrp="1"/>
          </p:cNvSpPr>
          <p:nvPr>
            <p:ph type="body" sz="quarter" idx="15" hasCustomPrompt="1"/>
          </p:nvPr>
        </p:nvSpPr>
        <p:spPr>
          <a:xfrm>
            <a:off x="450000" y="1241781"/>
            <a:ext cx="9341700" cy="312330"/>
          </a:xfrm>
          <a:noFill/>
        </p:spPr>
        <p:txBody>
          <a:bodyPr vert="horz" wrap="square" lIns="0" tIns="0" rIns="0" bIns="0" rtlCol="0">
            <a:spAutoFit/>
          </a:bodyPr>
          <a:lstStyle>
            <a:lvl1pPr>
              <a:lnSpc>
                <a:spcPct val="100000"/>
              </a:lnSpc>
              <a:defRPr lang="en-GB" sz="2000" b="1" dirty="0">
                <a:solidFill>
                  <a:schemeClr val="tx2"/>
                </a:solidFill>
              </a:defRPr>
            </a:lvl1pPr>
          </a:lstStyle>
          <a:p>
            <a:pPr lvl="0"/>
            <a:r>
              <a:rPr lang="en-GB"/>
              <a:t>Optional subtitle</a:t>
            </a:r>
          </a:p>
        </p:txBody>
      </p:sp>
      <p:sp>
        <p:nvSpPr>
          <p:cNvPr id="3" name="Body text area">
            <a:extLst>
              <a:ext uri="{FF2B5EF4-FFF2-40B4-BE49-F238E27FC236}">
                <a16:creationId xmlns:a16="http://schemas.microsoft.com/office/drawing/2014/main" id="{1703231E-4063-4D72-A4F3-5BF19050C303}"/>
              </a:ext>
            </a:extLst>
          </p:cNvPr>
          <p:cNvSpPr>
            <a:spLocks noGrp="1"/>
          </p:cNvSpPr>
          <p:nvPr>
            <p:ph idx="1" hasCustomPrompt="1"/>
          </p:nvPr>
        </p:nvSpPr>
        <p:spPr>
          <a:xfrm>
            <a:off x="450000" y="1793228"/>
            <a:ext cx="3533775" cy="3876675"/>
          </a:xfrm>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Image">
            <a:extLst>
              <a:ext uri="{FF2B5EF4-FFF2-40B4-BE49-F238E27FC236}">
                <a16:creationId xmlns:a16="http://schemas.microsoft.com/office/drawing/2014/main" id="{2C876A0F-342B-4DA5-8F94-BF6769465718}"/>
              </a:ext>
              <a:ext uri="{C183D7F6-B498-43B3-948B-1728B52AA6E4}">
                <adec:decorative xmlns:adec="http://schemas.microsoft.com/office/drawing/2017/decorative" val="1"/>
              </a:ext>
            </a:extLst>
          </p:cNvPr>
          <p:cNvSpPr>
            <a:spLocks noGrp="1"/>
          </p:cNvSpPr>
          <p:nvPr>
            <p:ph type="pic" sz="quarter" idx="21" hasCustomPrompt="1"/>
          </p:nvPr>
        </p:nvSpPr>
        <p:spPr>
          <a:xfrm>
            <a:off x="4332288" y="1792703"/>
            <a:ext cx="7416799" cy="3877200"/>
          </a:xfrm>
          <a:pattFill prst="wdUpDiag">
            <a:fgClr>
              <a:schemeClr val="bg1">
                <a:lumMod val="95000"/>
              </a:schemeClr>
            </a:fgClr>
            <a:bgClr>
              <a:schemeClr val="bg1"/>
            </a:bgClr>
          </a:pattFill>
        </p:spPr>
        <p:txBody>
          <a:bodyPr/>
          <a:lstStyle>
            <a:lvl1pPr>
              <a:defRPr/>
            </a:lvl1pPr>
          </a:lstStyle>
          <a:p>
            <a:r>
              <a:rPr lang="en-GB"/>
              <a:t>Insert image here</a:t>
            </a:r>
          </a:p>
        </p:txBody>
      </p:sp>
    </p:spTree>
    <p:extLst>
      <p:ext uri="{BB962C8B-B14F-4D97-AF65-F5344CB8AC3E}">
        <p14:creationId xmlns:p14="http://schemas.microsoft.com/office/powerpoint/2010/main" val="3405458488"/>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Divider style 2">
    <p:bg>
      <p:bgPr>
        <a:solidFill>
          <a:schemeClr val="bg2"/>
        </a:solidFill>
        <a:effectLst/>
      </p:bgPr>
    </p:bg>
    <p:spTree>
      <p:nvGrpSpPr>
        <p:cNvPr id="1" name=""/>
        <p:cNvGrpSpPr/>
        <p:nvPr/>
      </p:nvGrpSpPr>
      <p:grpSpPr>
        <a:xfrm>
          <a:off x="0" y="0"/>
          <a:ext cx="0" cy="0"/>
          <a:chOff x="0" y="0"/>
          <a:chExt cx="0" cy="0"/>
        </a:xfrm>
      </p:grpSpPr>
      <p:sp>
        <p:nvSpPr>
          <p:cNvPr id="14" name="Classification">
            <a:extLst>
              <a:ext uri="{FF2B5EF4-FFF2-40B4-BE49-F238E27FC236}">
                <a16:creationId xmlns:a16="http://schemas.microsoft.com/office/drawing/2014/main" id="{F52C80E3-8B55-457E-A85C-8CC02F81EC76}"/>
              </a:ext>
              <a:ext uri="{C183D7F6-B498-43B3-948B-1728B52AA6E4}">
                <adec:decorative xmlns:adec="http://schemas.microsoft.com/office/drawing/2017/decorative" val="1"/>
              </a:ext>
            </a:extLst>
          </p:cNvPr>
          <p:cNvSpPr txBox="1">
            <a:spLocks/>
          </p:cNvSpPr>
          <p:nvPr/>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pic>
        <p:nvPicPr>
          <p:cNvPr id="11" name="Ipsos Logo">
            <a:extLst>
              <a:ext uri="{FF2B5EF4-FFF2-40B4-BE49-F238E27FC236}">
                <a16:creationId xmlns:a16="http://schemas.microsoft.com/office/drawing/2014/main" id="{0A368669-E846-4FCF-BAE4-4254F42AB74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
        <p:nvSpPr>
          <p:cNvPr id="16" name="Slide Number Placeholder 15">
            <a:extLst>
              <a:ext uri="{FF2B5EF4-FFF2-40B4-BE49-F238E27FC236}">
                <a16:creationId xmlns:a16="http://schemas.microsoft.com/office/drawing/2014/main" id="{4DC0623D-42A1-41B3-B5F9-CBD1B7199F82}"/>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sp>
        <p:nvSpPr>
          <p:cNvPr id="22" name="Section number">
            <a:extLst>
              <a:ext uri="{FF2B5EF4-FFF2-40B4-BE49-F238E27FC236}">
                <a16:creationId xmlns:a16="http://schemas.microsoft.com/office/drawing/2014/main" id="{33D4A3F2-F359-4910-A404-46BF044E4AF2}"/>
              </a:ext>
            </a:extLst>
          </p:cNvPr>
          <p:cNvSpPr>
            <a:spLocks noGrp="1"/>
          </p:cNvSpPr>
          <p:nvPr>
            <p:ph type="body" sz="quarter" idx="13" hasCustomPrompt="1"/>
          </p:nvPr>
        </p:nvSpPr>
        <p:spPr>
          <a:xfrm>
            <a:off x="445224" y="361438"/>
            <a:ext cx="1755609" cy="1021277"/>
          </a:xfrm>
        </p:spPr>
        <p:txBody>
          <a:bodyPr wrap="none" anchor="ctr">
            <a:noAutofit/>
          </a:bodyPr>
          <a:lstStyle>
            <a:lvl1pPr marL="0" indent="0">
              <a:buNone/>
              <a:defRPr sz="8800" b="1">
                <a:solidFill>
                  <a:schemeClr val="bg1"/>
                </a:solidFill>
              </a:defRPr>
            </a:lvl1pPr>
          </a:lstStyle>
          <a:p>
            <a:pPr lvl="0"/>
            <a:r>
              <a:rPr lang="en-GB"/>
              <a:t>01.</a:t>
            </a:r>
          </a:p>
        </p:txBody>
      </p:sp>
      <p:sp>
        <p:nvSpPr>
          <p:cNvPr id="23" name="Section title">
            <a:extLst>
              <a:ext uri="{FF2B5EF4-FFF2-40B4-BE49-F238E27FC236}">
                <a16:creationId xmlns:a16="http://schemas.microsoft.com/office/drawing/2014/main" id="{D02C7E95-0776-4566-9F9E-853072349655}"/>
              </a:ext>
            </a:extLst>
          </p:cNvPr>
          <p:cNvSpPr>
            <a:spLocks noGrp="1"/>
          </p:cNvSpPr>
          <p:nvPr>
            <p:ph type="title" hasCustomPrompt="1"/>
          </p:nvPr>
        </p:nvSpPr>
        <p:spPr>
          <a:xfrm>
            <a:off x="452216" y="1628238"/>
            <a:ext cx="7551996" cy="830997"/>
          </a:xfrm>
        </p:spPr>
        <p:txBody>
          <a:bodyPr vert="horz" wrap="square" lIns="0" tIns="0" rIns="0" bIns="0" rtlCol="0" anchor="t">
            <a:spAutoFit/>
          </a:bodyPr>
          <a:lstStyle>
            <a:lvl1pPr>
              <a:defRPr lang="en-GB" sz="6000" cap="none" spc="0" dirty="0">
                <a:solidFill>
                  <a:schemeClr val="bg1"/>
                </a:solidFill>
                <a:latin typeface="Arial Black" panose="020B0A04020102020204" pitchFamily="34" charset="0"/>
              </a:defRPr>
            </a:lvl1pPr>
          </a:lstStyle>
          <a:p>
            <a:pPr lvl="0"/>
            <a:r>
              <a:rPr lang="en-GB"/>
              <a:t>Section title</a:t>
            </a:r>
          </a:p>
        </p:txBody>
      </p:sp>
      <p:sp>
        <p:nvSpPr>
          <p:cNvPr id="13" name="Section subtitle">
            <a:extLst>
              <a:ext uri="{FF2B5EF4-FFF2-40B4-BE49-F238E27FC236}">
                <a16:creationId xmlns:a16="http://schemas.microsoft.com/office/drawing/2014/main" id="{05670778-992C-450F-AD18-EDF3DF65D9E0}"/>
              </a:ext>
            </a:extLst>
          </p:cNvPr>
          <p:cNvSpPr>
            <a:spLocks noGrp="1"/>
          </p:cNvSpPr>
          <p:nvPr>
            <p:ph type="body" idx="1" hasCustomPrompt="1"/>
          </p:nvPr>
        </p:nvSpPr>
        <p:spPr>
          <a:xfrm>
            <a:off x="447556" y="3297749"/>
            <a:ext cx="7551996" cy="312330"/>
          </a:xfrm>
        </p:spPr>
        <p:txBody>
          <a:bodyPr wrap="square" lIns="0" rIns="0" anchor="t">
            <a:spAutoFit/>
          </a:bodyPr>
          <a:lstStyle>
            <a:lvl1pPr marL="0" indent="0">
              <a:buNone/>
              <a:defRPr sz="2000" b="1" cap="none"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Subtitle (optional)</a:t>
            </a:r>
          </a:p>
        </p:txBody>
      </p:sp>
    </p:spTree>
    <p:extLst>
      <p:ext uri="{BB962C8B-B14F-4D97-AF65-F5344CB8AC3E}">
        <p14:creationId xmlns:p14="http://schemas.microsoft.com/office/powerpoint/2010/main" val="670819546"/>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Image wide_left_text_right">
    <p:spTree>
      <p:nvGrpSpPr>
        <p:cNvPr id="1" name=""/>
        <p:cNvGrpSpPr/>
        <p:nvPr/>
      </p:nvGrpSpPr>
      <p:grpSpPr>
        <a:xfrm>
          <a:off x="0" y="0"/>
          <a:ext cx="0" cy="0"/>
          <a:chOff x="0" y="0"/>
          <a:chExt cx="0" cy="0"/>
        </a:xfrm>
      </p:grpSpPr>
      <p:sp>
        <p:nvSpPr>
          <p:cNvPr id="14" name="Slide Number Placeholder 15">
            <a:extLst>
              <a:ext uri="{FF2B5EF4-FFF2-40B4-BE49-F238E27FC236}">
                <a16:creationId xmlns:a16="http://schemas.microsoft.com/office/drawing/2014/main" id="{E2A189AF-6D3A-4832-9F8D-FC5D1FEA9E46}"/>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5" name="Title 4" descr="Header">
            <a:extLst>
              <a:ext uri="{FF2B5EF4-FFF2-40B4-BE49-F238E27FC236}">
                <a16:creationId xmlns:a16="http://schemas.microsoft.com/office/drawing/2014/main" id="{EDB5E312-8509-47D6-BD23-9B6F43E11C3D}"/>
              </a:ext>
            </a:extLst>
          </p:cNvPr>
          <p:cNvSpPr>
            <a:spLocks noGrp="1"/>
          </p:cNvSpPr>
          <p:nvPr>
            <p:ph type="title"/>
          </p:nvPr>
        </p:nvSpPr>
        <p:spPr/>
        <p:txBody>
          <a:bodyPr/>
          <a:lstStyle/>
          <a:p>
            <a:r>
              <a:rPr lang="en-US"/>
              <a:t>Click to edit Master title style</a:t>
            </a:r>
            <a:endParaRPr lang="en-GB"/>
          </a:p>
        </p:txBody>
      </p:sp>
      <p:sp>
        <p:nvSpPr>
          <p:cNvPr id="11" name="Subtitle">
            <a:extLst>
              <a:ext uri="{FF2B5EF4-FFF2-40B4-BE49-F238E27FC236}">
                <a16:creationId xmlns:a16="http://schemas.microsoft.com/office/drawing/2014/main" id="{38FA1497-2C1D-493E-AEE5-D9676662E535}"/>
              </a:ext>
            </a:extLst>
          </p:cNvPr>
          <p:cNvSpPr>
            <a:spLocks noGrp="1"/>
          </p:cNvSpPr>
          <p:nvPr>
            <p:ph type="body" sz="quarter" idx="15" hasCustomPrompt="1"/>
          </p:nvPr>
        </p:nvSpPr>
        <p:spPr>
          <a:xfrm>
            <a:off x="449999" y="1241781"/>
            <a:ext cx="9341699" cy="312330"/>
          </a:xfrm>
          <a:noFill/>
        </p:spPr>
        <p:txBody>
          <a:bodyPr vert="horz" wrap="square" lIns="0" tIns="0" rIns="0" bIns="0" rtlCol="0">
            <a:spAutoFit/>
          </a:bodyPr>
          <a:lstStyle>
            <a:lvl1pPr>
              <a:lnSpc>
                <a:spcPct val="100000"/>
              </a:lnSpc>
              <a:defRPr lang="en-GB" sz="2000" b="1" dirty="0">
                <a:solidFill>
                  <a:schemeClr val="tx2"/>
                </a:solidFill>
              </a:defRPr>
            </a:lvl1pPr>
          </a:lstStyle>
          <a:p>
            <a:pPr lvl="0"/>
            <a:r>
              <a:rPr lang="en-GB"/>
              <a:t>Optional subtitle</a:t>
            </a:r>
          </a:p>
        </p:txBody>
      </p:sp>
      <p:sp>
        <p:nvSpPr>
          <p:cNvPr id="8" name="Image">
            <a:extLst>
              <a:ext uri="{FF2B5EF4-FFF2-40B4-BE49-F238E27FC236}">
                <a16:creationId xmlns:a16="http://schemas.microsoft.com/office/drawing/2014/main" id="{2C876A0F-342B-4DA5-8F94-BF6769465718}"/>
              </a:ext>
              <a:ext uri="{C183D7F6-B498-43B3-948B-1728B52AA6E4}">
                <adec:decorative xmlns:adec="http://schemas.microsoft.com/office/drawing/2017/decorative" val="1"/>
              </a:ext>
            </a:extLst>
          </p:cNvPr>
          <p:cNvSpPr>
            <a:spLocks noGrp="1"/>
          </p:cNvSpPr>
          <p:nvPr>
            <p:ph type="pic" sz="quarter" idx="21" hasCustomPrompt="1"/>
          </p:nvPr>
        </p:nvSpPr>
        <p:spPr>
          <a:xfrm>
            <a:off x="450000" y="1792703"/>
            <a:ext cx="7416799" cy="3877200"/>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3" name="Body text">
            <a:extLst>
              <a:ext uri="{FF2B5EF4-FFF2-40B4-BE49-F238E27FC236}">
                <a16:creationId xmlns:a16="http://schemas.microsoft.com/office/drawing/2014/main" id="{1703231E-4063-4D72-A4F3-5BF19050C303}"/>
              </a:ext>
            </a:extLst>
          </p:cNvPr>
          <p:cNvSpPr>
            <a:spLocks noGrp="1"/>
          </p:cNvSpPr>
          <p:nvPr>
            <p:ph idx="1" hasCustomPrompt="1"/>
          </p:nvPr>
        </p:nvSpPr>
        <p:spPr>
          <a:xfrm>
            <a:off x="8214853" y="1793228"/>
            <a:ext cx="3533775" cy="3876675"/>
          </a:xfrm>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Tree>
    <p:extLst>
      <p:ext uri="{BB962C8B-B14F-4D97-AF65-F5344CB8AC3E}">
        <p14:creationId xmlns:p14="http://schemas.microsoft.com/office/powerpoint/2010/main" val="2460364524"/>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3_images_3_summaries">
    <p:spTree>
      <p:nvGrpSpPr>
        <p:cNvPr id="1" name=""/>
        <p:cNvGrpSpPr/>
        <p:nvPr/>
      </p:nvGrpSpPr>
      <p:grpSpPr>
        <a:xfrm>
          <a:off x="0" y="0"/>
          <a:ext cx="0" cy="0"/>
          <a:chOff x="0" y="0"/>
          <a:chExt cx="0" cy="0"/>
        </a:xfrm>
      </p:grpSpPr>
      <p:sp>
        <p:nvSpPr>
          <p:cNvPr id="19" name="Slide Number Placeholder 15">
            <a:extLst>
              <a:ext uri="{FF2B5EF4-FFF2-40B4-BE49-F238E27FC236}">
                <a16:creationId xmlns:a16="http://schemas.microsoft.com/office/drawing/2014/main" id="{910CBFE0-EF29-4283-82C0-7BE87FF8BF3C}"/>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5" name="Title 4" descr="Header">
            <a:extLst>
              <a:ext uri="{FF2B5EF4-FFF2-40B4-BE49-F238E27FC236}">
                <a16:creationId xmlns:a16="http://schemas.microsoft.com/office/drawing/2014/main" id="{DB5751CC-11B5-48AF-83ED-77DBABCFF9A3}"/>
              </a:ext>
            </a:extLst>
          </p:cNvPr>
          <p:cNvSpPr>
            <a:spLocks noGrp="1"/>
          </p:cNvSpPr>
          <p:nvPr>
            <p:ph type="title"/>
          </p:nvPr>
        </p:nvSpPr>
        <p:spPr/>
        <p:txBody>
          <a:bodyPr/>
          <a:lstStyle/>
          <a:p>
            <a:r>
              <a:rPr lang="en-US"/>
              <a:t>Click to edit Master title style</a:t>
            </a:r>
            <a:endParaRPr lang="en-GB"/>
          </a:p>
        </p:txBody>
      </p:sp>
      <p:sp>
        <p:nvSpPr>
          <p:cNvPr id="17" name="Subtitle">
            <a:extLst>
              <a:ext uri="{FF2B5EF4-FFF2-40B4-BE49-F238E27FC236}">
                <a16:creationId xmlns:a16="http://schemas.microsoft.com/office/drawing/2014/main" id="{0665A03E-1A5A-4860-A19A-E8030E5810F5}"/>
              </a:ext>
            </a:extLst>
          </p:cNvPr>
          <p:cNvSpPr>
            <a:spLocks noGrp="1"/>
          </p:cNvSpPr>
          <p:nvPr>
            <p:ph type="body" sz="quarter" idx="15" hasCustomPrompt="1"/>
          </p:nvPr>
        </p:nvSpPr>
        <p:spPr>
          <a:xfrm>
            <a:off x="449999" y="1241781"/>
            <a:ext cx="9341699" cy="312330"/>
          </a:xfrm>
          <a:noFill/>
        </p:spPr>
        <p:txBody>
          <a:bodyPr vert="horz" wrap="square" lIns="0" tIns="0" rIns="0" bIns="0" rtlCol="0">
            <a:spAutoFit/>
          </a:bodyPr>
          <a:lstStyle>
            <a:lvl1pPr>
              <a:lnSpc>
                <a:spcPct val="100000"/>
              </a:lnSpc>
              <a:defRPr lang="en-GB" sz="2000" b="1" dirty="0">
                <a:solidFill>
                  <a:schemeClr val="tx2"/>
                </a:solidFill>
              </a:defRPr>
            </a:lvl1pPr>
          </a:lstStyle>
          <a:p>
            <a:pPr lvl="0"/>
            <a:r>
              <a:rPr lang="en-GB"/>
              <a:t>Optional subtitle</a:t>
            </a:r>
          </a:p>
        </p:txBody>
      </p:sp>
      <p:sp>
        <p:nvSpPr>
          <p:cNvPr id="8" name="Picture 1">
            <a:extLst>
              <a:ext uri="{FF2B5EF4-FFF2-40B4-BE49-F238E27FC236}">
                <a16:creationId xmlns:a16="http://schemas.microsoft.com/office/drawing/2014/main" id="{2C876A0F-342B-4DA5-8F94-BF6769465718}"/>
              </a:ext>
              <a:ext uri="{C183D7F6-B498-43B3-948B-1728B52AA6E4}">
                <adec:decorative xmlns:adec="http://schemas.microsoft.com/office/drawing/2017/decorative" val="1"/>
              </a:ext>
            </a:extLst>
          </p:cNvPr>
          <p:cNvSpPr>
            <a:spLocks noGrp="1"/>
          </p:cNvSpPr>
          <p:nvPr>
            <p:ph type="pic" sz="quarter" idx="21" hasCustomPrompt="1"/>
          </p:nvPr>
        </p:nvSpPr>
        <p:spPr>
          <a:xfrm>
            <a:off x="450000" y="1792702"/>
            <a:ext cx="3524250" cy="2140354"/>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3" name="Body 1">
            <a:extLst>
              <a:ext uri="{FF2B5EF4-FFF2-40B4-BE49-F238E27FC236}">
                <a16:creationId xmlns:a16="http://schemas.microsoft.com/office/drawing/2014/main" id="{1703231E-4063-4D72-A4F3-5BF19050C303}"/>
              </a:ext>
            </a:extLst>
          </p:cNvPr>
          <p:cNvSpPr>
            <a:spLocks noGrp="1"/>
          </p:cNvSpPr>
          <p:nvPr>
            <p:ph idx="1" hasCustomPrompt="1"/>
          </p:nvPr>
        </p:nvSpPr>
        <p:spPr>
          <a:xfrm>
            <a:off x="450000" y="4113075"/>
            <a:ext cx="3524400" cy="1835288"/>
          </a:xfrm>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13" name="Picture 2">
            <a:extLst>
              <a:ext uri="{FF2B5EF4-FFF2-40B4-BE49-F238E27FC236}">
                <a16:creationId xmlns:a16="http://schemas.microsoft.com/office/drawing/2014/main" id="{7070F8B1-6374-4DE4-83A4-24EB778E4BFB}"/>
              </a:ext>
              <a:ext uri="{C183D7F6-B498-43B3-948B-1728B52AA6E4}">
                <adec:decorative xmlns:adec="http://schemas.microsoft.com/office/drawing/2017/decorative" val="1"/>
              </a:ext>
            </a:extLst>
          </p:cNvPr>
          <p:cNvSpPr>
            <a:spLocks noGrp="1"/>
          </p:cNvSpPr>
          <p:nvPr>
            <p:ph type="pic" sz="quarter" idx="22" hasCustomPrompt="1"/>
          </p:nvPr>
        </p:nvSpPr>
        <p:spPr>
          <a:xfrm>
            <a:off x="4336915" y="1792702"/>
            <a:ext cx="3524250" cy="2140354"/>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15" name="Body 2">
            <a:extLst>
              <a:ext uri="{FF2B5EF4-FFF2-40B4-BE49-F238E27FC236}">
                <a16:creationId xmlns:a16="http://schemas.microsoft.com/office/drawing/2014/main" id="{2D6D46A2-3813-48AC-B44F-11FED09C9607}"/>
              </a:ext>
            </a:extLst>
          </p:cNvPr>
          <p:cNvSpPr>
            <a:spLocks noGrp="1"/>
          </p:cNvSpPr>
          <p:nvPr>
            <p:ph idx="24" hasCustomPrompt="1"/>
          </p:nvPr>
        </p:nvSpPr>
        <p:spPr>
          <a:xfrm>
            <a:off x="4336840" y="4113075"/>
            <a:ext cx="3524400" cy="1835288"/>
          </a:xfrm>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14" name="Picture 3">
            <a:extLst>
              <a:ext uri="{FF2B5EF4-FFF2-40B4-BE49-F238E27FC236}">
                <a16:creationId xmlns:a16="http://schemas.microsoft.com/office/drawing/2014/main" id="{CD7B20FE-529A-4CC3-951B-D284276AB0E8}"/>
              </a:ext>
              <a:ext uri="{C183D7F6-B498-43B3-948B-1728B52AA6E4}">
                <adec:decorative xmlns:adec="http://schemas.microsoft.com/office/drawing/2017/decorative" val="1"/>
              </a:ext>
            </a:extLst>
          </p:cNvPr>
          <p:cNvSpPr>
            <a:spLocks noGrp="1"/>
          </p:cNvSpPr>
          <p:nvPr>
            <p:ph type="pic" sz="quarter" idx="23" hasCustomPrompt="1"/>
          </p:nvPr>
        </p:nvSpPr>
        <p:spPr>
          <a:xfrm>
            <a:off x="8224838" y="1792702"/>
            <a:ext cx="3524250" cy="2140354"/>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16" name="Body 3">
            <a:extLst>
              <a:ext uri="{FF2B5EF4-FFF2-40B4-BE49-F238E27FC236}">
                <a16:creationId xmlns:a16="http://schemas.microsoft.com/office/drawing/2014/main" id="{912710EB-D5BC-4555-8C11-D849D8A58199}"/>
              </a:ext>
            </a:extLst>
          </p:cNvPr>
          <p:cNvSpPr>
            <a:spLocks noGrp="1"/>
          </p:cNvSpPr>
          <p:nvPr>
            <p:ph idx="25" hasCustomPrompt="1"/>
          </p:nvPr>
        </p:nvSpPr>
        <p:spPr>
          <a:xfrm>
            <a:off x="8224838" y="4113075"/>
            <a:ext cx="3524400" cy="1835288"/>
          </a:xfrm>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Tree>
    <p:extLst>
      <p:ext uri="{BB962C8B-B14F-4D97-AF65-F5344CB8AC3E}">
        <p14:creationId xmlns:p14="http://schemas.microsoft.com/office/powerpoint/2010/main" val="1050075950"/>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1_colour_4_images_4_summaries">
    <p:spTree>
      <p:nvGrpSpPr>
        <p:cNvPr id="1" name=""/>
        <p:cNvGrpSpPr/>
        <p:nvPr/>
      </p:nvGrpSpPr>
      <p:grpSpPr>
        <a:xfrm>
          <a:off x="0" y="0"/>
          <a:ext cx="0" cy="0"/>
          <a:chOff x="0" y="0"/>
          <a:chExt cx="0" cy="0"/>
        </a:xfrm>
      </p:grpSpPr>
      <p:sp>
        <p:nvSpPr>
          <p:cNvPr id="16" name="Slide Number Placeholder 15">
            <a:extLst>
              <a:ext uri="{FF2B5EF4-FFF2-40B4-BE49-F238E27FC236}">
                <a16:creationId xmlns:a16="http://schemas.microsoft.com/office/drawing/2014/main" id="{C7FCA8BC-E18E-4916-9049-F9A3E9A34CDA}"/>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2" name="Title 1" descr="Header">
            <a:extLst>
              <a:ext uri="{FF2B5EF4-FFF2-40B4-BE49-F238E27FC236}">
                <a16:creationId xmlns:a16="http://schemas.microsoft.com/office/drawing/2014/main" id="{A87C81DC-5176-4847-8B6F-B68FF50589B8}"/>
              </a:ext>
            </a:extLst>
          </p:cNvPr>
          <p:cNvSpPr>
            <a:spLocks noGrp="1"/>
          </p:cNvSpPr>
          <p:nvPr>
            <p:ph type="title"/>
          </p:nvPr>
        </p:nvSpPr>
        <p:spPr/>
        <p:txBody>
          <a:bodyPr/>
          <a:lstStyle/>
          <a:p>
            <a:r>
              <a:rPr lang="en-US"/>
              <a:t>Click to edit Master title style</a:t>
            </a:r>
            <a:endParaRPr lang="en-GB"/>
          </a:p>
        </p:txBody>
      </p:sp>
      <p:sp>
        <p:nvSpPr>
          <p:cNvPr id="14" name="Subtitle">
            <a:extLst>
              <a:ext uri="{FF2B5EF4-FFF2-40B4-BE49-F238E27FC236}">
                <a16:creationId xmlns:a16="http://schemas.microsoft.com/office/drawing/2014/main" id="{F7D968EA-305C-4683-946E-07A3C4DF490B}"/>
              </a:ext>
            </a:extLst>
          </p:cNvPr>
          <p:cNvSpPr>
            <a:spLocks noGrp="1"/>
          </p:cNvSpPr>
          <p:nvPr>
            <p:ph type="body" sz="quarter" idx="15" hasCustomPrompt="1"/>
          </p:nvPr>
        </p:nvSpPr>
        <p:spPr>
          <a:xfrm>
            <a:off x="450000" y="1241781"/>
            <a:ext cx="9341700" cy="312330"/>
          </a:xfrm>
          <a:noFill/>
        </p:spPr>
        <p:txBody>
          <a:bodyPr vert="horz" wrap="square" lIns="0" tIns="0" rIns="0" bIns="0" rtlCol="0">
            <a:spAutoFit/>
          </a:bodyPr>
          <a:lstStyle>
            <a:lvl1pPr>
              <a:lnSpc>
                <a:spcPct val="100000"/>
              </a:lnSpc>
              <a:defRPr lang="en-GB" sz="2000" b="1" dirty="0">
                <a:solidFill>
                  <a:schemeClr val="tx2"/>
                </a:solidFill>
              </a:defRPr>
            </a:lvl1pPr>
          </a:lstStyle>
          <a:p>
            <a:pPr lvl="0"/>
            <a:r>
              <a:rPr lang="en-GB"/>
              <a:t>Optional subtitle</a:t>
            </a:r>
          </a:p>
        </p:txBody>
      </p:sp>
      <p:sp>
        <p:nvSpPr>
          <p:cNvPr id="27" name="Image 1">
            <a:extLst>
              <a:ext uri="{FF2B5EF4-FFF2-40B4-BE49-F238E27FC236}">
                <a16:creationId xmlns:a16="http://schemas.microsoft.com/office/drawing/2014/main" id="{DEEBD65F-9282-4B5F-A1DF-2D1CD3CF8043}"/>
              </a:ext>
              <a:ext uri="{C183D7F6-B498-43B3-948B-1728B52AA6E4}">
                <adec:decorative xmlns:adec="http://schemas.microsoft.com/office/drawing/2017/decorative" val="1"/>
              </a:ext>
            </a:extLst>
          </p:cNvPr>
          <p:cNvSpPr>
            <a:spLocks noGrp="1"/>
          </p:cNvSpPr>
          <p:nvPr>
            <p:ph type="pic" sz="quarter" idx="21" hasCustomPrompt="1"/>
          </p:nvPr>
        </p:nvSpPr>
        <p:spPr>
          <a:xfrm>
            <a:off x="450000" y="1800869"/>
            <a:ext cx="2563200" cy="2060179"/>
          </a:xfrm>
          <a:pattFill prst="wdUpDiag">
            <a:fgClr>
              <a:schemeClr val="bg1">
                <a:lumMod val="95000"/>
              </a:schemeClr>
            </a:fgClr>
            <a:bgClr>
              <a:schemeClr val="bg1"/>
            </a:bgClr>
          </a:pattFill>
        </p:spPr>
        <p:txBody>
          <a:bodyPr/>
          <a:lstStyle/>
          <a:p>
            <a:r>
              <a:rPr lang="en-GB"/>
              <a:t> </a:t>
            </a:r>
          </a:p>
        </p:txBody>
      </p:sp>
      <p:sp>
        <p:nvSpPr>
          <p:cNvPr id="8" name="Body 1">
            <a:extLst>
              <a:ext uri="{FF2B5EF4-FFF2-40B4-BE49-F238E27FC236}">
                <a16:creationId xmlns:a16="http://schemas.microsoft.com/office/drawing/2014/main" id="{1F8BA170-026C-4B90-B5B2-B245369E3B17}"/>
              </a:ext>
            </a:extLst>
          </p:cNvPr>
          <p:cNvSpPr>
            <a:spLocks noGrp="1"/>
          </p:cNvSpPr>
          <p:nvPr>
            <p:ph idx="1" hasCustomPrompt="1"/>
          </p:nvPr>
        </p:nvSpPr>
        <p:spPr>
          <a:xfrm>
            <a:off x="450000" y="4149080"/>
            <a:ext cx="2562696" cy="1511945"/>
          </a:xfrm>
        </p:spPr>
        <p:txBody>
          <a:bodyPr>
            <a:noAutofit/>
          </a:bodyPr>
          <a:lstStyle>
            <a:lvl1pPr>
              <a:spcBef>
                <a:spcPts val="400"/>
              </a:spcBef>
              <a:defRPr sz="1400">
                <a:solidFill>
                  <a:schemeClr val="tx1"/>
                </a:solidFill>
              </a:defRPr>
            </a:lvl1pPr>
            <a:lvl2pPr>
              <a:spcBef>
                <a:spcPts val="400"/>
              </a:spcBef>
              <a:defRPr sz="1200">
                <a:solidFill>
                  <a:schemeClr val="tx1"/>
                </a:solidFill>
              </a:defRPr>
            </a:lvl2pPr>
            <a:lvl3pPr>
              <a:spcBef>
                <a:spcPts val="400"/>
              </a:spcBef>
              <a:defRPr sz="1200">
                <a:solidFill>
                  <a:schemeClr val="tx1"/>
                </a:solidFill>
              </a:defRPr>
            </a:lvl3pPr>
            <a:lvl4pPr>
              <a:defRPr>
                <a:solidFill>
                  <a:schemeClr val="bg2"/>
                </a:solidFill>
              </a:defRPr>
            </a:lvl4pPr>
            <a:lvl5pPr>
              <a:defRPr>
                <a:solidFill>
                  <a:schemeClr val="bg2"/>
                </a:solidFill>
              </a:defRPr>
            </a:lvl5pPr>
          </a:lstStyle>
          <a:p>
            <a:pPr lvl="0"/>
            <a:r>
              <a:rPr lang="en-GB"/>
              <a:t>Caption here</a:t>
            </a:r>
          </a:p>
        </p:txBody>
      </p:sp>
      <p:sp>
        <p:nvSpPr>
          <p:cNvPr id="13" name="Image 2">
            <a:extLst>
              <a:ext uri="{FF2B5EF4-FFF2-40B4-BE49-F238E27FC236}">
                <a16:creationId xmlns:a16="http://schemas.microsoft.com/office/drawing/2014/main" id="{DC242FF5-44F5-4493-B265-B40F2BCB4A20}"/>
              </a:ext>
              <a:ext uri="{C183D7F6-B498-43B3-948B-1728B52AA6E4}">
                <adec:decorative xmlns:adec="http://schemas.microsoft.com/office/drawing/2017/decorative" val="1"/>
              </a:ext>
            </a:extLst>
          </p:cNvPr>
          <p:cNvSpPr>
            <a:spLocks noGrp="1"/>
          </p:cNvSpPr>
          <p:nvPr>
            <p:ph type="pic" sz="quarter" idx="23" hasCustomPrompt="1"/>
          </p:nvPr>
        </p:nvSpPr>
        <p:spPr>
          <a:xfrm>
            <a:off x="3352152" y="1800869"/>
            <a:ext cx="2563200" cy="2060179"/>
          </a:xfrm>
          <a:pattFill prst="wdUpDiag">
            <a:fgClr>
              <a:schemeClr val="bg1">
                <a:lumMod val="95000"/>
              </a:schemeClr>
            </a:fgClr>
            <a:bgClr>
              <a:schemeClr val="bg1"/>
            </a:bgClr>
          </a:pattFill>
        </p:spPr>
        <p:txBody>
          <a:bodyPr/>
          <a:lstStyle/>
          <a:p>
            <a:r>
              <a:rPr lang="en-GB"/>
              <a:t> </a:t>
            </a:r>
          </a:p>
        </p:txBody>
      </p:sp>
      <p:sp>
        <p:nvSpPr>
          <p:cNvPr id="9" name="Body 2">
            <a:extLst>
              <a:ext uri="{FF2B5EF4-FFF2-40B4-BE49-F238E27FC236}">
                <a16:creationId xmlns:a16="http://schemas.microsoft.com/office/drawing/2014/main" id="{3E6D404C-1B2B-4D62-A705-92420C5E0B10}"/>
              </a:ext>
            </a:extLst>
          </p:cNvPr>
          <p:cNvSpPr>
            <a:spLocks noGrp="1"/>
          </p:cNvSpPr>
          <p:nvPr>
            <p:ph idx="20" hasCustomPrompt="1"/>
          </p:nvPr>
        </p:nvSpPr>
        <p:spPr>
          <a:xfrm>
            <a:off x="3353284" y="4149080"/>
            <a:ext cx="2562696" cy="1511945"/>
          </a:xfrm>
        </p:spPr>
        <p:txBody>
          <a:bodyPr>
            <a:noAutofit/>
          </a:bodyPr>
          <a:lstStyle>
            <a:lvl1pPr>
              <a:spcBef>
                <a:spcPts val="400"/>
              </a:spcBef>
              <a:defRPr sz="1400">
                <a:solidFill>
                  <a:schemeClr val="tx1"/>
                </a:solidFill>
              </a:defRPr>
            </a:lvl1pPr>
            <a:lvl2pPr>
              <a:spcBef>
                <a:spcPts val="400"/>
              </a:spcBef>
              <a:defRPr sz="1200">
                <a:solidFill>
                  <a:schemeClr val="tx1"/>
                </a:solidFill>
              </a:defRPr>
            </a:lvl2pPr>
            <a:lvl3pPr>
              <a:spcBef>
                <a:spcPts val="400"/>
              </a:spcBef>
              <a:defRPr sz="1200">
                <a:solidFill>
                  <a:schemeClr val="tx1"/>
                </a:solidFill>
              </a:defRPr>
            </a:lvl3pPr>
            <a:lvl4pPr>
              <a:defRPr>
                <a:solidFill>
                  <a:schemeClr val="bg2"/>
                </a:solidFill>
              </a:defRPr>
            </a:lvl4pPr>
            <a:lvl5pPr>
              <a:defRPr>
                <a:solidFill>
                  <a:schemeClr val="bg2"/>
                </a:solidFill>
              </a:defRPr>
            </a:lvl5pPr>
          </a:lstStyle>
          <a:p>
            <a:pPr lvl="0"/>
            <a:r>
              <a:rPr lang="en-GB"/>
              <a:t>Caption here</a:t>
            </a:r>
          </a:p>
        </p:txBody>
      </p:sp>
      <p:sp>
        <p:nvSpPr>
          <p:cNvPr id="6" name="Image 3">
            <a:extLst>
              <a:ext uri="{FF2B5EF4-FFF2-40B4-BE49-F238E27FC236}">
                <a16:creationId xmlns:a16="http://schemas.microsoft.com/office/drawing/2014/main" id="{ED83535D-FA30-4D1D-8248-F6840DA1BBDA}"/>
              </a:ext>
              <a:ext uri="{C183D7F6-B498-43B3-948B-1728B52AA6E4}">
                <adec:decorative xmlns:adec="http://schemas.microsoft.com/office/drawing/2017/decorative" val="1"/>
              </a:ext>
            </a:extLst>
          </p:cNvPr>
          <p:cNvSpPr>
            <a:spLocks noGrp="1"/>
          </p:cNvSpPr>
          <p:nvPr>
            <p:ph type="pic" sz="quarter" idx="24" hasCustomPrompt="1"/>
          </p:nvPr>
        </p:nvSpPr>
        <p:spPr>
          <a:xfrm>
            <a:off x="6261392" y="1800869"/>
            <a:ext cx="2563200" cy="2060179"/>
          </a:xfrm>
          <a:pattFill prst="wdUpDiag">
            <a:fgClr>
              <a:schemeClr val="bg1">
                <a:lumMod val="95000"/>
              </a:schemeClr>
            </a:fgClr>
            <a:bgClr>
              <a:schemeClr val="bg1"/>
            </a:bgClr>
          </a:pattFill>
        </p:spPr>
        <p:txBody>
          <a:bodyPr/>
          <a:lstStyle/>
          <a:p>
            <a:r>
              <a:rPr lang="en-GB"/>
              <a:t> </a:t>
            </a:r>
          </a:p>
        </p:txBody>
      </p:sp>
      <p:sp>
        <p:nvSpPr>
          <p:cNvPr id="10" name="Body 3">
            <a:extLst>
              <a:ext uri="{FF2B5EF4-FFF2-40B4-BE49-F238E27FC236}">
                <a16:creationId xmlns:a16="http://schemas.microsoft.com/office/drawing/2014/main" id="{923258DA-B24D-4726-BEDE-A9FF5A9B32FF}"/>
              </a:ext>
            </a:extLst>
          </p:cNvPr>
          <p:cNvSpPr>
            <a:spLocks noGrp="1"/>
          </p:cNvSpPr>
          <p:nvPr>
            <p:ph idx="26" hasCustomPrompt="1"/>
          </p:nvPr>
        </p:nvSpPr>
        <p:spPr>
          <a:xfrm>
            <a:off x="6276263" y="4149080"/>
            <a:ext cx="2562696" cy="1511945"/>
          </a:xfrm>
        </p:spPr>
        <p:txBody>
          <a:bodyPr>
            <a:noAutofit/>
          </a:bodyPr>
          <a:lstStyle>
            <a:lvl1pPr>
              <a:spcBef>
                <a:spcPts val="400"/>
              </a:spcBef>
              <a:defRPr sz="1400">
                <a:solidFill>
                  <a:schemeClr val="tx1"/>
                </a:solidFill>
              </a:defRPr>
            </a:lvl1pPr>
            <a:lvl2pPr>
              <a:spcBef>
                <a:spcPts val="400"/>
              </a:spcBef>
              <a:defRPr sz="1200">
                <a:solidFill>
                  <a:schemeClr val="tx1"/>
                </a:solidFill>
              </a:defRPr>
            </a:lvl2pPr>
            <a:lvl3pPr>
              <a:spcBef>
                <a:spcPts val="400"/>
              </a:spcBef>
              <a:defRPr sz="1200">
                <a:solidFill>
                  <a:schemeClr val="tx1"/>
                </a:solidFill>
              </a:defRPr>
            </a:lvl3pPr>
            <a:lvl4pPr>
              <a:defRPr>
                <a:solidFill>
                  <a:schemeClr val="bg2"/>
                </a:solidFill>
              </a:defRPr>
            </a:lvl4pPr>
            <a:lvl5pPr>
              <a:defRPr>
                <a:solidFill>
                  <a:schemeClr val="bg2"/>
                </a:solidFill>
              </a:defRPr>
            </a:lvl5pPr>
          </a:lstStyle>
          <a:p>
            <a:pPr lvl="0"/>
            <a:r>
              <a:rPr lang="en-GB"/>
              <a:t>Caption here</a:t>
            </a:r>
          </a:p>
        </p:txBody>
      </p:sp>
      <p:sp>
        <p:nvSpPr>
          <p:cNvPr id="7" name="Image 4">
            <a:extLst>
              <a:ext uri="{FF2B5EF4-FFF2-40B4-BE49-F238E27FC236}">
                <a16:creationId xmlns:a16="http://schemas.microsoft.com/office/drawing/2014/main" id="{A0687580-F1BA-4A89-BCCE-FFCF1FA2B8FB}"/>
              </a:ext>
              <a:ext uri="{C183D7F6-B498-43B3-948B-1728B52AA6E4}">
                <adec:decorative xmlns:adec="http://schemas.microsoft.com/office/drawing/2017/decorative" val="1"/>
              </a:ext>
            </a:extLst>
          </p:cNvPr>
          <p:cNvSpPr>
            <a:spLocks noGrp="1"/>
          </p:cNvSpPr>
          <p:nvPr>
            <p:ph type="pic" sz="quarter" idx="25" hasCustomPrompt="1"/>
          </p:nvPr>
        </p:nvSpPr>
        <p:spPr>
          <a:xfrm>
            <a:off x="9170632" y="1800869"/>
            <a:ext cx="2563200" cy="2060179"/>
          </a:xfrm>
          <a:pattFill prst="wdUpDiag">
            <a:fgClr>
              <a:schemeClr val="bg1">
                <a:lumMod val="95000"/>
              </a:schemeClr>
            </a:fgClr>
            <a:bgClr>
              <a:schemeClr val="bg1"/>
            </a:bgClr>
          </a:pattFill>
        </p:spPr>
        <p:txBody>
          <a:bodyPr/>
          <a:lstStyle/>
          <a:p>
            <a:r>
              <a:rPr lang="en-GB"/>
              <a:t> </a:t>
            </a:r>
          </a:p>
        </p:txBody>
      </p:sp>
      <p:sp>
        <p:nvSpPr>
          <p:cNvPr id="11" name="Body 4">
            <a:extLst>
              <a:ext uri="{FF2B5EF4-FFF2-40B4-BE49-F238E27FC236}">
                <a16:creationId xmlns:a16="http://schemas.microsoft.com/office/drawing/2014/main" id="{7729A41C-F3D0-4276-AF16-6EBB4FA68499}"/>
              </a:ext>
            </a:extLst>
          </p:cNvPr>
          <p:cNvSpPr>
            <a:spLocks noGrp="1"/>
          </p:cNvSpPr>
          <p:nvPr>
            <p:ph idx="22" hasCustomPrompt="1"/>
          </p:nvPr>
        </p:nvSpPr>
        <p:spPr>
          <a:xfrm>
            <a:off x="9174577" y="4149080"/>
            <a:ext cx="2562696" cy="1511945"/>
          </a:xfrm>
        </p:spPr>
        <p:txBody>
          <a:bodyPr>
            <a:noAutofit/>
          </a:bodyPr>
          <a:lstStyle>
            <a:lvl1pPr>
              <a:spcBef>
                <a:spcPts val="400"/>
              </a:spcBef>
              <a:defRPr sz="1400">
                <a:solidFill>
                  <a:schemeClr val="tx1"/>
                </a:solidFill>
              </a:defRPr>
            </a:lvl1pPr>
            <a:lvl2pPr>
              <a:spcBef>
                <a:spcPts val="400"/>
              </a:spcBef>
              <a:defRPr sz="1200">
                <a:solidFill>
                  <a:schemeClr val="tx1"/>
                </a:solidFill>
              </a:defRPr>
            </a:lvl2pPr>
            <a:lvl3pPr>
              <a:spcBef>
                <a:spcPts val="400"/>
              </a:spcBef>
              <a:defRPr sz="1200">
                <a:solidFill>
                  <a:schemeClr val="tx1"/>
                </a:solidFill>
              </a:defRPr>
            </a:lvl3pPr>
            <a:lvl4pPr>
              <a:defRPr>
                <a:solidFill>
                  <a:schemeClr val="bg2"/>
                </a:solidFill>
              </a:defRPr>
            </a:lvl4pPr>
            <a:lvl5pPr>
              <a:defRPr>
                <a:solidFill>
                  <a:schemeClr val="bg2"/>
                </a:solidFill>
              </a:defRPr>
            </a:lvl5pPr>
          </a:lstStyle>
          <a:p>
            <a:pPr lvl="0"/>
            <a:r>
              <a:rPr lang="en-GB"/>
              <a:t>Caption here</a:t>
            </a:r>
          </a:p>
        </p:txBody>
      </p:sp>
    </p:spTree>
    <p:extLst>
      <p:ext uri="{BB962C8B-B14F-4D97-AF65-F5344CB8AC3E}">
        <p14:creationId xmlns:p14="http://schemas.microsoft.com/office/powerpoint/2010/main" val="2279574063"/>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Verbatim_layout">
    <p:bg>
      <p:bgPr>
        <a:solidFill>
          <a:schemeClr val="bg1"/>
        </a:solidFill>
        <a:effectLst/>
      </p:bgPr>
    </p:bg>
    <p:spTree>
      <p:nvGrpSpPr>
        <p:cNvPr id="1" name=""/>
        <p:cNvGrpSpPr/>
        <p:nvPr/>
      </p:nvGrpSpPr>
      <p:grpSpPr>
        <a:xfrm>
          <a:off x="0" y="0"/>
          <a:ext cx="0" cy="0"/>
          <a:chOff x="0" y="0"/>
          <a:chExt cx="0" cy="0"/>
        </a:xfrm>
      </p:grpSpPr>
      <p:sp>
        <p:nvSpPr>
          <p:cNvPr id="9" name="Slide Number Placeholder 15">
            <a:extLst>
              <a:ext uri="{FF2B5EF4-FFF2-40B4-BE49-F238E27FC236}">
                <a16:creationId xmlns:a16="http://schemas.microsoft.com/office/drawing/2014/main" id="{C555F450-2DB2-4B44-AC62-1CA75B2685C5}"/>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6" name="Title 5" descr="Header">
            <a:extLst>
              <a:ext uri="{FF2B5EF4-FFF2-40B4-BE49-F238E27FC236}">
                <a16:creationId xmlns:a16="http://schemas.microsoft.com/office/drawing/2014/main" id="{410AED9F-7F2B-47A3-BE62-A5CB841D36DA}"/>
              </a:ext>
            </a:extLst>
          </p:cNvPr>
          <p:cNvSpPr>
            <a:spLocks noGrp="1"/>
          </p:cNvSpPr>
          <p:nvPr>
            <p:ph type="title"/>
          </p:nvPr>
        </p:nvSpPr>
        <p:spPr/>
        <p:txBody>
          <a:bodyPr/>
          <a:lstStyle/>
          <a:p>
            <a:r>
              <a:rPr lang="en-US"/>
              <a:t>Click to edit Master title style</a:t>
            </a:r>
            <a:endParaRPr lang="en-GB"/>
          </a:p>
        </p:txBody>
      </p:sp>
      <p:sp>
        <p:nvSpPr>
          <p:cNvPr id="21" name="Espace réservé du texte 20">
            <a:extLst>
              <a:ext uri="{FF2B5EF4-FFF2-40B4-BE49-F238E27FC236}">
                <a16:creationId xmlns:a16="http://schemas.microsoft.com/office/drawing/2014/main" id="{04EB49EF-74A2-4A31-99CF-80E2BAF35EC6}"/>
              </a:ext>
            </a:extLst>
          </p:cNvPr>
          <p:cNvSpPr>
            <a:spLocks noGrp="1"/>
          </p:cNvSpPr>
          <p:nvPr>
            <p:ph type="body" sz="quarter" idx="15" hasCustomPrompt="1"/>
          </p:nvPr>
        </p:nvSpPr>
        <p:spPr>
          <a:xfrm>
            <a:off x="2367886" y="1788206"/>
            <a:ext cx="9381202" cy="2636591"/>
          </a:xfrm>
        </p:spPr>
        <p:txBody>
          <a:bodyPr anchor="t">
            <a:normAutofit/>
          </a:bodyPr>
          <a:lstStyle>
            <a:lvl1pPr marL="0" indent="0">
              <a:buNone/>
              <a:defRPr sz="2800">
                <a:solidFill>
                  <a:schemeClr val="tx1"/>
                </a:solidFill>
              </a:defRPr>
            </a:lvl1pPr>
          </a:lstStyle>
          <a:p>
            <a:pPr lvl="0"/>
            <a:r>
              <a:rPr lang="en-GB"/>
              <a:t>Insert your quote here</a:t>
            </a:r>
          </a:p>
        </p:txBody>
      </p:sp>
    </p:spTree>
    <p:extLst>
      <p:ext uri="{BB962C8B-B14F-4D97-AF65-F5344CB8AC3E}">
        <p14:creationId xmlns:p14="http://schemas.microsoft.com/office/powerpoint/2010/main" val="3762855363"/>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video">
    <p:spTree>
      <p:nvGrpSpPr>
        <p:cNvPr id="1" name=""/>
        <p:cNvGrpSpPr/>
        <p:nvPr/>
      </p:nvGrpSpPr>
      <p:grpSpPr>
        <a:xfrm>
          <a:off x="0" y="0"/>
          <a:ext cx="0" cy="0"/>
          <a:chOff x="0" y="0"/>
          <a:chExt cx="0" cy="0"/>
        </a:xfrm>
      </p:grpSpPr>
      <p:sp>
        <p:nvSpPr>
          <p:cNvPr id="5" name="Media Placeholder 4">
            <a:extLst>
              <a:ext uri="{FF2B5EF4-FFF2-40B4-BE49-F238E27FC236}">
                <a16:creationId xmlns:a16="http://schemas.microsoft.com/office/drawing/2014/main" id="{AE576D4F-2D55-4CDA-9033-543BCC39CA53}"/>
              </a:ext>
              <a:ext uri="{C183D7F6-B498-43B3-948B-1728B52AA6E4}">
                <adec:decorative xmlns:adec="http://schemas.microsoft.com/office/drawing/2017/decorative" val="1"/>
              </a:ext>
            </a:extLst>
          </p:cNvPr>
          <p:cNvSpPr>
            <a:spLocks noGrp="1"/>
          </p:cNvSpPr>
          <p:nvPr>
            <p:ph type="media" sz="quarter" idx="11"/>
          </p:nvPr>
        </p:nvSpPr>
        <p:spPr>
          <a:xfrm>
            <a:off x="0" y="0"/>
            <a:ext cx="12192000" cy="6858000"/>
          </a:xfrm>
          <a:pattFill prst="wdUpDiag">
            <a:fgClr>
              <a:schemeClr val="bg1">
                <a:lumMod val="85000"/>
              </a:schemeClr>
            </a:fgClr>
            <a:bgClr>
              <a:schemeClr val="bg1"/>
            </a:bgClr>
          </a:pattFill>
        </p:spPr>
        <p:txBody>
          <a:bodyPr/>
          <a:lstStyle>
            <a:lvl1pPr algn="ctr">
              <a:defRPr sz="1800" b="1"/>
            </a:lvl1pPr>
          </a:lstStyle>
          <a:p>
            <a:r>
              <a:rPr lang="en-US"/>
              <a:t>Click icon to add media</a:t>
            </a:r>
            <a:endParaRPr lang="en-GB"/>
          </a:p>
        </p:txBody>
      </p:sp>
    </p:spTree>
    <p:extLst>
      <p:ext uri="{BB962C8B-B14F-4D97-AF65-F5344CB8AC3E}">
        <p14:creationId xmlns:p14="http://schemas.microsoft.com/office/powerpoint/2010/main" val="97054083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coloured_content_no box">
    <p:bg>
      <p:bgPr>
        <a:solidFill>
          <a:schemeClr val="bg2"/>
        </a:solidFill>
        <a:effectLst/>
      </p:bgPr>
    </p:bg>
    <p:spTree>
      <p:nvGrpSpPr>
        <p:cNvPr id="1" name=""/>
        <p:cNvGrpSpPr/>
        <p:nvPr/>
      </p:nvGrpSpPr>
      <p:grpSpPr>
        <a:xfrm>
          <a:off x="0" y="0"/>
          <a:ext cx="0" cy="0"/>
          <a:chOff x="0" y="0"/>
          <a:chExt cx="0" cy="0"/>
        </a:xfrm>
      </p:grpSpPr>
      <p:sp>
        <p:nvSpPr>
          <p:cNvPr id="8" name="Classification">
            <a:extLst>
              <a:ext uri="{FF2B5EF4-FFF2-40B4-BE49-F238E27FC236}">
                <a16:creationId xmlns:a16="http://schemas.microsoft.com/office/drawing/2014/main" id="{FCCAFDDF-4201-41A2-B0B3-5EC7B7AAE819}"/>
              </a:ext>
              <a:ext uri="{C183D7F6-B498-43B3-948B-1728B52AA6E4}">
                <adec:decorative xmlns:adec="http://schemas.microsoft.com/office/drawing/2017/decorative" val="1"/>
              </a:ext>
            </a:extLst>
          </p:cNvPr>
          <p:cNvSpPr txBox="1">
            <a:spLocks/>
          </p:cNvSpPr>
          <p:nvPr/>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pic>
        <p:nvPicPr>
          <p:cNvPr id="14" name="Ipsos logo">
            <a:extLst>
              <a:ext uri="{FF2B5EF4-FFF2-40B4-BE49-F238E27FC236}">
                <a16:creationId xmlns:a16="http://schemas.microsoft.com/office/drawing/2014/main" id="{5494CFC9-A731-4D34-BE2C-CBA5DB979D11}"/>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
        <p:nvSpPr>
          <p:cNvPr id="9" name="Slide Number Placeholder 15">
            <a:extLst>
              <a:ext uri="{FF2B5EF4-FFF2-40B4-BE49-F238E27FC236}">
                <a16:creationId xmlns:a16="http://schemas.microsoft.com/office/drawing/2014/main" id="{08840428-B260-4958-A149-63C86CC793AD}"/>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sp>
        <p:nvSpPr>
          <p:cNvPr id="6" name="Title 5" descr="Header">
            <a:extLst>
              <a:ext uri="{FF2B5EF4-FFF2-40B4-BE49-F238E27FC236}">
                <a16:creationId xmlns:a16="http://schemas.microsoft.com/office/drawing/2014/main" id="{820744D4-4F37-4496-8C6E-073984E812BE}"/>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10" name="Base">
            <a:extLst>
              <a:ext uri="{FF2B5EF4-FFF2-40B4-BE49-F238E27FC236}">
                <a16:creationId xmlns:a16="http://schemas.microsoft.com/office/drawing/2014/main" id="{1C5B7D9D-98FE-46F9-8538-605AD31EFD2B}"/>
              </a:ext>
            </a:extLst>
          </p:cNvPr>
          <p:cNvSpPr>
            <a:spLocks noGrp="1"/>
          </p:cNvSpPr>
          <p:nvPr>
            <p:ph type="body" sz="quarter" idx="18" hasCustomPrompt="1"/>
          </p:nvPr>
        </p:nvSpPr>
        <p:spPr>
          <a:xfrm>
            <a:off x="452897" y="5823783"/>
            <a:ext cx="11277975" cy="124906"/>
          </a:xfrm>
        </p:spPr>
        <p:txBody>
          <a:bodyPr wrap="square" lIns="0" anchor="b">
            <a:spAutoFit/>
          </a:bodyPr>
          <a:lstStyle>
            <a:lvl1pPr marL="0" indent="0" algn="r">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Base and source info (delete if not necessary)</a:t>
            </a:r>
          </a:p>
        </p:txBody>
      </p:sp>
    </p:spTree>
    <p:extLst>
      <p:ext uri="{BB962C8B-B14F-4D97-AF65-F5344CB8AC3E}">
        <p14:creationId xmlns:p14="http://schemas.microsoft.com/office/powerpoint/2010/main" val="4228871374"/>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colour_3_images">
    <p:bg>
      <p:bgPr>
        <a:solidFill>
          <a:schemeClr val="bg2"/>
        </a:solidFill>
        <a:effectLst/>
      </p:bgPr>
    </p:bg>
    <p:spTree>
      <p:nvGrpSpPr>
        <p:cNvPr id="1" name=""/>
        <p:cNvGrpSpPr/>
        <p:nvPr/>
      </p:nvGrpSpPr>
      <p:grpSpPr>
        <a:xfrm>
          <a:off x="0" y="0"/>
          <a:ext cx="0" cy="0"/>
          <a:chOff x="0" y="0"/>
          <a:chExt cx="0" cy="0"/>
        </a:xfrm>
      </p:grpSpPr>
      <p:sp>
        <p:nvSpPr>
          <p:cNvPr id="11" name="Classification">
            <a:extLst>
              <a:ext uri="{FF2B5EF4-FFF2-40B4-BE49-F238E27FC236}">
                <a16:creationId xmlns:a16="http://schemas.microsoft.com/office/drawing/2014/main" id="{45063E99-A35F-44B6-9054-465C2C8C64DA}"/>
              </a:ext>
              <a:ext uri="{C183D7F6-B498-43B3-948B-1728B52AA6E4}">
                <adec:decorative xmlns:adec="http://schemas.microsoft.com/office/drawing/2017/decorative" val="1"/>
              </a:ext>
            </a:extLst>
          </p:cNvPr>
          <p:cNvSpPr txBox="1">
            <a:spLocks/>
          </p:cNvSpPr>
          <p:nvPr/>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pic>
        <p:nvPicPr>
          <p:cNvPr id="14" name="Ipsos Logo">
            <a:extLst>
              <a:ext uri="{FF2B5EF4-FFF2-40B4-BE49-F238E27FC236}">
                <a16:creationId xmlns:a16="http://schemas.microsoft.com/office/drawing/2014/main" id="{78C958C3-C11B-408B-A735-98B5ED534F7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
        <p:nvSpPr>
          <p:cNvPr id="16" name="Slide Number Placeholder 15">
            <a:extLst>
              <a:ext uri="{FF2B5EF4-FFF2-40B4-BE49-F238E27FC236}">
                <a16:creationId xmlns:a16="http://schemas.microsoft.com/office/drawing/2014/main" id="{A4133BC2-693B-4A35-8701-508C00137D0A}"/>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sp>
        <p:nvSpPr>
          <p:cNvPr id="2" name="Title 1" descr="Header">
            <a:extLst>
              <a:ext uri="{FF2B5EF4-FFF2-40B4-BE49-F238E27FC236}">
                <a16:creationId xmlns:a16="http://schemas.microsoft.com/office/drawing/2014/main" id="{BB74796B-52E3-413E-A3C3-9C372F3B6C74}"/>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10" name="Subtitle">
            <a:extLst>
              <a:ext uri="{FF2B5EF4-FFF2-40B4-BE49-F238E27FC236}">
                <a16:creationId xmlns:a16="http://schemas.microsoft.com/office/drawing/2014/main" id="{FF3CEF6F-A2CD-465C-985F-0611581EE7AE}"/>
              </a:ext>
            </a:extLst>
          </p:cNvPr>
          <p:cNvSpPr>
            <a:spLocks noGrp="1"/>
          </p:cNvSpPr>
          <p:nvPr>
            <p:ph type="body" sz="quarter" idx="15" hasCustomPrompt="1"/>
          </p:nvPr>
        </p:nvSpPr>
        <p:spPr>
          <a:xfrm>
            <a:off x="450000" y="1241781"/>
            <a:ext cx="2019784" cy="312330"/>
          </a:xfrm>
          <a:noFill/>
        </p:spPr>
        <p:txBody>
          <a:bodyPr vert="horz" wrap="none" lIns="0" tIns="0" rIns="0" bIns="0" rtlCol="0">
            <a:spAutoFit/>
          </a:bodyPr>
          <a:lstStyle>
            <a:lvl1pPr>
              <a:lnSpc>
                <a:spcPct val="100000"/>
              </a:lnSpc>
              <a:defRPr lang="en-GB" sz="2000" b="1" dirty="0">
                <a:solidFill>
                  <a:schemeClr val="tx2"/>
                </a:solidFill>
              </a:defRPr>
            </a:lvl1pPr>
          </a:lstStyle>
          <a:p>
            <a:pPr lvl="0"/>
            <a:r>
              <a:rPr lang="en-GB"/>
              <a:t>Optional subtitle</a:t>
            </a:r>
          </a:p>
        </p:txBody>
      </p:sp>
      <p:sp>
        <p:nvSpPr>
          <p:cNvPr id="27" name="Image 1">
            <a:extLst>
              <a:ext uri="{FF2B5EF4-FFF2-40B4-BE49-F238E27FC236}">
                <a16:creationId xmlns:a16="http://schemas.microsoft.com/office/drawing/2014/main" id="{DEEBD65F-9282-4B5F-A1DF-2D1CD3CF8043}"/>
              </a:ext>
              <a:ext uri="{C183D7F6-B498-43B3-948B-1728B52AA6E4}">
                <adec:decorative xmlns:adec="http://schemas.microsoft.com/office/drawing/2017/decorative" val="1"/>
              </a:ext>
            </a:extLst>
          </p:cNvPr>
          <p:cNvSpPr>
            <a:spLocks noGrp="1"/>
          </p:cNvSpPr>
          <p:nvPr>
            <p:ph type="pic" sz="quarter" idx="21" hasCustomPrompt="1"/>
          </p:nvPr>
        </p:nvSpPr>
        <p:spPr>
          <a:xfrm>
            <a:off x="450000" y="1799270"/>
            <a:ext cx="3533776" cy="3249910"/>
          </a:xfrm>
          <a:pattFill prst="wdUpDiag">
            <a:fgClr>
              <a:schemeClr val="bg1">
                <a:lumMod val="95000"/>
              </a:schemeClr>
            </a:fgClr>
            <a:bgClr>
              <a:schemeClr val="bg1"/>
            </a:bgClr>
          </a:pattFill>
        </p:spPr>
        <p:txBody>
          <a:bodyPr/>
          <a:lstStyle/>
          <a:p>
            <a:r>
              <a:rPr lang="en-GB"/>
              <a:t> </a:t>
            </a:r>
          </a:p>
        </p:txBody>
      </p:sp>
      <p:sp>
        <p:nvSpPr>
          <p:cNvPr id="12" name="Image 2">
            <a:extLst>
              <a:ext uri="{FF2B5EF4-FFF2-40B4-BE49-F238E27FC236}">
                <a16:creationId xmlns:a16="http://schemas.microsoft.com/office/drawing/2014/main" id="{E1043954-97B2-4040-A670-AE271AC08FC7}"/>
              </a:ext>
              <a:ext uri="{C183D7F6-B498-43B3-948B-1728B52AA6E4}">
                <adec:decorative xmlns:adec="http://schemas.microsoft.com/office/drawing/2017/decorative" val="1"/>
              </a:ext>
            </a:extLst>
          </p:cNvPr>
          <p:cNvSpPr>
            <a:spLocks noGrp="1"/>
          </p:cNvSpPr>
          <p:nvPr>
            <p:ph type="pic" sz="quarter" idx="22" hasCustomPrompt="1"/>
          </p:nvPr>
        </p:nvSpPr>
        <p:spPr>
          <a:xfrm>
            <a:off x="4332524" y="1799270"/>
            <a:ext cx="3533776" cy="3249910"/>
          </a:xfrm>
          <a:pattFill prst="wdUpDiag">
            <a:fgClr>
              <a:schemeClr val="bg1">
                <a:lumMod val="95000"/>
              </a:schemeClr>
            </a:fgClr>
            <a:bgClr>
              <a:schemeClr val="bg1"/>
            </a:bgClr>
          </a:pattFill>
        </p:spPr>
        <p:txBody>
          <a:bodyPr/>
          <a:lstStyle/>
          <a:p>
            <a:r>
              <a:rPr lang="en-GB"/>
              <a:t> </a:t>
            </a:r>
          </a:p>
        </p:txBody>
      </p:sp>
      <p:sp>
        <p:nvSpPr>
          <p:cNvPr id="13" name="Image 3">
            <a:extLst>
              <a:ext uri="{FF2B5EF4-FFF2-40B4-BE49-F238E27FC236}">
                <a16:creationId xmlns:a16="http://schemas.microsoft.com/office/drawing/2014/main" id="{DC242FF5-44F5-4493-B265-B40F2BCB4A20}"/>
              </a:ext>
              <a:ext uri="{C183D7F6-B498-43B3-948B-1728B52AA6E4}">
                <adec:decorative xmlns:adec="http://schemas.microsoft.com/office/drawing/2017/decorative" val="1"/>
              </a:ext>
            </a:extLst>
          </p:cNvPr>
          <p:cNvSpPr>
            <a:spLocks noGrp="1"/>
          </p:cNvSpPr>
          <p:nvPr>
            <p:ph type="pic" sz="quarter" idx="23" hasCustomPrompt="1"/>
          </p:nvPr>
        </p:nvSpPr>
        <p:spPr>
          <a:xfrm>
            <a:off x="8222136" y="1799270"/>
            <a:ext cx="3533776" cy="3249910"/>
          </a:xfrm>
          <a:pattFill prst="wdUpDiag">
            <a:fgClr>
              <a:schemeClr val="bg1">
                <a:lumMod val="95000"/>
              </a:schemeClr>
            </a:fgClr>
            <a:bgClr>
              <a:schemeClr val="bg1"/>
            </a:bgClr>
          </a:pattFill>
        </p:spPr>
        <p:txBody>
          <a:bodyPr/>
          <a:lstStyle/>
          <a:p>
            <a:r>
              <a:rPr lang="en-GB"/>
              <a:t> </a:t>
            </a:r>
          </a:p>
        </p:txBody>
      </p:sp>
    </p:spTree>
    <p:extLst>
      <p:ext uri="{BB962C8B-B14F-4D97-AF65-F5344CB8AC3E}">
        <p14:creationId xmlns:p14="http://schemas.microsoft.com/office/powerpoint/2010/main" val="3562455597"/>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colour_Verbatim_layout">
    <p:bg>
      <p:bgPr>
        <a:solidFill>
          <a:schemeClr val="bg2"/>
        </a:solidFill>
        <a:effectLst/>
      </p:bgPr>
    </p:bg>
    <p:spTree>
      <p:nvGrpSpPr>
        <p:cNvPr id="1" name=""/>
        <p:cNvGrpSpPr/>
        <p:nvPr/>
      </p:nvGrpSpPr>
      <p:grpSpPr>
        <a:xfrm>
          <a:off x="0" y="0"/>
          <a:ext cx="0" cy="0"/>
          <a:chOff x="0" y="0"/>
          <a:chExt cx="0" cy="0"/>
        </a:xfrm>
      </p:grpSpPr>
      <p:sp>
        <p:nvSpPr>
          <p:cNvPr id="11" name="Slide Number Placeholder 15">
            <a:extLst>
              <a:ext uri="{FF2B5EF4-FFF2-40B4-BE49-F238E27FC236}">
                <a16:creationId xmlns:a16="http://schemas.microsoft.com/office/drawing/2014/main" id="{6663AFFB-0329-45CD-AF49-17FFCA2411DA}"/>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sp>
        <p:nvSpPr>
          <p:cNvPr id="4" name="Title 3" descr="Header">
            <a:extLst>
              <a:ext uri="{FF2B5EF4-FFF2-40B4-BE49-F238E27FC236}">
                <a16:creationId xmlns:a16="http://schemas.microsoft.com/office/drawing/2014/main" id="{6953A8D2-20EB-4DFB-893E-8DCA6475DEE1}"/>
              </a:ext>
            </a:extLst>
          </p:cNvPr>
          <p:cNvSpPr>
            <a:spLocks noGrp="1"/>
          </p:cNvSpPr>
          <p:nvPr>
            <p:ph type="title"/>
          </p:nvPr>
        </p:nvSpPr>
        <p:spPr>
          <a:xfrm>
            <a:off x="450000" y="397170"/>
            <a:ext cx="9341700" cy="775597"/>
          </a:xfrm>
        </p:spPr>
        <p:txBody>
          <a:bodyPr/>
          <a:lstStyle>
            <a:lvl1pPr>
              <a:defRPr>
                <a:solidFill>
                  <a:schemeClr val="bg1"/>
                </a:solidFill>
              </a:defRPr>
            </a:lvl1pPr>
          </a:lstStyle>
          <a:p>
            <a:r>
              <a:rPr lang="en-US"/>
              <a:t>Click to edit Master title style</a:t>
            </a:r>
            <a:endParaRPr lang="en-GB"/>
          </a:p>
        </p:txBody>
      </p:sp>
      <p:sp>
        <p:nvSpPr>
          <p:cNvPr id="21" name="Quote area">
            <a:extLst>
              <a:ext uri="{FF2B5EF4-FFF2-40B4-BE49-F238E27FC236}">
                <a16:creationId xmlns:a16="http://schemas.microsoft.com/office/drawing/2014/main" id="{04EB49EF-74A2-4A31-99CF-80E2BAF35EC6}"/>
              </a:ext>
            </a:extLst>
          </p:cNvPr>
          <p:cNvSpPr>
            <a:spLocks noGrp="1"/>
          </p:cNvSpPr>
          <p:nvPr>
            <p:ph type="body" sz="quarter" idx="15" hasCustomPrompt="1"/>
          </p:nvPr>
        </p:nvSpPr>
        <p:spPr>
          <a:xfrm>
            <a:off x="450000" y="2594753"/>
            <a:ext cx="7524198" cy="2636591"/>
          </a:xfrm>
        </p:spPr>
        <p:txBody>
          <a:bodyPr anchor="t">
            <a:normAutofit/>
          </a:bodyPr>
          <a:lstStyle>
            <a:lvl1pPr marL="0" indent="0">
              <a:buNone/>
              <a:defRPr sz="2800">
                <a:solidFill>
                  <a:schemeClr val="bg1"/>
                </a:solidFill>
              </a:defRPr>
            </a:lvl1pPr>
          </a:lstStyle>
          <a:p>
            <a:pPr lvl="0"/>
            <a:r>
              <a:rPr lang="en-GB"/>
              <a:t>Insert your quote here</a:t>
            </a:r>
          </a:p>
        </p:txBody>
      </p:sp>
      <p:sp>
        <p:nvSpPr>
          <p:cNvPr id="10" name="Classification">
            <a:extLst>
              <a:ext uri="{FF2B5EF4-FFF2-40B4-BE49-F238E27FC236}">
                <a16:creationId xmlns:a16="http://schemas.microsoft.com/office/drawing/2014/main" id="{3E26572D-12C7-403B-B402-F5696EC178EB}"/>
              </a:ext>
              <a:ext uri="{C183D7F6-B498-43B3-948B-1728B52AA6E4}">
                <adec:decorative xmlns:adec="http://schemas.microsoft.com/office/drawing/2017/decorative" val="1"/>
              </a:ext>
            </a:extLst>
          </p:cNvPr>
          <p:cNvSpPr txBox="1">
            <a:spLocks/>
          </p:cNvSpPr>
          <p:nvPr/>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pic>
        <p:nvPicPr>
          <p:cNvPr id="8" name="Ipsos logo">
            <a:extLst>
              <a:ext uri="{FF2B5EF4-FFF2-40B4-BE49-F238E27FC236}">
                <a16:creationId xmlns:a16="http://schemas.microsoft.com/office/drawing/2014/main" id="{8A48725C-F1B5-428C-8EF9-637AA22D072F}"/>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Tree>
    <p:extLst>
      <p:ext uri="{BB962C8B-B14F-4D97-AF65-F5344CB8AC3E}">
        <p14:creationId xmlns:p14="http://schemas.microsoft.com/office/powerpoint/2010/main" val="507768771"/>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eam - white background">
    <p:spTree>
      <p:nvGrpSpPr>
        <p:cNvPr id="1" name=""/>
        <p:cNvGrpSpPr/>
        <p:nvPr/>
      </p:nvGrpSpPr>
      <p:grpSpPr>
        <a:xfrm>
          <a:off x="0" y="0"/>
          <a:ext cx="0" cy="0"/>
          <a:chOff x="0" y="0"/>
          <a:chExt cx="0" cy="0"/>
        </a:xfrm>
      </p:grpSpPr>
      <p:sp>
        <p:nvSpPr>
          <p:cNvPr id="36" name="Slide Number Placeholder 15">
            <a:extLst>
              <a:ext uri="{FF2B5EF4-FFF2-40B4-BE49-F238E27FC236}">
                <a16:creationId xmlns:a16="http://schemas.microsoft.com/office/drawing/2014/main" id="{DFFBBC18-CDF1-406F-A4A7-B89B333F2BF6}"/>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5" name="Title 4" descr="Header">
            <a:extLst>
              <a:ext uri="{FF2B5EF4-FFF2-40B4-BE49-F238E27FC236}">
                <a16:creationId xmlns:a16="http://schemas.microsoft.com/office/drawing/2014/main" id="{EFDD40B2-D082-42DF-92D6-EC693ACDE859}"/>
              </a:ext>
            </a:extLst>
          </p:cNvPr>
          <p:cNvSpPr>
            <a:spLocks noGrp="1"/>
          </p:cNvSpPr>
          <p:nvPr>
            <p:ph type="title"/>
          </p:nvPr>
        </p:nvSpPr>
        <p:spPr/>
        <p:txBody>
          <a:bodyPr/>
          <a:lstStyle/>
          <a:p>
            <a:r>
              <a:rPr lang="en-US"/>
              <a:t>Click to edit Master title style</a:t>
            </a:r>
            <a:endParaRPr lang="en-GB"/>
          </a:p>
        </p:txBody>
      </p:sp>
      <p:sp>
        <p:nvSpPr>
          <p:cNvPr id="16" name="Name 1">
            <a:extLst>
              <a:ext uri="{FF2B5EF4-FFF2-40B4-BE49-F238E27FC236}">
                <a16:creationId xmlns:a16="http://schemas.microsoft.com/office/drawing/2014/main" id="{41154020-330A-4307-8B18-1E1750724F82}"/>
              </a:ext>
            </a:extLst>
          </p:cNvPr>
          <p:cNvSpPr>
            <a:spLocks noGrp="1"/>
          </p:cNvSpPr>
          <p:nvPr>
            <p:ph type="body" sz="quarter" idx="22" hasCustomPrompt="1"/>
          </p:nvPr>
        </p:nvSpPr>
        <p:spPr>
          <a:xfrm>
            <a:off x="442913" y="1784350"/>
            <a:ext cx="1573660" cy="390556"/>
          </a:xfrm>
        </p:spPr>
        <p:txBody>
          <a:bodyPr wrap="square" anchor="t">
            <a:spAutoFit/>
          </a:bodyPr>
          <a:lstStyle>
            <a:lvl1pPr>
              <a:spcBef>
                <a:spcPts val="0"/>
              </a:spcBef>
              <a:spcAft>
                <a:spcPts val="0"/>
              </a:spcAft>
              <a:defRPr cap="all" baseline="0">
                <a:solidFill>
                  <a:schemeClr val="tx1"/>
                </a:solidFill>
              </a:defRPr>
            </a:lvl1pPr>
            <a:lvl2pPr marL="0" indent="0">
              <a:spcBef>
                <a:spcPts val="0"/>
              </a:spcBef>
              <a:spcAft>
                <a:spcPts val="0"/>
              </a:spcAft>
              <a:buFont typeface="Arial" panose="020B0604020202020204" pitchFamily="34" charset="0"/>
              <a:buNone/>
              <a:defRPr cap="all" baseline="0">
                <a:solidFill>
                  <a:schemeClr val="tx1"/>
                </a:solidFill>
              </a:defRPr>
            </a:lvl2pPr>
          </a:lstStyle>
          <a:p>
            <a:pPr lvl="0"/>
            <a:r>
              <a:rPr lang="en-GB"/>
              <a:t>First Name</a:t>
            </a:r>
          </a:p>
          <a:p>
            <a:pPr lvl="1"/>
            <a:r>
              <a:rPr lang="en-GB"/>
              <a:t>Last Name</a:t>
            </a:r>
          </a:p>
        </p:txBody>
      </p:sp>
      <p:sp>
        <p:nvSpPr>
          <p:cNvPr id="3" name="Image 1">
            <a:extLst>
              <a:ext uri="{FF2B5EF4-FFF2-40B4-BE49-F238E27FC236}">
                <a16:creationId xmlns:a16="http://schemas.microsoft.com/office/drawing/2014/main" id="{D29AB0E7-CA31-4A74-99A1-D377A0137CBB}"/>
              </a:ext>
              <a:ext uri="{C183D7F6-B498-43B3-948B-1728B52AA6E4}">
                <adec:decorative xmlns:adec="http://schemas.microsoft.com/office/drawing/2017/decorative" val="1"/>
              </a:ext>
            </a:extLst>
          </p:cNvPr>
          <p:cNvSpPr>
            <a:spLocks noGrp="1"/>
          </p:cNvSpPr>
          <p:nvPr>
            <p:ph type="pic" sz="quarter" idx="19"/>
          </p:nvPr>
        </p:nvSpPr>
        <p:spPr>
          <a:xfrm>
            <a:off x="442913" y="2323852"/>
            <a:ext cx="1573660" cy="1573200"/>
          </a:xfrm>
          <a:pattFill prst="wdUpDiag">
            <a:fgClr>
              <a:schemeClr val="bg1">
                <a:lumMod val="85000"/>
              </a:schemeClr>
            </a:fgClr>
            <a:bgClr>
              <a:schemeClr val="bg1"/>
            </a:bgClr>
          </a:pattFill>
        </p:spPr>
        <p:txBody>
          <a:bodyPr/>
          <a:lstStyle>
            <a:lvl1pPr>
              <a:defRPr>
                <a:solidFill>
                  <a:schemeClr val="tx1"/>
                </a:solidFill>
              </a:defRPr>
            </a:lvl1pPr>
          </a:lstStyle>
          <a:p>
            <a:r>
              <a:rPr lang="en-US"/>
              <a:t>Click icon to add picture</a:t>
            </a:r>
            <a:endParaRPr lang="en-GB"/>
          </a:p>
        </p:txBody>
      </p:sp>
      <p:sp>
        <p:nvSpPr>
          <p:cNvPr id="15" name="Body 1">
            <a:extLst>
              <a:ext uri="{FF2B5EF4-FFF2-40B4-BE49-F238E27FC236}">
                <a16:creationId xmlns:a16="http://schemas.microsoft.com/office/drawing/2014/main" id="{A81DA3D4-EF88-48E1-A722-44D4D0FA10B6}"/>
              </a:ext>
            </a:extLst>
          </p:cNvPr>
          <p:cNvSpPr>
            <a:spLocks noGrp="1"/>
          </p:cNvSpPr>
          <p:nvPr>
            <p:ph type="body" sz="quarter" idx="23" hasCustomPrompt="1"/>
          </p:nvPr>
        </p:nvSpPr>
        <p:spPr>
          <a:xfrm>
            <a:off x="442913" y="4045998"/>
            <a:ext cx="1573660" cy="1903877"/>
          </a:xfrm>
        </p:spPr>
        <p:txBody>
          <a:bodyPr wrap="square" anchor="t">
            <a:noAutofit/>
          </a:bodyPr>
          <a:lstStyle>
            <a:lvl1pPr>
              <a:spcBef>
                <a:spcPts val="0"/>
              </a:spcBef>
              <a:spcAft>
                <a:spcPts val="0"/>
              </a:spcAft>
              <a:defRPr>
                <a:solidFill>
                  <a:schemeClr val="tx1"/>
                </a:solidFill>
              </a:defRPr>
            </a:lvl1pPr>
            <a:lvl2pPr marL="0" indent="0">
              <a:spcBef>
                <a:spcPts val="0"/>
              </a:spcBef>
              <a:spcAft>
                <a:spcPts val="0"/>
              </a:spcAft>
              <a:buFont typeface="Arial" panose="020B0604020202020204" pitchFamily="34" charset="0"/>
              <a:buNone/>
              <a:defRPr>
                <a:solidFill>
                  <a:schemeClr val="bg1"/>
                </a:solidFill>
              </a:defRPr>
            </a:lvl2pPr>
          </a:lstStyle>
          <a:p>
            <a:pPr lvl="0"/>
            <a:r>
              <a:rPr lang="en-GB"/>
              <a:t>Title and brief role description here</a:t>
            </a:r>
          </a:p>
        </p:txBody>
      </p:sp>
      <p:sp>
        <p:nvSpPr>
          <p:cNvPr id="20" name="Name 2">
            <a:extLst>
              <a:ext uri="{FF2B5EF4-FFF2-40B4-BE49-F238E27FC236}">
                <a16:creationId xmlns:a16="http://schemas.microsoft.com/office/drawing/2014/main" id="{71613F17-97E2-4491-9EF3-F01FFDE6E863}"/>
              </a:ext>
            </a:extLst>
          </p:cNvPr>
          <p:cNvSpPr>
            <a:spLocks noGrp="1"/>
          </p:cNvSpPr>
          <p:nvPr>
            <p:ph type="body" sz="quarter" idx="25" hasCustomPrompt="1"/>
          </p:nvPr>
        </p:nvSpPr>
        <p:spPr>
          <a:xfrm>
            <a:off x="2389282" y="1784350"/>
            <a:ext cx="1573660" cy="390556"/>
          </a:xfrm>
        </p:spPr>
        <p:txBody>
          <a:bodyPr wrap="square" anchor="t">
            <a:spAutoFit/>
          </a:bodyPr>
          <a:lstStyle>
            <a:lvl1pPr>
              <a:spcBef>
                <a:spcPts val="0"/>
              </a:spcBef>
              <a:spcAft>
                <a:spcPts val="0"/>
              </a:spcAft>
              <a:defRPr cap="all" baseline="0">
                <a:solidFill>
                  <a:schemeClr val="tx1"/>
                </a:solidFill>
              </a:defRPr>
            </a:lvl1pPr>
            <a:lvl2pPr marL="0" indent="0">
              <a:spcBef>
                <a:spcPts val="0"/>
              </a:spcBef>
              <a:spcAft>
                <a:spcPts val="0"/>
              </a:spcAft>
              <a:buFont typeface="Arial" panose="020B0604020202020204" pitchFamily="34" charset="0"/>
              <a:buNone/>
              <a:defRPr cap="all" baseline="0">
                <a:solidFill>
                  <a:schemeClr val="tx1"/>
                </a:solidFill>
              </a:defRPr>
            </a:lvl2pPr>
          </a:lstStyle>
          <a:p>
            <a:pPr lvl="0"/>
            <a:r>
              <a:rPr lang="en-GB"/>
              <a:t>First Name</a:t>
            </a:r>
          </a:p>
          <a:p>
            <a:pPr lvl="1"/>
            <a:r>
              <a:rPr lang="en-GB"/>
              <a:t>Last Name</a:t>
            </a:r>
          </a:p>
        </p:txBody>
      </p:sp>
      <p:sp>
        <p:nvSpPr>
          <p:cNvPr id="19" name="Image 2">
            <a:extLst>
              <a:ext uri="{FF2B5EF4-FFF2-40B4-BE49-F238E27FC236}">
                <a16:creationId xmlns:a16="http://schemas.microsoft.com/office/drawing/2014/main" id="{AB50A41D-7303-4EC5-A88F-0DEBCCAAC491}"/>
              </a:ext>
              <a:ext uri="{C183D7F6-B498-43B3-948B-1728B52AA6E4}">
                <adec:decorative xmlns:adec="http://schemas.microsoft.com/office/drawing/2017/decorative" val="1"/>
              </a:ext>
            </a:extLst>
          </p:cNvPr>
          <p:cNvSpPr>
            <a:spLocks noGrp="1"/>
          </p:cNvSpPr>
          <p:nvPr>
            <p:ph type="pic" sz="quarter" idx="24"/>
          </p:nvPr>
        </p:nvSpPr>
        <p:spPr>
          <a:xfrm>
            <a:off x="2389282" y="2323852"/>
            <a:ext cx="1573660" cy="1573200"/>
          </a:xfrm>
          <a:pattFill prst="wdUpDiag">
            <a:fgClr>
              <a:schemeClr val="bg1">
                <a:lumMod val="85000"/>
              </a:schemeClr>
            </a:fgClr>
            <a:bgClr>
              <a:schemeClr val="bg1"/>
            </a:bgClr>
          </a:pattFill>
        </p:spPr>
        <p:txBody>
          <a:bodyPr/>
          <a:lstStyle>
            <a:lvl1pPr>
              <a:defRPr>
                <a:solidFill>
                  <a:schemeClr val="tx1"/>
                </a:solidFill>
              </a:defRPr>
            </a:lvl1pPr>
          </a:lstStyle>
          <a:p>
            <a:r>
              <a:rPr lang="en-US"/>
              <a:t>Click icon to add picture</a:t>
            </a:r>
            <a:endParaRPr lang="en-GB"/>
          </a:p>
        </p:txBody>
      </p:sp>
      <p:sp>
        <p:nvSpPr>
          <p:cNvPr id="21" name="Body 2">
            <a:extLst>
              <a:ext uri="{FF2B5EF4-FFF2-40B4-BE49-F238E27FC236}">
                <a16:creationId xmlns:a16="http://schemas.microsoft.com/office/drawing/2014/main" id="{6F22912B-7D36-4077-8BFB-FDA6B7BA0EA9}"/>
              </a:ext>
            </a:extLst>
          </p:cNvPr>
          <p:cNvSpPr>
            <a:spLocks noGrp="1"/>
          </p:cNvSpPr>
          <p:nvPr>
            <p:ph type="body" sz="quarter" idx="26" hasCustomPrompt="1"/>
          </p:nvPr>
        </p:nvSpPr>
        <p:spPr>
          <a:xfrm>
            <a:off x="2389282" y="4045998"/>
            <a:ext cx="1573660" cy="1903877"/>
          </a:xfrm>
        </p:spPr>
        <p:txBody>
          <a:bodyPr wrap="square" anchor="t">
            <a:noAutofit/>
          </a:bodyPr>
          <a:lstStyle>
            <a:lvl1pPr>
              <a:spcBef>
                <a:spcPts val="0"/>
              </a:spcBef>
              <a:spcAft>
                <a:spcPts val="0"/>
              </a:spcAft>
              <a:defRPr>
                <a:solidFill>
                  <a:schemeClr val="tx1"/>
                </a:solidFill>
              </a:defRPr>
            </a:lvl1pPr>
            <a:lvl2pPr marL="0" indent="0">
              <a:spcBef>
                <a:spcPts val="0"/>
              </a:spcBef>
              <a:spcAft>
                <a:spcPts val="0"/>
              </a:spcAft>
              <a:buFont typeface="Arial" panose="020B0604020202020204" pitchFamily="34" charset="0"/>
              <a:buNone/>
              <a:defRPr>
                <a:solidFill>
                  <a:schemeClr val="bg1"/>
                </a:solidFill>
              </a:defRPr>
            </a:lvl2pPr>
          </a:lstStyle>
          <a:p>
            <a:pPr lvl="0"/>
            <a:r>
              <a:rPr lang="en-GB"/>
              <a:t>Title and brief role description here</a:t>
            </a:r>
          </a:p>
        </p:txBody>
      </p:sp>
      <p:sp>
        <p:nvSpPr>
          <p:cNvPr id="24" name="Name 3">
            <a:extLst>
              <a:ext uri="{FF2B5EF4-FFF2-40B4-BE49-F238E27FC236}">
                <a16:creationId xmlns:a16="http://schemas.microsoft.com/office/drawing/2014/main" id="{4ACD92D7-D8E5-4F1B-8FF3-A92BC817BD5B}"/>
              </a:ext>
            </a:extLst>
          </p:cNvPr>
          <p:cNvSpPr>
            <a:spLocks noGrp="1"/>
          </p:cNvSpPr>
          <p:nvPr>
            <p:ph type="body" sz="quarter" idx="28" hasCustomPrompt="1"/>
          </p:nvPr>
        </p:nvSpPr>
        <p:spPr>
          <a:xfrm>
            <a:off x="4335651" y="1784350"/>
            <a:ext cx="1573660" cy="390556"/>
          </a:xfrm>
        </p:spPr>
        <p:txBody>
          <a:bodyPr wrap="square" anchor="t">
            <a:spAutoFit/>
          </a:bodyPr>
          <a:lstStyle>
            <a:lvl1pPr>
              <a:spcBef>
                <a:spcPts val="0"/>
              </a:spcBef>
              <a:spcAft>
                <a:spcPts val="0"/>
              </a:spcAft>
              <a:defRPr cap="all" baseline="0">
                <a:solidFill>
                  <a:schemeClr val="tx1"/>
                </a:solidFill>
              </a:defRPr>
            </a:lvl1pPr>
            <a:lvl2pPr marL="0" indent="0">
              <a:spcBef>
                <a:spcPts val="0"/>
              </a:spcBef>
              <a:spcAft>
                <a:spcPts val="0"/>
              </a:spcAft>
              <a:buFont typeface="Arial" panose="020B0604020202020204" pitchFamily="34" charset="0"/>
              <a:buNone/>
              <a:defRPr cap="all" baseline="0">
                <a:solidFill>
                  <a:schemeClr val="tx1"/>
                </a:solidFill>
              </a:defRPr>
            </a:lvl2pPr>
          </a:lstStyle>
          <a:p>
            <a:pPr lvl="0"/>
            <a:r>
              <a:rPr lang="en-GB"/>
              <a:t>First Name</a:t>
            </a:r>
          </a:p>
          <a:p>
            <a:pPr lvl="1"/>
            <a:r>
              <a:rPr lang="en-GB"/>
              <a:t>Last Name</a:t>
            </a:r>
          </a:p>
        </p:txBody>
      </p:sp>
      <p:sp>
        <p:nvSpPr>
          <p:cNvPr id="23" name="Image 3">
            <a:extLst>
              <a:ext uri="{FF2B5EF4-FFF2-40B4-BE49-F238E27FC236}">
                <a16:creationId xmlns:a16="http://schemas.microsoft.com/office/drawing/2014/main" id="{9E21ED7F-5AD8-40F3-BB14-A9A4F3348D3F}"/>
              </a:ext>
              <a:ext uri="{C183D7F6-B498-43B3-948B-1728B52AA6E4}">
                <adec:decorative xmlns:adec="http://schemas.microsoft.com/office/drawing/2017/decorative" val="1"/>
              </a:ext>
            </a:extLst>
          </p:cNvPr>
          <p:cNvSpPr>
            <a:spLocks noGrp="1"/>
          </p:cNvSpPr>
          <p:nvPr>
            <p:ph type="pic" sz="quarter" idx="27"/>
          </p:nvPr>
        </p:nvSpPr>
        <p:spPr>
          <a:xfrm>
            <a:off x="4335651" y="2323852"/>
            <a:ext cx="1573660" cy="1573200"/>
          </a:xfrm>
          <a:pattFill prst="wdUpDiag">
            <a:fgClr>
              <a:schemeClr val="bg1">
                <a:lumMod val="85000"/>
              </a:schemeClr>
            </a:fgClr>
            <a:bgClr>
              <a:schemeClr val="bg1"/>
            </a:bgClr>
          </a:pattFill>
        </p:spPr>
        <p:txBody>
          <a:bodyPr/>
          <a:lstStyle>
            <a:lvl1pPr>
              <a:defRPr>
                <a:solidFill>
                  <a:schemeClr val="tx1"/>
                </a:solidFill>
              </a:defRPr>
            </a:lvl1pPr>
          </a:lstStyle>
          <a:p>
            <a:r>
              <a:rPr lang="en-US"/>
              <a:t>Click icon to add picture</a:t>
            </a:r>
            <a:endParaRPr lang="en-GB"/>
          </a:p>
        </p:txBody>
      </p:sp>
      <p:sp>
        <p:nvSpPr>
          <p:cNvPr id="25" name="Body 3">
            <a:extLst>
              <a:ext uri="{FF2B5EF4-FFF2-40B4-BE49-F238E27FC236}">
                <a16:creationId xmlns:a16="http://schemas.microsoft.com/office/drawing/2014/main" id="{459EAA34-4CBD-4836-8FB9-E4972A4D4702}"/>
              </a:ext>
            </a:extLst>
          </p:cNvPr>
          <p:cNvSpPr>
            <a:spLocks noGrp="1"/>
          </p:cNvSpPr>
          <p:nvPr>
            <p:ph type="body" sz="quarter" idx="29" hasCustomPrompt="1"/>
          </p:nvPr>
        </p:nvSpPr>
        <p:spPr>
          <a:xfrm>
            <a:off x="4335651" y="4045998"/>
            <a:ext cx="1573660" cy="1903877"/>
          </a:xfrm>
        </p:spPr>
        <p:txBody>
          <a:bodyPr wrap="square" anchor="t">
            <a:noAutofit/>
          </a:bodyPr>
          <a:lstStyle>
            <a:lvl1pPr>
              <a:spcBef>
                <a:spcPts val="0"/>
              </a:spcBef>
              <a:spcAft>
                <a:spcPts val="0"/>
              </a:spcAft>
              <a:defRPr>
                <a:solidFill>
                  <a:schemeClr val="tx1"/>
                </a:solidFill>
              </a:defRPr>
            </a:lvl1pPr>
            <a:lvl2pPr marL="0" indent="0">
              <a:spcBef>
                <a:spcPts val="0"/>
              </a:spcBef>
              <a:spcAft>
                <a:spcPts val="0"/>
              </a:spcAft>
              <a:buFont typeface="Arial" panose="020B0604020202020204" pitchFamily="34" charset="0"/>
              <a:buNone/>
              <a:defRPr>
                <a:solidFill>
                  <a:schemeClr val="bg1"/>
                </a:solidFill>
              </a:defRPr>
            </a:lvl2pPr>
          </a:lstStyle>
          <a:p>
            <a:pPr lvl="0"/>
            <a:r>
              <a:rPr lang="en-GB"/>
              <a:t>Title and brief role description here</a:t>
            </a:r>
          </a:p>
        </p:txBody>
      </p:sp>
      <p:sp>
        <p:nvSpPr>
          <p:cNvPr id="27" name="Name 4">
            <a:extLst>
              <a:ext uri="{FF2B5EF4-FFF2-40B4-BE49-F238E27FC236}">
                <a16:creationId xmlns:a16="http://schemas.microsoft.com/office/drawing/2014/main" id="{95119930-DF3D-4F95-9821-DD803BEC06B8}"/>
              </a:ext>
            </a:extLst>
          </p:cNvPr>
          <p:cNvSpPr>
            <a:spLocks noGrp="1"/>
          </p:cNvSpPr>
          <p:nvPr>
            <p:ph type="body" sz="quarter" idx="31" hasCustomPrompt="1"/>
          </p:nvPr>
        </p:nvSpPr>
        <p:spPr>
          <a:xfrm>
            <a:off x="6282020" y="1796352"/>
            <a:ext cx="1573660" cy="390556"/>
          </a:xfrm>
        </p:spPr>
        <p:txBody>
          <a:bodyPr wrap="square" anchor="t">
            <a:spAutoFit/>
          </a:bodyPr>
          <a:lstStyle>
            <a:lvl1pPr>
              <a:spcBef>
                <a:spcPts val="0"/>
              </a:spcBef>
              <a:spcAft>
                <a:spcPts val="0"/>
              </a:spcAft>
              <a:defRPr cap="all" baseline="0">
                <a:solidFill>
                  <a:schemeClr val="tx1"/>
                </a:solidFill>
              </a:defRPr>
            </a:lvl1pPr>
            <a:lvl2pPr marL="0" indent="0">
              <a:spcBef>
                <a:spcPts val="0"/>
              </a:spcBef>
              <a:spcAft>
                <a:spcPts val="0"/>
              </a:spcAft>
              <a:buFont typeface="Arial" panose="020B0604020202020204" pitchFamily="34" charset="0"/>
              <a:buNone/>
              <a:defRPr cap="all" baseline="0">
                <a:solidFill>
                  <a:schemeClr val="tx1"/>
                </a:solidFill>
              </a:defRPr>
            </a:lvl2pPr>
          </a:lstStyle>
          <a:p>
            <a:pPr lvl="0"/>
            <a:r>
              <a:rPr lang="en-GB"/>
              <a:t>First Name</a:t>
            </a:r>
          </a:p>
          <a:p>
            <a:pPr lvl="1"/>
            <a:r>
              <a:rPr lang="en-GB"/>
              <a:t>Last Name</a:t>
            </a:r>
          </a:p>
        </p:txBody>
      </p:sp>
      <p:sp>
        <p:nvSpPr>
          <p:cNvPr id="26" name="Image 4">
            <a:extLst>
              <a:ext uri="{FF2B5EF4-FFF2-40B4-BE49-F238E27FC236}">
                <a16:creationId xmlns:a16="http://schemas.microsoft.com/office/drawing/2014/main" id="{83AB40FE-E4CF-4BDA-ABA9-D8845CD02FCC}"/>
              </a:ext>
              <a:ext uri="{C183D7F6-B498-43B3-948B-1728B52AA6E4}">
                <adec:decorative xmlns:adec="http://schemas.microsoft.com/office/drawing/2017/decorative" val="1"/>
              </a:ext>
            </a:extLst>
          </p:cNvPr>
          <p:cNvSpPr>
            <a:spLocks noGrp="1"/>
          </p:cNvSpPr>
          <p:nvPr>
            <p:ph type="pic" sz="quarter" idx="30"/>
          </p:nvPr>
        </p:nvSpPr>
        <p:spPr>
          <a:xfrm>
            <a:off x="6282020" y="2335854"/>
            <a:ext cx="1573660" cy="1573200"/>
          </a:xfrm>
          <a:pattFill prst="wdUpDiag">
            <a:fgClr>
              <a:schemeClr val="bg1">
                <a:lumMod val="85000"/>
              </a:schemeClr>
            </a:fgClr>
            <a:bgClr>
              <a:schemeClr val="bg1"/>
            </a:bgClr>
          </a:pattFill>
        </p:spPr>
        <p:txBody>
          <a:bodyPr/>
          <a:lstStyle>
            <a:lvl1pPr>
              <a:defRPr>
                <a:solidFill>
                  <a:schemeClr val="tx1"/>
                </a:solidFill>
              </a:defRPr>
            </a:lvl1pPr>
          </a:lstStyle>
          <a:p>
            <a:r>
              <a:rPr lang="en-US"/>
              <a:t>Click icon to add picture</a:t>
            </a:r>
            <a:endParaRPr lang="en-GB"/>
          </a:p>
        </p:txBody>
      </p:sp>
      <p:sp>
        <p:nvSpPr>
          <p:cNvPr id="28" name="Body 4">
            <a:extLst>
              <a:ext uri="{FF2B5EF4-FFF2-40B4-BE49-F238E27FC236}">
                <a16:creationId xmlns:a16="http://schemas.microsoft.com/office/drawing/2014/main" id="{F1EC47F3-3364-4097-9549-A48AAC2F5219}"/>
              </a:ext>
            </a:extLst>
          </p:cNvPr>
          <p:cNvSpPr>
            <a:spLocks noGrp="1"/>
          </p:cNvSpPr>
          <p:nvPr>
            <p:ph type="body" sz="quarter" idx="32" hasCustomPrompt="1"/>
          </p:nvPr>
        </p:nvSpPr>
        <p:spPr>
          <a:xfrm>
            <a:off x="6282020" y="4058000"/>
            <a:ext cx="1573660" cy="1903877"/>
          </a:xfrm>
        </p:spPr>
        <p:txBody>
          <a:bodyPr wrap="square" anchor="t">
            <a:noAutofit/>
          </a:bodyPr>
          <a:lstStyle>
            <a:lvl1pPr>
              <a:spcBef>
                <a:spcPts val="0"/>
              </a:spcBef>
              <a:spcAft>
                <a:spcPts val="0"/>
              </a:spcAft>
              <a:defRPr>
                <a:solidFill>
                  <a:schemeClr val="tx1"/>
                </a:solidFill>
              </a:defRPr>
            </a:lvl1pPr>
            <a:lvl2pPr marL="0" indent="0">
              <a:spcBef>
                <a:spcPts val="0"/>
              </a:spcBef>
              <a:spcAft>
                <a:spcPts val="0"/>
              </a:spcAft>
              <a:buFont typeface="Arial" panose="020B0604020202020204" pitchFamily="34" charset="0"/>
              <a:buNone/>
              <a:defRPr>
                <a:solidFill>
                  <a:schemeClr val="bg1"/>
                </a:solidFill>
              </a:defRPr>
            </a:lvl2pPr>
          </a:lstStyle>
          <a:p>
            <a:pPr lvl="0"/>
            <a:r>
              <a:rPr lang="en-GB"/>
              <a:t>Title and brief role description here</a:t>
            </a:r>
          </a:p>
        </p:txBody>
      </p:sp>
      <p:sp>
        <p:nvSpPr>
          <p:cNvPr id="30" name="Name 5">
            <a:extLst>
              <a:ext uri="{FF2B5EF4-FFF2-40B4-BE49-F238E27FC236}">
                <a16:creationId xmlns:a16="http://schemas.microsoft.com/office/drawing/2014/main" id="{8BC3BB59-8297-4139-8EEB-7AA6A362059C}"/>
              </a:ext>
            </a:extLst>
          </p:cNvPr>
          <p:cNvSpPr>
            <a:spLocks noGrp="1"/>
          </p:cNvSpPr>
          <p:nvPr>
            <p:ph type="body" sz="quarter" idx="34" hasCustomPrompt="1"/>
          </p:nvPr>
        </p:nvSpPr>
        <p:spPr>
          <a:xfrm>
            <a:off x="8228389" y="1796352"/>
            <a:ext cx="1573660" cy="390556"/>
          </a:xfrm>
        </p:spPr>
        <p:txBody>
          <a:bodyPr wrap="square" anchor="t">
            <a:spAutoFit/>
          </a:bodyPr>
          <a:lstStyle>
            <a:lvl1pPr>
              <a:spcBef>
                <a:spcPts val="0"/>
              </a:spcBef>
              <a:spcAft>
                <a:spcPts val="0"/>
              </a:spcAft>
              <a:defRPr cap="all" baseline="0">
                <a:solidFill>
                  <a:schemeClr val="tx1"/>
                </a:solidFill>
              </a:defRPr>
            </a:lvl1pPr>
            <a:lvl2pPr marL="0" indent="0">
              <a:spcBef>
                <a:spcPts val="0"/>
              </a:spcBef>
              <a:spcAft>
                <a:spcPts val="0"/>
              </a:spcAft>
              <a:buFont typeface="Arial" panose="020B0604020202020204" pitchFamily="34" charset="0"/>
              <a:buNone/>
              <a:defRPr cap="all" baseline="0">
                <a:solidFill>
                  <a:schemeClr val="tx1"/>
                </a:solidFill>
              </a:defRPr>
            </a:lvl2pPr>
          </a:lstStyle>
          <a:p>
            <a:pPr lvl="0"/>
            <a:r>
              <a:rPr lang="en-GB"/>
              <a:t>First Name</a:t>
            </a:r>
          </a:p>
          <a:p>
            <a:pPr lvl="1"/>
            <a:r>
              <a:rPr lang="en-GB"/>
              <a:t>Last Name</a:t>
            </a:r>
          </a:p>
        </p:txBody>
      </p:sp>
      <p:sp>
        <p:nvSpPr>
          <p:cNvPr id="29" name="Image 5">
            <a:extLst>
              <a:ext uri="{FF2B5EF4-FFF2-40B4-BE49-F238E27FC236}">
                <a16:creationId xmlns:a16="http://schemas.microsoft.com/office/drawing/2014/main" id="{EAF94D1A-98C5-4874-9015-B7AF58D2BA46}"/>
              </a:ext>
              <a:ext uri="{C183D7F6-B498-43B3-948B-1728B52AA6E4}">
                <adec:decorative xmlns:adec="http://schemas.microsoft.com/office/drawing/2017/decorative" val="1"/>
              </a:ext>
            </a:extLst>
          </p:cNvPr>
          <p:cNvSpPr>
            <a:spLocks noGrp="1"/>
          </p:cNvSpPr>
          <p:nvPr>
            <p:ph type="pic" sz="quarter" idx="33"/>
          </p:nvPr>
        </p:nvSpPr>
        <p:spPr>
          <a:xfrm>
            <a:off x="8228389" y="2335854"/>
            <a:ext cx="1573660" cy="1573200"/>
          </a:xfrm>
          <a:pattFill prst="wdUpDiag">
            <a:fgClr>
              <a:schemeClr val="bg1">
                <a:lumMod val="85000"/>
              </a:schemeClr>
            </a:fgClr>
            <a:bgClr>
              <a:schemeClr val="bg1"/>
            </a:bgClr>
          </a:pattFill>
        </p:spPr>
        <p:txBody>
          <a:bodyPr/>
          <a:lstStyle>
            <a:lvl1pPr>
              <a:defRPr>
                <a:solidFill>
                  <a:schemeClr val="tx1"/>
                </a:solidFill>
              </a:defRPr>
            </a:lvl1pPr>
          </a:lstStyle>
          <a:p>
            <a:r>
              <a:rPr lang="en-US"/>
              <a:t>Click icon to add picture</a:t>
            </a:r>
            <a:endParaRPr lang="en-GB"/>
          </a:p>
        </p:txBody>
      </p:sp>
      <p:sp>
        <p:nvSpPr>
          <p:cNvPr id="31" name="Body 5">
            <a:extLst>
              <a:ext uri="{FF2B5EF4-FFF2-40B4-BE49-F238E27FC236}">
                <a16:creationId xmlns:a16="http://schemas.microsoft.com/office/drawing/2014/main" id="{3539E75B-AA24-4E49-B21A-8AAB8E62C410}"/>
              </a:ext>
            </a:extLst>
          </p:cNvPr>
          <p:cNvSpPr>
            <a:spLocks noGrp="1"/>
          </p:cNvSpPr>
          <p:nvPr>
            <p:ph type="body" sz="quarter" idx="35" hasCustomPrompt="1"/>
          </p:nvPr>
        </p:nvSpPr>
        <p:spPr>
          <a:xfrm>
            <a:off x="8228389" y="4058000"/>
            <a:ext cx="1573660" cy="1903877"/>
          </a:xfrm>
        </p:spPr>
        <p:txBody>
          <a:bodyPr wrap="square" anchor="t">
            <a:noAutofit/>
          </a:bodyPr>
          <a:lstStyle>
            <a:lvl1pPr>
              <a:spcBef>
                <a:spcPts val="0"/>
              </a:spcBef>
              <a:spcAft>
                <a:spcPts val="0"/>
              </a:spcAft>
              <a:defRPr>
                <a:solidFill>
                  <a:schemeClr val="tx1"/>
                </a:solidFill>
              </a:defRPr>
            </a:lvl1pPr>
            <a:lvl2pPr marL="0" indent="0">
              <a:spcBef>
                <a:spcPts val="0"/>
              </a:spcBef>
              <a:spcAft>
                <a:spcPts val="0"/>
              </a:spcAft>
              <a:buFont typeface="Arial" panose="020B0604020202020204" pitchFamily="34" charset="0"/>
              <a:buNone/>
              <a:defRPr>
                <a:solidFill>
                  <a:schemeClr val="bg1"/>
                </a:solidFill>
              </a:defRPr>
            </a:lvl2pPr>
          </a:lstStyle>
          <a:p>
            <a:pPr lvl="0"/>
            <a:r>
              <a:rPr lang="en-GB"/>
              <a:t>Title and brief role description here</a:t>
            </a:r>
          </a:p>
        </p:txBody>
      </p:sp>
      <p:sp>
        <p:nvSpPr>
          <p:cNvPr id="32" name="Image 6">
            <a:extLst>
              <a:ext uri="{FF2B5EF4-FFF2-40B4-BE49-F238E27FC236}">
                <a16:creationId xmlns:a16="http://schemas.microsoft.com/office/drawing/2014/main" id="{4464911A-104B-4D7E-A613-A2D8C8B9252E}"/>
              </a:ext>
              <a:ext uri="{C183D7F6-B498-43B3-948B-1728B52AA6E4}">
                <adec:decorative xmlns:adec="http://schemas.microsoft.com/office/drawing/2017/decorative" val="1"/>
              </a:ext>
            </a:extLst>
          </p:cNvPr>
          <p:cNvSpPr>
            <a:spLocks noGrp="1"/>
          </p:cNvSpPr>
          <p:nvPr>
            <p:ph type="pic" sz="quarter" idx="36"/>
          </p:nvPr>
        </p:nvSpPr>
        <p:spPr>
          <a:xfrm>
            <a:off x="10174757" y="2322339"/>
            <a:ext cx="1573660" cy="1573200"/>
          </a:xfrm>
          <a:pattFill prst="wdUpDiag">
            <a:fgClr>
              <a:schemeClr val="bg1">
                <a:lumMod val="85000"/>
              </a:schemeClr>
            </a:fgClr>
            <a:bgClr>
              <a:schemeClr val="bg1"/>
            </a:bgClr>
          </a:pattFill>
        </p:spPr>
        <p:txBody>
          <a:bodyPr/>
          <a:lstStyle>
            <a:lvl1pPr>
              <a:defRPr>
                <a:solidFill>
                  <a:schemeClr val="tx1"/>
                </a:solidFill>
              </a:defRPr>
            </a:lvl1pPr>
          </a:lstStyle>
          <a:p>
            <a:r>
              <a:rPr lang="en-US"/>
              <a:t>Click icon to add picture</a:t>
            </a:r>
            <a:endParaRPr lang="en-GB"/>
          </a:p>
        </p:txBody>
      </p:sp>
      <p:sp>
        <p:nvSpPr>
          <p:cNvPr id="33" name="Name 6">
            <a:extLst>
              <a:ext uri="{FF2B5EF4-FFF2-40B4-BE49-F238E27FC236}">
                <a16:creationId xmlns:a16="http://schemas.microsoft.com/office/drawing/2014/main" id="{3F21806D-0731-464D-A660-3F50C5CAF670}"/>
              </a:ext>
            </a:extLst>
          </p:cNvPr>
          <p:cNvSpPr>
            <a:spLocks noGrp="1"/>
          </p:cNvSpPr>
          <p:nvPr>
            <p:ph type="body" sz="quarter" idx="37" hasCustomPrompt="1"/>
          </p:nvPr>
        </p:nvSpPr>
        <p:spPr>
          <a:xfrm>
            <a:off x="10174757" y="1782837"/>
            <a:ext cx="1573660" cy="390556"/>
          </a:xfrm>
        </p:spPr>
        <p:txBody>
          <a:bodyPr wrap="square" anchor="t">
            <a:spAutoFit/>
          </a:bodyPr>
          <a:lstStyle>
            <a:lvl1pPr>
              <a:spcBef>
                <a:spcPts val="0"/>
              </a:spcBef>
              <a:spcAft>
                <a:spcPts val="0"/>
              </a:spcAft>
              <a:defRPr cap="all" baseline="0">
                <a:solidFill>
                  <a:schemeClr val="tx1"/>
                </a:solidFill>
              </a:defRPr>
            </a:lvl1pPr>
            <a:lvl2pPr marL="0" indent="0">
              <a:spcBef>
                <a:spcPts val="0"/>
              </a:spcBef>
              <a:spcAft>
                <a:spcPts val="0"/>
              </a:spcAft>
              <a:buFont typeface="Arial" panose="020B0604020202020204" pitchFamily="34" charset="0"/>
              <a:buNone/>
              <a:defRPr cap="all" baseline="0">
                <a:solidFill>
                  <a:schemeClr val="tx1"/>
                </a:solidFill>
              </a:defRPr>
            </a:lvl2pPr>
          </a:lstStyle>
          <a:p>
            <a:pPr lvl="0"/>
            <a:r>
              <a:rPr lang="en-GB"/>
              <a:t>First Name</a:t>
            </a:r>
          </a:p>
          <a:p>
            <a:pPr lvl="1"/>
            <a:r>
              <a:rPr lang="en-GB"/>
              <a:t>Last Name</a:t>
            </a:r>
          </a:p>
        </p:txBody>
      </p:sp>
      <p:sp>
        <p:nvSpPr>
          <p:cNvPr id="34" name="Body 6">
            <a:extLst>
              <a:ext uri="{FF2B5EF4-FFF2-40B4-BE49-F238E27FC236}">
                <a16:creationId xmlns:a16="http://schemas.microsoft.com/office/drawing/2014/main" id="{E534BACD-3BA5-4149-ABE3-6C66E16EC23C}"/>
              </a:ext>
            </a:extLst>
          </p:cNvPr>
          <p:cNvSpPr>
            <a:spLocks noGrp="1"/>
          </p:cNvSpPr>
          <p:nvPr>
            <p:ph type="body" sz="quarter" idx="38" hasCustomPrompt="1"/>
          </p:nvPr>
        </p:nvSpPr>
        <p:spPr>
          <a:xfrm>
            <a:off x="10174757" y="4044485"/>
            <a:ext cx="1573660" cy="1903877"/>
          </a:xfrm>
        </p:spPr>
        <p:txBody>
          <a:bodyPr wrap="square" anchor="t">
            <a:noAutofit/>
          </a:bodyPr>
          <a:lstStyle>
            <a:lvl1pPr>
              <a:spcBef>
                <a:spcPts val="0"/>
              </a:spcBef>
              <a:spcAft>
                <a:spcPts val="0"/>
              </a:spcAft>
              <a:defRPr>
                <a:solidFill>
                  <a:schemeClr val="tx1"/>
                </a:solidFill>
              </a:defRPr>
            </a:lvl1pPr>
            <a:lvl2pPr marL="0" indent="0">
              <a:spcBef>
                <a:spcPts val="0"/>
              </a:spcBef>
              <a:spcAft>
                <a:spcPts val="0"/>
              </a:spcAft>
              <a:buFont typeface="Arial" panose="020B0604020202020204" pitchFamily="34" charset="0"/>
              <a:buNone/>
              <a:defRPr>
                <a:solidFill>
                  <a:schemeClr val="bg1"/>
                </a:solidFill>
              </a:defRPr>
            </a:lvl2pPr>
          </a:lstStyle>
          <a:p>
            <a:pPr lvl="0"/>
            <a:r>
              <a:rPr lang="en-GB"/>
              <a:t>Title and brief role description here</a:t>
            </a:r>
          </a:p>
        </p:txBody>
      </p:sp>
    </p:spTree>
    <p:extLst>
      <p:ext uri="{BB962C8B-B14F-4D97-AF65-F5344CB8AC3E}">
        <p14:creationId xmlns:p14="http://schemas.microsoft.com/office/powerpoint/2010/main" val="132227979"/>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1_Empty">
    <p:bg>
      <p:bgPr>
        <a:solidFill>
          <a:schemeClr val="bg2"/>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F19123C-FC8B-4C07-A0FB-50916C915FB9}"/>
              </a:ext>
            </a:extLst>
          </p:cNvPr>
          <p:cNvSpPr>
            <a:spLocks noGrp="1"/>
          </p:cNvSpPr>
          <p:nvPr>
            <p:ph type="sldNum" sz="quarter" idx="10"/>
          </p:nvPr>
        </p:nvSpPr>
        <p:spPr>
          <a:xfrm>
            <a:off x="437230" y="6279028"/>
            <a:ext cx="304370" cy="365125"/>
          </a:xfrm>
          <a:prstGeom prst="rect">
            <a:avLst/>
          </a:prstGeom>
        </p:spPr>
        <p:txBody>
          <a:bodyPr/>
          <a:lstStyle>
            <a:lvl1pPr>
              <a:defRPr>
                <a:solidFill>
                  <a:schemeClr val="bg1"/>
                </a:solidFill>
              </a:defRPr>
            </a:lvl1pPr>
          </a:lstStyle>
          <a:p>
            <a:fld id="{D61AABEC-672F-4B68-B914-690DA978312C}" type="slidenum">
              <a:rPr lang="en-GB" smtClean="0"/>
              <a:pPr/>
              <a:t>‹#›</a:t>
            </a:fld>
            <a:r>
              <a:rPr lang="en-GB"/>
              <a:t>  </a:t>
            </a:r>
          </a:p>
        </p:txBody>
      </p:sp>
      <p:sp>
        <p:nvSpPr>
          <p:cNvPr id="6" name="White background">
            <a:extLst>
              <a:ext uri="{FF2B5EF4-FFF2-40B4-BE49-F238E27FC236}">
                <a16:creationId xmlns:a16="http://schemas.microsoft.com/office/drawing/2014/main" id="{106595BE-8670-4A5F-B6E3-C00B54377605}"/>
              </a:ext>
              <a:ext uri="{C183D7F6-B498-43B3-948B-1728B52AA6E4}">
                <adec:decorative xmlns:adec="http://schemas.microsoft.com/office/drawing/2017/decorative" val="1"/>
              </a:ext>
            </a:extLst>
          </p:cNvPr>
          <p:cNvSpPr/>
          <p:nvPr/>
        </p:nvSpPr>
        <p:spPr>
          <a:xfrm>
            <a:off x="6096000" y="0"/>
            <a:ext cx="61063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Ipsos logo">
            <a:extLst>
              <a:ext uri="{FF2B5EF4-FFF2-40B4-BE49-F238E27FC236}">
                <a16:creationId xmlns:a16="http://schemas.microsoft.com/office/drawing/2014/main" id="{B85F766D-BBA4-4DFC-AB5B-7DD1C15CBEB3}"/>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
        <p:nvSpPr>
          <p:cNvPr id="2" name="Classification">
            <a:extLst>
              <a:ext uri="{FF2B5EF4-FFF2-40B4-BE49-F238E27FC236}">
                <a16:creationId xmlns:a16="http://schemas.microsoft.com/office/drawing/2014/main" id="{9E81DCE4-A930-B90E-3F71-FFB1A4A08F95}"/>
              </a:ext>
              <a:ext uri="{C183D7F6-B498-43B3-948B-1728B52AA6E4}">
                <adec:decorative xmlns:adec="http://schemas.microsoft.com/office/drawing/2017/decorative" val="1"/>
              </a:ext>
            </a:extLst>
          </p:cNvPr>
          <p:cNvSpPr txBox="1">
            <a:spLocks/>
          </p:cNvSpPr>
          <p:nvPr userDrawn="1"/>
        </p:nvSpPr>
        <p:spPr>
          <a:xfrm>
            <a:off x="817200" y="6515735"/>
            <a:ext cx="5107167"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800">
                <a:solidFill>
                  <a:schemeClr val="bg1"/>
                </a:solidFill>
              </a:rPr>
              <a:t>© Ipsos | GPPS National Summary Report - Chart Samples | January 2024 | Version 1 | Public | Client Use Only</a:t>
            </a:r>
            <a:endParaRPr lang="en-US" sz="800">
              <a:solidFill>
                <a:schemeClr val="bg1"/>
              </a:solidFill>
            </a:endParaRPr>
          </a:p>
        </p:txBody>
      </p:sp>
    </p:spTree>
    <p:extLst>
      <p:ext uri="{BB962C8B-B14F-4D97-AF65-F5344CB8AC3E}">
        <p14:creationId xmlns:p14="http://schemas.microsoft.com/office/powerpoint/2010/main" val="86770227"/>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Divider style 3">
    <p:bg>
      <p:bgPr>
        <a:solidFill>
          <a:schemeClr val="bg2"/>
        </a:solidFill>
        <a:effectLst/>
      </p:bgPr>
    </p:bg>
    <p:spTree>
      <p:nvGrpSpPr>
        <p:cNvPr id="1" name=""/>
        <p:cNvGrpSpPr/>
        <p:nvPr/>
      </p:nvGrpSpPr>
      <p:grpSpPr>
        <a:xfrm>
          <a:off x="0" y="0"/>
          <a:ext cx="0" cy="0"/>
          <a:chOff x="0" y="0"/>
          <a:chExt cx="0" cy="0"/>
        </a:xfrm>
      </p:grpSpPr>
      <p:grpSp>
        <p:nvGrpSpPr>
          <p:cNvPr id="2" name="Stripes">
            <a:extLst>
              <a:ext uri="{FF2B5EF4-FFF2-40B4-BE49-F238E27FC236}">
                <a16:creationId xmlns:a16="http://schemas.microsoft.com/office/drawing/2014/main" id="{F8363405-D317-49D9-AC09-D126FA984994}"/>
              </a:ext>
              <a:ext uri="{C183D7F6-B498-43B3-948B-1728B52AA6E4}">
                <adec:decorative xmlns:adec="http://schemas.microsoft.com/office/drawing/2017/decorative" val="1"/>
              </a:ext>
            </a:extLst>
          </p:cNvPr>
          <p:cNvGrpSpPr/>
          <p:nvPr/>
        </p:nvGrpSpPr>
        <p:grpSpPr>
          <a:xfrm>
            <a:off x="3105663" y="3048001"/>
            <a:ext cx="13736990" cy="2153546"/>
            <a:chOff x="2101012" y="2821242"/>
            <a:chExt cx="11833943" cy="1855206"/>
          </a:xfrm>
        </p:grpSpPr>
        <p:sp>
          <p:nvSpPr>
            <p:cNvPr id="7" name="Stripe 2">
              <a:extLst>
                <a:ext uri="{FF2B5EF4-FFF2-40B4-BE49-F238E27FC236}">
                  <a16:creationId xmlns:a16="http://schemas.microsoft.com/office/drawing/2014/main" id="{98175107-41F8-4124-BEB1-C15BAC8EE677}"/>
                </a:ext>
              </a:extLst>
            </p:cNvPr>
            <p:cNvSpPr/>
            <p:nvPr/>
          </p:nvSpPr>
          <p:spPr bwMode="invGray">
            <a:xfrm rot="18932423">
              <a:off x="2101012" y="2821242"/>
              <a:ext cx="11030122"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9" name="Stripe 1">
              <a:extLst>
                <a:ext uri="{FF2B5EF4-FFF2-40B4-BE49-F238E27FC236}">
                  <a16:creationId xmlns:a16="http://schemas.microsoft.com/office/drawing/2014/main" id="{457C7A43-B93F-4027-88C5-DC7A55533DF5}"/>
                </a:ext>
              </a:extLst>
            </p:cNvPr>
            <p:cNvSpPr/>
            <p:nvPr/>
          </p:nvSpPr>
          <p:spPr bwMode="invGray">
            <a:xfrm rot="18932423">
              <a:off x="4731456" y="3460932"/>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grpSp>
      <p:pic>
        <p:nvPicPr>
          <p:cNvPr id="8" name="Ipsos logo">
            <a:extLst>
              <a:ext uri="{FF2B5EF4-FFF2-40B4-BE49-F238E27FC236}">
                <a16:creationId xmlns:a16="http://schemas.microsoft.com/office/drawing/2014/main" id="{B00FAB51-2CDA-4D6E-92C8-20E0B1A84BA2}"/>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
        <p:nvSpPr>
          <p:cNvPr id="23" name="Classification">
            <a:extLst>
              <a:ext uri="{FF2B5EF4-FFF2-40B4-BE49-F238E27FC236}">
                <a16:creationId xmlns:a16="http://schemas.microsoft.com/office/drawing/2014/main" id="{AF7F8370-89AD-4023-AA0B-97AD508D79FD}"/>
              </a:ext>
              <a:ext uri="{C183D7F6-B498-43B3-948B-1728B52AA6E4}">
                <adec:decorative xmlns:adec="http://schemas.microsoft.com/office/drawing/2017/decorative" val="1"/>
              </a:ext>
            </a:extLst>
          </p:cNvPr>
          <p:cNvSpPr txBox="1">
            <a:spLocks/>
          </p:cNvSpPr>
          <p:nvPr/>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sp>
        <p:nvSpPr>
          <p:cNvPr id="24" name="Slide number">
            <a:extLst>
              <a:ext uri="{FF2B5EF4-FFF2-40B4-BE49-F238E27FC236}">
                <a16:creationId xmlns:a16="http://schemas.microsoft.com/office/drawing/2014/main" id="{BEE29679-29E2-4E78-A343-F2D4279C1984}"/>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sp>
        <p:nvSpPr>
          <p:cNvPr id="10" name="Section number">
            <a:extLst>
              <a:ext uri="{FF2B5EF4-FFF2-40B4-BE49-F238E27FC236}">
                <a16:creationId xmlns:a16="http://schemas.microsoft.com/office/drawing/2014/main" id="{75092690-73EF-48BE-AF76-B3DA9BCC0B7F}"/>
              </a:ext>
            </a:extLst>
          </p:cNvPr>
          <p:cNvSpPr>
            <a:spLocks noGrp="1"/>
          </p:cNvSpPr>
          <p:nvPr>
            <p:ph type="body" sz="quarter" idx="13" hasCustomPrompt="1"/>
          </p:nvPr>
        </p:nvSpPr>
        <p:spPr>
          <a:xfrm>
            <a:off x="399987" y="331696"/>
            <a:ext cx="1641475" cy="1795684"/>
          </a:xfrm>
        </p:spPr>
        <p:txBody>
          <a:bodyPr wrap="none">
            <a:spAutoFit/>
          </a:bodyPr>
          <a:lstStyle>
            <a:lvl1pPr marL="0" indent="0" algn="ctr">
              <a:buNone/>
              <a:defRPr sz="11500" b="1">
                <a:solidFill>
                  <a:schemeClr val="bg1"/>
                </a:solidFill>
              </a:defRPr>
            </a:lvl1pPr>
          </a:lstStyle>
          <a:p>
            <a:pPr lvl="0"/>
            <a:r>
              <a:rPr lang="en-GB"/>
              <a:t>00</a:t>
            </a:r>
          </a:p>
        </p:txBody>
      </p:sp>
      <p:sp>
        <p:nvSpPr>
          <p:cNvPr id="15" name="Title 1">
            <a:extLst>
              <a:ext uri="{FF2B5EF4-FFF2-40B4-BE49-F238E27FC236}">
                <a16:creationId xmlns:a16="http://schemas.microsoft.com/office/drawing/2014/main" id="{6C4BB860-E9E5-4315-9166-BE3A6F99D541}"/>
              </a:ext>
            </a:extLst>
          </p:cNvPr>
          <p:cNvSpPr>
            <a:spLocks noGrp="1"/>
          </p:cNvSpPr>
          <p:nvPr>
            <p:ph type="title" hasCustomPrompt="1"/>
          </p:nvPr>
        </p:nvSpPr>
        <p:spPr>
          <a:xfrm>
            <a:off x="399987" y="2402111"/>
            <a:ext cx="7420302" cy="747897"/>
          </a:xfrm>
        </p:spPr>
        <p:txBody>
          <a:bodyPr vert="horz" wrap="square" lIns="0" tIns="0" rIns="0" bIns="0" rtlCol="0" anchor="t">
            <a:spAutoFit/>
          </a:bodyPr>
          <a:lstStyle>
            <a:lvl1pPr>
              <a:defRPr lang="en-GB" sz="5400" cap="none" spc="0" dirty="0">
                <a:solidFill>
                  <a:schemeClr val="bg1"/>
                </a:solidFill>
                <a:latin typeface="Arial Black" panose="020B0A04020102020204" pitchFamily="34" charset="0"/>
              </a:defRPr>
            </a:lvl1pPr>
          </a:lstStyle>
          <a:p>
            <a:pPr lvl="0"/>
            <a:r>
              <a:rPr lang="en-GB"/>
              <a:t>Section title</a:t>
            </a:r>
          </a:p>
        </p:txBody>
      </p:sp>
      <p:sp>
        <p:nvSpPr>
          <p:cNvPr id="19" name="Subtitle">
            <a:extLst>
              <a:ext uri="{FF2B5EF4-FFF2-40B4-BE49-F238E27FC236}">
                <a16:creationId xmlns:a16="http://schemas.microsoft.com/office/drawing/2014/main" id="{9D0DDBF5-15A9-48AF-8154-A223158BFEC2}"/>
              </a:ext>
            </a:extLst>
          </p:cNvPr>
          <p:cNvSpPr>
            <a:spLocks noGrp="1"/>
          </p:cNvSpPr>
          <p:nvPr>
            <p:ph type="body" idx="1" hasCustomPrompt="1"/>
          </p:nvPr>
        </p:nvSpPr>
        <p:spPr>
          <a:xfrm>
            <a:off x="399987" y="3872467"/>
            <a:ext cx="5508848" cy="312330"/>
          </a:xfrm>
        </p:spPr>
        <p:txBody>
          <a:bodyPr wrap="square" lIns="0" rIns="0">
            <a:spAutoFit/>
          </a:bodyPr>
          <a:lstStyle>
            <a:lvl1pPr marL="0" indent="0">
              <a:buNone/>
              <a:defRPr sz="2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Subtitle (optional)</a:t>
            </a:r>
          </a:p>
        </p:txBody>
      </p:sp>
    </p:spTree>
    <p:extLst>
      <p:ext uri="{BB962C8B-B14F-4D97-AF65-F5344CB8AC3E}">
        <p14:creationId xmlns:p14="http://schemas.microsoft.com/office/powerpoint/2010/main" val="3754485897"/>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End">
    <p:bg>
      <p:bgPr>
        <a:solidFill>
          <a:schemeClr val="accent1"/>
        </a:solidFill>
        <a:effectLst/>
      </p:bgPr>
    </p:bg>
    <p:spTree>
      <p:nvGrpSpPr>
        <p:cNvPr id="1" name=""/>
        <p:cNvGrpSpPr/>
        <p:nvPr/>
      </p:nvGrpSpPr>
      <p:grpSpPr>
        <a:xfrm>
          <a:off x="0" y="0"/>
          <a:ext cx="0" cy="0"/>
          <a:chOff x="0" y="0"/>
          <a:chExt cx="0" cy="0"/>
        </a:xfrm>
      </p:grpSpPr>
      <p:pic>
        <p:nvPicPr>
          <p:cNvPr id="7" name="Ipsos logo">
            <a:extLst>
              <a:ext uri="{FF2B5EF4-FFF2-40B4-BE49-F238E27FC236}">
                <a16:creationId xmlns:a16="http://schemas.microsoft.com/office/drawing/2014/main" id="{D2ABE975-02AB-4364-ADE2-1A92E198096C}"/>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
        <p:nvSpPr>
          <p:cNvPr id="29" name="Stripe 1">
            <a:extLst>
              <a:ext uri="{FF2B5EF4-FFF2-40B4-BE49-F238E27FC236}">
                <a16:creationId xmlns:a16="http://schemas.microsoft.com/office/drawing/2014/main" id="{7F299C1D-1251-47CF-8DC0-0B896E12FCE0}"/>
              </a:ext>
              <a:ext uri="{C183D7F6-B498-43B3-948B-1728B52AA6E4}">
                <adec:decorative xmlns:adec="http://schemas.microsoft.com/office/drawing/2017/decorative" val="1"/>
              </a:ext>
            </a:extLst>
          </p:cNvPr>
          <p:cNvSpPr/>
          <p:nvPr/>
        </p:nvSpPr>
        <p:spPr bwMode="ltGray">
          <a:xfrm rot="18932423">
            <a:off x="2101012" y="2821242"/>
            <a:ext cx="11030122"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Stripe 2">
            <a:extLst>
              <a:ext uri="{FF2B5EF4-FFF2-40B4-BE49-F238E27FC236}">
                <a16:creationId xmlns:a16="http://schemas.microsoft.com/office/drawing/2014/main" id="{C687F725-9BAA-4FDE-BF5B-B39EF6EA033C}"/>
              </a:ext>
              <a:ext uri="{C183D7F6-B498-43B3-948B-1728B52AA6E4}">
                <adec:decorative xmlns:adec="http://schemas.microsoft.com/office/drawing/2017/decorative" val="1"/>
              </a:ext>
            </a:extLst>
          </p:cNvPr>
          <p:cNvSpPr/>
          <p:nvPr/>
        </p:nvSpPr>
        <p:spPr bwMode="ltGray">
          <a:xfrm rot="18932423">
            <a:off x="4731456" y="3460932"/>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Contact 1">
            <a:extLst>
              <a:ext uri="{FF2B5EF4-FFF2-40B4-BE49-F238E27FC236}">
                <a16:creationId xmlns:a16="http://schemas.microsoft.com/office/drawing/2014/main" id="{74E5328E-3F59-46C3-A9D9-969660D8A2F2}"/>
              </a:ext>
            </a:extLst>
          </p:cNvPr>
          <p:cNvSpPr>
            <a:spLocks noGrp="1"/>
          </p:cNvSpPr>
          <p:nvPr>
            <p:ph type="body" sz="quarter" idx="10" hasCustomPrompt="1"/>
          </p:nvPr>
        </p:nvSpPr>
        <p:spPr>
          <a:xfrm>
            <a:off x="602567" y="3079898"/>
            <a:ext cx="2358707" cy="1511300"/>
          </a:xfrm>
        </p:spPr>
        <p:txBody>
          <a:bodyPr/>
          <a:lstStyle>
            <a:lvl1pPr>
              <a:spcBef>
                <a:spcPts val="0"/>
              </a:spcBef>
              <a:spcAft>
                <a:spcPts val="0"/>
              </a:spcAft>
              <a:defRPr sz="1200">
                <a:solidFill>
                  <a:schemeClr val="bg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a:t>Name:</a:t>
            </a:r>
          </a:p>
          <a:p>
            <a:pPr lvl="0"/>
            <a:r>
              <a:rPr lang="en-US"/>
              <a:t>Details:</a:t>
            </a:r>
          </a:p>
        </p:txBody>
      </p:sp>
      <p:sp>
        <p:nvSpPr>
          <p:cNvPr id="10" name="Contact 2">
            <a:extLst>
              <a:ext uri="{FF2B5EF4-FFF2-40B4-BE49-F238E27FC236}">
                <a16:creationId xmlns:a16="http://schemas.microsoft.com/office/drawing/2014/main" id="{B707187B-EFC0-4BB3-900B-74EA1AA558B5}"/>
              </a:ext>
            </a:extLst>
          </p:cNvPr>
          <p:cNvSpPr>
            <a:spLocks noGrp="1"/>
          </p:cNvSpPr>
          <p:nvPr>
            <p:ph type="body" sz="quarter" idx="11" hasCustomPrompt="1"/>
          </p:nvPr>
        </p:nvSpPr>
        <p:spPr>
          <a:xfrm>
            <a:off x="3368627" y="3079898"/>
            <a:ext cx="2358707" cy="1511300"/>
          </a:xfrm>
        </p:spPr>
        <p:txBody>
          <a:bodyPr/>
          <a:lstStyle>
            <a:lvl1pPr>
              <a:spcBef>
                <a:spcPts val="0"/>
              </a:spcBef>
              <a:spcAft>
                <a:spcPts val="0"/>
              </a:spcAft>
              <a:defRPr sz="1200">
                <a:solidFill>
                  <a:schemeClr val="bg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a:t>Name:</a:t>
            </a:r>
          </a:p>
          <a:p>
            <a:pPr lvl="0"/>
            <a:r>
              <a:rPr lang="en-US"/>
              <a:t>Details:</a:t>
            </a:r>
          </a:p>
        </p:txBody>
      </p:sp>
      <p:pic>
        <p:nvPicPr>
          <p:cNvPr id="2" name="Ipsos Logo">
            <a:extLst>
              <a:ext uri="{FF2B5EF4-FFF2-40B4-BE49-F238E27FC236}">
                <a16:creationId xmlns:a16="http://schemas.microsoft.com/office/drawing/2014/main" id="{28FC29F1-D306-3BAE-2026-51554AB950F7}"/>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Tree>
    <p:extLst>
      <p:ext uri="{BB962C8B-B14F-4D97-AF65-F5344CB8AC3E}">
        <p14:creationId xmlns:p14="http://schemas.microsoft.com/office/powerpoint/2010/main" val="339448977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divider_image_stripes">
    <p:bg>
      <p:bgPr>
        <a:solidFill>
          <a:schemeClr val="bg2"/>
        </a:solidFill>
        <a:effectLst/>
      </p:bgPr>
    </p:bg>
    <p:spTree>
      <p:nvGrpSpPr>
        <p:cNvPr id="1" name=""/>
        <p:cNvGrpSpPr/>
        <p:nvPr/>
      </p:nvGrpSpPr>
      <p:grpSpPr>
        <a:xfrm>
          <a:off x="0" y="0"/>
          <a:ext cx="0" cy="0"/>
          <a:chOff x="0" y="0"/>
          <a:chExt cx="0" cy="0"/>
        </a:xfrm>
      </p:grpSpPr>
      <p:pic>
        <p:nvPicPr>
          <p:cNvPr id="11" name="Ipsos logo">
            <a:extLst>
              <a:ext uri="{FF2B5EF4-FFF2-40B4-BE49-F238E27FC236}">
                <a16:creationId xmlns:a16="http://schemas.microsoft.com/office/drawing/2014/main" id="{87BEA1E0-706D-4DD5-A7E6-090E4975CAB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
        <p:nvSpPr>
          <p:cNvPr id="10" name="Stripe 1">
            <a:extLst>
              <a:ext uri="{FF2B5EF4-FFF2-40B4-BE49-F238E27FC236}">
                <a16:creationId xmlns:a16="http://schemas.microsoft.com/office/drawing/2014/main" id="{8A63C613-E08A-438C-B4BB-1DB152FC6184}"/>
              </a:ext>
              <a:ext uri="{C183D7F6-B498-43B3-948B-1728B52AA6E4}">
                <adec:decorative xmlns:adec="http://schemas.microsoft.com/office/drawing/2017/decorative" val="1"/>
              </a:ext>
            </a:extLst>
          </p:cNvPr>
          <p:cNvSpPr/>
          <p:nvPr/>
        </p:nvSpPr>
        <p:spPr bwMode="ltGray">
          <a:xfrm rot="18932423">
            <a:off x="2101012" y="2821242"/>
            <a:ext cx="11030122"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Stripe 2">
            <a:extLst>
              <a:ext uri="{FF2B5EF4-FFF2-40B4-BE49-F238E27FC236}">
                <a16:creationId xmlns:a16="http://schemas.microsoft.com/office/drawing/2014/main" id="{6383E713-552E-43B2-8CD2-158B32053AC8}"/>
              </a:ext>
              <a:ext uri="{C183D7F6-B498-43B3-948B-1728B52AA6E4}">
                <adec:decorative xmlns:adec="http://schemas.microsoft.com/office/drawing/2017/decorative" val="1"/>
              </a:ext>
            </a:extLst>
          </p:cNvPr>
          <p:cNvSpPr/>
          <p:nvPr/>
        </p:nvSpPr>
        <p:spPr bwMode="ltGray">
          <a:xfrm rot="18932423">
            <a:off x="4731456" y="3460932"/>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Contact 1">
            <a:extLst>
              <a:ext uri="{FF2B5EF4-FFF2-40B4-BE49-F238E27FC236}">
                <a16:creationId xmlns:a16="http://schemas.microsoft.com/office/drawing/2014/main" id="{33BB2AE6-EB91-412C-9B9F-AAD520F93B09}"/>
              </a:ext>
            </a:extLst>
          </p:cNvPr>
          <p:cNvSpPr>
            <a:spLocks noGrp="1"/>
          </p:cNvSpPr>
          <p:nvPr>
            <p:ph type="body" sz="quarter" idx="10" hasCustomPrompt="1"/>
          </p:nvPr>
        </p:nvSpPr>
        <p:spPr>
          <a:xfrm>
            <a:off x="602567" y="3079898"/>
            <a:ext cx="2358707" cy="1511300"/>
          </a:xfrm>
        </p:spPr>
        <p:txBody>
          <a:bodyPr/>
          <a:lstStyle>
            <a:lvl1pPr>
              <a:spcBef>
                <a:spcPts val="0"/>
              </a:spcBef>
              <a:spcAft>
                <a:spcPts val="0"/>
              </a:spcAft>
              <a:defRPr sz="1200">
                <a:solidFill>
                  <a:schemeClr val="bg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a:t>Name:</a:t>
            </a:r>
          </a:p>
          <a:p>
            <a:pPr lvl="0"/>
            <a:r>
              <a:rPr lang="en-US"/>
              <a:t>Details:</a:t>
            </a:r>
          </a:p>
        </p:txBody>
      </p:sp>
      <p:sp>
        <p:nvSpPr>
          <p:cNvPr id="16" name="Contact 2">
            <a:extLst>
              <a:ext uri="{FF2B5EF4-FFF2-40B4-BE49-F238E27FC236}">
                <a16:creationId xmlns:a16="http://schemas.microsoft.com/office/drawing/2014/main" id="{3BDA4758-BE57-42C3-AC16-54A3EF8CBC51}"/>
              </a:ext>
            </a:extLst>
          </p:cNvPr>
          <p:cNvSpPr>
            <a:spLocks noGrp="1"/>
          </p:cNvSpPr>
          <p:nvPr>
            <p:ph type="body" sz="quarter" idx="11" hasCustomPrompt="1"/>
          </p:nvPr>
        </p:nvSpPr>
        <p:spPr>
          <a:xfrm>
            <a:off x="3368627" y="3079898"/>
            <a:ext cx="2358707" cy="1511300"/>
          </a:xfrm>
        </p:spPr>
        <p:txBody>
          <a:bodyPr/>
          <a:lstStyle>
            <a:lvl1pPr>
              <a:spcBef>
                <a:spcPts val="0"/>
              </a:spcBef>
              <a:spcAft>
                <a:spcPts val="0"/>
              </a:spcAft>
              <a:defRPr sz="1200">
                <a:solidFill>
                  <a:schemeClr val="bg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a:t>Name:</a:t>
            </a:r>
          </a:p>
          <a:p>
            <a:pPr lvl="0"/>
            <a:r>
              <a:rPr lang="en-US"/>
              <a:t>Details:</a:t>
            </a:r>
          </a:p>
        </p:txBody>
      </p:sp>
      <p:pic>
        <p:nvPicPr>
          <p:cNvPr id="2" name="Ipsos Logo">
            <a:extLst>
              <a:ext uri="{FF2B5EF4-FFF2-40B4-BE49-F238E27FC236}">
                <a16:creationId xmlns:a16="http://schemas.microsoft.com/office/drawing/2014/main" id="{C0AE8A79-BFDD-02A7-F592-CE951559FCAC}"/>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Tree>
    <p:extLst>
      <p:ext uri="{BB962C8B-B14F-4D97-AF65-F5344CB8AC3E}">
        <p14:creationId xmlns:p14="http://schemas.microsoft.com/office/powerpoint/2010/main" val="4014566925"/>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T&amp;C1">
    <p:spTree>
      <p:nvGrpSpPr>
        <p:cNvPr id="1" name=""/>
        <p:cNvGrpSpPr/>
        <p:nvPr/>
      </p:nvGrpSpPr>
      <p:grpSpPr>
        <a:xfrm>
          <a:off x="0" y="0"/>
          <a:ext cx="0" cy="0"/>
          <a:chOff x="0" y="0"/>
          <a:chExt cx="0" cy="0"/>
        </a:xfrm>
      </p:grpSpPr>
      <p:sp>
        <p:nvSpPr>
          <p:cNvPr id="11" name="Slide Number Placeholder 15">
            <a:extLst>
              <a:ext uri="{FF2B5EF4-FFF2-40B4-BE49-F238E27FC236}">
                <a16:creationId xmlns:a16="http://schemas.microsoft.com/office/drawing/2014/main" id="{8D12899D-1C8B-4BF7-9004-B8652304FB39}"/>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5" name="object 27">
            <a:extLst>
              <a:ext uri="{FF2B5EF4-FFF2-40B4-BE49-F238E27FC236}">
                <a16:creationId xmlns:a16="http://schemas.microsoft.com/office/drawing/2014/main" id="{D4587787-16C8-46AC-95EA-ED9773321031}"/>
              </a:ext>
              <a:ext uri="{C183D7F6-B498-43B3-948B-1728B52AA6E4}">
                <adec:decorative xmlns:adec="http://schemas.microsoft.com/office/drawing/2017/decorative" val="1"/>
              </a:ext>
            </a:extLst>
          </p:cNvPr>
          <p:cNvSpPr txBox="1">
            <a:spLocks/>
          </p:cNvSpPr>
          <p:nvPr/>
        </p:nvSpPr>
        <p:spPr>
          <a:xfrm>
            <a:off x="442913" y="78156"/>
            <a:ext cx="1582737" cy="94257"/>
          </a:xfrm>
          <a:prstGeom prst="rect">
            <a:avLst/>
          </a:prstGeom>
        </p:spPr>
        <p:txBody>
          <a:bodyPr vert="horz" wrap="square" lIns="0" tIns="1905" rIns="0" bIns="0" rtlCol="0">
            <a:spAutoFit/>
          </a:bodyPr>
          <a:lstStyle>
            <a:defPPr>
              <a:defRPr lang="en-US"/>
            </a:defPPr>
            <a:lvl1pPr marL="0" algn="l" defTabSz="914400" rtl="0" eaLnBrk="1" latinLnBrk="0" hangingPunct="1">
              <a:defRPr sz="800" b="0" i="0" kern="1200">
                <a:solidFill>
                  <a:schemeClr val="tx1"/>
                </a:solidFill>
                <a:latin typeface="Times New Roman"/>
                <a:ea typeface="+mn-ea"/>
                <a:cs typeface="Times New Roman"/>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marR="0" lvl="0" indent="0" algn="l" defTabSz="914400" rtl="0" eaLnBrk="1" fontAlgn="auto" latinLnBrk="0" hangingPunct="1">
              <a:lnSpc>
                <a:spcPct val="100000"/>
              </a:lnSpc>
              <a:spcBef>
                <a:spcPts val="15"/>
              </a:spcBef>
              <a:spcAft>
                <a:spcPts val="0"/>
              </a:spcAft>
              <a:buClrTx/>
              <a:buSzTx/>
              <a:buFontTx/>
              <a:buNone/>
              <a:tabLst/>
              <a:defRPr/>
            </a:pPr>
            <a:r>
              <a:rPr kumimoji="0" lang="en-GB" sz="600" b="0" i="1" u="none" strike="noStrike" kern="1200" cap="none" spc="-5" normalizeH="0" baseline="0" noProof="0">
                <a:ln>
                  <a:noFill/>
                </a:ln>
                <a:effectLst/>
                <a:uLnTx/>
                <a:uFillTx/>
                <a:latin typeface="+mn-lt"/>
                <a:ea typeface="+mn-ea"/>
                <a:cs typeface="Times New Roman"/>
              </a:rPr>
              <a:t>Version</a:t>
            </a:r>
            <a:r>
              <a:rPr kumimoji="0" lang="en-GB" sz="600" b="0" i="1" u="none" strike="noStrike" kern="1200" cap="none" spc="-30" normalizeH="0" baseline="0" noProof="0">
                <a:ln>
                  <a:noFill/>
                </a:ln>
                <a:effectLst/>
                <a:uLnTx/>
                <a:uFillTx/>
                <a:latin typeface="+mn-lt"/>
                <a:ea typeface="+mn-ea"/>
                <a:cs typeface="Times New Roman"/>
              </a:rPr>
              <a:t> </a:t>
            </a:r>
            <a:r>
              <a:rPr kumimoji="0" lang="en-GB" sz="600" b="0" i="1" u="none" strike="noStrike" kern="1200" cap="none" spc="0" normalizeH="0" baseline="0" noProof="0">
                <a:ln>
                  <a:noFill/>
                </a:ln>
                <a:effectLst/>
                <a:uLnTx/>
                <a:uFillTx/>
                <a:latin typeface="+mn-lt"/>
                <a:ea typeface="+mn-ea"/>
                <a:cs typeface="Times New Roman"/>
              </a:rPr>
              <a:t>10.</a:t>
            </a:r>
            <a:r>
              <a:rPr kumimoji="0" lang="en-GB" sz="600" b="0" i="1" u="none" strike="noStrike" kern="1200" cap="none" spc="-20" normalizeH="0" baseline="0" noProof="0">
                <a:ln>
                  <a:noFill/>
                </a:ln>
                <a:effectLst/>
                <a:uLnTx/>
                <a:uFillTx/>
                <a:latin typeface="+mn-lt"/>
                <a:ea typeface="+mn-ea"/>
                <a:cs typeface="Times New Roman"/>
              </a:rPr>
              <a:t> </a:t>
            </a:r>
            <a:r>
              <a:rPr kumimoji="0" lang="en-GB" sz="600" b="0" i="1" u="none" strike="noStrike" kern="1200" cap="none" spc="-5" normalizeH="0" baseline="0" noProof="0">
                <a:ln>
                  <a:noFill/>
                </a:ln>
                <a:effectLst/>
                <a:uLnTx/>
                <a:uFillTx/>
                <a:latin typeface="+mn-lt"/>
                <a:ea typeface="+mn-ea"/>
                <a:cs typeface="Times New Roman"/>
              </a:rPr>
              <a:t>January.22</a:t>
            </a:r>
          </a:p>
        </p:txBody>
      </p:sp>
      <p:sp>
        <p:nvSpPr>
          <p:cNvPr id="7" name="object 4">
            <a:extLst>
              <a:ext uri="{FF2B5EF4-FFF2-40B4-BE49-F238E27FC236}">
                <a16:creationId xmlns:a16="http://schemas.microsoft.com/office/drawing/2014/main" id="{290D25E3-0A8E-4E86-912A-D89EC09A21EC}"/>
              </a:ext>
            </a:extLst>
          </p:cNvPr>
          <p:cNvSpPr txBox="1"/>
          <p:nvPr/>
        </p:nvSpPr>
        <p:spPr>
          <a:xfrm>
            <a:off x="442913" y="431289"/>
            <a:ext cx="11306175" cy="5525373"/>
          </a:xfrm>
          <a:prstGeom prst="rect">
            <a:avLst/>
          </a:prstGeom>
        </p:spPr>
        <p:txBody>
          <a:bodyPr vert="horz" wrap="square" lIns="0" tIns="19685" rIns="0" bIns="0" numCol="3" spcCol="360000" rtlCol="0">
            <a:noAutofit/>
          </a:bodyPr>
          <a:lstStyle/>
          <a:p>
            <a:pPr marL="12700">
              <a:spcBef>
                <a:spcPts val="300"/>
              </a:spcBef>
              <a:spcAft>
                <a:spcPts val="300"/>
              </a:spcAft>
            </a:pPr>
            <a:r>
              <a:rPr lang="en-GB" sz="700" b="1" spc="-5">
                <a:latin typeface="Arial"/>
                <a:cs typeface="Arial"/>
              </a:rPr>
              <a:t>Supplier -</a:t>
            </a:r>
            <a:r>
              <a:rPr lang="en-GB" sz="700" b="1" spc="-10">
                <a:latin typeface="Arial"/>
                <a:cs typeface="Arial"/>
              </a:rPr>
              <a:t> </a:t>
            </a:r>
            <a:r>
              <a:rPr lang="en-GB" sz="700" b="1" spc="-5">
                <a:latin typeface="Arial"/>
                <a:cs typeface="Arial"/>
              </a:rPr>
              <a:t>Terms</a:t>
            </a:r>
            <a:r>
              <a:rPr lang="en-GB" sz="700" b="1">
                <a:latin typeface="Arial"/>
                <a:cs typeface="Arial"/>
              </a:rPr>
              <a:t> </a:t>
            </a:r>
            <a:r>
              <a:rPr lang="en-GB" sz="700" b="1" spc="-5">
                <a:latin typeface="Arial"/>
                <a:cs typeface="Arial"/>
              </a:rPr>
              <a:t>&amp; Conditions</a:t>
            </a:r>
            <a:r>
              <a:rPr lang="en-GB" sz="700" b="1" spc="5">
                <a:latin typeface="Arial"/>
                <a:cs typeface="Arial"/>
              </a:rPr>
              <a:t> </a:t>
            </a:r>
            <a:r>
              <a:rPr lang="en-GB" sz="700" b="1">
                <a:latin typeface="Arial"/>
                <a:cs typeface="Arial"/>
              </a:rPr>
              <a:t>of</a:t>
            </a:r>
            <a:r>
              <a:rPr lang="en-GB" sz="700" b="1" spc="-15">
                <a:latin typeface="Arial"/>
                <a:cs typeface="Arial"/>
              </a:rPr>
              <a:t> </a:t>
            </a:r>
            <a:r>
              <a:rPr lang="en-GB" sz="700" b="1" spc="-5">
                <a:latin typeface="Arial"/>
                <a:cs typeface="Arial"/>
              </a:rPr>
              <a:t>Contract</a:t>
            </a:r>
          </a:p>
          <a:p>
            <a:pPr marL="12700">
              <a:spcBef>
                <a:spcPts val="300"/>
              </a:spcBef>
              <a:spcAft>
                <a:spcPts val="300"/>
              </a:spcAft>
            </a:pPr>
            <a:r>
              <a:rPr lang="en-GB" sz="700" spc="-5">
                <a:latin typeface="Arial"/>
                <a:cs typeface="Arial"/>
              </a:rPr>
              <a:t>Reference is made to the proposal to which this document is attached, issued </a:t>
            </a:r>
            <a:r>
              <a:rPr lang="en-GB" sz="700" spc="-10">
                <a:latin typeface="Arial"/>
                <a:cs typeface="Arial"/>
              </a:rPr>
              <a:t>by </a:t>
            </a:r>
            <a:r>
              <a:rPr lang="en-GB" sz="700" spc="-5">
                <a:latin typeface="Arial"/>
                <a:cs typeface="Arial"/>
              </a:rPr>
              <a:t> Supplier </a:t>
            </a:r>
            <a:r>
              <a:rPr lang="en-GB" sz="700">
                <a:latin typeface="Arial"/>
                <a:cs typeface="Arial"/>
              </a:rPr>
              <a:t>to </a:t>
            </a:r>
            <a:r>
              <a:rPr lang="en-GB" sz="700" spc="-5">
                <a:latin typeface="Arial"/>
                <a:cs typeface="Arial"/>
              </a:rPr>
              <a:t>Client </a:t>
            </a:r>
            <a:r>
              <a:rPr lang="en-GB" sz="700">
                <a:latin typeface="Arial"/>
                <a:cs typeface="Arial"/>
              </a:rPr>
              <a:t>for </a:t>
            </a:r>
            <a:r>
              <a:rPr lang="en-GB" sz="700" spc="-5">
                <a:latin typeface="Arial"/>
                <a:cs typeface="Arial"/>
              </a:rPr>
              <a:t>the provision </a:t>
            </a:r>
            <a:r>
              <a:rPr lang="en-GB" sz="700">
                <a:latin typeface="Arial"/>
                <a:cs typeface="Arial"/>
              </a:rPr>
              <a:t>of </a:t>
            </a:r>
            <a:r>
              <a:rPr lang="en-GB" sz="700" spc="-5">
                <a:latin typeface="Arial"/>
                <a:cs typeface="Arial"/>
              </a:rPr>
              <a:t>market research services or other related </a:t>
            </a:r>
            <a:r>
              <a:rPr lang="en-GB" sz="700">
                <a:latin typeface="Arial"/>
                <a:cs typeface="Arial"/>
              </a:rPr>
              <a:t> </a:t>
            </a:r>
            <a:r>
              <a:rPr lang="en-GB" sz="700" spc="-5">
                <a:latin typeface="Arial"/>
                <a:cs typeface="Arial"/>
              </a:rPr>
              <a:t>services (the "</a:t>
            </a:r>
            <a:r>
              <a:rPr lang="en-GB" sz="700" b="1" spc="-5">
                <a:latin typeface="Arial"/>
                <a:cs typeface="Arial"/>
              </a:rPr>
              <a:t>Services</a:t>
            </a:r>
            <a:r>
              <a:rPr lang="en-GB" sz="700" spc="-5">
                <a:latin typeface="Arial"/>
                <a:cs typeface="Arial"/>
              </a:rPr>
              <a:t>") identified in </a:t>
            </a:r>
            <a:r>
              <a:rPr lang="en-GB" sz="700">
                <a:latin typeface="Arial"/>
                <a:cs typeface="Arial"/>
              </a:rPr>
              <a:t>the </a:t>
            </a:r>
            <a:r>
              <a:rPr lang="en-GB" sz="700" spc="-5">
                <a:latin typeface="Arial"/>
                <a:cs typeface="Arial"/>
              </a:rPr>
              <a:t>proposal </a:t>
            </a:r>
            <a:r>
              <a:rPr lang="en-GB" sz="700">
                <a:latin typeface="Arial"/>
                <a:cs typeface="Arial"/>
              </a:rPr>
              <a:t>or </a:t>
            </a:r>
            <a:r>
              <a:rPr lang="en-GB" sz="700" spc="-5">
                <a:latin typeface="Arial"/>
                <a:cs typeface="Arial"/>
              </a:rPr>
              <a:t>other similar document issued </a:t>
            </a:r>
            <a:r>
              <a:rPr lang="en-GB" sz="700">
                <a:latin typeface="Arial"/>
                <a:cs typeface="Arial"/>
              </a:rPr>
              <a:t> </a:t>
            </a:r>
            <a:r>
              <a:rPr lang="en-GB" sz="700" spc="-5">
                <a:latin typeface="Arial"/>
                <a:cs typeface="Arial"/>
              </a:rPr>
              <a:t>by Supplier relating thereto (the "</a:t>
            </a:r>
            <a:r>
              <a:rPr lang="en-GB" sz="700" b="1" spc="-5">
                <a:latin typeface="Arial"/>
                <a:cs typeface="Arial"/>
              </a:rPr>
              <a:t>Proposal</a:t>
            </a:r>
            <a:r>
              <a:rPr lang="en-GB" sz="700" spc="-5">
                <a:latin typeface="Arial"/>
                <a:cs typeface="Arial"/>
              </a:rPr>
              <a:t>").</a:t>
            </a:r>
            <a:r>
              <a:rPr lang="en-GB" sz="700">
                <a:latin typeface="Arial"/>
                <a:cs typeface="Arial"/>
              </a:rPr>
              <a:t> </a:t>
            </a:r>
            <a:r>
              <a:rPr lang="en-GB" sz="700" spc="-5">
                <a:latin typeface="Arial"/>
                <a:cs typeface="Arial"/>
              </a:rPr>
              <a:t>The general terms </a:t>
            </a:r>
            <a:r>
              <a:rPr lang="en-GB" sz="700" spc="-10">
                <a:latin typeface="Arial"/>
                <a:cs typeface="Arial"/>
              </a:rPr>
              <a:t>and </a:t>
            </a:r>
            <a:r>
              <a:rPr lang="en-GB" sz="700" spc="-5">
                <a:latin typeface="Arial"/>
                <a:cs typeface="Arial"/>
              </a:rPr>
              <a:t>conditions </a:t>
            </a:r>
            <a:r>
              <a:rPr lang="en-GB" sz="700">
                <a:latin typeface="Arial"/>
                <a:cs typeface="Arial"/>
              </a:rPr>
              <a:t> </a:t>
            </a:r>
            <a:r>
              <a:rPr lang="en-GB" sz="700" spc="-10">
                <a:latin typeface="Arial"/>
                <a:cs typeface="Arial"/>
              </a:rPr>
              <a:t>below </a:t>
            </a:r>
            <a:r>
              <a:rPr lang="en-GB" sz="700" spc="-5">
                <a:latin typeface="Arial"/>
                <a:cs typeface="Arial"/>
              </a:rPr>
              <a:t>(the "</a:t>
            </a:r>
            <a:r>
              <a:rPr lang="en-GB" sz="700" b="1" spc="-5">
                <a:latin typeface="Arial"/>
                <a:cs typeface="Arial"/>
              </a:rPr>
              <a:t>T&amp;Cs</a:t>
            </a:r>
            <a:r>
              <a:rPr lang="en-GB" sz="700" spc="-5">
                <a:latin typeface="Arial"/>
                <a:cs typeface="Arial"/>
              </a:rPr>
              <a:t>"), the Proposal and the description and other specifications of the </a:t>
            </a:r>
            <a:r>
              <a:rPr lang="en-GB" sz="700">
                <a:latin typeface="Arial"/>
                <a:cs typeface="Arial"/>
              </a:rPr>
              <a:t> </a:t>
            </a:r>
            <a:r>
              <a:rPr lang="en-GB" sz="700" spc="-5">
                <a:latin typeface="Arial"/>
                <a:cs typeface="Arial"/>
              </a:rPr>
              <a:t>Services identified </a:t>
            </a:r>
            <a:r>
              <a:rPr lang="en-GB" sz="700">
                <a:latin typeface="Arial"/>
                <a:cs typeface="Arial"/>
              </a:rPr>
              <a:t>in </a:t>
            </a:r>
            <a:r>
              <a:rPr lang="en-GB" sz="700" spc="-5">
                <a:latin typeface="Arial"/>
                <a:cs typeface="Arial"/>
              </a:rPr>
              <a:t>the Proposal </a:t>
            </a:r>
            <a:r>
              <a:rPr lang="en-GB" sz="700">
                <a:latin typeface="Arial"/>
                <a:cs typeface="Arial"/>
              </a:rPr>
              <a:t>shall </a:t>
            </a:r>
            <a:r>
              <a:rPr lang="en-GB" sz="700" spc="-5">
                <a:latin typeface="Arial"/>
                <a:cs typeface="Arial"/>
              </a:rPr>
              <a:t>be collectively referred to herein </a:t>
            </a:r>
            <a:r>
              <a:rPr lang="en-GB" sz="700">
                <a:latin typeface="Arial"/>
                <a:cs typeface="Arial"/>
              </a:rPr>
              <a:t>as </a:t>
            </a:r>
            <a:r>
              <a:rPr lang="en-GB" sz="700" spc="-10">
                <a:latin typeface="Arial"/>
                <a:cs typeface="Arial"/>
              </a:rPr>
              <a:t>the </a:t>
            </a:r>
            <a:r>
              <a:rPr lang="en-GB" sz="700" spc="-5">
                <a:latin typeface="Arial"/>
                <a:cs typeface="Arial"/>
              </a:rPr>
              <a:t> "</a:t>
            </a:r>
            <a:r>
              <a:rPr lang="en-GB" sz="700" b="1" spc="-5">
                <a:latin typeface="Arial"/>
                <a:cs typeface="Arial"/>
              </a:rPr>
              <a:t>Agreement</a:t>
            </a:r>
            <a:r>
              <a:rPr lang="en-GB" sz="700" spc="-5">
                <a:latin typeface="Arial"/>
                <a:cs typeface="Arial"/>
              </a:rPr>
              <a:t>".</a:t>
            </a:r>
          </a:p>
          <a:p>
            <a:pPr marL="12700" algn="just">
              <a:spcBef>
                <a:spcPts val="300"/>
              </a:spcBef>
              <a:spcAft>
                <a:spcPts val="300"/>
              </a:spcAft>
            </a:pPr>
            <a:r>
              <a:rPr lang="en-GB" sz="700" b="1" spc="-5">
                <a:latin typeface="Arial"/>
                <a:cs typeface="Arial"/>
              </a:rPr>
              <a:t>DEFINITIONS</a:t>
            </a:r>
            <a:r>
              <a:rPr lang="en-GB" sz="700" b="1" spc="-15">
                <a:latin typeface="Arial"/>
                <a:cs typeface="Arial"/>
              </a:rPr>
              <a:t> </a:t>
            </a:r>
            <a:r>
              <a:rPr lang="en-GB" sz="700" b="1" spc="-5">
                <a:latin typeface="Arial"/>
                <a:cs typeface="Arial"/>
              </a:rPr>
              <a:t>AND</a:t>
            </a:r>
            <a:r>
              <a:rPr lang="en-GB" sz="700" b="1" spc="-15">
                <a:latin typeface="Arial"/>
                <a:cs typeface="Arial"/>
              </a:rPr>
              <a:t> </a:t>
            </a:r>
            <a:r>
              <a:rPr lang="en-GB" sz="700" b="1" spc="-5">
                <a:latin typeface="Arial"/>
                <a:cs typeface="Arial"/>
              </a:rPr>
              <a:t>INTERPRETATION</a:t>
            </a:r>
            <a:endParaRPr lang="en-GB" sz="700">
              <a:latin typeface="Arial"/>
              <a:cs typeface="Arial"/>
            </a:endParaRPr>
          </a:p>
          <a:p>
            <a:pPr marL="12700" marR="8255" algn="just">
              <a:spcBef>
                <a:spcPts val="300"/>
              </a:spcBef>
              <a:spcAft>
                <a:spcPts val="300"/>
              </a:spcAft>
            </a:pPr>
            <a:r>
              <a:rPr lang="en-GB" sz="700" spc="-5">
                <a:latin typeface="Arial"/>
                <a:cs typeface="Arial"/>
              </a:rPr>
              <a:t>In </a:t>
            </a:r>
            <a:r>
              <a:rPr lang="en-GB" sz="700">
                <a:latin typeface="Arial"/>
                <a:cs typeface="Arial"/>
              </a:rPr>
              <a:t>these </a:t>
            </a:r>
            <a:r>
              <a:rPr lang="en-GB" sz="700" spc="-5">
                <a:latin typeface="Arial"/>
                <a:cs typeface="Arial"/>
              </a:rPr>
              <a:t>T&amp;Cs, unless the context otherwise requires, the following definitions shall </a:t>
            </a:r>
            <a:r>
              <a:rPr lang="en-GB" sz="700">
                <a:latin typeface="Arial"/>
                <a:cs typeface="Arial"/>
              </a:rPr>
              <a:t> </a:t>
            </a:r>
            <a:r>
              <a:rPr lang="en-GB" sz="700" spc="-5">
                <a:latin typeface="Arial"/>
                <a:cs typeface="Arial"/>
              </a:rPr>
              <a:t>apply:</a:t>
            </a:r>
            <a:endParaRPr lang="en-GB" sz="700">
              <a:latin typeface="Arial"/>
              <a:cs typeface="Arial"/>
            </a:endParaRPr>
          </a:p>
          <a:p>
            <a:pPr marL="12700" marR="6350" algn="just">
              <a:spcBef>
                <a:spcPts val="300"/>
              </a:spcBef>
              <a:spcAft>
                <a:spcPts val="300"/>
              </a:spcAft>
            </a:pPr>
            <a:r>
              <a:rPr lang="en-GB" sz="700" b="1" spc="-5">
                <a:latin typeface="Arial"/>
                <a:cs typeface="Arial"/>
              </a:rPr>
              <a:t>"Client" </a:t>
            </a:r>
            <a:r>
              <a:rPr lang="en-GB" sz="700" spc="-5">
                <a:latin typeface="Arial"/>
                <a:cs typeface="Arial"/>
              </a:rPr>
              <a:t>means the person or entity to which the Proposal for the Services has been </a:t>
            </a:r>
            <a:r>
              <a:rPr lang="en-GB" sz="700" spc="-180">
                <a:latin typeface="Arial"/>
                <a:cs typeface="Arial"/>
              </a:rPr>
              <a:t> </a:t>
            </a:r>
            <a:r>
              <a:rPr lang="en-GB" sz="700" spc="-5">
                <a:latin typeface="Arial"/>
                <a:cs typeface="Arial"/>
              </a:rPr>
              <a:t>issued</a:t>
            </a:r>
            <a:r>
              <a:rPr lang="en-GB" sz="700" spc="-15">
                <a:latin typeface="Arial"/>
                <a:cs typeface="Arial"/>
              </a:rPr>
              <a:t> </a:t>
            </a:r>
            <a:r>
              <a:rPr lang="en-GB" sz="700" spc="-5">
                <a:latin typeface="Arial"/>
                <a:cs typeface="Arial"/>
              </a:rPr>
              <a:t>by</a:t>
            </a:r>
            <a:r>
              <a:rPr lang="en-GB" sz="700" spc="5">
                <a:latin typeface="Arial"/>
                <a:cs typeface="Arial"/>
              </a:rPr>
              <a:t> </a:t>
            </a:r>
            <a:r>
              <a:rPr lang="en-GB" sz="700" spc="-5">
                <a:latin typeface="Arial"/>
                <a:cs typeface="Arial"/>
              </a:rPr>
              <a:t>Supplier.</a:t>
            </a:r>
            <a:endParaRPr lang="en-GB" sz="700">
              <a:latin typeface="Arial"/>
              <a:cs typeface="Arial"/>
            </a:endParaRPr>
          </a:p>
          <a:p>
            <a:pPr marL="12700" marR="6350" algn="just">
              <a:spcBef>
                <a:spcPts val="300"/>
              </a:spcBef>
              <a:spcAft>
                <a:spcPts val="300"/>
              </a:spcAft>
            </a:pPr>
            <a:r>
              <a:rPr lang="en-GB" sz="700" b="1" spc="-5">
                <a:latin typeface="Arial"/>
                <a:cs typeface="Arial"/>
              </a:rPr>
              <a:t>"Supplier" </a:t>
            </a:r>
            <a:r>
              <a:rPr lang="en-GB" sz="700" spc="-5">
                <a:latin typeface="Arial"/>
                <a:cs typeface="Arial"/>
              </a:rPr>
              <a:t>means the relevant Supplier entity referred </a:t>
            </a:r>
            <a:r>
              <a:rPr lang="en-GB" sz="700">
                <a:latin typeface="Arial"/>
                <a:cs typeface="Arial"/>
              </a:rPr>
              <a:t>to in </a:t>
            </a:r>
            <a:r>
              <a:rPr lang="en-GB" sz="700" spc="-5">
                <a:latin typeface="Arial"/>
                <a:cs typeface="Arial"/>
              </a:rPr>
              <a:t>the Proposal from time </a:t>
            </a:r>
            <a:r>
              <a:rPr lang="en-GB" sz="700">
                <a:latin typeface="Arial"/>
                <a:cs typeface="Arial"/>
              </a:rPr>
              <a:t> </a:t>
            </a:r>
            <a:r>
              <a:rPr lang="en-GB" sz="700" spc="-5">
                <a:latin typeface="Arial"/>
                <a:cs typeface="Arial"/>
              </a:rPr>
              <a:t>to time including </a:t>
            </a:r>
            <a:r>
              <a:rPr lang="en-GB" sz="700" spc="-10">
                <a:latin typeface="Arial"/>
                <a:cs typeface="Arial"/>
              </a:rPr>
              <a:t>but not </a:t>
            </a:r>
            <a:r>
              <a:rPr lang="en-GB" sz="700" spc="-5">
                <a:latin typeface="Arial"/>
                <a:cs typeface="Arial"/>
              </a:rPr>
              <a:t>limited to Market &amp; Opinion Research International Limited, </a:t>
            </a:r>
            <a:r>
              <a:rPr lang="en-GB" sz="700">
                <a:latin typeface="Arial"/>
                <a:cs typeface="Arial"/>
              </a:rPr>
              <a:t> </a:t>
            </a:r>
            <a:r>
              <a:rPr lang="en-GB" sz="700" spc="-10">
                <a:latin typeface="Arial"/>
                <a:cs typeface="Arial"/>
              </a:rPr>
              <a:t>Ipsos</a:t>
            </a:r>
            <a:r>
              <a:rPr lang="en-GB" sz="700" spc="5">
                <a:latin typeface="Arial"/>
                <a:cs typeface="Arial"/>
              </a:rPr>
              <a:t> </a:t>
            </a:r>
            <a:r>
              <a:rPr lang="en-GB" sz="700" spc="-5">
                <a:latin typeface="Arial"/>
                <a:cs typeface="Arial"/>
              </a:rPr>
              <a:t>MORI UK</a:t>
            </a:r>
            <a:r>
              <a:rPr lang="en-GB" sz="700" spc="10">
                <a:latin typeface="Arial"/>
                <a:cs typeface="Arial"/>
              </a:rPr>
              <a:t> </a:t>
            </a:r>
            <a:r>
              <a:rPr lang="en-GB" sz="700" spc="-5">
                <a:latin typeface="Arial"/>
                <a:cs typeface="Arial"/>
              </a:rPr>
              <a:t>Limited</a:t>
            </a:r>
            <a:r>
              <a:rPr lang="en-GB" sz="700" spc="5">
                <a:latin typeface="Arial"/>
                <a:cs typeface="Arial"/>
              </a:rPr>
              <a:t> </a:t>
            </a:r>
            <a:r>
              <a:rPr lang="en-GB" sz="700" spc="-5">
                <a:latin typeface="Arial"/>
                <a:cs typeface="Arial"/>
              </a:rPr>
              <a:t>and</a:t>
            </a:r>
            <a:r>
              <a:rPr lang="en-GB" sz="700" spc="-10">
                <a:latin typeface="Arial"/>
                <a:cs typeface="Arial"/>
              </a:rPr>
              <a:t> </a:t>
            </a:r>
            <a:r>
              <a:rPr lang="en-GB" sz="700" spc="-5">
                <a:latin typeface="Arial"/>
                <a:cs typeface="Arial"/>
              </a:rPr>
              <a:t>Ipsos</a:t>
            </a:r>
            <a:r>
              <a:rPr lang="en-GB" sz="700">
                <a:latin typeface="Arial"/>
                <a:cs typeface="Arial"/>
              </a:rPr>
              <a:t> </a:t>
            </a:r>
            <a:r>
              <a:rPr lang="en-GB" sz="700" spc="-5">
                <a:latin typeface="Arial"/>
                <a:cs typeface="Arial"/>
              </a:rPr>
              <a:t>Healthcare</a:t>
            </a:r>
            <a:r>
              <a:rPr lang="en-GB" sz="700" spc="5">
                <a:latin typeface="Arial"/>
                <a:cs typeface="Arial"/>
              </a:rPr>
              <a:t> </a:t>
            </a:r>
            <a:r>
              <a:rPr lang="en-GB" sz="700" spc="-5">
                <a:latin typeface="Arial"/>
                <a:cs typeface="Arial"/>
              </a:rPr>
              <a:t>(Japan)</a:t>
            </a:r>
            <a:r>
              <a:rPr lang="en-GB" sz="700" spc="5">
                <a:latin typeface="Arial"/>
                <a:cs typeface="Arial"/>
              </a:rPr>
              <a:t> </a:t>
            </a:r>
            <a:r>
              <a:rPr lang="en-GB" sz="700" spc="-5">
                <a:latin typeface="Arial"/>
                <a:cs typeface="Arial"/>
              </a:rPr>
              <a:t>Limited.</a:t>
            </a:r>
            <a:endParaRPr lang="en-GB" sz="700">
              <a:latin typeface="Arial"/>
              <a:cs typeface="Arial"/>
            </a:endParaRPr>
          </a:p>
          <a:p>
            <a:pPr marL="12700" marR="5715" algn="just">
              <a:spcBef>
                <a:spcPts val="300"/>
              </a:spcBef>
              <a:spcAft>
                <a:spcPts val="300"/>
              </a:spcAft>
            </a:pPr>
            <a:r>
              <a:rPr lang="en-GB" sz="700" b="1" spc="-5">
                <a:latin typeface="Arial"/>
                <a:cs typeface="Arial"/>
              </a:rPr>
              <a:t>“Deliverables”</a:t>
            </a:r>
            <a:r>
              <a:rPr lang="en-GB" sz="700" b="1">
                <a:latin typeface="Arial"/>
                <a:cs typeface="Arial"/>
              </a:rPr>
              <a:t> </a:t>
            </a:r>
            <a:r>
              <a:rPr lang="en-GB" sz="700" spc="-5">
                <a:latin typeface="Arial"/>
                <a:cs typeface="Arial"/>
              </a:rPr>
              <a:t>means</a:t>
            </a:r>
            <a:r>
              <a:rPr lang="en-GB" sz="700">
                <a:latin typeface="Arial"/>
                <a:cs typeface="Arial"/>
              </a:rPr>
              <a:t> </a:t>
            </a:r>
            <a:r>
              <a:rPr lang="en-GB" sz="700" spc="-5">
                <a:latin typeface="Arial"/>
                <a:cs typeface="Arial"/>
              </a:rPr>
              <a:t>the</a:t>
            </a:r>
            <a:r>
              <a:rPr lang="en-GB" sz="700">
                <a:latin typeface="Arial"/>
                <a:cs typeface="Arial"/>
              </a:rPr>
              <a:t> </a:t>
            </a:r>
            <a:r>
              <a:rPr lang="en-GB" sz="700" spc="-5">
                <a:latin typeface="Arial"/>
                <a:cs typeface="Arial"/>
              </a:rPr>
              <a:t>presentations,</a:t>
            </a:r>
            <a:r>
              <a:rPr lang="en-GB" sz="700">
                <a:latin typeface="Arial"/>
                <a:cs typeface="Arial"/>
              </a:rPr>
              <a:t> </a:t>
            </a:r>
            <a:r>
              <a:rPr lang="en-GB" sz="700" spc="-5">
                <a:latin typeface="Arial"/>
                <a:cs typeface="Arial"/>
              </a:rPr>
              <a:t>reports,</a:t>
            </a:r>
            <a:r>
              <a:rPr lang="en-GB" sz="700">
                <a:latin typeface="Arial"/>
                <a:cs typeface="Arial"/>
              </a:rPr>
              <a:t> </a:t>
            </a:r>
            <a:r>
              <a:rPr lang="en-GB" sz="700" spc="-5">
                <a:latin typeface="Arial"/>
                <a:cs typeface="Arial"/>
              </a:rPr>
              <a:t>data</a:t>
            </a:r>
            <a:r>
              <a:rPr lang="en-GB" sz="700">
                <a:latin typeface="Arial"/>
                <a:cs typeface="Arial"/>
              </a:rPr>
              <a:t> or</a:t>
            </a:r>
            <a:r>
              <a:rPr lang="en-GB" sz="700" spc="5">
                <a:latin typeface="Arial"/>
                <a:cs typeface="Arial"/>
              </a:rPr>
              <a:t> </a:t>
            </a:r>
            <a:r>
              <a:rPr lang="en-GB" sz="700" spc="-5">
                <a:latin typeface="Arial"/>
                <a:cs typeface="Arial"/>
              </a:rPr>
              <a:t>other</a:t>
            </a:r>
            <a:r>
              <a:rPr lang="en-GB" sz="700">
                <a:latin typeface="Arial"/>
                <a:cs typeface="Arial"/>
              </a:rPr>
              <a:t> </a:t>
            </a:r>
            <a:r>
              <a:rPr lang="en-GB" sz="700" spc="-5">
                <a:latin typeface="Arial"/>
                <a:cs typeface="Arial"/>
              </a:rPr>
              <a:t>results</a:t>
            </a:r>
            <a:r>
              <a:rPr lang="en-GB" sz="700">
                <a:latin typeface="Arial"/>
                <a:cs typeface="Arial"/>
              </a:rPr>
              <a:t> of</a:t>
            </a:r>
            <a:r>
              <a:rPr lang="en-GB" sz="700" spc="5">
                <a:latin typeface="Arial"/>
                <a:cs typeface="Arial"/>
              </a:rPr>
              <a:t> </a:t>
            </a:r>
            <a:r>
              <a:rPr lang="en-GB" sz="700" spc="-10">
                <a:latin typeface="Arial"/>
                <a:cs typeface="Arial"/>
              </a:rPr>
              <a:t>the </a:t>
            </a:r>
            <a:r>
              <a:rPr lang="en-GB" sz="700" spc="-5">
                <a:latin typeface="Arial"/>
                <a:cs typeface="Arial"/>
              </a:rPr>
              <a:t> Services identified in the Proposal </a:t>
            </a:r>
            <a:r>
              <a:rPr lang="en-GB" sz="700">
                <a:latin typeface="Arial"/>
                <a:cs typeface="Arial"/>
              </a:rPr>
              <a:t>and </a:t>
            </a:r>
            <a:r>
              <a:rPr lang="en-GB" sz="700" spc="-5">
                <a:latin typeface="Arial"/>
                <a:cs typeface="Arial"/>
              </a:rPr>
              <a:t>specifically prepared by Supplier for the </a:t>
            </a:r>
            <a:r>
              <a:rPr lang="en-GB" sz="700">
                <a:latin typeface="Arial"/>
                <a:cs typeface="Arial"/>
              </a:rPr>
              <a:t> </a:t>
            </a:r>
            <a:r>
              <a:rPr lang="en-GB" sz="700" spc="-5">
                <a:latin typeface="Arial"/>
                <a:cs typeface="Arial"/>
              </a:rPr>
              <a:t>Client.</a:t>
            </a:r>
            <a:endParaRPr lang="en-GB" sz="700">
              <a:latin typeface="Arial"/>
              <a:cs typeface="Arial"/>
            </a:endParaRPr>
          </a:p>
          <a:p>
            <a:pPr marL="12700" marR="5080" algn="just">
              <a:spcBef>
                <a:spcPts val="300"/>
              </a:spcBef>
              <a:spcAft>
                <a:spcPts val="300"/>
              </a:spcAft>
            </a:pPr>
            <a:r>
              <a:rPr lang="en-GB" sz="700" b="1" spc="-5">
                <a:latin typeface="Arial"/>
                <a:cs typeface="Arial"/>
              </a:rPr>
              <a:t>“Confidential Information” </a:t>
            </a:r>
            <a:r>
              <a:rPr lang="en-GB" sz="700" spc="-5">
                <a:latin typeface="Arial"/>
                <a:cs typeface="Arial"/>
              </a:rPr>
              <a:t>shall mean all information </a:t>
            </a:r>
            <a:r>
              <a:rPr lang="en-GB" sz="700" spc="-20">
                <a:latin typeface="Arial"/>
                <a:cs typeface="Arial"/>
              </a:rPr>
              <a:t>relating </a:t>
            </a:r>
            <a:r>
              <a:rPr lang="en-GB" sz="700" spc="-10">
                <a:latin typeface="Arial"/>
                <a:cs typeface="Arial"/>
              </a:rPr>
              <a:t>to </a:t>
            </a:r>
            <a:r>
              <a:rPr lang="en-GB" sz="700" spc="-15">
                <a:latin typeface="Arial"/>
                <a:cs typeface="Arial"/>
              </a:rPr>
              <a:t>the </a:t>
            </a:r>
            <a:r>
              <a:rPr lang="en-GB" sz="700" spc="-20">
                <a:latin typeface="Arial"/>
                <a:cs typeface="Arial"/>
              </a:rPr>
              <a:t>intellectual </a:t>
            </a:r>
            <a:r>
              <a:rPr lang="en-GB" sz="700" spc="-15">
                <a:latin typeface="Arial"/>
                <a:cs typeface="Arial"/>
              </a:rPr>
              <a:t> </a:t>
            </a:r>
            <a:r>
              <a:rPr lang="en-GB" sz="700" spc="-20">
                <a:latin typeface="Arial"/>
                <a:cs typeface="Arial"/>
              </a:rPr>
              <a:t>property and business practices </a:t>
            </a:r>
            <a:r>
              <a:rPr lang="en-GB" sz="700" spc="-15">
                <a:latin typeface="Arial"/>
                <a:cs typeface="Arial"/>
              </a:rPr>
              <a:t>of </a:t>
            </a:r>
            <a:r>
              <a:rPr lang="en-GB" sz="700" spc="-20">
                <a:latin typeface="Arial"/>
                <a:cs typeface="Arial"/>
              </a:rPr>
              <a:t>either party including, without limitation: </a:t>
            </a:r>
            <a:r>
              <a:rPr lang="en-GB" sz="700" spc="-15">
                <a:latin typeface="Arial"/>
                <a:cs typeface="Arial"/>
              </a:rPr>
              <a:t>(i) </a:t>
            </a:r>
            <a:r>
              <a:rPr lang="en-GB" sz="700" spc="-20">
                <a:latin typeface="Arial"/>
                <a:cs typeface="Arial"/>
              </a:rPr>
              <a:t>information </a:t>
            </a:r>
            <a:r>
              <a:rPr lang="en-GB" sz="700" spc="-180">
                <a:latin typeface="Arial"/>
                <a:cs typeface="Arial"/>
              </a:rPr>
              <a:t> </a:t>
            </a:r>
            <a:r>
              <a:rPr lang="en-GB" sz="700" spc="-20">
                <a:latin typeface="Arial"/>
                <a:cs typeface="Arial"/>
              </a:rPr>
              <a:t>relating</a:t>
            </a:r>
            <a:r>
              <a:rPr lang="en-GB" sz="700" spc="-15">
                <a:latin typeface="Arial"/>
                <a:cs typeface="Arial"/>
              </a:rPr>
              <a:t> </a:t>
            </a:r>
            <a:r>
              <a:rPr lang="en-GB" sz="700" spc="-10">
                <a:latin typeface="Arial"/>
                <a:cs typeface="Arial"/>
              </a:rPr>
              <a:t>to</a:t>
            </a:r>
            <a:r>
              <a:rPr lang="en-GB" sz="700" spc="175">
                <a:latin typeface="Arial"/>
                <a:cs typeface="Arial"/>
              </a:rPr>
              <a:t> </a:t>
            </a:r>
            <a:r>
              <a:rPr lang="en-GB" sz="700" spc="-20">
                <a:latin typeface="Arial"/>
                <a:cs typeface="Arial"/>
              </a:rPr>
              <a:t>research</a:t>
            </a:r>
            <a:r>
              <a:rPr lang="en-GB" sz="700" spc="-15">
                <a:latin typeface="Arial"/>
                <a:cs typeface="Arial"/>
              </a:rPr>
              <a:t> </a:t>
            </a:r>
            <a:r>
              <a:rPr lang="en-GB" sz="700" spc="-20">
                <a:latin typeface="Arial"/>
                <a:cs typeface="Arial"/>
              </a:rPr>
              <a:t>and</a:t>
            </a:r>
            <a:r>
              <a:rPr lang="en-GB" sz="700" spc="-15">
                <a:latin typeface="Arial"/>
                <a:cs typeface="Arial"/>
              </a:rPr>
              <a:t> </a:t>
            </a:r>
            <a:r>
              <a:rPr lang="en-GB" sz="700" spc="-20">
                <a:latin typeface="Arial"/>
                <a:cs typeface="Arial"/>
              </a:rPr>
              <a:t>development,</a:t>
            </a:r>
            <a:r>
              <a:rPr lang="en-GB" sz="700" spc="-15">
                <a:latin typeface="Arial"/>
                <a:cs typeface="Arial"/>
              </a:rPr>
              <a:t> </a:t>
            </a:r>
            <a:r>
              <a:rPr lang="en-GB" sz="700" spc="-20">
                <a:latin typeface="Arial"/>
                <a:cs typeface="Arial"/>
              </a:rPr>
              <a:t>methodologies,</a:t>
            </a:r>
            <a:r>
              <a:rPr lang="en-GB" sz="700" spc="-15">
                <a:latin typeface="Arial"/>
                <a:cs typeface="Arial"/>
              </a:rPr>
              <a:t> </a:t>
            </a:r>
            <a:r>
              <a:rPr lang="en-GB" sz="700" spc="-20">
                <a:latin typeface="Arial"/>
                <a:cs typeface="Arial"/>
              </a:rPr>
              <a:t>processes,</a:t>
            </a:r>
            <a:r>
              <a:rPr lang="en-GB" sz="700" spc="-15">
                <a:latin typeface="Arial"/>
                <a:cs typeface="Arial"/>
              </a:rPr>
              <a:t> </a:t>
            </a:r>
            <a:r>
              <a:rPr lang="en-GB" sz="700" spc="-20">
                <a:latin typeface="Arial"/>
                <a:cs typeface="Arial"/>
              </a:rPr>
              <a:t>know-how, </a:t>
            </a:r>
            <a:r>
              <a:rPr lang="en-GB" sz="700" spc="-15">
                <a:latin typeface="Arial"/>
                <a:cs typeface="Arial"/>
              </a:rPr>
              <a:t> </a:t>
            </a:r>
            <a:r>
              <a:rPr lang="en-GB" sz="700" spc="-20">
                <a:latin typeface="Arial"/>
                <a:cs typeface="Arial"/>
              </a:rPr>
              <a:t>specifications; and </a:t>
            </a:r>
            <a:r>
              <a:rPr lang="en-GB" sz="700" spc="-15">
                <a:latin typeface="Arial"/>
                <a:cs typeface="Arial"/>
              </a:rPr>
              <a:t>(ii) </a:t>
            </a:r>
            <a:r>
              <a:rPr lang="en-GB" sz="700" spc="-20">
                <a:latin typeface="Arial"/>
                <a:cs typeface="Arial"/>
              </a:rPr>
              <a:t>business plans, financial information, products, services, costs, </a:t>
            </a:r>
            <a:r>
              <a:rPr lang="en-GB" sz="700" spc="-15">
                <a:latin typeface="Arial"/>
                <a:cs typeface="Arial"/>
              </a:rPr>
              <a:t> </a:t>
            </a:r>
            <a:r>
              <a:rPr lang="en-GB" sz="700" spc="-20">
                <a:latin typeface="Arial"/>
                <a:cs typeface="Arial"/>
              </a:rPr>
              <a:t>sources </a:t>
            </a:r>
            <a:r>
              <a:rPr lang="en-GB" sz="700" spc="-15">
                <a:latin typeface="Arial"/>
                <a:cs typeface="Arial"/>
              </a:rPr>
              <a:t>of </a:t>
            </a:r>
            <a:r>
              <a:rPr lang="en-GB" sz="700" spc="-20">
                <a:latin typeface="Arial"/>
                <a:cs typeface="Arial"/>
              </a:rPr>
              <a:t>supply, strategic, advertising and marketing plans, customer </a:t>
            </a:r>
            <a:r>
              <a:rPr lang="en-GB" sz="700" spc="-15">
                <a:latin typeface="Arial"/>
                <a:cs typeface="Arial"/>
              </a:rPr>
              <a:t>lists, </a:t>
            </a:r>
            <a:r>
              <a:rPr lang="en-GB" sz="700" spc="-20">
                <a:latin typeface="Arial"/>
                <a:cs typeface="Arial"/>
              </a:rPr>
              <a:t>pricing </a:t>
            </a:r>
            <a:r>
              <a:rPr lang="en-GB" sz="700" spc="-15">
                <a:latin typeface="Arial"/>
                <a:cs typeface="Arial"/>
              </a:rPr>
              <a:t> </a:t>
            </a:r>
            <a:r>
              <a:rPr lang="en-GB" sz="700" spc="-20">
                <a:latin typeface="Arial"/>
                <a:cs typeface="Arial"/>
              </a:rPr>
              <a:t>methods,</a:t>
            </a:r>
            <a:r>
              <a:rPr lang="en-GB" sz="700" spc="45">
                <a:latin typeface="Arial"/>
                <a:cs typeface="Arial"/>
              </a:rPr>
              <a:t> </a:t>
            </a:r>
            <a:r>
              <a:rPr lang="en-GB" sz="700" spc="-20">
                <a:latin typeface="Arial"/>
                <a:cs typeface="Arial"/>
              </a:rPr>
              <a:t>project</a:t>
            </a:r>
            <a:r>
              <a:rPr lang="en-GB" sz="700" spc="50">
                <a:latin typeface="Arial"/>
                <a:cs typeface="Arial"/>
              </a:rPr>
              <a:t> </a:t>
            </a:r>
            <a:r>
              <a:rPr lang="en-GB" sz="700" spc="-20">
                <a:latin typeface="Arial"/>
                <a:cs typeface="Arial"/>
              </a:rPr>
              <a:t>and</a:t>
            </a:r>
            <a:r>
              <a:rPr lang="en-GB" sz="700" spc="50">
                <a:latin typeface="Arial"/>
                <a:cs typeface="Arial"/>
              </a:rPr>
              <a:t> </a:t>
            </a:r>
            <a:r>
              <a:rPr lang="en-GB" sz="700" spc="-20">
                <a:latin typeface="Arial"/>
                <a:cs typeface="Arial"/>
              </a:rPr>
              <a:t>commercial</a:t>
            </a:r>
            <a:r>
              <a:rPr lang="en-GB" sz="700" spc="55">
                <a:latin typeface="Arial"/>
                <a:cs typeface="Arial"/>
              </a:rPr>
              <a:t> </a:t>
            </a:r>
            <a:r>
              <a:rPr lang="en-GB" sz="700" spc="-20">
                <a:latin typeface="Arial"/>
                <a:cs typeface="Arial"/>
              </a:rPr>
              <a:t>proposals</a:t>
            </a:r>
            <a:r>
              <a:rPr lang="en-GB" sz="700" spc="55">
                <a:latin typeface="Arial"/>
                <a:cs typeface="Arial"/>
              </a:rPr>
              <a:t> </a:t>
            </a:r>
            <a:r>
              <a:rPr lang="en-GB" sz="700" spc="-20">
                <a:latin typeface="Arial"/>
                <a:cs typeface="Arial"/>
              </a:rPr>
              <a:t>(including</a:t>
            </a:r>
            <a:r>
              <a:rPr lang="en-GB" sz="700" spc="50">
                <a:latin typeface="Arial"/>
                <a:cs typeface="Arial"/>
              </a:rPr>
              <a:t> </a:t>
            </a:r>
            <a:r>
              <a:rPr lang="en-GB" sz="700" spc="-15">
                <a:latin typeface="Arial"/>
                <a:cs typeface="Arial"/>
              </a:rPr>
              <a:t>the</a:t>
            </a:r>
            <a:r>
              <a:rPr lang="en-GB" sz="700" spc="50">
                <a:latin typeface="Arial"/>
                <a:cs typeface="Arial"/>
              </a:rPr>
              <a:t> </a:t>
            </a:r>
            <a:r>
              <a:rPr lang="en-GB" sz="700" spc="-20">
                <a:latin typeface="Arial"/>
                <a:cs typeface="Arial"/>
              </a:rPr>
              <a:t>Proposal</a:t>
            </a:r>
            <a:r>
              <a:rPr lang="en-GB" sz="700" spc="55">
                <a:latin typeface="Arial"/>
                <a:cs typeface="Arial"/>
              </a:rPr>
              <a:t> </a:t>
            </a:r>
            <a:r>
              <a:rPr lang="en-GB" sz="700" spc="-20">
                <a:latin typeface="Arial"/>
                <a:cs typeface="Arial"/>
              </a:rPr>
              <a:t>and</a:t>
            </a:r>
            <a:r>
              <a:rPr lang="en-GB" sz="700" spc="50">
                <a:latin typeface="Arial"/>
                <a:cs typeface="Arial"/>
              </a:rPr>
              <a:t> </a:t>
            </a:r>
            <a:r>
              <a:rPr lang="en-GB" sz="700" spc="-15">
                <a:latin typeface="Arial"/>
                <a:cs typeface="Arial"/>
              </a:rPr>
              <a:t>the</a:t>
            </a:r>
            <a:r>
              <a:rPr lang="en-GB" sz="700" spc="50">
                <a:latin typeface="Arial"/>
                <a:cs typeface="Arial"/>
              </a:rPr>
              <a:t> </a:t>
            </a:r>
            <a:r>
              <a:rPr lang="en-GB" sz="700" spc="-25">
                <a:latin typeface="Arial"/>
                <a:cs typeface="Arial"/>
              </a:rPr>
              <a:t>Proposal </a:t>
            </a:r>
            <a:r>
              <a:rPr lang="en-GB" sz="700" spc="-20">
                <a:latin typeface="Arial"/>
                <a:cs typeface="Arial"/>
              </a:rPr>
              <a:t> and</a:t>
            </a:r>
            <a:r>
              <a:rPr lang="en-GB" sz="700" spc="-15">
                <a:latin typeface="Arial"/>
                <a:cs typeface="Arial"/>
              </a:rPr>
              <a:t> </a:t>
            </a:r>
            <a:r>
              <a:rPr lang="en-GB" sz="700" spc="-20">
                <a:latin typeface="Arial"/>
                <a:cs typeface="Arial"/>
              </a:rPr>
              <a:t>any</a:t>
            </a:r>
            <a:r>
              <a:rPr lang="en-GB" sz="700" spc="-15">
                <a:latin typeface="Arial"/>
                <a:cs typeface="Arial"/>
              </a:rPr>
              <a:t> </a:t>
            </a:r>
            <a:r>
              <a:rPr lang="en-GB" sz="700" spc="-20">
                <a:latin typeface="Arial"/>
                <a:cs typeface="Arial"/>
              </a:rPr>
              <a:t>information</a:t>
            </a:r>
            <a:r>
              <a:rPr lang="en-GB" sz="700" spc="-15">
                <a:latin typeface="Arial"/>
                <a:cs typeface="Arial"/>
              </a:rPr>
              <a:t> </a:t>
            </a:r>
            <a:r>
              <a:rPr lang="en-GB" sz="700" spc="-20">
                <a:latin typeface="Arial"/>
                <a:cs typeface="Arial"/>
              </a:rPr>
              <a:t>contained</a:t>
            </a:r>
            <a:r>
              <a:rPr lang="en-GB" sz="700" spc="-15">
                <a:latin typeface="Arial"/>
                <a:cs typeface="Arial"/>
              </a:rPr>
              <a:t> </a:t>
            </a:r>
            <a:r>
              <a:rPr lang="en-GB" sz="700" spc="-10">
                <a:latin typeface="Arial"/>
                <a:cs typeface="Arial"/>
              </a:rPr>
              <a:t>in</a:t>
            </a:r>
            <a:r>
              <a:rPr lang="en-GB" sz="700" spc="-5">
                <a:latin typeface="Arial"/>
                <a:cs typeface="Arial"/>
              </a:rPr>
              <a:t> </a:t>
            </a:r>
            <a:r>
              <a:rPr lang="en-GB" sz="700" spc="-15">
                <a:latin typeface="Arial"/>
                <a:cs typeface="Arial"/>
              </a:rPr>
              <a:t>those</a:t>
            </a:r>
            <a:r>
              <a:rPr lang="en-GB" sz="700" spc="-10">
                <a:latin typeface="Arial"/>
                <a:cs typeface="Arial"/>
              </a:rPr>
              <a:t> </a:t>
            </a:r>
            <a:r>
              <a:rPr lang="en-GB" sz="700" spc="-20">
                <a:latin typeface="Arial"/>
                <a:cs typeface="Arial"/>
              </a:rPr>
              <a:t>documents),</a:t>
            </a:r>
            <a:r>
              <a:rPr lang="en-GB" sz="700" spc="-15">
                <a:latin typeface="Arial"/>
                <a:cs typeface="Arial"/>
              </a:rPr>
              <a:t> </a:t>
            </a:r>
            <a:r>
              <a:rPr lang="en-GB" sz="700" spc="-20">
                <a:latin typeface="Arial"/>
                <a:cs typeface="Arial"/>
              </a:rPr>
              <a:t>personnel,</a:t>
            </a:r>
            <a:r>
              <a:rPr lang="en-GB" sz="700" spc="-15">
                <a:latin typeface="Arial"/>
                <a:cs typeface="Arial"/>
              </a:rPr>
              <a:t> </a:t>
            </a:r>
            <a:r>
              <a:rPr lang="en-GB" sz="700" spc="-20">
                <a:latin typeface="Arial"/>
                <a:cs typeface="Arial"/>
              </a:rPr>
              <a:t>and</a:t>
            </a:r>
            <a:r>
              <a:rPr lang="en-GB" sz="700" spc="-15">
                <a:latin typeface="Arial"/>
                <a:cs typeface="Arial"/>
              </a:rPr>
              <a:t> business </a:t>
            </a:r>
            <a:r>
              <a:rPr lang="en-GB" sz="700" spc="-10">
                <a:latin typeface="Arial"/>
                <a:cs typeface="Arial"/>
              </a:rPr>
              <a:t> </a:t>
            </a:r>
            <a:r>
              <a:rPr lang="en-GB" sz="700" spc="-20">
                <a:latin typeface="Arial"/>
                <a:cs typeface="Arial"/>
              </a:rPr>
              <a:t>relationships.</a:t>
            </a:r>
          </a:p>
          <a:p>
            <a:pPr marL="12700" marR="5080" algn="just">
              <a:spcBef>
                <a:spcPts val="300"/>
              </a:spcBef>
              <a:spcAft>
                <a:spcPts val="300"/>
              </a:spcAft>
            </a:pPr>
            <a:r>
              <a:rPr lang="en-GB" sz="700" b="1" u="sng">
                <a:uFill>
                  <a:solidFill>
                    <a:srgbClr val="000000"/>
                  </a:solidFill>
                </a:uFill>
                <a:latin typeface="Arial"/>
                <a:cs typeface="Arial"/>
              </a:rPr>
              <a:t>*** </a:t>
            </a:r>
            <a:r>
              <a:rPr lang="en-GB" sz="700" b="1" u="sng" spc="-5">
                <a:uFill>
                  <a:solidFill>
                    <a:srgbClr val="000000"/>
                  </a:solidFill>
                </a:uFill>
                <a:latin typeface="Arial"/>
                <a:cs typeface="Arial"/>
              </a:rPr>
              <a:t>THE</a:t>
            </a:r>
            <a:r>
              <a:rPr lang="en-GB" sz="700" b="1" u="sng">
                <a:uFill>
                  <a:solidFill>
                    <a:srgbClr val="000000"/>
                  </a:solidFill>
                </a:uFill>
                <a:latin typeface="Arial"/>
                <a:cs typeface="Arial"/>
              </a:rPr>
              <a:t> </a:t>
            </a:r>
            <a:r>
              <a:rPr lang="en-GB" sz="700" b="1" u="sng" spc="-5">
                <a:uFill>
                  <a:solidFill>
                    <a:srgbClr val="000000"/>
                  </a:solidFill>
                </a:uFill>
                <a:latin typeface="Arial"/>
                <a:cs typeface="Arial"/>
              </a:rPr>
              <a:t>CLIENT’S</a:t>
            </a:r>
            <a:r>
              <a:rPr lang="en-GB" sz="700" b="1" u="sng" spc="5">
                <a:uFill>
                  <a:solidFill>
                    <a:srgbClr val="000000"/>
                  </a:solidFill>
                </a:uFill>
                <a:latin typeface="Arial"/>
                <a:cs typeface="Arial"/>
              </a:rPr>
              <a:t> </a:t>
            </a:r>
            <a:r>
              <a:rPr lang="en-GB" sz="700" b="1" u="sng" spc="-5">
                <a:uFill>
                  <a:solidFill>
                    <a:srgbClr val="000000"/>
                  </a:solidFill>
                </a:uFill>
                <a:latin typeface="Arial"/>
                <a:cs typeface="Arial"/>
              </a:rPr>
              <a:t>ATTENTION IS</a:t>
            </a:r>
            <a:r>
              <a:rPr lang="en-GB" sz="700" b="1" u="sng">
                <a:uFill>
                  <a:solidFill>
                    <a:srgbClr val="000000"/>
                  </a:solidFill>
                </a:uFill>
                <a:latin typeface="Arial"/>
                <a:cs typeface="Arial"/>
              </a:rPr>
              <a:t> </a:t>
            </a:r>
            <a:r>
              <a:rPr lang="en-GB" sz="700" b="1" u="sng" spc="-5">
                <a:uFill>
                  <a:solidFill>
                    <a:srgbClr val="000000"/>
                  </a:solidFill>
                </a:uFill>
                <a:latin typeface="Arial"/>
                <a:cs typeface="Arial"/>
              </a:rPr>
              <a:t>PARTICULARLY</a:t>
            </a:r>
            <a:r>
              <a:rPr lang="en-GB" sz="700" b="1" u="sng" spc="5">
                <a:uFill>
                  <a:solidFill>
                    <a:srgbClr val="000000"/>
                  </a:solidFill>
                </a:uFill>
                <a:latin typeface="Arial"/>
                <a:cs typeface="Arial"/>
              </a:rPr>
              <a:t> </a:t>
            </a:r>
            <a:r>
              <a:rPr lang="en-GB" sz="700" b="1" u="sng" spc="-5">
                <a:uFill>
                  <a:solidFill>
                    <a:srgbClr val="000000"/>
                  </a:solidFill>
                </a:uFill>
                <a:latin typeface="Arial"/>
                <a:cs typeface="Arial"/>
              </a:rPr>
              <a:t>DRAWN</a:t>
            </a:r>
            <a:r>
              <a:rPr lang="en-GB" sz="700" b="1" u="sng" spc="10">
                <a:uFill>
                  <a:solidFill>
                    <a:srgbClr val="000000"/>
                  </a:solidFill>
                </a:uFill>
                <a:latin typeface="Arial"/>
                <a:cs typeface="Arial"/>
              </a:rPr>
              <a:t> </a:t>
            </a:r>
            <a:r>
              <a:rPr lang="en-GB" sz="700" b="1" u="sng" spc="-5">
                <a:uFill>
                  <a:solidFill>
                    <a:srgbClr val="000000"/>
                  </a:solidFill>
                </a:uFill>
                <a:latin typeface="Arial"/>
                <a:cs typeface="Arial"/>
              </a:rPr>
              <a:t>TO CLAUSES </a:t>
            </a:r>
            <a:r>
              <a:rPr lang="en-GB" sz="700" b="1" u="sng" spc="-5">
                <a:uFill>
                  <a:solidFill>
                    <a:srgbClr val="000000"/>
                  </a:solidFill>
                </a:uFill>
                <a:latin typeface="Arial"/>
                <a:cs typeface="Arial"/>
                <a:hlinkClick r:id="" action="ppaction://noaction">
                  <a:extLst>
                    <a:ext uri="{A12FA001-AC4F-418D-AE19-62706E023703}">
                      <ahyp:hlinkClr xmlns:ahyp="http://schemas.microsoft.com/office/drawing/2018/hyperlinkcolor" val="tx"/>
                    </a:ext>
                  </a:extLst>
                </a:hlinkClick>
              </a:rPr>
              <a:t>2</a:t>
            </a:r>
            <a:r>
              <a:rPr lang="en-GB" sz="700" b="1" u="sng" spc="-5">
                <a:uFill>
                  <a:solidFill>
                    <a:srgbClr val="000000"/>
                  </a:solidFill>
                </a:uFill>
                <a:latin typeface="Arial"/>
                <a:cs typeface="Arial"/>
              </a:rPr>
              <a:t>,</a:t>
            </a:r>
            <a:r>
              <a:rPr lang="en-GB" sz="700" b="1" u="sng" spc="-25">
                <a:uFill>
                  <a:solidFill>
                    <a:srgbClr val="000000"/>
                  </a:solidFill>
                </a:uFill>
                <a:latin typeface="Arial"/>
                <a:cs typeface="Arial"/>
              </a:rPr>
              <a:t> </a:t>
            </a:r>
            <a:r>
              <a:rPr lang="en-GB" sz="700" b="1" u="sng">
                <a:solidFill>
                  <a:srgbClr val="0563C1"/>
                </a:solidFill>
                <a:uFill>
                  <a:solidFill>
                    <a:srgbClr val="000000"/>
                  </a:solidFill>
                </a:uFill>
                <a:latin typeface="Arial"/>
                <a:cs typeface="Arial"/>
                <a:hlinkClick r:id="" action="ppaction://noaction">
                  <a:extLst>
                    <a:ext uri="{A12FA001-AC4F-418D-AE19-62706E023703}">
                      <ahyp:hlinkClr xmlns:ahyp="http://schemas.microsoft.com/office/drawing/2018/hyperlinkcolor" val="tx"/>
                    </a:ext>
                  </a:extLst>
                </a:hlinkClick>
              </a:rPr>
              <a:t>11</a:t>
            </a:r>
            <a:r>
              <a:rPr lang="en-GB" sz="700" b="1" u="sng" spc="-30">
                <a:uFill>
                  <a:solidFill>
                    <a:srgbClr val="000000"/>
                  </a:solidFill>
                </a:uFill>
                <a:latin typeface="Arial"/>
                <a:cs typeface="Arial"/>
                <a:hlinkClick r:id="" action="ppaction://noaction">
                  <a:extLst>
                    <a:ext uri="{A12FA001-AC4F-418D-AE19-62706E023703}">
                      <ahyp:hlinkClr xmlns:ahyp="http://schemas.microsoft.com/office/drawing/2018/hyperlinkcolor" val="tx"/>
                    </a:ext>
                  </a:extLst>
                </a:hlinkClick>
              </a:rPr>
              <a:t> </a:t>
            </a:r>
            <a:r>
              <a:rPr lang="en-GB" sz="700" b="1" u="sng" spc="-5">
                <a:uFill>
                  <a:solidFill>
                    <a:srgbClr val="000000"/>
                  </a:solidFill>
                </a:uFill>
                <a:latin typeface="Arial"/>
                <a:cs typeface="Arial"/>
              </a:rPr>
              <a:t>&amp;</a:t>
            </a:r>
            <a:r>
              <a:rPr lang="en-GB" sz="700" b="1" u="sng" spc="-15">
                <a:uFill>
                  <a:solidFill>
                    <a:srgbClr val="000000"/>
                  </a:solidFill>
                </a:uFill>
                <a:latin typeface="Arial"/>
                <a:cs typeface="Arial"/>
              </a:rPr>
              <a:t> </a:t>
            </a:r>
            <a:r>
              <a:rPr lang="en-GB" sz="700" b="1" u="sng" spc="-5">
                <a:uFill>
                  <a:solidFill>
                    <a:srgbClr val="000000"/>
                  </a:solidFill>
                </a:uFill>
                <a:latin typeface="Arial"/>
                <a:cs typeface="Arial"/>
                <a:hlinkClick r:id="" action="ppaction://noaction">
                  <a:extLst>
                    <a:ext uri="{A12FA001-AC4F-418D-AE19-62706E023703}">
                      <ahyp:hlinkClr xmlns:ahyp="http://schemas.microsoft.com/office/drawing/2018/hyperlinkcolor" val="tx"/>
                    </a:ext>
                  </a:extLst>
                </a:hlinkClick>
              </a:rPr>
              <a:t>15.</a:t>
            </a:r>
            <a:r>
              <a:rPr lang="en-GB" sz="700" b="1" u="sng" spc="-5">
                <a:uFill>
                  <a:solidFill>
                    <a:srgbClr val="000000"/>
                  </a:solidFill>
                </a:uFill>
                <a:latin typeface="Arial"/>
                <a:cs typeface="Arial"/>
              </a:rPr>
              <a:t>***</a:t>
            </a:r>
            <a:endParaRPr lang="en-GB" sz="700">
              <a:latin typeface="Arial"/>
              <a:cs typeface="Arial"/>
            </a:endParaRPr>
          </a:p>
          <a:p>
            <a:pPr marL="12700" marR="5080" algn="just">
              <a:spcBef>
                <a:spcPts val="300"/>
              </a:spcBef>
              <a:spcAft>
                <a:spcPts val="300"/>
              </a:spcAft>
            </a:pPr>
            <a:r>
              <a:rPr lang="en-GB" sz="700" b="1" spc="-5">
                <a:latin typeface="Arial"/>
                <a:cs typeface="Arial"/>
              </a:rPr>
              <a:t>C</a:t>
            </a:r>
            <a:r>
              <a:rPr lang="en-GB" sz="700" b="1" spc="-10">
                <a:latin typeface="Arial"/>
                <a:cs typeface="Arial"/>
              </a:rPr>
              <a:t>O</a:t>
            </a:r>
            <a:r>
              <a:rPr lang="en-GB" sz="700" b="1" spc="-5">
                <a:latin typeface="Arial"/>
                <a:cs typeface="Arial"/>
              </a:rPr>
              <a:t>N</a:t>
            </a:r>
            <a:r>
              <a:rPr lang="en-GB" sz="700" b="1">
                <a:latin typeface="Arial"/>
                <a:cs typeface="Arial"/>
              </a:rPr>
              <a:t>T</a:t>
            </a:r>
            <a:r>
              <a:rPr lang="en-GB" sz="700" b="1" spc="-5">
                <a:latin typeface="Arial"/>
                <a:cs typeface="Arial"/>
              </a:rPr>
              <a:t>RACT</a:t>
            </a:r>
            <a:endParaRPr lang="en-GB" sz="700">
              <a:latin typeface="Arial"/>
              <a:cs typeface="Arial"/>
            </a:endParaRPr>
          </a:p>
          <a:p>
            <a:pPr marL="180000" marR="5715" indent="-180340" algn="just">
              <a:spcBef>
                <a:spcPts val="300"/>
              </a:spcBef>
              <a:spcAft>
                <a:spcPts val="300"/>
              </a:spcAft>
              <a:buAutoNum type="arabicPeriod"/>
              <a:tabLst>
                <a:tab pos="193040" algn="l"/>
              </a:tabLst>
            </a:pPr>
            <a:r>
              <a:rPr lang="en-GB" sz="700" spc="-5">
                <a:latin typeface="Arial"/>
                <a:cs typeface="Arial"/>
              </a:rPr>
              <a:t>The Proposal issued </a:t>
            </a:r>
            <a:r>
              <a:rPr lang="en-GB" sz="700">
                <a:latin typeface="Arial"/>
                <a:cs typeface="Arial"/>
              </a:rPr>
              <a:t>to </a:t>
            </a:r>
            <a:r>
              <a:rPr lang="en-GB" sz="700" spc="-5">
                <a:latin typeface="Arial"/>
                <a:cs typeface="Arial"/>
              </a:rPr>
              <a:t>the Client</a:t>
            </a:r>
            <a:r>
              <a:rPr lang="en-GB" sz="700" spc="180">
                <a:latin typeface="Arial"/>
                <a:cs typeface="Arial"/>
              </a:rPr>
              <a:t> </a:t>
            </a:r>
            <a:r>
              <a:rPr lang="en-GB" sz="700" spc="-5">
                <a:latin typeface="Arial"/>
                <a:cs typeface="Arial"/>
              </a:rPr>
              <a:t>by Supplier may be withdrawn or varied </a:t>
            </a:r>
            <a:r>
              <a:rPr lang="en-GB" sz="700" spc="-10">
                <a:latin typeface="Arial"/>
                <a:cs typeface="Arial"/>
              </a:rPr>
              <a:t>at </a:t>
            </a:r>
            <a:r>
              <a:rPr lang="en-GB" sz="700" spc="-5">
                <a:latin typeface="Arial"/>
                <a:cs typeface="Arial"/>
              </a:rPr>
              <a:t> </a:t>
            </a:r>
            <a:r>
              <a:rPr lang="en-GB" sz="700" spc="-10">
                <a:latin typeface="Arial"/>
                <a:cs typeface="Arial"/>
              </a:rPr>
              <a:t>any </a:t>
            </a:r>
            <a:r>
              <a:rPr lang="en-GB" sz="700" spc="-5">
                <a:latin typeface="Arial"/>
                <a:cs typeface="Arial"/>
              </a:rPr>
              <a:t>time and unless otherwise specified shall </a:t>
            </a:r>
            <a:r>
              <a:rPr lang="en-GB" sz="700">
                <a:latin typeface="Arial"/>
                <a:cs typeface="Arial"/>
              </a:rPr>
              <a:t>be </a:t>
            </a:r>
            <a:r>
              <a:rPr lang="en-GB" sz="700" spc="-5">
                <a:latin typeface="Arial"/>
                <a:cs typeface="Arial"/>
              </a:rPr>
              <a:t>automatically withdrawn after </a:t>
            </a:r>
            <a:r>
              <a:rPr lang="en-GB" sz="700">
                <a:latin typeface="Arial"/>
                <a:cs typeface="Arial"/>
              </a:rPr>
              <a:t> </a:t>
            </a:r>
            <a:r>
              <a:rPr lang="en-GB" sz="700" spc="-5">
                <a:latin typeface="Arial"/>
                <a:cs typeface="Arial"/>
              </a:rPr>
              <a:t>30</a:t>
            </a:r>
            <a:r>
              <a:rPr lang="en-GB" sz="700">
                <a:latin typeface="Arial"/>
                <a:cs typeface="Arial"/>
              </a:rPr>
              <a:t> </a:t>
            </a:r>
            <a:r>
              <a:rPr lang="en-GB" sz="700" spc="-5">
                <a:latin typeface="Arial"/>
                <a:cs typeface="Arial"/>
              </a:rPr>
              <a:t>days.</a:t>
            </a:r>
            <a:endParaRPr lang="en-GB" sz="700">
              <a:latin typeface="Arial"/>
              <a:cs typeface="Arial"/>
            </a:endParaRPr>
          </a:p>
          <a:p>
            <a:pPr marL="180000" marR="5080" indent="-180340" algn="just">
              <a:spcBef>
                <a:spcPts val="300"/>
              </a:spcBef>
              <a:spcAft>
                <a:spcPts val="300"/>
              </a:spcAft>
              <a:buFont typeface="Arial"/>
              <a:buAutoNum type="arabicPeriod"/>
              <a:tabLst>
                <a:tab pos="193040" algn="l"/>
              </a:tabLst>
            </a:pPr>
            <a:r>
              <a:rPr lang="en-GB" sz="700" spc="-5">
                <a:latin typeface="Arial"/>
                <a:cs typeface="Arial"/>
              </a:rPr>
              <a:t>All work undertaken by Supplier is subject </a:t>
            </a:r>
            <a:r>
              <a:rPr lang="en-GB" sz="700">
                <a:latin typeface="Arial"/>
                <a:cs typeface="Arial"/>
              </a:rPr>
              <a:t>to </a:t>
            </a:r>
            <a:r>
              <a:rPr lang="en-GB" sz="700" spc="-5">
                <a:latin typeface="Arial"/>
                <a:cs typeface="Arial"/>
              </a:rPr>
              <a:t>these T&amp;Cs unless otherwise </a:t>
            </a:r>
            <a:r>
              <a:rPr lang="en-GB" sz="700">
                <a:latin typeface="Arial"/>
                <a:cs typeface="Arial"/>
              </a:rPr>
              <a:t> </a:t>
            </a:r>
            <a:r>
              <a:rPr lang="en-GB" sz="700" spc="-5">
                <a:latin typeface="Arial"/>
                <a:cs typeface="Arial"/>
              </a:rPr>
              <a:t>agreed in writing. The Client acknowledges and agrees that no other document, </a:t>
            </a:r>
            <a:r>
              <a:rPr lang="en-GB" sz="700" spc="-180">
                <a:latin typeface="Arial"/>
                <a:cs typeface="Arial"/>
              </a:rPr>
              <a:t> </a:t>
            </a:r>
            <a:r>
              <a:rPr lang="en-GB" sz="700" spc="-5">
                <a:latin typeface="Arial"/>
                <a:cs typeface="Arial"/>
              </a:rPr>
              <a:t>in</a:t>
            </a:r>
            <a:r>
              <a:rPr lang="en-GB" sz="700" spc="-45">
                <a:latin typeface="Arial"/>
                <a:cs typeface="Arial"/>
              </a:rPr>
              <a:t> </a:t>
            </a:r>
            <a:r>
              <a:rPr lang="en-GB" sz="700" spc="-5">
                <a:latin typeface="Arial"/>
                <a:cs typeface="Arial"/>
              </a:rPr>
              <a:t>particular</a:t>
            </a:r>
            <a:r>
              <a:rPr lang="en-GB" sz="700" spc="-40">
                <a:latin typeface="Arial"/>
                <a:cs typeface="Arial"/>
              </a:rPr>
              <a:t> </a:t>
            </a:r>
            <a:r>
              <a:rPr lang="en-GB" sz="700" spc="-5">
                <a:latin typeface="Arial"/>
                <a:cs typeface="Arial"/>
              </a:rPr>
              <a:t>its</a:t>
            </a:r>
            <a:r>
              <a:rPr lang="en-GB" sz="700" spc="-25">
                <a:latin typeface="Arial"/>
                <a:cs typeface="Arial"/>
              </a:rPr>
              <a:t> </a:t>
            </a:r>
            <a:r>
              <a:rPr lang="en-GB" sz="700" spc="-5">
                <a:latin typeface="Arial"/>
                <a:cs typeface="Arial"/>
              </a:rPr>
              <a:t>own</a:t>
            </a:r>
            <a:r>
              <a:rPr lang="en-GB" sz="700" spc="-30">
                <a:latin typeface="Arial"/>
                <a:cs typeface="Arial"/>
              </a:rPr>
              <a:t> </a:t>
            </a:r>
            <a:r>
              <a:rPr lang="en-GB" sz="700" spc="-5">
                <a:latin typeface="Arial"/>
                <a:cs typeface="Arial"/>
              </a:rPr>
              <a:t>general</a:t>
            </a:r>
            <a:r>
              <a:rPr lang="en-GB" sz="700" spc="-40">
                <a:latin typeface="Arial"/>
                <a:cs typeface="Arial"/>
              </a:rPr>
              <a:t> </a:t>
            </a:r>
            <a:r>
              <a:rPr lang="en-GB" sz="700" spc="-5">
                <a:latin typeface="Arial"/>
                <a:cs typeface="Arial"/>
              </a:rPr>
              <a:t>conditions</a:t>
            </a:r>
            <a:r>
              <a:rPr lang="en-GB" sz="700" spc="-25">
                <a:latin typeface="Arial"/>
                <a:cs typeface="Arial"/>
              </a:rPr>
              <a:t> </a:t>
            </a:r>
            <a:r>
              <a:rPr lang="en-GB" sz="700">
                <a:latin typeface="Arial"/>
                <a:cs typeface="Arial"/>
              </a:rPr>
              <a:t>of</a:t>
            </a:r>
            <a:r>
              <a:rPr lang="en-GB" sz="700" spc="-35">
                <a:latin typeface="Arial"/>
                <a:cs typeface="Arial"/>
              </a:rPr>
              <a:t> </a:t>
            </a:r>
            <a:r>
              <a:rPr lang="en-GB" sz="700" spc="-5">
                <a:latin typeface="Arial"/>
                <a:cs typeface="Arial"/>
              </a:rPr>
              <a:t>purchase</a:t>
            </a:r>
            <a:r>
              <a:rPr lang="en-GB" sz="700" spc="-40">
                <a:latin typeface="Arial"/>
                <a:cs typeface="Arial"/>
              </a:rPr>
              <a:t> </a:t>
            </a:r>
            <a:r>
              <a:rPr lang="en-GB" sz="700">
                <a:latin typeface="Arial"/>
                <a:cs typeface="Arial"/>
              </a:rPr>
              <a:t>or</a:t>
            </a:r>
            <a:r>
              <a:rPr lang="en-GB" sz="700" spc="-45">
                <a:latin typeface="Arial"/>
                <a:cs typeface="Arial"/>
              </a:rPr>
              <a:t> </a:t>
            </a:r>
            <a:r>
              <a:rPr lang="en-GB" sz="700" spc="-5">
                <a:latin typeface="Arial"/>
                <a:cs typeface="Arial"/>
              </a:rPr>
              <a:t>specific</a:t>
            </a:r>
            <a:r>
              <a:rPr lang="en-GB" sz="700" spc="-35">
                <a:latin typeface="Arial"/>
                <a:cs typeface="Arial"/>
              </a:rPr>
              <a:t> </a:t>
            </a:r>
            <a:r>
              <a:rPr lang="en-GB" sz="700" spc="-5">
                <a:latin typeface="Arial"/>
                <a:cs typeface="Arial"/>
              </a:rPr>
              <a:t>conditions</a:t>
            </a:r>
            <a:r>
              <a:rPr lang="en-GB" sz="700" spc="-35">
                <a:latin typeface="Arial"/>
                <a:cs typeface="Arial"/>
              </a:rPr>
              <a:t> </a:t>
            </a:r>
            <a:r>
              <a:rPr lang="en-GB" sz="700" spc="-5">
                <a:latin typeface="Arial"/>
                <a:cs typeface="Arial"/>
              </a:rPr>
              <a:t>of</a:t>
            </a:r>
            <a:r>
              <a:rPr lang="en-GB" sz="700" spc="-40">
                <a:latin typeface="Arial"/>
                <a:cs typeface="Arial"/>
              </a:rPr>
              <a:t> </a:t>
            </a:r>
            <a:r>
              <a:rPr lang="en-GB" sz="700" spc="-5">
                <a:latin typeface="Arial"/>
                <a:cs typeface="Arial"/>
              </a:rPr>
              <a:t>sale, </a:t>
            </a:r>
            <a:r>
              <a:rPr lang="en-GB" sz="700">
                <a:latin typeface="Arial"/>
                <a:cs typeface="Arial"/>
              </a:rPr>
              <a:t> </a:t>
            </a:r>
            <a:r>
              <a:rPr lang="en-GB" sz="700" spc="-5">
                <a:latin typeface="Arial"/>
                <a:cs typeface="Arial"/>
              </a:rPr>
              <a:t>shall prevail over the T&amp;Cs unless it has been expressly agreed by Supplier. </a:t>
            </a:r>
            <a:r>
              <a:rPr lang="en-GB" sz="700">
                <a:latin typeface="Arial"/>
                <a:cs typeface="Arial"/>
              </a:rPr>
              <a:t> </a:t>
            </a:r>
            <a:r>
              <a:rPr lang="en-GB" sz="700" spc="-5">
                <a:latin typeface="Arial"/>
                <a:cs typeface="Arial"/>
              </a:rPr>
              <a:t>Where</a:t>
            </a:r>
            <a:r>
              <a:rPr lang="en-GB" sz="700" spc="-25">
                <a:latin typeface="Arial"/>
                <a:cs typeface="Arial"/>
              </a:rPr>
              <a:t> </a:t>
            </a:r>
            <a:r>
              <a:rPr lang="en-GB" sz="700" spc="-5">
                <a:latin typeface="Arial"/>
                <a:cs typeface="Arial"/>
              </a:rPr>
              <a:t>the</a:t>
            </a:r>
            <a:r>
              <a:rPr lang="en-GB" sz="700" spc="-25">
                <a:latin typeface="Arial"/>
                <a:cs typeface="Arial"/>
              </a:rPr>
              <a:t> </a:t>
            </a:r>
            <a:r>
              <a:rPr lang="en-GB" sz="700" spc="-5">
                <a:latin typeface="Arial"/>
                <a:cs typeface="Arial"/>
              </a:rPr>
              <a:t>Proposal</a:t>
            </a:r>
            <a:r>
              <a:rPr lang="en-GB" sz="700" spc="-10">
                <a:latin typeface="Arial"/>
                <a:cs typeface="Arial"/>
              </a:rPr>
              <a:t> </a:t>
            </a:r>
            <a:r>
              <a:rPr lang="en-GB" sz="700" spc="-5">
                <a:latin typeface="Arial"/>
                <a:cs typeface="Arial"/>
              </a:rPr>
              <a:t>does</a:t>
            </a:r>
            <a:r>
              <a:rPr lang="en-GB" sz="700" spc="-25">
                <a:latin typeface="Arial"/>
                <a:cs typeface="Arial"/>
              </a:rPr>
              <a:t> </a:t>
            </a:r>
            <a:r>
              <a:rPr lang="en-GB" sz="700" spc="-5">
                <a:latin typeface="Arial"/>
                <a:cs typeface="Arial"/>
              </a:rPr>
              <a:t>not</a:t>
            </a:r>
            <a:r>
              <a:rPr lang="en-GB" sz="700" spc="-25">
                <a:latin typeface="Arial"/>
                <a:cs typeface="Arial"/>
              </a:rPr>
              <a:t> </a:t>
            </a:r>
            <a:r>
              <a:rPr lang="en-GB" sz="700" spc="-5">
                <a:latin typeface="Arial"/>
                <a:cs typeface="Arial"/>
              </a:rPr>
              <a:t>explicitly</a:t>
            </a:r>
            <a:r>
              <a:rPr lang="en-GB" sz="700" spc="-10">
                <a:latin typeface="Arial"/>
                <a:cs typeface="Arial"/>
              </a:rPr>
              <a:t> </a:t>
            </a:r>
            <a:r>
              <a:rPr lang="en-GB" sz="700" spc="-5">
                <a:latin typeface="Arial"/>
                <a:cs typeface="Arial"/>
              </a:rPr>
              <a:t>contain</a:t>
            </a:r>
            <a:r>
              <a:rPr lang="en-GB" sz="700" spc="-25">
                <a:latin typeface="Arial"/>
                <a:cs typeface="Arial"/>
              </a:rPr>
              <a:t> </a:t>
            </a:r>
            <a:r>
              <a:rPr lang="en-GB" sz="700" spc="-5">
                <a:latin typeface="Arial"/>
                <a:cs typeface="Arial"/>
              </a:rPr>
              <a:t>the</a:t>
            </a:r>
            <a:r>
              <a:rPr lang="en-GB" sz="700" spc="-25">
                <a:latin typeface="Arial"/>
                <a:cs typeface="Arial"/>
              </a:rPr>
              <a:t> </a:t>
            </a:r>
            <a:r>
              <a:rPr lang="en-GB" sz="700" spc="-5">
                <a:latin typeface="Arial"/>
                <a:cs typeface="Arial"/>
              </a:rPr>
              <a:t>conditions</a:t>
            </a:r>
            <a:r>
              <a:rPr lang="en-GB" sz="700" spc="-25">
                <a:latin typeface="Arial"/>
                <a:cs typeface="Arial"/>
              </a:rPr>
              <a:t> </a:t>
            </a:r>
            <a:r>
              <a:rPr lang="en-GB" sz="700" spc="-5">
                <a:latin typeface="Arial"/>
                <a:cs typeface="Arial"/>
              </a:rPr>
              <a:t>of</a:t>
            </a:r>
            <a:r>
              <a:rPr lang="en-GB" sz="700" spc="-15">
                <a:latin typeface="Arial"/>
                <a:cs typeface="Arial"/>
              </a:rPr>
              <a:t> </a:t>
            </a:r>
            <a:r>
              <a:rPr lang="en-GB" sz="700" spc="-5">
                <a:latin typeface="Arial"/>
                <a:cs typeface="Arial"/>
              </a:rPr>
              <a:t>these</a:t>
            </a:r>
            <a:r>
              <a:rPr lang="en-GB" sz="700" spc="-25">
                <a:latin typeface="Arial"/>
                <a:cs typeface="Arial"/>
              </a:rPr>
              <a:t> </a:t>
            </a:r>
            <a:r>
              <a:rPr lang="en-GB" sz="700" spc="-5">
                <a:latin typeface="Arial"/>
                <a:cs typeface="Arial"/>
              </a:rPr>
              <a:t>T&amp;C,</a:t>
            </a:r>
            <a:r>
              <a:rPr lang="en-GB" sz="700" spc="-25">
                <a:latin typeface="Arial"/>
                <a:cs typeface="Arial"/>
              </a:rPr>
              <a:t> </a:t>
            </a:r>
            <a:r>
              <a:rPr lang="en-GB" sz="700">
                <a:latin typeface="Arial"/>
                <a:cs typeface="Arial"/>
              </a:rPr>
              <a:t>but, </a:t>
            </a:r>
            <a:r>
              <a:rPr lang="en-GB" sz="700" spc="-185">
                <a:latin typeface="Arial"/>
                <a:cs typeface="Arial"/>
              </a:rPr>
              <a:t> </a:t>
            </a:r>
            <a:r>
              <a:rPr lang="en-GB" sz="700" spc="-5">
                <a:latin typeface="Arial"/>
                <a:cs typeface="Arial"/>
              </a:rPr>
              <a:t>refers to these T&amp;Cs and location where </a:t>
            </a:r>
            <a:r>
              <a:rPr lang="en-GB" sz="700">
                <a:latin typeface="Arial"/>
                <a:cs typeface="Arial"/>
              </a:rPr>
              <a:t>these </a:t>
            </a:r>
            <a:r>
              <a:rPr lang="en-GB" sz="700" spc="-5">
                <a:latin typeface="Arial"/>
                <a:cs typeface="Arial"/>
              </a:rPr>
              <a:t>T&amp;Cs are publicly available. </a:t>
            </a:r>
            <a:r>
              <a:rPr lang="en-GB" sz="700">
                <a:latin typeface="Arial"/>
                <a:cs typeface="Arial"/>
              </a:rPr>
              <a:t>The </a:t>
            </a:r>
            <a:r>
              <a:rPr lang="en-GB" sz="700" spc="-180">
                <a:latin typeface="Arial"/>
                <a:cs typeface="Arial"/>
              </a:rPr>
              <a:t> </a:t>
            </a:r>
            <a:r>
              <a:rPr lang="en-GB" sz="700" spc="-5">
                <a:latin typeface="Arial"/>
                <a:cs typeface="Arial"/>
              </a:rPr>
              <a:t>Client are deemed </a:t>
            </a:r>
            <a:r>
              <a:rPr lang="en-GB" sz="700">
                <a:latin typeface="Arial"/>
                <a:cs typeface="Arial"/>
              </a:rPr>
              <a:t>to </a:t>
            </a:r>
            <a:r>
              <a:rPr lang="en-GB" sz="700" spc="-5">
                <a:latin typeface="Arial"/>
                <a:cs typeface="Arial"/>
              </a:rPr>
              <a:t>have read, agreed and fully understood all terms and </a:t>
            </a:r>
            <a:r>
              <a:rPr lang="en-GB" sz="700">
                <a:latin typeface="Arial"/>
                <a:cs typeface="Arial"/>
              </a:rPr>
              <a:t> </a:t>
            </a:r>
            <a:r>
              <a:rPr lang="en-GB" sz="700" spc="-5">
                <a:latin typeface="Arial"/>
                <a:cs typeface="Arial"/>
              </a:rPr>
              <a:t>conditions</a:t>
            </a:r>
            <a:r>
              <a:rPr lang="en-GB" sz="700" spc="-15">
                <a:latin typeface="Arial"/>
                <a:cs typeface="Arial"/>
              </a:rPr>
              <a:t> </a:t>
            </a:r>
            <a:r>
              <a:rPr lang="en-GB" sz="700" spc="-5">
                <a:latin typeface="Arial"/>
                <a:cs typeface="Arial"/>
              </a:rPr>
              <a:t>in these T&amp;Cs</a:t>
            </a:r>
            <a:r>
              <a:rPr lang="en-GB" sz="700" spc="-10">
                <a:latin typeface="Arial"/>
                <a:cs typeface="Arial"/>
              </a:rPr>
              <a:t> </a:t>
            </a:r>
            <a:r>
              <a:rPr lang="en-GB" sz="700" spc="-5">
                <a:latin typeface="Arial"/>
                <a:cs typeface="Arial"/>
              </a:rPr>
              <a:t>by</a:t>
            </a:r>
            <a:r>
              <a:rPr lang="en-GB" sz="700">
                <a:latin typeface="Arial"/>
                <a:cs typeface="Arial"/>
              </a:rPr>
              <a:t> </a:t>
            </a:r>
            <a:r>
              <a:rPr lang="en-GB" sz="700" spc="-5">
                <a:latin typeface="Arial"/>
                <a:cs typeface="Arial"/>
              </a:rPr>
              <a:t>confirming acceptance of</a:t>
            </a:r>
            <a:r>
              <a:rPr lang="en-GB" sz="700">
                <a:latin typeface="Arial"/>
                <a:cs typeface="Arial"/>
              </a:rPr>
              <a:t> </a:t>
            </a:r>
            <a:r>
              <a:rPr lang="en-GB" sz="700" spc="-5">
                <a:latin typeface="Arial"/>
                <a:cs typeface="Arial"/>
              </a:rPr>
              <a:t>Proposal</a:t>
            </a:r>
            <a:r>
              <a:rPr lang="en-GB" sz="700" spc="-15">
                <a:latin typeface="Arial"/>
                <a:cs typeface="Arial"/>
              </a:rPr>
              <a:t> </a:t>
            </a:r>
            <a:r>
              <a:rPr lang="en-GB" sz="700">
                <a:latin typeface="Arial"/>
                <a:cs typeface="Arial"/>
              </a:rPr>
              <a:t>to</a:t>
            </a:r>
            <a:r>
              <a:rPr lang="en-GB" sz="700" spc="-15">
                <a:latin typeface="Arial"/>
                <a:cs typeface="Arial"/>
              </a:rPr>
              <a:t> </a:t>
            </a:r>
            <a:r>
              <a:rPr lang="en-GB" sz="700" spc="-5">
                <a:latin typeface="Arial"/>
                <a:cs typeface="Arial"/>
              </a:rPr>
              <a:t>the</a:t>
            </a:r>
            <a:r>
              <a:rPr lang="en-GB" sz="700" spc="-15">
                <a:latin typeface="Arial"/>
                <a:cs typeface="Arial"/>
              </a:rPr>
              <a:t> </a:t>
            </a:r>
            <a:r>
              <a:rPr lang="en-GB" sz="700" spc="-5">
                <a:latin typeface="Arial"/>
                <a:cs typeface="Arial"/>
              </a:rPr>
              <a:t>Supplier.</a:t>
            </a:r>
            <a:endParaRPr lang="en-GB" sz="700">
              <a:latin typeface="Arial"/>
              <a:cs typeface="Arial"/>
            </a:endParaRPr>
          </a:p>
          <a:p>
            <a:pPr marL="180000" marR="5080" indent="-180340" algn="just">
              <a:spcBef>
                <a:spcPts val="300"/>
              </a:spcBef>
              <a:spcAft>
                <a:spcPts val="300"/>
              </a:spcAft>
              <a:buAutoNum type="arabicPeriod"/>
              <a:tabLst>
                <a:tab pos="193040" algn="l"/>
              </a:tabLst>
            </a:pPr>
            <a:r>
              <a:rPr lang="en-GB" sz="700" spc="-5">
                <a:latin typeface="Arial"/>
                <a:cs typeface="Arial"/>
              </a:rPr>
              <a:t>Any changes to the specifications or scope </a:t>
            </a:r>
            <a:r>
              <a:rPr lang="en-GB" sz="700">
                <a:latin typeface="Arial"/>
                <a:cs typeface="Arial"/>
              </a:rPr>
              <a:t>of </a:t>
            </a:r>
            <a:r>
              <a:rPr lang="en-GB" sz="700" spc="-5">
                <a:latin typeface="Arial"/>
                <a:cs typeface="Arial"/>
              </a:rPr>
              <a:t>the Agreement must </a:t>
            </a:r>
            <a:r>
              <a:rPr lang="en-GB" sz="700">
                <a:latin typeface="Arial"/>
                <a:cs typeface="Arial"/>
              </a:rPr>
              <a:t>be </a:t>
            </a:r>
            <a:r>
              <a:rPr lang="en-GB" sz="700" spc="-5">
                <a:latin typeface="Arial"/>
                <a:cs typeface="Arial"/>
              </a:rPr>
              <a:t>agreed </a:t>
            </a:r>
            <a:r>
              <a:rPr lang="en-GB" sz="700">
                <a:latin typeface="Arial"/>
                <a:cs typeface="Arial"/>
              </a:rPr>
              <a:t>in </a:t>
            </a:r>
            <a:r>
              <a:rPr lang="en-GB" sz="700" spc="-185">
                <a:latin typeface="Arial"/>
                <a:cs typeface="Arial"/>
              </a:rPr>
              <a:t> </a:t>
            </a:r>
            <a:r>
              <a:rPr lang="en-GB" sz="700" spc="-5">
                <a:latin typeface="Arial"/>
                <a:cs typeface="Arial"/>
              </a:rPr>
              <a:t>writing </a:t>
            </a:r>
            <a:r>
              <a:rPr lang="en-GB" sz="700">
                <a:latin typeface="Arial"/>
                <a:cs typeface="Arial"/>
              </a:rPr>
              <a:t>by </a:t>
            </a:r>
            <a:r>
              <a:rPr lang="en-GB" sz="700" spc="-5">
                <a:latin typeface="Arial"/>
                <a:cs typeface="Arial"/>
              </a:rPr>
              <a:t>the parties and may result in changes </a:t>
            </a:r>
            <a:r>
              <a:rPr lang="en-GB" sz="700">
                <a:latin typeface="Arial"/>
                <a:cs typeface="Arial"/>
              </a:rPr>
              <a:t>to </a:t>
            </a:r>
            <a:r>
              <a:rPr lang="en-GB" sz="700" spc="-5">
                <a:latin typeface="Arial"/>
                <a:cs typeface="Arial"/>
              </a:rPr>
              <a:t>the costs and timings </a:t>
            </a:r>
            <a:r>
              <a:rPr lang="en-GB" sz="700">
                <a:latin typeface="Arial"/>
                <a:cs typeface="Arial"/>
              </a:rPr>
              <a:t> </a:t>
            </a:r>
            <a:r>
              <a:rPr lang="en-GB" sz="700" spc="-5">
                <a:latin typeface="Arial"/>
                <a:cs typeface="Arial"/>
              </a:rPr>
              <a:t>proposed.</a:t>
            </a:r>
          </a:p>
          <a:p>
            <a:pPr marL="12700" marR="5080" algn="just">
              <a:spcBef>
                <a:spcPts val="300"/>
              </a:spcBef>
              <a:spcAft>
                <a:spcPts val="300"/>
              </a:spcAft>
            </a:pPr>
            <a:r>
              <a:rPr lang="en-GB" sz="700" b="1" spc="-5">
                <a:latin typeface="Arial"/>
                <a:cs typeface="Arial"/>
              </a:rPr>
              <a:t>PRICE AND PAYMENT</a:t>
            </a:r>
          </a:p>
          <a:p>
            <a:pPr marL="180000" marR="5080" indent="-180000" algn="just">
              <a:spcBef>
                <a:spcPts val="300"/>
              </a:spcBef>
              <a:spcAft>
                <a:spcPts val="300"/>
              </a:spcAft>
              <a:buFont typeface="+mj-lt"/>
              <a:buAutoNum type="arabicPeriod" startAt="4"/>
            </a:pPr>
            <a:r>
              <a:rPr lang="en-GB" sz="700" spc="-5">
                <a:latin typeface="Arial"/>
                <a:cs typeface="Arial"/>
              </a:rPr>
              <a:t>The Proposal issued to the Client by Supplier may be withdrawn or varied at  any time and unless otherwise specified shall be automatically withdrawn after  30 days.</a:t>
            </a:r>
            <a:br>
              <a:rPr lang="en-GB" sz="700" spc="-5">
                <a:latin typeface="Arial"/>
                <a:cs typeface="Arial"/>
              </a:rPr>
            </a:br>
            <a:br>
              <a:rPr lang="en-GB" sz="700" spc="-5">
                <a:latin typeface="Arial"/>
                <a:cs typeface="Arial"/>
              </a:rPr>
            </a:br>
            <a:br>
              <a:rPr lang="en-GB" sz="700" spc="-5">
                <a:latin typeface="Arial"/>
                <a:cs typeface="Arial"/>
              </a:rPr>
            </a:br>
            <a:endParaRPr lang="en-GB" sz="700" spc="-5">
              <a:latin typeface="Arial"/>
              <a:cs typeface="Arial"/>
            </a:endParaRPr>
          </a:p>
          <a:p>
            <a:pPr marL="180000" marR="5080" indent="-180000" algn="just">
              <a:spcBef>
                <a:spcPts val="300"/>
              </a:spcBef>
              <a:spcAft>
                <a:spcPts val="300"/>
              </a:spcAft>
              <a:buFont typeface="Arial"/>
              <a:buAutoNum type="arabicPeriod" startAt="4"/>
              <a:tabLst>
                <a:tab pos="193040" algn="l"/>
              </a:tabLst>
            </a:pPr>
            <a:r>
              <a:rPr lang="en-GB" sz="700" spc="-5">
                <a:latin typeface="Arial"/>
                <a:cs typeface="Arial"/>
              </a:rPr>
              <a:t>All work undertaken by Supplier is subject to these T&amp;Cs unless otherwise  agreed in writing. The Client acknowledges and agrees that no other document,  in particular its own general conditions of purchase or specific conditions of sale,  shall prevail over the T&amp;Cs unless it has been expressly agreed by Supplier.  Where the Proposal does not explicitly contain the conditions of these T&amp;C, but,  refers to these T&amp;Cs and location where these T&amp;Cs are publicly available. The  Client are deemed to have read, agreed and fully understood all terms and  conditions in these T&amp;Cs by confirming acceptance of Proposal to the Supplier.</a:t>
            </a:r>
          </a:p>
          <a:p>
            <a:pPr marL="180000" marR="5715" indent="-180000" algn="just">
              <a:spcBef>
                <a:spcPts val="300"/>
              </a:spcBef>
              <a:spcAft>
                <a:spcPts val="300"/>
              </a:spcAft>
              <a:buAutoNum type="arabicPeriod" startAt="4"/>
              <a:tabLst>
                <a:tab pos="193675" algn="l"/>
              </a:tabLst>
            </a:pPr>
            <a:r>
              <a:rPr lang="en-GB" sz="700" spc="-5">
                <a:latin typeface="Arial"/>
                <a:cs typeface="Arial"/>
              </a:rPr>
              <a:t>Unless</a:t>
            </a:r>
            <a:r>
              <a:rPr lang="en-GB" sz="700" spc="-25">
                <a:latin typeface="Arial"/>
                <a:cs typeface="Arial"/>
              </a:rPr>
              <a:t> </a:t>
            </a:r>
            <a:r>
              <a:rPr lang="en-GB" sz="700" spc="-5">
                <a:latin typeface="Arial"/>
                <a:cs typeface="Arial"/>
              </a:rPr>
              <a:t>otherwise</a:t>
            </a:r>
            <a:r>
              <a:rPr lang="en-GB" sz="700" spc="-25">
                <a:latin typeface="Arial"/>
                <a:cs typeface="Arial"/>
              </a:rPr>
              <a:t> </a:t>
            </a:r>
            <a:r>
              <a:rPr lang="en-GB" sz="700" spc="-5">
                <a:latin typeface="Arial"/>
                <a:cs typeface="Arial"/>
              </a:rPr>
              <a:t>agreed</a:t>
            </a:r>
            <a:r>
              <a:rPr lang="en-GB" sz="700" spc="-20">
                <a:latin typeface="Arial"/>
                <a:cs typeface="Arial"/>
              </a:rPr>
              <a:t> </a:t>
            </a:r>
            <a:r>
              <a:rPr lang="en-GB" sz="700" spc="-5">
                <a:latin typeface="Arial"/>
                <a:cs typeface="Arial"/>
              </a:rPr>
              <a:t>in</a:t>
            </a:r>
            <a:r>
              <a:rPr lang="en-GB" sz="700" spc="-25">
                <a:latin typeface="Arial"/>
                <a:cs typeface="Arial"/>
              </a:rPr>
              <a:t> </a:t>
            </a:r>
            <a:r>
              <a:rPr lang="en-GB" sz="700" spc="-5">
                <a:latin typeface="Arial"/>
                <a:cs typeface="Arial"/>
              </a:rPr>
              <a:t>the</a:t>
            </a:r>
            <a:r>
              <a:rPr lang="en-GB" sz="700" spc="-40">
                <a:latin typeface="Arial"/>
                <a:cs typeface="Arial"/>
              </a:rPr>
              <a:t> </a:t>
            </a:r>
            <a:r>
              <a:rPr lang="en-GB" sz="700" spc="-5">
                <a:latin typeface="Arial"/>
                <a:cs typeface="Arial"/>
              </a:rPr>
              <a:t>Proposal,</a:t>
            </a:r>
            <a:r>
              <a:rPr lang="en-GB" sz="700" spc="-35">
                <a:latin typeface="Arial"/>
                <a:cs typeface="Arial"/>
              </a:rPr>
              <a:t> </a:t>
            </a:r>
            <a:r>
              <a:rPr lang="en-GB" sz="700" spc="-5">
                <a:latin typeface="Arial"/>
                <a:cs typeface="Arial"/>
              </a:rPr>
              <a:t>the</a:t>
            </a:r>
            <a:r>
              <a:rPr lang="en-GB" sz="700" spc="-35">
                <a:latin typeface="Arial"/>
                <a:cs typeface="Arial"/>
              </a:rPr>
              <a:t> </a:t>
            </a:r>
            <a:r>
              <a:rPr lang="en-GB" sz="700" spc="-5">
                <a:latin typeface="Arial"/>
                <a:cs typeface="Arial"/>
              </a:rPr>
              <a:t>fee</a:t>
            </a:r>
            <a:r>
              <a:rPr lang="en-GB" sz="700" spc="-25">
                <a:latin typeface="Arial"/>
                <a:cs typeface="Arial"/>
              </a:rPr>
              <a:t> </a:t>
            </a:r>
            <a:r>
              <a:rPr lang="en-GB" sz="700" spc="-5">
                <a:latin typeface="Arial"/>
                <a:cs typeface="Arial"/>
              </a:rPr>
              <a:t>of</a:t>
            </a:r>
            <a:r>
              <a:rPr lang="en-GB" sz="700" spc="-25">
                <a:latin typeface="Arial"/>
                <a:cs typeface="Arial"/>
              </a:rPr>
              <a:t> </a:t>
            </a:r>
            <a:r>
              <a:rPr lang="en-GB" sz="700" spc="-5">
                <a:latin typeface="Arial"/>
                <a:cs typeface="Arial"/>
              </a:rPr>
              <a:t>the</a:t>
            </a:r>
            <a:r>
              <a:rPr lang="en-GB" sz="700" spc="-35">
                <a:latin typeface="Arial"/>
                <a:cs typeface="Arial"/>
              </a:rPr>
              <a:t> </a:t>
            </a:r>
            <a:r>
              <a:rPr lang="en-GB" sz="700" spc="-5">
                <a:latin typeface="Arial"/>
                <a:cs typeface="Arial"/>
              </a:rPr>
              <a:t>Services</a:t>
            </a:r>
            <a:r>
              <a:rPr lang="en-GB" sz="700" spc="-35">
                <a:latin typeface="Arial"/>
                <a:cs typeface="Arial"/>
              </a:rPr>
              <a:t> </a:t>
            </a:r>
            <a:r>
              <a:rPr lang="en-GB" sz="700" spc="-5">
                <a:latin typeface="Arial"/>
                <a:cs typeface="Arial"/>
              </a:rPr>
              <a:t>will</a:t>
            </a:r>
            <a:r>
              <a:rPr lang="en-GB" sz="700" spc="-25">
                <a:latin typeface="Arial"/>
                <a:cs typeface="Arial"/>
              </a:rPr>
              <a:t> </a:t>
            </a:r>
            <a:r>
              <a:rPr lang="en-GB" sz="700" spc="-5">
                <a:latin typeface="Arial"/>
                <a:cs typeface="Arial"/>
              </a:rPr>
              <a:t>be</a:t>
            </a:r>
            <a:r>
              <a:rPr lang="en-GB" sz="700" spc="-20">
                <a:latin typeface="Arial"/>
                <a:cs typeface="Arial"/>
              </a:rPr>
              <a:t> </a:t>
            </a:r>
            <a:r>
              <a:rPr lang="en-GB" sz="700" spc="-5">
                <a:latin typeface="Arial"/>
                <a:cs typeface="Arial"/>
              </a:rPr>
              <a:t>invoiced </a:t>
            </a:r>
            <a:r>
              <a:rPr lang="en-GB" sz="700">
                <a:latin typeface="Arial"/>
                <a:cs typeface="Arial"/>
              </a:rPr>
              <a:t> </a:t>
            </a:r>
            <a:r>
              <a:rPr lang="en-GB" sz="700" spc="-5">
                <a:latin typeface="Arial"/>
                <a:cs typeface="Arial"/>
              </a:rPr>
              <a:t>in two parts. </a:t>
            </a:r>
            <a:r>
              <a:rPr lang="en-GB" sz="700" spc="-10">
                <a:latin typeface="Arial"/>
                <a:cs typeface="Arial"/>
              </a:rPr>
              <a:t>70%</a:t>
            </a:r>
            <a:r>
              <a:rPr lang="en-GB" sz="700" spc="-5">
                <a:latin typeface="Arial"/>
                <a:cs typeface="Arial"/>
              </a:rPr>
              <a:t> will</a:t>
            </a:r>
            <a:r>
              <a:rPr lang="en-GB" sz="700">
                <a:latin typeface="Arial"/>
                <a:cs typeface="Arial"/>
              </a:rPr>
              <a:t> be </a:t>
            </a:r>
            <a:r>
              <a:rPr lang="en-GB" sz="700" spc="-5">
                <a:latin typeface="Arial"/>
                <a:cs typeface="Arial"/>
              </a:rPr>
              <a:t>invoiced </a:t>
            </a:r>
            <a:r>
              <a:rPr lang="en-GB" sz="700">
                <a:latin typeface="Arial"/>
                <a:cs typeface="Arial"/>
              </a:rPr>
              <a:t>when </a:t>
            </a:r>
            <a:r>
              <a:rPr lang="en-GB" sz="700" spc="-10">
                <a:latin typeface="Arial"/>
                <a:cs typeface="Arial"/>
              </a:rPr>
              <a:t>the</a:t>
            </a:r>
            <a:r>
              <a:rPr lang="en-GB" sz="700" spc="170">
                <a:latin typeface="Arial"/>
                <a:cs typeface="Arial"/>
              </a:rPr>
              <a:t> </a:t>
            </a:r>
            <a:r>
              <a:rPr lang="en-GB" sz="700" spc="-5">
                <a:latin typeface="Arial"/>
                <a:cs typeface="Arial"/>
              </a:rPr>
              <a:t>Client commissions the Services </a:t>
            </a:r>
            <a:r>
              <a:rPr lang="en-GB" sz="700">
                <a:latin typeface="Arial"/>
                <a:cs typeface="Arial"/>
              </a:rPr>
              <a:t> </a:t>
            </a:r>
            <a:r>
              <a:rPr lang="en-GB" sz="700" spc="-10">
                <a:latin typeface="Arial"/>
                <a:cs typeface="Arial"/>
              </a:rPr>
              <a:t>and </a:t>
            </a:r>
            <a:r>
              <a:rPr lang="en-GB" sz="700" spc="-5">
                <a:latin typeface="Arial"/>
                <a:cs typeface="Arial"/>
              </a:rPr>
              <a:t>30% (together with </a:t>
            </a:r>
            <a:r>
              <a:rPr lang="en-GB" sz="700" spc="-10">
                <a:latin typeface="Arial"/>
                <a:cs typeface="Arial"/>
              </a:rPr>
              <a:t>any </a:t>
            </a:r>
            <a:r>
              <a:rPr lang="en-GB" sz="700" spc="-5">
                <a:latin typeface="Arial"/>
                <a:cs typeface="Arial"/>
              </a:rPr>
              <a:t>costs and </a:t>
            </a:r>
            <a:r>
              <a:rPr lang="en-GB" sz="700" spc="-10">
                <a:latin typeface="Arial"/>
                <a:cs typeface="Arial"/>
              </a:rPr>
              <a:t>expenses </a:t>
            </a:r>
            <a:r>
              <a:rPr lang="en-GB" sz="700" spc="-5">
                <a:latin typeface="Arial"/>
                <a:cs typeface="Arial"/>
              </a:rPr>
              <a:t>incurred) will </a:t>
            </a:r>
            <a:r>
              <a:rPr lang="en-GB" sz="700">
                <a:latin typeface="Arial"/>
                <a:cs typeface="Arial"/>
              </a:rPr>
              <a:t>be </a:t>
            </a:r>
            <a:r>
              <a:rPr lang="en-GB" sz="700" spc="-5">
                <a:latin typeface="Arial"/>
                <a:cs typeface="Arial"/>
              </a:rPr>
              <a:t>invoiced </a:t>
            </a:r>
            <a:r>
              <a:rPr lang="en-GB" sz="700">
                <a:latin typeface="Arial"/>
                <a:cs typeface="Arial"/>
              </a:rPr>
              <a:t>on </a:t>
            </a:r>
            <a:r>
              <a:rPr lang="en-GB" sz="700" spc="5">
                <a:latin typeface="Arial"/>
                <a:cs typeface="Arial"/>
              </a:rPr>
              <a:t> </a:t>
            </a:r>
            <a:r>
              <a:rPr lang="en-GB" sz="700" spc="-5">
                <a:latin typeface="Arial"/>
                <a:cs typeface="Arial"/>
              </a:rPr>
              <a:t>despatch</a:t>
            </a:r>
            <a:r>
              <a:rPr lang="en-GB" sz="700" spc="55">
                <a:latin typeface="Arial"/>
                <a:cs typeface="Arial"/>
              </a:rPr>
              <a:t> </a:t>
            </a:r>
            <a:r>
              <a:rPr lang="en-GB" sz="700" spc="-5">
                <a:latin typeface="Arial"/>
                <a:cs typeface="Arial"/>
              </a:rPr>
              <a:t>or</a:t>
            </a:r>
            <a:r>
              <a:rPr lang="en-GB" sz="700" spc="60">
                <a:latin typeface="Arial"/>
                <a:cs typeface="Arial"/>
              </a:rPr>
              <a:t> </a:t>
            </a:r>
            <a:r>
              <a:rPr lang="en-GB" sz="700" spc="-5">
                <a:latin typeface="Arial"/>
                <a:cs typeface="Arial"/>
              </a:rPr>
              <a:t>presentation</a:t>
            </a:r>
            <a:r>
              <a:rPr lang="en-GB" sz="700" spc="55">
                <a:latin typeface="Arial"/>
                <a:cs typeface="Arial"/>
              </a:rPr>
              <a:t> </a:t>
            </a:r>
            <a:r>
              <a:rPr lang="en-GB" sz="700" spc="-5">
                <a:latin typeface="Arial"/>
                <a:cs typeface="Arial"/>
              </a:rPr>
              <a:t>of</a:t>
            </a:r>
            <a:r>
              <a:rPr lang="en-GB" sz="700" spc="65">
                <a:latin typeface="Arial"/>
                <a:cs typeface="Arial"/>
              </a:rPr>
              <a:t> </a:t>
            </a:r>
            <a:r>
              <a:rPr lang="en-GB" sz="700" spc="-5">
                <a:latin typeface="Arial"/>
                <a:cs typeface="Arial"/>
              </a:rPr>
              <a:t>the</a:t>
            </a:r>
            <a:r>
              <a:rPr lang="en-GB" sz="700" spc="45">
                <a:latin typeface="Arial"/>
                <a:cs typeface="Arial"/>
              </a:rPr>
              <a:t> </a:t>
            </a:r>
            <a:r>
              <a:rPr lang="en-GB" sz="700" spc="-5">
                <a:latin typeface="Arial"/>
                <a:cs typeface="Arial"/>
              </a:rPr>
              <a:t>Deliverables,</a:t>
            </a:r>
            <a:r>
              <a:rPr lang="en-GB" sz="700" spc="50">
                <a:latin typeface="Arial"/>
                <a:cs typeface="Arial"/>
              </a:rPr>
              <a:t> </a:t>
            </a:r>
            <a:r>
              <a:rPr lang="en-GB" sz="700" spc="-5">
                <a:latin typeface="Arial"/>
                <a:cs typeface="Arial"/>
              </a:rPr>
              <a:t>whichever</a:t>
            </a:r>
            <a:r>
              <a:rPr lang="en-GB" sz="700" spc="45">
                <a:latin typeface="Arial"/>
                <a:cs typeface="Arial"/>
              </a:rPr>
              <a:t> </a:t>
            </a:r>
            <a:r>
              <a:rPr lang="en-GB" sz="700" spc="-5">
                <a:latin typeface="Arial"/>
                <a:cs typeface="Arial"/>
              </a:rPr>
              <a:t>is</a:t>
            </a:r>
            <a:r>
              <a:rPr lang="en-GB" sz="700" spc="65">
                <a:latin typeface="Arial"/>
                <a:cs typeface="Arial"/>
              </a:rPr>
              <a:t> </a:t>
            </a:r>
            <a:r>
              <a:rPr lang="en-GB" sz="700" spc="-5">
                <a:latin typeface="Arial"/>
                <a:cs typeface="Arial"/>
              </a:rPr>
              <a:t>the</a:t>
            </a:r>
            <a:r>
              <a:rPr lang="en-GB" sz="700" spc="50">
                <a:latin typeface="Arial"/>
                <a:cs typeface="Arial"/>
              </a:rPr>
              <a:t> </a:t>
            </a:r>
            <a:r>
              <a:rPr lang="en-GB" sz="700" spc="-5">
                <a:latin typeface="Arial"/>
                <a:cs typeface="Arial"/>
              </a:rPr>
              <a:t>sooner,</a:t>
            </a:r>
            <a:r>
              <a:rPr lang="en-GB" sz="700" spc="60">
                <a:latin typeface="Arial"/>
                <a:cs typeface="Arial"/>
              </a:rPr>
              <a:t> </a:t>
            </a:r>
            <a:r>
              <a:rPr lang="en-GB" sz="700" spc="-5">
                <a:latin typeface="Arial"/>
                <a:cs typeface="Arial"/>
              </a:rPr>
              <a:t>except </a:t>
            </a:r>
            <a:r>
              <a:rPr lang="en-GB" sz="700">
                <a:latin typeface="Arial"/>
                <a:cs typeface="Arial"/>
              </a:rPr>
              <a:t> </a:t>
            </a:r>
            <a:r>
              <a:rPr lang="en-GB" sz="700" spc="-5">
                <a:latin typeface="Arial"/>
                <a:cs typeface="Arial"/>
              </a:rPr>
              <a:t>for Services consisting of syndicated products, tracking surveys </a:t>
            </a:r>
            <a:r>
              <a:rPr lang="en-GB" sz="700">
                <a:latin typeface="Arial"/>
                <a:cs typeface="Arial"/>
              </a:rPr>
              <a:t>or </a:t>
            </a:r>
            <a:r>
              <a:rPr lang="en-GB" sz="700" spc="-5">
                <a:latin typeface="Arial"/>
                <a:cs typeface="Arial"/>
              </a:rPr>
              <a:t>other long </a:t>
            </a:r>
            <a:r>
              <a:rPr lang="en-GB" sz="700">
                <a:latin typeface="Arial"/>
                <a:cs typeface="Arial"/>
              </a:rPr>
              <a:t> </a:t>
            </a:r>
            <a:r>
              <a:rPr lang="en-GB" sz="700" spc="-10">
                <a:latin typeface="Arial"/>
                <a:cs typeface="Arial"/>
              </a:rPr>
              <a:t>term </a:t>
            </a:r>
            <a:r>
              <a:rPr lang="en-GB" sz="700" spc="-5">
                <a:latin typeface="Arial"/>
                <a:cs typeface="Arial"/>
              </a:rPr>
              <a:t>surveys, in which case Supplier </a:t>
            </a:r>
            <a:r>
              <a:rPr lang="en-GB" sz="700">
                <a:latin typeface="Arial"/>
                <a:cs typeface="Arial"/>
              </a:rPr>
              <a:t>will </a:t>
            </a:r>
            <a:r>
              <a:rPr lang="en-GB" sz="700" spc="-5">
                <a:latin typeface="Arial"/>
                <a:cs typeface="Arial"/>
              </a:rPr>
              <a:t>define different project phases in the </a:t>
            </a:r>
            <a:r>
              <a:rPr lang="en-GB" sz="700">
                <a:latin typeface="Arial"/>
                <a:cs typeface="Arial"/>
              </a:rPr>
              <a:t> </a:t>
            </a:r>
            <a:r>
              <a:rPr lang="en-GB" sz="700" spc="-5">
                <a:latin typeface="Arial"/>
                <a:cs typeface="Arial"/>
              </a:rPr>
              <a:t>Proposal and will invoice Client the full amount </a:t>
            </a:r>
            <a:r>
              <a:rPr lang="en-GB" sz="700">
                <a:latin typeface="Arial"/>
                <a:cs typeface="Arial"/>
              </a:rPr>
              <a:t>of </a:t>
            </a:r>
            <a:r>
              <a:rPr lang="en-GB" sz="700" spc="-5">
                <a:latin typeface="Arial"/>
                <a:cs typeface="Arial"/>
              </a:rPr>
              <a:t>the fees corresponding to </a:t>
            </a:r>
            <a:r>
              <a:rPr lang="en-GB" sz="700">
                <a:latin typeface="Arial"/>
                <a:cs typeface="Arial"/>
              </a:rPr>
              <a:t> </a:t>
            </a:r>
            <a:r>
              <a:rPr lang="en-GB" sz="700" spc="-5">
                <a:latin typeface="Arial"/>
                <a:cs typeface="Arial"/>
              </a:rPr>
              <a:t>each phase at the beginning of each such phase. </a:t>
            </a:r>
            <a:r>
              <a:rPr lang="en-GB" sz="700">
                <a:latin typeface="Arial"/>
                <a:cs typeface="Arial"/>
              </a:rPr>
              <a:t>Supplier </a:t>
            </a:r>
            <a:r>
              <a:rPr lang="en-GB" sz="700" spc="-5">
                <a:latin typeface="Arial"/>
                <a:cs typeface="Arial"/>
              </a:rPr>
              <a:t>also reserves the </a:t>
            </a:r>
            <a:r>
              <a:rPr lang="en-GB" sz="700">
                <a:latin typeface="Arial"/>
                <a:cs typeface="Arial"/>
              </a:rPr>
              <a:t> </a:t>
            </a:r>
            <a:r>
              <a:rPr lang="en-GB" sz="700" spc="-5">
                <a:latin typeface="Arial"/>
                <a:cs typeface="Arial"/>
              </a:rPr>
              <a:t>right</a:t>
            </a:r>
            <a:r>
              <a:rPr lang="en-GB" sz="700">
                <a:latin typeface="Arial"/>
                <a:cs typeface="Arial"/>
              </a:rPr>
              <a:t> </a:t>
            </a:r>
            <a:r>
              <a:rPr lang="en-GB" sz="700" spc="-5">
                <a:latin typeface="Arial"/>
                <a:cs typeface="Arial"/>
              </a:rPr>
              <a:t>to</a:t>
            </a:r>
            <a:r>
              <a:rPr lang="en-GB" sz="700" spc="5">
                <a:latin typeface="Arial"/>
                <a:cs typeface="Arial"/>
              </a:rPr>
              <a:t> </a:t>
            </a:r>
            <a:r>
              <a:rPr lang="en-GB" sz="700" spc="-5">
                <a:latin typeface="Arial"/>
                <a:cs typeface="Arial"/>
              </a:rPr>
              <a:t>require</a:t>
            </a:r>
            <a:r>
              <a:rPr lang="en-GB" sz="700" spc="5">
                <a:latin typeface="Arial"/>
                <a:cs typeface="Arial"/>
              </a:rPr>
              <a:t> </a:t>
            </a:r>
            <a:r>
              <a:rPr lang="en-GB" sz="700" spc="-10">
                <a:latin typeface="Arial"/>
                <a:cs typeface="Arial"/>
              </a:rPr>
              <a:t>the</a:t>
            </a:r>
            <a:r>
              <a:rPr lang="en-GB" sz="700" spc="5">
                <a:latin typeface="Arial"/>
                <a:cs typeface="Arial"/>
              </a:rPr>
              <a:t> </a:t>
            </a:r>
            <a:r>
              <a:rPr lang="en-GB" sz="700" spc="-5">
                <a:latin typeface="Arial"/>
                <a:cs typeface="Arial"/>
              </a:rPr>
              <a:t>entire</a:t>
            </a:r>
            <a:r>
              <a:rPr lang="en-GB" sz="700" spc="-10">
                <a:latin typeface="Arial"/>
                <a:cs typeface="Arial"/>
              </a:rPr>
              <a:t> </a:t>
            </a:r>
            <a:r>
              <a:rPr lang="en-GB" sz="700" spc="-5">
                <a:latin typeface="Arial"/>
                <a:cs typeface="Arial"/>
              </a:rPr>
              <a:t>fee</a:t>
            </a:r>
            <a:r>
              <a:rPr lang="en-GB" sz="700" spc="-10">
                <a:latin typeface="Arial"/>
                <a:cs typeface="Arial"/>
              </a:rPr>
              <a:t> </a:t>
            </a:r>
            <a:r>
              <a:rPr lang="en-GB" sz="700">
                <a:latin typeface="Arial"/>
                <a:cs typeface="Arial"/>
              </a:rPr>
              <a:t>to</a:t>
            </a:r>
            <a:r>
              <a:rPr lang="en-GB" sz="700" spc="-10">
                <a:latin typeface="Arial"/>
                <a:cs typeface="Arial"/>
              </a:rPr>
              <a:t> </a:t>
            </a:r>
            <a:r>
              <a:rPr lang="en-GB" sz="700">
                <a:latin typeface="Arial"/>
                <a:cs typeface="Arial"/>
              </a:rPr>
              <a:t>be</a:t>
            </a:r>
            <a:r>
              <a:rPr lang="en-GB" sz="700" spc="5">
                <a:latin typeface="Arial"/>
                <a:cs typeface="Arial"/>
              </a:rPr>
              <a:t> </a:t>
            </a:r>
            <a:r>
              <a:rPr lang="en-GB" sz="700" spc="-5">
                <a:latin typeface="Arial"/>
                <a:cs typeface="Arial"/>
              </a:rPr>
              <a:t>paid</a:t>
            </a:r>
            <a:r>
              <a:rPr lang="en-GB" sz="700" spc="15">
                <a:latin typeface="Arial"/>
                <a:cs typeface="Arial"/>
              </a:rPr>
              <a:t> </a:t>
            </a:r>
            <a:r>
              <a:rPr lang="en-GB" sz="700" spc="-5">
                <a:latin typeface="Arial"/>
                <a:cs typeface="Arial"/>
              </a:rPr>
              <a:t>in</a:t>
            </a:r>
            <a:r>
              <a:rPr lang="en-GB" sz="700" spc="-10">
                <a:latin typeface="Arial"/>
                <a:cs typeface="Arial"/>
              </a:rPr>
              <a:t> </a:t>
            </a:r>
            <a:r>
              <a:rPr lang="en-GB" sz="700" spc="-5">
                <a:latin typeface="Arial"/>
                <a:cs typeface="Arial"/>
              </a:rPr>
              <a:t>advance.</a:t>
            </a:r>
            <a:endParaRPr lang="en-GB" sz="700">
              <a:latin typeface="Arial"/>
              <a:cs typeface="Arial"/>
            </a:endParaRPr>
          </a:p>
          <a:p>
            <a:pPr marL="180000" marR="5715" indent="-180000" algn="just">
              <a:spcBef>
                <a:spcPts val="300"/>
              </a:spcBef>
              <a:spcAft>
                <a:spcPts val="300"/>
              </a:spcAft>
              <a:buAutoNum type="arabicPeriod" startAt="4"/>
              <a:tabLst>
                <a:tab pos="193040" algn="l"/>
              </a:tabLst>
            </a:pPr>
            <a:r>
              <a:rPr lang="en-GB" sz="700" spc="-5">
                <a:latin typeface="Arial"/>
                <a:cs typeface="Arial"/>
              </a:rPr>
              <a:t>Unless otherwise agreed in the Proposal, the fee is payable by the Client </a:t>
            </a:r>
            <a:r>
              <a:rPr lang="en-GB" sz="700">
                <a:latin typeface="Arial"/>
                <a:cs typeface="Arial"/>
              </a:rPr>
              <a:t>within </a:t>
            </a:r>
            <a:r>
              <a:rPr lang="en-GB" sz="700" spc="-180">
                <a:latin typeface="Arial"/>
                <a:cs typeface="Arial"/>
              </a:rPr>
              <a:t> </a:t>
            </a:r>
            <a:r>
              <a:rPr lang="en-GB" sz="700" spc="-5">
                <a:latin typeface="Arial"/>
                <a:cs typeface="Arial"/>
              </a:rPr>
              <a:t>30 days </a:t>
            </a:r>
            <a:r>
              <a:rPr lang="en-GB" sz="700">
                <a:latin typeface="Arial"/>
                <a:cs typeface="Arial"/>
              </a:rPr>
              <a:t>of </a:t>
            </a:r>
            <a:r>
              <a:rPr lang="en-GB" sz="700" spc="-5">
                <a:latin typeface="Arial"/>
                <a:cs typeface="Arial"/>
              </a:rPr>
              <a:t>receipt of Supplier’s invoice.</a:t>
            </a:r>
            <a:r>
              <a:rPr lang="en-GB" sz="700">
                <a:latin typeface="Arial"/>
                <a:cs typeface="Arial"/>
              </a:rPr>
              <a:t> </a:t>
            </a:r>
            <a:r>
              <a:rPr lang="en-GB" sz="700" spc="-5">
                <a:latin typeface="Arial"/>
                <a:cs typeface="Arial"/>
              </a:rPr>
              <a:t>All payments shall be made in </a:t>
            </a:r>
            <a:r>
              <a:rPr lang="en-GB" sz="700">
                <a:latin typeface="Arial"/>
                <a:cs typeface="Arial"/>
              </a:rPr>
              <a:t>full </a:t>
            </a:r>
            <a:r>
              <a:rPr lang="en-GB" sz="700" spc="5">
                <a:latin typeface="Arial"/>
                <a:cs typeface="Arial"/>
              </a:rPr>
              <a:t> </a:t>
            </a:r>
            <a:r>
              <a:rPr lang="en-GB" sz="700" spc="-5">
                <a:latin typeface="Arial"/>
                <a:cs typeface="Arial"/>
              </a:rPr>
              <a:t>without deduction in respect of any set-off </a:t>
            </a:r>
            <a:r>
              <a:rPr lang="en-GB" sz="700">
                <a:latin typeface="Arial"/>
                <a:cs typeface="Arial"/>
              </a:rPr>
              <a:t>or </a:t>
            </a:r>
            <a:r>
              <a:rPr lang="en-GB" sz="700" spc="-5">
                <a:latin typeface="Arial"/>
                <a:cs typeface="Arial"/>
              </a:rPr>
              <a:t>counterclaim.</a:t>
            </a:r>
            <a:r>
              <a:rPr lang="en-GB" sz="700">
                <a:latin typeface="Arial"/>
                <a:cs typeface="Arial"/>
              </a:rPr>
              <a:t> If </a:t>
            </a:r>
            <a:r>
              <a:rPr lang="en-GB" sz="700" spc="-5">
                <a:latin typeface="Arial"/>
                <a:cs typeface="Arial"/>
              </a:rPr>
              <a:t>on expiry of </a:t>
            </a:r>
            <a:r>
              <a:rPr lang="en-GB" sz="700">
                <a:latin typeface="Arial"/>
                <a:cs typeface="Arial"/>
              </a:rPr>
              <a:t>60 </a:t>
            </a:r>
            <a:r>
              <a:rPr lang="en-GB" sz="700" spc="5">
                <a:latin typeface="Arial"/>
                <a:cs typeface="Arial"/>
              </a:rPr>
              <a:t> </a:t>
            </a:r>
            <a:r>
              <a:rPr lang="en-GB" sz="700" spc="-10">
                <a:latin typeface="Arial"/>
                <a:cs typeface="Arial"/>
              </a:rPr>
              <a:t>days any </a:t>
            </a:r>
            <a:r>
              <a:rPr lang="en-GB" sz="700" spc="-5">
                <a:latin typeface="Arial"/>
                <a:cs typeface="Arial"/>
              </a:rPr>
              <a:t>invoice remains unpaid Supplier will add a further surcharge of 2.5% </a:t>
            </a:r>
            <a:r>
              <a:rPr lang="en-GB" sz="700">
                <a:latin typeface="Arial"/>
                <a:cs typeface="Arial"/>
              </a:rPr>
              <a:t> </a:t>
            </a:r>
            <a:r>
              <a:rPr lang="en-GB" sz="700" spc="-5">
                <a:latin typeface="Arial"/>
                <a:cs typeface="Arial"/>
              </a:rPr>
              <a:t>for</a:t>
            </a:r>
            <a:r>
              <a:rPr lang="en-GB" sz="700" spc="-10">
                <a:latin typeface="Arial"/>
                <a:cs typeface="Arial"/>
              </a:rPr>
              <a:t> </a:t>
            </a:r>
            <a:r>
              <a:rPr lang="en-GB" sz="700" spc="-5">
                <a:latin typeface="Arial"/>
                <a:cs typeface="Arial"/>
              </a:rPr>
              <a:t>each month</a:t>
            </a:r>
            <a:r>
              <a:rPr lang="en-GB" sz="700" spc="10">
                <a:latin typeface="Arial"/>
                <a:cs typeface="Arial"/>
              </a:rPr>
              <a:t> </a:t>
            </a:r>
            <a:r>
              <a:rPr lang="en-GB" sz="700" spc="-5">
                <a:latin typeface="Arial"/>
                <a:cs typeface="Arial"/>
              </a:rPr>
              <a:t>or</a:t>
            </a:r>
            <a:r>
              <a:rPr lang="en-GB" sz="700" spc="10">
                <a:latin typeface="Arial"/>
                <a:cs typeface="Arial"/>
              </a:rPr>
              <a:t> </a:t>
            </a:r>
            <a:r>
              <a:rPr lang="en-GB" sz="700" spc="-5">
                <a:latin typeface="Arial"/>
                <a:cs typeface="Arial"/>
              </a:rPr>
              <a:t>part month during which the monies</a:t>
            </a:r>
            <a:r>
              <a:rPr lang="en-GB" sz="700" spc="5">
                <a:latin typeface="Arial"/>
                <a:cs typeface="Arial"/>
              </a:rPr>
              <a:t> </a:t>
            </a:r>
            <a:r>
              <a:rPr lang="en-GB" sz="700" spc="-5">
                <a:latin typeface="Arial"/>
                <a:cs typeface="Arial"/>
              </a:rPr>
              <a:t>have not</a:t>
            </a:r>
            <a:r>
              <a:rPr lang="en-GB" sz="700">
                <a:latin typeface="Arial"/>
                <a:cs typeface="Arial"/>
              </a:rPr>
              <a:t> </a:t>
            </a:r>
            <a:r>
              <a:rPr lang="en-GB" sz="700" spc="-5">
                <a:latin typeface="Arial"/>
                <a:cs typeface="Arial"/>
              </a:rPr>
              <a:t>been received.</a:t>
            </a:r>
          </a:p>
          <a:p>
            <a:pPr marL="180000" marR="5715" indent="-180000" algn="just">
              <a:spcBef>
                <a:spcPts val="300"/>
              </a:spcBef>
              <a:spcAft>
                <a:spcPts val="300"/>
              </a:spcAft>
              <a:buAutoNum type="arabicPeriod" startAt="4"/>
              <a:tabLst>
                <a:tab pos="193040" algn="l"/>
              </a:tabLst>
            </a:pPr>
            <a:r>
              <a:rPr lang="en-GB" sz="700" spc="-5">
                <a:latin typeface="Arial"/>
                <a:cs typeface="Arial"/>
              </a:rPr>
              <a:t>If the Client fails </a:t>
            </a:r>
            <a:r>
              <a:rPr lang="en-GB" sz="700">
                <a:latin typeface="Arial"/>
                <a:cs typeface="Arial"/>
              </a:rPr>
              <a:t>to make </a:t>
            </a:r>
            <a:r>
              <a:rPr lang="en-GB" sz="700" spc="-5">
                <a:latin typeface="Arial"/>
                <a:cs typeface="Arial"/>
              </a:rPr>
              <a:t>any payment thirty (30) days after the due date, then </a:t>
            </a:r>
            <a:r>
              <a:rPr lang="en-GB" sz="700">
                <a:latin typeface="Arial"/>
                <a:cs typeface="Arial"/>
              </a:rPr>
              <a:t> </a:t>
            </a:r>
            <a:r>
              <a:rPr lang="en-GB" sz="700" spc="-5">
                <a:latin typeface="Arial"/>
                <a:cs typeface="Arial"/>
              </a:rPr>
              <a:t>without prejudice to any other right or remedy available to Supplier, Supplier </a:t>
            </a:r>
            <a:r>
              <a:rPr lang="en-GB" sz="700">
                <a:latin typeface="Arial"/>
                <a:cs typeface="Arial"/>
              </a:rPr>
              <a:t> </a:t>
            </a:r>
            <a:r>
              <a:rPr lang="en-GB" sz="700" spc="-5">
                <a:latin typeface="Arial"/>
                <a:cs typeface="Arial"/>
              </a:rPr>
              <a:t>shall</a:t>
            </a:r>
            <a:r>
              <a:rPr lang="en-GB" sz="700" spc="5">
                <a:latin typeface="Arial"/>
                <a:cs typeface="Arial"/>
              </a:rPr>
              <a:t> </a:t>
            </a:r>
            <a:r>
              <a:rPr lang="en-GB" sz="700" spc="-5">
                <a:latin typeface="Arial"/>
                <a:cs typeface="Arial"/>
              </a:rPr>
              <a:t>be</a:t>
            </a:r>
            <a:r>
              <a:rPr lang="en-GB" sz="700" spc="5">
                <a:latin typeface="Arial"/>
                <a:cs typeface="Arial"/>
              </a:rPr>
              <a:t> </a:t>
            </a:r>
            <a:r>
              <a:rPr lang="en-GB" sz="700" spc="-5">
                <a:latin typeface="Arial"/>
                <a:cs typeface="Arial"/>
              </a:rPr>
              <a:t>entitled</a:t>
            </a:r>
            <a:r>
              <a:rPr lang="en-GB" sz="700" spc="5">
                <a:latin typeface="Arial"/>
                <a:cs typeface="Arial"/>
              </a:rPr>
              <a:t> </a:t>
            </a:r>
            <a:r>
              <a:rPr lang="en-GB" sz="700" spc="-10">
                <a:latin typeface="Arial"/>
                <a:cs typeface="Arial"/>
              </a:rPr>
              <a:t>to:</a:t>
            </a:r>
          </a:p>
          <a:p>
            <a:pPr marL="361950" marR="5715" lvl="1" indent="-160338" algn="just">
              <a:spcBef>
                <a:spcPts val="300"/>
              </a:spcBef>
              <a:spcAft>
                <a:spcPts val="300"/>
              </a:spcAft>
              <a:buFont typeface="+mj-lt"/>
              <a:buAutoNum type="alphaLcPeriod"/>
              <a:tabLst>
                <a:tab pos="193040" algn="l"/>
              </a:tabLst>
            </a:pPr>
            <a:r>
              <a:rPr lang="en-GB" sz="700" spc="-10">
                <a:latin typeface="Arial"/>
                <a:cs typeface="Arial"/>
              </a:rPr>
              <a:t>terminate the Agreement or, in the alternative, suspend any further services  to the Client until such amounts have been paid;</a:t>
            </a:r>
          </a:p>
          <a:p>
            <a:pPr marL="360000" marR="5715" lvl="1" indent="-160338" algn="just">
              <a:spcBef>
                <a:spcPts val="300"/>
              </a:spcBef>
              <a:spcAft>
                <a:spcPts val="300"/>
              </a:spcAft>
              <a:buFont typeface="+mj-lt"/>
              <a:buAutoNum type="alphaLcPeriod"/>
              <a:tabLst>
                <a:tab pos="193040" algn="l"/>
              </a:tabLst>
            </a:pPr>
            <a:r>
              <a:rPr lang="en-GB" sz="700" spc="-10">
                <a:latin typeface="Arial"/>
                <a:cs typeface="Arial"/>
              </a:rPr>
              <a:t>appropriate any payment made by the Client to such of the Services (or the  research supplied under any other contract between the Client and  Supplier) as Supplier may think fit;</a:t>
            </a:r>
          </a:p>
          <a:p>
            <a:pPr marL="180000" marR="5715" indent="-180340" algn="just">
              <a:spcBef>
                <a:spcPts val="300"/>
              </a:spcBef>
              <a:spcAft>
                <a:spcPts val="300"/>
              </a:spcAft>
              <a:buAutoNum type="arabicPeriod" startAt="4"/>
              <a:tabLst>
                <a:tab pos="193040" algn="l"/>
              </a:tabLst>
            </a:pPr>
            <a:r>
              <a:rPr lang="en-GB" sz="700" spc="-5">
                <a:latin typeface="Arial"/>
                <a:cs typeface="Arial"/>
              </a:rPr>
              <a:t>Where</a:t>
            </a:r>
            <a:r>
              <a:rPr lang="en-GB" sz="700">
                <a:latin typeface="Arial"/>
                <a:cs typeface="Arial"/>
              </a:rPr>
              <a:t> </a:t>
            </a:r>
            <a:r>
              <a:rPr lang="en-GB" sz="700" spc="-10">
                <a:latin typeface="Arial"/>
                <a:cs typeface="Arial"/>
              </a:rPr>
              <a:t>the</a:t>
            </a:r>
            <a:r>
              <a:rPr lang="en-GB" sz="700" spc="-5">
                <a:latin typeface="Arial"/>
                <a:cs typeface="Arial"/>
              </a:rPr>
              <a:t> Agreement</a:t>
            </a:r>
            <a:r>
              <a:rPr lang="en-GB" sz="700">
                <a:latin typeface="Arial"/>
                <a:cs typeface="Arial"/>
              </a:rPr>
              <a:t> </a:t>
            </a:r>
            <a:r>
              <a:rPr lang="en-GB" sz="700" spc="-5">
                <a:latin typeface="Arial"/>
                <a:cs typeface="Arial"/>
              </a:rPr>
              <a:t>involves</a:t>
            </a:r>
            <a:r>
              <a:rPr lang="en-GB" sz="700">
                <a:latin typeface="Arial"/>
                <a:cs typeface="Arial"/>
              </a:rPr>
              <a:t> </a:t>
            </a:r>
            <a:r>
              <a:rPr lang="en-GB" sz="700" spc="-5">
                <a:latin typeface="Arial"/>
                <a:cs typeface="Arial"/>
              </a:rPr>
              <a:t>receipts</a:t>
            </a:r>
            <a:r>
              <a:rPr lang="en-GB" sz="700">
                <a:latin typeface="Arial"/>
                <a:cs typeface="Arial"/>
              </a:rPr>
              <a:t> </a:t>
            </a:r>
            <a:r>
              <a:rPr lang="en-GB" sz="700" spc="-5">
                <a:latin typeface="Arial"/>
                <a:cs typeface="Arial"/>
              </a:rPr>
              <a:t>or</a:t>
            </a:r>
            <a:r>
              <a:rPr lang="en-GB" sz="700">
                <a:latin typeface="Arial"/>
                <a:cs typeface="Arial"/>
              </a:rPr>
              <a:t> </a:t>
            </a:r>
            <a:r>
              <a:rPr lang="en-GB" sz="700" spc="-5">
                <a:latin typeface="Arial"/>
                <a:cs typeface="Arial"/>
              </a:rPr>
              <a:t>payments</a:t>
            </a:r>
            <a:r>
              <a:rPr lang="en-GB" sz="700" spc="180">
                <a:latin typeface="Arial"/>
                <a:cs typeface="Arial"/>
              </a:rPr>
              <a:t> </a:t>
            </a:r>
            <a:r>
              <a:rPr lang="en-GB" sz="700">
                <a:latin typeface="Arial"/>
                <a:cs typeface="Arial"/>
              </a:rPr>
              <a:t>in</a:t>
            </a:r>
            <a:r>
              <a:rPr lang="en-GB" sz="700" spc="195">
                <a:latin typeface="Arial"/>
                <a:cs typeface="Arial"/>
              </a:rPr>
              <a:t> </a:t>
            </a:r>
            <a:r>
              <a:rPr lang="en-GB" sz="700" spc="-5">
                <a:latin typeface="Arial"/>
                <a:cs typeface="Arial"/>
              </a:rPr>
              <a:t>foreign</a:t>
            </a:r>
            <a:r>
              <a:rPr lang="en-GB" sz="700" spc="185">
                <a:latin typeface="Arial"/>
                <a:cs typeface="Arial"/>
              </a:rPr>
              <a:t> </a:t>
            </a:r>
            <a:r>
              <a:rPr lang="en-GB" sz="700" spc="-5">
                <a:latin typeface="Arial"/>
                <a:cs typeface="Arial"/>
              </a:rPr>
              <a:t>currency, </a:t>
            </a:r>
            <a:r>
              <a:rPr lang="en-GB" sz="700">
                <a:latin typeface="Arial"/>
                <a:cs typeface="Arial"/>
              </a:rPr>
              <a:t> </a:t>
            </a:r>
            <a:r>
              <a:rPr lang="en-GB" sz="700" spc="-5">
                <a:latin typeface="Arial"/>
                <a:cs typeface="Arial"/>
              </a:rPr>
              <a:t>Supplier shall have the right </a:t>
            </a:r>
            <a:r>
              <a:rPr lang="en-GB" sz="700">
                <a:latin typeface="Arial"/>
                <a:cs typeface="Arial"/>
              </a:rPr>
              <a:t>to </a:t>
            </a:r>
            <a:r>
              <a:rPr lang="en-GB" sz="700" spc="-5">
                <a:latin typeface="Arial"/>
                <a:cs typeface="Arial"/>
              </a:rPr>
              <a:t>increase the Services fee if on </a:t>
            </a:r>
            <a:r>
              <a:rPr lang="en-GB" sz="700" spc="-10">
                <a:latin typeface="Arial"/>
                <a:cs typeface="Arial"/>
              </a:rPr>
              <a:t>the </a:t>
            </a:r>
            <a:r>
              <a:rPr lang="en-GB" sz="700" spc="-5">
                <a:latin typeface="Arial"/>
                <a:cs typeface="Arial"/>
              </a:rPr>
              <a:t>due date </a:t>
            </a:r>
            <a:r>
              <a:rPr lang="en-GB" sz="700">
                <a:latin typeface="Arial"/>
                <a:cs typeface="Arial"/>
              </a:rPr>
              <a:t>of </a:t>
            </a:r>
            <a:r>
              <a:rPr lang="en-GB" sz="700" spc="5">
                <a:latin typeface="Arial"/>
                <a:cs typeface="Arial"/>
              </a:rPr>
              <a:t> </a:t>
            </a:r>
            <a:r>
              <a:rPr lang="en-GB" sz="700" spc="-5">
                <a:latin typeface="Arial"/>
                <a:cs typeface="Arial"/>
              </a:rPr>
              <a:t>payment, the rate </a:t>
            </a:r>
            <a:r>
              <a:rPr lang="en-GB" sz="700">
                <a:latin typeface="Arial"/>
                <a:cs typeface="Arial"/>
              </a:rPr>
              <a:t>of </a:t>
            </a:r>
            <a:r>
              <a:rPr lang="en-GB" sz="700" spc="-5">
                <a:latin typeface="Arial"/>
                <a:cs typeface="Arial"/>
              </a:rPr>
              <a:t>exchange of the </a:t>
            </a:r>
            <a:r>
              <a:rPr lang="en-GB" sz="700">
                <a:latin typeface="Arial"/>
                <a:cs typeface="Arial"/>
              </a:rPr>
              <a:t>two </a:t>
            </a:r>
            <a:r>
              <a:rPr lang="en-GB" sz="700" spc="-5">
                <a:latin typeface="Arial"/>
                <a:cs typeface="Arial"/>
              </a:rPr>
              <a:t>currencies has changed </a:t>
            </a:r>
            <a:r>
              <a:rPr lang="en-GB" sz="700">
                <a:latin typeface="Arial"/>
                <a:cs typeface="Arial"/>
              </a:rPr>
              <a:t>so </a:t>
            </a:r>
            <a:r>
              <a:rPr lang="en-GB" sz="700" spc="-5">
                <a:latin typeface="Arial"/>
                <a:cs typeface="Arial"/>
              </a:rPr>
              <a:t>that the </a:t>
            </a:r>
            <a:r>
              <a:rPr lang="en-GB" sz="700">
                <a:latin typeface="Arial"/>
                <a:cs typeface="Arial"/>
              </a:rPr>
              <a:t> </a:t>
            </a:r>
            <a:r>
              <a:rPr lang="en-GB" sz="700" spc="-5">
                <a:latin typeface="Arial"/>
                <a:cs typeface="Arial"/>
              </a:rPr>
              <a:t>value</a:t>
            </a:r>
            <a:r>
              <a:rPr lang="en-GB" sz="700" spc="-25">
                <a:latin typeface="Arial"/>
                <a:cs typeface="Arial"/>
              </a:rPr>
              <a:t> </a:t>
            </a:r>
            <a:r>
              <a:rPr lang="en-GB" sz="700" spc="-5">
                <a:latin typeface="Arial"/>
                <a:cs typeface="Arial"/>
              </a:rPr>
              <a:t>of</a:t>
            </a:r>
            <a:r>
              <a:rPr lang="en-GB" sz="700" spc="-25">
                <a:latin typeface="Arial"/>
                <a:cs typeface="Arial"/>
              </a:rPr>
              <a:t> </a:t>
            </a:r>
            <a:r>
              <a:rPr lang="en-GB" sz="700" spc="-5">
                <a:latin typeface="Arial"/>
                <a:cs typeface="Arial"/>
              </a:rPr>
              <a:t>the</a:t>
            </a:r>
            <a:r>
              <a:rPr lang="en-GB" sz="700" spc="-40">
                <a:latin typeface="Arial"/>
                <a:cs typeface="Arial"/>
              </a:rPr>
              <a:t> </a:t>
            </a:r>
            <a:r>
              <a:rPr lang="en-GB" sz="700" spc="-5">
                <a:latin typeface="Arial"/>
                <a:cs typeface="Arial"/>
              </a:rPr>
              <a:t>currency</a:t>
            </a:r>
            <a:r>
              <a:rPr lang="en-GB" sz="700" spc="-20">
                <a:latin typeface="Arial"/>
                <a:cs typeface="Arial"/>
              </a:rPr>
              <a:t> </a:t>
            </a:r>
            <a:r>
              <a:rPr lang="en-GB" sz="700" spc="-5">
                <a:latin typeface="Arial"/>
                <a:cs typeface="Arial"/>
              </a:rPr>
              <a:t>specified</a:t>
            </a:r>
            <a:r>
              <a:rPr lang="en-GB" sz="700" spc="-40">
                <a:latin typeface="Arial"/>
                <a:cs typeface="Arial"/>
              </a:rPr>
              <a:t> </a:t>
            </a:r>
            <a:r>
              <a:rPr lang="en-GB" sz="700" spc="-5">
                <a:latin typeface="Arial"/>
                <a:cs typeface="Arial"/>
              </a:rPr>
              <a:t>in</a:t>
            </a:r>
            <a:r>
              <a:rPr lang="en-GB" sz="700" spc="-25">
                <a:latin typeface="Arial"/>
                <a:cs typeface="Arial"/>
              </a:rPr>
              <a:t> </a:t>
            </a:r>
            <a:r>
              <a:rPr lang="en-GB" sz="700" spc="-5">
                <a:latin typeface="Arial"/>
                <a:cs typeface="Arial"/>
              </a:rPr>
              <a:t>the</a:t>
            </a:r>
            <a:r>
              <a:rPr lang="en-GB" sz="700" spc="-35">
                <a:latin typeface="Arial"/>
                <a:cs typeface="Arial"/>
              </a:rPr>
              <a:t> </a:t>
            </a:r>
            <a:r>
              <a:rPr lang="en-GB" sz="700" spc="-5">
                <a:latin typeface="Arial"/>
                <a:cs typeface="Arial"/>
              </a:rPr>
              <a:t>invoice</a:t>
            </a:r>
            <a:r>
              <a:rPr lang="en-GB" sz="700" spc="-40">
                <a:latin typeface="Arial"/>
                <a:cs typeface="Arial"/>
              </a:rPr>
              <a:t> </a:t>
            </a:r>
            <a:r>
              <a:rPr lang="en-GB" sz="700" spc="-5">
                <a:latin typeface="Arial"/>
                <a:cs typeface="Arial"/>
              </a:rPr>
              <a:t>compared</a:t>
            </a:r>
            <a:r>
              <a:rPr lang="en-GB" sz="700" spc="-40">
                <a:latin typeface="Arial"/>
                <a:cs typeface="Arial"/>
              </a:rPr>
              <a:t> </a:t>
            </a:r>
            <a:r>
              <a:rPr lang="en-GB" sz="700" spc="-5">
                <a:latin typeface="Arial"/>
                <a:cs typeface="Arial"/>
              </a:rPr>
              <a:t>to</a:t>
            </a:r>
            <a:r>
              <a:rPr lang="en-GB" sz="700" spc="-20">
                <a:latin typeface="Arial"/>
                <a:cs typeface="Arial"/>
              </a:rPr>
              <a:t> </a:t>
            </a:r>
            <a:r>
              <a:rPr lang="en-GB" sz="700" spc="-5">
                <a:latin typeface="Arial"/>
                <a:cs typeface="Arial"/>
              </a:rPr>
              <a:t>sterling</a:t>
            </a:r>
            <a:r>
              <a:rPr lang="en-GB" sz="700" spc="-40">
                <a:latin typeface="Arial"/>
                <a:cs typeface="Arial"/>
              </a:rPr>
              <a:t> </a:t>
            </a:r>
            <a:r>
              <a:rPr lang="en-GB" sz="700" spc="-5">
                <a:latin typeface="Arial"/>
                <a:cs typeface="Arial"/>
              </a:rPr>
              <a:t>has</a:t>
            </a:r>
            <a:r>
              <a:rPr lang="en-GB" sz="700" spc="-35">
                <a:latin typeface="Arial"/>
                <a:cs typeface="Arial"/>
              </a:rPr>
              <a:t> </a:t>
            </a:r>
            <a:r>
              <a:rPr lang="en-GB" sz="700" spc="-5">
                <a:latin typeface="Arial"/>
                <a:cs typeface="Arial"/>
              </a:rPr>
              <a:t>increased </a:t>
            </a:r>
            <a:r>
              <a:rPr lang="en-GB" sz="700">
                <a:latin typeface="Arial"/>
                <a:cs typeface="Arial"/>
              </a:rPr>
              <a:t> </a:t>
            </a:r>
            <a:r>
              <a:rPr lang="en-GB" sz="700" spc="-5">
                <a:latin typeface="Arial"/>
                <a:cs typeface="Arial"/>
              </a:rPr>
              <a:t>by more </a:t>
            </a:r>
            <a:r>
              <a:rPr lang="en-GB" sz="700">
                <a:latin typeface="Arial"/>
                <a:cs typeface="Arial"/>
              </a:rPr>
              <a:t>than </a:t>
            </a:r>
            <a:r>
              <a:rPr lang="en-GB" sz="700" spc="-10">
                <a:latin typeface="Arial"/>
                <a:cs typeface="Arial"/>
              </a:rPr>
              <a:t>1% </a:t>
            </a:r>
            <a:r>
              <a:rPr lang="en-GB" sz="700" spc="-5">
                <a:latin typeface="Arial"/>
                <a:cs typeface="Arial"/>
              </a:rPr>
              <a:t>from the date of </a:t>
            </a:r>
            <a:r>
              <a:rPr lang="en-GB" sz="700" spc="-10">
                <a:latin typeface="Arial"/>
                <a:cs typeface="Arial"/>
              </a:rPr>
              <a:t>the </a:t>
            </a:r>
            <a:r>
              <a:rPr lang="en-GB" sz="700" spc="-5">
                <a:latin typeface="Arial"/>
                <a:cs typeface="Arial"/>
              </a:rPr>
              <a:t>commission.</a:t>
            </a:r>
            <a:r>
              <a:rPr lang="en-GB" sz="700">
                <a:latin typeface="Arial"/>
                <a:cs typeface="Arial"/>
              </a:rPr>
              <a:t> </a:t>
            </a:r>
            <a:r>
              <a:rPr lang="en-GB" sz="700" spc="-5">
                <a:latin typeface="Arial"/>
                <a:cs typeface="Arial"/>
              </a:rPr>
              <a:t>The prevailing exchange </a:t>
            </a:r>
            <a:r>
              <a:rPr lang="en-GB" sz="700">
                <a:latin typeface="Arial"/>
                <a:cs typeface="Arial"/>
              </a:rPr>
              <a:t> </a:t>
            </a:r>
            <a:r>
              <a:rPr lang="en-GB" sz="700" spc="-5">
                <a:latin typeface="Arial"/>
                <a:cs typeface="Arial"/>
              </a:rPr>
              <a:t>rates shall </a:t>
            </a:r>
            <a:r>
              <a:rPr lang="en-GB" sz="700">
                <a:latin typeface="Arial"/>
                <a:cs typeface="Arial"/>
              </a:rPr>
              <a:t>be </a:t>
            </a:r>
            <a:r>
              <a:rPr lang="en-GB" sz="700" spc="-5">
                <a:latin typeface="Arial"/>
                <a:cs typeface="Arial"/>
              </a:rPr>
              <a:t>those specified by the Financial Times (or </a:t>
            </a:r>
            <a:r>
              <a:rPr lang="en-GB" sz="700">
                <a:latin typeface="Arial"/>
                <a:cs typeface="Arial"/>
              </a:rPr>
              <a:t>if </a:t>
            </a:r>
            <a:r>
              <a:rPr lang="en-GB" sz="700" spc="-5">
                <a:latin typeface="Arial"/>
                <a:cs typeface="Arial"/>
              </a:rPr>
              <a:t>published in </a:t>
            </a:r>
            <a:r>
              <a:rPr lang="en-GB" sz="700">
                <a:latin typeface="Arial"/>
                <a:cs typeface="Arial"/>
              </a:rPr>
              <a:t>any </a:t>
            </a:r>
            <a:r>
              <a:rPr lang="en-GB" sz="700" spc="5">
                <a:latin typeface="Arial"/>
                <a:cs typeface="Arial"/>
              </a:rPr>
              <a:t> </a:t>
            </a:r>
            <a:r>
              <a:rPr lang="en-GB" sz="700" spc="-5">
                <a:latin typeface="Arial"/>
                <a:cs typeface="Arial"/>
              </a:rPr>
              <a:t>equivalent source) </a:t>
            </a:r>
            <a:r>
              <a:rPr lang="en-GB" sz="700">
                <a:latin typeface="Arial"/>
                <a:cs typeface="Arial"/>
              </a:rPr>
              <a:t>on</a:t>
            </a:r>
            <a:r>
              <a:rPr lang="en-GB" sz="700" spc="-10">
                <a:latin typeface="Arial"/>
                <a:cs typeface="Arial"/>
              </a:rPr>
              <a:t> </a:t>
            </a:r>
            <a:r>
              <a:rPr lang="en-GB" sz="700" spc="-5">
                <a:latin typeface="Arial"/>
                <a:cs typeface="Arial"/>
              </a:rPr>
              <a:t>the</a:t>
            </a:r>
            <a:r>
              <a:rPr lang="en-GB" sz="700" spc="10">
                <a:latin typeface="Arial"/>
                <a:cs typeface="Arial"/>
              </a:rPr>
              <a:t> </a:t>
            </a:r>
            <a:r>
              <a:rPr lang="en-GB" sz="700" spc="-5">
                <a:latin typeface="Arial"/>
                <a:cs typeface="Arial"/>
              </a:rPr>
              <a:t>date</a:t>
            </a:r>
            <a:r>
              <a:rPr lang="en-GB" sz="700" spc="10">
                <a:latin typeface="Arial"/>
                <a:cs typeface="Arial"/>
              </a:rPr>
              <a:t> </a:t>
            </a:r>
            <a:r>
              <a:rPr lang="en-GB" sz="700" spc="-5">
                <a:latin typeface="Arial"/>
                <a:cs typeface="Arial"/>
              </a:rPr>
              <a:t>of the Proposal</a:t>
            </a:r>
            <a:r>
              <a:rPr lang="en-GB" sz="700" spc="10">
                <a:latin typeface="Arial"/>
                <a:cs typeface="Arial"/>
              </a:rPr>
              <a:t> </a:t>
            </a:r>
            <a:r>
              <a:rPr lang="en-GB" sz="700" spc="-10">
                <a:latin typeface="Arial"/>
                <a:cs typeface="Arial"/>
              </a:rPr>
              <a:t>and</a:t>
            </a:r>
            <a:r>
              <a:rPr lang="en-GB" sz="700" spc="5">
                <a:latin typeface="Arial"/>
                <a:cs typeface="Arial"/>
              </a:rPr>
              <a:t> </a:t>
            </a:r>
            <a:r>
              <a:rPr lang="en-GB" sz="700" spc="-5">
                <a:latin typeface="Arial"/>
                <a:cs typeface="Arial"/>
              </a:rPr>
              <a:t>the payment</a:t>
            </a:r>
            <a:r>
              <a:rPr lang="en-GB" sz="700">
                <a:latin typeface="Arial"/>
                <a:cs typeface="Arial"/>
              </a:rPr>
              <a:t> </a:t>
            </a:r>
            <a:r>
              <a:rPr lang="en-GB" sz="700" spc="-5">
                <a:latin typeface="Arial"/>
                <a:cs typeface="Arial"/>
              </a:rPr>
              <a:t>date.</a:t>
            </a:r>
          </a:p>
          <a:p>
            <a:pPr marL="180000" marR="5715" indent="-180340" algn="just">
              <a:spcBef>
                <a:spcPts val="300"/>
              </a:spcBef>
              <a:spcAft>
                <a:spcPts val="300"/>
              </a:spcAft>
              <a:buAutoNum type="arabicPeriod" startAt="4"/>
              <a:tabLst>
                <a:tab pos="193040" algn="l"/>
              </a:tabLst>
            </a:pPr>
            <a:r>
              <a:rPr lang="en-GB" sz="700" spc="-5">
                <a:latin typeface="Arial"/>
                <a:cs typeface="Arial"/>
              </a:rPr>
              <a:t>Supplier reserves the right by giving notice </a:t>
            </a:r>
            <a:r>
              <a:rPr lang="en-GB" sz="700">
                <a:latin typeface="Arial"/>
                <a:cs typeface="Arial"/>
              </a:rPr>
              <a:t>to </a:t>
            </a:r>
            <a:r>
              <a:rPr lang="en-GB" sz="700" spc="-5">
                <a:latin typeface="Arial"/>
                <a:cs typeface="Arial"/>
              </a:rPr>
              <a:t>the Client </a:t>
            </a:r>
            <a:r>
              <a:rPr lang="en-GB" sz="700">
                <a:latin typeface="Arial"/>
                <a:cs typeface="Arial"/>
              </a:rPr>
              <a:t>at </a:t>
            </a:r>
            <a:r>
              <a:rPr lang="en-GB" sz="700" spc="-10">
                <a:latin typeface="Arial"/>
                <a:cs typeface="Arial"/>
              </a:rPr>
              <a:t>any </a:t>
            </a:r>
            <a:r>
              <a:rPr lang="en-GB" sz="700" spc="-5">
                <a:latin typeface="Arial"/>
                <a:cs typeface="Arial"/>
              </a:rPr>
              <a:t>time before </a:t>
            </a:r>
            <a:r>
              <a:rPr lang="en-GB" sz="700">
                <a:latin typeface="Arial"/>
                <a:cs typeface="Arial"/>
              </a:rPr>
              <a:t> </a:t>
            </a:r>
            <a:r>
              <a:rPr lang="en-GB" sz="700" spc="-5">
                <a:latin typeface="Arial"/>
                <a:cs typeface="Arial"/>
              </a:rPr>
              <a:t>delivery, to increase the price of the Services (or </a:t>
            </a:r>
            <a:r>
              <a:rPr lang="en-GB" sz="700" spc="-10">
                <a:latin typeface="Arial"/>
                <a:cs typeface="Arial"/>
              </a:rPr>
              <a:t>any </a:t>
            </a:r>
            <a:r>
              <a:rPr lang="en-GB" sz="700" spc="-5">
                <a:latin typeface="Arial"/>
                <a:cs typeface="Arial"/>
              </a:rPr>
              <a:t>related out of pocket </a:t>
            </a:r>
            <a:r>
              <a:rPr lang="en-GB" sz="700">
                <a:latin typeface="Arial"/>
                <a:cs typeface="Arial"/>
              </a:rPr>
              <a:t> </a:t>
            </a:r>
            <a:r>
              <a:rPr lang="en-GB" sz="700" spc="-5">
                <a:latin typeface="Arial"/>
                <a:cs typeface="Arial"/>
              </a:rPr>
              <a:t>expenses) </a:t>
            </a:r>
            <a:r>
              <a:rPr lang="en-GB" sz="700">
                <a:latin typeface="Arial"/>
                <a:cs typeface="Arial"/>
              </a:rPr>
              <a:t>to </a:t>
            </a:r>
            <a:r>
              <a:rPr lang="en-GB" sz="700" spc="-5">
                <a:latin typeface="Arial"/>
                <a:cs typeface="Arial"/>
              </a:rPr>
              <a:t>reflect any increase </a:t>
            </a:r>
            <a:r>
              <a:rPr lang="en-GB" sz="700">
                <a:latin typeface="Arial"/>
                <a:cs typeface="Arial"/>
              </a:rPr>
              <a:t>in </a:t>
            </a:r>
            <a:r>
              <a:rPr lang="en-GB" sz="700" spc="-5">
                <a:latin typeface="Arial"/>
                <a:cs typeface="Arial"/>
              </a:rPr>
              <a:t>the cost to Supplier which is due but not </a:t>
            </a:r>
            <a:r>
              <a:rPr lang="en-GB" sz="700">
                <a:latin typeface="Arial"/>
                <a:cs typeface="Arial"/>
              </a:rPr>
              <a:t> </a:t>
            </a:r>
            <a:r>
              <a:rPr lang="en-GB" sz="700" spc="-5">
                <a:latin typeface="Arial"/>
                <a:cs typeface="Arial"/>
              </a:rPr>
              <a:t>limited to any factor beyond the control of Supplier, including, but </a:t>
            </a:r>
            <a:r>
              <a:rPr lang="en-GB" sz="700" spc="-10">
                <a:latin typeface="Arial"/>
                <a:cs typeface="Arial"/>
              </a:rPr>
              <a:t>not </a:t>
            </a:r>
            <a:r>
              <a:rPr lang="en-GB" sz="700" spc="-5">
                <a:latin typeface="Arial"/>
                <a:cs typeface="Arial"/>
              </a:rPr>
              <a:t>limited </a:t>
            </a:r>
            <a:r>
              <a:rPr lang="en-GB" sz="700">
                <a:latin typeface="Arial"/>
                <a:cs typeface="Arial"/>
              </a:rPr>
              <a:t>to </a:t>
            </a:r>
            <a:r>
              <a:rPr lang="en-GB" sz="700" spc="5">
                <a:latin typeface="Arial"/>
                <a:cs typeface="Arial"/>
              </a:rPr>
              <a:t> </a:t>
            </a:r>
            <a:r>
              <a:rPr lang="en-GB" sz="700" spc="-10">
                <a:latin typeface="Arial"/>
                <a:cs typeface="Arial"/>
              </a:rPr>
              <a:t>any</a:t>
            </a:r>
            <a:r>
              <a:rPr lang="en-GB" sz="700" spc="45">
                <a:latin typeface="Arial"/>
                <a:cs typeface="Arial"/>
              </a:rPr>
              <a:t> </a:t>
            </a:r>
            <a:r>
              <a:rPr lang="en-GB" sz="700" spc="-5">
                <a:latin typeface="Arial"/>
                <a:cs typeface="Arial"/>
              </a:rPr>
              <a:t>request</a:t>
            </a:r>
            <a:r>
              <a:rPr lang="en-GB" sz="700" spc="50">
                <a:latin typeface="Arial"/>
                <a:cs typeface="Arial"/>
              </a:rPr>
              <a:t> </a:t>
            </a:r>
            <a:r>
              <a:rPr lang="en-GB" sz="700" spc="-5">
                <a:latin typeface="Arial"/>
                <a:cs typeface="Arial"/>
              </a:rPr>
              <a:t>by</a:t>
            </a:r>
            <a:r>
              <a:rPr lang="en-GB" sz="700" spc="55">
                <a:latin typeface="Arial"/>
                <a:cs typeface="Arial"/>
              </a:rPr>
              <a:t> </a:t>
            </a:r>
            <a:r>
              <a:rPr lang="en-GB" sz="700" spc="-5">
                <a:latin typeface="Arial"/>
                <a:cs typeface="Arial"/>
              </a:rPr>
              <a:t>Client</a:t>
            </a:r>
            <a:r>
              <a:rPr lang="en-GB" sz="700" spc="45">
                <a:latin typeface="Arial"/>
                <a:cs typeface="Arial"/>
              </a:rPr>
              <a:t> </a:t>
            </a:r>
            <a:r>
              <a:rPr lang="en-GB" sz="700">
                <a:latin typeface="Arial"/>
                <a:cs typeface="Arial"/>
              </a:rPr>
              <a:t>for</a:t>
            </a:r>
            <a:r>
              <a:rPr lang="en-GB" sz="700" spc="60">
                <a:latin typeface="Arial"/>
                <a:cs typeface="Arial"/>
              </a:rPr>
              <a:t> </a:t>
            </a:r>
            <a:r>
              <a:rPr lang="en-GB" sz="700" spc="-5">
                <a:latin typeface="Arial"/>
                <a:cs typeface="Arial"/>
              </a:rPr>
              <a:t>a</a:t>
            </a:r>
            <a:r>
              <a:rPr lang="en-GB" sz="700" spc="50">
                <a:latin typeface="Arial"/>
                <a:cs typeface="Arial"/>
              </a:rPr>
              <a:t> </a:t>
            </a:r>
            <a:r>
              <a:rPr lang="en-GB" sz="700" spc="-5">
                <a:latin typeface="Arial"/>
                <a:cs typeface="Arial"/>
              </a:rPr>
              <a:t>change</a:t>
            </a:r>
            <a:r>
              <a:rPr lang="en-GB" sz="700" spc="45">
                <a:latin typeface="Arial"/>
                <a:cs typeface="Arial"/>
              </a:rPr>
              <a:t> </a:t>
            </a:r>
            <a:r>
              <a:rPr lang="en-GB" sz="700" spc="-5">
                <a:latin typeface="Arial"/>
                <a:cs typeface="Arial"/>
              </a:rPr>
              <a:t>in</a:t>
            </a:r>
            <a:r>
              <a:rPr lang="en-GB" sz="700" spc="60">
                <a:latin typeface="Arial"/>
                <a:cs typeface="Arial"/>
              </a:rPr>
              <a:t> </a:t>
            </a:r>
            <a:r>
              <a:rPr lang="en-GB" sz="700" spc="-5">
                <a:latin typeface="Arial"/>
                <a:cs typeface="Arial"/>
              </a:rPr>
              <a:t>delivery</a:t>
            </a:r>
            <a:r>
              <a:rPr lang="en-GB" sz="700" spc="55">
                <a:latin typeface="Arial"/>
                <a:cs typeface="Arial"/>
              </a:rPr>
              <a:t> </a:t>
            </a:r>
            <a:r>
              <a:rPr lang="en-GB" sz="700" spc="-5">
                <a:latin typeface="Arial"/>
                <a:cs typeface="Arial"/>
              </a:rPr>
              <a:t>dates,</a:t>
            </a:r>
            <a:r>
              <a:rPr lang="en-GB" sz="700" spc="50">
                <a:latin typeface="Arial"/>
                <a:cs typeface="Arial"/>
              </a:rPr>
              <a:t> </a:t>
            </a:r>
            <a:r>
              <a:rPr lang="en-GB" sz="700" spc="-5">
                <a:latin typeface="Arial"/>
                <a:cs typeface="Arial"/>
              </a:rPr>
              <a:t>quantities,</a:t>
            </a:r>
            <a:r>
              <a:rPr lang="en-GB" sz="700" spc="45">
                <a:latin typeface="Arial"/>
                <a:cs typeface="Arial"/>
              </a:rPr>
              <a:t> </a:t>
            </a:r>
            <a:r>
              <a:rPr lang="en-GB" sz="700" spc="-5">
                <a:latin typeface="Arial"/>
                <a:cs typeface="Arial"/>
              </a:rPr>
              <a:t>specifications </a:t>
            </a:r>
            <a:r>
              <a:rPr lang="en-GB" sz="700">
                <a:latin typeface="Arial"/>
                <a:cs typeface="Arial"/>
              </a:rPr>
              <a:t> </a:t>
            </a:r>
            <a:r>
              <a:rPr lang="en-GB" sz="700" spc="-5">
                <a:latin typeface="Arial"/>
                <a:cs typeface="Arial"/>
              </a:rPr>
              <a:t>or scope of the Services, any delay caused by instructions of </a:t>
            </a:r>
            <a:r>
              <a:rPr lang="en-GB" sz="700" spc="-10">
                <a:latin typeface="Arial"/>
                <a:cs typeface="Arial"/>
              </a:rPr>
              <a:t>the </a:t>
            </a:r>
            <a:r>
              <a:rPr lang="en-GB" sz="700" spc="-5">
                <a:latin typeface="Arial"/>
                <a:cs typeface="Arial"/>
              </a:rPr>
              <a:t>Client, </a:t>
            </a:r>
            <a:r>
              <a:rPr lang="en-GB" sz="700">
                <a:latin typeface="Arial"/>
                <a:cs typeface="Arial"/>
              </a:rPr>
              <a:t>failure </a:t>
            </a:r>
            <a:r>
              <a:rPr lang="en-GB" sz="700" spc="5">
                <a:latin typeface="Arial"/>
                <a:cs typeface="Arial"/>
              </a:rPr>
              <a:t> </a:t>
            </a:r>
            <a:r>
              <a:rPr lang="en-GB" sz="700" spc="-5">
                <a:latin typeface="Arial"/>
                <a:cs typeface="Arial"/>
              </a:rPr>
              <a:t>of</a:t>
            </a:r>
            <a:r>
              <a:rPr lang="en-GB" sz="700">
                <a:latin typeface="Arial"/>
                <a:cs typeface="Arial"/>
              </a:rPr>
              <a:t> </a:t>
            </a:r>
            <a:r>
              <a:rPr lang="en-GB" sz="700" spc="-5">
                <a:latin typeface="Arial"/>
                <a:cs typeface="Arial"/>
              </a:rPr>
              <a:t>the</a:t>
            </a:r>
            <a:r>
              <a:rPr lang="en-GB" sz="700">
                <a:latin typeface="Arial"/>
                <a:cs typeface="Arial"/>
              </a:rPr>
              <a:t> </a:t>
            </a:r>
            <a:r>
              <a:rPr lang="en-GB" sz="700" spc="-5">
                <a:latin typeface="Arial"/>
                <a:cs typeface="Arial"/>
              </a:rPr>
              <a:t>Client</a:t>
            </a:r>
            <a:r>
              <a:rPr lang="en-GB" sz="700">
                <a:latin typeface="Arial"/>
                <a:cs typeface="Arial"/>
              </a:rPr>
              <a:t> </a:t>
            </a:r>
            <a:r>
              <a:rPr lang="en-GB" sz="700" spc="-5">
                <a:latin typeface="Arial"/>
                <a:cs typeface="Arial"/>
              </a:rPr>
              <a:t>to</a:t>
            </a:r>
            <a:r>
              <a:rPr lang="en-GB" sz="700">
                <a:latin typeface="Arial"/>
                <a:cs typeface="Arial"/>
              </a:rPr>
              <a:t> </a:t>
            </a:r>
            <a:r>
              <a:rPr lang="en-GB" sz="700" spc="-5">
                <a:latin typeface="Arial"/>
                <a:cs typeface="Arial"/>
              </a:rPr>
              <a:t>give</a:t>
            </a:r>
            <a:r>
              <a:rPr lang="en-GB" sz="700">
                <a:latin typeface="Arial"/>
                <a:cs typeface="Arial"/>
              </a:rPr>
              <a:t> </a:t>
            </a:r>
            <a:r>
              <a:rPr lang="en-GB" sz="700" spc="-5">
                <a:latin typeface="Arial"/>
                <a:cs typeface="Arial"/>
              </a:rPr>
              <a:t>Supplier</a:t>
            </a:r>
            <a:r>
              <a:rPr lang="en-GB" sz="700">
                <a:latin typeface="Arial"/>
                <a:cs typeface="Arial"/>
              </a:rPr>
              <a:t> </a:t>
            </a:r>
            <a:r>
              <a:rPr lang="en-GB" sz="700" spc="-5">
                <a:latin typeface="Arial"/>
                <a:cs typeface="Arial"/>
              </a:rPr>
              <a:t>accurate</a:t>
            </a:r>
            <a:r>
              <a:rPr lang="en-GB" sz="700">
                <a:latin typeface="Arial"/>
                <a:cs typeface="Arial"/>
              </a:rPr>
              <a:t> </a:t>
            </a:r>
            <a:r>
              <a:rPr lang="en-GB" sz="700" spc="-5">
                <a:latin typeface="Arial"/>
                <a:cs typeface="Arial"/>
              </a:rPr>
              <a:t>information</a:t>
            </a:r>
            <a:r>
              <a:rPr lang="en-GB" sz="700">
                <a:latin typeface="Arial"/>
                <a:cs typeface="Arial"/>
              </a:rPr>
              <a:t> </a:t>
            </a:r>
            <a:r>
              <a:rPr lang="en-GB" sz="700" spc="-5">
                <a:latin typeface="Arial"/>
                <a:cs typeface="Arial"/>
              </a:rPr>
              <a:t>or</a:t>
            </a:r>
            <a:r>
              <a:rPr lang="en-GB" sz="700">
                <a:latin typeface="Arial"/>
                <a:cs typeface="Arial"/>
              </a:rPr>
              <a:t> </a:t>
            </a:r>
            <a:r>
              <a:rPr lang="en-GB" sz="700" spc="-5">
                <a:latin typeface="Arial"/>
                <a:cs typeface="Arial"/>
              </a:rPr>
              <a:t>instructions,</a:t>
            </a:r>
            <a:r>
              <a:rPr lang="en-GB" sz="700">
                <a:latin typeface="Arial"/>
                <a:cs typeface="Arial"/>
              </a:rPr>
              <a:t> </a:t>
            </a:r>
            <a:r>
              <a:rPr lang="en-GB" sz="700" spc="-5">
                <a:latin typeface="Arial"/>
                <a:cs typeface="Arial"/>
              </a:rPr>
              <a:t>or</a:t>
            </a:r>
            <a:r>
              <a:rPr lang="en-GB" sz="700">
                <a:latin typeface="Arial"/>
                <a:cs typeface="Arial"/>
              </a:rPr>
              <a:t> </a:t>
            </a:r>
            <a:r>
              <a:rPr lang="en-GB" sz="700" spc="-5">
                <a:latin typeface="Arial"/>
                <a:cs typeface="Arial"/>
              </a:rPr>
              <a:t>any </a:t>
            </a:r>
            <a:r>
              <a:rPr lang="en-GB" sz="700">
                <a:latin typeface="Arial"/>
                <a:cs typeface="Arial"/>
              </a:rPr>
              <a:t> </a:t>
            </a:r>
            <a:r>
              <a:rPr lang="en-GB" sz="700" spc="-5">
                <a:latin typeface="Arial"/>
                <a:cs typeface="Arial"/>
              </a:rPr>
              <a:t>changes</a:t>
            </a:r>
            <a:r>
              <a:rPr lang="en-GB" sz="700" spc="-10">
                <a:latin typeface="Arial"/>
                <a:cs typeface="Arial"/>
              </a:rPr>
              <a:t> </a:t>
            </a:r>
            <a:r>
              <a:rPr lang="en-GB" sz="700" spc="-5">
                <a:latin typeface="Arial"/>
                <a:cs typeface="Arial"/>
              </a:rPr>
              <a:t>in</a:t>
            </a:r>
            <a:r>
              <a:rPr lang="en-GB" sz="700" spc="5">
                <a:latin typeface="Arial"/>
                <a:cs typeface="Arial"/>
              </a:rPr>
              <a:t> </a:t>
            </a:r>
            <a:r>
              <a:rPr lang="en-GB" sz="700" spc="-10">
                <a:latin typeface="Arial"/>
                <a:cs typeface="Arial"/>
              </a:rPr>
              <a:t>the</a:t>
            </a:r>
            <a:r>
              <a:rPr lang="en-GB" sz="700" spc="5">
                <a:latin typeface="Arial"/>
                <a:cs typeface="Arial"/>
              </a:rPr>
              <a:t> </a:t>
            </a:r>
            <a:r>
              <a:rPr lang="en-GB" sz="700" spc="-5">
                <a:latin typeface="Arial"/>
                <a:cs typeface="Arial"/>
              </a:rPr>
              <a:t>law.</a:t>
            </a:r>
            <a:br>
              <a:rPr lang="en-GB" sz="700" spc="-5">
                <a:latin typeface="Arial"/>
                <a:cs typeface="Arial"/>
              </a:rPr>
            </a:br>
            <a:br>
              <a:rPr lang="en-GB" sz="700" spc="-5">
                <a:latin typeface="Arial"/>
                <a:cs typeface="Arial"/>
              </a:rPr>
            </a:br>
            <a:br>
              <a:rPr lang="en-GB" sz="700" spc="-5">
                <a:latin typeface="Arial"/>
                <a:cs typeface="Arial"/>
              </a:rPr>
            </a:br>
            <a:br>
              <a:rPr lang="en-GB" sz="700" spc="-5">
                <a:latin typeface="Arial"/>
                <a:cs typeface="Arial"/>
              </a:rPr>
            </a:br>
            <a:br>
              <a:rPr lang="en-GB" sz="700" spc="-5">
                <a:latin typeface="Arial"/>
                <a:cs typeface="Arial"/>
              </a:rPr>
            </a:br>
            <a:br>
              <a:rPr lang="en-GB" sz="700" spc="-5">
                <a:latin typeface="Arial"/>
                <a:cs typeface="Arial"/>
              </a:rPr>
            </a:br>
            <a:endParaRPr lang="en-GB" sz="700" spc="-5">
              <a:latin typeface="Arial"/>
              <a:cs typeface="Arial"/>
            </a:endParaRPr>
          </a:p>
          <a:p>
            <a:pPr marL="12065" marR="5715" algn="just">
              <a:spcBef>
                <a:spcPts val="300"/>
              </a:spcBef>
              <a:spcAft>
                <a:spcPts val="300"/>
              </a:spcAft>
              <a:tabLst>
                <a:tab pos="193040" algn="l"/>
              </a:tabLst>
            </a:pPr>
            <a:r>
              <a:rPr lang="en-GB" sz="700" b="1" spc="-5">
                <a:latin typeface="Arial"/>
                <a:cs typeface="Arial"/>
              </a:rPr>
              <a:t>EARLY</a:t>
            </a:r>
            <a:r>
              <a:rPr lang="en-GB" sz="700" b="1">
                <a:latin typeface="Arial"/>
                <a:cs typeface="Arial"/>
              </a:rPr>
              <a:t> </a:t>
            </a:r>
            <a:r>
              <a:rPr lang="en-GB" sz="700" b="1" spc="-5">
                <a:latin typeface="Arial"/>
                <a:cs typeface="Arial"/>
              </a:rPr>
              <a:t>TERMINATION</a:t>
            </a:r>
            <a:r>
              <a:rPr lang="en-GB" sz="700" b="1" spc="15">
                <a:latin typeface="Arial"/>
                <a:cs typeface="Arial"/>
              </a:rPr>
              <a:t> </a:t>
            </a:r>
            <a:r>
              <a:rPr lang="en-GB" sz="700" b="1" spc="-10">
                <a:latin typeface="Arial"/>
                <a:cs typeface="Arial"/>
              </a:rPr>
              <a:t>OR</a:t>
            </a:r>
            <a:r>
              <a:rPr lang="en-GB" sz="700" b="1" spc="-5">
                <a:latin typeface="Arial"/>
                <a:cs typeface="Arial"/>
              </a:rPr>
              <a:t> POSTPONEMENT</a:t>
            </a:r>
            <a:r>
              <a:rPr lang="en-GB" sz="700" b="1" spc="5">
                <a:latin typeface="Arial"/>
                <a:cs typeface="Arial"/>
              </a:rPr>
              <a:t> </a:t>
            </a:r>
            <a:r>
              <a:rPr lang="en-GB" sz="700" b="1">
                <a:latin typeface="Arial"/>
                <a:cs typeface="Arial"/>
              </a:rPr>
              <a:t>OF</a:t>
            </a:r>
            <a:r>
              <a:rPr lang="en-GB" sz="700" b="1" spc="-5">
                <a:latin typeface="Arial"/>
                <a:cs typeface="Arial"/>
              </a:rPr>
              <a:t> RESEARCH BY</a:t>
            </a:r>
            <a:r>
              <a:rPr lang="en-GB" sz="700" b="1" spc="15">
                <a:latin typeface="Arial"/>
                <a:cs typeface="Arial"/>
              </a:rPr>
              <a:t> </a:t>
            </a:r>
            <a:r>
              <a:rPr lang="en-GB" sz="700" b="1" spc="-5">
                <a:latin typeface="Arial"/>
                <a:cs typeface="Arial"/>
              </a:rPr>
              <a:t>CLIENT:</a:t>
            </a:r>
            <a:endParaRPr lang="en-GB" sz="700">
              <a:latin typeface="Arial"/>
              <a:cs typeface="Arial"/>
            </a:endParaRPr>
          </a:p>
          <a:p>
            <a:pPr marL="180000" marR="5715" indent="-180000" algn="just">
              <a:spcBef>
                <a:spcPts val="300"/>
              </a:spcBef>
              <a:spcAft>
                <a:spcPts val="300"/>
              </a:spcAft>
              <a:buFont typeface="+mj-lt"/>
              <a:buAutoNum type="arabicPeriod" startAt="11"/>
              <a:tabLst>
                <a:tab pos="193040" algn="l"/>
              </a:tabLst>
            </a:pPr>
            <a:r>
              <a:rPr lang="en-GB" sz="700" spc="-5">
                <a:latin typeface="Arial"/>
                <a:cs typeface="Arial"/>
              </a:rPr>
              <a:t>In the event of Services being cancelled </a:t>
            </a:r>
            <a:r>
              <a:rPr lang="en-GB" sz="700">
                <a:latin typeface="Arial"/>
                <a:cs typeface="Arial"/>
              </a:rPr>
              <a:t>by </a:t>
            </a:r>
            <a:r>
              <a:rPr lang="en-GB" sz="700" spc="-5">
                <a:latin typeface="Arial"/>
                <a:cs typeface="Arial"/>
              </a:rPr>
              <a:t>the Client after commissioning </a:t>
            </a:r>
            <a:r>
              <a:rPr lang="en-GB" sz="700" spc="-10">
                <a:latin typeface="Arial"/>
                <a:cs typeface="Arial"/>
              </a:rPr>
              <a:t>but </a:t>
            </a:r>
            <a:r>
              <a:rPr lang="en-GB" sz="700" spc="-5">
                <a:latin typeface="Arial"/>
                <a:cs typeface="Arial"/>
              </a:rPr>
              <a:t> before commencement of Services (including but not limited to commencement </a:t>
            </a:r>
            <a:r>
              <a:rPr lang="en-GB" sz="700" spc="-180">
                <a:latin typeface="Arial"/>
                <a:cs typeface="Arial"/>
              </a:rPr>
              <a:t> </a:t>
            </a:r>
            <a:r>
              <a:rPr lang="en-GB" sz="700" spc="-5">
                <a:latin typeface="Arial"/>
                <a:cs typeface="Arial"/>
              </a:rPr>
              <a:t>of fieldwork), the Supplier will impose </a:t>
            </a:r>
            <a:r>
              <a:rPr lang="en-GB" sz="700">
                <a:latin typeface="Arial"/>
                <a:cs typeface="Arial"/>
              </a:rPr>
              <a:t>on </a:t>
            </a:r>
            <a:r>
              <a:rPr lang="en-GB" sz="700" spc="-5">
                <a:latin typeface="Arial"/>
                <a:cs typeface="Arial"/>
              </a:rPr>
              <a:t>the Client and the Client shall be </a:t>
            </a:r>
            <a:r>
              <a:rPr lang="en-GB" sz="700">
                <a:latin typeface="Arial"/>
                <a:cs typeface="Arial"/>
              </a:rPr>
              <a:t>liable </a:t>
            </a:r>
            <a:r>
              <a:rPr lang="en-GB" sz="700" spc="-180">
                <a:latin typeface="Arial"/>
                <a:cs typeface="Arial"/>
              </a:rPr>
              <a:t> </a:t>
            </a:r>
            <a:r>
              <a:rPr lang="en-GB" sz="700" spc="-5">
                <a:latin typeface="Arial"/>
                <a:cs typeface="Arial"/>
              </a:rPr>
              <a:t>for</a:t>
            </a:r>
            <a:r>
              <a:rPr lang="en-GB" sz="700" spc="-15">
                <a:latin typeface="Arial"/>
                <a:cs typeface="Arial"/>
              </a:rPr>
              <a:t> </a:t>
            </a:r>
            <a:r>
              <a:rPr lang="en-GB" sz="700" spc="-5">
                <a:latin typeface="Arial"/>
                <a:cs typeface="Arial"/>
              </a:rPr>
              <a:t>the</a:t>
            </a:r>
            <a:r>
              <a:rPr lang="en-GB" sz="700" spc="5">
                <a:latin typeface="Arial"/>
                <a:cs typeface="Arial"/>
              </a:rPr>
              <a:t> </a:t>
            </a:r>
            <a:r>
              <a:rPr lang="en-GB" sz="700" u="sng" spc="-5">
                <a:uFill>
                  <a:solidFill>
                    <a:srgbClr val="000000"/>
                  </a:solidFill>
                </a:uFill>
                <a:latin typeface="Arial"/>
                <a:cs typeface="Arial"/>
              </a:rPr>
              <a:t>greater</a:t>
            </a:r>
            <a:r>
              <a:rPr lang="en-GB" sz="700" u="sng" spc="5">
                <a:uFill>
                  <a:solidFill>
                    <a:srgbClr val="000000"/>
                  </a:solidFill>
                </a:uFill>
                <a:latin typeface="Arial"/>
                <a:cs typeface="Arial"/>
              </a:rPr>
              <a:t> </a:t>
            </a:r>
            <a:r>
              <a:rPr lang="en-GB" sz="700" u="sng" spc="-5">
                <a:uFill>
                  <a:solidFill>
                    <a:srgbClr val="000000"/>
                  </a:solidFill>
                </a:uFill>
                <a:latin typeface="Arial"/>
                <a:cs typeface="Arial"/>
              </a:rPr>
              <a:t>of</a:t>
            </a:r>
            <a:r>
              <a:rPr lang="en-GB" sz="700" spc="-5">
                <a:latin typeface="Arial"/>
                <a:cs typeface="Arial"/>
              </a:rPr>
              <a:t>:</a:t>
            </a:r>
          </a:p>
          <a:p>
            <a:pPr marL="360000" marR="5715" lvl="1" indent="-180000" algn="just">
              <a:spcBef>
                <a:spcPts val="300"/>
              </a:spcBef>
              <a:spcAft>
                <a:spcPts val="300"/>
              </a:spcAft>
              <a:buFont typeface="+mj-lt"/>
              <a:buAutoNum type="alphaLcPeriod"/>
              <a:tabLst>
                <a:tab pos="193040" algn="l"/>
              </a:tabLst>
            </a:pPr>
            <a:r>
              <a:rPr lang="en-GB" sz="700" spc="-10">
                <a:latin typeface="Arial"/>
                <a:cs typeface="Arial"/>
              </a:rPr>
              <a:t>a minimum cancellation charge of 25% of the total fee for  Services as per the respective Proposal; or</a:t>
            </a:r>
          </a:p>
          <a:p>
            <a:pPr marL="360000" marR="5715" lvl="1" indent="-180000" algn="just">
              <a:spcBef>
                <a:spcPts val="300"/>
              </a:spcBef>
              <a:spcAft>
                <a:spcPts val="300"/>
              </a:spcAft>
              <a:buFont typeface="+mj-lt"/>
              <a:buAutoNum type="alphaLcPeriod"/>
              <a:tabLst>
                <a:tab pos="193040" algn="l"/>
              </a:tabLst>
            </a:pPr>
            <a:r>
              <a:rPr lang="en-GB" sz="700" spc="-10">
                <a:latin typeface="Arial"/>
                <a:cs typeface="Arial"/>
              </a:rPr>
              <a:t>the actual fees and expenses incurred by Supplier up to the  effective date of termination, together with any  unrecoverable third-party costs incurred by the Supplier  following the Supplier’s receipt of confirmation or acceptance  (oral or written) by the Client of the respective Proposal.</a:t>
            </a:r>
          </a:p>
          <a:p>
            <a:pPr marL="180000" marR="5715" algn="just">
              <a:spcBef>
                <a:spcPts val="300"/>
              </a:spcBef>
              <a:spcAft>
                <a:spcPts val="300"/>
              </a:spcAft>
              <a:tabLst>
                <a:tab pos="193040" algn="l"/>
              </a:tabLst>
            </a:pPr>
            <a:r>
              <a:rPr lang="en-GB" sz="700" spc="-5">
                <a:cs typeface="Arial"/>
              </a:rPr>
              <a:t>Subject </a:t>
            </a:r>
            <a:r>
              <a:rPr lang="en-GB" sz="700">
                <a:cs typeface="Arial"/>
              </a:rPr>
              <a:t>to </a:t>
            </a:r>
            <a:r>
              <a:rPr lang="en-GB" sz="700" spc="-5">
                <a:cs typeface="Arial"/>
              </a:rPr>
              <a:t>clause 15, </a:t>
            </a:r>
            <a:r>
              <a:rPr lang="en-GB" sz="700">
                <a:cs typeface="Arial"/>
              </a:rPr>
              <a:t>if </a:t>
            </a:r>
            <a:r>
              <a:rPr lang="en-GB" sz="700" spc="-5">
                <a:cs typeface="Arial"/>
              </a:rPr>
              <a:t>the Client delays or postpones </a:t>
            </a:r>
            <a:r>
              <a:rPr lang="en-GB" sz="700" spc="-10">
                <a:cs typeface="Arial"/>
              </a:rPr>
              <a:t>the </a:t>
            </a:r>
            <a:r>
              <a:rPr lang="en-GB" sz="700" spc="-5">
                <a:cs typeface="Arial"/>
              </a:rPr>
              <a:t>Services, the Client </a:t>
            </a:r>
            <a:r>
              <a:rPr lang="en-GB" sz="700">
                <a:cs typeface="Arial"/>
              </a:rPr>
              <a:t> </a:t>
            </a:r>
            <a:r>
              <a:rPr lang="en-GB" sz="700" spc="-5">
                <a:cs typeface="Arial"/>
              </a:rPr>
              <a:t>shall pay </a:t>
            </a:r>
            <a:r>
              <a:rPr lang="en-GB" sz="700">
                <a:cs typeface="Arial"/>
              </a:rPr>
              <a:t>for </a:t>
            </a:r>
            <a:r>
              <a:rPr lang="en-GB" sz="700" spc="-5">
                <a:cs typeface="Arial"/>
              </a:rPr>
              <a:t>any documented unrecoverable costs incurred </a:t>
            </a:r>
            <a:r>
              <a:rPr lang="en-GB" sz="700">
                <a:cs typeface="Arial"/>
              </a:rPr>
              <a:t>by </a:t>
            </a:r>
            <a:r>
              <a:rPr lang="en-GB" sz="700" spc="-5">
                <a:cs typeface="Arial"/>
              </a:rPr>
              <a:t>Supplier as a </a:t>
            </a:r>
            <a:r>
              <a:rPr lang="en-GB" sz="700">
                <a:cs typeface="Arial"/>
              </a:rPr>
              <a:t> </a:t>
            </a:r>
            <a:r>
              <a:rPr lang="en-GB" sz="700" spc="-5">
                <a:cs typeface="Arial"/>
              </a:rPr>
              <a:t>result</a:t>
            </a:r>
            <a:r>
              <a:rPr lang="en-GB" sz="700" spc="-10">
                <a:cs typeface="Arial"/>
              </a:rPr>
              <a:t> </a:t>
            </a:r>
            <a:r>
              <a:rPr lang="en-GB" sz="700">
                <a:cs typeface="Arial"/>
              </a:rPr>
              <a:t>of</a:t>
            </a:r>
            <a:r>
              <a:rPr lang="en-GB" sz="700" spc="-5">
                <a:cs typeface="Arial"/>
              </a:rPr>
              <a:t> such</a:t>
            </a:r>
            <a:r>
              <a:rPr lang="en-GB" sz="700" spc="5">
                <a:cs typeface="Arial"/>
              </a:rPr>
              <a:t> </a:t>
            </a:r>
            <a:r>
              <a:rPr lang="en-GB" sz="700" spc="-5">
                <a:cs typeface="Arial"/>
              </a:rPr>
              <a:t>delay </a:t>
            </a:r>
            <a:r>
              <a:rPr lang="en-GB" sz="700">
                <a:cs typeface="Arial"/>
              </a:rPr>
              <a:t>or</a:t>
            </a:r>
            <a:r>
              <a:rPr lang="en-GB" sz="700" spc="-10">
                <a:cs typeface="Arial"/>
              </a:rPr>
              <a:t> </a:t>
            </a:r>
            <a:r>
              <a:rPr lang="en-GB" sz="700" spc="-5">
                <a:cs typeface="Arial"/>
              </a:rPr>
              <a:t>postponement.</a:t>
            </a:r>
          </a:p>
          <a:p>
            <a:pPr marL="12700" marR="0" lvl="0" indent="0" algn="l" defTabSz="914400" rtl="0" eaLnBrk="1" fontAlgn="auto" latinLnBrk="0" hangingPunct="1">
              <a:spcBef>
                <a:spcPts val="300"/>
              </a:spcBef>
              <a:spcAft>
                <a:spcPts val="300"/>
              </a:spcAft>
              <a:buClrTx/>
              <a:buSzTx/>
              <a:buFontTx/>
              <a:buNone/>
              <a:tabLst/>
              <a:defRPr/>
            </a:pPr>
            <a:r>
              <a:rPr kumimoji="0" lang="en-GB" sz="700" b="1" i="0" u="none" strike="noStrike" kern="1200" cap="none" spc="-5" normalizeH="0" baseline="0" noProof="0">
                <a:ln>
                  <a:noFill/>
                </a:ln>
                <a:solidFill>
                  <a:prstClr val="black"/>
                </a:solidFill>
                <a:effectLst/>
                <a:uLnTx/>
                <a:uFillTx/>
                <a:latin typeface="Arial"/>
                <a:ea typeface="+mn-ea"/>
                <a:cs typeface="Arial"/>
              </a:rPr>
              <a:t>CHANGE</a:t>
            </a:r>
            <a:r>
              <a:rPr kumimoji="0" lang="en-GB" sz="700" b="1" i="0" u="none" strike="noStrike" kern="1200" cap="none" spc="-35" normalizeH="0" baseline="0" noProof="0">
                <a:ln>
                  <a:noFill/>
                </a:ln>
                <a:solidFill>
                  <a:prstClr val="black"/>
                </a:solidFill>
                <a:effectLst/>
                <a:uLnTx/>
                <a:uFillTx/>
                <a:latin typeface="Arial"/>
                <a:ea typeface="+mn-ea"/>
                <a:cs typeface="Arial"/>
              </a:rPr>
              <a:t> </a:t>
            </a:r>
            <a:r>
              <a:rPr kumimoji="0" lang="en-GB" sz="700" b="1" i="0" u="none" strike="noStrike" kern="1200" cap="none" spc="-5" normalizeH="0" baseline="0" noProof="0">
                <a:ln>
                  <a:noFill/>
                </a:ln>
                <a:solidFill>
                  <a:prstClr val="black"/>
                </a:solidFill>
                <a:effectLst/>
                <a:uLnTx/>
                <a:uFillTx/>
                <a:latin typeface="Arial"/>
                <a:ea typeface="+mn-ea"/>
                <a:cs typeface="Arial"/>
              </a:rPr>
              <a:t>CONTROL</a:t>
            </a:r>
            <a:endParaRPr lang="en-GB" sz="700">
              <a:latin typeface="Arial"/>
              <a:cs typeface="Arial"/>
            </a:endParaRPr>
          </a:p>
          <a:p>
            <a:pPr marL="180000" marR="5715" indent="-180000" algn="just">
              <a:spcBef>
                <a:spcPts val="300"/>
              </a:spcBef>
              <a:spcAft>
                <a:spcPts val="300"/>
              </a:spcAft>
              <a:buFont typeface="+mj-lt"/>
              <a:buAutoNum type="arabicPeriod" startAt="12"/>
              <a:tabLst>
                <a:tab pos="193040" algn="l"/>
              </a:tabLst>
            </a:pPr>
            <a:r>
              <a:rPr lang="en-GB" sz="700" spc="-5">
                <a:latin typeface="Arial"/>
                <a:cs typeface="Arial"/>
              </a:rPr>
              <a:t>Should either party wish to change any aspect of the Services (including adding  new services to the Services) it shall provide the other party with details of the  proposed changes in writing (a “Change Request”). Within a reasonable period  from receipt of the Change Request from the Client, and in the case of a Change  Request by the Supplier, the Supplier shall inform the Client of:</a:t>
            </a:r>
          </a:p>
          <a:p>
            <a:pPr marL="360000" marR="5715" lvl="1" indent="-180000" algn="just">
              <a:spcBef>
                <a:spcPts val="300"/>
              </a:spcBef>
              <a:spcAft>
                <a:spcPts val="300"/>
              </a:spcAft>
              <a:buFont typeface="+mj-lt"/>
              <a:buAutoNum type="alphaLcPeriod"/>
              <a:tabLst>
                <a:tab pos="193040" algn="l"/>
              </a:tabLst>
            </a:pPr>
            <a:r>
              <a:rPr lang="en-GB" sz="700" spc="-10">
                <a:latin typeface="Arial"/>
                <a:cs typeface="Arial"/>
              </a:rPr>
              <a:t>the impact of the proposed change upon the Services;</a:t>
            </a:r>
          </a:p>
          <a:p>
            <a:pPr marL="360000" marR="5715" lvl="1" indent="-180000" algn="just">
              <a:spcBef>
                <a:spcPts val="300"/>
              </a:spcBef>
              <a:spcAft>
                <a:spcPts val="300"/>
              </a:spcAft>
              <a:buFont typeface="+mj-lt"/>
              <a:buAutoNum type="alphaLcPeriod"/>
              <a:tabLst>
                <a:tab pos="193040" algn="l"/>
              </a:tabLst>
            </a:pPr>
            <a:r>
              <a:rPr lang="en-GB" sz="700" spc="-10">
                <a:latin typeface="Arial"/>
                <a:cs typeface="Arial"/>
              </a:rPr>
              <a:t>the impact of the proposed change on the price of the  Services; and</a:t>
            </a:r>
          </a:p>
          <a:p>
            <a:pPr marL="360000" marR="5715" lvl="1" indent="-180000" algn="just">
              <a:spcBef>
                <a:spcPts val="300"/>
              </a:spcBef>
              <a:spcAft>
                <a:spcPts val="300"/>
              </a:spcAft>
              <a:buFont typeface="+mj-lt"/>
              <a:buAutoNum type="alphaLcPeriod"/>
              <a:tabLst>
                <a:tab pos="193040" algn="l"/>
              </a:tabLst>
            </a:pPr>
            <a:r>
              <a:rPr lang="en-GB" sz="700" spc="-10">
                <a:latin typeface="Arial"/>
                <a:cs typeface="Arial"/>
              </a:rPr>
              <a:t>any other terms herein that may be affected by the proposed  change.</a:t>
            </a:r>
            <a:endParaRPr lang="en-GB" sz="700">
              <a:latin typeface="Arial"/>
              <a:cs typeface="Arial"/>
            </a:endParaRPr>
          </a:p>
          <a:p>
            <a:pPr marL="192405" marR="5080" indent="-180340" algn="just">
              <a:spcBef>
                <a:spcPts val="300"/>
              </a:spcBef>
              <a:spcAft>
                <a:spcPts val="300"/>
              </a:spcAft>
              <a:buFontTx/>
              <a:buAutoNum type="arabicPeriod" startAt="12"/>
              <a:tabLst>
                <a:tab pos="193040" algn="l"/>
              </a:tabLst>
            </a:pPr>
            <a:r>
              <a:rPr lang="en-GB" sz="700" spc="-10">
                <a:latin typeface="Arial"/>
                <a:cs typeface="Arial"/>
              </a:rPr>
              <a:t>T</a:t>
            </a:r>
            <a:r>
              <a:rPr lang="en-GB" sz="700" spc="-5">
                <a:latin typeface="Arial"/>
                <a:cs typeface="Arial"/>
              </a:rPr>
              <a:t>he other</a:t>
            </a:r>
            <a:r>
              <a:rPr lang="en-GB" sz="700" spc="-10">
                <a:latin typeface="Arial"/>
                <a:cs typeface="Arial"/>
              </a:rPr>
              <a:t> </a:t>
            </a:r>
            <a:r>
              <a:rPr lang="en-GB" sz="700" spc="-5">
                <a:latin typeface="Arial"/>
                <a:cs typeface="Arial"/>
              </a:rPr>
              <a:t>party</a:t>
            </a:r>
            <a:r>
              <a:rPr lang="en-GB" sz="700">
                <a:latin typeface="Arial"/>
                <a:cs typeface="Arial"/>
              </a:rPr>
              <a:t> </a:t>
            </a:r>
            <a:r>
              <a:rPr lang="en-GB" sz="700" spc="-5">
                <a:latin typeface="Arial"/>
                <a:cs typeface="Arial"/>
              </a:rPr>
              <a:t>shall</a:t>
            </a:r>
            <a:r>
              <a:rPr lang="en-GB" sz="700">
                <a:latin typeface="Arial"/>
                <a:cs typeface="Arial"/>
              </a:rPr>
              <a:t> </a:t>
            </a:r>
            <a:r>
              <a:rPr lang="en-GB" sz="700" spc="-5">
                <a:latin typeface="Arial"/>
                <a:cs typeface="Arial"/>
              </a:rPr>
              <a:t>not</a:t>
            </a:r>
            <a:r>
              <a:rPr lang="en-GB" sz="700" spc="10">
                <a:latin typeface="Arial"/>
                <a:cs typeface="Arial"/>
              </a:rPr>
              <a:t> </a:t>
            </a:r>
            <a:r>
              <a:rPr lang="en-GB" sz="700" spc="-5">
                <a:latin typeface="Arial"/>
                <a:cs typeface="Arial"/>
              </a:rPr>
              <a:t>be</a:t>
            </a:r>
            <a:r>
              <a:rPr lang="en-GB" sz="700" spc="5">
                <a:latin typeface="Arial"/>
                <a:cs typeface="Arial"/>
              </a:rPr>
              <a:t> </a:t>
            </a:r>
            <a:r>
              <a:rPr lang="en-GB" sz="700" spc="-5">
                <a:latin typeface="Arial"/>
                <a:cs typeface="Arial"/>
              </a:rPr>
              <a:t>obliged to</a:t>
            </a:r>
            <a:r>
              <a:rPr lang="en-GB" sz="700" spc="20">
                <a:latin typeface="Arial"/>
                <a:cs typeface="Arial"/>
              </a:rPr>
              <a:t> </a:t>
            </a:r>
            <a:r>
              <a:rPr lang="en-GB" sz="700" spc="-5">
                <a:latin typeface="Arial"/>
                <a:cs typeface="Arial"/>
              </a:rPr>
              <a:t>agree</a:t>
            </a:r>
            <a:r>
              <a:rPr lang="en-GB" sz="700" spc="10">
                <a:latin typeface="Arial"/>
                <a:cs typeface="Arial"/>
              </a:rPr>
              <a:t> </a:t>
            </a:r>
            <a:r>
              <a:rPr lang="en-GB" sz="700" spc="-5">
                <a:latin typeface="Arial"/>
                <a:cs typeface="Arial"/>
              </a:rPr>
              <a:t>a</a:t>
            </a:r>
            <a:r>
              <a:rPr lang="en-GB" sz="700" spc="-10">
                <a:latin typeface="Arial"/>
                <a:cs typeface="Arial"/>
              </a:rPr>
              <a:t> </a:t>
            </a:r>
            <a:r>
              <a:rPr lang="en-GB" sz="700" spc="-5">
                <a:latin typeface="Arial"/>
                <a:cs typeface="Arial"/>
              </a:rPr>
              <a:t>Change</a:t>
            </a:r>
            <a:r>
              <a:rPr lang="en-GB" sz="700" spc="10">
                <a:latin typeface="Arial"/>
                <a:cs typeface="Arial"/>
              </a:rPr>
              <a:t> </a:t>
            </a:r>
            <a:r>
              <a:rPr lang="en-GB" sz="700" spc="-5">
                <a:latin typeface="Arial"/>
                <a:cs typeface="Arial"/>
              </a:rPr>
              <a:t>Request.</a:t>
            </a:r>
          </a:p>
          <a:p>
            <a:pPr marL="12065" marR="5080" algn="just">
              <a:spcBef>
                <a:spcPts val="300"/>
              </a:spcBef>
              <a:spcAft>
                <a:spcPts val="300"/>
              </a:spcAft>
              <a:tabLst>
                <a:tab pos="193040" algn="l"/>
              </a:tabLst>
            </a:pPr>
            <a:r>
              <a:rPr lang="en-GB" sz="700" b="1" spc="-5">
                <a:latin typeface="Arial"/>
                <a:cs typeface="Arial"/>
              </a:rPr>
              <a:t>RESEARCH OBLIGATIONS</a:t>
            </a:r>
          </a:p>
          <a:p>
            <a:pPr marL="180000" marR="5080" indent="-180000" algn="just">
              <a:spcBef>
                <a:spcPts val="300"/>
              </a:spcBef>
              <a:spcAft>
                <a:spcPts val="300"/>
              </a:spcAft>
              <a:buFont typeface="+mj-lt"/>
              <a:buAutoNum type="arabicPeriod" startAt="14"/>
              <a:tabLst>
                <a:tab pos="193040" algn="l"/>
              </a:tabLst>
            </a:pPr>
            <a:r>
              <a:rPr lang="en-GB" sz="700" spc="-5">
                <a:latin typeface="Arial"/>
                <a:cs typeface="Arial"/>
              </a:rPr>
              <a:t>Supplier follows the requirements of the Market Research Society (MRS) Code  of Conduct, the International Chamber of Commerce (ICC) and ESOMAR and  the disclosure rules set by the British Polling Council (BPC) (where applicable),  as amended by these T&amp;Cs. In addition, Supplier is accredited to the quality  standard ISO 20252, ISO 9001 and ISO 27001 details of which are available on  request.</a:t>
            </a:r>
          </a:p>
          <a:p>
            <a:pPr marL="180000" marR="5080" indent="-180000" algn="just">
              <a:spcBef>
                <a:spcPts val="300"/>
              </a:spcBef>
              <a:spcAft>
                <a:spcPts val="300"/>
              </a:spcAft>
              <a:buFont typeface="+mj-lt"/>
              <a:buAutoNum type="arabicPeriod" startAt="14"/>
              <a:tabLst>
                <a:tab pos="193040" algn="l"/>
              </a:tabLst>
            </a:pPr>
            <a:r>
              <a:rPr lang="en-GB" sz="700" spc="-5">
                <a:latin typeface="Arial"/>
                <a:cs typeface="Arial"/>
              </a:rPr>
              <a:t>Whilst </a:t>
            </a:r>
            <a:r>
              <a:rPr lang="en-GB" sz="700" spc="-10">
                <a:latin typeface="Arial"/>
                <a:cs typeface="Arial"/>
              </a:rPr>
              <a:t>the </a:t>
            </a:r>
            <a:r>
              <a:rPr lang="en-GB" sz="700" spc="-5">
                <a:latin typeface="Arial"/>
                <a:cs typeface="Arial"/>
              </a:rPr>
              <a:t>Supplier will </a:t>
            </a:r>
            <a:r>
              <a:rPr lang="en-GB" sz="700" spc="-10">
                <a:latin typeface="Arial"/>
                <a:cs typeface="Arial"/>
              </a:rPr>
              <a:t>use </a:t>
            </a:r>
            <a:r>
              <a:rPr lang="en-GB" sz="700" spc="-5">
                <a:latin typeface="Arial"/>
                <a:cs typeface="Arial"/>
              </a:rPr>
              <a:t>all reasonable endeavours to deliver the Services </a:t>
            </a:r>
            <a:r>
              <a:rPr lang="en-GB" sz="700">
                <a:latin typeface="Arial"/>
                <a:cs typeface="Arial"/>
              </a:rPr>
              <a:t> </a:t>
            </a:r>
            <a:r>
              <a:rPr lang="en-GB" sz="700" spc="-5">
                <a:latin typeface="Arial"/>
                <a:cs typeface="Arial"/>
              </a:rPr>
              <a:t>within the agreed timing, under no circumstances will it </a:t>
            </a:r>
            <a:r>
              <a:rPr lang="en-GB" sz="700">
                <a:latin typeface="Arial"/>
                <a:cs typeface="Arial"/>
              </a:rPr>
              <a:t>be </a:t>
            </a:r>
            <a:r>
              <a:rPr lang="en-GB" sz="700" spc="-5">
                <a:latin typeface="Arial"/>
                <a:cs typeface="Arial"/>
              </a:rPr>
              <a:t>responsible for </a:t>
            </a:r>
            <a:r>
              <a:rPr lang="en-GB" sz="700">
                <a:latin typeface="Arial"/>
                <a:cs typeface="Arial"/>
              </a:rPr>
              <a:t>any </a:t>
            </a:r>
            <a:r>
              <a:rPr lang="en-GB" sz="700" spc="5">
                <a:latin typeface="Arial"/>
                <a:cs typeface="Arial"/>
              </a:rPr>
              <a:t> </a:t>
            </a:r>
            <a:r>
              <a:rPr lang="en-GB" sz="700" spc="-5">
                <a:latin typeface="Arial"/>
                <a:cs typeface="Arial"/>
              </a:rPr>
              <a:t>delays, including but not limited to delays caused by the Supplier’s vendors and </a:t>
            </a:r>
            <a:r>
              <a:rPr lang="en-GB" sz="700" spc="-180">
                <a:latin typeface="Arial"/>
                <a:cs typeface="Arial"/>
              </a:rPr>
              <a:t> </a:t>
            </a:r>
            <a:r>
              <a:rPr lang="en-GB" sz="700" spc="-5">
                <a:latin typeface="Arial"/>
                <a:cs typeface="Arial"/>
              </a:rPr>
              <a:t>subcontractors.</a:t>
            </a:r>
          </a:p>
          <a:p>
            <a:pPr marL="180000" marR="5080" indent="-180000" algn="just">
              <a:spcBef>
                <a:spcPts val="300"/>
              </a:spcBef>
              <a:spcAft>
                <a:spcPts val="300"/>
              </a:spcAft>
              <a:buFont typeface="+mj-lt"/>
              <a:buAutoNum type="arabicPeriod" startAt="14"/>
              <a:tabLst>
                <a:tab pos="193040" algn="l"/>
              </a:tabLst>
            </a:pPr>
            <a:r>
              <a:rPr lang="en-GB" sz="700">
                <a:latin typeface="Arial"/>
                <a:cs typeface="Arial"/>
              </a:rPr>
              <a:t>From time to time, Supplier may, where appropriate, subcontract work on the  Services to one of its approved suppliers, subsidiaries or affiliates located in and  outside the UK. Where requested, Supplier will inform the Client about the  identity of its approved suppliers.</a:t>
            </a:r>
          </a:p>
          <a:p>
            <a:pPr marL="180000" marR="5080" indent="-180000" algn="just">
              <a:spcBef>
                <a:spcPts val="300"/>
              </a:spcBef>
              <a:spcAft>
                <a:spcPts val="300"/>
              </a:spcAft>
              <a:buFont typeface="+mj-lt"/>
              <a:buAutoNum type="arabicPeriod" startAt="14"/>
              <a:tabLst>
                <a:tab pos="193040" algn="l"/>
              </a:tabLst>
            </a:pPr>
            <a:endParaRPr lang="en-GB" sz="700">
              <a:latin typeface="Arial"/>
              <a:cs typeface="Arial"/>
            </a:endParaRPr>
          </a:p>
          <a:p>
            <a:pPr marL="180000" marR="5080" indent="-180000" algn="just">
              <a:spcBef>
                <a:spcPts val="300"/>
              </a:spcBef>
              <a:spcAft>
                <a:spcPts val="300"/>
              </a:spcAft>
              <a:buFont typeface="+mj-lt"/>
              <a:buAutoNum type="arabicPeriod" startAt="14"/>
              <a:tabLst>
                <a:tab pos="193040" algn="l"/>
              </a:tabLst>
            </a:pPr>
            <a:endParaRPr lang="en-GB" sz="700" spc="-5">
              <a:latin typeface="Arial"/>
              <a:cs typeface="Arial"/>
            </a:endParaRPr>
          </a:p>
          <a:p>
            <a:pPr marL="192405" marR="5080" indent="-180340" algn="just">
              <a:spcBef>
                <a:spcPts val="300"/>
              </a:spcBef>
              <a:spcAft>
                <a:spcPts val="300"/>
              </a:spcAft>
              <a:buAutoNum type="arabicPeriod" startAt="14"/>
              <a:tabLst>
                <a:tab pos="193040" algn="l"/>
              </a:tabLst>
            </a:pPr>
            <a:endParaRPr lang="en-GB" sz="700">
              <a:latin typeface="Arial"/>
              <a:cs typeface="Arial"/>
            </a:endParaRPr>
          </a:p>
          <a:p>
            <a:pPr marL="12700" marR="5080" algn="just">
              <a:spcBef>
                <a:spcPts val="300"/>
              </a:spcBef>
              <a:spcAft>
                <a:spcPts val="300"/>
              </a:spcAft>
            </a:pPr>
            <a:endParaRPr lang="en-GB" sz="700">
              <a:latin typeface="Arial"/>
              <a:cs typeface="Arial"/>
            </a:endParaRPr>
          </a:p>
        </p:txBody>
      </p:sp>
      <p:sp>
        <p:nvSpPr>
          <p:cNvPr id="8" name="object 3">
            <a:extLst>
              <a:ext uri="{FF2B5EF4-FFF2-40B4-BE49-F238E27FC236}">
                <a16:creationId xmlns:a16="http://schemas.microsoft.com/office/drawing/2014/main" id="{011930D8-B78A-4C03-9416-B35B1583E7D7}"/>
              </a:ext>
            </a:extLst>
          </p:cNvPr>
          <p:cNvSpPr txBox="1"/>
          <p:nvPr/>
        </p:nvSpPr>
        <p:spPr>
          <a:xfrm>
            <a:off x="437229" y="213846"/>
            <a:ext cx="9859295" cy="105157"/>
          </a:xfrm>
          <a:prstGeom prst="rect">
            <a:avLst/>
          </a:prstGeom>
        </p:spPr>
        <p:txBody>
          <a:bodyPr vert="horz" wrap="square" lIns="0" tIns="12700" rIns="0" bIns="0" rtlCol="0">
            <a:spAutoFit/>
          </a:bodyPr>
          <a:lstStyle/>
          <a:p>
            <a:pPr marL="12700">
              <a:spcBef>
                <a:spcPts val="100"/>
              </a:spcBef>
            </a:pPr>
            <a:r>
              <a:rPr sz="600" b="1">
                <a:solidFill>
                  <a:prstClr val="black"/>
                </a:solidFill>
                <a:highlight>
                  <a:srgbClr val="FFFF00"/>
                </a:highlight>
                <a:cs typeface="Arial"/>
              </a:rPr>
              <a:t>THESE</a:t>
            </a:r>
            <a:r>
              <a:rPr sz="600" b="1" spc="-10">
                <a:solidFill>
                  <a:prstClr val="black"/>
                </a:solidFill>
                <a:highlight>
                  <a:srgbClr val="FFFF00"/>
                </a:highlight>
                <a:cs typeface="Arial"/>
              </a:rPr>
              <a:t> </a:t>
            </a:r>
            <a:r>
              <a:rPr sz="600" b="1" spc="-5">
                <a:solidFill>
                  <a:prstClr val="black"/>
                </a:solidFill>
                <a:highlight>
                  <a:srgbClr val="FFFF00"/>
                </a:highlight>
                <a:cs typeface="Arial"/>
              </a:rPr>
              <a:t>TERMS </a:t>
            </a:r>
            <a:r>
              <a:rPr sz="600" b="1">
                <a:solidFill>
                  <a:prstClr val="black"/>
                </a:solidFill>
                <a:highlight>
                  <a:srgbClr val="FFFF00"/>
                </a:highlight>
                <a:cs typeface="Arial"/>
              </a:rPr>
              <a:t>TO</a:t>
            </a:r>
            <a:r>
              <a:rPr sz="600" b="1" spc="-5">
                <a:solidFill>
                  <a:prstClr val="black"/>
                </a:solidFill>
                <a:highlight>
                  <a:srgbClr val="FFFF00"/>
                </a:highlight>
                <a:cs typeface="Arial"/>
              </a:rPr>
              <a:t> </a:t>
            </a:r>
            <a:r>
              <a:rPr sz="600" b="1">
                <a:solidFill>
                  <a:prstClr val="black"/>
                </a:solidFill>
                <a:highlight>
                  <a:srgbClr val="FFFF00"/>
                </a:highlight>
                <a:cs typeface="Arial"/>
              </a:rPr>
              <a:t>BE</a:t>
            </a:r>
            <a:r>
              <a:rPr sz="600" b="1" spc="10">
                <a:solidFill>
                  <a:prstClr val="black"/>
                </a:solidFill>
                <a:highlight>
                  <a:srgbClr val="FFFF00"/>
                </a:highlight>
                <a:cs typeface="Arial"/>
              </a:rPr>
              <a:t> </a:t>
            </a:r>
            <a:r>
              <a:rPr sz="600" b="1">
                <a:solidFill>
                  <a:prstClr val="black"/>
                </a:solidFill>
                <a:highlight>
                  <a:srgbClr val="FFFF00"/>
                </a:highlight>
                <a:cs typeface="Arial"/>
              </a:rPr>
              <a:t>USED</a:t>
            </a:r>
            <a:r>
              <a:rPr sz="600" b="1" spc="-10">
                <a:solidFill>
                  <a:prstClr val="black"/>
                </a:solidFill>
                <a:highlight>
                  <a:srgbClr val="FFFF00"/>
                </a:highlight>
                <a:cs typeface="Arial"/>
              </a:rPr>
              <a:t> </a:t>
            </a:r>
            <a:r>
              <a:rPr sz="600" b="1" spc="-5">
                <a:solidFill>
                  <a:prstClr val="black"/>
                </a:solidFill>
                <a:highlight>
                  <a:srgbClr val="FFFF00"/>
                </a:highlight>
                <a:cs typeface="Arial"/>
              </a:rPr>
              <a:t>FOR</a:t>
            </a:r>
            <a:r>
              <a:rPr sz="600" b="1" spc="5">
                <a:solidFill>
                  <a:prstClr val="black"/>
                </a:solidFill>
                <a:highlight>
                  <a:srgbClr val="FFFF00"/>
                </a:highlight>
                <a:cs typeface="Arial"/>
              </a:rPr>
              <a:t> </a:t>
            </a:r>
            <a:r>
              <a:rPr sz="600" b="1" spc="-5">
                <a:solidFill>
                  <a:prstClr val="black"/>
                </a:solidFill>
                <a:highlight>
                  <a:srgbClr val="FFFF00"/>
                </a:highlight>
                <a:cs typeface="Arial"/>
              </a:rPr>
              <a:t>ALL RESEARCH</a:t>
            </a:r>
            <a:r>
              <a:rPr sz="600" b="1" spc="-10">
                <a:solidFill>
                  <a:prstClr val="black"/>
                </a:solidFill>
                <a:highlight>
                  <a:srgbClr val="FFFF00"/>
                </a:highlight>
                <a:cs typeface="Arial"/>
              </a:rPr>
              <a:t> </a:t>
            </a:r>
            <a:r>
              <a:rPr sz="600" b="1" spc="-5">
                <a:solidFill>
                  <a:prstClr val="black"/>
                </a:solidFill>
                <a:highlight>
                  <a:srgbClr val="FFFF00"/>
                </a:highlight>
                <a:cs typeface="Arial"/>
              </a:rPr>
              <a:t>PROJECTS. </a:t>
            </a:r>
            <a:r>
              <a:rPr sz="600" b="1">
                <a:solidFill>
                  <a:prstClr val="black"/>
                </a:solidFill>
                <a:highlight>
                  <a:srgbClr val="FFFF00"/>
                </a:highlight>
                <a:cs typeface="Arial"/>
              </a:rPr>
              <a:t>WHERE</a:t>
            </a:r>
            <a:r>
              <a:rPr sz="600" b="1" spc="-5">
                <a:solidFill>
                  <a:prstClr val="black"/>
                </a:solidFill>
                <a:highlight>
                  <a:srgbClr val="FFFF00"/>
                </a:highlight>
                <a:cs typeface="Arial"/>
              </a:rPr>
              <a:t> </a:t>
            </a:r>
            <a:r>
              <a:rPr sz="600" b="1">
                <a:solidFill>
                  <a:prstClr val="black"/>
                </a:solidFill>
                <a:highlight>
                  <a:srgbClr val="FFFF00"/>
                </a:highlight>
                <a:cs typeface="Arial"/>
              </a:rPr>
              <a:t>THE</a:t>
            </a:r>
            <a:r>
              <a:rPr sz="600" b="1" spc="-5">
                <a:solidFill>
                  <a:prstClr val="black"/>
                </a:solidFill>
                <a:highlight>
                  <a:srgbClr val="FFFF00"/>
                </a:highlight>
                <a:cs typeface="Arial"/>
              </a:rPr>
              <a:t> PROJECT </a:t>
            </a:r>
            <a:r>
              <a:rPr sz="600" b="1">
                <a:solidFill>
                  <a:prstClr val="black"/>
                </a:solidFill>
                <a:highlight>
                  <a:srgbClr val="FFFF00"/>
                </a:highlight>
                <a:cs typeface="Arial"/>
              </a:rPr>
              <a:t>IS</a:t>
            </a:r>
            <a:r>
              <a:rPr sz="600" b="1" spc="5">
                <a:solidFill>
                  <a:prstClr val="black"/>
                </a:solidFill>
                <a:highlight>
                  <a:srgbClr val="FFFF00"/>
                </a:highlight>
                <a:cs typeface="Arial"/>
              </a:rPr>
              <a:t> </a:t>
            </a:r>
            <a:r>
              <a:rPr sz="600" b="1" spc="-5">
                <a:solidFill>
                  <a:prstClr val="black"/>
                </a:solidFill>
                <a:highlight>
                  <a:srgbClr val="FFFF00"/>
                </a:highlight>
                <a:cs typeface="Arial"/>
              </a:rPr>
              <a:t>NOT</a:t>
            </a:r>
            <a:r>
              <a:rPr sz="600" b="1">
                <a:solidFill>
                  <a:prstClr val="black"/>
                </a:solidFill>
                <a:highlight>
                  <a:srgbClr val="FFFF00"/>
                </a:highlight>
                <a:cs typeface="Arial"/>
              </a:rPr>
              <a:t> </a:t>
            </a:r>
            <a:r>
              <a:rPr sz="600" b="1" spc="-5">
                <a:solidFill>
                  <a:prstClr val="black"/>
                </a:solidFill>
                <a:highlight>
                  <a:srgbClr val="FFFF00"/>
                </a:highlight>
                <a:cs typeface="Arial"/>
              </a:rPr>
              <a:t>RUN</a:t>
            </a:r>
            <a:r>
              <a:rPr sz="600" b="1">
                <a:solidFill>
                  <a:prstClr val="black"/>
                </a:solidFill>
                <a:highlight>
                  <a:srgbClr val="FFFF00"/>
                </a:highlight>
                <a:cs typeface="Arial"/>
              </a:rPr>
              <a:t> </a:t>
            </a:r>
            <a:r>
              <a:rPr sz="600" b="1" spc="-10">
                <a:solidFill>
                  <a:prstClr val="black"/>
                </a:solidFill>
                <a:highlight>
                  <a:srgbClr val="FFFF00"/>
                </a:highlight>
                <a:cs typeface="Arial"/>
              </a:rPr>
              <a:t>AS</a:t>
            </a:r>
            <a:r>
              <a:rPr lang="en-GB" sz="600" b="1" spc="-10">
                <a:solidFill>
                  <a:prstClr val="black"/>
                </a:solidFill>
                <a:highlight>
                  <a:srgbClr val="FFFF00"/>
                </a:highlight>
                <a:cs typeface="Arial"/>
              </a:rPr>
              <a:t> </a:t>
            </a:r>
            <a:r>
              <a:rPr lang="en-GB" sz="600" b="1" spc="-5">
                <a:highlight>
                  <a:srgbClr val="FFFF00"/>
                </a:highlight>
                <a:latin typeface="Arial"/>
                <a:cs typeface="Arial"/>
              </a:rPr>
              <a:t>RESEARCH,</a:t>
            </a:r>
            <a:r>
              <a:rPr lang="en-GB" sz="600" b="1" spc="10">
                <a:highlight>
                  <a:srgbClr val="FFFF00"/>
                </a:highlight>
                <a:latin typeface="Arial"/>
                <a:cs typeface="Arial"/>
              </a:rPr>
              <a:t> </a:t>
            </a:r>
            <a:r>
              <a:rPr lang="en-GB" sz="600" b="1" spc="-5">
                <a:highlight>
                  <a:srgbClr val="FFFF00"/>
                </a:highlight>
                <a:latin typeface="Arial"/>
                <a:cs typeface="Arial"/>
              </a:rPr>
              <a:t>PLEASE</a:t>
            </a:r>
            <a:r>
              <a:rPr lang="en-GB" sz="600" b="1">
                <a:highlight>
                  <a:srgbClr val="FFFF00"/>
                </a:highlight>
                <a:latin typeface="Arial"/>
                <a:cs typeface="Arial"/>
              </a:rPr>
              <a:t> </a:t>
            </a:r>
            <a:r>
              <a:rPr lang="en-GB" sz="600" b="1" spc="-5">
                <a:highlight>
                  <a:srgbClr val="FFFF00"/>
                </a:highlight>
                <a:latin typeface="Arial"/>
                <a:cs typeface="Arial"/>
              </a:rPr>
              <a:t>CONFIRM </a:t>
            </a:r>
            <a:r>
              <a:rPr lang="en-GB" sz="600" b="1">
                <a:highlight>
                  <a:srgbClr val="FFFF00"/>
                </a:highlight>
                <a:latin typeface="Arial"/>
                <a:cs typeface="Arial"/>
              </a:rPr>
              <a:t>WITH</a:t>
            </a:r>
            <a:r>
              <a:rPr lang="en-GB" sz="600" b="1" spc="-10">
                <a:highlight>
                  <a:srgbClr val="FFFF00"/>
                </a:highlight>
                <a:latin typeface="Arial"/>
                <a:cs typeface="Arial"/>
              </a:rPr>
              <a:t> </a:t>
            </a:r>
            <a:r>
              <a:rPr lang="en-GB" sz="600" b="1" spc="-5">
                <a:highlight>
                  <a:srgbClr val="FFFF00"/>
                </a:highlight>
                <a:latin typeface="Arial"/>
                <a:cs typeface="Arial"/>
              </a:rPr>
              <a:t>BES</a:t>
            </a:r>
            <a:r>
              <a:rPr lang="en-GB" sz="600" b="1" spc="15">
                <a:highlight>
                  <a:srgbClr val="FFFF00"/>
                </a:highlight>
                <a:latin typeface="Arial"/>
                <a:cs typeface="Arial"/>
              </a:rPr>
              <a:t> </a:t>
            </a:r>
            <a:r>
              <a:rPr lang="en-GB" sz="600" b="1" spc="-10">
                <a:highlight>
                  <a:srgbClr val="FFFF00"/>
                </a:highlight>
                <a:latin typeface="Arial"/>
                <a:cs typeface="Arial"/>
              </a:rPr>
              <a:t>REP</a:t>
            </a:r>
            <a:r>
              <a:rPr lang="en-GB" sz="600" b="1" spc="15">
                <a:highlight>
                  <a:srgbClr val="FFFF00"/>
                </a:highlight>
                <a:latin typeface="Arial"/>
                <a:cs typeface="Arial"/>
              </a:rPr>
              <a:t> </a:t>
            </a:r>
            <a:r>
              <a:rPr lang="en-GB" sz="600" b="1">
                <a:highlight>
                  <a:srgbClr val="FFFF00"/>
                </a:highlight>
                <a:latin typeface="Arial"/>
                <a:cs typeface="Arial"/>
              </a:rPr>
              <a:t>&amp;</a:t>
            </a:r>
            <a:r>
              <a:rPr lang="en-GB" sz="600" b="1" spc="-10">
                <a:highlight>
                  <a:srgbClr val="FFFF00"/>
                </a:highlight>
                <a:latin typeface="Arial"/>
                <a:cs typeface="Arial"/>
              </a:rPr>
              <a:t> </a:t>
            </a:r>
            <a:r>
              <a:rPr lang="en-GB" sz="600" b="1" spc="-5">
                <a:highlight>
                  <a:srgbClr val="FFFF00"/>
                </a:highlight>
                <a:latin typeface="Arial"/>
                <a:cs typeface="Arial"/>
              </a:rPr>
              <a:t>CONTACT</a:t>
            </a:r>
            <a:r>
              <a:rPr lang="en-GB" sz="600" b="1" spc="5">
                <a:highlight>
                  <a:srgbClr val="FFFF00"/>
                </a:highlight>
                <a:latin typeface="Arial"/>
                <a:cs typeface="Arial"/>
              </a:rPr>
              <a:t> </a:t>
            </a:r>
            <a:r>
              <a:rPr lang="en-GB" sz="600" b="1" spc="-5">
                <a:highlight>
                  <a:srgbClr val="FFFF00"/>
                </a:highlight>
                <a:latin typeface="Arial"/>
                <a:cs typeface="Arial"/>
              </a:rPr>
              <a:t>LEGAL</a:t>
            </a:r>
            <a:r>
              <a:rPr lang="en-GB" sz="600" b="1" spc="10">
                <a:highlight>
                  <a:srgbClr val="FFFF00"/>
                </a:highlight>
                <a:latin typeface="Arial"/>
                <a:cs typeface="Arial"/>
              </a:rPr>
              <a:t> </a:t>
            </a:r>
            <a:r>
              <a:rPr lang="en-GB" sz="600" b="1" spc="-5">
                <a:highlight>
                  <a:srgbClr val="FFFF00"/>
                </a:highlight>
                <a:latin typeface="Arial"/>
                <a:cs typeface="Arial"/>
              </a:rPr>
              <a:t>FOR</a:t>
            </a:r>
            <a:r>
              <a:rPr lang="en-GB" sz="600" b="1" spc="10">
                <a:highlight>
                  <a:srgbClr val="FFFF00"/>
                </a:highlight>
                <a:latin typeface="Arial"/>
                <a:cs typeface="Arial"/>
              </a:rPr>
              <a:t> </a:t>
            </a:r>
            <a:r>
              <a:rPr lang="en-GB" sz="600" b="1" spc="-5">
                <a:highlight>
                  <a:srgbClr val="FFFF00"/>
                </a:highlight>
                <a:latin typeface="Arial"/>
                <a:cs typeface="Arial"/>
              </a:rPr>
              <a:t>NON-RESEARCH</a:t>
            </a:r>
            <a:r>
              <a:rPr lang="en-GB" sz="600" b="1" spc="-10">
                <a:highlight>
                  <a:srgbClr val="FFFF00"/>
                </a:highlight>
                <a:latin typeface="Arial"/>
                <a:cs typeface="Arial"/>
              </a:rPr>
              <a:t> </a:t>
            </a:r>
            <a:r>
              <a:rPr lang="en-GB" sz="600" b="1" spc="-5">
                <a:highlight>
                  <a:srgbClr val="FFFF00"/>
                </a:highlight>
                <a:latin typeface="Arial"/>
                <a:cs typeface="Arial"/>
              </a:rPr>
              <a:t>TERMS.</a:t>
            </a:r>
            <a:endParaRPr lang="en-GB" sz="600">
              <a:highlight>
                <a:srgbClr val="FFFF00"/>
              </a:highlight>
              <a:latin typeface="Arial"/>
              <a:cs typeface="Arial"/>
            </a:endParaRPr>
          </a:p>
        </p:txBody>
      </p:sp>
    </p:spTree>
    <p:extLst>
      <p:ext uri="{BB962C8B-B14F-4D97-AF65-F5344CB8AC3E}">
        <p14:creationId xmlns:p14="http://schemas.microsoft.com/office/powerpoint/2010/main" val="40600784"/>
      </p:ext>
    </p:extLst>
  </p:cSld>
  <p:clrMapOvr>
    <a:masterClrMapping/>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T&amp;C2">
    <p:spTree>
      <p:nvGrpSpPr>
        <p:cNvPr id="1" name=""/>
        <p:cNvGrpSpPr/>
        <p:nvPr/>
      </p:nvGrpSpPr>
      <p:grpSpPr>
        <a:xfrm>
          <a:off x="0" y="0"/>
          <a:ext cx="0" cy="0"/>
          <a:chOff x="0" y="0"/>
          <a:chExt cx="0" cy="0"/>
        </a:xfrm>
      </p:grpSpPr>
      <p:sp>
        <p:nvSpPr>
          <p:cNvPr id="11" name="Slide Number Placeholder 15">
            <a:extLst>
              <a:ext uri="{FF2B5EF4-FFF2-40B4-BE49-F238E27FC236}">
                <a16:creationId xmlns:a16="http://schemas.microsoft.com/office/drawing/2014/main" id="{8D12899D-1C8B-4BF7-9004-B8652304FB39}"/>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5" name="object 27">
            <a:extLst>
              <a:ext uri="{FF2B5EF4-FFF2-40B4-BE49-F238E27FC236}">
                <a16:creationId xmlns:a16="http://schemas.microsoft.com/office/drawing/2014/main" id="{D4587787-16C8-46AC-95EA-ED9773321031}"/>
              </a:ext>
              <a:ext uri="{C183D7F6-B498-43B3-948B-1728B52AA6E4}">
                <adec:decorative xmlns:adec="http://schemas.microsoft.com/office/drawing/2017/decorative" val="1"/>
              </a:ext>
            </a:extLst>
          </p:cNvPr>
          <p:cNvSpPr txBox="1">
            <a:spLocks/>
          </p:cNvSpPr>
          <p:nvPr/>
        </p:nvSpPr>
        <p:spPr>
          <a:xfrm>
            <a:off x="442913" y="78156"/>
            <a:ext cx="1582737" cy="94257"/>
          </a:xfrm>
          <a:prstGeom prst="rect">
            <a:avLst/>
          </a:prstGeom>
        </p:spPr>
        <p:txBody>
          <a:bodyPr vert="horz" wrap="square" lIns="0" tIns="1905" rIns="0" bIns="0" rtlCol="0">
            <a:spAutoFit/>
          </a:bodyPr>
          <a:lstStyle>
            <a:defPPr>
              <a:defRPr lang="en-US"/>
            </a:defPPr>
            <a:lvl1pPr marL="0" algn="l" defTabSz="914400" rtl="0" eaLnBrk="1" latinLnBrk="0" hangingPunct="1">
              <a:defRPr sz="800" b="0" i="0" kern="1200">
                <a:solidFill>
                  <a:schemeClr val="tx1"/>
                </a:solidFill>
                <a:latin typeface="Times New Roman"/>
                <a:ea typeface="+mn-ea"/>
                <a:cs typeface="Times New Roman"/>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marR="0" lvl="0" indent="0" algn="l" defTabSz="914400" rtl="0" eaLnBrk="1" fontAlgn="auto" latinLnBrk="0" hangingPunct="1">
              <a:lnSpc>
                <a:spcPct val="100000"/>
              </a:lnSpc>
              <a:spcBef>
                <a:spcPts val="15"/>
              </a:spcBef>
              <a:spcAft>
                <a:spcPts val="0"/>
              </a:spcAft>
              <a:buClrTx/>
              <a:buSzTx/>
              <a:buFontTx/>
              <a:buNone/>
              <a:tabLst/>
              <a:defRPr/>
            </a:pPr>
            <a:r>
              <a:rPr kumimoji="0" lang="en-GB" sz="600" b="0" i="1" u="none" strike="noStrike" kern="1200" cap="none" spc="-5" normalizeH="0" baseline="0" noProof="0">
                <a:ln>
                  <a:noFill/>
                </a:ln>
                <a:effectLst/>
                <a:uLnTx/>
                <a:uFillTx/>
                <a:latin typeface="+mn-lt"/>
                <a:ea typeface="+mn-ea"/>
                <a:cs typeface="Times New Roman"/>
              </a:rPr>
              <a:t>Version</a:t>
            </a:r>
            <a:r>
              <a:rPr kumimoji="0" lang="en-GB" sz="600" b="0" i="1" u="none" strike="noStrike" kern="1200" cap="none" spc="-30" normalizeH="0" baseline="0" noProof="0">
                <a:ln>
                  <a:noFill/>
                </a:ln>
                <a:effectLst/>
                <a:uLnTx/>
                <a:uFillTx/>
                <a:latin typeface="+mn-lt"/>
                <a:ea typeface="+mn-ea"/>
                <a:cs typeface="Times New Roman"/>
              </a:rPr>
              <a:t> </a:t>
            </a:r>
            <a:r>
              <a:rPr kumimoji="0" lang="en-GB" sz="600" b="0" i="1" u="none" strike="noStrike" kern="1200" cap="none" spc="0" normalizeH="0" baseline="0" noProof="0">
                <a:ln>
                  <a:noFill/>
                </a:ln>
                <a:effectLst/>
                <a:uLnTx/>
                <a:uFillTx/>
                <a:latin typeface="+mn-lt"/>
                <a:ea typeface="+mn-ea"/>
                <a:cs typeface="Times New Roman"/>
              </a:rPr>
              <a:t>10.</a:t>
            </a:r>
            <a:r>
              <a:rPr kumimoji="0" lang="en-GB" sz="600" b="0" i="1" u="none" strike="noStrike" kern="1200" cap="none" spc="-20" normalizeH="0" baseline="0" noProof="0">
                <a:ln>
                  <a:noFill/>
                </a:ln>
                <a:effectLst/>
                <a:uLnTx/>
                <a:uFillTx/>
                <a:latin typeface="+mn-lt"/>
                <a:ea typeface="+mn-ea"/>
                <a:cs typeface="Times New Roman"/>
              </a:rPr>
              <a:t> </a:t>
            </a:r>
            <a:r>
              <a:rPr kumimoji="0" lang="en-GB" sz="600" b="0" i="1" u="none" strike="noStrike" kern="1200" cap="none" spc="-5" normalizeH="0" baseline="0" noProof="0">
                <a:ln>
                  <a:noFill/>
                </a:ln>
                <a:effectLst/>
                <a:uLnTx/>
                <a:uFillTx/>
                <a:latin typeface="+mn-lt"/>
                <a:ea typeface="+mn-ea"/>
                <a:cs typeface="Times New Roman"/>
              </a:rPr>
              <a:t>January.22</a:t>
            </a:r>
          </a:p>
        </p:txBody>
      </p:sp>
      <p:sp>
        <p:nvSpPr>
          <p:cNvPr id="4" name="object 4">
            <a:extLst>
              <a:ext uri="{FF2B5EF4-FFF2-40B4-BE49-F238E27FC236}">
                <a16:creationId xmlns:a16="http://schemas.microsoft.com/office/drawing/2014/main" id="{8CB0B0AD-4BD6-4FD5-9770-78ECD51CC697}"/>
              </a:ext>
            </a:extLst>
          </p:cNvPr>
          <p:cNvSpPr txBox="1"/>
          <p:nvPr/>
        </p:nvSpPr>
        <p:spPr>
          <a:xfrm>
            <a:off x="442913" y="431289"/>
            <a:ext cx="11306175" cy="5525373"/>
          </a:xfrm>
          <a:prstGeom prst="rect">
            <a:avLst/>
          </a:prstGeom>
        </p:spPr>
        <p:txBody>
          <a:bodyPr vert="horz" wrap="square" lIns="0" tIns="19685" rIns="0" bIns="0" numCol="3" spcCol="360000" rtlCol="0">
            <a:noAutofit/>
          </a:bodyPr>
          <a:lstStyle/>
          <a:p>
            <a:pPr marL="180000" marR="5715" indent="-180000" algn="just">
              <a:spcBef>
                <a:spcPts val="300"/>
              </a:spcBef>
              <a:spcAft>
                <a:spcPts val="300"/>
              </a:spcAft>
              <a:buFont typeface="+mj-lt"/>
              <a:buAutoNum type="arabicPeriod" startAt="17"/>
              <a:tabLst>
                <a:tab pos="193040" algn="l"/>
              </a:tabLst>
            </a:pPr>
            <a:r>
              <a:rPr lang="en-GB" sz="700" spc="-5">
                <a:latin typeface="Arial"/>
                <a:cs typeface="Arial"/>
              </a:rPr>
              <a:t>Where the sample is drawn from computerised lists of names and addresses  supplied by the Client, the Client and Supplier warrant that they will comply with  the requirements of the data processor clauses set out in Appendix 1 of these  T&amp;Cs.</a:t>
            </a:r>
          </a:p>
          <a:p>
            <a:pPr marL="180000" marR="5715" indent="-180000" algn="just">
              <a:spcBef>
                <a:spcPts val="300"/>
              </a:spcBef>
              <a:spcAft>
                <a:spcPts val="300"/>
              </a:spcAft>
              <a:buFont typeface="+mj-lt"/>
              <a:buAutoNum type="arabicPeriod" startAt="17"/>
              <a:tabLst>
                <a:tab pos="193040" algn="l"/>
              </a:tabLst>
            </a:pPr>
            <a:r>
              <a:rPr lang="en-GB" sz="700" spc="-5">
                <a:latin typeface="Arial"/>
                <a:cs typeface="Arial"/>
              </a:rPr>
              <a:t>Furthermore, in accordance with its professional rules and its contractual  obligations to respondents, Supplier is under a duty to preserve the anonymity  of the respondents when providing market, opinion and social research and data  analytics services. Accordingly, Supplier shall only provide Client with  aggregate data or otherwise anonymized data. Client hereby undertakes to  respect this anonymity and undertakes not to attempt to link the data provided  by Supplier to the identity of the respondents. Supplier will only provide Personal  Data to Client as permitted by and in accordance with its professional rules and  applicable Data Protection Legislation (as defined in Appendix 1). In any  instance of such permitted disclosure, Client hereby agrees to maintain the  confidentiality of such Personal Data. Where such Personal Data is provided by  Supplier, acting as a Data Controller, to Client, Client warrants that it will cease  further use or processing of the Personal Data upon notice from Supplier, and shall comply with all instructions included in such notice, including deletion of  any or all relevant Personal Data.</a:t>
            </a:r>
          </a:p>
          <a:p>
            <a:pPr marL="180000" marR="5715" indent="-180000" algn="just">
              <a:spcBef>
                <a:spcPts val="300"/>
              </a:spcBef>
              <a:spcAft>
                <a:spcPts val="300"/>
              </a:spcAft>
              <a:buFont typeface="+mj-lt"/>
              <a:buAutoNum type="arabicPeriod" startAt="17"/>
              <a:tabLst>
                <a:tab pos="193040" algn="l"/>
              </a:tabLst>
            </a:pPr>
            <a:r>
              <a:rPr lang="en-GB" sz="700" spc="-5">
                <a:latin typeface="Arial"/>
                <a:cs typeface="Arial"/>
              </a:rPr>
              <a:t>Where a requirement is made to the Client under the Freedom of Information  Act 2000 to access information from the Client which was obtained via Supplier,  then the Client will (a) inform Supplier of full details of such request as soon as  is reasonably possible, and (b) consult with and take into account the views of  Supplier. Supplier reserves the right to pass onto the Client its reasonable and  evidenced expenses incurred in connection with assisting the Client deal with  information requests received under such legislation.</a:t>
            </a:r>
          </a:p>
          <a:p>
            <a:pPr marR="5715" algn="just">
              <a:spcBef>
                <a:spcPts val="300"/>
              </a:spcBef>
              <a:spcAft>
                <a:spcPts val="300"/>
              </a:spcAft>
              <a:tabLst>
                <a:tab pos="193040" algn="l"/>
              </a:tabLst>
            </a:pPr>
            <a:r>
              <a:rPr lang="en-GB" sz="700" b="1" spc="-5">
                <a:latin typeface="Arial"/>
                <a:cs typeface="Arial"/>
              </a:rPr>
              <a:t>CONFIDENTIALITY</a:t>
            </a:r>
            <a:endParaRPr lang="en-GB" sz="700">
              <a:latin typeface="Arial"/>
              <a:cs typeface="Arial"/>
            </a:endParaRPr>
          </a:p>
          <a:p>
            <a:pPr marL="180000" marR="5715" indent="-180000" algn="just">
              <a:spcBef>
                <a:spcPts val="300"/>
              </a:spcBef>
              <a:spcAft>
                <a:spcPts val="300"/>
              </a:spcAft>
              <a:buFont typeface="+mj-lt"/>
              <a:buAutoNum type="arabicPeriod" startAt="20"/>
              <a:tabLst>
                <a:tab pos="193040" algn="l"/>
              </a:tabLst>
            </a:pPr>
            <a:r>
              <a:rPr lang="en-GB" sz="700" spc="-5">
                <a:latin typeface="Arial"/>
                <a:cs typeface="Arial"/>
              </a:rPr>
              <a:t>Neither</a:t>
            </a:r>
            <a:r>
              <a:rPr lang="en-GB" sz="700" spc="15">
                <a:latin typeface="Arial"/>
                <a:cs typeface="Arial"/>
              </a:rPr>
              <a:t> </a:t>
            </a:r>
            <a:r>
              <a:rPr lang="en-GB" sz="700" spc="-5">
                <a:latin typeface="Arial"/>
                <a:cs typeface="Arial"/>
              </a:rPr>
              <a:t>party</a:t>
            </a:r>
            <a:r>
              <a:rPr lang="en-GB" sz="700" spc="10">
                <a:latin typeface="Arial"/>
                <a:cs typeface="Arial"/>
              </a:rPr>
              <a:t> </a:t>
            </a:r>
            <a:r>
              <a:rPr lang="en-GB" sz="700" spc="-5">
                <a:latin typeface="Arial"/>
                <a:cs typeface="Arial"/>
              </a:rPr>
              <a:t>receiving Confidential</a:t>
            </a:r>
            <a:r>
              <a:rPr lang="en-GB" sz="700" spc="5">
                <a:latin typeface="Arial"/>
                <a:cs typeface="Arial"/>
              </a:rPr>
              <a:t> </a:t>
            </a:r>
            <a:r>
              <a:rPr lang="en-GB" sz="700" spc="-5">
                <a:latin typeface="Arial"/>
                <a:cs typeface="Arial"/>
              </a:rPr>
              <a:t>Information from</a:t>
            </a:r>
            <a:r>
              <a:rPr lang="en-GB" sz="700" spc="10">
                <a:latin typeface="Arial"/>
                <a:cs typeface="Arial"/>
              </a:rPr>
              <a:t> </a:t>
            </a:r>
            <a:r>
              <a:rPr lang="en-GB" sz="700" spc="-5">
                <a:latin typeface="Arial"/>
                <a:cs typeface="Arial"/>
              </a:rPr>
              <a:t>the other</a:t>
            </a:r>
            <a:r>
              <a:rPr lang="en-GB" sz="700" spc="15">
                <a:latin typeface="Arial"/>
                <a:cs typeface="Arial"/>
              </a:rPr>
              <a:t> </a:t>
            </a:r>
            <a:r>
              <a:rPr lang="en-GB" sz="700" spc="-5">
                <a:latin typeface="Arial"/>
                <a:cs typeface="Arial"/>
              </a:rPr>
              <a:t>party</a:t>
            </a:r>
            <a:r>
              <a:rPr lang="en-GB" sz="700">
                <a:latin typeface="Arial"/>
                <a:cs typeface="Arial"/>
              </a:rPr>
              <a:t> </a:t>
            </a:r>
            <a:r>
              <a:rPr lang="en-GB" sz="700" spc="-5">
                <a:latin typeface="Arial"/>
                <a:cs typeface="Arial"/>
              </a:rPr>
              <a:t>shall</a:t>
            </a:r>
          </a:p>
          <a:p>
            <a:pPr marL="360000" marR="6350" indent="-180000" algn="just">
              <a:spcBef>
                <a:spcPts val="300"/>
              </a:spcBef>
              <a:spcAft>
                <a:spcPts val="300"/>
              </a:spcAft>
              <a:buFont typeface="+mj-lt"/>
              <a:buAutoNum type="romanLcPeriod"/>
            </a:pPr>
            <a:r>
              <a:rPr lang="en-GB" sz="700" spc="-10">
                <a:latin typeface="Arial"/>
                <a:cs typeface="Arial"/>
              </a:rPr>
              <a:t>use</a:t>
            </a:r>
            <a:r>
              <a:rPr lang="en-GB" sz="700" spc="-40">
                <a:latin typeface="Arial"/>
                <a:cs typeface="Arial"/>
              </a:rPr>
              <a:t> </a:t>
            </a:r>
            <a:r>
              <a:rPr lang="en-GB" sz="700" spc="-5">
                <a:latin typeface="Arial"/>
                <a:cs typeface="Arial"/>
              </a:rPr>
              <a:t>Confidential</a:t>
            </a:r>
            <a:r>
              <a:rPr lang="en-GB" sz="700" spc="-35">
                <a:latin typeface="Arial"/>
                <a:cs typeface="Arial"/>
              </a:rPr>
              <a:t> </a:t>
            </a:r>
            <a:r>
              <a:rPr lang="en-GB" sz="700" spc="-5">
                <a:latin typeface="Arial"/>
                <a:cs typeface="Arial"/>
              </a:rPr>
              <a:t>Information</a:t>
            </a:r>
            <a:r>
              <a:rPr lang="en-GB" sz="700" spc="-20">
                <a:latin typeface="Arial"/>
                <a:cs typeface="Arial"/>
              </a:rPr>
              <a:t> </a:t>
            </a:r>
            <a:r>
              <a:rPr lang="en-GB" sz="700" spc="-5">
                <a:latin typeface="Arial"/>
                <a:cs typeface="Arial"/>
              </a:rPr>
              <a:t>received</a:t>
            </a:r>
            <a:r>
              <a:rPr lang="en-GB" sz="700" spc="-40">
                <a:latin typeface="Arial"/>
                <a:cs typeface="Arial"/>
              </a:rPr>
              <a:t> </a:t>
            </a:r>
            <a:r>
              <a:rPr lang="en-GB" sz="700" spc="-5">
                <a:latin typeface="Arial"/>
                <a:cs typeface="Arial"/>
              </a:rPr>
              <a:t>from</a:t>
            </a:r>
            <a:r>
              <a:rPr lang="en-GB" sz="700" spc="-25">
                <a:latin typeface="Arial"/>
                <a:cs typeface="Arial"/>
              </a:rPr>
              <a:t> </a:t>
            </a:r>
            <a:r>
              <a:rPr lang="en-GB" sz="700" spc="-10">
                <a:latin typeface="Arial"/>
                <a:cs typeface="Arial"/>
              </a:rPr>
              <a:t>the</a:t>
            </a:r>
            <a:r>
              <a:rPr lang="en-GB" sz="700" spc="-25">
                <a:latin typeface="Arial"/>
                <a:cs typeface="Arial"/>
              </a:rPr>
              <a:t> </a:t>
            </a:r>
            <a:r>
              <a:rPr lang="en-GB" sz="700" spc="-5">
                <a:latin typeface="Arial"/>
                <a:cs typeface="Arial"/>
              </a:rPr>
              <a:t>other</a:t>
            </a:r>
            <a:r>
              <a:rPr lang="en-GB" sz="700" spc="-25">
                <a:latin typeface="Arial"/>
                <a:cs typeface="Arial"/>
              </a:rPr>
              <a:t> </a:t>
            </a:r>
            <a:r>
              <a:rPr lang="en-GB" sz="700" spc="-5">
                <a:latin typeface="Arial"/>
                <a:cs typeface="Arial"/>
              </a:rPr>
              <a:t>party</a:t>
            </a:r>
            <a:r>
              <a:rPr lang="en-GB" sz="700" spc="-35">
                <a:latin typeface="Arial"/>
                <a:cs typeface="Arial"/>
              </a:rPr>
              <a:t> </a:t>
            </a:r>
            <a:r>
              <a:rPr lang="en-GB" sz="700" spc="-5">
                <a:latin typeface="Arial"/>
                <a:cs typeface="Arial"/>
              </a:rPr>
              <a:t>under</a:t>
            </a:r>
            <a:r>
              <a:rPr lang="en-GB" sz="700" spc="-35">
                <a:latin typeface="Arial"/>
                <a:cs typeface="Arial"/>
              </a:rPr>
              <a:t> </a:t>
            </a:r>
            <a:r>
              <a:rPr lang="en-GB" sz="700" spc="-5">
                <a:latin typeface="Arial"/>
                <a:cs typeface="Arial"/>
              </a:rPr>
              <a:t>this </a:t>
            </a:r>
            <a:r>
              <a:rPr lang="en-GB" sz="700" spc="-185">
                <a:latin typeface="Arial"/>
                <a:cs typeface="Arial"/>
              </a:rPr>
              <a:t> </a:t>
            </a:r>
            <a:r>
              <a:rPr lang="en-GB" sz="700" spc="-5">
                <a:latin typeface="Arial"/>
                <a:cs typeface="Arial"/>
              </a:rPr>
              <a:t>Agreement </a:t>
            </a:r>
            <a:r>
              <a:rPr lang="en-GB" sz="700">
                <a:latin typeface="Arial"/>
                <a:cs typeface="Arial"/>
              </a:rPr>
              <a:t>for </a:t>
            </a:r>
            <a:r>
              <a:rPr lang="en-GB" sz="700" spc="-10">
                <a:latin typeface="Arial"/>
                <a:cs typeface="Arial"/>
              </a:rPr>
              <a:t>any </a:t>
            </a:r>
            <a:r>
              <a:rPr lang="en-GB" sz="700" spc="-5">
                <a:latin typeface="Arial"/>
                <a:cs typeface="Arial"/>
              </a:rPr>
              <a:t>purpose other than to fulfil its obligations under </a:t>
            </a:r>
            <a:r>
              <a:rPr lang="en-GB" sz="700">
                <a:latin typeface="Arial"/>
                <a:cs typeface="Arial"/>
              </a:rPr>
              <a:t> </a:t>
            </a:r>
            <a:r>
              <a:rPr lang="en-GB" sz="700" spc="-5">
                <a:latin typeface="Arial"/>
                <a:cs typeface="Arial"/>
              </a:rPr>
              <a:t>this</a:t>
            </a:r>
            <a:r>
              <a:rPr lang="en-GB" sz="700" spc="-10">
                <a:latin typeface="Arial"/>
                <a:cs typeface="Arial"/>
              </a:rPr>
              <a:t> </a:t>
            </a:r>
            <a:r>
              <a:rPr lang="en-GB" sz="700" spc="-5">
                <a:latin typeface="Arial"/>
                <a:cs typeface="Arial"/>
              </a:rPr>
              <a:t>Agreement;</a:t>
            </a:r>
            <a:endParaRPr lang="en-GB" sz="700">
              <a:latin typeface="Arial"/>
              <a:cs typeface="Arial"/>
            </a:endParaRPr>
          </a:p>
          <a:p>
            <a:pPr marL="360000" marR="5080" indent="-180000" algn="just">
              <a:spcBef>
                <a:spcPts val="300"/>
              </a:spcBef>
              <a:spcAft>
                <a:spcPts val="300"/>
              </a:spcAft>
              <a:buFont typeface="+mj-lt"/>
              <a:buAutoNum type="romanLcPeriod"/>
            </a:pPr>
            <a:r>
              <a:rPr lang="en-GB" sz="700" spc="-5">
                <a:latin typeface="Arial"/>
                <a:cs typeface="Arial"/>
              </a:rPr>
              <a:t>(ii) disclose such Confidential Information to any third party, except </a:t>
            </a:r>
            <a:r>
              <a:rPr lang="en-GB" sz="700">
                <a:latin typeface="Arial"/>
                <a:cs typeface="Arial"/>
              </a:rPr>
              <a:t> </a:t>
            </a:r>
            <a:r>
              <a:rPr lang="en-GB" sz="700" spc="-5">
                <a:latin typeface="Arial"/>
                <a:cs typeface="Arial"/>
              </a:rPr>
              <a:t>for </a:t>
            </a:r>
            <a:r>
              <a:rPr lang="en-GB" sz="700">
                <a:latin typeface="Arial"/>
                <a:cs typeface="Arial"/>
              </a:rPr>
              <a:t>those </a:t>
            </a:r>
            <a:r>
              <a:rPr lang="en-GB" sz="700" spc="-5">
                <a:latin typeface="Arial"/>
                <a:cs typeface="Arial"/>
              </a:rPr>
              <a:t>of its employees </a:t>
            </a:r>
            <a:r>
              <a:rPr lang="en-GB" sz="700">
                <a:latin typeface="Arial"/>
                <a:cs typeface="Arial"/>
              </a:rPr>
              <a:t>with </a:t>
            </a:r>
            <a:r>
              <a:rPr lang="en-GB" sz="700" spc="-5">
                <a:latin typeface="Arial"/>
                <a:cs typeface="Arial"/>
              </a:rPr>
              <a:t>a need to know the information in </a:t>
            </a:r>
            <a:r>
              <a:rPr lang="en-GB" sz="700">
                <a:latin typeface="Arial"/>
                <a:cs typeface="Arial"/>
              </a:rPr>
              <a:t> </a:t>
            </a:r>
            <a:r>
              <a:rPr lang="en-GB" sz="700" spc="-5">
                <a:latin typeface="Arial"/>
                <a:cs typeface="Arial"/>
              </a:rPr>
              <a:t>order </a:t>
            </a:r>
            <a:r>
              <a:rPr lang="en-GB" sz="700">
                <a:latin typeface="Arial"/>
                <a:cs typeface="Arial"/>
              </a:rPr>
              <a:t>to </a:t>
            </a:r>
            <a:r>
              <a:rPr lang="en-GB" sz="700" spc="-5">
                <a:latin typeface="Arial"/>
                <a:cs typeface="Arial"/>
              </a:rPr>
              <a:t>perform their obligations hereunder and provided that they </a:t>
            </a:r>
            <a:r>
              <a:rPr lang="en-GB" sz="700">
                <a:latin typeface="Arial"/>
                <a:cs typeface="Arial"/>
              </a:rPr>
              <a:t> </a:t>
            </a:r>
            <a:r>
              <a:rPr lang="en-GB" sz="700" spc="-10">
                <a:latin typeface="Arial"/>
                <a:cs typeface="Arial"/>
              </a:rPr>
              <a:t>are </a:t>
            </a:r>
            <a:r>
              <a:rPr lang="en-GB" sz="700">
                <a:latin typeface="Arial"/>
                <a:cs typeface="Arial"/>
              </a:rPr>
              <a:t>made </a:t>
            </a:r>
            <a:r>
              <a:rPr lang="en-GB" sz="700" spc="-5">
                <a:latin typeface="Arial"/>
                <a:cs typeface="Arial"/>
              </a:rPr>
              <a:t>aware of and agree </a:t>
            </a:r>
            <a:r>
              <a:rPr lang="en-GB" sz="700">
                <a:latin typeface="Arial"/>
                <a:cs typeface="Arial"/>
              </a:rPr>
              <a:t>to be </a:t>
            </a:r>
            <a:r>
              <a:rPr lang="en-GB" sz="700" spc="-5">
                <a:latin typeface="Arial"/>
                <a:cs typeface="Arial"/>
              </a:rPr>
              <a:t>bound by the obligations </a:t>
            </a:r>
            <a:r>
              <a:rPr lang="en-GB" sz="700" spc="-10">
                <a:latin typeface="Arial"/>
                <a:cs typeface="Arial"/>
              </a:rPr>
              <a:t>of </a:t>
            </a:r>
            <a:r>
              <a:rPr lang="en-GB" sz="700" spc="-5">
                <a:latin typeface="Arial"/>
                <a:cs typeface="Arial"/>
              </a:rPr>
              <a:t> confidentiality contained herein.</a:t>
            </a:r>
            <a:r>
              <a:rPr lang="en-GB" sz="700" spc="180">
                <a:latin typeface="Arial"/>
                <a:cs typeface="Arial"/>
              </a:rPr>
              <a:t> </a:t>
            </a:r>
            <a:r>
              <a:rPr lang="en-GB" sz="700">
                <a:latin typeface="Arial"/>
                <a:cs typeface="Arial"/>
              </a:rPr>
              <a:t>The </a:t>
            </a:r>
            <a:r>
              <a:rPr lang="en-GB" sz="700" spc="-5">
                <a:latin typeface="Arial"/>
                <a:cs typeface="Arial"/>
              </a:rPr>
              <a:t>receiving party further agrees </a:t>
            </a:r>
            <a:r>
              <a:rPr lang="en-GB" sz="700">
                <a:latin typeface="Arial"/>
                <a:cs typeface="Arial"/>
              </a:rPr>
              <a:t> </a:t>
            </a:r>
            <a:r>
              <a:rPr lang="en-GB" sz="700" spc="-5">
                <a:latin typeface="Arial"/>
                <a:cs typeface="Arial"/>
              </a:rPr>
              <a:t>to use </a:t>
            </a:r>
            <a:r>
              <a:rPr lang="en-GB" sz="700" spc="-10">
                <a:latin typeface="Arial"/>
                <a:cs typeface="Arial"/>
              </a:rPr>
              <a:t>the </a:t>
            </a:r>
            <a:r>
              <a:rPr lang="en-GB" sz="700" spc="-5">
                <a:latin typeface="Arial"/>
                <a:cs typeface="Arial"/>
              </a:rPr>
              <a:t>same degree of care </a:t>
            </a:r>
            <a:r>
              <a:rPr lang="en-GB" sz="700">
                <a:latin typeface="Arial"/>
                <a:cs typeface="Arial"/>
              </a:rPr>
              <a:t>in </a:t>
            </a:r>
            <a:r>
              <a:rPr lang="en-GB" sz="700" spc="-5">
                <a:latin typeface="Arial"/>
                <a:cs typeface="Arial"/>
              </a:rPr>
              <a:t>safeguarding the confidential </a:t>
            </a:r>
            <a:r>
              <a:rPr lang="en-GB" sz="700">
                <a:latin typeface="Arial"/>
                <a:cs typeface="Arial"/>
              </a:rPr>
              <a:t> </a:t>
            </a:r>
            <a:r>
              <a:rPr lang="en-GB" sz="700" spc="-5">
                <a:latin typeface="Arial"/>
                <a:cs typeface="Arial"/>
              </a:rPr>
              <a:t>information as its uses for </a:t>
            </a:r>
            <a:r>
              <a:rPr lang="en-GB" sz="700">
                <a:latin typeface="Arial"/>
                <a:cs typeface="Arial"/>
              </a:rPr>
              <a:t>its </a:t>
            </a:r>
            <a:r>
              <a:rPr lang="en-GB" sz="700" spc="-5">
                <a:latin typeface="Arial"/>
                <a:cs typeface="Arial"/>
              </a:rPr>
              <a:t>own information, but in </a:t>
            </a:r>
            <a:r>
              <a:rPr lang="en-GB" sz="700">
                <a:latin typeface="Arial"/>
                <a:cs typeface="Arial"/>
              </a:rPr>
              <a:t>no </a:t>
            </a:r>
            <a:r>
              <a:rPr lang="en-GB" sz="700" spc="-5">
                <a:latin typeface="Arial"/>
                <a:cs typeface="Arial"/>
              </a:rPr>
              <a:t>event less </a:t>
            </a:r>
            <a:r>
              <a:rPr lang="en-GB" sz="700">
                <a:latin typeface="Arial"/>
                <a:cs typeface="Arial"/>
              </a:rPr>
              <a:t> </a:t>
            </a:r>
            <a:r>
              <a:rPr lang="en-GB" sz="700" spc="-5">
                <a:latin typeface="Arial"/>
                <a:cs typeface="Arial"/>
              </a:rPr>
              <a:t>than a reasonable degree of care.</a:t>
            </a:r>
            <a:r>
              <a:rPr lang="en-GB" sz="700">
                <a:latin typeface="Arial"/>
                <a:cs typeface="Arial"/>
              </a:rPr>
              <a:t> </a:t>
            </a:r>
            <a:r>
              <a:rPr lang="en-GB" sz="700" spc="-5">
                <a:latin typeface="Arial"/>
                <a:cs typeface="Arial"/>
              </a:rPr>
              <a:t>All Confidential Information </a:t>
            </a:r>
            <a:r>
              <a:rPr lang="en-GB" sz="700">
                <a:latin typeface="Arial"/>
                <a:cs typeface="Arial"/>
              </a:rPr>
              <a:t>in </a:t>
            </a:r>
            <a:r>
              <a:rPr lang="en-GB" sz="700" spc="5">
                <a:latin typeface="Arial"/>
                <a:cs typeface="Arial"/>
              </a:rPr>
              <a:t> </a:t>
            </a:r>
            <a:r>
              <a:rPr lang="en-GB" sz="700" spc="-5">
                <a:latin typeface="Arial"/>
                <a:cs typeface="Arial"/>
              </a:rPr>
              <a:t>tangible form (including any copies or summaries of Confidential </a:t>
            </a:r>
            <a:r>
              <a:rPr lang="en-GB" sz="700">
                <a:latin typeface="Arial"/>
                <a:cs typeface="Arial"/>
              </a:rPr>
              <a:t> </a:t>
            </a:r>
            <a:r>
              <a:rPr lang="en-GB" sz="700" spc="-5">
                <a:latin typeface="Arial"/>
                <a:cs typeface="Arial"/>
              </a:rPr>
              <a:t>Information) shall be returned </a:t>
            </a:r>
            <a:r>
              <a:rPr lang="en-GB" sz="700">
                <a:latin typeface="Arial"/>
                <a:cs typeface="Arial"/>
              </a:rPr>
              <a:t>to </a:t>
            </a:r>
            <a:r>
              <a:rPr lang="en-GB" sz="700" spc="-5">
                <a:latin typeface="Arial"/>
                <a:cs typeface="Arial"/>
              </a:rPr>
              <a:t>the disclosing party promptly upon </a:t>
            </a:r>
            <a:r>
              <a:rPr lang="en-GB" sz="700">
                <a:latin typeface="Arial"/>
                <a:cs typeface="Arial"/>
              </a:rPr>
              <a:t> </a:t>
            </a:r>
            <a:r>
              <a:rPr lang="en-GB" sz="700" spc="-5">
                <a:latin typeface="Arial"/>
                <a:cs typeface="Arial"/>
              </a:rPr>
              <a:t>written request, upon termination of the Agreement or upon the </a:t>
            </a:r>
            <a:r>
              <a:rPr lang="en-GB" sz="700">
                <a:latin typeface="Arial"/>
                <a:cs typeface="Arial"/>
              </a:rPr>
              <a:t> </a:t>
            </a:r>
            <a:r>
              <a:rPr lang="en-GB" sz="700" spc="-5">
                <a:latin typeface="Arial"/>
                <a:cs typeface="Arial"/>
              </a:rPr>
              <a:t>receiving party’s determination that it </a:t>
            </a:r>
            <a:r>
              <a:rPr lang="en-GB" sz="700">
                <a:latin typeface="Arial"/>
                <a:cs typeface="Arial"/>
              </a:rPr>
              <a:t>no </a:t>
            </a:r>
            <a:r>
              <a:rPr lang="en-GB" sz="700" spc="-5">
                <a:latin typeface="Arial"/>
                <a:cs typeface="Arial"/>
              </a:rPr>
              <a:t>longer has a need </a:t>
            </a:r>
            <a:r>
              <a:rPr lang="en-GB" sz="700">
                <a:latin typeface="Arial"/>
                <a:cs typeface="Arial"/>
              </a:rPr>
              <a:t>for </a:t>
            </a:r>
            <a:r>
              <a:rPr lang="en-GB" sz="700" spc="-5">
                <a:latin typeface="Arial"/>
                <a:cs typeface="Arial"/>
              </a:rPr>
              <a:t>such </a:t>
            </a:r>
            <a:r>
              <a:rPr lang="en-GB" sz="700" spc="-180">
                <a:latin typeface="Arial"/>
                <a:cs typeface="Arial"/>
              </a:rPr>
              <a:t> </a:t>
            </a:r>
            <a:r>
              <a:rPr lang="en-GB" sz="700" spc="-5">
                <a:latin typeface="Arial"/>
                <a:cs typeface="Arial"/>
              </a:rPr>
              <a:t>Confidential Information.</a:t>
            </a:r>
            <a:r>
              <a:rPr lang="en-GB" sz="700">
                <a:latin typeface="Arial"/>
                <a:cs typeface="Arial"/>
              </a:rPr>
              <a:t> </a:t>
            </a:r>
            <a:r>
              <a:rPr lang="en-GB" sz="700" spc="-5">
                <a:latin typeface="Arial"/>
                <a:cs typeface="Arial"/>
              </a:rPr>
              <a:t>Confidential Information provided </a:t>
            </a:r>
            <a:r>
              <a:rPr lang="en-GB" sz="700">
                <a:latin typeface="Arial"/>
                <a:cs typeface="Arial"/>
              </a:rPr>
              <a:t>to </a:t>
            </a:r>
            <a:r>
              <a:rPr lang="en-GB" sz="700" spc="-5">
                <a:latin typeface="Arial"/>
                <a:cs typeface="Arial"/>
              </a:rPr>
              <a:t>the </a:t>
            </a:r>
            <a:r>
              <a:rPr lang="en-GB" sz="700">
                <a:latin typeface="Arial"/>
                <a:cs typeface="Arial"/>
              </a:rPr>
              <a:t> </a:t>
            </a:r>
            <a:r>
              <a:rPr lang="en-GB" sz="700" spc="-5">
                <a:latin typeface="Arial"/>
                <a:cs typeface="Arial"/>
              </a:rPr>
              <a:t>receiving party in any other form, to the extent such information </a:t>
            </a:r>
            <a:r>
              <a:rPr lang="en-GB" sz="700">
                <a:latin typeface="Arial"/>
                <a:cs typeface="Arial"/>
              </a:rPr>
              <a:t> </a:t>
            </a:r>
            <a:r>
              <a:rPr lang="en-GB" sz="700" spc="-5">
                <a:latin typeface="Arial"/>
                <a:cs typeface="Arial"/>
              </a:rPr>
              <a:t>cannot </a:t>
            </a:r>
            <a:r>
              <a:rPr lang="en-GB" sz="700">
                <a:latin typeface="Arial"/>
                <a:cs typeface="Arial"/>
              </a:rPr>
              <a:t>be </a:t>
            </a:r>
            <a:r>
              <a:rPr lang="en-GB" sz="700" spc="-5">
                <a:latin typeface="Arial"/>
                <a:cs typeface="Arial"/>
              </a:rPr>
              <a:t>returned to the disclosing party, shall be destroyed by the </a:t>
            </a:r>
            <a:r>
              <a:rPr lang="en-GB" sz="700" spc="-180">
                <a:latin typeface="Arial"/>
                <a:cs typeface="Arial"/>
              </a:rPr>
              <a:t> </a:t>
            </a:r>
            <a:r>
              <a:rPr lang="en-GB" sz="700" spc="-5">
                <a:latin typeface="Arial"/>
                <a:cs typeface="Arial"/>
              </a:rPr>
              <a:t>receiving</a:t>
            </a:r>
            <a:r>
              <a:rPr lang="en-GB" sz="700">
                <a:latin typeface="Arial"/>
                <a:cs typeface="Arial"/>
              </a:rPr>
              <a:t> </a:t>
            </a:r>
            <a:r>
              <a:rPr lang="en-GB" sz="700" spc="-5">
                <a:latin typeface="Arial"/>
                <a:cs typeface="Arial"/>
              </a:rPr>
              <a:t>party</a:t>
            </a:r>
            <a:r>
              <a:rPr lang="en-GB" sz="700" spc="5">
                <a:latin typeface="Arial"/>
                <a:cs typeface="Arial"/>
              </a:rPr>
              <a:t> </a:t>
            </a:r>
            <a:r>
              <a:rPr lang="en-GB" sz="700" spc="-5">
                <a:latin typeface="Arial"/>
                <a:cs typeface="Arial"/>
              </a:rPr>
              <a:t>to</a:t>
            </a:r>
            <a:r>
              <a:rPr lang="en-GB" sz="700" spc="5">
                <a:latin typeface="Arial"/>
                <a:cs typeface="Arial"/>
              </a:rPr>
              <a:t> </a:t>
            </a:r>
            <a:r>
              <a:rPr lang="en-GB" sz="700" spc="-5">
                <a:latin typeface="Arial"/>
                <a:cs typeface="Arial"/>
              </a:rPr>
              <a:t>the</a:t>
            </a:r>
            <a:r>
              <a:rPr lang="en-GB" sz="700" spc="-10">
                <a:latin typeface="Arial"/>
                <a:cs typeface="Arial"/>
              </a:rPr>
              <a:t> </a:t>
            </a:r>
            <a:r>
              <a:rPr lang="en-GB" sz="700" spc="-5">
                <a:latin typeface="Arial"/>
                <a:cs typeface="Arial"/>
              </a:rPr>
              <a:t>extent practicable.</a:t>
            </a:r>
          </a:p>
          <a:p>
            <a:pPr marL="180000" marR="5080" algn="just">
              <a:spcBef>
                <a:spcPts val="300"/>
              </a:spcBef>
              <a:spcAft>
                <a:spcPts val="300"/>
              </a:spcAft>
            </a:pPr>
            <a:br>
              <a:rPr lang="en-GB" sz="700" spc="-5">
                <a:latin typeface="Arial"/>
                <a:cs typeface="Arial"/>
              </a:rPr>
            </a:br>
            <a:br>
              <a:rPr lang="en-GB" sz="700" spc="-5">
                <a:latin typeface="Arial"/>
                <a:cs typeface="Arial"/>
              </a:rPr>
            </a:br>
            <a:br>
              <a:rPr lang="en-GB" sz="700" spc="-5">
                <a:latin typeface="Arial"/>
                <a:cs typeface="Arial"/>
              </a:rPr>
            </a:br>
            <a:br>
              <a:rPr lang="en-GB" sz="700" spc="-5">
                <a:latin typeface="Arial"/>
                <a:cs typeface="Arial"/>
              </a:rPr>
            </a:br>
            <a:br>
              <a:rPr lang="en-GB" sz="700" spc="-5">
                <a:latin typeface="Arial"/>
                <a:cs typeface="Arial"/>
              </a:rPr>
            </a:br>
            <a:br>
              <a:rPr lang="en-GB" sz="700" spc="-5">
                <a:latin typeface="Arial"/>
                <a:cs typeface="Arial"/>
              </a:rPr>
            </a:br>
            <a:br>
              <a:rPr lang="en-GB" sz="700" spc="-5">
                <a:latin typeface="Arial"/>
                <a:cs typeface="Arial"/>
              </a:rPr>
            </a:br>
            <a:br>
              <a:rPr lang="en-GB" sz="700" spc="-5">
                <a:latin typeface="Arial"/>
                <a:cs typeface="Arial"/>
              </a:rPr>
            </a:br>
            <a:br>
              <a:rPr lang="en-GB" sz="700" spc="-5">
                <a:latin typeface="Arial"/>
                <a:cs typeface="Arial"/>
              </a:rPr>
            </a:br>
            <a:br>
              <a:rPr lang="en-GB" sz="700" spc="-5">
                <a:latin typeface="Arial"/>
                <a:cs typeface="Arial"/>
              </a:rPr>
            </a:br>
            <a:endParaRPr lang="en-GB" sz="700" spc="-5">
              <a:latin typeface="Arial"/>
              <a:cs typeface="Arial"/>
            </a:endParaRPr>
          </a:p>
          <a:p>
            <a:pPr marL="192405" indent="-180340" algn="just">
              <a:spcBef>
                <a:spcPts val="300"/>
              </a:spcBef>
              <a:spcAft>
                <a:spcPts val="300"/>
              </a:spcAft>
              <a:buAutoNum type="arabicPeriod" startAt="21"/>
              <a:tabLst>
                <a:tab pos="193040" algn="l"/>
              </a:tabLst>
            </a:pPr>
            <a:r>
              <a:rPr lang="en-GB" sz="700" spc="-5">
                <a:latin typeface="Arial"/>
                <a:cs typeface="Arial"/>
              </a:rPr>
              <a:t>The</a:t>
            </a:r>
            <a:r>
              <a:rPr lang="en-GB" sz="700" spc="20">
                <a:latin typeface="Arial"/>
                <a:cs typeface="Arial"/>
              </a:rPr>
              <a:t> </a:t>
            </a:r>
            <a:r>
              <a:rPr lang="en-GB" sz="700" spc="-5">
                <a:latin typeface="Arial"/>
                <a:cs typeface="Arial"/>
              </a:rPr>
              <a:t>obligation</a:t>
            </a:r>
            <a:r>
              <a:rPr lang="en-GB" sz="700" spc="25">
                <a:latin typeface="Arial"/>
                <a:cs typeface="Arial"/>
              </a:rPr>
              <a:t> </a:t>
            </a:r>
            <a:r>
              <a:rPr lang="en-GB" sz="700">
                <a:latin typeface="Arial"/>
                <a:cs typeface="Arial"/>
              </a:rPr>
              <a:t>of</a:t>
            </a:r>
            <a:r>
              <a:rPr lang="en-GB" sz="700" spc="30">
                <a:latin typeface="Arial"/>
                <a:cs typeface="Arial"/>
              </a:rPr>
              <a:t> </a:t>
            </a:r>
            <a:r>
              <a:rPr lang="en-GB" sz="700" spc="-5">
                <a:latin typeface="Arial"/>
                <a:cs typeface="Arial"/>
              </a:rPr>
              <a:t>confidentiality,</a:t>
            </a:r>
            <a:r>
              <a:rPr lang="en-GB" sz="700" spc="40">
                <a:latin typeface="Arial"/>
                <a:cs typeface="Arial"/>
              </a:rPr>
              <a:t> </a:t>
            </a:r>
            <a:r>
              <a:rPr lang="en-GB" sz="700" spc="-5">
                <a:latin typeface="Arial"/>
                <a:cs typeface="Arial"/>
              </a:rPr>
              <a:t>however,</a:t>
            </a:r>
            <a:r>
              <a:rPr lang="en-GB" sz="700" spc="40">
                <a:latin typeface="Arial"/>
                <a:cs typeface="Arial"/>
              </a:rPr>
              <a:t> </a:t>
            </a:r>
            <a:r>
              <a:rPr lang="en-GB" sz="700" spc="-5">
                <a:latin typeface="Arial"/>
                <a:cs typeface="Arial"/>
              </a:rPr>
              <a:t>shall</a:t>
            </a:r>
            <a:r>
              <a:rPr lang="en-GB" sz="700" spc="30">
                <a:latin typeface="Arial"/>
                <a:cs typeface="Arial"/>
              </a:rPr>
              <a:t> </a:t>
            </a:r>
            <a:r>
              <a:rPr lang="en-GB" sz="700" spc="-5">
                <a:latin typeface="Arial"/>
                <a:cs typeface="Arial"/>
              </a:rPr>
              <a:t>not</a:t>
            </a:r>
            <a:r>
              <a:rPr lang="en-GB" sz="700" spc="40">
                <a:latin typeface="Arial"/>
                <a:cs typeface="Arial"/>
              </a:rPr>
              <a:t> </a:t>
            </a:r>
            <a:r>
              <a:rPr lang="en-GB" sz="700" spc="-5">
                <a:latin typeface="Arial"/>
                <a:cs typeface="Arial"/>
              </a:rPr>
              <a:t>apply</a:t>
            </a:r>
            <a:r>
              <a:rPr lang="en-GB" sz="700" spc="30">
                <a:latin typeface="Arial"/>
                <a:cs typeface="Arial"/>
              </a:rPr>
              <a:t> </a:t>
            </a:r>
            <a:r>
              <a:rPr lang="en-GB" sz="700">
                <a:latin typeface="Arial"/>
                <a:cs typeface="Arial"/>
              </a:rPr>
              <a:t>to</a:t>
            </a:r>
            <a:r>
              <a:rPr lang="en-GB" sz="700" spc="20">
                <a:latin typeface="Arial"/>
                <a:cs typeface="Arial"/>
              </a:rPr>
              <a:t> </a:t>
            </a:r>
            <a:r>
              <a:rPr lang="en-GB" sz="700" spc="-5">
                <a:latin typeface="Arial"/>
                <a:cs typeface="Arial"/>
              </a:rPr>
              <a:t>information</a:t>
            </a:r>
            <a:r>
              <a:rPr lang="en-GB" sz="700" spc="25">
                <a:latin typeface="Arial"/>
                <a:cs typeface="Arial"/>
              </a:rPr>
              <a:t> </a:t>
            </a:r>
            <a:r>
              <a:rPr lang="en-GB" sz="700" spc="-5">
                <a:latin typeface="Arial"/>
                <a:cs typeface="Arial"/>
              </a:rPr>
              <a:t>which:</a:t>
            </a:r>
            <a:endParaRPr lang="en-GB" sz="700">
              <a:latin typeface="Arial"/>
              <a:cs typeface="Arial"/>
            </a:endParaRPr>
          </a:p>
          <a:p>
            <a:pPr marL="192405" marR="5080" lvl="1" algn="just">
              <a:spcBef>
                <a:spcPts val="300"/>
              </a:spcBef>
              <a:spcAft>
                <a:spcPts val="300"/>
              </a:spcAft>
              <a:buAutoNum type="romanLcParenBoth"/>
              <a:tabLst>
                <a:tab pos="302895" algn="l"/>
              </a:tabLst>
            </a:pPr>
            <a:r>
              <a:rPr lang="en-GB" sz="700">
                <a:latin typeface="Arial"/>
                <a:cs typeface="Arial"/>
              </a:rPr>
              <a:t>is, </a:t>
            </a:r>
            <a:r>
              <a:rPr lang="en-GB" sz="700" spc="-5">
                <a:latin typeface="Arial"/>
                <a:cs typeface="Arial"/>
              </a:rPr>
              <a:t>at the time </a:t>
            </a:r>
            <a:r>
              <a:rPr lang="en-GB" sz="700">
                <a:latin typeface="Arial"/>
                <a:cs typeface="Arial"/>
              </a:rPr>
              <a:t>of </a:t>
            </a:r>
            <a:r>
              <a:rPr lang="en-GB" sz="700" spc="-5">
                <a:latin typeface="Arial"/>
                <a:cs typeface="Arial"/>
              </a:rPr>
              <a:t>receipt </a:t>
            </a:r>
            <a:r>
              <a:rPr lang="en-GB" sz="700">
                <a:latin typeface="Arial"/>
                <a:cs typeface="Arial"/>
              </a:rPr>
              <a:t>or </a:t>
            </a:r>
            <a:r>
              <a:rPr lang="en-GB" sz="700" spc="-5">
                <a:latin typeface="Arial"/>
                <a:cs typeface="Arial"/>
              </a:rPr>
              <a:t>dissemination, </a:t>
            </a:r>
            <a:r>
              <a:rPr lang="en-GB" sz="700">
                <a:latin typeface="Arial"/>
                <a:cs typeface="Arial"/>
              </a:rPr>
              <a:t>or </a:t>
            </a:r>
            <a:r>
              <a:rPr lang="en-GB" sz="700" spc="-5">
                <a:latin typeface="Arial"/>
                <a:cs typeface="Arial"/>
              </a:rPr>
              <a:t>thereafter becomes generally </a:t>
            </a:r>
            <a:r>
              <a:rPr lang="en-GB" sz="700">
                <a:latin typeface="Arial"/>
                <a:cs typeface="Arial"/>
              </a:rPr>
              <a:t> </a:t>
            </a:r>
            <a:r>
              <a:rPr lang="en-GB" sz="700" spc="-5">
                <a:latin typeface="Arial"/>
                <a:cs typeface="Arial"/>
              </a:rPr>
              <a:t>available to the public; (ii) </a:t>
            </a:r>
            <a:r>
              <a:rPr lang="en-GB" sz="700" spc="-10">
                <a:latin typeface="Arial"/>
                <a:cs typeface="Arial"/>
              </a:rPr>
              <a:t>the </a:t>
            </a:r>
            <a:r>
              <a:rPr lang="en-GB" sz="700" spc="-5">
                <a:latin typeface="Arial"/>
                <a:cs typeface="Arial"/>
              </a:rPr>
              <a:t>receiving party possessed at the time of receipt </a:t>
            </a:r>
            <a:r>
              <a:rPr lang="en-GB" sz="700">
                <a:latin typeface="Arial"/>
                <a:cs typeface="Arial"/>
              </a:rPr>
              <a:t> </a:t>
            </a:r>
            <a:r>
              <a:rPr lang="en-GB" sz="700" spc="-5">
                <a:latin typeface="Arial"/>
                <a:cs typeface="Arial"/>
              </a:rPr>
              <a:t>thereof</a:t>
            </a:r>
            <a:r>
              <a:rPr lang="en-GB" sz="700" spc="-35">
                <a:latin typeface="Arial"/>
                <a:cs typeface="Arial"/>
              </a:rPr>
              <a:t> </a:t>
            </a:r>
            <a:r>
              <a:rPr lang="en-GB" sz="700" spc="-5">
                <a:latin typeface="Arial"/>
                <a:cs typeface="Arial"/>
              </a:rPr>
              <a:t>from</a:t>
            </a:r>
            <a:r>
              <a:rPr lang="en-GB" sz="700" spc="-30">
                <a:latin typeface="Arial"/>
                <a:cs typeface="Arial"/>
              </a:rPr>
              <a:t> </a:t>
            </a:r>
            <a:r>
              <a:rPr lang="en-GB" sz="700" spc="-5">
                <a:latin typeface="Arial"/>
                <a:cs typeface="Arial"/>
              </a:rPr>
              <a:t>the</a:t>
            </a:r>
            <a:r>
              <a:rPr lang="en-GB" sz="700" spc="-20">
                <a:latin typeface="Arial"/>
                <a:cs typeface="Arial"/>
              </a:rPr>
              <a:t> </a:t>
            </a:r>
            <a:r>
              <a:rPr lang="en-GB" sz="700" spc="-5">
                <a:latin typeface="Arial"/>
                <a:cs typeface="Arial"/>
              </a:rPr>
              <a:t>disclosing</a:t>
            </a:r>
            <a:r>
              <a:rPr lang="en-GB" sz="700" spc="-25">
                <a:latin typeface="Arial"/>
                <a:cs typeface="Arial"/>
              </a:rPr>
              <a:t> </a:t>
            </a:r>
            <a:r>
              <a:rPr lang="en-GB" sz="700" spc="-5">
                <a:latin typeface="Arial"/>
                <a:cs typeface="Arial"/>
              </a:rPr>
              <a:t>party,</a:t>
            </a:r>
            <a:r>
              <a:rPr lang="en-GB" sz="700" spc="-20">
                <a:latin typeface="Arial"/>
                <a:cs typeface="Arial"/>
              </a:rPr>
              <a:t> </a:t>
            </a:r>
            <a:r>
              <a:rPr lang="en-GB" sz="700" spc="-5">
                <a:latin typeface="Arial"/>
                <a:cs typeface="Arial"/>
              </a:rPr>
              <a:t>and</a:t>
            </a:r>
            <a:r>
              <a:rPr lang="en-GB" sz="700" spc="-25">
                <a:latin typeface="Arial"/>
                <a:cs typeface="Arial"/>
              </a:rPr>
              <a:t> </a:t>
            </a:r>
            <a:r>
              <a:rPr lang="en-GB" sz="700" spc="-5">
                <a:latin typeface="Arial"/>
                <a:cs typeface="Arial"/>
              </a:rPr>
              <a:t>was</a:t>
            </a:r>
            <a:r>
              <a:rPr lang="en-GB" sz="700" spc="-20">
                <a:latin typeface="Arial"/>
                <a:cs typeface="Arial"/>
              </a:rPr>
              <a:t> </a:t>
            </a:r>
            <a:r>
              <a:rPr lang="en-GB" sz="700" spc="-10">
                <a:latin typeface="Arial"/>
                <a:cs typeface="Arial"/>
              </a:rPr>
              <a:t>not</a:t>
            </a:r>
            <a:r>
              <a:rPr lang="en-GB" sz="700" spc="-25">
                <a:latin typeface="Arial"/>
                <a:cs typeface="Arial"/>
              </a:rPr>
              <a:t> </a:t>
            </a:r>
            <a:r>
              <a:rPr lang="en-GB" sz="700" spc="-5">
                <a:latin typeface="Arial"/>
                <a:cs typeface="Arial"/>
              </a:rPr>
              <a:t>acquired</a:t>
            </a:r>
            <a:r>
              <a:rPr lang="en-GB" sz="700" spc="-20">
                <a:latin typeface="Arial"/>
                <a:cs typeface="Arial"/>
              </a:rPr>
              <a:t> </a:t>
            </a:r>
            <a:r>
              <a:rPr lang="en-GB" sz="700" spc="-5">
                <a:latin typeface="Arial"/>
                <a:cs typeface="Arial"/>
              </a:rPr>
              <a:t>directly</a:t>
            </a:r>
            <a:r>
              <a:rPr lang="en-GB" sz="700" spc="-35">
                <a:latin typeface="Arial"/>
                <a:cs typeface="Arial"/>
              </a:rPr>
              <a:t> </a:t>
            </a:r>
            <a:r>
              <a:rPr lang="en-GB" sz="700">
                <a:latin typeface="Arial"/>
                <a:cs typeface="Arial"/>
              </a:rPr>
              <a:t>or</a:t>
            </a:r>
            <a:r>
              <a:rPr lang="en-GB" sz="700" spc="-35">
                <a:latin typeface="Arial"/>
                <a:cs typeface="Arial"/>
              </a:rPr>
              <a:t> </a:t>
            </a:r>
            <a:r>
              <a:rPr lang="en-GB" sz="700" spc="-5">
                <a:latin typeface="Arial"/>
                <a:cs typeface="Arial"/>
              </a:rPr>
              <a:t>indirectly</a:t>
            </a:r>
            <a:r>
              <a:rPr lang="en-GB" sz="700" spc="-35">
                <a:latin typeface="Arial"/>
                <a:cs typeface="Arial"/>
              </a:rPr>
              <a:t> </a:t>
            </a:r>
            <a:r>
              <a:rPr lang="en-GB" sz="700">
                <a:latin typeface="Arial"/>
                <a:cs typeface="Arial"/>
              </a:rPr>
              <a:t>from </a:t>
            </a:r>
            <a:r>
              <a:rPr lang="en-GB" sz="700" spc="5">
                <a:latin typeface="Arial"/>
                <a:cs typeface="Arial"/>
              </a:rPr>
              <a:t> </a:t>
            </a:r>
            <a:r>
              <a:rPr lang="en-GB" sz="700" spc="-10">
                <a:latin typeface="Arial"/>
                <a:cs typeface="Arial"/>
              </a:rPr>
              <a:t>the</a:t>
            </a:r>
            <a:r>
              <a:rPr lang="en-GB" sz="700" spc="-35">
                <a:latin typeface="Arial"/>
                <a:cs typeface="Arial"/>
              </a:rPr>
              <a:t> </a:t>
            </a:r>
            <a:r>
              <a:rPr lang="en-GB" sz="700" spc="-5">
                <a:latin typeface="Arial"/>
                <a:cs typeface="Arial"/>
              </a:rPr>
              <a:t>disclosing</a:t>
            </a:r>
            <a:r>
              <a:rPr lang="en-GB" sz="700" spc="-35">
                <a:latin typeface="Arial"/>
                <a:cs typeface="Arial"/>
              </a:rPr>
              <a:t> </a:t>
            </a:r>
            <a:r>
              <a:rPr lang="en-GB" sz="700" spc="-5">
                <a:latin typeface="Arial"/>
                <a:cs typeface="Arial"/>
              </a:rPr>
              <a:t>party;</a:t>
            </a:r>
            <a:r>
              <a:rPr lang="en-GB" sz="700" spc="-30">
                <a:latin typeface="Arial"/>
                <a:cs typeface="Arial"/>
              </a:rPr>
              <a:t> </a:t>
            </a:r>
            <a:r>
              <a:rPr lang="en-GB" sz="700" spc="-5">
                <a:latin typeface="Arial"/>
                <a:cs typeface="Arial"/>
              </a:rPr>
              <a:t>(iii)</a:t>
            </a:r>
            <a:r>
              <a:rPr lang="en-GB" sz="700" spc="-45">
                <a:latin typeface="Arial"/>
                <a:cs typeface="Arial"/>
              </a:rPr>
              <a:t> </a:t>
            </a:r>
            <a:r>
              <a:rPr lang="en-GB" sz="700" spc="-5">
                <a:latin typeface="Arial"/>
                <a:cs typeface="Arial"/>
              </a:rPr>
              <a:t>is</a:t>
            </a:r>
            <a:r>
              <a:rPr lang="en-GB" sz="700" spc="-30">
                <a:latin typeface="Arial"/>
                <a:cs typeface="Arial"/>
              </a:rPr>
              <a:t> </a:t>
            </a:r>
            <a:r>
              <a:rPr lang="en-GB" sz="700" spc="-5">
                <a:latin typeface="Arial"/>
                <a:cs typeface="Arial"/>
              </a:rPr>
              <a:t>acquired</a:t>
            </a:r>
            <a:r>
              <a:rPr lang="en-GB" sz="700" spc="-30">
                <a:latin typeface="Arial"/>
                <a:cs typeface="Arial"/>
              </a:rPr>
              <a:t> </a:t>
            </a:r>
            <a:r>
              <a:rPr lang="en-GB" sz="700" spc="-5">
                <a:latin typeface="Arial"/>
                <a:cs typeface="Arial"/>
              </a:rPr>
              <a:t>or</a:t>
            </a:r>
            <a:r>
              <a:rPr lang="en-GB" sz="700" spc="-35">
                <a:latin typeface="Arial"/>
                <a:cs typeface="Arial"/>
              </a:rPr>
              <a:t> </a:t>
            </a:r>
            <a:r>
              <a:rPr lang="en-GB" sz="700" spc="-5">
                <a:latin typeface="Arial"/>
                <a:cs typeface="Arial"/>
              </a:rPr>
              <a:t>rightfully</a:t>
            </a:r>
            <a:r>
              <a:rPr lang="en-GB" sz="700" spc="-30">
                <a:latin typeface="Arial"/>
                <a:cs typeface="Arial"/>
              </a:rPr>
              <a:t> </a:t>
            </a:r>
            <a:r>
              <a:rPr lang="en-GB" sz="700" spc="-5">
                <a:latin typeface="Arial"/>
                <a:cs typeface="Arial"/>
              </a:rPr>
              <a:t>received</a:t>
            </a:r>
            <a:r>
              <a:rPr lang="en-GB" sz="700" spc="-35">
                <a:latin typeface="Arial"/>
                <a:cs typeface="Arial"/>
              </a:rPr>
              <a:t> </a:t>
            </a:r>
            <a:r>
              <a:rPr lang="en-GB" sz="700" spc="-5">
                <a:latin typeface="Arial"/>
                <a:cs typeface="Arial"/>
              </a:rPr>
              <a:t>and</a:t>
            </a:r>
            <a:r>
              <a:rPr lang="en-GB" sz="700" spc="-35">
                <a:latin typeface="Arial"/>
                <a:cs typeface="Arial"/>
              </a:rPr>
              <a:t> </a:t>
            </a:r>
            <a:r>
              <a:rPr lang="en-GB" sz="700" spc="-5">
                <a:latin typeface="Arial"/>
                <a:cs typeface="Arial"/>
              </a:rPr>
              <a:t>without</a:t>
            </a:r>
            <a:r>
              <a:rPr lang="en-GB" sz="700" spc="-25">
                <a:latin typeface="Arial"/>
                <a:cs typeface="Arial"/>
              </a:rPr>
              <a:t> </a:t>
            </a:r>
            <a:r>
              <a:rPr lang="en-GB" sz="700" spc="-5">
                <a:latin typeface="Arial"/>
                <a:cs typeface="Arial"/>
              </a:rPr>
              <a:t>confidential </a:t>
            </a:r>
            <a:r>
              <a:rPr lang="en-GB" sz="700">
                <a:latin typeface="Arial"/>
                <a:cs typeface="Arial"/>
              </a:rPr>
              <a:t> </a:t>
            </a:r>
            <a:r>
              <a:rPr lang="en-GB" sz="700" spc="-5">
                <a:latin typeface="Arial"/>
                <a:cs typeface="Arial"/>
              </a:rPr>
              <a:t>limitation</a:t>
            </a:r>
            <a:r>
              <a:rPr lang="en-GB" sz="700">
                <a:latin typeface="Arial"/>
                <a:cs typeface="Arial"/>
              </a:rPr>
              <a:t> </a:t>
            </a:r>
            <a:r>
              <a:rPr lang="en-GB" sz="700" spc="-5">
                <a:latin typeface="Arial"/>
                <a:cs typeface="Arial"/>
              </a:rPr>
              <a:t>by</a:t>
            </a:r>
            <a:r>
              <a:rPr lang="en-GB" sz="700">
                <a:latin typeface="Arial"/>
                <a:cs typeface="Arial"/>
              </a:rPr>
              <a:t> </a:t>
            </a:r>
            <a:r>
              <a:rPr lang="en-GB" sz="700" spc="-5">
                <a:latin typeface="Arial"/>
                <a:cs typeface="Arial"/>
              </a:rPr>
              <a:t>the</a:t>
            </a:r>
            <a:r>
              <a:rPr lang="en-GB" sz="700">
                <a:latin typeface="Arial"/>
                <a:cs typeface="Arial"/>
              </a:rPr>
              <a:t> </a:t>
            </a:r>
            <a:r>
              <a:rPr lang="en-GB" sz="700" spc="-5">
                <a:latin typeface="Arial"/>
                <a:cs typeface="Arial"/>
              </a:rPr>
              <a:t>receiving</a:t>
            </a:r>
            <a:r>
              <a:rPr lang="en-GB" sz="700">
                <a:latin typeface="Arial"/>
                <a:cs typeface="Arial"/>
              </a:rPr>
              <a:t> </a:t>
            </a:r>
            <a:r>
              <a:rPr lang="en-GB" sz="700" spc="-5">
                <a:latin typeface="Arial"/>
                <a:cs typeface="Arial"/>
              </a:rPr>
              <a:t>party</a:t>
            </a:r>
            <a:r>
              <a:rPr lang="en-GB" sz="700">
                <a:latin typeface="Arial"/>
                <a:cs typeface="Arial"/>
              </a:rPr>
              <a:t> </a:t>
            </a:r>
            <a:r>
              <a:rPr lang="en-GB" sz="700" spc="-5">
                <a:latin typeface="Arial"/>
                <a:cs typeface="Arial"/>
              </a:rPr>
              <a:t>from</a:t>
            </a:r>
            <a:r>
              <a:rPr lang="en-GB" sz="700">
                <a:latin typeface="Arial"/>
                <a:cs typeface="Arial"/>
              </a:rPr>
              <a:t> </a:t>
            </a:r>
            <a:r>
              <a:rPr lang="en-GB" sz="700" spc="-5">
                <a:latin typeface="Arial"/>
                <a:cs typeface="Arial"/>
              </a:rPr>
              <a:t>a</a:t>
            </a:r>
            <a:r>
              <a:rPr lang="en-GB" sz="700">
                <a:latin typeface="Arial"/>
                <a:cs typeface="Arial"/>
              </a:rPr>
              <a:t> </a:t>
            </a:r>
            <a:r>
              <a:rPr lang="en-GB" sz="700" spc="-5">
                <a:latin typeface="Arial"/>
                <a:cs typeface="Arial"/>
              </a:rPr>
              <a:t>third</a:t>
            </a:r>
            <a:r>
              <a:rPr lang="en-GB" sz="700">
                <a:latin typeface="Arial"/>
                <a:cs typeface="Arial"/>
              </a:rPr>
              <a:t> </a:t>
            </a:r>
            <a:r>
              <a:rPr lang="en-GB" sz="700" spc="-5">
                <a:latin typeface="Arial"/>
                <a:cs typeface="Arial"/>
              </a:rPr>
              <a:t>party;</a:t>
            </a:r>
            <a:r>
              <a:rPr lang="en-GB" sz="700">
                <a:latin typeface="Arial"/>
                <a:cs typeface="Arial"/>
              </a:rPr>
              <a:t> </a:t>
            </a:r>
            <a:r>
              <a:rPr lang="en-GB" sz="700" spc="-5">
                <a:latin typeface="Arial"/>
                <a:cs typeface="Arial"/>
              </a:rPr>
              <a:t>(iv)</a:t>
            </a:r>
            <a:r>
              <a:rPr lang="en-GB" sz="700">
                <a:latin typeface="Arial"/>
                <a:cs typeface="Arial"/>
              </a:rPr>
              <a:t> </a:t>
            </a:r>
            <a:r>
              <a:rPr lang="en-GB" sz="700" spc="-5">
                <a:latin typeface="Arial"/>
                <a:cs typeface="Arial"/>
              </a:rPr>
              <a:t>is</a:t>
            </a:r>
            <a:r>
              <a:rPr lang="en-GB" sz="700">
                <a:latin typeface="Arial"/>
                <a:cs typeface="Arial"/>
              </a:rPr>
              <a:t> </a:t>
            </a:r>
            <a:r>
              <a:rPr lang="en-GB" sz="700" spc="-5">
                <a:latin typeface="Arial"/>
                <a:cs typeface="Arial"/>
              </a:rPr>
              <a:t>independently </a:t>
            </a:r>
            <a:r>
              <a:rPr lang="en-GB" sz="700">
                <a:latin typeface="Arial"/>
                <a:cs typeface="Arial"/>
              </a:rPr>
              <a:t> </a:t>
            </a:r>
            <a:r>
              <a:rPr lang="en-GB" sz="700" spc="-5">
                <a:latin typeface="Arial"/>
                <a:cs typeface="Arial"/>
              </a:rPr>
              <a:t>developed</a:t>
            </a:r>
            <a:r>
              <a:rPr lang="en-GB" sz="700">
                <a:latin typeface="Arial"/>
                <a:cs typeface="Arial"/>
              </a:rPr>
              <a:t> </a:t>
            </a:r>
            <a:r>
              <a:rPr lang="en-GB" sz="700" spc="-5">
                <a:latin typeface="Arial"/>
                <a:cs typeface="Arial"/>
              </a:rPr>
              <a:t>by</a:t>
            </a:r>
            <a:r>
              <a:rPr lang="en-GB" sz="700">
                <a:latin typeface="Arial"/>
                <a:cs typeface="Arial"/>
              </a:rPr>
              <a:t> </a:t>
            </a:r>
            <a:r>
              <a:rPr lang="en-GB" sz="700" spc="-5">
                <a:latin typeface="Arial"/>
                <a:cs typeface="Arial"/>
              </a:rPr>
              <a:t>the</a:t>
            </a:r>
            <a:r>
              <a:rPr lang="en-GB" sz="700">
                <a:latin typeface="Arial"/>
                <a:cs typeface="Arial"/>
              </a:rPr>
              <a:t> </a:t>
            </a:r>
            <a:r>
              <a:rPr lang="en-GB" sz="700" spc="-5">
                <a:latin typeface="Arial"/>
                <a:cs typeface="Arial"/>
              </a:rPr>
              <a:t>receiving</a:t>
            </a:r>
            <a:r>
              <a:rPr lang="en-GB" sz="700">
                <a:latin typeface="Arial"/>
                <a:cs typeface="Arial"/>
              </a:rPr>
              <a:t> </a:t>
            </a:r>
            <a:r>
              <a:rPr lang="en-GB" sz="700" spc="-5">
                <a:latin typeface="Arial"/>
                <a:cs typeface="Arial"/>
              </a:rPr>
              <a:t>party</a:t>
            </a:r>
            <a:r>
              <a:rPr lang="en-GB" sz="700">
                <a:latin typeface="Arial"/>
                <a:cs typeface="Arial"/>
              </a:rPr>
              <a:t> </a:t>
            </a:r>
            <a:r>
              <a:rPr lang="en-GB" sz="700" spc="-5">
                <a:latin typeface="Arial"/>
                <a:cs typeface="Arial"/>
              </a:rPr>
              <a:t>without</a:t>
            </a:r>
            <a:r>
              <a:rPr lang="en-GB" sz="700">
                <a:latin typeface="Arial"/>
                <a:cs typeface="Arial"/>
              </a:rPr>
              <a:t> </a:t>
            </a:r>
            <a:r>
              <a:rPr lang="en-GB" sz="700" spc="-5">
                <a:latin typeface="Arial"/>
                <a:cs typeface="Arial"/>
              </a:rPr>
              <a:t>breach</a:t>
            </a:r>
            <a:r>
              <a:rPr lang="en-GB" sz="700">
                <a:latin typeface="Arial"/>
                <a:cs typeface="Arial"/>
              </a:rPr>
              <a:t> </a:t>
            </a:r>
            <a:r>
              <a:rPr lang="en-GB" sz="700" spc="-5">
                <a:latin typeface="Arial"/>
                <a:cs typeface="Arial"/>
              </a:rPr>
              <a:t>of</a:t>
            </a:r>
            <a:r>
              <a:rPr lang="en-GB" sz="700">
                <a:latin typeface="Arial"/>
                <a:cs typeface="Arial"/>
              </a:rPr>
              <a:t> </a:t>
            </a:r>
            <a:r>
              <a:rPr lang="en-GB" sz="700" spc="-5">
                <a:latin typeface="Arial"/>
                <a:cs typeface="Arial"/>
              </a:rPr>
              <a:t>this</a:t>
            </a:r>
            <a:r>
              <a:rPr lang="en-GB" sz="700">
                <a:latin typeface="Arial"/>
                <a:cs typeface="Arial"/>
              </a:rPr>
              <a:t> </a:t>
            </a:r>
            <a:r>
              <a:rPr lang="en-GB" sz="700" spc="-5">
                <a:latin typeface="Arial"/>
                <a:cs typeface="Arial"/>
              </a:rPr>
              <a:t>Agreement;</a:t>
            </a:r>
            <a:r>
              <a:rPr lang="en-GB" sz="700">
                <a:latin typeface="Arial"/>
                <a:cs typeface="Arial"/>
              </a:rPr>
              <a:t> (v) is </a:t>
            </a:r>
            <a:r>
              <a:rPr lang="en-GB" sz="700" spc="5">
                <a:latin typeface="Arial"/>
                <a:cs typeface="Arial"/>
              </a:rPr>
              <a:t> </a:t>
            </a:r>
            <a:r>
              <a:rPr lang="en-GB" sz="700" spc="-5">
                <a:latin typeface="Arial"/>
                <a:cs typeface="Arial"/>
              </a:rPr>
              <a:t>required </a:t>
            </a:r>
            <a:r>
              <a:rPr lang="en-GB" sz="700">
                <a:latin typeface="Arial"/>
                <a:cs typeface="Arial"/>
              </a:rPr>
              <a:t>to </a:t>
            </a:r>
            <a:r>
              <a:rPr lang="en-GB" sz="700" spc="-5">
                <a:latin typeface="Arial"/>
                <a:cs typeface="Arial"/>
              </a:rPr>
              <a:t>be disclosed pursuant </a:t>
            </a:r>
            <a:r>
              <a:rPr lang="en-GB" sz="700">
                <a:latin typeface="Arial"/>
                <a:cs typeface="Arial"/>
              </a:rPr>
              <a:t>to </a:t>
            </a:r>
            <a:r>
              <a:rPr lang="en-GB" sz="700" spc="-5">
                <a:latin typeface="Arial"/>
                <a:cs typeface="Arial"/>
              </a:rPr>
              <a:t>court order or law requirement, provided </a:t>
            </a:r>
            <a:r>
              <a:rPr lang="en-GB" sz="700">
                <a:latin typeface="Arial"/>
                <a:cs typeface="Arial"/>
              </a:rPr>
              <a:t> </a:t>
            </a:r>
            <a:r>
              <a:rPr lang="en-GB" sz="700" spc="-10">
                <a:latin typeface="Arial"/>
                <a:cs typeface="Arial"/>
              </a:rPr>
              <a:t>that </a:t>
            </a:r>
            <a:r>
              <a:rPr lang="en-GB" sz="700" spc="-5">
                <a:latin typeface="Arial"/>
                <a:cs typeface="Arial"/>
              </a:rPr>
              <a:t>receiving party first gives the disclosing party reasonable notice of such </a:t>
            </a:r>
            <a:r>
              <a:rPr lang="en-GB" sz="700">
                <a:latin typeface="Arial"/>
                <a:cs typeface="Arial"/>
              </a:rPr>
              <a:t> </a:t>
            </a:r>
            <a:r>
              <a:rPr lang="en-GB" sz="700" spc="-5">
                <a:latin typeface="Arial"/>
                <a:cs typeface="Arial"/>
              </a:rPr>
              <a:t>court order </a:t>
            </a:r>
            <a:r>
              <a:rPr lang="en-GB" sz="700">
                <a:latin typeface="Arial"/>
                <a:cs typeface="Arial"/>
              </a:rPr>
              <a:t>or </a:t>
            </a:r>
            <a:r>
              <a:rPr lang="en-GB" sz="700" spc="-5">
                <a:latin typeface="Arial"/>
                <a:cs typeface="Arial"/>
              </a:rPr>
              <a:t>law requirement and </a:t>
            </a:r>
            <a:r>
              <a:rPr lang="en-GB" sz="700">
                <a:latin typeface="Arial"/>
                <a:cs typeface="Arial"/>
              </a:rPr>
              <a:t>an </a:t>
            </a:r>
            <a:r>
              <a:rPr lang="en-GB" sz="700" spc="-5">
                <a:latin typeface="Arial"/>
                <a:cs typeface="Arial"/>
              </a:rPr>
              <a:t>opportunity to oppose and/or attempt </a:t>
            </a:r>
            <a:r>
              <a:rPr lang="en-GB" sz="700">
                <a:latin typeface="Arial"/>
                <a:cs typeface="Arial"/>
              </a:rPr>
              <a:t>to </a:t>
            </a:r>
            <a:r>
              <a:rPr lang="en-GB" sz="700" spc="5">
                <a:latin typeface="Arial"/>
                <a:cs typeface="Arial"/>
              </a:rPr>
              <a:t> </a:t>
            </a:r>
            <a:r>
              <a:rPr lang="en-GB" sz="700" spc="-5">
                <a:latin typeface="Arial"/>
                <a:cs typeface="Arial"/>
              </a:rPr>
              <a:t>limit such production; or (vi) where certain Services </a:t>
            </a:r>
            <a:r>
              <a:rPr lang="en-GB" sz="700">
                <a:latin typeface="Arial"/>
                <a:cs typeface="Arial"/>
              </a:rPr>
              <a:t>may </a:t>
            </a:r>
            <a:r>
              <a:rPr lang="en-GB" sz="700" spc="-5">
                <a:latin typeface="Arial"/>
                <a:cs typeface="Arial"/>
              </a:rPr>
              <a:t>require the Supplier </a:t>
            </a:r>
            <a:r>
              <a:rPr lang="en-GB" sz="700">
                <a:latin typeface="Arial"/>
                <a:cs typeface="Arial"/>
              </a:rPr>
              <a:t>to </a:t>
            </a:r>
            <a:r>
              <a:rPr lang="en-GB" sz="700" spc="5">
                <a:latin typeface="Arial"/>
                <a:cs typeface="Arial"/>
              </a:rPr>
              <a:t> </a:t>
            </a:r>
            <a:r>
              <a:rPr lang="en-GB" sz="700" spc="-5">
                <a:latin typeface="Arial"/>
                <a:cs typeface="Arial"/>
              </a:rPr>
              <a:t>disclose the Client’s identity where the Client is considered to </a:t>
            </a:r>
            <a:r>
              <a:rPr lang="en-GB" sz="700">
                <a:latin typeface="Arial"/>
                <a:cs typeface="Arial"/>
              </a:rPr>
              <a:t>be </a:t>
            </a:r>
            <a:r>
              <a:rPr lang="en-GB" sz="700" spc="-5">
                <a:latin typeface="Arial"/>
                <a:cs typeface="Arial"/>
              </a:rPr>
              <a:t>a Controller </a:t>
            </a:r>
            <a:r>
              <a:rPr lang="en-GB" sz="700">
                <a:latin typeface="Arial"/>
                <a:cs typeface="Arial"/>
              </a:rPr>
              <a:t>in </a:t>
            </a:r>
            <a:r>
              <a:rPr lang="en-GB" sz="700" spc="5">
                <a:latin typeface="Arial"/>
                <a:cs typeface="Arial"/>
              </a:rPr>
              <a:t> </a:t>
            </a:r>
            <a:r>
              <a:rPr lang="en-GB" sz="700" spc="-5">
                <a:latin typeface="Arial"/>
                <a:cs typeface="Arial"/>
              </a:rPr>
              <a:t>accordance</a:t>
            </a:r>
            <a:r>
              <a:rPr lang="en-GB" sz="700" spc="-10">
                <a:latin typeface="Arial"/>
                <a:cs typeface="Arial"/>
              </a:rPr>
              <a:t> </a:t>
            </a:r>
            <a:r>
              <a:rPr lang="en-GB" sz="700">
                <a:latin typeface="Arial"/>
                <a:cs typeface="Arial"/>
              </a:rPr>
              <a:t>with</a:t>
            </a:r>
            <a:r>
              <a:rPr lang="en-GB" sz="700" spc="-10">
                <a:latin typeface="Arial"/>
                <a:cs typeface="Arial"/>
              </a:rPr>
              <a:t> </a:t>
            </a:r>
            <a:r>
              <a:rPr lang="en-GB" sz="700" spc="-5">
                <a:latin typeface="Arial"/>
                <a:cs typeface="Arial"/>
              </a:rPr>
              <a:t>applicable</a:t>
            </a:r>
            <a:r>
              <a:rPr lang="en-GB" sz="700" spc="5">
                <a:latin typeface="Arial"/>
                <a:cs typeface="Arial"/>
              </a:rPr>
              <a:t> </a:t>
            </a:r>
            <a:r>
              <a:rPr lang="en-GB" sz="700" spc="-5">
                <a:latin typeface="Arial"/>
                <a:cs typeface="Arial"/>
              </a:rPr>
              <a:t>Data</a:t>
            </a:r>
            <a:r>
              <a:rPr lang="en-GB" sz="700" spc="-10">
                <a:latin typeface="Arial"/>
                <a:cs typeface="Arial"/>
              </a:rPr>
              <a:t> </a:t>
            </a:r>
            <a:r>
              <a:rPr lang="en-GB" sz="700" spc="-5">
                <a:latin typeface="Arial"/>
                <a:cs typeface="Arial"/>
              </a:rPr>
              <a:t>Protection</a:t>
            </a:r>
            <a:r>
              <a:rPr lang="en-GB" sz="700" spc="5">
                <a:latin typeface="Arial"/>
                <a:cs typeface="Arial"/>
              </a:rPr>
              <a:t> </a:t>
            </a:r>
            <a:r>
              <a:rPr lang="en-GB" sz="700" spc="-5">
                <a:latin typeface="Arial"/>
                <a:cs typeface="Arial"/>
              </a:rPr>
              <a:t>Laws.</a:t>
            </a:r>
            <a:endParaRPr lang="en-GB" sz="700">
              <a:latin typeface="Arial"/>
              <a:cs typeface="Arial"/>
            </a:endParaRPr>
          </a:p>
          <a:p>
            <a:pPr marL="192405" marR="5715" indent="-180340" algn="just">
              <a:spcBef>
                <a:spcPts val="300"/>
              </a:spcBef>
              <a:spcAft>
                <a:spcPts val="300"/>
              </a:spcAft>
              <a:buAutoNum type="arabicPeriod" startAt="21"/>
              <a:tabLst>
                <a:tab pos="193040" algn="l"/>
              </a:tabLst>
            </a:pPr>
            <a:r>
              <a:rPr lang="en-GB" sz="700" spc="-5">
                <a:latin typeface="Arial"/>
                <a:cs typeface="Arial"/>
              </a:rPr>
              <a:t>Notwithstanding the foregoing, Client acknowledges and agrees that certain </a:t>
            </a:r>
            <a:r>
              <a:rPr lang="en-GB" sz="700">
                <a:latin typeface="Arial"/>
                <a:cs typeface="Arial"/>
              </a:rPr>
              <a:t> </a:t>
            </a:r>
            <a:r>
              <a:rPr lang="en-GB" sz="700" spc="-5">
                <a:latin typeface="Arial"/>
                <a:cs typeface="Arial"/>
              </a:rPr>
              <a:t>Services may require Supplier to expose, reveal, disclose </a:t>
            </a:r>
            <a:r>
              <a:rPr lang="en-GB" sz="700">
                <a:latin typeface="Arial"/>
                <a:cs typeface="Arial"/>
              </a:rPr>
              <a:t>or </a:t>
            </a:r>
            <a:r>
              <a:rPr lang="en-GB" sz="700" spc="-5">
                <a:latin typeface="Arial"/>
                <a:cs typeface="Arial"/>
              </a:rPr>
              <a:t>describe Client’s </a:t>
            </a:r>
            <a:r>
              <a:rPr lang="en-GB" sz="700">
                <a:latin typeface="Arial"/>
                <a:cs typeface="Arial"/>
              </a:rPr>
              <a:t> </a:t>
            </a:r>
            <a:r>
              <a:rPr lang="en-GB" sz="700" spc="-5">
                <a:latin typeface="Arial"/>
                <a:cs typeface="Arial"/>
              </a:rPr>
              <a:t>confidential information, including, without limitation, new concepts, products, </a:t>
            </a:r>
            <a:r>
              <a:rPr lang="en-GB" sz="700">
                <a:latin typeface="Arial"/>
                <a:cs typeface="Arial"/>
              </a:rPr>
              <a:t> </a:t>
            </a:r>
            <a:r>
              <a:rPr lang="en-GB" sz="700" spc="-5">
                <a:latin typeface="Arial"/>
                <a:cs typeface="Arial"/>
              </a:rPr>
              <a:t>services, advertising campaigns </a:t>
            </a:r>
            <a:r>
              <a:rPr lang="en-GB" sz="700">
                <a:latin typeface="Arial"/>
                <a:cs typeface="Arial"/>
              </a:rPr>
              <a:t>or </a:t>
            </a:r>
            <a:r>
              <a:rPr lang="en-GB" sz="700" spc="-5">
                <a:latin typeface="Arial"/>
                <a:cs typeface="Arial"/>
              </a:rPr>
              <a:t>designs, to survey respondents ("Concept </a:t>
            </a:r>
            <a:r>
              <a:rPr lang="en-GB" sz="700">
                <a:latin typeface="Arial"/>
                <a:cs typeface="Arial"/>
              </a:rPr>
              <a:t> </a:t>
            </a:r>
            <a:r>
              <a:rPr lang="en-GB" sz="700" spc="-5">
                <a:latin typeface="Arial"/>
                <a:cs typeface="Arial"/>
              </a:rPr>
              <a:t>Testing").</a:t>
            </a:r>
            <a:r>
              <a:rPr lang="en-GB" sz="700" spc="370">
                <a:latin typeface="Arial"/>
                <a:cs typeface="Arial"/>
              </a:rPr>
              <a:t> </a:t>
            </a:r>
            <a:r>
              <a:rPr lang="en-GB" sz="700" spc="-5">
                <a:latin typeface="Arial"/>
                <a:cs typeface="Arial"/>
              </a:rPr>
              <a:t>Client hereby waives and releases Supplier from </a:t>
            </a:r>
            <a:r>
              <a:rPr lang="en-GB" sz="700" spc="-10">
                <a:latin typeface="Arial"/>
                <a:cs typeface="Arial"/>
              </a:rPr>
              <a:t>and </a:t>
            </a:r>
            <a:r>
              <a:rPr lang="en-GB" sz="700" spc="-5">
                <a:latin typeface="Arial"/>
                <a:cs typeface="Arial"/>
              </a:rPr>
              <a:t>against any </a:t>
            </a:r>
            <a:r>
              <a:rPr lang="en-GB" sz="700">
                <a:latin typeface="Arial"/>
                <a:cs typeface="Arial"/>
              </a:rPr>
              <a:t> </a:t>
            </a:r>
            <a:r>
              <a:rPr lang="en-GB" sz="700" spc="-10">
                <a:latin typeface="Arial"/>
                <a:cs typeface="Arial"/>
              </a:rPr>
              <a:t>and</a:t>
            </a:r>
            <a:r>
              <a:rPr lang="en-GB" sz="700" spc="-5">
                <a:latin typeface="Arial"/>
                <a:cs typeface="Arial"/>
              </a:rPr>
              <a:t> all</a:t>
            </a:r>
            <a:r>
              <a:rPr lang="en-GB" sz="700">
                <a:latin typeface="Arial"/>
                <a:cs typeface="Arial"/>
              </a:rPr>
              <a:t> </a:t>
            </a:r>
            <a:r>
              <a:rPr lang="en-GB" sz="700" spc="-5">
                <a:latin typeface="Arial"/>
                <a:cs typeface="Arial"/>
              </a:rPr>
              <a:t>Claims</a:t>
            </a:r>
            <a:r>
              <a:rPr lang="en-GB" sz="700">
                <a:latin typeface="Arial"/>
                <a:cs typeface="Arial"/>
              </a:rPr>
              <a:t> </a:t>
            </a:r>
            <a:r>
              <a:rPr lang="en-GB" sz="700" spc="-5">
                <a:latin typeface="Arial"/>
                <a:cs typeface="Arial"/>
              </a:rPr>
              <a:t>resulting from</a:t>
            </a:r>
            <a:r>
              <a:rPr lang="en-GB" sz="700">
                <a:latin typeface="Arial"/>
                <a:cs typeface="Arial"/>
              </a:rPr>
              <a:t> </a:t>
            </a:r>
            <a:r>
              <a:rPr lang="en-GB" sz="700" spc="-5">
                <a:latin typeface="Arial"/>
                <a:cs typeface="Arial"/>
              </a:rPr>
              <a:t>or related to Supplier’s disclosure </a:t>
            </a:r>
            <a:r>
              <a:rPr lang="en-GB" sz="700">
                <a:latin typeface="Arial"/>
                <a:cs typeface="Arial"/>
              </a:rPr>
              <a:t>of </a:t>
            </a:r>
            <a:r>
              <a:rPr lang="en-GB" sz="700" spc="-5">
                <a:latin typeface="Arial"/>
                <a:cs typeface="Arial"/>
              </a:rPr>
              <a:t>Client’s </a:t>
            </a:r>
            <a:r>
              <a:rPr lang="en-GB" sz="700">
                <a:latin typeface="Arial"/>
                <a:cs typeface="Arial"/>
              </a:rPr>
              <a:t> </a:t>
            </a:r>
            <a:r>
              <a:rPr lang="en-GB" sz="700" spc="-5">
                <a:latin typeface="Arial"/>
                <a:cs typeface="Arial"/>
              </a:rPr>
              <a:t>confidential</a:t>
            </a:r>
            <a:r>
              <a:rPr lang="en-GB" sz="700">
                <a:latin typeface="Arial"/>
                <a:cs typeface="Arial"/>
              </a:rPr>
              <a:t> </a:t>
            </a:r>
            <a:r>
              <a:rPr lang="en-GB" sz="700" spc="-5">
                <a:latin typeface="Arial"/>
                <a:cs typeface="Arial"/>
              </a:rPr>
              <a:t>information</a:t>
            </a:r>
            <a:r>
              <a:rPr lang="en-GB" sz="700">
                <a:latin typeface="Arial"/>
                <a:cs typeface="Arial"/>
              </a:rPr>
              <a:t> </a:t>
            </a:r>
            <a:r>
              <a:rPr lang="en-GB" sz="700" spc="-5">
                <a:latin typeface="Arial"/>
                <a:cs typeface="Arial"/>
              </a:rPr>
              <a:t>to</a:t>
            </a:r>
            <a:r>
              <a:rPr lang="en-GB" sz="700">
                <a:latin typeface="Arial"/>
                <a:cs typeface="Arial"/>
              </a:rPr>
              <a:t> </a:t>
            </a:r>
            <a:r>
              <a:rPr lang="en-GB" sz="700" spc="-5">
                <a:latin typeface="Arial"/>
                <a:cs typeface="Arial"/>
              </a:rPr>
              <a:t>survey</a:t>
            </a:r>
            <a:r>
              <a:rPr lang="en-GB" sz="700">
                <a:latin typeface="Arial"/>
                <a:cs typeface="Arial"/>
              </a:rPr>
              <a:t> </a:t>
            </a:r>
            <a:r>
              <a:rPr lang="en-GB" sz="700" spc="-5">
                <a:latin typeface="Arial"/>
                <a:cs typeface="Arial"/>
              </a:rPr>
              <a:t>respondents</a:t>
            </a:r>
            <a:r>
              <a:rPr lang="en-GB" sz="700">
                <a:latin typeface="Arial"/>
                <a:cs typeface="Arial"/>
              </a:rPr>
              <a:t> in</a:t>
            </a:r>
            <a:r>
              <a:rPr lang="en-GB" sz="700" spc="5">
                <a:latin typeface="Arial"/>
                <a:cs typeface="Arial"/>
              </a:rPr>
              <a:t> </a:t>
            </a:r>
            <a:r>
              <a:rPr lang="en-GB" sz="700" spc="-5">
                <a:latin typeface="Arial"/>
                <a:cs typeface="Arial"/>
              </a:rPr>
              <a:t>connection</a:t>
            </a:r>
            <a:r>
              <a:rPr lang="en-GB" sz="700">
                <a:latin typeface="Arial"/>
                <a:cs typeface="Arial"/>
              </a:rPr>
              <a:t> </a:t>
            </a:r>
            <a:r>
              <a:rPr lang="en-GB" sz="700" spc="-5">
                <a:latin typeface="Arial"/>
                <a:cs typeface="Arial"/>
              </a:rPr>
              <a:t>with</a:t>
            </a:r>
            <a:r>
              <a:rPr lang="en-GB" sz="700">
                <a:latin typeface="Arial"/>
                <a:cs typeface="Arial"/>
              </a:rPr>
              <a:t> </a:t>
            </a:r>
            <a:r>
              <a:rPr lang="en-GB" sz="700" spc="-5">
                <a:latin typeface="Arial"/>
                <a:cs typeface="Arial"/>
              </a:rPr>
              <a:t>Concept </a:t>
            </a:r>
            <a:r>
              <a:rPr lang="en-GB" sz="700">
                <a:latin typeface="Arial"/>
                <a:cs typeface="Arial"/>
              </a:rPr>
              <a:t> </a:t>
            </a:r>
            <a:r>
              <a:rPr lang="en-GB" sz="700" spc="-5">
                <a:latin typeface="Arial"/>
                <a:cs typeface="Arial"/>
              </a:rPr>
              <a:t>Testing.</a:t>
            </a:r>
          </a:p>
          <a:p>
            <a:pPr marL="12065" marR="5715" algn="just">
              <a:spcBef>
                <a:spcPts val="300"/>
              </a:spcBef>
              <a:spcAft>
                <a:spcPts val="300"/>
              </a:spcAft>
              <a:tabLst>
                <a:tab pos="193040" algn="l"/>
              </a:tabLst>
            </a:pPr>
            <a:r>
              <a:rPr lang="en-GB" sz="700" b="1" spc="-5">
                <a:latin typeface="Arial"/>
                <a:cs typeface="Arial"/>
              </a:rPr>
              <a:t>INTELLECTUAL PROPERTY RIGHTS</a:t>
            </a:r>
          </a:p>
          <a:p>
            <a:pPr marL="192405" marR="5080" indent="-180340" algn="just">
              <a:spcBef>
                <a:spcPts val="300"/>
              </a:spcBef>
              <a:spcAft>
                <a:spcPts val="300"/>
              </a:spcAft>
              <a:buAutoNum type="arabicPeriod" startAt="23"/>
              <a:tabLst>
                <a:tab pos="193040" algn="l"/>
              </a:tabLst>
            </a:pPr>
            <a:r>
              <a:rPr lang="en-GB" sz="700" spc="-5">
                <a:latin typeface="Arial"/>
                <a:cs typeface="Arial"/>
              </a:rPr>
              <a:t>Client</a:t>
            </a:r>
            <a:r>
              <a:rPr lang="en-GB" sz="700">
                <a:latin typeface="Arial"/>
                <a:cs typeface="Arial"/>
              </a:rPr>
              <a:t> </a:t>
            </a:r>
            <a:r>
              <a:rPr lang="en-GB" sz="700" spc="-5">
                <a:latin typeface="Arial"/>
                <a:cs typeface="Arial"/>
              </a:rPr>
              <a:t>shall</a:t>
            </a:r>
            <a:r>
              <a:rPr lang="en-GB" sz="700">
                <a:latin typeface="Arial"/>
                <a:cs typeface="Arial"/>
              </a:rPr>
              <a:t> </a:t>
            </a:r>
            <a:r>
              <a:rPr lang="en-GB" sz="700" spc="-5">
                <a:latin typeface="Arial"/>
                <a:cs typeface="Arial"/>
              </a:rPr>
              <a:t>own</a:t>
            </a:r>
            <a:r>
              <a:rPr lang="en-GB" sz="700">
                <a:latin typeface="Arial"/>
                <a:cs typeface="Arial"/>
              </a:rPr>
              <a:t> </a:t>
            </a:r>
            <a:r>
              <a:rPr lang="en-GB" sz="700" spc="-5">
                <a:latin typeface="Arial"/>
                <a:cs typeface="Arial"/>
              </a:rPr>
              <a:t>the</a:t>
            </a:r>
            <a:r>
              <a:rPr lang="en-GB" sz="700">
                <a:latin typeface="Arial"/>
                <a:cs typeface="Arial"/>
              </a:rPr>
              <a:t> </a:t>
            </a:r>
            <a:r>
              <a:rPr lang="en-GB" sz="700" spc="-5">
                <a:latin typeface="Arial"/>
                <a:cs typeface="Arial"/>
              </a:rPr>
              <a:t>Deliverables</a:t>
            </a:r>
            <a:r>
              <a:rPr lang="en-GB" sz="700">
                <a:latin typeface="Arial"/>
                <a:cs typeface="Arial"/>
              </a:rPr>
              <a:t> </a:t>
            </a:r>
            <a:r>
              <a:rPr lang="en-GB" sz="700" spc="-5">
                <a:latin typeface="Arial"/>
                <a:cs typeface="Arial"/>
              </a:rPr>
              <a:t>(including</a:t>
            </a:r>
            <a:r>
              <a:rPr lang="en-GB" sz="700">
                <a:latin typeface="Arial"/>
                <a:cs typeface="Arial"/>
              </a:rPr>
              <a:t> </a:t>
            </a:r>
            <a:r>
              <a:rPr lang="en-GB" sz="700" spc="-5">
                <a:latin typeface="Arial"/>
                <a:cs typeface="Arial"/>
              </a:rPr>
              <a:t>copyright</a:t>
            </a:r>
            <a:r>
              <a:rPr lang="en-GB" sz="700">
                <a:latin typeface="Arial"/>
                <a:cs typeface="Arial"/>
              </a:rPr>
              <a:t> or</a:t>
            </a:r>
            <a:r>
              <a:rPr lang="en-GB" sz="700" spc="5">
                <a:latin typeface="Arial"/>
                <a:cs typeface="Arial"/>
              </a:rPr>
              <a:t> </a:t>
            </a:r>
            <a:r>
              <a:rPr lang="en-GB" sz="700" spc="-5">
                <a:latin typeface="Arial"/>
                <a:cs typeface="Arial"/>
              </a:rPr>
              <a:t>other</a:t>
            </a:r>
            <a:r>
              <a:rPr lang="en-GB" sz="700">
                <a:latin typeface="Arial"/>
                <a:cs typeface="Arial"/>
              </a:rPr>
              <a:t> </a:t>
            </a:r>
            <a:r>
              <a:rPr lang="en-GB" sz="700" spc="-5">
                <a:latin typeface="Arial"/>
                <a:cs typeface="Arial"/>
              </a:rPr>
              <a:t>intellectual </a:t>
            </a:r>
            <a:r>
              <a:rPr lang="en-GB" sz="700">
                <a:latin typeface="Arial"/>
                <a:cs typeface="Arial"/>
              </a:rPr>
              <a:t> </a:t>
            </a:r>
            <a:r>
              <a:rPr lang="en-GB" sz="700" spc="-5">
                <a:latin typeface="Arial"/>
                <a:cs typeface="Arial"/>
              </a:rPr>
              <a:t>property</a:t>
            </a:r>
            <a:r>
              <a:rPr lang="en-GB" sz="700">
                <a:latin typeface="Arial"/>
                <a:cs typeface="Arial"/>
              </a:rPr>
              <a:t> </a:t>
            </a:r>
            <a:r>
              <a:rPr lang="en-GB" sz="700" spc="-5">
                <a:latin typeface="Arial"/>
                <a:cs typeface="Arial"/>
              </a:rPr>
              <a:t>rights)</a:t>
            </a:r>
            <a:r>
              <a:rPr lang="en-GB" sz="700">
                <a:latin typeface="Arial"/>
                <a:cs typeface="Arial"/>
              </a:rPr>
              <a:t> </a:t>
            </a:r>
            <a:r>
              <a:rPr lang="en-GB" sz="700" spc="-5">
                <a:latin typeface="Arial"/>
                <a:cs typeface="Arial"/>
              </a:rPr>
              <a:t>upon</a:t>
            </a:r>
            <a:r>
              <a:rPr lang="en-GB" sz="700">
                <a:latin typeface="Arial"/>
                <a:cs typeface="Arial"/>
              </a:rPr>
              <a:t> </a:t>
            </a:r>
            <a:r>
              <a:rPr lang="en-GB" sz="700" spc="-5">
                <a:latin typeface="Arial"/>
                <a:cs typeface="Arial"/>
              </a:rPr>
              <a:t>payment</a:t>
            </a:r>
            <a:r>
              <a:rPr lang="en-GB" sz="700">
                <a:latin typeface="Arial"/>
                <a:cs typeface="Arial"/>
              </a:rPr>
              <a:t> </a:t>
            </a:r>
            <a:r>
              <a:rPr lang="en-GB" sz="700" spc="-5">
                <a:latin typeface="Arial"/>
                <a:cs typeface="Arial"/>
              </a:rPr>
              <a:t>of</a:t>
            </a:r>
            <a:r>
              <a:rPr lang="en-GB" sz="700">
                <a:latin typeface="Arial"/>
                <a:cs typeface="Arial"/>
              </a:rPr>
              <a:t> </a:t>
            </a:r>
            <a:r>
              <a:rPr lang="en-GB" sz="700" spc="-5">
                <a:latin typeface="Arial"/>
                <a:cs typeface="Arial"/>
              </a:rPr>
              <a:t>the</a:t>
            </a:r>
            <a:r>
              <a:rPr lang="en-GB" sz="700">
                <a:latin typeface="Arial"/>
                <a:cs typeface="Arial"/>
              </a:rPr>
              <a:t> </a:t>
            </a:r>
            <a:r>
              <a:rPr lang="en-GB" sz="700" spc="-5">
                <a:latin typeface="Arial"/>
                <a:cs typeface="Arial"/>
              </a:rPr>
              <a:t>relevant</a:t>
            </a:r>
            <a:r>
              <a:rPr lang="en-GB" sz="700">
                <a:latin typeface="Arial"/>
                <a:cs typeface="Arial"/>
              </a:rPr>
              <a:t> </a:t>
            </a:r>
            <a:r>
              <a:rPr lang="en-GB" sz="700" spc="-5">
                <a:latin typeface="Arial"/>
                <a:cs typeface="Arial"/>
              </a:rPr>
              <a:t>price.</a:t>
            </a:r>
            <a:r>
              <a:rPr lang="en-GB" sz="700">
                <a:latin typeface="Arial"/>
                <a:cs typeface="Arial"/>
              </a:rPr>
              <a:t> </a:t>
            </a:r>
            <a:r>
              <a:rPr lang="en-GB" sz="700" spc="-5">
                <a:latin typeface="Arial"/>
                <a:cs typeface="Arial"/>
              </a:rPr>
              <a:t>Supplier</a:t>
            </a:r>
            <a:r>
              <a:rPr lang="en-GB" sz="700">
                <a:latin typeface="Arial"/>
                <a:cs typeface="Arial"/>
              </a:rPr>
              <a:t> </a:t>
            </a:r>
            <a:r>
              <a:rPr lang="en-GB" sz="700" spc="-5">
                <a:latin typeface="Arial"/>
                <a:cs typeface="Arial"/>
              </a:rPr>
              <a:t>retains</a:t>
            </a:r>
            <a:r>
              <a:rPr lang="en-GB" sz="700">
                <a:latin typeface="Arial"/>
                <a:cs typeface="Arial"/>
              </a:rPr>
              <a:t> full </a:t>
            </a:r>
            <a:r>
              <a:rPr lang="en-GB" sz="700" spc="5">
                <a:latin typeface="Arial"/>
                <a:cs typeface="Arial"/>
              </a:rPr>
              <a:t> </a:t>
            </a:r>
            <a:r>
              <a:rPr lang="en-GB" sz="700" spc="-5">
                <a:latin typeface="Arial"/>
                <a:cs typeface="Arial"/>
              </a:rPr>
              <a:t>ownership and intellectual property rights in all techniques, models, processes, </a:t>
            </a:r>
            <a:r>
              <a:rPr lang="en-GB" sz="700">
                <a:latin typeface="Arial"/>
                <a:cs typeface="Arial"/>
              </a:rPr>
              <a:t> </a:t>
            </a:r>
            <a:r>
              <a:rPr lang="en-GB" sz="700" spc="-5">
                <a:latin typeface="Arial"/>
                <a:cs typeface="Arial"/>
              </a:rPr>
              <a:t>tools, methodologies and know-how, (including without limitation </a:t>
            </a:r>
            <a:r>
              <a:rPr lang="en-GB" sz="700" spc="-15">
                <a:latin typeface="Arial"/>
                <a:cs typeface="Arial"/>
              </a:rPr>
              <a:t>all </a:t>
            </a:r>
            <a:r>
              <a:rPr lang="en-GB" sz="700" spc="-20">
                <a:latin typeface="Arial"/>
                <a:cs typeface="Arial"/>
              </a:rPr>
              <a:t>databases, </a:t>
            </a:r>
            <a:r>
              <a:rPr lang="en-GB" sz="700" spc="-15">
                <a:latin typeface="Arial"/>
                <a:cs typeface="Arial"/>
              </a:rPr>
              <a:t> </a:t>
            </a:r>
            <a:r>
              <a:rPr lang="en-GB" sz="700" spc="-20">
                <a:latin typeface="Arial"/>
                <a:cs typeface="Arial"/>
              </a:rPr>
              <a:t>computer programs and software, </a:t>
            </a:r>
            <a:r>
              <a:rPr lang="en-GB" sz="700" spc="-5">
                <a:latin typeface="Arial"/>
                <a:cs typeface="Arial"/>
              </a:rPr>
              <a:t>processes, formulae, tools, models, algorithms </a:t>
            </a:r>
            <a:r>
              <a:rPr lang="en-GB" sz="700" spc="-180">
                <a:latin typeface="Arial"/>
                <a:cs typeface="Arial"/>
              </a:rPr>
              <a:t> </a:t>
            </a:r>
            <a:r>
              <a:rPr lang="en-GB" sz="700" spc="-10">
                <a:latin typeface="Arial"/>
                <a:cs typeface="Arial"/>
              </a:rPr>
              <a:t>and </a:t>
            </a:r>
            <a:r>
              <a:rPr lang="en-GB" sz="700" spc="-5">
                <a:latin typeface="Arial"/>
                <a:cs typeface="Arial"/>
              </a:rPr>
              <a:t>products, proposals survey questionnaires, </a:t>
            </a:r>
            <a:r>
              <a:rPr lang="en-GB" sz="700">
                <a:latin typeface="Arial"/>
                <a:cs typeface="Arial"/>
              </a:rPr>
              <a:t>data </a:t>
            </a:r>
            <a:r>
              <a:rPr lang="en-GB" sz="700" spc="-5">
                <a:latin typeface="Arial"/>
                <a:cs typeface="Arial"/>
              </a:rPr>
              <a:t>files and other forms used </a:t>
            </a:r>
            <a:r>
              <a:rPr lang="en-GB" sz="700">
                <a:latin typeface="Arial"/>
                <a:cs typeface="Arial"/>
              </a:rPr>
              <a:t> </a:t>
            </a:r>
            <a:r>
              <a:rPr lang="en-GB" sz="700" spc="-5">
                <a:latin typeface="Arial"/>
                <a:cs typeface="Arial"/>
              </a:rPr>
              <a:t>in the fieldwork) that are used, created </a:t>
            </a:r>
            <a:r>
              <a:rPr lang="en-GB" sz="700">
                <a:latin typeface="Arial"/>
                <a:cs typeface="Arial"/>
              </a:rPr>
              <a:t>or </a:t>
            </a:r>
            <a:r>
              <a:rPr lang="en-GB" sz="700" spc="-5">
                <a:latin typeface="Arial"/>
                <a:cs typeface="Arial"/>
              </a:rPr>
              <a:t>developed </a:t>
            </a:r>
            <a:r>
              <a:rPr lang="en-GB" sz="700">
                <a:latin typeface="Arial"/>
                <a:cs typeface="Arial"/>
              </a:rPr>
              <a:t>in </a:t>
            </a:r>
            <a:r>
              <a:rPr lang="en-GB" sz="700" spc="-5">
                <a:latin typeface="Arial"/>
                <a:cs typeface="Arial"/>
              </a:rPr>
              <a:t>connection with the </a:t>
            </a:r>
            <a:r>
              <a:rPr lang="en-GB" sz="700">
                <a:latin typeface="Arial"/>
                <a:cs typeface="Arial"/>
              </a:rPr>
              <a:t> </a:t>
            </a:r>
            <a:r>
              <a:rPr lang="en-GB" sz="700" spc="-5">
                <a:latin typeface="Arial"/>
                <a:cs typeface="Arial"/>
              </a:rPr>
              <a:t>Services</a:t>
            </a:r>
            <a:r>
              <a:rPr lang="en-GB" sz="700" spc="-10">
                <a:latin typeface="Arial"/>
                <a:cs typeface="Arial"/>
              </a:rPr>
              <a:t> </a:t>
            </a:r>
            <a:r>
              <a:rPr lang="en-GB" sz="700" spc="-5">
                <a:latin typeface="Arial"/>
                <a:cs typeface="Arial"/>
              </a:rPr>
              <a:t>(“Supplier</a:t>
            </a:r>
            <a:r>
              <a:rPr lang="en-GB" sz="700" spc="-10">
                <a:latin typeface="Arial"/>
                <a:cs typeface="Arial"/>
              </a:rPr>
              <a:t> </a:t>
            </a:r>
            <a:r>
              <a:rPr lang="en-GB" sz="700" spc="-5">
                <a:latin typeface="Arial"/>
                <a:cs typeface="Arial"/>
              </a:rPr>
              <a:t>IP”).</a:t>
            </a:r>
            <a:endParaRPr lang="en-GB" sz="700">
              <a:latin typeface="Arial"/>
              <a:cs typeface="Arial"/>
            </a:endParaRPr>
          </a:p>
          <a:p>
            <a:pPr marL="192405" marR="6985" indent="-180340" algn="just">
              <a:spcBef>
                <a:spcPts val="300"/>
              </a:spcBef>
              <a:spcAft>
                <a:spcPts val="300"/>
              </a:spcAft>
              <a:buAutoNum type="arabicPeriod" startAt="23"/>
              <a:tabLst>
                <a:tab pos="193040" algn="l"/>
              </a:tabLst>
            </a:pPr>
            <a:r>
              <a:rPr lang="en-GB" sz="700" spc="-5">
                <a:latin typeface="Arial"/>
                <a:cs typeface="Arial"/>
              </a:rPr>
              <a:t>Under</a:t>
            </a:r>
            <a:r>
              <a:rPr lang="en-GB" sz="700">
                <a:latin typeface="Arial"/>
                <a:cs typeface="Arial"/>
              </a:rPr>
              <a:t> </a:t>
            </a:r>
            <a:r>
              <a:rPr lang="en-GB" sz="700" spc="-5">
                <a:latin typeface="Arial"/>
                <a:cs typeface="Arial"/>
              </a:rPr>
              <a:t>no</a:t>
            </a:r>
            <a:r>
              <a:rPr lang="en-GB" sz="700">
                <a:latin typeface="Arial"/>
                <a:cs typeface="Arial"/>
              </a:rPr>
              <a:t> </a:t>
            </a:r>
            <a:r>
              <a:rPr lang="en-GB" sz="700" spc="-5">
                <a:latin typeface="Arial"/>
                <a:cs typeface="Arial"/>
              </a:rPr>
              <a:t>circumstances</a:t>
            </a:r>
            <a:r>
              <a:rPr lang="en-GB" sz="700">
                <a:latin typeface="Arial"/>
                <a:cs typeface="Arial"/>
              </a:rPr>
              <a:t> </a:t>
            </a:r>
            <a:r>
              <a:rPr lang="en-GB" sz="700" spc="-5">
                <a:latin typeface="Arial"/>
                <a:cs typeface="Arial"/>
              </a:rPr>
              <a:t>will</a:t>
            </a:r>
            <a:r>
              <a:rPr lang="en-GB" sz="700">
                <a:latin typeface="Arial"/>
                <a:cs typeface="Arial"/>
              </a:rPr>
              <a:t> </a:t>
            </a:r>
            <a:r>
              <a:rPr lang="en-GB" sz="700" spc="-5">
                <a:latin typeface="Arial"/>
                <a:cs typeface="Arial"/>
              </a:rPr>
              <a:t>Supplier</a:t>
            </a:r>
            <a:r>
              <a:rPr lang="en-GB" sz="700">
                <a:latin typeface="Arial"/>
                <a:cs typeface="Arial"/>
              </a:rPr>
              <a:t> </a:t>
            </a:r>
            <a:r>
              <a:rPr lang="en-GB" sz="700" spc="-5">
                <a:latin typeface="Arial"/>
                <a:cs typeface="Arial"/>
              </a:rPr>
              <a:t>disclose</a:t>
            </a:r>
            <a:r>
              <a:rPr lang="en-GB" sz="700">
                <a:latin typeface="Arial"/>
                <a:cs typeface="Arial"/>
              </a:rPr>
              <a:t> </a:t>
            </a:r>
            <a:r>
              <a:rPr lang="en-GB" sz="700" spc="-5">
                <a:latin typeface="Arial"/>
                <a:cs typeface="Arial"/>
              </a:rPr>
              <a:t>information</a:t>
            </a:r>
            <a:r>
              <a:rPr lang="en-GB" sz="700">
                <a:latin typeface="Arial"/>
                <a:cs typeface="Arial"/>
              </a:rPr>
              <a:t> </a:t>
            </a:r>
            <a:r>
              <a:rPr lang="en-GB" sz="700" spc="-5">
                <a:latin typeface="Arial"/>
                <a:cs typeface="Arial"/>
              </a:rPr>
              <a:t>regarding </a:t>
            </a:r>
            <a:r>
              <a:rPr lang="en-GB" sz="700">
                <a:latin typeface="Arial"/>
                <a:cs typeface="Arial"/>
              </a:rPr>
              <a:t> </a:t>
            </a:r>
            <a:r>
              <a:rPr lang="en-GB" sz="700" spc="-5">
                <a:latin typeface="Arial"/>
                <a:cs typeface="Arial"/>
              </a:rPr>
              <a:t>respondents that will make them personally identifiable except </a:t>
            </a:r>
            <a:r>
              <a:rPr lang="en-GB" sz="700">
                <a:latin typeface="Arial"/>
                <a:cs typeface="Arial"/>
              </a:rPr>
              <a:t>as </a:t>
            </a:r>
            <a:r>
              <a:rPr lang="en-GB" sz="700" spc="-5">
                <a:latin typeface="Arial"/>
                <a:cs typeface="Arial"/>
              </a:rPr>
              <a:t>permitted </a:t>
            </a:r>
            <a:r>
              <a:rPr lang="en-GB" sz="700">
                <a:latin typeface="Arial"/>
                <a:cs typeface="Arial"/>
              </a:rPr>
              <a:t>by </a:t>
            </a:r>
            <a:r>
              <a:rPr lang="en-GB" sz="700" spc="5">
                <a:latin typeface="Arial"/>
                <a:cs typeface="Arial"/>
              </a:rPr>
              <a:t> </a:t>
            </a:r>
            <a:r>
              <a:rPr lang="en-GB" sz="700" spc="-10">
                <a:latin typeface="Arial"/>
                <a:cs typeface="Arial"/>
              </a:rPr>
              <a:t>and</a:t>
            </a:r>
            <a:r>
              <a:rPr lang="en-GB" sz="700" spc="5">
                <a:latin typeface="Arial"/>
                <a:cs typeface="Arial"/>
              </a:rPr>
              <a:t> </a:t>
            </a:r>
            <a:r>
              <a:rPr lang="en-GB" sz="700" spc="-5">
                <a:latin typeface="Arial"/>
                <a:cs typeface="Arial"/>
              </a:rPr>
              <a:t>in</a:t>
            </a:r>
            <a:r>
              <a:rPr lang="en-GB" sz="700" spc="10">
                <a:latin typeface="Arial"/>
                <a:cs typeface="Arial"/>
              </a:rPr>
              <a:t> </a:t>
            </a:r>
            <a:r>
              <a:rPr lang="en-GB" sz="700" spc="-5">
                <a:latin typeface="Arial"/>
                <a:cs typeface="Arial"/>
              </a:rPr>
              <a:t>accordance </a:t>
            </a:r>
            <a:r>
              <a:rPr lang="en-GB" sz="700">
                <a:latin typeface="Arial"/>
                <a:cs typeface="Arial"/>
              </a:rPr>
              <a:t>with</a:t>
            </a:r>
            <a:r>
              <a:rPr lang="en-GB" sz="700" spc="-5">
                <a:latin typeface="Arial"/>
                <a:cs typeface="Arial"/>
              </a:rPr>
              <a:t> applicable law</a:t>
            </a:r>
            <a:r>
              <a:rPr lang="en-GB" sz="700" spc="25">
                <a:latin typeface="Arial"/>
                <a:cs typeface="Arial"/>
              </a:rPr>
              <a:t> </a:t>
            </a:r>
            <a:r>
              <a:rPr lang="en-GB" sz="700" spc="-10">
                <a:latin typeface="Arial"/>
                <a:cs typeface="Arial"/>
              </a:rPr>
              <a:t>and</a:t>
            </a:r>
            <a:r>
              <a:rPr lang="en-GB" sz="700" spc="5">
                <a:latin typeface="Arial"/>
                <a:cs typeface="Arial"/>
              </a:rPr>
              <a:t> </a:t>
            </a:r>
            <a:r>
              <a:rPr lang="en-GB" sz="700" spc="-5">
                <a:latin typeface="Arial"/>
                <a:cs typeface="Arial"/>
              </a:rPr>
              <a:t>professional</a:t>
            </a:r>
            <a:r>
              <a:rPr lang="en-GB" sz="700">
                <a:latin typeface="Arial"/>
                <a:cs typeface="Arial"/>
              </a:rPr>
              <a:t> </a:t>
            </a:r>
            <a:r>
              <a:rPr lang="en-GB" sz="700" spc="-5">
                <a:latin typeface="Arial"/>
                <a:cs typeface="Arial"/>
              </a:rPr>
              <a:t>codes</a:t>
            </a:r>
            <a:r>
              <a:rPr lang="en-GB" sz="700" spc="10">
                <a:latin typeface="Arial"/>
                <a:cs typeface="Arial"/>
              </a:rPr>
              <a:t> </a:t>
            </a:r>
            <a:r>
              <a:rPr lang="en-GB" sz="700" spc="-5">
                <a:latin typeface="Arial"/>
                <a:cs typeface="Arial"/>
              </a:rPr>
              <a:t>of</a:t>
            </a:r>
            <a:r>
              <a:rPr lang="en-GB" sz="700">
                <a:latin typeface="Arial"/>
                <a:cs typeface="Arial"/>
              </a:rPr>
              <a:t> </a:t>
            </a:r>
            <a:r>
              <a:rPr lang="en-GB" sz="700" spc="-5">
                <a:latin typeface="Arial"/>
                <a:cs typeface="Arial"/>
              </a:rPr>
              <a:t>conduct.</a:t>
            </a:r>
            <a:endParaRPr lang="en-GB" sz="700">
              <a:latin typeface="Arial"/>
              <a:cs typeface="Arial"/>
            </a:endParaRPr>
          </a:p>
          <a:p>
            <a:pPr marL="192405" marR="6985" indent="-179705" algn="just">
              <a:spcBef>
                <a:spcPts val="300"/>
              </a:spcBef>
              <a:spcAft>
                <a:spcPts val="300"/>
              </a:spcAft>
              <a:buAutoNum type="arabicPeriod" startAt="23"/>
              <a:tabLst>
                <a:tab pos="193040" algn="l"/>
              </a:tabLst>
            </a:pPr>
            <a:r>
              <a:rPr lang="en-GB" sz="700" spc="-5">
                <a:latin typeface="Arial"/>
                <a:cs typeface="Arial"/>
              </a:rPr>
              <a:t>Notwithstanding the foregoing, to the extent that the Agreement specifies that </a:t>
            </a:r>
            <a:r>
              <a:rPr lang="en-GB" sz="700">
                <a:latin typeface="Arial"/>
                <a:cs typeface="Arial"/>
              </a:rPr>
              <a:t> </a:t>
            </a:r>
            <a:r>
              <a:rPr lang="en-GB" sz="700" spc="-10">
                <a:latin typeface="Arial"/>
                <a:cs typeface="Arial"/>
              </a:rPr>
              <a:t>the</a:t>
            </a:r>
            <a:r>
              <a:rPr lang="en-GB" sz="700" spc="-5">
                <a:latin typeface="Arial"/>
                <a:cs typeface="Arial"/>
              </a:rPr>
              <a:t> Services</a:t>
            </a:r>
            <a:r>
              <a:rPr lang="en-GB" sz="700" spc="180">
                <a:latin typeface="Arial"/>
                <a:cs typeface="Arial"/>
              </a:rPr>
              <a:t> </a:t>
            </a:r>
            <a:r>
              <a:rPr lang="en-GB" sz="700" spc="-5">
                <a:latin typeface="Arial"/>
                <a:cs typeface="Arial"/>
              </a:rPr>
              <a:t>include normative data </a:t>
            </a:r>
            <a:r>
              <a:rPr lang="en-GB" sz="700">
                <a:latin typeface="Arial"/>
                <a:cs typeface="Arial"/>
              </a:rPr>
              <a:t>to</a:t>
            </a:r>
            <a:r>
              <a:rPr lang="en-GB" sz="700" spc="195">
                <a:latin typeface="Arial"/>
                <a:cs typeface="Arial"/>
              </a:rPr>
              <a:t> </a:t>
            </a:r>
            <a:r>
              <a:rPr lang="en-GB" sz="700" spc="-5">
                <a:latin typeface="Arial"/>
                <a:cs typeface="Arial"/>
              </a:rPr>
              <a:t>assist the Client </a:t>
            </a:r>
            <a:r>
              <a:rPr lang="en-GB" sz="700">
                <a:latin typeface="Arial"/>
                <a:cs typeface="Arial"/>
              </a:rPr>
              <a:t>with </a:t>
            </a:r>
            <a:r>
              <a:rPr lang="en-GB" sz="700" spc="-5">
                <a:latin typeface="Arial"/>
                <a:cs typeface="Arial"/>
              </a:rPr>
              <a:t>the interpretation </a:t>
            </a:r>
            <a:r>
              <a:rPr lang="en-GB" sz="700">
                <a:latin typeface="Arial"/>
                <a:cs typeface="Arial"/>
              </a:rPr>
              <a:t> </a:t>
            </a:r>
            <a:r>
              <a:rPr lang="en-GB" sz="700" spc="-5">
                <a:latin typeface="Arial"/>
                <a:cs typeface="Arial"/>
              </a:rPr>
              <a:t>of the Services, syndicated research services and/or any Deliverables will be </a:t>
            </a:r>
            <a:r>
              <a:rPr lang="en-GB" sz="700">
                <a:latin typeface="Arial"/>
                <a:cs typeface="Arial"/>
              </a:rPr>
              <a:t> </a:t>
            </a:r>
            <a:r>
              <a:rPr lang="en-GB" sz="700" spc="-5">
                <a:latin typeface="Arial"/>
                <a:cs typeface="Arial"/>
              </a:rPr>
              <a:t>comprised</a:t>
            </a:r>
            <a:r>
              <a:rPr lang="en-GB" sz="700">
                <a:latin typeface="Arial"/>
                <a:cs typeface="Arial"/>
              </a:rPr>
              <a:t> </a:t>
            </a:r>
            <a:r>
              <a:rPr lang="en-GB" sz="700" spc="-5">
                <a:latin typeface="Arial"/>
                <a:cs typeface="Arial"/>
              </a:rPr>
              <a:t>of</a:t>
            </a:r>
            <a:r>
              <a:rPr lang="en-GB" sz="700">
                <a:latin typeface="Arial"/>
                <a:cs typeface="Arial"/>
              </a:rPr>
              <a:t> </a:t>
            </a:r>
            <a:r>
              <a:rPr lang="en-GB" sz="700" spc="-5">
                <a:latin typeface="Arial"/>
                <a:cs typeface="Arial"/>
              </a:rPr>
              <a:t>syndicated</a:t>
            </a:r>
            <a:r>
              <a:rPr lang="en-GB" sz="700">
                <a:latin typeface="Arial"/>
                <a:cs typeface="Arial"/>
              </a:rPr>
              <a:t> </a:t>
            </a:r>
            <a:r>
              <a:rPr lang="en-GB" sz="700" spc="-5">
                <a:latin typeface="Arial"/>
                <a:cs typeface="Arial"/>
              </a:rPr>
              <a:t>research</a:t>
            </a:r>
            <a:r>
              <a:rPr lang="en-GB" sz="700">
                <a:latin typeface="Arial"/>
                <a:cs typeface="Arial"/>
              </a:rPr>
              <a:t> </a:t>
            </a:r>
            <a:r>
              <a:rPr lang="en-GB" sz="700" spc="-5">
                <a:latin typeface="Arial"/>
                <a:cs typeface="Arial"/>
              </a:rPr>
              <a:t>reports</a:t>
            </a:r>
            <a:r>
              <a:rPr lang="en-GB" sz="700">
                <a:latin typeface="Arial"/>
                <a:cs typeface="Arial"/>
              </a:rPr>
              <a:t> </a:t>
            </a:r>
            <a:r>
              <a:rPr lang="en-GB" sz="700" spc="-5">
                <a:latin typeface="Arial"/>
                <a:cs typeface="Arial"/>
              </a:rPr>
              <a:t>(“Syndicated</a:t>
            </a:r>
            <a:r>
              <a:rPr lang="en-GB" sz="700">
                <a:latin typeface="Arial"/>
                <a:cs typeface="Arial"/>
              </a:rPr>
              <a:t> </a:t>
            </a:r>
            <a:r>
              <a:rPr lang="en-GB" sz="700" spc="-5">
                <a:latin typeface="Arial"/>
                <a:cs typeface="Arial"/>
              </a:rPr>
              <a:t>Deliverables”):</a:t>
            </a:r>
            <a:r>
              <a:rPr lang="en-GB" sz="700">
                <a:latin typeface="Arial"/>
                <a:cs typeface="Arial"/>
              </a:rPr>
              <a:t> (i) </a:t>
            </a:r>
            <a:r>
              <a:rPr lang="en-GB" sz="700" spc="5">
                <a:latin typeface="Arial"/>
                <a:cs typeface="Arial"/>
              </a:rPr>
              <a:t> </a:t>
            </a:r>
            <a:r>
              <a:rPr lang="en-GB" sz="700" spc="-5">
                <a:latin typeface="Arial"/>
                <a:cs typeface="Arial"/>
              </a:rPr>
              <a:t>Supplier shall at all times retain sole and exclusive ownership rights in the </a:t>
            </a:r>
            <a:r>
              <a:rPr lang="en-GB" sz="700">
                <a:latin typeface="Arial"/>
                <a:cs typeface="Arial"/>
              </a:rPr>
              <a:t> </a:t>
            </a:r>
            <a:r>
              <a:rPr lang="en-GB" sz="700" spc="-5">
                <a:latin typeface="Arial"/>
                <a:cs typeface="Arial"/>
              </a:rPr>
              <a:t>Syndicated Deliverables as well as </a:t>
            </a:r>
            <a:r>
              <a:rPr lang="en-GB" sz="700">
                <a:latin typeface="Arial"/>
                <a:cs typeface="Arial"/>
              </a:rPr>
              <a:t>all </a:t>
            </a:r>
            <a:r>
              <a:rPr lang="en-GB" sz="700" spc="-5">
                <a:latin typeface="Arial"/>
                <a:cs typeface="Arial"/>
              </a:rPr>
              <a:t>Supplier IP; </a:t>
            </a:r>
            <a:r>
              <a:rPr lang="en-GB" sz="700">
                <a:latin typeface="Arial"/>
                <a:cs typeface="Arial"/>
              </a:rPr>
              <a:t>(ii) </a:t>
            </a:r>
            <a:r>
              <a:rPr lang="en-GB" sz="700" spc="-5">
                <a:latin typeface="Arial"/>
                <a:cs typeface="Arial"/>
              </a:rPr>
              <a:t>Client may not sell, </a:t>
            </a:r>
            <a:r>
              <a:rPr lang="en-GB" sz="700">
                <a:latin typeface="Arial"/>
                <a:cs typeface="Arial"/>
              </a:rPr>
              <a:t> </a:t>
            </a:r>
            <a:r>
              <a:rPr lang="en-GB" sz="700" spc="-5">
                <a:latin typeface="Arial"/>
                <a:cs typeface="Arial"/>
              </a:rPr>
              <a:t>distribute,</a:t>
            </a:r>
            <a:r>
              <a:rPr lang="en-GB" sz="700" spc="-45">
                <a:latin typeface="Arial"/>
                <a:cs typeface="Arial"/>
              </a:rPr>
              <a:t> </a:t>
            </a:r>
            <a:r>
              <a:rPr lang="en-GB" sz="700">
                <a:latin typeface="Arial"/>
                <a:cs typeface="Arial"/>
              </a:rPr>
              <a:t>copy</a:t>
            </a:r>
            <a:r>
              <a:rPr lang="en-GB" sz="700" spc="-35">
                <a:latin typeface="Arial"/>
                <a:cs typeface="Arial"/>
              </a:rPr>
              <a:t> </a:t>
            </a:r>
            <a:r>
              <a:rPr lang="en-GB" sz="700">
                <a:latin typeface="Arial"/>
                <a:cs typeface="Arial"/>
              </a:rPr>
              <a:t>or</a:t>
            </a:r>
            <a:r>
              <a:rPr lang="en-GB" sz="700" spc="-30">
                <a:latin typeface="Arial"/>
                <a:cs typeface="Arial"/>
              </a:rPr>
              <a:t> </a:t>
            </a:r>
            <a:r>
              <a:rPr lang="en-GB" sz="700" spc="-5">
                <a:latin typeface="Arial"/>
                <a:cs typeface="Arial"/>
              </a:rPr>
              <a:t>reproduce</a:t>
            </a:r>
            <a:r>
              <a:rPr lang="en-GB" sz="700" spc="-40">
                <a:latin typeface="Arial"/>
                <a:cs typeface="Arial"/>
              </a:rPr>
              <a:t> </a:t>
            </a:r>
            <a:r>
              <a:rPr lang="en-GB" sz="700">
                <a:latin typeface="Arial"/>
                <a:cs typeface="Arial"/>
              </a:rPr>
              <a:t>in</a:t>
            </a:r>
            <a:r>
              <a:rPr lang="en-GB" sz="700" spc="-40">
                <a:latin typeface="Arial"/>
                <a:cs typeface="Arial"/>
              </a:rPr>
              <a:t> </a:t>
            </a:r>
            <a:r>
              <a:rPr lang="en-GB" sz="700">
                <a:latin typeface="Arial"/>
                <a:cs typeface="Arial"/>
              </a:rPr>
              <a:t>full</a:t>
            </a:r>
            <a:r>
              <a:rPr lang="en-GB" sz="700" spc="-35">
                <a:latin typeface="Arial"/>
                <a:cs typeface="Arial"/>
              </a:rPr>
              <a:t> </a:t>
            </a:r>
            <a:r>
              <a:rPr lang="en-GB" sz="700">
                <a:latin typeface="Arial"/>
                <a:cs typeface="Arial"/>
              </a:rPr>
              <a:t>or</a:t>
            </a:r>
            <a:r>
              <a:rPr lang="en-GB" sz="700" spc="-40">
                <a:latin typeface="Arial"/>
                <a:cs typeface="Arial"/>
              </a:rPr>
              <a:t> </a:t>
            </a:r>
            <a:r>
              <a:rPr lang="en-GB" sz="700">
                <a:latin typeface="Arial"/>
                <a:cs typeface="Arial"/>
              </a:rPr>
              <a:t>in</a:t>
            </a:r>
            <a:r>
              <a:rPr lang="en-GB" sz="700" spc="-30">
                <a:latin typeface="Arial"/>
                <a:cs typeface="Arial"/>
              </a:rPr>
              <a:t> </a:t>
            </a:r>
            <a:r>
              <a:rPr lang="en-GB" sz="700" spc="-5">
                <a:latin typeface="Arial"/>
                <a:cs typeface="Arial"/>
              </a:rPr>
              <a:t>part</a:t>
            </a:r>
            <a:r>
              <a:rPr lang="en-GB" sz="700" spc="-35">
                <a:latin typeface="Arial"/>
                <a:cs typeface="Arial"/>
              </a:rPr>
              <a:t> </a:t>
            </a:r>
            <a:r>
              <a:rPr lang="en-GB" sz="700" spc="-5">
                <a:latin typeface="Arial"/>
                <a:cs typeface="Arial"/>
              </a:rPr>
              <a:t>any</a:t>
            </a:r>
            <a:r>
              <a:rPr lang="en-GB" sz="700" spc="-25">
                <a:latin typeface="Arial"/>
                <a:cs typeface="Arial"/>
              </a:rPr>
              <a:t> </a:t>
            </a:r>
            <a:r>
              <a:rPr lang="en-GB" sz="700" spc="-5">
                <a:latin typeface="Arial"/>
                <a:cs typeface="Arial"/>
              </a:rPr>
              <a:t>of</a:t>
            </a:r>
            <a:r>
              <a:rPr lang="en-GB" sz="700" spc="-25">
                <a:latin typeface="Arial"/>
                <a:cs typeface="Arial"/>
              </a:rPr>
              <a:t> </a:t>
            </a:r>
            <a:r>
              <a:rPr lang="en-GB" sz="700" spc="-5">
                <a:latin typeface="Arial"/>
                <a:cs typeface="Arial"/>
              </a:rPr>
              <a:t>the</a:t>
            </a:r>
            <a:r>
              <a:rPr lang="en-GB" sz="700" spc="-40">
                <a:latin typeface="Arial"/>
                <a:cs typeface="Arial"/>
              </a:rPr>
              <a:t> </a:t>
            </a:r>
            <a:r>
              <a:rPr lang="en-GB" sz="700" spc="-5">
                <a:latin typeface="Arial"/>
                <a:cs typeface="Arial"/>
              </a:rPr>
              <a:t>Syndicated</a:t>
            </a:r>
            <a:r>
              <a:rPr lang="en-GB" sz="700" spc="-40">
                <a:latin typeface="Arial"/>
                <a:cs typeface="Arial"/>
              </a:rPr>
              <a:t> </a:t>
            </a:r>
            <a:r>
              <a:rPr lang="en-GB" sz="700" spc="-5">
                <a:latin typeface="Arial"/>
                <a:cs typeface="Arial"/>
              </a:rPr>
              <a:t>Deliverables, </a:t>
            </a:r>
            <a:r>
              <a:rPr lang="en-GB" sz="700">
                <a:latin typeface="Arial"/>
                <a:cs typeface="Arial"/>
              </a:rPr>
              <a:t> </a:t>
            </a:r>
            <a:r>
              <a:rPr lang="en-GB" sz="700" spc="-5">
                <a:latin typeface="Arial"/>
                <a:cs typeface="Arial"/>
              </a:rPr>
              <a:t>without authorisation from Supplier, which Supplier may withhold in its sole </a:t>
            </a:r>
            <a:r>
              <a:rPr lang="en-GB" sz="700">
                <a:latin typeface="Arial"/>
                <a:cs typeface="Arial"/>
              </a:rPr>
              <a:t> </a:t>
            </a:r>
            <a:r>
              <a:rPr lang="en-GB" sz="700" spc="-5">
                <a:latin typeface="Arial"/>
                <a:cs typeface="Arial"/>
              </a:rPr>
              <a:t>discretion;</a:t>
            </a:r>
            <a:r>
              <a:rPr lang="en-GB" sz="700">
                <a:latin typeface="Arial"/>
                <a:cs typeface="Arial"/>
              </a:rPr>
              <a:t> </a:t>
            </a:r>
            <a:r>
              <a:rPr lang="en-GB" sz="700" spc="-5">
                <a:latin typeface="Arial"/>
                <a:cs typeface="Arial"/>
              </a:rPr>
              <a:t>and</a:t>
            </a:r>
            <a:r>
              <a:rPr lang="en-GB" sz="700">
                <a:latin typeface="Arial"/>
                <a:cs typeface="Arial"/>
              </a:rPr>
              <a:t> </a:t>
            </a:r>
            <a:r>
              <a:rPr lang="en-GB" sz="700" spc="-5">
                <a:latin typeface="Arial"/>
                <a:cs typeface="Arial"/>
              </a:rPr>
              <a:t>(iii)</a:t>
            </a:r>
            <a:r>
              <a:rPr lang="en-GB" sz="700">
                <a:latin typeface="Arial"/>
                <a:cs typeface="Arial"/>
              </a:rPr>
              <a:t> </a:t>
            </a:r>
            <a:r>
              <a:rPr lang="en-GB" sz="700" spc="-5">
                <a:latin typeface="Arial"/>
                <a:cs typeface="Arial"/>
              </a:rPr>
              <a:t>this</a:t>
            </a:r>
            <a:r>
              <a:rPr lang="en-GB" sz="700">
                <a:latin typeface="Arial"/>
                <a:cs typeface="Arial"/>
              </a:rPr>
              <a:t> </a:t>
            </a:r>
            <a:r>
              <a:rPr lang="en-GB" sz="700" spc="-5">
                <a:latin typeface="Arial"/>
                <a:cs typeface="Arial"/>
              </a:rPr>
              <a:t>Agreement</a:t>
            </a:r>
            <a:r>
              <a:rPr lang="en-GB" sz="700">
                <a:latin typeface="Arial"/>
                <a:cs typeface="Arial"/>
              </a:rPr>
              <a:t> </a:t>
            </a:r>
            <a:r>
              <a:rPr lang="en-GB" sz="700" spc="-5">
                <a:latin typeface="Arial"/>
                <a:cs typeface="Arial"/>
              </a:rPr>
              <a:t>constitutes</a:t>
            </a:r>
            <a:r>
              <a:rPr lang="en-GB" sz="700">
                <a:latin typeface="Arial"/>
                <a:cs typeface="Arial"/>
              </a:rPr>
              <a:t> </a:t>
            </a:r>
            <a:r>
              <a:rPr lang="en-GB" sz="700" spc="-5">
                <a:latin typeface="Arial"/>
                <a:cs typeface="Arial"/>
              </a:rPr>
              <a:t>a</a:t>
            </a:r>
            <a:r>
              <a:rPr lang="en-GB" sz="700">
                <a:latin typeface="Arial"/>
                <a:cs typeface="Arial"/>
              </a:rPr>
              <a:t> </a:t>
            </a:r>
            <a:r>
              <a:rPr lang="en-GB" sz="700" spc="-5">
                <a:latin typeface="Arial"/>
                <a:cs typeface="Arial"/>
              </a:rPr>
              <a:t>revocable,</a:t>
            </a:r>
            <a:r>
              <a:rPr lang="en-GB" sz="700" spc="180">
                <a:latin typeface="Arial"/>
                <a:cs typeface="Arial"/>
              </a:rPr>
              <a:t> </a:t>
            </a:r>
            <a:r>
              <a:rPr lang="en-GB" sz="700" spc="-5">
                <a:latin typeface="Arial"/>
                <a:cs typeface="Arial"/>
              </a:rPr>
              <a:t>non-exclusive </a:t>
            </a:r>
            <a:r>
              <a:rPr lang="en-GB" sz="700">
                <a:latin typeface="Arial"/>
                <a:cs typeface="Arial"/>
              </a:rPr>
              <a:t> </a:t>
            </a:r>
            <a:r>
              <a:rPr lang="en-GB" sz="700" spc="-5">
                <a:latin typeface="Arial"/>
                <a:cs typeface="Arial"/>
              </a:rPr>
              <a:t>license from Supplier to Client to use </a:t>
            </a:r>
            <a:r>
              <a:rPr lang="en-GB" sz="700" spc="-10">
                <a:latin typeface="Arial"/>
                <a:cs typeface="Arial"/>
              </a:rPr>
              <a:t>the </a:t>
            </a:r>
            <a:r>
              <a:rPr lang="en-GB" sz="700" spc="-5">
                <a:latin typeface="Arial"/>
                <a:cs typeface="Arial"/>
              </a:rPr>
              <a:t>Syndicated Deliverables solely for </a:t>
            </a:r>
            <a:r>
              <a:rPr lang="en-GB" sz="700">
                <a:latin typeface="Arial"/>
                <a:cs typeface="Arial"/>
              </a:rPr>
              <a:t> </a:t>
            </a:r>
            <a:r>
              <a:rPr lang="en-GB" sz="700" spc="-5">
                <a:latin typeface="Arial"/>
                <a:cs typeface="Arial"/>
              </a:rPr>
              <a:t>internal purposes, subject </a:t>
            </a:r>
            <a:r>
              <a:rPr lang="en-GB" sz="700">
                <a:latin typeface="Arial"/>
                <a:cs typeface="Arial"/>
              </a:rPr>
              <a:t>at </a:t>
            </a:r>
            <a:r>
              <a:rPr lang="en-GB" sz="700" spc="-5">
                <a:latin typeface="Arial"/>
                <a:cs typeface="Arial"/>
              </a:rPr>
              <a:t>all times to the ownership rights of Supplier set </a:t>
            </a:r>
            <a:r>
              <a:rPr lang="en-GB" sz="700">
                <a:latin typeface="Arial"/>
                <a:cs typeface="Arial"/>
              </a:rPr>
              <a:t> </a:t>
            </a:r>
            <a:r>
              <a:rPr lang="en-GB" sz="700" spc="-5">
                <a:latin typeface="Arial"/>
                <a:cs typeface="Arial"/>
              </a:rPr>
              <a:t>forth</a:t>
            </a:r>
            <a:r>
              <a:rPr lang="en-GB" sz="700" spc="-15">
                <a:latin typeface="Arial"/>
                <a:cs typeface="Arial"/>
              </a:rPr>
              <a:t> </a:t>
            </a:r>
            <a:r>
              <a:rPr lang="en-GB" sz="700" spc="-5">
                <a:latin typeface="Arial"/>
                <a:cs typeface="Arial"/>
              </a:rPr>
              <a:t>herein.</a:t>
            </a:r>
            <a:endParaRPr lang="en-GB" sz="700">
              <a:latin typeface="Arial"/>
              <a:cs typeface="Arial"/>
            </a:endParaRPr>
          </a:p>
          <a:p>
            <a:pPr marL="192405" marR="6985" indent="-180340" algn="just">
              <a:spcBef>
                <a:spcPts val="300"/>
              </a:spcBef>
              <a:spcAft>
                <a:spcPts val="300"/>
              </a:spcAft>
              <a:buAutoNum type="arabicPeriod" startAt="23"/>
              <a:tabLst>
                <a:tab pos="193040" algn="l"/>
              </a:tabLst>
            </a:pPr>
            <a:r>
              <a:rPr lang="en-GB" sz="700" spc="-5">
                <a:latin typeface="Arial"/>
                <a:cs typeface="Arial"/>
              </a:rPr>
              <a:t>Neither</a:t>
            </a:r>
            <a:r>
              <a:rPr lang="en-GB" sz="700" spc="-40">
                <a:latin typeface="Arial"/>
                <a:cs typeface="Arial"/>
              </a:rPr>
              <a:t> </a:t>
            </a:r>
            <a:r>
              <a:rPr lang="en-GB" sz="700" spc="-5">
                <a:latin typeface="Arial"/>
                <a:cs typeface="Arial"/>
              </a:rPr>
              <a:t>the</a:t>
            </a:r>
            <a:r>
              <a:rPr lang="en-GB" sz="700" spc="-20">
                <a:latin typeface="Arial"/>
                <a:cs typeface="Arial"/>
              </a:rPr>
              <a:t> </a:t>
            </a:r>
            <a:r>
              <a:rPr lang="en-GB" sz="700" spc="-5">
                <a:latin typeface="Arial"/>
                <a:cs typeface="Arial"/>
              </a:rPr>
              <a:t>Client</a:t>
            </a:r>
            <a:r>
              <a:rPr lang="en-GB" sz="700" spc="-35">
                <a:latin typeface="Arial"/>
                <a:cs typeface="Arial"/>
              </a:rPr>
              <a:t> </a:t>
            </a:r>
            <a:r>
              <a:rPr lang="en-GB" sz="700" spc="-5">
                <a:latin typeface="Arial"/>
                <a:cs typeface="Arial"/>
              </a:rPr>
              <a:t>nor</a:t>
            </a:r>
            <a:r>
              <a:rPr lang="en-GB" sz="700" spc="-35">
                <a:latin typeface="Arial"/>
                <a:cs typeface="Arial"/>
              </a:rPr>
              <a:t> </a:t>
            </a:r>
            <a:r>
              <a:rPr lang="en-GB" sz="700" spc="-5">
                <a:latin typeface="Arial"/>
                <a:cs typeface="Arial"/>
              </a:rPr>
              <a:t>Supplier</a:t>
            </a:r>
            <a:r>
              <a:rPr lang="en-GB" sz="700" spc="-40">
                <a:latin typeface="Arial"/>
                <a:cs typeface="Arial"/>
              </a:rPr>
              <a:t> </a:t>
            </a:r>
            <a:r>
              <a:rPr lang="en-GB" sz="700" spc="-5">
                <a:latin typeface="Arial"/>
                <a:cs typeface="Arial"/>
              </a:rPr>
              <a:t>shall</a:t>
            </a:r>
            <a:r>
              <a:rPr lang="en-GB" sz="700" spc="-20">
                <a:latin typeface="Arial"/>
                <a:cs typeface="Arial"/>
              </a:rPr>
              <a:t> </a:t>
            </a:r>
            <a:r>
              <a:rPr lang="en-GB" sz="700" spc="-5">
                <a:latin typeface="Arial"/>
                <a:cs typeface="Arial"/>
              </a:rPr>
              <a:t>have</a:t>
            </a:r>
            <a:r>
              <a:rPr lang="en-GB" sz="700" spc="-35">
                <a:latin typeface="Arial"/>
                <a:cs typeface="Arial"/>
              </a:rPr>
              <a:t> </a:t>
            </a:r>
            <a:r>
              <a:rPr lang="en-GB" sz="700" spc="-5">
                <a:latin typeface="Arial"/>
                <a:cs typeface="Arial"/>
              </a:rPr>
              <a:t>the</a:t>
            </a:r>
            <a:r>
              <a:rPr lang="en-GB" sz="700" spc="-40">
                <a:latin typeface="Arial"/>
                <a:cs typeface="Arial"/>
              </a:rPr>
              <a:t> </a:t>
            </a:r>
            <a:r>
              <a:rPr lang="en-GB" sz="700" spc="-5">
                <a:latin typeface="Arial"/>
                <a:cs typeface="Arial"/>
              </a:rPr>
              <a:t>right</a:t>
            </a:r>
            <a:r>
              <a:rPr lang="en-GB" sz="700" spc="-20">
                <a:latin typeface="Arial"/>
                <a:cs typeface="Arial"/>
              </a:rPr>
              <a:t> </a:t>
            </a:r>
            <a:r>
              <a:rPr lang="en-GB" sz="700" spc="-5">
                <a:latin typeface="Arial"/>
                <a:cs typeface="Arial"/>
              </a:rPr>
              <a:t>to</a:t>
            </a:r>
            <a:r>
              <a:rPr lang="en-GB" sz="700" spc="-20">
                <a:latin typeface="Arial"/>
                <a:cs typeface="Arial"/>
              </a:rPr>
              <a:t> </a:t>
            </a:r>
            <a:r>
              <a:rPr lang="en-GB" sz="700" spc="-10">
                <a:latin typeface="Arial"/>
                <a:cs typeface="Arial"/>
              </a:rPr>
              <a:t>use</a:t>
            </a:r>
            <a:r>
              <a:rPr lang="en-GB" sz="700" spc="-25">
                <a:latin typeface="Arial"/>
                <a:cs typeface="Arial"/>
              </a:rPr>
              <a:t> </a:t>
            </a:r>
            <a:r>
              <a:rPr lang="en-GB" sz="700" spc="-10">
                <a:latin typeface="Arial"/>
                <a:cs typeface="Arial"/>
              </a:rPr>
              <a:t>the</a:t>
            </a:r>
            <a:r>
              <a:rPr lang="en-GB" sz="700" spc="-20">
                <a:latin typeface="Arial"/>
                <a:cs typeface="Arial"/>
              </a:rPr>
              <a:t> </a:t>
            </a:r>
            <a:r>
              <a:rPr lang="en-GB" sz="700" spc="-5">
                <a:latin typeface="Arial"/>
                <a:cs typeface="Arial"/>
              </a:rPr>
              <a:t>other’s</a:t>
            </a:r>
            <a:r>
              <a:rPr lang="en-GB" sz="700" spc="-30">
                <a:latin typeface="Arial"/>
                <a:cs typeface="Arial"/>
              </a:rPr>
              <a:t> </a:t>
            </a:r>
            <a:r>
              <a:rPr lang="en-GB" sz="700" spc="-5">
                <a:latin typeface="Arial"/>
                <a:cs typeface="Arial"/>
              </a:rPr>
              <a:t>trade</a:t>
            </a:r>
            <a:r>
              <a:rPr lang="en-GB" sz="700" spc="-40">
                <a:latin typeface="Arial"/>
                <a:cs typeface="Arial"/>
              </a:rPr>
              <a:t> </a:t>
            </a:r>
            <a:r>
              <a:rPr lang="en-GB" sz="700" spc="-5">
                <a:latin typeface="Arial"/>
                <a:cs typeface="Arial"/>
              </a:rPr>
              <a:t>marks </a:t>
            </a:r>
            <a:r>
              <a:rPr lang="en-GB" sz="700">
                <a:latin typeface="Arial"/>
                <a:cs typeface="Arial"/>
              </a:rPr>
              <a:t> </a:t>
            </a:r>
            <a:r>
              <a:rPr lang="en-GB" sz="700" spc="-5">
                <a:latin typeface="Arial"/>
                <a:cs typeface="Arial"/>
              </a:rPr>
              <a:t>without prior written consent, except </a:t>
            </a:r>
            <a:r>
              <a:rPr lang="en-GB" sz="700">
                <a:latin typeface="Arial"/>
                <a:cs typeface="Arial"/>
              </a:rPr>
              <a:t>for </a:t>
            </a:r>
            <a:r>
              <a:rPr lang="en-GB" sz="700" spc="-5">
                <a:latin typeface="Arial"/>
                <a:cs typeface="Arial"/>
              </a:rPr>
              <a:t>the purposes of Supplier's marketing </a:t>
            </a:r>
            <a:r>
              <a:rPr lang="en-GB" sz="700">
                <a:latin typeface="Arial"/>
                <a:cs typeface="Arial"/>
              </a:rPr>
              <a:t> </a:t>
            </a:r>
            <a:r>
              <a:rPr lang="en-GB" sz="700" spc="-5">
                <a:latin typeface="Arial"/>
                <a:cs typeface="Arial"/>
              </a:rPr>
              <a:t>purposes</a:t>
            </a:r>
            <a:r>
              <a:rPr lang="en-GB" sz="700" spc="5">
                <a:latin typeface="Arial"/>
                <a:cs typeface="Arial"/>
              </a:rPr>
              <a:t> </a:t>
            </a:r>
            <a:r>
              <a:rPr lang="en-GB" sz="700" spc="-5">
                <a:latin typeface="Arial"/>
                <a:cs typeface="Arial"/>
              </a:rPr>
              <a:t>or</a:t>
            </a:r>
            <a:r>
              <a:rPr lang="en-GB" sz="700" spc="5">
                <a:latin typeface="Arial"/>
                <a:cs typeface="Arial"/>
              </a:rPr>
              <a:t> </a:t>
            </a:r>
            <a:r>
              <a:rPr lang="en-GB" sz="700" spc="-5">
                <a:latin typeface="Arial"/>
                <a:cs typeface="Arial"/>
              </a:rPr>
              <a:t>promotional</a:t>
            </a:r>
            <a:r>
              <a:rPr lang="en-GB" sz="700">
                <a:latin typeface="Arial"/>
                <a:cs typeface="Arial"/>
              </a:rPr>
              <a:t> </a:t>
            </a:r>
            <a:r>
              <a:rPr lang="en-GB" sz="700" spc="-5">
                <a:latin typeface="Arial"/>
                <a:cs typeface="Arial"/>
              </a:rPr>
              <a:t>materials, including</a:t>
            </a:r>
            <a:r>
              <a:rPr lang="en-GB" sz="700" spc="-10">
                <a:latin typeface="Arial"/>
                <a:cs typeface="Arial"/>
              </a:rPr>
              <a:t> </a:t>
            </a:r>
            <a:r>
              <a:rPr lang="en-GB" sz="700">
                <a:latin typeface="Arial"/>
                <a:cs typeface="Arial"/>
              </a:rPr>
              <a:t>on</a:t>
            </a:r>
            <a:r>
              <a:rPr lang="en-GB" sz="700" spc="-10">
                <a:latin typeface="Arial"/>
                <a:cs typeface="Arial"/>
              </a:rPr>
              <a:t> </a:t>
            </a:r>
            <a:r>
              <a:rPr lang="en-GB" sz="700" spc="-5">
                <a:latin typeface="Arial"/>
                <a:cs typeface="Arial"/>
              </a:rPr>
              <a:t>Supplier's</a:t>
            </a:r>
            <a:r>
              <a:rPr lang="en-GB" sz="700" spc="10">
                <a:latin typeface="Arial"/>
                <a:cs typeface="Arial"/>
              </a:rPr>
              <a:t> </a:t>
            </a:r>
            <a:r>
              <a:rPr lang="en-GB" sz="700" spc="-5">
                <a:latin typeface="Arial"/>
                <a:cs typeface="Arial"/>
              </a:rPr>
              <a:t>website.</a:t>
            </a:r>
          </a:p>
          <a:p>
            <a:pPr marL="12065" marR="6985" algn="just">
              <a:spcBef>
                <a:spcPts val="300"/>
              </a:spcBef>
              <a:spcAft>
                <a:spcPts val="300"/>
              </a:spcAft>
              <a:tabLst>
                <a:tab pos="193040" algn="l"/>
              </a:tabLst>
            </a:pPr>
            <a:br>
              <a:rPr lang="en-GB" sz="700" spc="-5">
                <a:latin typeface="Arial"/>
                <a:cs typeface="Arial"/>
              </a:rPr>
            </a:br>
            <a:br>
              <a:rPr lang="en-GB" sz="700" spc="-5">
                <a:latin typeface="Arial"/>
                <a:cs typeface="Arial"/>
              </a:rPr>
            </a:br>
            <a:br>
              <a:rPr lang="en-GB" sz="700" spc="-5">
                <a:latin typeface="Arial"/>
                <a:cs typeface="Arial"/>
              </a:rPr>
            </a:br>
            <a:br>
              <a:rPr lang="en-GB" sz="700" spc="-5">
                <a:latin typeface="Arial"/>
                <a:cs typeface="Arial"/>
              </a:rPr>
            </a:br>
            <a:br>
              <a:rPr lang="en-GB" sz="700" spc="-5">
                <a:latin typeface="Arial"/>
                <a:cs typeface="Arial"/>
              </a:rPr>
            </a:br>
            <a:br>
              <a:rPr lang="en-GB" sz="700" spc="-5">
                <a:latin typeface="Arial"/>
                <a:cs typeface="Arial"/>
              </a:rPr>
            </a:br>
            <a:br>
              <a:rPr lang="en-GB" sz="700" spc="-5">
                <a:latin typeface="Arial"/>
                <a:cs typeface="Arial"/>
              </a:rPr>
            </a:br>
            <a:endParaRPr lang="en-GB" sz="700" spc="-5">
              <a:latin typeface="Arial"/>
              <a:cs typeface="Arial"/>
            </a:endParaRPr>
          </a:p>
          <a:p>
            <a:pPr marL="12065" marR="6985" algn="just">
              <a:spcBef>
                <a:spcPts val="300"/>
              </a:spcBef>
              <a:spcAft>
                <a:spcPts val="300"/>
              </a:spcAft>
              <a:tabLst>
                <a:tab pos="193040" algn="l"/>
              </a:tabLst>
            </a:pPr>
            <a:r>
              <a:rPr lang="en-GB" sz="700" b="1" spc="-5">
                <a:latin typeface="Arial"/>
                <a:cs typeface="Arial"/>
              </a:rPr>
              <a:t>USE OF DELIVERABLES</a:t>
            </a:r>
          </a:p>
          <a:p>
            <a:pPr marL="192405" marR="5080" indent="-180340" algn="just">
              <a:lnSpc>
                <a:spcPts val="800"/>
              </a:lnSpc>
              <a:spcBef>
                <a:spcPts val="320"/>
              </a:spcBef>
              <a:buAutoNum type="arabicPeriod" startAt="27"/>
              <a:tabLst>
                <a:tab pos="193040" algn="l"/>
              </a:tabLst>
            </a:pPr>
            <a:r>
              <a:rPr lang="en-GB" sz="700" spc="-5">
                <a:latin typeface="Arial"/>
                <a:cs typeface="Arial"/>
              </a:rPr>
              <a:t>In order </a:t>
            </a:r>
            <a:r>
              <a:rPr lang="en-GB" sz="700">
                <a:latin typeface="Arial"/>
                <a:cs typeface="Arial"/>
              </a:rPr>
              <a:t>to </a:t>
            </a:r>
            <a:r>
              <a:rPr lang="en-GB" sz="700" spc="-5">
                <a:latin typeface="Arial"/>
                <a:cs typeface="Arial"/>
              </a:rPr>
              <a:t>enable the Supplier to comply with the requirements under </a:t>
            </a:r>
            <a:r>
              <a:rPr lang="en-GB" sz="700" spc="-10">
                <a:latin typeface="Arial"/>
                <a:cs typeface="Arial"/>
              </a:rPr>
              <a:t>the </a:t>
            </a:r>
            <a:r>
              <a:rPr lang="en-GB" sz="700" spc="-5">
                <a:latin typeface="Arial"/>
                <a:cs typeface="Arial"/>
              </a:rPr>
              <a:t>MRS </a:t>
            </a:r>
            <a:r>
              <a:rPr lang="en-GB" sz="700">
                <a:latin typeface="Arial"/>
                <a:cs typeface="Arial"/>
              </a:rPr>
              <a:t> </a:t>
            </a:r>
            <a:r>
              <a:rPr lang="en-GB" sz="700" spc="-10">
                <a:latin typeface="Arial"/>
                <a:cs typeface="Arial"/>
              </a:rPr>
              <a:t>and </a:t>
            </a:r>
            <a:r>
              <a:rPr lang="en-GB" sz="700" spc="-5">
                <a:latin typeface="Arial"/>
                <a:cs typeface="Arial"/>
              </a:rPr>
              <a:t>ESOMAR codes of conduct, </a:t>
            </a:r>
            <a:r>
              <a:rPr lang="en-GB" sz="700" spc="-10">
                <a:latin typeface="Arial"/>
                <a:cs typeface="Arial"/>
              </a:rPr>
              <a:t>the use </a:t>
            </a:r>
            <a:r>
              <a:rPr lang="en-GB" sz="700">
                <a:latin typeface="Arial"/>
                <a:cs typeface="Arial"/>
              </a:rPr>
              <a:t>of </a:t>
            </a:r>
            <a:r>
              <a:rPr lang="en-GB" sz="700" spc="-5">
                <a:latin typeface="Arial"/>
                <a:cs typeface="Arial"/>
              </a:rPr>
              <a:t>the Deliverables by the Client </a:t>
            </a:r>
            <a:r>
              <a:rPr lang="en-GB" sz="700">
                <a:latin typeface="Arial"/>
                <a:cs typeface="Arial"/>
              </a:rPr>
              <a:t>is </a:t>
            </a:r>
            <a:r>
              <a:rPr lang="en-GB" sz="700" spc="5">
                <a:latin typeface="Arial"/>
                <a:cs typeface="Arial"/>
              </a:rPr>
              <a:t> </a:t>
            </a:r>
            <a:r>
              <a:rPr lang="en-GB" sz="700" spc="-5">
                <a:latin typeface="Arial"/>
                <a:cs typeface="Arial"/>
              </a:rPr>
              <a:t>limited</a:t>
            </a:r>
            <a:r>
              <a:rPr lang="en-GB" sz="700" spc="-15">
                <a:latin typeface="Arial"/>
                <a:cs typeface="Arial"/>
              </a:rPr>
              <a:t> </a:t>
            </a:r>
            <a:r>
              <a:rPr lang="en-GB" sz="700" spc="-5">
                <a:latin typeface="Arial"/>
                <a:cs typeface="Arial"/>
              </a:rPr>
              <a:t>as</a:t>
            </a:r>
            <a:r>
              <a:rPr lang="en-GB" sz="700" spc="5">
                <a:latin typeface="Arial"/>
                <a:cs typeface="Arial"/>
              </a:rPr>
              <a:t> </a:t>
            </a:r>
            <a:r>
              <a:rPr lang="en-GB" sz="700" spc="-5">
                <a:latin typeface="Arial"/>
                <a:cs typeface="Arial"/>
              </a:rPr>
              <a:t>follows:</a:t>
            </a:r>
          </a:p>
          <a:p>
            <a:pPr marL="360000" marR="5715" lvl="1" indent="-180000" algn="just">
              <a:spcBef>
                <a:spcPts val="300"/>
              </a:spcBef>
              <a:spcAft>
                <a:spcPts val="300"/>
              </a:spcAft>
              <a:buFont typeface="+mj-lt"/>
              <a:buAutoNum type="alphaLcPeriod"/>
              <a:tabLst>
                <a:tab pos="193040" algn="l"/>
              </a:tabLst>
            </a:pPr>
            <a:r>
              <a:rPr lang="en-GB" sz="700" spc="-10">
                <a:latin typeface="Arial"/>
                <a:cs typeface="Arial"/>
              </a:rPr>
              <a:t>If Client or its agents wish to publish the Deliverables in the public domain  including, without limitation, in advertising, marketing or promotional  materials, social media, press releases or press conferences, it must come  to a written agreement with Supplier on the form and content of the disclosure, which Supplier may </a:t>
            </a:r>
            <a:r>
              <a:rPr lang="en-GB" sz="700" b="1" spc="-10">
                <a:latin typeface="Arial"/>
                <a:cs typeface="Arial"/>
              </a:rPr>
              <a:t>only</a:t>
            </a:r>
            <a:r>
              <a:rPr lang="en-GB" sz="700" spc="-10">
                <a:latin typeface="Arial"/>
                <a:cs typeface="Arial"/>
              </a:rPr>
              <a:t> withhold on the basis that the  Deliverables are used or presented in a misleading or illegal manner, or in  any manner which would adversely impact upon the reputation or goodwill  of Supplier. Supplier reserves the right to publish a correction in the event  of such improper use or presentation.</a:t>
            </a:r>
          </a:p>
          <a:p>
            <a:pPr marL="360000" marR="5715" lvl="1" indent="-180000" algn="just">
              <a:spcBef>
                <a:spcPts val="300"/>
              </a:spcBef>
              <a:spcAft>
                <a:spcPts val="300"/>
              </a:spcAft>
              <a:buFont typeface="+mj-lt"/>
              <a:buAutoNum type="alphaLcPeriod"/>
              <a:tabLst>
                <a:tab pos="193040" algn="l"/>
              </a:tabLst>
            </a:pPr>
            <a:r>
              <a:rPr lang="en-GB" sz="700" spc="-10">
                <a:latin typeface="Arial"/>
                <a:cs typeface="Arial"/>
              </a:rPr>
              <a:t>The Client may only use the Deliverables in connection with any dispute  resolution, litigation, arbitration or other legal proceeding of any nature  (“Litigation Purposes”) not initiated by it, unless the Litigation Purpose is  directed against the Supplier. The Client confirms that it does not intend to  use of the Deliverables for Litigation Purposes, as this may affect Supplier's  recommended methodological approach and study costs set out in the  Proposal. In addition, if the Client decides after the Services has been  completed that it wishes to use the Deliverables for Litigation Purposes, it  must first obtain with the prior written consent of Supplier, which Supplier  may withhold in its sole discretion.</a:t>
            </a:r>
          </a:p>
          <a:p>
            <a:pPr marL="180000" marR="5715" lvl="1" indent="-180000" algn="just">
              <a:spcBef>
                <a:spcPts val="300"/>
              </a:spcBef>
              <a:spcAft>
                <a:spcPts val="300"/>
              </a:spcAft>
              <a:buFont typeface="+mj-lt"/>
              <a:buAutoNum type="arabicPeriod" startAt="28"/>
              <a:tabLst>
                <a:tab pos="193040" algn="l"/>
              </a:tabLst>
            </a:pPr>
            <a:r>
              <a:rPr lang="en-GB" sz="700" spc="-10">
                <a:latin typeface="Arial"/>
                <a:cs typeface="Arial"/>
              </a:rPr>
              <a:t>The Client must ensure that Supplier is credited for all published Services as “a  poll/research conducted by Supplier for......(Client)”.</a:t>
            </a:r>
          </a:p>
          <a:p>
            <a:pPr marL="180000" marR="5715" lvl="1" indent="-180000" algn="just">
              <a:spcBef>
                <a:spcPts val="300"/>
              </a:spcBef>
              <a:spcAft>
                <a:spcPts val="300"/>
              </a:spcAft>
              <a:buFont typeface="+mj-lt"/>
              <a:buAutoNum type="arabicPeriod" startAt="28"/>
              <a:tabLst>
                <a:tab pos="193040" algn="l"/>
              </a:tabLst>
            </a:pPr>
            <a:r>
              <a:rPr lang="en-GB" sz="700" spc="-10">
                <a:latin typeface="Arial"/>
                <a:cs typeface="Arial"/>
              </a:rPr>
              <a:t>Once the data has been published, it is in the public domain and Supplier has  the right to disseminate the results and technical details to other parties and to  publish them.</a:t>
            </a:r>
          </a:p>
          <a:p>
            <a:pPr marL="12065" marR="5080" algn="just">
              <a:lnSpc>
                <a:spcPts val="800"/>
              </a:lnSpc>
              <a:spcBef>
                <a:spcPts val="320"/>
              </a:spcBef>
              <a:tabLst>
                <a:tab pos="193040" algn="l"/>
              </a:tabLst>
            </a:pPr>
            <a:r>
              <a:rPr lang="en-GB" sz="700" b="1" spc="-10">
                <a:latin typeface="Arial"/>
                <a:cs typeface="Arial"/>
              </a:rPr>
              <a:t>OPINION</a:t>
            </a:r>
            <a:r>
              <a:rPr lang="en-GB" sz="700" b="1" spc="-25">
                <a:latin typeface="Arial"/>
                <a:cs typeface="Arial"/>
              </a:rPr>
              <a:t> </a:t>
            </a:r>
            <a:r>
              <a:rPr lang="en-GB" sz="700" b="1" spc="-5">
                <a:latin typeface="Arial"/>
                <a:cs typeface="Arial"/>
              </a:rPr>
              <a:t>POLLS</a:t>
            </a:r>
            <a:endParaRPr lang="en-GB" sz="700">
              <a:latin typeface="Arial"/>
              <a:cs typeface="Arial"/>
            </a:endParaRPr>
          </a:p>
          <a:p>
            <a:pPr marL="180000" marR="5080" indent="-180000" algn="just">
              <a:spcBef>
                <a:spcPts val="300"/>
              </a:spcBef>
              <a:spcAft>
                <a:spcPts val="300"/>
              </a:spcAft>
              <a:buFont typeface="+mj-lt"/>
              <a:buAutoNum type="arabicPeriod" startAt="30"/>
              <a:tabLst>
                <a:tab pos="193040" algn="l"/>
              </a:tabLst>
            </a:pPr>
            <a:r>
              <a:rPr lang="en-GB" sz="700">
                <a:latin typeface="Arial"/>
                <a:cs typeface="Arial"/>
              </a:rPr>
              <a:t>The following specific rules shall apply where the Services are an opinion poll:</a:t>
            </a:r>
          </a:p>
          <a:p>
            <a:pPr marL="180000" marR="5080" indent="-180000" algn="just">
              <a:spcBef>
                <a:spcPts val="300"/>
              </a:spcBef>
              <a:spcAft>
                <a:spcPts val="300"/>
              </a:spcAft>
              <a:buFont typeface="+mj-lt"/>
              <a:buAutoNum type="arabicPeriod" startAt="30"/>
              <a:tabLst>
                <a:tab pos="193040" algn="l"/>
              </a:tabLst>
            </a:pPr>
            <a:r>
              <a:rPr lang="en-GB" sz="700">
                <a:latin typeface="Arial"/>
                <a:cs typeface="Arial"/>
              </a:rPr>
              <a:t>Every report published by or on behalf of the Client, of the poll findings should  give: for whom and by whom the sample survey was conducted, the purpose of  the survey, the method, a definition of the population sampled, the size and  nature of the sample, the number, type and geographical distribution of  sampling points, the method by which the information was collected, the full  question wording used, and dates of fieldwork and the bases of all percentages.  Similar standards are applied to desk research based on published material.</a:t>
            </a:r>
          </a:p>
          <a:p>
            <a:pPr marL="180000" marR="5080" indent="-180000" algn="just">
              <a:spcBef>
                <a:spcPts val="300"/>
              </a:spcBef>
              <a:spcAft>
                <a:spcPts val="300"/>
              </a:spcAft>
              <a:buFont typeface="+mj-lt"/>
              <a:buAutoNum type="arabicPeriod" startAt="30"/>
              <a:tabLst>
                <a:tab pos="193040" algn="l"/>
              </a:tabLst>
            </a:pPr>
            <a:r>
              <a:rPr lang="en-GB" sz="700">
                <a:latin typeface="Arial"/>
                <a:cs typeface="Arial"/>
              </a:rPr>
              <a:t>Where data from a private poll is leaked to the media either by a Client or by a  third party, Supplier reserves the right to clarify/correct any misleading or  incorrect impressions and to provide the full results and technical details.</a:t>
            </a:r>
          </a:p>
          <a:p>
            <a:pPr marL="180000" marR="5080" indent="-180000" algn="just">
              <a:spcBef>
                <a:spcPts val="300"/>
              </a:spcBef>
              <a:spcAft>
                <a:spcPts val="300"/>
              </a:spcAft>
              <a:buFont typeface="+mj-lt"/>
              <a:buAutoNum type="arabicPeriod" startAt="30"/>
              <a:tabLst>
                <a:tab pos="193040" algn="l"/>
              </a:tabLst>
            </a:pPr>
            <a:r>
              <a:rPr lang="en-GB" sz="700">
                <a:latin typeface="Arial"/>
                <a:cs typeface="Arial"/>
              </a:rPr>
              <a:t>Where, in reply to questions on voting intention, there are abnormal levels or  sharp changes in the manner of those who say they would not vote or who are  undecided, these facts will be reported.</a:t>
            </a:r>
          </a:p>
          <a:p>
            <a:pPr marL="180000" marR="5080" indent="-180000" algn="just">
              <a:spcBef>
                <a:spcPts val="300"/>
              </a:spcBef>
              <a:spcAft>
                <a:spcPts val="300"/>
              </a:spcAft>
              <a:buFont typeface="+mj-lt"/>
              <a:buAutoNum type="arabicPeriod" startAt="30"/>
              <a:tabLst>
                <a:tab pos="193040" algn="l"/>
              </a:tabLst>
            </a:pPr>
            <a:r>
              <a:rPr lang="en-GB" sz="700">
                <a:latin typeface="Arial"/>
                <a:cs typeface="Arial"/>
              </a:rPr>
              <a:t>In accordance with the British Polling Council’s Code of Conduct the results of  the questions on voting intention of the general public will only be published if  these results are based on a representative sample of 1,000 or more  respondents.</a:t>
            </a:r>
          </a:p>
          <a:p>
            <a:pPr marL="240665" marR="5080" indent="-228600" algn="just">
              <a:lnSpc>
                <a:spcPts val="800"/>
              </a:lnSpc>
              <a:spcBef>
                <a:spcPts val="320"/>
              </a:spcBef>
              <a:buFont typeface="+mj-lt"/>
              <a:buAutoNum type="arabicPeriod" startAt="30"/>
              <a:tabLst>
                <a:tab pos="193040" algn="l"/>
              </a:tabLst>
            </a:pPr>
            <a:endParaRPr lang="en-GB" sz="700">
              <a:latin typeface="Arial"/>
              <a:cs typeface="Arial"/>
            </a:endParaRPr>
          </a:p>
          <a:p>
            <a:pPr marL="192405" marR="5080" indent="-180340" algn="just">
              <a:lnSpc>
                <a:spcPts val="800"/>
              </a:lnSpc>
              <a:spcBef>
                <a:spcPts val="320"/>
              </a:spcBef>
              <a:buAutoNum type="arabicPeriod" startAt="30"/>
              <a:tabLst>
                <a:tab pos="193040" algn="l"/>
              </a:tabLst>
            </a:pPr>
            <a:endParaRPr lang="en-GB" sz="700">
              <a:latin typeface="Arial"/>
              <a:cs typeface="Arial"/>
            </a:endParaRPr>
          </a:p>
          <a:p>
            <a:pPr marL="12700" marR="5080" algn="just">
              <a:spcBef>
                <a:spcPts val="300"/>
              </a:spcBef>
              <a:spcAft>
                <a:spcPts val="300"/>
              </a:spcAft>
            </a:pPr>
            <a:endParaRPr lang="en-GB" sz="700">
              <a:latin typeface="Arial"/>
              <a:cs typeface="Arial"/>
            </a:endParaRPr>
          </a:p>
        </p:txBody>
      </p:sp>
    </p:spTree>
    <p:extLst>
      <p:ext uri="{BB962C8B-B14F-4D97-AF65-F5344CB8AC3E}">
        <p14:creationId xmlns:p14="http://schemas.microsoft.com/office/powerpoint/2010/main" val="2895171212"/>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T&amp;C3">
    <p:spTree>
      <p:nvGrpSpPr>
        <p:cNvPr id="1" name=""/>
        <p:cNvGrpSpPr/>
        <p:nvPr/>
      </p:nvGrpSpPr>
      <p:grpSpPr>
        <a:xfrm>
          <a:off x="0" y="0"/>
          <a:ext cx="0" cy="0"/>
          <a:chOff x="0" y="0"/>
          <a:chExt cx="0" cy="0"/>
        </a:xfrm>
      </p:grpSpPr>
      <p:sp>
        <p:nvSpPr>
          <p:cNvPr id="11" name="Slide Number Placeholder 15">
            <a:extLst>
              <a:ext uri="{FF2B5EF4-FFF2-40B4-BE49-F238E27FC236}">
                <a16:creationId xmlns:a16="http://schemas.microsoft.com/office/drawing/2014/main" id="{8D12899D-1C8B-4BF7-9004-B8652304FB39}"/>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5" name="object 27">
            <a:extLst>
              <a:ext uri="{FF2B5EF4-FFF2-40B4-BE49-F238E27FC236}">
                <a16:creationId xmlns:a16="http://schemas.microsoft.com/office/drawing/2014/main" id="{D4587787-16C8-46AC-95EA-ED9773321031}"/>
              </a:ext>
              <a:ext uri="{C183D7F6-B498-43B3-948B-1728B52AA6E4}">
                <adec:decorative xmlns:adec="http://schemas.microsoft.com/office/drawing/2017/decorative" val="1"/>
              </a:ext>
            </a:extLst>
          </p:cNvPr>
          <p:cNvSpPr txBox="1">
            <a:spLocks/>
          </p:cNvSpPr>
          <p:nvPr/>
        </p:nvSpPr>
        <p:spPr>
          <a:xfrm>
            <a:off x="442913" y="78156"/>
            <a:ext cx="1582737" cy="94257"/>
          </a:xfrm>
          <a:prstGeom prst="rect">
            <a:avLst/>
          </a:prstGeom>
        </p:spPr>
        <p:txBody>
          <a:bodyPr vert="horz" wrap="square" lIns="0" tIns="1905" rIns="0" bIns="0" rtlCol="0">
            <a:spAutoFit/>
          </a:bodyPr>
          <a:lstStyle>
            <a:defPPr>
              <a:defRPr lang="en-US"/>
            </a:defPPr>
            <a:lvl1pPr marL="0" algn="l" defTabSz="914400" rtl="0" eaLnBrk="1" latinLnBrk="0" hangingPunct="1">
              <a:defRPr sz="800" b="0" i="0" kern="1200">
                <a:solidFill>
                  <a:schemeClr val="tx1"/>
                </a:solidFill>
                <a:latin typeface="Times New Roman"/>
                <a:ea typeface="+mn-ea"/>
                <a:cs typeface="Times New Roman"/>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marR="0" lvl="0" indent="0" algn="l" defTabSz="914400" rtl="0" eaLnBrk="1" fontAlgn="auto" latinLnBrk="0" hangingPunct="1">
              <a:lnSpc>
                <a:spcPct val="100000"/>
              </a:lnSpc>
              <a:spcBef>
                <a:spcPts val="15"/>
              </a:spcBef>
              <a:spcAft>
                <a:spcPts val="0"/>
              </a:spcAft>
              <a:buClrTx/>
              <a:buSzTx/>
              <a:buFontTx/>
              <a:buNone/>
              <a:tabLst/>
              <a:defRPr/>
            </a:pPr>
            <a:r>
              <a:rPr kumimoji="0" lang="en-GB" sz="600" b="0" i="1" u="none" strike="noStrike" kern="1200" cap="none" spc="-5" normalizeH="0" baseline="0" noProof="0">
                <a:ln>
                  <a:noFill/>
                </a:ln>
                <a:effectLst/>
                <a:uLnTx/>
                <a:uFillTx/>
                <a:latin typeface="+mn-lt"/>
                <a:ea typeface="+mn-ea"/>
                <a:cs typeface="Times New Roman"/>
              </a:rPr>
              <a:t>Version</a:t>
            </a:r>
            <a:r>
              <a:rPr kumimoji="0" lang="en-GB" sz="600" b="0" i="1" u="none" strike="noStrike" kern="1200" cap="none" spc="-30" normalizeH="0" baseline="0" noProof="0">
                <a:ln>
                  <a:noFill/>
                </a:ln>
                <a:effectLst/>
                <a:uLnTx/>
                <a:uFillTx/>
                <a:latin typeface="+mn-lt"/>
                <a:ea typeface="+mn-ea"/>
                <a:cs typeface="Times New Roman"/>
              </a:rPr>
              <a:t> </a:t>
            </a:r>
            <a:r>
              <a:rPr kumimoji="0" lang="en-GB" sz="600" b="0" i="1" u="none" strike="noStrike" kern="1200" cap="none" spc="0" normalizeH="0" baseline="0" noProof="0">
                <a:ln>
                  <a:noFill/>
                </a:ln>
                <a:effectLst/>
                <a:uLnTx/>
                <a:uFillTx/>
                <a:latin typeface="+mn-lt"/>
                <a:ea typeface="+mn-ea"/>
                <a:cs typeface="Times New Roman"/>
              </a:rPr>
              <a:t>10.</a:t>
            </a:r>
            <a:r>
              <a:rPr kumimoji="0" lang="en-GB" sz="600" b="0" i="1" u="none" strike="noStrike" kern="1200" cap="none" spc="-20" normalizeH="0" baseline="0" noProof="0">
                <a:ln>
                  <a:noFill/>
                </a:ln>
                <a:effectLst/>
                <a:uLnTx/>
                <a:uFillTx/>
                <a:latin typeface="+mn-lt"/>
                <a:ea typeface="+mn-ea"/>
                <a:cs typeface="Times New Roman"/>
              </a:rPr>
              <a:t> </a:t>
            </a:r>
            <a:r>
              <a:rPr kumimoji="0" lang="en-GB" sz="600" b="0" i="1" u="none" strike="noStrike" kern="1200" cap="none" spc="-5" normalizeH="0" baseline="0" noProof="0">
                <a:ln>
                  <a:noFill/>
                </a:ln>
                <a:effectLst/>
                <a:uLnTx/>
                <a:uFillTx/>
                <a:latin typeface="+mn-lt"/>
                <a:ea typeface="+mn-ea"/>
                <a:cs typeface="Times New Roman"/>
              </a:rPr>
              <a:t>January.22</a:t>
            </a:r>
          </a:p>
        </p:txBody>
      </p:sp>
      <p:sp>
        <p:nvSpPr>
          <p:cNvPr id="4" name="object 4">
            <a:extLst>
              <a:ext uri="{FF2B5EF4-FFF2-40B4-BE49-F238E27FC236}">
                <a16:creationId xmlns:a16="http://schemas.microsoft.com/office/drawing/2014/main" id="{ED64E7C4-1E1E-45F2-B50E-5EED0339669E}"/>
              </a:ext>
            </a:extLst>
          </p:cNvPr>
          <p:cNvSpPr txBox="1"/>
          <p:nvPr/>
        </p:nvSpPr>
        <p:spPr>
          <a:xfrm>
            <a:off x="442913" y="431289"/>
            <a:ext cx="11306175" cy="5525373"/>
          </a:xfrm>
          <a:prstGeom prst="rect">
            <a:avLst/>
          </a:prstGeom>
        </p:spPr>
        <p:txBody>
          <a:bodyPr vert="horz" wrap="square" lIns="0" tIns="19685" rIns="0" bIns="0" numCol="3" spcCol="360000" rtlCol="0">
            <a:noAutofit/>
          </a:bodyPr>
          <a:lstStyle/>
          <a:p>
            <a:pPr marL="180000" marR="5715" indent="-180000" algn="just">
              <a:spcBef>
                <a:spcPts val="300"/>
              </a:spcBef>
              <a:spcAft>
                <a:spcPts val="300"/>
              </a:spcAft>
              <a:tabLst>
                <a:tab pos="193040" algn="l"/>
              </a:tabLst>
            </a:pPr>
            <a:r>
              <a:rPr lang="en-GB" sz="700" b="1" spc="-5">
                <a:latin typeface="Arial"/>
                <a:cs typeface="Arial"/>
              </a:rPr>
              <a:t>INDEMNIFICATION</a:t>
            </a:r>
          </a:p>
          <a:p>
            <a:pPr marL="180000" marR="6350" indent="-180000" algn="just">
              <a:spcBef>
                <a:spcPts val="300"/>
              </a:spcBef>
              <a:spcAft>
                <a:spcPts val="300"/>
              </a:spcAft>
              <a:buAutoNum type="arabicPeriod" startAt="35"/>
              <a:tabLst>
                <a:tab pos="193040" algn="l"/>
              </a:tabLst>
            </a:pPr>
            <a:r>
              <a:rPr lang="en-GB" sz="700" spc="-5">
                <a:latin typeface="Arial"/>
                <a:cs typeface="Arial"/>
              </a:rPr>
              <a:t>The Client shall indemnify and hold harmless Supplier, its employees, officers, </a:t>
            </a:r>
            <a:r>
              <a:rPr lang="en-GB" sz="700">
                <a:latin typeface="Arial"/>
                <a:cs typeface="Arial"/>
              </a:rPr>
              <a:t> </a:t>
            </a:r>
            <a:r>
              <a:rPr lang="en-GB" sz="700" spc="-5">
                <a:latin typeface="Arial"/>
                <a:cs typeface="Arial"/>
              </a:rPr>
              <a:t>directors</a:t>
            </a:r>
            <a:r>
              <a:rPr lang="en-GB" sz="700">
                <a:latin typeface="Arial"/>
                <a:cs typeface="Arial"/>
              </a:rPr>
              <a:t> </a:t>
            </a:r>
            <a:r>
              <a:rPr lang="en-GB" sz="700" spc="-5">
                <a:latin typeface="Arial"/>
                <a:cs typeface="Arial"/>
              </a:rPr>
              <a:t>and</a:t>
            </a:r>
            <a:r>
              <a:rPr lang="en-GB" sz="700">
                <a:latin typeface="Arial"/>
                <a:cs typeface="Arial"/>
              </a:rPr>
              <a:t> </a:t>
            </a:r>
            <a:r>
              <a:rPr lang="en-GB" sz="700" spc="-5">
                <a:latin typeface="Arial"/>
                <a:cs typeface="Arial"/>
              </a:rPr>
              <a:t>agents</a:t>
            </a:r>
            <a:r>
              <a:rPr lang="en-GB" sz="700">
                <a:latin typeface="Arial"/>
                <a:cs typeface="Arial"/>
              </a:rPr>
              <a:t> </a:t>
            </a:r>
            <a:r>
              <a:rPr lang="en-GB" sz="700" spc="-10">
                <a:latin typeface="Arial"/>
                <a:cs typeface="Arial"/>
              </a:rPr>
              <a:t>from</a:t>
            </a:r>
            <a:r>
              <a:rPr lang="en-GB" sz="700" spc="-5">
                <a:latin typeface="Arial"/>
                <a:cs typeface="Arial"/>
              </a:rPr>
              <a:t> and</a:t>
            </a:r>
            <a:r>
              <a:rPr lang="en-GB" sz="700">
                <a:latin typeface="Arial"/>
                <a:cs typeface="Arial"/>
              </a:rPr>
              <a:t> </a:t>
            </a:r>
            <a:r>
              <a:rPr lang="en-GB" sz="700" spc="-5">
                <a:latin typeface="Arial"/>
                <a:cs typeface="Arial"/>
              </a:rPr>
              <a:t>against</a:t>
            </a:r>
            <a:r>
              <a:rPr lang="en-GB" sz="700">
                <a:latin typeface="Arial"/>
                <a:cs typeface="Arial"/>
              </a:rPr>
              <a:t> </a:t>
            </a:r>
            <a:r>
              <a:rPr lang="en-GB" sz="700" spc="-5">
                <a:latin typeface="Arial"/>
                <a:cs typeface="Arial"/>
              </a:rPr>
              <a:t>any</a:t>
            </a:r>
            <a:r>
              <a:rPr lang="en-GB" sz="700">
                <a:latin typeface="Arial"/>
                <a:cs typeface="Arial"/>
              </a:rPr>
              <a:t> </a:t>
            </a:r>
            <a:r>
              <a:rPr lang="en-GB" sz="700" spc="-5">
                <a:latin typeface="Arial"/>
                <a:cs typeface="Arial"/>
              </a:rPr>
              <a:t>and</a:t>
            </a:r>
            <a:r>
              <a:rPr lang="en-GB" sz="700">
                <a:latin typeface="Arial"/>
                <a:cs typeface="Arial"/>
              </a:rPr>
              <a:t> </a:t>
            </a:r>
            <a:r>
              <a:rPr lang="en-GB" sz="700" spc="-5">
                <a:latin typeface="Arial"/>
                <a:cs typeface="Arial"/>
              </a:rPr>
              <a:t>all</a:t>
            </a:r>
            <a:r>
              <a:rPr lang="en-GB" sz="700">
                <a:latin typeface="Arial"/>
                <a:cs typeface="Arial"/>
              </a:rPr>
              <a:t> </a:t>
            </a:r>
            <a:r>
              <a:rPr lang="en-GB" sz="700" spc="-5">
                <a:latin typeface="Arial"/>
                <a:cs typeface="Arial"/>
              </a:rPr>
              <a:t>loss,</a:t>
            </a:r>
            <a:r>
              <a:rPr lang="en-GB" sz="700">
                <a:latin typeface="Arial"/>
                <a:cs typeface="Arial"/>
              </a:rPr>
              <a:t> </a:t>
            </a:r>
            <a:r>
              <a:rPr lang="en-GB" sz="700" spc="-5">
                <a:latin typeface="Arial"/>
                <a:cs typeface="Arial"/>
              </a:rPr>
              <a:t>claim</a:t>
            </a:r>
            <a:r>
              <a:rPr lang="en-GB" sz="700">
                <a:latin typeface="Arial"/>
                <a:cs typeface="Arial"/>
              </a:rPr>
              <a:t> or</a:t>
            </a:r>
            <a:r>
              <a:rPr lang="en-GB" sz="700" spc="5">
                <a:latin typeface="Arial"/>
                <a:cs typeface="Arial"/>
              </a:rPr>
              <a:t> </a:t>
            </a:r>
            <a:r>
              <a:rPr lang="en-GB" sz="700" spc="-5">
                <a:latin typeface="Arial"/>
                <a:cs typeface="Arial"/>
              </a:rPr>
              <a:t>liability, </a:t>
            </a:r>
            <a:r>
              <a:rPr lang="en-GB" sz="700">
                <a:latin typeface="Arial"/>
                <a:cs typeface="Arial"/>
              </a:rPr>
              <a:t> </a:t>
            </a:r>
            <a:r>
              <a:rPr lang="en-GB" sz="700" spc="-5">
                <a:latin typeface="Arial"/>
                <a:cs typeface="Arial"/>
              </a:rPr>
              <a:t>including without limitation reasonable legal fees and costs, that may arise </a:t>
            </a:r>
            <a:r>
              <a:rPr lang="en-GB" sz="700">
                <a:latin typeface="Arial"/>
                <a:cs typeface="Arial"/>
              </a:rPr>
              <a:t>in </a:t>
            </a:r>
            <a:r>
              <a:rPr lang="en-GB" sz="700" spc="5">
                <a:latin typeface="Arial"/>
                <a:cs typeface="Arial"/>
              </a:rPr>
              <a:t> </a:t>
            </a:r>
            <a:r>
              <a:rPr lang="en-GB" sz="700" spc="-5">
                <a:latin typeface="Arial"/>
                <a:cs typeface="Arial"/>
              </a:rPr>
              <a:t>connection</a:t>
            </a:r>
            <a:r>
              <a:rPr lang="en-GB" sz="700" spc="20">
                <a:latin typeface="Arial"/>
                <a:cs typeface="Arial"/>
              </a:rPr>
              <a:t> </a:t>
            </a:r>
            <a:r>
              <a:rPr lang="en-GB" sz="700" spc="-5">
                <a:latin typeface="Arial"/>
                <a:cs typeface="Arial"/>
              </a:rPr>
              <a:t>with</a:t>
            </a:r>
            <a:r>
              <a:rPr lang="en-GB" sz="700" spc="25">
                <a:latin typeface="Arial"/>
                <a:cs typeface="Arial"/>
              </a:rPr>
              <a:t> </a:t>
            </a:r>
            <a:r>
              <a:rPr lang="en-GB" sz="700" spc="-5">
                <a:latin typeface="Arial"/>
                <a:cs typeface="Arial"/>
              </a:rPr>
              <a:t>(i)</a:t>
            </a:r>
            <a:r>
              <a:rPr lang="en-GB" sz="700" spc="25">
                <a:latin typeface="Arial"/>
                <a:cs typeface="Arial"/>
              </a:rPr>
              <a:t> </a:t>
            </a:r>
            <a:r>
              <a:rPr lang="en-GB" sz="700" spc="-5">
                <a:latin typeface="Arial"/>
                <a:cs typeface="Arial"/>
              </a:rPr>
              <a:t>the</a:t>
            </a:r>
            <a:r>
              <a:rPr lang="en-GB" sz="700" spc="15">
                <a:latin typeface="Arial"/>
                <a:cs typeface="Arial"/>
              </a:rPr>
              <a:t> </a:t>
            </a:r>
            <a:r>
              <a:rPr lang="en-GB" sz="700" spc="-5">
                <a:latin typeface="Arial"/>
                <a:cs typeface="Arial"/>
              </a:rPr>
              <a:t>Client's</a:t>
            </a:r>
            <a:r>
              <a:rPr lang="en-GB" sz="700" spc="25">
                <a:latin typeface="Arial"/>
                <a:cs typeface="Arial"/>
              </a:rPr>
              <a:t> </a:t>
            </a:r>
            <a:r>
              <a:rPr lang="en-GB" sz="700" spc="-5">
                <a:latin typeface="Arial"/>
                <a:cs typeface="Arial"/>
              </a:rPr>
              <a:t>disclosure</a:t>
            </a:r>
            <a:r>
              <a:rPr lang="en-GB" sz="700" spc="25">
                <a:latin typeface="Arial"/>
                <a:cs typeface="Arial"/>
              </a:rPr>
              <a:t> </a:t>
            </a:r>
            <a:r>
              <a:rPr lang="en-GB" sz="700" spc="-5">
                <a:latin typeface="Arial"/>
                <a:cs typeface="Arial"/>
              </a:rPr>
              <a:t>of</a:t>
            </a:r>
            <a:r>
              <a:rPr lang="en-GB" sz="700" spc="15">
                <a:latin typeface="Arial"/>
                <a:cs typeface="Arial"/>
              </a:rPr>
              <a:t> </a:t>
            </a:r>
            <a:r>
              <a:rPr lang="en-GB" sz="700" spc="-5">
                <a:latin typeface="Arial"/>
                <a:cs typeface="Arial"/>
              </a:rPr>
              <a:t>the</a:t>
            </a:r>
            <a:r>
              <a:rPr lang="en-GB" sz="700" spc="25">
                <a:latin typeface="Arial"/>
                <a:cs typeface="Arial"/>
              </a:rPr>
              <a:t> </a:t>
            </a:r>
            <a:r>
              <a:rPr lang="en-GB" sz="700" spc="-5">
                <a:latin typeface="Arial"/>
                <a:cs typeface="Arial"/>
              </a:rPr>
              <a:t>Deliverables</a:t>
            </a:r>
            <a:r>
              <a:rPr lang="en-GB" sz="700" spc="15">
                <a:latin typeface="Arial"/>
                <a:cs typeface="Arial"/>
              </a:rPr>
              <a:t> </a:t>
            </a:r>
            <a:r>
              <a:rPr lang="en-GB" sz="700">
                <a:latin typeface="Arial"/>
                <a:cs typeface="Arial"/>
              </a:rPr>
              <a:t>to</a:t>
            </a:r>
            <a:r>
              <a:rPr lang="en-GB" sz="700" spc="20">
                <a:latin typeface="Arial"/>
                <a:cs typeface="Arial"/>
              </a:rPr>
              <a:t> </a:t>
            </a:r>
            <a:r>
              <a:rPr lang="en-GB" sz="700" spc="-10">
                <a:latin typeface="Arial"/>
                <a:cs typeface="Arial"/>
              </a:rPr>
              <a:t>any</a:t>
            </a:r>
            <a:r>
              <a:rPr lang="en-GB" sz="700" spc="30">
                <a:latin typeface="Arial"/>
                <a:cs typeface="Arial"/>
              </a:rPr>
              <a:t> </a:t>
            </a:r>
            <a:r>
              <a:rPr lang="en-GB" sz="700" spc="-5">
                <a:latin typeface="Arial"/>
                <a:cs typeface="Arial"/>
              </a:rPr>
              <a:t>third</a:t>
            </a:r>
            <a:r>
              <a:rPr lang="en-GB" sz="700" spc="25">
                <a:latin typeface="Arial"/>
                <a:cs typeface="Arial"/>
              </a:rPr>
              <a:t> </a:t>
            </a:r>
            <a:r>
              <a:rPr lang="en-GB" sz="700" spc="-5">
                <a:latin typeface="Arial"/>
                <a:cs typeface="Arial"/>
              </a:rPr>
              <a:t>party, (ii) the use </a:t>
            </a:r>
            <a:r>
              <a:rPr lang="en-GB" sz="700">
                <a:latin typeface="Arial"/>
                <a:cs typeface="Arial"/>
              </a:rPr>
              <a:t>of </a:t>
            </a:r>
            <a:r>
              <a:rPr lang="en-GB" sz="700" spc="-5">
                <a:latin typeface="Arial"/>
                <a:cs typeface="Arial"/>
              </a:rPr>
              <a:t>the Deliverables in the public domain </a:t>
            </a:r>
            <a:r>
              <a:rPr lang="en-GB" sz="700">
                <a:latin typeface="Arial"/>
                <a:cs typeface="Arial"/>
              </a:rPr>
              <a:t>by </a:t>
            </a:r>
            <a:r>
              <a:rPr lang="en-GB" sz="700" spc="-5">
                <a:latin typeface="Arial"/>
                <a:cs typeface="Arial"/>
              </a:rPr>
              <a:t>the </a:t>
            </a:r>
            <a:r>
              <a:rPr lang="en-GB" sz="700">
                <a:latin typeface="Arial"/>
                <a:cs typeface="Arial"/>
              </a:rPr>
              <a:t>Client or </a:t>
            </a:r>
            <a:r>
              <a:rPr lang="en-GB" sz="700" spc="-10">
                <a:latin typeface="Arial"/>
                <a:cs typeface="Arial"/>
              </a:rPr>
              <a:t>any </a:t>
            </a:r>
            <a:r>
              <a:rPr lang="en-GB" sz="700" spc="-5">
                <a:latin typeface="Arial"/>
                <a:cs typeface="Arial"/>
              </a:rPr>
              <a:t>third </a:t>
            </a:r>
            <a:r>
              <a:rPr lang="en-GB" sz="700">
                <a:latin typeface="Arial"/>
                <a:cs typeface="Arial"/>
              </a:rPr>
              <a:t> </a:t>
            </a:r>
            <a:r>
              <a:rPr lang="en-GB" sz="700" spc="-5">
                <a:latin typeface="Arial"/>
                <a:cs typeface="Arial"/>
              </a:rPr>
              <a:t>party </a:t>
            </a:r>
            <a:r>
              <a:rPr lang="en-GB" sz="700">
                <a:latin typeface="Arial"/>
                <a:cs typeface="Arial"/>
              </a:rPr>
              <a:t>to </a:t>
            </a:r>
            <a:r>
              <a:rPr lang="en-GB" sz="700" spc="-5">
                <a:latin typeface="Arial"/>
                <a:cs typeface="Arial"/>
              </a:rPr>
              <a:t>whom the Client </a:t>
            </a:r>
            <a:r>
              <a:rPr lang="en-GB" sz="700" spc="-10">
                <a:latin typeface="Arial"/>
                <a:cs typeface="Arial"/>
              </a:rPr>
              <a:t>has </a:t>
            </a:r>
            <a:r>
              <a:rPr lang="en-GB" sz="700" spc="-5">
                <a:latin typeface="Arial"/>
                <a:cs typeface="Arial"/>
              </a:rPr>
              <a:t>disclosed the Deliverables, (iii) the </a:t>
            </a:r>
            <a:r>
              <a:rPr lang="en-GB" sz="700" spc="-10">
                <a:latin typeface="Arial"/>
                <a:cs typeface="Arial"/>
              </a:rPr>
              <a:t>use </a:t>
            </a:r>
            <a:r>
              <a:rPr lang="en-GB" sz="700">
                <a:latin typeface="Arial"/>
                <a:cs typeface="Arial"/>
              </a:rPr>
              <a:t>of </a:t>
            </a:r>
            <a:r>
              <a:rPr lang="en-GB" sz="700" spc="-5">
                <a:latin typeface="Arial"/>
                <a:cs typeface="Arial"/>
              </a:rPr>
              <a:t>the </a:t>
            </a:r>
            <a:r>
              <a:rPr lang="en-GB" sz="700">
                <a:latin typeface="Arial"/>
                <a:cs typeface="Arial"/>
              </a:rPr>
              <a:t> </a:t>
            </a:r>
            <a:r>
              <a:rPr lang="en-GB" sz="700" spc="-5">
                <a:latin typeface="Arial"/>
                <a:cs typeface="Arial"/>
              </a:rPr>
              <a:t>Deliverables for Litigation Purposes, </a:t>
            </a:r>
            <a:r>
              <a:rPr lang="en-GB" sz="700">
                <a:latin typeface="Arial"/>
                <a:cs typeface="Arial"/>
              </a:rPr>
              <a:t>and </a:t>
            </a:r>
            <a:r>
              <a:rPr lang="en-GB" sz="700" spc="-5">
                <a:latin typeface="Arial"/>
                <a:cs typeface="Arial"/>
              </a:rPr>
              <a:t>(iv) </a:t>
            </a:r>
            <a:r>
              <a:rPr lang="en-GB" sz="700" spc="-10">
                <a:latin typeface="Arial"/>
                <a:cs typeface="Arial"/>
              </a:rPr>
              <a:t>any </a:t>
            </a:r>
            <a:r>
              <a:rPr lang="en-GB" sz="700" spc="-5">
                <a:latin typeface="Arial"/>
                <a:cs typeface="Arial"/>
              </a:rPr>
              <a:t>breach or violation </a:t>
            </a:r>
            <a:r>
              <a:rPr lang="en-GB" sz="700">
                <a:latin typeface="Arial"/>
                <a:cs typeface="Arial"/>
              </a:rPr>
              <a:t>of </a:t>
            </a:r>
            <a:r>
              <a:rPr lang="en-GB" sz="700" spc="-5">
                <a:latin typeface="Arial"/>
                <a:cs typeface="Arial"/>
              </a:rPr>
              <a:t>Sections </a:t>
            </a:r>
            <a:r>
              <a:rPr lang="en-GB" sz="700" spc="-180">
                <a:latin typeface="Arial"/>
                <a:cs typeface="Arial"/>
              </a:rPr>
              <a:t> </a:t>
            </a:r>
            <a:r>
              <a:rPr lang="en-GB" sz="700" spc="-5">
                <a:latin typeface="Arial"/>
                <a:cs typeface="Arial"/>
              </a:rPr>
              <a:t>24-28</a:t>
            </a:r>
            <a:r>
              <a:rPr lang="en-GB" sz="700" spc="-30">
                <a:latin typeface="Arial"/>
                <a:cs typeface="Arial"/>
              </a:rPr>
              <a:t> </a:t>
            </a:r>
            <a:r>
              <a:rPr lang="en-GB" sz="700" spc="-5">
                <a:latin typeface="Arial"/>
                <a:cs typeface="Arial"/>
              </a:rPr>
              <a:t>above.</a:t>
            </a:r>
            <a:r>
              <a:rPr lang="en-GB" sz="700" spc="145">
                <a:latin typeface="Arial"/>
                <a:cs typeface="Arial"/>
              </a:rPr>
              <a:t> </a:t>
            </a:r>
            <a:r>
              <a:rPr lang="en-GB" sz="700" spc="-5">
                <a:latin typeface="Arial"/>
                <a:cs typeface="Arial"/>
              </a:rPr>
              <a:t>Further,</a:t>
            </a:r>
            <a:r>
              <a:rPr lang="en-GB" sz="700" spc="-25">
                <a:latin typeface="Arial"/>
                <a:cs typeface="Arial"/>
              </a:rPr>
              <a:t> </a:t>
            </a:r>
            <a:r>
              <a:rPr lang="en-GB" sz="700" spc="-5">
                <a:latin typeface="Arial"/>
                <a:cs typeface="Arial"/>
              </a:rPr>
              <a:t>the</a:t>
            </a:r>
            <a:r>
              <a:rPr lang="en-GB" sz="700" spc="-25">
                <a:latin typeface="Arial"/>
                <a:cs typeface="Arial"/>
              </a:rPr>
              <a:t> </a:t>
            </a:r>
            <a:r>
              <a:rPr lang="en-GB" sz="700" spc="-5">
                <a:latin typeface="Arial"/>
                <a:cs typeface="Arial"/>
              </a:rPr>
              <a:t>Client</a:t>
            </a:r>
            <a:r>
              <a:rPr lang="en-GB" sz="700" spc="-30">
                <a:latin typeface="Arial"/>
                <a:cs typeface="Arial"/>
              </a:rPr>
              <a:t> </a:t>
            </a:r>
            <a:r>
              <a:rPr lang="en-GB" sz="700" spc="-5">
                <a:latin typeface="Arial"/>
                <a:cs typeface="Arial"/>
              </a:rPr>
              <a:t>shall</a:t>
            </a:r>
            <a:r>
              <a:rPr lang="en-GB" sz="700" spc="-25">
                <a:latin typeface="Arial"/>
                <a:cs typeface="Arial"/>
              </a:rPr>
              <a:t> </a:t>
            </a:r>
            <a:r>
              <a:rPr lang="en-GB" sz="700" spc="-5">
                <a:latin typeface="Arial"/>
                <a:cs typeface="Arial"/>
              </a:rPr>
              <a:t>indemnify</a:t>
            </a:r>
            <a:r>
              <a:rPr lang="en-GB" sz="700" spc="-25">
                <a:latin typeface="Arial"/>
                <a:cs typeface="Arial"/>
              </a:rPr>
              <a:t> </a:t>
            </a:r>
            <a:r>
              <a:rPr lang="en-GB" sz="700" spc="-5">
                <a:latin typeface="Arial"/>
                <a:cs typeface="Arial"/>
              </a:rPr>
              <a:t>Supplier</a:t>
            </a:r>
            <a:r>
              <a:rPr lang="en-GB" sz="700" spc="-45">
                <a:latin typeface="Arial"/>
                <a:cs typeface="Arial"/>
              </a:rPr>
              <a:t> </a:t>
            </a:r>
            <a:r>
              <a:rPr lang="en-GB" sz="700">
                <a:latin typeface="Arial"/>
                <a:cs typeface="Arial"/>
              </a:rPr>
              <a:t>in</a:t>
            </a:r>
            <a:r>
              <a:rPr lang="en-GB" sz="700" spc="-25">
                <a:latin typeface="Arial"/>
                <a:cs typeface="Arial"/>
              </a:rPr>
              <a:t> </a:t>
            </a:r>
            <a:r>
              <a:rPr lang="en-GB" sz="700" spc="-5">
                <a:latin typeface="Arial"/>
                <a:cs typeface="Arial"/>
              </a:rPr>
              <a:t>full</a:t>
            </a:r>
            <a:r>
              <a:rPr lang="en-GB" sz="700" spc="-30">
                <a:latin typeface="Arial"/>
                <a:cs typeface="Arial"/>
              </a:rPr>
              <a:t> </a:t>
            </a:r>
            <a:r>
              <a:rPr lang="en-GB" sz="700" spc="-5">
                <a:latin typeface="Arial"/>
                <a:cs typeface="Arial"/>
              </a:rPr>
              <a:t>in</a:t>
            </a:r>
            <a:r>
              <a:rPr lang="en-GB" sz="700" spc="-25">
                <a:latin typeface="Arial"/>
                <a:cs typeface="Arial"/>
              </a:rPr>
              <a:t> </a:t>
            </a:r>
            <a:r>
              <a:rPr lang="en-GB" sz="700" spc="-5">
                <a:latin typeface="Arial"/>
                <a:cs typeface="Arial"/>
              </a:rPr>
              <a:t>respect</a:t>
            </a:r>
            <a:r>
              <a:rPr lang="en-GB" sz="700" spc="-25">
                <a:latin typeface="Arial"/>
                <a:cs typeface="Arial"/>
              </a:rPr>
              <a:t> </a:t>
            </a:r>
            <a:r>
              <a:rPr lang="en-GB" sz="700" spc="-5">
                <a:latin typeface="Arial"/>
                <a:cs typeface="Arial"/>
              </a:rPr>
              <a:t>of</a:t>
            </a:r>
            <a:r>
              <a:rPr lang="en-GB" sz="700" spc="-30">
                <a:latin typeface="Arial"/>
                <a:cs typeface="Arial"/>
              </a:rPr>
              <a:t> </a:t>
            </a:r>
            <a:r>
              <a:rPr lang="en-GB" sz="700" spc="-5">
                <a:latin typeface="Arial"/>
                <a:cs typeface="Arial"/>
              </a:rPr>
              <a:t>any loss, expense or damage incurred by Supplier </a:t>
            </a:r>
            <a:r>
              <a:rPr lang="en-GB" sz="700">
                <a:latin typeface="Arial"/>
                <a:cs typeface="Arial"/>
              </a:rPr>
              <a:t>as </a:t>
            </a:r>
            <a:r>
              <a:rPr lang="en-GB" sz="700" spc="-5">
                <a:latin typeface="Arial"/>
                <a:cs typeface="Arial"/>
              </a:rPr>
              <a:t>a result of </a:t>
            </a:r>
            <a:r>
              <a:rPr lang="en-GB" sz="700">
                <a:latin typeface="Arial"/>
                <a:cs typeface="Arial"/>
              </a:rPr>
              <a:t>(i) </a:t>
            </a:r>
            <a:r>
              <a:rPr lang="en-GB" sz="700" spc="-5">
                <a:latin typeface="Arial"/>
                <a:cs typeface="Arial"/>
              </a:rPr>
              <a:t>a violation of </a:t>
            </a:r>
            <a:r>
              <a:rPr lang="en-GB" sz="700">
                <a:latin typeface="Arial"/>
                <a:cs typeface="Arial"/>
              </a:rPr>
              <a:t>law </a:t>
            </a:r>
            <a:r>
              <a:rPr lang="en-GB" sz="700" spc="-180">
                <a:latin typeface="Arial"/>
                <a:cs typeface="Arial"/>
              </a:rPr>
              <a:t> </a:t>
            </a:r>
            <a:r>
              <a:rPr lang="en-GB" sz="700" spc="-5">
                <a:latin typeface="Arial"/>
                <a:cs typeface="Arial"/>
              </a:rPr>
              <a:t>by</a:t>
            </a:r>
            <a:r>
              <a:rPr lang="en-GB" sz="700" spc="-35">
                <a:latin typeface="Arial"/>
                <a:cs typeface="Arial"/>
              </a:rPr>
              <a:t> </a:t>
            </a:r>
            <a:r>
              <a:rPr lang="en-GB" sz="700" spc="-5">
                <a:latin typeface="Arial"/>
                <a:cs typeface="Arial"/>
              </a:rPr>
              <a:t>the</a:t>
            </a:r>
            <a:r>
              <a:rPr lang="en-GB" sz="700" spc="-25">
                <a:latin typeface="Arial"/>
                <a:cs typeface="Arial"/>
              </a:rPr>
              <a:t> </a:t>
            </a:r>
            <a:r>
              <a:rPr lang="en-GB" sz="700" spc="-5">
                <a:latin typeface="Arial"/>
                <a:cs typeface="Arial"/>
              </a:rPr>
              <a:t>Client,</a:t>
            </a:r>
            <a:r>
              <a:rPr lang="en-GB" sz="700" spc="-25">
                <a:latin typeface="Arial"/>
                <a:cs typeface="Arial"/>
              </a:rPr>
              <a:t> </a:t>
            </a:r>
            <a:r>
              <a:rPr lang="en-GB" sz="700" spc="-5">
                <a:latin typeface="Arial"/>
                <a:cs typeface="Arial"/>
              </a:rPr>
              <a:t>and</a:t>
            </a:r>
            <a:r>
              <a:rPr lang="en-GB" sz="700" spc="-35">
                <a:latin typeface="Arial"/>
                <a:cs typeface="Arial"/>
              </a:rPr>
              <a:t> </a:t>
            </a:r>
            <a:r>
              <a:rPr lang="en-GB" sz="700">
                <a:latin typeface="Arial"/>
                <a:cs typeface="Arial"/>
              </a:rPr>
              <a:t>(ii)</a:t>
            </a:r>
            <a:r>
              <a:rPr lang="en-GB" sz="700" spc="-30">
                <a:latin typeface="Arial"/>
                <a:cs typeface="Arial"/>
              </a:rPr>
              <a:t> </a:t>
            </a:r>
            <a:r>
              <a:rPr lang="en-GB" sz="700" spc="-10">
                <a:latin typeface="Arial"/>
                <a:cs typeface="Arial"/>
              </a:rPr>
              <a:t>any</a:t>
            </a:r>
            <a:r>
              <a:rPr lang="en-GB" sz="700" spc="-25">
                <a:latin typeface="Arial"/>
                <a:cs typeface="Arial"/>
              </a:rPr>
              <a:t> </a:t>
            </a:r>
            <a:r>
              <a:rPr lang="en-GB" sz="700" spc="-5">
                <a:latin typeface="Arial"/>
                <a:cs typeface="Arial"/>
              </a:rPr>
              <a:t>claim</a:t>
            </a:r>
            <a:r>
              <a:rPr lang="en-GB" sz="700" spc="-10">
                <a:latin typeface="Arial"/>
                <a:cs typeface="Arial"/>
              </a:rPr>
              <a:t> </a:t>
            </a:r>
            <a:r>
              <a:rPr lang="en-GB" sz="700" spc="-5">
                <a:latin typeface="Arial"/>
                <a:cs typeface="Arial"/>
              </a:rPr>
              <a:t>of</a:t>
            </a:r>
            <a:r>
              <a:rPr lang="en-GB" sz="700" spc="-40">
                <a:latin typeface="Arial"/>
                <a:cs typeface="Arial"/>
              </a:rPr>
              <a:t> </a:t>
            </a:r>
            <a:r>
              <a:rPr lang="en-GB" sz="700" spc="-5">
                <a:latin typeface="Arial"/>
                <a:cs typeface="Arial"/>
              </a:rPr>
              <a:t>intellectual</a:t>
            </a:r>
            <a:r>
              <a:rPr lang="en-GB" sz="700" spc="-25">
                <a:latin typeface="Arial"/>
                <a:cs typeface="Arial"/>
              </a:rPr>
              <a:t> </a:t>
            </a:r>
            <a:r>
              <a:rPr lang="en-GB" sz="700" spc="-5">
                <a:latin typeface="Arial"/>
                <a:cs typeface="Arial"/>
              </a:rPr>
              <a:t>property</a:t>
            </a:r>
            <a:r>
              <a:rPr lang="en-GB" sz="700" spc="-35">
                <a:latin typeface="Arial"/>
                <a:cs typeface="Arial"/>
              </a:rPr>
              <a:t> </a:t>
            </a:r>
            <a:r>
              <a:rPr lang="en-GB" sz="700" spc="-5">
                <a:latin typeface="Arial"/>
                <a:cs typeface="Arial"/>
              </a:rPr>
              <a:t>rights</a:t>
            </a:r>
            <a:r>
              <a:rPr lang="en-GB" sz="700" spc="-30">
                <a:latin typeface="Arial"/>
                <a:cs typeface="Arial"/>
              </a:rPr>
              <a:t> </a:t>
            </a:r>
            <a:r>
              <a:rPr lang="en-GB" sz="700" spc="-5">
                <a:latin typeface="Arial"/>
                <a:cs typeface="Arial"/>
              </a:rPr>
              <a:t>infringement</a:t>
            </a:r>
            <a:r>
              <a:rPr lang="en-GB" sz="700" spc="-25">
                <a:latin typeface="Arial"/>
                <a:cs typeface="Arial"/>
              </a:rPr>
              <a:t> </a:t>
            </a:r>
            <a:r>
              <a:rPr lang="en-GB" sz="700" spc="-5">
                <a:latin typeface="Arial"/>
                <a:cs typeface="Arial"/>
              </a:rPr>
              <a:t>by</a:t>
            </a:r>
            <a:r>
              <a:rPr lang="en-GB" sz="700" spc="-25">
                <a:latin typeface="Arial"/>
                <a:cs typeface="Arial"/>
              </a:rPr>
              <a:t> </a:t>
            </a:r>
            <a:r>
              <a:rPr lang="en-GB" sz="700" spc="-5">
                <a:latin typeface="Arial"/>
                <a:cs typeface="Arial"/>
              </a:rPr>
              <a:t>any </a:t>
            </a:r>
            <a:r>
              <a:rPr lang="en-GB" sz="700">
                <a:latin typeface="Arial"/>
                <a:cs typeface="Arial"/>
              </a:rPr>
              <a:t> </a:t>
            </a:r>
            <a:r>
              <a:rPr lang="en-GB" sz="700" spc="-5">
                <a:latin typeface="Arial"/>
                <a:cs typeface="Arial"/>
              </a:rPr>
              <a:t>third</a:t>
            </a:r>
            <a:r>
              <a:rPr lang="en-GB" sz="700">
                <a:latin typeface="Arial"/>
                <a:cs typeface="Arial"/>
              </a:rPr>
              <a:t> </a:t>
            </a:r>
            <a:r>
              <a:rPr lang="en-GB" sz="700" spc="-5">
                <a:latin typeface="Arial"/>
                <a:cs typeface="Arial"/>
              </a:rPr>
              <a:t>party,</a:t>
            </a:r>
            <a:r>
              <a:rPr lang="en-GB" sz="700">
                <a:latin typeface="Arial"/>
                <a:cs typeface="Arial"/>
              </a:rPr>
              <a:t> to</a:t>
            </a:r>
            <a:r>
              <a:rPr lang="en-GB" sz="700" spc="5">
                <a:latin typeface="Arial"/>
                <a:cs typeface="Arial"/>
              </a:rPr>
              <a:t> </a:t>
            </a:r>
            <a:r>
              <a:rPr lang="en-GB" sz="700" spc="-5">
                <a:latin typeface="Arial"/>
                <a:cs typeface="Arial"/>
              </a:rPr>
              <a:t>the</a:t>
            </a:r>
            <a:r>
              <a:rPr lang="en-GB" sz="700">
                <a:latin typeface="Arial"/>
                <a:cs typeface="Arial"/>
              </a:rPr>
              <a:t> </a:t>
            </a:r>
            <a:r>
              <a:rPr lang="en-GB" sz="700" spc="-5">
                <a:latin typeface="Arial"/>
                <a:cs typeface="Arial"/>
              </a:rPr>
              <a:t>extent</a:t>
            </a:r>
            <a:r>
              <a:rPr lang="en-GB" sz="700">
                <a:latin typeface="Arial"/>
                <a:cs typeface="Arial"/>
              </a:rPr>
              <a:t> </a:t>
            </a:r>
            <a:r>
              <a:rPr lang="en-GB" sz="700" spc="-5">
                <a:latin typeface="Arial"/>
                <a:cs typeface="Arial"/>
              </a:rPr>
              <a:t>that</a:t>
            </a:r>
            <a:r>
              <a:rPr lang="en-GB" sz="700">
                <a:latin typeface="Arial"/>
                <a:cs typeface="Arial"/>
              </a:rPr>
              <a:t> </a:t>
            </a:r>
            <a:r>
              <a:rPr lang="en-GB" sz="700" spc="-5">
                <a:latin typeface="Arial"/>
                <a:cs typeface="Arial"/>
              </a:rPr>
              <a:t>such</a:t>
            </a:r>
            <a:r>
              <a:rPr lang="en-GB" sz="700">
                <a:latin typeface="Arial"/>
                <a:cs typeface="Arial"/>
              </a:rPr>
              <a:t> </a:t>
            </a:r>
            <a:r>
              <a:rPr lang="en-GB" sz="700" spc="-5">
                <a:latin typeface="Arial"/>
                <a:cs typeface="Arial"/>
              </a:rPr>
              <a:t>loss,</a:t>
            </a:r>
            <a:r>
              <a:rPr lang="en-GB" sz="700">
                <a:latin typeface="Arial"/>
                <a:cs typeface="Arial"/>
              </a:rPr>
              <a:t> </a:t>
            </a:r>
            <a:r>
              <a:rPr lang="en-GB" sz="700" spc="-5">
                <a:latin typeface="Arial"/>
                <a:cs typeface="Arial"/>
              </a:rPr>
              <a:t>expense</a:t>
            </a:r>
            <a:r>
              <a:rPr lang="en-GB" sz="700">
                <a:latin typeface="Arial"/>
                <a:cs typeface="Arial"/>
              </a:rPr>
              <a:t> </a:t>
            </a:r>
            <a:r>
              <a:rPr lang="en-GB" sz="700" spc="-5">
                <a:latin typeface="Arial"/>
                <a:cs typeface="Arial"/>
              </a:rPr>
              <a:t>or</a:t>
            </a:r>
            <a:r>
              <a:rPr lang="en-GB" sz="700">
                <a:latin typeface="Arial"/>
                <a:cs typeface="Arial"/>
              </a:rPr>
              <a:t> </a:t>
            </a:r>
            <a:r>
              <a:rPr lang="en-GB" sz="700" spc="-5">
                <a:latin typeface="Arial"/>
                <a:cs typeface="Arial"/>
              </a:rPr>
              <a:t>damage</a:t>
            </a:r>
            <a:r>
              <a:rPr lang="en-GB" sz="700">
                <a:latin typeface="Arial"/>
                <a:cs typeface="Arial"/>
              </a:rPr>
              <a:t> </a:t>
            </a:r>
            <a:r>
              <a:rPr lang="en-GB" sz="700" spc="-5">
                <a:latin typeface="Arial"/>
                <a:cs typeface="Arial"/>
              </a:rPr>
              <a:t>arises</a:t>
            </a:r>
            <a:r>
              <a:rPr lang="en-GB" sz="700">
                <a:latin typeface="Arial"/>
                <a:cs typeface="Arial"/>
              </a:rPr>
              <a:t> </a:t>
            </a:r>
            <a:r>
              <a:rPr lang="en-GB" sz="700" spc="-5">
                <a:latin typeface="Arial"/>
                <a:cs typeface="Arial"/>
              </a:rPr>
              <a:t>from </a:t>
            </a:r>
            <a:r>
              <a:rPr lang="en-GB" sz="700">
                <a:latin typeface="Arial"/>
                <a:cs typeface="Arial"/>
              </a:rPr>
              <a:t> </a:t>
            </a:r>
            <a:r>
              <a:rPr lang="en-GB" sz="700" spc="-5">
                <a:latin typeface="Arial"/>
                <a:cs typeface="Arial"/>
              </a:rPr>
              <a:t>information </a:t>
            </a:r>
            <a:r>
              <a:rPr lang="en-GB" sz="700">
                <a:latin typeface="Arial"/>
                <a:cs typeface="Arial"/>
              </a:rPr>
              <a:t>or </a:t>
            </a:r>
            <a:r>
              <a:rPr lang="en-GB" sz="700" spc="-5">
                <a:latin typeface="Arial"/>
                <a:cs typeface="Arial"/>
              </a:rPr>
              <a:t>data supplied to Supplier by the Client </a:t>
            </a:r>
            <a:r>
              <a:rPr lang="en-GB" sz="700">
                <a:latin typeface="Arial"/>
                <a:cs typeface="Arial"/>
              </a:rPr>
              <a:t>or by </a:t>
            </a:r>
            <a:r>
              <a:rPr lang="en-GB" sz="700" spc="-5">
                <a:latin typeface="Arial"/>
                <a:cs typeface="Arial"/>
              </a:rPr>
              <a:t>any other party </a:t>
            </a:r>
            <a:r>
              <a:rPr lang="en-GB" sz="700">
                <a:latin typeface="Arial"/>
                <a:cs typeface="Arial"/>
              </a:rPr>
              <a:t>on </a:t>
            </a:r>
            <a:r>
              <a:rPr lang="en-GB" sz="700" spc="5">
                <a:latin typeface="Arial"/>
                <a:cs typeface="Arial"/>
              </a:rPr>
              <a:t> </a:t>
            </a:r>
            <a:r>
              <a:rPr lang="en-GB" sz="700" spc="-5">
                <a:latin typeface="Arial"/>
                <a:cs typeface="Arial"/>
              </a:rPr>
              <a:t>behalf</a:t>
            </a:r>
            <a:r>
              <a:rPr lang="en-GB" sz="700">
                <a:latin typeface="Arial"/>
                <a:cs typeface="Arial"/>
              </a:rPr>
              <a:t> </a:t>
            </a:r>
            <a:r>
              <a:rPr lang="en-GB" sz="700" spc="-5">
                <a:latin typeface="Arial"/>
                <a:cs typeface="Arial"/>
              </a:rPr>
              <a:t>of the</a:t>
            </a:r>
            <a:r>
              <a:rPr lang="en-GB" sz="700" spc="-10">
                <a:latin typeface="Arial"/>
                <a:cs typeface="Arial"/>
              </a:rPr>
              <a:t> </a:t>
            </a:r>
            <a:r>
              <a:rPr lang="en-GB" sz="700" spc="-5">
                <a:latin typeface="Arial"/>
                <a:cs typeface="Arial"/>
              </a:rPr>
              <a:t>Client.</a:t>
            </a:r>
            <a:endParaRPr lang="en-GB" sz="700">
              <a:latin typeface="Arial"/>
              <a:cs typeface="Arial"/>
            </a:endParaRPr>
          </a:p>
          <a:p>
            <a:pPr marL="180000" marR="6350" indent="-180000" algn="just">
              <a:spcBef>
                <a:spcPts val="300"/>
              </a:spcBef>
              <a:spcAft>
                <a:spcPts val="300"/>
              </a:spcAft>
              <a:buAutoNum type="arabicPeriod" startAt="36"/>
              <a:tabLst>
                <a:tab pos="193040" algn="l"/>
              </a:tabLst>
            </a:pPr>
            <a:r>
              <a:rPr lang="en-GB" sz="700" u="sng" spc="-5">
                <a:uFill>
                  <a:solidFill>
                    <a:srgbClr val="000000"/>
                  </a:solidFill>
                </a:uFill>
                <a:latin typeface="Arial"/>
                <a:cs typeface="Arial"/>
              </a:rPr>
              <a:t>Product Testing</a:t>
            </a:r>
            <a:r>
              <a:rPr lang="en-GB" sz="700" spc="-5">
                <a:latin typeface="Arial"/>
                <a:cs typeface="Arial"/>
              </a:rPr>
              <a:t>:</a:t>
            </a:r>
            <a:r>
              <a:rPr lang="en-GB" sz="700">
                <a:latin typeface="Arial"/>
                <a:cs typeface="Arial"/>
              </a:rPr>
              <a:t> In </a:t>
            </a:r>
            <a:r>
              <a:rPr lang="en-GB" sz="700" spc="-5">
                <a:latin typeface="Arial"/>
                <a:cs typeface="Arial"/>
              </a:rPr>
              <a:t>the event </a:t>
            </a:r>
            <a:r>
              <a:rPr lang="en-GB" sz="700">
                <a:latin typeface="Arial"/>
                <a:cs typeface="Arial"/>
              </a:rPr>
              <a:t>that </a:t>
            </a:r>
            <a:r>
              <a:rPr lang="en-GB" sz="700" spc="-5">
                <a:latin typeface="Arial"/>
                <a:cs typeface="Arial"/>
              </a:rPr>
              <a:t>for </a:t>
            </a:r>
            <a:r>
              <a:rPr lang="en-GB" sz="700" spc="-10">
                <a:latin typeface="Arial"/>
                <a:cs typeface="Arial"/>
              </a:rPr>
              <a:t>the </a:t>
            </a:r>
            <a:r>
              <a:rPr lang="en-GB" sz="700" spc="-5">
                <a:latin typeface="Arial"/>
                <a:cs typeface="Arial"/>
              </a:rPr>
              <a:t>purposes of the Services Supplier </a:t>
            </a:r>
            <a:r>
              <a:rPr lang="en-GB" sz="700">
                <a:latin typeface="Arial"/>
                <a:cs typeface="Arial"/>
              </a:rPr>
              <a:t> </a:t>
            </a:r>
            <a:r>
              <a:rPr lang="en-GB" sz="700" spc="-5">
                <a:latin typeface="Arial"/>
                <a:cs typeface="Arial"/>
              </a:rPr>
              <a:t>requires respondents to examine, test</a:t>
            </a:r>
            <a:r>
              <a:rPr lang="en-GB" sz="700">
                <a:latin typeface="Arial"/>
                <a:cs typeface="Arial"/>
              </a:rPr>
              <a:t> </a:t>
            </a:r>
            <a:r>
              <a:rPr lang="en-GB" sz="700" spc="-5">
                <a:latin typeface="Arial"/>
                <a:cs typeface="Arial"/>
              </a:rPr>
              <a:t>or </a:t>
            </a:r>
            <a:r>
              <a:rPr lang="en-GB" sz="700" spc="-10">
                <a:latin typeface="Arial"/>
                <a:cs typeface="Arial"/>
              </a:rPr>
              <a:t>use</a:t>
            </a:r>
            <a:r>
              <a:rPr lang="en-GB" sz="700" spc="170">
                <a:latin typeface="Arial"/>
                <a:cs typeface="Arial"/>
              </a:rPr>
              <a:t> </a:t>
            </a:r>
            <a:r>
              <a:rPr lang="en-GB" sz="700" spc="-10">
                <a:latin typeface="Arial"/>
                <a:cs typeface="Arial"/>
              </a:rPr>
              <a:t>any </a:t>
            </a:r>
            <a:r>
              <a:rPr lang="en-GB" sz="700" spc="-5">
                <a:latin typeface="Arial"/>
                <a:cs typeface="Arial"/>
              </a:rPr>
              <a:t>products or services, the </a:t>
            </a:r>
            <a:r>
              <a:rPr lang="en-GB" sz="700">
                <a:latin typeface="Arial"/>
                <a:cs typeface="Arial"/>
              </a:rPr>
              <a:t> </a:t>
            </a:r>
            <a:r>
              <a:rPr lang="en-GB" sz="700" spc="-5">
                <a:latin typeface="Arial"/>
                <a:cs typeface="Arial"/>
              </a:rPr>
              <a:t>Client shall indemnify Supplier </a:t>
            </a:r>
            <a:r>
              <a:rPr lang="en-GB" sz="700">
                <a:latin typeface="Arial"/>
                <a:cs typeface="Arial"/>
              </a:rPr>
              <a:t>in full </a:t>
            </a:r>
            <a:r>
              <a:rPr lang="en-GB" sz="700" spc="-5">
                <a:latin typeface="Arial"/>
                <a:cs typeface="Arial"/>
              </a:rPr>
              <a:t>against any action or claim, in relation </a:t>
            </a:r>
            <a:r>
              <a:rPr lang="en-GB" sz="700">
                <a:latin typeface="Arial"/>
                <a:cs typeface="Arial"/>
              </a:rPr>
              <a:t>to </a:t>
            </a:r>
            <a:r>
              <a:rPr lang="en-GB" sz="700" spc="5">
                <a:latin typeface="Arial"/>
                <a:cs typeface="Arial"/>
              </a:rPr>
              <a:t> </a:t>
            </a:r>
            <a:r>
              <a:rPr lang="en-GB" sz="700" spc="-5">
                <a:latin typeface="Arial"/>
                <a:cs typeface="Arial"/>
              </a:rPr>
              <a:t>liability, loss, damage, costs or expenses relating </a:t>
            </a:r>
            <a:r>
              <a:rPr lang="en-GB" sz="700">
                <a:latin typeface="Arial"/>
                <a:cs typeface="Arial"/>
              </a:rPr>
              <a:t>to </a:t>
            </a:r>
            <a:r>
              <a:rPr lang="en-GB" sz="700" spc="-5">
                <a:latin typeface="Arial"/>
                <a:cs typeface="Arial"/>
              </a:rPr>
              <a:t>such examination, test </a:t>
            </a:r>
            <a:r>
              <a:rPr lang="en-GB" sz="700">
                <a:latin typeface="Arial"/>
                <a:cs typeface="Arial"/>
              </a:rPr>
              <a:t>or </a:t>
            </a:r>
            <a:r>
              <a:rPr lang="en-GB" sz="700" spc="5">
                <a:latin typeface="Arial"/>
                <a:cs typeface="Arial"/>
              </a:rPr>
              <a:t> </a:t>
            </a:r>
            <a:r>
              <a:rPr lang="en-GB" sz="700" spc="-10">
                <a:latin typeface="Arial"/>
                <a:cs typeface="Arial"/>
              </a:rPr>
              <a:t>use</a:t>
            </a:r>
            <a:r>
              <a:rPr lang="en-GB" sz="700">
                <a:latin typeface="Arial"/>
                <a:cs typeface="Arial"/>
              </a:rPr>
              <a:t> </a:t>
            </a:r>
            <a:r>
              <a:rPr lang="en-GB" sz="700" spc="-5">
                <a:latin typeface="Arial"/>
                <a:cs typeface="Arial"/>
              </a:rPr>
              <a:t>of such</a:t>
            </a:r>
            <a:r>
              <a:rPr lang="en-GB" sz="700" spc="5">
                <a:latin typeface="Arial"/>
                <a:cs typeface="Arial"/>
              </a:rPr>
              <a:t> </a:t>
            </a:r>
            <a:r>
              <a:rPr lang="en-GB" sz="700" spc="-5">
                <a:latin typeface="Arial"/>
                <a:cs typeface="Arial"/>
              </a:rPr>
              <a:t>products</a:t>
            </a:r>
            <a:r>
              <a:rPr lang="en-GB" sz="700" spc="5">
                <a:latin typeface="Arial"/>
                <a:cs typeface="Arial"/>
              </a:rPr>
              <a:t> </a:t>
            </a:r>
            <a:r>
              <a:rPr lang="en-GB" sz="700" spc="-5">
                <a:latin typeface="Arial"/>
                <a:cs typeface="Arial"/>
              </a:rPr>
              <a:t>or</a:t>
            </a:r>
            <a:r>
              <a:rPr lang="en-GB" sz="700" spc="5">
                <a:latin typeface="Arial"/>
                <a:cs typeface="Arial"/>
              </a:rPr>
              <a:t> </a:t>
            </a:r>
            <a:r>
              <a:rPr lang="en-GB" sz="700" spc="-5">
                <a:latin typeface="Arial"/>
                <a:cs typeface="Arial"/>
              </a:rPr>
              <a:t>services.</a:t>
            </a:r>
            <a:endParaRPr lang="en-GB" sz="700">
              <a:latin typeface="Arial"/>
              <a:cs typeface="Arial"/>
            </a:endParaRPr>
          </a:p>
          <a:p>
            <a:pPr marL="180000" marR="5080" indent="-180000" algn="just">
              <a:spcBef>
                <a:spcPts val="300"/>
              </a:spcBef>
              <a:spcAft>
                <a:spcPts val="300"/>
              </a:spcAft>
              <a:buAutoNum type="arabicPeriod" startAt="36"/>
              <a:tabLst>
                <a:tab pos="193040" algn="l"/>
              </a:tabLst>
            </a:pPr>
            <a:r>
              <a:rPr lang="en-GB" sz="700" spc="-5">
                <a:latin typeface="Arial"/>
                <a:cs typeface="Arial"/>
              </a:rPr>
              <a:t>In the event that Supplier or any </a:t>
            </a:r>
            <a:r>
              <a:rPr lang="en-GB" sz="700">
                <a:latin typeface="Arial"/>
                <a:cs typeface="Arial"/>
              </a:rPr>
              <a:t>of </a:t>
            </a:r>
            <a:r>
              <a:rPr lang="en-GB" sz="700" spc="-5">
                <a:latin typeface="Arial"/>
                <a:cs typeface="Arial"/>
              </a:rPr>
              <a:t>its employees, agents or subcontractors is </a:t>
            </a:r>
            <a:r>
              <a:rPr lang="en-GB" sz="700">
                <a:latin typeface="Arial"/>
                <a:cs typeface="Arial"/>
              </a:rPr>
              <a:t> </a:t>
            </a:r>
            <a:r>
              <a:rPr lang="en-GB" sz="700" spc="-5">
                <a:latin typeface="Arial"/>
                <a:cs typeface="Arial"/>
              </a:rPr>
              <a:t>served</a:t>
            </a:r>
            <a:r>
              <a:rPr lang="en-GB" sz="700" spc="15">
                <a:latin typeface="Arial"/>
                <a:cs typeface="Arial"/>
              </a:rPr>
              <a:t> </a:t>
            </a:r>
            <a:r>
              <a:rPr lang="en-GB" sz="700">
                <a:latin typeface="Arial"/>
                <a:cs typeface="Arial"/>
              </a:rPr>
              <a:t>with</a:t>
            </a:r>
            <a:r>
              <a:rPr lang="en-GB" sz="700" spc="15">
                <a:latin typeface="Arial"/>
                <a:cs typeface="Arial"/>
              </a:rPr>
              <a:t> </a:t>
            </a:r>
            <a:r>
              <a:rPr lang="en-GB" sz="700">
                <a:latin typeface="Arial"/>
                <a:cs typeface="Arial"/>
              </a:rPr>
              <a:t>or</a:t>
            </a:r>
            <a:r>
              <a:rPr lang="en-GB" sz="700" spc="20">
                <a:latin typeface="Arial"/>
                <a:cs typeface="Arial"/>
              </a:rPr>
              <a:t> </a:t>
            </a:r>
            <a:r>
              <a:rPr lang="en-GB" sz="700" spc="-5">
                <a:latin typeface="Arial"/>
                <a:cs typeface="Arial"/>
              </a:rPr>
              <a:t>becomes</a:t>
            </a:r>
            <a:r>
              <a:rPr lang="en-GB" sz="700" spc="30">
                <a:latin typeface="Arial"/>
                <a:cs typeface="Arial"/>
              </a:rPr>
              <a:t> </a:t>
            </a:r>
            <a:r>
              <a:rPr lang="en-GB" sz="700" spc="-5">
                <a:latin typeface="Arial"/>
                <a:cs typeface="Arial"/>
              </a:rPr>
              <a:t>subject</a:t>
            </a:r>
            <a:r>
              <a:rPr lang="en-GB" sz="700" spc="30">
                <a:latin typeface="Arial"/>
                <a:cs typeface="Arial"/>
              </a:rPr>
              <a:t> </a:t>
            </a:r>
            <a:r>
              <a:rPr lang="en-GB" sz="700" spc="-5">
                <a:latin typeface="Arial"/>
                <a:cs typeface="Arial"/>
              </a:rPr>
              <a:t>to</a:t>
            </a:r>
            <a:r>
              <a:rPr lang="en-GB" sz="700" spc="20">
                <a:latin typeface="Arial"/>
                <a:cs typeface="Arial"/>
              </a:rPr>
              <a:t> </a:t>
            </a:r>
            <a:r>
              <a:rPr lang="en-GB" sz="700" spc="-5">
                <a:latin typeface="Arial"/>
                <a:cs typeface="Arial"/>
              </a:rPr>
              <a:t>any</a:t>
            </a:r>
            <a:r>
              <a:rPr lang="en-GB" sz="700" spc="30">
                <a:latin typeface="Arial"/>
                <a:cs typeface="Arial"/>
              </a:rPr>
              <a:t> </a:t>
            </a:r>
            <a:r>
              <a:rPr lang="en-GB" sz="700" spc="-5">
                <a:latin typeface="Arial"/>
                <a:cs typeface="Arial"/>
              </a:rPr>
              <a:t>subpoena,</a:t>
            </a:r>
            <a:r>
              <a:rPr lang="en-GB" sz="700" spc="35">
                <a:latin typeface="Arial"/>
                <a:cs typeface="Arial"/>
              </a:rPr>
              <a:t> </a:t>
            </a:r>
            <a:r>
              <a:rPr lang="en-GB" sz="700" spc="-5">
                <a:latin typeface="Arial"/>
                <a:cs typeface="Arial"/>
              </a:rPr>
              <a:t>order</a:t>
            </a:r>
            <a:r>
              <a:rPr lang="en-GB" sz="700" spc="15">
                <a:latin typeface="Arial"/>
                <a:cs typeface="Arial"/>
              </a:rPr>
              <a:t> </a:t>
            </a:r>
            <a:r>
              <a:rPr lang="en-GB" sz="700">
                <a:latin typeface="Arial"/>
                <a:cs typeface="Arial"/>
              </a:rPr>
              <a:t>or</a:t>
            </a:r>
            <a:r>
              <a:rPr lang="en-GB" sz="700" spc="15">
                <a:latin typeface="Arial"/>
                <a:cs typeface="Arial"/>
              </a:rPr>
              <a:t> </a:t>
            </a:r>
            <a:r>
              <a:rPr lang="en-GB" sz="700" spc="-5">
                <a:latin typeface="Arial"/>
                <a:cs typeface="Arial"/>
              </a:rPr>
              <a:t>other</a:t>
            </a:r>
            <a:r>
              <a:rPr lang="en-GB" sz="700" spc="20">
                <a:latin typeface="Arial"/>
                <a:cs typeface="Arial"/>
              </a:rPr>
              <a:t> </a:t>
            </a:r>
            <a:r>
              <a:rPr lang="en-GB" sz="700" spc="-5">
                <a:latin typeface="Arial"/>
                <a:cs typeface="Arial"/>
              </a:rPr>
              <a:t>legal</a:t>
            </a:r>
            <a:r>
              <a:rPr lang="en-GB" sz="700" spc="20">
                <a:latin typeface="Arial"/>
                <a:cs typeface="Arial"/>
              </a:rPr>
              <a:t> </a:t>
            </a:r>
            <a:r>
              <a:rPr lang="en-GB" sz="700" spc="-5">
                <a:latin typeface="Arial"/>
                <a:cs typeface="Arial"/>
              </a:rPr>
              <a:t>process </a:t>
            </a:r>
            <a:r>
              <a:rPr lang="en-GB" sz="700">
                <a:latin typeface="Arial"/>
                <a:cs typeface="Arial"/>
              </a:rPr>
              <a:t> </a:t>
            </a:r>
            <a:r>
              <a:rPr lang="en-GB" sz="700" spc="-5">
                <a:latin typeface="Arial"/>
                <a:cs typeface="Arial"/>
              </a:rPr>
              <a:t>in a legal proceeding to which Supplier is </a:t>
            </a:r>
            <a:r>
              <a:rPr lang="en-GB" sz="700" spc="-10">
                <a:latin typeface="Arial"/>
                <a:cs typeface="Arial"/>
              </a:rPr>
              <a:t>not </a:t>
            </a:r>
            <a:r>
              <a:rPr lang="en-GB" sz="700" spc="-5">
                <a:latin typeface="Arial"/>
                <a:cs typeface="Arial"/>
              </a:rPr>
              <a:t>a party, seeking disclosure of </a:t>
            </a:r>
            <a:r>
              <a:rPr lang="en-GB" sz="700" spc="-10">
                <a:latin typeface="Arial"/>
                <a:cs typeface="Arial"/>
              </a:rPr>
              <a:t>any </a:t>
            </a:r>
            <a:r>
              <a:rPr lang="en-GB" sz="700" spc="-5">
                <a:latin typeface="Arial"/>
                <a:cs typeface="Arial"/>
              </a:rPr>
              <a:t> materials </a:t>
            </a:r>
            <a:r>
              <a:rPr lang="en-GB" sz="700">
                <a:latin typeface="Arial"/>
                <a:cs typeface="Arial"/>
              </a:rPr>
              <a:t>or </a:t>
            </a:r>
            <a:r>
              <a:rPr lang="en-GB" sz="700" spc="-5">
                <a:latin typeface="Arial"/>
                <a:cs typeface="Arial"/>
              </a:rPr>
              <a:t>information related </a:t>
            </a:r>
            <a:r>
              <a:rPr lang="en-GB" sz="700">
                <a:latin typeface="Arial"/>
                <a:cs typeface="Arial"/>
              </a:rPr>
              <a:t>to </a:t>
            </a:r>
            <a:r>
              <a:rPr lang="en-GB" sz="700" spc="-5">
                <a:latin typeface="Arial"/>
                <a:cs typeface="Arial"/>
              </a:rPr>
              <a:t>the Services or </a:t>
            </a:r>
            <a:r>
              <a:rPr lang="en-GB" sz="700" spc="-10">
                <a:latin typeface="Arial"/>
                <a:cs typeface="Arial"/>
              </a:rPr>
              <a:t>the </a:t>
            </a:r>
            <a:r>
              <a:rPr lang="en-GB" sz="700" spc="-5">
                <a:latin typeface="Arial"/>
                <a:cs typeface="Arial"/>
              </a:rPr>
              <a:t>Deliverables </a:t>
            </a:r>
            <a:r>
              <a:rPr lang="en-GB" sz="700">
                <a:latin typeface="Arial"/>
                <a:cs typeface="Arial"/>
              </a:rPr>
              <a:t>that </a:t>
            </a:r>
            <a:r>
              <a:rPr lang="en-GB" sz="700" spc="-5">
                <a:latin typeface="Arial"/>
                <a:cs typeface="Arial"/>
              </a:rPr>
              <a:t>Supplier </a:t>
            </a:r>
            <a:r>
              <a:rPr lang="en-GB" sz="700" spc="-180">
                <a:latin typeface="Arial"/>
                <a:cs typeface="Arial"/>
              </a:rPr>
              <a:t> </a:t>
            </a:r>
            <a:r>
              <a:rPr lang="en-GB" sz="700" spc="-5">
                <a:latin typeface="Arial"/>
                <a:cs typeface="Arial"/>
              </a:rPr>
              <a:t>renders </a:t>
            </a:r>
            <a:r>
              <a:rPr lang="en-GB" sz="700">
                <a:latin typeface="Arial"/>
                <a:cs typeface="Arial"/>
              </a:rPr>
              <a:t>or </a:t>
            </a:r>
            <a:r>
              <a:rPr lang="en-GB" sz="700" spc="-5">
                <a:latin typeface="Arial"/>
                <a:cs typeface="Arial"/>
              </a:rPr>
              <a:t>delivers </a:t>
            </a:r>
            <a:r>
              <a:rPr lang="en-GB" sz="700">
                <a:latin typeface="Arial"/>
                <a:cs typeface="Arial"/>
              </a:rPr>
              <a:t>to </a:t>
            </a:r>
            <a:r>
              <a:rPr lang="en-GB" sz="700" spc="-5">
                <a:latin typeface="Arial"/>
                <a:cs typeface="Arial"/>
              </a:rPr>
              <a:t>Client hereunder, then Client shall bear and/or reimburse </a:t>
            </a:r>
            <a:r>
              <a:rPr lang="en-GB" sz="700">
                <a:latin typeface="Arial"/>
                <a:cs typeface="Arial"/>
              </a:rPr>
              <a:t> </a:t>
            </a:r>
            <a:r>
              <a:rPr lang="en-GB" sz="700" spc="-5">
                <a:latin typeface="Arial"/>
                <a:cs typeface="Arial"/>
              </a:rPr>
              <a:t>Supplier</a:t>
            </a:r>
            <a:r>
              <a:rPr lang="en-GB" sz="700" spc="-45">
                <a:latin typeface="Arial"/>
                <a:cs typeface="Arial"/>
              </a:rPr>
              <a:t> </a:t>
            </a:r>
            <a:r>
              <a:rPr lang="en-GB" sz="700">
                <a:latin typeface="Arial"/>
                <a:cs typeface="Arial"/>
              </a:rPr>
              <a:t>for</a:t>
            </a:r>
            <a:r>
              <a:rPr lang="en-GB" sz="700" spc="-40">
                <a:latin typeface="Arial"/>
                <a:cs typeface="Arial"/>
              </a:rPr>
              <a:t> </a:t>
            </a:r>
            <a:r>
              <a:rPr lang="en-GB" sz="700" spc="-5">
                <a:latin typeface="Arial"/>
                <a:cs typeface="Arial"/>
              </a:rPr>
              <a:t>all</a:t>
            </a:r>
            <a:r>
              <a:rPr lang="en-GB" sz="700" spc="-35">
                <a:latin typeface="Arial"/>
                <a:cs typeface="Arial"/>
              </a:rPr>
              <a:t> </a:t>
            </a:r>
            <a:r>
              <a:rPr lang="en-GB" sz="700" spc="-5">
                <a:latin typeface="Arial"/>
                <a:cs typeface="Arial"/>
              </a:rPr>
              <a:t>costs</a:t>
            </a:r>
            <a:r>
              <a:rPr lang="en-GB" sz="700" spc="-20">
                <a:latin typeface="Arial"/>
                <a:cs typeface="Arial"/>
              </a:rPr>
              <a:t> </a:t>
            </a:r>
            <a:r>
              <a:rPr lang="en-GB" sz="700" spc="-10">
                <a:latin typeface="Arial"/>
                <a:cs typeface="Arial"/>
              </a:rPr>
              <a:t>and</a:t>
            </a:r>
            <a:r>
              <a:rPr lang="en-GB" sz="700" spc="-25">
                <a:latin typeface="Arial"/>
                <a:cs typeface="Arial"/>
              </a:rPr>
              <a:t> </a:t>
            </a:r>
            <a:r>
              <a:rPr lang="en-GB" sz="700" spc="-5">
                <a:latin typeface="Arial"/>
                <a:cs typeface="Arial"/>
              </a:rPr>
              <a:t>expenses,</a:t>
            </a:r>
            <a:r>
              <a:rPr lang="en-GB" sz="700" spc="-35">
                <a:latin typeface="Arial"/>
                <a:cs typeface="Arial"/>
              </a:rPr>
              <a:t> </a:t>
            </a:r>
            <a:r>
              <a:rPr lang="en-GB" sz="700" spc="-5">
                <a:latin typeface="Arial"/>
                <a:cs typeface="Arial"/>
              </a:rPr>
              <a:t>including</a:t>
            </a:r>
            <a:r>
              <a:rPr lang="en-GB" sz="700" spc="-40">
                <a:latin typeface="Arial"/>
                <a:cs typeface="Arial"/>
              </a:rPr>
              <a:t> </a:t>
            </a:r>
            <a:r>
              <a:rPr lang="en-GB" sz="700" spc="-5">
                <a:latin typeface="Arial"/>
                <a:cs typeface="Arial"/>
              </a:rPr>
              <a:t>but</a:t>
            </a:r>
            <a:r>
              <a:rPr lang="en-GB" sz="700" spc="-40">
                <a:latin typeface="Arial"/>
                <a:cs typeface="Arial"/>
              </a:rPr>
              <a:t> </a:t>
            </a:r>
            <a:r>
              <a:rPr lang="en-GB" sz="700" spc="-5">
                <a:latin typeface="Arial"/>
                <a:cs typeface="Arial"/>
              </a:rPr>
              <a:t>not</a:t>
            </a:r>
            <a:r>
              <a:rPr lang="en-GB" sz="700" spc="-35">
                <a:latin typeface="Arial"/>
                <a:cs typeface="Arial"/>
              </a:rPr>
              <a:t> </a:t>
            </a:r>
            <a:r>
              <a:rPr lang="en-GB" sz="700" spc="-5">
                <a:latin typeface="Arial"/>
                <a:cs typeface="Arial"/>
              </a:rPr>
              <a:t>limited</a:t>
            </a:r>
            <a:r>
              <a:rPr lang="en-GB" sz="700" spc="-40">
                <a:latin typeface="Arial"/>
                <a:cs typeface="Arial"/>
              </a:rPr>
              <a:t> </a:t>
            </a:r>
            <a:r>
              <a:rPr lang="en-GB" sz="700">
                <a:latin typeface="Arial"/>
                <a:cs typeface="Arial"/>
              </a:rPr>
              <a:t>to,</a:t>
            </a:r>
            <a:r>
              <a:rPr lang="en-GB" sz="700" spc="-45">
                <a:latin typeface="Arial"/>
                <a:cs typeface="Arial"/>
              </a:rPr>
              <a:t> </a:t>
            </a:r>
            <a:r>
              <a:rPr lang="en-GB" sz="700" spc="-5">
                <a:latin typeface="Arial"/>
                <a:cs typeface="Arial"/>
              </a:rPr>
              <a:t>reasonable</a:t>
            </a:r>
            <a:r>
              <a:rPr lang="en-GB" sz="700" spc="-40">
                <a:latin typeface="Arial"/>
                <a:cs typeface="Arial"/>
              </a:rPr>
              <a:t> </a:t>
            </a:r>
            <a:r>
              <a:rPr lang="en-GB" sz="700">
                <a:latin typeface="Arial"/>
                <a:cs typeface="Arial"/>
              </a:rPr>
              <a:t>legal </a:t>
            </a:r>
            <a:r>
              <a:rPr lang="en-GB" sz="700" spc="5">
                <a:latin typeface="Arial"/>
                <a:cs typeface="Arial"/>
              </a:rPr>
              <a:t> </a:t>
            </a:r>
            <a:r>
              <a:rPr lang="en-GB" sz="700" spc="-10">
                <a:latin typeface="Arial"/>
                <a:cs typeface="Arial"/>
              </a:rPr>
              <a:t>fees </a:t>
            </a:r>
            <a:r>
              <a:rPr lang="en-GB" sz="700" spc="-5">
                <a:latin typeface="Arial"/>
                <a:cs typeface="Arial"/>
              </a:rPr>
              <a:t>and costs, related </a:t>
            </a:r>
            <a:r>
              <a:rPr lang="en-GB" sz="700">
                <a:latin typeface="Arial"/>
                <a:cs typeface="Arial"/>
              </a:rPr>
              <a:t>to </a:t>
            </a:r>
            <a:r>
              <a:rPr lang="en-GB" sz="700" spc="-5">
                <a:latin typeface="Arial"/>
                <a:cs typeface="Arial"/>
              </a:rPr>
              <a:t>Supplier’s response, compliance </a:t>
            </a:r>
            <a:r>
              <a:rPr lang="en-GB" sz="700">
                <a:latin typeface="Arial"/>
                <a:cs typeface="Arial"/>
              </a:rPr>
              <a:t>with </a:t>
            </a:r>
            <a:r>
              <a:rPr lang="en-GB" sz="700" spc="-5">
                <a:latin typeface="Arial"/>
                <a:cs typeface="Arial"/>
              </a:rPr>
              <a:t>or resistance </a:t>
            </a:r>
            <a:r>
              <a:rPr lang="en-GB" sz="700">
                <a:latin typeface="Arial"/>
                <a:cs typeface="Arial"/>
              </a:rPr>
              <a:t> </a:t>
            </a:r>
            <a:r>
              <a:rPr lang="en-GB" sz="700" spc="-5">
                <a:latin typeface="Arial"/>
                <a:cs typeface="Arial"/>
              </a:rPr>
              <a:t>thereto.</a:t>
            </a:r>
          </a:p>
          <a:p>
            <a:pPr marL="180000" marR="5715" indent="-180000" algn="just">
              <a:spcBef>
                <a:spcPts val="300"/>
              </a:spcBef>
              <a:spcAft>
                <a:spcPts val="300"/>
              </a:spcAft>
              <a:tabLst>
                <a:tab pos="193040" algn="l"/>
              </a:tabLst>
            </a:pPr>
            <a:r>
              <a:rPr lang="en-GB" sz="700" b="1" spc="-5">
                <a:latin typeface="Arial"/>
                <a:cs typeface="Arial"/>
              </a:rPr>
              <a:t>LIABILITY</a:t>
            </a:r>
          </a:p>
          <a:p>
            <a:pPr marL="180000" marR="6350" indent="-180000" algn="just">
              <a:spcBef>
                <a:spcPts val="300"/>
              </a:spcBef>
              <a:spcAft>
                <a:spcPts val="300"/>
              </a:spcAft>
              <a:buFont typeface="+mj-lt"/>
              <a:buAutoNum type="arabicPeriod" startAt="38"/>
              <a:tabLst>
                <a:tab pos="193040" algn="l"/>
              </a:tabLst>
            </a:pPr>
            <a:r>
              <a:rPr lang="en-GB" sz="700" spc="-5">
                <a:latin typeface="Arial"/>
                <a:cs typeface="Arial"/>
              </a:rPr>
              <a:t>Supplier will use reasonable skill and care to ensure the accuracy of its reports,  models and other presentations of the Services. As the nature of Services is  based upon samples and statistical treatment of information, Supplier does not  warrant the total accuracy of the Services or the data contained therein.  Supplier does not predict or assure any particular substantive results of the  Services in advance, nor does Supplier accept any liability for (i) Client’s  interpretation of Supplier’s reports or of other data furnished to Client by  Supplier, (ii) any errors caused by errors in data provided to Supplier, (iii)  improper use of simulation software or improper interpretation of simulation  software results by Client, or (iv) resale of survey results or other data by Client.  Supplier will use commercially reasonable efforts to meet all project deadlines,  but it does not guarantee meeting those deadlines. All time frames set forth in  the Proposal with respect to the timing of the Services are approximations.</a:t>
            </a:r>
          </a:p>
          <a:p>
            <a:pPr marL="180000" marR="6350" indent="-180000" algn="just">
              <a:spcBef>
                <a:spcPts val="300"/>
              </a:spcBef>
              <a:spcAft>
                <a:spcPts val="300"/>
              </a:spcAft>
              <a:buFont typeface="+mj-lt"/>
              <a:buAutoNum type="arabicPeriod" startAt="38"/>
              <a:tabLst>
                <a:tab pos="193040" algn="l"/>
              </a:tabLst>
            </a:pPr>
            <a:r>
              <a:rPr lang="en-GB" sz="700" spc="-5">
                <a:latin typeface="Arial"/>
                <a:cs typeface="Arial"/>
              </a:rPr>
              <a:t>The Client acknowledges that it has entered into the Agreement in reliance only on the representations, warranties promises and terms contained in the  Agreement and, save as expressly set out in the Agreement, Supplier shall have no liability in respect </a:t>
            </a:r>
            <a:r>
              <a:rPr lang="en-GB" sz="700">
                <a:latin typeface="Arial"/>
                <a:cs typeface="Arial"/>
              </a:rPr>
              <a:t>of </a:t>
            </a:r>
            <a:r>
              <a:rPr lang="en-GB" sz="700" spc="-10">
                <a:latin typeface="Arial"/>
                <a:cs typeface="Arial"/>
              </a:rPr>
              <a:t>any</a:t>
            </a:r>
            <a:r>
              <a:rPr lang="en-GB" sz="700" spc="170">
                <a:latin typeface="Arial"/>
                <a:cs typeface="Arial"/>
              </a:rPr>
              <a:t> </a:t>
            </a:r>
            <a:r>
              <a:rPr lang="en-GB" sz="700" spc="-5">
                <a:latin typeface="Arial"/>
                <a:cs typeface="Arial"/>
              </a:rPr>
              <a:t>other representation, warranty </a:t>
            </a:r>
            <a:r>
              <a:rPr lang="en-GB" sz="700">
                <a:latin typeface="Arial"/>
                <a:cs typeface="Arial"/>
              </a:rPr>
              <a:t>or </a:t>
            </a:r>
            <a:r>
              <a:rPr lang="en-GB" sz="700" spc="-5">
                <a:latin typeface="Arial"/>
                <a:cs typeface="Arial"/>
              </a:rPr>
              <a:t>promise made </a:t>
            </a:r>
            <a:r>
              <a:rPr lang="en-GB" sz="700">
                <a:latin typeface="Arial"/>
                <a:cs typeface="Arial"/>
              </a:rPr>
              <a:t> </a:t>
            </a:r>
            <a:r>
              <a:rPr lang="en-GB" sz="700" spc="-5">
                <a:latin typeface="Arial"/>
                <a:cs typeface="Arial"/>
              </a:rPr>
              <a:t>prior</a:t>
            </a:r>
            <a:r>
              <a:rPr lang="en-GB" sz="700" spc="-10">
                <a:latin typeface="Arial"/>
                <a:cs typeface="Arial"/>
              </a:rPr>
              <a:t> </a:t>
            </a:r>
            <a:r>
              <a:rPr lang="en-GB" sz="700">
                <a:latin typeface="Arial"/>
                <a:cs typeface="Arial"/>
              </a:rPr>
              <a:t>to</a:t>
            </a:r>
            <a:r>
              <a:rPr lang="en-GB" sz="700" spc="-10">
                <a:latin typeface="Arial"/>
                <a:cs typeface="Arial"/>
              </a:rPr>
              <a:t> </a:t>
            </a:r>
            <a:r>
              <a:rPr lang="en-GB" sz="700" spc="-5">
                <a:latin typeface="Arial"/>
                <a:cs typeface="Arial"/>
              </a:rPr>
              <a:t>the</a:t>
            </a:r>
            <a:r>
              <a:rPr lang="en-GB" sz="700" spc="10">
                <a:latin typeface="Arial"/>
                <a:cs typeface="Arial"/>
              </a:rPr>
              <a:t> </a:t>
            </a:r>
            <a:r>
              <a:rPr lang="en-GB" sz="700" spc="-5">
                <a:latin typeface="Arial"/>
                <a:cs typeface="Arial"/>
              </a:rPr>
              <a:t>date</a:t>
            </a:r>
            <a:r>
              <a:rPr lang="en-GB" sz="700" spc="-10">
                <a:latin typeface="Arial"/>
                <a:cs typeface="Arial"/>
              </a:rPr>
              <a:t> </a:t>
            </a:r>
            <a:r>
              <a:rPr lang="en-GB" sz="700" spc="-5">
                <a:latin typeface="Arial"/>
                <a:cs typeface="Arial"/>
              </a:rPr>
              <a:t>of</a:t>
            </a:r>
            <a:r>
              <a:rPr lang="en-GB" sz="700" spc="10">
                <a:latin typeface="Arial"/>
                <a:cs typeface="Arial"/>
              </a:rPr>
              <a:t> </a:t>
            </a:r>
            <a:r>
              <a:rPr lang="en-GB" sz="700" spc="-5">
                <a:latin typeface="Arial"/>
                <a:cs typeface="Arial"/>
              </a:rPr>
              <a:t>the</a:t>
            </a:r>
            <a:r>
              <a:rPr lang="en-GB" sz="700" spc="-10">
                <a:latin typeface="Arial"/>
                <a:cs typeface="Arial"/>
              </a:rPr>
              <a:t> </a:t>
            </a:r>
            <a:r>
              <a:rPr lang="en-GB" sz="700" spc="-5">
                <a:latin typeface="Arial"/>
                <a:cs typeface="Arial"/>
              </a:rPr>
              <a:t>Agreement</a:t>
            </a:r>
            <a:r>
              <a:rPr lang="en-GB" sz="700" spc="10">
                <a:latin typeface="Arial"/>
                <a:cs typeface="Arial"/>
              </a:rPr>
              <a:t> </a:t>
            </a:r>
            <a:r>
              <a:rPr lang="en-GB" sz="700" spc="-5">
                <a:latin typeface="Arial"/>
                <a:cs typeface="Arial"/>
              </a:rPr>
              <a:t>unless it</a:t>
            </a:r>
            <a:r>
              <a:rPr lang="en-GB" sz="700">
                <a:latin typeface="Arial"/>
                <a:cs typeface="Arial"/>
              </a:rPr>
              <a:t> </a:t>
            </a:r>
            <a:r>
              <a:rPr lang="en-GB" sz="700" spc="-5">
                <a:latin typeface="Arial"/>
                <a:cs typeface="Arial"/>
              </a:rPr>
              <a:t>was made fraudulently.</a:t>
            </a:r>
            <a:endParaRPr lang="en-GB" sz="700">
              <a:latin typeface="Arial"/>
              <a:cs typeface="Arial"/>
            </a:endParaRPr>
          </a:p>
          <a:p>
            <a:pPr marL="180000" marR="6985" indent="-180000" algn="just">
              <a:spcBef>
                <a:spcPts val="300"/>
              </a:spcBef>
              <a:spcAft>
                <a:spcPts val="300"/>
              </a:spcAft>
              <a:buAutoNum type="arabicPeriod" startAt="40"/>
              <a:tabLst>
                <a:tab pos="193040" algn="l"/>
              </a:tabLst>
            </a:pPr>
            <a:r>
              <a:rPr lang="en-GB" sz="700" spc="-5">
                <a:latin typeface="Arial"/>
                <a:cs typeface="Arial"/>
              </a:rPr>
              <a:t>Except as expressly provided in these T&amp;Cs </a:t>
            </a:r>
            <a:r>
              <a:rPr lang="en-GB" sz="700" spc="-10">
                <a:latin typeface="Arial"/>
                <a:cs typeface="Arial"/>
              </a:rPr>
              <a:t>and </a:t>
            </a:r>
            <a:r>
              <a:rPr lang="en-GB" sz="700" spc="-5">
                <a:latin typeface="Arial"/>
                <a:cs typeface="Arial"/>
              </a:rPr>
              <a:t>to the fullest extent permitted </a:t>
            </a:r>
            <a:r>
              <a:rPr lang="en-GB" sz="700">
                <a:latin typeface="Arial"/>
                <a:cs typeface="Arial"/>
              </a:rPr>
              <a:t> </a:t>
            </a:r>
            <a:r>
              <a:rPr lang="en-GB" sz="700" spc="-5">
                <a:latin typeface="Arial"/>
                <a:cs typeface="Arial"/>
              </a:rPr>
              <a:t>by law, Supplier hereby disclaims all</a:t>
            </a:r>
            <a:r>
              <a:rPr lang="en-GB" sz="700">
                <a:latin typeface="Arial"/>
                <a:cs typeface="Arial"/>
              </a:rPr>
              <a:t> </a:t>
            </a:r>
            <a:r>
              <a:rPr lang="en-GB" sz="700" spc="-5">
                <a:latin typeface="Arial"/>
                <a:cs typeface="Arial"/>
              </a:rPr>
              <a:t>warranties, conditions or other terms </a:t>
            </a:r>
            <a:r>
              <a:rPr lang="en-GB" sz="700">
                <a:latin typeface="Arial"/>
                <a:cs typeface="Arial"/>
              </a:rPr>
              <a:t> </a:t>
            </a:r>
            <a:r>
              <a:rPr lang="en-GB" sz="700" spc="-5">
                <a:latin typeface="Arial"/>
                <a:cs typeface="Arial"/>
              </a:rPr>
              <a:t>implied</a:t>
            </a:r>
            <a:r>
              <a:rPr lang="en-GB" sz="700">
                <a:latin typeface="Arial"/>
                <a:cs typeface="Arial"/>
              </a:rPr>
              <a:t> </a:t>
            </a:r>
            <a:r>
              <a:rPr lang="en-GB" sz="700" spc="-5">
                <a:latin typeface="Arial"/>
                <a:cs typeface="Arial"/>
              </a:rPr>
              <a:t>by</a:t>
            </a:r>
            <a:r>
              <a:rPr lang="en-GB" sz="700">
                <a:latin typeface="Arial"/>
                <a:cs typeface="Arial"/>
              </a:rPr>
              <a:t> </a:t>
            </a:r>
            <a:r>
              <a:rPr lang="en-GB" sz="700" spc="-5">
                <a:latin typeface="Arial"/>
                <a:cs typeface="Arial"/>
              </a:rPr>
              <a:t>statute</a:t>
            </a:r>
            <a:r>
              <a:rPr lang="en-GB" sz="700">
                <a:latin typeface="Arial"/>
                <a:cs typeface="Arial"/>
              </a:rPr>
              <a:t> or</a:t>
            </a:r>
            <a:r>
              <a:rPr lang="en-GB" sz="700" spc="5">
                <a:latin typeface="Arial"/>
                <a:cs typeface="Arial"/>
              </a:rPr>
              <a:t> </a:t>
            </a:r>
            <a:r>
              <a:rPr lang="en-GB" sz="700" spc="-5">
                <a:latin typeface="Arial"/>
                <a:cs typeface="Arial"/>
              </a:rPr>
              <a:t>common</a:t>
            </a:r>
            <a:r>
              <a:rPr lang="en-GB" sz="700">
                <a:latin typeface="Arial"/>
                <a:cs typeface="Arial"/>
              </a:rPr>
              <a:t> </a:t>
            </a:r>
            <a:r>
              <a:rPr lang="en-GB" sz="700" spc="-5">
                <a:latin typeface="Arial"/>
                <a:cs typeface="Arial"/>
              </a:rPr>
              <a:t>law</a:t>
            </a:r>
            <a:r>
              <a:rPr lang="en-GB" sz="700">
                <a:latin typeface="Arial"/>
                <a:cs typeface="Arial"/>
              </a:rPr>
              <a:t> </a:t>
            </a:r>
            <a:r>
              <a:rPr lang="en-GB" sz="700" spc="-5">
                <a:latin typeface="Arial"/>
                <a:cs typeface="Arial"/>
              </a:rPr>
              <a:t>with</a:t>
            </a:r>
            <a:r>
              <a:rPr lang="en-GB" sz="700">
                <a:latin typeface="Arial"/>
                <a:cs typeface="Arial"/>
              </a:rPr>
              <a:t> </a:t>
            </a:r>
            <a:r>
              <a:rPr lang="en-GB" sz="700" spc="-5">
                <a:latin typeface="Arial"/>
                <a:cs typeface="Arial"/>
              </a:rPr>
              <a:t>respect</a:t>
            </a:r>
            <a:r>
              <a:rPr lang="en-GB" sz="700">
                <a:latin typeface="Arial"/>
                <a:cs typeface="Arial"/>
              </a:rPr>
              <a:t> to</a:t>
            </a:r>
            <a:r>
              <a:rPr lang="en-GB" sz="700" spc="5">
                <a:latin typeface="Arial"/>
                <a:cs typeface="Arial"/>
              </a:rPr>
              <a:t> </a:t>
            </a:r>
            <a:r>
              <a:rPr lang="en-GB" sz="700" spc="-5">
                <a:latin typeface="Arial"/>
                <a:cs typeface="Arial"/>
              </a:rPr>
              <a:t>the</a:t>
            </a:r>
            <a:r>
              <a:rPr lang="en-GB" sz="700">
                <a:latin typeface="Arial"/>
                <a:cs typeface="Arial"/>
              </a:rPr>
              <a:t> </a:t>
            </a:r>
            <a:r>
              <a:rPr lang="en-GB" sz="700" spc="-5">
                <a:latin typeface="Arial"/>
                <a:cs typeface="Arial"/>
              </a:rPr>
              <a:t>Services</a:t>
            </a:r>
            <a:r>
              <a:rPr lang="en-GB" sz="700">
                <a:latin typeface="Arial"/>
                <a:cs typeface="Arial"/>
              </a:rPr>
              <a:t> </a:t>
            </a:r>
            <a:r>
              <a:rPr lang="en-GB" sz="700" spc="-5">
                <a:latin typeface="Arial"/>
                <a:cs typeface="Arial"/>
              </a:rPr>
              <a:t>and</a:t>
            </a:r>
            <a:r>
              <a:rPr lang="en-GB" sz="700">
                <a:latin typeface="Arial"/>
                <a:cs typeface="Arial"/>
              </a:rPr>
              <a:t> the </a:t>
            </a:r>
            <a:r>
              <a:rPr lang="en-GB" sz="700" spc="5">
                <a:latin typeface="Arial"/>
                <a:cs typeface="Arial"/>
              </a:rPr>
              <a:t> </a:t>
            </a:r>
            <a:r>
              <a:rPr lang="en-GB" sz="700" spc="-5">
                <a:latin typeface="Arial"/>
                <a:cs typeface="Arial"/>
              </a:rPr>
              <a:t>Deliverables, including but not limited to any implied warranty of fitness for </a:t>
            </a:r>
            <a:r>
              <a:rPr lang="en-GB" sz="700">
                <a:latin typeface="Arial"/>
                <a:cs typeface="Arial"/>
              </a:rPr>
              <a:t> </a:t>
            </a:r>
            <a:r>
              <a:rPr lang="en-GB" sz="700" spc="-5">
                <a:latin typeface="Arial"/>
                <a:cs typeface="Arial"/>
              </a:rPr>
              <a:t>purpose.</a:t>
            </a:r>
            <a:endParaRPr lang="en-GB" sz="700">
              <a:latin typeface="Arial"/>
              <a:cs typeface="Arial"/>
            </a:endParaRPr>
          </a:p>
          <a:p>
            <a:pPr marL="180000" marR="6985" indent="-180000" algn="just">
              <a:spcBef>
                <a:spcPts val="300"/>
              </a:spcBef>
              <a:spcAft>
                <a:spcPts val="300"/>
              </a:spcAft>
              <a:buAutoNum type="arabicPeriod" startAt="40"/>
              <a:tabLst>
                <a:tab pos="193040" algn="l"/>
              </a:tabLst>
            </a:pPr>
            <a:r>
              <a:rPr lang="en-GB" sz="700" spc="-5">
                <a:latin typeface="Arial"/>
                <a:cs typeface="Arial"/>
              </a:rPr>
              <a:t>Supplier excludes </a:t>
            </a:r>
            <a:r>
              <a:rPr lang="en-GB" sz="700" spc="-10">
                <a:latin typeface="Arial"/>
                <a:cs typeface="Arial"/>
              </a:rPr>
              <a:t>any </a:t>
            </a:r>
            <a:r>
              <a:rPr lang="en-GB" sz="700" spc="-5">
                <a:latin typeface="Arial"/>
                <a:cs typeface="Arial"/>
              </a:rPr>
              <a:t>liability </a:t>
            </a:r>
            <a:r>
              <a:rPr lang="en-GB" sz="700">
                <a:latin typeface="Arial"/>
                <a:cs typeface="Arial"/>
              </a:rPr>
              <a:t>of </a:t>
            </a:r>
            <a:r>
              <a:rPr lang="en-GB" sz="700" spc="-5">
                <a:latin typeface="Arial"/>
                <a:cs typeface="Arial"/>
              </a:rPr>
              <a:t>loss of contract, loss of profit, loss of revenue </a:t>
            </a:r>
            <a:r>
              <a:rPr lang="en-GB" sz="700">
                <a:latin typeface="Arial"/>
                <a:cs typeface="Arial"/>
              </a:rPr>
              <a:t> </a:t>
            </a:r>
            <a:r>
              <a:rPr lang="en-GB" sz="700" spc="-10">
                <a:latin typeface="Arial"/>
                <a:cs typeface="Arial"/>
              </a:rPr>
              <a:t>and </a:t>
            </a:r>
            <a:r>
              <a:rPr lang="en-GB" sz="700" spc="-5">
                <a:latin typeface="Arial"/>
                <a:cs typeface="Arial"/>
              </a:rPr>
              <a:t>loss of business, whether direct or indirect, and any incidental, indirect, </a:t>
            </a:r>
            <a:r>
              <a:rPr lang="en-GB" sz="700">
                <a:latin typeface="Arial"/>
                <a:cs typeface="Arial"/>
              </a:rPr>
              <a:t> </a:t>
            </a:r>
            <a:r>
              <a:rPr lang="en-GB" sz="700" spc="-5">
                <a:latin typeface="Arial"/>
                <a:cs typeface="Arial"/>
              </a:rPr>
              <a:t>exemplary, special </a:t>
            </a:r>
            <a:r>
              <a:rPr lang="en-GB" sz="700">
                <a:latin typeface="Arial"/>
                <a:cs typeface="Arial"/>
              </a:rPr>
              <a:t>or </a:t>
            </a:r>
            <a:r>
              <a:rPr lang="en-GB" sz="700" spc="-5">
                <a:latin typeface="Arial"/>
                <a:cs typeface="Arial"/>
              </a:rPr>
              <a:t>consequential loss or damage of </a:t>
            </a:r>
            <a:r>
              <a:rPr lang="en-GB" sz="700" spc="-10">
                <a:latin typeface="Arial"/>
                <a:cs typeface="Arial"/>
              </a:rPr>
              <a:t>any </a:t>
            </a:r>
            <a:r>
              <a:rPr lang="en-GB" sz="700" spc="-5">
                <a:latin typeface="Arial"/>
                <a:cs typeface="Arial"/>
              </a:rPr>
              <a:t>kind whatsoever </a:t>
            </a:r>
            <a:r>
              <a:rPr lang="en-GB" sz="700">
                <a:latin typeface="Arial"/>
                <a:cs typeface="Arial"/>
              </a:rPr>
              <a:t> </a:t>
            </a:r>
            <a:r>
              <a:rPr lang="en-GB" sz="700" spc="-5">
                <a:latin typeface="Arial"/>
                <a:cs typeface="Arial"/>
              </a:rPr>
              <a:t>arising out of </a:t>
            </a:r>
            <a:r>
              <a:rPr lang="en-GB" sz="700">
                <a:latin typeface="Arial"/>
                <a:cs typeface="Arial"/>
              </a:rPr>
              <a:t>or in </a:t>
            </a:r>
            <a:r>
              <a:rPr lang="en-GB" sz="700" spc="-5">
                <a:latin typeface="Arial"/>
                <a:cs typeface="Arial"/>
              </a:rPr>
              <a:t>connection </a:t>
            </a:r>
            <a:r>
              <a:rPr lang="en-GB" sz="700">
                <a:latin typeface="Arial"/>
                <a:cs typeface="Arial"/>
              </a:rPr>
              <a:t>with </a:t>
            </a:r>
            <a:r>
              <a:rPr lang="en-GB" sz="700" spc="-5">
                <a:latin typeface="Arial"/>
                <a:cs typeface="Arial"/>
              </a:rPr>
              <a:t>the contract whether or not such party was </a:t>
            </a:r>
            <a:r>
              <a:rPr lang="en-GB" sz="700">
                <a:latin typeface="Arial"/>
                <a:cs typeface="Arial"/>
              </a:rPr>
              <a:t> </a:t>
            </a:r>
            <a:r>
              <a:rPr lang="en-GB" sz="700" spc="-5">
                <a:latin typeface="Arial"/>
                <a:cs typeface="Arial"/>
              </a:rPr>
              <a:t>advised of the possibility of such damage and whether based in breach </a:t>
            </a:r>
            <a:r>
              <a:rPr lang="en-GB" sz="700" spc="-10">
                <a:latin typeface="Arial"/>
                <a:cs typeface="Arial"/>
              </a:rPr>
              <a:t>of </a:t>
            </a:r>
            <a:r>
              <a:rPr lang="en-GB" sz="700" spc="-5">
                <a:latin typeface="Arial"/>
                <a:cs typeface="Arial"/>
              </a:rPr>
              <a:t> contract, tort</a:t>
            </a:r>
            <a:r>
              <a:rPr lang="en-GB" sz="700" spc="5">
                <a:latin typeface="Arial"/>
                <a:cs typeface="Arial"/>
              </a:rPr>
              <a:t> </a:t>
            </a:r>
            <a:r>
              <a:rPr lang="en-GB" sz="700" spc="-5">
                <a:latin typeface="Arial"/>
                <a:cs typeface="Arial"/>
              </a:rPr>
              <a:t>or</a:t>
            </a:r>
            <a:r>
              <a:rPr lang="en-GB" sz="700" spc="5">
                <a:latin typeface="Arial"/>
                <a:cs typeface="Arial"/>
              </a:rPr>
              <a:t> </a:t>
            </a:r>
            <a:r>
              <a:rPr lang="en-GB" sz="700" spc="-5">
                <a:latin typeface="Arial"/>
                <a:cs typeface="Arial"/>
              </a:rPr>
              <a:t>any other</a:t>
            </a:r>
            <a:r>
              <a:rPr lang="en-GB" sz="700" spc="-10">
                <a:latin typeface="Arial"/>
                <a:cs typeface="Arial"/>
              </a:rPr>
              <a:t> </a:t>
            </a:r>
            <a:r>
              <a:rPr lang="en-GB" sz="700" spc="-5">
                <a:latin typeface="Arial"/>
                <a:cs typeface="Arial"/>
              </a:rPr>
              <a:t>theory</a:t>
            </a:r>
            <a:r>
              <a:rPr lang="en-GB" sz="700" spc="5">
                <a:latin typeface="Arial"/>
                <a:cs typeface="Arial"/>
              </a:rPr>
              <a:t> </a:t>
            </a:r>
            <a:r>
              <a:rPr lang="en-GB" sz="700" spc="-5">
                <a:latin typeface="Arial"/>
                <a:cs typeface="Arial"/>
              </a:rPr>
              <a:t>at law</a:t>
            </a:r>
            <a:r>
              <a:rPr lang="en-GB" sz="700" spc="15">
                <a:latin typeface="Arial"/>
                <a:cs typeface="Arial"/>
              </a:rPr>
              <a:t> </a:t>
            </a:r>
            <a:r>
              <a:rPr lang="en-GB" sz="700" spc="-5">
                <a:latin typeface="Arial"/>
                <a:cs typeface="Arial"/>
              </a:rPr>
              <a:t>or</a:t>
            </a:r>
            <a:r>
              <a:rPr lang="en-GB" sz="700" spc="-10">
                <a:latin typeface="Arial"/>
                <a:cs typeface="Arial"/>
              </a:rPr>
              <a:t> </a:t>
            </a:r>
            <a:r>
              <a:rPr lang="en-GB" sz="700" spc="-5">
                <a:latin typeface="Arial"/>
                <a:cs typeface="Arial"/>
              </a:rPr>
              <a:t>in</a:t>
            </a:r>
            <a:r>
              <a:rPr lang="en-GB" sz="700" spc="5">
                <a:latin typeface="Arial"/>
                <a:cs typeface="Arial"/>
              </a:rPr>
              <a:t> </a:t>
            </a:r>
            <a:r>
              <a:rPr lang="en-GB" sz="700" spc="-5">
                <a:latin typeface="Arial"/>
                <a:cs typeface="Arial"/>
              </a:rPr>
              <a:t>equity.</a:t>
            </a:r>
            <a:endParaRPr lang="en-GB" sz="700">
              <a:latin typeface="Arial"/>
              <a:cs typeface="Arial"/>
            </a:endParaRPr>
          </a:p>
          <a:p>
            <a:pPr marL="180000" marR="6350" indent="-180000" algn="just">
              <a:spcBef>
                <a:spcPts val="300"/>
              </a:spcBef>
              <a:spcAft>
                <a:spcPts val="300"/>
              </a:spcAft>
              <a:buAutoNum type="arabicPeriod" startAt="40"/>
              <a:tabLst>
                <a:tab pos="193040" algn="l"/>
              </a:tabLst>
            </a:pPr>
            <a:r>
              <a:rPr lang="en-GB" sz="700" spc="-5">
                <a:latin typeface="Arial"/>
                <a:cs typeface="Arial"/>
              </a:rPr>
              <a:t>Under no circumstances shall Supplier be responsible </a:t>
            </a:r>
            <a:r>
              <a:rPr lang="en-GB" sz="700">
                <a:latin typeface="Arial"/>
                <a:cs typeface="Arial"/>
              </a:rPr>
              <a:t>for </a:t>
            </a:r>
            <a:r>
              <a:rPr lang="en-GB" sz="700" spc="-5">
                <a:latin typeface="Arial"/>
                <a:cs typeface="Arial"/>
              </a:rPr>
              <a:t>failure </a:t>
            </a:r>
            <a:r>
              <a:rPr lang="en-GB" sz="700">
                <a:latin typeface="Arial"/>
                <a:cs typeface="Arial"/>
              </a:rPr>
              <a:t>to </a:t>
            </a:r>
            <a:r>
              <a:rPr lang="en-GB" sz="700" spc="-5">
                <a:latin typeface="Arial"/>
                <a:cs typeface="Arial"/>
              </a:rPr>
              <a:t>provide the </a:t>
            </a:r>
            <a:r>
              <a:rPr lang="en-GB" sz="700">
                <a:latin typeface="Arial"/>
                <a:cs typeface="Arial"/>
              </a:rPr>
              <a:t> </a:t>
            </a:r>
            <a:r>
              <a:rPr lang="en-GB" sz="700" spc="-5">
                <a:latin typeface="Arial"/>
                <a:cs typeface="Arial"/>
              </a:rPr>
              <a:t>services </a:t>
            </a:r>
            <a:r>
              <a:rPr lang="en-GB" sz="700">
                <a:latin typeface="Arial"/>
                <a:cs typeface="Arial"/>
              </a:rPr>
              <a:t>or </a:t>
            </a:r>
            <a:r>
              <a:rPr lang="en-GB" sz="700" spc="-5">
                <a:latin typeface="Arial"/>
                <a:cs typeface="Arial"/>
              </a:rPr>
              <a:t>for its delay in performance in accordance </a:t>
            </a:r>
            <a:r>
              <a:rPr lang="en-GB" sz="700">
                <a:latin typeface="Arial"/>
                <a:cs typeface="Arial"/>
              </a:rPr>
              <a:t>with </a:t>
            </a:r>
            <a:r>
              <a:rPr lang="en-GB" sz="700" spc="-5">
                <a:latin typeface="Arial"/>
                <a:cs typeface="Arial"/>
              </a:rPr>
              <a:t>this Agreement due </a:t>
            </a:r>
            <a:r>
              <a:rPr lang="en-GB" sz="700">
                <a:latin typeface="Arial"/>
                <a:cs typeface="Arial"/>
              </a:rPr>
              <a:t> </a:t>
            </a:r>
            <a:r>
              <a:rPr lang="en-GB" sz="700" spc="-5">
                <a:latin typeface="Arial"/>
                <a:cs typeface="Arial"/>
              </a:rPr>
              <a:t>to</a:t>
            </a:r>
            <a:r>
              <a:rPr lang="en-GB" sz="700">
                <a:latin typeface="Arial"/>
                <a:cs typeface="Arial"/>
              </a:rPr>
              <a:t> </a:t>
            </a:r>
            <a:r>
              <a:rPr lang="en-GB" sz="700" spc="-5">
                <a:latin typeface="Arial"/>
                <a:cs typeface="Arial"/>
              </a:rPr>
              <a:t>any</a:t>
            </a:r>
            <a:r>
              <a:rPr lang="en-GB" sz="700">
                <a:latin typeface="Arial"/>
                <a:cs typeface="Arial"/>
              </a:rPr>
              <a:t> </a:t>
            </a:r>
            <a:r>
              <a:rPr lang="en-GB" sz="700" spc="-5">
                <a:latin typeface="Arial"/>
                <a:cs typeface="Arial"/>
              </a:rPr>
              <a:t>event</a:t>
            </a:r>
            <a:r>
              <a:rPr lang="en-GB" sz="700">
                <a:latin typeface="Arial"/>
                <a:cs typeface="Arial"/>
              </a:rPr>
              <a:t> </a:t>
            </a:r>
            <a:r>
              <a:rPr lang="en-GB" sz="700" spc="-5">
                <a:latin typeface="Arial"/>
                <a:cs typeface="Arial"/>
              </a:rPr>
              <a:t>or</a:t>
            </a:r>
            <a:r>
              <a:rPr lang="en-GB" sz="700">
                <a:latin typeface="Arial"/>
                <a:cs typeface="Arial"/>
              </a:rPr>
              <a:t> </a:t>
            </a:r>
            <a:r>
              <a:rPr lang="en-GB" sz="700" spc="-5">
                <a:latin typeface="Arial"/>
                <a:cs typeface="Arial"/>
              </a:rPr>
              <a:t>condition,</a:t>
            </a:r>
            <a:r>
              <a:rPr lang="en-GB" sz="700">
                <a:latin typeface="Arial"/>
                <a:cs typeface="Arial"/>
              </a:rPr>
              <a:t> </a:t>
            </a:r>
            <a:r>
              <a:rPr lang="en-GB" sz="700" spc="-5">
                <a:latin typeface="Arial"/>
                <a:cs typeface="Arial"/>
              </a:rPr>
              <a:t>not</a:t>
            </a:r>
            <a:r>
              <a:rPr lang="en-GB" sz="700">
                <a:latin typeface="Arial"/>
                <a:cs typeface="Arial"/>
              </a:rPr>
              <a:t> </a:t>
            </a:r>
            <a:r>
              <a:rPr lang="en-GB" sz="700" spc="-5">
                <a:latin typeface="Arial"/>
                <a:cs typeface="Arial"/>
              </a:rPr>
              <a:t>existing</a:t>
            </a:r>
            <a:r>
              <a:rPr lang="en-GB" sz="700">
                <a:latin typeface="Arial"/>
                <a:cs typeface="Arial"/>
              </a:rPr>
              <a:t> </a:t>
            </a:r>
            <a:r>
              <a:rPr lang="en-GB" sz="700" spc="-5">
                <a:latin typeface="Arial"/>
                <a:cs typeface="Arial"/>
              </a:rPr>
              <a:t>as</a:t>
            </a:r>
            <a:r>
              <a:rPr lang="en-GB" sz="700">
                <a:latin typeface="Arial"/>
                <a:cs typeface="Arial"/>
              </a:rPr>
              <a:t> of </a:t>
            </a:r>
            <a:r>
              <a:rPr lang="en-GB" sz="700" spc="-5">
                <a:latin typeface="Arial"/>
                <a:cs typeface="Arial"/>
              </a:rPr>
              <a:t>the</a:t>
            </a:r>
            <a:r>
              <a:rPr lang="en-GB" sz="700">
                <a:latin typeface="Arial"/>
                <a:cs typeface="Arial"/>
              </a:rPr>
              <a:t> </a:t>
            </a:r>
            <a:r>
              <a:rPr lang="en-GB" sz="700" spc="-5">
                <a:latin typeface="Arial"/>
                <a:cs typeface="Arial"/>
              </a:rPr>
              <a:t>date</a:t>
            </a:r>
            <a:r>
              <a:rPr lang="en-GB" sz="700">
                <a:latin typeface="Arial"/>
                <a:cs typeface="Arial"/>
              </a:rPr>
              <a:t> </a:t>
            </a:r>
            <a:r>
              <a:rPr lang="en-GB" sz="700" spc="-5">
                <a:latin typeface="Arial"/>
                <a:cs typeface="Arial"/>
              </a:rPr>
              <a:t>of</a:t>
            </a:r>
            <a:r>
              <a:rPr lang="en-GB" sz="700">
                <a:latin typeface="Arial"/>
                <a:cs typeface="Arial"/>
              </a:rPr>
              <a:t> </a:t>
            </a:r>
            <a:r>
              <a:rPr lang="en-GB" sz="700" spc="-5">
                <a:latin typeface="Arial"/>
                <a:cs typeface="Arial"/>
              </a:rPr>
              <a:t>signature</a:t>
            </a:r>
            <a:r>
              <a:rPr lang="en-GB" sz="700">
                <a:latin typeface="Arial"/>
                <a:cs typeface="Arial"/>
              </a:rPr>
              <a:t> </a:t>
            </a:r>
            <a:r>
              <a:rPr lang="en-GB" sz="700" spc="-5">
                <a:latin typeface="Arial"/>
                <a:cs typeface="Arial"/>
              </a:rPr>
              <a:t>of</a:t>
            </a:r>
            <a:r>
              <a:rPr lang="en-GB" sz="700">
                <a:latin typeface="Arial"/>
                <a:cs typeface="Arial"/>
              </a:rPr>
              <a:t> </a:t>
            </a:r>
            <a:r>
              <a:rPr lang="en-GB" sz="700" spc="-5">
                <a:latin typeface="Arial"/>
                <a:cs typeface="Arial"/>
              </a:rPr>
              <a:t>this </a:t>
            </a:r>
            <a:r>
              <a:rPr lang="en-GB" sz="700">
                <a:latin typeface="Arial"/>
                <a:cs typeface="Arial"/>
              </a:rPr>
              <a:t> </a:t>
            </a:r>
            <a:r>
              <a:rPr lang="en-GB" sz="700" spc="-5">
                <a:latin typeface="Arial"/>
                <a:cs typeface="Arial"/>
              </a:rPr>
              <a:t>Agreement or not reasonably within the control of Ipsos as of such date, which </a:t>
            </a:r>
            <a:r>
              <a:rPr lang="en-GB" sz="700">
                <a:latin typeface="Arial"/>
                <a:cs typeface="Arial"/>
              </a:rPr>
              <a:t> </a:t>
            </a:r>
            <a:r>
              <a:rPr lang="en-GB" sz="700" spc="-5">
                <a:latin typeface="Arial"/>
                <a:cs typeface="Arial"/>
              </a:rPr>
              <a:t>prevents in whole </a:t>
            </a:r>
            <a:r>
              <a:rPr lang="en-GB" sz="700">
                <a:latin typeface="Arial"/>
                <a:cs typeface="Arial"/>
              </a:rPr>
              <a:t>or </a:t>
            </a:r>
            <a:r>
              <a:rPr lang="en-GB" sz="700" spc="-5">
                <a:latin typeface="Arial"/>
                <a:cs typeface="Arial"/>
              </a:rPr>
              <a:t>in material part the performance by Ipsos of its obligations </a:t>
            </a:r>
            <a:r>
              <a:rPr lang="en-GB" sz="700">
                <a:latin typeface="Arial"/>
                <a:cs typeface="Arial"/>
              </a:rPr>
              <a:t> </a:t>
            </a:r>
            <a:r>
              <a:rPr lang="en-GB" sz="700" spc="-5">
                <a:latin typeface="Arial"/>
                <a:cs typeface="Arial"/>
              </a:rPr>
              <a:t>hereunder (“</a:t>
            </a:r>
            <a:r>
              <a:rPr lang="en-GB" sz="700" b="1" spc="-5">
                <a:latin typeface="Arial"/>
                <a:cs typeface="Arial"/>
              </a:rPr>
              <a:t>Force Majeure</a:t>
            </a:r>
            <a:r>
              <a:rPr lang="en-GB" sz="700" spc="-5">
                <a:latin typeface="Arial"/>
                <a:cs typeface="Arial"/>
              </a:rPr>
              <a:t>”). Without limiting the foregoing, the following shall </a:t>
            </a:r>
            <a:r>
              <a:rPr lang="en-GB" sz="700">
                <a:latin typeface="Arial"/>
                <a:cs typeface="Arial"/>
              </a:rPr>
              <a:t> </a:t>
            </a:r>
            <a:r>
              <a:rPr lang="en-GB" sz="700" spc="-5">
                <a:latin typeface="Arial"/>
                <a:cs typeface="Arial"/>
              </a:rPr>
              <a:t>constitute events or conditions of Force Majeure: acts of State </a:t>
            </a:r>
            <a:r>
              <a:rPr lang="en-GB" sz="700">
                <a:latin typeface="Arial"/>
                <a:cs typeface="Arial"/>
              </a:rPr>
              <a:t>or </a:t>
            </a:r>
            <a:r>
              <a:rPr lang="en-GB" sz="700" spc="-5">
                <a:latin typeface="Arial"/>
                <a:cs typeface="Arial"/>
              </a:rPr>
              <a:t>governmental </a:t>
            </a:r>
            <a:r>
              <a:rPr lang="en-GB" sz="700">
                <a:latin typeface="Arial"/>
                <a:cs typeface="Arial"/>
              </a:rPr>
              <a:t> </a:t>
            </a:r>
            <a:r>
              <a:rPr lang="en-GB" sz="700" spc="-5">
                <a:latin typeface="Arial"/>
                <a:cs typeface="Arial"/>
              </a:rPr>
              <a:t>action,</a:t>
            </a:r>
            <a:r>
              <a:rPr lang="en-GB" sz="700">
                <a:latin typeface="Arial"/>
                <a:cs typeface="Arial"/>
              </a:rPr>
              <a:t> </a:t>
            </a:r>
            <a:r>
              <a:rPr lang="en-GB" sz="700" spc="-5">
                <a:latin typeface="Arial"/>
                <a:cs typeface="Arial"/>
              </a:rPr>
              <a:t>terrorism,</a:t>
            </a:r>
            <a:r>
              <a:rPr lang="en-GB" sz="700">
                <a:latin typeface="Arial"/>
                <a:cs typeface="Arial"/>
              </a:rPr>
              <a:t> </a:t>
            </a:r>
            <a:r>
              <a:rPr lang="en-GB" sz="700" spc="-5">
                <a:latin typeface="Arial"/>
                <a:cs typeface="Arial"/>
              </a:rPr>
              <a:t>riots,</a:t>
            </a:r>
            <a:r>
              <a:rPr lang="en-GB" sz="700">
                <a:latin typeface="Arial"/>
                <a:cs typeface="Arial"/>
              </a:rPr>
              <a:t> </a:t>
            </a:r>
            <a:r>
              <a:rPr lang="en-GB" sz="700" spc="-5">
                <a:latin typeface="Arial"/>
                <a:cs typeface="Arial"/>
              </a:rPr>
              <a:t>disturbances,</a:t>
            </a:r>
            <a:r>
              <a:rPr lang="en-GB" sz="700">
                <a:latin typeface="Arial"/>
                <a:cs typeface="Arial"/>
              </a:rPr>
              <a:t> </a:t>
            </a:r>
            <a:r>
              <a:rPr lang="en-GB" sz="700" spc="-5">
                <a:latin typeface="Arial"/>
                <a:cs typeface="Arial"/>
              </a:rPr>
              <a:t>war,</a:t>
            </a:r>
            <a:r>
              <a:rPr lang="en-GB" sz="700">
                <a:latin typeface="Arial"/>
                <a:cs typeface="Arial"/>
              </a:rPr>
              <a:t> </a:t>
            </a:r>
            <a:r>
              <a:rPr lang="en-GB" sz="700" spc="-5">
                <a:latin typeface="Arial"/>
                <a:cs typeface="Arial"/>
              </a:rPr>
              <a:t>strikes,</a:t>
            </a:r>
            <a:r>
              <a:rPr lang="en-GB" sz="700">
                <a:latin typeface="Arial"/>
                <a:cs typeface="Arial"/>
              </a:rPr>
              <a:t> </a:t>
            </a:r>
            <a:r>
              <a:rPr lang="en-GB" sz="700" spc="-5">
                <a:latin typeface="Arial"/>
                <a:cs typeface="Arial"/>
              </a:rPr>
              <a:t>lockouts,</a:t>
            </a:r>
            <a:r>
              <a:rPr lang="en-GB" sz="700">
                <a:latin typeface="Arial"/>
                <a:cs typeface="Arial"/>
              </a:rPr>
              <a:t> </a:t>
            </a:r>
            <a:r>
              <a:rPr lang="en-GB" sz="700" spc="-5">
                <a:latin typeface="Arial"/>
                <a:cs typeface="Arial"/>
              </a:rPr>
              <a:t>slowdowns, </a:t>
            </a:r>
            <a:r>
              <a:rPr lang="en-GB" sz="700">
                <a:latin typeface="Arial"/>
                <a:cs typeface="Arial"/>
              </a:rPr>
              <a:t> </a:t>
            </a:r>
            <a:r>
              <a:rPr lang="en-GB" sz="700" spc="-5">
                <a:latin typeface="Arial"/>
                <a:cs typeface="Arial"/>
              </a:rPr>
              <a:t>prolonged</a:t>
            </a:r>
            <a:r>
              <a:rPr lang="en-GB" sz="700">
                <a:latin typeface="Arial"/>
                <a:cs typeface="Arial"/>
              </a:rPr>
              <a:t> </a:t>
            </a:r>
            <a:r>
              <a:rPr lang="en-GB" sz="700" spc="-5">
                <a:latin typeface="Arial"/>
                <a:cs typeface="Arial"/>
              </a:rPr>
              <a:t>shortage</a:t>
            </a:r>
            <a:r>
              <a:rPr lang="en-GB" sz="700">
                <a:latin typeface="Arial"/>
                <a:cs typeface="Arial"/>
              </a:rPr>
              <a:t> of</a:t>
            </a:r>
            <a:r>
              <a:rPr lang="en-GB" sz="700" spc="5">
                <a:latin typeface="Arial"/>
                <a:cs typeface="Arial"/>
              </a:rPr>
              <a:t> </a:t>
            </a:r>
            <a:r>
              <a:rPr lang="en-GB" sz="700" spc="-5">
                <a:latin typeface="Arial"/>
                <a:cs typeface="Arial"/>
              </a:rPr>
              <a:t>energy</a:t>
            </a:r>
            <a:r>
              <a:rPr lang="en-GB" sz="700">
                <a:latin typeface="Arial"/>
                <a:cs typeface="Arial"/>
              </a:rPr>
              <a:t> </a:t>
            </a:r>
            <a:r>
              <a:rPr lang="en-GB" sz="700" spc="-5">
                <a:latin typeface="Arial"/>
                <a:cs typeface="Arial"/>
              </a:rPr>
              <a:t>supplies,</a:t>
            </a:r>
            <a:r>
              <a:rPr lang="en-GB" sz="700">
                <a:latin typeface="Arial"/>
                <a:cs typeface="Arial"/>
              </a:rPr>
              <a:t> </a:t>
            </a:r>
            <a:r>
              <a:rPr lang="en-GB" sz="700" spc="-5">
                <a:latin typeface="Arial"/>
                <a:cs typeface="Arial"/>
              </a:rPr>
              <a:t>epidemics/pandemics,</a:t>
            </a:r>
            <a:r>
              <a:rPr lang="en-GB" sz="700">
                <a:latin typeface="Arial"/>
                <a:cs typeface="Arial"/>
              </a:rPr>
              <a:t> </a:t>
            </a:r>
            <a:r>
              <a:rPr lang="en-GB" sz="700" spc="-5">
                <a:latin typeface="Arial"/>
                <a:cs typeface="Arial"/>
              </a:rPr>
              <a:t>fire,</a:t>
            </a:r>
            <a:r>
              <a:rPr lang="en-GB" sz="700">
                <a:latin typeface="Arial"/>
                <a:cs typeface="Arial"/>
              </a:rPr>
              <a:t> </a:t>
            </a:r>
            <a:r>
              <a:rPr lang="en-GB" sz="700" spc="-5">
                <a:latin typeface="Arial"/>
                <a:cs typeface="Arial"/>
              </a:rPr>
              <a:t>flood, </a:t>
            </a:r>
            <a:r>
              <a:rPr lang="en-GB" sz="700">
                <a:latin typeface="Arial"/>
                <a:cs typeface="Arial"/>
              </a:rPr>
              <a:t> </a:t>
            </a:r>
            <a:r>
              <a:rPr lang="en-GB" sz="700" spc="-5">
                <a:latin typeface="Arial"/>
                <a:cs typeface="Arial"/>
              </a:rPr>
              <a:t>hurricane, typhoon, earthquake, lightning </a:t>
            </a:r>
            <a:r>
              <a:rPr lang="en-GB" sz="700" spc="-10">
                <a:latin typeface="Arial"/>
                <a:cs typeface="Arial"/>
              </a:rPr>
              <a:t>and </a:t>
            </a:r>
            <a:r>
              <a:rPr lang="en-GB" sz="700" spc="-5">
                <a:latin typeface="Arial"/>
                <a:cs typeface="Arial"/>
              </a:rPr>
              <a:t>explosion or any other cause </a:t>
            </a:r>
            <a:r>
              <a:rPr lang="en-GB" sz="700">
                <a:latin typeface="Arial"/>
                <a:cs typeface="Arial"/>
              </a:rPr>
              <a:t> </a:t>
            </a:r>
            <a:r>
              <a:rPr lang="en-GB" sz="700" spc="-5">
                <a:latin typeface="Arial"/>
                <a:cs typeface="Arial"/>
              </a:rPr>
              <a:t>beyond Supplier’s reasonable control.</a:t>
            </a:r>
            <a:r>
              <a:rPr lang="en-GB" sz="700">
                <a:latin typeface="Arial"/>
                <a:cs typeface="Arial"/>
              </a:rPr>
              <a:t> </a:t>
            </a:r>
            <a:r>
              <a:rPr lang="en-GB" sz="700" spc="-5">
                <a:latin typeface="Arial"/>
                <a:cs typeface="Arial"/>
              </a:rPr>
              <a:t>Should an event</a:t>
            </a:r>
            <a:r>
              <a:rPr lang="en-GB" sz="700" spc="180">
                <a:latin typeface="Arial"/>
                <a:cs typeface="Arial"/>
              </a:rPr>
              <a:t> </a:t>
            </a:r>
            <a:r>
              <a:rPr lang="en-GB" sz="700" spc="-5">
                <a:latin typeface="Arial"/>
                <a:cs typeface="Arial"/>
              </a:rPr>
              <a:t>of Force</a:t>
            </a:r>
            <a:r>
              <a:rPr lang="en-GB" sz="700" spc="185">
                <a:latin typeface="Arial"/>
                <a:cs typeface="Arial"/>
              </a:rPr>
              <a:t> </a:t>
            </a:r>
            <a:r>
              <a:rPr lang="en-GB" sz="700" spc="-5">
                <a:latin typeface="Arial"/>
                <a:cs typeface="Arial"/>
              </a:rPr>
              <a:t>Majeure last </a:t>
            </a:r>
            <a:r>
              <a:rPr lang="en-GB" sz="700">
                <a:latin typeface="Arial"/>
                <a:cs typeface="Arial"/>
              </a:rPr>
              <a:t> </a:t>
            </a:r>
            <a:r>
              <a:rPr lang="en-GB" sz="700" spc="-5">
                <a:latin typeface="Arial"/>
                <a:cs typeface="Arial"/>
              </a:rPr>
              <a:t>for more than thirty (30) days, then Supplier shall have the right </a:t>
            </a:r>
            <a:r>
              <a:rPr lang="en-GB" sz="700">
                <a:latin typeface="Arial"/>
                <a:cs typeface="Arial"/>
              </a:rPr>
              <a:t>to </a:t>
            </a:r>
            <a:r>
              <a:rPr lang="en-GB" sz="700" spc="-5">
                <a:latin typeface="Arial"/>
                <a:cs typeface="Arial"/>
              </a:rPr>
              <a:t>terminate the </a:t>
            </a:r>
            <a:r>
              <a:rPr lang="en-GB" sz="700" spc="-180">
                <a:latin typeface="Arial"/>
                <a:cs typeface="Arial"/>
              </a:rPr>
              <a:t> </a:t>
            </a:r>
            <a:r>
              <a:rPr lang="en-GB" sz="700" spc="-5">
                <a:latin typeface="Arial"/>
                <a:cs typeface="Arial"/>
              </a:rPr>
              <a:t>provision</a:t>
            </a:r>
            <a:r>
              <a:rPr lang="en-GB" sz="700" spc="-30">
                <a:latin typeface="Arial"/>
                <a:cs typeface="Arial"/>
              </a:rPr>
              <a:t> </a:t>
            </a:r>
            <a:r>
              <a:rPr lang="en-GB" sz="700" spc="-5">
                <a:latin typeface="Arial"/>
                <a:cs typeface="Arial"/>
              </a:rPr>
              <a:t>of</a:t>
            </a:r>
            <a:r>
              <a:rPr lang="en-GB" sz="700" spc="-25">
                <a:latin typeface="Arial"/>
                <a:cs typeface="Arial"/>
              </a:rPr>
              <a:t> </a:t>
            </a:r>
            <a:r>
              <a:rPr lang="en-GB" sz="700" spc="-5">
                <a:latin typeface="Arial"/>
                <a:cs typeface="Arial"/>
              </a:rPr>
              <a:t>work</a:t>
            </a:r>
            <a:r>
              <a:rPr lang="en-GB" sz="700" spc="-35">
                <a:latin typeface="Arial"/>
                <a:cs typeface="Arial"/>
              </a:rPr>
              <a:t> </a:t>
            </a:r>
            <a:r>
              <a:rPr lang="en-GB" sz="700" spc="-5">
                <a:latin typeface="Arial"/>
                <a:cs typeface="Arial"/>
              </a:rPr>
              <a:t>according</a:t>
            </a:r>
            <a:r>
              <a:rPr lang="en-GB" sz="700" spc="-40">
                <a:latin typeface="Arial"/>
                <a:cs typeface="Arial"/>
              </a:rPr>
              <a:t> </a:t>
            </a:r>
            <a:r>
              <a:rPr lang="en-GB" sz="700">
                <a:latin typeface="Arial"/>
                <a:cs typeface="Arial"/>
              </a:rPr>
              <a:t>to</a:t>
            </a:r>
            <a:r>
              <a:rPr lang="en-GB" sz="700" spc="-45">
                <a:latin typeface="Arial"/>
                <a:cs typeface="Arial"/>
              </a:rPr>
              <a:t> </a:t>
            </a:r>
            <a:r>
              <a:rPr lang="en-GB" sz="700" spc="-5">
                <a:latin typeface="Arial"/>
                <a:cs typeface="Arial"/>
              </a:rPr>
              <a:t>these</a:t>
            </a:r>
            <a:r>
              <a:rPr lang="en-GB" sz="700" spc="-25">
                <a:latin typeface="Arial"/>
                <a:cs typeface="Arial"/>
              </a:rPr>
              <a:t> </a:t>
            </a:r>
            <a:r>
              <a:rPr lang="en-GB" sz="700" spc="-5">
                <a:latin typeface="Arial"/>
                <a:cs typeface="Arial"/>
              </a:rPr>
              <a:t>T&amp;Cs,</a:t>
            </a:r>
            <a:r>
              <a:rPr lang="en-GB" sz="700" spc="-35">
                <a:latin typeface="Arial"/>
                <a:cs typeface="Arial"/>
              </a:rPr>
              <a:t> </a:t>
            </a:r>
            <a:r>
              <a:rPr lang="en-GB" sz="700" spc="-5">
                <a:latin typeface="Arial"/>
                <a:cs typeface="Arial"/>
              </a:rPr>
              <a:t>this</a:t>
            </a:r>
            <a:r>
              <a:rPr lang="en-GB" sz="700" spc="-25">
                <a:latin typeface="Arial"/>
                <a:cs typeface="Arial"/>
              </a:rPr>
              <a:t> </a:t>
            </a:r>
            <a:r>
              <a:rPr lang="en-GB" sz="700" spc="-5">
                <a:latin typeface="Arial"/>
                <a:cs typeface="Arial"/>
              </a:rPr>
              <a:t>Agreement</a:t>
            </a:r>
            <a:r>
              <a:rPr lang="en-GB" sz="700" spc="-25">
                <a:latin typeface="Arial"/>
                <a:cs typeface="Arial"/>
              </a:rPr>
              <a:t> </a:t>
            </a:r>
            <a:r>
              <a:rPr lang="en-GB" sz="700" spc="-5">
                <a:latin typeface="Arial"/>
                <a:cs typeface="Arial"/>
              </a:rPr>
              <a:t>or</a:t>
            </a:r>
            <a:r>
              <a:rPr lang="en-GB" sz="700" spc="-45">
                <a:latin typeface="Arial"/>
                <a:cs typeface="Arial"/>
              </a:rPr>
              <a:t> </a:t>
            </a:r>
            <a:r>
              <a:rPr lang="en-GB" sz="700" spc="-5">
                <a:latin typeface="Arial"/>
                <a:cs typeface="Arial"/>
              </a:rPr>
              <a:t>the</a:t>
            </a:r>
            <a:r>
              <a:rPr lang="en-GB" sz="700" spc="-25">
                <a:latin typeface="Arial"/>
                <a:cs typeface="Arial"/>
              </a:rPr>
              <a:t> </a:t>
            </a:r>
            <a:r>
              <a:rPr lang="en-GB" sz="700" spc="-5">
                <a:latin typeface="Arial"/>
                <a:cs typeface="Arial"/>
              </a:rPr>
              <a:t>relevant</a:t>
            </a:r>
            <a:r>
              <a:rPr lang="en-GB" sz="700" spc="-40">
                <a:latin typeface="Arial"/>
                <a:cs typeface="Arial"/>
              </a:rPr>
              <a:t> </a:t>
            </a:r>
            <a:r>
              <a:rPr lang="en-GB" sz="700">
                <a:latin typeface="Arial"/>
                <a:cs typeface="Arial"/>
              </a:rPr>
              <a:t>Sales </a:t>
            </a:r>
            <a:r>
              <a:rPr lang="en-GB" sz="700" spc="-185">
                <a:latin typeface="Arial"/>
                <a:cs typeface="Arial"/>
              </a:rPr>
              <a:t> </a:t>
            </a:r>
            <a:r>
              <a:rPr lang="en-GB" sz="700" spc="-5">
                <a:latin typeface="Arial"/>
                <a:cs typeface="Arial"/>
              </a:rPr>
              <a:t>Order without liability to Client.</a:t>
            </a:r>
            <a:r>
              <a:rPr lang="en-GB" sz="700">
                <a:latin typeface="Arial"/>
                <a:cs typeface="Arial"/>
              </a:rPr>
              <a:t> </a:t>
            </a:r>
            <a:r>
              <a:rPr lang="en-GB" sz="700" spc="-5">
                <a:latin typeface="Arial"/>
                <a:cs typeface="Arial"/>
              </a:rPr>
              <a:t>Unless termination has occurred as set forth </a:t>
            </a:r>
            <a:r>
              <a:rPr lang="en-GB" sz="700">
                <a:latin typeface="Arial"/>
                <a:cs typeface="Arial"/>
              </a:rPr>
              <a:t> </a:t>
            </a:r>
            <a:r>
              <a:rPr lang="en-GB" sz="700" spc="-5">
                <a:latin typeface="Arial"/>
                <a:cs typeface="Arial"/>
              </a:rPr>
              <a:t>herein, both parties’ obligations hereunder shall resume upon </a:t>
            </a:r>
            <a:r>
              <a:rPr lang="en-GB" sz="700" spc="-10">
                <a:latin typeface="Arial"/>
                <a:cs typeface="Arial"/>
              </a:rPr>
              <a:t>the </a:t>
            </a:r>
            <a:r>
              <a:rPr lang="en-GB" sz="700" spc="-5">
                <a:latin typeface="Arial"/>
                <a:cs typeface="Arial"/>
              </a:rPr>
              <a:t>cessation </a:t>
            </a:r>
            <a:r>
              <a:rPr lang="en-GB" sz="700" spc="-10">
                <a:latin typeface="Arial"/>
                <a:cs typeface="Arial"/>
              </a:rPr>
              <a:t>of </a:t>
            </a:r>
            <a:r>
              <a:rPr lang="en-GB" sz="700" spc="-5">
                <a:latin typeface="Arial"/>
                <a:cs typeface="Arial"/>
              </a:rPr>
              <a:t> </a:t>
            </a:r>
            <a:r>
              <a:rPr lang="en-GB" sz="700" spc="-10">
                <a:latin typeface="Arial"/>
                <a:cs typeface="Arial"/>
              </a:rPr>
              <a:t>the</a:t>
            </a:r>
            <a:r>
              <a:rPr lang="en-GB" sz="700">
                <a:latin typeface="Arial"/>
                <a:cs typeface="Arial"/>
              </a:rPr>
              <a:t> </a:t>
            </a:r>
            <a:r>
              <a:rPr lang="en-GB" sz="700" spc="-5">
                <a:latin typeface="Arial"/>
                <a:cs typeface="Arial"/>
              </a:rPr>
              <a:t>event</a:t>
            </a:r>
            <a:r>
              <a:rPr lang="en-GB" sz="700" spc="5">
                <a:latin typeface="Arial"/>
                <a:cs typeface="Arial"/>
              </a:rPr>
              <a:t> </a:t>
            </a:r>
            <a:r>
              <a:rPr lang="en-GB" sz="700" spc="-5">
                <a:latin typeface="Arial"/>
                <a:cs typeface="Arial"/>
              </a:rPr>
              <a:t>of</a:t>
            </a:r>
            <a:r>
              <a:rPr lang="en-GB" sz="700" spc="5">
                <a:latin typeface="Arial"/>
                <a:cs typeface="Arial"/>
              </a:rPr>
              <a:t> </a:t>
            </a:r>
            <a:r>
              <a:rPr lang="en-GB" sz="700" spc="-5">
                <a:latin typeface="Arial"/>
                <a:cs typeface="Arial"/>
              </a:rPr>
              <a:t>Force</a:t>
            </a:r>
            <a:r>
              <a:rPr lang="en-GB" sz="700" spc="5">
                <a:latin typeface="Arial"/>
                <a:cs typeface="Arial"/>
              </a:rPr>
              <a:t> </a:t>
            </a:r>
            <a:r>
              <a:rPr lang="en-GB" sz="700" spc="-5">
                <a:latin typeface="Arial"/>
                <a:cs typeface="Arial"/>
              </a:rPr>
              <a:t>Majeure.</a:t>
            </a:r>
            <a:endParaRPr lang="en-GB" sz="700">
              <a:latin typeface="Arial"/>
              <a:cs typeface="Arial"/>
            </a:endParaRPr>
          </a:p>
          <a:p>
            <a:pPr marL="180000" marR="6985" indent="-180000" algn="just">
              <a:spcBef>
                <a:spcPts val="300"/>
              </a:spcBef>
              <a:spcAft>
                <a:spcPts val="300"/>
              </a:spcAft>
              <a:buAutoNum type="arabicPeriod" startAt="40"/>
              <a:tabLst>
                <a:tab pos="193040" algn="l"/>
              </a:tabLst>
            </a:pPr>
            <a:r>
              <a:rPr lang="en-GB" sz="700" spc="-5">
                <a:latin typeface="Arial"/>
                <a:cs typeface="Arial"/>
              </a:rPr>
              <a:t>The maximum liability </a:t>
            </a:r>
            <a:r>
              <a:rPr lang="en-GB" sz="700">
                <a:latin typeface="Arial"/>
                <a:cs typeface="Arial"/>
              </a:rPr>
              <a:t>of </a:t>
            </a:r>
            <a:r>
              <a:rPr lang="en-GB" sz="700" spc="-5">
                <a:latin typeface="Arial"/>
                <a:cs typeface="Arial"/>
              </a:rPr>
              <a:t>Supplier </a:t>
            </a:r>
            <a:r>
              <a:rPr lang="en-GB" sz="700">
                <a:latin typeface="Arial"/>
                <a:cs typeface="Arial"/>
              </a:rPr>
              <a:t>for </a:t>
            </a:r>
            <a:r>
              <a:rPr lang="en-GB" sz="700" spc="-5">
                <a:latin typeface="Arial"/>
                <a:cs typeface="Arial"/>
              </a:rPr>
              <a:t>any breach </a:t>
            </a:r>
            <a:r>
              <a:rPr lang="en-GB" sz="700">
                <a:latin typeface="Arial"/>
                <a:cs typeface="Arial"/>
              </a:rPr>
              <a:t>of </a:t>
            </a:r>
            <a:r>
              <a:rPr lang="en-GB" sz="700" spc="-5">
                <a:latin typeface="Arial"/>
                <a:cs typeface="Arial"/>
              </a:rPr>
              <a:t>these T&amp;Cs shall </a:t>
            </a:r>
            <a:r>
              <a:rPr lang="en-GB" sz="700">
                <a:latin typeface="Arial"/>
                <a:cs typeface="Arial"/>
              </a:rPr>
              <a:t>be </a:t>
            </a:r>
            <a:r>
              <a:rPr lang="en-GB" sz="700" spc="-5">
                <a:latin typeface="Arial"/>
                <a:cs typeface="Arial"/>
              </a:rPr>
              <a:t>limited </a:t>
            </a:r>
            <a:r>
              <a:rPr lang="en-GB" sz="700">
                <a:latin typeface="Arial"/>
                <a:cs typeface="Arial"/>
              </a:rPr>
              <a:t> </a:t>
            </a:r>
            <a:r>
              <a:rPr lang="en-GB" sz="700" spc="-5">
                <a:latin typeface="Arial"/>
                <a:cs typeface="Arial"/>
              </a:rPr>
              <a:t>to 125% </a:t>
            </a:r>
            <a:r>
              <a:rPr lang="en-GB" sz="700">
                <a:latin typeface="Arial"/>
                <a:cs typeface="Arial"/>
              </a:rPr>
              <a:t>of </a:t>
            </a:r>
            <a:r>
              <a:rPr lang="en-GB" sz="700" spc="-5">
                <a:latin typeface="Arial"/>
                <a:cs typeface="Arial"/>
              </a:rPr>
              <a:t>fees received </a:t>
            </a:r>
            <a:r>
              <a:rPr lang="en-GB" sz="700">
                <a:latin typeface="Arial"/>
                <a:cs typeface="Arial"/>
              </a:rPr>
              <a:t>by </a:t>
            </a:r>
            <a:r>
              <a:rPr lang="en-GB" sz="700" spc="-5">
                <a:latin typeface="Arial"/>
                <a:cs typeface="Arial"/>
              </a:rPr>
              <a:t>it in relation </a:t>
            </a:r>
            <a:r>
              <a:rPr lang="en-GB" sz="700">
                <a:latin typeface="Arial"/>
                <a:cs typeface="Arial"/>
              </a:rPr>
              <a:t>to </a:t>
            </a:r>
            <a:r>
              <a:rPr lang="en-GB" sz="700" spc="-5">
                <a:latin typeface="Arial"/>
                <a:cs typeface="Arial"/>
              </a:rPr>
              <a:t>the research which is the subject </a:t>
            </a:r>
            <a:r>
              <a:rPr lang="en-GB" sz="700">
                <a:latin typeface="Arial"/>
                <a:cs typeface="Arial"/>
              </a:rPr>
              <a:t>of </a:t>
            </a:r>
            <a:r>
              <a:rPr lang="en-GB" sz="700" spc="5">
                <a:latin typeface="Arial"/>
                <a:cs typeface="Arial"/>
              </a:rPr>
              <a:t> </a:t>
            </a:r>
            <a:r>
              <a:rPr lang="en-GB" sz="700" spc="-10">
                <a:latin typeface="Arial"/>
                <a:cs typeface="Arial"/>
              </a:rPr>
              <a:t>the</a:t>
            </a:r>
            <a:r>
              <a:rPr lang="en-GB" sz="700" spc="-15">
                <a:latin typeface="Arial"/>
                <a:cs typeface="Arial"/>
              </a:rPr>
              <a:t> </a:t>
            </a:r>
            <a:r>
              <a:rPr lang="en-GB" sz="700" spc="-5">
                <a:latin typeface="Arial"/>
                <a:cs typeface="Arial"/>
              </a:rPr>
              <a:t>claim.</a:t>
            </a:r>
            <a:endParaRPr lang="en-GB" sz="700">
              <a:latin typeface="Arial"/>
              <a:cs typeface="Arial"/>
            </a:endParaRPr>
          </a:p>
          <a:p>
            <a:pPr marL="180000" marR="6985" indent="-180000" algn="just">
              <a:spcBef>
                <a:spcPts val="300"/>
              </a:spcBef>
              <a:spcAft>
                <a:spcPts val="300"/>
              </a:spcAft>
              <a:buAutoNum type="arabicPeriod" startAt="40"/>
              <a:tabLst>
                <a:tab pos="193040" algn="l"/>
              </a:tabLst>
            </a:pPr>
            <a:r>
              <a:rPr lang="en-GB" sz="700" spc="-5">
                <a:latin typeface="Arial"/>
                <a:cs typeface="Arial"/>
              </a:rPr>
              <a:t>Nothing</a:t>
            </a:r>
            <a:r>
              <a:rPr lang="en-GB" sz="700" spc="35">
                <a:latin typeface="Arial"/>
                <a:cs typeface="Arial"/>
              </a:rPr>
              <a:t> </a:t>
            </a:r>
            <a:r>
              <a:rPr lang="en-GB" sz="700">
                <a:latin typeface="Arial"/>
                <a:cs typeface="Arial"/>
              </a:rPr>
              <a:t>in</a:t>
            </a:r>
            <a:r>
              <a:rPr lang="en-GB" sz="700" spc="35">
                <a:latin typeface="Arial"/>
                <a:cs typeface="Arial"/>
              </a:rPr>
              <a:t> </a:t>
            </a:r>
            <a:r>
              <a:rPr lang="en-GB" sz="700" spc="-5">
                <a:latin typeface="Arial"/>
                <a:cs typeface="Arial"/>
              </a:rPr>
              <a:t>these</a:t>
            </a:r>
            <a:r>
              <a:rPr lang="en-GB" sz="700" spc="35">
                <a:latin typeface="Arial"/>
                <a:cs typeface="Arial"/>
              </a:rPr>
              <a:t> </a:t>
            </a:r>
            <a:r>
              <a:rPr lang="en-GB" sz="700" spc="-5">
                <a:latin typeface="Arial"/>
                <a:cs typeface="Arial"/>
              </a:rPr>
              <a:t>T&amp;Cs</a:t>
            </a:r>
            <a:r>
              <a:rPr lang="en-GB" sz="700" spc="40">
                <a:latin typeface="Arial"/>
                <a:cs typeface="Arial"/>
              </a:rPr>
              <a:t> </a:t>
            </a:r>
            <a:r>
              <a:rPr lang="en-GB" sz="700" spc="-5">
                <a:latin typeface="Arial"/>
                <a:cs typeface="Arial"/>
              </a:rPr>
              <a:t>shall</a:t>
            </a:r>
            <a:r>
              <a:rPr lang="en-GB" sz="700" spc="40">
                <a:latin typeface="Arial"/>
                <a:cs typeface="Arial"/>
              </a:rPr>
              <a:t> </a:t>
            </a:r>
            <a:r>
              <a:rPr lang="en-GB" sz="700" spc="-5">
                <a:latin typeface="Arial"/>
                <a:cs typeface="Arial"/>
              </a:rPr>
              <a:t>limit</a:t>
            </a:r>
            <a:r>
              <a:rPr lang="en-GB" sz="700" spc="35">
                <a:latin typeface="Arial"/>
                <a:cs typeface="Arial"/>
              </a:rPr>
              <a:t> </a:t>
            </a:r>
            <a:r>
              <a:rPr lang="en-GB" sz="700">
                <a:latin typeface="Arial"/>
                <a:cs typeface="Arial"/>
              </a:rPr>
              <a:t>or</a:t>
            </a:r>
            <a:r>
              <a:rPr lang="en-GB" sz="700" spc="35">
                <a:latin typeface="Arial"/>
                <a:cs typeface="Arial"/>
              </a:rPr>
              <a:t> </a:t>
            </a:r>
            <a:r>
              <a:rPr lang="en-GB" sz="700" spc="-5">
                <a:latin typeface="Arial"/>
                <a:cs typeface="Arial"/>
              </a:rPr>
              <a:t>exclude</a:t>
            </a:r>
            <a:r>
              <a:rPr lang="en-GB" sz="700" spc="50">
                <a:latin typeface="Arial"/>
                <a:cs typeface="Arial"/>
              </a:rPr>
              <a:t> </a:t>
            </a:r>
            <a:r>
              <a:rPr lang="en-GB" sz="700" spc="-5">
                <a:latin typeface="Arial"/>
                <a:cs typeface="Arial"/>
              </a:rPr>
              <a:t>either</a:t>
            </a:r>
            <a:r>
              <a:rPr lang="en-GB" sz="700" spc="45">
                <a:latin typeface="Arial"/>
                <a:cs typeface="Arial"/>
              </a:rPr>
              <a:t> </a:t>
            </a:r>
            <a:r>
              <a:rPr lang="en-GB" sz="700" spc="-5">
                <a:latin typeface="Arial"/>
                <a:cs typeface="Arial"/>
              </a:rPr>
              <a:t>party's</a:t>
            </a:r>
            <a:r>
              <a:rPr lang="en-GB" sz="700" spc="35">
                <a:latin typeface="Arial"/>
                <a:cs typeface="Arial"/>
              </a:rPr>
              <a:t> </a:t>
            </a:r>
            <a:r>
              <a:rPr lang="en-GB" sz="700" spc="-5">
                <a:latin typeface="Arial"/>
                <a:cs typeface="Arial"/>
              </a:rPr>
              <a:t>liability</a:t>
            </a:r>
            <a:r>
              <a:rPr lang="en-GB" sz="700" spc="40">
                <a:latin typeface="Arial"/>
                <a:cs typeface="Arial"/>
              </a:rPr>
              <a:t> </a:t>
            </a:r>
            <a:r>
              <a:rPr lang="en-GB" sz="700" spc="-5">
                <a:latin typeface="Arial"/>
                <a:cs typeface="Arial"/>
              </a:rPr>
              <a:t>for:</a:t>
            </a:r>
            <a:r>
              <a:rPr lang="en-GB" sz="700" spc="35">
                <a:latin typeface="Arial"/>
                <a:cs typeface="Arial"/>
              </a:rPr>
              <a:t> </a:t>
            </a:r>
            <a:r>
              <a:rPr lang="en-GB" sz="700">
                <a:latin typeface="Arial"/>
                <a:cs typeface="Arial"/>
              </a:rPr>
              <a:t>a)</a:t>
            </a:r>
            <a:r>
              <a:rPr lang="en-GB" sz="700" spc="35">
                <a:latin typeface="Arial"/>
                <a:cs typeface="Arial"/>
              </a:rPr>
              <a:t> </a:t>
            </a:r>
            <a:r>
              <a:rPr lang="en-GB" sz="700" spc="-5">
                <a:latin typeface="Arial"/>
                <a:cs typeface="Arial"/>
              </a:rPr>
              <a:t>death </a:t>
            </a:r>
            <a:r>
              <a:rPr lang="en-GB" sz="700" spc="-180">
                <a:latin typeface="Arial"/>
                <a:cs typeface="Arial"/>
              </a:rPr>
              <a:t> </a:t>
            </a:r>
            <a:r>
              <a:rPr lang="en-GB" sz="700" spc="-5">
                <a:latin typeface="Arial"/>
                <a:cs typeface="Arial"/>
              </a:rPr>
              <a:t>or personal injury caused by its negligence; </a:t>
            </a:r>
            <a:r>
              <a:rPr lang="en-GB" sz="700">
                <a:latin typeface="Arial"/>
                <a:cs typeface="Arial"/>
              </a:rPr>
              <a:t>b) its </a:t>
            </a:r>
            <a:r>
              <a:rPr lang="en-GB" sz="700" spc="-5">
                <a:latin typeface="Arial"/>
                <a:cs typeface="Arial"/>
              </a:rPr>
              <a:t>fraud </a:t>
            </a:r>
            <a:r>
              <a:rPr lang="en-GB" sz="700">
                <a:latin typeface="Arial"/>
                <a:cs typeface="Arial"/>
              </a:rPr>
              <a:t>or </a:t>
            </a:r>
            <a:r>
              <a:rPr lang="en-GB" sz="700" spc="-5">
                <a:latin typeface="Arial"/>
                <a:cs typeface="Arial"/>
              </a:rPr>
              <a:t>wilful default; </a:t>
            </a:r>
            <a:r>
              <a:rPr lang="en-GB" sz="700">
                <a:latin typeface="Arial"/>
                <a:cs typeface="Arial"/>
              </a:rPr>
              <a:t>c) </a:t>
            </a:r>
            <a:r>
              <a:rPr lang="en-GB" sz="700" spc="5">
                <a:latin typeface="Arial"/>
                <a:cs typeface="Arial"/>
              </a:rPr>
              <a:t> </a:t>
            </a:r>
            <a:r>
              <a:rPr lang="en-GB" sz="700" spc="-5">
                <a:latin typeface="Arial"/>
                <a:cs typeface="Arial"/>
              </a:rPr>
              <a:t>breach of Data Protection Legislation; </a:t>
            </a:r>
            <a:r>
              <a:rPr lang="en-GB" sz="700" spc="-10">
                <a:latin typeface="Arial"/>
                <a:cs typeface="Arial"/>
              </a:rPr>
              <a:t>and </a:t>
            </a:r>
            <a:r>
              <a:rPr lang="en-GB" sz="700">
                <a:latin typeface="Arial"/>
                <a:cs typeface="Arial"/>
              </a:rPr>
              <a:t>d) </a:t>
            </a:r>
            <a:r>
              <a:rPr lang="en-GB" sz="700" spc="-5">
                <a:latin typeface="Arial"/>
                <a:cs typeface="Arial"/>
              </a:rPr>
              <a:t>anything else which it cannot </a:t>
            </a:r>
            <a:r>
              <a:rPr lang="en-GB" sz="700">
                <a:latin typeface="Arial"/>
                <a:cs typeface="Arial"/>
              </a:rPr>
              <a:t>by </a:t>
            </a:r>
            <a:r>
              <a:rPr lang="en-GB" sz="700" spc="5">
                <a:latin typeface="Arial"/>
                <a:cs typeface="Arial"/>
              </a:rPr>
              <a:t> </a:t>
            </a:r>
            <a:r>
              <a:rPr lang="en-GB" sz="700" spc="-5">
                <a:latin typeface="Arial"/>
                <a:cs typeface="Arial"/>
              </a:rPr>
              <a:t>law limit</a:t>
            </a:r>
            <a:r>
              <a:rPr lang="en-GB" sz="700" spc="-10">
                <a:latin typeface="Arial"/>
                <a:cs typeface="Arial"/>
              </a:rPr>
              <a:t> </a:t>
            </a:r>
            <a:r>
              <a:rPr lang="en-GB" sz="700">
                <a:latin typeface="Arial"/>
                <a:cs typeface="Arial"/>
              </a:rPr>
              <a:t>or</a:t>
            </a:r>
            <a:r>
              <a:rPr lang="en-GB" sz="700" spc="-10">
                <a:latin typeface="Arial"/>
                <a:cs typeface="Arial"/>
              </a:rPr>
              <a:t> </a:t>
            </a:r>
            <a:r>
              <a:rPr lang="en-GB" sz="700" spc="-5">
                <a:latin typeface="Arial"/>
                <a:cs typeface="Arial"/>
              </a:rPr>
              <a:t>exclude</a:t>
            </a:r>
            <a:r>
              <a:rPr lang="en-GB" sz="700" spc="-10">
                <a:latin typeface="Arial"/>
                <a:cs typeface="Arial"/>
              </a:rPr>
              <a:t> </a:t>
            </a:r>
            <a:r>
              <a:rPr lang="en-GB" sz="700" spc="-5">
                <a:latin typeface="Arial"/>
                <a:cs typeface="Arial"/>
              </a:rPr>
              <a:t>its</a:t>
            </a:r>
            <a:r>
              <a:rPr lang="en-GB" sz="700" spc="5">
                <a:latin typeface="Arial"/>
                <a:cs typeface="Arial"/>
              </a:rPr>
              <a:t> </a:t>
            </a:r>
            <a:r>
              <a:rPr lang="en-GB" sz="700" spc="-5">
                <a:latin typeface="Arial"/>
                <a:cs typeface="Arial"/>
              </a:rPr>
              <a:t>liability.</a:t>
            </a:r>
            <a:endParaRPr lang="en-GB" sz="1150">
              <a:latin typeface="Arial"/>
              <a:cs typeface="Arial"/>
            </a:endParaRPr>
          </a:p>
          <a:p>
            <a:pPr marL="180000" indent="-180000">
              <a:spcBef>
                <a:spcPts val="300"/>
              </a:spcBef>
              <a:spcAft>
                <a:spcPts val="300"/>
              </a:spcAft>
            </a:pPr>
            <a:r>
              <a:rPr lang="en-GB" sz="700" b="1" spc="-5">
                <a:latin typeface="Arial"/>
                <a:cs typeface="Arial"/>
              </a:rPr>
              <a:t>TERMINATION</a:t>
            </a:r>
            <a:endParaRPr lang="en-GB" sz="700">
              <a:latin typeface="Arial"/>
              <a:cs typeface="Arial"/>
            </a:endParaRPr>
          </a:p>
          <a:p>
            <a:pPr marL="180000" marR="6350" indent="-180000" algn="just">
              <a:spcBef>
                <a:spcPts val="300"/>
              </a:spcBef>
              <a:spcAft>
                <a:spcPts val="300"/>
              </a:spcAft>
              <a:buAutoNum type="arabicPeriod" startAt="45"/>
              <a:tabLst>
                <a:tab pos="193040" algn="l"/>
              </a:tabLst>
            </a:pPr>
            <a:r>
              <a:rPr lang="en-GB" sz="700" spc="-5">
                <a:latin typeface="Arial"/>
                <a:cs typeface="Arial"/>
              </a:rPr>
              <a:t>Either party shall have the right to terminate </a:t>
            </a:r>
            <a:r>
              <a:rPr lang="en-GB" sz="700" spc="-10">
                <a:latin typeface="Arial"/>
                <a:cs typeface="Arial"/>
              </a:rPr>
              <a:t>the </a:t>
            </a:r>
            <a:r>
              <a:rPr lang="en-GB" sz="700" spc="-5">
                <a:latin typeface="Arial"/>
                <a:cs typeface="Arial"/>
              </a:rPr>
              <a:t>Agreement with immediate </a:t>
            </a:r>
            <a:r>
              <a:rPr lang="en-GB" sz="700">
                <a:latin typeface="Arial"/>
                <a:cs typeface="Arial"/>
              </a:rPr>
              <a:t> </a:t>
            </a:r>
            <a:r>
              <a:rPr lang="en-GB" sz="700" spc="-5">
                <a:latin typeface="Arial"/>
                <a:cs typeface="Arial"/>
              </a:rPr>
              <a:t>effect, </a:t>
            </a:r>
            <a:r>
              <a:rPr lang="en-GB" sz="700">
                <a:latin typeface="Arial"/>
                <a:cs typeface="Arial"/>
              </a:rPr>
              <a:t>at </a:t>
            </a:r>
            <a:r>
              <a:rPr lang="en-GB" sz="700" spc="-5">
                <a:latin typeface="Arial"/>
                <a:cs typeface="Arial"/>
              </a:rPr>
              <a:t>any time, if the other party fails to perform any material obligation or </a:t>
            </a:r>
            <a:r>
              <a:rPr lang="en-GB" sz="700">
                <a:latin typeface="Arial"/>
                <a:cs typeface="Arial"/>
              </a:rPr>
              <a:t>to </a:t>
            </a:r>
            <a:r>
              <a:rPr lang="en-GB" sz="700" spc="-180">
                <a:latin typeface="Arial"/>
                <a:cs typeface="Arial"/>
              </a:rPr>
              <a:t> </a:t>
            </a:r>
            <a:r>
              <a:rPr lang="en-GB" sz="700" spc="-5">
                <a:latin typeface="Arial"/>
                <a:cs typeface="Arial"/>
              </a:rPr>
              <a:t>cure a material breach, subject to the breaching party receiving written notice </a:t>
            </a:r>
            <a:r>
              <a:rPr lang="en-GB" sz="700" spc="-10">
                <a:latin typeface="Arial"/>
                <a:cs typeface="Arial"/>
              </a:rPr>
              <a:t>of </a:t>
            </a:r>
            <a:r>
              <a:rPr lang="en-GB" sz="700" spc="-180">
                <a:latin typeface="Arial"/>
                <a:cs typeface="Arial"/>
              </a:rPr>
              <a:t> </a:t>
            </a:r>
            <a:r>
              <a:rPr lang="en-GB" sz="700" spc="-5">
                <a:latin typeface="Arial"/>
                <a:cs typeface="Arial"/>
              </a:rPr>
              <a:t>such failure to perform or material breach and provided further that </a:t>
            </a:r>
            <a:r>
              <a:rPr lang="en-GB" sz="700">
                <a:latin typeface="Arial"/>
                <a:cs typeface="Arial"/>
              </a:rPr>
              <a:t>such </a:t>
            </a:r>
            <a:r>
              <a:rPr lang="en-GB" sz="700" spc="-5">
                <a:latin typeface="Arial"/>
                <a:cs typeface="Arial"/>
              </a:rPr>
              <a:t>failure </a:t>
            </a:r>
            <a:r>
              <a:rPr lang="en-GB" sz="700">
                <a:latin typeface="Arial"/>
                <a:cs typeface="Arial"/>
              </a:rPr>
              <a:t> </a:t>
            </a:r>
            <a:r>
              <a:rPr lang="en-GB" sz="700" spc="-5">
                <a:latin typeface="Arial"/>
                <a:cs typeface="Arial"/>
              </a:rPr>
              <a:t>to perform </a:t>
            </a:r>
            <a:r>
              <a:rPr lang="en-GB" sz="700">
                <a:latin typeface="Arial"/>
                <a:cs typeface="Arial"/>
              </a:rPr>
              <a:t>or </a:t>
            </a:r>
            <a:r>
              <a:rPr lang="en-GB" sz="700" spc="-5">
                <a:latin typeface="Arial"/>
                <a:cs typeface="Arial"/>
              </a:rPr>
              <a:t>breach </a:t>
            </a:r>
            <a:r>
              <a:rPr lang="en-GB" sz="700">
                <a:latin typeface="Arial"/>
                <a:cs typeface="Arial"/>
              </a:rPr>
              <a:t>is </a:t>
            </a:r>
            <a:r>
              <a:rPr lang="en-GB" sz="700" spc="-5">
                <a:latin typeface="Arial"/>
                <a:cs typeface="Arial"/>
              </a:rPr>
              <a:t>not cured </a:t>
            </a:r>
            <a:r>
              <a:rPr lang="en-GB" sz="700">
                <a:latin typeface="Arial"/>
                <a:cs typeface="Arial"/>
              </a:rPr>
              <a:t>within </a:t>
            </a:r>
            <a:r>
              <a:rPr lang="en-GB" sz="700" spc="-5">
                <a:latin typeface="Arial"/>
                <a:cs typeface="Arial"/>
              </a:rPr>
              <a:t>fifteen (15) business days of receiving </a:t>
            </a:r>
            <a:r>
              <a:rPr lang="en-GB" sz="700">
                <a:latin typeface="Arial"/>
                <a:cs typeface="Arial"/>
              </a:rPr>
              <a:t> </a:t>
            </a:r>
            <a:r>
              <a:rPr lang="en-GB" sz="700" spc="-5">
                <a:latin typeface="Arial"/>
                <a:cs typeface="Arial"/>
              </a:rPr>
              <a:t>such notice.</a:t>
            </a:r>
            <a:r>
              <a:rPr lang="en-GB" sz="700">
                <a:latin typeface="Arial"/>
                <a:cs typeface="Arial"/>
              </a:rPr>
              <a:t> </a:t>
            </a:r>
            <a:r>
              <a:rPr lang="en-GB" sz="700" spc="-5">
                <a:latin typeface="Arial"/>
                <a:cs typeface="Arial"/>
              </a:rPr>
              <a:t>Clauses </a:t>
            </a:r>
            <a:r>
              <a:rPr lang="en-GB" sz="700" spc="-5">
                <a:latin typeface="Arial"/>
                <a:cs typeface="Arial"/>
                <a:hlinkClick r:id="" action="ppaction://noaction"/>
              </a:rPr>
              <a:t>17 </a:t>
            </a:r>
            <a:r>
              <a:rPr lang="en-GB" sz="700" spc="-5">
                <a:latin typeface="Arial"/>
                <a:cs typeface="Arial"/>
              </a:rPr>
              <a:t>- </a:t>
            </a:r>
            <a:r>
              <a:rPr lang="en-GB" sz="700">
                <a:latin typeface="Arial"/>
                <a:cs typeface="Arial"/>
                <a:hlinkClick r:id="" action="ppaction://noaction"/>
              </a:rPr>
              <a:t>52 </a:t>
            </a:r>
            <a:r>
              <a:rPr lang="en-GB" sz="700" spc="-5">
                <a:latin typeface="Arial"/>
                <a:cs typeface="Arial"/>
              </a:rPr>
              <a:t>shall survive the termination of this Agreement, </a:t>
            </a:r>
            <a:r>
              <a:rPr lang="en-GB" sz="700">
                <a:latin typeface="Arial"/>
                <a:cs typeface="Arial"/>
              </a:rPr>
              <a:t> </a:t>
            </a:r>
            <a:r>
              <a:rPr lang="en-GB" sz="700" spc="-5">
                <a:latin typeface="Arial"/>
                <a:cs typeface="Arial"/>
              </a:rPr>
              <a:t>save that if the Agreement is terminated by Supplier </a:t>
            </a:r>
            <a:r>
              <a:rPr lang="en-GB" sz="700">
                <a:latin typeface="Arial"/>
                <a:cs typeface="Arial"/>
              </a:rPr>
              <a:t>for </a:t>
            </a:r>
            <a:r>
              <a:rPr lang="en-GB" sz="700" spc="-5">
                <a:latin typeface="Arial"/>
                <a:cs typeface="Arial"/>
              </a:rPr>
              <a:t>default of the Client, the </a:t>
            </a:r>
            <a:r>
              <a:rPr lang="en-GB" sz="700" spc="-180">
                <a:latin typeface="Arial"/>
                <a:cs typeface="Arial"/>
              </a:rPr>
              <a:t> </a:t>
            </a:r>
            <a:r>
              <a:rPr lang="en-GB" sz="700" spc="-5">
                <a:latin typeface="Arial"/>
                <a:cs typeface="Arial"/>
              </a:rPr>
              <a:t>Client shall have no rights to </a:t>
            </a:r>
            <a:r>
              <a:rPr lang="en-GB" sz="700" spc="-10">
                <a:latin typeface="Arial"/>
                <a:cs typeface="Arial"/>
              </a:rPr>
              <a:t>use </a:t>
            </a:r>
            <a:r>
              <a:rPr lang="en-GB" sz="700">
                <a:latin typeface="Arial"/>
                <a:cs typeface="Arial"/>
              </a:rPr>
              <a:t>and </a:t>
            </a:r>
            <a:r>
              <a:rPr lang="en-GB" sz="700" spc="-5">
                <a:latin typeface="Arial"/>
                <a:cs typeface="Arial"/>
              </a:rPr>
              <a:t>Supplier shall retain all rights in the </a:t>
            </a:r>
            <a:r>
              <a:rPr lang="en-GB" sz="700">
                <a:latin typeface="Arial"/>
                <a:cs typeface="Arial"/>
              </a:rPr>
              <a:t> </a:t>
            </a:r>
            <a:r>
              <a:rPr lang="en-GB" sz="700" spc="-5">
                <a:latin typeface="Arial"/>
                <a:cs typeface="Arial"/>
              </a:rPr>
              <a:t>Deliverables.</a:t>
            </a:r>
            <a:endParaRPr lang="en-GB" sz="700">
              <a:latin typeface="Arial"/>
              <a:cs typeface="Arial"/>
            </a:endParaRPr>
          </a:p>
          <a:p>
            <a:pPr marL="180000" indent="-180000">
              <a:spcBef>
                <a:spcPts val="300"/>
              </a:spcBef>
              <a:spcAft>
                <a:spcPts val="300"/>
              </a:spcAft>
            </a:pPr>
            <a:r>
              <a:rPr lang="en-GB" sz="700" b="1" spc="-5">
                <a:latin typeface="Arial"/>
                <a:cs typeface="Arial"/>
              </a:rPr>
              <a:t>GENERAL</a:t>
            </a:r>
            <a:endParaRPr lang="en-GB" sz="700">
              <a:latin typeface="Arial"/>
              <a:cs typeface="Arial"/>
            </a:endParaRPr>
          </a:p>
          <a:p>
            <a:pPr marL="180000" marR="5715" indent="-180000" algn="just">
              <a:spcBef>
                <a:spcPts val="300"/>
              </a:spcBef>
              <a:spcAft>
                <a:spcPts val="300"/>
              </a:spcAft>
              <a:buAutoNum type="arabicPeriod" startAt="46"/>
              <a:tabLst>
                <a:tab pos="193040" algn="l"/>
              </a:tabLst>
            </a:pPr>
            <a:r>
              <a:rPr lang="en-GB" sz="700" spc="-5">
                <a:latin typeface="Arial"/>
                <a:cs typeface="Arial"/>
              </a:rPr>
              <a:t>Any notice to either party under these T&amp;Cs shall be in writing signed by </a:t>
            </a:r>
            <a:r>
              <a:rPr lang="en-GB" sz="700">
                <a:latin typeface="Arial"/>
                <a:cs typeface="Arial"/>
              </a:rPr>
              <a:t>or on </a:t>
            </a:r>
            <a:r>
              <a:rPr lang="en-GB" sz="700" spc="5">
                <a:latin typeface="Arial"/>
                <a:cs typeface="Arial"/>
              </a:rPr>
              <a:t> </a:t>
            </a:r>
            <a:r>
              <a:rPr lang="en-GB" sz="700" spc="-5">
                <a:latin typeface="Arial"/>
                <a:cs typeface="Arial"/>
              </a:rPr>
              <a:t>behalf of the party giving it and shall, unless delivered to a party personally, </a:t>
            </a:r>
            <a:r>
              <a:rPr lang="en-GB" sz="700">
                <a:latin typeface="Arial"/>
                <a:cs typeface="Arial"/>
              </a:rPr>
              <a:t>be </a:t>
            </a:r>
            <a:r>
              <a:rPr lang="en-GB" sz="700" spc="5">
                <a:latin typeface="Arial"/>
                <a:cs typeface="Arial"/>
              </a:rPr>
              <a:t> </a:t>
            </a:r>
            <a:r>
              <a:rPr lang="en-GB" sz="700" spc="-5">
                <a:latin typeface="Arial"/>
                <a:cs typeface="Arial"/>
              </a:rPr>
              <a:t>left at </a:t>
            </a:r>
            <a:r>
              <a:rPr lang="en-GB" sz="700">
                <a:latin typeface="Arial"/>
                <a:cs typeface="Arial"/>
              </a:rPr>
              <a:t>or </a:t>
            </a:r>
            <a:r>
              <a:rPr lang="en-GB" sz="700" spc="-5">
                <a:latin typeface="Arial"/>
                <a:cs typeface="Arial"/>
              </a:rPr>
              <a:t>sent </a:t>
            </a:r>
            <a:r>
              <a:rPr lang="en-GB" sz="700">
                <a:latin typeface="Arial"/>
                <a:cs typeface="Arial"/>
              </a:rPr>
              <a:t>by </a:t>
            </a:r>
            <a:r>
              <a:rPr lang="en-GB" sz="700" spc="-5">
                <a:latin typeface="Arial"/>
                <a:cs typeface="Arial"/>
              </a:rPr>
              <a:t>prepaid first class </a:t>
            </a:r>
            <a:r>
              <a:rPr lang="en-GB" sz="700">
                <a:latin typeface="Arial"/>
                <a:cs typeface="Arial"/>
              </a:rPr>
              <a:t>post, </a:t>
            </a:r>
            <a:r>
              <a:rPr lang="en-GB" sz="700" spc="-5">
                <a:latin typeface="Arial"/>
                <a:cs typeface="Arial"/>
              </a:rPr>
              <a:t>prepaid recorded delivery or fax </a:t>
            </a:r>
            <a:r>
              <a:rPr lang="en-GB" sz="700">
                <a:latin typeface="Arial"/>
                <a:cs typeface="Arial"/>
              </a:rPr>
              <a:t>to </a:t>
            </a:r>
            <a:r>
              <a:rPr lang="en-GB" sz="700" spc="-5">
                <a:latin typeface="Arial"/>
                <a:cs typeface="Arial"/>
              </a:rPr>
              <a:t>the </a:t>
            </a:r>
            <a:r>
              <a:rPr lang="en-GB" sz="700">
                <a:latin typeface="Arial"/>
                <a:cs typeface="Arial"/>
              </a:rPr>
              <a:t> </a:t>
            </a:r>
            <a:r>
              <a:rPr lang="en-GB" sz="700" spc="-5">
                <a:latin typeface="Arial"/>
                <a:cs typeface="Arial"/>
              </a:rPr>
              <a:t>address of</a:t>
            </a:r>
            <a:r>
              <a:rPr lang="en-GB" sz="700" spc="5">
                <a:latin typeface="Arial"/>
                <a:cs typeface="Arial"/>
              </a:rPr>
              <a:t> </a:t>
            </a:r>
            <a:r>
              <a:rPr lang="en-GB" sz="700" spc="-5">
                <a:latin typeface="Arial"/>
                <a:cs typeface="Arial"/>
              </a:rPr>
              <a:t>the</a:t>
            </a:r>
            <a:r>
              <a:rPr lang="en-GB" sz="700" spc="-10">
                <a:latin typeface="Arial"/>
                <a:cs typeface="Arial"/>
              </a:rPr>
              <a:t> </a:t>
            </a:r>
            <a:r>
              <a:rPr lang="en-GB" sz="700" spc="-5">
                <a:latin typeface="Arial"/>
                <a:cs typeface="Arial"/>
              </a:rPr>
              <a:t>party as</a:t>
            </a:r>
            <a:r>
              <a:rPr lang="en-GB" sz="700" spc="5">
                <a:latin typeface="Arial"/>
                <a:cs typeface="Arial"/>
              </a:rPr>
              <a:t> </a:t>
            </a:r>
            <a:r>
              <a:rPr lang="en-GB" sz="700" spc="-5">
                <a:latin typeface="Arial"/>
                <a:cs typeface="Arial"/>
              </a:rPr>
              <a:t>notified in</a:t>
            </a:r>
            <a:r>
              <a:rPr lang="en-GB" sz="700" spc="5">
                <a:latin typeface="Arial"/>
                <a:cs typeface="Arial"/>
              </a:rPr>
              <a:t> </a:t>
            </a:r>
            <a:r>
              <a:rPr lang="en-GB" sz="700" spc="-5">
                <a:latin typeface="Arial"/>
                <a:cs typeface="Arial"/>
              </a:rPr>
              <a:t>writing</a:t>
            </a:r>
            <a:r>
              <a:rPr lang="en-GB" sz="700" spc="-10">
                <a:latin typeface="Arial"/>
                <a:cs typeface="Arial"/>
              </a:rPr>
              <a:t> </a:t>
            </a:r>
            <a:r>
              <a:rPr lang="en-GB" sz="700" spc="-5">
                <a:latin typeface="Arial"/>
                <a:cs typeface="Arial"/>
              </a:rPr>
              <a:t>from</a:t>
            </a:r>
            <a:r>
              <a:rPr lang="en-GB" sz="700" spc="5">
                <a:latin typeface="Arial"/>
                <a:cs typeface="Arial"/>
              </a:rPr>
              <a:t> </a:t>
            </a:r>
            <a:r>
              <a:rPr lang="en-GB" sz="700" spc="-5">
                <a:latin typeface="Arial"/>
                <a:cs typeface="Arial"/>
              </a:rPr>
              <a:t>time</a:t>
            </a:r>
            <a:r>
              <a:rPr lang="en-GB" sz="700" spc="-10">
                <a:latin typeface="Arial"/>
                <a:cs typeface="Arial"/>
              </a:rPr>
              <a:t> </a:t>
            </a:r>
            <a:r>
              <a:rPr lang="en-GB" sz="700">
                <a:latin typeface="Arial"/>
                <a:cs typeface="Arial"/>
              </a:rPr>
              <a:t>to</a:t>
            </a:r>
            <a:r>
              <a:rPr lang="en-GB" sz="700" spc="-10">
                <a:latin typeface="Arial"/>
                <a:cs typeface="Arial"/>
              </a:rPr>
              <a:t> </a:t>
            </a:r>
            <a:r>
              <a:rPr lang="en-GB" sz="700" spc="-5">
                <a:latin typeface="Arial"/>
                <a:cs typeface="Arial"/>
              </a:rPr>
              <a:t>time.</a:t>
            </a:r>
            <a:endParaRPr lang="en-GB" sz="700">
              <a:latin typeface="Arial"/>
              <a:cs typeface="Arial"/>
            </a:endParaRPr>
          </a:p>
          <a:p>
            <a:pPr marL="180000" marR="7620" indent="-180000" algn="just">
              <a:spcBef>
                <a:spcPts val="300"/>
              </a:spcBef>
              <a:spcAft>
                <a:spcPts val="300"/>
              </a:spcAft>
              <a:buAutoNum type="arabicPeriod" startAt="46"/>
              <a:tabLst>
                <a:tab pos="193040" algn="l"/>
              </a:tabLst>
            </a:pPr>
            <a:r>
              <a:rPr lang="en-GB" sz="700" spc="-5">
                <a:latin typeface="Arial"/>
                <a:cs typeface="Arial"/>
              </a:rPr>
              <a:t>Nothing in this Agreement shall create</a:t>
            </a:r>
            <a:r>
              <a:rPr lang="en-GB" sz="700" spc="180">
                <a:latin typeface="Arial"/>
                <a:cs typeface="Arial"/>
              </a:rPr>
              <a:t> </a:t>
            </a:r>
            <a:r>
              <a:rPr lang="en-GB" sz="700" spc="-5">
                <a:latin typeface="Arial"/>
                <a:cs typeface="Arial"/>
              </a:rPr>
              <a:t>a partnership </a:t>
            </a:r>
            <a:r>
              <a:rPr lang="en-GB" sz="700">
                <a:latin typeface="Arial"/>
                <a:cs typeface="Arial"/>
              </a:rPr>
              <a:t>or </a:t>
            </a:r>
            <a:r>
              <a:rPr lang="en-GB" sz="700" spc="-5">
                <a:latin typeface="Arial"/>
                <a:cs typeface="Arial"/>
              </a:rPr>
              <a:t>joint venture between </a:t>
            </a:r>
            <a:r>
              <a:rPr lang="en-GB" sz="700">
                <a:latin typeface="Arial"/>
                <a:cs typeface="Arial"/>
              </a:rPr>
              <a:t> </a:t>
            </a:r>
            <a:r>
              <a:rPr lang="en-GB" sz="700" spc="-10">
                <a:latin typeface="Arial"/>
                <a:cs typeface="Arial"/>
              </a:rPr>
              <a:t>the</a:t>
            </a:r>
            <a:r>
              <a:rPr lang="en-GB" sz="700" spc="40">
                <a:latin typeface="Arial"/>
                <a:cs typeface="Arial"/>
              </a:rPr>
              <a:t> </a:t>
            </a:r>
            <a:r>
              <a:rPr lang="en-GB" sz="700" spc="-5">
                <a:latin typeface="Arial"/>
                <a:cs typeface="Arial"/>
              </a:rPr>
              <a:t>parties</a:t>
            </a:r>
            <a:r>
              <a:rPr lang="en-GB" sz="700" spc="50">
                <a:latin typeface="Arial"/>
                <a:cs typeface="Arial"/>
              </a:rPr>
              <a:t> </a:t>
            </a:r>
            <a:r>
              <a:rPr lang="en-GB" sz="700" spc="-5">
                <a:latin typeface="Arial"/>
                <a:cs typeface="Arial"/>
              </a:rPr>
              <a:t>or</a:t>
            </a:r>
            <a:r>
              <a:rPr lang="en-GB" sz="700" spc="40">
                <a:latin typeface="Arial"/>
                <a:cs typeface="Arial"/>
              </a:rPr>
              <a:t> </a:t>
            </a:r>
            <a:r>
              <a:rPr lang="en-GB" sz="700" spc="-5">
                <a:latin typeface="Arial"/>
                <a:cs typeface="Arial"/>
              </a:rPr>
              <a:t>render</a:t>
            </a:r>
            <a:r>
              <a:rPr lang="en-GB" sz="700" spc="45">
                <a:latin typeface="Arial"/>
                <a:cs typeface="Arial"/>
              </a:rPr>
              <a:t> </a:t>
            </a:r>
            <a:r>
              <a:rPr lang="en-GB" sz="700" spc="-5">
                <a:latin typeface="Arial"/>
                <a:cs typeface="Arial"/>
              </a:rPr>
              <a:t>a</a:t>
            </a:r>
            <a:r>
              <a:rPr lang="en-GB" sz="700" spc="45">
                <a:latin typeface="Arial"/>
                <a:cs typeface="Arial"/>
              </a:rPr>
              <a:t> </a:t>
            </a:r>
            <a:r>
              <a:rPr lang="en-GB" sz="700" spc="-5">
                <a:latin typeface="Arial"/>
                <a:cs typeface="Arial"/>
              </a:rPr>
              <a:t>party</a:t>
            </a:r>
            <a:r>
              <a:rPr lang="en-GB" sz="700" spc="30">
                <a:latin typeface="Arial"/>
                <a:cs typeface="Arial"/>
              </a:rPr>
              <a:t> </a:t>
            </a:r>
            <a:r>
              <a:rPr lang="en-GB" sz="700" spc="-5">
                <a:latin typeface="Arial"/>
                <a:cs typeface="Arial"/>
              </a:rPr>
              <a:t>the</a:t>
            </a:r>
            <a:r>
              <a:rPr lang="en-GB" sz="700" spc="45">
                <a:latin typeface="Arial"/>
                <a:cs typeface="Arial"/>
              </a:rPr>
              <a:t> </a:t>
            </a:r>
            <a:r>
              <a:rPr lang="en-GB" sz="700" spc="-5">
                <a:latin typeface="Arial"/>
                <a:cs typeface="Arial"/>
              </a:rPr>
              <a:t>agent</a:t>
            </a:r>
            <a:r>
              <a:rPr lang="en-GB" sz="700" spc="40">
                <a:latin typeface="Arial"/>
                <a:cs typeface="Arial"/>
              </a:rPr>
              <a:t> </a:t>
            </a:r>
            <a:r>
              <a:rPr lang="en-GB" sz="700" spc="-5">
                <a:latin typeface="Arial"/>
                <a:cs typeface="Arial"/>
              </a:rPr>
              <a:t>of</a:t>
            </a:r>
            <a:r>
              <a:rPr lang="en-GB" sz="700" spc="35">
                <a:latin typeface="Arial"/>
                <a:cs typeface="Arial"/>
              </a:rPr>
              <a:t> </a:t>
            </a:r>
            <a:r>
              <a:rPr lang="en-GB" sz="700" spc="-5">
                <a:latin typeface="Arial"/>
                <a:cs typeface="Arial"/>
              </a:rPr>
              <a:t>the</a:t>
            </a:r>
            <a:r>
              <a:rPr lang="en-GB" sz="700" spc="45">
                <a:latin typeface="Arial"/>
                <a:cs typeface="Arial"/>
              </a:rPr>
              <a:t> </a:t>
            </a:r>
            <a:r>
              <a:rPr lang="en-GB" sz="700" spc="-5">
                <a:latin typeface="Arial"/>
                <a:cs typeface="Arial"/>
              </a:rPr>
              <a:t>other</a:t>
            </a:r>
            <a:r>
              <a:rPr lang="en-GB" sz="700" spc="40">
                <a:latin typeface="Arial"/>
                <a:cs typeface="Arial"/>
              </a:rPr>
              <a:t> </a:t>
            </a:r>
            <a:r>
              <a:rPr lang="en-GB" sz="700" spc="-5">
                <a:latin typeface="Arial"/>
                <a:cs typeface="Arial"/>
              </a:rPr>
              <a:t>nor</a:t>
            </a:r>
            <a:r>
              <a:rPr lang="en-GB" sz="700" spc="35">
                <a:latin typeface="Arial"/>
                <a:cs typeface="Arial"/>
              </a:rPr>
              <a:t> </a:t>
            </a:r>
            <a:r>
              <a:rPr lang="en-GB" sz="700" spc="-5">
                <a:latin typeface="Arial"/>
                <a:cs typeface="Arial"/>
              </a:rPr>
              <a:t>shall</a:t>
            </a:r>
            <a:r>
              <a:rPr lang="en-GB" sz="700" spc="40">
                <a:latin typeface="Arial"/>
                <a:cs typeface="Arial"/>
              </a:rPr>
              <a:t> </a:t>
            </a:r>
            <a:r>
              <a:rPr lang="en-GB" sz="700" spc="-5">
                <a:latin typeface="Arial"/>
                <a:cs typeface="Arial"/>
              </a:rPr>
              <a:t>a</a:t>
            </a:r>
            <a:r>
              <a:rPr lang="en-GB" sz="700" spc="40">
                <a:latin typeface="Arial"/>
                <a:cs typeface="Arial"/>
              </a:rPr>
              <a:t> </a:t>
            </a:r>
            <a:r>
              <a:rPr lang="en-GB" sz="700" spc="-5">
                <a:latin typeface="Arial"/>
                <a:cs typeface="Arial"/>
              </a:rPr>
              <a:t>party</a:t>
            </a:r>
            <a:r>
              <a:rPr lang="en-GB" sz="700" spc="50">
                <a:latin typeface="Arial"/>
                <a:cs typeface="Arial"/>
              </a:rPr>
              <a:t> </a:t>
            </a:r>
            <a:r>
              <a:rPr lang="en-GB" sz="700" spc="-5">
                <a:latin typeface="Arial"/>
                <a:cs typeface="Arial"/>
              </a:rPr>
              <a:t>hold</a:t>
            </a:r>
            <a:r>
              <a:rPr lang="en-GB" sz="700" spc="30">
                <a:latin typeface="Arial"/>
                <a:cs typeface="Arial"/>
              </a:rPr>
              <a:t> </a:t>
            </a:r>
            <a:r>
              <a:rPr lang="en-GB" sz="700" spc="-5">
                <a:latin typeface="Arial"/>
                <a:cs typeface="Arial"/>
              </a:rPr>
              <a:t>itself </a:t>
            </a:r>
            <a:r>
              <a:rPr lang="en-GB" sz="700" spc="-180">
                <a:latin typeface="Arial"/>
                <a:cs typeface="Arial"/>
              </a:rPr>
              <a:t> </a:t>
            </a:r>
            <a:r>
              <a:rPr lang="en-GB" sz="700" spc="-10">
                <a:latin typeface="Arial"/>
                <a:cs typeface="Arial"/>
              </a:rPr>
              <a:t>out</a:t>
            </a:r>
            <a:r>
              <a:rPr lang="en-GB" sz="700" spc="-5">
                <a:latin typeface="Arial"/>
                <a:cs typeface="Arial"/>
              </a:rPr>
              <a:t> as such (whether by </a:t>
            </a:r>
            <a:r>
              <a:rPr lang="en-GB" sz="700">
                <a:latin typeface="Arial"/>
                <a:cs typeface="Arial"/>
              </a:rPr>
              <a:t>an </a:t>
            </a:r>
            <a:r>
              <a:rPr lang="en-GB" sz="700" spc="-5">
                <a:latin typeface="Arial"/>
                <a:cs typeface="Arial"/>
              </a:rPr>
              <a:t>oral or written representation </a:t>
            </a:r>
            <a:r>
              <a:rPr lang="en-GB" sz="700">
                <a:latin typeface="Arial"/>
                <a:cs typeface="Arial"/>
              </a:rPr>
              <a:t>or by </a:t>
            </a:r>
            <a:r>
              <a:rPr lang="en-GB" sz="700" spc="-5">
                <a:latin typeface="Arial"/>
                <a:cs typeface="Arial"/>
              </a:rPr>
              <a:t>any other </a:t>
            </a:r>
            <a:r>
              <a:rPr lang="en-GB" sz="700">
                <a:latin typeface="Arial"/>
                <a:cs typeface="Arial"/>
              </a:rPr>
              <a:t> </a:t>
            </a:r>
            <a:r>
              <a:rPr lang="en-GB" sz="700" spc="-5">
                <a:latin typeface="Arial"/>
                <a:cs typeface="Arial"/>
              </a:rPr>
              <a:t>conduct).</a:t>
            </a:r>
            <a:endParaRPr lang="en-GB" sz="700">
              <a:latin typeface="Arial"/>
              <a:cs typeface="Arial"/>
            </a:endParaRPr>
          </a:p>
          <a:p>
            <a:pPr marL="180000" marR="6350" indent="-180000" algn="just">
              <a:spcBef>
                <a:spcPts val="300"/>
              </a:spcBef>
              <a:spcAft>
                <a:spcPts val="300"/>
              </a:spcAft>
              <a:buAutoNum type="arabicPeriod" startAt="46"/>
              <a:tabLst>
                <a:tab pos="193675" algn="l"/>
              </a:tabLst>
            </a:pPr>
            <a:r>
              <a:rPr lang="en-GB" sz="700" spc="-5">
                <a:latin typeface="Arial"/>
                <a:cs typeface="Arial"/>
              </a:rPr>
              <a:t>No express or implied term of this Agreement is enforceable pursuant </a:t>
            </a:r>
            <a:r>
              <a:rPr lang="en-GB" sz="700">
                <a:latin typeface="Arial"/>
                <a:cs typeface="Arial"/>
              </a:rPr>
              <a:t>to </a:t>
            </a:r>
            <a:r>
              <a:rPr lang="en-GB" sz="700" spc="-10">
                <a:latin typeface="Arial"/>
                <a:cs typeface="Arial"/>
              </a:rPr>
              <a:t>the </a:t>
            </a:r>
            <a:r>
              <a:rPr lang="en-GB" sz="700" spc="-5">
                <a:latin typeface="Arial"/>
                <a:cs typeface="Arial"/>
              </a:rPr>
              <a:t> Contracts (Rights of Third Parties) </a:t>
            </a:r>
            <a:r>
              <a:rPr lang="en-GB" sz="700">
                <a:latin typeface="Arial"/>
                <a:cs typeface="Arial"/>
              </a:rPr>
              <a:t>Act </a:t>
            </a:r>
            <a:r>
              <a:rPr lang="en-GB" sz="700" spc="-5">
                <a:latin typeface="Arial"/>
                <a:cs typeface="Arial"/>
              </a:rPr>
              <a:t>of 1999 by </a:t>
            </a:r>
            <a:r>
              <a:rPr lang="en-GB" sz="700" spc="-10">
                <a:latin typeface="Arial"/>
                <a:cs typeface="Arial"/>
              </a:rPr>
              <a:t>any </a:t>
            </a:r>
            <a:r>
              <a:rPr lang="en-GB" sz="700" spc="-5">
                <a:latin typeface="Arial"/>
                <a:cs typeface="Arial"/>
              </a:rPr>
              <a:t>person who is </a:t>
            </a:r>
            <a:r>
              <a:rPr lang="en-GB" sz="700" spc="-10">
                <a:latin typeface="Arial"/>
                <a:cs typeface="Arial"/>
              </a:rPr>
              <a:t>not </a:t>
            </a:r>
            <a:r>
              <a:rPr lang="en-GB" sz="700" spc="-5">
                <a:latin typeface="Arial"/>
                <a:cs typeface="Arial"/>
              </a:rPr>
              <a:t>a party </a:t>
            </a:r>
            <a:r>
              <a:rPr lang="en-GB" sz="700" spc="-180">
                <a:latin typeface="Arial"/>
                <a:cs typeface="Arial"/>
              </a:rPr>
              <a:t> </a:t>
            </a:r>
            <a:r>
              <a:rPr lang="en-GB" sz="700" spc="-5">
                <a:latin typeface="Arial"/>
                <a:cs typeface="Arial"/>
              </a:rPr>
              <a:t>to</a:t>
            </a:r>
            <a:r>
              <a:rPr lang="en-GB" sz="700" spc="-15">
                <a:latin typeface="Arial"/>
                <a:cs typeface="Arial"/>
              </a:rPr>
              <a:t> </a:t>
            </a:r>
            <a:r>
              <a:rPr lang="en-GB" sz="700" spc="-5">
                <a:latin typeface="Arial"/>
                <a:cs typeface="Arial"/>
              </a:rPr>
              <a:t>it.</a:t>
            </a:r>
            <a:endParaRPr lang="en-GB" sz="700">
              <a:latin typeface="Arial"/>
              <a:cs typeface="Arial"/>
            </a:endParaRPr>
          </a:p>
          <a:p>
            <a:pPr marL="180000" marR="6350" indent="-180000" algn="just">
              <a:spcBef>
                <a:spcPts val="300"/>
              </a:spcBef>
              <a:spcAft>
                <a:spcPts val="300"/>
              </a:spcAft>
              <a:buAutoNum type="arabicPeriod" startAt="46"/>
              <a:tabLst>
                <a:tab pos="193675" algn="l"/>
              </a:tabLst>
            </a:pPr>
            <a:r>
              <a:rPr lang="en-GB" sz="700" spc="-5">
                <a:latin typeface="Arial"/>
                <a:cs typeface="Arial"/>
              </a:rPr>
              <a:t>If either party fails </a:t>
            </a:r>
            <a:r>
              <a:rPr lang="en-GB" sz="700">
                <a:latin typeface="Arial"/>
                <a:cs typeface="Arial"/>
              </a:rPr>
              <a:t>to </a:t>
            </a:r>
            <a:r>
              <a:rPr lang="en-GB" sz="700" spc="-5">
                <a:latin typeface="Arial"/>
                <a:cs typeface="Arial"/>
              </a:rPr>
              <a:t>fully</a:t>
            </a:r>
            <a:r>
              <a:rPr lang="en-GB" sz="700">
                <a:latin typeface="Arial"/>
                <a:cs typeface="Arial"/>
              </a:rPr>
              <a:t> </a:t>
            </a:r>
            <a:r>
              <a:rPr lang="en-GB" sz="700" spc="-5">
                <a:latin typeface="Arial"/>
                <a:cs typeface="Arial"/>
              </a:rPr>
              <a:t>exercise any right, power or remedy</a:t>
            </a:r>
            <a:r>
              <a:rPr lang="en-GB" sz="700">
                <a:latin typeface="Arial"/>
                <a:cs typeface="Arial"/>
              </a:rPr>
              <a:t> </a:t>
            </a:r>
            <a:r>
              <a:rPr lang="en-GB" sz="700" spc="-5">
                <a:latin typeface="Arial"/>
                <a:cs typeface="Arial"/>
              </a:rPr>
              <a:t>under this </a:t>
            </a:r>
            <a:r>
              <a:rPr lang="en-GB" sz="700">
                <a:latin typeface="Arial"/>
                <a:cs typeface="Arial"/>
              </a:rPr>
              <a:t> </a:t>
            </a:r>
            <a:r>
              <a:rPr lang="en-GB" sz="700" spc="-5">
                <a:latin typeface="Arial"/>
                <a:cs typeface="Arial"/>
              </a:rPr>
              <a:t>Agreement,</a:t>
            </a:r>
            <a:r>
              <a:rPr lang="en-GB" sz="700" spc="-55">
                <a:latin typeface="Arial"/>
                <a:cs typeface="Arial"/>
              </a:rPr>
              <a:t> </a:t>
            </a:r>
            <a:r>
              <a:rPr lang="en-GB" sz="700" spc="-5">
                <a:latin typeface="Arial"/>
                <a:cs typeface="Arial"/>
              </a:rPr>
              <a:t>such</a:t>
            </a:r>
            <a:r>
              <a:rPr lang="en-GB" sz="700" spc="-45">
                <a:latin typeface="Arial"/>
                <a:cs typeface="Arial"/>
              </a:rPr>
              <a:t> </a:t>
            </a:r>
            <a:r>
              <a:rPr lang="en-GB" sz="700" spc="-5">
                <a:latin typeface="Arial"/>
                <a:cs typeface="Arial"/>
              </a:rPr>
              <a:t>right,</a:t>
            </a:r>
            <a:r>
              <a:rPr lang="en-GB" sz="700" spc="-35">
                <a:latin typeface="Arial"/>
                <a:cs typeface="Arial"/>
              </a:rPr>
              <a:t> </a:t>
            </a:r>
            <a:r>
              <a:rPr lang="en-GB" sz="700" spc="-5">
                <a:latin typeface="Arial"/>
                <a:cs typeface="Arial"/>
              </a:rPr>
              <a:t>power</a:t>
            </a:r>
            <a:r>
              <a:rPr lang="en-GB" sz="700" spc="-55">
                <a:latin typeface="Arial"/>
                <a:cs typeface="Arial"/>
              </a:rPr>
              <a:t> </a:t>
            </a:r>
            <a:r>
              <a:rPr lang="en-GB" sz="700">
                <a:latin typeface="Arial"/>
                <a:cs typeface="Arial"/>
              </a:rPr>
              <a:t>or</a:t>
            </a:r>
            <a:r>
              <a:rPr lang="en-GB" sz="700" spc="-40">
                <a:latin typeface="Arial"/>
                <a:cs typeface="Arial"/>
              </a:rPr>
              <a:t> </a:t>
            </a:r>
            <a:r>
              <a:rPr lang="en-GB" sz="700" spc="-5">
                <a:latin typeface="Arial"/>
                <a:cs typeface="Arial"/>
              </a:rPr>
              <a:t>remedy</a:t>
            </a:r>
            <a:r>
              <a:rPr lang="en-GB" sz="700" spc="-40">
                <a:latin typeface="Arial"/>
                <a:cs typeface="Arial"/>
              </a:rPr>
              <a:t> </a:t>
            </a:r>
            <a:r>
              <a:rPr lang="en-GB" sz="700" spc="-5">
                <a:latin typeface="Arial"/>
                <a:cs typeface="Arial"/>
              </a:rPr>
              <a:t>shall</a:t>
            </a:r>
            <a:r>
              <a:rPr lang="en-GB" sz="700" spc="-35">
                <a:latin typeface="Arial"/>
                <a:cs typeface="Arial"/>
              </a:rPr>
              <a:t> </a:t>
            </a:r>
            <a:r>
              <a:rPr lang="en-GB" sz="700" spc="-5">
                <a:latin typeface="Arial"/>
                <a:cs typeface="Arial"/>
              </a:rPr>
              <a:t>not</a:t>
            </a:r>
            <a:r>
              <a:rPr lang="en-GB" sz="700" spc="-45">
                <a:latin typeface="Arial"/>
                <a:cs typeface="Arial"/>
              </a:rPr>
              <a:t> </a:t>
            </a:r>
            <a:r>
              <a:rPr lang="en-GB" sz="700" spc="-5">
                <a:latin typeface="Arial"/>
                <a:cs typeface="Arial"/>
              </a:rPr>
              <a:t>be</a:t>
            </a:r>
            <a:r>
              <a:rPr lang="en-GB" sz="700" spc="-40">
                <a:latin typeface="Arial"/>
                <a:cs typeface="Arial"/>
              </a:rPr>
              <a:t> </a:t>
            </a:r>
            <a:r>
              <a:rPr lang="en-GB" sz="700" spc="-5">
                <a:latin typeface="Arial"/>
                <a:cs typeface="Arial"/>
              </a:rPr>
              <a:t>waived.</a:t>
            </a:r>
            <a:r>
              <a:rPr lang="en-GB" sz="700" spc="100">
                <a:latin typeface="Arial"/>
                <a:cs typeface="Arial"/>
              </a:rPr>
              <a:t> </a:t>
            </a:r>
            <a:r>
              <a:rPr lang="en-GB" sz="700">
                <a:latin typeface="Arial"/>
                <a:cs typeface="Arial"/>
              </a:rPr>
              <a:t>No</a:t>
            </a:r>
            <a:r>
              <a:rPr lang="en-GB" sz="700" spc="-40">
                <a:latin typeface="Arial"/>
                <a:cs typeface="Arial"/>
              </a:rPr>
              <a:t> </a:t>
            </a:r>
            <a:r>
              <a:rPr lang="en-GB" sz="700" spc="-5">
                <a:latin typeface="Arial"/>
                <a:cs typeface="Arial"/>
              </a:rPr>
              <a:t>express</a:t>
            </a:r>
            <a:r>
              <a:rPr lang="en-GB" sz="700" spc="-40">
                <a:latin typeface="Arial"/>
                <a:cs typeface="Arial"/>
              </a:rPr>
              <a:t> </a:t>
            </a:r>
            <a:r>
              <a:rPr lang="en-GB" sz="700" spc="-5">
                <a:latin typeface="Arial"/>
                <a:cs typeface="Arial"/>
              </a:rPr>
              <a:t>waiver </a:t>
            </a:r>
            <a:r>
              <a:rPr lang="en-GB" sz="700">
                <a:latin typeface="Arial"/>
                <a:cs typeface="Arial"/>
              </a:rPr>
              <a:t> </a:t>
            </a:r>
            <a:r>
              <a:rPr lang="en-GB" sz="700" spc="-5">
                <a:latin typeface="Arial"/>
                <a:cs typeface="Arial"/>
              </a:rPr>
              <a:t>or assent </a:t>
            </a:r>
            <a:r>
              <a:rPr lang="en-GB" sz="700">
                <a:latin typeface="Arial"/>
                <a:cs typeface="Arial"/>
              </a:rPr>
              <a:t>by </a:t>
            </a:r>
            <a:r>
              <a:rPr lang="en-GB" sz="700" spc="-5">
                <a:latin typeface="Arial"/>
                <a:cs typeface="Arial"/>
              </a:rPr>
              <a:t>either party </a:t>
            </a:r>
            <a:r>
              <a:rPr lang="en-GB" sz="700">
                <a:latin typeface="Arial"/>
                <a:cs typeface="Arial"/>
              </a:rPr>
              <a:t>with </a:t>
            </a:r>
            <a:r>
              <a:rPr lang="en-GB" sz="700" spc="-5">
                <a:latin typeface="Arial"/>
                <a:cs typeface="Arial"/>
              </a:rPr>
              <a:t>respect to </a:t>
            </a:r>
            <a:r>
              <a:rPr lang="en-GB" sz="700" spc="-10">
                <a:latin typeface="Arial"/>
                <a:cs typeface="Arial"/>
              </a:rPr>
              <a:t>any</a:t>
            </a:r>
            <a:r>
              <a:rPr lang="en-GB" sz="700" spc="-5">
                <a:latin typeface="Arial"/>
                <a:cs typeface="Arial"/>
              </a:rPr>
              <a:t> breach </a:t>
            </a:r>
            <a:r>
              <a:rPr lang="en-GB" sz="700">
                <a:latin typeface="Arial"/>
                <a:cs typeface="Arial"/>
              </a:rPr>
              <a:t>or </a:t>
            </a:r>
            <a:r>
              <a:rPr lang="en-GB" sz="700" spc="-5">
                <a:latin typeface="Arial"/>
                <a:cs typeface="Arial"/>
              </a:rPr>
              <a:t>default under any </a:t>
            </a:r>
            <a:r>
              <a:rPr lang="en-GB" sz="700">
                <a:latin typeface="Arial"/>
                <a:cs typeface="Arial"/>
              </a:rPr>
              <a:t> </a:t>
            </a:r>
            <a:r>
              <a:rPr lang="en-GB" sz="700" spc="-5">
                <a:latin typeface="Arial"/>
                <a:cs typeface="Arial"/>
              </a:rPr>
              <a:t>provision of this Agreement shall constitute a waiver or assent with respect to </a:t>
            </a:r>
            <a:r>
              <a:rPr lang="en-GB" sz="700">
                <a:latin typeface="Arial"/>
                <a:cs typeface="Arial"/>
              </a:rPr>
              <a:t> </a:t>
            </a:r>
            <a:r>
              <a:rPr lang="en-GB" sz="700" spc="-10">
                <a:latin typeface="Arial"/>
                <a:cs typeface="Arial"/>
              </a:rPr>
              <a:t>any </a:t>
            </a:r>
            <a:r>
              <a:rPr lang="en-GB" sz="700" spc="-5">
                <a:latin typeface="Arial"/>
                <a:cs typeface="Arial"/>
              </a:rPr>
              <a:t>subsequent breach or default </a:t>
            </a:r>
            <a:r>
              <a:rPr lang="en-GB" sz="700">
                <a:latin typeface="Arial"/>
                <a:cs typeface="Arial"/>
              </a:rPr>
              <a:t>under </a:t>
            </a:r>
            <a:r>
              <a:rPr lang="en-GB" sz="700" spc="-10">
                <a:latin typeface="Arial"/>
                <a:cs typeface="Arial"/>
              </a:rPr>
              <a:t>that </a:t>
            </a:r>
            <a:r>
              <a:rPr lang="en-GB" sz="700" spc="-5">
                <a:latin typeface="Arial"/>
                <a:cs typeface="Arial"/>
              </a:rPr>
              <a:t>or any other provision. No waiver </a:t>
            </a:r>
            <a:r>
              <a:rPr lang="en-GB" sz="700">
                <a:latin typeface="Arial"/>
                <a:cs typeface="Arial"/>
              </a:rPr>
              <a:t> </a:t>
            </a:r>
            <a:r>
              <a:rPr lang="en-GB" sz="700" spc="-5">
                <a:latin typeface="Arial"/>
                <a:cs typeface="Arial"/>
              </a:rPr>
              <a:t>shall</a:t>
            </a:r>
            <a:r>
              <a:rPr lang="en-GB" sz="700">
                <a:latin typeface="Arial"/>
                <a:cs typeface="Arial"/>
              </a:rPr>
              <a:t> be</a:t>
            </a:r>
            <a:r>
              <a:rPr lang="en-GB" sz="700" spc="5">
                <a:latin typeface="Arial"/>
                <a:cs typeface="Arial"/>
              </a:rPr>
              <a:t> </a:t>
            </a:r>
            <a:r>
              <a:rPr lang="en-GB" sz="700" spc="-5">
                <a:latin typeface="Arial"/>
                <a:cs typeface="Arial"/>
              </a:rPr>
              <a:t>effective</a:t>
            </a:r>
            <a:r>
              <a:rPr lang="en-GB" sz="700">
                <a:latin typeface="Arial"/>
                <a:cs typeface="Arial"/>
              </a:rPr>
              <a:t> </a:t>
            </a:r>
            <a:r>
              <a:rPr lang="en-GB" sz="700" spc="-5">
                <a:latin typeface="Arial"/>
                <a:cs typeface="Arial"/>
              </a:rPr>
              <a:t>unless</a:t>
            </a:r>
            <a:r>
              <a:rPr lang="en-GB" sz="700">
                <a:latin typeface="Arial"/>
                <a:cs typeface="Arial"/>
              </a:rPr>
              <a:t> </a:t>
            </a:r>
            <a:r>
              <a:rPr lang="en-GB" sz="700" spc="-5">
                <a:latin typeface="Arial"/>
                <a:cs typeface="Arial"/>
              </a:rPr>
              <a:t>in</a:t>
            </a:r>
            <a:r>
              <a:rPr lang="en-GB" sz="700">
                <a:latin typeface="Arial"/>
                <a:cs typeface="Arial"/>
              </a:rPr>
              <a:t> </a:t>
            </a:r>
            <a:r>
              <a:rPr lang="en-GB" sz="700" spc="-5">
                <a:latin typeface="Arial"/>
                <a:cs typeface="Arial"/>
              </a:rPr>
              <a:t>writing</a:t>
            </a:r>
            <a:r>
              <a:rPr lang="en-GB" sz="700">
                <a:latin typeface="Arial"/>
                <a:cs typeface="Arial"/>
              </a:rPr>
              <a:t> </a:t>
            </a:r>
            <a:r>
              <a:rPr lang="en-GB" sz="700" spc="-5">
                <a:latin typeface="Arial"/>
                <a:cs typeface="Arial"/>
              </a:rPr>
              <a:t>signed</a:t>
            </a:r>
            <a:r>
              <a:rPr lang="en-GB" sz="700">
                <a:latin typeface="Arial"/>
                <a:cs typeface="Arial"/>
              </a:rPr>
              <a:t> </a:t>
            </a:r>
            <a:r>
              <a:rPr lang="en-GB" sz="700" spc="-5">
                <a:latin typeface="Arial"/>
                <a:cs typeface="Arial"/>
              </a:rPr>
              <a:t>by</a:t>
            </a:r>
            <a:r>
              <a:rPr lang="en-GB" sz="700">
                <a:latin typeface="Arial"/>
                <a:cs typeface="Arial"/>
              </a:rPr>
              <a:t> </a:t>
            </a:r>
            <a:r>
              <a:rPr lang="en-GB" sz="700" spc="-10">
                <a:latin typeface="Arial"/>
                <a:cs typeface="Arial"/>
              </a:rPr>
              <a:t>the</a:t>
            </a:r>
            <a:r>
              <a:rPr lang="en-GB" sz="700" spc="-5">
                <a:latin typeface="Arial"/>
                <a:cs typeface="Arial"/>
              </a:rPr>
              <a:t> party</a:t>
            </a:r>
            <a:r>
              <a:rPr lang="en-GB" sz="700">
                <a:latin typeface="Arial"/>
                <a:cs typeface="Arial"/>
              </a:rPr>
              <a:t> </a:t>
            </a:r>
            <a:r>
              <a:rPr lang="en-GB" sz="700" spc="-5">
                <a:latin typeface="Arial"/>
                <a:cs typeface="Arial"/>
              </a:rPr>
              <a:t>waiving</a:t>
            </a:r>
            <a:r>
              <a:rPr lang="en-GB" sz="700">
                <a:latin typeface="Arial"/>
                <a:cs typeface="Arial"/>
              </a:rPr>
              <a:t> </a:t>
            </a:r>
            <a:r>
              <a:rPr lang="en-GB" sz="700" spc="-5">
                <a:latin typeface="Arial"/>
                <a:cs typeface="Arial"/>
              </a:rPr>
              <a:t>its</a:t>
            </a:r>
            <a:r>
              <a:rPr lang="en-GB" sz="700">
                <a:latin typeface="Arial"/>
                <a:cs typeface="Arial"/>
              </a:rPr>
              <a:t> </a:t>
            </a:r>
            <a:r>
              <a:rPr lang="en-GB" sz="700" spc="-5">
                <a:latin typeface="Arial"/>
                <a:cs typeface="Arial"/>
              </a:rPr>
              <a:t>rights </a:t>
            </a:r>
            <a:r>
              <a:rPr lang="en-GB" sz="700">
                <a:latin typeface="Arial"/>
                <a:cs typeface="Arial"/>
              </a:rPr>
              <a:t> </a:t>
            </a:r>
            <a:r>
              <a:rPr lang="en-GB" sz="700" spc="-5">
                <a:latin typeface="Arial"/>
                <a:cs typeface="Arial"/>
              </a:rPr>
              <a:t>hereunder.</a:t>
            </a:r>
            <a:endParaRPr lang="en-GB" sz="700">
              <a:latin typeface="Arial"/>
              <a:cs typeface="Arial"/>
            </a:endParaRPr>
          </a:p>
          <a:p>
            <a:pPr marL="180000" marR="5080" indent="-180000" algn="just">
              <a:spcBef>
                <a:spcPts val="300"/>
              </a:spcBef>
              <a:spcAft>
                <a:spcPts val="300"/>
              </a:spcAft>
              <a:buAutoNum type="arabicPeriod" startAt="46"/>
              <a:tabLst>
                <a:tab pos="193675" algn="l"/>
              </a:tabLst>
            </a:pPr>
            <a:r>
              <a:rPr lang="en-GB" sz="700">
                <a:latin typeface="Arial"/>
                <a:cs typeface="Arial"/>
              </a:rPr>
              <a:t>To </a:t>
            </a:r>
            <a:r>
              <a:rPr lang="en-GB" sz="700" spc="-5">
                <a:latin typeface="Arial"/>
                <a:cs typeface="Arial"/>
              </a:rPr>
              <a:t>the extent that any provision of </a:t>
            </a:r>
            <a:r>
              <a:rPr lang="en-GB" sz="700">
                <a:latin typeface="Arial"/>
                <a:cs typeface="Arial"/>
              </a:rPr>
              <a:t>the </a:t>
            </a:r>
            <a:r>
              <a:rPr lang="en-GB" sz="700" spc="-5">
                <a:latin typeface="Arial"/>
                <a:cs typeface="Arial"/>
              </a:rPr>
              <a:t>Agreement is found by any court </a:t>
            </a:r>
            <a:r>
              <a:rPr lang="en-GB" sz="700">
                <a:latin typeface="Arial"/>
                <a:cs typeface="Arial"/>
              </a:rPr>
              <a:t>or </a:t>
            </a:r>
            <a:r>
              <a:rPr lang="en-GB" sz="700" spc="5">
                <a:latin typeface="Arial"/>
                <a:cs typeface="Arial"/>
              </a:rPr>
              <a:t> </a:t>
            </a:r>
            <a:r>
              <a:rPr lang="en-GB" sz="700" spc="-5">
                <a:latin typeface="Arial"/>
                <a:cs typeface="Arial"/>
              </a:rPr>
              <a:t>competent authority </a:t>
            </a:r>
            <a:r>
              <a:rPr lang="en-GB" sz="700">
                <a:latin typeface="Arial"/>
                <a:cs typeface="Arial"/>
              </a:rPr>
              <a:t>to be </a:t>
            </a:r>
            <a:r>
              <a:rPr lang="en-GB" sz="700" spc="-5">
                <a:latin typeface="Arial"/>
                <a:cs typeface="Arial"/>
              </a:rPr>
              <a:t>invalid, unlawful or unenforceable in </a:t>
            </a:r>
            <a:r>
              <a:rPr lang="en-GB" sz="700" spc="-10">
                <a:latin typeface="Arial"/>
                <a:cs typeface="Arial"/>
              </a:rPr>
              <a:t>any </a:t>
            </a:r>
            <a:r>
              <a:rPr lang="en-GB" sz="700" spc="-5">
                <a:latin typeface="Arial"/>
                <a:cs typeface="Arial"/>
              </a:rPr>
              <a:t>jurisdiction, </a:t>
            </a:r>
            <a:r>
              <a:rPr lang="en-GB" sz="700">
                <a:latin typeface="Arial"/>
                <a:cs typeface="Arial"/>
              </a:rPr>
              <a:t> </a:t>
            </a:r>
            <a:r>
              <a:rPr lang="en-GB" sz="700" spc="-10">
                <a:latin typeface="Arial"/>
                <a:cs typeface="Arial"/>
              </a:rPr>
              <a:t>that </a:t>
            </a:r>
            <a:r>
              <a:rPr lang="en-GB" sz="700" spc="-5">
                <a:latin typeface="Arial"/>
                <a:cs typeface="Arial"/>
              </a:rPr>
              <a:t>provision shall </a:t>
            </a:r>
            <a:r>
              <a:rPr lang="en-GB" sz="700">
                <a:latin typeface="Arial"/>
                <a:cs typeface="Arial"/>
              </a:rPr>
              <a:t>be </a:t>
            </a:r>
            <a:r>
              <a:rPr lang="en-GB" sz="700" spc="-5">
                <a:latin typeface="Arial"/>
                <a:cs typeface="Arial"/>
              </a:rPr>
              <a:t>deemed </a:t>
            </a:r>
            <a:r>
              <a:rPr lang="en-GB" sz="700" spc="-10">
                <a:latin typeface="Arial"/>
                <a:cs typeface="Arial"/>
              </a:rPr>
              <a:t>not </a:t>
            </a:r>
            <a:r>
              <a:rPr lang="en-GB" sz="700">
                <a:latin typeface="Arial"/>
                <a:cs typeface="Arial"/>
              </a:rPr>
              <a:t>to be </a:t>
            </a:r>
            <a:r>
              <a:rPr lang="en-GB" sz="700" spc="-5">
                <a:latin typeface="Arial"/>
                <a:cs typeface="Arial"/>
              </a:rPr>
              <a:t>a part of </a:t>
            </a:r>
            <a:r>
              <a:rPr lang="en-GB" sz="700">
                <a:latin typeface="Arial"/>
                <a:cs typeface="Arial"/>
              </a:rPr>
              <a:t>these </a:t>
            </a:r>
            <a:r>
              <a:rPr lang="en-GB" sz="700" spc="-5">
                <a:latin typeface="Arial"/>
                <a:cs typeface="Arial"/>
              </a:rPr>
              <a:t>T&amp;Cs, it shall not affect </a:t>
            </a:r>
            <a:r>
              <a:rPr lang="en-GB" sz="700">
                <a:latin typeface="Arial"/>
                <a:cs typeface="Arial"/>
              </a:rPr>
              <a:t> </a:t>
            </a:r>
            <a:r>
              <a:rPr lang="en-GB" sz="700" spc="-10">
                <a:latin typeface="Arial"/>
                <a:cs typeface="Arial"/>
              </a:rPr>
              <a:t>the </a:t>
            </a:r>
            <a:r>
              <a:rPr lang="en-GB" sz="700" spc="-5">
                <a:latin typeface="Arial"/>
                <a:cs typeface="Arial"/>
              </a:rPr>
              <a:t>enforceability of the remainder of these T&amp;Cs nor shall it affect </a:t>
            </a:r>
            <a:r>
              <a:rPr lang="en-GB" sz="700" spc="-10">
                <a:latin typeface="Arial"/>
                <a:cs typeface="Arial"/>
              </a:rPr>
              <a:t>the </a:t>
            </a:r>
            <a:r>
              <a:rPr lang="en-GB" sz="700" spc="-5">
                <a:latin typeface="Arial"/>
                <a:cs typeface="Arial"/>
              </a:rPr>
              <a:t>validity, </a:t>
            </a:r>
            <a:r>
              <a:rPr lang="en-GB" sz="700">
                <a:latin typeface="Arial"/>
                <a:cs typeface="Arial"/>
              </a:rPr>
              <a:t> </a:t>
            </a:r>
            <a:r>
              <a:rPr lang="en-GB" sz="700" spc="-5">
                <a:latin typeface="Arial"/>
                <a:cs typeface="Arial"/>
              </a:rPr>
              <a:t>lawfulness</a:t>
            </a:r>
            <a:r>
              <a:rPr lang="en-GB" sz="700" spc="50">
                <a:latin typeface="Arial"/>
                <a:cs typeface="Arial"/>
              </a:rPr>
              <a:t> </a:t>
            </a:r>
            <a:r>
              <a:rPr lang="en-GB" sz="700" spc="-5">
                <a:latin typeface="Arial"/>
                <a:cs typeface="Arial"/>
              </a:rPr>
              <a:t>or</a:t>
            </a:r>
            <a:r>
              <a:rPr lang="en-GB" sz="700" spc="35">
                <a:latin typeface="Arial"/>
                <a:cs typeface="Arial"/>
              </a:rPr>
              <a:t> </a:t>
            </a:r>
            <a:r>
              <a:rPr lang="en-GB" sz="700" spc="-5">
                <a:latin typeface="Arial"/>
                <a:cs typeface="Arial"/>
              </a:rPr>
              <a:t>enforceability</a:t>
            </a:r>
            <a:r>
              <a:rPr lang="en-GB" sz="700" spc="40">
                <a:latin typeface="Arial"/>
                <a:cs typeface="Arial"/>
              </a:rPr>
              <a:t> </a:t>
            </a:r>
            <a:r>
              <a:rPr lang="en-GB" sz="700" spc="-5">
                <a:latin typeface="Arial"/>
                <a:cs typeface="Arial"/>
              </a:rPr>
              <a:t>of</a:t>
            </a:r>
            <a:r>
              <a:rPr lang="en-GB" sz="700" spc="35">
                <a:latin typeface="Arial"/>
                <a:cs typeface="Arial"/>
              </a:rPr>
              <a:t> </a:t>
            </a:r>
            <a:r>
              <a:rPr lang="en-GB" sz="700" spc="-5">
                <a:latin typeface="Arial"/>
                <a:cs typeface="Arial"/>
              </a:rPr>
              <a:t>that</a:t>
            </a:r>
            <a:r>
              <a:rPr lang="en-GB" sz="700" spc="50">
                <a:latin typeface="Arial"/>
                <a:cs typeface="Arial"/>
              </a:rPr>
              <a:t> </a:t>
            </a:r>
            <a:r>
              <a:rPr lang="en-GB" sz="700" spc="-5">
                <a:latin typeface="Arial"/>
                <a:cs typeface="Arial"/>
              </a:rPr>
              <a:t>provision</a:t>
            </a:r>
            <a:r>
              <a:rPr lang="en-GB" sz="700" spc="40">
                <a:latin typeface="Arial"/>
                <a:cs typeface="Arial"/>
              </a:rPr>
              <a:t> </a:t>
            </a:r>
            <a:r>
              <a:rPr lang="en-GB" sz="700" spc="-5">
                <a:latin typeface="Arial"/>
                <a:cs typeface="Arial"/>
              </a:rPr>
              <a:t>in</a:t>
            </a:r>
            <a:r>
              <a:rPr lang="en-GB" sz="700" spc="50">
                <a:latin typeface="Arial"/>
                <a:cs typeface="Arial"/>
              </a:rPr>
              <a:t> </a:t>
            </a:r>
            <a:r>
              <a:rPr lang="en-GB" sz="700" spc="-10">
                <a:latin typeface="Arial"/>
                <a:cs typeface="Arial"/>
              </a:rPr>
              <a:t>any</a:t>
            </a:r>
            <a:r>
              <a:rPr lang="en-GB" sz="700" spc="35">
                <a:latin typeface="Arial"/>
                <a:cs typeface="Arial"/>
              </a:rPr>
              <a:t> </a:t>
            </a:r>
            <a:r>
              <a:rPr lang="en-GB" sz="700" spc="-5">
                <a:latin typeface="Arial"/>
                <a:cs typeface="Arial"/>
              </a:rPr>
              <a:t>other</a:t>
            </a:r>
            <a:r>
              <a:rPr lang="en-GB" sz="700" spc="40">
                <a:latin typeface="Arial"/>
                <a:cs typeface="Arial"/>
              </a:rPr>
              <a:t> </a:t>
            </a:r>
            <a:r>
              <a:rPr lang="en-GB" sz="700" spc="-5">
                <a:latin typeface="Arial"/>
                <a:cs typeface="Arial"/>
              </a:rPr>
              <a:t>jurisdiction.</a:t>
            </a:r>
            <a:r>
              <a:rPr lang="en-GB" sz="700" spc="35">
                <a:latin typeface="Arial"/>
                <a:cs typeface="Arial"/>
              </a:rPr>
              <a:t> </a:t>
            </a:r>
            <a:r>
              <a:rPr lang="en-GB" sz="700" spc="-5">
                <a:latin typeface="Arial"/>
                <a:cs typeface="Arial"/>
              </a:rPr>
              <a:t>If</a:t>
            </a:r>
            <a:r>
              <a:rPr lang="en-GB" sz="700" spc="40">
                <a:latin typeface="Arial"/>
                <a:cs typeface="Arial"/>
              </a:rPr>
              <a:t> </a:t>
            </a:r>
            <a:r>
              <a:rPr lang="en-GB" sz="700" spc="-5">
                <a:latin typeface="Arial"/>
                <a:cs typeface="Arial"/>
              </a:rPr>
              <a:t>a</a:t>
            </a:r>
            <a:r>
              <a:rPr lang="en-GB" sz="700" spc="35">
                <a:latin typeface="Arial"/>
                <a:cs typeface="Arial"/>
              </a:rPr>
              <a:t> </a:t>
            </a:r>
            <a:r>
              <a:rPr lang="en-GB" sz="700" spc="-5">
                <a:latin typeface="Arial"/>
                <a:cs typeface="Arial"/>
              </a:rPr>
              <a:t>court </a:t>
            </a:r>
            <a:r>
              <a:rPr lang="en-GB" sz="700">
                <a:latin typeface="Arial"/>
                <a:cs typeface="Arial"/>
              </a:rPr>
              <a:t> </a:t>
            </a:r>
            <a:r>
              <a:rPr lang="en-GB" sz="700" spc="-5">
                <a:latin typeface="Arial"/>
                <a:cs typeface="Arial"/>
              </a:rPr>
              <a:t>or other decision-maker should determine that any provisions of this </a:t>
            </a:r>
            <a:r>
              <a:rPr lang="en-GB" sz="700">
                <a:latin typeface="Arial"/>
                <a:cs typeface="Arial"/>
              </a:rPr>
              <a:t>Agreement </a:t>
            </a:r>
            <a:r>
              <a:rPr lang="en-GB" sz="700" spc="-180">
                <a:latin typeface="Arial"/>
                <a:cs typeface="Arial"/>
              </a:rPr>
              <a:t> </a:t>
            </a:r>
            <a:r>
              <a:rPr lang="en-GB" sz="700" spc="-5">
                <a:latin typeface="Arial"/>
                <a:cs typeface="Arial"/>
              </a:rPr>
              <a:t>is</a:t>
            </a:r>
            <a:r>
              <a:rPr lang="en-GB" sz="700">
                <a:latin typeface="Arial"/>
                <a:cs typeface="Arial"/>
              </a:rPr>
              <a:t> </a:t>
            </a:r>
            <a:r>
              <a:rPr lang="en-GB" sz="700" spc="-5">
                <a:latin typeface="Arial"/>
                <a:cs typeface="Arial"/>
              </a:rPr>
              <a:t>overbroad</a:t>
            </a:r>
            <a:r>
              <a:rPr lang="en-GB" sz="700">
                <a:latin typeface="Arial"/>
                <a:cs typeface="Arial"/>
              </a:rPr>
              <a:t> or</a:t>
            </a:r>
            <a:r>
              <a:rPr lang="en-GB" sz="700" spc="5">
                <a:latin typeface="Arial"/>
                <a:cs typeface="Arial"/>
              </a:rPr>
              <a:t> </a:t>
            </a:r>
            <a:r>
              <a:rPr lang="en-GB" sz="700" spc="-5">
                <a:latin typeface="Arial"/>
                <a:cs typeface="Arial"/>
              </a:rPr>
              <a:t>unreasonable,</a:t>
            </a:r>
            <a:r>
              <a:rPr lang="en-GB" sz="700">
                <a:latin typeface="Arial"/>
                <a:cs typeface="Arial"/>
              </a:rPr>
              <a:t> </a:t>
            </a:r>
            <a:r>
              <a:rPr lang="en-GB" sz="700" spc="-5">
                <a:latin typeface="Arial"/>
                <a:cs typeface="Arial"/>
              </a:rPr>
              <a:t>such</a:t>
            </a:r>
            <a:r>
              <a:rPr lang="en-GB" sz="700">
                <a:latin typeface="Arial"/>
                <a:cs typeface="Arial"/>
              </a:rPr>
              <a:t> </a:t>
            </a:r>
            <a:r>
              <a:rPr lang="en-GB" sz="700" spc="-5">
                <a:latin typeface="Arial"/>
                <a:cs typeface="Arial"/>
              </a:rPr>
              <a:t>provision</a:t>
            </a:r>
            <a:r>
              <a:rPr lang="en-GB" sz="700">
                <a:latin typeface="Arial"/>
                <a:cs typeface="Arial"/>
              </a:rPr>
              <a:t> </a:t>
            </a:r>
            <a:r>
              <a:rPr lang="en-GB" sz="700" spc="-5">
                <a:latin typeface="Arial"/>
                <a:cs typeface="Arial"/>
              </a:rPr>
              <a:t>shall</a:t>
            </a:r>
            <a:r>
              <a:rPr lang="en-GB" sz="700">
                <a:latin typeface="Arial"/>
                <a:cs typeface="Arial"/>
              </a:rPr>
              <a:t> </a:t>
            </a:r>
            <a:r>
              <a:rPr lang="en-GB" sz="700" spc="-5">
                <a:latin typeface="Arial"/>
                <a:cs typeface="Arial"/>
              </a:rPr>
              <a:t>be</a:t>
            </a:r>
            <a:r>
              <a:rPr lang="en-GB" sz="700">
                <a:latin typeface="Arial"/>
                <a:cs typeface="Arial"/>
              </a:rPr>
              <a:t> </a:t>
            </a:r>
            <a:r>
              <a:rPr lang="en-GB" sz="700" spc="-5">
                <a:latin typeface="Arial"/>
                <a:cs typeface="Arial"/>
              </a:rPr>
              <a:t>given</a:t>
            </a:r>
            <a:r>
              <a:rPr lang="en-GB" sz="700">
                <a:latin typeface="Arial"/>
                <a:cs typeface="Arial"/>
              </a:rPr>
              <a:t> </a:t>
            </a:r>
            <a:r>
              <a:rPr lang="en-GB" sz="700" spc="-5">
                <a:latin typeface="Arial"/>
                <a:cs typeface="Arial"/>
              </a:rPr>
              <a:t>effect</a:t>
            </a:r>
            <a:r>
              <a:rPr lang="en-GB" sz="700">
                <a:latin typeface="Arial"/>
                <a:cs typeface="Arial"/>
              </a:rPr>
              <a:t> </a:t>
            </a:r>
            <a:r>
              <a:rPr lang="en-GB" sz="700" spc="-5">
                <a:latin typeface="Arial"/>
                <a:cs typeface="Arial"/>
              </a:rPr>
              <a:t>to</a:t>
            </a:r>
            <a:r>
              <a:rPr lang="en-GB" sz="700">
                <a:latin typeface="Arial"/>
                <a:cs typeface="Arial"/>
              </a:rPr>
              <a:t> </a:t>
            </a:r>
            <a:r>
              <a:rPr lang="en-GB" sz="700" spc="-10">
                <a:latin typeface="Arial"/>
                <a:cs typeface="Arial"/>
              </a:rPr>
              <a:t>the </a:t>
            </a:r>
            <a:r>
              <a:rPr lang="en-GB" sz="700" spc="-5">
                <a:latin typeface="Arial"/>
                <a:cs typeface="Arial"/>
              </a:rPr>
              <a:t> maximum extent possible by narrowing or enforcing </a:t>
            </a:r>
            <a:r>
              <a:rPr lang="en-GB" sz="700">
                <a:latin typeface="Arial"/>
                <a:cs typeface="Arial"/>
              </a:rPr>
              <a:t>in </a:t>
            </a:r>
            <a:r>
              <a:rPr lang="en-GB" sz="700" spc="-5">
                <a:latin typeface="Arial"/>
                <a:cs typeface="Arial"/>
              </a:rPr>
              <a:t>part </a:t>
            </a:r>
            <a:r>
              <a:rPr lang="en-GB" sz="700">
                <a:latin typeface="Arial"/>
                <a:cs typeface="Arial"/>
              </a:rPr>
              <a:t>that </a:t>
            </a:r>
            <a:r>
              <a:rPr lang="en-GB" sz="700" spc="-5">
                <a:latin typeface="Arial"/>
                <a:cs typeface="Arial"/>
              </a:rPr>
              <a:t>aspect of </a:t>
            </a:r>
            <a:r>
              <a:rPr lang="en-GB" sz="700">
                <a:latin typeface="Arial"/>
                <a:cs typeface="Arial"/>
              </a:rPr>
              <a:t>the </a:t>
            </a:r>
            <a:r>
              <a:rPr lang="en-GB" sz="700" spc="5">
                <a:latin typeface="Arial"/>
                <a:cs typeface="Arial"/>
              </a:rPr>
              <a:t> </a:t>
            </a:r>
            <a:r>
              <a:rPr lang="en-GB" sz="700" spc="-5">
                <a:latin typeface="Arial"/>
                <a:cs typeface="Arial"/>
              </a:rPr>
              <a:t>provision</a:t>
            </a:r>
            <a:r>
              <a:rPr lang="en-GB" sz="700" spc="5">
                <a:latin typeface="Arial"/>
                <a:cs typeface="Arial"/>
              </a:rPr>
              <a:t> </a:t>
            </a:r>
            <a:r>
              <a:rPr lang="en-GB" sz="700" spc="-5">
                <a:latin typeface="Arial"/>
                <a:cs typeface="Arial"/>
              </a:rPr>
              <a:t>found</a:t>
            </a:r>
            <a:r>
              <a:rPr lang="en-GB" sz="700" spc="-10">
                <a:latin typeface="Arial"/>
                <a:cs typeface="Arial"/>
              </a:rPr>
              <a:t> </a:t>
            </a:r>
            <a:r>
              <a:rPr lang="en-GB" sz="700" spc="-5">
                <a:latin typeface="Arial"/>
                <a:cs typeface="Arial"/>
              </a:rPr>
              <a:t>overbroad</a:t>
            </a:r>
            <a:r>
              <a:rPr lang="en-GB" sz="700" spc="-10">
                <a:latin typeface="Arial"/>
                <a:cs typeface="Arial"/>
              </a:rPr>
              <a:t> </a:t>
            </a:r>
            <a:r>
              <a:rPr lang="en-GB" sz="700">
                <a:latin typeface="Arial"/>
                <a:cs typeface="Arial"/>
              </a:rPr>
              <a:t>or</a:t>
            </a:r>
            <a:r>
              <a:rPr lang="en-GB" sz="700" spc="-10">
                <a:latin typeface="Arial"/>
                <a:cs typeface="Arial"/>
              </a:rPr>
              <a:t> </a:t>
            </a:r>
            <a:r>
              <a:rPr lang="en-GB" sz="700" spc="-5">
                <a:latin typeface="Arial"/>
                <a:cs typeface="Arial"/>
              </a:rPr>
              <a:t>unreasonable.</a:t>
            </a:r>
            <a:endParaRPr lang="en-GB" sz="700">
              <a:latin typeface="Arial"/>
              <a:cs typeface="Arial"/>
            </a:endParaRPr>
          </a:p>
          <a:p>
            <a:pPr marL="180000" marR="5080" indent="-180000" algn="just">
              <a:spcBef>
                <a:spcPts val="300"/>
              </a:spcBef>
              <a:spcAft>
                <a:spcPts val="300"/>
              </a:spcAft>
              <a:buAutoNum type="arabicPeriod" startAt="46"/>
              <a:tabLst>
                <a:tab pos="193675" algn="l"/>
              </a:tabLst>
            </a:pPr>
            <a:r>
              <a:rPr lang="en-GB" sz="700" spc="-5">
                <a:latin typeface="Arial"/>
                <a:cs typeface="Arial"/>
              </a:rPr>
              <a:t>This Agreement together with any documents annexed hereto or referred </a:t>
            </a:r>
            <a:r>
              <a:rPr lang="en-GB" sz="700">
                <a:latin typeface="Arial"/>
                <a:cs typeface="Arial"/>
              </a:rPr>
              <a:t>to </a:t>
            </a:r>
            <a:r>
              <a:rPr lang="en-GB" sz="700" spc="5">
                <a:latin typeface="Arial"/>
                <a:cs typeface="Arial"/>
              </a:rPr>
              <a:t> </a:t>
            </a:r>
            <a:r>
              <a:rPr lang="en-GB" sz="700" spc="-5">
                <a:latin typeface="Arial"/>
                <a:cs typeface="Arial"/>
              </a:rPr>
              <a:t>herein sets out the entire agreement</a:t>
            </a:r>
            <a:r>
              <a:rPr lang="en-GB" sz="700" spc="180">
                <a:latin typeface="Arial"/>
                <a:cs typeface="Arial"/>
              </a:rPr>
              <a:t> </a:t>
            </a:r>
            <a:r>
              <a:rPr lang="en-GB" sz="700" spc="-10">
                <a:latin typeface="Arial"/>
                <a:cs typeface="Arial"/>
              </a:rPr>
              <a:t>and </a:t>
            </a:r>
            <a:r>
              <a:rPr lang="en-GB" sz="700" spc="-5">
                <a:latin typeface="Arial"/>
                <a:cs typeface="Arial"/>
              </a:rPr>
              <a:t>understanding between </a:t>
            </a:r>
            <a:r>
              <a:rPr lang="en-GB" sz="700" spc="-10">
                <a:latin typeface="Arial"/>
                <a:cs typeface="Arial"/>
              </a:rPr>
              <a:t>the </a:t>
            </a:r>
            <a:r>
              <a:rPr lang="en-GB" sz="700" spc="-5">
                <a:latin typeface="Arial"/>
                <a:cs typeface="Arial"/>
              </a:rPr>
              <a:t>parties </a:t>
            </a:r>
            <a:r>
              <a:rPr lang="en-GB" sz="700">
                <a:latin typeface="Arial"/>
                <a:cs typeface="Arial"/>
              </a:rPr>
              <a:t> </a:t>
            </a:r>
            <a:r>
              <a:rPr lang="en-GB" sz="700" spc="-10">
                <a:latin typeface="Arial"/>
                <a:cs typeface="Arial"/>
              </a:rPr>
              <a:t>and</a:t>
            </a:r>
            <a:r>
              <a:rPr lang="en-GB" sz="700" spc="180">
                <a:latin typeface="Arial"/>
                <a:cs typeface="Arial"/>
              </a:rPr>
              <a:t> </a:t>
            </a:r>
            <a:r>
              <a:rPr lang="en-GB" sz="700" spc="-5">
                <a:latin typeface="Arial"/>
                <a:cs typeface="Arial"/>
              </a:rPr>
              <a:t>supersedes</a:t>
            </a:r>
            <a:r>
              <a:rPr lang="en-GB" sz="700">
                <a:latin typeface="Arial"/>
                <a:cs typeface="Arial"/>
              </a:rPr>
              <a:t> </a:t>
            </a:r>
            <a:r>
              <a:rPr lang="en-GB" sz="700" spc="-5">
                <a:latin typeface="Arial"/>
                <a:cs typeface="Arial"/>
              </a:rPr>
              <a:t>all</a:t>
            </a:r>
            <a:r>
              <a:rPr lang="en-GB" sz="700">
                <a:latin typeface="Arial"/>
                <a:cs typeface="Arial"/>
              </a:rPr>
              <a:t> </a:t>
            </a:r>
            <a:r>
              <a:rPr lang="en-GB" sz="700" spc="-5">
                <a:latin typeface="Arial"/>
                <a:cs typeface="Arial"/>
              </a:rPr>
              <a:t>prior</a:t>
            </a:r>
            <a:r>
              <a:rPr lang="en-GB" sz="700">
                <a:latin typeface="Arial"/>
                <a:cs typeface="Arial"/>
              </a:rPr>
              <a:t> </a:t>
            </a:r>
            <a:r>
              <a:rPr lang="en-GB" sz="700" spc="-5">
                <a:latin typeface="Arial"/>
                <a:cs typeface="Arial"/>
              </a:rPr>
              <a:t>agreements,</a:t>
            </a:r>
            <a:r>
              <a:rPr lang="en-GB" sz="700">
                <a:latin typeface="Arial"/>
                <a:cs typeface="Arial"/>
              </a:rPr>
              <a:t> </a:t>
            </a:r>
            <a:r>
              <a:rPr lang="en-GB" sz="700" spc="-5">
                <a:latin typeface="Arial"/>
                <a:cs typeface="Arial"/>
              </a:rPr>
              <a:t>understandings</a:t>
            </a:r>
            <a:r>
              <a:rPr lang="en-GB" sz="700">
                <a:latin typeface="Arial"/>
                <a:cs typeface="Arial"/>
              </a:rPr>
              <a:t> or</a:t>
            </a:r>
            <a:r>
              <a:rPr lang="en-GB" sz="700" spc="190">
                <a:latin typeface="Arial"/>
                <a:cs typeface="Arial"/>
              </a:rPr>
              <a:t> </a:t>
            </a:r>
            <a:r>
              <a:rPr lang="en-GB" sz="700" spc="-5">
                <a:latin typeface="Arial"/>
                <a:cs typeface="Arial"/>
              </a:rPr>
              <a:t>arrangements </a:t>
            </a:r>
            <a:r>
              <a:rPr lang="en-GB" sz="700">
                <a:latin typeface="Arial"/>
                <a:cs typeface="Arial"/>
              </a:rPr>
              <a:t> </a:t>
            </a:r>
            <a:r>
              <a:rPr lang="en-GB" sz="700" spc="-5">
                <a:latin typeface="Arial"/>
                <a:cs typeface="Arial"/>
              </a:rPr>
              <a:t>(whether oral </a:t>
            </a:r>
            <a:r>
              <a:rPr lang="en-GB" sz="700">
                <a:latin typeface="Arial"/>
                <a:cs typeface="Arial"/>
              </a:rPr>
              <a:t>or </a:t>
            </a:r>
            <a:r>
              <a:rPr lang="en-GB" sz="700" spc="-5">
                <a:latin typeface="Arial"/>
                <a:cs typeface="Arial"/>
              </a:rPr>
              <a:t>written) in respect of the subject matter of this Agreement and </a:t>
            </a:r>
            <a:r>
              <a:rPr lang="en-GB" sz="700">
                <a:latin typeface="Arial"/>
                <a:cs typeface="Arial"/>
              </a:rPr>
              <a:t> </a:t>
            </a:r>
            <a:r>
              <a:rPr lang="en-GB" sz="700" spc="-5">
                <a:latin typeface="Arial"/>
                <a:cs typeface="Arial"/>
              </a:rPr>
              <a:t>shall</a:t>
            </a:r>
            <a:r>
              <a:rPr lang="en-GB" sz="700" spc="10">
                <a:latin typeface="Arial"/>
                <a:cs typeface="Arial"/>
              </a:rPr>
              <a:t> </a:t>
            </a:r>
            <a:r>
              <a:rPr lang="en-GB" sz="700" spc="-10">
                <a:latin typeface="Arial"/>
                <a:cs typeface="Arial"/>
              </a:rPr>
              <a:t>not</a:t>
            </a:r>
            <a:r>
              <a:rPr lang="en-GB" sz="700" spc="5">
                <a:latin typeface="Arial"/>
                <a:cs typeface="Arial"/>
              </a:rPr>
              <a:t> </a:t>
            </a:r>
            <a:r>
              <a:rPr lang="en-GB" sz="700" spc="-5">
                <a:latin typeface="Arial"/>
                <a:cs typeface="Arial"/>
              </a:rPr>
              <a:t>be</a:t>
            </a:r>
            <a:r>
              <a:rPr lang="en-GB" sz="700" spc="5">
                <a:latin typeface="Arial"/>
                <a:cs typeface="Arial"/>
              </a:rPr>
              <a:t> </a:t>
            </a:r>
            <a:r>
              <a:rPr lang="en-GB" sz="700" spc="-5">
                <a:latin typeface="Arial"/>
                <a:cs typeface="Arial"/>
              </a:rPr>
              <a:t>modified</a:t>
            </a:r>
            <a:r>
              <a:rPr lang="en-GB" sz="700" spc="5">
                <a:latin typeface="Arial"/>
                <a:cs typeface="Arial"/>
              </a:rPr>
              <a:t> </a:t>
            </a:r>
            <a:r>
              <a:rPr lang="en-GB" sz="700" spc="-5">
                <a:latin typeface="Arial"/>
                <a:cs typeface="Arial"/>
              </a:rPr>
              <a:t>except </a:t>
            </a:r>
            <a:r>
              <a:rPr lang="en-GB" sz="700">
                <a:latin typeface="Arial"/>
                <a:cs typeface="Arial"/>
              </a:rPr>
              <a:t>in</a:t>
            </a:r>
            <a:r>
              <a:rPr lang="en-GB" sz="700" spc="-10">
                <a:latin typeface="Arial"/>
                <a:cs typeface="Arial"/>
              </a:rPr>
              <a:t> </a:t>
            </a:r>
            <a:r>
              <a:rPr lang="en-GB" sz="700" spc="-5">
                <a:latin typeface="Arial"/>
                <a:cs typeface="Arial"/>
              </a:rPr>
              <a:t>a</a:t>
            </a:r>
            <a:r>
              <a:rPr lang="en-GB" sz="700" spc="5">
                <a:latin typeface="Arial"/>
                <a:cs typeface="Arial"/>
              </a:rPr>
              <a:t> </a:t>
            </a:r>
            <a:r>
              <a:rPr lang="en-GB" sz="700" spc="-5">
                <a:latin typeface="Arial"/>
                <a:cs typeface="Arial"/>
              </a:rPr>
              <a:t>writing</a:t>
            </a:r>
            <a:r>
              <a:rPr lang="en-GB" sz="700" spc="5">
                <a:latin typeface="Arial"/>
                <a:cs typeface="Arial"/>
              </a:rPr>
              <a:t> </a:t>
            </a:r>
            <a:r>
              <a:rPr lang="en-GB" sz="700" spc="-5">
                <a:latin typeface="Arial"/>
                <a:cs typeface="Arial"/>
              </a:rPr>
              <a:t>signed</a:t>
            </a:r>
            <a:r>
              <a:rPr lang="en-GB" sz="700" spc="10">
                <a:latin typeface="Arial"/>
                <a:cs typeface="Arial"/>
              </a:rPr>
              <a:t> </a:t>
            </a:r>
            <a:r>
              <a:rPr lang="en-GB" sz="700" spc="-5">
                <a:latin typeface="Arial"/>
                <a:cs typeface="Arial"/>
              </a:rPr>
              <a:t>by</a:t>
            </a:r>
            <a:r>
              <a:rPr lang="en-GB" sz="700" spc="5">
                <a:latin typeface="Arial"/>
                <a:cs typeface="Arial"/>
              </a:rPr>
              <a:t> </a:t>
            </a:r>
            <a:r>
              <a:rPr lang="en-GB" sz="700" spc="-5">
                <a:latin typeface="Arial"/>
                <a:cs typeface="Arial"/>
              </a:rPr>
              <a:t>both</a:t>
            </a:r>
            <a:r>
              <a:rPr lang="en-GB" sz="700" spc="-10">
                <a:latin typeface="Arial"/>
                <a:cs typeface="Arial"/>
              </a:rPr>
              <a:t> </a:t>
            </a:r>
            <a:r>
              <a:rPr lang="en-GB" sz="700" spc="-5">
                <a:latin typeface="Arial"/>
                <a:cs typeface="Arial"/>
              </a:rPr>
              <a:t>parties.</a:t>
            </a:r>
            <a:endParaRPr lang="en-GB" sz="700">
              <a:latin typeface="Arial"/>
              <a:cs typeface="Arial"/>
            </a:endParaRPr>
          </a:p>
          <a:p>
            <a:pPr marL="180000" marR="6350" indent="-180000" algn="just">
              <a:spcBef>
                <a:spcPts val="300"/>
              </a:spcBef>
              <a:spcAft>
                <a:spcPts val="300"/>
              </a:spcAft>
              <a:buFont typeface="Arial"/>
              <a:buAutoNum type="arabicPeriod" startAt="46"/>
              <a:tabLst>
                <a:tab pos="193675" algn="l"/>
              </a:tabLst>
            </a:pPr>
            <a:r>
              <a:rPr lang="en-GB" sz="700" spc="-5">
                <a:latin typeface="Arial"/>
                <a:cs typeface="Arial"/>
              </a:rPr>
              <a:t>These T&amp;Cs shall</a:t>
            </a:r>
            <a:r>
              <a:rPr lang="en-GB" sz="700" spc="180">
                <a:latin typeface="Arial"/>
                <a:cs typeface="Arial"/>
              </a:rPr>
              <a:t> </a:t>
            </a:r>
            <a:r>
              <a:rPr lang="en-GB" sz="700" spc="-5">
                <a:latin typeface="Arial"/>
                <a:cs typeface="Arial"/>
              </a:rPr>
              <a:t>be governed by </a:t>
            </a:r>
            <a:r>
              <a:rPr lang="en-GB" sz="700">
                <a:latin typeface="Arial"/>
                <a:cs typeface="Arial"/>
              </a:rPr>
              <a:t>and </a:t>
            </a:r>
            <a:r>
              <a:rPr lang="en-GB" sz="700" spc="-5">
                <a:latin typeface="Arial"/>
                <a:cs typeface="Arial"/>
              </a:rPr>
              <a:t>construed in accordance with English </a:t>
            </a:r>
            <a:r>
              <a:rPr lang="en-GB" sz="700">
                <a:latin typeface="Arial"/>
                <a:cs typeface="Arial"/>
              </a:rPr>
              <a:t> </a:t>
            </a:r>
            <a:r>
              <a:rPr lang="en-GB" sz="700" spc="-5">
                <a:latin typeface="Arial"/>
                <a:cs typeface="Arial"/>
              </a:rPr>
              <a:t>law and shall</a:t>
            </a:r>
            <a:r>
              <a:rPr lang="en-GB" sz="700" spc="15">
                <a:latin typeface="Arial"/>
                <a:cs typeface="Arial"/>
              </a:rPr>
              <a:t> </a:t>
            </a:r>
            <a:r>
              <a:rPr lang="en-GB" sz="700" spc="-5">
                <a:latin typeface="Arial"/>
                <a:cs typeface="Arial"/>
              </a:rPr>
              <a:t>be</a:t>
            </a:r>
            <a:r>
              <a:rPr lang="en-GB" sz="700" spc="5">
                <a:latin typeface="Arial"/>
                <a:cs typeface="Arial"/>
              </a:rPr>
              <a:t> </a:t>
            </a:r>
            <a:r>
              <a:rPr lang="en-GB" sz="700" spc="-5">
                <a:latin typeface="Arial"/>
                <a:cs typeface="Arial"/>
              </a:rPr>
              <a:t>subject</a:t>
            </a:r>
            <a:r>
              <a:rPr lang="en-GB" sz="700" spc="10">
                <a:latin typeface="Arial"/>
                <a:cs typeface="Arial"/>
              </a:rPr>
              <a:t> </a:t>
            </a:r>
            <a:r>
              <a:rPr lang="en-GB" sz="700" spc="-5">
                <a:latin typeface="Arial"/>
                <a:cs typeface="Arial"/>
              </a:rPr>
              <a:t>to</a:t>
            </a:r>
            <a:r>
              <a:rPr lang="en-GB" sz="700" spc="10">
                <a:latin typeface="Arial"/>
                <a:cs typeface="Arial"/>
              </a:rPr>
              <a:t> </a:t>
            </a:r>
            <a:r>
              <a:rPr lang="en-GB" sz="700" spc="-5">
                <a:latin typeface="Arial"/>
                <a:cs typeface="Arial"/>
              </a:rPr>
              <a:t>the exclusive</a:t>
            </a:r>
            <a:r>
              <a:rPr lang="en-GB" sz="700" spc="-10">
                <a:latin typeface="Arial"/>
                <a:cs typeface="Arial"/>
              </a:rPr>
              <a:t> </a:t>
            </a:r>
            <a:r>
              <a:rPr lang="en-GB" sz="700" spc="-5">
                <a:latin typeface="Arial"/>
                <a:cs typeface="Arial"/>
              </a:rPr>
              <a:t>jurisdiction</a:t>
            </a:r>
            <a:r>
              <a:rPr lang="en-GB" sz="700" spc="10">
                <a:latin typeface="Arial"/>
                <a:cs typeface="Arial"/>
              </a:rPr>
              <a:t> </a:t>
            </a:r>
            <a:r>
              <a:rPr lang="en-GB" sz="700" spc="-5">
                <a:latin typeface="Arial"/>
                <a:cs typeface="Arial"/>
              </a:rPr>
              <a:t>of</a:t>
            </a:r>
            <a:r>
              <a:rPr lang="en-GB" sz="700" spc="10">
                <a:latin typeface="Arial"/>
                <a:cs typeface="Arial"/>
              </a:rPr>
              <a:t> </a:t>
            </a:r>
            <a:r>
              <a:rPr lang="en-GB" sz="700" spc="-10">
                <a:latin typeface="Arial"/>
                <a:cs typeface="Arial"/>
              </a:rPr>
              <a:t>the</a:t>
            </a:r>
            <a:r>
              <a:rPr lang="en-GB" sz="700" spc="10">
                <a:latin typeface="Arial"/>
                <a:cs typeface="Arial"/>
              </a:rPr>
              <a:t> </a:t>
            </a:r>
            <a:r>
              <a:rPr lang="en-GB" sz="700" spc="-5">
                <a:latin typeface="Arial"/>
                <a:cs typeface="Arial"/>
              </a:rPr>
              <a:t>courts</a:t>
            </a:r>
            <a:r>
              <a:rPr lang="en-GB" sz="700" spc="5">
                <a:latin typeface="Arial"/>
                <a:cs typeface="Arial"/>
              </a:rPr>
              <a:t> </a:t>
            </a:r>
            <a:r>
              <a:rPr lang="en-GB" sz="700" spc="-5">
                <a:latin typeface="Arial"/>
                <a:cs typeface="Arial"/>
              </a:rPr>
              <a:t>of</a:t>
            </a:r>
            <a:r>
              <a:rPr lang="en-GB" sz="700" spc="10">
                <a:latin typeface="Arial"/>
                <a:cs typeface="Arial"/>
              </a:rPr>
              <a:t> </a:t>
            </a:r>
            <a:r>
              <a:rPr lang="en-GB" sz="700" spc="-5">
                <a:latin typeface="Arial"/>
                <a:cs typeface="Arial"/>
              </a:rPr>
              <a:t>England.</a:t>
            </a:r>
            <a:endParaRPr lang="en-GB" sz="700">
              <a:latin typeface="Arial"/>
              <a:cs typeface="Arial"/>
            </a:endParaRPr>
          </a:p>
          <a:p>
            <a:pPr marL="180000" marR="6350" indent="-180000" algn="just">
              <a:spcBef>
                <a:spcPts val="300"/>
              </a:spcBef>
              <a:spcAft>
                <a:spcPts val="300"/>
              </a:spcAft>
              <a:buAutoNum type="arabicPeriod" startAt="35"/>
              <a:tabLst>
                <a:tab pos="193040" algn="l"/>
              </a:tabLst>
            </a:pPr>
            <a:endParaRPr lang="en-GB" sz="700" spc="-5">
              <a:latin typeface="Arial"/>
              <a:cs typeface="Arial"/>
            </a:endParaRPr>
          </a:p>
          <a:p>
            <a:pPr marL="180000" marR="5080" indent="-180000" algn="just">
              <a:spcBef>
                <a:spcPts val="300"/>
              </a:spcBef>
              <a:spcAft>
                <a:spcPts val="300"/>
              </a:spcAft>
              <a:buAutoNum type="arabicPeriod" startAt="36"/>
              <a:tabLst>
                <a:tab pos="193040" algn="l"/>
              </a:tabLst>
            </a:pPr>
            <a:endParaRPr lang="en-GB" sz="700">
              <a:latin typeface="Arial"/>
              <a:cs typeface="Arial"/>
            </a:endParaRPr>
          </a:p>
        </p:txBody>
      </p:sp>
    </p:spTree>
    <p:extLst>
      <p:ext uri="{BB962C8B-B14F-4D97-AF65-F5344CB8AC3E}">
        <p14:creationId xmlns:p14="http://schemas.microsoft.com/office/powerpoint/2010/main" val="220387400"/>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T&amp;C4">
    <p:spTree>
      <p:nvGrpSpPr>
        <p:cNvPr id="1" name=""/>
        <p:cNvGrpSpPr/>
        <p:nvPr/>
      </p:nvGrpSpPr>
      <p:grpSpPr>
        <a:xfrm>
          <a:off x="0" y="0"/>
          <a:ext cx="0" cy="0"/>
          <a:chOff x="0" y="0"/>
          <a:chExt cx="0" cy="0"/>
        </a:xfrm>
      </p:grpSpPr>
      <p:sp>
        <p:nvSpPr>
          <p:cNvPr id="11" name="Slide Number Placeholder 15">
            <a:extLst>
              <a:ext uri="{FF2B5EF4-FFF2-40B4-BE49-F238E27FC236}">
                <a16:creationId xmlns:a16="http://schemas.microsoft.com/office/drawing/2014/main" id="{8D12899D-1C8B-4BF7-9004-B8652304FB39}"/>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5" name="object 27">
            <a:extLst>
              <a:ext uri="{FF2B5EF4-FFF2-40B4-BE49-F238E27FC236}">
                <a16:creationId xmlns:a16="http://schemas.microsoft.com/office/drawing/2014/main" id="{D4587787-16C8-46AC-95EA-ED9773321031}"/>
              </a:ext>
              <a:ext uri="{C183D7F6-B498-43B3-948B-1728B52AA6E4}">
                <adec:decorative xmlns:adec="http://schemas.microsoft.com/office/drawing/2017/decorative" val="1"/>
              </a:ext>
            </a:extLst>
          </p:cNvPr>
          <p:cNvSpPr txBox="1">
            <a:spLocks/>
          </p:cNvSpPr>
          <p:nvPr/>
        </p:nvSpPr>
        <p:spPr>
          <a:xfrm>
            <a:off x="442913" y="78156"/>
            <a:ext cx="1582737" cy="94257"/>
          </a:xfrm>
          <a:prstGeom prst="rect">
            <a:avLst/>
          </a:prstGeom>
        </p:spPr>
        <p:txBody>
          <a:bodyPr vert="horz" wrap="square" lIns="0" tIns="1905" rIns="0" bIns="0" rtlCol="0">
            <a:spAutoFit/>
          </a:bodyPr>
          <a:lstStyle>
            <a:defPPr>
              <a:defRPr lang="en-US"/>
            </a:defPPr>
            <a:lvl1pPr marL="0" algn="l" defTabSz="914400" rtl="0" eaLnBrk="1" latinLnBrk="0" hangingPunct="1">
              <a:defRPr sz="800" b="0" i="0" kern="1200">
                <a:solidFill>
                  <a:schemeClr val="tx1"/>
                </a:solidFill>
                <a:latin typeface="Times New Roman"/>
                <a:ea typeface="+mn-ea"/>
                <a:cs typeface="Times New Roman"/>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marR="0" lvl="0" indent="0" algn="l" defTabSz="914400" rtl="0" eaLnBrk="1" fontAlgn="auto" latinLnBrk="0" hangingPunct="1">
              <a:lnSpc>
                <a:spcPct val="100000"/>
              </a:lnSpc>
              <a:spcBef>
                <a:spcPts val="15"/>
              </a:spcBef>
              <a:spcAft>
                <a:spcPts val="0"/>
              </a:spcAft>
              <a:buClrTx/>
              <a:buSzTx/>
              <a:buFontTx/>
              <a:buNone/>
              <a:tabLst/>
              <a:defRPr/>
            </a:pPr>
            <a:r>
              <a:rPr kumimoji="0" lang="en-GB" sz="600" b="0" i="1" u="none" strike="noStrike" kern="1200" cap="none" spc="-5" normalizeH="0" baseline="0" noProof="0">
                <a:ln>
                  <a:noFill/>
                </a:ln>
                <a:effectLst/>
                <a:uLnTx/>
                <a:uFillTx/>
                <a:latin typeface="+mn-lt"/>
                <a:ea typeface="+mn-ea"/>
                <a:cs typeface="Times New Roman"/>
              </a:rPr>
              <a:t>Version</a:t>
            </a:r>
            <a:r>
              <a:rPr kumimoji="0" lang="en-GB" sz="600" b="0" i="1" u="none" strike="noStrike" kern="1200" cap="none" spc="-30" normalizeH="0" baseline="0" noProof="0">
                <a:ln>
                  <a:noFill/>
                </a:ln>
                <a:effectLst/>
                <a:uLnTx/>
                <a:uFillTx/>
                <a:latin typeface="+mn-lt"/>
                <a:ea typeface="+mn-ea"/>
                <a:cs typeface="Times New Roman"/>
              </a:rPr>
              <a:t> </a:t>
            </a:r>
            <a:r>
              <a:rPr kumimoji="0" lang="en-GB" sz="600" b="0" i="1" u="none" strike="noStrike" kern="1200" cap="none" spc="0" normalizeH="0" baseline="0" noProof="0">
                <a:ln>
                  <a:noFill/>
                </a:ln>
                <a:effectLst/>
                <a:uLnTx/>
                <a:uFillTx/>
                <a:latin typeface="+mn-lt"/>
                <a:ea typeface="+mn-ea"/>
                <a:cs typeface="Times New Roman"/>
              </a:rPr>
              <a:t>10.</a:t>
            </a:r>
            <a:r>
              <a:rPr kumimoji="0" lang="en-GB" sz="600" b="0" i="1" u="none" strike="noStrike" kern="1200" cap="none" spc="-20" normalizeH="0" baseline="0" noProof="0">
                <a:ln>
                  <a:noFill/>
                </a:ln>
                <a:effectLst/>
                <a:uLnTx/>
                <a:uFillTx/>
                <a:latin typeface="+mn-lt"/>
                <a:ea typeface="+mn-ea"/>
                <a:cs typeface="Times New Roman"/>
              </a:rPr>
              <a:t> </a:t>
            </a:r>
            <a:r>
              <a:rPr kumimoji="0" lang="en-GB" sz="600" b="0" i="1" u="none" strike="noStrike" kern="1200" cap="none" spc="-5" normalizeH="0" baseline="0" noProof="0">
                <a:ln>
                  <a:noFill/>
                </a:ln>
                <a:effectLst/>
                <a:uLnTx/>
                <a:uFillTx/>
                <a:latin typeface="+mn-lt"/>
                <a:ea typeface="+mn-ea"/>
                <a:cs typeface="Times New Roman"/>
              </a:rPr>
              <a:t>January.22</a:t>
            </a:r>
          </a:p>
        </p:txBody>
      </p:sp>
      <p:sp>
        <p:nvSpPr>
          <p:cNvPr id="4" name="object 4">
            <a:extLst>
              <a:ext uri="{FF2B5EF4-FFF2-40B4-BE49-F238E27FC236}">
                <a16:creationId xmlns:a16="http://schemas.microsoft.com/office/drawing/2014/main" id="{64B67A8C-905A-4EC9-A9A3-6D119BC3A186}"/>
              </a:ext>
            </a:extLst>
          </p:cNvPr>
          <p:cNvSpPr txBox="1"/>
          <p:nvPr/>
        </p:nvSpPr>
        <p:spPr>
          <a:xfrm>
            <a:off x="442913" y="431290"/>
            <a:ext cx="11306175" cy="5407535"/>
          </a:xfrm>
          <a:prstGeom prst="rect">
            <a:avLst/>
          </a:prstGeom>
        </p:spPr>
        <p:txBody>
          <a:bodyPr vert="horz" wrap="square" lIns="0" tIns="19685" rIns="0" bIns="0" numCol="3" spcCol="360000" rtlCol="0">
            <a:noAutofit/>
          </a:bodyPr>
          <a:lstStyle/>
          <a:p>
            <a:pPr marL="12700">
              <a:spcBef>
                <a:spcPts val="300"/>
              </a:spcBef>
              <a:spcAft>
                <a:spcPts val="300"/>
              </a:spcAft>
            </a:pPr>
            <a:r>
              <a:rPr lang="en-GB" sz="700" b="1" spc="-5">
                <a:latin typeface="Arial"/>
                <a:cs typeface="Arial"/>
              </a:rPr>
              <a:t>APPENDIX</a:t>
            </a:r>
            <a:r>
              <a:rPr lang="en-GB" sz="700" b="1">
                <a:latin typeface="Arial"/>
                <a:cs typeface="Arial"/>
              </a:rPr>
              <a:t> </a:t>
            </a:r>
            <a:r>
              <a:rPr lang="en-GB" sz="700" b="1" spc="-5">
                <a:latin typeface="Arial"/>
                <a:cs typeface="Arial"/>
              </a:rPr>
              <a:t>1</a:t>
            </a:r>
            <a:r>
              <a:rPr lang="en-GB" sz="700" b="1" spc="5">
                <a:latin typeface="Arial"/>
                <a:cs typeface="Arial"/>
              </a:rPr>
              <a:t> </a:t>
            </a:r>
            <a:r>
              <a:rPr lang="en-GB" sz="700" b="1" spc="-5">
                <a:latin typeface="Arial"/>
                <a:cs typeface="Arial"/>
              </a:rPr>
              <a:t>– Data</a:t>
            </a:r>
            <a:r>
              <a:rPr lang="en-GB" sz="700" b="1" spc="-10">
                <a:latin typeface="Arial"/>
                <a:cs typeface="Arial"/>
              </a:rPr>
              <a:t> </a:t>
            </a:r>
            <a:r>
              <a:rPr lang="en-GB" sz="700" b="1" spc="-5">
                <a:latin typeface="Arial"/>
                <a:cs typeface="Arial"/>
              </a:rPr>
              <a:t>Processing</a:t>
            </a:r>
            <a:r>
              <a:rPr lang="en-GB" sz="700" b="1" spc="5">
                <a:latin typeface="Arial"/>
                <a:cs typeface="Arial"/>
              </a:rPr>
              <a:t> </a:t>
            </a:r>
            <a:r>
              <a:rPr lang="en-GB" sz="700" b="1" spc="-5">
                <a:latin typeface="Arial"/>
                <a:cs typeface="Arial"/>
              </a:rPr>
              <a:t>Obligations</a:t>
            </a:r>
            <a:r>
              <a:rPr lang="en-GB" sz="700" b="1" spc="5">
                <a:latin typeface="Arial"/>
                <a:cs typeface="Arial"/>
              </a:rPr>
              <a:t> </a:t>
            </a:r>
            <a:r>
              <a:rPr lang="en-GB" sz="700" b="1">
                <a:latin typeface="Arial"/>
                <a:cs typeface="Arial"/>
              </a:rPr>
              <a:t>of</a:t>
            </a:r>
            <a:r>
              <a:rPr lang="en-GB" sz="700" b="1" spc="-5">
                <a:latin typeface="Arial"/>
                <a:cs typeface="Arial"/>
              </a:rPr>
              <a:t> the</a:t>
            </a:r>
            <a:r>
              <a:rPr lang="en-GB" sz="700" b="1" spc="5">
                <a:latin typeface="Arial"/>
                <a:cs typeface="Arial"/>
              </a:rPr>
              <a:t> </a:t>
            </a:r>
            <a:r>
              <a:rPr lang="en-GB" sz="700" b="1" spc="-5">
                <a:latin typeface="Arial"/>
                <a:cs typeface="Arial"/>
              </a:rPr>
              <a:t>Client</a:t>
            </a:r>
            <a:r>
              <a:rPr lang="en-GB" sz="700" b="1" spc="-10">
                <a:latin typeface="Arial"/>
                <a:cs typeface="Arial"/>
              </a:rPr>
              <a:t> </a:t>
            </a:r>
            <a:r>
              <a:rPr lang="en-GB" sz="700" b="1">
                <a:latin typeface="Arial"/>
                <a:cs typeface="Arial"/>
              </a:rPr>
              <a:t>and</a:t>
            </a:r>
            <a:r>
              <a:rPr lang="en-GB" sz="700" b="1" spc="-5">
                <a:latin typeface="Arial"/>
                <a:cs typeface="Arial"/>
              </a:rPr>
              <a:t> Supplier</a:t>
            </a:r>
            <a:endParaRPr lang="en-GB" sz="700">
              <a:latin typeface="Arial"/>
              <a:cs typeface="Arial"/>
            </a:endParaRPr>
          </a:p>
          <a:p>
            <a:pPr marL="12700">
              <a:spcBef>
                <a:spcPts val="300"/>
              </a:spcBef>
              <a:spcAft>
                <a:spcPts val="300"/>
              </a:spcAft>
            </a:pPr>
            <a:r>
              <a:rPr lang="en-GB" sz="700" b="1" spc="-5">
                <a:latin typeface="Arial"/>
                <a:cs typeface="Arial"/>
              </a:rPr>
              <a:t>DEFINITIONS:</a:t>
            </a:r>
            <a:endParaRPr lang="en-GB" sz="700">
              <a:latin typeface="Arial"/>
              <a:cs typeface="Arial"/>
            </a:endParaRPr>
          </a:p>
          <a:p>
            <a:pPr marL="12700">
              <a:spcBef>
                <a:spcPts val="300"/>
              </a:spcBef>
              <a:spcAft>
                <a:spcPts val="300"/>
              </a:spcAft>
            </a:pPr>
            <a:r>
              <a:rPr lang="en-GB" sz="700" b="1" spc="-5">
                <a:latin typeface="Arial"/>
                <a:cs typeface="Arial"/>
              </a:rPr>
              <a:t>Applicable</a:t>
            </a:r>
            <a:r>
              <a:rPr lang="en-GB" sz="700" b="1" spc="-10">
                <a:latin typeface="Arial"/>
                <a:cs typeface="Arial"/>
              </a:rPr>
              <a:t> Laws</a:t>
            </a:r>
            <a:r>
              <a:rPr lang="en-GB" sz="700" spc="-10">
                <a:latin typeface="Arial"/>
                <a:cs typeface="Arial"/>
              </a:rPr>
              <a:t>: </a:t>
            </a:r>
            <a:r>
              <a:rPr lang="en-GB" sz="700" spc="-5">
                <a:latin typeface="Arial"/>
                <a:cs typeface="Arial"/>
              </a:rPr>
              <a:t>means:</a:t>
            </a:r>
            <a:endParaRPr lang="en-GB" sz="700">
              <a:latin typeface="Arial"/>
              <a:cs typeface="Arial"/>
            </a:endParaRPr>
          </a:p>
          <a:p>
            <a:pPr marL="12700" marR="5715">
              <a:spcBef>
                <a:spcPts val="300"/>
              </a:spcBef>
              <a:spcAft>
                <a:spcPts val="300"/>
              </a:spcAft>
            </a:pPr>
            <a:r>
              <a:rPr lang="en-GB" sz="700">
                <a:latin typeface="Arial"/>
                <a:cs typeface="Arial"/>
              </a:rPr>
              <a:t>To</a:t>
            </a:r>
            <a:r>
              <a:rPr lang="en-GB" sz="700" spc="15">
                <a:latin typeface="Arial"/>
                <a:cs typeface="Arial"/>
              </a:rPr>
              <a:t> </a:t>
            </a:r>
            <a:r>
              <a:rPr lang="en-GB" sz="700" spc="-10">
                <a:latin typeface="Arial"/>
                <a:cs typeface="Arial"/>
              </a:rPr>
              <a:t>the</a:t>
            </a:r>
            <a:r>
              <a:rPr lang="en-GB" sz="700" spc="35">
                <a:latin typeface="Arial"/>
                <a:cs typeface="Arial"/>
              </a:rPr>
              <a:t> </a:t>
            </a:r>
            <a:r>
              <a:rPr lang="en-GB" sz="700" spc="-5">
                <a:latin typeface="Arial"/>
                <a:cs typeface="Arial"/>
              </a:rPr>
              <a:t>extent</a:t>
            </a:r>
            <a:r>
              <a:rPr lang="en-GB" sz="700" spc="20">
                <a:latin typeface="Arial"/>
                <a:cs typeface="Arial"/>
              </a:rPr>
              <a:t> </a:t>
            </a:r>
            <a:r>
              <a:rPr lang="en-GB" sz="700" spc="-5">
                <a:latin typeface="Arial"/>
                <a:cs typeface="Arial"/>
              </a:rPr>
              <a:t>the</a:t>
            </a:r>
            <a:r>
              <a:rPr lang="en-GB" sz="700" spc="20">
                <a:latin typeface="Arial"/>
                <a:cs typeface="Arial"/>
              </a:rPr>
              <a:t> </a:t>
            </a:r>
            <a:r>
              <a:rPr lang="en-GB" sz="700" spc="-5">
                <a:latin typeface="Arial"/>
                <a:cs typeface="Arial"/>
              </a:rPr>
              <a:t>UK</a:t>
            </a:r>
            <a:r>
              <a:rPr lang="en-GB" sz="700" spc="40">
                <a:latin typeface="Arial"/>
                <a:cs typeface="Arial"/>
              </a:rPr>
              <a:t> </a:t>
            </a:r>
            <a:r>
              <a:rPr lang="en-GB" sz="700" spc="-5">
                <a:latin typeface="Arial"/>
                <a:cs typeface="Arial"/>
              </a:rPr>
              <a:t>GDPR</a:t>
            </a:r>
            <a:r>
              <a:rPr lang="en-GB" sz="700" spc="25">
                <a:latin typeface="Arial"/>
                <a:cs typeface="Arial"/>
              </a:rPr>
              <a:t> </a:t>
            </a:r>
            <a:r>
              <a:rPr lang="en-GB" sz="700" spc="-5">
                <a:latin typeface="Arial"/>
                <a:cs typeface="Arial"/>
              </a:rPr>
              <a:t>and</a:t>
            </a:r>
            <a:r>
              <a:rPr lang="en-GB" sz="700" spc="20">
                <a:latin typeface="Arial"/>
                <a:cs typeface="Arial"/>
              </a:rPr>
              <a:t> </a:t>
            </a:r>
            <a:r>
              <a:rPr lang="en-GB" sz="700" spc="-5">
                <a:latin typeface="Arial"/>
                <a:cs typeface="Arial"/>
              </a:rPr>
              <a:t>UK</a:t>
            </a:r>
            <a:r>
              <a:rPr lang="en-GB" sz="700" spc="30">
                <a:latin typeface="Arial"/>
                <a:cs typeface="Arial"/>
              </a:rPr>
              <a:t> </a:t>
            </a:r>
            <a:r>
              <a:rPr lang="en-GB" sz="700" spc="-5">
                <a:latin typeface="Arial"/>
                <a:cs typeface="Arial"/>
              </a:rPr>
              <a:t>Data</a:t>
            </a:r>
            <a:r>
              <a:rPr lang="en-GB" sz="700" spc="20">
                <a:latin typeface="Arial"/>
                <a:cs typeface="Arial"/>
              </a:rPr>
              <a:t> </a:t>
            </a:r>
            <a:r>
              <a:rPr lang="en-GB" sz="700" spc="-5">
                <a:latin typeface="Arial"/>
                <a:cs typeface="Arial"/>
              </a:rPr>
              <a:t>Protection</a:t>
            </a:r>
            <a:r>
              <a:rPr lang="en-GB" sz="700" spc="20">
                <a:latin typeface="Arial"/>
                <a:cs typeface="Arial"/>
              </a:rPr>
              <a:t> </a:t>
            </a:r>
            <a:r>
              <a:rPr lang="en-GB" sz="700" spc="-5">
                <a:latin typeface="Arial"/>
                <a:cs typeface="Arial"/>
              </a:rPr>
              <a:t>Act</a:t>
            </a:r>
            <a:r>
              <a:rPr lang="en-GB" sz="700" spc="25">
                <a:latin typeface="Arial"/>
                <a:cs typeface="Arial"/>
              </a:rPr>
              <a:t> </a:t>
            </a:r>
            <a:r>
              <a:rPr lang="en-GB" sz="700" spc="-5">
                <a:latin typeface="Arial"/>
                <a:cs typeface="Arial"/>
              </a:rPr>
              <a:t>2018</a:t>
            </a:r>
            <a:r>
              <a:rPr lang="en-GB" sz="700" spc="20">
                <a:latin typeface="Arial"/>
                <a:cs typeface="Arial"/>
              </a:rPr>
              <a:t> </a:t>
            </a:r>
            <a:r>
              <a:rPr lang="en-GB" sz="700" spc="-5">
                <a:latin typeface="Arial"/>
                <a:cs typeface="Arial"/>
              </a:rPr>
              <a:t>applies,</a:t>
            </a:r>
            <a:r>
              <a:rPr lang="en-GB" sz="700" spc="25">
                <a:latin typeface="Arial"/>
                <a:cs typeface="Arial"/>
              </a:rPr>
              <a:t> </a:t>
            </a:r>
            <a:r>
              <a:rPr lang="en-GB" sz="700" spc="-5">
                <a:latin typeface="Arial"/>
                <a:cs typeface="Arial"/>
              </a:rPr>
              <a:t>the</a:t>
            </a:r>
            <a:r>
              <a:rPr lang="en-GB" sz="700" spc="20">
                <a:latin typeface="Arial"/>
                <a:cs typeface="Arial"/>
              </a:rPr>
              <a:t> </a:t>
            </a:r>
            <a:r>
              <a:rPr lang="en-GB" sz="700" spc="-5">
                <a:latin typeface="Arial"/>
                <a:cs typeface="Arial"/>
              </a:rPr>
              <a:t>law/s</a:t>
            </a:r>
            <a:r>
              <a:rPr lang="en-GB" sz="700" spc="25">
                <a:latin typeface="Arial"/>
                <a:cs typeface="Arial"/>
              </a:rPr>
              <a:t> </a:t>
            </a:r>
            <a:r>
              <a:rPr lang="en-GB" sz="700" spc="-10">
                <a:latin typeface="Arial"/>
                <a:cs typeface="Arial"/>
              </a:rPr>
              <a:t>of </a:t>
            </a:r>
            <a:r>
              <a:rPr lang="en-GB" sz="700" spc="-5">
                <a:latin typeface="Arial"/>
                <a:cs typeface="Arial"/>
              </a:rPr>
              <a:t> </a:t>
            </a:r>
            <a:r>
              <a:rPr lang="en-GB" sz="700" spc="-10">
                <a:latin typeface="Arial"/>
                <a:cs typeface="Arial"/>
              </a:rPr>
              <a:t>the</a:t>
            </a:r>
            <a:r>
              <a:rPr lang="en-GB" sz="700" spc="-15">
                <a:latin typeface="Arial"/>
                <a:cs typeface="Arial"/>
              </a:rPr>
              <a:t> </a:t>
            </a:r>
            <a:r>
              <a:rPr lang="en-GB" sz="700" spc="-5">
                <a:latin typeface="Arial"/>
                <a:cs typeface="Arial"/>
              </a:rPr>
              <a:t>United</a:t>
            </a:r>
            <a:r>
              <a:rPr lang="en-GB" sz="700" spc="-10">
                <a:latin typeface="Arial"/>
                <a:cs typeface="Arial"/>
              </a:rPr>
              <a:t> </a:t>
            </a:r>
            <a:r>
              <a:rPr lang="en-GB" sz="700" spc="-5">
                <a:latin typeface="Arial"/>
                <a:cs typeface="Arial"/>
              </a:rPr>
              <a:t>Kingdom.; and/or</a:t>
            </a:r>
            <a:endParaRPr lang="en-GB" sz="700">
              <a:latin typeface="Arial"/>
              <a:cs typeface="Arial"/>
            </a:endParaRPr>
          </a:p>
          <a:p>
            <a:pPr marL="12700" marR="5080">
              <a:spcBef>
                <a:spcPts val="300"/>
              </a:spcBef>
              <a:spcAft>
                <a:spcPts val="300"/>
              </a:spcAft>
            </a:pPr>
            <a:r>
              <a:rPr lang="en-GB" sz="700">
                <a:latin typeface="Arial"/>
                <a:cs typeface="Arial"/>
              </a:rPr>
              <a:t>To</a:t>
            </a:r>
            <a:r>
              <a:rPr lang="en-GB" sz="700" spc="-45">
                <a:latin typeface="Arial"/>
                <a:cs typeface="Arial"/>
              </a:rPr>
              <a:t> </a:t>
            </a:r>
            <a:r>
              <a:rPr lang="en-GB" sz="700" spc="-5">
                <a:latin typeface="Arial"/>
                <a:cs typeface="Arial"/>
              </a:rPr>
              <a:t>the</a:t>
            </a:r>
            <a:r>
              <a:rPr lang="en-GB" sz="700" spc="-30">
                <a:latin typeface="Arial"/>
                <a:cs typeface="Arial"/>
              </a:rPr>
              <a:t> </a:t>
            </a:r>
            <a:r>
              <a:rPr lang="en-GB" sz="700" spc="-5">
                <a:latin typeface="Arial"/>
                <a:cs typeface="Arial"/>
              </a:rPr>
              <a:t>extent</a:t>
            </a:r>
            <a:r>
              <a:rPr lang="en-GB" sz="700" spc="-40">
                <a:latin typeface="Arial"/>
                <a:cs typeface="Arial"/>
              </a:rPr>
              <a:t> </a:t>
            </a:r>
            <a:r>
              <a:rPr lang="en-GB" sz="700" spc="-5">
                <a:latin typeface="Arial"/>
                <a:cs typeface="Arial"/>
              </a:rPr>
              <a:t>EU</a:t>
            </a:r>
            <a:r>
              <a:rPr lang="en-GB" sz="700" spc="-30">
                <a:latin typeface="Arial"/>
                <a:cs typeface="Arial"/>
              </a:rPr>
              <a:t> </a:t>
            </a:r>
            <a:r>
              <a:rPr lang="en-GB" sz="700" spc="-5">
                <a:latin typeface="Arial"/>
                <a:cs typeface="Arial"/>
              </a:rPr>
              <a:t>GDPR</a:t>
            </a:r>
            <a:r>
              <a:rPr lang="en-GB" sz="700" spc="-25">
                <a:latin typeface="Arial"/>
                <a:cs typeface="Arial"/>
              </a:rPr>
              <a:t> </a:t>
            </a:r>
            <a:r>
              <a:rPr lang="en-GB" sz="700" spc="-5">
                <a:latin typeface="Arial"/>
                <a:cs typeface="Arial"/>
              </a:rPr>
              <a:t>applies,</a:t>
            </a:r>
            <a:r>
              <a:rPr lang="en-GB" sz="700" spc="-30">
                <a:latin typeface="Arial"/>
                <a:cs typeface="Arial"/>
              </a:rPr>
              <a:t> </a:t>
            </a:r>
            <a:r>
              <a:rPr lang="en-GB" sz="700" spc="-5">
                <a:latin typeface="Arial"/>
                <a:cs typeface="Arial"/>
              </a:rPr>
              <a:t>the</a:t>
            </a:r>
            <a:r>
              <a:rPr lang="en-GB" sz="700" spc="-40">
                <a:latin typeface="Arial"/>
                <a:cs typeface="Arial"/>
              </a:rPr>
              <a:t> </a:t>
            </a:r>
            <a:r>
              <a:rPr lang="en-GB" sz="700" spc="-5">
                <a:latin typeface="Arial"/>
                <a:cs typeface="Arial"/>
              </a:rPr>
              <a:t>law</a:t>
            </a:r>
            <a:r>
              <a:rPr lang="en-GB" sz="700" spc="-30">
                <a:latin typeface="Arial"/>
                <a:cs typeface="Arial"/>
              </a:rPr>
              <a:t> </a:t>
            </a:r>
            <a:r>
              <a:rPr lang="en-GB" sz="700" spc="-5">
                <a:latin typeface="Arial"/>
                <a:cs typeface="Arial"/>
              </a:rPr>
              <a:t>of</a:t>
            </a:r>
            <a:r>
              <a:rPr lang="en-GB" sz="700" spc="-25">
                <a:latin typeface="Arial"/>
                <a:cs typeface="Arial"/>
              </a:rPr>
              <a:t> </a:t>
            </a:r>
            <a:r>
              <a:rPr lang="en-GB" sz="700" spc="-5">
                <a:latin typeface="Arial"/>
                <a:cs typeface="Arial"/>
              </a:rPr>
              <a:t>the</a:t>
            </a:r>
            <a:r>
              <a:rPr lang="en-GB" sz="700" spc="-45">
                <a:latin typeface="Arial"/>
                <a:cs typeface="Arial"/>
              </a:rPr>
              <a:t> </a:t>
            </a:r>
            <a:r>
              <a:rPr lang="en-GB" sz="700" spc="-5">
                <a:latin typeface="Arial"/>
                <a:cs typeface="Arial"/>
              </a:rPr>
              <a:t>European</a:t>
            </a:r>
            <a:r>
              <a:rPr lang="en-GB" sz="700" spc="-30">
                <a:latin typeface="Arial"/>
                <a:cs typeface="Arial"/>
              </a:rPr>
              <a:t> </a:t>
            </a:r>
            <a:r>
              <a:rPr lang="en-GB" sz="700" spc="-5">
                <a:latin typeface="Arial"/>
                <a:cs typeface="Arial"/>
              </a:rPr>
              <a:t>Union</a:t>
            </a:r>
            <a:r>
              <a:rPr lang="en-GB" sz="700" spc="-25">
                <a:latin typeface="Arial"/>
                <a:cs typeface="Arial"/>
              </a:rPr>
              <a:t> </a:t>
            </a:r>
            <a:r>
              <a:rPr lang="en-GB" sz="700" spc="-5">
                <a:latin typeface="Arial"/>
                <a:cs typeface="Arial"/>
              </a:rPr>
              <a:t>or</a:t>
            </a:r>
            <a:r>
              <a:rPr lang="en-GB" sz="700" spc="-35">
                <a:latin typeface="Arial"/>
                <a:cs typeface="Arial"/>
              </a:rPr>
              <a:t> </a:t>
            </a:r>
            <a:r>
              <a:rPr lang="en-GB" sz="700" spc="-5">
                <a:latin typeface="Arial"/>
                <a:cs typeface="Arial"/>
              </a:rPr>
              <a:t>any</a:t>
            </a:r>
            <a:r>
              <a:rPr lang="en-GB" sz="700" spc="-35">
                <a:latin typeface="Arial"/>
                <a:cs typeface="Arial"/>
              </a:rPr>
              <a:t> </a:t>
            </a:r>
            <a:r>
              <a:rPr lang="en-GB" sz="700" spc="-5">
                <a:latin typeface="Arial"/>
                <a:cs typeface="Arial"/>
              </a:rPr>
              <a:t>member</a:t>
            </a:r>
            <a:r>
              <a:rPr lang="en-GB" sz="700" spc="-20">
                <a:latin typeface="Arial"/>
                <a:cs typeface="Arial"/>
              </a:rPr>
              <a:t> </a:t>
            </a:r>
            <a:r>
              <a:rPr lang="en-GB" sz="700" spc="-5">
                <a:latin typeface="Arial"/>
                <a:cs typeface="Arial"/>
              </a:rPr>
              <a:t>state </a:t>
            </a:r>
            <a:r>
              <a:rPr lang="en-GB" sz="700">
                <a:latin typeface="Arial"/>
                <a:cs typeface="Arial"/>
              </a:rPr>
              <a:t> </a:t>
            </a:r>
            <a:r>
              <a:rPr lang="en-GB" sz="700" spc="-5">
                <a:latin typeface="Arial"/>
                <a:cs typeface="Arial"/>
              </a:rPr>
              <a:t>of the</a:t>
            </a:r>
            <a:r>
              <a:rPr lang="en-GB" sz="700" spc="-10">
                <a:latin typeface="Arial"/>
                <a:cs typeface="Arial"/>
              </a:rPr>
              <a:t> </a:t>
            </a:r>
            <a:r>
              <a:rPr lang="en-GB" sz="700" spc="-5">
                <a:latin typeface="Arial"/>
                <a:cs typeface="Arial"/>
              </a:rPr>
              <a:t>European</a:t>
            </a:r>
            <a:r>
              <a:rPr lang="en-GB" sz="700" spc="5">
                <a:latin typeface="Arial"/>
                <a:cs typeface="Arial"/>
              </a:rPr>
              <a:t> </a:t>
            </a:r>
            <a:r>
              <a:rPr lang="en-GB" sz="700" spc="-5">
                <a:latin typeface="Arial"/>
                <a:cs typeface="Arial"/>
              </a:rPr>
              <a:t>Union</a:t>
            </a:r>
            <a:r>
              <a:rPr lang="en-GB" sz="700" spc="-10">
                <a:latin typeface="Arial"/>
                <a:cs typeface="Arial"/>
              </a:rPr>
              <a:t> </a:t>
            </a:r>
            <a:r>
              <a:rPr lang="en-GB" sz="700">
                <a:latin typeface="Arial"/>
                <a:cs typeface="Arial"/>
              </a:rPr>
              <a:t>to</a:t>
            </a:r>
            <a:r>
              <a:rPr lang="en-GB" sz="700" spc="-10">
                <a:latin typeface="Arial"/>
                <a:cs typeface="Arial"/>
              </a:rPr>
              <a:t> </a:t>
            </a:r>
            <a:r>
              <a:rPr lang="en-GB" sz="700" spc="-5">
                <a:latin typeface="Arial"/>
                <a:cs typeface="Arial"/>
              </a:rPr>
              <a:t>which the</a:t>
            </a:r>
            <a:r>
              <a:rPr lang="en-GB" sz="700" spc="5">
                <a:latin typeface="Arial"/>
                <a:cs typeface="Arial"/>
              </a:rPr>
              <a:t> </a:t>
            </a:r>
            <a:r>
              <a:rPr lang="en-GB" sz="700" spc="-5">
                <a:latin typeface="Arial"/>
                <a:cs typeface="Arial"/>
              </a:rPr>
              <a:t>Supplier</a:t>
            </a:r>
            <a:r>
              <a:rPr lang="en-GB" sz="700" spc="-10">
                <a:latin typeface="Arial"/>
                <a:cs typeface="Arial"/>
              </a:rPr>
              <a:t> </a:t>
            </a:r>
            <a:r>
              <a:rPr lang="en-GB" sz="700" spc="-5">
                <a:latin typeface="Arial"/>
                <a:cs typeface="Arial"/>
              </a:rPr>
              <a:t>is subject.</a:t>
            </a:r>
          </a:p>
          <a:p>
            <a:pPr marL="12700" algn="just">
              <a:spcBef>
                <a:spcPts val="300"/>
              </a:spcBef>
              <a:spcAft>
                <a:spcPts val="300"/>
              </a:spcAft>
            </a:pPr>
            <a:r>
              <a:rPr lang="en-GB" sz="700" b="1" spc="-5">
                <a:latin typeface="Arial"/>
                <a:cs typeface="Arial"/>
              </a:rPr>
              <a:t>Applicable</a:t>
            </a:r>
            <a:r>
              <a:rPr lang="en-GB" sz="700" b="1" spc="-20">
                <a:latin typeface="Arial"/>
                <a:cs typeface="Arial"/>
              </a:rPr>
              <a:t> </a:t>
            </a:r>
            <a:r>
              <a:rPr lang="en-GB" sz="700" b="1">
                <a:latin typeface="Arial"/>
                <a:cs typeface="Arial"/>
              </a:rPr>
              <a:t>Data</a:t>
            </a:r>
            <a:r>
              <a:rPr lang="en-GB" sz="700" b="1" spc="-15">
                <a:latin typeface="Arial"/>
                <a:cs typeface="Arial"/>
              </a:rPr>
              <a:t> </a:t>
            </a:r>
            <a:r>
              <a:rPr lang="en-GB" sz="700" b="1" spc="-5">
                <a:latin typeface="Arial"/>
                <a:cs typeface="Arial"/>
              </a:rPr>
              <a:t>Protection Laws</a:t>
            </a:r>
            <a:r>
              <a:rPr lang="en-GB" sz="700" spc="-5">
                <a:latin typeface="Arial"/>
                <a:cs typeface="Arial"/>
              </a:rPr>
              <a:t>:</a:t>
            </a:r>
            <a:r>
              <a:rPr lang="en-GB" sz="700" spc="-10">
                <a:latin typeface="Arial"/>
                <a:cs typeface="Arial"/>
              </a:rPr>
              <a:t> </a:t>
            </a:r>
            <a:r>
              <a:rPr lang="en-GB" sz="700" spc="-5">
                <a:latin typeface="Arial"/>
                <a:cs typeface="Arial"/>
              </a:rPr>
              <a:t>means:</a:t>
            </a:r>
            <a:endParaRPr lang="en-GB" sz="700">
              <a:latin typeface="Arial"/>
              <a:cs typeface="Arial"/>
            </a:endParaRPr>
          </a:p>
          <a:p>
            <a:pPr marL="12700" marR="6350" algn="just">
              <a:spcBef>
                <a:spcPts val="300"/>
              </a:spcBef>
              <a:spcAft>
                <a:spcPts val="300"/>
              </a:spcAft>
            </a:pPr>
            <a:r>
              <a:rPr lang="en-GB" sz="700">
                <a:latin typeface="Arial"/>
                <a:cs typeface="Arial"/>
              </a:rPr>
              <a:t>To</a:t>
            </a:r>
            <a:r>
              <a:rPr lang="en-GB" sz="700" spc="-30">
                <a:latin typeface="Arial"/>
                <a:cs typeface="Arial"/>
              </a:rPr>
              <a:t> </a:t>
            </a:r>
            <a:r>
              <a:rPr lang="en-GB" sz="700" spc="-5">
                <a:latin typeface="Arial"/>
                <a:cs typeface="Arial"/>
              </a:rPr>
              <a:t>the</a:t>
            </a:r>
            <a:r>
              <a:rPr lang="en-GB" sz="700" spc="-15">
                <a:latin typeface="Arial"/>
                <a:cs typeface="Arial"/>
              </a:rPr>
              <a:t> </a:t>
            </a:r>
            <a:r>
              <a:rPr lang="en-GB" sz="700" spc="-5">
                <a:latin typeface="Arial"/>
                <a:cs typeface="Arial"/>
              </a:rPr>
              <a:t>extent</a:t>
            </a:r>
            <a:r>
              <a:rPr lang="en-GB" sz="700" spc="-15">
                <a:latin typeface="Arial"/>
                <a:cs typeface="Arial"/>
              </a:rPr>
              <a:t> </a:t>
            </a:r>
            <a:r>
              <a:rPr lang="en-GB" sz="700" spc="-5">
                <a:latin typeface="Arial"/>
                <a:cs typeface="Arial"/>
              </a:rPr>
              <a:t>the</a:t>
            </a:r>
            <a:r>
              <a:rPr lang="en-GB" sz="700" spc="-20">
                <a:latin typeface="Arial"/>
                <a:cs typeface="Arial"/>
              </a:rPr>
              <a:t> </a:t>
            </a:r>
            <a:r>
              <a:rPr lang="en-GB" sz="700" spc="-5">
                <a:latin typeface="Arial"/>
                <a:cs typeface="Arial"/>
              </a:rPr>
              <a:t>UK</a:t>
            </a:r>
            <a:r>
              <a:rPr lang="en-GB" sz="700" spc="-10">
                <a:latin typeface="Arial"/>
                <a:cs typeface="Arial"/>
              </a:rPr>
              <a:t> </a:t>
            </a:r>
            <a:r>
              <a:rPr lang="en-GB" sz="700" spc="-5">
                <a:latin typeface="Arial"/>
                <a:cs typeface="Arial"/>
              </a:rPr>
              <a:t>GDPR</a:t>
            </a:r>
            <a:r>
              <a:rPr lang="en-GB" sz="700" spc="-10">
                <a:latin typeface="Arial"/>
                <a:cs typeface="Arial"/>
              </a:rPr>
              <a:t> </a:t>
            </a:r>
            <a:r>
              <a:rPr lang="en-GB" sz="700" spc="-5">
                <a:latin typeface="Arial"/>
                <a:cs typeface="Arial"/>
              </a:rPr>
              <a:t>and</a:t>
            </a:r>
            <a:r>
              <a:rPr lang="en-GB" sz="700" spc="-15">
                <a:latin typeface="Arial"/>
                <a:cs typeface="Arial"/>
              </a:rPr>
              <a:t> </a:t>
            </a:r>
            <a:r>
              <a:rPr lang="en-GB" sz="700" spc="-5">
                <a:latin typeface="Arial"/>
                <a:cs typeface="Arial"/>
              </a:rPr>
              <a:t>UK</a:t>
            </a:r>
            <a:r>
              <a:rPr lang="en-GB" sz="700" spc="-20">
                <a:latin typeface="Arial"/>
                <a:cs typeface="Arial"/>
              </a:rPr>
              <a:t> </a:t>
            </a:r>
            <a:r>
              <a:rPr lang="en-GB" sz="700">
                <a:latin typeface="Arial"/>
                <a:cs typeface="Arial"/>
              </a:rPr>
              <a:t>Data</a:t>
            </a:r>
            <a:r>
              <a:rPr lang="en-GB" sz="700" spc="-30">
                <a:latin typeface="Arial"/>
                <a:cs typeface="Arial"/>
              </a:rPr>
              <a:t> </a:t>
            </a:r>
            <a:r>
              <a:rPr lang="en-GB" sz="700" spc="-5">
                <a:latin typeface="Arial"/>
                <a:cs typeface="Arial"/>
              </a:rPr>
              <a:t>Protection</a:t>
            </a:r>
            <a:r>
              <a:rPr lang="en-GB" sz="700" spc="-15">
                <a:latin typeface="Arial"/>
                <a:cs typeface="Arial"/>
              </a:rPr>
              <a:t> </a:t>
            </a:r>
            <a:r>
              <a:rPr lang="en-GB" sz="700" spc="-5">
                <a:latin typeface="Arial"/>
                <a:cs typeface="Arial"/>
              </a:rPr>
              <a:t>Act</a:t>
            </a:r>
            <a:r>
              <a:rPr lang="en-GB" sz="700" spc="-15">
                <a:latin typeface="Arial"/>
                <a:cs typeface="Arial"/>
              </a:rPr>
              <a:t> </a:t>
            </a:r>
            <a:r>
              <a:rPr lang="en-GB" sz="700" spc="-5">
                <a:latin typeface="Arial"/>
                <a:cs typeface="Arial"/>
              </a:rPr>
              <a:t>2018</a:t>
            </a:r>
            <a:r>
              <a:rPr lang="en-GB" sz="700" spc="-15">
                <a:latin typeface="Arial"/>
                <a:cs typeface="Arial"/>
              </a:rPr>
              <a:t> </a:t>
            </a:r>
            <a:r>
              <a:rPr lang="en-GB" sz="700" spc="-5">
                <a:latin typeface="Arial"/>
                <a:cs typeface="Arial"/>
              </a:rPr>
              <a:t>applies,</a:t>
            </a:r>
            <a:r>
              <a:rPr lang="en-GB" sz="700" spc="-20">
                <a:latin typeface="Arial"/>
                <a:cs typeface="Arial"/>
              </a:rPr>
              <a:t> </a:t>
            </a:r>
            <a:r>
              <a:rPr lang="en-GB" sz="700" spc="-5">
                <a:latin typeface="Arial"/>
                <a:cs typeface="Arial"/>
              </a:rPr>
              <a:t>the</a:t>
            </a:r>
            <a:r>
              <a:rPr lang="en-GB" sz="700" spc="-25">
                <a:latin typeface="Arial"/>
                <a:cs typeface="Arial"/>
              </a:rPr>
              <a:t> </a:t>
            </a:r>
            <a:r>
              <a:rPr lang="en-GB" sz="700" spc="-5">
                <a:latin typeface="Arial"/>
                <a:cs typeface="Arial"/>
              </a:rPr>
              <a:t>law</a:t>
            </a:r>
            <a:r>
              <a:rPr lang="en-GB" sz="700" spc="-10">
                <a:latin typeface="Arial"/>
                <a:cs typeface="Arial"/>
              </a:rPr>
              <a:t> </a:t>
            </a:r>
            <a:r>
              <a:rPr lang="en-GB" sz="700" spc="-5">
                <a:latin typeface="Arial"/>
                <a:cs typeface="Arial"/>
              </a:rPr>
              <a:t>of</a:t>
            </a:r>
            <a:r>
              <a:rPr lang="en-GB" sz="700" spc="-30">
                <a:latin typeface="Arial"/>
                <a:cs typeface="Arial"/>
              </a:rPr>
              <a:t> </a:t>
            </a:r>
            <a:r>
              <a:rPr lang="en-GB" sz="700" spc="-5">
                <a:latin typeface="Arial"/>
                <a:cs typeface="Arial"/>
              </a:rPr>
              <a:t>the </a:t>
            </a:r>
            <a:r>
              <a:rPr lang="en-GB" sz="700">
                <a:latin typeface="Arial"/>
                <a:cs typeface="Arial"/>
              </a:rPr>
              <a:t> </a:t>
            </a:r>
            <a:r>
              <a:rPr lang="en-GB" sz="700" spc="-5">
                <a:latin typeface="Arial"/>
                <a:cs typeface="Arial"/>
              </a:rPr>
              <a:t>United Kingdom </a:t>
            </a:r>
            <a:r>
              <a:rPr lang="en-GB" sz="700">
                <a:latin typeface="Arial"/>
                <a:cs typeface="Arial"/>
              </a:rPr>
              <a:t>or of </a:t>
            </a:r>
            <a:r>
              <a:rPr lang="en-GB" sz="700" spc="-5">
                <a:latin typeface="Arial"/>
                <a:cs typeface="Arial"/>
              </a:rPr>
              <a:t>a part of the United Kingdom which relates to the protection </a:t>
            </a:r>
            <a:r>
              <a:rPr lang="en-GB" sz="700" spc="-10">
                <a:latin typeface="Arial"/>
                <a:cs typeface="Arial"/>
              </a:rPr>
              <a:t>of </a:t>
            </a:r>
            <a:r>
              <a:rPr lang="en-GB" sz="700" spc="-180">
                <a:latin typeface="Arial"/>
                <a:cs typeface="Arial"/>
              </a:rPr>
              <a:t> </a:t>
            </a:r>
            <a:r>
              <a:rPr lang="en-GB" sz="700" spc="-5">
                <a:latin typeface="Arial"/>
                <a:cs typeface="Arial"/>
              </a:rPr>
              <a:t>Personal</a:t>
            </a:r>
            <a:r>
              <a:rPr lang="en-GB" sz="700" spc="5">
                <a:latin typeface="Arial"/>
                <a:cs typeface="Arial"/>
              </a:rPr>
              <a:t> </a:t>
            </a:r>
            <a:r>
              <a:rPr lang="en-GB" sz="700" spc="-5">
                <a:latin typeface="Arial"/>
                <a:cs typeface="Arial"/>
              </a:rPr>
              <a:t>Data.</a:t>
            </a:r>
            <a:endParaRPr lang="en-GB" sz="700">
              <a:latin typeface="Arial"/>
              <a:cs typeface="Arial"/>
            </a:endParaRPr>
          </a:p>
          <a:p>
            <a:pPr marL="12700" marR="5080" algn="just">
              <a:spcBef>
                <a:spcPts val="300"/>
              </a:spcBef>
              <a:spcAft>
                <a:spcPts val="300"/>
              </a:spcAft>
            </a:pPr>
            <a:r>
              <a:rPr lang="en-GB" sz="700">
                <a:latin typeface="Arial"/>
                <a:cs typeface="Arial"/>
              </a:rPr>
              <a:t>To </a:t>
            </a:r>
            <a:r>
              <a:rPr lang="en-GB" sz="700" spc="-5">
                <a:latin typeface="Arial"/>
                <a:cs typeface="Arial"/>
              </a:rPr>
              <a:t>the extent the EU GDPR applies, </a:t>
            </a:r>
            <a:r>
              <a:rPr lang="en-GB" sz="700">
                <a:latin typeface="Arial"/>
                <a:cs typeface="Arial"/>
              </a:rPr>
              <a:t>the </a:t>
            </a:r>
            <a:r>
              <a:rPr lang="en-GB" sz="700" spc="-5">
                <a:latin typeface="Arial"/>
                <a:cs typeface="Arial"/>
              </a:rPr>
              <a:t>law </a:t>
            </a:r>
            <a:r>
              <a:rPr lang="en-GB" sz="700">
                <a:latin typeface="Arial"/>
                <a:cs typeface="Arial"/>
              </a:rPr>
              <a:t>of </a:t>
            </a:r>
            <a:r>
              <a:rPr lang="en-GB" sz="700" spc="-5">
                <a:latin typeface="Arial"/>
                <a:cs typeface="Arial"/>
              </a:rPr>
              <a:t>the European Union </a:t>
            </a:r>
            <a:r>
              <a:rPr lang="en-GB" sz="700">
                <a:latin typeface="Arial"/>
                <a:cs typeface="Arial"/>
              </a:rPr>
              <a:t>or </a:t>
            </a:r>
            <a:r>
              <a:rPr lang="en-GB" sz="700" spc="-10">
                <a:latin typeface="Arial"/>
                <a:cs typeface="Arial"/>
              </a:rPr>
              <a:t>any </a:t>
            </a:r>
            <a:r>
              <a:rPr lang="en-GB" sz="700" spc="-5">
                <a:latin typeface="Arial"/>
                <a:cs typeface="Arial"/>
              </a:rPr>
              <a:t>member </a:t>
            </a:r>
            <a:r>
              <a:rPr lang="en-GB" sz="700">
                <a:latin typeface="Arial"/>
                <a:cs typeface="Arial"/>
              </a:rPr>
              <a:t> </a:t>
            </a:r>
            <a:r>
              <a:rPr lang="en-GB" sz="700" spc="-5">
                <a:latin typeface="Arial"/>
                <a:cs typeface="Arial"/>
              </a:rPr>
              <a:t>state of the European Union to which </a:t>
            </a:r>
            <a:r>
              <a:rPr lang="en-GB" sz="700" spc="-10">
                <a:latin typeface="Arial"/>
                <a:cs typeface="Arial"/>
              </a:rPr>
              <a:t>the </a:t>
            </a:r>
            <a:r>
              <a:rPr lang="en-GB" sz="700" spc="-5">
                <a:latin typeface="Arial"/>
                <a:cs typeface="Arial"/>
              </a:rPr>
              <a:t>Supplier is subject, which relates </a:t>
            </a:r>
            <a:r>
              <a:rPr lang="en-GB" sz="700">
                <a:latin typeface="Arial"/>
                <a:cs typeface="Arial"/>
              </a:rPr>
              <a:t>to </a:t>
            </a:r>
            <a:r>
              <a:rPr lang="en-GB" sz="700" spc="-5">
                <a:latin typeface="Arial"/>
                <a:cs typeface="Arial"/>
              </a:rPr>
              <a:t>the </a:t>
            </a:r>
            <a:r>
              <a:rPr lang="en-GB" sz="700">
                <a:latin typeface="Arial"/>
                <a:cs typeface="Arial"/>
              </a:rPr>
              <a:t> </a:t>
            </a:r>
            <a:r>
              <a:rPr lang="en-GB" sz="700" spc="-5">
                <a:latin typeface="Arial"/>
                <a:cs typeface="Arial"/>
              </a:rPr>
              <a:t>protection</a:t>
            </a:r>
            <a:r>
              <a:rPr lang="en-GB" sz="700">
                <a:latin typeface="Arial"/>
                <a:cs typeface="Arial"/>
              </a:rPr>
              <a:t> </a:t>
            </a:r>
            <a:r>
              <a:rPr lang="en-GB" sz="700" spc="-5">
                <a:latin typeface="Arial"/>
                <a:cs typeface="Arial"/>
              </a:rPr>
              <a:t>of Personal Data.</a:t>
            </a:r>
            <a:endParaRPr lang="en-GB" sz="700">
              <a:latin typeface="Arial"/>
              <a:cs typeface="Arial"/>
            </a:endParaRPr>
          </a:p>
          <a:p>
            <a:pPr marL="12700" marR="5080">
              <a:spcBef>
                <a:spcPts val="300"/>
              </a:spcBef>
              <a:spcAft>
                <a:spcPts val="300"/>
              </a:spcAft>
            </a:pPr>
            <a:r>
              <a:rPr lang="en-GB" sz="700" b="1" spc="-5">
                <a:latin typeface="Arial"/>
                <a:cs typeface="Arial"/>
              </a:rPr>
              <a:t>Client</a:t>
            </a:r>
            <a:r>
              <a:rPr lang="en-GB" sz="700" b="1">
                <a:latin typeface="Arial"/>
                <a:cs typeface="Arial"/>
              </a:rPr>
              <a:t> </a:t>
            </a:r>
            <a:r>
              <a:rPr lang="en-GB" sz="700" b="1" spc="-5">
                <a:latin typeface="Arial"/>
                <a:cs typeface="Arial"/>
              </a:rPr>
              <a:t>Personal</a:t>
            </a:r>
            <a:r>
              <a:rPr lang="en-GB" sz="700" b="1">
                <a:latin typeface="Arial"/>
                <a:cs typeface="Arial"/>
              </a:rPr>
              <a:t> </a:t>
            </a:r>
            <a:r>
              <a:rPr lang="en-GB" sz="700" b="1" spc="-5">
                <a:latin typeface="Arial"/>
                <a:cs typeface="Arial"/>
              </a:rPr>
              <a:t>Data</a:t>
            </a:r>
            <a:r>
              <a:rPr lang="en-GB" sz="700" spc="-5">
                <a:latin typeface="Arial"/>
                <a:cs typeface="Arial"/>
              </a:rPr>
              <a:t>:</a:t>
            </a:r>
            <a:r>
              <a:rPr lang="en-GB" sz="700">
                <a:latin typeface="Arial"/>
                <a:cs typeface="Arial"/>
              </a:rPr>
              <a:t> </a:t>
            </a:r>
            <a:r>
              <a:rPr lang="en-GB" sz="700" spc="-5">
                <a:latin typeface="Arial"/>
                <a:cs typeface="Arial"/>
              </a:rPr>
              <a:t>any</a:t>
            </a:r>
            <a:r>
              <a:rPr lang="en-GB" sz="700">
                <a:latin typeface="Arial"/>
                <a:cs typeface="Arial"/>
              </a:rPr>
              <a:t> </a:t>
            </a:r>
            <a:r>
              <a:rPr lang="en-GB" sz="700" spc="-5">
                <a:latin typeface="Arial"/>
                <a:cs typeface="Arial"/>
              </a:rPr>
              <a:t>Client</a:t>
            </a:r>
            <a:r>
              <a:rPr lang="en-GB" sz="700">
                <a:latin typeface="Arial"/>
                <a:cs typeface="Arial"/>
              </a:rPr>
              <a:t> </a:t>
            </a:r>
            <a:r>
              <a:rPr lang="en-GB" sz="700" spc="-5">
                <a:latin typeface="Arial"/>
                <a:cs typeface="Arial"/>
              </a:rPr>
              <a:t>provided</a:t>
            </a:r>
            <a:r>
              <a:rPr lang="en-GB" sz="700">
                <a:latin typeface="Arial"/>
                <a:cs typeface="Arial"/>
              </a:rPr>
              <a:t> </a:t>
            </a:r>
            <a:r>
              <a:rPr lang="en-GB" sz="700" spc="-5">
                <a:latin typeface="Arial"/>
                <a:cs typeface="Arial"/>
              </a:rPr>
              <a:t>Personal</a:t>
            </a:r>
            <a:r>
              <a:rPr lang="en-GB" sz="700">
                <a:latin typeface="Arial"/>
                <a:cs typeface="Arial"/>
              </a:rPr>
              <a:t> </a:t>
            </a:r>
            <a:r>
              <a:rPr lang="en-GB" sz="700" spc="-5">
                <a:latin typeface="Arial"/>
                <a:cs typeface="Arial"/>
              </a:rPr>
              <a:t>Data</a:t>
            </a:r>
            <a:r>
              <a:rPr lang="en-GB" sz="700">
                <a:latin typeface="Arial"/>
                <a:cs typeface="Arial"/>
              </a:rPr>
              <a:t> </a:t>
            </a:r>
            <a:r>
              <a:rPr lang="en-GB" sz="700" spc="-5">
                <a:latin typeface="Arial"/>
                <a:cs typeface="Arial"/>
              </a:rPr>
              <a:t>which</a:t>
            </a:r>
            <a:r>
              <a:rPr lang="en-GB" sz="700">
                <a:latin typeface="Arial"/>
                <a:cs typeface="Arial"/>
              </a:rPr>
              <a:t> </a:t>
            </a:r>
            <a:r>
              <a:rPr lang="en-GB" sz="700" spc="-5">
                <a:latin typeface="Arial"/>
                <a:cs typeface="Arial"/>
              </a:rPr>
              <a:t>the</a:t>
            </a:r>
            <a:r>
              <a:rPr lang="en-GB" sz="700">
                <a:latin typeface="Arial"/>
                <a:cs typeface="Arial"/>
              </a:rPr>
              <a:t> </a:t>
            </a:r>
            <a:r>
              <a:rPr lang="en-GB" sz="700" spc="-5">
                <a:latin typeface="Arial"/>
                <a:cs typeface="Arial"/>
              </a:rPr>
              <a:t>Supplier </a:t>
            </a:r>
            <a:r>
              <a:rPr lang="en-GB" sz="700">
                <a:latin typeface="Arial"/>
                <a:cs typeface="Arial"/>
              </a:rPr>
              <a:t> </a:t>
            </a:r>
            <a:r>
              <a:rPr lang="en-GB" sz="700" spc="-5">
                <a:latin typeface="Arial"/>
                <a:cs typeface="Arial"/>
              </a:rPr>
              <a:t>processes </a:t>
            </a:r>
            <a:r>
              <a:rPr lang="en-GB" sz="700">
                <a:latin typeface="Arial"/>
                <a:cs typeface="Arial"/>
              </a:rPr>
              <a:t>in </a:t>
            </a:r>
            <a:r>
              <a:rPr lang="en-GB" sz="700" spc="-5">
                <a:latin typeface="Arial"/>
                <a:cs typeface="Arial"/>
              </a:rPr>
              <a:t>connection with the agreement </a:t>
            </a:r>
            <a:r>
              <a:rPr lang="en-GB" sz="700">
                <a:latin typeface="Arial"/>
                <a:cs typeface="Arial"/>
              </a:rPr>
              <a:t>to </a:t>
            </a:r>
            <a:r>
              <a:rPr lang="en-GB" sz="700" spc="-5">
                <a:latin typeface="Arial"/>
                <a:cs typeface="Arial"/>
              </a:rPr>
              <a:t>which this Appendix 1 is attached, </a:t>
            </a:r>
            <a:r>
              <a:rPr lang="en-GB" sz="700" spc="-10">
                <a:latin typeface="Arial"/>
                <a:cs typeface="Arial"/>
              </a:rPr>
              <a:t>as </a:t>
            </a:r>
            <a:r>
              <a:rPr lang="en-GB" sz="700" spc="-185">
                <a:latin typeface="Arial"/>
                <a:cs typeface="Arial"/>
              </a:rPr>
              <a:t> </a:t>
            </a:r>
            <a:r>
              <a:rPr lang="en-GB" sz="700" spc="-10">
                <a:latin typeface="Arial"/>
                <a:cs typeface="Arial"/>
              </a:rPr>
              <a:t>the</a:t>
            </a:r>
            <a:r>
              <a:rPr lang="en-GB" sz="700" spc="-15">
                <a:latin typeface="Arial"/>
                <a:cs typeface="Arial"/>
              </a:rPr>
              <a:t> </a:t>
            </a:r>
            <a:r>
              <a:rPr lang="en-GB" sz="700" spc="-5">
                <a:latin typeface="Arial"/>
                <a:cs typeface="Arial"/>
              </a:rPr>
              <a:t>Client’s Processor.</a:t>
            </a:r>
          </a:p>
          <a:p>
            <a:pPr marL="12700" marR="5080">
              <a:spcBef>
                <a:spcPts val="300"/>
              </a:spcBef>
              <a:spcAft>
                <a:spcPts val="300"/>
              </a:spcAft>
            </a:pPr>
            <a:r>
              <a:rPr lang="en-GB" sz="700" b="1" spc="-5">
                <a:latin typeface="Arial"/>
                <a:cs typeface="Arial"/>
              </a:rPr>
              <a:t>EEA:</a:t>
            </a:r>
            <a:r>
              <a:rPr lang="en-GB" sz="700" b="1" spc="-15">
                <a:latin typeface="Arial"/>
                <a:cs typeface="Arial"/>
              </a:rPr>
              <a:t> </a:t>
            </a:r>
            <a:r>
              <a:rPr lang="en-GB" sz="700" spc="-5">
                <a:latin typeface="Arial"/>
                <a:cs typeface="Arial"/>
              </a:rPr>
              <a:t>the</a:t>
            </a:r>
            <a:r>
              <a:rPr lang="en-GB" sz="700" spc="-15">
                <a:latin typeface="Arial"/>
                <a:cs typeface="Arial"/>
              </a:rPr>
              <a:t> </a:t>
            </a:r>
            <a:r>
              <a:rPr lang="en-GB" sz="700" spc="-5">
                <a:latin typeface="Arial"/>
                <a:cs typeface="Arial"/>
              </a:rPr>
              <a:t>European</a:t>
            </a:r>
            <a:r>
              <a:rPr lang="en-GB" sz="700" spc="-10">
                <a:latin typeface="Arial"/>
                <a:cs typeface="Arial"/>
              </a:rPr>
              <a:t> </a:t>
            </a:r>
            <a:r>
              <a:rPr lang="en-GB" sz="700" spc="-5">
                <a:latin typeface="Arial"/>
                <a:cs typeface="Arial"/>
              </a:rPr>
              <a:t>Economic</a:t>
            </a:r>
            <a:r>
              <a:rPr lang="en-GB" sz="700" spc="-10">
                <a:latin typeface="Arial"/>
                <a:cs typeface="Arial"/>
              </a:rPr>
              <a:t> </a:t>
            </a:r>
            <a:r>
              <a:rPr lang="en-GB" sz="700" spc="-5">
                <a:latin typeface="Arial"/>
                <a:cs typeface="Arial"/>
              </a:rPr>
              <a:t>Area</a:t>
            </a:r>
            <a:r>
              <a:rPr lang="en-GB" sz="700" spc="-5">
                <a:solidFill>
                  <a:srgbClr val="1F2023"/>
                </a:solidFill>
                <a:latin typeface="Arial"/>
                <a:cs typeface="Arial"/>
              </a:rPr>
              <a:t>.</a:t>
            </a:r>
            <a:endParaRPr lang="en-GB" sz="700">
              <a:latin typeface="Arial"/>
              <a:cs typeface="Arial"/>
            </a:endParaRPr>
          </a:p>
          <a:p>
            <a:pPr marL="12700" marR="5080">
              <a:spcBef>
                <a:spcPts val="300"/>
              </a:spcBef>
              <a:spcAft>
                <a:spcPts val="300"/>
              </a:spcAft>
            </a:pPr>
            <a:r>
              <a:rPr lang="en-GB" sz="700" b="1" spc="-5">
                <a:latin typeface="Arial"/>
                <a:cs typeface="Arial"/>
              </a:rPr>
              <a:t>EU</a:t>
            </a:r>
            <a:r>
              <a:rPr lang="en-GB" sz="700" b="1" spc="80">
                <a:latin typeface="Arial"/>
                <a:cs typeface="Arial"/>
              </a:rPr>
              <a:t> </a:t>
            </a:r>
            <a:r>
              <a:rPr lang="en-GB" sz="700" b="1" spc="-5">
                <a:latin typeface="Arial"/>
                <a:cs typeface="Arial"/>
              </a:rPr>
              <a:t>GDPR</a:t>
            </a:r>
            <a:r>
              <a:rPr lang="en-GB" sz="700" spc="-5">
                <a:latin typeface="Arial"/>
                <a:cs typeface="Arial"/>
              </a:rPr>
              <a:t>:</a:t>
            </a:r>
            <a:r>
              <a:rPr lang="en-GB" sz="700" spc="90">
                <a:latin typeface="Arial"/>
                <a:cs typeface="Arial"/>
              </a:rPr>
              <a:t> </a:t>
            </a:r>
            <a:r>
              <a:rPr lang="en-GB" sz="700" spc="-10">
                <a:latin typeface="Arial"/>
                <a:cs typeface="Arial"/>
              </a:rPr>
              <a:t>the</a:t>
            </a:r>
            <a:r>
              <a:rPr lang="en-GB" sz="700" spc="95">
                <a:latin typeface="Arial"/>
                <a:cs typeface="Arial"/>
              </a:rPr>
              <a:t> </a:t>
            </a:r>
            <a:r>
              <a:rPr lang="en-GB" sz="700" spc="-5">
                <a:latin typeface="Arial"/>
                <a:cs typeface="Arial"/>
              </a:rPr>
              <a:t>European</a:t>
            </a:r>
            <a:r>
              <a:rPr lang="en-GB" sz="700" spc="75">
                <a:latin typeface="Arial"/>
                <a:cs typeface="Arial"/>
              </a:rPr>
              <a:t> </a:t>
            </a:r>
            <a:r>
              <a:rPr lang="en-GB" sz="700" spc="-5">
                <a:latin typeface="Arial"/>
                <a:cs typeface="Arial"/>
              </a:rPr>
              <a:t>Union’s</a:t>
            </a:r>
            <a:r>
              <a:rPr lang="en-GB" sz="700" spc="90">
                <a:latin typeface="Arial"/>
                <a:cs typeface="Arial"/>
              </a:rPr>
              <a:t> </a:t>
            </a:r>
            <a:r>
              <a:rPr lang="en-GB" sz="700" spc="-5">
                <a:latin typeface="Arial"/>
                <a:cs typeface="Arial"/>
              </a:rPr>
              <a:t>General</a:t>
            </a:r>
            <a:r>
              <a:rPr lang="en-GB" sz="700" spc="80">
                <a:latin typeface="Arial"/>
                <a:cs typeface="Arial"/>
              </a:rPr>
              <a:t> </a:t>
            </a:r>
            <a:r>
              <a:rPr lang="en-GB" sz="700" spc="-5">
                <a:latin typeface="Arial"/>
                <a:cs typeface="Arial"/>
              </a:rPr>
              <a:t>Data</a:t>
            </a:r>
            <a:r>
              <a:rPr lang="en-GB" sz="700" spc="75">
                <a:latin typeface="Arial"/>
                <a:cs typeface="Arial"/>
              </a:rPr>
              <a:t> </a:t>
            </a:r>
            <a:r>
              <a:rPr lang="en-GB" sz="700" spc="-5">
                <a:latin typeface="Arial"/>
                <a:cs typeface="Arial"/>
              </a:rPr>
              <a:t>Protection</a:t>
            </a:r>
            <a:r>
              <a:rPr lang="en-GB" sz="700" spc="75">
                <a:latin typeface="Arial"/>
                <a:cs typeface="Arial"/>
              </a:rPr>
              <a:t> </a:t>
            </a:r>
            <a:r>
              <a:rPr lang="en-GB" sz="700" spc="-5">
                <a:latin typeface="Arial"/>
                <a:cs typeface="Arial"/>
              </a:rPr>
              <a:t>Regulation</a:t>
            </a:r>
            <a:r>
              <a:rPr lang="en-GB" sz="700" spc="90">
                <a:latin typeface="Arial"/>
                <a:cs typeface="Arial"/>
              </a:rPr>
              <a:t> </a:t>
            </a:r>
            <a:r>
              <a:rPr lang="en-GB" sz="700" spc="-5">
                <a:latin typeface="Arial"/>
                <a:cs typeface="Arial"/>
              </a:rPr>
              <a:t>(</a:t>
            </a:r>
            <a:r>
              <a:rPr lang="en-GB" sz="700" i="1" spc="-5">
                <a:latin typeface="Arial"/>
                <a:cs typeface="Arial"/>
              </a:rPr>
              <a:t>(EU) </a:t>
            </a:r>
            <a:r>
              <a:rPr lang="en-GB" sz="700" i="1" spc="-180">
                <a:latin typeface="Arial"/>
                <a:cs typeface="Arial"/>
              </a:rPr>
              <a:t> </a:t>
            </a:r>
            <a:r>
              <a:rPr lang="en-GB" sz="700" i="1" spc="-5">
                <a:latin typeface="Arial"/>
                <a:cs typeface="Arial"/>
              </a:rPr>
              <a:t>2016/679</a:t>
            </a:r>
            <a:r>
              <a:rPr lang="en-GB" sz="700" spc="-5">
                <a:latin typeface="Arial"/>
                <a:cs typeface="Arial"/>
              </a:rPr>
              <a:t>)</a:t>
            </a:r>
            <a:r>
              <a:rPr lang="en-GB" sz="700" spc="-15">
                <a:latin typeface="Arial"/>
                <a:cs typeface="Arial"/>
              </a:rPr>
              <a:t> </a:t>
            </a:r>
            <a:r>
              <a:rPr lang="en-GB" sz="700">
                <a:latin typeface="Arial"/>
                <a:cs typeface="Arial"/>
              </a:rPr>
              <a:t>as</a:t>
            </a:r>
            <a:r>
              <a:rPr lang="en-GB" sz="700" spc="-5">
                <a:latin typeface="Arial"/>
                <a:cs typeface="Arial"/>
              </a:rPr>
              <a:t> amended</a:t>
            </a:r>
            <a:r>
              <a:rPr lang="en-GB" sz="700" spc="-10">
                <a:latin typeface="Arial"/>
                <a:cs typeface="Arial"/>
              </a:rPr>
              <a:t> </a:t>
            </a:r>
            <a:r>
              <a:rPr lang="en-GB" sz="700" spc="-5">
                <a:latin typeface="Arial"/>
                <a:cs typeface="Arial"/>
              </a:rPr>
              <a:t>from</a:t>
            </a:r>
            <a:r>
              <a:rPr lang="en-GB" sz="700" spc="5">
                <a:latin typeface="Arial"/>
                <a:cs typeface="Arial"/>
              </a:rPr>
              <a:t> </a:t>
            </a:r>
            <a:r>
              <a:rPr lang="en-GB" sz="700" spc="-5">
                <a:latin typeface="Arial"/>
                <a:cs typeface="Arial"/>
              </a:rPr>
              <a:t>time</a:t>
            </a:r>
            <a:r>
              <a:rPr lang="en-GB" sz="700" spc="5">
                <a:latin typeface="Arial"/>
                <a:cs typeface="Arial"/>
              </a:rPr>
              <a:t> </a:t>
            </a:r>
            <a:r>
              <a:rPr lang="en-GB" sz="700" spc="-5">
                <a:latin typeface="Arial"/>
                <a:cs typeface="Arial"/>
              </a:rPr>
              <a:t>to</a:t>
            </a:r>
            <a:r>
              <a:rPr lang="en-GB" sz="700" spc="5">
                <a:latin typeface="Arial"/>
                <a:cs typeface="Arial"/>
              </a:rPr>
              <a:t> </a:t>
            </a:r>
            <a:r>
              <a:rPr lang="en-GB" sz="700" spc="-5">
                <a:latin typeface="Arial"/>
                <a:cs typeface="Arial"/>
              </a:rPr>
              <a:t>time.</a:t>
            </a:r>
            <a:endParaRPr lang="en-GB" sz="700">
              <a:latin typeface="Arial"/>
              <a:cs typeface="Arial"/>
            </a:endParaRPr>
          </a:p>
          <a:p>
            <a:pPr marL="12700" marR="5080">
              <a:spcBef>
                <a:spcPts val="300"/>
              </a:spcBef>
              <a:spcAft>
                <a:spcPts val="300"/>
              </a:spcAft>
            </a:pPr>
            <a:r>
              <a:rPr lang="en-GB" sz="700" b="1" spc="-5">
                <a:latin typeface="Arial"/>
                <a:cs typeface="Arial"/>
              </a:rPr>
              <a:t>Purpose: </a:t>
            </a:r>
            <a:r>
              <a:rPr lang="en-GB" sz="700" spc="-5">
                <a:latin typeface="Arial"/>
                <a:cs typeface="Arial"/>
              </a:rPr>
              <a:t>the purposes for which the Client Personal Data are processed, as set out </a:t>
            </a:r>
            <a:r>
              <a:rPr lang="en-GB" sz="700" spc="-185">
                <a:latin typeface="Arial"/>
                <a:cs typeface="Arial"/>
              </a:rPr>
              <a:t> </a:t>
            </a:r>
            <a:r>
              <a:rPr lang="en-GB" sz="700" spc="-5">
                <a:latin typeface="Arial"/>
                <a:cs typeface="Arial"/>
              </a:rPr>
              <a:t>in</a:t>
            </a:r>
            <a:r>
              <a:rPr lang="en-GB" sz="700" spc="-15">
                <a:latin typeface="Arial"/>
                <a:cs typeface="Arial"/>
              </a:rPr>
              <a:t> </a:t>
            </a:r>
            <a:r>
              <a:rPr lang="en-GB" sz="700" spc="-5">
                <a:latin typeface="Arial"/>
                <a:cs typeface="Arial"/>
              </a:rPr>
              <a:t>clause</a:t>
            </a:r>
            <a:r>
              <a:rPr lang="en-GB" sz="700" spc="5">
                <a:latin typeface="Arial"/>
                <a:cs typeface="Arial"/>
              </a:rPr>
              <a:t> </a:t>
            </a:r>
            <a:r>
              <a:rPr lang="en-GB" sz="700" spc="-5">
                <a:latin typeface="Arial"/>
                <a:cs typeface="Arial"/>
              </a:rPr>
              <a:t>1.5(a)</a:t>
            </a:r>
            <a:r>
              <a:rPr lang="en-GB" sz="700" b="1" spc="-5">
                <a:latin typeface="Arial"/>
                <a:cs typeface="Arial"/>
              </a:rPr>
              <a:t>.</a:t>
            </a:r>
          </a:p>
          <a:p>
            <a:pPr marL="12700" marR="5080">
              <a:spcBef>
                <a:spcPts val="300"/>
              </a:spcBef>
              <a:spcAft>
                <a:spcPts val="300"/>
              </a:spcAft>
            </a:pPr>
            <a:r>
              <a:rPr lang="en-GB" sz="700" b="1" spc="-5">
                <a:latin typeface="Arial"/>
                <a:cs typeface="Arial"/>
              </a:rPr>
              <a:t>Supplier</a:t>
            </a:r>
            <a:r>
              <a:rPr lang="en-GB" sz="700" b="1" spc="30">
                <a:latin typeface="Arial"/>
                <a:cs typeface="Arial"/>
              </a:rPr>
              <a:t> </a:t>
            </a:r>
            <a:r>
              <a:rPr lang="en-GB" sz="700" b="1" spc="-5">
                <a:latin typeface="Arial"/>
                <a:cs typeface="Arial"/>
              </a:rPr>
              <a:t>Group</a:t>
            </a:r>
            <a:r>
              <a:rPr lang="en-GB" sz="700" b="1" spc="20">
                <a:latin typeface="Arial"/>
                <a:cs typeface="Arial"/>
              </a:rPr>
              <a:t> </a:t>
            </a:r>
            <a:r>
              <a:rPr lang="en-GB" sz="700" b="1" spc="-5">
                <a:latin typeface="Arial"/>
                <a:cs typeface="Arial"/>
              </a:rPr>
              <a:t>Affiliate:</a:t>
            </a:r>
            <a:r>
              <a:rPr lang="en-GB" sz="700" b="1" spc="35">
                <a:latin typeface="Arial"/>
                <a:cs typeface="Arial"/>
              </a:rPr>
              <a:t> </a:t>
            </a:r>
            <a:r>
              <a:rPr lang="en-GB" sz="700" spc="-10">
                <a:latin typeface="Arial"/>
                <a:cs typeface="Arial"/>
              </a:rPr>
              <a:t>any</a:t>
            </a:r>
            <a:r>
              <a:rPr lang="en-GB" sz="700" spc="25">
                <a:latin typeface="Arial"/>
                <a:cs typeface="Arial"/>
              </a:rPr>
              <a:t> </a:t>
            </a:r>
            <a:r>
              <a:rPr lang="en-GB" sz="700" spc="-5">
                <a:latin typeface="Arial"/>
                <a:cs typeface="Arial"/>
              </a:rPr>
              <a:t>entity</a:t>
            </a:r>
            <a:r>
              <a:rPr lang="en-GB" sz="700" spc="25">
                <a:latin typeface="Arial"/>
                <a:cs typeface="Arial"/>
              </a:rPr>
              <a:t> </a:t>
            </a:r>
            <a:r>
              <a:rPr lang="en-GB" sz="700">
                <a:latin typeface="Arial"/>
                <a:cs typeface="Arial"/>
              </a:rPr>
              <a:t>that</a:t>
            </a:r>
            <a:r>
              <a:rPr lang="en-GB" sz="700" spc="25">
                <a:latin typeface="Arial"/>
                <a:cs typeface="Arial"/>
              </a:rPr>
              <a:t> </a:t>
            </a:r>
            <a:r>
              <a:rPr lang="en-GB" sz="700" spc="-5">
                <a:latin typeface="Arial"/>
                <a:cs typeface="Arial"/>
              </a:rPr>
              <a:t>directly</a:t>
            </a:r>
            <a:r>
              <a:rPr lang="en-GB" sz="700" spc="25">
                <a:latin typeface="Arial"/>
                <a:cs typeface="Arial"/>
              </a:rPr>
              <a:t> </a:t>
            </a:r>
            <a:r>
              <a:rPr lang="en-GB" sz="700">
                <a:latin typeface="Arial"/>
                <a:cs typeface="Arial"/>
              </a:rPr>
              <a:t>or</a:t>
            </a:r>
            <a:r>
              <a:rPr lang="en-GB" sz="700" spc="20">
                <a:latin typeface="Arial"/>
                <a:cs typeface="Arial"/>
              </a:rPr>
              <a:t> </a:t>
            </a:r>
            <a:r>
              <a:rPr lang="en-GB" sz="700" spc="-5">
                <a:latin typeface="Arial"/>
                <a:cs typeface="Arial"/>
              </a:rPr>
              <a:t>indirectly</a:t>
            </a:r>
            <a:r>
              <a:rPr lang="en-GB" sz="700" spc="30">
                <a:latin typeface="Arial"/>
                <a:cs typeface="Arial"/>
              </a:rPr>
              <a:t> </a:t>
            </a:r>
            <a:r>
              <a:rPr lang="en-GB" sz="700" spc="-5">
                <a:latin typeface="Arial"/>
                <a:cs typeface="Arial"/>
              </a:rPr>
              <a:t>controls,</a:t>
            </a:r>
            <a:r>
              <a:rPr lang="en-GB" sz="700" spc="25">
                <a:latin typeface="Arial"/>
                <a:cs typeface="Arial"/>
              </a:rPr>
              <a:t> </a:t>
            </a:r>
            <a:r>
              <a:rPr lang="en-GB" sz="700" spc="-5">
                <a:latin typeface="Arial"/>
                <a:cs typeface="Arial"/>
              </a:rPr>
              <a:t>is</a:t>
            </a:r>
            <a:r>
              <a:rPr lang="en-GB" sz="700" spc="25">
                <a:latin typeface="Arial"/>
                <a:cs typeface="Arial"/>
              </a:rPr>
              <a:t> </a:t>
            </a:r>
            <a:r>
              <a:rPr lang="en-GB" sz="700" spc="-5">
                <a:latin typeface="Arial"/>
                <a:cs typeface="Arial"/>
              </a:rPr>
              <a:t>controlled </a:t>
            </a:r>
            <a:r>
              <a:rPr lang="en-GB" sz="700">
                <a:latin typeface="Arial"/>
                <a:cs typeface="Arial"/>
              </a:rPr>
              <a:t> </a:t>
            </a:r>
            <a:r>
              <a:rPr lang="en-GB" sz="700" spc="-10">
                <a:latin typeface="Arial"/>
                <a:cs typeface="Arial"/>
              </a:rPr>
              <a:t>by,</a:t>
            </a:r>
            <a:r>
              <a:rPr lang="en-GB" sz="700" spc="-5">
                <a:latin typeface="Arial"/>
                <a:cs typeface="Arial"/>
              </a:rPr>
              <a:t> </a:t>
            </a:r>
            <a:r>
              <a:rPr lang="en-GB" sz="700">
                <a:latin typeface="Arial"/>
                <a:cs typeface="Arial"/>
              </a:rPr>
              <a:t>or</a:t>
            </a:r>
            <a:r>
              <a:rPr lang="en-GB" sz="700" spc="-10">
                <a:latin typeface="Arial"/>
                <a:cs typeface="Arial"/>
              </a:rPr>
              <a:t> </a:t>
            </a:r>
            <a:r>
              <a:rPr lang="en-GB" sz="700" spc="-5">
                <a:latin typeface="Arial"/>
                <a:cs typeface="Arial"/>
              </a:rPr>
              <a:t>is</a:t>
            </a:r>
            <a:r>
              <a:rPr lang="en-GB" sz="700" spc="5">
                <a:latin typeface="Arial"/>
                <a:cs typeface="Arial"/>
              </a:rPr>
              <a:t> </a:t>
            </a:r>
            <a:r>
              <a:rPr lang="en-GB" sz="700" spc="-5">
                <a:latin typeface="Arial"/>
                <a:cs typeface="Arial"/>
              </a:rPr>
              <a:t>under</a:t>
            </a:r>
            <a:r>
              <a:rPr lang="en-GB" sz="700" spc="-10">
                <a:latin typeface="Arial"/>
                <a:cs typeface="Arial"/>
              </a:rPr>
              <a:t> </a:t>
            </a:r>
            <a:r>
              <a:rPr lang="en-GB" sz="700" spc="-5">
                <a:latin typeface="Arial"/>
                <a:cs typeface="Arial"/>
              </a:rPr>
              <a:t>common</a:t>
            </a:r>
            <a:r>
              <a:rPr lang="en-GB" sz="700" spc="-10">
                <a:latin typeface="Arial"/>
                <a:cs typeface="Arial"/>
              </a:rPr>
              <a:t> </a:t>
            </a:r>
            <a:r>
              <a:rPr lang="en-GB" sz="700" spc="-5">
                <a:latin typeface="Arial"/>
                <a:cs typeface="Arial"/>
              </a:rPr>
              <a:t>control </a:t>
            </a:r>
            <a:r>
              <a:rPr lang="en-GB" sz="700">
                <a:latin typeface="Arial"/>
                <a:cs typeface="Arial"/>
              </a:rPr>
              <a:t>with</a:t>
            </a:r>
            <a:r>
              <a:rPr lang="en-GB" sz="700" spc="-10">
                <a:latin typeface="Arial"/>
                <a:cs typeface="Arial"/>
              </a:rPr>
              <a:t> </a:t>
            </a:r>
            <a:r>
              <a:rPr lang="en-GB" sz="700" spc="-5">
                <a:latin typeface="Arial"/>
                <a:cs typeface="Arial"/>
              </a:rPr>
              <a:t>the</a:t>
            </a:r>
            <a:r>
              <a:rPr lang="en-GB" sz="700" spc="5">
                <a:latin typeface="Arial"/>
                <a:cs typeface="Arial"/>
              </a:rPr>
              <a:t> </a:t>
            </a:r>
            <a:r>
              <a:rPr lang="en-GB" sz="700" spc="-5">
                <a:latin typeface="Arial"/>
                <a:cs typeface="Arial"/>
              </a:rPr>
              <a:t>Supplier.</a:t>
            </a:r>
            <a:endParaRPr lang="en-GB" sz="700">
              <a:latin typeface="Arial"/>
              <a:cs typeface="Arial"/>
            </a:endParaRPr>
          </a:p>
          <a:p>
            <a:pPr marL="12700">
              <a:spcBef>
                <a:spcPts val="300"/>
              </a:spcBef>
              <a:spcAft>
                <a:spcPts val="300"/>
              </a:spcAft>
            </a:pPr>
            <a:r>
              <a:rPr lang="en-GB" sz="700" b="1" spc="-5">
                <a:latin typeface="Arial"/>
                <a:cs typeface="Arial"/>
              </a:rPr>
              <a:t>Supplier</a:t>
            </a:r>
            <a:r>
              <a:rPr lang="en-GB" sz="700" b="1" spc="200">
                <a:latin typeface="Arial"/>
                <a:cs typeface="Arial"/>
              </a:rPr>
              <a:t> </a:t>
            </a:r>
            <a:r>
              <a:rPr lang="en-GB" sz="700" b="1" spc="-5">
                <a:latin typeface="Arial"/>
                <a:cs typeface="Arial"/>
              </a:rPr>
              <a:t>Personal</a:t>
            </a:r>
            <a:r>
              <a:rPr lang="en-GB" sz="700" b="1" spc="190">
                <a:latin typeface="Arial"/>
                <a:cs typeface="Arial"/>
              </a:rPr>
              <a:t> </a:t>
            </a:r>
            <a:r>
              <a:rPr lang="en-GB" sz="700" b="1" spc="-5">
                <a:latin typeface="Arial"/>
                <a:cs typeface="Arial"/>
              </a:rPr>
              <a:t>Data</a:t>
            </a:r>
            <a:r>
              <a:rPr lang="en-GB" sz="700" spc="-5">
                <a:latin typeface="Arial"/>
                <a:cs typeface="Arial"/>
              </a:rPr>
              <a:t>:</a:t>
            </a:r>
            <a:r>
              <a:rPr lang="en-GB" sz="700" spc="190">
                <a:latin typeface="Arial"/>
                <a:cs typeface="Arial"/>
              </a:rPr>
              <a:t> </a:t>
            </a:r>
            <a:r>
              <a:rPr lang="en-GB" sz="700" spc="-5">
                <a:latin typeface="Arial"/>
                <a:cs typeface="Arial"/>
              </a:rPr>
              <a:t>any</a:t>
            </a:r>
            <a:r>
              <a:rPr lang="en-GB" sz="700" spc="195">
                <a:latin typeface="Arial"/>
                <a:cs typeface="Arial"/>
              </a:rPr>
              <a:t> </a:t>
            </a:r>
            <a:r>
              <a:rPr lang="en-GB" sz="700" spc="-5">
                <a:latin typeface="Arial"/>
                <a:cs typeface="Arial"/>
              </a:rPr>
              <a:t>Personal</a:t>
            </a:r>
            <a:r>
              <a:rPr lang="en-GB" sz="700" spc="200">
                <a:latin typeface="Arial"/>
                <a:cs typeface="Arial"/>
              </a:rPr>
              <a:t> </a:t>
            </a:r>
            <a:r>
              <a:rPr lang="en-GB" sz="700" spc="-5">
                <a:latin typeface="Arial"/>
                <a:cs typeface="Arial"/>
              </a:rPr>
              <a:t>Data</a:t>
            </a:r>
            <a:r>
              <a:rPr lang="en-GB" sz="700" spc="190">
                <a:latin typeface="Arial"/>
                <a:cs typeface="Arial"/>
              </a:rPr>
              <a:t> </a:t>
            </a:r>
            <a:r>
              <a:rPr lang="en-GB" sz="700" spc="-5">
                <a:latin typeface="Arial"/>
                <a:cs typeface="Arial"/>
              </a:rPr>
              <a:t>which</a:t>
            </a:r>
            <a:r>
              <a:rPr lang="en-GB" sz="700" spc="190">
                <a:latin typeface="Arial"/>
                <a:cs typeface="Arial"/>
              </a:rPr>
              <a:t> </a:t>
            </a:r>
            <a:r>
              <a:rPr lang="en-GB" sz="700" spc="-5">
                <a:latin typeface="Arial"/>
                <a:cs typeface="Arial"/>
              </a:rPr>
              <a:t>the</a:t>
            </a:r>
            <a:r>
              <a:rPr lang="en-GB" sz="700" spc="190">
                <a:latin typeface="Arial"/>
                <a:cs typeface="Arial"/>
              </a:rPr>
              <a:t> </a:t>
            </a:r>
            <a:r>
              <a:rPr lang="en-GB" sz="700" spc="-5">
                <a:latin typeface="Arial"/>
                <a:cs typeface="Arial"/>
              </a:rPr>
              <a:t>Supplier</a:t>
            </a:r>
            <a:r>
              <a:rPr lang="en-GB" sz="700" spc="190">
                <a:latin typeface="Arial"/>
                <a:cs typeface="Arial"/>
              </a:rPr>
              <a:t> </a:t>
            </a:r>
            <a:r>
              <a:rPr lang="en-GB" sz="700" spc="-5">
                <a:latin typeface="Arial"/>
                <a:cs typeface="Arial"/>
              </a:rPr>
              <a:t>processes</a:t>
            </a:r>
            <a:r>
              <a:rPr lang="en-GB" sz="700" spc="200">
                <a:latin typeface="Arial"/>
                <a:cs typeface="Arial"/>
              </a:rPr>
              <a:t> </a:t>
            </a:r>
            <a:r>
              <a:rPr lang="en-GB" sz="700" b="1" spc="-10">
                <a:latin typeface="Arial"/>
                <a:cs typeface="Arial"/>
              </a:rPr>
              <a:t>in </a:t>
            </a:r>
            <a:r>
              <a:rPr lang="en-GB" sz="700" spc="-5">
                <a:latin typeface="Arial"/>
                <a:cs typeface="Arial"/>
              </a:rPr>
              <a:t>connection</a:t>
            </a:r>
            <a:r>
              <a:rPr lang="en-GB" sz="700">
                <a:latin typeface="Arial"/>
                <a:cs typeface="Arial"/>
              </a:rPr>
              <a:t> </a:t>
            </a:r>
            <a:r>
              <a:rPr lang="en-GB" sz="700" spc="-5">
                <a:latin typeface="Arial"/>
                <a:cs typeface="Arial"/>
              </a:rPr>
              <a:t>with</a:t>
            </a:r>
            <a:r>
              <a:rPr lang="en-GB" sz="700">
                <a:latin typeface="Arial"/>
                <a:cs typeface="Arial"/>
              </a:rPr>
              <a:t> </a:t>
            </a:r>
            <a:r>
              <a:rPr lang="en-GB" sz="700" spc="-5">
                <a:latin typeface="Arial"/>
                <a:cs typeface="Arial"/>
              </a:rPr>
              <a:t>this</a:t>
            </a:r>
            <a:r>
              <a:rPr lang="en-GB" sz="700" spc="5">
                <a:latin typeface="Arial"/>
                <a:cs typeface="Arial"/>
              </a:rPr>
              <a:t> </a:t>
            </a:r>
            <a:r>
              <a:rPr lang="en-GB" sz="700" spc="-5">
                <a:latin typeface="Arial"/>
                <a:cs typeface="Arial"/>
              </a:rPr>
              <a:t>agreement</a:t>
            </a:r>
            <a:r>
              <a:rPr lang="en-GB" sz="700">
                <a:latin typeface="Arial"/>
                <a:cs typeface="Arial"/>
              </a:rPr>
              <a:t> </a:t>
            </a:r>
            <a:r>
              <a:rPr lang="en-GB" sz="700" spc="-5">
                <a:latin typeface="Arial"/>
                <a:cs typeface="Arial"/>
              </a:rPr>
              <a:t>as</a:t>
            </a:r>
            <a:r>
              <a:rPr lang="en-GB" sz="700">
                <a:latin typeface="Arial"/>
                <a:cs typeface="Arial"/>
              </a:rPr>
              <a:t> </a:t>
            </a:r>
            <a:r>
              <a:rPr lang="en-GB" sz="700" spc="-5">
                <a:latin typeface="Arial"/>
                <a:cs typeface="Arial"/>
              </a:rPr>
              <a:t>a</a:t>
            </a:r>
            <a:r>
              <a:rPr lang="en-GB" sz="700" spc="-10">
                <a:latin typeface="Arial"/>
                <a:cs typeface="Arial"/>
              </a:rPr>
              <a:t> </a:t>
            </a:r>
            <a:r>
              <a:rPr lang="en-GB" sz="700" spc="-5">
                <a:latin typeface="Arial"/>
                <a:cs typeface="Arial"/>
              </a:rPr>
              <a:t>Controller.</a:t>
            </a:r>
            <a:endParaRPr lang="en-GB" sz="700">
              <a:latin typeface="Arial"/>
              <a:cs typeface="Arial"/>
            </a:endParaRPr>
          </a:p>
          <a:p>
            <a:pPr marR="5080">
              <a:spcBef>
                <a:spcPts val="300"/>
              </a:spcBef>
              <a:spcAft>
                <a:spcPts val="300"/>
              </a:spcAft>
            </a:pPr>
            <a:r>
              <a:rPr lang="en-GB" sz="700" b="1" spc="-5">
                <a:latin typeface="Arial"/>
                <a:cs typeface="Arial"/>
              </a:rPr>
              <a:t>UK</a:t>
            </a:r>
            <a:r>
              <a:rPr lang="en-GB" sz="700" b="1" spc="-10">
                <a:latin typeface="Arial"/>
                <a:cs typeface="Arial"/>
              </a:rPr>
              <a:t> </a:t>
            </a:r>
            <a:r>
              <a:rPr lang="en-GB" sz="700" b="1" spc="-5">
                <a:latin typeface="Arial"/>
                <a:cs typeface="Arial"/>
              </a:rPr>
              <a:t>GDPR</a:t>
            </a:r>
            <a:r>
              <a:rPr lang="en-GB" sz="700" spc="-5">
                <a:latin typeface="Arial"/>
                <a:cs typeface="Arial"/>
              </a:rPr>
              <a:t>:</a:t>
            </a:r>
            <a:r>
              <a:rPr lang="en-GB" sz="700">
                <a:latin typeface="Arial"/>
                <a:cs typeface="Arial"/>
              </a:rPr>
              <a:t> </a:t>
            </a:r>
            <a:r>
              <a:rPr lang="en-GB" sz="700" spc="-10">
                <a:latin typeface="Arial"/>
                <a:cs typeface="Arial"/>
              </a:rPr>
              <a:t>has</a:t>
            </a:r>
            <a:r>
              <a:rPr lang="en-GB" sz="700">
                <a:latin typeface="Arial"/>
                <a:cs typeface="Arial"/>
              </a:rPr>
              <a:t> </a:t>
            </a:r>
            <a:r>
              <a:rPr lang="en-GB" sz="700" spc="-5">
                <a:latin typeface="Arial"/>
                <a:cs typeface="Arial"/>
              </a:rPr>
              <a:t>the meaning given </a:t>
            </a:r>
            <a:r>
              <a:rPr lang="en-GB" sz="700">
                <a:latin typeface="Arial"/>
                <a:cs typeface="Arial"/>
              </a:rPr>
              <a:t>to</a:t>
            </a:r>
            <a:r>
              <a:rPr lang="en-GB" sz="700" spc="-15">
                <a:latin typeface="Arial"/>
                <a:cs typeface="Arial"/>
              </a:rPr>
              <a:t> </a:t>
            </a:r>
            <a:r>
              <a:rPr lang="en-GB" sz="700" spc="-5">
                <a:latin typeface="Arial"/>
                <a:cs typeface="Arial"/>
              </a:rPr>
              <a:t>it</a:t>
            </a:r>
            <a:r>
              <a:rPr lang="en-GB" sz="700">
                <a:latin typeface="Arial"/>
                <a:cs typeface="Arial"/>
              </a:rPr>
              <a:t> in</a:t>
            </a:r>
            <a:r>
              <a:rPr lang="en-GB" sz="700" spc="-15">
                <a:latin typeface="Arial"/>
                <a:cs typeface="Arial"/>
              </a:rPr>
              <a:t> </a:t>
            </a:r>
            <a:r>
              <a:rPr lang="en-GB" sz="700" spc="-5">
                <a:latin typeface="Arial"/>
                <a:cs typeface="Arial"/>
              </a:rPr>
              <a:t>the</a:t>
            </a:r>
            <a:r>
              <a:rPr lang="en-GB" sz="700">
                <a:latin typeface="Arial"/>
                <a:cs typeface="Arial"/>
              </a:rPr>
              <a:t> </a:t>
            </a:r>
            <a:r>
              <a:rPr lang="en-GB" sz="700" spc="-5">
                <a:latin typeface="Arial"/>
                <a:cs typeface="Arial"/>
              </a:rPr>
              <a:t>Data Protection Act</a:t>
            </a:r>
            <a:r>
              <a:rPr lang="en-GB" sz="700">
                <a:latin typeface="Arial"/>
                <a:cs typeface="Arial"/>
              </a:rPr>
              <a:t> </a:t>
            </a:r>
            <a:r>
              <a:rPr lang="en-GB" sz="700" spc="-5">
                <a:latin typeface="Arial"/>
                <a:cs typeface="Arial"/>
              </a:rPr>
              <a:t>2018 as</a:t>
            </a:r>
            <a:r>
              <a:rPr lang="en-GB" sz="700">
                <a:latin typeface="Arial"/>
                <a:cs typeface="Arial"/>
              </a:rPr>
              <a:t> </a:t>
            </a:r>
            <a:r>
              <a:rPr lang="en-GB" sz="700" spc="-5">
                <a:latin typeface="Arial"/>
                <a:cs typeface="Arial"/>
              </a:rPr>
              <a:t>amended </a:t>
            </a:r>
            <a:r>
              <a:rPr lang="en-GB" sz="700">
                <a:latin typeface="Arial"/>
                <a:cs typeface="Arial"/>
              </a:rPr>
              <a:t> </a:t>
            </a:r>
            <a:r>
              <a:rPr lang="en-GB" sz="700" spc="-10">
                <a:latin typeface="Arial"/>
                <a:cs typeface="Arial"/>
              </a:rPr>
              <a:t>from</a:t>
            </a:r>
            <a:r>
              <a:rPr lang="en-GB" sz="700">
                <a:latin typeface="Arial"/>
                <a:cs typeface="Arial"/>
              </a:rPr>
              <a:t> </a:t>
            </a:r>
            <a:r>
              <a:rPr lang="en-GB" sz="700" spc="-5">
                <a:latin typeface="Arial"/>
                <a:cs typeface="Arial"/>
              </a:rPr>
              <a:t>time</a:t>
            </a:r>
            <a:r>
              <a:rPr lang="en-GB" sz="700" spc="5">
                <a:latin typeface="Arial"/>
                <a:cs typeface="Arial"/>
              </a:rPr>
              <a:t> </a:t>
            </a:r>
            <a:r>
              <a:rPr lang="en-GB" sz="700" spc="-5">
                <a:latin typeface="Arial"/>
                <a:cs typeface="Arial"/>
              </a:rPr>
              <a:t>to</a:t>
            </a:r>
            <a:r>
              <a:rPr lang="en-GB" sz="700" spc="-10">
                <a:latin typeface="Arial"/>
                <a:cs typeface="Arial"/>
              </a:rPr>
              <a:t> </a:t>
            </a:r>
            <a:r>
              <a:rPr lang="en-GB" sz="700" spc="-5">
                <a:latin typeface="Arial"/>
                <a:cs typeface="Arial"/>
              </a:rPr>
              <a:t>time.</a:t>
            </a:r>
            <a:endParaRPr lang="en-GB" sz="700">
              <a:latin typeface="Arial"/>
              <a:cs typeface="Arial"/>
            </a:endParaRPr>
          </a:p>
          <a:p>
            <a:pPr marL="270000" marR="5080" indent="-270000" algn="just">
              <a:spcBef>
                <a:spcPts val="300"/>
              </a:spcBef>
              <a:spcAft>
                <a:spcPts val="300"/>
              </a:spcAft>
              <a:buAutoNum type="arabicPeriod"/>
            </a:pPr>
            <a:r>
              <a:rPr lang="en-GB" sz="700" b="1">
                <a:latin typeface="Arial"/>
                <a:cs typeface="Arial"/>
              </a:rPr>
              <a:t>DATA PROTECTION</a:t>
            </a:r>
          </a:p>
          <a:p>
            <a:pPr marL="270000" indent="-270000">
              <a:spcBef>
                <a:spcPts val="300"/>
              </a:spcBef>
              <a:spcAft>
                <a:spcPts val="300"/>
              </a:spcAft>
            </a:pPr>
            <a:r>
              <a:rPr lang="en-GB" sz="700" b="1">
                <a:latin typeface="Arial"/>
                <a:cs typeface="Arial"/>
              </a:rPr>
              <a:t>1.1	</a:t>
            </a:r>
            <a:r>
              <a:rPr lang="en-GB" sz="700" spc="-5">
                <a:latin typeface="Arial"/>
                <a:cs typeface="Arial"/>
              </a:rPr>
              <a:t>For</a:t>
            </a:r>
            <a:r>
              <a:rPr lang="en-GB" sz="700" spc="330">
                <a:latin typeface="Arial"/>
                <a:cs typeface="Arial"/>
              </a:rPr>
              <a:t> </a:t>
            </a:r>
            <a:r>
              <a:rPr lang="en-GB" sz="700" spc="-10">
                <a:latin typeface="Arial"/>
                <a:cs typeface="Arial"/>
              </a:rPr>
              <a:t>the</a:t>
            </a:r>
            <a:r>
              <a:rPr lang="en-GB" sz="700" spc="340">
                <a:latin typeface="Arial"/>
                <a:cs typeface="Arial"/>
              </a:rPr>
              <a:t> </a:t>
            </a:r>
            <a:r>
              <a:rPr lang="en-GB" sz="700" spc="-5">
                <a:latin typeface="Arial"/>
                <a:cs typeface="Arial"/>
              </a:rPr>
              <a:t>purposes</a:t>
            </a:r>
            <a:r>
              <a:rPr lang="en-GB" sz="700" spc="345">
                <a:latin typeface="Arial"/>
                <a:cs typeface="Arial"/>
              </a:rPr>
              <a:t> </a:t>
            </a:r>
            <a:r>
              <a:rPr lang="en-GB" sz="700" spc="-5">
                <a:latin typeface="Arial"/>
                <a:cs typeface="Arial"/>
              </a:rPr>
              <a:t>of</a:t>
            </a:r>
            <a:r>
              <a:rPr lang="en-GB" sz="700" spc="330">
                <a:latin typeface="Arial"/>
                <a:cs typeface="Arial"/>
              </a:rPr>
              <a:t> </a:t>
            </a:r>
            <a:r>
              <a:rPr lang="en-GB" sz="700" spc="-5">
                <a:latin typeface="Arial"/>
                <a:cs typeface="Arial"/>
              </a:rPr>
              <a:t>this</a:t>
            </a:r>
            <a:r>
              <a:rPr lang="en-GB" sz="700" spc="330">
                <a:latin typeface="Arial"/>
                <a:cs typeface="Arial"/>
              </a:rPr>
              <a:t> </a:t>
            </a:r>
            <a:r>
              <a:rPr lang="en-GB" sz="700">
                <a:latin typeface="Arial"/>
                <a:cs typeface="Arial"/>
              </a:rPr>
              <a:t>Appendix,</a:t>
            </a:r>
            <a:r>
              <a:rPr lang="en-GB" sz="700" spc="330">
                <a:latin typeface="Arial"/>
                <a:cs typeface="Arial"/>
              </a:rPr>
              <a:t> </a:t>
            </a:r>
            <a:r>
              <a:rPr lang="en-GB" sz="700" spc="-10">
                <a:latin typeface="Arial"/>
                <a:cs typeface="Arial"/>
              </a:rPr>
              <a:t>the</a:t>
            </a:r>
            <a:r>
              <a:rPr lang="en-GB" sz="700" spc="335">
                <a:latin typeface="Arial"/>
                <a:cs typeface="Arial"/>
              </a:rPr>
              <a:t> </a:t>
            </a:r>
            <a:r>
              <a:rPr lang="en-GB" sz="700" spc="-5">
                <a:latin typeface="Arial"/>
                <a:cs typeface="Arial"/>
              </a:rPr>
              <a:t>terms</a:t>
            </a:r>
            <a:r>
              <a:rPr lang="en-GB" sz="700" spc="330">
                <a:latin typeface="Arial"/>
                <a:cs typeface="Arial"/>
              </a:rPr>
              <a:t> </a:t>
            </a:r>
            <a:r>
              <a:rPr lang="en-GB" sz="700" b="1" spc="-5">
                <a:latin typeface="Arial"/>
                <a:cs typeface="Arial"/>
              </a:rPr>
              <a:t>Controller,</a:t>
            </a:r>
            <a:r>
              <a:rPr lang="en-GB" sz="700" b="1" spc="330">
                <a:latin typeface="Arial"/>
                <a:cs typeface="Arial"/>
              </a:rPr>
              <a:t> </a:t>
            </a:r>
            <a:r>
              <a:rPr lang="en-GB" sz="700" b="1" spc="-5">
                <a:latin typeface="Arial"/>
                <a:cs typeface="Arial"/>
              </a:rPr>
              <a:t>Data Protection Impact</a:t>
            </a:r>
            <a:r>
              <a:rPr lang="en-GB" sz="700" b="1" spc="-10">
                <a:latin typeface="Arial"/>
                <a:cs typeface="Arial"/>
              </a:rPr>
              <a:t> </a:t>
            </a:r>
            <a:r>
              <a:rPr lang="en-GB" sz="700" b="1" spc="-5">
                <a:latin typeface="Arial"/>
                <a:cs typeface="Arial"/>
              </a:rPr>
              <a:t>Assessment,</a:t>
            </a:r>
            <a:r>
              <a:rPr lang="en-GB" sz="700" b="1" spc="-10">
                <a:latin typeface="Arial"/>
                <a:cs typeface="Arial"/>
              </a:rPr>
              <a:t> </a:t>
            </a:r>
            <a:r>
              <a:rPr lang="en-GB" sz="700" b="1" spc="-5">
                <a:latin typeface="Arial"/>
                <a:cs typeface="Arial"/>
              </a:rPr>
              <a:t>Processor,</a:t>
            </a:r>
            <a:r>
              <a:rPr lang="en-GB" sz="700" b="1" spc="-15">
                <a:latin typeface="Arial"/>
                <a:cs typeface="Arial"/>
              </a:rPr>
              <a:t> </a:t>
            </a:r>
            <a:r>
              <a:rPr lang="en-GB" sz="700" b="1" spc="-5">
                <a:latin typeface="Arial"/>
                <a:cs typeface="Arial"/>
              </a:rPr>
              <a:t>Joint</a:t>
            </a:r>
            <a:r>
              <a:rPr lang="en-GB" sz="700" b="1" spc="-10">
                <a:latin typeface="Arial"/>
                <a:cs typeface="Arial"/>
              </a:rPr>
              <a:t> </a:t>
            </a:r>
            <a:r>
              <a:rPr lang="en-GB" sz="700" b="1" spc="-5">
                <a:latin typeface="Arial"/>
                <a:cs typeface="Arial"/>
              </a:rPr>
              <a:t>Controller,</a:t>
            </a:r>
            <a:r>
              <a:rPr lang="en-GB" sz="700" b="1" spc="-10">
                <a:latin typeface="Arial"/>
                <a:cs typeface="Arial"/>
              </a:rPr>
              <a:t> </a:t>
            </a:r>
            <a:r>
              <a:rPr lang="en-GB" sz="700" b="1">
                <a:latin typeface="Arial"/>
                <a:cs typeface="Arial"/>
              </a:rPr>
              <a:t>Data</a:t>
            </a:r>
            <a:r>
              <a:rPr lang="en-GB" sz="700" b="1" spc="-15">
                <a:latin typeface="Arial"/>
                <a:cs typeface="Arial"/>
              </a:rPr>
              <a:t> </a:t>
            </a:r>
            <a:r>
              <a:rPr lang="en-GB" sz="700" b="1" spc="-5">
                <a:latin typeface="Arial"/>
                <a:cs typeface="Arial"/>
              </a:rPr>
              <a:t>Subject, Personal</a:t>
            </a:r>
            <a:r>
              <a:rPr lang="en-GB" sz="700" b="1" spc="430">
                <a:latin typeface="Arial"/>
                <a:cs typeface="Arial"/>
              </a:rPr>
              <a:t> </a:t>
            </a:r>
            <a:r>
              <a:rPr lang="en-GB" sz="700" b="1" spc="-5">
                <a:latin typeface="Arial"/>
                <a:cs typeface="Arial"/>
              </a:rPr>
              <a:t>Data,</a:t>
            </a:r>
            <a:r>
              <a:rPr lang="en-GB" sz="700" b="1" spc="425">
                <a:latin typeface="Arial"/>
                <a:cs typeface="Arial"/>
              </a:rPr>
              <a:t> </a:t>
            </a:r>
            <a:r>
              <a:rPr lang="en-GB" sz="700" b="1" spc="-5">
                <a:latin typeface="Arial"/>
                <a:cs typeface="Arial"/>
              </a:rPr>
              <a:t>Personal</a:t>
            </a:r>
            <a:r>
              <a:rPr lang="en-GB" sz="700" b="1" spc="425">
                <a:latin typeface="Arial"/>
                <a:cs typeface="Arial"/>
              </a:rPr>
              <a:t> </a:t>
            </a:r>
            <a:r>
              <a:rPr lang="en-GB" sz="700" b="1">
                <a:latin typeface="Arial"/>
                <a:cs typeface="Arial"/>
              </a:rPr>
              <a:t>Data  </a:t>
            </a:r>
            <a:r>
              <a:rPr lang="en-GB" sz="700" b="1" spc="45">
                <a:latin typeface="Arial"/>
                <a:cs typeface="Arial"/>
              </a:rPr>
              <a:t> </a:t>
            </a:r>
            <a:r>
              <a:rPr lang="en-GB" sz="700" b="1" spc="-5">
                <a:latin typeface="Arial"/>
                <a:cs typeface="Arial"/>
              </a:rPr>
              <a:t>Breach,</a:t>
            </a:r>
            <a:r>
              <a:rPr lang="en-GB" sz="700" b="1" spc="425">
                <a:latin typeface="Arial"/>
                <a:cs typeface="Arial"/>
              </a:rPr>
              <a:t> </a:t>
            </a:r>
            <a:r>
              <a:rPr lang="en-GB" sz="700" b="1" spc="-5">
                <a:latin typeface="Arial"/>
                <a:cs typeface="Arial"/>
              </a:rPr>
              <a:t>Supervisory</a:t>
            </a:r>
            <a:r>
              <a:rPr lang="en-GB" sz="700" b="1" spc="425">
                <a:latin typeface="Arial"/>
                <a:cs typeface="Arial"/>
              </a:rPr>
              <a:t> </a:t>
            </a:r>
            <a:r>
              <a:rPr lang="en-GB" sz="700" b="1" spc="-5">
                <a:latin typeface="Arial"/>
                <a:cs typeface="Arial"/>
              </a:rPr>
              <a:t>Authority</a:t>
            </a:r>
            <a:r>
              <a:rPr lang="en-GB" sz="700" b="1" spc="434">
                <a:latin typeface="Arial"/>
                <a:cs typeface="Arial"/>
              </a:rPr>
              <a:t> </a:t>
            </a:r>
            <a:r>
              <a:rPr lang="en-GB" sz="700" spc="-10">
                <a:latin typeface="Arial"/>
                <a:cs typeface="Arial"/>
              </a:rPr>
              <a:t>and </a:t>
            </a:r>
            <a:r>
              <a:rPr lang="en-GB" sz="700" b="1" spc="-5">
                <a:latin typeface="Arial"/>
                <a:cs typeface="Arial"/>
              </a:rPr>
              <a:t>Processing</a:t>
            </a:r>
            <a:r>
              <a:rPr lang="en-GB" sz="700" b="1" spc="-10">
                <a:latin typeface="Arial"/>
                <a:cs typeface="Arial"/>
              </a:rPr>
              <a:t> </a:t>
            </a:r>
            <a:r>
              <a:rPr lang="en-GB" sz="700" spc="-5">
                <a:latin typeface="Arial"/>
                <a:cs typeface="Arial"/>
              </a:rPr>
              <a:t>shall</a:t>
            </a:r>
            <a:r>
              <a:rPr lang="en-GB" sz="700" spc="5">
                <a:latin typeface="Arial"/>
                <a:cs typeface="Arial"/>
              </a:rPr>
              <a:t> </a:t>
            </a:r>
            <a:r>
              <a:rPr lang="en-GB" sz="700" spc="-5">
                <a:latin typeface="Arial"/>
                <a:cs typeface="Arial"/>
              </a:rPr>
              <a:t>have</a:t>
            </a:r>
            <a:r>
              <a:rPr lang="en-GB" sz="700" spc="10">
                <a:latin typeface="Arial"/>
                <a:cs typeface="Arial"/>
              </a:rPr>
              <a:t> </a:t>
            </a:r>
            <a:r>
              <a:rPr lang="en-GB" sz="700" spc="-5">
                <a:latin typeface="Arial"/>
                <a:cs typeface="Arial"/>
              </a:rPr>
              <a:t>the meaning given </a:t>
            </a:r>
            <a:r>
              <a:rPr lang="en-GB" sz="700">
                <a:latin typeface="Arial"/>
                <a:cs typeface="Arial"/>
              </a:rPr>
              <a:t>to</a:t>
            </a:r>
            <a:r>
              <a:rPr lang="en-GB" sz="700" spc="-5">
                <a:latin typeface="Arial"/>
                <a:cs typeface="Arial"/>
              </a:rPr>
              <a:t> them</a:t>
            </a:r>
            <a:r>
              <a:rPr lang="en-GB" sz="700" spc="10">
                <a:latin typeface="Arial"/>
                <a:cs typeface="Arial"/>
              </a:rPr>
              <a:t> </a:t>
            </a:r>
            <a:r>
              <a:rPr lang="en-GB" sz="700" spc="-5">
                <a:latin typeface="Arial"/>
                <a:cs typeface="Arial"/>
              </a:rPr>
              <a:t>in</a:t>
            </a:r>
            <a:r>
              <a:rPr lang="en-GB" sz="700" spc="10">
                <a:latin typeface="Arial"/>
                <a:cs typeface="Arial"/>
              </a:rPr>
              <a:t> </a:t>
            </a:r>
            <a:r>
              <a:rPr lang="en-GB" sz="700" spc="-5">
                <a:latin typeface="Arial"/>
                <a:cs typeface="Arial"/>
              </a:rPr>
              <a:t>the UK</a:t>
            </a:r>
            <a:r>
              <a:rPr lang="en-GB" sz="700" spc="5">
                <a:latin typeface="Arial"/>
                <a:cs typeface="Arial"/>
              </a:rPr>
              <a:t> </a:t>
            </a:r>
            <a:r>
              <a:rPr lang="en-GB" sz="700" spc="-5">
                <a:latin typeface="Arial"/>
                <a:cs typeface="Arial"/>
              </a:rPr>
              <a:t>GDPR.</a:t>
            </a:r>
            <a:endParaRPr lang="en-GB" sz="700">
              <a:latin typeface="Arial"/>
              <a:cs typeface="Arial"/>
            </a:endParaRPr>
          </a:p>
          <a:p>
            <a:pPr marL="270000" indent="-270000">
              <a:spcBef>
                <a:spcPts val="300"/>
              </a:spcBef>
              <a:spcAft>
                <a:spcPts val="300"/>
              </a:spcAft>
              <a:tabLst>
                <a:tab pos="289560" algn="l"/>
              </a:tabLst>
            </a:pPr>
            <a:r>
              <a:rPr lang="en-GB" sz="700" b="1">
                <a:latin typeface="Arial"/>
                <a:cs typeface="Arial"/>
              </a:rPr>
              <a:t>1.2</a:t>
            </a:r>
            <a:r>
              <a:rPr lang="en-GB" sz="700">
                <a:latin typeface="Arial"/>
                <a:cs typeface="Arial"/>
              </a:rPr>
              <a:t>	</a:t>
            </a:r>
            <a:r>
              <a:rPr lang="en-GB" sz="700" spc="-5">
                <a:latin typeface="Arial"/>
                <a:cs typeface="Arial"/>
              </a:rPr>
              <a:t>Both</a:t>
            </a:r>
            <a:r>
              <a:rPr lang="en-GB" sz="700" spc="80">
                <a:latin typeface="Arial"/>
                <a:cs typeface="Arial"/>
              </a:rPr>
              <a:t> </a:t>
            </a:r>
            <a:r>
              <a:rPr lang="en-GB" sz="700" spc="-5">
                <a:latin typeface="Arial"/>
                <a:cs typeface="Arial"/>
              </a:rPr>
              <a:t>parties</a:t>
            </a:r>
            <a:r>
              <a:rPr lang="en-GB" sz="700" spc="85">
                <a:latin typeface="Arial"/>
                <a:cs typeface="Arial"/>
              </a:rPr>
              <a:t> </a:t>
            </a:r>
            <a:r>
              <a:rPr lang="en-GB" sz="700" spc="-5">
                <a:latin typeface="Arial"/>
                <a:cs typeface="Arial"/>
              </a:rPr>
              <a:t>will</a:t>
            </a:r>
            <a:r>
              <a:rPr lang="en-GB" sz="700" spc="90">
                <a:latin typeface="Arial"/>
                <a:cs typeface="Arial"/>
              </a:rPr>
              <a:t> </a:t>
            </a:r>
            <a:r>
              <a:rPr lang="en-GB" sz="700" spc="-5">
                <a:latin typeface="Arial"/>
                <a:cs typeface="Arial"/>
              </a:rPr>
              <a:t>comply</a:t>
            </a:r>
            <a:r>
              <a:rPr lang="en-GB" sz="700" spc="85">
                <a:latin typeface="Arial"/>
                <a:cs typeface="Arial"/>
              </a:rPr>
              <a:t> </a:t>
            </a:r>
            <a:r>
              <a:rPr lang="en-GB" sz="700" spc="-5">
                <a:latin typeface="Arial"/>
                <a:cs typeface="Arial"/>
              </a:rPr>
              <a:t>with</a:t>
            </a:r>
            <a:r>
              <a:rPr lang="en-GB" sz="700" spc="100">
                <a:latin typeface="Arial"/>
                <a:cs typeface="Arial"/>
              </a:rPr>
              <a:t> </a:t>
            </a:r>
            <a:r>
              <a:rPr lang="en-GB" sz="700" spc="-5">
                <a:latin typeface="Arial"/>
                <a:cs typeface="Arial"/>
              </a:rPr>
              <a:t>all</a:t>
            </a:r>
            <a:r>
              <a:rPr lang="en-GB" sz="700" spc="85">
                <a:latin typeface="Arial"/>
                <a:cs typeface="Arial"/>
              </a:rPr>
              <a:t> </a:t>
            </a:r>
            <a:r>
              <a:rPr lang="en-GB" sz="700" spc="-5">
                <a:latin typeface="Arial"/>
                <a:cs typeface="Arial"/>
              </a:rPr>
              <a:t>applicable</a:t>
            </a:r>
            <a:r>
              <a:rPr lang="en-GB" sz="700" spc="95">
                <a:latin typeface="Arial"/>
                <a:cs typeface="Arial"/>
              </a:rPr>
              <a:t> </a:t>
            </a:r>
            <a:r>
              <a:rPr lang="en-GB" sz="700" spc="-5">
                <a:latin typeface="Arial"/>
                <a:cs typeface="Arial"/>
              </a:rPr>
              <a:t>requirements</a:t>
            </a:r>
            <a:r>
              <a:rPr lang="en-GB" sz="700" spc="90">
                <a:latin typeface="Arial"/>
                <a:cs typeface="Arial"/>
              </a:rPr>
              <a:t> </a:t>
            </a:r>
            <a:r>
              <a:rPr lang="en-GB" sz="700" spc="-5">
                <a:latin typeface="Arial"/>
                <a:cs typeface="Arial"/>
              </a:rPr>
              <a:t>of</a:t>
            </a:r>
            <a:r>
              <a:rPr lang="en-GB" sz="700" spc="80">
                <a:latin typeface="Arial"/>
                <a:cs typeface="Arial"/>
              </a:rPr>
              <a:t> </a:t>
            </a:r>
            <a:r>
              <a:rPr lang="en-GB" sz="700" spc="-5">
                <a:latin typeface="Arial"/>
                <a:cs typeface="Arial"/>
              </a:rPr>
              <a:t>Applicable Data</a:t>
            </a:r>
            <a:r>
              <a:rPr lang="en-GB" sz="700" spc="95">
                <a:latin typeface="Arial"/>
                <a:cs typeface="Arial"/>
              </a:rPr>
              <a:t> </a:t>
            </a:r>
            <a:r>
              <a:rPr lang="en-GB" sz="700" spc="-5">
                <a:latin typeface="Arial"/>
                <a:cs typeface="Arial"/>
              </a:rPr>
              <a:t>Protection</a:t>
            </a:r>
            <a:r>
              <a:rPr lang="en-GB" sz="700" spc="105">
                <a:latin typeface="Arial"/>
                <a:cs typeface="Arial"/>
              </a:rPr>
              <a:t> </a:t>
            </a:r>
            <a:r>
              <a:rPr lang="en-GB" sz="700" spc="-5">
                <a:latin typeface="Arial"/>
                <a:cs typeface="Arial"/>
              </a:rPr>
              <a:t>Laws.</a:t>
            </a:r>
            <a:r>
              <a:rPr lang="en-GB" sz="700" spc="95">
                <a:latin typeface="Arial"/>
                <a:cs typeface="Arial"/>
              </a:rPr>
              <a:t> </a:t>
            </a:r>
            <a:r>
              <a:rPr lang="en-GB" sz="700" spc="-5">
                <a:latin typeface="Arial"/>
                <a:cs typeface="Arial"/>
              </a:rPr>
              <a:t>This</a:t>
            </a:r>
            <a:r>
              <a:rPr lang="en-GB" sz="700" spc="95">
                <a:latin typeface="Arial"/>
                <a:cs typeface="Arial"/>
              </a:rPr>
              <a:t> </a:t>
            </a:r>
            <a:r>
              <a:rPr lang="en-GB" sz="700" spc="-5">
                <a:latin typeface="Arial"/>
                <a:cs typeface="Arial"/>
              </a:rPr>
              <a:t>Appendix</a:t>
            </a:r>
            <a:r>
              <a:rPr lang="en-GB" sz="700" spc="110">
                <a:latin typeface="Arial"/>
                <a:cs typeface="Arial"/>
              </a:rPr>
              <a:t> </a:t>
            </a:r>
            <a:r>
              <a:rPr lang="en-GB" sz="700" spc="-5">
                <a:latin typeface="Arial"/>
                <a:cs typeface="Arial"/>
              </a:rPr>
              <a:t>is</a:t>
            </a:r>
            <a:r>
              <a:rPr lang="en-GB" sz="700" spc="95">
                <a:latin typeface="Arial"/>
                <a:cs typeface="Arial"/>
              </a:rPr>
              <a:t> </a:t>
            </a:r>
            <a:r>
              <a:rPr lang="en-GB" sz="700" spc="-5">
                <a:latin typeface="Arial"/>
                <a:cs typeface="Arial"/>
              </a:rPr>
              <a:t>in</a:t>
            </a:r>
            <a:r>
              <a:rPr lang="en-GB" sz="700" spc="100">
                <a:latin typeface="Arial"/>
                <a:cs typeface="Arial"/>
              </a:rPr>
              <a:t> </a:t>
            </a:r>
            <a:r>
              <a:rPr lang="en-GB" sz="700" spc="-5">
                <a:latin typeface="Arial"/>
                <a:cs typeface="Arial"/>
              </a:rPr>
              <a:t>addition</a:t>
            </a:r>
            <a:r>
              <a:rPr lang="en-GB" sz="700" spc="95">
                <a:latin typeface="Arial"/>
                <a:cs typeface="Arial"/>
              </a:rPr>
              <a:t> </a:t>
            </a:r>
            <a:r>
              <a:rPr lang="en-GB" sz="700">
                <a:latin typeface="Arial"/>
                <a:cs typeface="Arial"/>
              </a:rPr>
              <a:t>to,</a:t>
            </a:r>
            <a:r>
              <a:rPr lang="en-GB" sz="700" spc="105">
                <a:latin typeface="Arial"/>
                <a:cs typeface="Arial"/>
              </a:rPr>
              <a:t> </a:t>
            </a:r>
            <a:r>
              <a:rPr lang="en-GB" sz="700" spc="-5">
                <a:latin typeface="Arial"/>
                <a:cs typeface="Arial"/>
              </a:rPr>
              <a:t>and</a:t>
            </a:r>
            <a:r>
              <a:rPr lang="en-GB" sz="700" spc="95">
                <a:latin typeface="Arial"/>
                <a:cs typeface="Arial"/>
              </a:rPr>
              <a:t> </a:t>
            </a:r>
            <a:r>
              <a:rPr lang="en-GB" sz="700" spc="-5">
                <a:latin typeface="Arial"/>
                <a:cs typeface="Arial"/>
              </a:rPr>
              <a:t>does</a:t>
            </a:r>
            <a:r>
              <a:rPr lang="en-GB" sz="700" spc="110">
                <a:latin typeface="Arial"/>
                <a:cs typeface="Arial"/>
              </a:rPr>
              <a:t> </a:t>
            </a:r>
            <a:r>
              <a:rPr lang="en-GB" sz="700" spc="-10">
                <a:latin typeface="Arial"/>
                <a:cs typeface="Arial"/>
              </a:rPr>
              <a:t>not</a:t>
            </a:r>
            <a:r>
              <a:rPr lang="en-GB" sz="700" spc="105">
                <a:latin typeface="Arial"/>
                <a:cs typeface="Arial"/>
              </a:rPr>
              <a:t> </a:t>
            </a:r>
            <a:r>
              <a:rPr lang="en-GB" sz="700" spc="-5">
                <a:latin typeface="Arial"/>
                <a:cs typeface="Arial"/>
              </a:rPr>
              <a:t>relieve, remove</a:t>
            </a:r>
            <a:r>
              <a:rPr lang="en-GB" sz="700" spc="235">
                <a:latin typeface="Arial"/>
                <a:cs typeface="Arial"/>
              </a:rPr>
              <a:t> </a:t>
            </a:r>
            <a:r>
              <a:rPr lang="en-GB" sz="700" spc="-5">
                <a:latin typeface="Arial"/>
                <a:cs typeface="Arial"/>
              </a:rPr>
              <a:t>or</a:t>
            </a:r>
            <a:r>
              <a:rPr lang="en-GB" sz="700" spc="250">
                <a:latin typeface="Arial"/>
                <a:cs typeface="Arial"/>
              </a:rPr>
              <a:t> </a:t>
            </a:r>
            <a:r>
              <a:rPr lang="en-GB" sz="700" spc="-5">
                <a:latin typeface="Arial"/>
                <a:cs typeface="Arial"/>
              </a:rPr>
              <a:t>replace,</a:t>
            </a:r>
            <a:r>
              <a:rPr lang="en-GB" sz="700" spc="240">
                <a:latin typeface="Arial"/>
                <a:cs typeface="Arial"/>
              </a:rPr>
              <a:t> </a:t>
            </a:r>
            <a:r>
              <a:rPr lang="en-GB" sz="700" spc="-5">
                <a:latin typeface="Arial"/>
                <a:cs typeface="Arial"/>
              </a:rPr>
              <a:t>a</a:t>
            </a:r>
            <a:r>
              <a:rPr lang="en-GB" sz="700" spc="245">
                <a:latin typeface="Arial"/>
                <a:cs typeface="Arial"/>
              </a:rPr>
              <a:t> </a:t>
            </a:r>
            <a:r>
              <a:rPr lang="en-GB" sz="700" spc="-5">
                <a:latin typeface="Arial"/>
                <a:cs typeface="Arial"/>
              </a:rPr>
              <a:t>party's</a:t>
            </a:r>
            <a:r>
              <a:rPr lang="en-GB" sz="700" spc="254">
                <a:latin typeface="Arial"/>
                <a:cs typeface="Arial"/>
              </a:rPr>
              <a:t> </a:t>
            </a:r>
            <a:r>
              <a:rPr lang="en-GB" sz="700" spc="-5">
                <a:latin typeface="Arial"/>
                <a:cs typeface="Arial"/>
              </a:rPr>
              <a:t>obligations</a:t>
            </a:r>
            <a:r>
              <a:rPr lang="en-GB" sz="700" spc="240">
                <a:latin typeface="Arial"/>
                <a:cs typeface="Arial"/>
              </a:rPr>
              <a:t> </a:t>
            </a:r>
            <a:r>
              <a:rPr lang="en-GB" sz="700">
                <a:latin typeface="Arial"/>
                <a:cs typeface="Arial"/>
              </a:rPr>
              <a:t>or</a:t>
            </a:r>
            <a:r>
              <a:rPr lang="en-GB" sz="700" spc="229">
                <a:latin typeface="Arial"/>
                <a:cs typeface="Arial"/>
              </a:rPr>
              <a:t> </a:t>
            </a:r>
            <a:r>
              <a:rPr lang="en-GB" sz="700" spc="-5">
                <a:latin typeface="Arial"/>
                <a:cs typeface="Arial"/>
              </a:rPr>
              <a:t>rights</a:t>
            </a:r>
            <a:r>
              <a:rPr lang="en-GB" sz="700" spc="254">
                <a:latin typeface="Arial"/>
                <a:cs typeface="Arial"/>
              </a:rPr>
              <a:t> </a:t>
            </a:r>
            <a:r>
              <a:rPr lang="en-GB" sz="700" spc="-5">
                <a:latin typeface="Arial"/>
                <a:cs typeface="Arial"/>
              </a:rPr>
              <a:t>under</a:t>
            </a:r>
            <a:r>
              <a:rPr lang="en-GB" sz="700" spc="229">
                <a:latin typeface="Arial"/>
                <a:cs typeface="Arial"/>
              </a:rPr>
              <a:t> </a:t>
            </a:r>
            <a:r>
              <a:rPr lang="en-GB" sz="700" spc="-5">
                <a:latin typeface="Arial"/>
                <a:cs typeface="Arial"/>
              </a:rPr>
              <a:t>Applicable</a:t>
            </a:r>
            <a:r>
              <a:rPr lang="en-GB" sz="700" spc="240">
                <a:latin typeface="Arial"/>
                <a:cs typeface="Arial"/>
              </a:rPr>
              <a:t> </a:t>
            </a:r>
            <a:r>
              <a:rPr lang="en-GB" sz="700" spc="-5">
                <a:latin typeface="Arial"/>
                <a:cs typeface="Arial"/>
              </a:rPr>
              <a:t>Data P</a:t>
            </a:r>
            <a:r>
              <a:rPr lang="en-GB" sz="700" spc="-10">
                <a:latin typeface="Arial"/>
                <a:cs typeface="Arial"/>
              </a:rPr>
              <a:t>rot</a:t>
            </a:r>
            <a:r>
              <a:rPr lang="en-GB" sz="700">
                <a:latin typeface="Arial"/>
                <a:cs typeface="Arial"/>
              </a:rPr>
              <a:t>e</a:t>
            </a:r>
            <a:r>
              <a:rPr lang="en-GB" sz="700" spc="-5">
                <a:latin typeface="Arial"/>
                <a:cs typeface="Arial"/>
              </a:rPr>
              <a:t>c</a:t>
            </a:r>
            <a:r>
              <a:rPr lang="en-GB" sz="700" spc="-10">
                <a:latin typeface="Arial"/>
                <a:cs typeface="Arial"/>
              </a:rPr>
              <a:t>t</a:t>
            </a:r>
            <a:r>
              <a:rPr lang="en-GB" sz="700" spc="-5">
                <a:latin typeface="Arial"/>
                <a:cs typeface="Arial"/>
              </a:rPr>
              <a:t>i</a:t>
            </a:r>
            <a:r>
              <a:rPr lang="en-GB" sz="700">
                <a:latin typeface="Arial"/>
                <a:cs typeface="Arial"/>
              </a:rPr>
              <a:t>o</a:t>
            </a:r>
            <a:r>
              <a:rPr lang="en-GB" sz="700" spc="-5">
                <a:latin typeface="Arial"/>
                <a:cs typeface="Arial"/>
              </a:rPr>
              <a:t>n</a:t>
            </a:r>
            <a:r>
              <a:rPr lang="en-GB" sz="700" spc="-10">
                <a:latin typeface="Arial"/>
                <a:cs typeface="Arial"/>
              </a:rPr>
              <a:t> </a:t>
            </a:r>
            <a:r>
              <a:rPr lang="en-GB" sz="700">
                <a:latin typeface="Arial"/>
                <a:cs typeface="Arial"/>
              </a:rPr>
              <a:t>L</a:t>
            </a:r>
            <a:r>
              <a:rPr lang="en-GB" sz="700" spc="-10">
                <a:latin typeface="Arial"/>
                <a:cs typeface="Arial"/>
              </a:rPr>
              <a:t>a</a:t>
            </a:r>
            <a:r>
              <a:rPr lang="en-GB" sz="700" spc="-5">
                <a:latin typeface="Arial"/>
                <a:cs typeface="Arial"/>
              </a:rPr>
              <a:t>ws.</a:t>
            </a:r>
            <a:endParaRPr lang="en-GB" sz="700">
              <a:latin typeface="Arial"/>
              <a:cs typeface="Arial"/>
            </a:endParaRPr>
          </a:p>
          <a:p>
            <a:pPr marL="270000" indent="-270000">
              <a:spcBef>
                <a:spcPts val="300"/>
              </a:spcBef>
              <a:spcAft>
                <a:spcPts val="300"/>
              </a:spcAft>
              <a:tabLst>
                <a:tab pos="289560" algn="l"/>
              </a:tabLst>
            </a:pPr>
            <a:r>
              <a:rPr lang="en-GB" sz="700" b="1">
                <a:latin typeface="Arial"/>
                <a:cs typeface="Arial"/>
              </a:rPr>
              <a:t>1.3</a:t>
            </a:r>
            <a:r>
              <a:rPr lang="en-GB" sz="700">
                <a:latin typeface="Arial"/>
                <a:cs typeface="Arial"/>
              </a:rPr>
              <a:t>	</a:t>
            </a:r>
            <a:r>
              <a:rPr lang="en-GB" sz="700" spc="-5">
                <a:latin typeface="Arial"/>
                <a:cs typeface="Arial"/>
              </a:rPr>
              <a:t>Where</a:t>
            </a:r>
            <a:r>
              <a:rPr lang="en-GB" sz="700" spc="220">
                <a:latin typeface="Arial"/>
                <a:cs typeface="Arial"/>
              </a:rPr>
              <a:t> </a:t>
            </a:r>
            <a:r>
              <a:rPr lang="en-GB" sz="700" spc="-5">
                <a:latin typeface="Arial"/>
                <a:cs typeface="Arial"/>
              </a:rPr>
              <a:t>Client</a:t>
            </a:r>
            <a:r>
              <a:rPr lang="en-GB" sz="700" spc="220">
                <a:latin typeface="Arial"/>
                <a:cs typeface="Arial"/>
              </a:rPr>
              <a:t> </a:t>
            </a:r>
            <a:r>
              <a:rPr lang="en-GB" sz="700" spc="-5">
                <a:latin typeface="Arial"/>
                <a:cs typeface="Arial"/>
              </a:rPr>
              <a:t>Personal</a:t>
            </a:r>
            <a:r>
              <a:rPr lang="en-GB" sz="700" spc="235">
                <a:latin typeface="Arial"/>
                <a:cs typeface="Arial"/>
              </a:rPr>
              <a:t> </a:t>
            </a:r>
            <a:r>
              <a:rPr lang="en-GB" sz="700" spc="-5">
                <a:latin typeface="Arial"/>
                <a:cs typeface="Arial"/>
              </a:rPr>
              <a:t>Data</a:t>
            </a:r>
            <a:r>
              <a:rPr lang="en-GB" sz="700" spc="220">
                <a:latin typeface="Arial"/>
                <a:cs typeface="Arial"/>
              </a:rPr>
              <a:t> </a:t>
            </a:r>
            <a:r>
              <a:rPr lang="en-GB" sz="700" spc="-5">
                <a:latin typeface="Arial"/>
                <a:cs typeface="Arial"/>
              </a:rPr>
              <a:t>is</a:t>
            </a:r>
            <a:r>
              <a:rPr lang="en-GB" sz="700" spc="220">
                <a:latin typeface="Arial"/>
                <a:cs typeface="Arial"/>
              </a:rPr>
              <a:t> </a:t>
            </a:r>
            <a:r>
              <a:rPr lang="en-GB" sz="700" spc="-5">
                <a:latin typeface="Arial"/>
                <a:cs typeface="Arial"/>
              </a:rPr>
              <a:t>transferred</a:t>
            </a:r>
            <a:r>
              <a:rPr lang="en-GB" sz="700" spc="229">
                <a:latin typeface="Arial"/>
                <a:cs typeface="Arial"/>
              </a:rPr>
              <a:t> </a:t>
            </a:r>
            <a:r>
              <a:rPr lang="en-GB" sz="700" spc="-5">
                <a:latin typeface="Arial"/>
                <a:cs typeface="Arial"/>
              </a:rPr>
              <a:t>to</a:t>
            </a:r>
            <a:r>
              <a:rPr lang="en-GB" sz="700" spc="220">
                <a:latin typeface="Arial"/>
                <a:cs typeface="Arial"/>
              </a:rPr>
              <a:t> </a:t>
            </a:r>
            <a:r>
              <a:rPr lang="en-GB" sz="700" spc="-5">
                <a:latin typeface="Arial"/>
                <a:cs typeface="Arial"/>
              </a:rPr>
              <a:t>the</a:t>
            </a:r>
            <a:r>
              <a:rPr lang="en-GB" sz="700" spc="220">
                <a:latin typeface="Arial"/>
                <a:cs typeface="Arial"/>
              </a:rPr>
              <a:t> </a:t>
            </a:r>
            <a:r>
              <a:rPr lang="en-GB" sz="700" spc="-5">
                <a:latin typeface="Arial"/>
                <a:cs typeface="Arial"/>
              </a:rPr>
              <a:t>Supplier,</a:t>
            </a:r>
            <a:r>
              <a:rPr lang="en-GB" sz="700" spc="220">
                <a:latin typeface="Arial"/>
                <a:cs typeface="Arial"/>
              </a:rPr>
              <a:t> </a:t>
            </a:r>
            <a:r>
              <a:rPr lang="en-GB" sz="700" spc="-5">
                <a:latin typeface="Arial"/>
                <a:cs typeface="Arial"/>
              </a:rPr>
              <a:t>without prejudice</a:t>
            </a:r>
            <a:r>
              <a:rPr lang="en-GB" sz="700" spc="10">
                <a:latin typeface="Arial"/>
                <a:cs typeface="Arial"/>
              </a:rPr>
              <a:t> </a:t>
            </a:r>
            <a:r>
              <a:rPr lang="en-GB" sz="700" spc="-5">
                <a:latin typeface="Arial"/>
                <a:cs typeface="Arial"/>
              </a:rPr>
              <a:t>to</a:t>
            </a:r>
            <a:r>
              <a:rPr lang="en-GB" sz="700" spc="10">
                <a:latin typeface="Arial"/>
                <a:cs typeface="Arial"/>
              </a:rPr>
              <a:t> </a:t>
            </a:r>
            <a:r>
              <a:rPr lang="en-GB" sz="700" spc="-5">
                <a:latin typeface="Arial"/>
                <a:cs typeface="Arial"/>
              </a:rPr>
              <a:t>the</a:t>
            </a:r>
            <a:r>
              <a:rPr lang="en-GB" sz="700" spc="15">
                <a:latin typeface="Arial"/>
                <a:cs typeface="Arial"/>
              </a:rPr>
              <a:t> </a:t>
            </a:r>
            <a:r>
              <a:rPr lang="en-GB" sz="700" spc="-5">
                <a:latin typeface="Arial"/>
                <a:cs typeface="Arial"/>
              </a:rPr>
              <a:t>generality</a:t>
            </a:r>
            <a:r>
              <a:rPr lang="en-GB" sz="700" spc="10">
                <a:latin typeface="Arial"/>
                <a:cs typeface="Arial"/>
              </a:rPr>
              <a:t> </a:t>
            </a:r>
            <a:r>
              <a:rPr lang="en-GB" sz="700" spc="-5">
                <a:latin typeface="Arial"/>
                <a:cs typeface="Arial"/>
              </a:rPr>
              <a:t>of</a:t>
            </a:r>
            <a:r>
              <a:rPr lang="en-GB" sz="700" spc="15">
                <a:latin typeface="Arial"/>
                <a:cs typeface="Arial"/>
              </a:rPr>
              <a:t> </a:t>
            </a:r>
            <a:r>
              <a:rPr lang="en-GB" sz="700" spc="-5">
                <a:latin typeface="Arial"/>
                <a:cs typeface="Arial"/>
              </a:rPr>
              <a:t>clause</a:t>
            </a:r>
            <a:r>
              <a:rPr lang="en-GB" sz="700" spc="20">
                <a:latin typeface="Arial"/>
                <a:cs typeface="Arial"/>
              </a:rPr>
              <a:t> </a:t>
            </a:r>
            <a:r>
              <a:rPr lang="en-GB" sz="700" spc="-5">
                <a:latin typeface="Arial"/>
                <a:cs typeface="Arial"/>
              </a:rPr>
              <a:t>1.2,</a:t>
            </a:r>
            <a:r>
              <a:rPr lang="en-GB" sz="700" spc="15">
                <a:latin typeface="Arial"/>
                <a:cs typeface="Arial"/>
              </a:rPr>
              <a:t> </a:t>
            </a:r>
            <a:r>
              <a:rPr lang="en-GB" sz="700" spc="-10">
                <a:latin typeface="Arial"/>
                <a:cs typeface="Arial"/>
              </a:rPr>
              <a:t>the</a:t>
            </a:r>
            <a:r>
              <a:rPr lang="en-GB" sz="700" spc="10">
                <a:latin typeface="Arial"/>
                <a:cs typeface="Arial"/>
              </a:rPr>
              <a:t> </a:t>
            </a:r>
            <a:r>
              <a:rPr lang="en-GB" sz="700" spc="-5">
                <a:latin typeface="Arial"/>
                <a:cs typeface="Arial"/>
              </a:rPr>
              <a:t>Client</a:t>
            </a:r>
            <a:r>
              <a:rPr lang="en-GB" sz="700" spc="15">
                <a:latin typeface="Arial"/>
                <a:cs typeface="Arial"/>
              </a:rPr>
              <a:t> </a:t>
            </a:r>
            <a:r>
              <a:rPr lang="en-GB" sz="700" spc="-5">
                <a:latin typeface="Arial"/>
                <a:cs typeface="Arial"/>
              </a:rPr>
              <a:t>will</a:t>
            </a:r>
            <a:r>
              <a:rPr lang="en-GB" sz="700" spc="15">
                <a:latin typeface="Arial"/>
                <a:cs typeface="Arial"/>
              </a:rPr>
              <a:t> </a:t>
            </a:r>
            <a:r>
              <a:rPr lang="en-GB" sz="700" spc="-5">
                <a:latin typeface="Arial"/>
                <a:cs typeface="Arial"/>
              </a:rPr>
              <a:t>ensure</a:t>
            </a:r>
            <a:r>
              <a:rPr lang="en-GB" sz="700" spc="15">
                <a:latin typeface="Arial"/>
                <a:cs typeface="Arial"/>
              </a:rPr>
              <a:t> </a:t>
            </a:r>
            <a:r>
              <a:rPr lang="en-GB" sz="700" spc="-5">
                <a:latin typeface="Arial"/>
                <a:cs typeface="Arial"/>
              </a:rPr>
              <a:t>that</a:t>
            </a:r>
            <a:r>
              <a:rPr lang="en-GB" sz="700" spc="10">
                <a:latin typeface="Arial"/>
                <a:cs typeface="Arial"/>
              </a:rPr>
              <a:t> </a:t>
            </a:r>
            <a:r>
              <a:rPr lang="en-GB" sz="700" spc="-5">
                <a:latin typeface="Arial"/>
                <a:cs typeface="Arial"/>
              </a:rPr>
              <a:t>it</a:t>
            </a:r>
            <a:r>
              <a:rPr lang="en-GB" sz="700" spc="15">
                <a:latin typeface="Arial"/>
                <a:cs typeface="Arial"/>
              </a:rPr>
              <a:t> </a:t>
            </a:r>
            <a:r>
              <a:rPr lang="en-GB" sz="700" spc="-5">
                <a:latin typeface="Arial"/>
                <a:cs typeface="Arial"/>
              </a:rPr>
              <a:t>and/or</a:t>
            </a:r>
            <a:r>
              <a:rPr lang="en-GB" sz="700" spc="10">
                <a:latin typeface="Arial"/>
                <a:cs typeface="Arial"/>
              </a:rPr>
              <a:t> </a:t>
            </a:r>
            <a:r>
              <a:rPr lang="en-GB" sz="700" spc="-5">
                <a:latin typeface="Arial"/>
                <a:cs typeface="Arial"/>
              </a:rPr>
              <a:t>the organisation</a:t>
            </a:r>
            <a:br>
              <a:rPr lang="en-GB" sz="700" spc="-5">
                <a:latin typeface="Arial"/>
                <a:cs typeface="Arial"/>
              </a:rPr>
            </a:br>
            <a:r>
              <a:rPr lang="en-GB" sz="700" spc="-5">
                <a:latin typeface="Arial"/>
                <a:cs typeface="Arial"/>
              </a:rPr>
              <a:t>that</a:t>
            </a:r>
            <a:r>
              <a:rPr lang="en-GB" sz="700" spc="310">
                <a:latin typeface="Arial"/>
                <a:cs typeface="Arial"/>
              </a:rPr>
              <a:t> </a:t>
            </a:r>
            <a:r>
              <a:rPr lang="en-GB" sz="700" spc="-5">
                <a:latin typeface="Arial"/>
                <a:cs typeface="Arial"/>
              </a:rPr>
              <a:t>supplies</a:t>
            </a:r>
            <a:r>
              <a:rPr lang="en-GB" sz="700" spc="315">
                <a:latin typeface="Arial"/>
                <a:cs typeface="Arial"/>
              </a:rPr>
              <a:t> </a:t>
            </a:r>
            <a:r>
              <a:rPr lang="en-GB" sz="700" spc="-5">
                <a:latin typeface="Arial"/>
                <a:cs typeface="Arial"/>
              </a:rPr>
              <a:t>the</a:t>
            </a:r>
            <a:r>
              <a:rPr lang="en-GB" sz="700" spc="305">
                <a:latin typeface="Arial"/>
                <a:cs typeface="Arial"/>
              </a:rPr>
              <a:t> </a:t>
            </a:r>
            <a:r>
              <a:rPr lang="en-GB" sz="700">
                <a:latin typeface="Arial"/>
                <a:cs typeface="Arial"/>
              </a:rPr>
              <a:t>Client</a:t>
            </a:r>
            <a:r>
              <a:rPr lang="en-GB" sz="700" spc="310">
                <a:latin typeface="Arial"/>
                <a:cs typeface="Arial"/>
              </a:rPr>
              <a:t> </a:t>
            </a:r>
            <a:r>
              <a:rPr lang="en-GB" sz="700" spc="-5">
                <a:latin typeface="Arial"/>
                <a:cs typeface="Arial"/>
              </a:rPr>
              <a:t>Personal</a:t>
            </a:r>
            <a:r>
              <a:rPr lang="en-GB" sz="700" spc="315">
                <a:latin typeface="Arial"/>
                <a:cs typeface="Arial"/>
              </a:rPr>
              <a:t> </a:t>
            </a:r>
            <a:r>
              <a:rPr lang="en-GB" sz="700" spc="-5">
                <a:latin typeface="Arial"/>
                <a:cs typeface="Arial"/>
              </a:rPr>
              <a:t>Data</a:t>
            </a:r>
            <a:r>
              <a:rPr lang="en-GB" sz="700" spc="315">
                <a:latin typeface="Arial"/>
                <a:cs typeface="Arial"/>
              </a:rPr>
              <a:t> </a:t>
            </a:r>
            <a:r>
              <a:rPr lang="en-GB" sz="700" spc="-10">
                <a:latin typeface="Arial"/>
                <a:cs typeface="Arial"/>
              </a:rPr>
              <a:t>has</a:t>
            </a:r>
            <a:r>
              <a:rPr lang="en-GB" sz="700" spc="325">
                <a:latin typeface="Arial"/>
                <a:cs typeface="Arial"/>
              </a:rPr>
              <a:t> </a:t>
            </a:r>
            <a:r>
              <a:rPr lang="en-GB" sz="700" spc="-10">
                <a:latin typeface="Arial"/>
                <a:cs typeface="Arial"/>
              </a:rPr>
              <a:t>the</a:t>
            </a:r>
            <a:r>
              <a:rPr lang="en-GB" sz="700" spc="320">
                <a:latin typeface="Arial"/>
                <a:cs typeface="Arial"/>
              </a:rPr>
              <a:t> </a:t>
            </a:r>
            <a:r>
              <a:rPr lang="en-GB" sz="700" spc="-5">
                <a:latin typeface="Arial"/>
                <a:cs typeface="Arial"/>
              </a:rPr>
              <a:t>necessary appropriate</a:t>
            </a:r>
            <a:r>
              <a:rPr lang="en-GB" sz="700" spc="5">
                <a:latin typeface="Arial"/>
                <a:cs typeface="Arial"/>
              </a:rPr>
              <a:t> </a:t>
            </a:r>
            <a:r>
              <a:rPr lang="en-GB" sz="700" spc="-5">
                <a:latin typeface="Arial"/>
                <a:cs typeface="Arial"/>
              </a:rPr>
              <a:t>legal</a:t>
            </a:r>
            <a:r>
              <a:rPr lang="en-GB" sz="700" spc="15">
                <a:latin typeface="Arial"/>
                <a:cs typeface="Arial"/>
              </a:rPr>
              <a:t> </a:t>
            </a:r>
            <a:r>
              <a:rPr lang="en-GB" sz="700" spc="-5">
                <a:latin typeface="Arial"/>
                <a:cs typeface="Arial"/>
              </a:rPr>
              <a:t>basis</a:t>
            </a:r>
            <a:r>
              <a:rPr lang="en-GB" sz="700" spc="25">
                <a:latin typeface="Arial"/>
                <a:cs typeface="Arial"/>
              </a:rPr>
              <a:t> </a:t>
            </a:r>
            <a:r>
              <a:rPr lang="en-GB" sz="700" spc="-10">
                <a:latin typeface="Arial"/>
                <a:cs typeface="Arial"/>
              </a:rPr>
              <a:t>and</a:t>
            </a:r>
            <a:r>
              <a:rPr lang="en-GB" sz="700" spc="25">
                <a:latin typeface="Arial"/>
                <a:cs typeface="Arial"/>
              </a:rPr>
              <a:t> </a:t>
            </a:r>
            <a:r>
              <a:rPr lang="en-GB" sz="700" spc="-5">
                <a:latin typeface="Arial"/>
                <a:cs typeface="Arial"/>
              </a:rPr>
              <a:t>notice(s)</a:t>
            </a:r>
            <a:r>
              <a:rPr lang="en-GB" sz="700" spc="5">
                <a:latin typeface="Arial"/>
                <a:cs typeface="Arial"/>
              </a:rPr>
              <a:t> </a:t>
            </a:r>
            <a:r>
              <a:rPr lang="en-GB" sz="700" spc="-5">
                <a:latin typeface="Arial"/>
                <a:cs typeface="Arial"/>
              </a:rPr>
              <a:t>in</a:t>
            </a:r>
            <a:r>
              <a:rPr lang="en-GB" sz="700" spc="20">
                <a:latin typeface="Arial"/>
                <a:cs typeface="Arial"/>
              </a:rPr>
              <a:t> </a:t>
            </a:r>
            <a:r>
              <a:rPr lang="en-GB" sz="700" spc="-5">
                <a:latin typeface="Arial"/>
                <a:cs typeface="Arial"/>
              </a:rPr>
              <a:t>place</a:t>
            </a:r>
            <a:r>
              <a:rPr lang="en-GB" sz="700" spc="20">
                <a:latin typeface="Arial"/>
                <a:cs typeface="Arial"/>
              </a:rPr>
              <a:t> </a:t>
            </a:r>
            <a:r>
              <a:rPr lang="en-GB" sz="700" spc="-5">
                <a:latin typeface="Arial"/>
                <a:cs typeface="Arial"/>
              </a:rPr>
              <a:t>to</a:t>
            </a:r>
            <a:r>
              <a:rPr lang="en-GB" sz="700" spc="10">
                <a:latin typeface="Arial"/>
                <a:cs typeface="Arial"/>
              </a:rPr>
              <a:t> </a:t>
            </a:r>
            <a:r>
              <a:rPr lang="en-GB" sz="700" spc="-5">
                <a:latin typeface="Arial"/>
                <a:cs typeface="Arial"/>
              </a:rPr>
              <a:t>enable</a:t>
            </a:r>
            <a:r>
              <a:rPr lang="en-GB" sz="700" spc="10">
                <a:latin typeface="Arial"/>
                <a:cs typeface="Arial"/>
              </a:rPr>
              <a:t> </a:t>
            </a:r>
            <a:r>
              <a:rPr lang="en-GB" sz="700" spc="-5">
                <a:latin typeface="Arial"/>
                <a:cs typeface="Arial"/>
              </a:rPr>
              <a:t>lawful</a:t>
            </a:r>
            <a:r>
              <a:rPr lang="en-GB" sz="700" spc="15">
                <a:latin typeface="Arial"/>
                <a:cs typeface="Arial"/>
              </a:rPr>
              <a:t> </a:t>
            </a:r>
            <a:r>
              <a:rPr lang="en-GB" sz="700" spc="-5">
                <a:latin typeface="Arial"/>
                <a:cs typeface="Arial"/>
              </a:rPr>
              <a:t>transfer</a:t>
            </a:r>
            <a:r>
              <a:rPr lang="en-GB" sz="700" spc="10">
                <a:latin typeface="Arial"/>
                <a:cs typeface="Arial"/>
              </a:rPr>
              <a:t> </a:t>
            </a:r>
            <a:r>
              <a:rPr lang="en-GB" sz="700" spc="-5">
                <a:latin typeface="Arial"/>
                <a:cs typeface="Arial"/>
              </a:rPr>
              <a:t>of</a:t>
            </a:r>
            <a:r>
              <a:rPr lang="en-GB" sz="700" spc="10">
                <a:latin typeface="Arial"/>
                <a:cs typeface="Arial"/>
              </a:rPr>
              <a:t> </a:t>
            </a:r>
            <a:r>
              <a:rPr lang="en-GB" sz="700" spc="-5">
                <a:latin typeface="Arial"/>
                <a:cs typeface="Arial"/>
              </a:rPr>
              <a:t>Client Personal</a:t>
            </a:r>
            <a:r>
              <a:rPr lang="en-GB" sz="700" spc="15">
                <a:latin typeface="Arial"/>
                <a:cs typeface="Arial"/>
              </a:rPr>
              <a:t> </a:t>
            </a:r>
            <a:r>
              <a:rPr lang="en-GB" sz="700" spc="-5">
                <a:latin typeface="Arial"/>
                <a:cs typeface="Arial"/>
              </a:rPr>
              <a:t>Data </a:t>
            </a:r>
            <a:r>
              <a:rPr lang="en-GB" sz="700">
                <a:latin typeface="Arial"/>
                <a:cs typeface="Arial"/>
              </a:rPr>
              <a:t>to</a:t>
            </a:r>
            <a:r>
              <a:rPr lang="en-GB" sz="700" spc="-5">
                <a:latin typeface="Arial"/>
                <a:cs typeface="Arial"/>
              </a:rPr>
              <a:t> the Supplier</a:t>
            </a:r>
            <a:r>
              <a:rPr lang="en-GB" sz="700" spc="10">
                <a:latin typeface="Arial"/>
                <a:cs typeface="Arial"/>
              </a:rPr>
              <a:t> </a:t>
            </a:r>
            <a:r>
              <a:rPr lang="en-GB" sz="700" spc="-5">
                <a:latin typeface="Arial"/>
                <a:cs typeface="Arial"/>
              </a:rPr>
              <a:t>for</a:t>
            </a:r>
            <a:r>
              <a:rPr lang="en-GB" sz="700" spc="10">
                <a:latin typeface="Arial"/>
                <a:cs typeface="Arial"/>
              </a:rPr>
              <a:t> </a:t>
            </a:r>
            <a:r>
              <a:rPr lang="en-GB" sz="700" spc="-5">
                <a:latin typeface="Arial"/>
                <a:cs typeface="Arial"/>
              </a:rPr>
              <a:t>the duration</a:t>
            </a:r>
            <a:r>
              <a:rPr lang="en-GB" sz="700" spc="10">
                <a:latin typeface="Arial"/>
                <a:cs typeface="Arial"/>
              </a:rPr>
              <a:t> </a:t>
            </a:r>
            <a:r>
              <a:rPr lang="en-GB" sz="700" spc="-5">
                <a:latin typeface="Arial"/>
                <a:cs typeface="Arial"/>
              </a:rPr>
              <a:t>and</a:t>
            </a:r>
            <a:r>
              <a:rPr lang="en-GB" sz="700" spc="10">
                <a:latin typeface="Arial"/>
                <a:cs typeface="Arial"/>
              </a:rPr>
              <a:t> </a:t>
            </a:r>
            <a:r>
              <a:rPr lang="en-GB" sz="700" spc="-5">
                <a:latin typeface="Arial"/>
                <a:cs typeface="Arial"/>
              </a:rPr>
              <a:t>purposes</a:t>
            </a:r>
            <a:r>
              <a:rPr lang="en-GB" sz="700" spc="10">
                <a:latin typeface="Arial"/>
                <a:cs typeface="Arial"/>
              </a:rPr>
              <a:t> </a:t>
            </a:r>
            <a:r>
              <a:rPr lang="en-GB" sz="700" spc="-5">
                <a:latin typeface="Arial"/>
                <a:cs typeface="Arial"/>
              </a:rPr>
              <a:t>of</a:t>
            </a:r>
            <a:r>
              <a:rPr lang="en-GB" sz="700" spc="5">
                <a:latin typeface="Arial"/>
                <a:cs typeface="Arial"/>
              </a:rPr>
              <a:t> </a:t>
            </a:r>
            <a:r>
              <a:rPr lang="en-GB" sz="700" spc="-5">
                <a:latin typeface="Arial"/>
                <a:cs typeface="Arial"/>
              </a:rPr>
              <a:t>this</a:t>
            </a:r>
            <a:r>
              <a:rPr lang="en-GB" sz="700">
                <a:latin typeface="Arial"/>
                <a:cs typeface="Arial"/>
              </a:rPr>
              <a:t> </a:t>
            </a:r>
            <a:r>
              <a:rPr lang="en-GB" sz="700" spc="-5">
                <a:latin typeface="Arial"/>
                <a:cs typeface="Arial"/>
              </a:rPr>
              <a:t>Appendix.</a:t>
            </a:r>
            <a:endParaRPr lang="en-GB" sz="700">
              <a:latin typeface="Arial"/>
              <a:cs typeface="Arial"/>
            </a:endParaRPr>
          </a:p>
          <a:p>
            <a:pPr marL="270000" indent="-270000">
              <a:spcBef>
                <a:spcPts val="300"/>
              </a:spcBef>
              <a:spcAft>
                <a:spcPts val="300"/>
              </a:spcAft>
              <a:tabLst>
                <a:tab pos="289560" algn="l"/>
              </a:tabLst>
            </a:pPr>
            <a:r>
              <a:rPr lang="en-GB" sz="700" b="1">
                <a:latin typeface="Arial"/>
                <a:cs typeface="Arial"/>
              </a:rPr>
              <a:t>1.4</a:t>
            </a:r>
            <a:r>
              <a:rPr lang="en-GB" sz="700">
                <a:latin typeface="Arial"/>
                <a:cs typeface="Arial"/>
              </a:rPr>
              <a:t>	</a:t>
            </a:r>
            <a:r>
              <a:rPr lang="en-GB" sz="700" spc="-5">
                <a:latin typeface="Arial"/>
                <a:cs typeface="Arial"/>
              </a:rPr>
              <a:t> In</a:t>
            </a:r>
            <a:r>
              <a:rPr lang="en-GB" sz="700" spc="50">
                <a:latin typeface="Arial"/>
                <a:cs typeface="Arial"/>
              </a:rPr>
              <a:t> </a:t>
            </a:r>
            <a:r>
              <a:rPr lang="en-GB" sz="700" spc="-5">
                <a:latin typeface="Arial"/>
                <a:cs typeface="Arial"/>
              </a:rPr>
              <a:t>relation</a:t>
            </a:r>
            <a:r>
              <a:rPr lang="en-GB" sz="700" spc="55">
                <a:latin typeface="Arial"/>
                <a:cs typeface="Arial"/>
              </a:rPr>
              <a:t> </a:t>
            </a:r>
            <a:r>
              <a:rPr lang="en-GB" sz="700">
                <a:latin typeface="Arial"/>
                <a:cs typeface="Arial"/>
              </a:rPr>
              <a:t>to</a:t>
            </a:r>
            <a:r>
              <a:rPr lang="en-GB" sz="700" spc="45">
                <a:latin typeface="Arial"/>
                <a:cs typeface="Arial"/>
              </a:rPr>
              <a:t> </a:t>
            </a:r>
            <a:r>
              <a:rPr lang="en-GB" sz="700" spc="-5">
                <a:latin typeface="Arial"/>
                <a:cs typeface="Arial"/>
              </a:rPr>
              <a:t>the</a:t>
            </a:r>
            <a:r>
              <a:rPr lang="en-GB" sz="700" spc="55">
                <a:latin typeface="Arial"/>
                <a:cs typeface="Arial"/>
              </a:rPr>
              <a:t> </a:t>
            </a:r>
            <a:r>
              <a:rPr lang="en-GB" sz="700" spc="-5">
                <a:latin typeface="Arial"/>
                <a:cs typeface="Arial"/>
              </a:rPr>
              <a:t>Client</a:t>
            </a:r>
            <a:r>
              <a:rPr lang="en-GB" sz="700" spc="45">
                <a:latin typeface="Arial"/>
                <a:cs typeface="Arial"/>
              </a:rPr>
              <a:t> </a:t>
            </a:r>
            <a:r>
              <a:rPr lang="en-GB" sz="700" spc="-5">
                <a:latin typeface="Arial"/>
                <a:cs typeface="Arial"/>
              </a:rPr>
              <a:t>Personal</a:t>
            </a:r>
            <a:r>
              <a:rPr lang="en-GB" sz="700" spc="60">
                <a:latin typeface="Arial"/>
                <a:cs typeface="Arial"/>
              </a:rPr>
              <a:t> </a:t>
            </a:r>
            <a:r>
              <a:rPr lang="en-GB" sz="700" spc="-5">
                <a:latin typeface="Arial"/>
                <a:cs typeface="Arial"/>
              </a:rPr>
              <a:t>Data,</a:t>
            </a:r>
            <a:r>
              <a:rPr lang="en-GB" sz="700" spc="60">
                <a:latin typeface="Arial"/>
                <a:cs typeface="Arial"/>
              </a:rPr>
              <a:t> </a:t>
            </a:r>
            <a:r>
              <a:rPr lang="en-GB" sz="700" spc="-5">
                <a:latin typeface="Arial"/>
                <a:cs typeface="Arial"/>
              </a:rPr>
              <a:t>Schedule</a:t>
            </a:r>
            <a:r>
              <a:rPr lang="en-GB" sz="700" spc="55">
                <a:latin typeface="Arial"/>
                <a:cs typeface="Arial"/>
              </a:rPr>
              <a:t> </a:t>
            </a:r>
            <a:r>
              <a:rPr lang="en-GB" sz="700" spc="-5">
                <a:latin typeface="Arial"/>
                <a:cs typeface="Arial"/>
              </a:rPr>
              <a:t>1</a:t>
            </a:r>
            <a:r>
              <a:rPr lang="en-GB" sz="700" spc="45">
                <a:latin typeface="Arial"/>
                <a:cs typeface="Arial"/>
                <a:hlinkClick r:id="" action="ppaction://noaction"/>
              </a:rPr>
              <a:t> </a:t>
            </a:r>
            <a:r>
              <a:rPr lang="en-GB" sz="700" spc="-5">
                <a:latin typeface="Arial"/>
                <a:cs typeface="Arial"/>
              </a:rPr>
              <a:t>sets</a:t>
            </a:r>
            <a:r>
              <a:rPr lang="en-GB" sz="700" spc="60">
                <a:latin typeface="Arial"/>
                <a:cs typeface="Arial"/>
              </a:rPr>
              <a:t> </a:t>
            </a:r>
            <a:r>
              <a:rPr lang="en-GB" sz="700" spc="-5">
                <a:latin typeface="Arial"/>
                <a:cs typeface="Arial"/>
              </a:rPr>
              <a:t>out</a:t>
            </a:r>
            <a:r>
              <a:rPr lang="en-GB" sz="700" spc="45">
                <a:latin typeface="Arial"/>
                <a:cs typeface="Arial"/>
              </a:rPr>
              <a:t> </a:t>
            </a:r>
            <a:r>
              <a:rPr lang="en-GB" sz="700" spc="-5">
                <a:latin typeface="Arial"/>
                <a:cs typeface="Arial"/>
              </a:rPr>
              <a:t>the</a:t>
            </a:r>
            <a:r>
              <a:rPr lang="en-GB" sz="700" spc="55">
                <a:latin typeface="Arial"/>
                <a:cs typeface="Arial"/>
              </a:rPr>
              <a:t> </a:t>
            </a:r>
            <a:r>
              <a:rPr lang="en-GB" sz="700" spc="-5">
                <a:latin typeface="Arial"/>
                <a:cs typeface="Arial"/>
              </a:rPr>
              <a:t>scope, nature</a:t>
            </a:r>
            <a:r>
              <a:rPr lang="en-GB" sz="700" spc="285">
                <a:latin typeface="Arial"/>
                <a:cs typeface="Arial"/>
              </a:rPr>
              <a:t> </a:t>
            </a:r>
            <a:r>
              <a:rPr lang="en-GB" sz="700" spc="-10">
                <a:latin typeface="Arial"/>
                <a:cs typeface="Arial"/>
              </a:rPr>
              <a:t>and</a:t>
            </a:r>
            <a:r>
              <a:rPr lang="en-GB" sz="700" spc="285">
                <a:latin typeface="Arial"/>
                <a:cs typeface="Arial"/>
              </a:rPr>
              <a:t> </a:t>
            </a:r>
            <a:r>
              <a:rPr lang="en-GB" sz="700" spc="-5">
                <a:latin typeface="Arial"/>
                <a:cs typeface="Arial"/>
              </a:rPr>
              <a:t>purpose</a:t>
            </a:r>
            <a:r>
              <a:rPr lang="en-GB" sz="700" spc="275">
                <a:latin typeface="Arial"/>
                <a:cs typeface="Arial"/>
              </a:rPr>
              <a:t> </a:t>
            </a:r>
            <a:r>
              <a:rPr lang="en-GB" sz="700" spc="-5">
                <a:latin typeface="Arial"/>
                <a:cs typeface="Arial"/>
              </a:rPr>
              <a:t>of</a:t>
            </a:r>
            <a:r>
              <a:rPr lang="en-GB" sz="700" spc="275">
                <a:latin typeface="Arial"/>
                <a:cs typeface="Arial"/>
              </a:rPr>
              <a:t> </a:t>
            </a:r>
            <a:r>
              <a:rPr lang="en-GB" sz="700" spc="-5">
                <a:latin typeface="Arial"/>
                <a:cs typeface="Arial"/>
              </a:rPr>
              <a:t>Processing</a:t>
            </a:r>
            <a:r>
              <a:rPr lang="en-GB" sz="700" spc="275">
                <a:latin typeface="Arial"/>
                <a:cs typeface="Arial"/>
              </a:rPr>
              <a:t> </a:t>
            </a:r>
            <a:r>
              <a:rPr lang="en-GB" sz="700" spc="-5">
                <a:latin typeface="Arial"/>
                <a:cs typeface="Arial"/>
              </a:rPr>
              <a:t>by</a:t>
            </a:r>
            <a:r>
              <a:rPr lang="en-GB" sz="700" spc="275">
                <a:latin typeface="Arial"/>
                <a:cs typeface="Arial"/>
              </a:rPr>
              <a:t> </a:t>
            </a:r>
            <a:r>
              <a:rPr lang="en-GB" sz="700" spc="-10">
                <a:latin typeface="Arial"/>
                <a:cs typeface="Arial"/>
              </a:rPr>
              <a:t>the</a:t>
            </a:r>
            <a:r>
              <a:rPr lang="en-GB" sz="700" spc="275">
                <a:latin typeface="Arial"/>
                <a:cs typeface="Arial"/>
              </a:rPr>
              <a:t> </a:t>
            </a:r>
            <a:r>
              <a:rPr lang="en-GB" sz="700" spc="-5">
                <a:latin typeface="Arial"/>
                <a:cs typeface="Arial"/>
              </a:rPr>
              <a:t>Supplier,</a:t>
            </a:r>
            <a:r>
              <a:rPr lang="en-GB" sz="700" spc="275">
                <a:latin typeface="Arial"/>
                <a:cs typeface="Arial"/>
              </a:rPr>
              <a:t> </a:t>
            </a:r>
            <a:r>
              <a:rPr lang="en-GB" sz="700" spc="-5">
                <a:latin typeface="Arial"/>
                <a:cs typeface="Arial"/>
              </a:rPr>
              <a:t>the</a:t>
            </a:r>
            <a:r>
              <a:rPr lang="en-GB" sz="700" spc="275">
                <a:latin typeface="Arial"/>
                <a:cs typeface="Arial"/>
              </a:rPr>
              <a:t> </a:t>
            </a:r>
            <a:r>
              <a:rPr lang="en-GB" sz="700" spc="-5">
                <a:latin typeface="Arial"/>
                <a:cs typeface="Arial"/>
              </a:rPr>
              <a:t>duration</a:t>
            </a:r>
            <a:r>
              <a:rPr lang="en-GB" sz="700" spc="275">
                <a:latin typeface="Arial"/>
                <a:cs typeface="Arial"/>
              </a:rPr>
              <a:t> </a:t>
            </a:r>
            <a:r>
              <a:rPr lang="en-GB" sz="700" spc="-5">
                <a:latin typeface="Arial"/>
                <a:cs typeface="Arial"/>
              </a:rPr>
              <a:t>of</a:t>
            </a:r>
            <a:r>
              <a:rPr lang="en-GB" sz="700" spc="280">
                <a:latin typeface="Arial"/>
                <a:cs typeface="Arial"/>
              </a:rPr>
              <a:t> </a:t>
            </a:r>
            <a:r>
              <a:rPr lang="en-GB" sz="700" spc="-5">
                <a:latin typeface="Arial"/>
                <a:cs typeface="Arial"/>
              </a:rPr>
              <a:t>the Processing</a:t>
            </a:r>
            <a:r>
              <a:rPr lang="en-GB" sz="700" spc="-10">
                <a:latin typeface="Arial"/>
                <a:cs typeface="Arial"/>
              </a:rPr>
              <a:t> </a:t>
            </a:r>
            <a:r>
              <a:rPr lang="en-GB" sz="700" spc="-5">
                <a:latin typeface="Arial"/>
                <a:cs typeface="Arial"/>
              </a:rPr>
              <a:t>and</a:t>
            </a:r>
            <a:r>
              <a:rPr lang="en-GB" sz="700" spc="10">
                <a:latin typeface="Arial"/>
                <a:cs typeface="Arial"/>
              </a:rPr>
              <a:t> </a:t>
            </a:r>
            <a:r>
              <a:rPr lang="en-GB" sz="700" spc="-10">
                <a:latin typeface="Arial"/>
                <a:cs typeface="Arial"/>
              </a:rPr>
              <a:t>the</a:t>
            </a:r>
            <a:r>
              <a:rPr lang="en-GB" sz="700" spc="10">
                <a:latin typeface="Arial"/>
                <a:cs typeface="Arial"/>
              </a:rPr>
              <a:t> </a:t>
            </a:r>
            <a:r>
              <a:rPr lang="en-GB" sz="700" spc="-5">
                <a:latin typeface="Arial"/>
                <a:cs typeface="Arial"/>
              </a:rPr>
              <a:t>types</a:t>
            </a:r>
            <a:r>
              <a:rPr lang="en-GB" sz="700" spc="5">
                <a:latin typeface="Arial"/>
                <a:cs typeface="Arial"/>
              </a:rPr>
              <a:t> </a:t>
            </a:r>
            <a:r>
              <a:rPr lang="en-GB" sz="700" spc="-5">
                <a:latin typeface="Arial"/>
                <a:cs typeface="Arial"/>
              </a:rPr>
              <a:t>of</a:t>
            </a:r>
            <a:r>
              <a:rPr lang="en-GB" sz="700">
                <a:latin typeface="Arial"/>
                <a:cs typeface="Arial"/>
              </a:rPr>
              <a:t> </a:t>
            </a:r>
            <a:r>
              <a:rPr lang="en-GB" sz="700" spc="-5">
                <a:latin typeface="Arial"/>
                <a:cs typeface="Arial"/>
              </a:rPr>
              <a:t>Personal</a:t>
            </a:r>
            <a:r>
              <a:rPr lang="en-GB" sz="700" spc="25">
                <a:latin typeface="Arial"/>
                <a:cs typeface="Arial"/>
              </a:rPr>
              <a:t> </a:t>
            </a:r>
            <a:r>
              <a:rPr lang="en-GB" sz="700" spc="-5">
                <a:latin typeface="Arial"/>
                <a:cs typeface="Arial"/>
              </a:rPr>
              <a:t>Data</a:t>
            </a:r>
            <a:r>
              <a:rPr lang="en-GB" sz="700" spc="10">
                <a:latin typeface="Arial"/>
                <a:cs typeface="Arial"/>
              </a:rPr>
              <a:t> </a:t>
            </a:r>
            <a:r>
              <a:rPr lang="en-GB" sz="700" spc="-5">
                <a:latin typeface="Arial"/>
                <a:cs typeface="Arial"/>
              </a:rPr>
              <a:t>and</a:t>
            </a:r>
            <a:r>
              <a:rPr lang="en-GB" sz="700" spc="-10">
                <a:latin typeface="Arial"/>
                <a:cs typeface="Arial"/>
              </a:rPr>
              <a:t> </a:t>
            </a:r>
            <a:r>
              <a:rPr lang="en-GB" sz="700" spc="-5">
                <a:latin typeface="Arial"/>
                <a:cs typeface="Arial"/>
              </a:rPr>
              <a:t>categories</a:t>
            </a:r>
            <a:r>
              <a:rPr lang="en-GB" sz="700" spc="10">
                <a:latin typeface="Arial"/>
                <a:cs typeface="Arial"/>
              </a:rPr>
              <a:t> </a:t>
            </a:r>
            <a:r>
              <a:rPr lang="en-GB" sz="700" spc="-5">
                <a:latin typeface="Arial"/>
                <a:cs typeface="Arial"/>
              </a:rPr>
              <a:t>of</a:t>
            </a:r>
            <a:r>
              <a:rPr lang="en-GB" sz="700">
                <a:latin typeface="Arial"/>
                <a:cs typeface="Arial"/>
              </a:rPr>
              <a:t> </a:t>
            </a:r>
            <a:r>
              <a:rPr lang="en-GB" sz="700" spc="-5">
                <a:latin typeface="Arial"/>
                <a:cs typeface="Arial"/>
              </a:rPr>
              <a:t>Data</a:t>
            </a:r>
            <a:r>
              <a:rPr lang="en-GB" sz="700" spc="10">
                <a:latin typeface="Arial"/>
                <a:cs typeface="Arial"/>
              </a:rPr>
              <a:t> </a:t>
            </a:r>
            <a:r>
              <a:rPr lang="en-GB" sz="700" spc="-5">
                <a:latin typeface="Arial"/>
                <a:cs typeface="Arial"/>
              </a:rPr>
              <a:t>Subject.</a:t>
            </a:r>
            <a:endParaRPr lang="en-GB" sz="700">
              <a:latin typeface="Arial"/>
              <a:cs typeface="Arial"/>
            </a:endParaRPr>
          </a:p>
          <a:p>
            <a:pPr marL="270000" indent="-270000">
              <a:spcBef>
                <a:spcPts val="300"/>
              </a:spcBef>
              <a:spcAft>
                <a:spcPts val="300"/>
              </a:spcAft>
              <a:tabLst>
                <a:tab pos="289560" algn="l"/>
              </a:tabLst>
            </a:pPr>
            <a:r>
              <a:rPr lang="en-GB" sz="700" b="1">
                <a:latin typeface="Arial"/>
                <a:cs typeface="Arial"/>
              </a:rPr>
              <a:t>1.5	</a:t>
            </a:r>
            <a:r>
              <a:rPr lang="en-GB" sz="700" spc="-5">
                <a:latin typeface="Arial"/>
                <a:cs typeface="Arial"/>
              </a:rPr>
              <a:t>In</a:t>
            </a:r>
            <a:r>
              <a:rPr lang="en-GB" sz="700" spc="-25">
                <a:latin typeface="Arial"/>
                <a:cs typeface="Arial"/>
              </a:rPr>
              <a:t> </a:t>
            </a:r>
            <a:r>
              <a:rPr lang="en-GB" sz="700" spc="-5">
                <a:latin typeface="Arial"/>
                <a:cs typeface="Arial"/>
              </a:rPr>
              <a:t>relation</a:t>
            </a:r>
            <a:r>
              <a:rPr lang="en-GB" sz="700" spc="-15">
                <a:latin typeface="Arial"/>
                <a:cs typeface="Arial"/>
              </a:rPr>
              <a:t> </a:t>
            </a:r>
            <a:r>
              <a:rPr lang="en-GB" sz="700" spc="-5">
                <a:latin typeface="Arial"/>
                <a:cs typeface="Arial"/>
              </a:rPr>
              <a:t>to</a:t>
            </a:r>
            <a:r>
              <a:rPr lang="en-GB" sz="700" spc="-10">
                <a:latin typeface="Arial"/>
                <a:cs typeface="Arial"/>
              </a:rPr>
              <a:t> </a:t>
            </a:r>
            <a:r>
              <a:rPr lang="en-GB" sz="700" spc="-5">
                <a:latin typeface="Arial"/>
                <a:cs typeface="Arial"/>
              </a:rPr>
              <a:t>Client</a:t>
            </a:r>
            <a:r>
              <a:rPr lang="en-GB" sz="700" spc="-25">
                <a:latin typeface="Arial"/>
                <a:cs typeface="Arial"/>
              </a:rPr>
              <a:t> </a:t>
            </a:r>
            <a:r>
              <a:rPr lang="en-GB" sz="700" spc="-5">
                <a:latin typeface="Arial"/>
                <a:cs typeface="Arial"/>
              </a:rPr>
              <a:t>Personal Data</a:t>
            </a:r>
            <a:r>
              <a:rPr lang="en-GB" sz="700" spc="-15">
                <a:latin typeface="Arial"/>
                <a:cs typeface="Arial"/>
              </a:rPr>
              <a:t> </a:t>
            </a:r>
            <a:r>
              <a:rPr lang="en-GB" sz="700" spc="-5">
                <a:latin typeface="Arial"/>
                <a:cs typeface="Arial"/>
              </a:rPr>
              <a:t>and</a:t>
            </a:r>
            <a:r>
              <a:rPr lang="en-GB" sz="700" spc="-10">
                <a:latin typeface="Arial"/>
                <a:cs typeface="Arial"/>
              </a:rPr>
              <a:t> </a:t>
            </a:r>
            <a:r>
              <a:rPr lang="en-GB" sz="700" spc="-5">
                <a:latin typeface="Arial"/>
                <a:cs typeface="Arial"/>
              </a:rPr>
              <a:t>without</a:t>
            </a:r>
            <a:r>
              <a:rPr lang="en-GB" sz="700" spc="-15">
                <a:latin typeface="Arial"/>
                <a:cs typeface="Arial"/>
              </a:rPr>
              <a:t> </a:t>
            </a:r>
            <a:r>
              <a:rPr lang="en-GB" sz="700" spc="-5">
                <a:latin typeface="Arial"/>
                <a:cs typeface="Arial"/>
              </a:rPr>
              <a:t>prejudice</a:t>
            </a:r>
            <a:r>
              <a:rPr lang="en-GB" sz="700" spc="-20">
                <a:latin typeface="Arial"/>
                <a:cs typeface="Arial"/>
              </a:rPr>
              <a:t> </a:t>
            </a:r>
            <a:r>
              <a:rPr lang="en-GB" sz="700">
                <a:latin typeface="Arial"/>
                <a:cs typeface="Arial"/>
              </a:rPr>
              <a:t>to</a:t>
            </a:r>
            <a:r>
              <a:rPr lang="en-GB" sz="700" spc="-25">
                <a:latin typeface="Arial"/>
                <a:cs typeface="Arial"/>
              </a:rPr>
              <a:t> </a:t>
            </a:r>
            <a:r>
              <a:rPr lang="en-GB" sz="700" spc="-5">
                <a:latin typeface="Arial"/>
                <a:cs typeface="Arial"/>
              </a:rPr>
              <a:t>the</a:t>
            </a:r>
            <a:r>
              <a:rPr lang="en-GB" sz="700" spc="-10">
                <a:latin typeface="Arial"/>
                <a:cs typeface="Arial"/>
              </a:rPr>
              <a:t> </a:t>
            </a:r>
            <a:r>
              <a:rPr lang="en-GB" sz="700" spc="-5">
                <a:latin typeface="Arial"/>
                <a:cs typeface="Arial"/>
              </a:rPr>
              <a:t>generality of clause</a:t>
            </a:r>
            <a:r>
              <a:rPr lang="en-GB" sz="700" spc="5">
                <a:latin typeface="Arial"/>
                <a:cs typeface="Arial"/>
              </a:rPr>
              <a:t> </a:t>
            </a:r>
            <a:r>
              <a:rPr lang="en-GB" sz="700" spc="-5">
                <a:latin typeface="Arial"/>
                <a:cs typeface="Arial"/>
              </a:rPr>
              <a:t>1.2</a:t>
            </a:r>
            <a:r>
              <a:rPr lang="en-GB" sz="700" spc="-10">
                <a:latin typeface="Arial"/>
                <a:cs typeface="Arial"/>
              </a:rPr>
              <a:t> </a:t>
            </a:r>
            <a:r>
              <a:rPr lang="en-GB" sz="700" spc="-5">
                <a:latin typeface="Arial"/>
                <a:cs typeface="Arial"/>
              </a:rPr>
              <a:t>the</a:t>
            </a:r>
            <a:r>
              <a:rPr lang="en-GB" sz="700" spc="-10">
                <a:latin typeface="Arial"/>
                <a:cs typeface="Arial"/>
              </a:rPr>
              <a:t> </a:t>
            </a:r>
            <a:r>
              <a:rPr lang="en-GB" sz="700" spc="-5">
                <a:latin typeface="Arial"/>
                <a:cs typeface="Arial"/>
              </a:rPr>
              <a:t>Supplier</a:t>
            </a:r>
            <a:r>
              <a:rPr lang="en-GB" sz="700" spc="5">
                <a:latin typeface="Arial"/>
                <a:cs typeface="Arial"/>
              </a:rPr>
              <a:t> </a:t>
            </a:r>
            <a:r>
              <a:rPr lang="en-GB" sz="700" spc="-5">
                <a:latin typeface="Arial"/>
                <a:cs typeface="Arial"/>
              </a:rPr>
              <a:t>shall:</a:t>
            </a:r>
            <a:endParaRPr lang="en-GB" sz="700">
              <a:latin typeface="Arial"/>
              <a:cs typeface="Arial"/>
            </a:endParaRPr>
          </a:p>
          <a:p>
            <a:pPr marL="450000" indent="-180000">
              <a:spcBef>
                <a:spcPts val="300"/>
              </a:spcBef>
              <a:spcAft>
                <a:spcPts val="300"/>
              </a:spcAft>
            </a:pPr>
            <a:r>
              <a:rPr lang="en-GB" sz="700">
                <a:latin typeface="Arial"/>
                <a:cs typeface="Arial"/>
              </a:rPr>
              <a:t>(a) 	process the Client Personal Data only on the documented instructions of the Client and only for the purposes set out in Schedule 1, unless the Supplier </a:t>
            </a:r>
            <a:r>
              <a:rPr lang="en-GB" sz="700" spc="-5">
                <a:latin typeface="Arial"/>
                <a:cs typeface="Arial"/>
              </a:rPr>
              <a:t>is</a:t>
            </a:r>
            <a:r>
              <a:rPr lang="en-GB" sz="700" spc="170">
                <a:latin typeface="Arial"/>
                <a:cs typeface="Arial"/>
              </a:rPr>
              <a:t> </a:t>
            </a:r>
            <a:r>
              <a:rPr lang="en-GB" sz="700" spc="-5">
                <a:latin typeface="Arial"/>
                <a:cs typeface="Arial"/>
              </a:rPr>
              <a:t>required</a:t>
            </a:r>
            <a:r>
              <a:rPr lang="en-GB" sz="700" spc="175">
                <a:latin typeface="Arial"/>
                <a:cs typeface="Arial"/>
              </a:rPr>
              <a:t> </a:t>
            </a:r>
            <a:r>
              <a:rPr lang="en-GB" sz="700" spc="-5">
                <a:latin typeface="Arial"/>
                <a:cs typeface="Arial"/>
              </a:rPr>
              <a:t>otherwise</a:t>
            </a:r>
            <a:r>
              <a:rPr lang="en-GB" sz="700" spc="170">
                <a:latin typeface="Arial"/>
                <a:cs typeface="Arial"/>
              </a:rPr>
              <a:t> </a:t>
            </a:r>
            <a:r>
              <a:rPr lang="en-GB" sz="700">
                <a:latin typeface="Arial"/>
                <a:cs typeface="Arial"/>
              </a:rPr>
              <a:t>by</a:t>
            </a:r>
            <a:r>
              <a:rPr lang="en-GB" sz="700" spc="175">
                <a:latin typeface="Arial"/>
                <a:cs typeface="Arial"/>
              </a:rPr>
              <a:t> </a:t>
            </a:r>
            <a:r>
              <a:rPr lang="en-GB" sz="700" spc="-5">
                <a:latin typeface="Arial"/>
                <a:cs typeface="Arial"/>
              </a:rPr>
              <a:t>Applicable</a:t>
            </a:r>
            <a:r>
              <a:rPr lang="en-GB" sz="700" spc="170">
                <a:latin typeface="Arial"/>
                <a:cs typeface="Arial"/>
              </a:rPr>
              <a:t> </a:t>
            </a:r>
            <a:r>
              <a:rPr lang="en-GB" sz="700" spc="-5">
                <a:latin typeface="Arial"/>
                <a:cs typeface="Arial"/>
              </a:rPr>
              <a:t>Laws.</a:t>
            </a:r>
            <a:r>
              <a:rPr lang="en-GB" sz="700" spc="165">
                <a:latin typeface="Arial"/>
                <a:cs typeface="Arial"/>
              </a:rPr>
              <a:t> </a:t>
            </a:r>
            <a:r>
              <a:rPr lang="en-GB" sz="700" spc="-5">
                <a:latin typeface="Arial"/>
                <a:cs typeface="Arial"/>
              </a:rPr>
              <a:t>Where</a:t>
            </a:r>
            <a:r>
              <a:rPr lang="en-GB" sz="700" spc="170">
                <a:latin typeface="Arial"/>
                <a:cs typeface="Arial"/>
              </a:rPr>
              <a:t> </a:t>
            </a:r>
            <a:r>
              <a:rPr lang="en-GB" sz="700">
                <a:latin typeface="Arial"/>
                <a:cs typeface="Arial"/>
              </a:rPr>
              <a:t>the</a:t>
            </a:r>
            <a:r>
              <a:rPr lang="en-GB" sz="700" spc="175">
                <a:latin typeface="Arial"/>
                <a:cs typeface="Arial"/>
              </a:rPr>
              <a:t> </a:t>
            </a:r>
            <a:r>
              <a:rPr lang="en-GB" sz="700" spc="-5">
                <a:latin typeface="Arial"/>
                <a:cs typeface="Arial"/>
              </a:rPr>
              <a:t>Supplier</a:t>
            </a:r>
            <a:r>
              <a:rPr lang="en-GB" sz="700" spc="175">
                <a:latin typeface="Arial"/>
                <a:cs typeface="Arial"/>
              </a:rPr>
              <a:t> </a:t>
            </a:r>
            <a:r>
              <a:rPr lang="en-GB" sz="700" spc="-5">
                <a:latin typeface="Arial"/>
                <a:cs typeface="Arial"/>
              </a:rPr>
              <a:t>is</a:t>
            </a:r>
            <a:r>
              <a:rPr lang="en-GB" sz="700" spc="175">
                <a:latin typeface="Arial"/>
                <a:cs typeface="Arial"/>
              </a:rPr>
              <a:t> </a:t>
            </a:r>
            <a:r>
              <a:rPr lang="en-GB" sz="700" spc="-5">
                <a:latin typeface="Arial"/>
                <a:cs typeface="Arial"/>
              </a:rPr>
              <a:t>relying</a:t>
            </a:r>
            <a:r>
              <a:rPr lang="en-GB" sz="700" spc="175">
                <a:latin typeface="Arial"/>
                <a:cs typeface="Arial"/>
              </a:rPr>
              <a:t> </a:t>
            </a:r>
            <a:r>
              <a:rPr lang="en-GB" sz="700" spc="-5">
                <a:latin typeface="Arial"/>
                <a:cs typeface="Arial"/>
              </a:rPr>
              <a:t>on Applicable</a:t>
            </a:r>
            <a:r>
              <a:rPr lang="en-GB" sz="700" spc="65">
                <a:latin typeface="Arial"/>
                <a:cs typeface="Arial"/>
              </a:rPr>
              <a:t> </a:t>
            </a:r>
            <a:r>
              <a:rPr lang="en-GB" sz="700" spc="-5">
                <a:latin typeface="Arial"/>
                <a:cs typeface="Arial"/>
              </a:rPr>
              <a:t>Laws</a:t>
            </a:r>
            <a:r>
              <a:rPr lang="en-GB" sz="700" spc="65">
                <a:latin typeface="Arial"/>
                <a:cs typeface="Arial"/>
              </a:rPr>
              <a:t> </a:t>
            </a:r>
            <a:r>
              <a:rPr lang="en-GB" sz="700">
                <a:latin typeface="Arial"/>
                <a:cs typeface="Arial"/>
              </a:rPr>
              <a:t>as</a:t>
            </a:r>
            <a:r>
              <a:rPr lang="en-GB" sz="700" spc="50">
                <a:latin typeface="Arial"/>
                <a:cs typeface="Arial"/>
              </a:rPr>
              <a:t> </a:t>
            </a:r>
            <a:r>
              <a:rPr lang="en-GB" sz="700">
                <a:latin typeface="Arial"/>
                <a:cs typeface="Arial"/>
              </a:rPr>
              <a:t>the</a:t>
            </a:r>
            <a:r>
              <a:rPr lang="en-GB" sz="700" spc="65">
                <a:latin typeface="Arial"/>
                <a:cs typeface="Arial"/>
              </a:rPr>
              <a:t> </a:t>
            </a:r>
            <a:r>
              <a:rPr lang="en-GB" sz="700" spc="-5">
                <a:latin typeface="Arial"/>
                <a:cs typeface="Arial"/>
              </a:rPr>
              <a:t>basis</a:t>
            </a:r>
            <a:r>
              <a:rPr lang="en-GB" sz="700" spc="65">
                <a:latin typeface="Arial"/>
                <a:cs typeface="Arial"/>
              </a:rPr>
              <a:t> </a:t>
            </a:r>
            <a:r>
              <a:rPr lang="en-GB" sz="700">
                <a:latin typeface="Arial"/>
                <a:cs typeface="Arial"/>
              </a:rPr>
              <a:t>for</a:t>
            </a:r>
            <a:r>
              <a:rPr lang="en-GB" sz="700" spc="55">
                <a:latin typeface="Arial"/>
                <a:cs typeface="Arial"/>
              </a:rPr>
              <a:t> </a:t>
            </a:r>
            <a:r>
              <a:rPr lang="en-GB" sz="700" spc="-5">
                <a:latin typeface="Arial"/>
                <a:cs typeface="Arial"/>
              </a:rPr>
              <a:t>Processing</a:t>
            </a:r>
            <a:r>
              <a:rPr lang="en-GB" sz="700" spc="35">
                <a:latin typeface="Arial"/>
                <a:cs typeface="Arial"/>
              </a:rPr>
              <a:t> </a:t>
            </a:r>
            <a:r>
              <a:rPr lang="en-GB" sz="700" spc="-5">
                <a:latin typeface="Arial"/>
                <a:cs typeface="Arial"/>
              </a:rPr>
              <a:t>Client</a:t>
            </a:r>
            <a:r>
              <a:rPr lang="en-GB" sz="700" spc="70">
                <a:latin typeface="Arial"/>
                <a:cs typeface="Arial"/>
              </a:rPr>
              <a:t> </a:t>
            </a:r>
            <a:r>
              <a:rPr lang="en-GB" sz="700" spc="-5">
                <a:latin typeface="Arial"/>
                <a:cs typeface="Arial"/>
              </a:rPr>
              <a:t>Personal</a:t>
            </a:r>
            <a:r>
              <a:rPr lang="en-GB" sz="700" spc="65">
                <a:latin typeface="Arial"/>
                <a:cs typeface="Arial"/>
              </a:rPr>
              <a:t> </a:t>
            </a:r>
            <a:r>
              <a:rPr lang="en-GB" sz="700" spc="-5">
                <a:latin typeface="Arial"/>
                <a:cs typeface="Arial"/>
              </a:rPr>
              <a:t>Data,</a:t>
            </a:r>
            <a:r>
              <a:rPr lang="en-GB" sz="700" spc="65">
                <a:latin typeface="Arial"/>
                <a:cs typeface="Arial"/>
              </a:rPr>
              <a:t> </a:t>
            </a:r>
            <a:r>
              <a:rPr lang="en-GB" sz="700" spc="-5">
                <a:latin typeface="Arial"/>
                <a:cs typeface="Arial"/>
              </a:rPr>
              <a:t>the</a:t>
            </a:r>
            <a:r>
              <a:rPr lang="en-GB" sz="700" spc="65">
                <a:latin typeface="Arial"/>
                <a:cs typeface="Arial"/>
              </a:rPr>
              <a:t> </a:t>
            </a:r>
            <a:r>
              <a:rPr lang="en-GB" sz="700" spc="-5">
                <a:latin typeface="Arial"/>
                <a:cs typeface="Arial"/>
              </a:rPr>
              <a:t>Supplier shall notify the Client of this before performing the Processing required by the Applicable Laws unless those  Applicable Laws prohibit the Supplier from so notifying</a:t>
            </a:r>
            <a:r>
              <a:rPr lang="en-GB" sz="700" spc="5">
                <a:latin typeface="Arial"/>
                <a:cs typeface="Arial"/>
              </a:rPr>
              <a:t> </a:t>
            </a:r>
            <a:r>
              <a:rPr lang="en-GB" sz="700" spc="-5">
                <a:latin typeface="Arial"/>
                <a:cs typeface="Arial"/>
              </a:rPr>
              <a:t>the</a:t>
            </a:r>
            <a:r>
              <a:rPr lang="en-GB" sz="700" spc="10">
                <a:latin typeface="Arial"/>
                <a:cs typeface="Arial"/>
              </a:rPr>
              <a:t> </a:t>
            </a:r>
            <a:r>
              <a:rPr lang="en-GB" sz="700" spc="-5">
                <a:latin typeface="Arial"/>
                <a:cs typeface="Arial"/>
              </a:rPr>
              <a:t>Client </a:t>
            </a:r>
            <a:r>
              <a:rPr lang="en-GB" sz="700">
                <a:latin typeface="Arial"/>
                <a:cs typeface="Arial"/>
              </a:rPr>
              <a:t>on</a:t>
            </a:r>
            <a:r>
              <a:rPr lang="en-GB" sz="700" spc="10">
                <a:latin typeface="Arial"/>
                <a:cs typeface="Arial"/>
              </a:rPr>
              <a:t> </a:t>
            </a:r>
            <a:r>
              <a:rPr lang="en-GB" sz="700" spc="-5">
                <a:latin typeface="Arial"/>
                <a:cs typeface="Arial"/>
              </a:rPr>
              <a:t>important</a:t>
            </a:r>
            <a:r>
              <a:rPr lang="en-GB" sz="700" spc="10">
                <a:latin typeface="Arial"/>
                <a:cs typeface="Arial"/>
              </a:rPr>
              <a:t> </a:t>
            </a:r>
            <a:r>
              <a:rPr lang="en-GB" sz="700" spc="-5">
                <a:latin typeface="Arial"/>
                <a:cs typeface="Arial"/>
              </a:rPr>
              <a:t>grounds</a:t>
            </a:r>
            <a:r>
              <a:rPr lang="en-GB" sz="700" spc="-10">
                <a:latin typeface="Arial"/>
                <a:cs typeface="Arial"/>
              </a:rPr>
              <a:t> </a:t>
            </a:r>
            <a:r>
              <a:rPr lang="en-GB" sz="700">
                <a:latin typeface="Arial"/>
                <a:cs typeface="Arial"/>
              </a:rPr>
              <a:t>of</a:t>
            </a:r>
            <a:r>
              <a:rPr lang="en-GB" sz="700" spc="10">
                <a:latin typeface="Arial"/>
                <a:cs typeface="Arial"/>
              </a:rPr>
              <a:t> </a:t>
            </a:r>
            <a:r>
              <a:rPr lang="en-GB" sz="700" spc="-5">
                <a:latin typeface="Arial"/>
                <a:cs typeface="Arial"/>
              </a:rPr>
              <a:t>public</a:t>
            </a:r>
            <a:r>
              <a:rPr lang="en-GB" sz="700" spc="5">
                <a:latin typeface="Arial"/>
                <a:cs typeface="Arial"/>
              </a:rPr>
              <a:t> </a:t>
            </a:r>
            <a:r>
              <a:rPr lang="en-GB" sz="700" spc="-5">
                <a:latin typeface="Arial"/>
                <a:cs typeface="Arial"/>
              </a:rPr>
              <a:t>interest.</a:t>
            </a:r>
            <a:r>
              <a:rPr lang="en-GB" sz="700">
                <a:latin typeface="Arial"/>
                <a:cs typeface="Arial"/>
              </a:rPr>
              <a:t> </a:t>
            </a:r>
            <a:r>
              <a:rPr lang="en-GB" sz="700" spc="-5">
                <a:latin typeface="Arial"/>
                <a:cs typeface="Arial"/>
              </a:rPr>
              <a:t>The</a:t>
            </a:r>
            <a:r>
              <a:rPr lang="en-GB" sz="700" spc="5">
                <a:latin typeface="Arial"/>
                <a:cs typeface="Arial"/>
              </a:rPr>
              <a:t> </a:t>
            </a:r>
            <a:r>
              <a:rPr lang="en-GB" sz="700" spc="-5">
                <a:latin typeface="Arial"/>
                <a:cs typeface="Arial"/>
              </a:rPr>
              <a:t>Supplier</a:t>
            </a:r>
            <a:r>
              <a:rPr lang="en-GB" sz="700">
                <a:latin typeface="Arial"/>
                <a:cs typeface="Arial"/>
              </a:rPr>
              <a:t> </a:t>
            </a:r>
            <a:r>
              <a:rPr lang="en-GB" sz="700" spc="-5">
                <a:latin typeface="Arial"/>
                <a:cs typeface="Arial"/>
              </a:rPr>
              <a:t>shall</a:t>
            </a:r>
            <a:r>
              <a:rPr lang="en-GB" sz="700" spc="10">
                <a:latin typeface="Arial"/>
                <a:cs typeface="Arial"/>
              </a:rPr>
              <a:t> </a:t>
            </a:r>
            <a:r>
              <a:rPr lang="en-GB" sz="700" spc="-10">
                <a:latin typeface="Arial"/>
                <a:cs typeface="Arial"/>
              </a:rPr>
              <a:t>use </a:t>
            </a:r>
            <a:r>
              <a:rPr lang="en-GB" sz="700" spc="-5">
                <a:latin typeface="Arial"/>
                <a:cs typeface="Arial"/>
              </a:rPr>
              <a:t>reasonable</a:t>
            </a:r>
            <a:r>
              <a:rPr lang="en-GB" sz="700" spc="40">
                <a:latin typeface="Arial"/>
                <a:cs typeface="Arial"/>
              </a:rPr>
              <a:t> </a:t>
            </a:r>
            <a:r>
              <a:rPr lang="en-GB" sz="700" spc="-5">
                <a:latin typeface="Arial"/>
                <a:cs typeface="Arial"/>
              </a:rPr>
              <a:t>endeavours</a:t>
            </a:r>
            <a:r>
              <a:rPr lang="en-GB" sz="700" spc="40">
                <a:latin typeface="Arial"/>
                <a:cs typeface="Arial"/>
              </a:rPr>
              <a:t> </a:t>
            </a:r>
            <a:r>
              <a:rPr lang="en-GB" sz="700">
                <a:latin typeface="Arial"/>
                <a:cs typeface="Arial"/>
              </a:rPr>
              <a:t>to</a:t>
            </a:r>
            <a:r>
              <a:rPr lang="en-GB" sz="700" spc="40">
                <a:latin typeface="Arial"/>
                <a:cs typeface="Arial"/>
              </a:rPr>
              <a:t> </a:t>
            </a:r>
            <a:r>
              <a:rPr lang="en-GB" sz="700" spc="-5">
                <a:latin typeface="Arial"/>
                <a:cs typeface="Arial"/>
              </a:rPr>
              <a:t>inform</a:t>
            </a:r>
            <a:r>
              <a:rPr lang="en-GB" sz="700" spc="45">
                <a:latin typeface="Arial"/>
                <a:cs typeface="Arial"/>
              </a:rPr>
              <a:t> </a:t>
            </a:r>
            <a:r>
              <a:rPr lang="en-GB" sz="700" spc="-5">
                <a:latin typeface="Arial"/>
                <a:cs typeface="Arial"/>
              </a:rPr>
              <a:t>the</a:t>
            </a:r>
            <a:r>
              <a:rPr lang="en-GB" sz="700" spc="40">
                <a:latin typeface="Arial"/>
                <a:cs typeface="Arial"/>
              </a:rPr>
              <a:t> </a:t>
            </a:r>
            <a:r>
              <a:rPr lang="en-GB" sz="700" spc="-5">
                <a:latin typeface="Arial"/>
                <a:cs typeface="Arial"/>
              </a:rPr>
              <a:t>Client</a:t>
            </a:r>
            <a:r>
              <a:rPr lang="en-GB" sz="700" spc="40">
                <a:latin typeface="Arial"/>
                <a:cs typeface="Arial"/>
              </a:rPr>
              <a:t> </a:t>
            </a:r>
            <a:r>
              <a:rPr lang="en-GB" sz="700" spc="-10">
                <a:latin typeface="Arial"/>
                <a:cs typeface="Arial"/>
              </a:rPr>
              <a:t>if,</a:t>
            </a:r>
            <a:r>
              <a:rPr lang="en-GB" sz="700" spc="40">
                <a:latin typeface="Arial"/>
                <a:cs typeface="Arial"/>
              </a:rPr>
              <a:t> </a:t>
            </a:r>
            <a:r>
              <a:rPr lang="en-GB" sz="700" spc="-5">
                <a:latin typeface="Arial"/>
                <a:cs typeface="Arial"/>
              </a:rPr>
              <a:t>in</a:t>
            </a:r>
            <a:r>
              <a:rPr lang="en-GB" sz="700" spc="40">
                <a:latin typeface="Arial"/>
                <a:cs typeface="Arial"/>
              </a:rPr>
              <a:t> </a:t>
            </a:r>
            <a:r>
              <a:rPr lang="en-GB" sz="700">
                <a:latin typeface="Arial"/>
                <a:cs typeface="Arial"/>
              </a:rPr>
              <a:t>the</a:t>
            </a:r>
            <a:r>
              <a:rPr lang="en-GB" sz="700" spc="40">
                <a:latin typeface="Arial"/>
                <a:cs typeface="Arial"/>
              </a:rPr>
              <a:t> </a:t>
            </a:r>
            <a:r>
              <a:rPr lang="en-GB" sz="700" spc="-5">
                <a:latin typeface="Arial"/>
                <a:cs typeface="Arial"/>
              </a:rPr>
              <a:t>opinion</a:t>
            </a:r>
            <a:r>
              <a:rPr lang="en-GB" sz="700" spc="40">
                <a:latin typeface="Arial"/>
                <a:cs typeface="Arial"/>
              </a:rPr>
              <a:t> </a:t>
            </a:r>
            <a:r>
              <a:rPr lang="en-GB" sz="700">
                <a:latin typeface="Arial"/>
                <a:cs typeface="Arial"/>
              </a:rPr>
              <a:t>of</a:t>
            </a:r>
            <a:r>
              <a:rPr lang="en-GB" sz="700" spc="40">
                <a:latin typeface="Arial"/>
                <a:cs typeface="Arial"/>
              </a:rPr>
              <a:t> </a:t>
            </a:r>
            <a:r>
              <a:rPr lang="en-GB" sz="700" spc="-5">
                <a:latin typeface="Arial"/>
                <a:cs typeface="Arial"/>
              </a:rPr>
              <a:t>the</a:t>
            </a:r>
            <a:r>
              <a:rPr lang="en-GB" sz="700" spc="40">
                <a:latin typeface="Arial"/>
                <a:cs typeface="Arial"/>
              </a:rPr>
              <a:t> </a:t>
            </a:r>
            <a:r>
              <a:rPr lang="en-GB" sz="700" spc="-5">
                <a:latin typeface="Arial"/>
                <a:cs typeface="Arial"/>
              </a:rPr>
              <a:t>Supplier,</a:t>
            </a:r>
            <a:r>
              <a:rPr lang="en-GB" sz="700" spc="40">
                <a:latin typeface="Arial"/>
                <a:cs typeface="Arial"/>
              </a:rPr>
              <a:t> </a:t>
            </a:r>
            <a:r>
              <a:rPr lang="en-GB" sz="700">
                <a:latin typeface="Arial"/>
                <a:cs typeface="Arial"/>
              </a:rPr>
              <a:t>the </a:t>
            </a:r>
            <a:r>
              <a:rPr lang="en-GB" sz="700" spc="-5">
                <a:latin typeface="Arial"/>
                <a:cs typeface="Arial"/>
              </a:rPr>
              <a:t>instructions</a:t>
            </a:r>
            <a:r>
              <a:rPr lang="en-GB" sz="700" spc="5">
                <a:latin typeface="Arial"/>
                <a:cs typeface="Arial"/>
              </a:rPr>
              <a:t> </a:t>
            </a:r>
            <a:r>
              <a:rPr lang="en-GB" sz="700" spc="-5">
                <a:latin typeface="Arial"/>
                <a:cs typeface="Arial"/>
              </a:rPr>
              <a:t>of</a:t>
            </a:r>
            <a:r>
              <a:rPr lang="en-GB" sz="700" spc="5">
                <a:latin typeface="Arial"/>
                <a:cs typeface="Arial"/>
              </a:rPr>
              <a:t> </a:t>
            </a:r>
            <a:r>
              <a:rPr lang="en-GB" sz="700">
                <a:latin typeface="Arial"/>
                <a:cs typeface="Arial"/>
              </a:rPr>
              <a:t>the</a:t>
            </a:r>
            <a:r>
              <a:rPr lang="en-GB" sz="700" spc="10">
                <a:latin typeface="Arial"/>
                <a:cs typeface="Arial"/>
              </a:rPr>
              <a:t> </a:t>
            </a:r>
            <a:r>
              <a:rPr lang="en-GB" sz="700" spc="-5">
                <a:latin typeface="Arial"/>
                <a:cs typeface="Arial"/>
              </a:rPr>
              <a:t>Client</a:t>
            </a:r>
            <a:r>
              <a:rPr lang="en-GB" sz="700" spc="5">
                <a:latin typeface="Arial"/>
                <a:cs typeface="Arial"/>
              </a:rPr>
              <a:t> </a:t>
            </a:r>
            <a:r>
              <a:rPr lang="en-GB" sz="700" spc="-5">
                <a:latin typeface="Arial"/>
                <a:cs typeface="Arial"/>
              </a:rPr>
              <a:t>infringe</a:t>
            </a:r>
            <a:r>
              <a:rPr lang="en-GB" sz="700">
                <a:latin typeface="Arial"/>
                <a:cs typeface="Arial"/>
              </a:rPr>
              <a:t> </a:t>
            </a:r>
            <a:r>
              <a:rPr lang="en-GB" sz="700" spc="-5">
                <a:latin typeface="Arial"/>
                <a:cs typeface="Arial"/>
              </a:rPr>
              <a:t>Applicable</a:t>
            </a:r>
            <a:r>
              <a:rPr lang="en-GB" sz="700" spc="5">
                <a:latin typeface="Arial"/>
                <a:cs typeface="Arial"/>
              </a:rPr>
              <a:t> </a:t>
            </a:r>
            <a:r>
              <a:rPr lang="en-GB" sz="700" spc="-5">
                <a:latin typeface="Arial"/>
                <a:cs typeface="Arial"/>
              </a:rPr>
              <a:t>Data</a:t>
            </a:r>
            <a:r>
              <a:rPr lang="en-GB" sz="700" spc="5">
                <a:latin typeface="Arial"/>
                <a:cs typeface="Arial"/>
              </a:rPr>
              <a:t> </a:t>
            </a:r>
            <a:r>
              <a:rPr lang="en-GB" sz="700" spc="-5">
                <a:latin typeface="Arial"/>
                <a:cs typeface="Arial"/>
              </a:rPr>
              <a:t>Protection</a:t>
            </a:r>
            <a:r>
              <a:rPr lang="en-GB" sz="700">
                <a:latin typeface="Arial"/>
                <a:cs typeface="Arial"/>
              </a:rPr>
              <a:t> </a:t>
            </a:r>
            <a:r>
              <a:rPr lang="en-GB" sz="700" spc="-5">
                <a:latin typeface="Arial"/>
                <a:cs typeface="Arial"/>
              </a:rPr>
              <a:t>Laws;</a:t>
            </a:r>
            <a:endParaRPr lang="en-GB" sz="700">
              <a:latin typeface="Arial"/>
              <a:cs typeface="Arial"/>
            </a:endParaRPr>
          </a:p>
          <a:p>
            <a:pPr marL="450000" indent="-180000">
              <a:spcBef>
                <a:spcPts val="300"/>
              </a:spcBef>
              <a:spcAft>
                <a:spcPts val="300"/>
              </a:spcAft>
              <a:buAutoNum type="alphaLcParenBoth" startAt="2"/>
            </a:pPr>
            <a:r>
              <a:rPr lang="en-GB" sz="700">
                <a:latin typeface="Arial"/>
                <a:cs typeface="Arial"/>
              </a:rPr>
              <a:t>implement the technical and organisational measures set out in Schedule 2 to protect against unauthorised or unlawful Processing of Client </a:t>
            </a:r>
            <a:r>
              <a:rPr lang="en-GB" sz="700" spc="-5">
                <a:latin typeface="Arial"/>
                <a:cs typeface="Arial"/>
              </a:rPr>
              <a:t>Personal</a:t>
            </a:r>
            <a:r>
              <a:rPr lang="en-GB" sz="700" spc="110">
                <a:latin typeface="Arial"/>
                <a:cs typeface="Arial"/>
              </a:rPr>
              <a:t> </a:t>
            </a:r>
            <a:r>
              <a:rPr lang="en-GB" sz="700" spc="-5">
                <a:latin typeface="Arial"/>
                <a:cs typeface="Arial"/>
              </a:rPr>
              <a:t>Data</a:t>
            </a:r>
            <a:r>
              <a:rPr lang="en-GB" sz="700" spc="100">
                <a:latin typeface="Arial"/>
                <a:cs typeface="Arial"/>
              </a:rPr>
              <a:t> </a:t>
            </a:r>
            <a:r>
              <a:rPr lang="en-GB" sz="700">
                <a:latin typeface="Arial"/>
                <a:cs typeface="Arial"/>
              </a:rPr>
              <a:t>and</a:t>
            </a:r>
            <a:r>
              <a:rPr lang="en-GB" sz="700" spc="105">
                <a:latin typeface="Arial"/>
                <a:cs typeface="Arial"/>
              </a:rPr>
              <a:t> </a:t>
            </a:r>
            <a:r>
              <a:rPr lang="en-GB" sz="700" spc="-5">
                <a:latin typeface="Arial"/>
                <a:cs typeface="Arial"/>
              </a:rPr>
              <a:t>against</a:t>
            </a:r>
            <a:r>
              <a:rPr lang="en-GB" sz="700" spc="100">
                <a:latin typeface="Arial"/>
                <a:cs typeface="Arial"/>
              </a:rPr>
              <a:t> </a:t>
            </a:r>
            <a:r>
              <a:rPr lang="en-GB" sz="700" spc="-5">
                <a:latin typeface="Arial"/>
                <a:cs typeface="Arial"/>
              </a:rPr>
              <a:t>accidental</a:t>
            </a:r>
            <a:r>
              <a:rPr lang="en-GB" sz="700" spc="110">
                <a:latin typeface="Arial"/>
                <a:cs typeface="Arial"/>
              </a:rPr>
              <a:t> </a:t>
            </a:r>
            <a:r>
              <a:rPr lang="en-GB" sz="700" spc="-5">
                <a:latin typeface="Arial"/>
                <a:cs typeface="Arial"/>
              </a:rPr>
              <a:t>loss</a:t>
            </a:r>
            <a:r>
              <a:rPr lang="en-GB" sz="700" spc="105">
                <a:latin typeface="Arial"/>
                <a:cs typeface="Arial"/>
              </a:rPr>
              <a:t> </a:t>
            </a:r>
            <a:r>
              <a:rPr lang="en-GB" sz="700">
                <a:latin typeface="Arial"/>
                <a:cs typeface="Arial"/>
              </a:rPr>
              <a:t>or</a:t>
            </a:r>
            <a:r>
              <a:rPr lang="en-GB" sz="700" spc="114">
                <a:latin typeface="Arial"/>
                <a:cs typeface="Arial"/>
              </a:rPr>
              <a:t> </a:t>
            </a:r>
            <a:r>
              <a:rPr lang="en-GB" sz="700" spc="-5">
                <a:latin typeface="Arial"/>
                <a:cs typeface="Arial"/>
              </a:rPr>
              <a:t>destruction</a:t>
            </a:r>
            <a:r>
              <a:rPr lang="en-GB" sz="700" spc="100">
                <a:latin typeface="Arial"/>
                <a:cs typeface="Arial"/>
              </a:rPr>
              <a:t> </a:t>
            </a:r>
            <a:r>
              <a:rPr lang="en-GB" sz="700">
                <a:latin typeface="Arial"/>
                <a:cs typeface="Arial"/>
              </a:rPr>
              <a:t>of,</a:t>
            </a:r>
            <a:r>
              <a:rPr lang="en-GB" sz="700" spc="114">
                <a:latin typeface="Arial"/>
                <a:cs typeface="Arial"/>
              </a:rPr>
              <a:t> </a:t>
            </a:r>
            <a:r>
              <a:rPr lang="en-GB" sz="700" spc="-5">
                <a:latin typeface="Arial"/>
                <a:cs typeface="Arial"/>
              </a:rPr>
              <a:t>or</a:t>
            </a:r>
            <a:r>
              <a:rPr lang="en-GB" sz="700" spc="114">
                <a:latin typeface="Arial"/>
                <a:cs typeface="Arial"/>
              </a:rPr>
              <a:t> </a:t>
            </a:r>
            <a:r>
              <a:rPr lang="en-GB" sz="700" spc="-5">
                <a:latin typeface="Arial"/>
                <a:cs typeface="Arial"/>
              </a:rPr>
              <a:t>damage</a:t>
            </a:r>
            <a:r>
              <a:rPr lang="en-GB" sz="700" spc="100">
                <a:latin typeface="Arial"/>
                <a:cs typeface="Arial"/>
              </a:rPr>
              <a:t> </a:t>
            </a:r>
            <a:r>
              <a:rPr lang="en-GB" sz="700" spc="-5">
                <a:latin typeface="Arial"/>
                <a:cs typeface="Arial"/>
              </a:rPr>
              <a:t>to, Client</a:t>
            </a:r>
            <a:r>
              <a:rPr lang="en-GB" sz="700" spc="245">
                <a:latin typeface="Arial"/>
                <a:cs typeface="Arial"/>
              </a:rPr>
              <a:t> </a:t>
            </a:r>
            <a:r>
              <a:rPr lang="en-GB" sz="700" spc="-5">
                <a:latin typeface="Arial"/>
                <a:cs typeface="Arial"/>
              </a:rPr>
              <a:t>Personal</a:t>
            </a:r>
            <a:r>
              <a:rPr lang="en-GB" sz="700" spc="245">
                <a:latin typeface="Arial"/>
                <a:cs typeface="Arial"/>
              </a:rPr>
              <a:t> </a:t>
            </a:r>
            <a:r>
              <a:rPr lang="en-GB" sz="700" spc="-5">
                <a:latin typeface="Arial"/>
                <a:cs typeface="Arial"/>
              </a:rPr>
              <a:t>Data,</a:t>
            </a:r>
            <a:r>
              <a:rPr lang="en-GB" sz="700" spc="245">
                <a:latin typeface="Arial"/>
                <a:cs typeface="Arial"/>
              </a:rPr>
              <a:t> </a:t>
            </a:r>
            <a:r>
              <a:rPr lang="en-GB" sz="700" spc="-5">
                <a:latin typeface="Arial"/>
                <a:cs typeface="Arial"/>
              </a:rPr>
              <a:t>which</a:t>
            </a:r>
            <a:r>
              <a:rPr lang="en-GB" sz="700" spc="250">
                <a:latin typeface="Arial"/>
                <a:cs typeface="Arial"/>
              </a:rPr>
              <a:t> </a:t>
            </a:r>
            <a:r>
              <a:rPr lang="en-GB" sz="700">
                <a:latin typeface="Arial"/>
                <a:cs typeface="Arial"/>
              </a:rPr>
              <a:t>the</a:t>
            </a:r>
            <a:r>
              <a:rPr lang="en-GB" sz="700" spc="245">
                <a:latin typeface="Arial"/>
                <a:cs typeface="Arial"/>
              </a:rPr>
              <a:t> </a:t>
            </a:r>
            <a:r>
              <a:rPr lang="en-GB" sz="700" spc="-5">
                <a:latin typeface="Arial"/>
                <a:cs typeface="Arial"/>
              </a:rPr>
              <a:t>Client</a:t>
            </a:r>
            <a:r>
              <a:rPr lang="en-GB" sz="700" spc="250">
                <a:latin typeface="Arial"/>
                <a:cs typeface="Arial"/>
              </a:rPr>
              <a:t> </a:t>
            </a:r>
            <a:r>
              <a:rPr lang="en-GB" sz="700" spc="-5">
                <a:latin typeface="Arial"/>
                <a:cs typeface="Arial"/>
              </a:rPr>
              <a:t>has</a:t>
            </a:r>
            <a:r>
              <a:rPr lang="en-GB" sz="700" spc="245">
                <a:latin typeface="Arial"/>
                <a:cs typeface="Arial"/>
              </a:rPr>
              <a:t> </a:t>
            </a:r>
            <a:r>
              <a:rPr lang="en-GB" sz="700" spc="-5">
                <a:latin typeface="Arial"/>
                <a:cs typeface="Arial"/>
              </a:rPr>
              <a:t>reviewed</a:t>
            </a:r>
            <a:r>
              <a:rPr lang="en-GB" sz="700" spc="245">
                <a:latin typeface="Arial"/>
                <a:cs typeface="Arial"/>
              </a:rPr>
              <a:t> </a:t>
            </a:r>
            <a:r>
              <a:rPr lang="en-GB" sz="700">
                <a:latin typeface="Arial"/>
                <a:cs typeface="Arial"/>
              </a:rPr>
              <a:t>and</a:t>
            </a:r>
            <a:r>
              <a:rPr lang="en-GB" sz="700" spc="250">
                <a:latin typeface="Arial"/>
                <a:cs typeface="Arial"/>
              </a:rPr>
              <a:t> </a:t>
            </a:r>
            <a:r>
              <a:rPr lang="en-GB" sz="700" spc="-5">
                <a:latin typeface="Arial"/>
                <a:cs typeface="Arial"/>
              </a:rPr>
              <a:t>confirms</a:t>
            </a:r>
            <a:r>
              <a:rPr lang="en-GB" sz="700" spc="240">
                <a:latin typeface="Arial"/>
                <a:cs typeface="Arial"/>
              </a:rPr>
              <a:t> </a:t>
            </a:r>
            <a:r>
              <a:rPr lang="en-GB" sz="700" spc="-10">
                <a:latin typeface="Arial"/>
                <a:cs typeface="Arial"/>
              </a:rPr>
              <a:t>are </a:t>
            </a:r>
            <a:r>
              <a:rPr lang="en-GB" sz="700" spc="-5">
                <a:latin typeface="Arial"/>
                <a:cs typeface="Arial"/>
              </a:rPr>
              <a:t>appropriate</a:t>
            </a:r>
            <a:r>
              <a:rPr lang="en-GB" sz="700" spc="100">
                <a:latin typeface="Arial"/>
                <a:cs typeface="Arial"/>
              </a:rPr>
              <a:t> </a:t>
            </a:r>
            <a:r>
              <a:rPr lang="en-GB" sz="700">
                <a:latin typeface="Arial"/>
                <a:cs typeface="Arial"/>
              </a:rPr>
              <a:t>to</a:t>
            </a:r>
            <a:r>
              <a:rPr lang="en-GB" sz="700" spc="100">
                <a:latin typeface="Arial"/>
                <a:cs typeface="Arial"/>
              </a:rPr>
              <a:t> </a:t>
            </a:r>
            <a:r>
              <a:rPr lang="en-GB" sz="700">
                <a:latin typeface="Arial"/>
                <a:cs typeface="Arial"/>
              </a:rPr>
              <a:t>the</a:t>
            </a:r>
            <a:r>
              <a:rPr lang="en-GB" sz="700" spc="105">
                <a:latin typeface="Arial"/>
                <a:cs typeface="Arial"/>
              </a:rPr>
              <a:t> </a:t>
            </a:r>
            <a:r>
              <a:rPr lang="en-GB" sz="700" spc="-5">
                <a:latin typeface="Arial"/>
                <a:cs typeface="Arial"/>
              </a:rPr>
              <a:t>harm</a:t>
            </a:r>
            <a:r>
              <a:rPr lang="en-GB" sz="700" spc="100">
                <a:latin typeface="Arial"/>
                <a:cs typeface="Arial"/>
              </a:rPr>
              <a:t> </a:t>
            </a:r>
            <a:r>
              <a:rPr lang="en-GB" sz="700" spc="-5">
                <a:latin typeface="Arial"/>
                <a:cs typeface="Arial"/>
              </a:rPr>
              <a:t>that</a:t>
            </a:r>
            <a:r>
              <a:rPr lang="en-GB" sz="700" spc="100">
                <a:latin typeface="Arial"/>
                <a:cs typeface="Arial"/>
              </a:rPr>
              <a:t> </a:t>
            </a:r>
            <a:r>
              <a:rPr lang="en-GB" sz="700" spc="-5">
                <a:latin typeface="Arial"/>
                <a:cs typeface="Arial"/>
              </a:rPr>
              <a:t>might</a:t>
            </a:r>
            <a:r>
              <a:rPr lang="en-GB" sz="700" spc="105">
                <a:latin typeface="Arial"/>
                <a:cs typeface="Arial"/>
              </a:rPr>
              <a:t> </a:t>
            </a:r>
            <a:r>
              <a:rPr lang="en-GB" sz="700" spc="-5">
                <a:latin typeface="Arial"/>
                <a:cs typeface="Arial"/>
              </a:rPr>
              <a:t>result</a:t>
            </a:r>
            <a:r>
              <a:rPr lang="en-GB" sz="700" spc="100">
                <a:latin typeface="Arial"/>
                <a:cs typeface="Arial"/>
              </a:rPr>
              <a:t> </a:t>
            </a:r>
            <a:r>
              <a:rPr lang="en-GB" sz="700" spc="-5">
                <a:latin typeface="Arial"/>
                <a:cs typeface="Arial"/>
              </a:rPr>
              <a:t>from</a:t>
            </a:r>
            <a:r>
              <a:rPr lang="en-GB" sz="700" spc="100">
                <a:latin typeface="Arial"/>
                <a:cs typeface="Arial"/>
              </a:rPr>
              <a:t> </a:t>
            </a:r>
            <a:r>
              <a:rPr lang="en-GB" sz="700">
                <a:latin typeface="Arial"/>
                <a:cs typeface="Arial"/>
              </a:rPr>
              <a:t>the</a:t>
            </a:r>
            <a:r>
              <a:rPr lang="en-GB" sz="700" spc="105">
                <a:latin typeface="Arial"/>
                <a:cs typeface="Arial"/>
              </a:rPr>
              <a:t> </a:t>
            </a:r>
            <a:r>
              <a:rPr lang="en-GB" sz="700" spc="-5">
                <a:latin typeface="Arial"/>
                <a:cs typeface="Arial"/>
              </a:rPr>
              <a:t>unauthorised</a:t>
            </a:r>
            <a:r>
              <a:rPr lang="en-GB" sz="700" spc="100">
                <a:latin typeface="Arial"/>
                <a:cs typeface="Arial"/>
              </a:rPr>
              <a:t> </a:t>
            </a:r>
            <a:r>
              <a:rPr lang="en-GB" sz="700" spc="-5">
                <a:latin typeface="Arial"/>
                <a:cs typeface="Arial"/>
              </a:rPr>
              <a:t>or</a:t>
            </a:r>
            <a:r>
              <a:rPr lang="en-GB" sz="700" spc="100">
                <a:latin typeface="Arial"/>
                <a:cs typeface="Arial"/>
              </a:rPr>
              <a:t> </a:t>
            </a:r>
            <a:r>
              <a:rPr lang="en-GB" sz="700" spc="-5">
                <a:latin typeface="Arial"/>
                <a:cs typeface="Arial"/>
              </a:rPr>
              <a:t>unlawful Processing</a:t>
            </a:r>
            <a:r>
              <a:rPr lang="en-GB" sz="700" spc="100">
                <a:latin typeface="Arial"/>
                <a:cs typeface="Arial"/>
              </a:rPr>
              <a:t> </a:t>
            </a:r>
            <a:r>
              <a:rPr lang="en-GB" sz="700">
                <a:latin typeface="Arial"/>
                <a:cs typeface="Arial"/>
              </a:rPr>
              <a:t>or</a:t>
            </a:r>
            <a:r>
              <a:rPr lang="en-GB" sz="700" spc="100">
                <a:latin typeface="Arial"/>
                <a:cs typeface="Arial"/>
              </a:rPr>
              <a:t> </a:t>
            </a:r>
            <a:r>
              <a:rPr lang="en-GB" sz="700" spc="-5">
                <a:latin typeface="Arial"/>
                <a:cs typeface="Arial"/>
              </a:rPr>
              <a:t>accidental</a:t>
            </a:r>
            <a:r>
              <a:rPr lang="en-GB" sz="700" spc="95">
                <a:latin typeface="Arial"/>
                <a:cs typeface="Arial"/>
              </a:rPr>
              <a:t> </a:t>
            </a:r>
            <a:r>
              <a:rPr lang="en-GB" sz="700" spc="-5">
                <a:latin typeface="Arial"/>
                <a:cs typeface="Arial"/>
              </a:rPr>
              <a:t>loss,</a:t>
            </a:r>
            <a:r>
              <a:rPr lang="en-GB" sz="700" spc="85">
                <a:latin typeface="Arial"/>
                <a:cs typeface="Arial"/>
              </a:rPr>
              <a:t> </a:t>
            </a:r>
            <a:r>
              <a:rPr lang="en-GB" sz="700" spc="-5">
                <a:latin typeface="Arial"/>
                <a:cs typeface="Arial"/>
              </a:rPr>
              <a:t>destruction</a:t>
            </a:r>
            <a:r>
              <a:rPr lang="en-GB" sz="700" spc="100">
                <a:latin typeface="Arial"/>
                <a:cs typeface="Arial"/>
              </a:rPr>
              <a:t> </a:t>
            </a:r>
            <a:r>
              <a:rPr lang="en-GB" sz="700">
                <a:latin typeface="Arial"/>
                <a:cs typeface="Arial"/>
              </a:rPr>
              <a:t>or</a:t>
            </a:r>
            <a:r>
              <a:rPr lang="en-GB" sz="700" spc="90">
                <a:latin typeface="Arial"/>
                <a:cs typeface="Arial"/>
              </a:rPr>
              <a:t> </a:t>
            </a:r>
            <a:r>
              <a:rPr lang="en-GB" sz="700">
                <a:latin typeface="Arial"/>
                <a:cs typeface="Arial"/>
              </a:rPr>
              <a:t>damage</a:t>
            </a:r>
            <a:r>
              <a:rPr lang="en-GB" sz="700" spc="90">
                <a:latin typeface="Arial"/>
                <a:cs typeface="Arial"/>
              </a:rPr>
              <a:t> </a:t>
            </a:r>
            <a:r>
              <a:rPr lang="en-GB" sz="700">
                <a:latin typeface="Arial"/>
                <a:cs typeface="Arial"/>
              </a:rPr>
              <a:t>and</a:t>
            </a:r>
            <a:r>
              <a:rPr lang="en-GB" sz="700" spc="100">
                <a:latin typeface="Arial"/>
                <a:cs typeface="Arial"/>
              </a:rPr>
              <a:t> </a:t>
            </a:r>
            <a:r>
              <a:rPr lang="en-GB" sz="700" spc="-5">
                <a:latin typeface="Arial"/>
                <a:cs typeface="Arial"/>
              </a:rPr>
              <a:t>the</a:t>
            </a:r>
            <a:r>
              <a:rPr lang="en-GB" sz="700" spc="100">
                <a:latin typeface="Arial"/>
                <a:cs typeface="Arial"/>
              </a:rPr>
              <a:t> </a:t>
            </a:r>
            <a:r>
              <a:rPr lang="en-GB" sz="700" spc="-5">
                <a:latin typeface="Arial"/>
                <a:cs typeface="Arial"/>
              </a:rPr>
              <a:t>nature</a:t>
            </a:r>
            <a:r>
              <a:rPr lang="en-GB" sz="700" spc="100">
                <a:latin typeface="Arial"/>
                <a:cs typeface="Arial"/>
              </a:rPr>
              <a:t> </a:t>
            </a:r>
            <a:r>
              <a:rPr lang="en-GB" sz="700">
                <a:latin typeface="Arial"/>
                <a:cs typeface="Arial"/>
              </a:rPr>
              <a:t>of</a:t>
            </a:r>
            <a:r>
              <a:rPr lang="en-GB" sz="700" spc="100">
                <a:latin typeface="Arial"/>
                <a:cs typeface="Arial"/>
              </a:rPr>
              <a:t> </a:t>
            </a:r>
            <a:r>
              <a:rPr lang="en-GB" sz="700" spc="-10">
                <a:latin typeface="Arial"/>
                <a:cs typeface="Arial"/>
              </a:rPr>
              <a:t>the </a:t>
            </a:r>
            <a:r>
              <a:rPr lang="en-GB" sz="700" spc="-5">
                <a:latin typeface="Arial"/>
                <a:cs typeface="Arial"/>
              </a:rPr>
              <a:t>Client</a:t>
            </a:r>
            <a:r>
              <a:rPr lang="en-GB" sz="700" spc="-25">
                <a:latin typeface="Arial"/>
                <a:cs typeface="Arial"/>
              </a:rPr>
              <a:t> </a:t>
            </a:r>
            <a:r>
              <a:rPr lang="en-GB" sz="700" spc="-5">
                <a:latin typeface="Arial"/>
                <a:cs typeface="Arial"/>
              </a:rPr>
              <a:t>Personal</a:t>
            </a:r>
            <a:r>
              <a:rPr lang="en-GB" sz="700" spc="-20">
                <a:latin typeface="Arial"/>
                <a:cs typeface="Arial"/>
              </a:rPr>
              <a:t> </a:t>
            </a:r>
            <a:r>
              <a:rPr lang="en-GB" sz="700" spc="-5">
                <a:latin typeface="Arial"/>
                <a:cs typeface="Arial"/>
              </a:rPr>
              <a:t>Data</a:t>
            </a:r>
            <a:r>
              <a:rPr lang="en-GB" sz="700" spc="-25">
                <a:latin typeface="Arial"/>
                <a:cs typeface="Arial"/>
              </a:rPr>
              <a:t> </a:t>
            </a:r>
            <a:r>
              <a:rPr lang="en-GB" sz="700">
                <a:latin typeface="Arial"/>
                <a:cs typeface="Arial"/>
              </a:rPr>
              <a:t>to</a:t>
            </a:r>
            <a:r>
              <a:rPr lang="en-GB" sz="700" spc="-30">
                <a:latin typeface="Arial"/>
                <a:cs typeface="Arial"/>
              </a:rPr>
              <a:t> </a:t>
            </a:r>
            <a:r>
              <a:rPr lang="en-GB" sz="700">
                <a:latin typeface="Arial"/>
                <a:cs typeface="Arial"/>
              </a:rPr>
              <a:t>be</a:t>
            </a:r>
            <a:r>
              <a:rPr lang="en-GB" sz="700" spc="-25">
                <a:latin typeface="Arial"/>
                <a:cs typeface="Arial"/>
              </a:rPr>
              <a:t> </a:t>
            </a:r>
            <a:r>
              <a:rPr lang="en-GB" sz="700" spc="-5">
                <a:latin typeface="Arial"/>
                <a:cs typeface="Arial"/>
              </a:rPr>
              <a:t>protected,</a:t>
            </a:r>
            <a:r>
              <a:rPr lang="en-GB" sz="700" spc="-20">
                <a:latin typeface="Arial"/>
                <a:cs typeface="Arial"/>
              </a:rPr>
              <a:t> </a:t>
            </a:r>
            <a:r>
              <a:rPr lang="en-GB" sz="700" spc="-5">
                <a:latin typeface="Arial"/>
                <a:cs typeface="Arial"/>
              </a:rPr>
              <a:t>having</a:t>
            </a:r>
            <a:r>
              <a:rPr lang="en-GB" sz="700" spc="-20">
                <a:latin typeface="Arial"/>
                <a:cs typeface="Arial"/>
              </a:rPr>
              <a:t> </a:t>
            </a:r>
            <a:r>
              <a:rPr lang="en-GB" sz="700" spc="-5">
                <a:latin typeface="Arial"/>
                <a:cs typeface="Arial"/>
              </a:rPr>
              <a:t>regard</a:t>
            </a:r>
            <a:r>
              <a:rPr lang="en-GB" sz="700" spc="-25">
                <a:latin typeface="Arial"/>
                <a:cs typeface="Arial"/>
              </a:rPr>
              <a:t> </a:t>
            </a:r>
            <a:r>
              <a:rPr lang="en-GB" sz="700" spc="-10">
                <a:latin typeface="Arial"/>
                <a:cs typeface="Arial"/>
              </a:rPr>
              <a:t>to</a:t>
            </a:r>
            <a:r>
              <a:rPr lang="en-GB" sz="700" spc="-20">
                <a:latin typeface="Arial"/>
                <a:cs typeface="Arial"/>
              </a:rPr>
              <a:t> </a:t>
            </a:r>
            <a:r>
              <a:rPr lang="en-GB" sz="700">
                <a:latin typeface="Arial"/>
                <a:cs typeface="Arial"/>
              </a:rPr>
              <a:t>the</a:t>
            </a:r>
            <a:r>
              <a:rPr lang="en-GB" sz="700" spc="-35">
                <a:latin typeface="Arial"/>
                <a:cs typeface="Arial"/>
              </a:rPr>
              <a:t> </a:t>
            </a:r>
            <a:r>
              <a:rPr lang="en-GB" sz="700">
                <a:latin typeface="Arial"/>
                <a:cs typeface="Arial"/>
              </a:rPr>
              <a:t>state</a:t>
            </a:r>
            <a:r>
              <a:rPr lang="en-GB" sz="700" spc="-30">
                <a:latin typeface="Arial"/>
                <a:cs typeface="Arial"/>
              </a:rPr>
              <a:t> </a:t>
            </a:r>
            <a:r>
              <a:rPr lang="en-GB" sz="700">
                <a:latin typeface="Arial"/>
                <a:cs typeface="Arial"/>
              </a:rPr>
              <a:t>of</a:t>
            </a:r>
            <a:r>
              <a:rPr lang="en-GB" sz="700" spc="-20">
                <a:latin typeface="Arial"/>
                <a:cs typeface="Arial"/>
              </a:rPr>
              <a:t> </a:t>
            </a:r>
            <a:r>
              <a:rPr lang="en-GB" sz="700" spc="-5">
                <a:latin typeface="Arial"/>
                <a:cs typeface="Arial"/>
              </a:rPr>
              <a:t>technological development</a:t>
            </a:r>
            <a:r>
              <a:rPr lang="en-GB" sz="700">
                <a:latin typeface="Arial"/>
                <a:cs typeface="Arial"/>
              </a:rPr>
              <a:t> and</a:t>
            </a:r>
            <a:r>
              <a:rPr lang="en-GB" sz="700" spc="-10">
                <a:latin typeface="Arial"/>
                <a:cs typeface="Arial"/>
              </a:rPr>
              <a:t> </a:t>
            </a:r>
            <a:r>
              <a:rPr lang="en-GB" sz="700">
                <a:latin typeface="Arial"/>
                <a:cs typeface="Arial"/>
              </a:rPr>
              <a:t>the</a:t>
            </a:r>
            <a:r>
              <a:rPr lang="en-GB" sz="700" spc="5">
                <a:latin typeface="Arial"/>
                <a:cs typeface="Arial"/>
              </a:rPr>
              <a:t> </a:t>
            </a:r>
            <a:r>
              <a:rPr lang="en-GB" sz="700" spc="-5">
                <a:latin typeface="Arial"/>
                <a:cs typeface="Arial"/>
              </a:rPr>
              <a:t>cost</a:t>
            </a:r>
            <a:r>
              <a:rPr lang="en-GB" sz="700" spc="-10">
                <a:latin typeface="Arial"/>
                <a:cs typeface="Arial"/>
              </a:rPr>
              <a:t> </a:t>
            </a:r>
            <a:r>
              <a:rPr lang="en-GB" sz="700">
                <a:latin typeface="Arial"/>
                <a:cs typeface="Arial"/>
              </a:rPr>
              <a:t>of</a:t>
            </a:r>
            <a:r>
              <a:rPr lang="en-GB" sz="700" spc="5">
                <a:latin typeface="Arial"/>
                <a:cs typeface="Arial"/>
              </a:rPr>
              <a:t> </a:t>
            </a:r>
            <a:r>
              <a:rPr lang="en-GB" sz="700" spc="-5">
                <a:latin typeface="Arial"/>
                <a:cs typeface="Arial"/>
              </a:rPr>
              <a:t>implementing</a:t>
            </a:r>
            <a:r>
              <a:rPr lang="en-GB" sz="700" spc="-10">
                <a:latin typeface="Arial"/>
                <a:cs typeface="Arial"/>
              </a:rPr>
              <a:t> </a:t>
            </a:r>
            <a:r>
              <a:rPr lang="en-GB" sz="700" spc="-5">
                <a:latin typeface="Arial"/>
                <a:cs typeface="Arial"/>
              </a:rPr>
              <a:t>any</a:t>
            </a:r>
            <a:r>
              <a:rPr lang="en-GB" sz="700" spc="5">
                <a:latin typeface="Arial"/>
                <a:cs typeface="Arial"/>
              </a:rPr>
              <a:t> </a:t>
            </a:r>
            <a:r>
              <a:rPr lang="en-GB" sz="700" spc="-5">
                <a:latin typeface="Arial"/>
                <a:cs typeface="Arial"/>
              </a:rPr>
              <a:t>measures;</a:t>
            </a:r>
          </a:p>
          <a:p>
            <a:pPr marL="450000" indent="-180000">
              <a:spcBef>
                <a:spcPts val="300"/>
              </a:spcBef>
              <a:spcAft>
                <a:spcPts val="300"/>
              </a:spcAft>
              <a:buFontTx/>
              <a:buAutoNum type="alphaLcParenBoth" startAt="2"/>
            </a:pPr>
            <a:r>
              <a:rPr lang="en-GB" sz="700">
                <a:latin typeface="Arial"/>
                <a:cs typeface="Arial"/>
              </a:rPr>
              <a:t>ensure that any personnel engaged and authorised by the Supplier to </a:t>
            </a:r>
            <a:r>
              <a:rPr lang="en-GB" sz="700" spc="-5">
                <a:latin typeface="Arial"/>
                <a:cs typeface="Arial"/>
              </a:rPr>
              <a:t>process</a:t>
            </a:r>
            <a:r>
              <a:rPr lang="en-GB" sz="700" spc="40">
                <a:latin typeface="Arial"/>
                <a:cs typeface="Arial"/>
              </a:rPr>
              <a:t> </a:t>
            </a:r>
            <a:r>
              <a:rPr lang="en-GB" sz="700" spc="-5">
                <a:latin typeface="Arial"/>
                <a:cs typeface="Arial"/>
              </a:rPr>
              <a:t>Client</a:t>
            </a:r>
            <a:r>
              <a:rPr lang="en-GB" sz="700" spc="35">
                <a:latin typeface="Arial"/>
                <a:cs typeface="Arial"/>
              </a:rPr>
              <a:t> </a:t>
            </a:r>
            <a:r>
              <a:rPr lang="en-GB" sz="700" spc="-5">
                <a:latin typeface="Arial"/>
                <a:cs typeface="Arial"/>
              </a:rPr>
              <a:t>Personal</a:t>
            </a:r>
            <a:r>
              <a:rPr lang="en-GB" sz="700" spc="40">
                <a:latin typeface="Arial"/>
                <a:cs typeface="Arial"/>
              </a:rPr>
              <a:t> </a:t>
            </a:r>
            <a:r>
              <a:rPr lang="en-GB" sz="700" spc="-5">
                <a:latin typeface="Arial"/>
                <a:cs typeface="Arial"/>
              </a:rPr>
              <a:t>Data</a:t>
            </a:r>
            <a:r>
              <a:rPr lang="en-GB" sz="700" spc="35">
                <a:latin typeface="Arial"/>
                <a:cs typeface="Arial"/>
              </a:rPr>
              <a:t> </a:t>
            </a:r>
            <a:r>
              <a:rPr lang="en-GB" sz="700" spc="-5">
                <a:latin typeface="Arial"/>
                <a:cs typeface="Arial"/>
              </a:rPr>
              <a:t>have</a:t>
            </a:r>
            <a:r>
              <a:rPr lang="en-GB" sz="700" spc="40">
                <a:latin typeface="Arial"/>
                <a:cs typeface="Arial"/>
              </a:rPr>
              <a:t> </a:t>
            </a:r>
            <a:r>
              <a:rPr lang="en-GB" sz="700" spc="-5">
                <a:latin typeface="Arial"/>
                <a:cs typeface="Arial"/>
              </a:rPr>
              <a:t>committed</a:t>
            </a:r>
            <a:r>
              <a:rPr lang="en-GB" sz="700" spc="45">
                <a:latin typeface="Arial"/>
                <a:cs typeface="Arial"/>
              </a:rPr>
              <a:t> </a:t>
            </a:r>
            <a:r>
              <a:rPr lang="en-GB" sz="700" spc="-5">
                <a:latin typeface="Arial"/>
                <a:cs typeface="Arial"/>
              </a:rPr>
              <a:t>themselves</a:t>
            </a:r>
            <a:r>
              <a:rPr lang="en-GB" sz="700" spc="45">
                <a:latin typeface="Arial"/>
                <a:cs typeface="Arial"/>
              </a:rPr>
              <a:t> </a:t>
            </a:r>
            <a:r>
              <a:rPr lang="en-GB" sz="700">
                <a:latin typeface="Arial"/>
                <a:cs typeface="Arial"/>
              </a:rPr>
              <a:t>to</a:t>
            </a:r>
            <a:r>
              <a:rPr lang="en-GB" sz="700" spc="30">
                <a:latin typeface="Arial"/>
                <a:cs typeface="Arial"/>
              </a:rPr>
              <a:t> </a:t>
            </a:r>
            <a:r>
              <a:rPr lang="en-GB" sz="700" spc="-5">
                <a:latin typeface="Arial"/>
                <a:cs typeface="Arial"/>
              </a:rPr>
              <a:t>confidentiality </a:t>
            </a:r>
            <a:r>
              <a:rPr lang="en-GB" sz="700" spc="45">
                <a:latin typeface="Arial"/>
                <a:cs typeface="Arial"/>
              </a:rPr>
              <a:t> </a:t>
            </a:r>
            <a:r>
              <a:rPr lang="en-GB" sz="700" spc="-5">
                <a:latin typeface="Arial"/>
                <a:cs typeface="Arial"/>
              </a:rPr>
              <a:t>or </a:t>
            </a:r>
            <a:r>
              <a:rPr lang="en-GB" sz="700">
                <a:latin typeface="Arial"/>
                <a:cs typeface="Arial"/>
              </a:rPr>
              <a:t>are</a:t>
            </a:r>
            <a:r>
              <a:rPr lang="en-GB" sz="700" spc="5">
                <a:latin typeface="Arial"/>
                <a:cs typeface="Arial"/>
              </a:rPr>
              <a:t> </a:t>
            </a:r>
            <a:r>
              <a:rPr lang="en-GB" sz="700" spc="-5">
                <a:latin typeface="Arial"/>
                <a:cs typeface="Arial"/>
              </a:rPr>
              <a:t>under</a:t>
            </a:r>
            <a:r>
              <a:rPr lang="en-GB" sz="700" spc="15">
                <a:latin typeface="Arial"/>
                <a:cs typeface="Arial"/>
              </a:rPr>
              <a:t> </a:t>
            </a:r>
            <a:r>
              <a:rPr lang="en-GB" sz="700">
                <a:latin typeface="Arial"/>
                <a:cs typeface="Arial"/>
              </a:rPr>
              <a:t>an</a:t>
            </a:r>
            <a:r>
              <a:rPr lang="en-GB" sz="700" spc="-5">
                <a:latin typeface="Arial"/>
                <a:cs typeface="Arial"/>
              </a:rPr>
              <a:t> appropriate</a:t>
            </a:r>
            <a:r>
              <a:rPr lang="en-GB" sz="700" spc="10">
                <a:latin typeface="Arial"/>
                <a:cs typeface="Arial"/>
              </a:rPr>
              <a:t> </a:t>
            </a:r>
            <a:r>
              <a:rPr lang="en-GB" sz="700" spc="-5">
                <a:latin typeface="Arial"/>
                <a:cs typeface="Arial"/>
              </a:rPr>
              <a:t>statutory</a:t>
            </a:r>
            <a:r>
              <a:rPr lang="en-GB" sz="700" spc="5">
                <a:latin typeface="Arial"/>
                <a:cs typeface="Arial"/>
              </a:rPr>
              <a:t> </a:t>
            </a:r>
            <a:r>
              <a:rPr lang="en-GB" sz="700" spc="-5">
                <a:latin typeface="Arial"/>
                <a:cs typeface="Arial"/>
              </a:rPr>
              <a:t>or</a:t>
            </a:r>
            <a:r>
              <a:rPr lang="en-GB" sz="700" spc="15">
                <a:latin typeface="Arial"/>
                <a:cs typeface="Arial"/>
              </a:rPr>
              <a:t> </a:t>
            </a:r>
            <a:r>
              <a:rPr lang="en-GB" sz="700" spc="-5">
                <a:latin typeface="Arial"/>
                <a:cs typeface="Arial"/>
              </a:rPr>
              <a:t>common law</a:t>
            </a:r>
            <a:r>
              <a:rPr lang="en-GB" sz="700" spc="10">
                <a:latin typeface="Arial"/>
                <a:cs typeface="Arial"/>
              </a:rPr>
              <a:t> </a:t>
            </a:r>
            <a:r>
              <a:rPr lang="en-GB" sz="700" spc="-5">
                <a:latin typeface="Arial"/>
                <a:cs typeface="Arial"/>
              </a:rPr>
              <a:t>obligation</a:t>
            </a:r>
            <a:r>
              <a:rPr lang="en-GB" sz="700" spc="5">
                <a:latin typeface="Arial"/>
                <a:cs typeface="Arial"/>
              </a:rPr>
              <a:t> </a:t>
            </a:r>
            <a:r>
              <a:rPr lang="en-GB" sz="700" spc="-5">
                <a:latin typeface="Arial"/>
                <a:cs typeface="Arial"/>
              </a:rPr>
              <a:t>of</a:t>
            </a:r>
            <a:r>
              <a:rPr lang="en-GB" sz="700" spc="10">
                <a:latin typeface="Arial"/>
                <a:cs typeface="Arial"/>
              </a:rPr>
              <a:t> </a:t>
            </a:r>
            <a:r>
              <a:rPr lang="en-GB" sz="700" spc="-5">
                <a:latin typeface="Arial"/>
                <a:cs typeface="Arial"/>
              </a:rPr>
              <a:t>confidentiality;</a:t>
            </a:r>
            <a:endParaRPr lang="en-GB" sz="700">
              <a:latin typeface="Arial"/>
              <a:cs typeface="Arial"/>
            </a:endParaRPr>
          </a:p>
          <a:p>
            <a:pPr marL="450000" indent="-180000">
              <a:spcBef>
                <a:spcPts val="300"/>
              </a:spcBef>
              <a:spcAft>
                <a:spcPts val="300"/>
              </a:spcAft>
              <a:buFontTx/>
              <a:buAutoNum type="alphaLcParenBoth" startAt="2"/>
            </a:pPr>
            <a:r>
              <a:rPr lang="en-GB" sz="700">
                <a:latin typeface="Arial"/>
                <a:cs typeface="Arial"/>
              </a:rPr>
              <a:t>assist the Client insofar as this is possible (taking into account the nature of the Processing and the information available to the Supplier), and at the</a:t>
            </a:r>
            <a:r>
              <a:rPr lang="en-GB" sz="700" spc="15">
                <a:latin typeface="Arial"/>
                <a:cs typeface="Arial"/>
              </a:rPr>
              <a:t> </a:t>
            </a:r>
            <a:r>
              <a:rPr lang="en-GB" sz="700" spc="-5">
                <a:latin typeface="Arial"/>
                <a:cs typeface="Arial"/>
              </a:rPr>
              <a:t>Client's</a:t>
            </a:r>
            <a:r>
              <a:rPr lang="en-GB" sz="700" spc="15">
                <a:latin typeface="Arial"/>
                <a:cs typeface="Arial"/>
              </a:rPr>
              <a:t> </a:t>
            </a:r>
            <a:r>
              <a:rPr lang="en-GB" sz="700" spc="-5">
                <a:latin typeface="Arial"/>
                <a:cs typeface="Arial"/>
              </a:rPr>
              <a:t>cost</a:t>
            </a:r>
            <a:r>
              <a:rPr lang="en-GB" sz="700" spc="10">
                <a:latin typeface="Arial"/>
                <a:cs typeface="Arial"/>
              </a:rPr>
              <a:t> </a:t>
            </a:r>
            <a:r>
              <a:rPr lang="en-GB" sz="700">
                <a:latin typeface="Arial"/>
                <a:cs typeface="Arial"/>
              </a:rPr>
              <a:t>and</a:t>
            </a:r>
            <a:r>
              <a:rPr lang="en-GB" sz="700" spc="5">
                <a:latin typeface="Arial"/>
                <a:cs typeface="Arial"/>
              </a:rPr>
              <a:t> </a:t>
            </a:r>
            <a:r>
              <a:rPr lang="en-GB" sz="700" spc="-5">
                <a:latin typeface="Arial"/>
                <a:cs typeface="Arial"/>
              </a:rPr>
              <a:t>written</a:t>
            </a:r>
            <a:r>
              <a:rPr lang="en-GB" sz="700" spc="5">
                <a:latin typeface="Arial"/>
                <a:cs typeface="Arial"/>
              </a:rPr>
              <a:t> </a:t>
            </a:r>
            <a:r>
              <a:rPr lang="en-GB" sz="700" spc="-5">
                <a:latin typeface="Arial"/>
                <a:cs typeface="Arial"/>
              </a:rPr>
              <a:t>request,</a:t>
            </a:r>
            <a:r>
              <a:rPr lang="en-GB" sz="700" spc="10">
                <a:latin typeface="Arial"/>
                <a:cs typeface="Arial"/>
              </a:rPr>
              <a:t> </a:t>
            </a:r>
            <a:r>
              <a:rPr lang="en-GB" sz="700" spc="-5">
                <a:latin typeface="Arial"/>
                <a:cs typeface="Arial"/>
              </a:rPr>
              <a:t>in</a:t>
            </a:r>
            <a:r>
              <a:rPr lang="en-GB" sz="700" spc="5">
                <a:latin typeface="Arial"/>
                <a:cs typeface="Arial"/>
              </a:rPr>
              <a:t> </a:t>
            </a:r>
            <a:r>
              <a:rPr lang="en-GB" sz="700" spc="-5">
                <a:latin typeface="Arial"/>
                <a:cs typeface="Arial"/>
              </a:rPr>
              <a:t>responding</a:t>
            </a:r>
            <a:r>
              <a:rPr lang="en-GB" sz="700" spc="20">
                <a:latin typeface="Arial"/>
                <a:cs typeface="Arial"/>
              </a:rPr>
              <a:t> </a:t>
            </a:r>
            <a:r>
              <a:rPr lang="en-GB" sz="700">
                <a:latin typeface="Arial"/>
                <a:cs typeface="Arial"/>
              </a:rPr>
              <a:t>to</a:t>
            </a:r>
            <a:r>
              <a:rPr lang="en-GB" sz="700" spc="15">
                <a:latin typeface="Arial"/>
                <a:cs typeface="Arial"/>
              </a:rPr>
              <a:t> </a:t>
            </a:r>
            <a:r>
              <a:rPr lang="en-GB" sz="700" spc="-5">
                <a:latin typeface="Arial"/>
                <a:cs typeface="Arial"/>
              </a:rPr>
              <a:t>any</a:t>
            </a:r>
            <a:r>
              <a:rPr lang="en-GB" sz="700" spc="15">
                <a:latin typeface="Arial"/>
                <a:cs typeface="Arial"/>
              </a:rPr>
              <a:t> </a:t>
            </a:r>
            <a:r>
              <a:rPr lang="en-GB" sz="700" spc="-5">
                <a:latin typeface="Arial"/>
                <a:cs typeface="Arial"/>
              </a:rPr>
              <a:t>request</a:t>
            </a:r>
            <a:r>
              <a:rPr lang="en-GB" sz="700" spc="15">
                <a:latin typeface="Arial"/>
                <a:cs typeface="Arial"/>
              </a:rPr>
              <a:t> </a:t>
            </a:r>
            <a:r>
              <a:rPr lang="en-GB" sz="700" spc="-5">
                <a:latin typeface="Arial"/>
                <a:cs typeface="Arial"/>
              </a:rPr>
              <a:t>from</a:t>
            </a:r>
            <a:r>
              <a:rPr lang="en-GB" sz="700" spc="5">
                <a:latin typeface="Arial"/>
                <a:cs typeface="Arial"/>
              </a:rPr>
              <a:t> </a:t>
            </a:r>
            <a:r>
              <a:rPr lang="en-GB" sz="700">
                <a:latin typeface="Arial"/>
                <a:cs typeface="Arial"/>
              </a:rPr>
              <a:t>a</a:t>
            </a:r>
            <a:r>
              <a:rPr lang="en-GB" sz="700" spc="20">
                <a:latin typeface="Arial"/>
                <a:cs typeface="Arial"/>
              </a:rPr>
              <a:t> </a:t>
            </a:r>
            <a:r>
              <a:rPr lang="en-GB" sz="700" spc="-5">
                <a:latin typeface="Arial"/>
                <a:cs typeface="Arial"/>
              </a:rPr>
              <a:t>Data Subject</a:t>
            </a:r>
            <a:r>
              <a:rPr lang="en-GB" sz="700" spc="160">
                <a:latin typeface="Arial"/>
                <a:cs typeface="Arial"/>
              </a:rPr>
              <a:t> </a:t>
            </a:r>
            <a:r>
              <a:rPr lang="en-GB" sz="700">
                <a:latin typeface="Arial"/>
                <a:cs typeface="Arial"/>
              </a:rPr>
              <a:t>and</a:t>
            </a:r>
            <a:r>
              <a:rPr lang="en-GB" sz="700" spc="150">
                <a:latin typeface="Arial"/>
                <a:cs typeface="Arial"/>
              </a:rPr>
              <a:t> </a:t>
            </a:r>
            <a:r>
              <a:rPr lang="en-GB" sz="700" spc="-5">
                <a:latin typeface="Arial"/>
                <a:cs typeface="Arial"/>
              </a:rPr>
              <a:t>in</a:t>
            </a:r>
            <a:r>
              <a:rPr lang="en-GB" sz="700" spc="150">
                <a:latin typeface="Arial"/>
                <a:cs typeface="Arial"/>
              </a:rPr>
              <a:t> </a:t>
            </a:r>
            <a:r>
              <a:rPr lang="en-GB" sz="700" spc="-5">
                <a:latin typeface="Arial"/>
                <a:cs typeface="Arial"/>
              </a:rPr>
              <a:t>ensuring</a:t>
            </a:r>
            <a:r>
              <a:rPr lang="en-GB" sz="700" spc="160">
                <a:latin typeface="Arial"/>
                <a:cs typeface="Arial"/>
              </a:rPr>
              <a:t> </a:t>
            </a:r>
            <a:r>
              <a:rPr lang="en-GB" sz="700">
                <a:latin typeface="Arial"/>
                <a:cs typeface="Arial"/>
              </a:rPr>
              <a:t>the</a:t>
            </a:r>
            <a:r>
              <a:rPr lang="en-GB" sz="700" spc="150">
                <a:latin typeface="Arial"/>
                <a:cs typeface="Arial"/>
              </a:rPr>
              <a:t> </a:t>
            </a:r>
            <a:r>
              <a:rPr lang="en-GB" sz="700" spc="-5">
                <a:latin typeface="Arial"/>
                <a:cs typeface="Arial"/>
              </a:rPr>
              <a:t>Client's</a:t>
            </a:r>
            <a:r>
              <a:rPr lang="en-GB" sz="700" spc="160">
                <a:latin typeface="Arial"/>
                <a:cs typeface="Arial"/>
              </a:rPr>
              <a:t> </a:t>
            </a:r>
            <a:r>
              <a:rPr lang="en-GB" sz="700" spc="-5">
                <a:latin typeface="Arial"/>
                <a:cs typeface="Arial"/>
              </a:rPr>
              <a:t>compliance</a:t>
            </a:r>
            <a:r>
              <a:rPr lang="en-GB" sz="700" spc="160">
                <a:latin typeface="Arial"/>
                <a:cs typeface="Arial"/>
              </a:rPr>
              <a:t> </a:t>
            </a:r>
            <a:r>
              <a:rPr lang="en-GB" sz="700" spc="-5">
                <a:latin typeface="Arial"/>
                <a:cs typeface="Arial"/>
              </a:rPr>
              <a:t>with</a:t>
            </a:r>
            <a:r>
              <a:rPr lang="en-GB" sz="700" spc="150">
                <a:latin typeface="Arial"/>
                <a:cs typeface="Arial"/>
              </a:rPr>
              <a:t> </a:t>
            </a:r>
            <a:r>
              <a:rPr lang="en-GB" sz="700" spc="-5">
                <a:latin typeface="Arial"/>
                <a:cs typeface="Arial"/>
              </a:rPr>
              <a:t>its</a:t>
            </a:r>
            <a:r>
              <a:rPr lang="en-GB" sz="700" spc="160">
                <a:latin typeface="Arial"/>
                <a:cs typeface="Arial"/>
              </a:rPr>
              <a:t> </a:t>
            </a:r>
            <a:r>
              <a:rPr lang="en-GB" sz="700" spc="-5">
                <a:latin typeface="Arial"/>
                <a:cs typeface="Arial"/>
              </a:rPr>
              <a:t>obligations</a:t>
            </a:r>
            <a:r>
              <a:rPr lang="en-GB" sz="700" spc="145">
                <a:latin typeface="Arial"/>
                <a:cs typeface="Arial"/>
              </a:rPr>
              <a:t> </a:t>
            </a:r>
            <a:r>
              <a:rPr lang="en-GB" sz="700" spc="-5">
                <a:latin typeface="Arial"/>
                <a:cs typeface="Arial"/>
              </a:rPr>
              <a:t>under Applicable</a:t>
            </a:r>
            <a:r>
              <a:rPr lang="en-GB" sz="700" spc="35">
                <a:latin typeface="Arial"/>
                <a:cs typeface="Arial"/>
              </a:rPr>
              <a:t> </a:t>
            </a:r>
            <a:r>
              <a:rPr lang="en-GB" sz="700" spc="-5">
                <a:latin typeface="Arial"/>
                <a:cs typeface="Arial"/>
              </a:rPr>
              <a:t>Data</a:t>
            </a:r>
            <a:r>
              <a:rPr lang="en-GB" sz="700" spc="40">
                <a:latin typeface="Arial"/>
                <a:cs typeface="Arial"/>
              </a:rPr>
              <a:t> </a:t>
            </a:r>
            <a:r>
              <a:rPr lang="en-GB" sz="700" spc="-5">
                <a:latin typeface="Arial"/>
                <a:cs typeface="Arial"/>
              </a:rPr>
              <a:t>Protection</a:t>
            </a:r>
            <a:r>
              <a:rPr lang="en-GB" sz="700" spc="40">
                <a:latin typeface="Arial"/>
                <a:cs typeface="Arial"/>
              </a:rPr>
              <a:t> </a:t>
            </a:r>
            <a:r>
              <a:rPr lang="en-GB" sz="700" spc="-5">
                <a:latin typeface="Arial"/>
                <a:cs typeface="Arial"/>
              </a:rPr>
              <a:t>Laws</a:t>
            </a:r>
            <a:r>
              <a:rPr lang="en-GB" sz="700" spc="35">
                <a:latin typeface="Arial"/>
                <a:cs typeface="Arial"/>
              </a:rPr>
              <a:t> </a:t>
            </a:r>
            <a:r>
              <a:rPr lang="en-GB" sz="700" spc="-5">
                <a:latin typeface="Arial"/>
                <a:cs typeface="Arial"/>
              </a:rPr>
              <a:t>with</a:t>
            </a:r>
            <a:r>
              <a:rPr lang="en-GB" sz="700" spc="40">
                <a:latin typeface="Arial"/>
                <a:cs typeface="Arial"/>
              </a:rPr>
              <a:t> </a:t>
            </a:r>
            <a:r>
              <a:rPr lang="en-GB" sz="700" spc="-5">
                <a:latin typeface="Arial"/>
                <a:cs typeface="Arial"/>
              </a:rPr>
              <a:t>respect</a:t>
            </a:r>
            <a:r>
              <a:rPr lang="en-GB" sz="700" spc="25">
                <a:latin typeface="Arial"/>
                <a:cs typeface="Arial"/>
              </a:rPr>
              <a:t> </a:t>
            </a:r>
            <a:r>
              <a:rPr lang="en-GB" sz="700">
                <a:latin typeface="Arial"/>
                <a:cs typeface="Arial"/>
              </a:rPr>
              <a:t>to</a:t>
            </a:r>
            <a:r>
              <a:rPr lang="en-GB" sz="700" spc="35">
                <a:latin typeface="Arial"/>
                <a:cs typeface="Arial"/>
              </a:rPr>
              <a:t> </a:t>
            </a:r>
            <a:r>
              <a:rPr lang="en-GB" sz="700" spc="-5">
                <a:latin typeface="Arial"/>
                <a:cs typeface="Arial"/>
              </a:rPr>
              <a:t>security,</a:t>
            </a:r>
            <a:r>
              <a:rPr lang="en-GB" sz="700" spc="40">
                <a:latin typeface="Arial"/>
                <a:cs typeface="Arial"/>
              </a:rPr>
              <a:t> </a:t>
            </a:r>
            <a:r>
              <a:rPr lang="en-GB" sz="700" spc="-5">
                <a:latin typeface="Arial"/>
                <a:cs typeface="Arial"/>
              </a:rPr>
              <a:t>breach</a:t>
            </a:r>
            <a:r>
              <a:rPr lang="en-GB" sz="700" spc="40">
                <a:latin typeface="Arial"/>
                <a:cs typeface="Arial"/>
              </a:rPr>
              <a:t> </a:t>
            </a:r>
            <a:r>
              <a:rPr lang="en-GB" sz="700" spc="-5">
                <a:latin typeface="Arial"/>
                <a:cs typeface="Arial"/>
              </a:rPr>
              <a:t>notifications, Data</a:t>
            </a:r>
            <a:r>
              <a:rPr lang="en-GB" sz="700" spc="240">
                <a:latin typeface="Arial"/>
                <a:cs typeface="Arial"/>
              </a:rPr>
              <a:t> </a:t>
            </a:r>
            <a:r>
              <a:rPr lang="en-GB" sz="700" spc="-5">
                <a:latin typeface="Arial"/>
                <a:cs typeface="Arial"/>
              </a:rPr>
              <a:t>Protection</a:t>
            </a:r>
            <a:r>
              <a:rPr lang="en-GB" sz="700" spc="229">
                <a:latin typeface="Arial"/>
                <a:cs typeface="Arial"/>
              </a:rPr>
              <a:t> </a:t>
            </a:r>
            <a:r>
              <a:rPr lang="en-GB" sz="700" spc="-5">
                <a:latin typeface="Arial"/>
                <a:cs typeface="Arial"/>
              </a:rPr>
              <a:t>Impact</a:t>
            </a:r>
            <a:r>
              <a:rPr lang="en-GB" sz="700" spc="245">
                <a:latin typeface="Arial"/>
                <a:cs typeface="Arial"/>
              </a:rPr>
              <a:t> </a:t>
            </a:r>
            <a:r>
              <a:rPr lang="en-GB" sz="700" spc="-5">
                <a:latin typeface="Arial"/>
                <a:cs typeface="Arial"/>
              </a:rPr>
              <a:t>Assessments</a:t>
            </a:r>
            <a:r>
              <a:rPr lang="en-GB" sz="700" spc="240">
                <a:latin typeface="Arial"/>
                <a:cs typeface="Arial"/>
              </a:rPr>
              <a:t> </a:t>
            </a:r>
            <a:r>
              <a:rPr lang="en-GB" sz="700" spc="-5">
                <a:latin typeface="Arial"/>
                <a:cs typeface="Arial"/>
              </a:rPr>
              <a:t>and</a:t>
            </a:r>
            <a:r>
              <a:rPr lang="en-GB" sz="700" spc="229">
                <a:latin typeface="Arial"/>
                <a:cs typeface="Arial"/>
              </a:rPr>
              <a:t> </a:t>
            </a:r>
            <a:r>
              <a:rPr lang="en-GB" sz="700" spc="-5">
                <a:latin typeface="Arial"/>
                <a:cs typeface="Arial"/>
              </a:rPr>
              <a:t>consultations</a:t>
            </a:r>
            <a:r>
              <a:rPr lang="en-GB" sz="700" spc="245">
                <a:latin typeface="Arial"/>
                <a:cs typeface="Arial"/>
              </a:rPr>
              <a:t> </a:t>
            </a:r>
            <a:r>
              <a:rPr lang="en-GB" sz="700" spc="-5">
                <a:latin typeface="Arial"/>
                <a:cs typeface="Arial"/>
              </a:rPr>
              <a:t>with</a:t>
            </a:r>
            <a:r>
              <a:rPr lang="en-GB" sz="700" spc="240">
                <a:latin typeface="Arial"/>
                <a:cs typeface="Arial"/>
              </a:rPr>
              <a:t> </a:t>
            </a:r>
            <a:r>
              <a:rPr lang="en-GB" sz="700" spc="-5">
                <a:latin typeface="Arial"/>
                <a:cs typeface="Arial"/>
              </a:rPr>
              <a:t>Supervisory Authorities</a:t>
            </a:r>
            <a:r>
              <a:rPr lang="en-GB" sz="700" spc="-10">
                <a:latin typeface="Arial"/>
                <a:cs typeface="Arial"/>
              </a:rPr>
              <a:t> </a:t>
            </a:r>
            <a:r>
              <a:rPr lang="en-GB" sz="700">
                <a:latin typeface="Arial"/>
                <a:cs typeface="Arial"/>
              </a:rPr>
              <a:t>or</a:t>
            </a:r>
            <a:r>
              <a:rPr lang="en-GB" sz="700" spc="-15">
                <a:latin typeface="Arial"/>
                <a:cs typeface="Arial"/>
              </a:rPr>
              <a:t> </a:t>
            </a:r>
            <a:r>
              <a:rPr lang="en-GB" sz="700" spc="-5">
                <a:latin typeface="Arial"/>
                <a:cs typeface="Arial"/>
              </a:rPr>
              <a:t>regulators;</a:t>
            </a:r>
            <a:endParaRPr lang="en-GB" sz="700">
              <a:latin typeface="Arial"/>
              <a:cs typeface="Arial"/>
            </a:endParaRPr>
          </a:p>
          <a:p>
            <a:pPr marL="450000" indent="-180000">
              <a:spcBef>
                <a:spcPts val="300"/>
              </a:spcBef>
              <a:spcAft>
                <a:spcPts val="300"/>
              </a:spcAft>
              <a:buFontTx/>
              <a:buAutoNum type="alphaLcParenBoth" startAt="2"/>
            </a:pPr>
            <a:r>
              <a:rPr lang="en-GB" sz="700">
                <a:latin typeface="Arial"/>
                <a:cs typeface="Arial"/>
              </a:rPr>
              <a:t>notify the Client without undue delay on becoming aware of a Personal Data breach involving the Client Personal Data;</a:t>
            </a:r>
          </a:p>
          <a:p>
            <a:pPr marL="450000" indent="-180000">
              <a:spcBef>
                <a:spcPts val="300"/>
              </a:spcBef>
              <a:spcAft>
                <a:spcPts val="300"/>
              </a:spcAft>
              <a:buFontTx/>
              <a:buAutoNum type="alphaLcParenBoth" startAt="2"/>
            </a:pPr>
            <a:r>
              <a:rPr lang="en-GB" sz="700">
                <a:latin typeface="Arial"/>
                <a:cs typeface="Arial"/>
              </a:rPr>
              <a:t>at the written direction of the Client, delete Client Personal Data and copies thereof to the Client on termination of the agreement unless the Supplier </a:t>
            </a:r>
            <a:r>
              <a:rPr lang="en-GB" sz="700" spc="-5">
                <a:latin typeface="Arial"/>
                <a:cs typeface="Arial"/>
              </a:rPr>
              <a:t>is</a:t>
            </a:r>
            <a:r>
              <a:rPr lang="en-GB" sz="700">
                <a:latin typeface="Arial"/>
                <a:cs typeface="Arial"/>
              </a:rPr>
              <a:t> </a:t>
            </a:r>
            <a:r>
              <a:rPr lang="en-GB" sz="700" spc="-5">
                <a:latin typeface="Arial"/>
                <a:cs typeface="Arial"/>
              </a:rPr>
              <a:t>required</a:t>
            </a:r>
            <a:r>
              <a:rPr lang="en-GB" sz="700" spc="5">
                <a:latin typeface="Arial"/>
                <a:cs typeface="Arial"/>
              </a:rPr>
              <a:t> </a:t>
            </a:r>
            <a:r>
              <a:rPr lang="en-GB" sz="700">
                <a:latin typeface="Arial"/>
                <a:cs typeface="Arial"/>
              </a:rPr>
              <a:t>by</a:t>
            </a:r>
            <a:r>
              <a:rPr lang="en-GB" sz="700" spc="5">
                <a:latin typeface="Arial"/>
                <a:cs typeface="Arial"/>
              </a:rPr>
              <a:t> </a:t>
            </a:r>
            <a:r>
              <a:rPr lang="en-GB" sz="700" spc="-5">
                <a:latin typeface="Arial"/>
                <a:cs typeface="Arial"/>
              </a:rPr>
              <a:t>Applicable </a:t>
            </a:r>
            <a:r>
              <a:rPr lang="en-GB" sz="700">
                <a:latin typeface="Arial"/>
                <a:cs typeface="Arial"/>
              </a:rPr>
              <a:t>Law</a:t>
            </a:r>
            <a:r>
              <a:rPr lang="en-GB" sz="700" spc="5">
                <a:latin typeface="Arial"/>
                <a:cs typeface="Arial"/>
              </a:rPr>
              <a:t> </a:t>
            </a:r>
            <a:r>
              <a:rPr lang="en-GB" sz="700">
                <a:latin typeface="Arial"/>
                <a:cs typeface="Arial"/>
              </a:rPr>
              <a:t>to</a:t>
            </a:r>
            <a:r>
              <a:rPr lang="en-GB" sz="700" spc="5">
                <a:latin typeface="Arial"/>
                <a:cs typeface="Arial"/>
              </a:rPr>
              <a:t> </a:t>
            </a:r>
            <a:r>
              <a:rPr lang="en-GB" sz="700" spc="-5">
                <a:latin typeface="Arial"/>
                <a:cs typeface="Arial"/>
              </a:rPr>
              <a:t>continue</a:t>
            </a:r>
            <a:r>
              <a:rPr lang="en-GB" sz="700">
                <a:latin typeface="Arial"/>
                <a:cs typeface="Arial"/>
              </a:rPr>
              <a:t> </a:t>
            </a:r>
            <a:r>
              <a:rPr lang="en-GB" sz="700" spc="-10">
                <a:latin typeface="Arial"/>
                <a:cs typeface="Arial"/>
              </a:rPr>
              <a:t>to</a:t>
            </a:r>
            <a:r>
              <a:rPr lang="en-GB" sz="700" spc="5">
                <a:latin typeface="Arial"/>
                <a:cs typeface="Arial"/>
              </a:rPr>
              <a:t> </a:t>
            </a:r>
            <a:r>
              <a:rPr lang="en-GB" sz="700" spc="-5">
                <a:latin typeface="Arial"/>
                <a:cs typeface="Arial"/>
              </a:rPr>
              <a:t>process</a:t>
            </a:r>
            <a:r>
              <a:rPr lang="en-GB" sz="700" spc="5">
                <a:latin typeface="Arial"/>
                <a:cs typeface="Arial"/>
              </a:rPr>
              <a:t> </a:t>
            </a:r>
            <a:r>
              <a:rPr lang="en-GB" sz="700">
                <a:latin typeface="Arial"/>
                <a:cs typeface="Arial"/>
              </a:rPr>
              <a:t>that</a:t>
            </a:r>
            <a:r>
              <a:rPr lang="en-GB" sz="700" spc="5">
                <a:latin typeface="Arial"/>
                <a:cs typeface="Arial"/>
              </a:rPr>
              <a:t> </a:t>
            </a:r>
            <a:r>
              <a:rPr lang="en-GB" sz="700" spc="-5">
                <a:latin typeface="Arial"/>
                <a:cs typeface="Arial"/>
              </a:rPr>
              <a:t>Client Personal</a:t>
            </a:r>
            <a:r>
              <a:rPr lang="en-GB" sz="700" spc="5">
                <a:latin typeface="Arial"/>
                <a:cs typeface="Arial"/>
              </a:rPr>
              <a:t> </a:t>
            </a:r>
            <a:r>
              <a:rPr lang="en-GB" sz="700" spc="-5">
                <a:latin typeface="Arial"/>
                <a:cs typeface="Arial"/>
              </a:rPr>
              <a:t>Data. For the purposes of this clause 1.5(f) Client Personal Data shall be considered deleted</a:t>
            </a:r>
            <a:r>
              <a:rPr lang="en-GB" sz="700">
                <a:latin typeface="Arial"/>
                <a:cs typeface="Arial"/>
              </a:rPr>
              <a:t> </a:t>
            </a:r>
            <a:r>
              <a:rPr lang="en-GB" sz="700" spc="-5">
                <a:latin typeface="Arial"/>
                <a:cs typeface="Arial"/>
              </a:rPr>
              <a:t>where</a:t>
            </a:r>
            <a:r>
              <a:rPr lang="en-GB" sz="700" spc="5">
                <a:latin typeface="Arial"/>
                <a:cs typeface="Arial"/>
              </a:rPr>
              <a:t> </a:t>
            </a:r>
            <a:r>
              <a:rPr lang="en-GB" sz="700" spc="-5">
                <a:latin typeface="Arial"/>
                <a:cs typeface="Arial"/>
              </a:rPr>
              <a:t>it</a:t>
            </a:r>
            <a:r>
              <a:rPr lang="en-GB" sz="700">
                <a:latin typeface="Arial"/>
                <a:cs typeface="Arial"/>
              </a:rPr>
              <a:t> </a:t>
            </a:r>
            <a:r>
              <a:rPr lang="en-GB" sz="700" spc="-5">
                <a:latin typeface="Arial"/>
                <a:cs typeface="Arial"/>
              </a:rPr>
              <a:t>is</a:t>
            </a:r>
            <a:r>
              <a:rPr lang="en-GB" sz="700" spc="5">
                <a:latin typeface="Arial"/>
                <a:cs typeface="Arial"/>
              </a:rPr>
              <a:t> </a:t>
            </a:r>
            <a:r>
              <a:rPr lang="en-GB" sz="700" spc="-5">
                <a:latin typeface="Arial"/>
                <a:cs typeface="Arial"/>
              </a:rPr>
              <a:t>put</a:t>
            </a:r>
            <a:r>
              <a:rPr lang="en-GB" sz="700">
                <a:latin typeface="Arial"/>
                <a:cs typeface="Arial"/>
              </a:rPr>
              <a:t> </a:t>
            </a:r>
            <a:r>
              <a:rPr lang="en-GB" sz="700" spc="-5">
                <a:latin typeface="Arial"/>
                <a:cs typeface="Arial"/>
              </a:rPr>
              <a:t>beyond</a:t>
            </a:r>
            <a:r>
              <a:rPr lang="en-GB" sz="700" spc="5">
                <a:latin typeface="Arial"/>
                <a:cs typeface="Arial"/>
              </a:rPr>
              <a:t> </a:t>
            </a:r>
            <a:r>
              <a:rPr lang="en-GB" sz="700" spc="-5">
                <a:latin typeface="Arial"/>
                <a:cs typeface="Arial"/>
              </a:rPr>
              <a:t>further use</a:t>
            </a:r>
            <a:r>
              <a:rPr lang="en-GB" sz="700">
                <a:latin typeface="Arial"/>
                <a:cs typeface="Arial"/>
              </a:rPr>
              <a:t> by</a:t>
            </a:r>
            <a:r>
              <a:rPr lang="en-GB" sz="700" spc="5">
                <a:latin typeface="Arial"/>
                <a:cs typeface="Arial"/>
              </a:rPr>
              <a:t> </a:t>
            </a:r>
            <a:r>
              <a:rPr lang="en-GB" sz="700" spc="-5">
                <a:latin typeface="Arial"/>
                <a:cs typeface="Arial"/>
              </a:rPr>
              <a:t>the</a:t>
            </a:r>
            <a:r>
              <a:rPr lang="en-GB" sz="700">
                <a:latin typeface="Arial"/>
                <a:cs typeface="Arial"/>
              </a:rPr>
              <a:t> </a:t>
            </a:r>
            <a:r>
              <a:rPr lang="en-GB" sz="700" spc="-5">
                <a:latin typeface="Arial"/>
                <a:cs typeface="Arial"/>
              </a:rPr>
              <a:t>Supplier;</a:t>
            </a:r>
            <a:r>
              <a:rPr lang="en-GB" sz="700" spc="5">
                <a:latin typeface="Arial"/>
                <a:cs typeface="Arial"/>
              </a:rPr>
              <a:t> </a:t>
            </a:r>
            <a:r>
              <a:rPr lang="en-GB" sz="700" spc="-5">
                <a:latin typeface="Arial"/>
                <a:cs typeface="Arial"/>
              </a:rPr>
              <a:t>and</a:t>
            </a:r>
            <a:endParaRPr lang="en-GB" sz="700">
              <a:latin typeface="Arial"/>
              <a:cs typeface="Arial"/>
            </a:endParaRPr>
          </a:p>
          <a:p>
            <a:pPr marL="450000" indent="-180000">
              <a:spcBef>
                <a:spcPts val="300"/>
              </a:spcBef>
              <a:spcAft>
                <a:spcPts val="300"/>
              </a:spcAft>
              <a:buFontTx/>
              <a:buAutoNum type="alphaLcParenBoth" startAt="2"/>
            </a:pPr>
            <a:r>
              <a:rPr lang="en-GB" sz="700" spc="-5">
                <a:latin typeface="Arial"/>
                <a:cs typeface="Arial"/>
              </a:rPr>
              <a:t>maintain</a:t>
            </a:r>
            <a:r>
              <a:rPr lang="en-GB" sz="700" spc="-10">
                <a:latin typeface="Arial"/>
                <a:cs typeface="Arial"/>
              </a:rPr>
              <a:t> </a:t>
            </a:r>
            <a:r>
              <a:rPr lang="en-GB" sz="700" spc="-5">
                <a:latin typeface="Arial"/>
                <a:cs typeface="Arial"/>
              </a:rPr>
              <a:t>records</a:t>
            </a:r>
            <a:r>
              <a:rPr lang="en-GB" sz="700" spc="-25">
                <a:latin typeface="Arial"/>
                <a:cs typeface="Arial"/>
              </a:rPr>
              <a:t> </a:t>
            </a:r>
            <a:r>
              <a:rPr lang="en-GB" sz="700">
                <a:latin typeface="Arial"/>
                <a:cs typeface="Arial"/>
              </a:rPr>
              <a:t>as</a:t>
            </a:r>
            <a:r>
              <a:rPr lang="en-GB" sz="700" spc="-10">
                <a:latin typeface="Arial"/>
                <a:cs typeface="Arial"/>
              </a:rPr>
              <a:t> </a:t>
            </a:r>
            <a:r>
              <a:rPr lang="en-GB" sz="700" spc="-5">
                <a:latin typeface="Arial"/>
                <a:cs typeface="Arial"/>
              </a:rPr>
              <a:t>required</a:t>
            </a:r>
            <a:r>
              <a:rPr lang="en-GB" sz="700" spc="-25">
                <a:latin typeface="Arial"/>
                <a:cs typeface="Arial"/>
              </a:rPr>
              <a:t> </a:t>
            </a:r>
            <a:r>
              <a:rPr lang="en-GB" sz="700" spc="-5">
                <a:latin typeface="Arial"/>
                <a:cs typeface="Arial"/>
              </a:rPr>
              <a:t>under UK</a:t>
            </a:r>
            <a:r>
              <a:rPr lang="en-GB" sz="700" spc="-15">
                <a:latin typeface="Arial"/>
                <a:cs typeface="Arial"/>
              </a:rPr>
              <a:t> </a:t>
            </a:r>
            <a:r>
              <a:rPr lang="en-GB" sz="700" spc="-5">
                <a:latin typeface="Arial"/>
                <a:cs typeface="Arial"/>
              </a:rPr>
              <a:t>GDPR</a:t>
            </a:r>
            <a:r>
              <a:rPr lang="en-GB" sz="700" spc="-10">
                <a:latin typeface="Arial"/>
                <a:cs typeface="Arial"/>
              </a:rPr>
              <a:t> </a:t>
            </a:r>
            <a:r>
              <a:rPr lang="en-GB" sz="700">
                <a:latin typeface="Arial"/>
                <a:cs typeface="Arial"/>
              </a:rPr>
              <a:t>or</a:t>
            </a:r>
            <a:r>
              <a:rPr lang="en-GB" sz="700" spc="-10">
                <a:latin typeface="Arial"/>
                <a:cs typeface="Arial"/>
              </a:rPr>
              <a:t> </a:t>
            </a:r>
            <a:r>
              <a:rPr lang="en-GB" sz="700">
                <a:latin typeface="Arial"/>
                <a:cs typeface="Arial"/>
              </a:rPr>
              <a:t>as</a:t>
            </a:r>
            <a:r>
              <a:rPr lang="en-GB" sz="700" spc="-10">
                <a:latin typeface="Arial"/>
                <a:cs typeface="Arial"/>
              </a:rPr>
              <a:t> </a:t>
            </a:r>
            <a:r>
              <a:rPr lang="en-GB" sz="700">
                <a:latin typeface="Arial"/>
                <a:cs typeface="Arial"/>
              </a:rPr>
              <a:t>set</a:t>
            </a:r>
            <a:r>
              <a:rPr lang="en-GB" sz="700" spc="-25">
                <a:latin typeface="Arial"/>
                <a:cs typeface="Arial"/>
              </a:rPr>
              <a:t> </a:t>
            </a:r>
            <a:r>
              <a:rPr lang="en-GB" sz="700">
                <a:latin typeface="Arial"/>
                <a:cs typeface="Arial"/>
              </a:rPr>
              <a:t>out</a:t>
            </a:r>
            <a:r>
              <a:rPr lang="en-GB" sz="700" spc="-5">
                <a:latin typeface="Arial"/>
                <a:cs typeface="Arial"/>
              </a:rPr>
              <a:t> specifically herein.</a:t>
            </a:r>
            <a:endParaRPr lang="en-GB" sz="700">
              <a:latin typeface="Arial"/>
              <a:cs typeface="Arial"/>
            </a:endParaRPr>
          </a:p>
          <a:p>
            <a:pPr marL="270000" indent="-270000">
              <a:spcBef>
                <a:spcPts val="300"/>
              </a:spcBef>
              <a:spcAft>
                <a:spcPts val="300"/>
              </a:spcAft>
              <a:tabLst>
                <a:tab pos="289560" algn="l"/>
              </a:tabLst>
            </a:pPr>
            <a:r>
              <a:rPr lang="en-GB" sz="700" b="1">
                <a:latin typeface="Arial"/>
                <a:cs typeface="Arial"/>
              </a:rPr>
              <a:t>1.6	</a:t>
            </a:r>
            <a:r>
              <a:rPr lang="en-GB" sz="700">
                <a:latin typeface="Arial"/>
                <a:cs typeface="Arial"/>
              </a:rPr>
              <a:t>Any audit or inspection permitted following a request for audit accepted by the Supplier and where the Supplier is deemed as the Processor, is not intended to include:</a:t>
            </a:r>
          </a:p>
          <a:p>
            <a:pPr marL="450000" indent="-180000">
              <a:spcBef>
                <a:spcPts val="300"/>
              </a:spcBef>
              <a:spcAft>
                <a:spcPts val="300"/>
              </a:spcAft>
              <a:buAutoNum type="alphaLcParenBoth"/>
              <a:tabLst>
                <a:tab pos="289560" algn="l"/>
              </a:tabLst>
            </a:pPr>
            <a:r>
              <a:rPr lang="en-GB" sz="700">
                <a:latin typeface="Arial"/>
                <a:cs typeface="Arial"/>
              </a:rPr>
              <a:t>any information related to the Supplier’s provision of services to other clients or other client’s Data; or</a:t>
            </a:r>
          </a:p>
          <a:p>
            <a:pPr marL="450000" indent="-180000">
              <a:spcBef>
                <a:spcPts val="300"/>
              </a:spcBef>
              <a:spcAft>
                <a:spcPts val="300"/>
              </a:spcAft>
              <a:buAutoNum type="alphaLcParenBoth"/>
              <a:tabLst>
                <a:tab pos="289560" algn="l"/>
              </a:tabLst>
            </a:pPr>
            <a:r>
              <a:rPr lang="en-GB" sz="700">
                <a:latin typeface="Arial"/>
                <a:cs typeface="Arial"/>
              </a:rPr>
              <a:t>(ii) supplier’s general operating costs, overhead costs, or salary, timecards or other employee, personnel, and/or individual compensation records, or Supplier’s profit and loss reports or other corporate records of </a:t>
            </a:r>
            <a:r>
              <a:rPr lang="en-GB" sz="700" spc="-5">
                <a:latin typeface="Arial"/>
                <a:cs typeface="Arial"/>
              </a:rPr>
              <a:t>Supplier</a:t>
            </a:r>
          </a:p>
          <a:p>
            <a:pPr marL="270000" indent="-270000">
              <a:spcBef>
                <a:spcPts val="300"/>
              </a:spcBef>
              <a:spcAft>
                <a:spcPts val="300"/>
              </a:spcAft>
              <a:tabLst>
                <a:tab pos="289560" algn="l"/>
              </a:tabLst>
              <a:defRPr/>
            </a:pPr>
            <a:r>
              <a:rPr kumimoji="0" lang="en-GB" sz="700" b="1" i="0" u="none" strike="noStrike" kern="1200" cap="none" spc="0" normalizeH="0" baseline="0" noProof="0">
                <a:ln>
                  <a:noFill/>
                </a:ln>
                <a:solidFill>
                  <a:prstClr val="black"/>
                </a:solidFill>
                <a:effectLst/>
                <a:uLnTx/>
                <a:uFillTx/>
                <a:latin typeface="Arial"/>
                <a:ea typeface="+mn-ea"/>
                <a:cs typeface="Arial"/>
              </a:rPr>
              <a:t>1.7	</a:t>
            </a:r>
            <a:r>
              <a:rPr kumimoji="0" lang="en-GB" sz="700" b="0" i="0" u="none" strike="noStrike" kern="1200" cap="none" spc="0" normalizeH="0" baseline="0" noProof="0">
                <a:ln>
                  <a:noFill/>
                </a:ln>
                <a:solidFill>
                  <a:prstClr val="black"/>
                </a:solidFill>
                <a:effectLst/>
                <a:uLnTx/>
                <a:uFillTx/>
                <a:latin typeface="Arial"/>
                <a:ea typeface="+mn-ea"/>
                <a:cs typeface="Arial"/>
              </a:rPr>
              <a:t>The Client agrees that any agreed audit or access to Supplier’s premises, in accordance with clause 1.6, will be in a manner that minimises </a:t>
            </a:r>
            <a:r>
              <a:rPr lang="en-GB" sz="700" spc="-5">
                <a:latin typeface="Arial"/>
                <a:cs typeface="Arial"/>
              </a:rPr>
              <a:t>interference</a:t>
            </a:r>
            <a:r>
              <a:rPr lang="en-GB" sz="700" spc="70">
                <a:latin typeface="Arial"/>
                <a:cs typeface="Arial"/>
              </a:rPr>
              <a:t> </a:t>
            </a:r>
            <a:r>
              <a:rPr lang="en-GB" sz="700">
                <a:latin typeface="Arial"/>
                <a:cs typeface="Arial"/>
              </a:rPr>
              <a:t>with</a:t>
            </a:r>
            <a:r>
              <a:rPr lang="en-GB" sz="700" spc="70">
                <a:latin typeface="Arial"/>
                <a:cs typeface="Arial"/>
              </a:rPr>
              <a:t> </a:t>
            </a:r>
            <a:r>
              <a:rPr lang="en-GB" sz="700" spc="-5">
                <a:latin typeface="Arial"/>
                <a:cs typeface="Arial"/>
              </a:rPr>
              <a:t>the</a:t>
            </a:r>
            <a:r>
              <a:rPr lang="en-GB" sz="700" spc="70">
                <a:latin typeface="Arial"/>
                <a:cs typeface="Arial"/>
              </a:rPr>
              <a:t> </a:t>
            </a:r>
            <a:r>
              <a:rPr lang="en-GB" sz="700" spc="-5">
                <a:latin typeface="Arial"/>
                <a:cs typeface="Arial"/>
              </a:rPr>
              <a:t>Supplier’s</a:t>
            </a:r>
            <a:r>
              <a:rPr lang="en-GB" sz="700" spc="70">
                <a:latin typeface="Arial"/>
                <a:cs typeface="Arial"/>
              </a:rPr>
              <a:t> </a:t>
            </a:r>
            <a:r>
              <a:rPr lang="en-GB" sz="700" spc="-5">
                <a:latin typeface="Arial"/>
                <a:cs typeface="Arial"/>
              </a:rPr>
              <a:t>business</a:t>
            </a:r>
            <a:r>
              <a:rPr lang="en-GB" sz="700" spc="70">
                <a:latin typeface="Arial"/>
                <a:cs typeface="Arial"/>
              </a:rPr>
              <a:t> </a:t>
            </a:r>
            <a:r>
              <a:rPr lang="en-GB" sz="700" spc="-5">
                <a:latin typeface="Arial"/>
                <a:cs typeface="Arial"/>
              </a:rPr>
              <a:t>operations,</a:t>
            </a:r>
            <a:r>
              <a:rPr lang="en-GB" sz="700" spc="70">
                <a:latin typeface="Arial"/>
                <a:cs typeface="Arial"/>
              </a:rPr>
              <a:t> </a:t>
            </a:r>
            <a:r>
              <a:rPr lang="en-GB" sz="700" spc="-5">
                <a:latin typeface="Arial"/>
                <a:cs typeface="Arial"/>
              </a:rPr>
              <a:t>and</a:t>
            </a:r>
            <a:r>
              <a:rPr lang="en-GB" sz="700" spc="70">
                <a:latin typeface="Arial"/>
                <a:cs typeface="Arial"/>
              </a:rPr>
              <a:t> </a:t>
            </a:r>
            <a:r>
              <a:rPr lang="en-GB" sz="700" spc="-5">
                <a:latin typeface="Arial"/>
                <a:cs typeface="Arial"/>
              </a:rPr>
              <a:t>that</a:t>
            </a:r>
            <a:r>
              <a:rPr lang="en-GB" sz="700" spc="80">
                <a:latin typeface="Arial"/>
                <a:cs typeface="Arial"/>
              </a:rPr>
              <a:t> </a:t>
            </a:r>
            <a:r>
              <a:rPr lang="en-GB" sz="700" spc="-10">
                <a:latin typeface="Arial"/>
                <a:cs typeface="Arial"/>
              </a:rPr>
              <a:t>any</a:t>
            </a:r>
            <a:r>
              <a:rPr lang="en-GB" sz="700" spc="90">
                <a:latin typeface="Arial"/>
                <a:cs typeface="Arial"/>
              </a:rPr>
              <a:t> </a:t>
            </a:r>
            <a:r>
              <a:rPr lang="en-GB" sz="700" spc="-5">
                <a:latin typeface="Arial"/>
                <a:cs typeface="Arial"/>
              </a:rPr>
              <a:t>request</a:t>
            </a:r>
            <a:r>
              <a:rPr lang="en-GB" sz="700" spc="70">
                <a:latin typeface="Arial"/>
                <a:cs typeface="Arial"/>
              </a:rPr>
              <a:t> </a:t>
            </a:r>
            <a:r>
              <a:rPr lang="en-GB" sz="700">
                <a:latin typeface="Arial"/>
                <a:cs typeface="Arial"/>
              </a:rPr>
              <a:t>by </a:t>
            </a:r>
            <a:r>
              <a:rPr lang="en-GB" sz="700" spc="-10">
                <a:latin typeface="Arial"/>
                <a:cs typeface="Arial"/>
              </a:rPr>
              <a:t>the</a:t>
            </a:r>
            <a:r>
              <a:rPr lang="en-GB" sz="700" spc="5">
                <a:latin typeface="Arial"/>
                <a:cs typeface="Arial"/>
              </a:rPr>
              <a:t> </a:t>
            </a:r>
            <a:r>
              <a:rPr lang="en-GB" sz="700" spc="-5">
                <a:latin typeface="Arial"/>
                <a:cs typeface="Arial"/>
              </a:rPr>
              <a:t>Client</a:t>
            </a:r>
            <a:r>
              <a:rPr lang="en-GB" sz="700" spc="10">
                <a:latin typeface="Arial"/>
                <a:cs typeface="Arial"/>
              </a:rPr>
              <a:t> </a:t>
            </a:r>
            <a:r>
              <a:rPr lang="en-GB" sz="700" spc="-5">
                <a:latin typeface="Arial"/>
                <a:cs typeface="Arial"/>
              </a:rPr>
              <a:t>for</a:t>
            </a:r>
            <a:r>
              <a:rPr lang="en-GB" sz="700" spc="10">
                <a:latin typeface="Arial"/>
                <a:cs typeface="Arial"/>
              </a:rPr>
              <a:t> </a:t>
            </a:r>
            <a:r>
              <a:rPr lang="en-GB" sz="700" spc="-5">
                <a:latin typeface="Arial"/>
                <a:cs typeface="Arial"/>
              </a:rPr>
              <a:t>an</a:t>
            </a:r>
            <a:r>
              <a:rPr lang="en-GB" sz="700" spc="5">
                <a:latin typeface="Arial"/>
                <a:cs typeface="Arial"/>
              </a:rPr>
              <a:t> </a:t>
            </a:r>
            <a:r>
              <a:rPr lang="en-GB" sz="700" spc="-5">
                <a:latin typeface="Arial"/>
                <a:cs typeface="Arial"/>
              </a:rPr>
              <a:t>audit</a:t>
            </a:r>
            <a:r>
              <a:rPr lang="en-GB" sz="700" spc="10">
                <a:latin typeface="Arial"/>
                <a:cs typeface="Arial"/>
              </a:rPr>
              <a:t> </a:t>
            </a:r>
            <a:r>
              <a:rPr lang="en-GB" sz="700">
                <a:latin typeface="Arial"/>
                <a:cs typeface="Arial"/>
              </a:rPr>
              <a:t>or</a:t>
            </a:r>
            <a:r>
              <a:rPr lang="en-GB" sz="700" spc="10">
                <a:latin typeface="Arial"/>
                <a:cs typeface="Arial"/>
              </a:rPr>
              <a:t> </a:t>
            </a:r>
            <a:r>
              <a:rPr lang="en-GB" sz="700" spc="-5">
                <a:latin typeface="Arial"/>
                <a:cs typeface="Arial"/>
              </a:rPr>
              <a:t>access</a:t>
            </a:r>
            <a:r>
              <a:rPr lang="en-GB" sz="700" spc="10">
                <a:latin typeface="Arial"/>
                <a:cs typeface="Arial"/>
              </a:rPr>
              <a:t> </a:t>
            </a:r>
            <a:r>
              <a:rPr lang="en-GB" sz="700" spc="-5">
                <a:latin typeface="Arial"/>
                <a:cs typeface="Arial"/>
              </a:rPr>
              <a:t>to</a:t>
            </a:r>
            <a:r>
              <a:rPr lang="en-GB" sz="700" spc="5">
                <a:latin typeface="Arial"/>
                <a:cs typeface="Arial"/>
              </a:rPr>
              <a:t> </a:t>
            </a:r>
            <a:r>
              <a:rPr lang="en-GB" sz="700" spc="-5">
                <a:latin typeface="Arial"/>
                <a:cs typeface="Arial"/>
              </a:rPr>
              <a:t>the</a:t>
            </a:r>
            <a:r>
              <a:rPr lang="en-GB" sz="700" spc="10">
                <a:latin typeface="Arial"/>
                <a:cs typeface="Arial"/>
              </a:rPr>
              <a:t> </a:t>
            </a:r>
            <a:r>
              <a:rPr lang="en-GB" sz="700" spc="-5">
                <a:latin typeface="Arial"/>
                <a:cs typeface="Arial"/>
              </a:rPr>
              <a:t>Supplier’s</a:t>
            </a:r>
            <a:r>
              <a:rPr lang="en-GB" sz="700" spc="10">
                <a:latin typeface="Arial"/>
                <a:cs typeface="Arial"/>
              </a:rPr>
              <a:t> </a:t>
            </a:r>
            <a:r>
              <a:rPr lang="en-GB" sz="700" spc="-5">
                <a:latin typeface="Arial"/>
                <a:cs typeface="Arial"/>
              </a:rPr>
              <a:t>premises</a:t>
            </a:r>
            <a:r>
              <a:rPr lang="en-GB" sz="700" spc="10">
                <a:latin typeface="Arial"/>
                <a:cs typeface="Arial"/>
              </a:rPr>
              <a:t> </a:t>
            </a:r>
            <a:r>
              <a:rPr lang="en-GB" sz="700" spc="-5">
                <a:latin typeface="Arial"/>
                <a:cs typeface="Arial"/>
              </a:rPr>
              <a:t>may</a:t>
            </a:r>
            <a:r>
              <a:rPr lang="en-GB" sz="700" spc="5">
                <a:latin typeface="Arial"/>
                <a:cs typeface="Arial"/>
              </a:rPr>
              <a:t> </a:t>
            </a:r>
            <a:r>
              <a:rPr lang="en-GB" sz="700" spc="-5">
                <a:latin typeface="Arial"/>
                <a:cs typeface="Arial"/>
              </a:rPr>
              <a:t>not</a:t>
            </a:r>
            <a:r>
              <a:rPr lang="en-GB" sz="700" spc="10">
                <a:latin typeface="Arial"/>
                <a:cs typeface="Arial"/>
              </a:rPr>
              <a:t> </a:t>
            </a:r>
            <a:r>
              <a:rPr lang="en-GB" sz="700" spc="-5">
                <a:latin typeface="Arial"/>
                <a:cs typeface="Arial"/>
              </a:rPr>
              <a:t>be</a:t>
            </a:r>
            <a:r>
              <a:rPr lang="en-GB" sz="700" spc="10">
                <a:latin typeface="Arial"/>
                <a:cs typeface="Arial"/>
              </a:rPr>
              <a:t> </a:t>
            </a:r>
            <a:r>
              <a:rPr lang="en-GB" sz="700" spc="-5">
                <a:latin typeface="Arial"/>
                <a:cs typeface="Arial"/>
              </a:rPr>
              <a:t>granted by the</a:t>
            </a:r>
            <a:r>
              <a:rPr lang="en-GB" sz="700" spc="-10">
                <a:latin typeface="Arial"/>
                <a:cs typeface="Arial"/>
              </a:rPr>
              <a:t> </a:t>
            </a:r>
            <a:r>
              <a:rPr lang="en-GB" sz="700" spc="-5">
                <a:latin typeface="Arial"/>
                <a:cs typeface="Arial"/>
              </a:rPr>
              <a:t>Supplier</a:t>
            </a:r>
            <a:r>
              <a:rPr lang="en-GB" sz="700" spc="-10">
                <a:latin typeface="Arial"/>
                <a:cs typeface="Arial"/>
              </a:rPr>
              <a:t> </a:t>
            </a:r>
            <a:r>
              <a:rPr lang="en-GB" sz="700" spc="-5">
                <a:latin typeface="Arial"/>
                <a:cs typeface="Arial"/>
              </a:rPr>
              <a:t>more</a:t>
            </a:r>
            <a:r>
              <a:rPr lang="en-GB" sz="700" spc="5">
                <a:latin typeface="Arial"/>
                <a:cs typeface="Arial"/>
              </a:rPr>
              <a:t> </a:t>
            </a:r>
            <a:r>
              <a:rPr lang="en-GB" sz="700" spc="-5">
                <a:latin typeface="Arial"/>
                <a:cs typeface="Arial"/>
              </a:rPr>
              <a:t>than</a:t>
            </a:r>
            <a:r>
              <a:rPr lang="en-GB" sz="700" spc="5">
                <a:latin typeface="Arial"/>
                <a:cs typeface="Arial"/>
              </a:rPr>
              <a:t> </a:t>
            </a:r>
            <a:r>
              <a:rPr lang="en-GB" sz="700" spc="-5">
                <a:latin typeface="Arial"/>
                <a:cs typeface="Arial"/>
              </a:rPr>
              <a:t>once</a:t>
            </a:r>
            <a:r>
              <a:rPr lang="en-GB" sz="700" spc="-10">
                <a:latin typeface="Arial"/>
                <a:cs typeface="Arial"/>
              </a:rPr>
              <a:t> </a:t>
            </a:r>
            <a:r>
              <a:rPr lang="en-GB" sz="700" spc="-5">
                <a:latin typeface="Arial"/>
                <a:cs typeface="Arial"/>
              </a:rPr>
              <a:t>in</a:t>
            </a:r>
            <a:r>
              <a:rPr lang="en-GB" sz="700" spc="5">
                <a:latin typeface="Arial"/>
                <a:cs typeface="Arial"/>
              </a:rPr>
              <a:t> </a:t>
            </a:r>
            <a:r>
              <a:rPr lang="en-GB" sz="700" spc="-5">
                <a:latin typeface="Arial"/>
                <a:cs typeface="Arial"/>
              </a:rPr>
              <a:t>any</a:t>
            </a:r>
            <a:r>
              <a:rPr lang="en-GB" sz="700" spc="10">
                <a:latin typeface="Arial"/>
                <a:cs typeface="Arial"/>
              </a:rPr>
              <a:t> </a:t>
            </a:r>
            <a:r>
              <a:rPr lang="en-GB" sz="700" spc="-5">
                <a:latin typeface="Arial"/>
                <a:cs typeface="Arial"/>
              </a:rPr>
              <a:t>12-month</a:t>
            </a:r>
            <a:r>
              <a:rPr lang="en-GB" sz="700" spc="5">
                <a:latin typeface="Arial"/>
                <a:cs typeface="Arial"/>
              </a:rPr>
              <a:t> </a:t>
            </a:r>
            <a:r>
              <a:rPr lang="en-GB" sz="700" spc="-5">
                <a:latin typeface="Arial"/>
                <a:cs typeface="Arial"/>
              </a:rPr>
              <a:t>period.</a:t>
            </a:r>
          </a:p>
          <a:p>
            <a:pPr marL="270000" lvl="1" indent="-270000">
              <a:spcBef>
                <a:spcPts val="300"/>
              </a:spcBef>
              <a:spcAft>
                <a:spcPts val="300"/>
              </a:spcAft>
              <a:tabLst>
                <a:tab pos="289560" algn="l"/>
              </a:tabLst>
            </a:pPr>
            <a:r>
              <a:rPr lang="en-GB" sz="700" spc="-5">
                <a:latin typeface="Arial"/>
                <a:cs typeface="Arial"/>
              </a:rPr>
              <a:t>1.8	</a:t>
            </a:r>
            <a:r>
              <a:rPr lang="en-GB" sz="700">
                <a:latin typeface="Arial"/>
                <a:cs typeface="Arial"/>
              </a:rPr>
              <a:t>Where requested or required by the Supplier, the Client shall provide its authorisation for the Supplier or Supplier Group Affiliate/s to appoint Processors  to process the Client Personal Data, provided that the Supplier or Supplier  Group Affiliates:</a:t>
            </a:r>
          </a:p>
          <a:p>
            <a:pPr marL="450000" lvl="1" indent="-180000">
              <a:spcBef>
                <a:spcPts val="300"/>
              </a:spcBef>
              <a:spcAft>
                <a:spcPts val="300"/>
              </a:spcAft>
              <a:buAutoNum type="romanLcParenBoth"/>
              <a:tabLst>
                <a:tab pos="289560" algn="l"/>
              </a:tabLst>
            </a:pPr>
            <a:r>
              <a:rPr lang="en-GB" sz="700">
                <a:latin typeface="Arial"/>
                <a:cs typeface="Arial"/>
              </a:rPr>
              <a:t>shall ensure that the terms on which it appoints such Processors comply with  Applicable Data Protection Laws, and are consistent with the obligations  imposed on the Supplier in this Appendix;</a:t>
            </a:r>
          </a:p>
          <a:p>
            <a:pPr marL="450000" lvl="1" indent="-180000">
              <a:spcBef>
                <a:spcPts val="300"/>
              </a:spcBef>
              <a:spcAft>
                <a:spcPts val="300"/>
              </a:spcAft>
              <a:buAutoNum type="romanLcParenBoth"/>
              <a:tabLst>
                <a:tab pos="289560" algn="l"/>
              </a:tabLst>
            </a:pPr>
            <a:r>
              <a:rPr lang="en-GB" sz="700">
                <a:latin typeface="Arial"/>
                <a:cs typeface="Arial"/>
              </a:rPr>
              <a:t>shall remain responsible for the acts and omission of any such Processor as  if they were the acts and omissions of the Supplier; and</a:t>
            </a:r>
          </a:p>
          <a:p>
            <a:pPr marL="450000" lvl="1" indent="-180000">
              <a:spcBef>
                <a:spcPts val="300"/>
              </a:spcBef>
              <a:spcAft>
                <a:spcPts val="300"/>
              </a:spcAft>
              <a:buAutoNum type="romanLcParenBoth"/>
              <a:tabLst>
                <a:tab pos="289560" algn="l"/>
              </a:tabLst>
            </a:pPr>
            <a:r>
              <a:rPr lang="en-GB" sz="700">
                <a:latin typeface="Arial"/>
                <a:cs typeface="Arial"/>
              </a:rPr>
              <a:t>shall inform the Client of any intended changes concerning the addition or  replacement of the Processors as listed in Schedule 2, thereby giving the  Client the opportunity to object to such changes provided that if the Client  objects to the changes and cannot demonstrate, to the Supplier's reasonable  satisfaction, that the objection is due to an actual or likely breach of  Applicable Data Protection Law, the Client shall indemnify the Supplier for  any losses, damages, costs (including legal fees) and expenses suffered by  the Supplier in accommodating the objection; and</a:t>
            </a:r>
          </a:p>
          <a:p>
            <a:pPr marL="450000" lvl="1" indent="-180000">
              <a:spcBef>
                <a:spcPts val="300"/>
              </a:spcBef>
              <a:spcAft>
                <a:spcPts val="300"/>
              </a:spcAft>
              <a:buAutoNum type="romanLcParenBoth"/>
              <a:tabLst>
                <a:tab pos="289560" algn="l"/>
              </a:tabLst>
            </a:pPr>
            <a:r>
              <a:rPr lang="en-GB" sz="700">
                <a:latin typeface="Arial"/>
                <a:cs typeface="Arial"/>
              </a:rPr>
              <a:t>transfer Client Personal Data outside of the UK and EEA as required for the  Purpose, provided that the Supplier shall ensure that all such transfers are  effected in accordance with Applicable Data Protection Laws. For these  purposes, the Supplier shall promptly comply with any reasonable request of  the Client, including any request to enter into standard contractual clauses  adopted by the EU Commission from time to time (where the EU GDPR  applies to the transfer) or adopted by the Commissioner from time to time  (where the UK GDPR applies to the transfer), if these are not already in place.</a:t>
            </a:r>
          </a:p>
          <a:p>
            <a:pPr marL="450000" lvl="1" indent="-180000">
              <a:spcBef>
                <a:spcPts val="300"/>
              </a:spcBef>
              <a:spcAft>
                <a:spcPts val="300"/>
              </a:spcAft>
              <a:tabLst>
                <a:tab pos="289560" algn="l"/>
              </a:tabLst>
            </a:pPr>
            <a:endParaRPr lang="en-GB" sz="700" b="1">
              <a:latin typeface="Arial"/>
              <a:cs typeface="Arial"/>
            </a:endParaRPr>
          </a:p>
        </p:txBody>
      </p:sp>
    </p:spTree>
    <p:extLst>
      <p:ext uri="{BB962C8B-B14F-4D97-AF65-F5344CB8AC3E}">
        <p14:creationId xmlns:p14="http://schemas.microsoft.com/office/powerpoint/2010/main" val="1334273945"/>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T&amp;C5">
    <p:spTree>
      <p:nvGrpSpPr>
        <p:cNvPr id="1" name=""/>
        <p:cNvGrpSpPr/>
        <p:nvPr/>
      </p:nvGrpSpPr>
      <p:grpSpPr>
        <a:xfrm>
          <a:off x="0" y="0"/>
          <a:ext cx="0" cy="0"/>
          <a:chOff x="0" y="0"/>
          <a:chExt cx="0" cy="0"/>
        </a:xfrm>
      </p:grpSpPr>
      <p:sp>
        <p:nvSpPr>
          <p:cNvPr id="11" name="Slide Number Placeholder 15">
            <a:extLst>
              <a:ext uri="{FF2B5EF4-FFF2-40B4-BE49-F238E27FC236}">
                <a16:creationId xmlns:a16="http://schemas.microsoft.com/office/drawing/2014/main" id="{8D12899D-1C8B-4BF7-9004-B8652304FB39}"/>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5" name="object 27">
            <a:extLst>
              <a:ext uri="{FF2B5EF4-FFF2-40B4-BE49-F238E27FC236}">
                <a16:creationId xmlns:a16="http://schemas.microsoft.com/office/drawing/2014/main" id="{D4587787-16C8-46AC-95EA-ED9773321031}"/>
              </a:ext>
              <a:ext uri="{C183D7F6-B498-43B3-948B-1728B52AA6E4}">
                <adec:decorative xmlns:adec="http://schemas.microsoft.com/office/drawing/2017/decorative" val="1"/>
              </a:ext>
            </a:extLst>
          </p:cNvPr>
          <p:cNvSpPr txBox="1">
            <a:spLocks/>
          </p:cNvSpPr>
          <p:nvPr/>
        </p:nvSpPr>
        <p:spPr>
          <a:xfrm>
            <a:off x="442913" y="78156"/>
            <a:ext cx="1582737" cy="94257"/>
          </a:xfrm>
          <a:prstGeom prst="rect">
            <a:avLst/>
          </a:prstGeom>
        </p:spPr>
        <p:txBody>
          <a:bodyPr vert="horz" wrap="square" lIns="0" tIns="1905" rIns="0" bIns="0" rtlCol="0">
            <a:spAutoFit/>
          </a:bodyPr>
          <a:lstStyle>
            <a:defPPr>
              <a:defRPr lang="en-US"/>
            </a:defPPr>
            <a:lvl1pPr marL="0" algn="l" defTabSz="914400" rtl="0" eaLnBrk="1" latinLnBrk="0" hangingPunct="1">
              <a:defRPr sz="800" b="0" i="0" kern="1200">
                <a:solidFill>
                  <a:schemeClr val="tx1"/>
                </a:solidFill>
                <a:latin typeface="Times New Roman"/>
                <a:ea typeface="+mn-ea"/>
                <a:cs typeface="Times New Roman"/>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marR="0" lvl="0" indent="0" algn="l" defTabSz="914400" rtl="0" eaLnBrk="1" fontAlgn="auto" latinLnBrk="0" hangingPunct="1">
              <a:lnSpc>
                <a:spcPct val="100000"/>
              </a:lnSpc>
              <a:spcBef>
                <a:spcPts val="15"/>
              </a:spcBef>
              <a:spcAft>
                <a:spcPts val="0"/>
              </a:spcAft>
              <a:buClrTx/>
              <a:buSzTx/>
              <a:buFontTx/>
              <a:buNone/>
              <a:tabLst/>
              <a:defRPr/>
            </a:pPr>
            <a:r>
              <a:rPr kumimoji="0" lang="en-GB" sz="600" b="0" i="1" u="none" strike="noStrike" kern="1200" cap="none" spc="-5" normalizeH="0" baseline="0" noProof="0">
                <a:ln>
                  <a:noFill/>
                </a:ln>
                <a:effectLst/>
                <a:uLnTx/>
                <a:uFillTx/>
                <a:latin typeface="+mn-lt"/>
                <a:ea typeface="+mn-ea"/>
                <a:cs typeface="Times New Roman"/>
              </a:rPr>
              <a:t>Version</a:t>
            </a:r>
            <a:r>
              <a:rPr kumimoji="0" lang="en-GB" sz="600" b="0" i="1" u="none" strike="noStrike" kern="1200" cap="none" spc="-30" normalizeH="0" baseline="0" noProof="0">
                <a:ln>
                  <a:noFill/>
                </a:ln>
                <a:effectLst/>
                <a:uLnTx/>
                <a:uFillTx/>
                <a:latin typeface="+mn-lt"/>
                <a:ea typeface="+mn-ea"/>
                <a:cs typeface="Times New Roman"/>
              </a:rPr>
              <a:t> </a:t>
            </a:r>
            <a:r>
              <a:rPr kumimoji="0" lang="en-GB" sz="600" b="0" i="1" u="none" strike="noStrike" kern="1200" cap="none" spc="0" normalizeH="0" baseline="0" noProof="0">
                <a:ln>
                  <a:noFill/>
                </a:ln>
                <a:effectLst/>
                <a:uLnTx/>
                <a:uFillTx/>
                <a:latin typeface="+mn-lt"/>
                <a:ea typeface="+mn-ea"/>
                <a:cs typeface="Times New Roman"/>
              </a:rPr>
              <a:t>10.</a:t>
            </a:r>
            <a:r>
              <a:rPr kumimoji="0" lang="en-GB" sz="600" b="0" i="1" u="none" strike="noStrike" kern="1200" cap="none" spc="-20" normalizeH="0" baseline="0" noProof="0">
                <a:ln>
                  <a:noFill/>
                </a:ln>
                <a:effectLst/>
                <a:uLnTx/>
                <a:uFillTx/>
                <a:latin typeface="+mn-lt"/>
                <a:ea typeface="+mn-ea"/>
                <a:cs typeface="Times New Roman"/>
              </a:rPr>
              <a:t> </a:t>
            </a:r>
            <a:r>
              <a:rPr kumimoji="0" lang="en-GB" sz="600" b="0" i="1" u="none" strike="noStrike" kern="1200" cap="none" spc="-5" normalizeH="0" baseline="0" noProof="0">
                <a:ln>
                  <a:noFill/>
                </a:ln>
                <a:effectLst/>
                <a:uLnTx/>
                <a:uFillTx/>
                <a:latin typeface="+mn-lt"/>
                <a:ea typeface="+mn-ea"/>
                <a:cs typeface="Times New Roman"/>
              </a:rPr>
              <a:t>January.22</a:t>
            </a:r>
          </a:p>
        </p:txBody>
      </p:sp>
      <p:sp>
        <p:nvSpPr>
          <p:cNvPr id="4" name="object 4">
            <a:extLst>
              <a:ext uri="{FF2B5EF4-FFF2-40B4-BE49-F238E27FC236}">
                <a16:creationId xmlns:a16="http://schemas.microsoft.com/office/drawing/2014/main" id="{D84910BF-BFFC-4008-9FA8-939D2E844839}"/>
              </a:ext>
            </a:extLst>
          </p:cNvPr>
          <p:cNvSpPr txBox="1"/>
          <p:nvPr/>
        </p:nvSpPr>
        <p:spPr>
          <a:xfrm>
            <a:off x="442913" y="431290"/>
            <a:ext cx="11306175" cy="5407535"/>
          </a:xfrm>
          <a:prstGeom prst="rect">
            <a:avLst/>
          </a:prstGeom>
        </p:spPr>
        <p:txBody>
          <a:bodyPr vert="horz" wrap="square" lIns="0" tIns="19685" rIns="0" bIns="0" numCol="3" spcCol="360000" rtlCol="0">
            <a:noAutofit/>
          </a:bodyPr>
          <a:lstStyle/>
          <a:p>
            <a:pPr marL="270000" indent="-270000">
              <a:spcBef>
                <a:spcPts val="300"/>
              </a:spcBef>
              <a:spcAft>
                <a:spcPts val="300"/>
              </a:spcAft>
            </a:pPr>
            <a:r>
              <a:rPr lang="en-GB" sz="700" b="1">
                <a:latin typeface="Arial"/>
                <a:cs typeface="Arial"/>
              </a:rPr>
              <a:t>1.9	</a:t>
            </a:r>
            <a:r>
              <a:rPr lang="en-GB" sz="700" spc="-5">
                <a:latin typeface="Arial"/>
                <a:cs typeface="Arial"/>
              </a:rPr>
              <a:t>To the extent the parties act as Joint Controllers in respect of any Personal Data pursuant to the agreement, to which this Appendix is attached,  the parties have agreed to allocate responsibility for each of their Controller  obligations under Applicable Data Protection Laws in accordance with Schedule  3.</a:t>
            </a:r>
          </a:p>
          <a:p>
            <a:pPr marL="270000" indent="-270000">
              <a:spcBef>
                <a:spcPts val="300"/>
              </a:spcBef>
              <a:spcAft>
                <a:spcPts val="300"/>
              </a:spcAft>
            </a:pPr>
            <a:r>
              <a:rPr lang="en-GB" sz="700" b="1" spc="-5">
                <a:latin typeface="Arial"/>
                <a:cs typeface="Arial"/>
              </a:rPr>
              <a:t>1.10</a:t>
            </a:r>
            <a:r>
              <a:rPr lang="en-GB" sz="700" spc="-5">
                <a:latin typeface="Arial"/>
                <a:cs typeface="Arial"/>
              </a:rPr>
              <a:t>	The Client hereby indemnifies, and shall keep indemnified, the Supplier  from and against any and all costs, damages and expenses of any kind arising  from any claim or demand brought by any person, Data Subject or Supervisory  Authority as a result of any breach or alleged breach by the Client of any  Applicable Data Protection Law or its obligations under this Appendix 1. This  indemnity shall not be subject to any limits or exclusions of liability that may  otherwise apply, or be imposed, under the agreement to which this Appendix is  attached.</a:t>
            </a:r>
          </a:p>
          <a:p>
            <a:pPr marL="270000" indent="-270000">
              <a:spcBef>
                <a:spcPts val="300"/>
              </a:spcBef>
              <a:spcAft>
                <a:spcPts val="300"/>
              </a:spcAft>
              <a:tabLst>
                <a:tab pos="289560" algn="l"/>
              </a:tabLst>
            </a:pPr>
            <a:endParaRPr lang="en-GB" sz="700" b="1">
              <a:latin typeface="Arial"/>
              <a:cs typeface="Arial"/>
            </a:endParaRPr>
          </a:p>
        </p:txBody>
      </p:sp>
    </p:spTree>
    <p:extLst>
      <p:ext uri="{BB962C8B-B14F-4D97-AF65-F5344CB8AC3E}">
        <p14:creationId xmlns:p14="http://schemas.microsoft.com/office/powerpoint/2010/main" val="781278415"/>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T&amp;C6">
    <p:spTree>
      <p:nvGrpSpPr>
        <p:cNvPr id="1" name=""/>
        <p:cNvGrpSpPr/>
        <p:nvPr/>
      </p:nvGrpSpPr>
      <p:grpSpPr>
        <a:xfrm>
          <a:off x="0" y="0"/>
          <a:ext cx="0" cy="0"/>
          <a:chOff x="0" y="0"/>
          <a:chExt cx="0" cy="0"/>
        </a:xfrm>
      </p:grpSpPr>
      <p:sp>
        <p:nvSpPr>
          <p:cNvPr id="11" name="Slide Number Placeholder 15">
            <a:extLst>
              <a:ext uri="{FF2B5EF4-FFF2-40B4-BE49-F238E27FC236}">
                <a16:creationId xmlns:a16="http://schemas.microsoft.com/office/drawing/2014/main" id="{8D12899D-1C8B-4BF7-9004-B8652304FB39}"/>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5" name="object 27">
            <a:extLst>
              <a:ext uri="{FF2B5EF4-FFF2-40B4-BE49-F238E27FC236}">
                <a16:creationId xmlns:a16="http://schemas.microsoft.com/office/drawing/2014/main" id="{D4587787-16C8-46AC-95EA-ED9773321031}"/>
              </a:ext>
              <a:ext uri="{C183D7F6-B498-43B3-948B-1728B52AA6E4}">
                <adec:decorative xmlns:adec="http://schemas.microsoft.com/office/drawing/2017/decorative" val="1"/>
              </a:ext>
            </a:extLst>
          </p:cNvPr>
          <p:cNvSpPr txBox="1">
            <a:spLocks/>
          </p:cNvSpPr>
          <p:nvPr/>
        </p:nvSpPr>
        <p:spPr>
          <a:xfrm>
            <a:off x="442913" y="78156"/>
            <a:ext cx="1582737" cy="94257"/>
          </a:xfrm>
          <a:prstGeom prst="rect">
            <a:avLst/>
          </a:prstGeom>
        </p:spPr>
        <p:txBody>
          <a:bodyPr vert="horz" wrap="square" lIns="0" tIns="1905" rIns="0" bIns="0" rtlCol="0">
            <a:spAutoFit/>
          </a:bodyPr>
          <a:lstStyle>
            <a:defPPr>
              <a:defRPr lang="en-US"/>
            </a:defPPr>
            <a:lvl1pPr marL="0" algn="l" defTabSz="914400" rtl="0" eaLnBrk="1" latinLnBrk="0" hangingPunct="1">
              <a:defRPr sz="800" b="0" i="0" kern="1200">
                <a:solidFill>
                  <a:schemeClr val="tx1"/>
                </a:solidFill>
                <a:latin typeface="Times New Roman"/>
                <a:ea typeface="+mn-ea"/>
                <a:cs typeface="Times New Roman"/>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marR="0" lvl="0" indent="0" algn="l" defTabSz="914400" rtl="0" eaLnBrk="1" fontAlgn="auto" latinLnBrk="0" hangingPunct="1">
              <a:lnSpc>
                <a:spcPct val="100000"/>
              </a:lnSpc>
              <a:spcBef>
                <a:spcPts val="15"/>
              </a:spcBef>
              <a:spcAft>
                <a:spcPts val="0"/>
              </a:spcAft>
              <a:buClrTx/>
              <a:buSzTx/>
              <a:buFontTx/>
              <a:buNone/>
              <a:tabLst/>
              <a:defRPr/>
            </a:pPr>
            <a:r>
              <a:rPr kumimoji="0" lang="en-GB" sz="600" b="0" i="1" u="none" strike="noStrike" kern="1200" cap="none" spc="-5" normalizeH="0" baseline="0" noProof="0">
                <a:ln>
                  <a:noFill/>
                </a:ln>
                <a:effectLst/>
                <a:uLnTx/>
                <a:uFillTx/>
                <a:latin typeface="+mn-lt"/>
                <a:ea typeface="+mn-ea"/>
                <a:cs typeface="Times New Roman"/>
              </a:rPr>
              <a:t>Version</a:t>
            </a:r>
            <a:r>
              <a:rPr kumimoji="0" lang="en-GB" sz="600" b="0" i="1" u="none" strike="noStrike" kern="1200" cap="none" spc="-30" normalizeH="0" baseline="0" noProof="0">
                <a:ln>
                  <a:noFill/>
                </a:ln>
                <a:effectLst/>
                <a:uLnTx/>
                <a:uFillTx/>
                <a:latin typeface="+mn-lt"/>
                <a:ea typeface="+mn-ea"/>
                <a:cs typeface="Times New Roman"/>
              </a:rPr>
              <a:t> </a:t>
            </a:r>
            <a:r>
              <a:rPr kumimoji="0" lang="en-GB" sz="600" b="0" i="1" u="none" strike="noStrike" kern="1200" cap="none" spc="0" normalizeH="0" baseline="0" noProof="0">
                <a:ln>
                  <a:noFill/>
                </a:ln>
                <a:effectLst/>
                <a:uLnTx/>
                <a:uFillTx/>
                <a:latin typeface="+mn-lt"/>
                <a:ea typeface="+mn-ea"/>
                <a:cs typeface="Times New Roman"/>
              </a:rPr>
              <a:t>10.</a:t>
            </a:r>
            <a:r>
              <a:rPr kumimoji="0" lang="en-GB" sz="600" b="0" i="1" u="none" strike="noStrike" kern="1200" cap="none" spc="-20" normalizeH="0" baseline="0" noProof="0">
                <a:ln>
                  <a:noFill/>
                </a:ln>
                <a:effectLst/>
                <a:uLnTx/>
                <a:uFillTx/>
                <a:latin typeface="+mn-lt"/>
                <a:ea typeface="+mn-ea"/>
                <a:cs typeface="Times New Roman"/>
              </a:rPr>
              <a:t> </a:t>
            </a:r>
            <a:r>
              <a:rPr kumimoji="0" lang="en-GB" sz="600" b="0" i="1" u="none" strike="noStrike" kern="1200" cap="none" spc="-5" normalizeH="0" baseline="0" noProof="0">
                <a:ln>
                  <a:noFill/>
                </a:ln>
                <a:effectLst/>
                <a:uLnTx/>
                <a:uFillTx/>
                <a:latin typeface="+mn-lt"/>
                <a:ea typeface="+mn-ea"/>
                <a:cs typeface="Times New Roman"/>
              </a:rPr>
              <a:t>January.22</a:t>
            </a:r>
          </a:p>
        </p:txBody>
      </p:sp>
      <p:sp>
        <p:nvSpPr>
          <p:cNvPr id="4" name="Schedule 1">
            <a:extLst>
              <a:ext uri="{FF2B5EF4-FFF2-40B4-BE49-F238E27FC236}">
                <a16:creationId xmlns:a16="http://schemas.microsoft.com/office/drawing/2014/main" id="{A88C3AD3-F0D3-4424-94CF-F8C90F0CCD6D}"/>
              </a:ext>
            </a:extLst>
          </p:cNvPr>
          <p:cNvSpPr txBox="1"/>
          <p:nvPr/>
        </p:nvSpPr>
        <p:spPr>
          <a:xfrm>
            <a:off x="435796" y="324536"/>
            <a:ext cx="661484" cy="135293"/>
          </a:xfrm>
          <a:prstGeom prst="rect">
            <a:avLst/>
          </a:prstGeom>
        </p:spPr>
        <p:txBody>
          <a:bodyPr vert="horz" wrap="square" lIns="0" tIns="12065" rIns="0" bIns="0" rtlCol="0">
            <a:spAutoFit/>
          </a:bodyPr>
          <a:lstStyle/>
          <a:p>
            <a:pPr marL="12700">
              <a:lnSpc>
                <a:spcPct val="100000"/>
              </a:lnSpc>
              <a:spcBef>
                <a:spcPts val="95"/>
              </a:spcBef>
            </a:pPr>
            <a:r>
              <a:rPr sz="800" b="1" spc="-5">
                <a:latin typeface="Arial"/>
                <a:cs typeface="Arial"/>
              </a:rPr>
              <a:t>S</a:t>
            </a:r>
            <a:r>
              <a:rPr sz="800" b="1" spc="-10">
                <a:latin typeface="Arial"/>
                <a:cs typeface="Arial"/>
              </a:rPr>
              <a:t>c</a:t>
            </a:r>
            <a:r>
              <a:rPr sz="800" b="1" spc="-15">
                <a:latin typeface="Arial"/>
                <a:cs typeface="Arial"/>
              </a:rPr>
              <a:t>h</a:t>
            </a:r>
            <a:r>
              <a:rPr sz="800" b="1">
                <a:latin typeface="Arial"/>
                <a:cs typeface="Arial"/>
              </a:rPr>
              <a:t>ed</a:t>
            </a:r>
            <a:r>
              <a:rPr sz="800" b="1" spc="-15">
                <a:latin typeface="Arial"/>
                <a:cs typeface="Arial"/>
              </a:rPr>
              <a:t>u</a:t>
            </a:r>
            <a:r>
              <a:rPr sz="800" b="1" spc="-10">
                <a:latin typeface="Arial"/>
                <a:cs typeface="Arial"/>
              </a:rPr>
              <a:t>l</a:t>
            </a:r>
            <a:r>
              <a:rPr sz="800" b="1" spc="-5">
                <a:latin typeface="Arial"/>
                <a:cs typeface="Arial"/>
              </a:rPr>
              <a:t>e</a:t>
            </a:r>
            <a:r>
              <a:rPr sz="800" b="1" spc="5">
                <a:latin typeface="Arial"/>
                <a:cs typeface="Arial"/>
              </a:rPr>
              <a:t> </a:t>
            </a:r>
            <a:r>
              <a:rPr sz="800" b="1" spc="-5">
                <a:latin typeface="Arial"/>
                <a:cs typeface="Arial"/>
              </a:rPr>
              <a:t>1</a:t>
            </a:r>
            <a:endParaRPr sz="800">
              <a:latin typeface="Arial"/>
              <a:cs typeface="Arial"/>
            </a:endParaRPr>
          </a:p>
        </p:txBody>
      </p:sp>
      <p:sp>
        <p:nvSpPr>
          <p:cNvPr id="6" name="Particulars of the Processing">
            <a:extLst>
              <a:ext uri="{FF2B5EF4-FFF2-40B4-BE49-F238E27FC236}">
                <a16:creationId xmlns:a16="http://schemas.microsoft.com/office/drawing/2014/main" id="{BDE0FF34-BA03-4526-8D4A-2F1DF1F48CFC}"/>
              </a:ext>
            </a:extLst>
          </p:cNvPr>
          <p:cNvSpPr txBox="1"/>
          <p:nvPr/>
        </p:nvSpPr>
        <p:spPr>
          <a:xfrm>
            <a:off x="1350122" y="324536"/>
            <a:ext cx="1941718" cy="135293"/>
          </a:xfrm>
          <a:prstGeom prst="rect">
            <a:avLst/>
          </a:prstGeom>
        </p:spPr>
        <p:txBody>
          <a:bodyPr vert="horz" wrap="square" lIns="0" tIns="12065" rIns="0" bIns="0" rtlCol="0">
            <a:spAutoFit/>
          </a:bodyPr>
          <a:lstStyle/>
          <a:p>
            <a:pPr marL="12700">
              <a:lnSpc>
                <a:spcPct val="100000"/>
              </a:lnSpc>
              <a:spcBef>
                <a:spcPts val="95"/>
              </a:spcBef>
            </a:pPr>
            <a:r>
              <a:rPr sz="800" b="1" u="sng" spc="-5">
                <a:uFill>
                  <a:solidFill>
                    <a:srgbClr val="000000"/>
                  </a:solidFill>
                </a:uFill>
                <a:latin typeface="Arial"/>
                <a:cs typeface="Arial"/>
              </a:rPr>
              <a:t>Particulars</a:t>
            </a:r>
            <a:r>
              <a:rPr sz="800" b="1" u="sng" spc="-25">
                <a:uFill>
                  <a:solidFill>
                    <a:srgbClr val="000000"/>
                  </a:solidFill>
                </a:uFill>
                <a:latin typeface="Arial"/>
                <a:cs typeface="Arial"/>
              </a:rPr>
              <a:t> </a:t>
            </a:r>
            <a:r>
              <a:rPr sz="800" b="1" u="sng">
                <a:uFill>
                  <a:solidFill>
                    <a:srgbClr val="000000"/>
                  </a:solidFill>
                </a:uFill>
                <a:latin typeface="Arial"/>
                <a:cs typeface="Arial"/>
              </a:rPr>
              <a:t>of</a:t>
            </a:r>
            <a:r>
              <a:rPr sz="800" b="1" u="sng" spc="-20">
                <a:uFill>
                  <a:solidFill>
                    <a:srgbClr val="000000"/>
                  </a:solidFill>
                </a:uFill>
                <a:latin typeface="Arial"/>
                <a:cs typeface="Arial"/>
              </a:rPr>
              <a:t> </a:t>
            </a:r>
            <a:r>
              <a:rPr sz="800" b="1" u="sng">
                <a:uFill>
                  <a:solidFill>
                    <a:srgbClr val="000000"/>
                  </a:solidFill>
                </a:uFill>
                <a:latin typeface="Arial"/>
                <a:cs typeface="Arial"/>
              </a:rPr>
              <a:t>the</a:t>
            </a:r>
            <a:r>
              <a:rPr sz="800" b="1" u="sng" spc="-25">
                <a:uFill>
                  <a:solidFill>
                    <a:srgbClr val="000000"/>
                  </a:solidFill>
                </a:uFill>
                <a:latin typeface="Arial"/>
                <a:cs typeface="Arial"/>
              </a:rPr>
              <a:t> </a:t>
            </a:r>
            <a:r>
              <a:rPr sz="800" b="1" u="sng" spc="-5">
                <a:uFill>
                  <a:solidFill>
                    <a:srgbClr val="000000"/>
                  </a:solidFill>
                </a:uFill>
                <a:latin typeface="Arial"/>
                <a:cs typeface="Arial"/>
              </a:rPr>
              <a:t>Processing</a:t>
            </a:r>
            <a:endParaRPr sz="800">
              <a:latin typeface="Arial"/>
              <a:cs typeface="Arial"/>
            </a:endParaRPr>
          </a:p>
        </p:txBody>
      </p:sp>
      <p:graphicFrame>
        <p:nvGraphicFramePr>
          <p:cNvPr id="7" name="Table 1">
            <a:extLst>
              <a:ext uri="{FF2B5EF4-FFF2-40B4-BE49-F238E27FC236}">
                <a16:creationId xmlns:a16="http://schemas.microsoft.com/office/drawing/2014/main" id="{2A300B0C-6F21-48F5-BB64-074AFD1D5C3E}"/>
              </a:ext>
            </a:extLst>
          </p:cNvPr>
          <p:cNvGraphicFramePr>
            <a:graphicFrameLocks noGrp="1"/>
          </p:cNvGraphicFramePr>
          <p:nvPr>
            <p:extLst>
              <p:ext uri="{D42A27DB-BD31-4B8C-83A1-F6EECF244321}">
                <p14:modId xmlns:p14="http://schemas.microsoft.com/office/powerpoint/2010/main" val="2098870682"/>
              </p:ext>
            </p:extLst>
          </p:nvPr>
        </p:nvGraphicFramePr>
        <p:xfrm>
          <a:off x="458656" y="627846"/>
          <a:ext cx="3518032" cy="5277654"/>
        </p:xfrm>
        <a:graphic>
          <a:graphicData uri="http://schemas.openxmlformats.org/drawingml/2006/table">
            <a:tbl>
              <a:tblPr firstRow="1" bandRow="1">
                <a:tableStyleId>{2D5ABB26-0587-4C30-8999-92F81FD0307C}</a:tableStyleId>
              </a:tblPr>
              <a:tblGrid>
                <a:gridCol w="1178345">
                  <a:extLst>
                    <a:ext uri="{9D8B030D-6E8A-4147-A177-3AD203B41FA5}">
                      <a16:colId xmlns:a16="http://schemas.microsoft.com/office/drawing/2014/main" val="20000"/>
                    </a:ext>
                  </a:extLst>
                </a:gridCol>
                <a:gridCol w="2339687">
                  <a:extLst>
                    <a:ext uri="{9D8B030D-6E8A-4147-A177-3AD203B41FA5}">
                      <a16:colId xmlns:a16="http://schemas.microsoft.com/office/drawing/2014/main" val="20001"/>
                    </a:ext>
                  </a:extLst>
                </a:gridCol>
              </a:tblGrid>
              <a:tr h="376290">
                <a:tc>
                  <a:txBody>
                    <a:bodyPr/>
                    <a:lstStyle/>
                    <a:p>
                      <a:pPr marL="68580" marR="63500" algn="l">
                        <a:lnSpc>
                          <a:spcPct val="100000"/>
                        </a:lnSpc>
                        <a:spcBef>
                          <a:spcPts val="330"/>
                        </a:spcBef>
                      </a:pPr>
                      <a:r>
                        <a:rPr sz="700" b="1" spc="-5">
                          <a:latin typeface="+mn-lt"/>
                          <a:cs typeface="Arial"/>
                        </a:rPr>
                        <a:t>Subject</a:t>
                      </a:r>
                      <a:r>
                        <a:rPr sz="700" b="1">
                          <a:latin typeface="+mn-lt"/>
                          <a:cs typeface="Arial"/>
                        </a:rPr>
                        <a:t> </a:t>
                      </a:r>
                      <a:r>
                        <a:rPr sz="700" b="1" spc="-5">
                          <a:latin typeface="+mn-lt"/>
                          <a:cs typeface="Arial"/>
                        </a:rPr>
                        <a:t>matter</a:t>
                      </a:r>
                      <a:r>
                        <a:rPr sz="700" b="1">
                          <a:latin typeface="+mn-lt"/>
                          <a:cs typeface="Arial"/>
                        </a:rPr>
                        <a:t> </a:t>
                      </a:r>
                      <a:r>
                        <a:rPr sz="700" b="1" spc="-10">
                          <a:latin typeface="+mn-lt"/>
                          <a:cs typeface="Arial"/>
                        </a:rPr>
                        <a:t>of</a:t>
                      </a:r>
                      <a:r>
                        <a:rPr sz="700" b="1" spc="-5">
                          <a:latin typeface="+mn-lt"/>
                          <a:cs typeface="Arial"/>
                        </a:rPr>
                        <a:t> the </a:t>
                      </a:r>
                      <a:r>
                        <a:rPr sz="700" b="1">
                          <a:latin typeface="+mn-lt"/>
                          <a:cs typeface="Arial"/>
                        </a:rPr>
                        <a:t> </a:t>
                      </a:r>
                      <a:r>
                        <a:rPr sz="700" b="1" spc="-5">
                          <a:latin typeface="+mn-lt"/>
                          <a:cs typeface="Arial"/>
                        </a:rPr>
                        <a:t>Processing </a:t>
                      </a:r>
                      <a:r>
                        <a:rPr sz="700" b="1">
                          <a:latin typeface="+mn-lt"/>
                          <a:cs typeface="Arial"/>
                        </a:rPr>
                        <a:t>of </a:t>
                      </a:r>
                      <a:r>
                        <a:rPr sz="700" b="1" spc="-5">
                          <a:latin typeface="+mn-lt"/>
                          <a:cs typeface="Arial"/>
                        </a:rPr>
                        <a:t>Personal </a:t>
                      </a:r>
                      <a:r>
                        <a:rPr sz="700" b="1" spc="-180">
                          <a:latin typeface="+mn-lt"/>
                          <a:cs typeface="Arial"/>
                        </a:rPr>
                        <a:t> </a:t>
                      </a:r>
                      <a:r>
                        <a:rPr sz="700" b="1" spc="-10">
                          <a:latin typeface="+mn-lt"/>
                          <a:cs typeface="Arial"/>
                        </a:rPr>
                        <a:t>Data</a:t>
                      </a:r>
                      <a:endParaRPr sz="700">
                        <a:latin typeface="+mn-lt"/>
                        <a:cs typeface="Arial"/>
                      </a:endParaRPr>
                    </a:p>
                  </a:txBody>
                  <a:tcPr marL="0" marR="0" marT="4191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E8E6E7"/>
                    </a:solidFill>
                  </a:tcPr>
                </a:tc>
                <a:tc>
                  <a:txBody>
                    <a:bodyPr/>
                    <a:lstStyle/>
                    <a:p>
                      <a:pPr marL="66675" marR="62865" algn="l">
                        <a:lnSpc>
                          <a:spcPct val="100000"/>
                        </a:lnSpc>
                        <a:spcBef>
                          <a:spcPts val="330"/>
                        </a:spcBef>
                      </a:pPr>
                      <a:r>
                        <a:rPr sz="700" spc="-5">
                          <a:latin typeface="+mn-lt"/>
                          <a:cs typeface="Arial"/>
                        </a:rPr>
                        <a:t>The</a:t>
                      </a:r>
                      <a:r>
                        <a:rPr sz="700" spc="100">
                          <a:latin typeface="+mn-lt"/>
                          <a:cs typeface="Arial"/>
                        </a:rPr>
                        <a:t> </a:t>
                      </a:r>
                      <a:r>
                        <a:rPr sz="700" spc="-5">
                          <a:latin typeface="+mn-lt"/>
                          <a:cs typeface="Arial"/>
                        </a:rPr>
                        <a:t>Personal</a:t>
                      </a:r>
                      <a:r>
                        <a:rPr sz="700" spc="110">
                          <a:latin typeface="+mn-lt"/>
                          <a:cs typeface="Arial"/>
                        </a:rPr>
                        <a:t> </a:t>
                      </a:r>
                      <a:r>
                        <a:rPr sz="700" spc="-5">
                          <a:latin typeface="+mn-lt"/>
                          <a:cs typeface="Arial"/>
                        </a:rPr>
                        <a:t>Data</a:t>
                      </a:r>
                      <a:r>
                        <a:rPr sz="700" spc="105">
                          <a:latin typeface="+mn-lt"/>
                          <a:cs typeface="Arial"/>
                        </a:rPr>
                        <a:t> </a:t>
                      </a:r>
                      <a:r>
                        <a:rPr sz="700" spc="-5">
                          <a:latin typeface="+mn-lt"/>
                          <a:cs typeface="Arial"/>
                        </a:rPr>
                        <a:t>transferred</a:t>
                      </a:r>
                      <a:r>
                        <a:rPr sz="700" spc="120">
                          <a:latin typeface="+mn-lt"/>
                          <a:cs typeface="Arial"/>
                        </a:rPr>
                        <a:t> </a:t>
                      </a:r>
                      <a:r>
                        <a:rPr sz="700" spc="-5">
                          <a:latin typeface="+mn-lt"/>
                          <a:cs typeface="Arial"/>
                        </a:rPr>
                        <a:t>concern</a:t>
                      </a:r>
                      <a:r>
                        <a:rPr sz="700" spc="105">
                          <a:latin typeface="+mn-lt"/>
                          <a:cs typeface="Arial"/>
                        </a:rPr>
                        <a:t> </a:t>
                      </a:r>
                      <a:r>
                        <a:rPr sz="700" spc="-5">
                          <a:latin typeface="+mn-lt"/>
                          <a:cs typeface="Arial"/>
                        </a:rPr>
                        <a:t>the</a:t>
                      </a:r>
                      <a:r>
                        <a:rPr sz="700" spc="105">
                          <a:latin typeface="+mn-lt"/>
                          <a:cs typeface="Arial"/>
                        </a:rPr>
                        <a:t> </a:t>
                      </a:r>
                      <a:r>
                        <a:rPr sz="700" spc="-5">
                          <a:latin typeface="+mn-lt"/>
                          <a:cs typeface="Arial"/>
                        </a:rPr>
                        <a:t>following </a:t>
                      </a:r>
                      <a:r>
                        <a:rPr sz="700" spc="-180">
                          <a:latin typeface="+mn-lt"/>
                          <a:cs typeface="Arial"/>
                        </a:rPr>
                        <a:t> </a:t>
                      </a:r>
                      <a:r>
                        <a:rPr sz="700" spc="-5">
                          <a:latin typeface="+mn-lt"/>
                          <a:cs typeface="Arial"/>
                        </a:rPr>
                        <a:t>categories</a:t>
                      </a:r>
                      <a:r>
                        <a:rPr sz="700">
                          <a:latin typeface="+mn-lt"/>
                          <a:cs typeface="Arial"/>
                        </a:rPr>
                        <a:t> </a:t>
                      </a:r>
                      <a:r>
                        <a:rPr sz="700" spc="-5">
                          <a:latin typeface="+mn-lt"/>
                          <a:cs typeface="Arial"/>
                        </a:rPr>
                        <a:t>of Data</a:t>
                      </a:r>
                      <a:r>
                        <a:rPr sz="700" spc="5">
                          <a:latin typeface="+mn-lt"/>
                          <a:cs typeface="Arial"/>
                        </a:rPr>
                        <a:t> </a:t>
                      </a:r>
                      <a:r>
                        <a:rPr sz="700" spc="-5">
                          <a:latin typeface="+mn-lt"/>
                          <a:cs typeface="Arial"/>
                        </a:rPr>
                        <a:t>Subjects: (*)</a:t>
                      </a:r>
                      <a:endParaRPr sz="700">
                        <a:latin typeface="+mn-lt"/>
                        <a:cs typeface="Arial"/>
                      </a:endParaRPr>
                    </a:p>
                  </a:txBody>
                  <a:tcPr marL="0" marR="0" marT="4191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376290">
                <a:tc>
                  <a:txBody>
                    <a:bodyPr/>
                    <a:lstStyle/>
                    <a:p>
                      <a:pPr marL="68580" marR="63500" algn="l">
                        <a:lnSpc>
                          <a:spcPct val="100000"/>
                        </a:lnSpc>
                        <a:spcBef>
                          <a:spcPts val="330"/>
                        </a:spcBef>
                      </a:pPr>
                      <a:r>
                        <a:rPr sz="700" b="1" spc="-5">
                          <a:latin typeface="+mn-lt"/>
                          <a:cs typeface="Arial"/>
                        </a:rPr>
                        <a:t>Duration</a:t>
                      </a:r>
                      <a:r>
                        <a:rPr sz="700" b="1">
                          <a:latin typeface="+mn-lt"/>
                          <a:cs typeface="Arial"/>
                        </a:rPr>
                        <a:t> of</a:t>
                      </a:r>
                      <a:r>
                        <a:rPr sz="700" b="1" spc="5">
                          <a:latin typeface="+mn-lt"/>
                          <a:cs typeface="Arial"/>
                        </a:rPr>
                        <a:t> </a:t>
                      </a:r>
                      <a:r>
                        <a:rPr sz="700" b="1" spc="-5">
                          <a:latin typeface="+mn-lt"/>
                          <a:cs typeface="Arial"/>
                        </a:rPr>
                        <a:t>the </a:t>
                      </a:r>
                      <a:r>
                        <a:rPr sz="700" b="1">
                          <a:latin typeface="+mn-lt"/>
                          <a:cs typeface="Arial"/>
                        </a:rPr>
                        <a:t> </a:t>
                      </a:r>
                      <a:r>
                        <a:rPr sz="700" b="1" spc="-5">
                          <a:latin typeface="+mn-lt"/>
                          <a:cs typeface="Arial"/>
                        </a:rPr>
                        <a:t>Processing </a:t>
                      </a:r>
                      <a:r>
                        <a:rPr sz="700" b="1">
                          <a:latin typeface="+mn-lt"/>
                          <a:cs typeface="Arial"/>
                        </a:rPr>
                        <a:t>of </a:t>
                      </a:r>
                      <a:r>
                        <a:rPr sz="700" b="1" spc="-5">
                          <a:latin typeface="+mn-lt"/>
                          <a:cs typeface="Arial"/>
                        </a:rPr>
                        <a:t>Personal </a:t>
                      </a:r>
                      <a:r>
                        <a:rPr sz="700" b="1" spc="-180">
                          <a:latin typeface="+mn-lt"/>
                          <a:cs typeface="Arial"/>
                        </a:rPr>
                        <a:t> </a:t>
                      </a:r>
                      <a:r>
                        <a:rPr sz="700" b="1" spc="-10">
                          <a:latin typeface="+mn-lt"/>
                          <a:cs typeface="Arial"/>
                        </a:rPr>
                        <a:t>Data</a:t>
                      </a:r>
                      <a:endParaRPr sz="700">
                        <a:latin typeface="+mn-lt"/>
                        <a:cs typeface="Arial"/>
                      </a:endParaRPr>
                    </a:p>
                  </a:txBody>
                  <a:tcPr marL="0" marR="0" marT="4191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E8E6E7"/>
                    </a:solidFill>
                  </a:tcPr>
                </a:tc>
                <a:tc>
                  <a:txBody>
                    <a:bodyPr/>
                    <a:lstStyle/>
                    <a:p>
                      <a:pPr marL="66675" marR="61594" algn="l">
                        <a:lnSpc>
                          <a:spcPct val="100000"/>
                        </a:lnSpc>
                        <a:spcBef>
                          <a:spcPts val="330"/>
                        </a:spcBef>
                      </a:pPr>
                      <a:r>
                        <a:rPr sz="700" spc="-5">
                          <a:latin typeface="+mn-lt"/>
                          <a:cs typeface="Arial"/>
                        </a:rPr>
                        <a:t>Supplier</a:t>
                      </a:r>
                      <a:r>
                        <a:rPr sz="700" spc="15">
                          <a:latin typeface="+mn-lt"/>
                          <a:cs typeface="Arial"/>
                        </a:rPr>
                        <a:t> </a:t>
                      </a:r>
                      <a:r>
                        <a:rPr sz="700" spc="-5">
                          <a:latin typeface="+mn-lt"/>
                          <a:cs typeface="Arial"/>
                        </a:rPr>
                        <a:t>will</a:t>
                      </a:r>
                      <a:r>
                        <a:rPr sz="700" spc="20">
                          <a:latin typeface="+mn-lt"/>
                          <a:cs typeface="Arial"/>
                        </a:rPr>
                        <a:t> </a:t>
                      </a:r>
                      <a:r>
                        <a:rPr sz="700" spc="-5">
                          <a:latin typeface="+mn-lt"/>
                          <a:cs typeface="Arial"/>
                        </a:rPr>
                        <a:t>process</a:t>
                      </a:r>
                      <a:r>
                        <a:rPr sz="700" spc="10">
                          <a:latin typeface="+mn-lt"/>
                          <a:cs typeface="Arial"/>
                        </a:rPr>
                        <a:t> </a:t>
                      </a:r>
                      <a:r>
                        <a:rPr sz="700" spc="-5">
                          <a:latin typeface="+mn-lt"/>
                          <a:cs typeface="Arial"/>
                        </a:rPr>
                        <a:t>Personal</a:t>
                      </a:r>
                      <a:r>
                        <a:rPr sz="700" spc="20">
                          <a:latin typeface="+mn-lt"/>
                          <a:cs typeface="Arial"/>
                        </a:rPr>
                        <a:t> </a:t>
                      </a:r>
                      <a:r>
                        <a:rPr sz="700" spc="-5">
                          <a:latin typeface="+mn-lt"/>
                          <a:cs typeface="Arial"/>
                        </a:rPr>
                        <a:t>Data</a:t>
                      </a:r>
                      <a:r>
                        <a:rPr sz="700" spc="20">
                          <a:latin typeface="+mn-lt"/>
                          <a:cs typeface="Arial"/>
                        </a:rPr>
                        <a:t> </a:t>
                      </a:r>
                      <a:r>
                        <a:rPr sz="700" spc="-5">
                          <a:latin typeface="+mn-lt"/>
                          <a:cs typeface="Arial"/>
                        </a:rPr>
                        <a:t>during</a:t>
                      </a:r>
                      <a:r>
                        <a:rPr sz="700" spc="15">
                          <a:latin typeface="+mn-lt"/>
                          <a:cs typeface="Arial"/>
                        </a:rPr>
                        <a:t> </a:t>
                      </a:r>
                      <a:r>
                        <a:rPr sz="700" spc="-5">
                          <a:latin typeface="+mn-lt"/>
                          <a:cs typeface="Arial"/>
                        </a:rPr>
                        <a:t>the</a:t>
                      </a:r>
                      <a:r>
                        <a:rPr sz="700" spc="20">
                          <a:latin typeface="+mn-lt"/>
                          <a:cs typeface="Arial"/>
                        </a:rPr>
                        <a:t> </a:t>
                      </a:r>
                      <a:r>
                        <a:rPr sz="700" spc="-5">
                          <a:latin typeface="+mn-lt"/>
                          <a:cs typeface="Arial"/>
                        </a:rPr>
                        <a:t>term</a:t>
                      </a:r>
                      <a:r>
                        <a:rPr sz="700" spc="15">
                          <a:latin typeface="+mn-lt"/>
                          <a:cs typeface="Arial"/>
                        </a:rPr>
                        <a:t> </a:t>
                      </a:r>
                      <a:r>
                        <a:rPr sz="700">
                          <a:latin typeface="+mn-lt"/>
                          <a:cs typeface="Arial"/>
                        </a:rPr>
                        <a:t>of </a:t>
                      </a:r>
                      <a:r>
                        <a:rPr sz="700" spc="-180">
                          <a:latin typeface="+mn-lt"/>
                          <a:cs typeface="Arial"/>
                        </a:rPr>
                        <a:t> </a:t>
                      </a:r>
                      <a:r>
                        <a:rPr sz="700" spc="-10">
                          <a:latin typeface="+mn-lt"/>
                          <a:cs typeface="Arial"/>
                        </a:rPr>
                        <a:t>the</a:t>
                      </a:r>
                      <a:r>
                        <a:rPr sz="700" spc="5">
                          <a:latin typeface="+mn-lt"/>
                          <a:cs typeface="Arial"/>
                        </a:rPr>
                        <a:t> </a:t>
                      </a:r>
                      <a:r>
                        <a:rPr sz="700" spc="-5">
                          <a:latin typeface="+mn-lt"/>
                          <a:cs typeface="Arial"/>
                        </a:rPr>
                        <a:t>agreement</a:t>
                      </a:r>
                      <a:r>
                        <a:rPr sz="700" spc="5">
                          <a:latin typeface="+mn-lt"/>
                          <a:cs typeface="Arial"/>
                        </a:rPr>
                        <a:t> </a:t>
                      </a:r>
                      <a:r>
                        <a:rPr sz="700" spc="-5">
                          <a:latin typeface="+mn-lt"/>
                          <a:cs typeface="Arial"/>
                        </a:rPr>
                        <a:t>to</a:t>
                      </a:r>
                      <a:r>
                        <a:rPr sz="700" spc="-10">
                          <a:latin typeface="+mn-lt"/>
                          <a:cs typeface="Arial"/>
                        </a:rPr>
                        <a:t> </a:t>
                      </a:r>
                      <a:r>
                        <a:rPr sz="700" spc="-5">
                          <a:latin typeface="+mn-lt"/>
                          <a:cs typeface="Arial"/>
                        </a:rPr>
                        <a:t>which</a:t>
                      </a:r>
                      <a:r>
                        <a:rPr sz="700" spc="5">
                          <a:latin typeface="+mn-lt"/>
                          <a:cs typeface="Arial"/>
                        </a:rPr>
                        <a:t> </a:t>
                      </a:r>
                      <a:r>
                        <a:rPr sz="700" spc="-5">
                          <a:latin typeface="+mn-lt"/>
                          <a:cs typeface="Arial"/>
                        </a:rPr>
                        <a:t>this</a:t>
                      </a:r>
                      <a:r>
                        <a:rPr sz="700" spc="5">
                          <a:latin typeface="+mn-lt"/>
                          <a:cs typeface="Arial"/>
                        </a:rPr>
                        <a:t> </a:t>
                      </a:r>
                      <a:r>
                        <a:rPr sz="700" spc="-5">
                          <a:latin typeface="+mn-lt"/>
                          <a:cs typeface="Arial"/>
                        </a:rPr>
                        <a:t>Appendix</a:t>
                      </a:r>
                      <a:r>
                        <a:rPr sz="700" spc="5">
                          <a:latin typeface="+mn-lt"/>
                          <a:cs typeface="Arial"/>
                        </a:rPr>
                        <a:t> </a:t>
                      </a:r>
                      <a:r>
                        <a:rPr sz="700" spc="-5">
                          <a:latin typeface="+mn-lt"/>
                          <a:cs typeface="Arial"/>
                        </a:rPr>
                        <a:t>applies.</a:t>
                      </a:r>
                      <a:endParaRPr sz="700">
                        <a:latin typeface="+mn-lt"/>
                        <a:cs typeface="Arial"/>
                      </a:endParaRPr>
                    </a:p>
                  </a:txBody>
                  <a:tcPr marL="0" marR="0" marT="4191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r h="373465">
                <a:tc>
                  <a:txBody>
                    <a:bodyPr/>
                    <a:lstStyle/>
                    <a:p>
                      <a:pPr marL="68580" marR="63500" algn="l">
                        <a:lnSpc>
                          <a:spcPct val="100000"/>
                        </a:lnSpc>
                        <a:spcBef>
                          <a:spcPts val="290"/>
                        </a:spcBef>
                      </a:pPr>
                      <a:r>
                        <a:rPr sz="700" b="1" spc="-5">
                          <a:latin typeface="+mn-lt"/>
                          <a:cs typeface="Arial"/>
                        </a:rPr>
                        <a:t>Nature</a:t>
                      </a:r>
                      <a:r>
                        <a:rPr sz="700" b="1">
                          <a:latin typeface="+mn-lt"/>
                          <a:cs typeface="Arial"/>
                        </a:rPr>
                        <a:t> </a:t>
                      </a:r>
                      <a:r>
                        <a:rPr sz="700" b="1" spc="-10">
                          <a:latin typeface="+mn-lt"/>
                          <a:cs typeface="Arial"/>
                        </a:rPr>
                        <a:t>of</a:t>
                      </a:r>
                      <a:r>
                        <a:rPr sz="700" b="1" spc="-5">
                          <a:latin typeface="+mn-lt"/>
                          <a:cs typeface="Arial"/>
                        </a:rPr>
                        <a:t> the </a:t>
                      </a:r>
                      <a:r>
                        <a:rPr sz="700" b="1">
                          <a:latin typeface="+mn-lt"/>
                          <a:cs typeface="Arial"/>
                        </a:rPr>
                        <a:t> </a:t>
                      </a:r>
                      <a:r>
                        <a:rPr sz="700" b="1" spc="-5">
                          <a:latin typeface="+mn-lt"/>
                          <a:cs typeface="Arial"/>
                        </a:rPr>
                        <a:t>Processing </a:t>
                      </a:r>
                      <a:r>
                        <a:rPr sz="700" b="1">
                          <a:latin typeface="+mn-lt"/>
                          <a:cs typeface="Arial"/>
                        </a:rPr>
                        <a:t>of </a:t>
                      </a:r>
                      <a:r>
                        <a:rPr sz="700" b="1" spc="-5">
                          <a:latin typeface="+mn-lt"/>
                          <a:cs typeface="Arial"/>
                        </a:rPr>
                        <a:t>Personal </a:t>
                      </a:r>
                      <a:r>
                        <a:rPr sz="700" b="1" spc="-180">
                          <a:latin typeface="+mn-lt"/>
                          <a:cs typeface="Arial"/>
                        </a:rPr>
                        <a:t> </a:t>
                      </a:r>
                      <a:r>
                        <a:rPr sz="700" b="1" spc="-10">
                          <a:latin typeface="+mn-lt"/>
                          <a:cs typeface="Arial"/>
                        </a:rPr>
                        <a:t>Data</a:t>
                      </a:r>
                      <a:endParaRPr sz="700">
                        <a:latin typeface="+mn-lt"/>
                        <a:cs typeface="Arial"/>
                      </a:endParaRPr>
                    </a:p>
                  </a:txBody>
                  <a:tcPr marL="0" marR="0" marT="3683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E8E6E7"/>
                    </a:solidFill>
                  </a:tcPr>
                </a:tc>
                <a:tc>
                  <a:txBody>
                    <a:bodyPr/>
                    <a:lstStyle/>
                    <a:p>
                      <a:pPr marL="66675" algn="l">
                        <a:lnSpc>
                          <a:spcPct val="100000"/>
                        </a:lnSpc>
                        <a:spcBef>
                          <a:spcPts val="259"/>
                        </a:spcBef>
                      </a:pPr>
                      <a:r>
                        <a:rPr sz="700" spc="-5">
                          <a:latin typeface="+mn-lt"/>
                          <a:cs typeface="Arial"/>
                        </a:rPr>
                        <a:t>(*)</a:t>
                      </a:r>
                      <a:endParaRPr sz="700">
                        <a:latin typeface="+mn-lt"/>
                        <a:cs typeface="Arial"/>
                      </a:endParaRPr>
                    </a:p>
                  </a:txBody>
                  <a:tcPr marL="0" marR="0" marT="33019"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1127537">
                <a:tc>
                  <a:txBody>
                    <a:bodyPr/>
                    <a:lstStyle/>
                    <a:p>
                      <a:pPr marL="68580" marR="63500" algn="l">
                        <a:lnSpc>
                          <a:spcPct val="100000"/>
                        </a:lnSpc>
                        <a:spcBef>
                          <a:spcPts val="300"/>
                        </a:spcBef>
                      </a:pPr>
                      <a:r>
                        <a:rPr sz="700" b="1" spc="-5">
                          <a:latin typeface="+mn-lt"/>
                          <a:cs typeface="Arial"/>
                        </a:rPr>
                        <a:t>Purpose</a:t>
                      </a:r>
                      <a:r>
                        <a:rPr sz="700" b="1">
                          <a:latin typeface="+mn-lt"/>
                          <a:cs typeface="Arial"/>
                        </a:rPr>
                        <a:t> of</a:t>
                      </a:r>
                      <a:r>
                        <a:rPr sz="700" b="1" spc="5">
                          <a:latin typeface="+mn-lt"/>
                          <a:cs typeface="Arial"/>
                        </a:rPr>
                        <a:t> </a:t>
                      </a:r>
                      <a:r>
                        <a:rPr sz="700" b="1" spc="-5">
                          <a:latin typeface="+mn-lt"/>
                          <a:cs typeface="Arial"/>
                        </a:rPr>
                        <a:t>the </a:t>
                      </a:r>
                      <a:r>
                        <a:rPr sz="700" b="1">
                          <a:latin typeface="+mn-lt"/>
                          <a:cs typeface="Arial"/>
                        </a:rPr>
                        <a:t> </a:t>
                      </a:r>
                      <a:r>
                        <a:rPr sz="700" b="1" spc="-5">
                          <a:latin typeface="+mn-lt"/>
                          <a:cs typeface="Arial"/>
                        </a:rPr>
                        <a:t>Processing </a:t>
                      </a:r>
                      <a:r>
                        <a:rPr sz="700" b="1">
                          <a:latin typeface="+mn-lt"/>
                          <a:cs typeface="Arial"/>
                        </a:rPr>
                        <a:t>of </a:t>
                      </a:r>
                      <a:r>
                        <a:rPr sz="700" b="1" spc="-5">
                          <a:latin typeface="+mn-lt"/>
                          <a:cs typeface="Arial"/>
                        </a:rPr>
                        <a:t>Personal </a:t>
                      </a:r>
                      <a:r>
                        <a:rPr sz="700" b="1" spc="-180">
                          <a:latin typeface="+mn-lt"/>
                          <a:cs typeface="Arial"/>
                        </a:rPr>
                        <a:t> </a:t>
                      </a:r>
                      <a:r>
                        <a:rPr sz="700" b="1" spc="-10">
                          <a:latin typeface="+mn-lt"/>
                          <a:cs typeface="Arial"/>
                        </a:rPr>
                        <a:t>Data</a:t>
                      </a:r>
                      <a:endParaRPr sz="700">
                        <a:latin typeface="+mn-lt"/>
                        <a:cs typeface="Arial"/>
                      </a:endParaRPr>
                    </a:p>
                  </a:txBody>
                  <a:tcPr marL="0" marR="0" marT="3810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E8E6E7"/>
                    </a:solidFill>
                  </a:tcPr>
                </a:tc>
                <a:tc>
                  <a:txBody>
                    <a:bodyPr/>
                    <a:lstStyle/>
                    <a:p>
                      <a:pPr marL="66675" marR="62865" algn="l">
                        <a:lnSpc>
                          <a:spcPct val="100000"/>
                        </a:lnSpc>
                        <a:spcBef>
                          <a:spcPts val="300"/>
                        </a:spcBef>
                      </a:pPr>
                      <a:r>
                        <a:rPr sz="700" spc="-5">
                          <a:latin typeface="+mn-lt"/>
                          <a:cs typeface="Arial"/>
                        </a:rPr>
                        <a:t>Supplier</a:t>
                      </a:r>
                      <a:r>
                        <a:rPr sz="700" spc="-45">
                          <a:latin typeface="+mn-lt"/>
                          <a:cs typeface="Arial"/>
                        </a:rPr>
                        <a:t> </a:t>
                      </a:r>
                      <a:r>
                        <a:rPr sz="700" spc="-5">
                          <a:latin typeface="+mn-lt"/>
                          <a:cs typeface="Arial"/>
                        </a:rPr>
                        <a:t>will</a:t>
                      </a:r>
                      <a:r>
                        <a:rPr sz="700" spc="-30">
                          <a:latin typeface="+mn-lt"/>
                          <a:cs typeface="Arial"/>
                        </a:rPr>
                        <a:t> </a:t>
                      </a:r>
                      <a:r>
                        <a:rPr sz="700" spc="-5">
                          <a:latin typeface="+mn-lt"/>
                          <a:cs typeface="Arial"/>
                        </a:rPr>
                        <a:t>process</a:t>
                      </a:r>
                      <a:r>
                        <a:rPr sz="700" spc="-35">
                          <a:latin typeface="+mn-lt"/>
                          <a:cs typeface="Arial"/>
                        </a:rPr>
                        <a:t> </a:t>
                      </a:r>
                      <a:r>
                        <a:rPr sz="700" spc="-5">
                          <a:latin typeface="+mn-lt"/>
                          <a:cs typeface="Arial"/>
                        </a:rPr>
                        <a:t>Personal</a:t>
                      </a:r>
                      <a:r>
                        <a:rPr sz="700" spc="-40">
                          <a:latin typeface="+mn-lt"/>
                          <a:cs typeface="Arial"/>
                        </a:rPr>
                        <a:t> </a:t>
                      </a:r>
                      <a:r>
                        <a:rPr sz="700" spc="-5">
                          <a:latin typeface="+mn-lt"/>
                          <a:cs typeface="Arial"/>
                        </a:rPr>
                        <a:t>Data</a:t>
                      </a:r>
                      <a:r>
                        <a:rPr sz="700" spc="-30">
                          <a:latin typeface="+mn-lt"/>
                          <a:cs typeface="Arial"/>
                        </a:rPr>
                        <a:t> </a:t>
                      </a:r>
                      <a:r>
                        <a:rPr sz="700" spc="-5">
                          <a:latin typeface="+mn-lt"/>
                          <a:cs typeface="Arial"/>
                        </a:rPr>
                        <a:t>of</a:t>
                      </a:r>
                      <a:r>
                        <a:rPr sz="700" spc="-25">
                          <a:latin typeface="+mn-lt"/>
                          <a:cs typeface="Arial"/>
                        </a:rPr>
                        <a:t> </a:t>
                      </a:r>
                      <a:r>
                        <a:rPr sz="700" spc="-5">
                          <a:latin typeface="+mn-lt"/>
                          <a:cs typeface="Arial"/>
                        </a:rPr>
                        <a:t>data</a:t>
                      </a:r>
                      <a:r>
                        <a:rPr sz="700" spc="-45">
                          <a:latin typeface="+mn-lt"/>
                          <a:cs typeface="Arial"/>
                        </a:rPr>
                        <a:t> </a:t>
                      </a:r>
                      <a:r>
                        <a:rPr sz="700" spc="-5">
                          <a:latin typeface="+mn-lt"/>
                          <a:cs typeface="Arial"/>
                        </a:rPr>
                        <a:t>subjects</a:t>
                      </a:r>
                      <a:r>
                        <a:rPr sz="700" spc="-30">
                          <a:latin typeface="+mn-lt"/>
                          <a:cs typeface="Arial"/>
                        </a:rPr>
                        <a:t> </a:t>
                      </a:r>
                      <a:r>
                        <a:rPr sz="700" spc="-10">
                          <a:latin typeface="+mn-lt"/>
                          <a:cs typeface="Arial"/>
                        </a:rPr>
                        <a:t>for </a:t>
                      </a:r>
                      <a:r>
                        <a:rPr sz="700" spc="-180">
                          <a:latin typeface="+mn-lt"/>
                          <a:cs typeface="Arial"/>
                        </a:rPr>
                        <a:t> </a:t>
                      </a:r>
                      <a:r>
                        <a:rPr sz="700" spc="-10">
                          <a:latin typeface="+mn-lt"/>
                          <a:cs typeface="Arial"/>
                        </a:rPr>
                        <a:t>the </a:t>
                      </a:r>
                      <a:r>
                        <a:rPr sz="700" spc="-5">
                          <a:latin typeface="+mn-lt"/>
                          <a:cs typeface="Arial"/>
                        </a:rPr>
                        <a:t>purpose of providing the services in accordance </a:t>
                      </a:r>
                      <a:r>
                        <a:rPr sz="700">
                          <a:latin typeface="+mn-lt"/>
                          <a:cs typeface="Arial"/>
                        </a:rPr>
                        <a:t> </a:t>
                      </a:r>
                      <a:r>
                        <a:rPr sz="700" spc="-5">
                          <a:latin typeface="+mn-lt"/>
                          <a:cs typeface="Arial"/>
                        </a:rPr>
                        <a:t>with the agreement to which this Appendix applies, </a:t>
                      </a:r>
                      <a:r>
                        <a:rPr sz="700">
                          <a:latin typeface="+mn-lt"/>
                          <a:cs typeface="Arial"/>
                        </a:rPr>
                        <a:t> </a:t>
                      </a:r>
                      <a:r>
                        <a:rPr sz="700" spc="-5">
                          <a:latin typeface="+mn-lt"/>
                          <a:cs typeface="Arial"/>
                        </a:rPr>
                        <a:t>including:</a:t>
                      </a:r>
                    </a:p>
                    <a:p>
                      <a:pPr marL="66675" algn="l">
                        <a:lnSpc>
                          <a:spcPct val="100000"/>
                        </a:lnSpc>
                        <a:spcBef>
                          <a:spcPts val="240"/>
                        </a:spcBef>
                      </a:pPr>
                      <a:r>
                        <a:rPr sz="700" spc="-5">
                          <a:latin typeface="+mn-lt"/>
                          <a:cs typeface="Arial"/>
                        </a:rPr>
                        <a:t>Market</a:t>
                      </a:r>
                      <a:r>
                        <a:rPr sz="700" spc="-30">
                          <a:latin typeface="+mn-lt"/>
                          <a:cs typeface="Arial"/>
                        </a:rPr>
                        <a:t> </a:t>
                      </a:r>
                      <a:r>
                        <a:rPr sz="700" spc="-5">
                          <a:latin typeface="+mn-lt"/>
                          <a:cs typeface="Arial"/>
                        </a:rPr>
                        <a:t>research</a:t>
                      </a:r>
                    </a:p>
                    <a:p>
                      <a:pPr marL="66675" algn="l">
                        <a:lnSpc>
                          <a:spcPct val="100000"/>
                        </a:lnSpc>
                        <a:spcBef>
                          <a:spcPts val="240"/>
                        </a:spcBef>
                      </a:pPr>
                      <a:r>
                        <a:rPr sz="700" spc="-5">
                          <a:latin typeface="+mn-lt"/>
                          <a:cs typeface="Arial"/>
                        </a:rPr>
                        <a:t>Client</a:t>
                      </a:r>
                      <a:r>
                        <a:rPr sz="700" spc="-15">
                          <a:latin typeface="+mn-lt"/>
                          <a:cs typeface="Arial"/>
                        </a:rPr>
                        <a:t> </a:t>
                      </a:r>
                      <a:r>
                        <a:rPr sz="700" spc="-5">
                          <a:latin typeface="+mn-lt"/>
                          <a:cs typeface="Arial"/>
                        </a:rPr>
                        <a:t>satisfaction</a:t>
                      </a:r>
                      <a:r>
                        <a:rPr sz="700" spc="-15">
                          <a:latin typeface="+mn-lt"/>
                          <a:cs typeface="Arial"/>
                        </a:rPr>
                        <a:t> </a:t>
                      </a:r>
                      <a:r>
                        <a:rPr sz="700" spc="-5">
                          <a:latin typeface="+mn-lt"/>
                          <a:cs typeface="Arial"/>
                        </a:rPr>
                        <a:t>survey</a:t>
                      </a:r>
                    </a:p>
                    <a:p>
                      <a:pPr marL="66675" algn="l">
                        <a:lnSpc>
                          <a:spcPct val="100000"/>
                        </a:lnSpc>
                        <a:spcBef>
                          <a:spcPts val="240"/>
                        </a:spcBef>
                      </a:pPr>
                      <a:r>
                        <a:rPr sz="700" spc="-5">
                          <a:latin typeface="+mn-lt"/>
                          <a:cs typeface="Arial"/>
                        </a:rPr>
                        <a:t>Employee</a:t>
                      </a:r>
                      <a:r>
                        <a:rPr sz="700" spc="-35">
                          <a:latin typeface="+mn-lt"/>
                          <a:cs typeface="Arial"/>
                        </a:rPr>
                        <a:t> </a:t>
                      </a:r>
                      <a:r>
                        <a:rPr sz="700" spc="-5">
                          <a:latin typeface="+mn-lt"/>
                          <a:cs typeface="Arial"/>
                        </a:rPr>
                        <a:t>survey</a:t>
                      </a:r>
                    </a:p>
                    <a:p>
                      <a:pPr marL="66675" algn="l">
                        <a:lnSpc>
                          <a:spcPct val="100000"/>
                        </a:lnSpc>
                        <a:spcBef>
                          <a:spcPts val="240"/>
                        </a:spcBef>
                      </a:pPr>
                      <a:r>
                        <a:rPr sz="700" spc="-5">
                          <a:latin typeface="+mn-lt"/>
                          <a:cs typeface="Arial"/>
                        </a:rPr>
                        <a:t>(other*)</a:t>
                      </a:r>
                      <a:endParaRPr sz="700">
                        <a:latin typeface="+mn-lt"/>
                        <a:cs typeface="Arial"/>
                      </a:endParaRPr>
                    </a:p>
                  </a:txBody>
                  <a:tcPr marL="0" marR="0" marT="3810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376290">
                <a:tc>
                  <a:txBody>
                    <a:bodyPr/>
                    <a:lstStyle/>
                    <a:p>
                      <a:pPr marL="68580" marR="64135" algn="l">
                        <a:lnSpc>
                          <a:spcPct val="100000"/>
                        </a:lnSpc>
                        <a:spcBef>
                          <a:spcPts val="330"/>
                        </a:spcBef>
                      </a:pPr>
                      <a:r>
                        <a:rPr sz="700" b="1" spc="-5">
                          <a:latin typeface="+mn-lt"/>
                          <a:cs typeface="Arial"/>
                        </a:rPr>
                        <a:t>Categories</a:t>
                      </a:r>
                      <a:r>
                        <a:rPr sz="700" b="1" spc="120">
                          <a:latin typeface="+mn-lt"/>
                          <a:cs typeface="Arial"/>
                        </a:rPr>
                        <a:t> </a:t>
                      </a:r>
                      <a:r>
                        <a:rPr sz="700" b="1" spc="-10">
                          <a:latin typeface="+mn-lt"/>
                          <a:cs typeface="Arial"/>
                        </a:rPr>
                        <a:t>of</a:t>
                      </a:r>
                      <a:r>
                        <a:rPr sz="700" b="1" spc="125">
                          <a:latin typeface="+mn-lt"/>
                          <a:cs typeface="Arial"/>
                        </a:rPr>
                        <a:t> </a:t>
                      </a:r>
                      <a:r>
                        <a:rPr sz="700" b="1" spc="-5">
                          <a:latin typeface="+mn-lt"/>
                          <a:cs typeface="Arial"/>
                        </a:rPr>
                        <a:t>Personal </a:t>
                      </a:r>
                      <a:r>
                        <a:rPr sz="700" b="1" spc="-180">
                          <a:latin typeface="+mn-lt"/>
                          <a:cs typeface="Arial"/>
                        </a:rPr>
                        <a:t> </a:t>
                      </a:r>
                      <a:r>
                        <a:rPr sz="700" b="1" spc="-5">
                          <a:latin typeface="+mn-lt"/>
                          <a:cs typeface="Arial"/>
                        </a:rPr>
                        <a:t>Data</a:t>
                      </a:r>
                      <a:r>
                        <a:rPr sz="700" b="1" spc="-10">
                          <a:latin typeface="+mn-lt"/>
                          <a:cs typeface="Arial"/>
                        </a:rPr>
                        <a:t> </a:t>
                      </a:r>
                      <a:r>
                        <a:rPr sz="700" b="1" spc="-5">
                          <a:latin typeface="+mn-lt"/>
                          <a:cs typeface="Arial"/>
                        </a:rPr>
                        <a:t>being</a:t>
                      </a:r>
                      <a:r>
                        <a:rPr sz="700" b="1" spc="-15">
                          <a:latin typeface="+mn-lt"/>
                          <a:cs typeface="Arial"/>
                        </a:rPr>
                        <a:t> </a:t>
                      </a:r>
                      <a:r>
                        <a:rPr sz="700" b="1" spc="-5">
                          <a:latin typeface="+mn-lt"/>
                          <a:cs typeface="Arial"/>
                        </a:rPr>
                        <a:t>processed</a:t>
                      </a:r>
                      <a:endParaRPr sz="700">
                        <a:latin typeface="+mn-lt"/>
                        <a:cs typeface="Arial"/>
                      </a:endParaRPr>
                    </a:p>
                  </a:txBody>
                  <a:tcPr marL="0" marR="0" marT="41910" marB="0">
                    <a:lnL w="6350">
                      <a:solidFill>
                        <a:srgbClr val="000000"/>
                      </a:solidFill>
                      <a:prstDash val="soli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a:solidFill>
                        <a:srgbClr val="000000"/>
                      </a:solidFill>
                      <a:prstDash val="solid"/>
                    </a:lnB>
                    <a:solidFill>
                      <a:srgbClr val="E8E6E7"/>
                    </a:solidFill>
                  </a:tcPr>
                </a:tc>
                <a:tc>
                  <a:txBody>
                    <a:bodyPr/>
                    <a:lstStyle/>
                    <a:p>
                      <a:pPr marL="66675" marR="1364615" algn="l">
                        <a:lnSpc>
                          <a:spcPct val="100000"/>
                        </a:lnSpc>
                        <a:spcBef>
                          <a:spcPts val="330"/>
                        </a:spcBef>
                      </a:pPr>
                      <a:r>
                        <a:rPr sz="700" spc="-5">
                          <a:latin typeface="+mn-lt"/>
                          <a:cs typeface="Arial"/>
                        </a:rPr>
                        <a:t>Client customer data </a:t>
                      </a:r>
                      <a:r>
                        <a:rPr sz="700" spc="-180">
                          <a:latin typeface="+mn-lt"/>
                          <a:cs typeface="Arial"/>
                        </a:rPr>
                        <a:t> </a:t>
                      </a:r>
                      <a:r>
                        <a:rPr sz="700" spc="-5">
                          <a:latin typeface="+mn-lt"/>
                          <a:cs typeface="Arial"/>
                        </a:rPr>
                        <a:t>Client</a:t>
                      </a:r>
                      <a:r>
                        <a:rPr sz="700" spc="-25">
                          <a:latin typeface="+mn-lt"/>
                          <a:cs typeface="Arial"/>
                        </a:rPr>
                        <a:t> </a:t>
                      </a:r>
                      <a:r>
                        <a:rPr sz="700" spc="-5">
                          <a:latin typeface="+mn-lt"/>
                          <a:cs typeface="Arial"/>
                        </a:rPr>
                        <a:t>employee</a:t>
                      </a:r>
                      <a:r>
                        <a:rPr sz="700" spc="-25">
                          <a:latin typeface="+mn-lt"/>
                          <a:cs typeface="Arial"/>
                        </a:rPr>
                        <a:t> </a:t>
                      </a:r>
                      <a:r>
                        <a:rPr sz="700" spc="-5">
                          <a:latin typeface="+mn-lt"/>
                          <a:cs typeface="Arial"/>
                        </a:rPr>
                        <a:t>data </a:t>
                      </a:r>
                      <a:r>
                        <a:rPr sz="700" spc="-185">
                          <a:latin typeface="+mn-lt"/>
                          <a:cs typeface="Arial"/>
                        </a:rPr>
                        <a:t> </a:t>
                      </a:r>
                      <a:r>
                        <a:rPr sz="700" spc="-5">
                          <a:latin typeface="+mn-lt"/>
                          <a:cs typeface="Arial"/>
                        </a:rPr>
                        <a:t>(other</a:t>
                      </a:r>
                      <a:r>
                        <a:rPr sz="700">
                          <a:latin typeface="+mn-lt"/>
                          <a:cs typeface="Arial"/>
                        </a:rPr>
                        <a:t> *)</a:t>
                      </a:r>
                    </a:p>
                  </a:txBody>
                  <a:tcPr marL="0" marR="0" marT="41910" marB="0">
                    <a:lnL w="6350" cap="flat" cmpd="sng" algn="ctr">
                      <a:solidFill>
                        <a:srgbClr val="000000"/>
                      </a:solidFill>
                      <a:prstDash val="solid"/>
                      <a:round/>
                      <a:headEnd type="none" w="med" len="med"/>
                      <a:tailEnd type="none" w="med" len="med"/>
                    </a:lnL>
                    <a:lnR w="6350">
                      <a:solidFill>
                        <a:srgbClr val="000000"/>
                      </a:solidFill>
                      <a:prstDash val="solid"/>
                    </a:lnR>
                    <a:lnT w="6350" cap="flat" cmpd="sng" algn="ctr">
                      <a:solidFill>
                        <a:srgbClr val="000000"/>
                      </a:solidFill>
                      <a:prstDash val="solid"/>
                      <a:round/>
                      <a:headEnd type="none" w="med" len="med"/>
                      <a:tailEnd type="none" w="med" len="med"/>
                    </a:lnT>
                    <a:lnB w="6350">
                      <a:solidFill>
                        <a:srgbClr val="000000"/>
                      </a:solidFill>
                      <a:prstDash val="solid"/>
                    </a:lnB>
                  </a:tcPr>
                </a:tc>
                <a:extLst>
                  <a:ext uri="{0D108BD9-81ED-4DB2-BD59-A6C34878D82A}">
                    <a16:rowId xmlns:a16="http://schemas.microsoft.com/office/drawing/2014/main" val="10008"/>
                  </a:ext>
                </a:extLst>
              </a:tr>
              <a:tr h="1608542">
                <a:tc>
                  <a:txBody>
                    <a:bodyPr/>
                    <a:lstStyle/>
                    <a:p>
                      <a:pPr marL="68580" algn="l">
                        <a:lnSpc>
                          <a:spcPct val="100000"/>
                        </a:lnSpc>
                        <a:spcBef>
                          <a:spcPts val="270"/>
                        </a:spcBef>
                      </a:pPr>
                      <a:r>
                        <a:rPr sz="700" b="1" spc="-5">
                          <a:latin typeface="+mn-lt"/>
                          <a:cs typeface="Arial"/>
                        </a:rPr>
                        <a:t>Location</a:t>
                      </a:r>
                      <a:r>
                        <a:rPr sz="700" b="1" spc="475">
                          <a:latin typeface="+mn-lt"/>
                          <a:cs typeface="Arial"/>
                        </a:rPr>
                        <a:t> </a:t>
                      </a:r>
                      <a:r>
                        <a:rPr sz="700" b="1" spc="-10">
                          <a:latin typeface="+mn-lt"/>
                          <a:cs typeface="Arial"/>
                        </a:rPr>
                        <a:t>of</a:t>
                      </a:r>
                      <a:r>
                        <a:rPr sz="700" b="1" spc="465">
                          <a:latin typeface="+mn-lt"/>
                          <a:cs typeface="Arial"/>
                        </a:rPr>
                        <a:t> </a:t>
                      </a:r>
                      <a:r>
                        <a:rPr sz="700" b="1" spc="-5">
                          <a:latin typeface="+mn-lt"/>
                          <a:cs typeface="Arial"/>
                        </a:rPr>
                        <a:t>Personal</a:t>
                      </a:r>
                    </a:p>
                    <a:p>
                      <a:pPr marL="68580" algn="l">
                        <a:lnSpc>
                          <a:spcPct val="100000"/>
                        </a:lnSpc>
                      </a:pPr>
                      <a:r>
                        <a:rPr sz="700" b="1" spc="-5">
                          <a:latin typeface="+mn-lt"/>
                          <a:cs typeface="Arial"/>
                        </a:rPr>
                        <a:t>Data</a:t>
                      </a:r>
                      <a:r>
                        <a:rPr sz="700" b="1" spc="-30">
                          <a:latin typeface="+mn-lt"/>
                          <a:cs typeface="Arial"/>
                        </a:rPr>
                        <a:t> </a:t>
                      </a:r>
                      <a:r>
                        <a:rPr sz="700" b="1" spc="-5">
                          <a:latin typeface="+mn-lt"/>
                          <a:cs typeface="Arial"/>
                        </a:rPr>
                        <a:t>Processing</a:t>
                      </a:r>
                      <a:endParaRPr sz="700">
                        <a:latin typeface="+mn-lt"/>
                        <a:cs typeface="Arial"/>
                      </a:endParaRPr>
                    </a:p>
                  </a:txBody>
                  <a:tcPr marL="0" marR="0" marT="3429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E8E6E7"/>
                    </a:solidFill>
                  </a:tcPr>
                </a:tc>
                <a:tc>
                  <a:txBody>
                    <a:bodyPr/>
                    <a:lstStyle/>
                    <a:p>
                      <a:pPr marL="66675" algn="l">
                        <a:lnSpc>
                          <a:spcPct val="100000"/>
                        </a:lnSpc>
                        <a:spcBef>
                          <a:spcPts val="270"/>
                        </a:spcBef>
                      </a:pPr>
                      <a:r>
                        <a:rPr sz="700" spc="-5">
                          <a:latin typeface="+mn-lt"/>
                          <a:cs typeface="Arial"/>
                        </a:rPr>
                        <a:t>[If</a:t>
                      </a:r>
                      <a:r>
                        <a:rPr sz="700" spc="65">
                          <a:latin typeface="+mn-lt"/>
                          <a:cs typeface="Arial"/>
                        </a:rPr>
                        <a:t> </a:t>
                      </a:r>
                      <a:r>
                        <a:rPr sz="700" spc="-10">
                          <a:latin typeface="+mn-lt"/>
                          <a:cs typeface="Arial"/>
                        </a:rPr>
                        <a:t>the</a:t>
                      </a:r>
                      <a:r>
                        <a:rPr sz="700" spc="65">
                          <a:latin typeface="+mn-lt"/>
                          <a:cs typeface="Arial"/>
                        </a:rPr>
                        <a:t> </a:t>
                      </a:r>
                      <a:r>
                        <a:rPr sz="700" spc="-5">
                          <a:latin typeface="+mn-lt"/>
                          <a:cs typeface="Arial"/>
                        </a:rPr>
                        <a:t>location</a:t>
                      </a:r>
                      <a:r>
                        <a:rPr sz="700" spc="80">
                          <a:latin typeface="+mn-lt"/>
                          <a:cs typeface="Arial"/>
                        </a:rPr>
                        <a:t> </a:t>
                      </a:r>
                      <a:r>
                        <a:rPr sz="700" spc="-5">
                          <a:latin typeface="+mn-lt"/>
                          <a:cs typeface="Arial"/>
                        </a:rPr>
                        <a:t>of</a:t>
                      </a:r>
                      <a:r>
                        <a:rPr sz="700" spc="65">
                          <a:latin typeface="+mn-lt"/>
                          <a:cs typeface="Arial"/>
                        </a:rPr>
                        <a:t> </a:t>
                      </a:r>
                      <a:r>
                        <a:rPr sz="700" spc="-5">
                          <a:latin typeface="+mn-lt"/>
                          <a:cs typeface="Arial"/>
                        </a:rPr>
                        <a:t>any</a:t>
                      </a:r>
                      <a:r>
                        <a:rPr sz="700" spc="65">
                          <a:latin typeface="+mn-lt"/>
                          <a:cs typeface="Arial"/>
                        </a:rPr>
                        <a:t> </a:t>
                      </a:r>
                      <a:r>
                        <a:rPr sz="700" spc="-5">
                          <a:latin typeface="+mn-lt"/>
                          <a:cs typeface="Arial"/>
                        </a:rPr>
                        <a:t>Processing</a:t>
                      </a:r>
                      <a:r>
                        <a:rPr sz="700" spc="70">
                          <a:latin typeface="+mn-lt"/>
                          <a:cs typeface="Arial"/>
                        </a:rPr>
                        <a:t> </a:t>
                      </a:r>
                      <a:r>
                        <a:rPr sz="700" spc="-5">
                          <a:latin typeface="+mn-lt"/>
                          <a:cs typeface="Arial"/>
                        </a:rPr>
                        <a:t>of</a:t>
                      </a:r>
                      <a:r>
                        <a:rPr sz="700" spc="65">
                          <a:latin typeface="+mn-lt"/>
                          <a:cs typeface="Arial"/>
                        </a:rPr>
                        <a:t> </a:t>
                      </a:r>
                      <a:r>
                        <a:rPr sz="700" spc="-5">
                          <a:latin typeface="+mn-lt"/>
                          <a:cs typeface="Arial"/>
                        </a:rPr>
                        <a:t>Personal</a:t>
                      </a:r>
                      <a:r>
                        <a:rPr sz="700" spc="70">
                          <a:latin typeface="+mn-lt"/>
                          <a:cs typeface="Arial"/>
                        </a:rPr>
                        <a:t> </a:t>
                      </a:r>
                      <a:r>
                        <a:rPr sz="700" spc="-5">
                          <a:latin typeface="+mn-lt"/>
                          <a:cs typeface="Arial"/>
                        </a:rPr>
                        <a:t>Data</a:t>
                      </a:r>
                      <a:r>
                        <a:rPr sz="700" spc="70">
                          <a:latin typeface="+mn-lt"/>
                          <a:cs typeface="Arial"/>
                        </a:rPr>
                        <a:t> </a:t>
                      </a:r>
                      <a:r>
                        <a:rPr sz="700" spc="-5">
                          <a:latin typeface="+mn-lt"/>
                          <a:cs typeface="Arial"/>
                        </a:rPr>
                        <a:t>is</a:t>
                      </a:r>
                    </a:p>
                    <a:p>
                      <a:pPr marL="66675" algn="l">
                        <a:lnSpc>
                          <a:spcPct val="100000"/>
                        </a:lnSpc>
                      </a:pPr>
                      <a:r>
                        <a:rPr sz="700" spc="-5">
                          <a:latin typeface="+mn-lt"/>
                          <a:cs typeface="Arial"/>
                        </a:rPr>
                        <a:t>outside</a:t>
                      </a:r>
                      <a:r>
                        <a:rPr sz="700" spc="25">
                          <a:latin typeface="+mn-lt"/>
                          <a:cs typeface="Arial"/>
                        </a:rPr>
                        <a:t> </a:t>
                      </a:r>
                      <a:r>
                        <a:rPr sz="700">
                          <a:latin typeface="+mn-lt"/>
                          <a:cs typeface="Arial"/>
                        </a:rPr>
                        <a:t>of</a:t>
                      </a:r>
                      <a:r>
                        <a:rPr sz="700" spc="30">
                          <a:latin typeface="+mn-lt"/>
                          <a:cs typeface="Arial"/>
                        </a:rPr>
                        <a:t> </a:t>
                      </a:r>
                      <a:r>
                        <a:rPr sz="700" spc="-5">
                          <a:latin typeface="+mn-lt"/>
                          <a:cs typeface="Arial"/>
                        </a:rPr>
                        <a:t>any</a:t>
                      </a:r>
                      <a:r>
                        <a:rPr sz="700" spc="30">
                          <a:latin typeface="+mn-lt"/>
                          <a:cs typeface="Arial"/>
                        </a:rPr>
                        <a:t> </a:t>
                      </a:r>
                      <a:r>
                        <a:rPr sz="700" spc="-5">
                          <a:latin typeface="+mn-lt"/>
                          <a:cs typeface="Arial"/>
                        </a:rPr>
                        <a:t>area</a:t>
                      </a:r>
                      <a:r>
                        <a:rPr sz="700" spc="30">
                          <a:latin typeface="+mn-lt"/>
                          <a:cs typeface="Arial"/>
                        </a:rPr>
                        <a:t> </a:t>
                      </a:r>
                      <a:r>
                        <a:rPr sz="700" spc="-5">
                          <a:latin typeface="+mn-lt"/>
                          <a:cs typeface="Arial"/>
                        </a:rPr>
                        <a:t>considered</a:t>
                      </a:r>
                      <a:r>
                        <a:rPr sz="700" spc="30">
                          <a:latin typeface="+mn-lt"/>
                          <a:cs typeface="Arial"/>
                        </a:rPr>
                        <a:t> </a:t>
                      </a:r>
                      <a:r>
                        <a:rPr sz="700">
                          <a:latin typeface="+mn-lt"/>
                          <a:cs typeface="Arial"/>
                        </a:rPr>
                        <a:t>to</a:t>
                      </a:r>
                      <a:r>
                        <a:rPr sz="700" spc="30">
                          <a:latin typeface="+mn-lt"/>
                          <a:cs typeface="Arial"/>
                        </a:rPr>
                        <a:t> </a:t>
                      </a:r>
                      <a:r>
                        <a:rPr sz="700">
                          <a:latin typeface="+mn-lt"/>
                          <a:cs typeface="Arial"/>
                        </a:rPr>
                        <a:t>be</a:t>
                      </a:r>
                      <a:r>
                        <a:rPr sz="700" spc="30">
                          <a:latin typeface="+mn-lt"/>
                          <a:cs typeface="Arial"/>
                        </a:rPr>
                        <a:t> </a:t>
                      </a:r>
                      <a:r>
                        <a:rPr sz="700" spc="-5">
                          <a:latin typeface="+mn-lt"/>
                          <a:cs typeface="Arial"/>
                        </a:rPr>
                        <a:t>adequate</a:t>
                      </a:r>
                      <a:r>
                        <a:rPr sz="700" spc="30">
                          <a:latin typeface="+mn-lt"/>
                          <a:cs typeface="Arial"/>
                        </a:rPr>
                        <a:t> </a:t>
                      </a:r>
                      <a:r>
                        <a:rPr sz="700" spc="-5">
                          <a:latin typeface="+mn-lt"/>
                          <a:cs typeface="Arial"/>
                        </a:rPr>
                        <a:t>by</a:t>
                      </a:r>
                      <a:r>
                        <a:rPr sz="700" spc="30">
                          <a:latin typeface="+mn-lt"/>
                          <a:cs typeface="Arial"/>
                        </a:rPr>
                        <a:t> </a:t>
                      </a:r>
                      <a:r>
                        <a:rPr sz="700" spc="-5">
                          <a:latin typeface="+mn-lt"/>
                          <a:cs typeface="Arial"/>
                        </a:rPr>
                        <a:t>the</a:t>
                      </a:r>
                    </a:p>
                    <a:p>
                      <a:pPr marL="66675" algn="l">
                        <a:lnSpc>
                          <a:spcPct val="100000"/>
                        </a:lnSpc>
                      </a:pPr>
                      <a:r>
                        <a:rPr sz="700" spc="-5">
                          <a:latin typeface="+mn-lt"/>
                          <a:cs typeface="Arial"/>
                        </a:rPr>
                        <a:t>originating</a:t>
                      </a:r>
                      <a:r>
                        <a:rPr sz="700" spc="190">
                          <a:latin typeface="+mn-lt"/>
                          <a:cs typeface="Arial"/>
                        </a:rPr>
                        <a:t>  </a:t>
                      </a:r>
                      <a:r>
                        <a:rPr sz="700" spc="-5">
                          <a:latin typeface="+mn-lt"/>
                          <a:cs typeface="Arial"/>
                        </a:rPr>
                        <a:t>jurisdiction,</a:t>
                      </a:r>
                      <a:r>
                        <a:rPr sz="700" spc="195">
                          <a:latin typeface="+mn-lt"/>
                          <a:cs typeface="Arial"/>
                        </a:rPr>
                        <a:t>  </a:t>
                      </a:r>
                      <a:r>
                        <a:rPr sz="700" spc="-5">
                          <a:latin typeface="+mn-lt"/>
                          <a:cs typeface="Arial"/>
                        </a:rPr>
                        <a:t>such</a:t>
                      </a:r>
                      <a:r>
                        <a:rPr sz="700" spc="200">
                          <a:latin typeface="+mn-lt"/>
                          <a:cs typeface="Arial"/>
                        </a:rPr>
                        <a:t> </a:t>
                      </a:r>
                      <a:r>
                        <a:rPr sz="700" spc="204">
                          <a:latin typeface="+mn-lt"/>
                          <a:cs typeface="Arial"/>
                        </a:rPr>
                        <a:t> </a:t>
                      </a:r>
                      <a:r>
                        <a:rPr sz="700" spc="-5">
                          <a:latin typeface="+mn-lt"/>
                          <a:cs typeface="Arial"/>
                        </a:rPr>
                        <a:t>location</a:t>
                      </a:r>
                      <a:r>
                        <a:rPr sz="700" spc="190">
                          <a:latin typeface="+mn-lt"/>
                          <a:cs typeface="Arial"/>
                        </a:rPr>
                        <a:t>  </a:t>
                      </a:r>
                      <a:r>
                        <a:rPr sz="700" spc="-5">
                          <a:latin typeface="+mn-lt"/>
                          <a:cs typeface="Arial"/>
                        </a:rPr>
                        <a:t>must</a:t>
                      </a:r>
                      <a:r>
                        <a:rPr sz="700" spc="200">
                          <a:latin typeface="+mn-lt"/>
                          <a:cs typeface="Arial"/>
                        </a:rPr>
                        <a:t> </a:t>
                      </a:r>
                      <a:r>
                        <a:rPr sz="700" spc="204">
                          <a:latin typeface="+mn-lt"/>
                          <a:cs typeface="Arial"/>
                        </a:rPr>
                        <a:t> </a:t>
                      </a:r>
                      <a:r>
                        <a:rPr sz="700" spc="-10">
                          <a:latin typeface="+mn-lt"/>
                          <a:cs typeface="Arial"/>
                        </a:rPr>
                        <a:t>be</a:t>
                      </a:r>
                    </a:p>
                    <a:p>
                      <a:pPr marL="66675" algn="l">
                        <a:lnSpc>
                          <a:spcPct val="100000"/>
                        </a:lnSpc>
                      </a:pPr>
                      <a:r>
                        <a:rPr sz="700" spc="-5">
                          <a:latin typeface="+mn-lt"/>
                          <a:cs typeface="Arial"/>
                        </a:rPr>
                        <a:t>specifically</a:t>
                      </a:r>
                      <a:r>
                        <a:rPr sz="700" spc="20">
                          <a:latin typeface="+mn-lt"/>
                          <a:cs typeface="Arial"/>
                        </a:rPr>
                        <a:t> </a:t>
                      </a:r>
                      <a:r>
                        <a:rPr sz="700" spc="-5">
                          <a:latin typeface="+mn-lt"/>
                          <a:cs typeface="Arial"/>
                        </a:rPr>
                        <a:t>identified</a:t>
                      </a:r>
                      <a:r>
                        <a:rPr sz="700" spc="20">
                          <a:latin typeface="+mn-lt"/>
                          <a:cs typeface="Arial"/>
                        </a:rPr>
                        <a:t> </a:t>
                      </a:r>
                      <a:r>
                        <a:rPr sz="700" spc="-5">
                          <a:latin typeface="+mn-lt"/>
                          <a:cs typeface="Arial"/>
                        </a:rPr>
                        <a:t>as</a:t>
                      </a:r>
                      <a:r>
                        <a:rPr sz="700" spc="25">
                          <a:latin typeface="+mn-lt"/>
                          <a:cs typeface="Arial"/>
                        </a:rPr>
                        <a:t> </a:t>
                      </a:r>
                      <a:r>
                        <a:rPr sz="700" spc="-5">
                          <a:latin typeface="+mn-lt"/>
                          <a:cs typeface="Arial"/>
                        </a:rPr>
                        <a:t>such.</a:t>
                      </a:r>
                      <a:r>
                        <a:rPr sz="700" spc="20">
                          <a:latin typeface="+mn-lt"/>
                          <a:cs typeface="Arial"/>
                        </a:rPr>
                        <a:t> </a:t>
                      </a:r>
                      <a:r>
                        <a:rPr sz="700" spc="-5">
                          <a:latin typeface="+mn-lt"/>
                          <a:cs typeface="Arial"/>
                        </a:rPr>
                        <a:t>E.g.</a:t>
                      </a:r>
                      <a:r>
                        <a:rPr sz="700" spc="35">
                          <a:latin typeface="+mn-lt"/>
                          <a:cs typeface="Arial"/>
                        </a:rPr>
                        <a:t> </a:t>
                      </a:r>
                      <a:r>
                        <a:rPr sz="700" spc="-5">
                          <a:latin typeface="+mn-lt"/>
                          <a:cs typeface="Arial"/>
                        </a:rPr>
                        <a:t>the</a:t>
                      </a:r>
                      <a:r>
                        <a:rPr sz="700" spc="20">
                          <a:latin typeface="+mn-lt"/>
                          <a:cs typeface="Arial"/>
                        </a:rPr>
                        <a:t> </a:t>
                      </a:r>
                      <a:r>
                        <a:rPr sz="700" spc="-5">
                          <a:latin typeface="+mn-lt"/>
                          <a:cs typeface="Arial"/>
                        </a:rPr>
                        <a:t>list</a:t>
                      </a:r>
                      <a:r>
                        <a:rPr sz="700" spc="25">
                          <a:latin typeface="+mn-lt"/>
                          <a:cs typeface="Arial"/>
                        </a:rPr>
                        <a:t> </a:t>
                      </a:r>
                      <a:r>
                        <a:rPr sz="700" spc="-5">
                          <a:latin typeface="+mn-lt"/>
                          <a:cs typeface="Arial"/>
                        </a:rPr>
                        <a:t>of</a:t>
                      </a:r>
                      <a:r>
                        <a:rPr sz="700" spc="15">
                          <a:latin typeface="+mn-lt"/>
                          <a:cs typeface="Arial"/>
                        </a:rPr>
                        <a:t> </a:t>
                      </a:r>
                      <a:r>
                        <a:rPr sz="700" spc="-5">
                          <a:latin typeface="+mn-lt"/>
                          <a:cs typeface="Arial"/>
                        </a:rPr>
                        <a:t>countries</a:t>
                      </a:r>
                    </a:p>
                    <a:p>
                      <a:pPr marL="66675" algn="l">
                        <a:lnSpc>
                          <a:spcPct val="100000"/>
                        </a:lnSpc>
                      </a:pPr>
                      <a:r>
                        <a:rPr sz="700" spc="-5">
                          <a:latin typeface="+mn-lt"/>
                          <a:cs typeface="Arial"/>
                        </a:rPr>
                        <a:t>having</a:t>
                      </a:r>
                      <a:r>
                        <a:rPr sz="700" spc="25">
                          <a:latin typeface="+mn-lt"/>
                          <a:cs typeface="Arial"/>
                        </a:rPr>
                        <a:t> </a:t>
                      </a:r>
                      <a:r>
                        <a:rPr sz="700">
                          <a:latin typeface="+mn-lt"/>
                          <a:cs typeface="Arial"/>
                        </a:rPr>
                        <a:t>an</a:t>
                      </a:r>
                      <a:r>
                        <a:rPr sz="700" spc="40">
                          <a:latin typeface="+mn-lt"/>
                          <a:cs typeface="Arial"/>
                        </a:rPr>
                        <a:t> </a:t>
                      </a:r>
                      <a:r>
                        <a:rPr sz="700" spc="-5">
                          <a:latin typeface="+mn-lt"/>
                          <a:cs typeface="Arial"/>
                        </a:rPr>
                        <a:t>adequacy</a:t>
                      </a:r>
                      <a:r>
                        <a:rPr sz="700" spc="45">
                          <a:latin typeface="+mn-lt"/>
                          <a:cs typeface="Arial"/>
                        </a:rPr>
                        <a:t> </a:t>
                      </a:r>
                      <a:r>
                        <a:rPr sz="700" spc="-5">
                          <a:latin typeface="+mn-lt"/>
                          <a:cs typeface="Arial"/>
                        </a:rPr>
                        <a:t>decision</a:t>
                      </a:r>
                      <a:r>
                        <a:rPr sz="700" spc="30">
                          <a:latin typeface="+mn-lt"/>
                          <a:cs typeface="Arial"/>
                        </a:rPr>
                        <a:t> </a:t>
                      </a:r>
                      <a:r>
                        <a:rPr sz="700" spc="-5">
                          <a:latin typeface="+mn-lt"/>
                          <a:cs typeface="Arial"/>
                        </a:rPr>
                        <a:t>issued</a:t>
                      </a:r>
                      <a:r>
                        <a:rPr sz="700" spc="40">
                          <a:latin typeface="+mn-lt"/>
                          <a:cs typeface="Arial"/>
                        </a:rPr>
                        <a:t> </a:t>
                      </a:r>
                      <a:r>
                        <a:rPr sz="700">
                          <a:latin typeface="+mn-lt"/>
                          <a:cs typeface="Arial"/>
                        </a:rPr>
                        <a:t>by</a:t>
                      </a:r>
                      <a:r>
                        <a:rPr sz="700" spc="30">
                          <a:latin typeface="+mn-lt"/>
                          <a:cs typeface="Arial"/>
                        </a:rPr>
                        <a:t> </a:t>
                      </a:r>
                      <a:r>
                        <a:rPr sz="700" spc="-10">
                          <a:latin typeface="+mn-lt"/>
                          <a:cs typeface="Arial"/>
                        </a:rPr>
                        <a:t>the</a:t>
                      </a:r>
                      <a:r>
                        <a:rPr sz="700" spc="40">
                          <a:latin typeface="+mn-lt"/>
                          <a:cs typeface="Arial"/>
                        </a:rPr>
                        <a:t> </a:t>
                      </a:r>
                      <a:r>
                        <a:rPr sz="700" spc="-5">
                          <a:latin typeface="+mn-lt"/>
                          <a:cs typeface="Arial"/>
                        </a:rPr>
                        <a:t>European</a:t>
                      </a:r>
                    </a:p>
                    <a:p>
                      <a:pPr marL="66675" algn="l">
                        <a:lnSpc>
                          <a:spcPct val="100000"/>
                        </a:lnSpc>
                      </a:pPr>
                      <a:r>
                        <a:rPr sz="700" spc="-5">
                          <a:latin typeface="+mn-lt"/>
                          <a:cs typeface="Arial"/>
                        </a:rPr>
                        <a:t>Commission</a:t>
                      </a:r>
                      <a:r>
                        <a:rPr sz="700" spc="229">
                          <a:latin typeface="+mn-lt"/>
                          <a:cs typeface="Arial"/>
                        </a:rPr>
                        <a:t>  </a:t>
                      </a:r>
                      <a:r>
                        <a:rPr sz="700" spc="-5">
                          <a:latin typeface="+mn-lt"/>
                          <a:cs typeface="Arial"/>
                        </a:rPr>
                        <a:t>are:</a:t>
                      </a:r>
                      <a:r>
                        <a:rPr sz="700" spc="229">
                          <a:latin typeface="+mn-lt"/>
                          <a:cs typeface="Arial"/>
                        </a:rPr>
                        <a:t> </a:t>
                      </a:r>
                      <a:r>
                        <a:rPr sz="700" spc="235">
                          <a:latin typeface="+mn-lt"/>
                          <a:cs typeface="Arial"/>
                        </a:rPr>
                        <a:t> </a:t>
                      </a:r>
                      <a:r>
                        <a:rPr sz="700" spc="-5">
                          <a:latin typeface="+mn-lt"/>
                          <a:cs typeface="Arial"/>
                        </a:rPr>
                        <a:t>Andorra,</a:t>
                      </a:r>
                      <a:r>
                        <a:rPr sz="700" spc="225">
                          <a:latin typeface="+mn-lt"/>
                          <a:cs typeface="Arial"/>
                        </a:rPr>
                        <a:t> </a:t>
                      </a:r>
                      <a:r>
                        <a:rPr sz="700" spc="229">
                          <a:latin typeface="+mn-lt"/>
                          <a:cs typeface="Arial"/>
                        </a:rPr>
                        <a:t> </a:t>
                      </a:r>
                      <a:r>
                        <a:rPr sz="700" spc="-5">
                          <a:latin typeface="+mn-lt"/>
                          <a:cs typeface="Arial"/>
                        </a:rPr>
                        <a:t>Argentina,</a:t>
                      </a:r>
                      <a:r>
                        <a:rPr sz="700" spc="229">
                          <a:latin typeface="+mn-lt"/>
                          <a:cs typeface="Arial"/>
                        </a:rPr>
                        <a:t> </a:t>
                      </a:r>
                      <a:r>
                        <a:rPr sz="700" spc="235">
                          <a:latin typeface="+mn-lt"/>
                          <a:cs typeface="Arial"/>
                        </a:rPr>
                        <a:t> </a:t>
                      </a:r>
                      <a:r>
                        <a:rPr sz="700" spc="-5">
                          <a:latin typeface="+mn-lt"/>
                          <a:cs typeface="Arial"/>
                        </a:rPr>
                        <a:t>Canada</a:t>
                      </a:r>
                    </a:p>
                    <a:p>
                      <a:pPr marL="66675" algn="l">
                        <a:lnSpc>
                          <a:spcPct val="100000"/>
                        </a:lnSpc>
                      </a:pPr>
                      <a:r>
                        <a:rPr sz="700" spc="-5">
                          <a:latin typeface="+mn-lt"/>
                          <a:cs typeface="Arial"/>
                        </a:rPr>
                        <a:t>(commercial</a:t>
                      </a:r>
                      <a:r>
                        <a:rPr sz="700" spc="50">
                          <a:latin typeface="+mn-lt"/>
                          <a:cs typeface="Arial"/>
                        </a:rPr>
                        <a:t> </a:t>
                      </a:r>
                      <a:r>
                        <a:rPr sz="700" spc="-5">
                          <a:latin typeface="+mn-lt"/>
                          <a:cs typeface="Arial"/>
                        </a:rPr>
                        <a:t>organisations),</a:t>
                      </a:r>
                      <a:r>
                        <a:rPr sz="700" spc="65">
                          <a:latin typeface="+mn-lt"/>
                          <a:cs typeface="Arial"/>
                        </a:rPr>
                        <a:t> </a:t>
                      </a:r>
                      <a:r>
                        <a:rPr sz="700" spc="-10">
                          <a:latin typeface="+mn-lt"/>
                          <a:cs typeface="Arial"/>
                        </a:rPr>
                        <a:t>Faroe</a:t>
                      </a:r>
                      <a:r>
                        <a:rPr sz="700" spc="50">
                          <a:latin typeface="+mn-lt"/>
                          <a:cs typeface="Arial"/>
                        </a:rPr>
                        <a:t> </a:t>
                      </a:r>
                      <a:r>
                        <a:rPr sz="700" spc="-5">
                          <a:latin typeface="+mn-lt"/>
                          <a:cs typeface="Arial"/>
                        </a:rPr>
                        <a:t>Islands,</a:t>
                      </a:r>
                      <a:r>
                        <a:rPr sz="700" spc="50">
                          <a:latin typeface="+mn-lt"/>
                          <a:cs typeface="Arial"/>
                        </a:rPr>
                        <a:t> </a:t>
                      </a:r>
                      <a:r>
                        <a:rPr sz="700" spc="-5">
                          <a:latin typeface="+mn-lt"/>
                          <a:cs typeface="Arial"/>
                        </a:rPr>
                        <a:t>Guernsey,</a:t>
                      </a:r>
                    </a:p>
                    <a:p>
                      <a:pPr marL="66675" algn="l">
                        <a:lnSpc>
                          <a:spcPct val="100000"/>
                        </a:lnSpc>
                      </a:pPr>
                      <a:r>
                        <a:rPr sz="700" spc="-5">
                          <a:latin typeface="+mn-lt"/>
                          <a:cs typeface="Arial"/>
                        </a:rPr>
                        <a:t>Israel,</a:t>
                      </a:r>
                      <a:r>
                        <a:rPr sz="700" spc="254">
                          <a:latin typeface="+mn-lt"/>
                          <a:cs typeface="Arial"/>
                        </a:rPr>
                        <a:t> </a:t>
                      </a:r>
                      <a:r>
                        <a:rPr sz="700" spc="-5">
                          <a:latin typeface="+mn-lt"/>
                          <a:cs typeface="Arial"/>
                        </a:rPr>
                        <a:t>Isle</a:t>
                      </a:r>
                      <a:r>
                        <a:rPr sz="700" spc="254">
                          <a:latin typeface="+mn-lt"/>
                          <a:cs typeface="Arial"/>
                        </a:rPr>
                        <a:t> </a:t>
                      </a:r>
                      <a:r>
                        <a:rPr sz="700">
                          <a:latin typeface="+mn-lt"/>
                          <a:cs typeface="Arial"/>
                        </a:rPr>
                        <a:t>of</a:t>
                      </a:r>
                      <a:r>
                        <a:rPr sz="700" spc="260">
                          <a:latin typeface="+mn-lt"/>
                          <a:cs typeface="Arial"/>
                        </a:rPr>
                        <a:t> </a:t>
                      </a:r>
                      <a:r>
                        <a:rPr sz="700" spc="-5">
                          <a:latin typeface="+mn-lt"/>
                          <a:cs typeface="Arial"/>
                        </a:rPr>
                        <a:t>Man,</a:t>
                      </a:r>
                      <a:r>
                        <a:rPr sz="700" spc="260">
                          <a:latin typeface="+mn-lt"/>
                          <a:cs typeface="Arial"/>
                        </a:rPr>
                        <a:t> </a:t>
                      </a:r>
                      <a:r>
                        <a:rPr sz="700" spc="-5">
                          <a:latin typeface="+mn-lt"/>
                          <a:cs typeface="Arial"/>
                        </a:rPr>
                        <a:t>Japan,</a:t>
                      </a:r>
                      <a:r>
                        <a:rPr sz="700" spc="260">
                          <a:latin typeface="+mn-lt"/>
                          <a:cs typeface="Arial"/>
                        </a:rPr>
                        <a:t> </a:t>
                      </a:r>
                      <a:r>
                        <a:rPr sz="700" spc="-5">
                          <a:latin typeface="+mn-lt"/>
                          <a:cs typeface="Arial"/>
                        </a:rPr>
                        <a:t>Jersey,</a:t>
                      </a:r>
                      <a:r>
                        <a:rPr sz="700" spc="265">
                          <a:latin typeface="+mn-lt"/>
                          <a:cs typeface="Arial"/>
                        </a:rPr>
                        <a:t> </a:t>
                      </a:r>
                      <a:r>
                        <a:rPr sz="700" spc="-5">
                          <a:latin typeface="+mn-lt"/>
                          <a:cs typeface="Arial"/>
                        </a:rPr>
                        <a:t>New</a:t>
                      </a:r>
                      <a:r>
                        <a:rPr sz="700" spc="275">
                          <a:latin typeface="+mn-lt"/>
                          <a:cs typeface="Arial"/>
                        </a:rPr>
                        <a:t> </a:t>
                      </a:r>
                      <a:r>
                        <a:rPr sz="700" spc="-5">
                          <a:latin typeface="+mn-lt"/>
                          <a:cs typeface="Arial"/>
                        </a:rPr>
                        <a:t>Zealand,</a:t>
                      </a:r>
                    </a:p>
                    <a:p>
                      <a:pPr marL="66675" algn="l">
                        <a:lnSpc>
                          <a:spcPct val="100000"/>
                        </a:lnSpc>
                      </a:pPr>
                      <a:r>
                        <a:rPr sz="700" spc="-5">
                          <a:latin typeface="+mn-lt"/>
                          <a:cs typeface="Arial"/>
                        </a:rPr>
                        <a:t>Switzerland,</a:t>
                      </a:r>
                      <a:r>
                        <a:rPr sz="700" spc="200">
                          <a:latin typeface="+mn-lt"/>
                          <a:cs typeface="Arial"/>
                        </a:rPr>
                        <a:t> </a:t>
                      </a:r>
                      <a:r>
                        <a:rPr sz="700" spc="-5">
                          <a:latin typeface="+mn-lt"/>
                          <a:cs typeface="Arial"/>
                        </a:rPr>
                        <a:t>UK</a:t>
                      </a:r>
                      <a:r>
                        <a:rPr sz="700" spc="215">
                          <a:latin typeface="+mn-lt"/>
                          <a:cs typeface="Arial"/>
                        </a:rPr>
                        <a:t> </a:t>
                      </a:r>
                      <a:r>
                        <a:rPr sz="700" spc="-5">
                          <a:latin typeface="+mn-lt"/>
                          <a:cs typeface="Arial"/>
                        </a:rPr>
                        <a:t>and</a:t>
                      </a:r>
                      <a:r>
                        <a:rPr sz="700" spc="195">
                          <a:latin typeface="+mn-lt"/>
                          <a:cs typeface="Arial"/>
                        </a:rPr>
                        <a:t> </a:t>
                      </a:r>
                      <a:r>
                        <a:rPr sz="700" spc="-5">
                          <a:latin typeface="+mn-lt"/>
                          <a:cs typeface="Arial"/>
                        </a:rPr>
                        <a:t>Uruguay).</a:t>
                      </a:r>
                      <a:r>
                        <a:rPr sz="700" spc="204">
                          <a:latin typeface="+mn-lt"/>
                          <a:cs typeface="Arial"/>
                        </a:rPr>
                        <a:t> </a:t>
                      </a:r>
                      <a:r>
                        <a:rPr sz="700" spc="210">
                          <a:latin typeface="+mn-lt"/>
                          <a:cs typeface="Arial"/>
                        </a:rPr>
                        <a:t> </a:t>
                      </a:r>
                      <a:r>
                        <a:rPr sz="700" spc="-5">
                          <a:latin typeface="+mn-lt"/>
                          <a:cs typeface="Arial"/>
                        </a:rPr>
                        <a:t>Other</a:t>
                      </a:r>
                      <a:r>
                        <a:rPr sz="700" spc="195">
                          <a:latin typeface="+mn-lt"/>
                          <a:cs typeface="Arial"/>
                        </a:rPr>
                        <a:t> </a:t>
                      </a:r>
                      <a:r>
                        <a:rPr sz="700" spc="-5">
                          <a:latin typeface="+mn-lt"/>
                          <a:cs typeface="Arial"/>
                        </a:rPr>
                        <a:t>jurisdictions</a:t>
                      </a:r>
                    </a:p>
                    <a:p>
                      <a:pPr marL="66675" algn="l">
                        <a:lnSpc>
                          <a:spcPct val="100000"/>
                        </a:lnSpc>
                      </a:pPr>
                      <a:r>
                        <a:rPr sz="700" spc="-5">
                          <a:latin typeface="+mn-lt"/>
                          <a:cs typeface="Arial"/>
                        </a:rPr>
                        <a:t>have</a:t>
                      </a:r>
                      <a:r>
                        <a:rPr sz="700" spc="280">
                          <a:latin typeface="+mn-lt"/>
                          <a:cs typeface="Arial"/>
                        </a:rPr>
                        <a:t>  </a:t>
                      </a:r>
                      <a:r>
                        <a:rPr sz="700" spc="-5">
                          <a:latin typeface="+mn-lt"/>
                          <a:cs typeface="Arial"/>
                        </a:rPr>
                        <a:t>their</a:t>
                      </a:r>
                      <a:r>
                        <a:rPr sz="700" spc="280">
                          <a:latin typeface="+mn-lt"/>
                          <a:cs typeface="Arial"/>
                        </a:rPr>
                        <a:t> </a:t>
                      </a:r>
                      <a:r>
                        <a:rPr sz="700" spc="285">
                          <a:latin typeface="+mn-lt"/>
                          <a:cs typeface="Arial"/>
                        </a:rPr>
                        <a:t> </a:t>
                      </a:r>
                      <a:r>
                        <a:rPr sz="700" spc="-5">
                          <a:latin typeface="+mn-lt"/>
                          <a:cs typeface="Arial"/>
                        </a:rPr>
                        <a:t>own</a:t>
                      </a:r>
                      <a:r>
                        <a:rPr sz="700" spc="280">
                          <a:latin typeface="+mn-lt"/>
                          <a:cs typeface="Arial"/>
                        </a:rPr>
                        <a:t>  </a:t>
                      </a:r>
                      <a:r>
                        <a:rPr sz="700" spc="-5">
                          <a:latin typeface="+mn-lt"/>
                          <a:cs typeface="Arial"/>
                        </a:rPr>
                        <a:t>adequacy</a:t>
                      </a:r>
                      <a:r>
                        <a:rPr sz="700" spc="280">
                          <a:latin typeface="+mn-lt"/>
                          <a:cs typeface="Arial"/>
                        </a:rPr>
                        <a:t> </a:t>
                      </a:r>
                      <a:r>
                        <a:rPr sz="700" spc="285">
                          <a:latin typeface="+mn-lt"/>
                          <a:cs typeface="Arial"/>
                        </a:rPr>
                        <a:t> </a:t>
                      </a:r>
                      <a:r>
                        <a:rPr sz="700" spc="-5">
                          <a:latin typeface="+mn-lt"/>
                          <a:cs typeface="Arial"/>
                        </a:rPr>
                        <a:t>decisions</a:t>
                      </a:r>
                      <a:r>
                        <a:rPr sz="700" spc="290">
                          <a:latin typeface="+mn-lt"/>
                          <a:cs typeface="Arial"/>
                        </a:rPr>
                        <a:t>  </a:t>
                      </a:r>
                      <a:r>
                        <a:rPr sz="700" spc="-5">
                          <a:latin typeface="+mn-lt"/>
                          <a:cs typeface="Arial"/>
                        </a:rPr>
                        <a:t>and/or</a:t>
                      </a:r>
                    </a:p>
                    <a:p>
                      <a:pPr marL="66675" algn="l">
                        <a:lnSpc>
                          <a:spcPct val="100000"/>
                        </a:lnSpc>
                      </a:pPr>
                      <a:r>
                        <a:rPr sz="700" spc="-5">
                          <a:latin typeface="+mn-lt"/>
                          <a:cs typeface="Arial"/>
                        </a:rPr>
                        <a:t>requirements.</a:t>
                      </a:r>
                      <a:r>
                        <a:rPr sz="700" spc="155">
                          <a:latin typeface="+mn-lt"/>
                          <a:cs typeface="Arial"/>
                        </a:rPr>
                        <a:t> </a:t>
                      </a:r>
                      <a:r>
                        <a:rPr sz="700" spc="-5">
                          <a:latin typeface="+mn-lt"/>
                          <a:cs typeface="Arial"/>
                        </a:rPr>
                        <a:t>If</a:t>
                      </a:r>
                      <a:r>
                        <a:rPr sz="700" spc="160">
                          <a:latin typeface="+mn-lt"/>
                          <a:cs typeface="Arial"/>
                        </a:rPr>
                        <a:t> </a:t>
                      </a:r>
                      <a:r>
                        <a:rPr sz="700">
                          <a:latin typeface="+mn-lt"/>
                          <a:cs typeface="Arial"/>
                        </a:rPr>
                        <a:t>no</a:t>
                      </a:r>
                      <a:r>
                        <a:rPr sz="700" spc="160">
                          <a:latin typeface="+mn-lt"/>
                          <a:cs typeface="Arial"/>
                        </a:rPr>
                        <a:t> </a:t>
                      </a:r>
                      <a:r>
                        <a:rPr sz="700" spc="-5">
                          <a:latin typeface="+mn-lt"/>
                          <a:cs typeface="Arial"/>
                        </a:rPr>
                        <a:t>transfer</a:t>
                      </a:r>
                      <a:r>
                        <a:rPr sz="700" spc="160">
                          <a:latin typeface="+mn-lt"/>
                          <a:cs typeface="Arial"/>
                        </a:rPr>
                        <a:t> </a:t>
                      </a:r>
                      <a:r>
                        <a:rPr sz="700" spc="-5">
                          <a:latin typeface="+mn-lt"/>
                          <a:cs typeface="Arial"/>
                        </a:rPr>
                        <a:t>will</a:t>
                      </a:r>
                      <a:r>
                        <a:rPr sz="700" spc="160">
                          <a:latin typeface="+mn-lt"/>
                          <a:cs typeface="Arial"/>
                        </a:rPr>
                        <a:t> </a:t>
                      </a:r>
                      <a:r>
                        <a:rPr sz="700" spc="-5">
                          <a:latin typeface="+mn-lt"/>
                          <a:cs typeface="Arial"/>
                        </a:rPr>
                        <a:t>be</a:t>
                      </a:r>
                      <a:r>
                        <a:rPr sz="700" spc="160">
                          <a:latin typeface="+mn-lt"/>
                          <a:cs typeface="Arial"/>
                        </a:rPr>
                        <a:t> </a:t>
                      </a:r>
                      <a:r>
                        <a:rPr sz="700">
                          <a:latin typeface="+mn-lt"/>
                          <a:cs typeface="Arial"/>
                        </a:rPr>
                        <a:t>from</a:t>
                      </a:r>
                      <a:r>
                        <a:rPr sz="700" spc="170">
                          <a:latin typeface="+mn-lt"/>
                          <a:cs typeface="Arial"/>
                        </a:rPr>
                        <a:t> </a:t>
                      </a:r>
                      <a:r>
                        <a:rPr sz="700" spc="-10">
                          <a:latin typeface="+mn-lt"/>
                          <a:cs typeface="Arial"/>
                        </a:rPr>
                        <a:t>the</a:t>
                      </a:r>
                      <a:r>
                        <a:rPr sz="700" spc="160">
                          <a:latin typeface="+mn-lt"/>
                          <a:cs typeface="Arial"/>
                        </a:rPr>
                        <a:t> </a:t>
                      </a:r>
                      <a:r>
                        <a:rPr sz="700" spc="-5">
                          <a:latin typeface="+mn-lt"/>
                          <a:cs typeface="Arial"/>
                        </a:rPr>
                        <a:t>United</a:t>
                      </a:r>
                    </a:p>
                    <a:p>
                      <a:pPr marL="66675" algn="l">
                        <a:lnSpc>
                          <a:spcPct val="100000"/>
                        </a:lnSpc>
                      </a:pPr>
                      <a:r>
                        <a:rPr sz="700" spc="-5">
                          <a:latin typeface="+mn-lt"/>
                          <a:cs typeface="Arial"/>
                        </a:rPr>
                        <a:t>Kingdom </a:t>
                      </a:r>
                      <a:r>
                        <a:rPr sz="700">
                          <a:latin typeface="+mn-lt"/>
                          <a:cs typeface="Arial"/>
                        </a:rPr>
                        <a:t>(UK)</a:t>
                      </a:r>
                      <a:r>
                        <a:rPr sz="700" spc="-15">
                          <a:latin typeface="+mn-lt"/>
                          <a:cs typeface="Arial"/>
                        </a:rPr>
                        <a:t> </a:t>
                      </a:r>
                      <a:r>
                        <a:rPr sz="700" spc="-5">
                          <a:latin typeface="+mn-lt"/>
                          <a:cs typeface="Arial"/>
                        </a:rPr>
                        <a:t>and/or European</a:t>
                      </a:r>
                      <a:r>
                        <a:rPr sz="700" spc="-15">
                          <a:latin typeface="+mn-lt"/>
                          <a:cs typeface="Arial"/>
                        </a:rPr>
                        <a:t> </a:t>
                      </a:r>
                      <a:r>
                        <a:rPr sz="700">
                          <a:latin typeface="+mn-lt"/>
                          <a:cs typeface="Arial"/>
                        </a:rPr>
                        <a:t>Economic</a:t>
                      </a:r>
                      <a:r>
                        <a:rPr sz="700" spc="-10">
                          <a:latin typeface="+mn-lt"/>
                          <a:cs typeface="Arial"/>
                        </a:rPr>
                        <a:t> </a:t>
                      </a:r>
                      <a:r>
                        <a:rPr sz="700" spc="-5">
                          <a:latin typeface="+mn-lt"/>
                          <a:cs typeface="Arial"/>
                        </a:rPr>
                        <a:t>Area</a:t>
                      </a:r>
                      <a:r>
                        <a:rPr sz="700">
                          <a:latin typeface="+mn-lt"/>
                          <a:cs typeface="Arial"/>
                        </a:rPr>
                        <a:t> </a:t>
                      </a:r>
                      <a:r>
                        <a:rPr sz="700" spc="-5">
                          <a:latin typeface="+mn-lt"/>
                          <a:cs typeface="Arial"/>
                        </a:rPr>
                        <a:t>(EEA)</a:t>
                      </a:r>
                    </a:p>
                    <a:p>
                      <a:pPr marL="66675" algn="l">
                        <a:lnSpc>
                          <a:spcPct val="100000"/>
                        </a:lnSpc>
                      </a:pPr>
                      <a:r>
                        <a:rPr sz="700" spc="-5">
                          <a:latin typeface="+mn-lt"/>
                          <a:cs typeface="Arial"/>
                        </a:rPr>
                        <a:t>to</a:t>
                      </a:r>
                      <a:r>
                        <a:rPr sz="700">
                          <a:latin typeface="+mn-lt"/>
                          <a:cs typeface="Arial"/>
                        </a:rPr>
                        <a:t> </a:t>
                      </a:r>
                      <a:r>
                        <a:rPr sz="700" spc="-5">
                          <a:latin typeface="+mn-lt"/>
                          <a:cs typeface="Arial"/>
                        </a:rPr>
                        <a:t>outside</a:t>
                      </a:r>
                      <a:r>
                        <a:rPr sz="700" spc="15">
                          <a:latin typeface="+mn-lt"/>
                          <a:cs typeface="Arial"/>
                        </a:rPr>
                        <a:t> </a:t>
                      </a:r>
                      <a:r>
                        <a:rPr sz="700" spc="-5">
                          <a:latin typeface="+mn-lt"/>
                          <a:cs typeface="Arial"/>
                        </a:rPr>
                        <a:t>of</a:t>
                      </a:r>
                      <a:r>
                        <a:rPr sz="700" spc="5">
                          <a:latin typeface="+mn-lt"/>
                          <a:cs typeface="Arial"/>
                        </a:rPr>
                        <a:t> </a:t>
                      </a:r>
                      <a:r>
                        <a:rPr sz="700" spc="-5">
                          <a:latin typeface="+mn-lt"/>
                          <a:cs typeface="Arial"/>
                        </a:rPr>
                        <a:t>the</a:t>
                      </a:r>
                      <a:r>
                        <a:rPr sz="700" spc="-10">
                          <a:latin typeface="+mn-lt"/>
                          <a:cs typeface="Arial"/>
                        </a:rPr>
                        <a:t> </a:t>
                      </a:r>
                      <a:r>
                        <a:rPr sz="700" spc="-5">
                          <a:latin typeface="+mn-lt"/>
                          <a:cs typeface="Arial"/>
                        </a:rPr>
                        <a:t>UK</a:t>
                      </a:r>
                      <a:r>
                        <a:rPr sz="700" spc="10">
                          <a:latin typeface="+mn-lt"/>
                          <a:cs typeface="Arial"/>
                        </a:rPr>
                        <a:t> </a:t>
                      </a:r>
                      <a:r>
                        <a:rPr sz="700" spc="-5">
                          <a:latin typeface="+mn-lt"/>
                          <a:cs typeface="Arial"/>
                        </a:rPr>
                        <a:t>and/or</a:t>
                      </a:r>
                      <a:r>
                        <a:rPr sz="700" spc="5">
                          <a:latin typeface="+mn-lt"/>
                          <a:cs typeface="Arial"/>
                        </a:rPr>
                        <a:t> </a:t>
                      </a:r>
                      <a:r>
                        <a:rPr sz="700" spc="-5">
                          <a:latin typeface="+mn-lt"/>
                          <a:cs typeface="Arial"/>
                        </a:rPr>
                        <a:t>EEA</a:t>
                      </a:r>
                      <a:r>
                        <a:rPr sz="700" spc="10">
                          <a:latin typeface="+mn-lt"/>
                          <a:cs typeface="Arial"/>
                        </a:rPr>
                        <a:t> </a:t>
                      </a:r>
                      <a:r>
                        <a:rPr sz="700" spc="-5">
                          <a:latin typeface="+mn-lt"/>
                          <a:cs typeface="Arial"/>
                        </a:rPr>
                        <a:t>or</a:t>
                      </a:r>
                      <a:r>
                        <a:rPr sz="700" spc="5">
                          <a:latin typeface="+mn-lt"/>
                          <a:cs typeface="Arial"/>
                        </a:rPr>
                        <a:t> </a:t>
                      </a:r>
                      <a:r>
                        <a:rPr sz="700" spc="-5">
                          <a:latin typeface="+mn-lt"/>
                          <a:cs typeface="Arial"/>
                        </a:rPr>
                        <a:t>the</a:t>
                      </a:r>
                      <a:r>
                        <a:rPr sz="700" spc="15">
                          <a:latin typeface="+mn-lt"/>
                          <a:cs typeface="Arial"/>
                        </a:rPr>
                        <a:t> </a:t>
                      </a:r>
                      <a:r>
                        <a:rPr sz="700" spc="-5">
                          <a:latin typeface="+mn-lt"/>
                          <a:cs typeface="Arial"/>
                        </a:rPr>
                        <a:t>countries </a:t>
                      </a:r>
                      <a:r>
                        <a:rPr sz="700">
                          <a:latin typeface="+mn-lt"/>
                          <a:cs typeface="Arial"/>
                        </a:rPr>
                        <a:t>listed</a:t>
                      </a:r>
                    </a:p>
                    <a:p>
                      <a:pPr marL="66675" algn="l">
                        <a:lnSpc>
                          <a:spcPct val="100000"/>
                        </a:lnSpc>
                      </a:pPr>
                      <a:r>
                        <a:rPr sz="700" spc="-5">
                          <a:latin typeface="+mn-lt"/>
                          <a:cs typeface="Arial"/>
                        </a:rPr>
                        <a:t>above,</a:t>
                      </a:r>
                      <a:r>
                        <a:rPr sz="700" spc="100">
                          <a:latin typeface="+mn-lt"/>
                          <a:cs typeface="Arial"/>
                        </a:rPr>
                        <a:t> </a:t>
                      </a:r>
                      <a:r>
                        <a:rPr sz="700" spc="-5">
                          <a:latin typeface="+mn-lt"/>
                          <a:cs typeface="Arial"/>
                        </a:rPr>
                        <a:t>the</a:t>
                      </a:r>
                      <a:r>
                        <a:rPr sz="700" spc="90">
                          <a:latin typeface="+mn-lt"/>
                          <a:cs typeface="Arial"/>
                        </a:rPr>
                        <a:t> </a:t>
                      </a:r>
                      <a:r>
                        <a:rPr sz="700" spc="-5">
                          <a:latin typeface="+mn-lt"/>
                          <a:cs typeface="Arial"/>
                        </a:rPr>
                        <a:t>following</a:t>
                      </a:r>
                      <a:r>
                        <a:rPr sz="700" spc="95">
                          <a:latin typeface="+mn-lt"/>
                          <a:cs typeface="Arial"/>
                        </a:rPr>
                        <a:t> </a:t>
                      </a:r>
                      <a:r>
                        <a:rPr sz="700" spc="-5">
                          <a:latin typeface="+mn-lt"/>
                          <a:cs typeface="Arial"/>
                        </a:rPr>
                        <a:t>sentence</a:t>
                      </a:r>
                      <a:r>
                        <a:rPr sz="700" spc="90">
                          <a:latin typeface="+mn-lt"/>
                          <a:cs typeface="Arial"/>
                        </a:rPr>
                        <a:t> </a:t>
                      </a:r>
                      <a:r>
                        <a:rPr sz="700" spc="-5">
                          <a:latin typeface="+mn-lt"/>
                          <a:cs typeface="Arial"/>
                        </a:rPr>
                        <a:t>shall</a:t>
                      </a:r>
                      <a:r>
                        <a:rPr sz="700" spc="110">
                          <a:latin typeface="+mn-lt"/>
                          <a:cs typeface="Arial"/>
                        </a:rPr>
                        <a:t> </a:t>
                      </a:r>
                      <a:r>
                        <a:rPr sz="700">
                          <a:latin typeface="+mn-lt"/>
                          <a:cs typeface="Arial"/>
                        </a:rPr>
                        <a:t>be</a:t>
                      </a:r>
                      <a:r>
                        <a:rPr sz="700" spc="90">
                          <a:latin typeface="+mn-lt"/>
                          <a:cs typeface="Arial"/>
                        </a:rPr>
                        <a:t> </a:t>
                      </a:r>
                      <a:r>
                        <a:rPr sz="700" spc="-5">
                          <a:latin typeface="+mn-lt"/>
                          <a:cs typeface="Arial"/>
                        </a:rPr>
                        <a:t>included:</a:t>
                      </a:r>
                      <a:r>
                        <a:rPr sz="700" spc="105">
                          <a:latin typeface="+mn-lt"/>
                          <a:cs typeface="Arial"/>
                        </a:rPr>
                        <a:t> </a:t>
                      </a:r>
                      <a:r>
                        <a:rPr sz="700" spc="-5">
                          <a:latin typeface="+mn-lt"/>
                          <a:cs typeface="Arial"/>
                        </a:rPr>
                        <a:t>“No</a:t>
                      </a:r>
                    </a:p>
                    <a:p>
                      <a:pPr marL="66675" algn="l">
                        <a:lnSpc>
                          <a:spcPct val="100000"/>
                        </a:lnSpc>
                      </a:pPr>
                      <a:r>
                        <a:rPr sz="700" spc="-5">
                          <a:latin typeface="+mn-lt"/>
                          <a:cs typeface="Arial"/>
                        </a:rPr>
                        <a:t>Personal</a:t>
                      </a:r>
                      <a:r>
                        <a:rPr sz="700" spc="210">
                          <a:latin typeface="+mn-lt"/>
                          <a:cs typeface="Arial"/>
                        </a:rPr>
                        <a:t> </a:t>
                      </a:r>
                      <a:r>
                        <a:rPr sz="700" spc="-5">
                          <a:latin typeface="+mn-lt"/>
                          <a:cs typeface="Arial"/>
                        </a:rPr>
                        <a:t>Data</a:t>
                      </a:r>
                      <a:r>
                        <a:rPr sz="700" spc="210">
                          <a:latin typeface="+mn-lt"/>
                          <a:cs typeface="Arial"/>
                        </a:rPr>
                        <a:t> </a:t>
                      </a:r>
                      <a:r>
                        <a:rPr sz="700" spc="-5">
                          <a:latin typeface="+mn-lt"/>
                          <a:cs typeface="Arial"/>
                        </a:rPr>
                        <a:t>will</a:t>
                      </a:r>
                      <a:r>
                        <a:rPr sz="700" spc="210">
                          <a:latin typeface="+mn-lt"/>
                          <a:cs typeface="Arial"/>
                        </a:rPr>
                        <a:t> </a:t>
                      </a:r>
                      <a:r>
                        <a:rPr sz="700" spc="-5">
                          <a:latin typeface="+mn-lt"/>
                          <a:cs typeface="Arial"/>
                        </a:rPr>
                        <a:t>be</a:t>
                      </a:r>
                      <a:r>
                        <a:rPr sz="700" spc="210">
                          <a:latin typeface="+mn-lt"/>
                          <a:cs typeface="Arial"/>
                        </a:rPr>
                        <a:t> </a:t>
                      </a:r>
                      <a:r>
                        <a:rPr sz="700" spc="-5">
                          <a:latin typeface="+mn-lt"/>
                          <a:cs typeface="Arial"/>
                        </a:rPr>
                        <a:t>transferred</a:t>
                      </a:r>
                      <a:r>
                        <a:rPr sz="700" spc="204">
                          <a:latin typeface="+mn-lt"/>
                          <a:cs typeface="Arial"/>
                        </a:rPr>
                        <a:t> </a:t>
                      </a:r>
                      <a:r>
                        <a:rPr sz="700" spc="-5">
                          <a:latin typeface="+mn-lt"/>
                          <a:cs typeface="Arial"/>
                        </a:rPr>
                        <a:t>outside</a:t>
                      </a:r>
                      <a:r>
                        <a:rPr sz="700" spc="210">
                          <a:latin typeface="+mn-lt"/>
                          <a:cs typeface="Arial"/>
                        </a:rPr>
                        <a:t> </a:t>
                      </a:r>
                      <a:r>
                        <a:rPr sz="700" spc="-5">
                          <a:latin typeface="+mn-lt"/>
                          <a:cs typeface="Arial"/>
                        </a:rPr>
                        <a:t>the</a:t>
                      </a:r>
                      <a:r>
                        <a:rPr sz="700" spc="204">
                          <a:latin typeface="+mn-lt"/>
                          <a:cs typeface="Arial"/>
                        </a:rPr>
                        <a:t> </a:t>
                      </a:r>
                      <a:r>
                        <a:rPr sz="700" spc="-5">
                          <a:latin typeface="+mn-lt"/>
                          <a:cs typeface="Arial"/>
                        </a:rPr>
                        <a:t>area</a:t>
                      </a:r>
                    </a:p>
                    <a:p>
                      <a:pPr marL="66675" algn="l">
                        <a:lnSpc>
                          <a:spcPct val="100000"/>
                        </a:lnSpc>
                      </a:pPr>
                      <a:r>
                        <a:rPr sz="700" spc="-5">
                          <a:latin typeface="+mn-lt"/>
                          <a:cs typeface="Arial"/>
                        </a:rPr>
                        <a:t>providing</a:t>
                      </a:r>
                      <a:r>
                        <a:rPr sz="700" spc="-15">
                          <a:latin typeface="+mn-lt"/>
                          <a:cs typeface="Arial"/>
                        </a:rPr>
                        <a:t> </a:t>
                      </a:r>
                      <a:r>
                        <a:rPr sz="700">
                          <a:latin typeface="+mn-lt"/>
                          <a:cs typeface="Arial"/>
                        </a:rPr>
                        <a:t>an</a:t>
                      </a:r>
                      <a:r>
                        <a:rPr sz="700" spc="-15">
                          <a:latin typeface="+mn-lt"/>
                          <a:cs typeface="Arial"/>
                        </a:rPr>
                        <a:t> </a:t>
                      </a:r>
                      <a:r>
                        <a:rPr sz="700" spc="-5">
                          <a:latin typeface="+mn-lt"/>
                          <a:cs typeface="Arial"/>
                        </a:rPr>
                        <a:t>adequate</a:t>
                      </a:r>
                      <a:r>
                        <a:rPr sz="700" spc="5">
                          <a:latin typeface="+mn-lt"/>
                          <a:cs typeface="Arial"/>
                        </a:rPr>
                        <a:t> </a:t>
                      </a:r>
                      <a:r>
                        <a:rPr sz="700" spc="-5">
                          <a:latin typeface="+mn-lt"/>
                          <a:cs typeface="Arial"/>
                        </a:rPr>
                        <a:t>level</a:t>
                      </a:r>
                      <a:r>
                        <a:rPr sz="700" spc="-10">
                          <a:latin typeface="+mn-lt"/>
                          <a:cs typeface="Arial"/>
                        </a:rPr>
                        <a:t> </a:t>
                      </a:r>
                      <a:r>
                        <a:rPr sz="700" spc="-5">
                          <a:latin typeface="+mn-lt"/>
                          <a:cs typeface="Arial"/>
                        </a:rPr>
                        <a:t>of</a:t>
                      </a:r>
                      <a:r>
                        <a:rPr sz="700">
                          <a:latin typeface="+mn-lt"/>
                          <a:cs typeface="Arial"/>
                        </a:rPr>
                        <a:t> </a:t>
                      </a:r>
                      <a:r>
                        <a:rPr sz="700" spc="-5">
                          <a:latin typeface="+mn-lt"/>
                          <a:cs typeface="Arial"/>
                        </a:rPr>
                        <a:t>protection."</a:t>
                      </a:r>
                      <a:endParaRPr sz="700">
                        <a:latin typeface="+mn-lt"/>
                        <a:cs typeface="Arial"/>
                      </a:endParaRPr>
                    </a:p>
                  </a:txBody>
                  <a:tcPr marL="0" marR="0" marT="3429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9"/>
                  </a:ext>
                </a:extLst>
              </a:tr>
              <a:tr h="707095">
                <a:tc>
                  <a:txBody>
                    <a:bodyPr/>
                    <a:lstStyle/>
                    <a:p>
                      <a:pPr marL="68580" marR="62865" algn="l">
                        <a:lnSpc>
                          <a:spcPct val="100000"/>
                        </a:lnSpc>
                        <a:spcBef>
                          <a:spcPts val="330"/>
                        </a:spcBef>
                      </a:pPr>
                      <a:r>
                        <a:rPr sz="700" b="1" spc="-5">
                          <a:latin typeface="+mn-lt"/>
                          <a:cs typeface="Arial"/>
                        </a:rPr>
                        <a:t>Data Protection Officer </a:t>
                      </a:r>
                      <a:r>
                        <a:rPr sz="700" b="1">
                          <a:latin typeface="+mn-lt"/>
                          <a:cs typeface="Arial"/>
                        </a:rPr>
                        <a:t> </a:t>
                      </a:r>
                      <a:r>
                        <a:rPr sz="700" b="1" spc="-10">
                          <a:latin typeface="+mn-lt"/>
                          <a:cs typeface="Arial"/>
                        </a:rPr>
                        <a:t>or </a:t>
                      </a:r>
                      <a:r>
                        <a:rPr sz="700" b="1" spc="-5">
                          <a:latin typeface="+mn-lt"/>
                          <a:cs typeface="Arial"/>
                        </a:rPr>
                        <a:t>when not applicable </a:t>
                      </a:r>
                      <a:r>
                        <a:rPr sz="700" b="1">
                          <a:latin typeface="+mn-lt"/>
                          <a:cs typeface="Arial"/>
                        </a:rPr>
                        <a:t> </a:t>
                      </a:r>
                      <a:r>
                        <a:rPr sz="700" b="1" spc="-5">
                          <a:latin typeface="+mn-lt"/>
                          <a:cs typeface="Arial"/>
                        </a:rPr>
                        <a:t>any other person acting </a:t>
                      </a:r>
                      <a:r>
                        <a:rPr sz="700" b="1" spc="-185">
                          <a:latin typeface="+mn-lt"/>
                          <a:cs typeface="Arial"/>
                        </a:rPr>
                        <a:t> </a:t>
                      </a:r>
                      <a:r>
                        <a:rPr sz="700" b="1" spc="-5">
                          <a:latin typeface="+mn-lt"/>
                          <a:cs typeface="Arial"/>
                        </a:rPr>
                        <a:t>as</a:t>
                      </a:r>
                      <a:r>
                        <a:rPr sz="700" b="1">
                          <a:latin typeface="+mn-lt"/>
                          <a:cs typeface="Arial"/>
                        </a:rPr>
                        <a:t> </a:t>
                      </a:r>
                      <a:r>
                        <a:rPr sz="700" b="1" spc="-5">
                          <a:latin typeface="+mn-lt"/>
                          <a:cs typeface="Arial"/>
                        </a:rPr>
                        <a:t>single</a:t>
                      </a:r>
                      <a:r>
                        <a:rPr sz="700" b="1">
                          <a:latin typeface="+mn-lt"/>
                          <a:cs typeface="Arial"/>
                        </a:rPr>
                        <a:t> </a:t>
                      </a:r>
                      <a:r>
                        <a:rPr sz="700" b="1" spc="-5">
                          <a:latin typeface="+mn-lt"/>
                          <a:cs typeface="Arial"/>
                        </a:rPr>
                        <a:t>point</a:t>
                      </a:r>
                      <a:r>
                        <a:rPr sz="700" b="1">
                          <a:latin typeface="+mn-lt"/>
                          <a:cs typeface="Arial"/>
                        </a:rPr>
                        <a:t> </a:t>
                      </a:r>
                      <a:r>
                        <a:rPr sz="700" b="1" spc="-10">
                          <a:latin typeface="+mn-lt"/>
                          <a:cs typeface="Arial"/>
                        </a:rPr>
                        <a:t>of </a:t>
                      </a:r>
                      <a:r>
                        <a:rPr sz="700" b="1" spc="-5">
                          <a:latin typeface="+mn-lt"/>
                          <a:cs typeface="Arial"/>
                        </a:rPr>
                        <a:t> contact</a:t>
                      </a:r>
                      <a:r>
                        <a:rPr sz="700" b="1">
                          <a:latin typeface="+mn-lt"/>
                          <a:cs typeface="Arial"/>
                        </a:rPr>
                        <a:t> </a:t>
                      </a:r>
                      <a:r>
                        <a:rPr sz="700" b="1" spc="-10">
                          <a:latin typeface="+mn-lt"/>
                          <a:cs typeface="Arial"/>
                        </a:rPr>
                        <a:t>on</a:t>
                      </a:r>
                      <a:r>
                        <a:rPr sz="700" b="1" spc="-5">
                          <a:latin typeface="+mn-lt"/>
                          <a:cs typeface="Arial"/>
                        </a:rPr>
                        <a:t> privacy</a:t>
                      </a:r>
                      <a:r>
                        <a:rPr sz="700" b="1">
                          <a:latin typeface="+mn-lt"/>
                          <a:cs typeface="Arial"/>
                        </a:rPr>
                        <a:t> </a:t>
                      </a:r>
                      <a:r>
                        <a:rPr sz="700" b="1" spc="-10">
                          <a:latin typeface="+mn-lt"/>
                          <a:cs typeface="Arial"/>
                        </a:rPr>
                        <a:t>or </a:t>
                      </a:r>
                      <a:r>
                        <a:rPr sz="700" b="1" spc="-5">
                          <a:latin typeface="+mn-lt"/>
                          <a:cs typeface="Arial"/>
                        </a:rPr>
                        <a:t> data</a:t>
                      </a:r>
                      <a:r>
                        <a:rPr sz="700" b="1" spc="-15">
                          <a:latin typeface="+mn-lt"/>
                          <a:cs typeface="Arial"/>
                        </a:rPr>
                        <a:t> </a:t>
                      </a:r>
                      <a:r>
                        <a:rPr sz="700" b="1" spc="-5">
                          <a:latin typeface="+mn-lt"/>
                          <a:cs typeface="Arial"/>
                        </a:rPr>
                        <a:t>protection</a:t>
                      </a:r>
                      <a:r>
                        <a:rPr sz="700" b="1" spc="-20">
                          <a:latin typeface="+mn-lt"/>
                          <a:cs typeface="Arial"/>
                        </a:rPr>
                        <a:t> </a:t>
                      </a:r>
                      <a:r>
                        <a:rPr sz="700" b="1" spc="-5">
                          <a:latin typeface="+mn-lt"/>
                          <a:cs typeface="Arial"/>
                        </a:rPr>
                        <a:t>matters</a:t>
                      </a:r>
                      <a:endParaRPr sz="700">
                        <a:latin typeface="+mn-lt"/>
                        <a:cs typeface="Arial"/>
                      </a:endParaRPr>
                    </a:p>
                  </a:txBody>
                  <a:tcPr marL="0" marR="0" marT="41910" marB="0">
                    <a:lnL w="6350">
                      <a:solidFill>
                        <a:srgbClr val="000000"/>
                      </a:solidFill>
                      <a:prstDash val="soli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a:solidFill>
                        <a:srgbClr val="000000"/>
                      </a:solidFill>
                      <a:prstDash val="solid"/>
                    </a:lnB>
                    <a:solidFill>
                      <a:srgbClr val="E8E6E7"/>
                    </a:solidFill>
                  </a:tcPr>
                </a:tc>
                <a:tc>
                  <a:txBody>
                    <a:bodyPr/>
                    <a:lstStyle/>
                    <a:p>
                      <a:pPr marL="66675" marR="63500" algn="l">
                        <a:lnSpc>
                          <a:spcPct val="100000"/>
                        </a:lnSpc>
                        <a:spcBef>
                          <a:spcPts val="330"/>
                        </a:spcBef>
                        <a:tabLst>
                          <a:tab pos="528320" algn="l"/>
                          <a:tab pos="1209675" algn="l"/>
                          <a:tab pos="1925955" algn="l"/>
                        </a:tabLst>
                      </a:pPr>
                      <a:r>
                        <a:rPr sz="700" spc="-10">
                          <a:latin typeface="+mn-lt"/>
                          <a:cs typeface="Arial"/>
                        </a:rPr>
                        <a:t>F</a:t>
                      </a:r>
                      <a:r>
                        <a:rPr sz="700" spc="5">
                          <a:latin typeface="+mn-lt"/>
                          <a:cs typeface="Arial"/>
                        </a:rPr>
                        <a:t>o</a:t>
                      </a:r>
                      <a:r>
                        <a:rPr sz="700">
                          <a:latin typeface="+mn-lt"/>
                          <a:cs typeface="Arial"/>
                        </a:rPr>
                        <a:t>r</a:t>
                      </a:r>
                      <a:r>
                        <a:rPr lang="en-GB" sz="700">
                          <a:latin typeface="+mn-lt"/>
                          <a:cs typeface="Arial"/>
                        </a:rPr>
                        <a:t> </a:t>
                      </a:r>
                      <a:r>
                        <a:rPr sz="700">
                          <a:latin typeface="+mn-lt"/>
                          <a:cs typeface="Arial"/>
                        </a:rPr>
                        <a:t>S</a:t>
                      </a:r>
                      <a:r>
                        <a:rPr sz="700" spc="5">
                          <a:latin typeface="+mn-lt"/>
                          <a:cs typeface="Arial"/>
                        </a:rPr>
                        <a:t>u</a:t>
                      </a:r>
                      <a:r>
                        <a:rPr sz="700" spc="-5">
                          <a:latin typeface="+mn-lt"/>
                          <a:cs typeface="Arial"/>
                        </a:rPr>
                        <a:t>pp</a:t>
                      </a:r>
                      <a:r>
                        <a:rPr sz="700">
                          <a:latin typeface="+mn-lt"/>
                          <a:cs typeface="Arial"/>
                        </a:rPr>
                        <a:t>l</a:t>
                      </a:r>
                      <a:r>
                        <a:rPr sz="700" spc="10">
                          <a:latin typeface="+mn-lt"/>
                          <a:cs typeface="Arial"/>
                        </a:rPr>
                        <a:t>i</a:t>
                      </a:r>
                      <a:r>
                        <a:rPr sz="700" spc="-5">
                          <a:latin typeface="+mn-lt"/>
                          <a:cs typeface="Arial"/>
                        </a:rPr>
                        <a:t>er</a:t>
                      </a:r>
                      <a:r>
                        <a:rPr sz="700">
                          <a:latin typeface="+mn-lt"/>
                          <a:cs typeface="Arial"/>
                        </a:rPr>
                        <a:t>:</a:t>
                      </a:r>
                      <a:r>
                        <a:rPr lang="en-GB" sz="700">
                          <a:latin typeface="+mn-lt"/>
                          <a:cs typeface="Arial"/>
                        </a:rPr>
                        <a:t> </a:t>
                      </a:r>
                      <a:r>
                        <a:rPr sz="700" spc="10">
                          <a:latin typeface="+mn-lt"/>
                          <a:cs typeface="Arial"/>
                        </a:rPr>
                        <a:t>C</a:t>
                      </a:r>
                      <a:r>
                        <a:rPr sz="700" spc="-5">
                          <a:latin typeface="+mn-lt"/>
                          <a:cs typeface="Arial"/>
                        </a:rPr>
                        <a:t>at</a:t>
                      </a:r>
                      <a:r>
                        <a:rPr sz="700" spc="5">
                          <a:latin typeface="+mn-lt"/>
                          <a:cs typeface="Arial"/>
                        </a:rPr>
                        <a:t>h</a:t>
                      </a:r>
                      <a:r>
                        <a:rPr sz="700" spc="-5">
                          <a:latin typeface="+mn-lt"/>
                          <a:cs typeface="Arial"/>
                        </a:rPr>
                        <a:t>er</a:t>
                      </a:r>
                      <a:r>
                        <a:rPr sz="700" spc="10">
                          <a:latin typeface="+mn-lt"/>
                          <a:cs typeface="Arial"/>
                        </a:rPr>
                        <a:t>i</a:t>
                      </a:r>
                      <a:r>
                        <a:rPr sz="700" spc="-5">
                          <a:latin typeface="+mn-lt"/>
                          <a:cs typeface="Arial"/>
                        </a:rPr>
                        <a:t>n</a:t>
                      </a:r>
                      <a:r>
                        <a:rPr sz="700">
                          <a:latin typeface="+mn-lt"/>
                          <a:cs typeface="Arial"/>
                        </a:rPr>
                        <a:t>e</a:t>
                      </a:r>
                      <a:r>
                        <a:rPr lang="en-GB" sz="700">
                          <a:latin typeface="+mn-lt"/>
                          <a:cs typeface="Arial"/>
                        </a:rPr>
                        <a:t> </a:t>
                      </a:r>
                      <a:r>
                        <a:rPr sz="700">
                          <a:latin typeface="+mn-lt"/>
                          <a:cs typeface="Arial"/>
                        </a:rPr>
                        <a:t>B</a:t>
                      </a:r>
                      <a:r>
                        <a:rPr sz="700" spc="-5">
                          <a:latin typeface="+mn-lt"/>
                          <a:cs typeface="Arial"/>
                        </a:rPr>
                        <a:t>o</a:t>
                      </a:r>
                      <a:r>
                        <a:rPr sz="700">
                          <a:latin typeface="+mn-lt"/>
                          <a:cs typeface="Arial"/>
                        </a:rPr>
                        <a:t>l</a:t>
                      </a:r>
                      <a:r>
                        <a:rPr sz="700" spc="10">
                          <a:latin typeface="+mn-lt"/>
                          <a:cs typeface="Arial"/>
                        </a:rPr>
                        <a:t>t</a:t>
                      </a:r>
                      <a:r>
                        <a:rPr sz="700" spc="-5">
                          <a:latin typeface="+mn-lt"/>
                          <a:cs typeface="Arial"/>
                        </a:rPr>
                        <a:t>on,  </a:t>
                      </a:r>
                      <a:r>
                        <a:rPr sz="700" spc="-5">
                          <a:latin typeface="+mn-lt"/>
                          <a:cs typeface="Arial"/>
                          <a:hlinkClick r:id="rId2"/>
                        </a:rPr>
                        <a:t>dpo.unitedkingdom@ipsos.com</a:t>
                      </a:r>
                      <a:endParaRPr lang="en-GB" sz="700" spc="-5">
                        <a:latin typeface="+mn-lt"/>
                        <a:cs typeface="Arial"/>
                      </a:endParaRPr>
                    </a:p>
                    <a:p>
                      <a:pPr marL="66675" marR="63500" algn="l">
                        <a:lnSpc>
                          <a:spcPct val="100000"/>
                        </a:lnSpc>
                        <a:spcBef>
                          <a:spcPts val="330"/>
                        </a:spcBef>
                        <a:tabLst>
                          <a:tab pos="528320" algn="l"/>
                          <a:tab pos="1209675" algn="l"/>
                          <a:tab pos="1925955" algn="l"/>
                        </a:tabLst>
                      </a:pPr>
                      <a:endParaRPr sz="1000">
                        <a:latin typeface="+mn-lt"/>
                        <a:cs typeface="Times New Roman"/>
                      </a:endParaRPr>
                    </a:p>
                    <a:p>
                      <a:pPr marL="66675" algn="l">
                        <a:lnSpc>
                          <a:spcPct val="100000"/>
                        </a:lnSpc>
                      </a:pPr>
                      <a:r>
                        <a:rPr sz="700" spc="-5">
                          <a:latin typeface="+mn-lt"/>
                          <a:cs typeface="Arial"/>
                        </a:rPr>
                        <a:t>For</a:t>
                      </a:r>
                      <a:r>
                        <a:rPr sz="700" spc="-15">
                          <a:latin typeface="+mn-lt"/>
                          <a:cs typeface="Arial"/>
                        </a:rPr>
                        <a:t> </a:t>
                      </a:r>
                      <a:r>
                        <a:rPr sz="700" spc="-5">
                          <a:latin typeface="+mn-lt"/>
                          <a:cs typeface="Arial"/>
                        </a:rPr>
                        <a:t>{Client}:</a:t>
                      </a:r>
                      <a:r>
                        <a:rPr sz="700" spc="5">
                          <a:latin typeface="+mn-lt"/>
                          <a:cs typeface="Arial"/>
                        </a:rPr>
                        <a:t> </a:t>
                      </a:r>
                      <a:r>
                        <a:rPr sz="700" spc="-5">
                          <a:latin typeface="+mn-lt"/>
                          <a:cs typeface="Arial"/>
                        </a:rPr>
                        <a:t>{name</a:t>
                      </a:r>
                      <a:r>
                        <a:rPr sz="700" spc="-10">
                          <a:latin typeface="+mn-lt"/>
                          <a:cs typeface="Arial"/>
                        </a:rPr>
                        <a:t> </a:t>
                      </a:r>
                      <a:r>
                        <a:rPr sz="700" spc="-5">
                          <a:latin typeface="+mn-lt"/>
                          <a:cs typeface="Arial"/>
                        </a:rPr>
                        <a:t>and</a:t>
                      </a:r>
                      <a:r>
                        <a:rPr sz="700">
                          <a:latin typeface="+mn-lt"/>
                          <a:cs typeface="Arial"/>
                        </a:rPr>
                        <a:t> </a:t>
                      </a:r>
                      <a:r>
                        <a:rPr sz="700" spc="-5">
                          <a:latin typeface="+mn-lt"/>
                          <a:cs typeface="Arial"/>
                        </a:rPr>
                        <a:t>email address}</a:t>
                      </a:r>
                      <a:endParaRPr sz="700">
                        <a:latin typeface="+mn-lt"/>
                        <a:cs typeface="Arial"/>
                      </a:endParaRPr>
                    </a:p>
                  </a:txBody>
                  <a:tcPr marL="0" marR="0" marT="41910" marB="0">
                    <a:lnL w="6350" cap="flat" cmpd="sng" algn="ctr">
                      <a:solidFill>
                        <a:srgbClr val="000000"/>
                      </a:solidFill>
                      <a:prstDash val="solid"/>
                      <a:round/>
                      <a:headEnd type="none" w="med" len="med"/>
                      <a:tailEnd type="none" w="med" len="med"/>
                    </a:lnL>
                    <a:lnR w="6350">
                      <a:solidFill>
                        <a:srgbClr val="000000"/>
                      </a:solidFill>
                      <a:prstDash val="solid"/>
                    </a:lnR>
                    <a:lnT w="6350" cap="flat" cmpd="sng" algn="ctr">
                      <a:solidFill>
                        <a:srgbClr val="000000"/>
                      </a:solidFill>
                      <a:prstDash val="solid"/>
                      <a:round/>
                      <a:headEnd type="none" w="med" len="med"/>
                      <a:tailEnd type="none" w="med" len="med"/>
                    </a:lnT>
                    <a:lnB w="6350">
                      <a:solidFill>
                        <a:srgbClr val="000000"/>
                      </a:solidFill>
                      <a:prstDash val="solid"/>
                    </a:lnB>
                  </a:tcPr>
                </a:tc>
                <a:extLst>
                  <a:ext uri="{0D108BD9-81ED-4DB2-BD59-A6C34878D82A}">
                    <a16:rowId xmlns:a16="http://schemas.microsoft.com/office/drawing/2014/main" val="10025"/>
                  </a:ext>
                </a:extLst>
              </a:tr>
              <a:tr h="199517">
                <a:tc>
                  <a:txBody>
                    <a:bodyPr/>
                    <a:lstStyle/>
                    <a:p>
                      <a:pPr marL="68580" algn="l">
                        <a:lnSpc>
                          <a:spcPct val="100000"/>
                        </a:lnSpc>
                        <a:spcBef>
                          <a:spcPts val="270"/>
                        </a:spcBef>
                      </a:pPr>
                      <a:r>
                        <a:rPr sz="700" b="1" i="1" spc="-5">
                          <a:latin typeface="+mn-lt"/>
                          <a:cs typeface="Arial"/>
                        </a:rPr>
                        <a:t>(*)</a:t>
                      </a:r>
                      <a:r>
                        <a:rPr sz="700" b="1" i="1" spc="-35">
                          <a:latin typeface="+mn-lt"/>
                          <a:cs typeface="Arial"/>
                        </a:rPr>
                        <a:t> </a:t>
                      </a:r>
                      <a:r>
                        <a:rPr sz="700" b="1" i="1" spc="-10">
                          <a:latin typeface="+mn-lt"/>
                          <a:cs typeface="Arial"/>
                        </a:rPr>
                        <a:t>or</a:t>
                      </a:r>
                      <a:r>
                        <a:rPr sz="700" b="1" i="1" spc="-25">
                          <a:latin typeface="+mn-lt"/>
                          <a:cs typeface="Arial"/>
                        </a:rPr>
                        <a:t> </a:t>
                      </a:r>
                      <a:r>
                        <a:rPr sz="700" b="1" i="1" spc="-5">
                          <a:latin typeface="+mn-lt"/>
                          <a:cs typeface="Arial"/>
                        </a:rPr>
                        <a:t>*</a:t>
                      </a:r>
                      <a:endParaRPr sz="700">
                        <a:latin typeface="+mn-lt"/>
                        <a:cs typeface="Arial"/>
                      </a:endParaRPr>
                    </a:p>
                  </a:txBody>
                  <a:tcPr marL="0" marR="0" marT="34290" marB="0">
                    <a:lnL w="6350">
                      <a:solidFill>
                        <a:srgbClr val="000000"/>
                      </a:solidFill>
                      <a:prstDash val="solid"/>
                    </a:lnL>
                    <a:lnR w="6350">
                      <a:solidFill>
                        <a:srgbClr val="000000"/>
                      </a:solidFill>
                      <a:prstDash val="solid"/>
                    </a:lnR>
                    <a:lnT w="6350">
                      <a:solidFill>
                        <a:srgbClr val="000000"/>
                      </a:solidFill>
                      <a:prstDash val="solid"/>
                    </a:lnT>
                    <a:lnB w="19050">
                      <a:solidFill>
                        <a:srgbClr val="000000"/>
                      </a:solidFill>
                      <a:prstDash val="solid"/>
                    </a:lnB>
                    <a:solidFill>
                      <a:srgbClr val="E8E6E7"/>
                    </a:solidFill>
                  </a:tcPr>
                </a:tc>
                <a:tc>
                  <a:txBody>
                    <a:bodyPr/>
                    <a:lstStyle/>
                    <a:p>
                      <a:pPr marL="66675" algn="l">
                        <a:lnSpc>
                          <a:spcPct val="100000"/>
                        </a:lnSpc>
                        <a:spcBef>
                          <a:spcPts val="270"/>
                        </a:spcBef>
                      </a:pPr>
                      <a:r>
                        <a:rPr sz="700" i="1" spc="-5">
                          <a:latin typeface="+mn-lt"/>
                          <a:cs typeface="Arial"/>
                        </a:rPr>
                        <a:t>Please specify</a:t>
                      </a:r>
                      <a:r>
                        <a:rPr sz="700" i="1">
                          <a:latin typeface="+mn-lt"/>
                          <a:cs typeface="Arial"/>
                        </a:rPr>
                        <a:t> </a:t>
                      </a:r>
                      <a:r>
                        <a:rPr sz="700" i="1" spc="-5">
                          <a:latin typeface="+mn-lt"/>
                          <a:cs typeface="Arial"/>
                        </a:rPr>
                        <a:t>or</a:t>
                      </a:r>
                      <a:r>
                        <a:rPr sz="700" i="1">
                          <a:latin typeface="+mn-lt"/>
                          <a:cs typeface="Arial"/>
                        </a:rPr>
                        <a:t> </a:t>
                      </a:r>
                      <a:r>
                        <a:rPr sz="700" i="1" spc="-5">
                          <a:latin typeface="+mn-lt"/>
                          <a:cs typeface="Arial"/>
                        </a:rPr>
                        <a:t>delete</a:t>
                      </a:r>
                      <a:r>
                        <a:rPr sz="700" i="1">
                          <a:latin typeface="+mn-lt"/>
                          <a:cs typeface="Arial"/>
                        </a:rPr>
                        <a:t> </a:t>
                      </a:r>
                      <a:r>
                        <a:rPr sz="700" i="1" spc="-5">
                          <a:latin typeface="+mn-lt"/>
                          <a:cs typeface="Arial"/>
                        </a:rPr>
                        <a:t>as appropriate</a:t>
                      </a:r>
                      <a:endParaRPr sz="700">
                        <a:latin typeface="+mn-lt"/>
                        <a:cs typeface="Arial"/>
                      </a:endParaRPr>
                    </a:p>
                  </a:txBody>
                  <a:tcPr marL="0" marR="0" marT="34290" marB="0">
                    <a:lnL w="6350">
                      <a:solidFill>
                        <a:srgbClr val="000000"/>
                      </a:solidFill>
                      <a:prstDash val="solid"/>
                    </a:lnL>
                    <a:lnR w="6350">
                      <a:solidFill>
                        <a:srgbClr val="000000"/>
                      </a:solidFill>
                      <a:prstDash val="solid"/>
                    </a:lnR>
                    <a:lnT w="6350">
                      <a:solidFill>
                        <a:srgbClr val="000000"/>
                      </a:solidFill>
                      <a:prstDash val="solid"/>
                    </a:lnT>
                    <a:lnB w="19050">
                      <a:solidFill>
                        <a:srgbClr val="000000"/>
                      </a:solidFill>
                      <a:prstDash val="solid"/>
                    </a:lnB>
                  </a:tcPr>
                </a:tc>
                <a:extLst>
                  <a:ext uri="{0D108BD9-81ED-4DB2-BD59-A6C34878D82A}">
                    <a16:rowId xmlns:a16="http://schemas.microsoft.com/office/drawing/2014/main" val="10026"/>
                  </a:ext>
                </a:extLst>
              </a:tr>
            </a:tbl>
          </a:graphicData>
        </a:graphic>
      </p:graphicFrame>
      <p:sp>
        <p:nvSpPr>
          <p:cNvPr id="8" name="Processors list">
            <a:extLst>
              <a:ext uri="{FF2B5EF4-FFF2-40B4-BE49-F238E27FC236}">
                <a16:creationId xmlns:a16="http://schemas.microsoft.com/office/drawing/2014/main" id="{DFB858A1-F000-47F6-99C4-DE792BEAFB35}"/>
              </a:ext>
            </a:extLst>
          </p:cNvPr>
          <p:cNvSpPr txBox="1"/>
          <p:nvPr/>
        </p:nvSpPr>
        <p:spPr>
          <a:xfrm>
            <a:off x="4338506" y="627846"/>
            <a:ext cx="3518033" cy="107722"/>
          </a:xfrm>
          <a:prstGeom prst="rect">
            <a:avLst/>
          </a:prstGeom>
          <a:noFill/>
        </p:spPr>
        <p:txBody>
          <a:bodyPr wrap="square" lIns="0" tIns="0" rIns="0" bIns="0" rtlCol="0">
            <a:spAutoFit/>
          </a:bodyPr>
          <a:lstStyle/>
          <a:p>
            <a:pPr>
              <a:spcBef>
                <a:spcPts val="400"/>
              </a:spcBef>
              <a:spcAft>
                <a:spcPts val="400"/>
              </a:spcAft>
            </a:pPr>
            <a:r>
              <a:rPr lang="en-GB" sz="700" b="1" spc="-5">
                <a:latin typeface="Arial"/>
                <a:cs typeface="Arial"/>
              </a:rPr>
              <a:t>Processors List **</a:t>
            </a:r>
          </a:p>
        </p:txBody>
      </p:sp>
      <p:sp>
        <p:nvSpPr>
          <p:cNvPr id="10" name="Add detail">
            <a:extLst>
              <a:ext uri="{FF2B5EF4-FFF2-40B4-BE49-F238E27FC236}">
                <a16:creationId xmlns:a16="http://schemas.microsoft.com/office/drawing/2014/main" id="{2BF8103F-6AC0-4725-95EF-D19B697A400E}"/>
              </a:ext>
            </a:extLst>
          </p:cNvPr>
          <p:cNvSpPr txBox="1"/>
          <p:nvPr/>
        </p:nvSpPr>
        <p:spPr>
          <a:xfrm>
            <a:off x="4332288" y="2509579"/>
            <a:ext cx="3518033" cy="323165"/>
          </a:xfrm>
          <a:prstGeom prst="rect">
            <a:avLst/>
          </a:prstGeom>
          <a:noFill/>
        </p:spPr>
        <p:txBody>
          <a:bodyPr wrap="square" lIns="0" tIns="0" rIns="0" bIns="0" rtlCol="0">
            <a:spAutoFit/>
          </a:bodyPr>
          <a:lstStyle/>
          <a:p>
            <a:pPr>
              <a:spcBef>
                <a:spcPts val="400"/>
              </a:spcBef>
              <a:spcAft>
                <a:spcPts val="400"/>
              </a:spcAft>
            </a:pPr>
            <a:r>
              <a:rPr lang="en-GB" sz="700" spc="-5">
                <a:latin typeface="Arial"/>
                <a:cs typeface="Arial"/>
              </a:rPr>
              <a:t>[Add detail of any known Processors (including other Ipsos companies) </a:t>
            </a:r>
            <a:r>
              <a:rPr lang="en-GB" sz="700">
                <a:latin typeface="Arial"/>
                <a:cs typeface="Arial"/>
              </a:rPr>
              <a:t>who </a:t>
            </a:r>
            <a:r>
              <a:rPr lang="en-GB" sz="700" spc="-5">
                <a:latin typeface="Arial"/>
                <a:cs typeface="Arial"/>
              </a:rPr>
              <a:t>will </a:t>
            </a:r>
            <a:r>
              <a:rPr lang="en-GB" sz="700">
                <a:latin typeface="Arial"/>
                <a:cs typeface="Arial"/>
              </a:rPr>
              <a:t> </a:t>
            </a:r>
            <a:r>
              <a:rPr lang="en-GB" sz="700" spc="-5">
                <a:latin typeface="Arial"/>
                <a:cs typeface="Arial"/>
              </a:rPr>
              <a:t>process</a:t>
            </a:r>
            <a:r>
              <a:rPr lang="en-GB" sz="700" spc="-25">
                <a:latin typeface="Arial"/>
                <a:cs typeface="Arial"/>
              </a:rPr>
              <a:t> </a:t>
            </a:r>
            <a:r>
              <a:rPr lang="en-GB" sz="700" spc="-5">
                <a:latin typeface="Arial"/>
                <a:cs typeface="Arial"/>
              </a:rPr>
              <a:t>the</a:t>
            </a:r>
            <a:r>
              <a:rPr lang="en-GB" sz="700" spc="-25">
                <a:latin typeface="Arial"/>
                <a:cs typeface="Arial"/>
              </a:rPr>
              <a:t> </a:t>
            </a:r>
            <a:r>
              <a:rPr lang="en-GB" sz="700" spc="-5">
                <a:latin typeface="Arial"/>
                <a:cs typeface="Arial"/>
              </a:rPr>
              <a:t>Personal</a:t>
            </a:r>
            <a:r>
              <a:rPr lang="en-GB" sz="700" spc="-25">
                <a:latin typeface="Arial"/>
                <a:cs typeface="Arial"/>
              </a:rPr>
              <a:t> </a:t>
            </a:r>
            <a:r>
              <a:rPr lang="en-GB" sz="700" spc="-5">
                <a:latin typeface="Arial"/>
                <a:cs typeface="Arial"/>
              </a:rPr>
              <a:t>Data.</a:t>
            </a:r>
            <a:r>
              <a:rPr lang="en-GB" sz="700" spc="-25">
                <a:latin typeface="Arial"/>
                <a:cs typeface="Arial"/>
              </a:rPr>
              <a:t> </a:t>
            </a:r>
            <a:r>
              <a:rPr lang="en-GB" sz="700" spc="-5">
                <a:latin typeface="Arial"/>
                <a:cs typeface="Arial"/>
              </a:rPr>
              <a:t>Include</a:t>
            </a:r>
            <a:r>
              <a:rPr lang="en-GB" sz="700" spc="-25">
                <a:latin typeface="Arial"/>
                <a:cs typeface="Arial"/>
              </a:rPr>
              <a:t> </a:t>
            </a:r>
            <a:r>
              <a:rPr lang="en-GB" sz="700" spc="-5">
                <a:latin typeface="Arial"/>
                <a:cs typeface="Arial"/>
              </a:rPr>
              <a:t>a</a:t>
            </a:r>
            <a:r>
              <a:rPr lang="en-GB" sz="700" spc="-25">
                <a:latin typeface="Arial"/>
                <a:cs typeface="Arial"/>
              </a:rPr>
              <a:t> </a:t>
            </a:r>
            <a:r>
              <a:rPr lang="en-GB" sz="700" spc="-5">
                <a:latin typeface="Arial"/>
                <a:cs typeface="Arial"/>
              </a:rPr>
              <a:t>description</a:t>
            </a:r>
            <a:r>
              <a:rPr lang="en-GB" sz="700" spc="-20">
                <a:latin typeface="Arial"/>
                <a:cs typeface="Arial"/>
              </a:rPr>
              <a:t> </a:t>
            </a:r>
            <a:r>
              <a:rPr lang="en-GB" sz="700">
                <a:latin typeface="Arial"/>
                <a:cs typeface="Arial"/>
              </a:rPr>
              <a:t>of</a:t>
            </a:r>
            <a:r>
              <a:rPr lang="en-GB" sz="700" spc="-35">
                <a:latin typeface="Arial"/>
                <a:cs typeface="Arial"/>
              </a:rPr>
              <a:t> </a:t>
            </a:r>
            <a:r>
              <a:rPr lang="en-GB" sz="700" spc="-5">
                <a:latin typeface="Arial"/>
                <a:cs typeface="Arial"/>
              </a:rPr>
              <a:t>what</a:t>
            </a:r>
            <a:r>
              <a:rPr lang="en-GB" sz="700" spc="-15">
                <a:latin typeface="Arial"/>
                <a:cs typeface="Arial"/>
              </a:rPr>
              <a:t> </a:t>
            </a:r>
            <a:r>
              <a:rPr lang="en-GB" sz="700" spc="-5">
                <a:latin typeface="Arial"/>
                <a:cs typeface="Arial"/>
              </a:rPr>
              <a:t>each</a:t>
            </a:r>
            <a:r>
              <a:rPr lang="en-GB" sz="700" spc="-25">
                <a:latin typeface="Arial"/>
                <a:cs typeface="Arial"/>
              </a:rPr>
              <a:t> </a:t>
            </a:r>
            <a:r>
              <a:rPr lang="en-GB" sz="700" spc="-5">
                <a:latin typeface="Arial"/>
                <a:cs typeface="Arial"/>
              </a:rPr>
              <a:t>processor</a:t>
            </a:r>
            <a:r>
              <a:rPr lang="en-GB" sz="700" spc="-30">
                <a:latin typeface="Arial"/>
                <a:cs typeface="Arial"/>
              </a:rPr>
              <a:t> </a:t>
            </a:r>
            <a:r>
              <a:rPr lang="en-GB" sz="700" spc="-5">
                <a:latin typeface="Arial"/>
                <a:cs typeface="Arial"/>
              </a:rPr>
              <a:t>will</a:t>
            </a:r>
            <a:r>
              <a:rPr lang="en-GB" sz="700" spc="-25">
                <a:latin typeface="Arial"/>
                <a:cs typeface="Arial"/>
              </a:rPr>
              <a:t> </a:t>
            </a:r>
            <a:r>
              <a:rPr lang="en-GB" sz="700">
                <a:latin typeface="Arial"/>
                <a:cs typeface="Arial"/>
              </a:rPr>
              <a:t>do</a:t>
            </a:r>
            <a:r>
              <a:rPr lang="en-GB" sz="700" spc="-20">
                <a:latin typeface="Arial"/>
                <a:cs typeface="Arial"/>
              </a:rPr>
              <a:t> </a:t>
            </a:r>
            <a:r>
              <a:rPr lang="en-GB" sz="700" spc="-5">
                <a:latin typeface="Arial"/>
                <a:cs typeface="Arial"/>
              </a:rPr>
              <a:t>with </a:t>
            </a:r>
            <a:r>
              <a:rPr lang="en-GB" sz="700" spc="-185">
                <a:latin typeface="Arial"/>
                <a:cs typeface="Arial"/>
              </a:rPr>
              <a:t> </a:t>
            </a:r>
            <a:r>
              <a:rPr lang="en-GB" sz="700" spc="-10">
                <a:latin typeface="Arial"/>
                <a:cs typeface="Arial"/>
              </a:rPr>
              <a:t>the</a:t>
            </a:r>
            <a:r>
              <a:rPr lang="en-GB" sz="700" spc="5">
                <a:latin typeface="Arial"/>
                <a:cs typeface="Arial"/>
              </a:rPr>
              <a:t> </a:t>
            </a:r>
            <a:r>
              <a:rPr lang="en-GB" sz="700" spc="-5">
                <a:latin typeface="Arial"/>
                <a:cs typeface="Arial"/>
              </a:rPr>
              <a:t>data</a:t>
            </a:r>
            <a:r>
              <a:rPr lang="en-GB" sz="700" spc="-10">
                <a:latin typeface="Arial"/>
                <a:cs typeface="Arial"/>
              </a:rPr>
              <a:t> </a:t>
            </a:r>
            <a:r>
              <a:rPr lang="en-GB" sz="700" spc="-5">
                <a:latin typeface="Arial"/>
                <a:cs typeface="Arial"/>
              </a:rPr>
              <a:t>(e.g. host,</a:t>
            </a:r>
            <a:r>
              <a:rPr lang="en-GB" sz="700" spc="5">
                <a:latin typeface="Arial"/>
                <a:cs typeface="Arial"/>
              </a:rPr>
              <a:t> </a:t>
            </a:r>
            <a:r>
              <a:rPr lang="en-GB" sz="700" spc="-5">
                <a:latin typeface="Arial"/>
                <a:cs typeface="Arial"/>
              </a:rPr>
              <a:t>provide</a:t>
            </a:r>
            <a:r>
              <a:rPr lang="en-GB" sz="700" spc="-10">
                <a:latin typeface="Arial"/>
                <a:cs typeface="Arial"/>
              </a:rPr>
              <a:t> </a:t>
            </a:r>
            <a:r>
              <a:rPr lang="en-GB" sz="700" spc="-5">
                <a:latin typeface="Arial"/>
                <a:cs typeface="Arial"/>
              </a:rPr>
              <a:t>support,</a:t>
            </a:r>
            <a:r>
              <a:rPr lang="en-GB" sz="700" spc="5">
                <a:latin typeface="Arial"/>
                <a:cs typeface="Arial"/>
              </a:rPr>
              <a:t> </a:t>
            </a:r>
            <a:r>
              <a:rPr lang="en-GB" sz="700" spc="-5">
                <a:latin typeface="Arial"/>
                <a:cs typeface="Arial"/>
              </a:rPr>
              <a:t>etc.)</a:t>
            </a:r>
            <a:endParaRPr lang="en-GB" sz="700">
              <a:latin typeface="Arial"/>
              <a:cs typeface="Arial"/>
            </a:endParaRPr>
          </a:p>
        </p:txBody>
      </p:sp>
      <p:sp>
        <p:nvSpPr>
          <p:cNvPr id="12" name="Mod info (italics)">
            <a:extLst>
              <a:ext uri="{FF2B5EF4-FFF2-40B4-BE49-F238E27FC236}">
                <a16:creationId xmlns:a16="http://schemas.microsoft.com/office/drawing/2014/main" id="{DF5303B2-FF9D-46D0-BFF4-0DB25221E8F3}"/>
              </a:ext>
            </a:extLst>
          </p:cNvPr>
          <p:cNvSpPr txBox="1"/>
          <p:nvPr/>
        </p:nvSpPr>
        <p:spPr>
          <a:xfrm>
            <a:off x="4338506" y="2926610"/>
            <a:ext cx="3518032" cy="512961"/>
          </a:xfrm>
          <a:prstGeom prst="rect">
            <a:avLst/>
          </a:prstGeom>
          <a:noFill/>
        </p:spPr>
        <p:txBody>
          <a:bodyPr wrap="square" lIns="0" tIns="0" rIns="0" bIns="0">
            <a:spAutoFit/>
          </a:bodyPr>
          <a:lstStyle/>
          <a:p>
            <a:pPr marR="60960" algn="just">
              <a:lnSpc>
                <a:spcPts val="800"/>
              </a:lnSpc>
              <a:spcBef>
                <a:spcPts val="100"/>
              </a:spcBef>
            </a:pPr>
            <a:r>
              <a:rPr lang="en-GB" sz="700" i="1" spc="-5">
                <a:latin typeface="Arial"/>
                <a:cs typeface="Arial"/>
              </a:rPr>
              <a:t>**Any modification in the Processor listing shall </a:t>
            </a:r>
            <a:r>
              <a:rPr lang="en-GB" sz="700" i="1">
                <a:latin typeface="Arial"/>
                <a:cs typeface="Arial"/>
              </a:rPr>
              <a:t>be </a:t>
            </a:r>
            <a:r>
              <a:rPr lang="en-GB" sz="700" i="1" spc="-5">
                <a:latin typeface="Arial"/>
                <a:cs typeface="Arial"/>
              </a:rPr>
              <a:t>agreed in writing between </a:t>
            </a:r>
            <a:r>
              <a:rPr lang="en-GB" sz="700" i="1" spc="-10">
                <a:latin typeface="Arial"/>
                <a:cs typeface="Arial"/>
              </a:rPr>
              <a:t>the </a:t>
            </a:r>
            <a:r>
              <a:rPr lang="en-GB" sz="700" i="1" spc="-5">
                <a:latin typeface="Arial"/>
                <a:cs typeface="Arial"/>
              </a:rPr>
              <a:t> parties,</a:t>
            </a:r>
            <a:r>
              <a:rPr lang="en-GB" sz="700" i="1">
                <a:latin typeface="Arial"/>
                <a:cs typeface="Arial"/>
              </a:rPr>
              <a:t> </a:t>
            </a:r>
            <a:r>
              <a:rPr lang="en-GB" sz="700" i="1" spc="-5">
                <a:latin typeface="Arial"/>
                <a:cs typeface="Arial"/>
              </a:rPr>
              <a:t>either</a:t>
            </a:r>
            <a:r>
              <a:rPr lang="en-GB" sz="700" i="1">
                <a:latin typeface="Arial"/>
                <a:cs typeface="Arial"/>
              </a:rPr>
              <a:t> </a:t>
            </a:r>
            <a:r>
              <a:rPr lang="en-GB" sz="700" i="1" spc="-5">
                <a:latin typeface="Arial"/>
                <a:cs typeface="Arial"/>
              </a:rPr>
              <a:t>through</a:t>
            </a:r>
            <a:r>
              <a:rPr lang="en-GB" sz="700" i="1">
                <a:latin typeface="Arial"/>
                <a:cs typeface="Arial"/>
              </a:rPr>
              <a:t> </a:t>
            </a:r>
            <a:r>
              <a:rPr lang="en-GB" sz="700" i="1" spc="-5">
                <a:latin typeface="Arial"/>
                <a:cs typeface="Arial"/>
              </a:rPr>
              <a:t>an</a:t>
            </a:r>
            <a:r>
              <a:rPr lang="en-GB" sz="700" i="1">
                <a:latin typeface="Arial"/>
                <a:cs typeface="Arial"/>
              </a:rPr>
              <a:t> </a:t>
            </a:r>
            <a:r>
              <a:rPr lang="en-GB" sz="700" i="1" spc="-5">
                <a:latin typeface="Arial"/>
                <a:cs typeface="Arial"/>
              </a:rPr>
              <a:t>Amendment</a:t>
            </a:r>
            <a:r>
              <a:rPr lang="en-GB" sz="700" i="1">
                <a:latin typeface="Arial"/>
                <a:cs typeface="Arial"/>
              </a:rPr>
              <a:t> </a:t>
            </a:r>
            <a:r>
              <a:rPr lang="en-GB" sz="700" i="1" spc="-5">
                <a:latin typeface="Arial"/>
                <a:cs typeface="Arial"/>
              </a:rPr>
              <a:t>to</a:t>
            </a:r>
            <a:r>
              <a:rPr lang="en-GB" sz="700" i="1">
                <a:latin typeface="Arial"/>
                <a:cs typeface="Arial"/>
              </a:rPr>
              <a:t> </a:t>
            </a:r>
            <a:r>
              <a:rPr lang="en-GB" sz="700" i="1" spc="-5">
                <a:latin typeface="Arial"/>
                <a:cs typeface="Arial"/>
              </a:rPr>
              <a:t>this</a:t>
            </a:r>
            <a:r>
              <a:rPr lang="en-GB" sz="700" i="1">
                <a:latin typeface="Arial"/>
                <a:cs typeface="Arial"/>
              </a:rPr>
              <a:t> </a:t>
            </a:r>
            <a:r>
              <a:rPr lang="en-GB" sz="700" i="1" spc="-5">
                <a:latin typeface="Arial"/>
                <a:cs typeface="Arial"/>
              </a:rPr>
              <a:t>Agreement</a:t>
            </a:r>
            <a:r>
              <a:rPr lang="en-GB" sz="700" i="1">
                <a:latin typeface="Arial"/>
                <a:cs typeface="Arial"/>
              </a:rPr>
              <a:t> or</a:t>
            </a:r>
            <a:r>
              <a:rPr lang="en-GB" sz="700" i="1" spc="5">
                <a:latin typeface="Arial"/>
                <a:cs typeface="Arial"/>
              </a:rPr>
              <a:t> </a:t>
            </a:r>
            <a:r>
              <a:rPr lang="en-GB" sz="700" i="1" spc="-5">
                <a:latin typeface="Arial"/>
                <a:cs typeface="Arial"/>
              </a:rPr>
              <a:t>included</a:t>
            </a:r>
            <a:r>
              <a:rPr lang="en-GB" sz="700" i="1">
                <a:latin typeface="Arial"/>
                <a:cs typeface="Arial"/>
              </a:rPr>
              <a:t> </a:t>
            </a:r>
            <a:r>
              <a:rPr lang="en-GB" sz="700" i="1" spc="-5">
                <a:latin typeface="Arial"/>
                <a:cs typeface="Arial"/>
              </a:rPr>
              <a:t>in</a:t>
            </a:r>
            <a:r>
              <a:rPr lang="en-GB" sz="700" i="1">
                <a:latin typeface="Arial"/>
                <a:cs typeface="Arial"/>
              </a:rPr>
              <a:t> </a:t>
            </a:r>
            <a:r>
              <a:rPr lang="en-GB" sz="700" i="1" spc="-10">
                <a:latin typeface="Arial"/>
                <a:cs typeface="Arial"/>
              </a:rPr>
              <a:t>the </a:t>
            </a:r>
            <a:r>
              <a:rPr lang="en-GB" sz="700" i="1" spc="-5">
                <a:latin typeface="Arial"/>
                <a:cs typeface="Arial"/>
              </a:rPr>
              <a:t> applicable Sales Order or other relevant project agreement. If only the category </a:t>
            </a:r>
            <a:r>
              <a:rPr lang="en-GB" sz="700" i="1">
                <a:latin typeface="Arial"/>
                <a:cs typeface="Arial"/>
              </a:rPr>
              <a:t>of </a:t>
            </a:r>
            <a:r>
              <a:rPr lang="en-GB" sz="700" i="1" spc="5">
                <a:latin typeface="Arial"/>
                <a:cs typeface="Arial"/>
              </a:rPr>
              <a:t> </a:t>
            </a:r>
            <a:r>
              <a:rPr lang="en-GB" sz="700" i="1" spc="-5">
                <a:latin typeface="Arial"/>
                <a:cs typeface="Arial"/>
              </a:rPr>
              <a:t>Processor is known, but </a:t>
            </a:r>
            <a:r>
              <a:rPr lang="en-GB" sz="700" i="1" spc="-10">
                <a:latin typeface="Arial"/>
                <a:cs typeface="Arial"/>
              </a:rPr>
              <a:t>the </a:t>
            </a:r>
            <a:r>
              <a:rPr lang="en-GB" sz="700" i="1" spc="-5">
                <a:latin typeface="Arial"/>
                <a:cs typeface="Arial"/>
              </a:rPr>
              <a:t>specific processor has </a:t>
            </a:r>
            <a:r>
              <a:rPr lang="en-GB" sz="700" i="1" spc="-10">
                <a:latin typeface="Arial"/>
                <a:cs typeface="Arial"/>
              </a:rPr>
              <a:t>not </a:t>
            </a:r>
            <a:r>
              <a:rPr lang="en-GB" sz="700" i="1" spc="-5">
                <a:latin typeface="Arial"/>
                <a:cs typeface="Arial"/>
              </a:rPr>
              <a:t>yet been selected, </a:t>
            </a:r>
            <a:r>
              <a:rPr lang="en-GB" sz="700" i="1">
                <a:latin typeface="Arial"/>
                <a:cs typeface="Arial"/>
              </a:rPr>
              <a:t>state </a:t>
            </a:r>
            <a:r>
              <a:rPr lang="en-GB" sz="700" i="1" spc="-5">
                <a:latin typeface="Arial"/>
                <a:cs typeface="Arial"/>
              </a:rPr>
              <a:t>the </a:t>
            </a:r>
            <a:r>
              <a:rPr lang="en-GB" sz="700" i="1">
                <a:latin typeface="Arial"/>
                <a:cs typeface="Arial"/>
              </a:rPr>
              <a:t> </a:t>
            </a:r>
            <a:r>
              <a:rPr lang="en-GB" sz="700" i="1" spc="-5">
                <a:latin typeface="Arial"/>
                <a:cs typeface="Arial"/>
              </a:rPr>
              <a:t>category </a:t>
            </a:r>
            <a:r>
              <a:rPr lang="en-GB" sz="700" i="1">
                <a:latin typeface="Arial"/>
                <a:cs typeface="Arial"/>
              </a:rPr>
              <a:t>of</a:t>
            </a:r>
            <a:r>
              <a:rPr lang="en-GB" sz="700" i="1" spc="-5">
                <a:latin typeface="Arial"/>
                <a:cs typeface="Arial"/>
              </a:rPr>
              <a:t> Processor</a:t>
            </a:r>
            <a:r>
              <a:rPr lang="en-GB" sz="700" i="1" spc="5">
                <a:latin typeface="Arial"/>
                <a:cs typeface="Arial"/>
              </a:rPr>
              <a:t> </a:t>
            </a:r>
            <a:r>
              <a:rPr lang="en-GB" sz="700" i="1" spc="-5">
                <a:latin typeface="Arial"/>
                <a:cs typeface="Arial"/>
              </a:rPr>
              <a:t>and</a:t>
            </a:r>
            <a:r>
              <a:rPr lang="en-GB" sz="700" i="1" spc="-10">
                <a:latin typeface="Arial"/>
                <a:cs typeface="Arial"/>
              </a:rPr>
              <a:t> </a:t>
            </a:r>
            <a:r>
              <a:rPr lang="en-GB" sz="700" i="1" spc="-5">
                <a:latin typeface="Arial"/>
                <a:cs typeface="Arial"/>
              </a:rPr>
              <a:t>likely location(s).</a:t>
            </a:r>
            <a:endParaRPr lang="en-GB" sz="700">
              <a:latin typeface="Arial"/>
              <a:cs typeface="Arial"/>
            </a:endParaRPr>
          </a:p>
        </p:txBody>
      </p:sp>
      <p:sp>
        <p:nvSpPr>
          <p:cNvPr id="13" name="object 4">
            <a:extLst>
              <a:ext uri="{FF2B5EF4-FFF2-40B4-BE49-F238E27FC236}">
                <a16:creationId xmlns:a16="http://schemas.microsoft.com/office/drawing/2014/main" id="{E37991A0-AECB-49D7-8F91-E9EFF3DADFC4}"/>
              </a:ext>
            </a:extLst>
          </p:cNvPr>
          <p:cNvSpPr txBox="1"/>
          <p:nvPr/>
        </p:nvSpPr>
        <p:spPr>
          <a:xfrm>
            <a:off x="8202613" y="562905"/>
            <a:ext cx="3530731" cy="5407535"/>
          </a:xfrm>
          <a:prstGeom prst="rect">
            <a:avLst/>
          </a:prstGeom>
        </p:spPr>
        <p:txBody>
          <a:bodyPr vert="horz" wrap="square" lIns="0" tIns="19685" rIns="0" bIns="0" numCol="1" spcCol="360000" rtlCol="0">
            <a:noAutofit/>
          </a:bodyPr>
          <a:lstStyle/>
          <a:p>
            <a:pPr marL="12700" marR="5080" algn="just">
              <a:spcBef>
                <a:spcPts val="300"/>
              </a:spcBef>
              <a:spcAft>
                <a:spcPts val="300"/>
              </a:spcAft>
            </a:pPr>
            <a:r>
              <a:rPr lang="en-GB" sz="700" spc="-5">
                <a:latin typeface="Arial"/>
                <a:cs typeface="Arial"/>
              </a:rPr>
              <a:t>The</a:t>
            </a:r>
            <a:r>
              <a:rPr lang="en-GB" sz="700" spc="-25">
                <a:latin typeface="Arial"/>
                <a:cs typeface="Arial"/>
              </a:rPr>
              <a:t> </a:t>
            </a:r>
            <a:r>
              <a:rPr lang="en-GB" sz="700" spc="-5">
                <a:latin typeface="Arial"/>
                <a:cs typeface="Arial"/>
              </a:rPr>
              <a:t>Supplier</a:t>
            </a:r>
            <a:r>
              <a:rPr lang="en-GB" sz="700" spc="-30">
                <a:latin typeface="Arial"/>
                <a:cs typeface="Arial"/>
              </a:rPr>
              <a:t> </a:t>
            </a:r>
            <a:r>
              <a:rPr lang="en-GB" sz="700" spc="-5">
                <a:latin typeface="Arial"/>
                <a:cs typeface="Arial"/>
              </a:rPr>
              <a:t>and</a:t>
            </a:r>
            <a:r>
              <a:rPr lang="en-GB" sz="700" spc="-20">
                <a:latin typeface="Arial"/>
                <a:cs typeface="Arial"/>
              </a:rPr>
              <a:t> </a:t>
            </a:r>
            <a:r>
              <a:rPr lang="en-GB" sz="700" spc="-5">
                <a:latin typeface="Arial"/>
                <a:cs typeface="Arial"/>
              </a:rPr>
              <a:t>all</a:t>
            </a:r>
            <a:r>
              <a:rPr lang="en-GB" sz="700" spc="-25">
                <a:latin typeface="Arial"/>
                <a:cs typeface="Arial"/>
              </a:rPr>
              <a:t> </a:t>
            </a:r>
            <a:r>
              <a:rPr lang="en-GB" sz="700" spc="-5">
                <a:latin typeface="Arial"/>
                <a:cs typeface="Arial"/>
              </a:rPr>
              <a:t>sub-processors agreed</a:t>
            </a:r>
            <a:r>
              <a:rPr lang="en-GB" sz="700" spc="-25">
                <a:latin typeface="Arial"/>
                <a:cs typeface="Arial"/>
              </a:rPr>
              <a:t> </a:t>
            </a:r>
            <a:r>
              <a:rPr lang="en-GB" sz="700" spc="-5">
                <a:latin typeface="Arial"/>
                <a:cs typeface="Arial"/>
              </a:rPr>
              <a:t>with</a:t>
            </a:r>
            <a:r>
              <a:rPr lang="en-GB" sz="700" spc="-20">
                <a:latin typeface="Arial"/>
                <a:cs typeface="Arial"/>
              </a:rPr>
              <a:t> </a:t>
            </a:r>
            <a:r>
              <a:rPr lang="en-GB" sz="700" spc="-5">
                <a:latin typeface="Arial"/>
                <a:cs typeface="Arial"/>
              </a:rPr>
              <a:t>the</a:t>
            </a:r>
            <a:r>
              <a:rPr lang="en-GB" sz="700" spc="-25">
                <a:latin typeface="Arial"/>
                <a:cs typeface="Arial"/>
              </a:rPr>
              <a:t> </a:t>
            </a:r>
            <a:r>
              <a:rPr lang="en-GB" sz="700" spc="-5">
                <a:latin typeface="Arial"/>
                <a:cs typeface="Arial"/>
              </a:rPr>
              <a:t>Client</a:t>
            </a:r>
            <a:r>
              <a:rPr lang="en-GB" sz="700" spc="-10">
                <a:latin typeface="Arial"/>
                <a:cs typeface="Arial"/>
              </a:rPr>
              <a:t> </a:t>
            </a:r>
            <a:r>
              <a:rPr lang="en-GB" sz="700" spc="-5">
                <a:latin typeface="Arial"/>
                <a:cs typeface="Arial"/>
              </a:rPr>
              <a:t>and</a:t>
            </a:r>
            <a:r>
              <a:rPr lang="en-GB" sz="700" spc="-25">
                <a:latin typeface="Arial"/>
                <a:cs typeface="Arial"/>
              </a:rPr>
              <a:t> </a:t>
            </a:r>
            <a:r>
              <a:rPr lang="en-GB" sz="700" spc="-5">
                <a:latin typeface="Arial"/>
                <a:cs typeface="Arial"/>
              </a:rPr>
              <a:t>as</a:t>
            </a:r>
            <a:r>
              <a:rPr lang="en-GB" sz="700" spc="-20">
                <a:latin typeface="Arial"/>
                <a:cs typeface="Arial"/>
              </a:rPr>
              <a:t> </a:t>
            </a:r>
            <a:r>
              <a:rPr lang="en-GB" sz="700" spc="-5">
                <a:latin typeface="Arial"/>
                <a:cs typeface="Arial"/>
              </a:rPr>
              <a:t>listed</a:t>
            </a:r>
            <a:r>
              <a:rPr lang="en-GB" sz="700" spc="-15">
                <a:latin typeface="Arial"/>
                <a:cs typeface="Arial"/>
              </a:rPr>
              <a:t> </a:t>
            </a:r>
            <a:r>
              <a:rPr lang="en-GB" sz="700" spc="-5">
                <a:latin typeface="Arial"/>
                <a:cs typeface="Arial"/>
              </a:rPr>
              <a:t>in</a:t>
            </a:r>
            <a:r>
              <a:rPr lang="en-GB" sz="700" spc="-25">
                <a:latin typeface="Arial"/>
                <a:cs typeface="Arial"/>
              </a:rPr>
              <a:t> </a:t>
            </a:r>
            <a:r>
              <a:rPr lang="en-GB" sz="700" spc="-5">
                <a:latin typeface="Arial"/>
                <a:cs typeface="Arial"/>
              </a:rPr>
              <a:t>Schedule </a:t>
            </a:r>
            <a:r>
              <a:rPr lang="en-GB" sz="700">
                <a:latin typeface="Arial"/>
                <a:cs typeface="Arial"/>
              </a:rPr>
              <a:t> </a:t>
            </a:r>
            <a:r>
              <a:rPr lang="en-GB" sz="700" spc="-5">
                <a:latin typeface="Arial"/>
                <a:cs typeface="Arial"/>
              </a:rPr>
              <a:t>1 will have in place appropriate organisational and technical measures to safeguard </a:t>
            </a:r>
            <a:r>
              <a:rPr lang="en-GB" sz="700">
                <a:latin typeface="Arial"/>
                <a:cs typeface="Arial"/>
              </a:rPr>
              <a:t> </a:t>
            </a:r>
            <a:r>
              <a:rPr lang="en-GB" sz="700" spc="-10">
                <a:latin typeface="Arial"/>
                <a:cs typeface="Arial"/>
              </a:rPr>
              <a:t>the</a:t>
            </a:r>
            <a:r>
              <a:rPr lang="en-GB" sz="700" spc="-5">
                <a:latin typeface="Arial"/>
                <a:cs typeface="Arial"/>
              </a:rPr>
              <a:t> Personal</a:t>
            </a:r>
            <a:r>
              <a:rPr lang="en-GB" sz="700">
                <a:latin typeface="Arial"/>
                <a:cs typeface="Arial"/>
              </a:rPr>
              <a:t> Data</a:t>
            </a:r>
            <a:r>
              <a:rPr lang="en-GB" sz="700" spc="5">
                <a:latin typeface="Arial"/>
                <a:cs typeface="Arial"/>
              </a:rPr>
              <a:t> </a:t>
            </a:r>
            <a:r>
              <a:rPr lang="en-GB" sz="700" spc="-5">
                <a:latin typeface="Arial"/>
                <a:cs typeface="Arial"/>
              </a:rPr>
              <a:t>being</a:t>
            </a:r>
            <a:r>
              <a:rPr lang="en-GB" sz="700">
                <a:latin typeface="Arial"/>
                <a:cs typeface="Arial"/>
              </a:rPr>
              <a:t> </a:t>
            </a:r>
            <a:r>
              <a:rPr lang="en-GB" sz="700" spc="-5">
                <a:latin typeface="Arial"/>
                <a:cs typeface="Arial"/>
              </a:rPr>
              <a:t>processed</a:t>
            </a:r>
            <a:r>
              <a:rPr lang="en-GB" sz="700">
                <a:latin typeface="Arial"/>
                <a:cs typeface="Arial"/>
              </a:rPr>
              <a:t> </a:t>
            </a:r>
            <a:r>
              <a:rPr lang="en-GB" sz="700" spc="-5">
                <a:latin typeface="Arial"/>
                <a:cs typeface="Arial"/>
              </a:rPr>
              <a:t>under</a:t>
            </a:r>
            <a:r>
              <a:rPr lang="en-GB" sz="700">
                <a:latin typeface="Arial"/>
                <a:cs typeface="Arial"/>
              </a:rPr>
              <a:t> </a:t>
            </a:r>
            <a:r>
              <a:rPr lang="en-GB" sz="700" spc="-5">
                <a:latin typeface="Arial"/>
                <a:cs typeface="Arial"/>
              </a:rPr>
              <a:t>this</a:t>
            </a:r>
            <a:r>
              <a:rPr lang="en-GB" sz="700">
                <a:latin typeface="Arial"/>
                <a:cs typeface="Arial"/>
              </a:rPr>
              <a:t> </a:t>
            </a:r>
            <a:r>
              <a:rPr lang="en-GB" sz="700" spc="-5">
                <a:latin typeface="Arial"/>
                <a:cs typeface="Arial"/>
              </a:rPr>
              <a:t>data</a:t>
            </a:r>
            <a:r>
              <a:rPr lang="en-GB" sz="700">
                <a:latin typeface="Arial"/>
                <a:cs typeface="Arial"/>
              </a:rPr>
              <a:t> </a:t>
            </a:r>
            <a:r>
              <a:rPr lang="en-GB" sz="700" spc="-5">
                <a:latin typeface="Arial"/>
                <a:cs typeface="Arial"/>
              </a:rPr>
              <a:t>transfer</a:t>
            </a:r>
            <a:r>
              <a:rPr lang="en-GB" sz="700">
                <a:latin typeface="Arial"/>
                <a:cs typeface="Arial"/>
              </a:rPr>
              <a:t> </a:t>
            </a:r>
            <a:r>
              <a:rPr lang="en-GB" sz="700" spc="-5">
                <a:latin typeface="Arial"/>
                <a:cs typeface="Arial"/>
              </a:rPr>
              <a:t>agreement.</a:t>
            </a:r>
            <a:r>
              <a:rPr lang="en-GB" sz="700">
                <a:latin typeface="Arial"/>
                <a:cs typeface="Arial"/>
              </a:rPr>
              <a:t> </a:t>
            </a:r>
            <a:r>
              <a:rPr lang="en-GB" sz="700" spc="-5">
                <a:latin typeface="Arial"/>
                <a:cs typeface="Arial"/>
              </a:rPr>
              <a:t>The </a:t>
            </a:r>
            <a:r>
              <a:rPr lang="en-GB" sz="700">
                <a:latin typeface="Arial"/>
                <a:cs typeface="Arial"/>
              </a:rPr>
              <a:t> </a:t>
            </a:r>
            <a:r>
              <a:rPr lang="en-GB" sz="700" spc="-5">
                <a:latin typeface="Arial"/>
                <a:cs typeface="Arial"/>
              </a:rPr>
              <a:t>organisational,</a:t>
            </a:r>
            <a:r>
              <a:rPr lang="en-GB" sz="700" spc="125">
                <a:latin typeface="Arial"/>
                <a:cs typeface="Arial"/>
              </a:rPr>
              <a:t> </a:t>
            </a:r>
            <a:r>
              <a:rPr lang="en-GB" sz="700" spc="-5">
                <a:latin typeface="Arial"/>
                <a:cs typeface="Arial"/>
              </a:rPr>
              <a:t>operational</a:t>
            </a:r>
            <a:r>
              <a:rPr lang="en-GB" sz="700" spc="125">
                <a:latin typeface="Arial"/>
                <a:cs typeface="Arial"/>
              </a:rPr>
              <a:t> </a:t>
            </a:r>
            <a:r>
              <a:rPr lang="en-GB" sz="700" spc="-10">
                <a:latin typeface="Arial"/>
                <a:cs typeface="Arial"/>
              </a:rPr>
              <a:t>and</a:t>
            </a:r>
            <a:r>
              <a:rPr lang="en-GB" sz="700" spc="125">
                <a:latin typeface="Arial"/>
                <a:cs typeface="Arial"/>
              </a:rPr>
              <a:t> </a:t>
            </a:r>
            <a:r>
              <a:rPr lang="en-GB" sz="700" spc="-5">
                <a:latin typeface="Arial"/>
                <a:cs typeface="Arial"/>
              </a:rPr>
              <a:t>technological</a:t>
            </a:r>
            <a:r>
              <a:rPr lang="en-GB" sz="700" spc="125">
                <a:latin typeface="Arial"/>
                <a:cs typeface="Arial"/>
              </a:rPr>
              <a:t> </a:t>
            </a:r>
            <a:r>
              <a:rPr lang="en-GB" sz="700" spc="-5">
                <a:latin typeface="Arial"/>
                <a:cs typeface="Arial"/>
              </a:rPr>
              <a:t>processes</a:t>
            </a:r>
            <a:r>
              <a:rPr lang="en-GB" sz="700" spc="125">
                <a:latin typeface="Arial"/>
                <a:cs typeface="Arial"/>
              </a:rPr>
              <a:t> </a:t>
            </a:r>
            <a:r>
              <a:rPr lang="en-GB" sz="700" spc="-5">
                <a:latin typeface="Arial"/>
                <a:cs typeface="Arial"/>
              </a:rPr>
              <a:t>and</a:t>
            </a:r>
            <a:r>
              <a:rPr lang="en-GB" sz="700" spc="125">
                <a:latin typeface="Arial"/>
                <a:cs typeface="Arial"/>
              </a:rPr>
              <a:t> </a:t>
            </a:r>
            <a:r>
              <a:rPr lang="en-GB" sz="700" spc="-5">
                <a:latin typeface="Arial"/>
                <a:cs typeface="Arial"/>
              </a:rPr>
              <a:t>procedures</a:t>
            </a:r>
            <a:r>
              <a:rPr lang="en-GB" sz="700" spc="120">
                <a:latin typeface="Arial"/>
                <a:cs typeface="Arial"/>
              </a:rPr>
              <a:t> </a:t>
            </a:r>
            <a:r>
              <a:rPr lang="en-GB" sz="700" spc="-5">
                <a:latin typeface="Arial"/>
                <a:cs typeface="Arial"/>
              </a:rPr>
              <a:t>adopted </a:t>
            </a:r>
            <a:r>
              <a:rPr lang="en-GB" sz="700">
                <a:latin typeface="Arial"/>
                <a:cs typeface="Arial"/>
              </a:rPr>
              <a:t> </a:t>
            </a:r>
            <a:r>
              <a:rPr lang="en-GB" sz="700" spc="-10">
                <a:latin typeface="Arial"/>
                <a:cs typeface="Arial"/>
              </a:rPr>
              <a:t>are </a:t>
            </a:r>
            <a:r>
              <a:rPr lang="en-GB" sz="700" spc="-5">
                <a:latin typeface="Arial"/>
                <a:cs typeface="Arial"/>
              </a:rPr>
              <a:t>required to comply </a:t>
            </a:r>
            <a:r>
              <a:rPr lang="en-GB" sz="700">
                <a:latin typeface="Arial"/>
                <a:cs typeface="Arial"/>
              </a:rPr>
              <a:t>with </a:t>
            </a:r>
            <a:r>
              <a:rPr lang="en-GB" sz="700" spc="-5">
                <a:latin typeface="Arial"/>
                <a:cs typeface="Arial"/>
              </a:rPr>
              <a:t>the requirements </a:t>
            </a:r>
            <a:r>
              <a:rPr lang="en-GB" sz="700">
                <a:latin typeface="Arial"/>
                <a:cs typeface="Arial"/>
              </a:rPr>
              <a:t>of </a:t>
            </a:r>
            <a:r>
              <a:rPr lang="en-GB" sz="700" spc="-5">
                <a:latin typeface="Arial"/>
                <a:cs typeface="Arial"/>
              </a:rPr>
              <a:t>ISO/IEC 27002 (ISO/IEC 17799) </a:t>
            </a:r>
            <a:r>
              <a:rPr lang="en-GB" sz="700" spc="-10">
                <a:latin typeface="Arial"/>
                <a:cs typeface="Arial"/>
              </a:rPr>
              <a:t>as </a:t>
            </a:r>
            <a:r>
              <a:rPr lang="en-GB" sz="700" spc="-5">
                <a:latin typeface="Arial"/>
                <a:cs typeface="Arial"/>
              </a:rPr>
              <a:t> appropriate to the services being provided. Supplier will use ISO/IEC 27002 as a </a:t>
            </a:r>
            <a:r>
              <a:rPr lang="en-GB" sz="700">
                <a:latin typeface="Arial"/>
                <a:cs typeface="Arial"/>
              </a:rPr>
              <a:t> </a:t>
            </a:r>
            <a:r>
              <a:rPr lang="en-GB" sz="700" spc="-5">
                <a:latin typeface="Arial"/>
                <a:cs typeface="Arial"/>
              </a:rPr>
              <a:t>basis</a:t>
            </a:r>
            <a:r>
              <a:rPr lang="en-GB" sz="700" spc="-25">
                <a:latin typeface="Arial"/>
                <a:cs typeface="Arial"/>
              </a:rPr>
              <a:t> </a:t>
            </a:r>
            <a:r>
              <a:rPr lang="en-GB" sz="700" spc="-5">
                <a:latin typeface="Arial"/>
                <a:cs typeface="Arial"/>
              </a:rPr>
              <a:t>for</a:t>
            </a:r>
            <a:r>
              <a:rPr lang="en-GB" sz="700" spc="-40">
                <a:latin typeface="Arial"/>
                <a:cs typeface="Arial"/>
              </a:rPr>
              <a:t> </a:t>
            </a:r>
            <a:r>
              <a:rPr lang="en-GB" sz="700" spc="-5">
                <a:latin typeface="Arial"/>
                <a:cs typeface="Arial"/>
              </a:rPr>
              <a:t>auditing</a:t>
            </a:r>
            <a:r>
              <a:rPr lang="en-GB" sz="700" spc="-20">
                <a:latin typeface="Arial"/>
                <a:cs typeface="Arial"/>
              </a:rPr>
              <a:t> </a:t>
            </a:r>
            <a:r>
              <a:rPr lang="en-GB" sz="700" spc="-5">
                <a:latin typeface="Arial"/>
                <a:cs typeface="Arial"/>
              </a:rPr>
              <a:t>compliance</a:t>
            </a:r>
            <a:r>
              <a:rPr lang="en-GB" sz="700" spc="-40">
                <a:latin typeface="Arial"/>
                <a:cs typeface="Arial"/>
              </a:rPr>
              <a:t> </a:t>
            </a:r>
            <a:r>
              <a:rPr lang="en-GB" sz="700">
                <a:latin typeface="Arial"/>
                <a:cs typeface="Arial"/>
              </a:rPr>
              <a:t>with</a:t>
            </a:r>
            <a:r>
              <a:rPr lang="en-GB" sz="700" spc="-35">
                <a:latin typeface="Arial"/>
                <a:cs typeface="Arial"/>
              </a:rPr>
              <a:t> </a:t>
            </a:r>
            <a:r>
              <a:rPr lang="en-GB" sz="700" spc="-5">
                <a:latin typeface="Arial"/>
                <a:cs typeface="Arial"/>
              </a:rPr>
              <a:t>the</a:t>
            </a:r>
            <a:r>
              <a:rPr lang="en-GB" sz="700" spc="-25">
                <a:latin typeface="Arial"/>
                <a:cs typeface="Arial"/>
              </a:rPr>
              <a:t> </a:t>
            </a:r>
            <a:r>
              <a:rPr lang="en-GB" sz="700" spc="-5">
                <a:latin typeface="Arial"/>
                <a:cs typeface="Arial"/>
              </a:rPr>
              <a:t>guarantees</a:t>
            </a:r>
            <a:r>
              <a:rPr lang="en-GB" sz="700" spc="-20">
                <a:latin typeface="Arial"/>
                <a:cs typeface="Arial"/>
              </a:rPr>
              <a:t> </a:t>
            </a:r>
            <a:r>
              <a:rPr lang="en-GB" sz="700" spc="-5">
                <a:latin typeface="Arial"/>
                <a:cs typeface="Arial"/>
              </a:rPr>
              <a:t>Supplier</a:t>
            </a:r>
            <a:r>
              <a:rPr lang="en-GB" sz="700" spc="-25">
                <a:latin typeface="Arial"/>
                <a:cs typeface="Arial"/>
              </a:rPr>
              <a:t> </a:t>
            </a:r>
            <a:r>
              <a:rPr lang="en-GB" sz="700" spc="-5">
                <a:latin typeface="Arial"/>
                <a:cs typeface="Arial"/>
              </a:rPr>
              <a:t>provides</a:t>
            </a:r>
            <a:r>
              <a:rPr lang="en-GB" sz="700" spc="-35">
                <a:latin typeface="Arial"/>
                <a:cs typeface="Arial"/>
              </a:rPr>
              <a:t> </a:t>
            </a:r>
            <a:r>
              <a:rPr lang="en-GB" sz="700" spc="-5">
                <a:latin typeface="Arial"/>
                <a:cs typeface="Arial"/>
              </a:rPr>
              <a:t>in</a:t>
            </a:r>
            <a:r>
              <a:rPr lang="en-GB" sz="700" spc="-20">
                <a:latin typeface="Arial"/>
                <a:cs typeface="Arial"/>
              </a:rPr>
              <a:t> </a:t>
            </a:r>
            <a:r>
              <a:rPr lang="en-GB" sz="700" spc="-5">
                <a:latin typeface="Arial"/>
                <a:cs typeface="Arial"/>
              </a:rPr>
              <a:t>relation</a:t>
            </a:r>
            <a:r>
              <a:rPr lang="en-GB" sz="700" spc="-40">
                <a:latin typeface="Arial"/>
                <a:cs typeface="Arial"/>
              </a:rPr>
              <a:t> </a:t>
            </a:r>
            <a:r>
              <a:rPr lang="en-GB" sz="700">
                <a:latin typeface="Arial"/>
                <a:cs typeface="Arial"/>
              </a:rPr>
              <a:t>to</a:t>
            </a:r>
            <a:r>
              <a:rPr lang="en-GB" sz="700" spc="-40">
                <a:latin typeface="Arial"/>
                <a:cs typeface="Arial"/>
              </a:rPr>
              <a:t> </a:t>
            </a:r>
            <a:r>
              <a:rPr lang="en-GB" sz="700" spc="-5">
                <a:latin typeface="Arial"/>
                <a:cs typeface="Arial"/>
              </a:rPr>
              <a:t>this </a:t>
            </a:r>
            <a:r>
              <a:rPr lang="en-GB" sz="700">
                <a:latin typeface="Arial"/>
                <a:cs typeface="Arial"/>
              </a:rPr>
              <a:t> </a:t>
            </a:r>
            <a:r>
              <a:rPr lang="en-GB" sz="700" spc="-5">
                <a:latin typeface="Arial"/>
                <a:cs typeface="Arial"/>
              </a:rPr>
              <a:t>obligation.</a:t>
            </a:r>
            <a:endParaRPr lang="en-GB" sz="700">
              <a:latin typeface="Arial"/>
              <a:cs typeface="Arial"/>
            </a:endParaRPr>
          </a:p>
          <a:p>
            <a:pPr marL="12700">
              <a:spcBef>
                <a:spcPts val="300"/>
              </a:spcBef>
              <a:spcAft>
                <a:spcPts val="300"/>
              </a:spcAft>
            </a:pPr>
            <a:r>
              <a:rPr lang="en-GB" sz="700" spc="-5">
                <a:latin typeface="Arial"/>
                <a:cs typeface="Arial"/>
              </a:rPr>
              <a:t>The measures</a:t>
            </a:r>
            <a:r>
              <a:rPr lang="en-GB" sz="700" spc="5">
                <a:latin typeface="Arial"/>
                <a:cs typeface="Arial"/>
              </a:rPr>
              <a:t> </a:t>
            </a:r>
            <a:r>
              <a:rPr lang="en-GB" sz="700" spc="-5">
                <a:latin typeface="Arial"/>
                <a:cs typeface="Arial"/>
              </a:rPr>
              <a:t>in</a:t>
            </a:r>
            <a:r>
              <a:rPr lang="en-GB" sz="700" spc="10">
                <a:latin typeface="Arial"/>
                <a:cs typeface="Arial"/>
              </a:rPr>
              <a:t> </a:t>
            </a:r>
            <a:r>
              <a:rPr lang="en-GB" sz="700" spc="-5">
                <a:latin typeface="Arial"/>
                <a:cs typeface="Arial"/>
              </a:rPr>
              <a:t>place</a:t>
            </a:r>
            <a:r>
              <a:rPr lang="en-GB" sz="700">
                <a:latin typeface="Arial"/>
                <a:cs typeface="Arial"/>
              </a:rPr>
              <a:t> </a:t>
            </a:r>
            <a:r>
              <a:rPr lang="en-GB" sz="700" spc="-5">
                <a:latin typeface="Arial"/>
                <a:cs typeface="Arial"/>
              </a:rPr>
              <a:t>will</a:t>
            </a:r>
            <a:r>
              <a:rPr lang="en-GB" sz="700" spc="20">
                <a:latin typeface="Arial"/>
                <a:cs typeface="Arial"/>
              </a:rPr>
              <a:t> </a:t>
            </a:r>
            <a:r>
              <a:rPr lang="en-GB" sz="700" spc="-5">
                <a:latin typeface="Arial"/>
                <a:cs typeface="Arial"/>
              </a:rPr>
              <a:t>include</a:t>
            </a:r>
            <a:r>
              <a:rPr lang="en-GB" sz="700" spc="15">
                <a:latin typeface="Arial"/>
                <a:cs typeface="Arial"/>
              </a:rPr>
              <a:t> </a:t>
            </a:r>
            <a:r>
              <a:rPr lang="en-GB" sz="700" spc="-5">
                <a:latin typeface="Arial"/>
                <a:cs typeface="Arial"/>
              </a:rPr>
              <a:t>the following</a:t>
            </a:r>
            <a:r>
              <a:rPr lang="en-GB" sz="700">
                <a:latin typeface="Arial"/>
                <a:cs typeface="Arial"/>
              </a:rPr>
              <a:t> </a:t>
            </a:r>
            <a:r>
              <a:rPr lang="en-GB" sz="700" spc="-5">
                <a:latin typeface="Arial"/>
                <a:cs typeface="Arial"/>
              </a:rPr>
              <a:t>minimum</a:t>
            </a:r>
            <a:r>
              <a:rPr lang="en-GB" sz="700" spc="15">
                <a:latin typeface="Arial"/>
                <a:cs typeface="Arial"/>
              </a:rPr>
              <a:t> </a:t>
            </a:r>
            <a:r>
              <a:rPr lang="en-GB" sz="700" spc="-5">
                <a:latin typeface="Arial"/>
                <a:cs typeface="Arial"/>
              </a:rPr>
              <a:t>mandatory</a:t>
            </a:r>
            <a:r>
              <a:rPr lang="en-GB" sz="700" spc="10">
                <a:latin typeface="Arial"/>
                <a:cs typeface="Arial"/>
              </a:rPr>
              <a:t> </a:t>
            </a:r>
            <a:r>
              <a:rPr lang="en-GB" sz="700" spc="-5">
                <a:latin typeface="Arial"/>
                <a:cs typeface="Arial"/>
              </a:rPr>
              <a:t>requirements:</a:t>
            </a:r>
            <a:endParaRPr lang="en-GB" sz="700">
              <a:latin typeface="Arial"/>
              <a:cs typeface="Arial"/>
            </a:endParaRPr>
          </a:p>
          <a:p>
            <a:pPr marL="12700">
              <a:spcBef>
                <a:spcPts val="300"/>
              </a:spcBef>
              <a:spcAft>
                <a:spcPts val="300"/>
              </a:spcAft>
            </a:pPr>
            <a:r>
              <a:rPr lang="en-GB" sz="700" b="1" spc="-5">
                <a:latin typeface="Arial"/>
                <a:cs typeface="Arial"/>
              </a:rPr>
              <a:t>Organizational</a:t>
            </a:r>
            <a:r>
              <a:rPr lang="en-GB" sz="700" b="1" spc="-25">
                <a:latin typeface="Arial"/>
                <a:cs typeface="Arial"/>
              </a:rPr>
              <a:t> </a:t>
            </a:r>
            <a:r>
              <a:rPr lang="en-GB" sz="700" b="1" spc="-5">
                <a:latin typeface="Arial"/>
                <a:cs typeface="Arial"/>
              </a:rPr>
              <a:t>Safeguards</a:t>
            </a:r>
          </a:p>
          <a:p>
            <a:pPr marL="180000" marR="5080" indent="-180000" algn="just">
              <a:spcBef>
                <a:spcPts val="300"/>
              </a:spcBef>
              <a:spcAft>
                <a:spcPts val="300"/>
              </a:spcAft>
              <a:buFont typeface="Arial" panose="020B0604020202020204" pitchFamily="34" charset="0"/>
              <a:buChar char="•"/>
              <a:tabLst>
                <a:tab pos="241935" algn="l"/>
              </a:tabLst>
            </a:pPr>
            <a:r>
              <a:rPr lang="en-GB" sz="700" spc="-5">
                <a:latin typeface="Arial"/>
                <a:cs typeface="Arial"/>
              </a:rPr>
              <a:t>Supplier</a:t>
            </a:r>
            <a:r>
              <a:rPr lang="en-GB" sz="700" spc="-40">
                <a:latin typeface="Arial"/>
                <a:cs typeface="Arial"/>
              </a:rPr>
              <a:t> </a:t>
            </a:r>
            <a:r>
              <a:rPr lang="en-GB" sz="700" spc="-10">
                <a:latin typeface="Arial"/>
                <a:cs typeface="Arial"/>
              </a:rPr>
              <a:t>has</a:t>
            </a:r>
            <a:r>
              <a:rPr lang="en-GB" sz="700" spc="-35">
                <a:latin typeface="Arial"/>
                <a:cs typeface="Arial"/>
              </a:rPr>
              <a:t> </a:t>
            </a:r>
            <a:r>
              <a:rPr lang="en-GB" sz="700" spc="-5">
                <a:latin typeface="Arial"/>
                <a:cs typeface="Arial"/>
              </a:rPr>
              <a:t>an</a:t>
            </a:r>
            <a:r>
              <a:rPr lang="en-GB" sz="700" spc="-40">
                <a:latin typeface="Arial"/>
                <a:cs typeface="Arial"/>
              </a:rPr>
              <a:t> </a:t>
            </a:r>
            <a:r>
              <a:rPr lang="en-GB" sz="700" spc="-5">
                <a:latin typeface="Arial"/>
                <a:cs typeface="Arial"/>
              </a:rPr>
              <a:t>appointed</a:t>
            </a:r>
            <a:r>
              <a:rPr lang="en-GB" sz="700" spc="-50">
                <a:latin typeface="Arial"/>
                <a:cs typeface="Arial"/>
              </a:rPr>
              <a:t> </a:t>
            </a:r>
            <a:r>
              <a:rPr lang="en-GB" sz="700">
                <a:latin typeface="Arial"/>
                <a:cs typeface="Arial"/>
              </a:rPr>
              <a:t>data</a:t>
            </a:r>
            <a:r>
              <a:rPr lang="en-GB" sz="700" spc="-50">
                <a:latin typeface="Arial"/>
                <a:cs typeface="Arial"/>
              </a:rPr>
              <a:t> </a:t>
            </a:r>
            <a:r>
              <a:rPr lang="en-GB" sz="700" spc="-5">
                <a:latin typeface="Arial"/>
                <a:cs typeface="Arial"/>
              </a:rPr>
              <a:t>protection</a:t>
            </a:r>
            <a:r>
              <a:rPr lang="en-GB" sz="700" spc="-40">
                <a:latin typeface="Arial"/>
                <a:cs typeface="Arial"/>
              </a:rPr>
              <a:t> </a:t>
            </a:r>
            <a:r>
              <a:rPr lang="en-GB" sz="700" spc="-5">
                <a:latin typeface="Arial"/>
                <a:cs typeface="Arial"/>
              </a:rPr>
              <a:t>officer</a:t>
            </a:r>
            <a:r>
              <a:rPr lang="en-GB" sz="700" spc="-50">
                <a:latin typeface="Arial"/>
                <a:cs typeface="Arial"/>
              </a:rPr>
              <a:t> </a:t>
            </a:r>
            <a:r>
              <a:rPr lang="en-GB" sz="700" spc="-5">
                <a:latin typeface="Arial"/>
                <a:cs typeface="Arial"/>
              </a:rPr>
              <a:t>who</a:t>
            </a:r>
            <a:r>
              <a:rPr lang="en-GB" sz="700" spc="-40">
                <a:latin typeface="Arial"/>
                <a:cs typeface="Arial"/>
              </a:rPr>
              <a:t> </a:t>
            </a:r>
            <a:r>
              <a:rPr lang="en-GB" sz="700" spc="-10">
                <a:latin typeface="Arial"/>
                <a:cs typeface="Arial"/>
              </a:rPr>
              <a:t>has</a:t>
            </a:r>
            <a:r>
              <a:rPr lang="en-GB" sz="700" spc="-35">
                <a:latin typeface="Arial"/>
                <a:cs typeface="Arial"/>
              </a:rPr>
              <a:t> </a:t>
            </a:r>
            <a:r>
              <a:rPr lang="en-GB" sz="700" spc="-5">
                <a:latin typeface="Arial"/>
                <a:cs typeface="Arial"/>
              </a:rPr>
              <a:t>data</a:t>
            </a:r>
            <a:r>
              <a:rPr lang="en-GB" sz="700" spc="-40">
                <a:latin typeface="Arial"/>
                <a:cs typeface="Arial"/>
              </a:rPr>
              <a:t> </a:t>
            </a:r>
            <a:r>
              <a:rPr lang="en-GB" sz="700" spc="-5">
                <a:latin typeface="Arial"/>
                <a:cs typeface="Arial"/>
              </a:rPr>
              <a:t>protection </a:t>
            </a:r>
            <a:r>
              <a:rPr lang="en-GB" sz="700" spc="-185">
                <a:latin typeface="Arial"/>
                <a:cs typeface="Arial"/>
              </a:rPr>
              <a:t> </a:t>
            </a:r>
            <a:r>
              <a:rPr lang="en-GB" sz="700" spc="-10">
                <a:latin typeface="Arial"/>
                <a:cs typeface="Arial"/>
              </a:rPr>
              <a:t>and </a:t>
            </a:r>
            <a:r>
              <a:rPr lang="en-GB" sz="700" spc="-5">
                <a:latin typeface="Arial"/>
                <a:cs typeface="Arial"/>
              </a:rPr>
              <a:t>information security responsibilities set out as part of her duties and </a:t>
            </a:r>
            <a:r>
              <a:rPr lang="en-GB" sz="700">
                <a:latin typeface="Arial"/>
                <a:cs typeface="Arial"/>
              </a:rPr>
              <a:t> </a:t>
            </a:r>
            <a:r>
              <a:rPr lang="en-GB" sz="700" spc="-5">
                <a:latin typeface="Arial"/>
                <a:cs typeface="Arial"/>
              </a:rPr>
              <a:t>heads</a:t>
            </a:r>
            <a:r>
              <a:rPr lang="en-GB" sz="700">
                <a:latin typeface="Arial"/>
                <a:cs typeface="Arial"/>
              </a:rPr>
              <a:t> </a:t>
            </a:r>
            <a:r>
              <a:rPr lang="en-GB" sz="700" spc="-5">
                <a:latin typeface="Arial"/>
                <a:cs typeface="Arial"/>
              </a:rPr>
              <a:t>up</a:t>
            </a:r>
            <a:r>
              <a:rPr lang="en-GB" sz="700" spc="5">
                <a:latin typeface="Arial"/>
                <a:cs typeface="Arial"/>
              </a:rPr>
              <a:t> </a:t>
            </a:r>
            <a:r>
              <a:rPr lang="en-GB" sz="700" spc="-5">
                <a:latin typeface="Arial"/>
                <a:cs typeface="Arial"/>
              </a:rPr>
              <a:t>a</a:t>
            </a:r>
            <a:r>
              <a:rPr lang="en-GB" sz="700" spc="-10">
                <a:latin typeface="Arial"/>
                <a:cs typeface="Arial"/>
              </a:rPr>
              <a:t> </a:t>
            </a:r>
            <a:r>
              <a:rPr lang="en-GB" sz="700" spc="-5">
                <a:latin typeface="Arial"/>
                <a:cs typeface="Arial"/>
              </a:rPr>
              <a:t>dedicated</a:t>
            </a:r>
            <a:r>
              <a:rPr lang="en-GB" sz="700" spc="-10">
                <a:latin typeface="Arial"/>
                <a:cs typeface="Arial"/>
              </a:rPr>
              <a:t> </a:t>
            </a:r>
            <a:r>
              <a:rPr lang="en-GB" sz="700" spc="-5">
                <a:latin typeface="Arial"/>
                <a:cs typeface="Arial"/>
              </a:rPr>
              <a:t>Compliance</a:t>
            </a:r>
            <a:r>
              <a:rPr lang="en-GB" sz="700" spc="-10">
                <a:latin typeface="Arial"/>
                <a:cs typeface="Arial"/>
              </a:rPr>
              <a:t> </a:t>
            </a:r>
            <a:r>
              <a:rPr lang="en-GB" sz="700" spc="-5">
                <a:latin typeface="Arial"/>
                <a:cs typeface="Arial"/>
              </a:rPr>
              <a:t>Department.</a:t>
            </a:r>
          </a:p>
          <a:p>
            <a:pPr marL="180000" marR="6985" indent="-180000" algn="just">
              <a:spcBef>
                <a:spcPts val="300"/>
              </a:spcBef>
              <a:spcAft>
                <a:spcPts val="300"/>
              </a:spcAft>
              <a:buFont typeface="Arial" panose="020B0604020202020204" pitchFamily="34" charset="0"/>
              <a:buChar char="•"/>
            </a:pPr>
            <a:r>
              <a:rPr lang="en-GB" sz="700" spc="-5">
                <a:latin typeface="Arial"/>
                <a:cs typeface="Arial"/>
              </a:rPr>
              <a:t>Supplier will appoint a representative in the Union to meet EU GDPR </a:t>
            </a:r>
            <a:r>
              <a:rPr lang="en-GB" sz="700">
                <a:latin typeface="Arial"/>
                <a:cs typeface="Arial"/>
              </a:rPr>
              <a:t> </a:t>
            </a:r>
            <a:r>
              <a:rPr lang="en-GB" sz="700" spc="-5">
                <a:latin typeface="Arial"/>
                <a:cs typeface="Arial"/>
              </a:rPr>
              <a:t>requirements.</a:t>
            </a:r>
            <a:endParaRPr lang="en-GB" sz="700">
              <a:latin typeface="Arial"/>
              <a:cs typeface="Arial"/>
            </a:endParaRPr>
          </a:p>
          <a:p>
            <a:pPr marL="180000" marR="6350" indent="-180000" algn="just">
              <a:spcBef>
                <a:spcPts val="300"/>
              </a:spcBef>
              <a:spcAft>
                <a:spcPts val="300"/>
              </a:spcAft>
              <a:buFont typeface="Arial" panose="020B0604020202020204" pitchFamily="34" charset="0"/>
              <a:buChar char="•"/>
            </a:pPr>
            <a:r>
              <a:rPr lang="en-GB" sz="700" spc="-5">
                <a:latin typeface="Arial"/>
                <a:cs typeface="Arial"/>
              </a:rPr>
              <a:t>Physical</a:t>
            </a:r>
            <a:r>
              <a:rPr lang="en-GB" sz="700">
                <a:latin typeface="Arial"/>
                <a:cs typeface="Arial"/>
              </a:rPr>
              <a:t> </a:t>
            </a:r>
            <a:r>
              <a:rPr lang="en-GB" sz="700" spc="-5">
                <a:latin typeface="Arial"/>
                <a:cs typeface="Arial"/>
              </a:rPr>
              <a:t>access</a:t>
            </a:r>
            <a:r>
              <a:rPr lang="en-GB" sz="700">
                <a:latin typeface="Arial"/>
                <a:cs typeface="Arial"/>
              </a:rPr>
              <a:t> </a:t>
            </a:r>
            <a:r>
              <a:rPr lang="en-GB" sz="700" spc="-5">
                <a:latin typeface="Arial"/>
                <a:cs typeface="Arial"/>
              </a:rPr>
              <a:t>to</a:t>
            </a:r>
            <a:r>
              <a:rPr lang="en-GB" sz="700">
                <a:latin typeface="Arial"/>
                <a:cs typeface="Arial"/>
              </a:rPr>
              <a:t> </a:t>
            </a:r>
            <a:r>
              <a:rPr lang="en-GB" sz="700" spc="-5">
                <a:latin typeface="Arial"/>
                <a:cs typeface="Arial"/>
              </a:rPr>
              <a:t>the</a:t>
            </a:r>
            <a:r>
              <a:rPr lang="en-GB" sz="700">
                <a:latin typeface="Arial"/>
                <a:cs typeface="Arial"/>
              </a:rPr>
              <a:t> </a:t>
            </a:r>
            <a:r>
              <a:rPr lang="en-GB" sz="700" spc="-5">
                <a:latin typeface="Arial"/>
                <a:cs typeface="Arial"/>
              </a:rPr>
              <a:t>building</a:t>
            </a:r>
            <a:r>
              <a:rPr lang="en-GB" sz="700">
                <a:latin typeface="Arial"/>
                <a:cs typeface="Arial"/>
              </a:rPr>
              <a:t> </a:t>
            </a:r>
            <a:r>
              <a:rPr lang="en-GB" sz="700" spc="-5">
                <a:latin typeface="Arial"/>
                <a:cs typeface="Arial"/>
              </a:rPr>
              <a:t>is limited </a:t>
            </a:r>
            <a:r>
              <a:rPr lang="en-GB" sz="700">
                <a:latin typeface="Arial"/>
                <a:cs typeface="Arial"/>
              </a:rPr>
              <a:t>by </a:t>
            </a:r>
            <a:r>
              <a:rPr lang="en-GB" sz="700" spc="-5">
                <a:latin typeface="Arial"/>
                <a:cs typeface="Arial"/>
              </a:rPr>
              <a:t>various</a:t>
            </a:r>
            <a:r>
              <a:rPr lang="en-GB" sz="700">
                <a:latin typeface="Arial"/>
                <a:cs typeface="Arial"/>
              </a:rPr>
              <a:t> </a:t>
            </a:r>
            <a:r>
              <a:rPr lang="en-GB" sz="700" spc="-5">
                <a:latin typeface="Arial"/>
                <a:cs typeface="Arial"/>
              </a:rPr>
              <a:t>access</a:t>
            </a:r>
            <a:r>
              <a:rPr lang="en-GB" sz="700">
                <a:latin typeface="Arial"/>
                <a:cs typeface="Arial"/>
              </a:rPr>
              <a:t> </a:t>
            </a:r>
            <a:r>
              <a:rPr lang="en-GB" sz="700" spc="-5">
                <a:latin typeface="Arial"/>
                <a:cs typeface="Arial"/>
              </a:rPr>
              <a:t>control </a:t>
            </a:r>
            <a:r>
              <a:rPr lang="en-GB" sz="700">
                <a:latin typeface="Arial"/>
                <a:cs typeface="Arial"/>
              </a:rPr>
              <a:t> </a:t>
            </a:r>
            <a:r>
              <a:rPr lang="en-GB" sz="700" spc="-5">
                <a:latin typeface="Arial"/>
                <a:cs typeface="Arial"/>
              </a:rPr>
              <a:t>mechanisms (e.g. key cards) and in </a:t>
            </a:r>
            <a:r>
              <a:rPr lang="en-GB" sz="700">
                <a:latin typeface="Arial"/>
                <a:cs typeface="Arial"/>
              </a:rPr>
              <a:t>most </a:t>
            </a:r>
            <a:r>
              <a:rPr lang="en-GB" sz="700" spc="-5">
                <a:latin typeface="Arial"/>
                <a:cs typeface="Arial"/>
              </a:rPr>
              <a:t>cases entrances </a:t>
            </a:r>
            <a:r>
              <a:rPr lang="en-GB" sz="700">
                <a:latin typeface="Arial"/>
                <a:cs typeface="Arial"/>
              </a:rPr>
              <a:t>to </a:t>
            </a:r>
            <a:r>
              <a:rPr lang="en-GB" sz="700" spc="-5">
                <a:latin typeface="Arial"/>
                <a:cs typeface="Arial"/>
              </a:rPr>
              <a:t>Supplier’s </a:t>
            </a:r>
            <a:r>
              <a:rPr lang="en-GB" sz="700">
                <a:latin typeface="Arial"/>
                <a:cs typeface="Arial"/>
              </a:rPr>
              <a:t> </a:t>
            </a:r>
            <a:r>
              <a:rPr lang="en-GB" sz="700" spc="-5">
                <a:latin typeface="Arial"/>
                <a:cs typeface="Arial"/>
              </a:rPr>
              <a:t>offices are</a:t>
            </a:r>
            <a:r>
              <a:rPr lang="en-GB" sz="700" spc="5">
                <a:latin typeface="Arial"/>
                <a:cs typeface="Arial"/>
              </a:rPr>
              <a:t> </a:t>
            </a:r>
            <a:r>
              <a:rPr lang="en-GB" sz="700" spc="-5">
                <a:latin typeface="Arial"/>
                <a:cs typeface="Arial"/>
              </a:rPr>
              <a:t>staffed</a:t>
            </a:r>
            <a:r>
              <a:rPr lang="en-GB" sz="700" spc="5">
                <a:latin typeface="Arial"/>
                <a:cs typeface="Arial"/>
              </a:rPr>
              <a:t> </a:t>
            </a:r>
            <a:r>
              <a:rPr lang="en-GB" sz="700" spc="-5">
                <a:latin typeface="Arial"/>
                <a:cs typeface="Arial"/>
              </a:rPr>
              <a:t>by</a:t>
            </a:r>
            <a:r>
              <a:rPr lang="en-GB" sz="700" spc="5">
                <a:latin typeface="Arial"/>
                <a:cs typeface="Arial"/>
              </a:rPr>
              <a:t> </a:t>
            </a:r>
            <a:r>
              <a:rPr lang="en-GB" sz="700" spc="-5">
                <a:latin typeface="Arial"/>
                <a:cs typeface="Arial"/>
              </a:rPr>
              <a:t>receptionists/security staff.</a:t>
            </a:r>
          </a:p>
          <a:p>
            <a:pPr marL="180000" marR="5080" indent="-180000" algn="just">
              <a:spcBef>
                <a:spcPts val="300"/>
              </a:spcBef>
              <a:spcAft>
                <a:spcPts val="300"/>
              </a:spcAft>
              <a:buFont typeface="Arial" panose="020B0604020202020204" pitchFamily="34" charset="0"/>
              <a:buChar char="•"/>
            </a:pPr>
            <a:r>
              <a:rPr lang="en-GB" sz="700" spc="-5">
                <a:latin typeface="Arial"/>
                <a:cs typeface="Arial"/>
              </a:rPr>
              <a:t>Supplier’s employees are instructed </a:t>
            </a:r>
            <a:r>
              <a:rPr lang="en-GB" sz="700">
                <a:latin typeface="Arial"/>
                <a:cs typeface="Arial"/>
              </a:rPr>
              <a:t>on </a:t>
            </a:r>
            <a:r>
              <a:rPr lang="en-GB" sz="700" spc="-5">
                <a:latin typeface="Arial"/>
                <a:cs typeface="Arial"/>
              </a:rPr>
              <a:t>data protection and information </a:t>
            </a:r>
            <a:r>
              <a:rPr lang="en-GB" sz="700">
                <a:latin typeface="Arial"/>
                <a:cs typeface="Arial"/>
              </a:rPr>
              <a:t> </a:t>
            </a:r>
            <a:r>
              <a:rPr lang="en-GB" sz="700" spc="-5">
                <a:latin typeface="Arial"/>
                <a:cs typeface="Arial"/>
              </a:rPr>
              <a:t>security matters upon commencing employment with Supplier and </a:t>
            </a:r>
            <a:r>
              <a:rPr lang="en-GB" sz="700" spc="-10">
                <a:latin typeface="Arial"/>
                <a:cs typeface="Arial"/>
              </a:rPr>
              <a:t>are </a:t>
            </a:r>
            <a:r>
              <a:rPr lang="en-GB" sz="700" spc="-5">
                <a:latin typeface="Arial"/>
                <a:cs typeface="Arial"/>
              </a:rPr>
              <a:t> subject</a:t>
            </a:r>
            <a:r>
              <a:rPr lang="en-GB" sz="700" spc="-10">
                <a:latin typeface="Arial"/>
                <a:cs typeface="Arial"/>
              </a:rPr>
              <a:t> </a:t>
            </a:r>
            <a:r>
              <a:rPr lang="en-GB" sz="700">
                <a:latin typeface="Arial"/>
                <a:cs typeface="Arial"/>
              </a:rPr>
              <a:t>to</a:t>
            </a:r>
            <a:r>
              <a:rPr lang="en-GB" sz="700" spc="-10">
                <a:latin typeface="Arial"/>
                <a:cs typeface="Arial"/>
              </a:rPr>
              <a:t> </a:t>
            </a:r>
            <a:r>
              <a:rPr lang="en-GB" sz="700" spc="-5">
                <a:latin typeface="Arial"/>
                <a:cs typeface="Arial"/>
              </a:rPr>
              <a:t>confidentiality</a:t>
            </a:r>
            <a:r>
              <a:rPr lang="en-GB" sz="700" spc="5">
                <a:latin typeface="Arial"/>
                <a:cs typeface="Arial"/>
              </a:rPr>
              <a:t> </a:t>
            </a:r>
            <a:r>
              <a:rPr lang="en-GB" sz="700" spc="-5">
                <a:latin typeface="Arial"/>
                <a:cs typeface="Arial"/>
              </a:rPr>
              <a:t>obligations.</a:t>
            </a:r>
          </a:p>
          <a:p>
            <a:pPr marL="180000" marR="5080" indent="-180000" algn="just">
              <a:spcBef>
                <a:spcPts val="300"/>
              </a:spcBef>
              <a:spcAft>
                <a:spcPts val="300"/>
              </a:spcAft>
              <a:buFont typeface="Arial" panose="020B0604020202020204" pitchFamily="34" charset="0"/>
              <a:buChar char="•"/>
            </a:pPr>
            <a:r>
              <a:rPr lang="en-GB" sz="700" spc="-5">
                <a:latin typeface="Arial"/>
                <a:cs typeface="Arial"/>
              </a:rPr>
              <a:t>Supplier’s employees </a:t>
            </a:r>
            <a:r>
              <a:rPr lang="en-GB" sz="700" spc="-10">
                <a:latin typeface="Arial"/>
                <a:cs typeface="Arial"/>
              </a:rPr>
              <a:t>are not </a:t>
            </a:r>
            <a:r>
              <a:rPr lang="en-GB" sz="700" spc="-5">
                <a:latin typeface="Arial"/>
                <a:cs typeface="Arial"/>
              </a:rPr>
              <a:t>permitted to record Personal Data on a </a:t>
            </a:r>
            <a:r>
              <a:rPr lang="en-GB" sz="700">
                <a:latin typeface="Arial"/>
                <a:cs typeface="Arial"/>
              </a:rPr>
              <a:t> </a:t>
            </a:r>
            <a:r>
              <a:rPr lang="en-GB" sz="700" spc="-5">
                <a:latin typeface="Arial"/>
                <a:cs typeface="Arial"/>
              </a:rPr>
              <a:t>storage</a:t>
            </a:r>
            <a:r>
              <a:rPr lang="en-GB" sz="700" spc="20">
                <a:latin typeface="Arial"/>
                <a:cs typeface="Arial"/>
              </a:rPr>
              <a:t> </a:t>
            </a:r>
            <a:r>
              <a:rPr lang="en-GB" sz="700" spc="-5">
                <a:latin typeface="Arial"/>
                <a:cs typeface="Arial"/>
              </a:rPr>
              <a:t>medium</a:t>
            </a:r>
            <a:r>
              <a:rPr lang="en-GB" sz="700" spc="30">
                <a:latin typeface="Arial"/>
                <a:cs typeface="Arial"/>
              </a:rPr>
              <a:t> </a:t>
            </a:r>
            <a:r>
              <a:rPr lang="en-GB" sz="700" spc="-5">
                <a:latin typeface="Arial"/>
                <a:cs typeface="Arial"/>
              </a:rPr>
              <a:t>(e.g.</a:t>
            </a:r>
            <a:r>
              <a:rPr lang="en-GB" sz="700" spc="30">
                <a:latin typeface="Arial"/>
                <a:cs typeface="Arial"/>
              </a:rPr>
              <a:t> </a:t>
            </a:r>
            <a:r>
              <a:rPr lang="en-GB" sz="700" spc="-5">
                <a:latin typeface="Arial"/>
                <a:cs typeface="Arial"/>
              </a:rPr>
              <a:t>disk)</a:t>
            </a:r>
            <a:r>
              <a:rPr lang="en-GB" sz="700" spc="30">
                <a:latin typeface="Arial"/>
                <a:cs typeface="Arial"/>
              </a:rPr>
              <a:t> </a:t>
            </a:r>
            <a:r>
              <a:rPr lang="en-GB" sz="700" spc="-5">
                <a:latin typeface="Arial"/>
                <a:cs typeface="Arial"/>
              </a:rPr>
              <a:t>to</a:t>
            </a:r>
            <a:r>
              <a:rPr lang="en-GB" sz="700" spc="40">
                <a:latin typeface="Arial"/>
                <a:cs typeface="Arial"/>
              </a:rPr>
              <a:t> </a:t>
            </a:r>
            <a:r>
              <a:rPr lang="en-GB" sz="700" spc="-5">
                <a:latin typeface="Arial"/>
                <a:cs typeface="Arial"/>
              </a:rPr>
              <a:t>enable</a:t>
            </a:r>
            <a:r>
              <a:rPr lang="en-GB" sz="700" spc="20">
                <a:latin typeface="Arial"/>
                <a:cs typeface="Arial"/>
              </a:rPr>
              <a:t> </a:t>
            </a:r>
            <a:r>
              <a:rPr lang="en-GB" sz="700" spc="-5">
                <a:latin typeface="Arial"/>
                <a:cs typeface="Arial"/>
              </a:rPr>
              <a:t>them</a:t>
            </a:r>
            <a:r>
              <a:rPr lang="en-GB" sz="700" spc="30">
                <a:latin typeface="Arial"/>
                <a:cs typeface="Arial"/>
              </a:rPr>
              <a:t> </a:t>
            </a:r>
            <a:r>
              <a:rPr lang="en-GB" sz="700">
                <a:latin typeface="Arial"/>
                <a:cs typeface="Arial"/>
              </a:rPr>
              <a:t>to</a:t>
            </a:r>
            <a:r>
              <a:rPr lang="en-GB" sz="700" spc="25">
                <a:latin typeface="Arial"/>
                <a:cs typeface="Arial"/>
              </a:rPr>
              <a:t> </a:t>
            </a:r>
            <a:r>
              <a:rPr lang="en-GB" sz="700" spc="-5">
                <a:latin typeface="Arial"/>
                <a:cs typeface="Arial"/>
              </a:rPr>
              <a:t>re-access</a:t>
            </a:r>
            <a:r>
              <a:rPr lang="en-GB" sz="700" spc="25">
                <a:latin typeface="Arial"/>
                <a:cs typeface="Arial"/>
              </a:rPr>
              <a:t> </a:t>
            </a:r>
            <a:r>
              <a:rPr lang="en-GB" sz="700" spc="-5">
                <a:latin typeface="Arial"/>
                <a:cs typeface="Arial"/>
              </a:rPr>
              <a:t>the</a:t>
            </a:r>
            <a:r>
              <a:rPr lang="en-GB" sz="700" spc="40">
                <a:latin typeface="Arial"/>
                <a:cs typeface="Arial"/>
              </a:rPr>
              <a:t> </a:t>
            </a:r>
            <a:r>
              <a:rPr lang="en-GB" sz="700" spc="-5">
                <a:latin typeface="Arial"/>
                <a:cs typeface="Arial"/>
              </a:rPr>
              <a:t>information </a:t>
            </a:r>
            <a:r>
              <a:rPr lang="en-GB" sz="700" spc="-185">
                <a:latin typeface="Arial"/>
                <a:cs typeface="Arial"/>
              </a:rPr>
              <a:t> </a:t>
            </a:r>
            <a:r>
              <a:rPr lang="en-GB" sz="700" spc="-5">
                <a:latin typeface="Arial"/>
                <a:cs typeface="Arial"/>
              </a:rPr>
              <a:t>in</a:t>
            </a:r>
            <a:r>
              <a:rPr lang="en-GB" sz="700" spc="-40">
                <a:latin typeface="Arial"/>
                <a:cs typeface="Arial"/>
              </a:rPr>
              <a:t> </a:t>
            </a:r>
            <a:r>
              <a:rPr lang="en-GB" sz="700" spc="-5">
                <a:latin typeface="Arial"/>
                <a:cs typeface="Arial"/>
              </a:rPr>
              <a:t>premises</a:t>
            </a:r>
            <a:r>
              <a:rPr lang="en-GB" sz="700" spc="-25">
                <a:latin typeface="Arial"/>
                <a:cs typeface="Arial"/>
              </a:rPr>
              <a:t> </a:t>
            </a:r>
            <a:r>
              <a:rPr lang="en-GB" sz="700" spc="-5">
                <a:latin typeface="Arial"/>
                <a:cs typeface="Arial"/>
              </a:rPr>
              <a:t>that</a:t>
            </a:r>
            <a:r>
              <a:rPr lang="en-GB" sz="700" spc="-25">
                <a:latin typeface="Arial"/>
                <a:cs typeface="Arial"/>
              </a:rPr>
              <a:t> </a:t>
            </a:r>
            <a:r>
              <a:rPr lang="en-GB" sz="700" spc="-5">
                <a:latin typeface="Arial"/>
                <a:cs typeface="Arial"/>
              </a:rPr>
              <a:t>are</a:t>
            </a:r>
            <a:r>
              <a:rPr lang="en-GB" sz="700" spc="-25">
                <a:latin typeface="Arial"/>
                <a:cs typeface="Arial"/>
              </a:rPr>
              <a:t> </a:t>
            </a:r>
            <a:r>
              <a:rPr lang="en-GB" sz="700" spc="-10">
                <a:latin typeface="Arial"/>
                <a:cs typeface="Arial"/>
              </a:rPr>
              <a:t>not</a:t>
            </a:r>
            <a:r>
              <a:rPr lang="en-GB" sz="700" spc="-25">
                <a:latin typeface="Arial"/>
                <a:cs typeface="Arial"/>
              </a:rPr>
              <a:t> </a:t>
            </a:r>
            <a:r>
              <a:rPr lang="en-GB" sz="700" spc="-5">
                <a:latin typeface="Arial"/>
                <a:cs typeface="Arial"/>
              </a:rPr>
              <a:t>controlled</a:t>
            </a:r>
            <a:r>
              <a:rPr lang="en-GB" sz="700" spc="-30">
                <a:latin typeface="Arial"/>
                <a:cs typeface="Arial"/>
              </a:rPr>
              <a:t> </a:t>
            </a:r>
            <a:r>
              <a:rPr lang="en-GB" sz="700" spc="-5">
                <a:latin typeface="Arial"/>
                <a:cs typeface="Arial"/>
              </a:rPr>
              <a:t>by</a:t>
            </a:r>
            <a:r>
              <a:rPr lang="en-GB" sz="700" spc="-35">
                <a:latin typeface="Arial"/>
                <a:cs typeface="Arial"/>
              </a:rPr>
              <a:t> </a:t>
            </a:r>
            <a:r>
              <a:rPr lang="en-GB" sz="700" spc="-5">
                <a:latin typeface="Arial"/>
                <a:cs typeface="Arial"/>
              </a:rPr>
              <a:t>Supplier.</a:t>
            </a:r>
            <a:r>
              <a:rPr lang="en-GB" sz="700" spc="-20">
                <a:latin typeface="Arial"/>
                <a:cs typeface="Arial"/>
              </a:rPr>
              <a:t> </a:t>
            </a:r>
            <a:r>
              <a:rPr lang="en-GB" sz="700" spc="-5">
                <a:latin typeface="Arial"/>
                <a:cs typeface="Arial"/>
              </a:rPr>
              <a:t>In</a:t>
            </a:r>
            <a:r>
              <a:rPr lang="en-GB" sz="700" spc="-25">
                <a:latin typeface="Arial"/>
                <a:cs typeface="Arial"/>
              </a:rPr>
              <a:t> </a:t>
            </a:r>
            <a:r>
              <a:rPr lang="en-GB" sz="700" spc="-5">
                <a:latin typeface="Arial"/>
                <a:cs typeface="Arial"/>
              </a:rPr>
              <a:t>the</a:t>
            </a:r>
            <a:r>
              <a:rPr lang="en-GB" sz="700" spc="-25">
                <a:latin typeface="Arial"/>
                <a:cs typeface="Arial"/>
              </a:rPr>
              <a:t> </a:t>
            </a:r>
            <a:r>
              <a:rPr lang="en-GB" sz="700" spc="-5">
                <a:latin typeface="Arial"/>
                <a:cs typeface="Arial"/>
              </a:rPr>
              <a:t>event</a:t>
            </a:r>
            <a:r>
              <a:rPr lang="en-GB" sz="700" spc="-25">
                <a:latin typeface="Arial"/>
                <a:cs typeface="Arial"/>
              </a:rPr>
              <a:t> </a:t>
            </a:r>
            <a:r>
              <a:rPr lang="en-GB" sz="700" spc="-5">
                <a:latin typeface="Arial"/>
                <a:cs typeface="Arial"/>
              </a:rPr>
              <a:t>that</a:t>
            </a:r>
            <a:r>
              <a:rPr lang="en-GB" sz="700" spc="-40">
                <a:latin typeface="Arial"/>
                <a:cs typeface="Arial"/>
              </a:rPr>
              <a:t> </a:t>
            </a:r>
            <a:r>
              <a:rPr lang="en-GB" sz="700" spc="-5">
                <a:latin typeface="Arial"/>
                <a:cs typeface="Arial"/>
              </a:rPr>
              <a:t>Personal </a:t>
            </a:r>
            <a:r>
              <a:rPr lang="en-GB" sz="700" spc="-180">
                <a:latin typeface="Arial"/>
                <a:cs typeface="Arial"/>
              </a:rPr>
              <a:t> </a:t>
            </a:r>
            <a:r>
              <a:rPr lang="en-GB" sz="700" spc="-5">
                <a:latin typeface="Arial"/>
                <a:cs typeface="Arial"/>
              </a:rPr>
              <a:t>Data is held in hard copy format, any employees dealing </a:t>
            </a:r>
            <a:r>
              <a:rPr lang="en-GB" sz="700">
                <a:latin typeface="Arial"/>
                <a:cs typeface="Arial"/>
              </a:rPr>
              <a:t>with </a:t>
            </a:r>
            <a:r>
              <a:rPr lang="en-GB" sz="700" spc="-5">
                <a:latin typeface="Arial"/>
                <a:cs typeface="Arial"/>
              </a:rPr>
              <a:t>such </a:t>
            </a:r>
            <a:r>
              <a:rPr lang="en-GB" sz="700">
                <a:latin typeface="Arial"/>
                <a:cs typeface="Arial"/>
              </a:rPr>
              <a:t> </a:t>
            </a:r>
            <a:r>
              <a:rPr lang="en-GB" sz="700" spc="-5">
                <a:latin typeface="Arial"/>
                <a:cs typeface="Arial"/>
              </a:rPr>
              <a:t>Personal Data operate a clear desk policy, so that no Personal </a:t>
            </a:r>
            <a:r>
              <a:rPr lang="en-GB" sz="700">
                <a:latin typeface="Arial"/>
                <a:cs typeface="Arial"/>
              </a:rPr>
              <a:t>Data </a:t>
            </a:r>
            <a:r>
              <a:rPr lang="en-GB" sz="700" spc="-5">
                <a:latin typeface="Arial"/>
                <a:cs typeface="Arial"/>
              </a:rPr>
              <a:t>is </a:t>
            </a:r>
            <a:r>
              <a:rPr lang="en-GB" sz="700">
                <a:latin typeface="Arial"/>
                <a:cs typeface="Arial"/>
              </a:rPr>
              <a:t> </a:t>
            </a:r>
            <a:r>
              <a:rPr lang="en-GB" sz="700" spc="-5">
                <a:latin typeface="Arial"/>
                <a:cs typeface="Arial"/>
              </a:rPr>
              <a:t>left unattended in their absence. Personal Data in hard copy form is </a:t>
            </a:r>
            <a:r>
              <a:rPr lang="en-GB" sz="700">
                <a:latin typeface="Arial"/>
                <a:cs typeface="Arial"/>
              </a:rPr>
              <a:t> </a:t>
            </a:r>
            <a:r>
              <a:rPr lang="en-GB" sz="700" spc="-5">
                <a:latin typeface="Arial"/>
                <a:cs typeface="Arial"/>
              </a:rPr>
              <a:t>stored</a:t>
            </a:r>
            <a:r>
              <a:rPr lang="en-GB" sz="700" spc="5">
                <a:latin typeface="Arial"/>
                <a:cs typeface="Arial"/>
              </a:rPr>
              <a:t> </a:t>
            </a:r>
            <a:r>
              <a:rPr lang="en-GB" sz="700" spc="-5">
                <a:latin typeface="Arial"/>
                <a:cs typeface="Arial"/>
              </a:rPr>
              <a:t>securely to</a:t>
            </a:r>
            <a:r>
              <a:rPr lang="en-GB" sz="700" spc="5">
                <a:latin typeface="Arial"/>
                <a:cs typeface="Arial"/>
              </a:rPr>
              <a:t> </a:t>
            </a:r>
            <a:r>
              <a:rPr lang="en-GB" sz="700" spc="-5">
                <a:latin typeface="Arial"/>
                <a:cs typeface="Arial"/>
              </a:rPr>
              <a:t>prevent</a:t>
            </a:r>
            <a:r>
              <a:rPr lang="en-GB" sz="700" spc="5">
                <a:latin typeface="Arial"/>
                <a:cs typeface="Arial"/>
              </a:rPr>
              <a:t> </a:t>
            </a:r>
            <a:r>
              <a:rPr lang="en-GB" sz="700" spc="-10">
                <a:latin typeface="Arial"/>
                <a:cs typeface="Arial"/>
              </a:rPr>
              <a:t>any</a:t>
            </a:r>
            <a:r>
              <a:rPr lang="en-GB" sz="700" spc="5">
                <a:latin typeface="Arial"/>
                <a:cs typeface="Arial"/>
              </a:rPr>
              <a:t> </a:t>
            </a:r>
            <a:r>
              <a:rPr lang="en-GB" sz="700" spc="-5">
                <a:latin typeface="Arial"/>
                <a:cs typeface="Arial"/>
              </a:rPr>
              <a:t>unauthorized</a:t>
            </a:r>
            <a:r>
              <a:rPr lang="en-GB" sz="700" spc="5">
                <a:latin typeface="Arial"/>
                <a:cs typeface="Arial"/>
              </a:rPr>
              <a:t> </a:t>
            </a:r>
            <a:r>
              <a:rPr lang="en-GB" sz="700" spc="-5">
                <a:latin typeface="Arial"/>
                <a:cs typeface="Arial"/>
              </a:rPr>
              <a:t>access.</a:t>
            </a:r>
          </a:p>
          <a:p>
            <a:pPr marL="180000" marR="5080" indent="-180000" algn="just">
              <a:spcBef>
                <a:spcPts val="300"/>
              </a:spcBef>
              <a:spcAft>
                <a:spcPts val="300"/>
              </a:spcAft>
              <a:buFont typeface="Arial" panose="020B0604020202020204" pitchFamily="34" charset="0"/>
              <a:buChar char="•"/>
            </a:pPr>
            <a:r>
              <a:rPr lang="en-GB" sz="700" spc="-5">
                <a:latin typeface="Arial"/>
                <a:cs typeface="Arial"/>
              </a:rPr>
              <a:t>Supplier</a:t>
            </a:r>
            <a:r>
              <a:rPr lang="en-GB" sz="700">
                <a:latin typeface="Arial"/>
                <a:cs typeface="Arial"/>
              </a:rPr>
              <a:t> </a:t>
            </a:r>
            <a:r>
              <a:rPr lang="en-GB" sz="700" spc="-5">
                <a:latin typeface="Arial"/>
                <a:cs typeface="Arial"/>
              </a:rPr>
              <a:t>has</a:t>
            </a:r>
            <a:r>
              <a:rPr lang="en-GB" sz="700">
                <a:latin typeface="Arial"/>
                <a:cs typeface="Arial"/>
              </a:rPr>
              <a:t> </a:t>
            </a:r>
            <a:r>
              <a:rPr lang="en-GB" sz="700" spc="-5">
                <a:latin typeface="Arial"/>
                <a:cs typeface="Arial"/>
              </a:rPr>
              <a:t>business</a:t>
            </a:r>
            <a:r>
              <a:rPr lang="en-GB" sz="700">
                <a:latin typeface="Arial"/>
                <a:cs typeface="Arial"/>
              </a:rPr>
              <a:t> </a:t>
            </a:r>
            <a:r>
              <a:rPr lang="en-GB" sz="700" spc="-5">
                <a:latin typeface="Arial"/>
                <a:cs typeface="Arial"/>
              </a:rPr>
              <a:t>continuity</a:t>
            </a:r>
            <a:r>
              <a:rPr lang="en-GB" sz="700">
                <a:latin typeface="Arial"/>
                <a:cs typeface="Arial"/>
              </a:rPr>
              <a:t> </a:t>
            </a:r>
            <a:r>
              <a:rPr lang="en-GB" sz="700" spc="-5">
                <a:latin typeface="Arial"/>
                <a:cs typeface="Arial"/>
              </a:rPr>
              <a:t>plans</a:t>
            </a:r>
            <a:r>
              <a:rPr lang="en-GB" sz="700">
                <a:latin typeface="Arial"/>
                <a:cs typeface="Arial"/>
              </a:rPr>
              <a:t> </a:t>
            </a:r>
            <a:r>
              <a:rPr lang="en-GB" sz="700" spc="-5">
                <a:latin typeface="Arial"/>
                <a:cs typeface="Arial"/>
              </a:rPr>
              <a:t>in</a:t>
            </a:r>
            <a:r>
              <a:rPr lang="en-GB" sz="700">
                <a:latin typeface="Arial"/>
                <a:cs typeface="Arial"/>
              </a:rPr>
              <a:t> </a:t>
            </a:r>
            <a:r>
              <a:rPr lang="en-GB" sz="700" spc="-5">
                <a:latin typeface="Arial"/>
                <a:cs typeface="Arial"/>
              </a:rPr>
              <a:t>place,</a:t>
            </a:r>
            <a:r>
              <a:rPr lang="en-GB" sz="700">
                <a:latin typeface="Arial"/>
                <a:cs typeface="Arial"/>
              </a:rPr>
              <a:t> </a:t>
            </a:r>
            <a:r>
              <a:rPr lang="en-GB" sz="700" spc="-5">
                <a:latin typeface="Arial"/>
                <a:cs typeface="Arial"/>
              </a:rPr>
              <a:t>which</a:t>
            </a:r>
            <a:r>
              <a:rPr lang="en-GB" sz="700">
                <a:latin typeface="Arial"/>
                <a:cs typeface="Arial"/>
              </a:rPr>
              <a:t> </a:t>
            </a:r>
            <a:r>
              <a:rPr lang="en-GB" sz="700" spc="-5">
                <a:latin typeface="Arial"/>
                <a:cs typeface="Arial"/>
              </a:rPr>
              <a:t>are</a:t>
            </a:r>
            <a:r>
              <a:rPr lang="en-GB" sz="700">
                <a:latin typeface="Arial"/>
                <a:cs typeface="Arial"/>
              </a:rPr>
              <a:t> </a:t>
            </a:r>
            <a:r>
              <a:rPr lang="en-GB" sz="700" spc="-5">
                <a:latin typeface="Arial"/>
                <a:cs typeface="Arial"/>
              </a:rPr>
              <a:t>tested </a:t>
            </a:r>
            <a:r>
              <a:rPr lang="en-GB" sz="700">
                <a:latin typeface="Arial"/>
                <a:cs typeface="Arial"/>
              </a:rPr>
              <a:t> </a:t>
            </a:r>
            <a:r>
              <a:rPr lang="en-GB" sz="700" spc="-5">
                <a:latin typeface="Arial"/>
                <a:cs typeface="Arial"/>
              </a:rPr>
              <a:t>annually.</a:t>
            </a:r>
          </a:p>
          <a:p>
            <a:pPr marR="5080" algn="just">
              <a:spcBef>
                <a:spcPts val="300"/>
              </a:spcBef>
              <a:spcAft>
                <a:spcPts val="300"/>
              </a:spcAft>
            </a:pPr>
            <a:r>
              <a:rPr lang="en-GB" sz="700" b="1">
                <a:latin typeface="Arial"/>
                <a:cs typeface="Arial"/>
              </a:rPr>
              <a:t>Information Security Risk Management</a:t>
            </a:r>
          </a:p>
          <a:p>
            <a:pPr marL="180000" marR="5080" indent="-180000" algn="just">
              <a:spcBef>
                <a:spcPts val="300"/>
              </a:spcBef>
              <a:spcAft>
                <a:spcPts val="300"/>
              </a:spcAft>
              <a:buFont typeface="Arial" panose="020B0604020202020204" pitchFamily="34" charset="0"/>
              <a:buChar char="•"/>
            </a:pPr>
            <a:r>
              <a:rPr lang="en-GB" sz="700">
                <a:latin typeface="Arial"/>
                <a:cs typeface="Arial"/>
              </a:rPr>
              <a:t>Supplier periodically assesses risk within Information Technology  specifically toward assets associated/involved in the services/products  delivered. The implemented risk management framework is in  agreement with the requirements of the ISO 27001 &amp; ISO 27002.</a:t>
            </a:r>
          </a:p>
          <a:p>
            <a:pPr marR="5080" algn="just">
              <a:spcBef>
                <a:spcPts val="300"/>
              </a:spcBef>
              <a:spcAft>
                <a:spcPts val="300"/>
              </a:spcAft>
            </a:pPr>
            <a:r>
              <a:rPr lang="en-GB" sz="700" b="1">
                <a:latin typeface="Arial"/>
                <a:cs typeface="Arial"/>
              </a:rPr>
              <a:t>Information Security Policy</a:t>
            </a:r>
          </a:p>
          <a:p>
            <a:pPr marL="180000" marR="5080" indent="-180000" algn="just">
              <a:spcBef>
                <a:spcPts val="300"/>
              </a:spcBef>
              <a:spcAft>
                <a:spcPts val="300"/>
              </a:spcAft>
              <a:buFont typeface="Arial" panose="020B0604020202020204" pitchFamily="34" charset="0"/>
              <a:buChar char="•"/>
            </a:pPr>
            <a:r>
              <a:rPr lang="en-GB" sz="700">
                <a:latin typeface="Arial"/>
                <a:cs typeface="Arial"/>
              </a:rPr>
              <a:t>Supplier has in place an information security policy and other additional  policies to ensure that controls are in place.</a:t>
            </a:r>
          </a:p>
          <a:p>
            <a:pPr marL="180000" marR="5080" indent="-180000" algn="just">
              <a:spcBef>
                <a:spcPts val="300"/>
              </a:spcBef>
              <a:spcAft>
                <a:spcPts val="300"/>
              </a:spcAft>
              <a:buFont typeface="Arial" panose="020B0604020202020204" pitchFamily="34" charset="0"/>
              <a:buChar char="•"/>
            </a:pPr>
            <a:r>
              <a:rPr lang="en-GB" sz="700">
                <a:latin typeface="Arial"/>
                <a:cs typeface="Arial"/>
              </a:rPr>
              <a:t>Supplier regularly review its information security policy.</a:t>
            </a:r>
          </a:p>
          <a:p>
            <a:pPr marL="180000" marR="5080" indent="-180000" algn="just">
              <a:spcBef>
                <a:spcPts val="300"/>
              </a:spcBef>
              <a:spcAft>
                <a:spcPts val="300"/>
              </a:spcAft>
              <a:buFont typeface="Arial" panose="020B0604020202020204" pitchFamily="34" charset="0"/>
              <a:buChar char="•"/>
            </a:pPr>
            <a:r>
              <a:rPr lang="en-GB" sz="700">
                <a:latin typeface="Arial"/>
                <a:cs typeface="Arial"/>
              </a:rPr>
              <a:t>Supplier follows Information Security programmes that are based on the  following frameworks:</a:t>
            </a:r>
          </a:p>
          <a:p>
            <a:pPr marL="180000" marR="5080" indent="-180000" algn="just">
              <a:spcBef>
                <a:spcPts val="300"/>
              </a:spcBef>
              <a:spcAft>
                <a:spcPts val="300"/>
              </a:spcAft>
              <a:buFont typeface="Arial" panose="020B0604020202020204" pitchFamily="34" charset="0"/>
              <a:buChar char="•"/>
            </a:pPr>
            <a:r>
              <a:rPr lang="en-GB" sz="700">
                <a:latin typeface="Arial"/>
                <a:cs typeface="Arial"/>
              </a:rPr>
              <a:t>ISO 27001 &amp; ISO 27002 standards (Supplier is certified to ISO 27001)</a:t>
            </a:r>
          </a:p>
          <a:p>
            <a:pPr marL="180000" marR="5080" indent="-180000" algn="just">
              <a:spcBef>
                <a:spcPts val="300"/>
              </a:spcBef>
              <a:spcAft>
                <a:spcPts val="300"/>
              </a:spcAft>
              <a:buFont typeface="Arial" panose="020B0604020202020204" pitchFamily="34" charset="0"/>
              <a:buChar char="•"/>
            </a:pPr>
            <a:endParaRPr lang="en-GB" sz="700">
              <a:latin typeface="Arial"/>
              <a:cs typeface="Arial"/>
            </a:endParaRPr>
          </a:p>
          <a:p>
            <a:pPr marL="12700">
              <a:spcBef>
                <a:spcPts val="300"/>
              </a:spcBef>
              <a:spcAft>
                <a:spcPts val="300"/>
              </a:spcAft>
            </a:pPr>
            <a:endParaRPr lang="en-GB" sz="700">
              <a:latin typeface="Arial"/>
              <a:cs typeface="Arial"/>
            </a:endParaRPr>
          </a:p>
        </p:txBody>
      </p:sp>
      <p:sp>
        <p:nvSpPr>
          <p:cNvPr id="14" name="Schedule 1">
            <a:extLst>
              <a:ext uri="{FF2B5EF4-FFF2-40B4-BE49-F238E27FC236}">
                <a16:creationId xmlns:a16="http://schemas.microsoft.com/office/drawing/2014/main" id="{C6543822-B6C6-4D64-954C-3B178D60FCED}"/>
              </a:ext>
            </a:extLst>
          </p:cNvPr>
          <p:cNvSpPr txBox="1"/>
          <p:nvPr/>
        </p:nvSpPr>
        <p:spPr>
          <a:xfrm>
            <a:off x="8202612" y="330813"/>
            <a:ext cx="3494088" cy="135293"/>
          </a:xfrm>
          <a:prstGeom prst="rect">
            <a:avLst/>
          </a:prstGeom>
        </p:spPr>
        <p:txBody>
          <a:bodyPr vert="horz" wrap="square" lIns="0" tIns="12065" rIns="0" bIns="0" rtlCol="0">
            <a:spAutoFit/>
          </a:bodyPr>
          <a:lstStyle/>
          <a:p>
            <a:pPr marL="12700">
              <a:lnSpc>
                <a:spcPct val="100000"/>
              </a:lnSpc>
              <a:spcBef>
                <a:spcPts val="95"/>
              </a:spcBef>
            </a:pPr>
            <a:r>
              <a:rPr lang="en-GB" sz="800" b="1" u="sng" spc="-5">
                <a:uFill>
                  <a:solidFill>
                    <a:srgbClr val="000000"/>
                  </a:solidFill>
                </a:uFill>
                <a:latin typeface="Arial"/>
                <a:cs typeface="Arial"/>
              </a:rPr>
              <a:t>Schedule</a:t>
            </a:r>
            <a:r>
              <a:rPr lang="en-GB" sz="800" b="1" u="sng" spc="5">
                <a:uFill>
                  <a:solidFill>
                    <a:srgbClr val="000000"/>
                  </a:solidFill>
                </a:uFill>
                <a:latin typeface="Arial"/>
                <a:cs typeface="Arial"/>
              </a:rPr>
              <a:t> </a:t>
            </a:r>
            <a:r>
              <a:rPr lang="en-GB" sz="800" b="1" u="sng" spc="-5">
                <a:uFill>
                  <a:solidFill>
                    <a:srgbClr val="000000"/>
                  </a:solidFill>
                </a:uFill>
                <a:latin typeface="Arial"/>
                <a:cs typeface="Arial"/>
              </a:rPr>
              <a:t>2</a:t>
            </a:r>
            <a:r>
              <a:rPr lang="en-GB" sz="800" b="1" u="sng" spc="5">
                <a:uFill>
                  <a:solidFill>
                    <a:srgbClr val="000000"/>
                  </a:solidFill>
                </a:uFill>
                <a:latin typeface="Arial"/>
                <a:cs typeface="Arial"/>
              </a:rPr>
              <a:t> </a:t>
            </a:r>
            <a:r>
              <a:rPr lang="en-GB" sz="800" b="1" u="sng" spc="-5">
                <a:uFill>
                  <a:solidFill>
                    <a:srgbClr val="000000"/>
                  </a:solidFill>
                </a:uFill>
                <a:latin typeface="Arial"/>
                <a:cs typeface="Arial"/>
              </a:rPr>
              <a:t>-</a:t>
            </a:r>
            <a:r>
              <a:rPr lang="en-GB" sz="800" b="1" u="sng" spc="-10">
                <a:uFill>
                  <a:solidFill>
                    <a:srgbClr val="000000"/>
                  </a:solidFill>
                </a:uFill>
                <a:latin typeface="Arial"/>
                <a:cs typeface="Arial"/>
              </a:rPr>
              <a:t> </a:t>
            </a:r>
            <a:r>
              <a:rPr lang="en-GB" sz="800" b="1" u="sng" spc="-5">
                <a:uFill>
                  <a:solidFill>
                    <a:srgbClr val="000000"/>
                  </a:solidFill>
                </a:uFill>
                <a:latin typeface="Arial"/>
                <a:cs typeface="Arial"/>
              </a:rPr>
              <a:t>Supplier</a:t>
            </a:r>
            <a:r>
              <a:rPr lang="en-GB" sz="800" b="1" u="sng">
                <a:uFill>
                  <a:solidFill>
                    <a:srgbClr val="000000"/>
                  </a:solidFill>
                </a:uFill>
                <a:latin typeface="Arial"/>
                <a:cs typeface="Arial"/>
              </a:rPr>
              <a:t> </a:t>
            </a:r>
            <a:r>
              <a:rPr lang="en-GB" sz="800" b="1" u="sng" spc="-5">
                <a:uFill>
                  <a:solidFill>
                    <a:srgbClr val="000000"/>
                  </a:solidFill>
                </a:uFill>
                <a:latin typeface="Arial"/>
                <a:cs typeface="Arial"/>
              </a:rPr>
              <a:t>Technical and</a:t>
            </a:r>
            <a:r>
              <a:rPr lang="en-GB" sz="800" b="1" u="sng" spc="15">
                <a:uFill>
                  <a:solidFill>
                    <a:srgbClr val="000000"/>
                  </a:solidFill>
                </a:uFill>
                <a:latin typeface="Arial"/>
                <a:cs typeface="Arial"/>
              </a:rPr>
              <a:t> </a:t>
            </a:r>
            <a:r>
              <a:rPr lang="en-GB" sz="800" b="1" u="sng" spc="-5">
                <a:uFill>
                  <a:solidFill>
                    <a:srgbClr val="000000"/>
                  </a:solidFill>
                </a:uFill>
                <a:latin typeface="Arial"/>
                <a:cs typeface="Arial"/>
              </a:rPr>
              <a:t>organisational</a:t>
            </a:r>
            <a:r>
              <a:rPr lang="en-GB" sz="800" b="1" u="sng">
                <a:uFill>
                  <a:solidFill>
                    <a:srgbClr val="000000"/>
                  </a:solidFill>
                </a:uFill>
                <a:latin typeface="Arial"/>
                <a:cs typeface="Arial"/>
              </a:rPr>
              <a:t> </a:t>
            </a:r>
            <a:r>
              <a:rPr lang="en-GB" sz="800" b="1" u="sng" spc="-5">
                <a:uFill>
                  <a:solidFill>
                    <a:srgbClr val="000000"/>
                  </a:solidFill>
                </a:uFill>
                <a:latin typeface="Arial"/>
                <a:cs typeface="Arial"/>
              </a:rPr>
              <a:t>measures</a:t>
            </a:r>
            <a:endParaRPr lang="en-GB" sz="800">
              <a:latin typeface="Arial"/>
              <a:cs typeface="Arial"/>
            </a:endParaRPr>
          </a:p>
        </p:txBody>
      </p:sp>
    </p:spTree>
    <p:extLst>
      <p:ext uri="{BB962C8B-B14F-4D97-AF65-F5344CB8AC3E}">
        <p14:creationId xmlns:p14="http://schemas.microsoft.com/office/powerpoint/2010/main" val="3496280641"/>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T&amp;C7">
    <p:spTree>
      <p:nvGrpSpPr>
        <p:cNvPr id="1" name=""/>
        <p:cNvGrpSpPr/>
        <p:nvPr/>
      </p:nvGrpSpPr>
      <p:grpSpPr>
        <a:xfrm>
          <a:off x="0" y="0"/>
          <a:ext cx="0" cy="0"/>
          <a:chOff x="0" y="0"/>
          <a:chExt cx="0" cy="0"/>
        </a:xfrm>
      </p:grpSpPr>
      <p:sp>
        <p:nvSpPr>
          <p:cNvPr id="11" name="Slide Number Placeholder 15">
            <a:extLst>
              <a:ext uri="{FF2B5EF4-FFF2-40B4-BE49-F238E27FC236}">
                <a16:creationId xmlns:a16="http://schemas.microsoft.com/office/drawing/2014/main" id="{8D12899D-1C8B-4BF7-9004-B8652304FB39}"/>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5" name="object 27">
            <a:extLst>
              <a:ext uri="{FF2B5EF4-FFF2-40B4-BE49-F238E27FC236}">
                <a16:creationId xmlns:a16="http://schemas.microsoft.com/office/drawing/2014/main" id="{D4587787-16C8-46AC-95EA-ED9773321031}"/>
              </a:ext>
              <a:ext uri="{C183D7F6-B498-43B3-948B-1728B52AA6E4}">
                <adec:decorative xmlns:adec="http://schemas.microsoft.com/office/drawing/2017/decorative" val="1"/>
              </a:ext>
            </a:extLst>
          </p:cNvPr>
          <p:cNvSpPr txBox="1">
            <a:spLocks/>
          </p:cNvSpPr>
          <p:nvPr/>
        </p:nvSpPr>
        <p:spPr>
          <a:xfrm>
            <a:off x="442913" y="78156"/>
            <a:ext cx="1582737" cy="94257"/>
          </a:xfrm>
          <a:prstGeom prst="rect">
            <a:avLst/>
          </a:prstGeom>
        </p:spPr>
        <p:txBody>
          <a:bodyPr vert="horz" wrap="square" lIns="0" tIns="1905" rIns="0" bIns="0" rtlCol="0">
            <a:spAutoFit/>
          </a:bodyPr>
          <a:lstStyle>
            <a:defPPr>
              <a:defRPr lang="en-US"/>
            </a:defPPr>
            <a:lvl1pPr marL="0" algn="l" defTabSz="914400" rtl="0" eaLnBrk="1" latinLnBrk="0" hangingPunct="1">
              <a:defRPr sz="800" b="0" i="0" kern="1200">
                <a:solidFill>
                  <a:schemeClr val="tx1"/>
                </a:solidFill>
                <a:latin typeface="Times New Roman"/>
                <a:ea typeface="+mn-ea"/>
                <a:cs typeface="Times New Roman"/>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marR="0" lvl="0" indent="0" algn="l" defTabSz="914400" rtl="0" eaLnBrk="1" fontAlgn="auto" latinLnBrk="0" hangingPunct="1">
              <a:lnSpc>
                <a:spcPct val="100000"/>
              </a:lnSpc>
              <a:spcBef>
                <a:spcPts val="15"/>
              </a:spcBef>
              <a:spcAft>
                <a:spcPts val="0"/>
              </a:spcAft>
              <a:buClrTx/>
              <a:buSzTx/>
              <a:buFontTx/>
              <a:buNone/>
              <a:tabLst/>
              <a:defRPr/>
            </a:pPr>
            <a:r>
              <a:rPr kumimoji="0" lang="en-GB" sz="600" b="0" i="1" u="none" strike="noStrike" kern="1200" cap="none" spc="-5" normalizeH="0" baseline="0" noProof="0">
                <a:ln>
                  <a:noFill/>
                </a:ln>
                <a:effectLst/>
                <a:uLnTx/>
                <a:uFillTx/>
                <a:latin typeface="+mn-lt"/>
                <a:ea typeface="+mn-ea"/>
                <a:cs typeface="Times New Roman"/>
              </a:rPr>
              <a:t>Version</a:t>
            </a:r>
            <a:r>
              <a:rPr kumimoji="0" lang="en-GB" sz="600" b="0" i="1" u="none" strike="noStrike" kern="1200" cap="none" spc="-30" normalizeH="0" baseline="0" noProof="0">
                <a:ln>
                  <a:noFill/>
                </a:ln>
                <a:effectLst/>
                <a:uLnTx/>
                <a:uFillTx/>
                <a:latin typeface="+mn-lt"/>
                <a:ea typeface="+mn-ea"/>
                <a:cs typeface="Times New Roman"/>
              </a:rPr>
              <a:t> </a:t>
            </a:r>
            <a:r>
              <a:rPr kumimoji="0" lang="en-GB" sz="600" b="0" i="1" u="none" strike="noStrike" kern="1200" cap="none" spc="0" normalizeH="0" baseline="0" noProof="0">
                <a:ln>
                  <a:noFill/>
                </a:ln>
                <a:effectLst/>
                <a:uLnTx/>
                <a:uFillTx/>
                <a:latin typeface="+mn-lt"/>
                <a:ea typeface="+mn-ea"/>
                <a:cs typeface="Times New Roman"/>
              </a:rPr>
              <a:t>10.</a:t>
            </a:r>
            <a:r>
              <a:rPr kumimoji="0" lang="en-GB" sz="600" b="0" i="1" u="none" strike="noStrike" kern="1200" cap="none" spc="-20" normalizeH="0" baseline="0" noProof="0">
                <a:ln>
                  <a:noFill/>
                </a:ln>
                <a:effectLst/>
                <a:uLnTx/>
                <a:uFillTx/>
                <a:latin typeface="+mn-lt"/>
                <a:ea typeface="+mn-ea"/>
                <a:cs typeface="Times New Roman"/>
              </a:rPr>
              <a:t> </a:t>
            </a:r>
            <a:r>
              <a:rPr kumimoji="0" lang="en-GB" sz="600" b="0" i="1" u="none" strike="noStrike" kern="1200" cap="none" spc="-5" normalizeH="0" baseline="0" noProof="0">
                <a:ln>
                  <a:noFill/>
                </a:ln>
                <a:effectLst/>
                <a:uLnTx/>
                <a:uFillTx/>
                <a:latin typeface="+mn-lt"/>
                <a:ea typeface="+mn-ea"/>
                <a:cs typeface="Times New Roman"/>
              </a:rPr>
              <a:t>January.22</a:t>
            </a:r>
          </a:p>
        </p:txBody>
      </p:sp>
      <p:sp>
        <p:nvSpPr>
          <p:cNvPr id="4" name="object 4">
            <a:extLst>
              <a:ext uri="{FF2B5EF4-FFF2-40B4-BE49-F238E27FC236}">
                <a16:creationId xmlns:a16="http://schemas.microsoft.com/office/drawing/2014/main" id="{9800D3DA-3B55-4571-8378-2BE308D65BE8}"/>
              </a:ext>
            </a:extLst>
          </p:cNvPr>
          <p:cNvSpPr txBox="1"/>
          <p:nvPr/>
        </p:nvSpPr>
        <p:spPr>
          <a:xfrm>
            <a:off x="442913" y="431290"/>
            <a:ext cx="11306175" cy="5407535"/>
          </a:xfrm>
          <a:prstGeom prst="rect">
            <a:avLst/>
          </a:prstGeom>
        </p:spPr>
        <p:txBody>
          <a:bodyPr vert="horz" wrap="square" lIns="0" tIns="19685" rIns="0" bIns="0" numCol="3" spcCol="360000" rtlCol="0">
            <a:noAutofit/>
          </a:bodyPr>
          <a:lstStyle/>
          <a:p>
            <a:pPr marR="5080" indent="-270000" algn="just">
              <a:spcBef>
                <a:spcPts val="300"/>
              </a:spcBef>
              <a:spcAft>
                <a:spcPts val="300"/>
              </a:spcAft>
              <a:tabLst>
                <a:tab pos="289560" algn="l"/>
              </a:tabLst>
            </a:pPr>
            <a:r>
              <a:rPr lang="en-GB" sz="700" b="1">
                <a:latin typeface="Arial"/>
                <a:cs typeface="Arial"/>
              </a:rPr>
              <a:t>Asset Management</a:t>
            </a:r>
          </a:p>
          <a:p>
            <a:pPr marL="180000" marR="5080" indent="-180000" algn="just">
              <a:spcBef>
                <a:spcPts val="300"/>
              </a:spcBef>
              <a:spcAft>
                <a:spcPts val="300"/>
              </a:spcAft>
              <a:buFont typeface="Arial" panose="020B0604020202020204" pitchFamily="34" charset="0"/>
              <a:buChar char="•"/>
              <a:tabLst>
                <a:tab pos="289560" algn="l"/>
              </a:tabLst>
            </a:pPr>
            <a:r>
              <a:rPr lang="en-GB" sz="700">
                <a:latin typeface="Arial"/>
                <a:cs typeface="Arial"/>
              </a:rPr>
              <a:t>Supplier has documented and implemented rules with regards to  acceptable use of assets.</a:t>
            </a:r>
          </a:p>
          <a:p>
            <a:pPr marL="270000" indent="-270000">
              <a:spcBef>
                <a:spcPts val="300"/>
              </a:spcBef>
              <a:spcAft>
                <a:spcPts val="300"/>
              </a:spcAft>
              <a:tabLst>
                <a:tab pos="289560" algn="l"/>
              </a:tabLst>
            </a:pPr>
            <a:endParaRPr lang="en-GB" sz="700">
              <a:latin typeface="Arial"/>
              <a:cs typeface="Arial"/>
            </a:endParaRPr>
          </a:p>
          <a:p>
            <a:pPr marL="270000" indent="-270000">
              <a:spcBef>
                <a:spcPts val="300"/>
              </a:spcBef>
              <a:spcAft>
                <a:spcPts val="300"/>
              </a:spcAft>
              <a:tabLst>
                <a:tab pos="289560" algn="l"/>
              </a:tabLst>
            </a:pPr>
            <a:r>
              <a:rPr lang="en-GB" sz="700" b="1">
                <a:latin typeface="Arial"/>
                <a:cs typeface="Arial"/>
              </a:rPr>
              <a:t>Human Resources Security</a:t>
            </a:r>
          </a:p>
          <a:p>
            <a:pPr marL="180000" marR="5080" indent="-180000" algn="just">
              <a:spcBef>
                <a:spcPts val="300"/>
              </a:spcBef>
              <a:spcAft>
                <a:spcPts val="300"/>
              </a:spcAft>
              <a:buFont typeface="Arial" panose="020B0604020202020204" pitchFamily="34" charset="0"/>
              <a:buChar char="•"/>
              <a:tabLst>
                <a:tab pos="241935" algn="l"/>
              </a:tabLst>
            </a:pPr>
            <a:r>
              <a:rPr lang="en-GB" sz="700">
                <a:latin typeface="Arial"/>
                <a:cs typeface="Arial"/>
              </a:rPr>
              <a:t>Supplier ensures that employees, contractors, and subcontractors who  access Supplier assets are screened prior to employment; this meets the  UK HMG Baseline Personnel Security Standard. Screening includes  Criminal, financial (where applicable), employment background  screening processes, where applicable with legislation.</a:t>
            </a:r>
          </a:p>
          <a:p>
            <a:pPr marL="180000" marR="5080" indent="-180000" algn="just">
              <a:spcBef>
                <a:spcPts val="300"/>
              </a:spcBef>
              <a:spcAft>
                <a:spcPts val="300"/>
              </a:spcAft>
              <a:buFont typeface="Arial" panose="020B0604020202020204" pitchFamily="34" charset="0"/>
              <a:buChar char="•"/>
            </a:pPr>
            <a:r>
              <a:rPr lang="en-GB" sz="700">
                <a:latin typeface="Arial"/>
                <a:cs typeface="Arial"/>
              </a:rPr>
              <a:t>Supplier has processes in place to periodically screen personnel during  employment for anyone who accesses Regulated, Confidential, or  Personal information.</a:t>
            </a:r>
          </a:p>
          <a:p>
            <a:pPr marL="180000" marR="5080" indent="-180000" algn="just">
              <a:spcBef>
                <a:spcPts val="300"/>
              </a:spcBef>
              <a:spcAft>
                <a:spcPts val="300"/>
              </a:spcAft>
              <a:buFont typeface="Arial" panose="020B0604020202020204" pitchFamily="34" charset="0"/>
              <a:buChar char="•"/>
            </a:pPr>
            <a:r>
              <a:rPr lang="en-GB" sz="700">
                <a:latin typeface="Arial"/>
                <a:cs typeface="Arial"/>
              </a:rPr>
              <a:t>Supplier ensures that an Information Security awareness campaign is  provided to everyone who has access to Supplier assets.</a:t>
            </a:r>
          </a:p>
          <a:p>
            <a:pPr marL="180000" marR="5080" indent="-180000" algn="just">
              <a:spcBef>
                <a:spcPts val="300"/>
              </a:spcBef>
              <a:spcAft>
                <a:spcPts val="300"/>
              </a:spcAft>
              <a:buFont typeface="Arial" panose="020B0604020202020204" pitchFamily="34" charset="0"/>
              <a:buChar char="•"/>
            </a:pPr>
            <a:r>
              <a:rPr lang="en-GB" sz="700">
                <a:latin typeface="Arial"/>
                <a:cs typeface="Arial"/>
              </a:rPr>
              <a:t>Supplier ensures that all user IDs, tokens or physical-access badges are  assigned to a unique Supplier employee or Supplier subcontractor.</a:t>
            </a:r>
          </a:p>
          <a:p>
            <a:pPr marL="180000" marR="5080" indent="-180000" algn="just">
              <a:spcBef>
                <a:spcPts val="300"/>
              </a:spcBef>
              <a:spcAft>
                <a:spcPts val="300"/>
              </a:spcAft>
              <a:buFont typeface="Arial" panose="020B0604020202020204" pitchFamily="34" charset="0"/>
              <a:buChar char="•"/>
            </a:pPr>
            <a:r>
              <a:rPr lang="en-GB" sz="700">
                <a:latin typeface="Arial"/>
                <a:cs typeface="Arial"/>
              </a:rPr>
              <a:t>Ensure all user/system/service/administrator accounts and passwords  are never shared.</a:t>
            </a:r>
          </a:p>
          <a:p>
            <a:pPr marL="12700">
              <a:spcBef>
                <a:spcPts val="300"/>
              </a:spcBef>
              <a:spcAft>
                <a:spcPts val="300"/>
              </a:spcAft>
            </a:pPr>
            <a:r>
              <a:rPr lang="en-GB" sz="700" b="1" spc="-5">
                <a:latin typeface="Arial"/>
                <a:cs typeface="Arial"/>
              </a:rPr>
              <a:t>Physical</a:t>
            </a:r>
            <a:r>
              <a:rPr lang="en-GB" sz="700" b="1" spc="-15">
                <a:latin typeface="Arial"/>
                <a:cs typeface="Arial"/>
              </a:rPr>
              <a:t> </a:t>
            </a:r>
            <a:r>
              <a:rPr lang="en-GB" sz="700" b="1">
                <a:latin typeface="Arial"/>
                <a:cs typeface="Arial"/>
              </a:rPr>
              <a:t>and</a:t>
            </a:r>
            <a:r>
              <a:rPr lang="en-GB" sz="700" b="1" spc="-15">
                <a:latin typeface="Arial"/>
                <a:cs typeface="Arial"/>
              </a:rPr>
              <a:t> </a:t>
            </a:r>
            <a:r>
              <a:rPr lang="en-GB" sz="700" b="1" spc="-5">
                <a:latin typeface="Arial"/>
                <a:cs typeface="Arial"/>
              </a:rPr>
              <a:t>Environmental</a:t>
            </a:r>
            <a:r>
              <a:rPr lang="en-GB" sz="700" b="1" spc="-10">
                <a:latin typeface="Arial"/>
                <a:cs typeface="Arial"/>
              </a:rPr>
              <a:t> </a:t>
            </a:r>
            <a:r>
              <a:rPr lang="en-GB" sz="700" b="1" spc="-5">
                <a:latin typeface="Arial"/>
                <a:cs typeface="Arial"/>
              </a:rPr>
              <a:t>Security</a:t>
            </a:r>
          </a:p>
          <a:p>
            <a:pPr marL="12700">
              <a:spcBef>
                <a:spcPts val="300"/>
              </a:spcBef>
              <a:spcAft>
                <a:spcPts val="300"/>
              </a:spcAft>
            </a:pPr>
            <a:r>
              <a:rPr lang="en-GB" sz="700" spc="-5">
                <a:latin typeface="Arial"/>
                <a:cs typeface="Arial"/>
              </a:rPr>
              <a:t>Supplier assets</a:t>
            </a:r>
            <a:r>
              <a:rPr lang="en-GB" sz="700">
                <a:latin typeface="Arial"/>
                <a:cs typeface="Arial"/>
              </a:rPr>
              <a:t> </a:t>
            </a:r>
            <a:r>
              <a:rPr lang="en-GB" sz="700" spc="-10">
                <a:latin typeface="Arial"/>
                <a:cs typeface="Arial"/>
              </a:rPr>
              <a:t>are</a:t>
            </a:r>
            <a:r>
              <a:rPr lang="en-GB" sz="700">
                <a:latin typeface="Arial"/>
                <a:cs typeface="Arial"/>
              </a:rPr>
              <a:t> </a:t>
            </a:r>
            <a:r>
              <a:rPr lang="en-GB" sz="700" spc="-5">
                <a:latin typeface="Arial"/>
                <a:cs typeface="Arial"/>
              </a:rPr>
              <a:t>protected</a:t>
            </a:r>
            <a:r>
              <a:rPr lang="en-GB" sz="700" spc="-10">
                <a:latin typeface="Arial"/>
                <a:cs typeface="Arial"/>
              </a:rPr>
              <a:t> </a:t>
            </a:r>
            <a:r>
              <a:rPr lang="en-GB" sz="700" spc="-5">
                <a:latin typeface="Arial"/>
                <a:cs typeface="Arial"/>
              </a:rPr>
              <a:t>from:</a:t>
            </a:r>
            <a:endParaRPr lang="en-GB" sz="700">
              <a:latin typeface="Arial"/>
              <a:cs typeface="Arial"/>
            </a:endParaRPr>
          </a:p>
          <a:p>
            <a:pPr marL="180000" marR="5080" indent="-180000" algn="just">
              <a:spcBef>
                <a:spcPts val="300"/>
              </a:spcBef>
              <a:spcAft>
                <a:spcPts val="300"/>
              </a:spcAft>
              <a:buFont typeface="Arial" panose="020B0604020202020204" pitchFamily="34" charset="0"/>
              <a:buChar char="•"/>
              <a:tabLst>
                <a:tab pos="469265" algn="l"/>
                <a:tab pos="470534" algn="l"/>
              </a:tabLst>
            </a:pPr>
            <a:r>
              <a:rPr lang="en-GB" sz="700">
                <a:latin typeface="Arial"/>
                <a:cs typeface="Arial"/>
              </a:rPr>
              <a:t>Natural disasters,</a:t>
            </a:r>
          </a:p>
          <a:p>
            <a:pPr marL="180000" marR="5080" indent="-180000" algn="just">
              <a:spcBef>
                <a:spcPts val="300"/>
              </a:spcBef>
              <a:spcAft>
                <a:spcPts val="300"/>
              </a:spcAft>
              <a:buFont typeface="Arial" panose="020B0604020202020204" pitchFamily="34" charset="0"/>
              <a:buChar char="•"/>
              <a:tabLst>
                <a:tab pos="469900" algn="l"/>
                <a:tab pos="470534" algn="l"/>
              </a:tabLst>
            </a:pPr>
            <a:r>
              <a:rPr lang="en-GB" sz="700">
                <a:latin typeface="Arial"/>
                <a:cs typeface="Arial"/>
              </a:rPr>
              <a:t>Theft, physical intrusion, unlawful and unauthorized physical access,</a:t>
            </a:r>
          </a:p>
          <a:p>
            <a:pPr marL="180000" marR="5080" indent="-180000" algn="just">
              <a:spcBef>
                <a:spcPts val="300"/>
              </a:spcBef>
              <a:spcAft>
                <a:spcPts val="300"/>
              </a:spcAft>
              <a:buFont typeface="Arial" panose="020B0604020202020204" pitchFamily="34" charset="0"/>
              <a:buChar char="•"/>
              <a:tabLst>
                <a:tab pos="469900" algn="l"/>
                <a:tab pos="470534" algn="l"/>
              </a:tabLst>
            </a:pPr>
            <a:r>
              <a:rPr lang="en-GB" sz="700">
                <a:latin typeface="Arial"/>
                <a:cs typeface="Arial"/>
              </a:rPr>
              <a:t>Ventilation, Heat or Cooling problems, power failures or outages.</a:t>
            </a:r>
          </a:p>
          <a:p>
            <a:pPr marL="12700" marR="2243455">
              <a:spcBef>
                <a:spcPts val="300"/>
              </a:spcBef>
              <a:spcAft>
                <a:spcPts val="300"/>
              </a:spcAft>
            </a:pPr>
            <a:r>
              <a:rPr lang="en-GB" sz="700" b="1" spc="-5">
                <a:latin typeface="Arial"/>
                <a:cs typeface="Arial"/>
              </a:rPr>
              <a:t>Operations Management </a:t>
            </a:r>
          </a:p>
          <a:p>
            <a:pPr marL="12700" marR="2243455">
              <a:spcBef>
                <a:spcPts val="300"/>
              </a:spcBef>
              <a:spcAft>
                <a:spcPts val="300"/>
              </a:spcAft>
            </a:pPr>
            <a:r>
              <a:rPr lang="en-GB" sz="700" b="1" spc="-180">
                <a:latin typeface="Arial"/>
                <a:cs typeface="Arial"/>
              </a:rPr>
              <a:t> </a:t>
            </a:r>
            <a:r>
              <a:rPr lang="en-GB" sz="700" b="1" spc="-5">
                <a:latin typeface="Arial"/>
                <a:cs typeface="Arial"/>
              </a:rPr>
              <a:t>Network</a:t>
            </a:r>
            <a:r>
              <a:rPr lang="en-GB" sz="700" b="1" spc="-15">
                <a:latin typeface="Arial"/>
                <a:cs typeface="Arial"/>
              </a:rPr>
              <a:t> </a:t>
            </a:r>
            <a:r>
              <a:rPr lang="en-GB" sz="700" b="1" spc="-5">
                <a:latin typeface="Arial"/>
                <a:cs typeface="Arial"/>
              </a:rPr>
              <a:t>Security:</a:t>
            </a:r>
            <a:endParaRPr lang="en-GB" sz="700">
              <a:latin typeface="Arial"/>
              <a:cs typeface="Arial"/>
            </a:endParaRPr>
          </a:p>
          <a:p>
            <a:pPr marL="12700" marR="5080">
              <a:spcBef>
                <a:spcPts val="300"/>
              </a:spcBef>
              <a:spcAft>
                <a:spcPts val="300"/>
              </a:spcAft>
            </a:pPr>
            <a:r>
              <a:rPr lang="en-GB" sz="700" spc="-5">
                <a:latin typeface="Arial"/>
                <a:cs typeface="Arial"/>
              </a:rPr>
              <a:t>Supplier</a:t>
            </a:r>
            <a:r>
              <a:rPr lang="en-GB" sz="700" spc="105">
                <a:latin typeface="Arial"/>
                <a:cs typeface="Arial"/>
              </a:rPr>
              <a:t> </a:t>
            </a:r>
            <a:r>
              <a:rPr lang="en-GB" sz="700" spc="-5">
                <a:latin typeface="Arial"/>
                <a:cs typeface="Arial"/>
              </a:rPr>
              <a:t>deploys</a:t>
            </a:r>
            <a:r>
              <a:rPr lang="en-GB" sz="700" spc="110">
                <a:latin typeface="Arial"/>
                <a:cs typeface="Arial"/>
              </a:rPr>
              <a:t> </a:t>
            </a:r>
            <a:r>
              <a:rPr lang="en-GB" sz="700">
                <a:latin typeface="Arial"/>
                <a:cs typeface="Arial"/>
              </a:rPr>
              <a:t>an</a:t>
            </a:r>
            <a:r>
              <a:rPr lang="en-GB" sz="700" spc="105">
                <a:latin typeface="Arial"/>
                <a:cs typeface="Arial"/>
              </a:rPr>
              <a:t> </a:t>
            </a:r>
            <a:r>
              <a:rPr lang="en-GB" sz="700" spc="-5">
                <a:latin typeface="Arial"/>
                <a:cs typeface="Arial"/>
              </a:rPr>
              <a:t>intrusion</a:t>
            </a:r>
            <a:r>
              <a:rPr lang="en-GB" sz="700" spc="110">
                <a:latin typeface="Arial"/>
                <a:cs typeface="Arial"/>
              </a:rPr>
              <a:t> </a:t>
            </a:r>
            <a:r>
              <a:rPr lang="en-GB" sz="700" spc="-5">
                <a:latin typeface="Arial"/>
                <a:cs typeface="Arial"/>
              </a:rPr>
              <a:t>detection</a:t>
            </a:r>
            <a:r>
              <a:rPr lang="en-GB" sz="700" spc="105">
                <a:latin typeface="Arial"/>
                <a:cs typeface="Arial"/>
              </a:rPr>
              <a:t> </a:t>
            </a:r>
            <a:r>
              <a:rPr lang="en-GB" sz="700" spc="-5">
                <a:latin typeface="Arial"/>
                <a:cs typeface="Arial"/>
              </a:rPr>
              <a:t>system</a:t>
            </a:r>
            <a:r>
              <a:rPr lang="en-GB" sz="700" spc="114">
                <a:latin typeface="Arial"/>
                <a:cs typeface="Arial"/>
              </a:rPr>
              <a:t> </a:t>
            </a:r>
            <a:r>
              <a:rPr lang="en-GB" sz="700" spc="-5">
                <a:latin typeface="Arial"/>
                <a:cs typeface="Arial"/>
              </a:rPr>
              <a:t>in</a:t>
            </a:r>
            <a:r>
              <a:rPr lang="en-GB" sz="700" spc="110">
                <a:latin typeface="Arial"/>
                <a:cs typeface="Arial"/>
              </a:rPr>
              <a:t> </a:t>
            </a:r>
            <a:r>
              <a:rPr lang="en-GB" sz="700" spc="-5">
                <a:latin typeface="Arial"/>
                <a:cs typeface="Arial"/>
              </a:rPr>
              <a:t>the</a:t>
            </a:r>
            <a:r>
              <a:rPr lang="en-GB" sz="700" spc="105">
                <a:latin typeface="Arial"/>
                <a:cs typeface="Arial"/>
              </a:rPr>
              <a:t> </a:t>
            </a:r>
            <a:r>
              <a:rPr lang="en-GB" sz="700" spc="-5">
                <a:latin typeface="Arial"/>
                <a:cs typeface="Arial"/>
              </a:rPr>
              <a:t>data</a:t>
            </a:r>
            <a:r>
              <a:rPr lang="en-GB" sz="700" spc="105">
                <a:latin typeface="Arial"/>
                <a:cs typeface="Arial"/>
              </a:rPr>
              <a:t> </a:t>
            </a:r>
            <a:r>
              <a:rPr lang="en-GB" sz="700" spc="-5">
                <a:latin typeface="Arial"/>
                <a:cs typeface="Arial"/>
              </a:rPr>
              <a:t>centre</a:t>
            </a:r>
            <a:r>
              <a:rPr lang="en-GB" sz="700" spc="105">
                <a:latin typeface="Arial"/>
                <a:cs typeface="Arial"/>
              </a:rPr>
              <a:t> </a:t>
            </a:r>
            <a:r>
              <a:rPr lang="en-GB" sz="700" spc="-5">
                <a:latin typeface="Arial"/>
                <a:cs typeface="Arial"/>
              </a:rPr>
              <a:t>monitoring</a:t>
            </a:r>
            <a:r>
              <a:rPr lang="en-GB" sz="700" spc="110">
                <a:latin typeface="Arial"/>
                <a:cs typeface="Arial"/>
              </a:rPr>
              <a:t> </a:t>
            </a:r>
            <a:r>
              <a:rPr lang="en-GB" sz="700" spc="-10">
                <a:latin typeface="Arial"/>
                <a:cs typeface="Arial"/>
              </a:rPr>
              <a:t>the </a:t>
            </a:r>
            <a:r>
              <a:rPr lang="en-GB" sz="700" spc="-5">
                <a:latin typeface="Arial"/>
                <a:cs typeface="Arial"/>
              </a:rPr>
              <a:t> perimeter</a:t>
            </a:r>
            <a:r>
              <a:rPr lang="en-GB" sz="700" spc="5">
                <a:latin typeface="Arial"/>
                <a:cs typeface="Arial"/>
              </a:rPr>
              <a:t> </a:t>
            </a:r>
            <a:r>
              <a:rPr lang="en-GB" sz="700" spc="-5">
                <a:latin typeface="Arial"/>
                <a:cs typeface="Arial"/>
              </a:rPr>
              <a:t>points,</a:t>
            </a:r>
            <a:r>
              <a:rPr lang="en-GB" sz="700" spc="5">
                <a:latin typeface="Arial"/>
                <a:cs typeface="Arial"/>
              </a:rPr>
              <a:t> </a:t>
            </a:r>
            <a:r>
              <a:rPr lang="en-GB" sz="700" spc="-5">
                <a:latin typeface="Arial"/>
                <a:cs typeface="Arial"/>
              </a:rPr>
              <a:t>additional</a:t>
            </a:r>
            <a:r>
              <a:rPr lang="en-GB" sz="700" spc="15">
                <a:latin typeface="Arial"/>
                <a:cs typeface="Arial"/>
              </a:rPr>
              <a:t> </a:t>
            </a:r>
            <a:r>
              <a:rPr lang="en-GB" sz="700" spc="-5">
                <a:latin typeface="Arial"/>
                <a:cs typeface="Arial"/>
              </a:rPr>
              <a:t>controls include</a:t>
            </a:r>
            <a:r>
              <a:rPr lang="en-GB" sz="700" spc="10">
                <a:latin typeface="Arial"/>
                <a:cs typeface="Arial"/>
              </a:rPr>
              <a:t> </a:t>
            </a:r>
            <a:r>
              <a:rPr lang="en-GB" sz="700" spc="-5">
                <a:latin typeface="Arial"/>
                <a:cs typeface="Arial"/>
              </a:rPr>
              <a:t>layered</a:t>
            </a:r>
            <a:r>
              <a:rPr lang="en-GB" sz="700" spc="-10">
                <a:latin typeface="Arial"/>
                <a:cs typeface="Arial"/>
              </a:rPr>
              <a:t> </a:t>
            </a:r>
            <a:r>
              <a:rPr lang="en-GB" sz="700" spc="-5">
                <a:latin typeface="Arial"/>
                <a:cs typeface="Arial"/>
              </a:rPr>
              <a:t>anti-virus</a:t>
            </a:r>
            <a:r>
              <a:rPr lang="en-GB" sz="700">
                <a:latin typeface="Arial"/>
                <a:cs typeface="Arial"/>
              </a:rPr>
              <a:t> </a:t>
            </a:r>
            <a:r>
              <a:rPr lang="en-GB" sz="700" spc="-5">
                <a:latin typeface="Arial"/>
                <a:cs typeface="Arial"/>
              </a:rPr>
              <a:t>approach.</a:t>
            </a:r>
            <a:endParaRPr lang="en-GB" sz="700">
              <a:latin typeface="Arial"/>
              <a:cs typeface="Arial"/>
            </a:endParaRPr>
          </a:p>
          <a:p>
            <a:pPr marL="12700">
              <a:spcBef>
                <a:spcPts val="300"/>
              </a:spcBef>
              <a:spcAft>
                <a:spcPts val="300"/>
              </a:spcAft>
            </a:pPr>
            <a:r>
              <a:rPr lang="en-GB" sz="700" b="1" spc="-5">
                <a:latin typeface="Arial"/>
                <a:cs typeface="Arial"/>
              </a:rPr>
              <a:t>System</a:t>
            </a:r>
            <a:r>
              <a:rPr lang="en-GB" sz="700" b="1" spc="-35">
                <a:latin typeface="Arial"/>
                <a:cs typeface="Arial"/>
              </a:rPr>
              <a:t> </a:t>
            </a:r>
            <a:r>
              <a:rPr lang="en-GB" sz="700" b="1" spc="-5">
                <a:latin typeface="Arial"/>
                <a:cs typeface="Arial"/>
              </a:rPr>
              <a:t>Security:</a:t>
            </a:r>
            <a:endParaRPr lang="en-GB" sz="700">
              <a:latin typeface="Arial"/>
              <a:cs typeface="Arial"/>
            </a:endParaRPr>
          </a:p>
          <a:p>
            <a:pPr marL="12700" marR="5080">
              <a:spcBef>
                <a:spcPts val="300"/>
              </a:spcBef>
              <a:spcAft>
                <a:spcPts val="300"/>
              </a:spcAft>
            </a:pPr>
            <a:r>
              <a:rPr lang="en-GB" sz="700" spc="-5">
                <a:latin typeface="Arial"/>
                <a:cs typeface="Arial"/>
              </a:rPr>
              <a:t>Supplier</a:t>
            </a:r>
            <a:r>
              <a:rPr lang="en-GB" sz="700" spc="75">
                <a:latin typeface="Arial"/>
                <a:cs typeface="Arial"/>
              </a:rPr>
              <a:t> </a:t>
            </a:r>
            <a:r>
              <a:rPr lang="en-GB" sz="700" spc="-5">
                <a:latin typeface="Arial"/>
                <a:cs typeface="Arial"/>
              </a:rPr>
              <a:t>has</a:t>
            </a:r>
            <a:r>
              <a:rPr lang="en-GB" sz="700" spc="85">
                <a:latin typeface="Arial"/>
                <a:cs typeface="Arial"/>
              </a:rPr>
              <a:t> </a:t>
            </a:r>
            <a:r>
              <a:rPr lang="en-GB" sz="700" spc="-5">
                <a:latin typeface="Arial"/>
                <a:cs typeface="Arial"/>
              </a:rPr>
              <a:t>processes</a:t>
            </a:r>
            <a:r>
              <a:rPr lang="en-GB" sz="700" spc="85">
                <a:latin typeface="Arial"/>
                <a:cs typeface="Arial"/>
              </a:rPr>
              <a:t> </a:t>
            </a:r>
            <a:r>
              <a:rPr lang="en-GB" sz="700">
                <a:latin typeface="Arial"/>
                <a:cs typeface="Arial"/>
              </a:rPr>
              <a:t>in</a:t>
            </a:r>
            <a:r>
              <a:rPr lang="en-GB" sz="700" spc="80">
                <a:latin typeface="Arial"/>
                <a:cs typeface="Arial"/>
              </a:rPr>
              <a:t> </a:t>
            </a:r>
            <a:r>
              <a:rPr lang="en-GB" sz="700" spc="-5">
                <a:latin typeface="Arial"/>
                <a:cs typeface="Arial"/>
              </a:rPr>
              <a:t>place</a:t>
            </a:r>
            <a:r>
              <a:rPr lang="en-GB" sz="700" spc="75">
                <a:latin typeface="Arial"/>
                <a:cs typeface="Arial"/>
              </a:rPr>
              <a:t> </a:t>
            </a:r>
            <a:r>
              <a:rPr lang="en-GB" sz="700" spc="-5">
                <a:latin typeface="Arial"/>
                <a:cs typeface="Arial"/>
              </a:rPr>
              <a:t>to</a:t>
            </a:r>
            <a:r>
              <a:rPr lang="en-GB" sz="700" spc="80">
                <a:latin typeface="Arial"/>
                <a:cs typeface="Arial"/>
              </a:rPr>
              <a:t> </a:t>
            </a:r>
            <a:r>
              <a:rPr lang="en-GB" sz="700" spc="-5">
                <a:latin typeface="Arial"/>
                <a:cs typeface="Arial"/>
              </a:rPr>
              <a:t>apply</a:t>
            </a:r>
            <a:r>
              <a:rPr lang="en-GB" sz="700" spc="85">
                <a:latin typeface="Arial"/>
                <a:cs typeface="Arial"/>
              </a:rPr>
              <a:t> </a:t>
            </a:r>
            <a:r>
              <a:rPr lang="en-GB" sz="700" spc="-5">
                <a:latin typeface="Arial"/>
                <a:cs typeface="Arial"/>
              </a:rPr>
              <a:t>and</a:t>
            </a:r>
            <a:r>
              <a:rPr lang="en-GB" sz="700" spc="80">
                <a:latin typeface="Arial"/>
                <a:cs typeface="Arial"/>
              </a:rPr>
              <a:t> </a:t>
            </a:r>
            <a:r>
              <a:rPr lang="en-GB" sz="700" spc="-5">
                <a:latin typeface="Arial"/>
                <a:cs typeface="Arial"/>
              </a:rPr>
              <a:t>manage</a:t>
            </a:r>
            <a:r>
              <a:rPr lang="en-GB" sz="700" spc="75">
                <a:latin typeface="Arial"/>
                <a:cs typeface="Arial"/>
              </a:rPr>
              <a:t> </a:t>
            </a:r>
            <a:r>
              <a:rPr lang="en-GB" sz="700" spc="-5">
                <a:latin typeface="Arial"/>
                <a:cs typeface="Arial"/>
              </a:rPr>
              <a:t>security</a:t>
            </a:r>
            <a:r>
              <a:rPr lang="en-GB" sz="700" spc="85">
                <a:latin typeface="Arial"/>
                <a:cs typeface="Arial"/>
              </a:rPr>
              <a:t> </a:t>
            </a:r>
            <a:r>
              <a:rPr lang="en-GB" sz="700" spc="-5">
                <a:latin typeface="Arial"/>
                <a:cs typeface="Arial"/>
              </a:rPr>
              <a:t>updates,</a:t>
            </a:r>
            <a:r>
              <a:rPr lang="en-GB" sz="700" spc="95">
                <a:latin typeface="Arial"/>
                <a:cs typeface="Arial"/>
              </a:rPr>
              <a:t> </a:t>
            </a:r>
            <a:r>
              <a:rPr lang="en-GB" sz="700" spc="-5">
                <a:latin typeface="Arial"/>
                <a:cs typeface="Arial"/>
              </a:rPr>
              <a:t>patches, </a:t>
            </a:r>
            <a:r>
              <a:rPr lang="en-GB" sz="700" spc="-180">
                <a:latin typeface="Arial"/>
                <a:cs typeface="Arial"/>
              </a:rPr>
              <a:t> </a:t>
            </a:r>
            <a:r>
              <a:rPr lang="en-GB" sz="700" spc="-5">
                <a:latin typeface="Arial"/>
                <a:cs typeface="Arial"/>
              </a:rPr>
              <a:t>fixes</a:t>
            </a:r>
            <a:r>
              <a:rPr lang="en-GB" sz="700" spc="10">
                <a:latin typeface="Arial"/>
                <a:cs typeface="Arial"/>
              </a:rPr>
              <a:t> </a:t>
            </a:r>
            <a:r>
              <a:rPr lang="en-GB" sz="700" spc="-5">
                <a:latin typeface="Arial"/>
                <a:cs typeface="Arial"/>
              </a:rPr>
              <a:t>upgrades,</a:t>
            </a:r>
            <a:r>
              <a:rPr lang="en-GB" sz="700">
                <a:latin typeface="Arial"/>
                <a:cs typeface="Arial"/>
              </a:rPr>
              <a:t> </a:t>
            </a:r>
            <a:r>
              <a:rPr lang="en-GB" sz="700" spc="-5">
                <a:latin typeface="Arial"/>
                <a:cs typeface="Arial"/>
              </a:rPr>
              <a:t>(collectively</a:t>
            </a:r>
            <a:r>
              <a:rPr lang="en-GB" sz="700" spc="10">
                <a:latin typeface="Arial"/>
                <a:cs typeface="Arial"/>
              </a:rPr>
              <a:t> </a:t>
            </a:r>
            <a:r>
              <a:rPr lang="en-GB" sz="700" spc="-5">
                <a:latin typeface="Arial"/>
                <a:cs typeface="Arial"/>
              </a:rPr>
              <a:t>referred </a:t>
            </a:r>
            <a:r>
              <a:rPr lang="en-GB" sz="700">
                <a:latin typeface="Arial"/>
                <a:cs typeface="Arial"/>
              </a:rPr>
              <a:t>to</a:t>
            </a:r>
            <a:r>
              <a:rPr lang="en-GB" sz="700" spc="10">
                <a:latin typeface="Arial"/>
                <a:cs typeface="Arial"/>
              </a:rPr>
              <a:t> </a:t>
            </a:r>
            <a:r>
              <a:rPr lang="en-GB" sz="700" spc="-5">
                <a:latin typeface="Arial"/>
                <a:cs typeface="Arial"/>
              </a:rPr>
              <a:t>as</a:t>
            </a:r>
            <a:r>
              <a:rPr lang="en-GB" sz="700">
                <a:latin typeface="Arial"/>
                <a:cs typeface="Arial"/>
              </a:rPr>
              <a:t> </a:t>
            </a:r>
            <a:r>
              <a:rPr lang="en-GB" sz="700" spc="-5">
                <a:latin typeface="Arial"/>
                <a:cs typeface="Arial"/>
              </a:rPr>
              <a:t>"Patches")</a:t>
            </a:r>
            <a:r>
              <a:rPr lang="en-GB" sz="700" spc="10">
                <a:latin typeface="Arial"/>
                <a:cs typeface="Arial"/>
              </a:rPr>
              <a:t> </a:t>
            </a:r>
            <a:r>
              <a:rPr lang="en-GB" sz="700">
                <a:latin typeface="Arial"/>
                <a:cs typeface="Arial"/>
              </a:rPr>
              <a:t>on</a:t>
            </a:r>
            <a:r>
              <a:rPr lang="en-GB" sz="700" spc="-5">
                <a:latin typeface="Arial"/>
                <a:cs typeface="Arial"/>
              </a:rPr>
              <a:t> all</a:t>
            </a:r>
            <a:r>
              <a:rPr lang="en-GB" sz="700" spc="5">
                <a:latin typeface="Arial"/>
                <a:cs typeface="Arial"/>
              </a:rPr>
              <a:t> </a:t>
            </a:r>
            <a:r>
              <a:rPr lang="en-GB" sz="700" spc="-5">
                <a:latin typeface="Arial"/>
                <a:cs typeface="Arial"/>
              </a:rPr>
              <a:t>Supplier</a:t>
            </a:r>
            <a:r>
              <a:rPr lang="en-GB" sz="700" spc="5">
                <a:latin typeface="Arial"/>
                <a:cs typeface="Arial"/>
              </a:rPr>
              <a:t> </a:t>
            </a:r>
            <a:r>
              <a:rPr lang="en-GB" sz="700" spc="-5">
                <a:latin typeface="Arial"/>
                <a:cs typeface="Arial"/>
              </a:rPr>
              <a:t>IT</a:t>
            </a:r>
            <a:r>
              <a:rPr lang="en-GB" sz="700" spc="5">
                <a:latin typeface="Arial"/>
                <a:cs typeface="Arial"/>
              </a:rPr>
              <a:t> </a:t>
            </a:r>
            <a:r>
              <a:rPr lang="en-GB" sz="700" spc="-5">
                <a:latin typeface="Arial"/>
                <a:cs typeface="Arial"/>
              </a:rPr>
              <a:t>systems.</a:t>
            </a:r>
          </a:p>
          <a:p>
            <a:pPr marL="12700" marR="5080">
              <a:spcBef>
                <a:spcPts val="300"/>
              </a:spcBef>
              <a:spcAft>
                <a:spcPts val="300"/>
              </a:spcAft>
            </a:pPr>
            <a:r>
              <a:rPr lang="en-GB" sz="700" spc="-5">
                <a:latin typeface="Arial"/>
                <a:cs typeface="Arial"/>
              </a:rPr>
              <a:t>Supplier</a:t>
            </a:r>
            <a:r>
              <a:rPr lang="en-GB" sz="700" spc="5">
                <a:latin typeface="Arial"/>
                <a:cs typeface="Arial"/>
              </a:rPr>
              <a:t> </a:t>
            </a:r>
            <a:r>
              <a:rPr lang="en-GB" sz="700" spc="-5">
                <a:latin typeface="Arial"/>
                <a:cs typeface="Arial"/>
              </a:rPr>
              <a:t>ensures</a:t>
            </a:r>
            <a:r>
              <a:rPr lang="en-GB" sz="700" spc="10">
                <a:latin typeface="Arial"/>
                <a:cs typeface="Arial"/>
              </a:rPr>
              <a:t> </a:t>
            </a:r>
            <a:r>
              <a:rPr lang="en-GB" sz="700" spc="-5">
                <a:latin typeface="Arial"/>
                <a:cs typeface="Arial"/>
              </a:rPr>
              <a:t>that</a:t>
            </a:r>
            <a:r>
              <a:rPr lang="en-GB" sz="700" spc="15">
                <a:latin typeface="Arial"/>
                <a:cs typeface="Arial"/>
              </a:rPr>
              <a:t> </a:t>
            </a:r>
            <a:r>
              <a:rPr lang="en-GB" sz="700" spc="-5">
                <a:latin typeface="Arial"/>
                <a:cs typeface="Arial"/>
              </a:rPr>
              <a:t>Malware,</a:t>
            </a:r>
            <a:r>
              <a:rPr lang="en-GB" sz="700" spc="10">
                <a:latin typeface="Arial"/>
                <a:cs typeface="Arial"/>
              </a:rPr>
              <a:t> </a:t>
            </a:r>
            <a:r>
              <a:rPr lang="en-GB" sz="700" spc="-5">
                <a:latin typeface="Arial"/>
                <a:cs typeface="Arial"/>
              </a:rPr>
              <a:t>Virus,</a:t>
            </a:r>
            <a:r>
              <a:rPr lang="en-GB" sz="700" spc="30">
                <a:latin typeface="Arial"/>
                <a:cs typeface="Arial"/>
              </a:rPr>
              <a:t> </a:t>
            </a:r>
            <a:r>
              <a:rPr lang="en-GB" sz="700" spc="-5">
                <a:latin typeface="Arial"/>
                <a:cs typeface="Arial"/>
              </a:rPr>
              <a:t>Trojan</a:t>
            </a:r>
            <a:r>
              <a:rPr lang="en-GB" sz="700" spc="20">
                <a:latin typeface="Arial"/>
                <a:cs typeface="Arial"/>
              </a:rPr>
              <a:t> </a:t>
            </a:r>
            <a:r>
              <a:rPr lang="en-GB" sz="700" spc="-5">
                <a:latin typeface="Arial"/>
                <a:cs typeface="Arial"/>
              </a:rPr>
              <a:t>and</a:t>
            </a:r>
            <a:r>
              <a:rPr lang="en-GB" sz="700" spc="15">
                <a:latin typeface="Arial"/>
                <a:cs typeface="Arial"/>
              </a:rPr>
              <a:t> </a:t>
            </a:r>
            <a:r>
              <a:rPr lang="en-GB" sz="700" spc="-5">
                <a:latin typeface="Arial"/>
                <a:cs typeface="Arial"/>
              </a:rPr>
              <a:t>Spyware</a:t>
            </a:r>
            <a:r>
              <a:rPr lang="en-GB" sz="700" spc="10">
                <a:latin typeface="Arial"/>
                <a:cs typeface="Arial"/>
              </a:rPr>
              <a:t> </a:t>
            </a:r>
            <a:r>
              <a:rPr lang="en-GB" sz="700" spc="-5">
                <a:latin typeface="Arial"/>
                <a:cs typeface="Arial"/>
              </a:rPr>
              <a:t>protection</a:t>
            </a:r>
            <a:r>
              <a:rPr lang="en-GB" sz="700" spc="10">
                <a:latin typeface="Arial"/>
                <a:cs typeface="Arial"/>
              </a:rPr>
              <a:t> </a:t>
            </a:r>
            <a:r>
              <a:rPr lang="en-GB" sz="700" spc="-5">
                <a:latin typeface="Arial"/>
                <a:cs typeface="Arial"/>
              </a:rPr>
              <a:t>programs</a:t>
            </a:r>
            <a:r>
              <a:rPr lang="en-GB" sz="700" spc="15">
                <a:latin typeface="Arial"/>
                <a:cs typeface="Arial"/>
              </a:rPr>
              <a:t> </a:t>
            </a:r>
            <a:r>
              <a:rPr lang="en-GB" sz="700" spc="-10">
                <a:latin typeface="Arial"/>
                <a:cs typeface="Arial"/>
              </a:rPr>
              <a:t>are </a:t>
            </a:r>
            <a:r>
              <a:rPr lang="en-GB" sz="700" spc="-5">
                <a:latin typeface="Arial"/>
                <a:cs typeface="Arial"/>
              </a:rPr>
              <a:t> also</a:t>
            </a:r>
            <a:r>
              <a:rPr lang="en-GB" sz="700">
                <a:latin typeface="Arial"/>
                <a:cs typeface="Arial"/>
              </a:rPr>
              <a:t> </a:t>
            </a:r>
            <a:r>
              <a:rPr lang="en-GB" sz="700" spc="-5">
                <a:latin typeface="Arial"/>
                <a:cs typeface="Arial"/>
              </a:rPr>
              <a:t>deployed</a:t>
            </a:r>
            <a:r>
              <a:rPr lang="en-GB" sz="700" spc="5">
                <a:latin typeface="Arial"/>
                <a:cs typeface="Arial"/>
              </a:rPr>
              <a:t> </a:t>
            </a:r>
            <a:r>
              <a:rPr lang="en-GB" sz="700" spc="-5">
                <a:latin typeface="Arial"/>
                <a:cs typeface="Arial"/>
              </a:rPr>
              <a:t>on</a:t>
            </a:r>
            <a:r>
              <a:rPr lang="en-GB" sz="700" spc="5">
                <a:latin typeface="Arial"/>
                <a:cs typeface="Arial"/>
              </a:rPr>
              <a:t> </a:t>
            </a:r>
            <a:r>
              <a:rPr lang="en-GB" sz="700" spc="-5">
                <a:latin typeface="Arial"/>
                <a:cs typeface="Arial"/>
              </a:rPr>
              <a:t>IT</a:t>
            </a:r>
            <a:r>
              <a:rPr lang="en-GB" sz="700">
                <a:latin typeface="Arial"/>
                <a:cs typeface="Arial"/>
              </a:rPr>
              <a:t> </a:t>
            </a:r>
            <a:r>
              <a:rPr lang="en-GB" sz="700" spc="-5">
                <a:latin typeface="Arial"/>
                <a:cs typeface="Arial"/>
              </a:rPr>
              <a:t>systems.</a:t>
            </a:r>
          </a:p>
          <a:p>
            <a:pPr marL="270000" indent="-270000">
              <a:spcBef>
                <a:spcPts val="300"/>
              </a:spcBef>
              <a:spcAft>
                <a:spcPts val="300"/>
              </a:spcAft>
              <a:tabLst>
                <a:tab pos="289560" algn="l"/>
              </a:tabLst>
            </a:pPr>
            <a:r>
              <a:rPr lang="en-GB" sz="700" b="1">
                <a:latin typeface="Arial"/>
                <a:cs typeface="Arial"/>
              </a:rPr>
              <a:t>Disaster recovery</a:t>
            </a:r>
          </a:p>
          <a:p>
            <a:pPr marL="180000" marR="5080" indent="-180000" algn="just">
              <a:spcBef>
                <a:spcPts val="300"/>
              </a:spcBef>
              <a:spcAft>
                <a:spcPts val="300"/>
              </a:spcAft>
              <a:buFont typeface="Arial" panose="020B0604020202020204" pitchFamily="34" charset="0"/>
              <a:buChar char="•"/>
              <a:tabLst>
                <a:tab pos="241935" algn="l"/>
              </a:tabLst>
            </a:pPr>
            <a:r>
              <a:rPr lang="en-GB" sz="700">
                <a:latin typeface="Arial"/>
                <a:cs typeface="Arial"/>
              </a:rPr>
              <a:t>Supplier has appropriate disaster recovery measures to ensure that the  Personal Data it processes can be re-instated in the event of loss or  destruction of that data.</a:t>
            </a:r>
          </a:p>
          <a:p>
            <a:pPr marL="180000" marR="5080" indent="-180000" algn="just">
              <a:spcBef>
                <a:spcPts val="300"/>
              </a:spcBef>
              <a:spcAft>
                <a:spcPts val="300"/>
              </a:spcAft>
              <a:buFont typeface="Arial" panose="020B0604020202020204" pitchFamily="34" charset="0"/>
              <a:buChar char="•"/>
              <a:tabLst>
                <a:tab pos="241935" algn="l"/>
              </a:tabLst>
            </a:pPr>
            <a:r>
              <a:rPr lang="en-GB" sz="700">
                <a:latin typeface="Arial"/>
                <a:cs typeface="Arial"/>
              </a:rPr>
              <a:t>The disaster recovery plan which will implement the disaster recovery  measures defines RTO (Recovery Time Objectives) and RPO (Recovery  Point Objectives) where appropriate to the service being provided.</a:t>
            </a:r>
          </a:p>
          <a:p>
            <a:pPr marL="180000" marR="5080" indent="-180000" algn="just">
              <a:spcBef>
                <a:spcPts val="300"/>
              </a:spcBef>
              <a:spcAft>
                <a:spcPts val="300"/>
              </a:spcAft>
              <a:buFont typeface="Arial" panose="020B0604020202020204" pitchFamily="34" charset="0"/>
              <a:buChar char="•"/>
              <a:tabLst>
                <a:tab pos="241935" algn="l"/>
              </a:tabLst>
            </a:pPr>
            <a:r>
              <a:rPr lang="en-GB" sz="700">
                <a:latin typeface="Arial"/>
                <a:cs typeface="Arial"/>
              </a:rPr>
              <a:t>Supplier reviews these technical safeguards periodically to ensure their  continued suitability in light of the data it processes and technological  advances.</a:t>
            </a:r>
          </a:p>
          <a:p>
            <a:pPr marR="5080" algn="just">
              <a:spcBef>
                <a:spcPts val="300"/>
              </a:spcBef>
              <a:spcAft>
                <a:spcPts val="300"/>
              </a:spcAft>
              <a:tabLst>
                <a:tab pos="241935" algn="l"/>
              </a:tabLst>
            </a:pPr>
            <a:r>
              <a:rPr lang="en-GB" sz="700" b="1" spc="-5">
                <a:latin typeface="Arial"/>
                <a:cs typeface="Arial"/>
              </a:rPr>
              <a:t>Data</a:t>
            </a:r>
            <a:r>
              <a:rPr lang="en-GB" sz="700" b="1" spc="-40">
                <a:latin typeface="Arial"/>
                <a:cs typeface="Arial"/>
              </a:rPr>
              <a:t> </a:t>
            </a:r>
            <a:r>
              <a:rPr lang="en-GB" sz="700" b="1" spc="-5">
                <a:latin typeface="Arial"/>
                <a:cs typeface="Arial"/>
              </a:rPr>
              <a:t>management</a:t>
            </a:r>
            <a:endParaRPr lang="en-GB" sz="700">
              <a:latin typeface="Arial"/>
              <a:cs typeface="Arial"/>
            </a:endParaRPr>
          </a:p>
          <a:p>
            <a:pPr marR="5080" algn="just">
              <a:spcBef>
                <a:spcPts val="300"/>
              </a:spcBef>
              <a:spcAft>
                <a:spcPts val="300"/>
              </a:spcAft>
              <a:tabLst>
                <a:tab pos="241935" algn="l"/>
              </a:tabLst>
            </a:pPr>
            <a:r>
              <a:rPr lang="en-GB" sz="700" b="1" spc="-5">
                <a:latin typeface="Arial"/>
                <a:cs typeface="Arial"/>
              </a:rPr>
              <a:t>Data</a:t>
            </a:r>
            <a:r>
              <a:rPr lang="en-GB" sz="700" b="1" spc="-35">
                <a:latin typeface="Arial"/>
                <a:cs typeface="Arial"/>
              </a:rPr>
              <a:t> </a:t>
            </a:r>
            <a:r>
              <a:rPr lang="en-GB" sz="700" b="1" spc="-5">
                <a:latin typeface="Arial"/>
                <a:cs typeface="Arial"/>
              </a:rPr>
              <a:t>Security</a:t>
            </a:r>
          </a:p>
          <a:p>
            <a:pPr marL="180000" marR="5080" indent="-180000" algn="just">
              <a:spcBef>
                <a:spcPts val="300"/>
              </a:spcBef>
              <a:spcAft>
                <a:spcPts val="300"/>
              </a:spcAft>
              <a:buFont typeface="Arial" panose="020B0604020202020204" pitchFamily="34" charset="0"/>
              <a:buChar char="•"/>
              <a:tabLst>
                <a:tab pos="241935" algn="l"/>
              </a:tabLst>
            </a:pPr>
            <a:r>
              <a:rPr lang="en-GB" sz="700">
                <a:latin typeface="Arial"/>
                <a:cs typeface="Arial"/>
              </a:rPr>
              <a:t>Confidential information is encrypted and encryption must meet a  minimum standard of AES-256-bit encryption.</a:t>
            </a:r>
          </a:p>
          <a:p>
            <a:pPr marL="180000" marR="5080" indent="-180000">
              <a:spcBef>
                <a:spcPts val="300"/>
              </a:spcBef>
              <a:spcAft>
                <a:spcPts val="300"/>
              </a:spcAft>
              <a:buFont typeface="Arial" panose="020B0604020202020204" pitchFamily="34" charset="0"/>
              <a:buChar char="•"/>
              <a:tabLst>
                <a:tab pos="241935" algn="l"/>
              </a:tabLst>
            </a:pPr>
            <a:r>
              <a:rPr lang="en-GB" sz="700">
                <a:latin typeface="Arial"/>
                <a:cs typeface="Arial"/>
              </a:rPr>
              <a:t>If a password/passphrase is used in the encryption of the document, the  password/passphrase for the encrypted document is communicated,  either:</a:t>
            </a:r>
            <a:br>
              <a:rPr lang="en-GB" sz="700">
                <a:latin typeface="Arial"/>
                <a:cs typeface="Arial"/>
              </a:rPr>
            </a:br>
            <a:r>
              <a:rPr lang="en-GB" sz="700">
                <a:latin typeface="Arial"/>
                <a:cs typeface="Arial"/>
              </a:rPr>
              <a:t>Face to face, or</a:t>
            </a:r>
            <a:br>
              <a:rPr lang="en-GB" sz="700">
                <a:latin typeface="Arial"/>
                <a:cs typeface="Arial"/>
              </a:rPr>
            </a:br>
            <a:r>
              <a:rPr lang="en-GB" sz="700">
                <a:latin typeface="Arial"/>
                <a:cs typeface="Arial"/>
              </a:rPr>
              <a:t>By phone or SMS, or </a:t>
            </a:r>
            <a:br>
              <a:rPr lang="en-GB" sz="700">
                <a:latin typeface="Arial"/>
                <a:cs typeface="Arial"/>
              </a:rPr>
            </a:br>
            <a:r>
              <a:rPr lang="en-GB" sz="700">
                <a:latin typeface="Arial"/>
                <a:cs typeface="Arial"/>
              </a:rPr>
              <a:t>A previously agreed password/passphrase</a:t>
            </a:r>
          </a:p>
          <a:p>
            <a:pPr marL="12700">
              <a:spcBef>
                <a:spcPts val="300"/>
              </a:spcBef>
              <a:spcAft>
                <a:spcPts val="300"/>
              </a:spcAft>
            </a:pPr>
            <a:r>
              <a:rPr lang="en-GB" sz="700" b="1" spc="-5">
                <a:latin typeface="Arial"/>
                <a:cs typeface="Arial"/>
              </a:rPr>
              <a:t>Transferring</a:t>
            </a:r>
            <a:r>
              <a:rPr lang="en-GB" sz="700" b="1" spc="-30">
                <a:latin typeface="Arial"/>
                <a:cs typeface="Arial"/>
              </a:rPr>
              <a:t> </a:t>
            </a:r>
            <a:r>
              <a:rPr lang="en-GB" sz="700" b="1">
                <a:latin typeface="Arial"/>
                <a:cs typeface="Arial"/>
              </a:rPr>
              <a:t>of</a:t>
            </a:r>
            <a:r>
              <a:rPr lang="en-GB" sz="700" b="1" spc="-30">
                <a:latin typeface="Arial"/>
                <a:cs typeface="Arial"/>
              </a:rPr>
              <a:t> </a:t>
            </a:r>
            <a:r>
              <a:rPr lang="en-GB" sz="700" b="1">
                <a:latin typeface="Arial"/>
                <a:cs typeface="Arial"/>
              </a:rPr>
              <a:t>Data</a:t>
            </a:r>
            <a:endParaRPr lang="en-GB" sz="700">
              <a:latin typeface="Arial"/>
              <a:cs typeface="Arial"/>
            </a:endParaRPr>
          </a:p>
          <a:p>
            <a:pPr marL="12700">
              <a:spcBef>
                <a:spcPts val="300"/>
              </a:spcBef>
              <a:spcAft>
                <a:spcPts val="300"/>
              </a:spcAft>
            </a:pPr>
            <a:r>
              <a:rPr lang="en-GB" sz="700" spc="-5">
                <a:latin typeface="Arial"/>
                <a:cs typeface="Arial"/>
              </a:rPr>
              <a:t>Acceptable</a:t>
            </a:r>
            <a:r>
              <a:rPr lang="en-GB" sz="700" spc="-10">
                <a:latin typeface="Arial"/>
                <a:cs typeface="Arial"/>
              </a:rPr>
              <a:t> </a:t>
            </a:r>
            <a:r>
              <a:rPr lang="en-GB" sz="700" spc="-5">
                <a:latin typeface="Arial"/>
                <a:cs typeface="Arial"/>
              </a:rPr>
              <a:t>Methods of</a:t>
            </a:r>
            <a:r>
              <a:rPr lang="en-GB" sz="700" spc="5">
                <a:latin typeface="Arial"/>
                <a:cs typeface="Arial"/>
              </a:rPr>
              <a:t> </a:t>
            </a:r>
            <a:r>
              <a:rPr lang="en-GB" sz="700" spc="-5">
                <a:latin typeface="Arial"/>
                <a:cs typeface="Arial"/>
              </a:rPr>
              <a:t>Data Transfer:</a:t>
            </a:r>
            <a:endParaRPr lang="en-GB" sz="700">
              <a:latin typeface="Arial"/>
              <a:cs typeface="Arial"/>
            </a:endParaRPr>
          </a:p>
          <a:p>
            <a:pPr marL="180000" marR="5080" indent="-180000" algn="just">
              <a:spcBef>
                <a:spcPts val="300"/>
              </a:spcBef>
              <a:spcAft>
                <a:spcPts val="300"/>
              </a:spcAft>
              <a:buFont typeface="Arial" panose="020B0604020202020204" pitchFamily="34" charset="0"/>
              <a:buChar char="•"/>
              <a:tabLst>
                <a:tab pos="469265" algn="l"/>
                <a:tab pos="470534" algn="l"/>
              </a:tabLst>
            </a:pPr>
            <a:r>
              <a:rPr lang="en-GB" sz="700">
                <a:latin typeface="Arial"/>
                <a:cs typeface="Arial"/>
              </a:rPr>
              <a:t>Secure File Transfer Protocol (sftp) – tcp port 22.</a:t>
            </a:r>
          </a:p>
          <a:p>
            <a:pPr marL="180000" marR="5080" indent="-180000" algn="just">
              <a:spcBef>
                <a:spcPts val="300"/>
              </a:spcBef>
              <a:spcAft>
                <a:spcPts val="300"/>
              </a:spcAft>
              <a:buFont typeface="Arial" panose="020B0604020202020204" pitchFamily="34" charset="0"/>
              <a:buChar char="•"/>
              <a:tabLst>
                <a:tab pos="469900" algn="l"/>
                <a:tab pos="470534" algn="l"/>
              </a:tabLst>
            </a:pPr>
            <a:r>
              <a:rPr lang="en-GB" sz="700">
                <a:latin typeface="Arial"/>
                <a:cs typeface="Arial"/>
              </a:rPr>
              <a:t>HTTPS – tcp port 443.</a:t>
            </a:r>
          </a:p>
          <a:p>
            <a:pPr marL="180000" marR="5080" indent="-180000" algn="just">
              <a:spcBef>
                <a:spcPts val="300"/>
              </a:spcBef>
              <a:spcAft>
                <a:spcPts val="300"/>
              </a:spcAft>
              <a:buFont typeface="Arial" panose="020B0604020202020204" pitchFamily="34" charset="0"/>
              <a:buChar char="•"/>
              <a:tabLst>
                <a:tab pos="469900" algn="l"/>
                <a:tab pos="470534" algn="l"/>
              </a:tabLst>
            </a:pPr>
            <a:r>
              <a:rPr lang="en-GB" sz="700">
                <a:latin typeface="Arial"/>
                <a:cs typeface="Arial"/>
              </a:rPr>
              <a:t>Suitable access controls in place</a:t>
            </a:r>
          </a:p>
          <a:p>
            <a:pPr marL="12700">
              <a:spcBef>
                <a:spcPts val="300"/>
              </a:spcBef>
              <a:spcAft>
                <a:spcPts val="300"/>
              </a:spcAft>
            </a:pPr>
            <a:r>
              <a:rPr lang="en-GB" sz="700" b="1" spc="-5">
                <a:latin typeface="Arial"/>
                <a:cs typeface="Arial"/>
              </a:rPr>
              <a:t>Handling</a:t>
            </a:r>
            <a:r>
              <a:rPr lang="en-GB" sz="700" b="1" spc="-30">
                <a:latin typeface="Arial"/>
                <a:cs typeface="Arial"/>
              </a:rPr>
              <a:t> </a:t>
            </a:r>
            <a:r>
              <a:rPr lang="en-GB" sz="700" b="1">
                <a:latin typeface="Arial"/>
                <a:cs typeface="Arial"/>
              </a:rPr>
              <a:t>of</a:t>
            </a:r>
            <a:r>
              <a:rPr lang="en-GB" sz="700" b="1" spc="-30">
                <a:latin typeface="Arial"/>
                <a:cs typeface="Arial"/>
              </a:rPr>
              <a:t> </a:t>
            </a:r>
            <a:r>
              <a:rPr lang="en-GB" sz="700" b="1" spc="-5">
                <a:latin typeface="Arial"/>
                <a:cs typeface="Arial"/>
              </a:rPr>
              <a:t>Data</a:t>
            </a:r>
            <a:endParaRPr lang="en-GB" sz="700">
              <a:latin typeface="Arial"/>
              <a:cs typeface="Arial"/>
            </a:endParaRPr>
          </a:p>
          <a:p>
            <a:pPr marL="180000" marR="5080" indent="-180000">
              <a:spcBef>
                <a:spcPts val="300"/>
              </a:spcBef>
              <a:spcAft>
                <a:spcPts val="300"/>
              </a:spcAft>
              <a:buFont typeface="Arial" panose="020B0604020202020204" pitchFamily="34" charset="0"/>
              <a:buChar char="•"/>
              <a:tabLst>
                <a:tab pos="241935" algn="l"/>
              </a:tabLst>
            </a:pPr>
            <a:r>
              <a:rPr lang="en-GB" sz="700">
                <a:latin typeface="Arial"/>
                <a:cs typeface="Arial"/>
              </a:rPr>
              <a:t>Supplier has in place documented information labelling and handling  procedures, that must be followed by all employees.</a:t>
            </a:r>
          </a:p>
          <a:p>
            <a:pPr marL="180000" marR="5080" indent="-180000">
              <a:spcBef>
                <a:spcPts val="300"/>
              </a:spcBef>
              <a:spcAft>
                <a:spcPts val="300"/>
              </a:spcAft>
              <a:buFont typeface="Arial" panose="020B0604020202020204" pitchFamily="34" charset="0"/>
              <a:buChar char="•"/>
              <a:tabLst>
                <a:tab pos="241935" algn="l"/>
              </a:tabLst>
            </a:pPr>
            <a:r>
              <a:rPr lang="en-GB" sz="700">
                <a:latin typeface="Arial"/>
                <a:cs typeface="Arial"/>
              </a:rPr>
              <a:t>Only those staff assigned to a specific project for which the sample is  intended may handle/ have access to that the Exporter’s data.</a:t>
            </a:r>
          </a:p>
          <a:p>
            <a:pPr marL="12700">
              <a:spcBef>
                <a:spcPts val="300"/>
              </a:spcBef>
              <a:spcAft>
                <a:spcPts val="300"/>
              </a:spcAft>
            </a:pPr>
            <a:r>
              <a:rPr lang="en-GB" sz="700" b="1" spc="-5">
                <a:latin typeface="Arial"/>
                <a:cs typeface="Arial"/>
              </a:rPr>
              <a:t>Storage</a:t>
            </a:r>
            <a:r>
              <a:rPr lang="en-GB" sz="700" b="1" spc="-20">
                <a:latin typeface="Arial"/>
                <a:cs typeface="Arial"/>
              </a:rPr>
              <a:t> </a:t>
            </a:r>
            <a:r>
              <a:rPr lang="en-GB" sz="700" b="1" spc="-10">
                <a:latin typeface="Arial"/>
                <a:cs typeface="Arial"/>
              </a:rPr>
              <a:t>of</a:t>
            </a:r>
            <a:r>
              <a:rPr lang="en-GB" sz="700" b="1" spc="-20">
                <a:latin typeface="Arial"/>
                <a:cs typeface="Arial"/>
              </a:rPr>
              <a:t> </a:t>
            </a:r>
            <a:r>
              <a:rPr lang="en-GB" sz="700" b="1" spc="-5">
                <a:latin typeface="Arial"/>
                <a:cs typeface="Arial"/>
              </a:rPr>
              <a:t>Data</a:t>
            </a:r>
            <a:endParaRPr lang="en-GB" sz="700">
              <a:latin typeface="Arial"/>
              <a:cs typeface="Arial"/>
            </a:endParaRPr>
          </a:p>
          <a:p>
            <a:pPr marL="180000" marR="5080" indent="-180000" algn="just">
              <a:spcBef>
                <a:spcPts val="300"/>
              </a:spcBef>
              <a:spcAft>
                <a:spcPts val="300"/>
              </a:spcAft>
              <a:buFont typeface="Arial" panose="020B0604020202020204" pitchFamily="34" charset="0"/>
              <a:buChar char="•"/>
              <a:tabLst>
                <a:tab pos="470534" algn="l"/>
              </a:tabLst>
            </a:pPr>
            <a:r>
              <a:rPr lang="en-GB" sz="700">
                <a:latin typeface="Arial"/>
                <a:cs typeface="Arial"/>
              </a:rPr>
              <a:t>Exporter’s sample is stored on a server that is physically secured and is  only accessed by authorized staff. Supplier stores Exporter’s sample on  a server that is protected behind a firewall and that is properly patched  with the latest OS and Security patches.</a:t>
            </a:r>
          </a:p>
          <a:p>
            <a:pPr marL="12700">
              <a:spcBef>
                <a:spcPts val="300"/>
              </a:spcBef>
              <a:spcAft>
                <a:spcPts val="300"/>
              </a:spcAft>
            </a:pPr>
            <a:r>
              <a:rPr lang="en-GB" sz="700" b="1" spc="-5">
                <a:latin typeface="Arial"/>
                <a:cs typeface="Arial"/>
              </a:rPr>
              <a:t>Data</a:t>
            </a:r>
            <a:r>
              <a:rPr lang="en-GB" sz="700" b="1" spc="-15">
                <a:latin typeface="Arial"/>
                <a:cs typeface="Arial"/>
              </a:rPr>
              <a:t> </a:t>
            </a:r>
            <a:r>
              <a:rPr lang="en-GB" sz="700" b="1" spc="-5">
                <a:latin typeface="Arial"/>
                <a:cs typeface="Arial"/>
              </a:rPr>
              <a:t>destruction</a:t>
            </a:r>
            <a:r>
              <a:rPr lang="en-GB" sz="700" b="1" spc="-20">
                <a:latin typeface="Arial"/>
                <a:cs typeface="Arial"/>
              </a:rPr>
              <a:t> </a:t>
            </a:r>
            <a:r>
              <a:rPr lang="en-GB" sz="700" b="1" spc="-5">
                <a:latin typeface="Arial"/>
                <a:cs typeface="Arial"/>
              </a:rPr>
              <a:t>process</a:t>
            </a:r>
            <a:endParaRPr lang="en-GB" sz="700">
              <a:latin typeface="Arial"/>
              <a:cs typeface="Arial"/>
            </a:endParaRPr>
          </a:p>
          <a:p>
            <a:pPr marL="12700">
              <a:spcBef>
                <a:spcPts val="300"/>
              </a:spcBef>
              <a:spcAft>
                <a:spcPts val="300"/>
              </a:spcAft>
            </a:pPr>
            <a:r>
              <a:rPr lang="en-GB" sz="700" spc="-5">
                <a:latin typeface="Arial"/>
                <a:cs typeface="Arial"/>
              </a:rPr>
              <a:t>Supplier</a:t>
            </a:r>
            <a:r>
              <a:rPr lang="en-GB" sz="700" spc="-20">
                <a:latin typeface="Arial"/>
                <a:cs typeface="Arial"/>
              </a:rPr>
              <a:t> </a:t>
            </a:r>
            <a:r>
              <a:rPr lang="en-GB" sz="700" spc="-5">
                <a:latin typeface="Arial"/>
                <a:cs typeface="Arial"/>
              </a:rPr>
              <a:t>assures</a:t>
            </a:r>
            <a:r>
              <a:rPr lang="en-GB" sz="700" spc="-25">
                <a:latin typeface="Arial"/>
                <a:cs typeface="Arial"/>
              </a:rPr>
              <a:t> </a:t>
            </a:r>
            <a:r>
              <a:rPr lang="en-GB" sz="700" spc="-5">
                <a:latin typeface="Arial"/>
                <a:cs typeface="Arial"/>
              </a:rPr>
              <a:t>that:</a:t>
            </a:r>
          </a:p>
          <a:p>
            <a:pPr marL="180000" marR="5080" indent="-180000" algn="just">
              <a:spcBef>
                <a:spcPts val="300"/>
              </a:spcBef>
              <a:spcAft>
                <a:spcPts val="300"/>
              </a:spcAft>
              <a:buFont typeface="Arial" panose="020B0604020202020204" pitchFamily="34" charset="0"/>
              <a:buChar char="•"/>
              <a:tabLst>
                <a:tab pos="241300" algn="l"/>
                <a:tab pos="241935" algn="l"/>
              </a:tabLst>
            </a:pPr>
            <a:r>
              <a:rPr lang="en-GB" sz="700">
                <a:latin typeface="Arial"/>
                <a:cs typeface="Arial"/>
              </a:rPr>
              <a:t>Working storage media will either be wiped, shredded, stored or  degaussed;</a:t>
            </a:r>
          </a:p>
          <a:p>
            <a:pPr marL="180000" marR="5080" indent="-180000" algn="just">
              <a:spcBef>
                <a:spcPts val="300"/>
              </a:spcBef>
              <a:spcAft>
                <a:spcPts val="300"/>
              </a:spcAft>
              <a:buFont typeface="Arial" panose="020B0604020202020204" pitchFamily="34" charset="0"/>
              <a:buChar char="•"/>
              <a:tabLst>
                <a:tab pos="241300" algn="l"/>
                <a:tab pos="241935" algn="l"/>
              </a:tabLst>
            </a:pPr>
            <a:r>
              <a:rPr lang="en-GB" sz="700">
                <a:latin typeface="Arial"/>
                <a:cs typeface="Arial"/>
              </a:rPr>
              <a:t>Non-working storage media will be stored securely and shredded. </a:t>
            </a:r>
          </a:p>
          <a:p>
            <a:pPr marL="180000" marR="5080" indent="-180000" algn="just">
              <a:spcBef>
                <a:spcPts val="300"/>
              </a:spcBef>
              <a:spcAft>
                <a:spcPts val="300"/>
              </a:spcAft>
              <a:buFont typeface="Arial" panose="020B0604020202020204" pitchFamily="34" charset="0"/>
              <a:buChar char="•"/>
              <a:tabLst>
                <a:tab pos="241300" algn="l"/>
                <a:tab pos="241935" algn="l"/>
              </a:tabLst>
            </a:pPr>
            <a:r>
              <a:rPr lang="en-GB" sz="700">
                <a:latin typeface="Arial"/>
                <a:cs typeface="Arial"/>
              </a:rPr>
              <a:t> Industry best practice standards to be used.</a:t>
            </a:r>
          </a:p>
          <a:p>
            <a:pPr marL="12700" algn="just">
              <a:spcBef>
                <a:spcPts val="300"/>
              </a:spcBef>
              <a:spcAft>
                <a:spcPts val="300"/>
              </a:spcAft>
            </a:pPr>
            <a:endParaRPr lang="en-GB" sz="700" b="1" spc="-5">
              <a:latin typeface="Arial"/>
              <a:cs typeface="Arial"/>
            </a:endParaRPr>
          </a:p>
          <a:p>
            <a:pPr marL="12700" algn="just">
              <a:spcBef>
                <a:spcPts val="300"/>
              </a:spcBef>
              <a:spcAft>
                <a:spcPts val="300"/>
              </a:spcAft>
            </a:pPr>
            <a:r>
              <a:rPr lang="en-GB" sz="700" b="1" spc="-5">
                <a:latin typeface="Arial"/>
                <a:cs typeface="Arial"/>
              </a:rPr>
              <a:t>Data</a:t>
            </a:r>
            <a:r>
              <a:rPr lang="en-GB" sz="700" b="1" spc="-15">
                <a:latin typeface="Arial"/>
                <a:cs typeface="Arial"/>
              </a:rPr>
              <a:t> </a:t>
            </a:r>
            <a:r>
              <a:rPr lang="en-GB" sz="700" b="1" spc="-5">
                <a:latin typeface="Arial"/>
                <a:cs typeface="Arial"/>
              </a:rPr>
              <a:t>Breach</a:t>
            </a:r>
            <a:r>
              <a:rPr lang="en-GB" sz="700" b="1" spc="-20">
                <a:latin typeface="Arial"/>
                <a:cs typeface="Arial"/>
              </a:rPr>
              <a:t> </a:t>
            </a:r>
            <a:r>
              <a:rPr lang="en-GB" sz="700" b="1" spc="-5">
                <a:latin typeface="Arial"/>
                <a:cs typeface="Arial"/>
              </a:rPr>
              <a:t>Procedure</a:t>
            </a:r>
            <a:endParaRPr lang="en-GB" sz="700">
              <a:latin typeface="Arial"/>
              <a:cs typeface="Arial"/>
            </a:endParaRPr>
          </a:p>
          <a:p>
            <a:pPr marL="12700" marR="5080" algn="just">
              <a:spcBef>
                <a:spcPts val="300"/>
              </a:spcBef>
              <a:spcAft>
                <a:spcPts val="300"/>
              </a:spcAft>
            </a:pPr>
            <a:r>
              <a:rPr lang="en-GB" sz="700" spc="-5">
                <a:latin typeface="Arial"/>
                <a:cs typeface="Arial"/>
              </a:rPr>
              <a:t>In the event </a:t>
            </a:r>
            <a:r>
              <a:rPr lang="en-GB" sz="700">
                <a:latin typeface="Arial"/>
                <a:cs typeface="Arial"/>
              </a:rPr>
              <a:t>that </a:t>
            </a:r>
            <a:r>
              <a:rPr lang="en-GB" sz="700" spc="-5">
                <a:latin typeface="Arial"/>
                <a:cs typeface="Arial"/>
              </a:rPr>
              <a:t>any Personal Data supplied </a:t>
            </a:r>
            <a:r>
              <a:rPr lang="en-GB" sz="700">
                <a:latin typeface="Arial"/>
                <a:cs typeface="Arial"/>
              </a:rPr>
              <a:t>to </a:t>
            </a:r>
            <a:r>
              <a:rPr lang="en-GB" sz="700" spc="-5">
                <a:latin typeface="Arial"/>
                <a:cs typeface="Arial"/>
              </a:rPr>
              <a:t>Supplier by Exporter is accidentally </a:t>
            </a:r>
            <a:r>
              <a:rPr lang="en-GB" sz="700">
                <a:latin typeface="Arial"/>
                <a:cs typeface="Arial"/>
              </a:rPr>
              <a:t> </a:t>
            </a:r>
            <a:r>
              <a:rPr lang="en-GB" sz="700" spc="-5">
                <a:latin typeface="Arial"/>
                <a:cs typeface="Arial"/>
              </a:rPr>
              <a:t>or unlawfully destroyed, lost, altered, or an unauthorised disclosure </a:t>
            </a:r>
            <a:r>
              <a:rPr lang="en-GB" sz="700">
                <a:latin typeface="Arial"/>
                <a:cs typeface="Arial"/>
              </a:rPr>
              <a:t>or </a:t>
            </a:r>
            <a:r>
              <a:rPr lang="en-GB" sz="700" spc="-5">
                <a:latin typeface="Arial"/>
                <a:cs typeface="Arial"/>
              </a:rPr>
              <a:t>access </a:t>
            </a:r>
            <a:r>
              <a:rPr lang="en-GB" sz="700">
                <a:latin typeface="Arial"/>
                <a:cs typeface="Arial"/>
              </a:rPr>
              <a:t>to </a:t>
            </a:r>
            <a:r>
              <a:rPr lang="en-GB" sz="700" spc="5">
                <a:latin typeface="Arial"/>
                <a:cs typeface="Arial"/>
              </a:rPr>
              <a:t> </a:t>
            </a:r>
            <a:r>
              <a:rPr lang="en-GB" sz="700" spc="-5">
                <a:latin typeface="Arial"/>
                <a:cs typeface="Arial"/>
              </a:rPr>
              <a:t>Personal Data occurs, Supplier will carry out the following incidence response </a:t>
            </a:r>
            <a:r>
              <a:rPr lang="en-GB" sz="700" spc="-10">
                <a:latin typeface="Arial"/>
                <a:cs typeface="Arial"/>
              </a:rPr>
              <a:t>as </a:t>
            </a:r>
            <a:r>
              <a:rPr lang="en-GB" sz="700" spc="-5">
                <a:latin typeface="Arial"/>
                <a:cs typeface="Arial"/>
              </a:rPr>
              <a:t> soon</a:t>
            </a:r>
            <a:r>
              <a:rPr lang="en-GB" sz="700" spc="-15">
                <a:latin typeface="Arial"/>
                <a:cs typeface="Arial"/>
              </a:rPr>
              <a:t> </a:t>
            </a:r>
            <a:r>
              <a:rPr lang="en-GB" sz="700" spc="-5">
                <a:latin typeface="Arial"/>
                <a:cs typeface="Arial"/>
              </a:rPr>
              <a:t>as</a:t>
            </a:r>
            <a:r>
              <a:rPr lang="en-GB" sz="700" spc="5">
                <a:latin typeface="Arial"/>
                <a:cs typeface="Arial"/>
              </a:rPr>
              <a:t> </a:t>
            </a:r>
            <a:r>
              <a:rPr lang="en-GB" sz="700" spc="-5">
                <a:latin typeface="Arial"/>
                <a:cs typeface="Arial"/>
              </a:rPr>
              <a:t>they become</a:t>
            </a:r>
            <a:r>
              <a:rPr lang="en-GB" sz="700" spc="-10">
                <a:latin typeface="Arial"/>
                <a:cs typeface="Arial"/>
              </a:rPr>
              <a:t> </a:t>
            </a:r>
            <a:r>
              <a:rPr lang="en-GB" sz="700" spc="-5">
                <a:latin typeface="Arial"/>
                <a:cs typeface="Arial"/>
              </a:rPr>
              <a:t>aware:</a:t>
            </a:r>
            <a:endParaRPr lang="en-GB" sz="700">
              <a:latin typeface="Arial"/>
              <a:cs typeface="Arial"/>
            </a:endParaRPr>
          </a:p>
          <a:p>
            <a:pPr marL="180000" marR="5080" indent="-180000" algn="just">
              <a:spcBef>
                <a:spcPts val="300"/>
              </a:spcBef>
              <a:spcAft>
                <a:spcPts val="300"/>
              </a:spcAft>
              <a:buFont typeface="Arial" panose="020B0604020202020204" pitchFamily="34" charset="0"/>
              <a:buChar char="•"/>
              <a:tabLst>
                <a:tab pos="241935" algn="l"/>
              </a:tabLst>
            </a:pPr>
            <a:r>
              <a:rPr lang="en-GB" sz="700">
                <a:latin typeface="Arial"/>
                <a:cs typeface="Arial"/>
              </a:rPr>
              <a:t>Supplier shall notify the Exporter of the breach.</a:t>
            </a:r>
          </a:p>
          <a:p>
            <a:pPr marL="180000" marR="5080" indent="-180000" algn="just">
              <a:spcBef>
                <a:spcPts val="300"/>
              </a:spcBef>
              <a:spcAft>
                <a:spcPts val="300"/>
              </a:spcAft>
              <a:buFont typeface="Arial" panose="020B0604020202020204" pitchFamily="34" charset="0"/>
              <a:buChar char="•"/>
              <a:tabLst>
                <a:tab pos="241935" algn="l"/>
              </a:tabLst>
            </a:pPr>
            <a:r>
              <a:rPr lang="en-GB" sz="700">
                <a:latin typeface="Arial"/>
                <a:cs typeface="Arial"/>
              </a:rPr>
              <a:t>Supplier will immediately launch an investigation into the data breach in  line with its documented Personal Data Breach Procedures.</a:t>
            </a:r>
          </a:p>
          <a:p>
            <a:pPr marL="180000" marR="5080" indent="-180000" algn="just">
              <a:spcBef>
                <a:spcPts val="300"/>
              </a:spcBef>
              <a:spcAft>
                <a:spcPts val="300"/>
              </a:spcAft>
              <a:buFont typeface="Arial" panose="020B0604020202020204" pitchFamily="34" charset="0"/>
              <a:buChar char="•"/>
            </a:pPr>
            <a:r>
              <a:rPr lang="en-GB" sz="700">
                <a:latin typeface="Arial"/>
                <a:cs typeface="Arial"/>
              </a:rPr>
              <a:t>Supplier will co-operate with the Exporter in the investigation and will  share all relevant system logs and evidence with the Exporter.</a:t>
            </a:r>
          </a:p>
          <a:p>
            <a:pPr marL="180000" marR="5080" indent="-180000" algn="just">
              <a:spcBef>
                <a:spcPts val="300"/>
              </a:spcBef>
              <a:spcAft>
                <a:spcPts val="300"/>
              </a:spcAft>
              <a:buFont typeface="Arial" panose="020B0604020202020204" pitchFamily="34" charset="0"/>
              <a:buChar char="•"/>
            </a:pPr>
            <a:r>
              <a:rPr lang="en-GB" sz="700">
                <a:latin typeface="Arial"/>
                <a:cs typeface="Arial"/>
              </a:rPr>
              <a:t>The investigation will include root cause analysis and recommendations  for improving Information Security in order to prevent future incidences;  this will be included in the final Personal Data Breach report.</a:t>
            </a:r>
          </a:p>
          <a:p>
            <a:pPr marR="5080" algn="just">
              <a:spcBef>
                <a:spcPts val="300"/>
              </a:spcBef>
              <a:spcAft>
                <a:spcPts val="300"/>
              </a:spcAft>
            </a:pPr>
            <a:r>
              <a:rPr lang="en-GB" sz="700" b="1" spc="-5">
                <a:latin typeface="Arial"/>
                <a:cs typeface="Arial"/>
              </a:rPr>
              <a:t>Access</a:t>
            </a:r>
            <a:r>
              <a:rPr lang="en-GB" sz="700" b="1" spc="-40">
                <a:latin typeface="Arial"/>
                <a:cs typeface="Arial"/>
              </a:rPr>
              <a:t> </a:t>
            </a:r>
            <a:r>
              <a:rPr lang="en-GB" sz="700" b="1" spc="-5">
                <a:latin typeface="Arial"/>
                <a:cs typeface="Arial"/>
              </a:rPr>
              <a:t>Management</a:t>
            </a:r>
            <a:endParaRPr lang="en-GB" sz="700">
              <a:latin typeface="Arial"/>
              <a:cs typeface="Arial"/>
            </a:endParaRPr>
          </a:p>
          <a:p>
            <a:pPr marL="180000" marR="5080" indent="-180000" algn="just">
              <a:spcBef>
                <a:spcPts val="300"/>
              </a:spcBef>
              <a:spcAft>
                <a:spcPts val="300"/>
              </a:spcAft>
              <a:buFont typeface="Arial" panose="020B0604020202020204" pitchFamily="34" charset="0"/>
              <a:buChar char="•"/>
            </a:pPr>
            <a:r>
              <a:rPr lang="en-GB" sz="700">
                <a:latin typeface="Arial"/>
                <a:cs typeface="Arial"/>
              </a:rPr>
              <a:t>Supplier uses authentication and authorization technologies for service,  user and administrator level accounts.</a:t>
            </a:r>
          </a:p>
          <a:p>
            <a:pPr marL="180000" marR="5080" indent="-180000" algn="just">
              <a:spcBef>
                <a:spcPts val="300"/>
              </a:spcBef>
              <a:spcAft>
                <a:spcPts val="300"/>
              </a:spcAft>
              <a:buFont typeface="Arial" panose="020B0604020202020204" pitchFamily="34" charset="0"/>
              <a:buChar char="•"/>
            </a:pPr>
            <a:r>
              <a:rPr lang="en-GB" sz="700">
                <a:latin typeface="Arial"/>
                <a:cs typeface="Arial"/>
              </a:rPr>
              <a:t>Supplier ensures that IT administrators are provided and using separate  and unique administrator accounts that are only used for administration  responsibilities. Non-administrator tasks are always performed using  non-administrator user accounts.</a:t>
            </a:r>
          </a:p>
          <a:p>
            <a:pPr marL="180000" marR="5080" indent="-180000" algn="just">
              <a:spcBef>
                <a:spcPts val="300"/>
              </a:spcBef>
              <a:spcAft>
                <a:spcPts val="300"/>
              </a:spcAft>
              <a:buFont typeface="Arial" panose="020B0604020202020204" pitchFamily="34" charset="0"/>
              <a:buChar char="•"/>
            </a:pPr>
            <a:r>
              <a:rPr lang="en-GB" sz="700">
                <a:latin typeface="Arial"/>
                <a:cs typeface="Arial"/>
              </a:rPr>
              <a:t>Supplier has a password policy and other standards in place.</a:t>
            </a:r>
          </a:p>
          <a:p>
            <a:pPr marR="5080" algn="just">
              <a:spcBef>
                <a:spcPts val="300"/>
              </a:spcBef>
              <a:spcAft>
                <a:spcPts val="300"/>
              </a:spcAft>
            </a:pPr>
            <a:r>
              <a:rPr lang="en-GB" sz="700" b="1" spc="-5">
                <a:latin typeface="Arial"/>
                <a:cs typeface="Arial"/>
              </a:rPr>
              <a:t>V</a:t>
            </a:r>
            <a:r>
              <a:rPr lang="en-GB" sz="700" b="1" spc="-15">
                <a:latin typeface="Arial"/>
                <a:cs typeface="Arial"/>
              </a:rPr>
              <a:t>u</a:t>
            </a:r>
            <a:r>
              <a:rPr lang="en-GB" sz="700" b="1" spc="-10">
                <a:latin typeface="Arial"/>
                <a:cs typeface="Arial"/>
              </a:rPr>
              <a:t>l</a:t>
            </a:r>
            <a:r>
              <a:rPr lang="en-GB" sz="700" b="1">
                <a:latin typeface="Arial"/>
                <a:cs typeface="Arial"/>
              </a:rPr>
              <a:t>n</a:t>
            </a:r>
            <a:r>
              <a:rPr lang="en-GB" sz="700" b="1" spc="-10">
                <a:latin typeface="Arial"/>
                <a:cs typeface="Arial"/>
              </a:rPr>
              <a:t>e</a:t>
            </a:r>
            <a:r>
              <a:rPr lang="en-GB" sz="700" b="1">
                <a:latin typeface="Arial"/>
                <a:cs typeface="Arial"/>
              </a:rPr>
              <a:t>ra</a:t>
            </a:r>
            <a:r>
              <a:rPr lang="en-GB" sz="700" b="1" spc="-15">
                <a:latin typeface="Arial"/>
                <a:cs typeface="Arial"/>
              </a:rPr>
              <a:t>b</a:t>
            </a:r>
            <a:r>
              <a:rPr lang="en-GB" sz="700" b="1" spc="-10">
                <a:latin typeface="Arial"/>
                <a:cs typeface="Arial"/>
              </a:rPr>
              <a:t>il</a:t>
            </a:r>
            <a:r>
              <a:rPr lang="en-GB" sz="700" b="1" spc="5">
                <a:latin typeface="Arial"/>
                <a:cs typeface="Arial"/>
              </a:rPr>
              <a:t>i</a:t>
            </a:r>
            <a:r>
              <a:rPr lang="en-GB" sz="700" b="1" spc="-10">
                <a:latin typeface="Arial"/>
                <a:cs typeface="Arial"/>
              </a:rPr>
              <a:t>t</a:t>
            </a:r>
            <a:r>
              <a:rPr lang="en-GB" sz="700" b="1" spc="-5">
                <a:latin typeface="Arial"/>
                <a:cs typeface="Arial"/>
              </a:rPr>
              <a:t>y</a:t>
            </a:r>
            <a:r>
              <a:rPr lang="en-GB" sz="700" b="1" spc="-10">
                <a:latin typeface="Arial"/>
                <a:cs typeface="Arial"/>
              </a:rPr>
              <a:t> </a:t>
            </a:r>
            <a:r>
              <a:rPr lang="en-GB" sz="700" b="1">
                <a:latin typeface="Arial"/>
                <a:cs typeface="Arial"/>
              </a:rPr>
              <a:t>Te</a:t>
            </a:r>
            <a:r>
              <a:rPr lang="en-GB" sz="700" b="1" spc="-10">
                <a:latin typeface="Arial"/>
                <a:cs typeface="Arial"/>
              </a:rPr>
              <a:t>st</a:t>
            </a:r>
            <a:r>
              <a:rPr lang="en-GB" sz="700" b="1" spc="5">
                <a:latin typeface="Arial"/>
                <a:cs typeface="Arial"/>
              </a:rPr>
              <a:t>i</a:t>
            </a:r>
            <a:r>
              <a:rPr lang="en-GB" sz="700" b="1">
                <a:latin typeface="Arial"/>
                <a:cs typeface="Arial"/>
              </a:rPr>
              <a:t>n</a:t>
            </a:r>
            <a:r>
              <a:rPr lang="en-GB" sz="700" b="1" spc="-5">
                <a:latin typeface="Arial"/>
                <a:cs typeface="Arial"/>
              </a:rPr>
              <a:t>g</a:t>
            </a:r>
            <a:endParaRPr lang="en-GB" sz="700">
              <a:latin typeface="Arial"/>
              <a:cs typeface="Arial"/>
            </a:endParaRPr>
          </a:p>
          <a:p>
            <a:pPr marL="180000" marR="5080" indent="-180000" algn="just">
              <a:spcBef>
                <a:spcPts val="300"/>
              </a:spcBef>
              <a:spcAft>
                <a:spcPts val="300"/>
              </a:spcAft>
              <a:buFont typeface="Arial" panose="020B0604020202020204" pitchFamily="34" charset="0"/>
              <a:buChar char="•"/>
            </a:pPr>
            <a:r>
              <a:rPr lang="en-GB" sz="700">
                <a:latin typeface="Arial"/>
                <a:cs typeface="Arial"/>
              </a:rPr>
              <a:t>Supplier ensures access and activity audit and logging procedures,  including access attempts and privileged access, exist.</a:t>
            </a:r>
          </a:p>
          <a:p>
            <a:pPr marL="180000" marR="5080" indent="-180000" algn="just">
              <a:spcBef>
                <a:spcPts val="300"/>
              </a:spcBef>
              <a:spcAft>
                <a:spcPts val="300"/>
              </a:spcAft>
              <a:buFont typeface="Arial" panose="020B0604020202020204" pitchFamily="34" charset="0"/>
              <a:buChar char="•"/>
            </a:pPr>
            <a:endParaRPr lang="en-GB" sz="700">
              <a:latin typeface="Arial"/>
              <a:cs typeface="Arial"/>
            </a:endParaRPr>
          </a:p>
          <a:p>
            <a:pPr marL="180000" marR="5080" indent="-180000" algn="just">
              <a:spcBef>
                <a:spcPts val="300"/>
              </a:spcBef>
              <a:spcAft>
                <a:spcPts val="300"/>
              </a:spcAft>
              <a:buFont typeface="Arial" panose="020B0604020202020204" pitchFamily="34" charset="0"/>
              <a:buChar char="•"/>
              <a:tabLst>
                <a:tab pos="241300" algn="l"/>
                <a:tab pos="241935" algn="l"/>
              </a:tabLst>
            </a:pPr>
            <a:endParaRPr lang="en-GB" sz="700">
              <a:latin typeface="Arial"/>
              <a:cs typeface="Arial"/>
            </a:endParaRPr>
          </a:p>
          <a:p>
            <a:pPr marL="12700">
              <a:spcBef>
                <a:spcPts val="300"/>
              </a:spcBef>
              <a:spcAft>
                <a:spcPts val="300"/>
              </a:spcAft>
            </a:pPr>
            <a:endParaRPr lang="en-GB" sz="700">
              <a:latin typeface="Arial"/>
              <a:cs typeface="Arial"/>
            </a:endParaRPr>
          </a:p>
          <a:p>
            <a:pPr marL="180000" marR="5080" indent="-180000">
              <a:spcBef>
                <a:spcPts val="300"/>
              </a:spcBef>
              <a:spcAft>
                <a:spcPts val="300"/>
              </a:spcAft>
              <a:buFont typeface="Arial" panose="020B0604020202020204" pitchFamily="34" charset="0"/>
              <a:buChar char="•"/>
              <a:tabLst>
                <a:tab pos="241935" algn="l"/>
              </a:tabLst>
            </a:pPr>
            <a:endParaRPr lang="en-GB" sz="700">
              <a:latin typeface="Arial"/>
              <a:cs typeface="Arial"/>
            </a:endParaRPr>
          </a:p>
          <a:p>
            <a:pPr marL="180000" marR="5080" indent="-180000">
              <a:spcBef>
                <a:spcPts val="300"/>
              </a:spcBef>
              <a:spcAft>
                <a:spcPts val="300"/>
              </a:spcAft>
              <a:buFont typeface="Arial" panose="020B0604020202020204" pitchFamily="34" charset="0"/>
              <a:buChar char="•"/>
              <a:tabLst>
                <a:tab pos="241935" algn="l"/>
              </a:tabLst>
            </a:pPr>
            <a:endParaRPr lang="en-GB" sz="700">
              <a:latin typeface="Arial"/>
              <a:cs typeface="Arial"/>
            </a:endParaRPr>
          </a:p>
          <a:p>
            <a:pPr marL="180000" marR="5080" indent="-180000" algn="just">
              <a:spcBef>
                <a:spcPts val="300"/>
              </a:spcBef>
              <a:spcAft>
                <a:spcPts val="300"/>
              </a:spcAft>
              <a:buFont typeface="Arial" panose="020B0604020202020204" pitchFamily="34" charset="0"/>
              <a:buChar char="•"/>
              <a:tabLst>
                <a:tab pos="241935" algn="l"/>
              </a:tabLst>
            </a:pPr>
            <a:endParaRPr lang="en-GB" sz="700">
              <a:latin typeface="Arial"/>
              <a:cs typeface="Arial"/>
            </a:endParaRPr>
          </a:p>
          <a:p>
            <a:pPr marL="180000" marR="5080" indent="-180000" algn="just">
              <a:spcBef>
                <a:spcPts val="300"/>
              </a:spcBef>
              <a:spcAft>
                <a:spcPts val="300"/>
              </a:spcAft>
              <a:buFont typeface="Arial" panose="020B0604020202020204" pitchFamily="34" charset="0"/>
              <a:buChar char="•"/>
              <a:tabLst>
                <a:tab pos="241935" algn="l"/>
              </a:tabLst>
            </a:pPr>
            <a:endParaRPr lang="en-GB" sz="700">
              <a:latin typeface="Arial"/>
              <a:cs typeface="Arial"/>
            </a:endParaRPr>
          </a:p>
          <a:p>
            <a:pPr marL="12700" marR="5080">
              <a:spcBef>
                <a:spcPts val="300"/>
              </a:spcBef>
              <a:spcAft>
                <a:spcPts val="300"/>
              </a:spcAft>
            </a:pPr>
            <a:endParaRPr lang="en-GB" sz="700">
              <a:latin typeface="Arial"/>
              <a:cs typeface="Arial"/>
            </a:endParaRPr>
          </a:p>
          <a:p>
            <a:pPr marL="270000" indent="-270000">
              <a:spcBef>
                <a:spcPts val="300"/>
              </a:spcBef>
              <a:spcAft>
                <a:spcPts val="300"/>
              </a:spcAft>
              <a:tabLst>
                <a:tab pos="289560" algn="l"/>
              </a:tabLst>
            </a:pPr>
            <a:endParaRPr lang="en-GB" sz="700" b="1">
              <a:latin typeface="Arial"/>
              <a:cs typeface="Arial"/>
            </a:endParaRPr>
          </a:p>
        </p:txBody>
      </p:sp>
    </p:spTree>
    <p:extLst>
      <p:ext uri="{BB962C8B-B14F-4D97-AF65-F5344CB8AC3E}">
        <p14:creationId xmlns:p14="http://schemas.microsoft.com/office/powerpoint/2010/main" val="3393859015"/>
      </p:ext>
    </p:extLst>
  </p:cSld>
  <p:clrMapOvr>
    <a:masterClrMapping/>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T&amp;C8">
    <p:spTree>
      <p:nvGrpSpPr>
        <p:cNvPr id="1" name=""/>
        <p:cNvGrpSpPr/>
        <p:nvPr/>
      </p:nvGrpSpPr>
      <p:grpSpPr>
        <a:xfrm>
          <a:off x="0" y="0"/>
          <a:ext cx="0" cy="0"/>
          <a:chOff x="0" y="0"/>
          <a:chExt cx="0" cy="0"/>
        </a:xfrm>
      </p:grpSpPr>
      <p:sp>
        <p:nvSpPr>
          <p:cNvPr id="11" name="Slide Number Placeholder 15">
            <a:extLst>
              <a:ext uri="{FF2B5EF4-FFF2-40B4-BE49-F238E27FC236}">
                <a16:creationId xmlns:a16="http://schemas.microsoft.com/office/drawing/2014/main" id="{8D12899D-1C8B-4BF7-9004-B8652304FB39}"/>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5" name="object 27">
            <a:extLst>
              <a:ext uri="{FF2B5EF4-FFF2-40B4-BE49-F238E27FC236}">
                <a16:creationId xmlns:a16="http://schemas.microsoft.com/office/drawing/2014/main" id="{D4587787-16C8-46AC-95EA-ED9773321031}"/>
              </a:ext>
              <a:ext uri="{C183D7F6-B498-43B3-948B-1728B52AA6E4}">
                <adec:decorative xmlns:adec="http://schemas.microsoft.com/office/drawing/2017/decorative" val="1"/>
              </a:ext>
            </a:extLst>
          </p:cNvPr>
          <p:cNvSpPr txBox="1">
            <a:spLocks/>
          </p:cNvSpPr>
          <p:nvPr/>
        </p:nvSpPr>
        <p:spPr>
          <a:xfrm>
            <a:off x="442913" y="78156"/>
            <a:ext cx="1582737" cy="94257"/>
          </a:xfrm>
          <a:prstGeom prst="rect">
            <a:avLst/>
          </a:prstGeom>
        </p:spPr>
        <p:txBody>
          <a:bodyPr vert="horz" wrap="square" lIns="0" tIns="1905" rIns="0" bIns="0" rtlCol="0">
            <a:spAutoFit/>
          </a:bodyPr>
          <a:lstStyle>
            <a:defPPr>
              <a:defRPr lang="en-US"/>
            </a:defPPr>
            <a:lvl1pPr marL="0" algn="l" defTabSz="914400" rtl="0" eaLnBrk="1" latinLnBrk="0" hangingPunct="1">
              <a:defRPr sz="800" b="0" i="0" kern="1200">
                <a:solidFill>
                  <a:schemeClr val="tx1"/>
                </a:solidFill>
                <a:latin typeface="Times New Roman"/>
                <a:ea typeface="+mn-ea"/>
                <a:cs typeface="Times New Roman"/>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marR="0" lvl="0" indent="0" algn="l" defTabSz="914400" rtl="0" eaLnBrk="1" fontAlgn="auto" latinLnBrk="0" hangingPunct="1">
              <a:lnSpc>
                <a:spcPct val="100000"/>
              </a:lnSpc>
              <a:spcBef>
                <a:spcPts val="15"/>
              </a:spcBef>
              <a:spcAft>
                <a:spcPts val="0"/>
              </a:spcAft>
              <a:buClrTx/>
              <a:buSzTx/>
              <a:buFontTx/>
              <a:buNone/>
              <a:tabLst/>
              <a:defRPr/>
            </a:pPr>
            <a:r>
              <a:rPr kumimoji="0" lang="en-GB" sz="600" b="0" i="1" u="none" strike="noStrike" kern="1200" cap="none" spc="-5" normalizeH="0" baseline="0" noProof="0">
                <a:ln>
                  <a:noFill/>
                </a:ln>
                <a:effectLst/>
                <a:uLnTx/>
                <a:uFillTx/>
                <a:latin typeface="+mn-lt"/>
                <a:ea typeface="+mn-ea"/>
                <a:cs typeface="Times New Roman"/>
              </a:rPr>
              <a:t>Version</a:t>
            </a:r>
            <a:r>
              <a:rPr kumimoji="0" lang="en-GB" sz="600" b="0" i="1" u="none" strike="noStrike" kern="1200" cap="none" spc="-30" normalizeH="0" baseline="0" noProof="0">
                <a:ln>
                  <a:noFill/>
                </a:ln>
                <a:effectLst/>
                <a:uLnTx/>
                <a:uFillTx/>
                <a:latin typeface="+mn-lt"/>
                <a:ea typeface="+mn-ea"/>
                <a:cs typeface="Times New Roman"/>
              </a:rPr>
              <a:t> </a:t>
            </a:r>
            <a:r>
              <a:rPr kumimoji="0" lang="en-GB" sz="600" b="0" i="1" u="none" strike="noStrike" kern="1200" cap="none" spc="0" normalizeH="0" baseline="0" noProof="0">
                <a:ln>
                  <a:noFill/>
                </a:ln>
                <a:effectLst/>
                <a:uLnTx/>
                <a:uFillTx/>
                <a:latin typeface="+mn-lt"/>
                <a:ea typeface="+mn-ea"/>
                <a:cs typeface="Times New Roman"/>
              </a:rPr>
              <a:t>10.</a:t>
            </a:r>
            <a:r>
              <a:rPr kumimoji="0" lang="en-GB" sz="600" b="0" i="1" u="none" strike="noStrike" kern="1200" cap="none" spc="-20" normalizeH="0" baseline="0" noProof="0">
                <a:ln>
                  <a:noFill/>
                </a:ln>
                <a:effectLst/>
                <a:uLnTx/>
                <a:uFillTx/>
                <a:latin typeface="+mn-lt"/>
                <a:ea typeface="+mn-ea"/>
                <a:cs typeface="Times New Roman"/>
              </a:rPr>
              <a:t> </a:t>
            </a:r>
            <a:r>
              <a:rPr kumimoji="0" lang="en-GB" sz="600" b="0" i="1" u="none" strike="noStrike" kern="1200" cap="none" spc="-5" normalizeH="0" baseline="0" noProof="0">
                <a:ln>
                  <a:noFill/>
                </a:ln>
                <a:effectLst/>
                <a:uLnTx/>
                <a:uFillTx/>
                <a:latin typeface="+mn-lt"/>
                <a:ea typeface="+mn-ea"/>
                <a:cs typeface="Times New Roman"/>
              </a:rPr>
              <a:t>January.22</a:t>
            </a:r>
          </a:p>
        </p:txBody>
      </p:sp>
    </p:spTree>
    <p:extLst>
      <p:ext uri="{BB962C8B-B14F-4D97-AF65-F5344CB8AC3E}">
        <p14:creationId xmlns:p14="http://schemas.microsoft.com/office/powerpoint/2010/main" val="1024399787"/>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dark Image background standout text">
    <p:bg>
      <p:bgPr>
        <a:solidFill>
          <a:schemeClr val="accent1"/>
        </a:solidFill>
        <a:effectLst/>
      </p:bgPr>
    </p:bg>
    <p:spTree>
      <p:nvGrpSpPr>
        <p:cNvPr id="1" name=""/>
        <p:cNvGrpSpPr/>
        <p:nvPr/>
      </p:nvGrpSpPr>
      <p:grpSpPr>
        <a:xfrm>
          <a:off x="0" y="0"/>
          <a:ext cx="0" cy="0"/>
          <a:chOff x="0" y="0"/>
          <a:chExt cx="0" cy="0"/>
        </a:xfrm>
      </p:grpSpPr>
      <p:sp>
        <p:nvSpPr>
          <p:cNvPr id="6" name="Picture Placeholder 4">
            <a:extLst>
              <a:ext uri="{FF2B5EF4-FFF2-40B4-BE49-F238E27FC236}">
                <a16:creationId xmlns:a16="http://schemas.microsoft.com/office/drawing/2014/main" id="{B451307E-4D10-46A4-B5F4-D1CDCEC3D46B}"/>
              </a:ext>
            </a:extLst>
          </p:cNvPr>
          <p:cNvSpPr>
            <a:spLocks noGrp="1"/>
          </p:cNvSpPr>
          <p:nvPr>
            <p:ph type="pic" sz="quarter" idx="15" hasCustomPrompt="1"/>
          </p:nvPr>
        </p:nvSpPr>
        <p:spPr>
          <a:xfrm>
            <a:off x="0" y="0"/>
            <a:ext cx="12192000" cy="6858000"/>
          </a:xfrm>
          <a:pattFill prst="wdUpDiag">
            <a:fgClr>
              <a:srgbClr val="D9D9D9"/>
            </a:fgClr>
            <a:bgClr>
              <a:schemeClr val="bg1"/>
            </a:bgClr>
          </a:pattFill>
        </p:spPr>
        <p:txBody>
          <a:bodyPr anchor="ctr"/>
          <a:lstStyle>
            <a:lvl1pPr algn="ctr">
              <a:defRPr/>
            </a:lvl1pPr>
          </a:lstStyle>
          <a:p>
            <a:r>
              <a:rPr lang="en-GB"/>
              <a:t>Click icon in centre to add image</a:t>
            </a:r>
            <a:br>
              <a:rPr lang="en-GB"/>
            </a:br>
            <a:r>
              <a:rPr lang="en-GB"/>
              <a:t>Send image to back so elements show on the page</a:t>
            </a:r>
          </a:p>
          <a:p>
            <a:endParaRPr lang="en-GB"/>
          </a:p>
          <a:p>
            <a:endParaRPr lang="en-GB"/>
          </a:p>
          <a:p>
            <a:endParaRPr lang="en-GB"/>
          </a:p>
        </p:txBody>
      </p:sp>
      <p:sp>
        <p:nvSpPr>
          <p:cNvPr id="3" name="Titre 2">
            <a:extLst>
              <a:ext uri="{FF2B5EF4-FFF2-40B4-BE49-F238E27FC236}">
                <a16:creationId xmlns:a16="http://schemas.microsoft.com/office/drawing/2014/main" id="{6838E746-8C0D-4144-AC8E-FA9CF117C223}"/>
              </a:ext>
            </a:extLst>
          </p:cNvPr>
          <p:cNvSpPr>
            <a:spLocks noGrp="1"/>
          </p:cNvSpPr>
          <p:nvPr>
            <p:ph type="title" hasCustomPrompt="1"/>
          </p:nvPr>
        </p:nvSpPr>
        <p:spPr bwMode="white">
          <a:xfrm>
            <a:off x="450000" y="811950"/>
            <a:ext cx="5407103" cy="3742438"/>
          </a:xfrm>
        </p:spPr>
        <p:txBody>
          <a:bodyPr anchor="t"/>
          <a:lstStyle>
            <a:lvl1pPr>
              <a:defRPr sz="3600" cap="none" spc="0" baseline="0">
                <a:solidFill>
                  <a:schemeClr val="bg1"/>
                </a:solidFill>
              </a:defRPr>
            </a:lvl1pPr>
          </a:lstStyle>
          <a:p>
            <a:r>
              <a:rPr lang="en-GB"/>
              <a:t>Summary text background image (text can be recoloured depending on image colour)</a:t>
            </a:r>
            <a:endParaRPr lang="fr-FR"/>
          </a:p>
        </p:txBody>
      </p:sp>
      <p:sp>
        <p:nvSpPr>
          <p:cNvPr id="19" name="Espace réservé du pied de page 4">
            <a:extLst>
              <a:ext uri="{FF2B5EF4-FFF2-40B4-BE49-F238E27FC236}">
                <a16:creationId xmlns:a16="http://schemas.microsoft.com/office/drawing/2014/main" id="{7C55DB14-B0C7-492B-B1FF-775E2586736D}"/>
              </a:ext>
            </a:extLst>
          </p:cNvPr>
          <p:cNvSpPr txBox="1">
            <a:spLocks/>
          </p:cNvSpPr>
          <p:nvPr/>
        </p:nvSpPr>
        <p:spPr>
          <a:xfrm>
            <a:off x="817200" y="650437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sp>
        <p:nvSpPr>
          <p:cNvPr id="20" name="Slide Number Placeholder 2">
            <a:extLst>
              <a:ext uri="{FF2B5EF4-FFF2-40B4-BE49-F238E27FC236}">
                <a16:creationId xmlns:a16="http://schemas.microsoft.com/office/drawing/2014/main" id="{2CA25737-BDFB-45D5-BF6F-856062E3181E}"/>
              </a:ext>
            </a:extLst>
          </p:cNvPr>
          <p:cNvSpPr>
            <a:spLocks noGrp="1"/>
          </p:cNvSpPr>
          <p:nvPr>
            <p:ph type="sldNum" sz="quarter" idx="14"/>
          </p:nvPr>
        </p:nvSpPr>
        <p:spPr>
          <a:xfrm>
            <a:off x="437230" y="6262361"/>
            <a:ext cx="304370" cy="365125"/>
          </a:xfrm>
          <a:prstGeom prst="rect">
            <a:avLst/>
          </a:prstGeom>
        </p:spPr>
        <p:txBody>
          <a:bodyPr/>
          <a:lstStyle>
            <a:lvl1pPr>
              <a:defRPr>
                <a:solidFill>
                  <a:schemeClr val="bg1"/>
                </a:solidFill>
              </a:defRPr>
            </a:lvl1pPr>
          </a:lstStyle>
          <a:p>
            <a:fld id="{D61AABEC-672F-4B68-B914-690DA978312C}" type="slidenum">
              <a:rPr lang="en-GB" smtClean="0"/>
              <a:pPr/>
              <a:t>‹#›</a:t>
            </a:fld>
            <a:r>
              <a:rPr lang="en-GB"/>
              <a:t> </a:t>
            </a:r>
          </a:p>
        </p:txBody>
      </p:sp>
      <p:pic>
        <p:nvPicPr>
          <p:cNvPr id="8" name="Picture 7" descr="Logo&#10;&#10;Description automatically generated">
            <a:extLst>
              <a:ext uri="{FF2B5EF4-FFF2-40B4-BE49-F238E27FC236}">
                <a16:creationId xmlns:a16="http://schemas.microsoft.com/office/drawing/2014/main" id="{842A769D-E8F3-4D38-87D9-15104E6DEA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
        <p:nvSpPr>
          <p:cNvPr id="2" name="Gradient">
            <a:extLst>
              <a:ext uri="{FF2B5EF4-FFF2-40B4-BE49-F238E27FC236}">
                <a16:creationId xmlns:a16="http://schemas.microsoft.com/office/drawing/2014/main" id="{5259CCAC-4B1D-B9CC-B42B-10207F08785C}"/>
              </a:ext>
              <a:ext uri="{C183D7F6-B498-43B3-948B-1728B52AA6E4}">
                <adec:decorative xmlns:adec="http://schemas.microsoft.com/office/drawing/2017/decorative" val="1"/>
              </a:ext>
            </a:extLst>
          </p:cNvPr>
          <p:cNvSpPr/>
          <p:nvPr userDrawn="1"/>
        </p:nvSpPr>
        <p:spPr bwMode="hidden">
          <a:xfrm>
            <a:off x="0" y="0"/>
            <a:ext cx="12204629" cy="6889481"/>
          </a:xfrm>
          <a:prstGeom prst="rect">
            <a:avLst/>
          </a:prstGeom>
          <a:gradFill flip="none" rotWithShape="1">
            <a:gsLst>
              <a:gs pos="0">
                <a:schemeClr val="tx1"/>
              </a:gs>
              <a:gs pos="32000">
                <a:schemeClr val="tx1">
                  <a:alpha val="24000"/>
                </a:schemeClr>
              </a:gs>
              <a:gs pos="79000">
                <a:schemeClr val="tx1">
                  <a:alpha val="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77087690"/>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pag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DF94BDD-BAE2-7DB5-135A-92642E7B469B}"/>
              </a:ext>
            </a:extLst>
          </p:cNvPr>
          <p:cNvSpPr/>
          <p:nvPr userDrawn="1"/>
        </p:nvSpPr>
        <p:spPr>
          <a:xfrm>
            <a:off x="333374" y="180974"/>
            <a:ext cx="11520000" cy="6133561"/>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Tree>
    <p:extLst>
      <p:ext uri="{BB962C8B-B14F-4D97-AF65-F5344CB8AC3E}">
        <p14:creationId xmlns:p14="http://schemas.microsoft.com/office/powerpoint/2010/main" val="55460048"/>
      </p:ext>
    </p:extLst>
  </p:cSld>
  <p:clrMapOvr>
    <a:masterClrMapping/>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Commetary Test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751E8C4-A771-813D-F569-08E69B5F188B}"/>
              </a:ext>
            </a:extLst>
          </p:cNvPr>
          <p:cNvSpPr/>
          <p:nvPr userDrawn="1"/>
        </p:nvSpPr>
        <p:spPr>
          <a:xfrm>
            <a:off x="333085" y="180974"/>
            <a:ext cx="7561262" cy="6137025"/>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3" name="Rectangle 2">
            <a:extLst>
              <a:ext uri="{FF2B5EF4-FFF2-40B4-BE49-F238E27FC236}">
                <a16:creationId xmlns:a16="http://schemas.microsoft.com/office/drawing/2014/main" id="{BDF94BDD-BAE2-7DB5-135A-92642E7B469B}"/>
              </a:ext>
            </a:extLst>
          </p:cNvPr>
          <p:cNvSpPr/>
          <p:nvPr userDrawn="1"/>
        </p:nvSpPr>
        <p:spPr>
          <a:xfrm>
            <a:off x="8243781" y="180975"/>
            <a:ext cx="3602038" cy="6137024"/>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6" name="Title 5" descr="Header">
            <a:extLst>
              <a:ext uri="{FF2B5EF4-FFF2-40B4-BE49-F238E27FC236}">
                <a16:creationId xmlns:a16="http://schemas.microsoft.com/office/drawing/2014/main" id="{DB4D717C-E4C3-4FDF-8607-B34CB4CA1B3D}"/>
              </a:ext>
            </a:extLst>
          </p:cNvPr>
          <p:cNvSpPr>
            <a:spLocks noGrp="1"/>
          </p:cNvSpPr>
          <p:nvPr>
            <p:ph type="title"/>
          </p:nvPr>
        </p:nvSpPr>
        <p:spPr>
          <a:xfrm>
            <a:off x="335998" y="182467"/>
            <a:ext cx="7558349" cy="612815"/>
          </a:xfrm>
        </p:spPr>
        <p:txBody>
          <a:bodyPr lIns="180000" rIns="180000"/>
          <a:lstStyle>
            <a:lvl1pPr>
              <a:defRPr>
                <a:solidFill>
                  <a:schemeClr val="bg1"/>
                </a:solidFill>
              </a:defRPr>
            </a:lvl1pPr>
          </a:lstStyle>
          <a:p>
            <a:r>
              <a:rPr lang="en-US"/>
              <a:t>Click to edit Master title style</a:t>
            </a:r>
            <a:endParaRPr lang="en-GB"/>
          </a:p>
        </p:txBody>
      </p:sp>
      <p:sp>
        <p:nvSpPr>
          <p:cNvPr id="4" name="Slide Number Placeholder 3">
            <a:extLst>
              <a:ext uri="{FF2B5EF4-FFF2-40B4-BE49-F238E27FC236}">
                <a16:creationId xmlns:a16="http://schemas.microsoft.com/office/drawing/2014/main" id="{4D8E9BED-92FC-E36B-21AA-9CA02A2C23BB}"/>
              </a:ext>
            </a:extLst>
          </p:cNvPr>
          <p:cNvSpPr>
            <a:spLocks noGrp="1"/>
          </p:cNvSpPr>
          <p:nvPr>
            <p:ph type="sldNum" sz="quarter" idx="4"/>
          </p:nvPr>
        </p:nvSpPr>
        <p:spPr>
          <a:xfrm>
            <a:off x="335999" y="6318000"/>
            <a:ext cx="216000" cy="360000"/>
          </a:xfrm>
          <a:prstGeom prst="rect">
            <a:avLst/>
          </a:prstGeom>
          <a:noFill/>
        </p:spPr>
        <p:txBody>
          <a:bodyPr lIns="0" tIns="0" rIns="0" bIns="25200" anchor="b"/>
          <a:lstStyle>
            <a:lvl1pPr algn="l">
              <a:defRPr sz="800" b="1">
                <a:solidFill>
                  <a:srgbClr val="768692"/>
                </a:solidFill>
                <a:latin typeface="+mj-lt"/>
              </a:defRPr>
            </a:lvl1pPr>
          </a:lstStyle>
          <a:p>
            <a:fld id="{D61AABEC-672F-4B68-B914-690DA978312C}" type="slidenum">
              <a:rPr lang="en-GB" smtClean="0"/>
              <a:pPr/>
              <a:t>‹#›</a:t>
            </a:fld>
            <a:endParaRPr lang="en-GB"/>
          </a:p>
        </p:txBody>
      </p:sp>
      <p:sp>
        <p:nvSpPr>
          <p:cNvPr id="7" name="Text Placeholder 6">
            <a:extLst>
              <a:ext uri="{FF2B5EF4-FFF2-40B4-BE49-F238E27FC236}">
                <a16:creationId xmlns:a16="http://schemas.microsoft.com/office/drawing/2014/main" id="{6816DD32-5CDA-7433-68E8-208F72C4C403}"/>
              </a:ext>
            </a:extLst>
          </p:cNvPr>
          <p:cNvSpPr>
            <a:spLocks noGrp="1"/>
          </p:cNvSpPr>
          <p:nvPr>
            <p:ph type="body" sz="quarter" idx="19"/>
          </p:nvPr>
        </p:nvSpPr>
        <p:spPr>
          <a:xfrm>
            <a:off x="333375" y="1468009"/>
            <a:ext cx="7560972" cy="4500000"/>
          </a:xfrm>
        </p:spPr>
        <p:txBody>
          <a:bodyPr lIns="180000" rIns="180000"/>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125511316"/>
      </p:ext>
    </p:extLst>
  </p:cSld>
  <p:clrMapOvr>
    <a:masterClrMapping/>
  </p:clrMapOvr>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Commetary Test 03 (3x Columns Offse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DF94BDD-BAE2-7DB5-135A-92642E7B469B}"/>
              </a:ext>
            </a:extLst>
          </p:cNvPr>
          <p:cNvSpPr/>
          <p:nvPr userDrawn="1"/>
        </p:nvSpPr>
        <p:spPr>
          <a:xfrm>
            <a:off x="333374" y="180975"/>
            <a:ext cx="11520000" cy="162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6" name="Title 5" descr="Header">
            <a:extLst>
              <a:ext uri="{FF2B5EF4-FFF2-40B4-BE49-F238E27FC236}">
                <a16:creationId xmlns:a16="http://schemas.microsoft.com/office/drawing/2014/main" id="{DB4D717C-E4C3-4FDF-8607-B34CB4CA1B3D}"/>
              </a:ext>
            </a:extLst>
          </p:cNvPr>
          <p:cNvSpPr>
            <a:spLocks noGrp="1"/>
          </p:cNvSpPr>
          <p:nvPr>
            <p:ph type="title"/>
          </p:nvPr>
        </p:nvSpPr>
        <p:spPr>
          <a:xfrm>
            <a:off x="335997" y="182467"/>
            <a:ext cx="2967589" cy="1618508"/>
          </a:xfrm>
        </p:spPr>
        <p:txBody>
          <a:bodyPr lIns="180000" rIns="180000">
            <a:noAutofit/>
          </a:bodyPr>
          <a:lstStyle>
            <a:lvl1pPr>
              <a:defRPr>
                <a:solidFill>
                  <a:schemeClr val="bg1"/>
                </a:solidFill>
              </a:defRPr>
            </a:lvl1pPr>
          </a:lstStyle>
          <a:p>
            <a:r>
              <a:rPr lang="en-US"/>
              <a:t>Click to edit Master title style</a:t>
            </a:r>
            <a:endParaRPr lang="en-GB"/>
          </a:p>
        </p:txBody>
      </p:sp>
      <p:sp>
        <p:nvSpPr>
          <p:cNvPr id="4" name="Slide Number Placeholder 3">
            <a:extLst>
              <a:ext uri="{FF2B5EF4-FFF2-40B4-BE49-F238E27FC236}">
                <a16:creationId xmlns:a16="http://schemas.microsoft.com/office/drawing/2014/main" id="{4D8E9BED-92FC-E36B-21AA-9CA02A2C23BB}"/>
              </a:ext>
            </a:extLst>
          </p:cNvPr>
          <p:cNvSpPr>
            <a:spLocks noGrp="1"/>
          </p:cNvSpPr>
          <p:nvPr>
            <p:ph type="sldNum" sz="quarter" idx="4"/>
          </p:nvPr>
        </p:nvSpPr>
        <p:spPr>
          <a:xfrm>
            <a:off x="335999" y="6318000"/>
            <a:ext cx="216000" cy="360000"/>
          </a:xfrm>
          <a:prstGeom prst="rect">
            <a:avLst/>
          </a:prstGeom>
          <a:noFill/>
        </p:spPr>
        <p:txBody>
          <a:bodyPr lIns="0" tIns="0" rIns="0" bIns="25200" anchor="b"/>
          <a:lstStyle>
            <a:lvl1pPr algn="l">
              <a:defRPr sz="800" b="1">
                <a:solidFill>
                  <a:srgbClr val="768692"/>
                </a:solidFill>
                <a:latin typeface="+mj-lt"/>
              </a:defRPr>
            </a:lvl1pPr>
          </a:lstStyle>
          <a:p>
            <a:fld id="{D61AABEC-672F-4B68-B914-690DA978312C}" type="slidenum">
              <a:rPr lang="en-GB" smtClean="0"/>
              <a:pPr/>
              <a:t>‹#›</a:t>
            </a:fld>
            <a:endParaRPr lang="en-GB"/>
          </a:p>
        </p:txBody>
      </p:sp>
      <p:sp>
        <p:nvSpPr>
          <p:cNvPr id="7" name="Text Placeholder 6">
            <a:extLst>
              <a:ext uri="{FF2B5EF4-FFF2-40B4-BE49-F238E27FC236}">
                <a16:creationId xmlns:a16="http://schemas.microsoft.com/office/drawing/2014/main" id="{6816DD32-5CDA-7433-68E8-208F72C4C403}"/>
              </a:ext>
            </a:extLst>
          </p:cNvPr>
          <p:cNvSpPr>
            <a:spLocks noGrp="1"/>
          </p:cNvSpPr>
          <p:nvPr>
            <p:ph type="body" sz="quarter" idx="19"/>
          </p:nvPr>
        </p:nvSpPr>
        <p:spPr>
          <a:xfrm>
            <a:off x="3303588" y="180975"/>
            <a:ext cx="8549787" cy="1618508"/>
          </a:xfrm>
        </p:spPr>
        <p:txBody>
          <a:bodyPr lIns="180000" tIns="180000" rIns="180000" bIns="72000" numCol="3" spcCol="180000"/>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
        <p:nvSpPr>
          <p:cNvPr id="5" name="Base">
            <a:extLst>
              <a:ext uri="{FF2B5EF4-FFF2-40B4-BE49-F238E27FC236}">
                <a16:creationId xmlns:a16="http://schemas.microsoft.com/office/drawing/2014/main" id="{E58628E2-A57B-9EDF-BF19-F7DE63306BDA}"/>
              </a:ext>
            </a:extLst>
          </p:cNvPr>
          <p:cNvSpPr>
            <a:spLocks noGrp="1"/>
          </p:cNvSpPr>
          <p:nvPr>
            <p:ph type="body" sz="quarter" idx="18" hasCustomPrompt="1"/>
          </p:nvPr>
        </p:nvSpPr>
        <p:spPr>
          <a:xfrm>
            <a:off x="333374" y="6149263"/>
            <a:ext cx="11523664" cy="159462"/>
          </a:xfrm>
        </p:spPr>
        <p:txBody>
          <a:bodyPr vert="horz" wrap="square" lIns="0" tIns="0" rIns="0" bIns="36000" rtlCol="0" anchor="b">
            <a:spAutoFit/>
          </a:bodyPr>
          <a:lstStyle>
            <a:lvl1pPr>
              <a:defRPr lang="en-GB" sz="800" i="0" dirty="0"/>
            </a:lvl1pPr>
          </a:lstStyle>
          <a:p>
            <a:pPr lvl="0">
              <a:lnSpc>
                <a:spcPct val="100000"/>
              </a:lnSpc>
              <a:spcAft>
                <a:spcPts val="0"/>
              </a:spcAft>
            </a:pPr>
            <a:r>
              <a:rPr lang="en-GB"/>
              <a:t>Base and source info (delete if not necessary)</a:t>
            </a:r>
          </a:p>
        </p:txBody>
      </p:sp>
      <p:cxnSp>
        <p:nvCxnSpPr>
          <p:cNvPr id="2" name="Straight Connector 1">
            <a:extLst>
              <a:ext uri="{FF2B5EF4-FFF2-40B4-BE49-F238E27FC236}">
                <a16:creationId xmlns:a16="http://schemas.microsoft.com/office/drawing/2014/main" id="{8F90B902-A13B-CBBD-6666-CB100E60D718}"/>
              </a:ext>
              <a:ext uri="{C183D7F6-B498-43B3-948B-1728B52AA6E4}">
                <adec:decorative xmlns:adec="http://schemas.microsoft.com/office/drawing/2017/decorative" val="1"/>
              </a:ext>
            </a:extLst>
          </p:cNvPr>
          <p:cNvCxnSpPr>
            <a:cxnSpLocks/>
          </p:cNvCxnSpPr>
          <p:nvPr userDrawn="1"/>
        </p:nvCxnSpPr>
        <p:spPr>
          <a:xfrm>
            <a:off x="3303588" y="360975"/>
            <a:ext cx="0" cy="136800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611479"/>
      </p:ext>
    </p:extLst>
  </p:cSld>
  <p:clrMapOvr>
    <a:masterClrMapping/>
  </p:clrMapOvr>
  <p:extLst>
    <p:ext uri="{DCECCB84-F9BA-43D5-87BE-67443E8EF086}">
      <p15:sldGuideLst xmlns:p15="http://schemas.microsoft.com/office/powerpoint/2012/main"/>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Commetary Test 03 (3x Columns Offse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DF94BDD-BAE2-7DB5-135A-92642E7B469B}"/>
              </a:ext>
            </a:extLst>
          </p:cNvPr>
          <p:cNvSpPr/>
          <p:nvPr userDrawn="1"/>
        </p:nvSpPr>
        <p:spPr>
          <a:xfrm>
            <a:off x="333374" y="180975"/>
            <a:ext cx="11520000" cy="162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6" name="Title 5" descr="Header">
            <a:extLst>
              <a:ext uri="{FF2B5EF4-FFF2-40B4-BE49-F238E27FC236}">
                <a16:creationId xmlns:a16="http://schemas.microsoft.com/office/drawing/2014/main" id="{DB4D717C-E4C3-4FDF-8607-B34CB4CA1B3D}"/>
              </a:ext>
            </a:extLst>
          </p:cNvPr>
          <p:cNvSpPr>
            <a:spLocks noGrp="1"/>
          </p:cNvSpPr>
          <p:nvPr>
            <p:ph type="title"/>
          </p:nvPr>
        </p:nvSpPr>
        <p:spPr>
          <a:xfrm>
            <a:off x="335997" y="182467"/>
            <a:ext cx="2967589" cy="1618508"/>
          </a:xfrm>
        </p:spPr>
        <p:txBody>
          <a:bodyPr lIns="180000" rIns="180000">
            <a:noAutofit/>
          </a:bodyPr>
          <a:lstStyle>
            <a:lvl1pPr>
              <a:defRPr>
                <a:solidFill>
                  <a:schemeClr val="bg1"/>
                </a:solidFill>
              </a:defRPr>
            </a:lvl1pPr>
          </a:lstStyle>
          <a:p>
            <a:r>
              <a:rPr lang="en-US"/>
              <a:t>Click to edit Master title style</a:t>
            </a:r>
            <a:endParaRPr lang="en-GB"/>
          </a:p>
        </p:txBody>
      </p:sp>
      <p:sp>
        <p:nvSpPr>
          <p:cNvPr id="4" name="Slide Number Placeholder 3">
            <a:extLst>
              <a:ext uri="{FF2B5EF4-FFF2-40B4-BE49-F238E27FC236}">
                <a16:creationId xmlns:a16="http://schemas.microsoft.com/office/drawing/2014/main" id="{4D8E9BED-92FC-E36B-21AA-9CA02A2C23BB}"/>
              </a:ext>
            </a:extLst>
          </p:cNvPr>
          <p:cNvSpPr>
            <a:spLocks noGrp="1"/>
          </p:cNvSpPr>
          <p:nvPr>
            <p:ph type="sldNum" sz="quarter" idx="4"/>
          </p:nvPr>
        </p:nvSpPr>
        <p:spPr>
          <a:xfrm>
            <a:off x="335999" y="6318000"/>
            <a:ext cx="216000" cy="360000"/>
          </a:xfrm>
          <a:prstGeom prst="rect">
            <a:avLst/>
          </a:prstGeom>
          <a:noFill/>
        </p:spPr>
        <p:txBody>
          <a:bodyPr lIns="0" tIns="0" rIns="0" bIns="25200" anchor="b"/>
          <a:lstStyle>
            <a:lvl1pPr algn="l">
              <a:defRPr sz="800" b="1">
                <a:solidFill>
                  <a:srgbClr val="768692"/>
                </a:solidFill>
                <a:latin typeface="+mj-lt"/>
              </a:defRPr>
            </a:lvl1pPr>
          </a:lstStyle>
          <a:p>
            <a:fld id="{D61AABEC-672F-4B68-B914-690DA978312C}" type="slidenum">
              <a:rPr lang="en-GB" smtClean="0"/>
              <a:pPr/>
              <a:t>‹#›</a:t>
            </a:fld>
            <a:endParaRPr lang="en-GB"/>
          </a:p>
        </p:txBody>
      </p:sp>
      <p:sp>
        <p:nvSpPr>
          <p:cNvPr id="7" name="Text Placeholder 6">
            <a:extLst>
              <a:ext uri="{FF2B5EF4-FFF2-40B4-BE49-F238E27FC236}">
                <a16:creationId xmlns:a16="http://schemas.microsoft.com/office/drawing/2014/main" id="{6816DD32-5CDA-7433-68E8-208F72C4C403}"/>
              </a:ext>
            </a:extLst>
          </p:cNvPr>
          <p:cNvSpPr>
            <a:spLocks noGrp="1"/>
          </p:cNvSpPr>
          <p:nvPr>
            <p:ph type="body" sz="quarter" idx="19"/>
          </p:nvPr>
        </p:nvSpPr>
        <p:spPr>
          <a:xfrm>
            <a:off x="3303588" y="180975"/>
            <a:ext cx="8549787" cy="1618508"/>
          </a:xfrm>
        </p:spPr>
        <p:txBody>
          <a:bodyPr lIns="180000" tIns="180000" rIns="180000" bIns="72000" numCol="3" spcCol="180000"/>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
        <p:nvSpPr>
          <p:cNvPr id="5" name="Base">
            <a:extLst>
              <a:ext uri="{FF2B5EF4-FFF2-40B4-BE49-F238E27FC236}">
                <a16:creationId xmlns:a16="http://schemas.microsoft.com/office/drawing/2014/main" id="{E58628E2-A57B-9EDF-BF19-F7DE63306BDA}"/>
              </a:ext>
            </a:extLst>
          </p:cNvPr>
          <p:cNvSpPr>
            <a:spLocks noGrp="1"/>
          </p:cNvSpPr>
          <p:nvPr>
            <p:ph type="body" sz="quarter" idx="18" hasCustomPrompt="1"/>
          </p:nvPr>
        </p:nvSpPr>
        <p:spPr>
          <a:xfrm>
            <a:off x="333374" y="6149263"/>
            <a:ext cx="11523664" cy="159462"/>
          </a:xfrm>
        </p:spPr>
        <p:txBody>
          <a:bodyPr vert="horz" wrap="square" lIns="0" tIns="0" rIns="0" bIns="36000" rtlCol="0" anchor="b">
            <a:spAutoFit/>
          </a:bodyPr>
          <a:lstStyle>
            <a:lvl1pPr>
              <a:defRPr lang="en-GB" sz="800" i="0" dirty="0"/>
            </a:lvl1pPr>
          </a:lstStyle>
          <a:p>
            <a:pPr lvl="0">
              <a:lnSpc>
                <a:spcPct val="100000"/>
              </a:lnSpc>
              <a:spcAft>
                <a:spcPts val="0"/>
              </a:spcAft>
            </a:pPr>
            <a:r>
              <a:rPr lang="en-GB"/>
              <a:t>Base and source info (delete if not necessary)</a:t>
            </a:r>
          </a:p>
        </p:txBody>
      </p:sp>
      <p:sp>
        <p:nvSpPr>
          <p:cNvPr id="8" name="Rectangle 7">
            <a:extLst>
              <a:ext uri="{FF2B5EF4-FFF2-40B4-BE49-F238E27FC236}">
                <a16:creationId xmlns:a16="http://schemas.microsoft.com/office/drawing/2014/main" id="{DBF08FED-A10B-7F96-E01D-956892DFF250}"/>
              </a:ext>
            </a:extLst>
          </p:cNvPr>
          <p:cNvSpPr/>
          <p:nvPr userDrawn="1"/>
        </p:nvSpPr>
        <p:spPr>
          <a:xfrm>
            <a:off x="10233374" y="1995244"/>
            <a:ext cx="1620000" cy="4322756"/>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Tree>
    <p:extLst>
      <p:ext uri="{BB962C8B-B14F-4D97-AF65-F5344CB8AC3E}">
        <p14:creationId xmlns:p14="http://schemas.microsoft.com/office/powerpoint/2010/main" val="1138845511"/>
      </p:ext>
    </p:extLst>
  </p:cSld>
  <p:clrMapOvr>
    <a:masterClrMapping/>
  </p:clrMapOvr>
  <p:extLst>
    <p:ext uri="{DCECCB84-F9BA-43D5-87BE-67443E8EF086}">
      <p15:sldGuideLst xmlns:p15="http://schemas.microsoft.com/office/powerpoint/2012/main"/>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_Commetary Test 03 (3x Columns Offse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DF94BDD-BAE2-7DB5-135A-92642E7B469B}"/>
              </a:ext>
            </a:extLst>
          </p:cNvPr>
          <p:cNvSpPr/>
          <p:nvPr userDrawn="1"/>
        </p:nvSpPr>
        <p:spPr>
          <a:xfrm>
            <a:off x="333374" y="180975"/>
            <a:ext cx="11520000" cy="162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6" name="Title 5" descr="Header">
            <a:extLst>
              <a:ext uri="{FF2B5EF4-FFF2-40B4-BE49-F238E27FC236}">
                <a16:creationId xmlns:a16="http://schemas.microsoft.com/office/drawing/2014/main" id="{DB4D717C-E4C3-4FDF-8607-B34CB4CA1B3D}"/>
              </a:ext>
            </a:extLst>
          </p:cNvPr>
          <p:cNvSpPr>
            <a:spLocks noGrp="1"/>
          </p:cNvSpPr>
          <p:nvPr>
            <p:ph type="title"/>
          </p:nvPr>
        </p:nvSpPr>
        <p:spPr>
          <a:xfrm>
            <a:off x="335997" y="182467"/>
            <a:ext cx="2967589" cy="1618508"/>
          </a:xfrm>
        </p:spPr>
        <p:txBody>
          <a:bodyPr lIns="180000" rIns="180000">
            <a:noAutofit/>
          </a:bodyPr>
          <a:lstStyle>
            <a:lvl1pPr>
              <a:defRPr>
                <a:solidFill>
                  <a:schemeClr val="bg1"/>
                </a:solidFill>
              </a:defRPr>
            </a:lvl1pPr>
          </a:lstStyle>
          <a:p>
            <a:r>
              <a:rPr lang="en-US"/>
              <a:t>Click to edit Master title style</a:t>
            </a:r>
            <a:endParaRPr lang="en-GB"/>
          </a:p>
        </p:txBody>
      </p:sp>
      <p:sp>
        <p:nvSpPr>
          <p:cNvPr id="4" name="Slide Number Placeholder 3">
            <a:extLst>
              <a:ext uri="{FF2B5EF4-FFF2-40B4-BE49-F238E27FC236}">
                <a16:creationId xmlns:a16="http://schemas.microsoft.com/office/drawing/2014/main" id="{4D8E9BED-92FC-E36B-21AA-9CA02A2C23BB}"/>
              </a:ext>
            </a:extLst>
          </p:cNvPr>
          <p:cNvSpPr>
            <a:spLocks noGrp="1"/>
          </p:cNvSpPr>
          <p:nvPr>
            <p:ph type="sldNum" sz="quarter" idx="4"/>
          </p:nvPr>
        </p:nvSpPr>
        <p:spPr>
          <a:xfrm>
            <a:off x="335999" y="6318000"/>
            <a:ext cx="216000" cy="360000"/>
          </a:xfrm>
          <a:prstGeom prst="rect">
            <a:avLst/>
          </a:prstGeom>
          <a:noFill/>
        </p:spPr>
        <p:txBody>
          <a:bodyPr lIns="0" tIns="0" rIns="0" bIns="25200" anchor="b"/>
          <a:lstStyle>
            <a:lvl1pPr algn="l">
              <a:defRPr sz="800" b="1">
                <a:solidFill>
                  <a:srgbClr val="768692"/>
                </a:solidFill>
                <a:latin typeface="+mj-lt"/>
              </a:defRPr>
            </a:lvl1pPr>
          </a:lstStyle>
          <a:p>
            <a:fld id="{D61AABEC-672F-4B68-B914-690DA978312C}" type="slidenum">
              <a:rPr lang="en-GB" smtClean="0"/>
              <a:pPr/>
              <a:t>‹#›</a:t>
            </a:fld>
            <a:endParaRPr lang="en-GB"/>
          </a:p>
        </p:txBody>
      </p:sp>
    </p:spTree>
    <p:extLst>
      <p:ext uri="{BB962C8B-B14F-4D97-AF65-F5344CB8AC3E}">
        <p14:creationId xmlns:p14="http://schemas.microsoft.com/office/powerpoint/2010/main" val="271083129"/>
      </p:ext>
    </p:extLst>
  </p:cSld>
  <p:clrMapOvr>
    <a:masterClrMapping/>
  </p:clrMapOvr>
  <p:extLst>
    <p:ext uri="{DCECCB84-F9BA-43D5-87BE-67443E8EF086}">
      <p15:sldGuideLst xmlns:p15="http://schemas.microsoft.com/office/powerpoint/2012/main"/>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Cover_1">
    <p:bg>
      <p:bgPr>
        <a:solidFill>
          <a:schemeClr val="accent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72A9154-6347-43A3-AD8A-AAA2062AA454}"/>
              </a:ext>
            </a:extLst>
          </p:cNvPr>
          <p:cNvSpPr>
            <a:spLocks noGrp="1"/>
          </p:cNvSpPr>
          <p:nvPr>
            <p:ph type="pic" sz="quarter" idx="13" hasCustomPrompt="1"/>
          </p:nvPr>
        </p:nvSpPr>
        <p:spPr>
          <a:xfrm>
            <a:off x="0" y="0"/>
            <a:ext cx="12192000" cy="6858000"/>
          </a:xfrm>
          <a:pattFill prst="wdUpDiag">
            <a:fgClr>
              <a:schemeClr val="bg1">
                <a:lumMod val="85000"/>
              </a:schemeClr>
            </a:fgClr>
            <a:bgClr>
              <a:schemeClr val="bg1"/>
            </a:bgClr>
          </a:pattFill>
        </p:spPr>
        <p:txBody>
          <a:bodyPr anchor="ctr"/>
          <a:lstStyle>
            <a:lvl1pPr algn="ctr">
              <a:defRPr/>
            </a:lvl1pPr>
          </a:lstStyle>
          <a:p>
            <a:r>
              <a:rPr lang="en-GB"/>
              <a:t>Insert image by clicking icon.   </a:t>
            </a:r>
            <a:br>
              <a:rPr lang="en-GB"/>
            </a:br>
            <a:r>
              <a:rPr lang="en-GB"/>
              <a:t>Send this image to the back to make sure all elements are visible.</a:t>
            </a:r>
            <a:br>
              <a:rPr lang="en-GB"/>
            </a:br>
            <a:br>
              <a:rPr lang="en-GB"/>
            </a:br>
            <a:br>
              <a:rPr lang="en-GB"/>
            </a:br>
            <a:br>
              <a:rPr lang="en-GB"/>
            </a:br>
            <a:endParaRPr lang="en-GB"/>
          </a:p>
        </p:txBody>
      </p:sp>
      <p:graphicFrame>
        <p:nvGraphicFramePr>
          <p:cNvPr id="5" name="Objet 4" hidden="1">
            <a:extLst>
              <a:ext uri="{FF2B5EF4-FFF2-40B4-BE49-F238E27FC236}">
                <a16:creationId xmlns:a16="http://schemas.microsoft.com/office/drawing/2014/main" id="{075C7A91-CC93-4B69-84A3-D6E6299E1C1C}"/>
              </a:ext>
            </a:extLst>
          </p:cNvPr>
          <p:cNvGraphicFramePr>
            <a:graphicFrameLocks noChangeAspect="1"/>
          </p:cNvGraphicFramePr>
          <p:nvPr>
            <p:custDataLst>
              <p:tags r:id="rId1"/>
            </p:custDataLst>
            <p:extLst>
              <p:ext uri="{D42A27DB-BD31-4B8C-83A1-F6EECF244321}">
                <p14:modId xmlns:p14="http://schemas.microsoft.com/office/powerpoint/2010/main" val="17815770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5" name="Objet 4" hidden="1">
                        <a:extLst>
                          <a:ext uri="{FF2B5EF4-FFF2-40B4-BE49-F238E27FC236}">
                            <a16:creationId xmlns:a16="http://schemas.microsoft.com/office/drawing/2014/main" id="{075C7A91-CC93-4B69-84A3-D6E6299E1C1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4455627D-8E54-4A37-802B-8C427B3EB1B5}"/>
              </a:ext>
            </a:extLst>
          </p:cNvPr>
          <p:cNvSpPr/>
          <p:nvPr>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6000" b="1" i="0" baseline="0">
              <a:latin typeface="Arial Black" panose="020B0A04020102020204" pitchFamily="34" charset="0"/>
              <a:ea typeface="+mj-ea"/>
              <a:cs typeface="+mj-cs"/>
              <a:sym typeface="Arial Black" panose="020B0A04020102020204" pitchFamily="34" charset="0"/>
            </a:endParaRPr>
          </a:p>
        </p:txBody>
      </p:sp>
      <p:sp>
        <p:nvSpPr>
          <p:cNvPr id="19" name="Espace réservé de la date 3">
            <a:extLst>
              <a:ext uri="{FF2B5EF4-FFF2-40B4-BE49-F238E27FC236}">
                <a16:creationId xmlns:a16="http://schemas.microsoft.com/office/drawing/2014/main" id="{11CD5301-9586-45EF-BD7D-6FD0A6A5B078}"/>
              </a:ext>
            </a:extLst>
          </p:cNvPr>
          <p:cNvSpPr>
            <a:spLocks noGrp="1"/>
          </p:cNvSpPr>
          <p:nvPr>
            <p:ph type="dt" sz="half" idx="10"/>
          </p:nvPr>
        </p:nvSpPr>
        <p:spPr bwMode="white">
          <a:xfrm>
            <a:off x="450000" y="5420032"/>
            <a:ext cx="65" cy="215444"/>
          </a:xfrm>
          <a:prstGeom prst="rect">
            <a:avLst/>
          </a:prstGeom>
        </p:spPr>
        <p:txBody>
          <a:bodyPr wrap="none" lIns="0" tIns="0" rIns="0" bIns="0">
            <a:spAutoFit/>
          </a:bodyPr>
          <a:lstStyle>
            <a:lvl1pPr>
              <a:defRPr sz="1400">
                <a:solidFill>
                  <a:schemeClr val="bg1"/>
                </a:solidFill>
              </a:defRPr>
            </a:lvl1pPr>
          </a:lstStyle>
          <a:p>
            <a:endParaRPr lang="en-GB"/>
          </a:p>
        </p:txBody>
      </p:sp>
      <p:sp>
        <p:nvSpPr>
          <p:cNvPr id="24" name="Header">
            <a:extLst>
              <a:ext uri="{FF2B5EF4-FFF2-40B4-BE49-F238E27FC236}">
                <a16:creationId xmlns:a16="http://schemas.microsoft.com/office/drawing/2014/main" id="{282677E1-E7D7-461C-9F6D-B1708372F571}"/>
              </a:ext>
            </a:extLst>
          </p:cNvPr>
          <p:cNvSpPr>
            <a:spLocks noGrp="1"/>
          </p:cNvSpPr>
          <p:nvPr>
            <p:ph type="ctrTitle" hasCustomPrompt="1"/>
          </p:nvPr>
        </p:nvSpPr>
        <p:spPr bwMode="white">
          <a:xfrm>
            <a:off x="450000" y="450000"/>
            <a:ext cx="9616732" cy="830997"/>
          </a:xfrm>
        </p:spPr>
        <p:txBody>
          <a:bodyPr lIns="0" rIns="0" anchor="t">
            <a:spAutoFit/>
          </a:bodyPr>
          <a:lstStyle>
            <a:lvl1pPr algn="l">
              <a:lnSpc>
                <a:spcPct val="90000"/>
              </a:lnSpc>
              <a:defRPr sz="6000" b="1" cap="none" spc="0" baseline="0">
                <a:solidFill>
                  <a:schemeClr val="bg1"/>
                </a:solidFill>
                <a:latin typeface="Arial Black" panose="020B0A04020102020204" pitchFamily="34" charset="0"/>
              </a:defRPr>
            </a:lvl1pPr>
          </a:lstStyle>
          <a:p>
            <a:r>
              <a:rPr lang="en-GB"/>
              <a:t>Report/proposal title</a:t>
            </a:r>
          </a:p>
        </p:txBody>
      </p:sp>
      <p:sp>
        <p:nvSpPr>
          <p:cNvPr id="26" name="Espace réservé du texte 8">
            <a:extLst>
              <a:ext uri="{FF2B5EF4-FFF2-40B4-BE49-F238E27FC236}">
                <a16:creationId xmlns:a16="http://schemas.microsoft.com/office/drawing/2014/main" id="{0BD763C4-0BC2-41C5-BDBA-5850D945CFF6}"/>
              </a:ext>
            </a:extLst>
          </p:cNvPr>
          <p:cNvSpPr>
            <a:spLocks noGrp="1"/>
          </p:cNvSpPr>
          <p:nvPr>
            <p:ph type="body" sz="quarter" idx="12" hasCustomPrompt="1"/>
          </p:nvPr>
        </p:nvSpPr>
        <p:spPr bwMode="white">
          <a:xfrm>
            <a:off x="450000" y="4779622"/>
            <a:ext cx="2519921" cy="312330"/>
          </a:xfrm>
        </p:spPr>
        <p:txBody>
          <a:bodyPr wrap="none" lIns="0" rIns="0">
            <a:sp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Extra information here</a:t>
            </a:r>
          </a:p>
        </p:txBody>
      </p:sp>
      <p:sp>
        <p:nvSpPr>
          <p:cNvPr id="17" name="Sous-titre 2">
            <a:extLst>
              <a:ext uri="{FF2B5EF4-FFF2-40B4-BE49-F238E27FC236}">
                <a16:creationId xmlns:a16="http://schemas.microsoft.com/office/drawing/2014/main" id="{D2530279-43FE-4176-A5A4-6826B5321746}"/>
              </a:ext>
            </a:extLst>
          </p:cNvPr>
          <p:cNvSpPr>
            <a:spLocks noGrp="1"/>
          </p:cNvSpPr>
          <p:nvPr>
            <p:ph type="subTitle" idx="1" hasCustomPrompt="1"/>
          </p:nvPr>
        </p:nvSpPr>
        <p:spPr bwMode="white">
          <a:xfrm>
            <a:off x="450000" y="3789980"/>
            <a:ext cx="7551997" cy="738664"/>
          </a:xfrm>
        </p:spPr>
        <p:txBody>
          <a:bodyPr wrap="square" lIns="0" tIns="0" rIns="180000" bIns="0">
            <a:spAutoFit/>
          </a:bodyPr>
          <a:lstStyle>
            <a:lvl1pPr marL="0" indent="0" algn="l">
              <a:lnSpc>
                <a:spcPct val="100000"/>
              </a:lnSpc>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Change colour of titling depending on contrast of image used</a:t>
            </a:r>
          </a:p>
        </p:txBody>
      </p:sp>
      <p:sp>
        <p:nvSpPr>
          <p:cNvPr id="12" name="Espace réservé du pied de page 4">
            <a:extLst>
              <a:ext uri="{FF2B5EF4-FFF2-40B4-BE49-F238E27FC236}">
                <a16:creationId xmlns:a16="http://schemas.microsoft.com/office/drawing/2014/main" id="{60107C37-60DE-4CF7-8363-4B22497BEBF5}"/>
              </a:ext>
            </a:extLst>
          </p:cNvPr>
          <p:cNvSpPr txBox="1">
            <a:spLocks/>
          </p:cNvSpPr>
          <p:nvPr/>
        </p:nvSpPr>
        <p:spPr>
          <a:xfrm>
            <a:off x="450000" y="6511768"/>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tx1"/>
                </a:solidFill>
              </a:rPr>
              <a:t>© Ipsos | Doc Name | Month Year | Version # | Public | Internal/Client Use Only | Strictly Confidential</a:t>
            </a:r>
          </a:p>
        </p:txBody>
      </p:sp>
      <p:pic>
        <p:nvPicPr>
          <p:cNvPr id="11" name="Picture 10" descr="Logo&#10;&#10;Description automatically generated">
            <a:extLst>
              <a:ext uri="{FF2B5EF4-FFF2-40B4-BE49-F238E27FC236}">
                <a16:creationId xmlns:a16="http://schemas.microsoft.com/office/drawing/2014/main" id="{8AAAFBE4-210F-4803-9497-51B35F0995D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
        <p:nvSpPr>
          <p:cNvPr id="3" name="Gradient">
            <a:extLst>
              <a:ext uri="{FF2B5EF4-FFF2-40B4-BE49-F238E27FC236}">
                <a16:creationId xmlns:a16="http://schemas.microsoft.com/office/drawing/2014/main" id="{B7D2C792-126C-A88A-2501-E247BE6958F7}"/>
              </a:ext>
              <a:ext uri="{C183D7F6-B498-43B3-948B-1728B52AA6E4}">
                <adec:decorative xmlns:adec="http://schemas.microsoft.com/office/drawing/2017/decorative" val="1"/>
              </a:ext>
            </a:extLst>
          </p:cNvPr>
          <p:cNvSpPr/>
          <p:nvPr userDrawn="1"/>
        </p:nvSpPr>
        <p:spPr bwMode="hidden">
          <a:xfrm>
            <a:off x="0" y="0"/>
            <a:ext cx="12204629" cy="6889481"/>
          </a:xfrm>
          <a:prstGeom prst="rect">
            <a:avLst/>
          </a:prstGeom>
          <a:gradFill flip="none" rotWithShape="1">
            <a:gsLst>
              <a:gs pos="0">
                <a:schemeClr val="tx1"/>
              </a:gs>
              <a:gs pos="32000">
                <a:schemeClr val="tx1">
                  <a:alpha val="24000"/>
                </a:schemeClr>
              </a:gs>
              <a:gs pos="79000">
                <a:schemeClr val="tx1">
                  <a:alpha val="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59726369"/>
      </p:ext>
    </p:extLst>
  </p:cSld>
  <p:clrMapOvr>
    <a:masterClrMapping/>
  </p:clrMapOvr>
  <p:extLst>
    <p:ext uri="{DCECCB84-F9BA-43D5-87BE-67443E8EF086}">
      <p15:sldGuideLst xmlns:p15="http://schemas.microsoft.com/office/powerpoint/2012/main">
        <p15:guide id="4" orient="horz" pos="1888">
          <p15:clr>
            <a:srgbClr val="F26B43"/>
          </p15:clr>
        </p15:guide>
        <p15:guide id="5" orient="horz" pos="3317">
          <p15:clr>
            <a:srgbClr val="F26B43"/>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Divider style 1">
    <p:bg>
      <p:bgPr>
        <a:solidFill>
          <a:schemeClr val="accent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3BFABE5-3710-487B-9FEB-24CECCFDE805}"/>
              </a:ext>
            </a:extLst>
          </p:cNvPr>
          <p:cNvSpPr>
            <a:spLocks noGrp="1"/>
          </p:cNvSpPr>
          <p:nvPr>
            <p:ph type="pic" sz="quarter" idx="14" hasCustomPrompt="1"/>
          </p:nvPr>
        </p:nvSpPr>
        <p:spPr>
          <a:xfrm>
            <a:off x="0" y="0"/>
            <a:ext cx="12192000" cy="6858000"/>
          </a:xfrm>
          <a:pattFill prst="wdUpDiag">
            <a:fgClr>
              <a:srgbClr val="D9D9D9"/>
            </a:fgClr>
            <a:bgClr>
              <a:schemeClr val="bg1"/>
            </a:bgClr>
          </a:pattFill>
        </p:spPr>
        <p:txBody>
          <a:bodyPr anchor="ctr"/>
          <a:lstStyle>
            <a:lvl1pPr algn="ctr">
              <a:defRPr/>
            </a:lvl1pPr>
          </a:lstStyle>
          <a:p>
            <a:r>
              <a:rPr lang="en-GB"/>
              <a:t>Click icon in centre to add image</a:t>
            </a:r>
            <a:br>
              <a:rPr lang="en-GB"/>
            </a:br>
            <a:r>
              <a:rPr lang="en-GB"/>
              <a:t>Send image to back so elements show on the page</a:t>
            </a:r>
          </a:p>
          <a:p>
            <a:endParaRPr lang="en-GB"/>
          </a:p>
          <a:p>
            <a:endParaRPr lang="en-GB"/>
          </a:p>
          <a:p>
            <a:endParaRPr lang="en-GB"/>
          </a:p>
        </p:txBody>
      </p:sp>
      <p:graphicFrame>
        <p:nvGraphicFramePr>
          <p:cNvPr id="3" name="Objet 2" hidden="1">
            <a:extLst>
              <a:ext uri="{FF2B5EF4-FFF2-40B4-BE49-F238E27FC236}">
                <a16:creationId xmlns:a16="http://schemas.microsoft.com/office/drawing/2014/main" id="{0FC6D31B-8418-47E2-BEC8-4C4D884AEE25}"/>
              </a:ext>
            </a:extLst>
          </p:cNvPr>
          <p:cNvGraphicFramePr>
            <a:graphicFrameLocks noChangeAspect="1"/>
          </p:cNvGraphicFramePr>
          <p:nvPr>
            <p:custDataLst>
              <p:tags r:id="rId1"/>
            </p:custDataLst>
            <p:extLst>
              <p:ext uri="{D42A27DB-BD31-4B8C-83A1-F6EECF244321}">
                <p14:modId xmlns:p14="http://schemas.microsoft.com/office/powerpoint/2010/main" val="11539686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3" name="Objet 2" hidden="1">
                        <a:extLst>
                          <a:ext uri="{FF2B5EF4-FFF2-40B4-BE49-F238E27FC236}">
                            <a16:creationId xmlns:a16="http://schemas.microsoft.com/office/drawing/2014/main" id="{0FC6D31B-8418-47E2-BEC8-4C4D884AEE2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BFC7BE2-5BD4-49F5-A3FC-FE37C1AC9667}"/>
              </a:ext>
            </a:extLst>
          </p:cNvPr>
          <p:cNvSpPr/>
          <p:nvPr>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6000" b="1" i="0" baseline="0">
              <a:latin typeface="Arial Black" panose="020B0A04020102020204" pitchFamily="34" charset="0"/>
              <a:ea typeface="+mj-ea"/>
              <a:cs typeface="+mj-cs"/>
              <a:sym typeface="Arial Black" panose="020B0A04020102020204" pitchFamily="34" charset="0"/>
            </a:endParaRPr>
          </a:p>
        </p:txBody>
      </p:sp>
      <p:sp>
        <p:nvSpPr>
          <p:cNvPr id="18" name="Header">
            <a:extLst>
              <a:ext uri="{FF2B5EF4-FFF2-40B4-BE49-F238E27FC236}">
                <a16:creationId xmlns:a16="http://schemas.microsoft.com/office/drawing/2014/main" id="{A7CC7BB1-2504-412F-9361-BB77A4C0663B}"/>
              </a:ext>
            </a:extLst>
          </p:cNvPr>
          <p:cNvSpPr>
            <a:spLocks noGrp="1"/>
          </p:cNvSpPr>
          <p:nvPr>
            <p:ph type="title" hasCustomPrompt="1"/>
          </p:nvPr>
        </p:nvSpPr>
        <p:spPr bwMode="white">
          <a:xfrm>
            <a:off x="450000" y="450000"/>
            <a:ext cx="7518208" cy="1661993"/>
          </a:xfrm>
        </p:spPr>
        <p:txBody>
          <a:bodyPr vert="horz" wrap="square" lIns="0" tIns="0" rIns="0" bIns="0" rtlCol="0" anchor="t">
            <a:spAutoFit/>
          </a:bodyPr>
          <a:lstStyle>
            <a:lvl1pPr>
              <a:defRPr lang="en-GB" sz="6000" spc="0" dirty="0">
                <a:solidFill>
                  <a:schemeClr val="bg1"/>
                </a:solidFill>
                <a:latin typeface="Arial Black" panose="020B0A04020102020204" pitchFamily="34" charset="0"/>
              </a:defRPr>
            </a:lvl1pPr>
          </a:lstStyle>
          <a:p>
            <a:pPr lvl="0"/>
            <a:r>
              <a:rPr lang="en-GB"/>
              <a:t>Section </a:t>
            </a:r>
            <a:br>
              <a:rPr lang="en-GB"/>
            </a:br>
            <a:r>
              <a:rPr lang="en-GB"/>
              <a:t>title</a:t>
            </a:r>
          </a:p>
        </p:txBody>
      </p:sp>
      <p:sp>
        <p:nvSpPr>
          <p:cNvPr id="19" name="Espace réservé du texte 2">
            <a:extLst>
              <a:ext uri="{FF2B5EF4-FFF2-40B4-BE49-F238E27FC236}">
                <a16:creationId xmlns:a16="http://schemas.microsoft.com/office/drawing/2014/main" id="{C8046952-CF6F-4606-B04F-66EE0742EF9E}"/>
              </a:ext>
            </a:extLst>
          </p:cNvPr>
          <p:cNvSpPr>
            <a:spLocks noGrp="1"/>
          </p:cNvSpPr>
          <p:nvPr>
            <p:ph type="body" idx="1" hasCustomPrompt="1"/>
          </p:nvPr>
        </p:nvSpPr>
        <p:spPr bwMode="white">
          <a:xfrm>
            <a:off x="450000" y="2816932"/>
            <a:ext cx="5646000" cy="374718"/>
          </a:xfrm>
        </p:spPr>
        <p:txBody>
          <a:bodyPr wrap="square" lIns="0" rIns="0">
            <a:spAutoFit/>
          </a:bodyPr>
          <a:lstStyle>
            <a:lvl1pPr marL="0" indent="0">
              <a:buNone/>
              <a:defRPr sz="24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Subtitle (optional)</a:t>
            </a:r>
          </a:p>
        </p:txBody>
      </p:sp>
      <p:sp>
        <p:nvSpPr>
          <p:cNvPr id="16" name="Espace réservé du pied de page 4">
            <a:extLst>
              <a:ext uri="{FF2B5EF4-FFF2-40B4-BE49-F238E27FC236}">
                <a16:creationId xmlns:a16="http://schemas.microsoft.com/office/drawing/2014/main" id="{31EC8686-9D26-45D0-BFD1-730422891B38}"/>
              </a:ext>
            </a:extLst>
          </p:cNvPr>
          <p:cNvSpPr txBox="1">
            <a:spLocks/>
          </p:cNvSpPr>
          <p:nvPr/>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sp>
        <p:nvSpPr>
          <p:cNvPr id="17" name="Slide Number Placeholder 15">
            <a:extLst>
              <a:ext uri="{FF2B5EF4-FFF2-40B4-BE49-F238E27FC236}">
                <a16:creationId xmlns:a16="http://schemas.microsoft.com/office/drawing/2014/main" id="{05F58369-4CFC-4F85-AE55-0653BC425290}"/>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pic>
        <p:nvPicPr>
          <p:cNvPr id="10" name="Picture 9" descr="Logo&#10;&#10;Description automatically generated">
            <a:extLst>
              <a:ext uri="{FF2B5EF4-FFF2-40B4-BE49-F238E27FC236}">
                <a16:creationId xmlns:a16="http://schemas.microsoft.com/office/drawing/2014/main" id="{9E7B416F-B61C-4DAC-8FEC-7F091FD99A4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
        <p:nvSpPr>
          <p:cNvPr id="4" name="Gradient">
            <a:extLst>
              <a:ext uri="{FF2B5EF4-FFF2-40B4-BE49-F238E27FC236}">
                <a16:creationId xmlns:a16="http://schemas.microsoft.com/office/drawing/2014/main" id="{AE5801D2-F83B-D7DE-271A-22F84C025502}"/>
              </a:ext>
              <a:ext uri="{C183D7F6-B498-43B3-948B-1728B52AA6E4}">
                <adec:decorative xmlns:adec="http://schemas.microsoft.com/office/drawing/2017/decorative" val="1"/>
              </a:ext>
            </a:extLst>
          </p:cNvPr>
          <p:cNvSpPr/>
          <p:nvPr userDrawn="1"/>
        </p:nvSpPr>
        <p:spPr bwMode="hidden">
          <a:xfrm>
            <a:off x="1" y="0"/>
            <a:ext cx="12191999" cy="6858000"/>
          </a:xfrm>
          <a:prstGeom prst="rect">
            <a:avLst/>
          </a:prstGeom>
          <a:gradFill flip="none" rotWithShape="1">
            <a:gsLst>
              <a:gs pos="0">
                <a:schemeClr val="tx1"/>
              </a:gs>
              <a:gs pos="32000">
                <a:schemeClr val="tx1">
                  <a:alpha val="24000"/>
                </a:schemeClr>
              </a:gs>
              <a:gs pos="79000">
                <a:schemeClr val="tx1">
                  <a:alpha val="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55501817"/>
      </p:ext>
    </p:extLst>
  </p:cSld>
  <p:clrMapOvr>
    <a:masterClrMapping/>
  </p:clrMapOvr>
  <p:extLst>
    <p:ext uri="{DCECCB84-F9BA-43D5-87BE-67443E8EF086}">
      <p15:sldGuideLst xmlns:p15="http://schemas.microsoft.com/office/powerpoint/2012/main"/>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Divider style 2">
    <p:bg>
      <p:bgPr>
        <a:solidFill>
          <a:schemeClr val="bg2"/>
        </a:solidFill>
        <a:effectLst/>
      </p:bgPr>
    </p:bg>
    <p:spTree>
      <p:nvGrpSpPr>
        <p:cNvPr id="1" name=""/>
        <p:cNvGrpSpPr/>
        <p:nvPr/>
      </p:nvGrpSpPr>
      <p:grpSpPr>
        <a:xfrm>
          <a:off x="0" y="0"/>
          <a:ext cx="0" cy="0"/>
          <a:chOff x="0" y="0"/>
          <a:chExt cx="0" cy="0"/>
        </a:xfrm>
      </p:grpSpPr>
      <p:sp>
        <p:nvSpPr>
          <p:cNvPr id="14" name="Classification">
            <a:extLst>
              <a:ext uri="{FF2B5EF4-FFF2-40B4-BE49-F238E27FC236}">
                <a16:creationId xmlns:a16="http://schemas.microsoft.com/office/drawing/2014/main" id="{F52C80E3-8B55-457E-A85C-8CC02F81EC76}"/>
              </a:ext>
              <a:ext uri="{C183D7F6-B498-43B3-948B-1728B52AA6E4}">
                <adec:decorative xmlns:adec="http://schemas.microsoft.com/office/drawing/2017/decorative" val="1"/>
              </a:ext>
            </a:extLst>
          </p:cNvPr>
          <p:cNvSpPr txBox="1">
            <a:spLocks/>
          </p:cNvSpPr>
          <p:nvPr/>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pic>
        <p:nvPicPr>
          <p:cNvPr id="11" name="Ipsos Logo">
            <a:extLst>
              <a:ext uri="{FF2B5EF4-FFF2-40B4-BE49-F238E27FC236}">
                <a16:creationId xmlns:a16="http://schemas.microsoft.com/office/drawing/2014/main" id="{0A368669-E846-4FCF-BAE4-4254F42AB74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
        <p:nvSpPr>
          <p:cNvPr id="16" name="Slide Number Placeholder 15">
            <a:extLst>
              <a:ext uri="{FF2B5EF4-FFF2-40B4-BE49-F238E27FC236}">
                <a16:creationId xmlns:a16="http://schemas.microsoft.com/office/drawing/2014/main" id="{4DC0623D-42A1-41B3-B5F9-CBD1B7199F82}"/>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sp>
        <p:nvSpPr>
          <p:cNvPr id="22" name="Section number">
            <a:extLst>
              <a:ext uri="{FF2B5EF4-FFF2-40B4-BE49-F238E27FC236}">
                <a16:creationId xmlns:a16="http://schemas.microsoft.com/office/drawing/2014/main" id="{33D4A3F2-F359-4910-A404-46BF044E4AF2}"/>
              </a:ext>
            </a:extLst>
          </p:cNvPr>
          <p:cNvSpPr>
            <a:spLocks noGrp="1"/>
          </p:cNvSpPr>
          <p:nvPr>
            <p:ph type="body" sz="quarter" idx="13" hasCustomPrompt="1"/>
          </p:nvPr>
        </p:nvSpPr>
        <p:spPr>
          <a:xfrm>
            <a:off x="445224" y="361438"/>
            <a:ext cx="1755609" cy="1021277"/>
          </a:xfrm>
        </p:spPr>
        <p:txBody>
          <a:bodyPr wrap="none" anchor="ctr">
            <a:noAutofit/>
          </a:bodyPr>
          <a:lstStyle>
            <a:lvl1pPr marL="0" indent="0">
              <a:buNone/>
              <a:defRPr sz="8800" b="1">
                <a:solidFill>
                  <a:schemeClr val="bg1"/>
                </a:solidFill>
              </a:defRPr>
            </a:lvl1pPr>
          </a:lstStyle>
          <a:p>
            <a:pPr lvl="0"/>
            <a:r>
              <a:rPr lang="en-GB"/>
              <a:t>01.</a:t>
            </a:r>
          </a:p>
        </p:txBody>
      </p:sp>
      <p:sp>
        <p:nvSpPr>
          <p:cNvPr id="23" name="Section title">
            <a:extLst>
              <a:ext uri="{FF2B5EF4-FFF2-40B4-BE49-F238E27FC236}">
                <a16:creationId xmlns:a16="http://schemas.microsoft.com/office/drawing/2014/main" id="{D02C7E95-0776-4566-9F9E-853072349655}"/>
              </a:ext>
            </a:extLst>
          </p:cNvPr>
          <p:cNvSpPr>
            <a:spLocks noGrp="1"/>
          </p:cNvSpPr>
          <p:nvPr>
            <p:ph type="title" hasCustomPrompt="1"/>
          </p:nvPr>
        </p:nvSpPr>
        <p:spPr>
          <a:xfrm>
            <a:off x="452216" y="1628238"/>
            <a:ext cx="7551996" cy="830997"/>
          </a:xfrm>
        </p:spPr>
        <p:txBody>
          <a:bodyPr vert="horz" wrap="square" lIns="0" tIns="0" rIns="0" bIns="0" rtlCol="0" anchor="t">
            <a:spAutoFit/>
          </a:bodyPr>
          <a:lstStyle>
            <a:lvl1pPr>
              <a:defRPr lang="en-GB" sz="6000" cap="none" spc="0" dirty="0">
                <a:solidFill>
                  <a:schemeClr val="bg1"/>
                </a:solidFill>
                <a:latin typeface="Arial Black" panose="020B0A04020102020204" pitchFamily="34" charset="0"/>
              </a:defRPr>
            </a:lvl1pPr>
          </a:lstStyle>
          <a:p>
            <a:pPr lvl="0"/>
            <a:r>
              <a:rPr lang="en-GB"/>
              <a:t>Section title</a:t>
            </a:r>
          </a:p>
        </p:txBody>
      </p:sp>
      <p:sp>
        <p:nvSpPr>
          <p:cNvPr id="13" name="Section subtitle">
            <a:extLst>
              <a:ext uri="{FF2B5EF4-FFF2-40B4-BE49-F238E27FC236}">
                <a16:creationId xmlns:a16="http://schemas.microsoft.com/office/drawing/2014/main" id="{05670778-992C-450F-AD18-EDF3DF65D9E0}"/>
              </a:ext>
            </a:extLst>
          </p:cNvPr>
          <p:cNvSpPr>
            <a:spLocks noGrp="1"/>
          </p:cNvSpPr>
          <p:nvPr>
            <p:ph type="body" idx="1" hasCustomPrompt="1"/>
          </p:nvPr>
        </p:nvSpPr>
        <p:spPr>
          <a:xfrm>
            <a:off x="447556" y="3297749"/>
            <a:ext cx="7551996" cy="312330"/>
          </a:xfrm>
        </p:spPr>
        <p:txBody>
          <a:bodyPr wrap="square" lIns="0" rIns="0" anchor="t">
            <a:spAutoFit/>
          </a:bodyPr>
          <a:lstStyle>
            <a:lvl1pPr marL="0" indent="0">
              <a:buNone/>
              <a:defRPr sz="2000" b="1" cap="none"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Subtitle (optional)</a:t>
            </a:r>
          </a:p>
        </p:txBody>
      </p:sp>
    </p:spTree>
    <p:extLst>
      <p:ext uri="{BB962C8B-B14F-4D97-AF65-F5344CB8AC3E}">
        <p14:creationId xmlns:p14="http://schemas.microsoft.com/office/powerpoint/2010/main" val="2179884949"/>
      </p:ext>
    </p:extLst>
  </p:cSld>
  <p:clrMapOvr>
    <a:masterClrMapping/>
  </p:clrMapOvr>
  <p:extLst>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Divider style 3">
    <p:bg>
      <p:bgPr>
        <a:solidFill>
          <a:schemeClr val="bg2"/>
        </a:solidFill>
        <a:effectLst/>
      </p:bgPr>
    </p:bg>
    <p:spTree>
      <p:nvGrpSpPr>
        <p:cNvPr id="1" name=""/>
        <p:cNvGrpSpPr/>
        <p:nvPr/>
      </p:nvGrpSpPr>
      <p:grpSpPr>
        <a:xfrm>
          <a:off x="0" y="0"/>
          <a:ext cx="0" cy="0"/>
          <a:chOff x="0" y="0"/>
          <a:chExt cx="0" cy="0"/>
        </a:xfrm>
      </p:grpSpPr>
      <p:grpSp>
        <p:nvGrpSpPr>
          <p:cNvPr id="2" name="Stripes">
            <a:extLst>
              <a:ext uri="{FF2B5EF4-FFF2-40B4-BE49-F238E27FC236}">
                <a16:creationId xmlns:a16="http://schemas.microsoft.com/office/drawing/2014/main" id="{F8363405-D317-49D9-AC09-D126FA984994}"/>
              </a:ext>
              <a:ext uri="{C183D7F6-B498-43B3-948B-1728B52AA6E4}">
                <adec:decorative xmlns:adec="http://schemas.microsoft.com/office/drawing/2017/decorative" val="1"/>
              </a:ext>
            </a:extLst>
          </p:cNvPr>
          <p:cNvGrpSpPr/>
          <p:nvPr/>
        </p:nvGrpSpPr>
        <p:grpSpPr>
          <a:xfrm>
            <a:off x="3105663" y="3048001"/>
            <a:ext cx="13736990" cy="2153546"/>
            <a:chOff x="2101012" y="2821242"/>
            <a:chExt cx="11833943" cy="1855206"/>
          </a:xfrm>
        </p:grpSpPr>
        <p:sp>
          <p:nvSpPr>
            <p:cNvPr id="7" name="Stripe 2">
              <a:extLst>
                <a:ext uri="{FF2B5EF4-FFF2-40B4-BE49-F238E27FC236}">
                  <a16:creationId xmlns:a16="http://schemas.microsoft.com/office/drawing/2014/main" id="{98175107-41F8-4124-BEB1-C15BAC8EE677}"/>
                </a:ext>
              </a:extLst>
            </p:cNvPr>
            <p:cNvSpPr/>
            <p:nvPr/>
          </p:nvSpPr>
          <p:spPr bwMode="invGray">
            <a:xfrm rot="18932423">
              <a:off x="2101012" y="2821242"/>
              <a:ext cx="11030122"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9" name="Stripe 1">
              <a:extLst>
                <a:ext uri="{FF2B5EF4-FFF2-40B4-BE49-F238E27FC236}">
                  <a16:creationId xmlns:a16="http://schemas.microsoft.com/office/drawing/2014/main" id="{457C7A43-B93F-4027-88C5-DC7A55533DF5}"/>
                </a:ext>
              </a:extLst>
            </p:cNvPr>
            <p:cNvSpPr/>
            <p:nvPr/>
          </p:nvSpPr>
          <p:spPr bwMode="invGray">
            <a:xfrm rot="18932423">
              <a:off x="4731456" y="3460932"/>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grpSp>
      <p:pic>
        <p:nvPicPr>
          <p:cNvPr id="8" name="Ipsos logo">
            <a:extLst>
              <a:ext uri="{FF2B5EF4-FFF2-40B4-BE49-F238E27FC236}">
                <a16:creationId xmlns:a16="http://schemas.microsoft.com/office/drawing/2014/main" id="{B00FAB51-2CDA-4D6E-92C8-20E0B1A84BA2}"/>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
        <p:nvSpPr>
          <p:cNvPr id="23" name="Classification">
            <a:extLst>
              <a:ext uri="{FF2B5EF4-FFF2-40B4-BE49-F238E27FC236}">
                <a16:creationId xmlns:a16="http://schemas.microsoft.com/office/drawing/2014/main" id="{AF7F8370-89AD-4023-AA0B-97AD508D79FD}"/>
              </a:ext>
              <a:ext uri="{C183D7F6-B498-43B3-948B-1728B52AA6E4}">
                <adec:decorative xmlns:adec="http://schemas.microsoft.com/office/drawing/2017/decorative" val="1"/>
              </a:ext>
            </a:extLst>
          </p:cNvPr>
          <p:cNvSpPr txBox="1">
            <a:spLocks/>
          </p:cNvSpPr>
          <p:nvPr/>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sp>
        <p:nvSpPr>
          <p:cNvPr id="24" name="Slide number">
            <a:extLst>
              <a:ext uri="{FF2B5EF4-FFF2-40B4-BE49-F238E27FC236}">
                <a16:creationId xmlns:a16="http://schemas.microsoft.com/office/drawing/2014/main" id="{BEE29679-29E2-4E78-A343-F2D4279C1984}"/>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sp>
        <p:nvSpPr>
          <p:cNvPr id="10" name="Section number">
            <a:extLst>
              <a:ext uri="{FF2B5EF4-FFF2-40B4-BE49-F238E27FC236}">
                <a16:creationId xmlns:a16="http://schemas.microsoft.com/office/drawing/2014/main" id="{75092690-73EF-48BE-AF76-B3DA9BCC0B7F}"/>
              </a:ext>
            </a:extLst>
          </p:cNvPr>
          <p:cNvSpPr>
            <a:spLocks noGrp="1"/>
          </p:cNvSpPr>
          <p:nvPr>
            <p:ph type="body" sz="quarter" idx="13" hasCustomPrompt="1"/>
          </p:nvPr>
        </p:nvSpPr>
        <p:spPr>
          <a:xfrm>
            <a:off x="399987" y="331696"/>
            <a:ext cx="1641475" cy="1795684"/>
          </a:xfrm>
        </p:spPr>
        <p:txBody>
          <a:bodyPr wrap="none">
            <a:spAutoFit/>
          </a:bodyPr>
          <a:lstStyle>
            <a:lvl1pPr marL="0" indent="0" algn="ctr">
              <a:buNone/>
              <a:defRPr sz="11500" b="1">
                <a:solidFill>
                  <a:schemeClr val="bg1"/>
                </a:solidFill>
              </a:defRPr>
            </a:lvl1pPr>
          </a:lstStyle>
          <a:p>
            <a:pPr lvl="0"/>
            <a:r>
              <a:rPr lang="en-GB"/>
              <a:t>00</a:t>
            </a:r>
          </a:p>
        </p:txBody>
      </p:sp>
      <p:sp>
        <p:nvSpPr>
          <p:cNvPr id="15" name="Title 1">
            <a:extLst>
              <a:ext uri="{FF2B5EF4-FFF2-40B4-BE49-F238E27FC236}">
                <a16:creationId xmlns:a16="http://schemas.microsoft.com/office/drawing/2014/main" id="{6C4BB860-E9E5-4315-9166-BE3A6F99D541}"/>
              </a:ext>
            </a:extLst>
          </p:cNvPr>
          <p:cNvSpPr>
            <a:spLocks noGrp="1"/>
          </p:cNvSpPr>
          <p:nvPr>
            <p:ph type="title" hasCustomPrompt="1"/>
          </p:nvPr>
        </p:nvSpPr>
        <p:spPr>
          <a:xfrm>
            <a:off x="399987" y="2402111"/>
            <a:ext cx="7420302" cy="747897"/>
          </a:xfrm>
        </p:spPr>
        <p:txBody>
          <a:bodyPr vert="horz" wrap="square" lIns="0" tIns="0" rIns="0" bIns="0" rtlCol="0" anchor="t">
            <a:spAutoFit/>
          </a:bodyPr>
          <a:lstStyle>
            <a:lvl1pPr>
              <a:defRPr lang="en-GB" sz="5400" cap="none" spc="0" dirty="0">
                <a:solidFill>
                  <a:schemeClr val="bg1"/>
                </a:solidFill>
                <a:latin typeface="Arial Black" panose="020B0A04020102020204" pitchFamily="34" charset="0"/>
              </a:defRPr>
            </a:lvl1pPr>
          </a:lstStyle>
          <a:p>
            <a:pPr lvl="0"/>
            <a:r>
              <a:rPr lang="en-GB"/>
              <a:t>Section title</a:t>
            </a:r>
          </a:p>
        </p:txBody>
      </p:sp>
      <p:sp>
        <p:nvSpPr>
          <p:cNvPr id="19" name="Subtitle">
            <a:extLst>
              <a:ext uri="{FF2B5EF4-FFF2-40B4-BE49-F238E27FC236}">
                <a16:creationId xmlns:a16="http://schemas.microsoft.com/office/drawing/2014/main" id="{9D0DDBF5-15A9-48AF-8154-A223158BFEC2}"/>
              </a:ext>
            </a:extLst>
          </p:cNvPr>
          <p:cNvSpPr>
            <a:spLocks noGrp="1"/>
          </p:cNvSpPr>
          <p:nvPr>
            <p:ph type="body" idx="1" hasCustomPrompt="1"/>
          </p:nvPr>
        </p:nvSpPr>
        <p:spPr>
          <a:xfrm>
            <a:off x="399987" y="3872467"/>
            <a:ext cx="5508848" cy="312330"/>
          </a:xfrm>
        </p:spPr>
        <p:txBody>
          <a:bodyPr wrap="square" lIns="0" rIns="0">
            <a:spAutoFit/>
          </a:bodyPr>
          <a:lstStyle>
            <a:lvl1pPr marL="0" indent="0">
              <a:buNone/>
              <a:defRPr sz="2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Subtitle (optional)</a:t>
            </a:r>
          </a:p>
        </p:txBody>
      </p:sp>
    </p:spTree>
    <p:extLst>
      <p:ext uri="{BB962C8B-B14F-4D97-AF65-F5344CB8AC3E}">
        <p14:creationId xmlns:p14="http://schemas.microsoft.com/office/powerpoint/2010/main" val="3584128428"/>
      </p:ext>
    </p:extLst>
  </p:cSld>
  <p:clrMapOvr>
    <a:masterClrMapping/>
  </p:clrMapOvr>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dark Image background standout text">
    <p:bg>
      <p:bgPr>
        <a:solidFill>
          <a:schemeClr val="accent1"/>
        </a:solidFill>
        <a:effectLst/>
      </p:bgPr>
    </p:bg>
    <p:spTree>
      <p:nvGrpSpPr>
        <p:cNvPr id="1" name=""/>
        <p:cNvGrpSpPr/>
        <p:nvPr/>
      </p:nvGrpSpPr>
      <p:grpSpPr>
        <a:xfrm>
          <a:off x="0" y="0"/>
          <a:ext cx="0" cy="0"/>
          <a:chOff x="0" y="0"/>
          <a:chExt cx="0" cy="0"/>
        </a:xfrm>
      </p:grpSpPr>
      <p:sp>
        <p:nvSpPr>
          <p:cNvPr id="6" name="Picture Placeholder 4">
            <a:extLst>
              <a:ext uri="{FF2B5EF4-FFF2-40B4-BE49-F238E27FC236}">
                <a16:creationId xmlns:a16="http://schemas.microsoft.com/office/drawing/2014/main" id="{B451307E-4D10-46A4-B5F4-D1CDCEC3D46B}"/>
              </a:ext>
            </a:extLst>
          </p:cNvPr>
          <p:cNvSpPr>
            <a:spLocks noGrp="1"/>
          </p:cNvSpPr>
          <p:nvPr>
            <p:ph type="pic" sz="quarter" idx="15" hasCustomPrompt="1"/>
          </p:nvPr>
        </p:nvSpPr>
        <p:spPr>
          <a:xfrm>
            <a:off x="0" y="0"/>
            <a:ext cx="12192000" cy="6858000"/>
          </a:xfrm>
          <a:pattFill prst="wdUpDiag">
            <a:fgClr>
              <a:srgbClr val="D9D9D9"/>
            </a:fgClr>
            <a:bgClr>
              <a:schemeClr val="bg1"/>
            </a:bgClr>
          </a:pattFill>
        </p:spPr>
        <p:txBody>
          <a:bodyPr anchor="ctr"/>
          <a:lstStyle>
            <a:lvl1pPr algn="ctr">
              <a:defRPr/>
            </a:lvl1pPr>
          </a:lstStyle>
          <a:p>
            <a:r>
              <a:rPr lang="en-GB"/>
              <a:t>Click icon in centre to add image</a:t>
            </a:r>
            <a:br>
              <a:rPr lang="en-GB"/>
            </a:br>
            <a:r>
              <a:rPr lang="en-GB"/>
              <a:t>Send image to back so elements show on the page</a:t>
            </a:r>
          </a:p>
          <a:p>
            <a:endParaRPr lang="en-GB"/>
          </a:p>
          <a:p>
            <a:endParaRPr lang="en-GB"/>
          </a:p>
          <a:p>
            <a:endParaRPr lang="en-GB"/>
          </a:p>
        </p:txBody>
      </p:sp>
      <p:sp>
        <p:nvSpPr>
          <p:cNvPr id="3" name="Titre 2">
            <a:extLst>
              <a:ext uri="{FF2B5EF4-FFF2-40B4-BE49-F238E27FC236}">
                <a16:creationId xmlns:a16="http://schemas.microsoft.com/office/drawing/2014/main" id="{6838E746-8C0D-4144-AC8E-FA9CF117C223}"/>
              </a:ext>
            </a:extLst>
          </p:cNvPr>
          <p:cNvSpPr>
            <a:spLocks noGrp="1"/>
          </p:cNvSpPr>
          <p:nvPr>
            <p:ph type="title" hasCustomPrompt="1"/>
          </p:nvPr>
        </p:nvSpPr>
        <p:spPr bwMode="white">
          <a:xfrm>
            <a:off x="450000" y="811950"/>
            <a:ext cx="5407103" cy="3742438"/>
          </a:xfrm>
        </p:spPr>
        <p:txBody>
          <a:bodyPr anchor="t"/>
          <a:lstStyle>
            <a:lvl1pPr>
              <a:defRPr sz="3600" cap="none" spc="0" baseline="0">
                <a:solidFill>
                  <a:schemeClr val="bg1"/>
                </a:solidFill>
              </a:defRPr>
            </a:lvl1pPr>
          </a:lstStyle>
          <a:p>
            <a:r>
              <a:rPr lang="en-GB"/>
              <a:t>Summary text background image (text can be recoloured depending on image colour)</a:t>
            </a:r>
            <a:endParaRPr lang="fr-FR"/>
          </a:p>
        </p:txBody>
      </p:sp>
      <p:sp>
        <p:nvSpPr>
          <p:cNvPr id="19" name="Espace réservé du pied de page 4">
            <a:extLst>
              <a:ext uri="{FF2B5EF4-FFF2-40B4-BE49-F238E27FC236}">
                <a16:creationId xmlns:a16="http://schemas.microsoft.com/office/drawing/2014/main" id="{7C55DB14-B0C7-492B-B1FF-775E2586736D}"/>
              </a:ext>
            </a:extLst>
          </p:cNvPr>
          <p:cNvSpPr txBox="1">
            <a:spLocks/>
          </p:cNvSpPr>
          <p:nvPr/>
        </p:nvSpPr>
        <p:spPr>
          <a:xfrm>
            <a:off x="817200" y="650437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sp>
        <p:nvSpPr>
          <p:cNvPr id="20" name="Slide Number Placeholder 2">
            <a:extLst>
              <a:ext uri="{FF2B5EF4-FFF2-40B4-BE49-F238E27FC236}">
                <a16:creationId xmlns:a16="http://schemas.microsoft.com/office/drawing/2014/main" id="{2CA25737-BDFB-45D5-BF6F-856062E3181E}"/>
              </a:ext>
            </a:extLst>
          </p:cNvPr>
          <p:cNvSpPr>
            <a:spLocks noGrp="1"/>
          </p:cNvSpPr>
          <p:nvPr>
            <p:ph type="sldNum" sz="quarter" idx="14"/>
          </p:nvPr>
        </p:nvSpPr>
        <p:spPr>
          <a:xfrm>
            <a:off x="437230" y="6262361"/>
            <a:ext cx="304370" cy="365125"/>
          </a:xfrm>
          <a:prstGeom prst="rect">
            <a:avLst/>
          </a:prstGeom>
        </p:spPr>
        <p:txBody>
          <a:bodyPr/>
          <a:lstStyle>
            <a:lvl1pPr>
              <a:defRPr>
                <a:solidFill>
                  <a:schemeClr val="bg1"/>
                </a:solidFill>
              </a:defRPr>
            </a:lvl1pPr>
          </a:lstStyle>
          <a:p>
            <a:fld id="{D61AABEC-672F-4B68-B914-690DA978312C}" type="slidenum">
              <a:rPr lang="en-GB" smtClean="0"/>
              <a:pPr/>
              <a:t>‹#›</a:t>
            </a:fld>
            <a:r>
              <a:rPr lang="en-GB"/>
              <a:t> </a:t>
            </a:r>
          </a:p>
        </p:txBody>
      </p:sp>
      <p:pic>
        <p:nvPicPr>
          <p:cNvPr id="8" name="Picture 7" descr="Logo&#10;&#10;Description automatically generated">
            <a:extLst>
              <a:ext uri="{FF2B5EF4-FFF2-40B4-BE49-F238E27FC236}">
                <a16:creationId xmlns:a16="http://schemas.microsoft.com/office/drawing/2014/main" id="{842A769D-E8F3-4D38-87D9-15104E6DEA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
        <p:nvSpPr>
          <p:cNvPr id="2" name="Gradient">
            <a:extLst>
              <a:ext uri="{FF2B5EF4-FFF2-40B4-BE49-F238E27FC236}">
                <a16:creationId xmlns:a16="http://schemas.microsoft.com/office/drawing/2014/main" id="{5259CCAC-4B1D-B9CC-B42B-10207F08785C}"/>
              </a:ext>
              <a:ext uri="{C183D7F6-B498-43B3-948B-1728B52AA6E4}">
                <adec:decorative xmlns:adec="http://schemas.microsoft.com/office/drawing/2017/decorative" val="1"/>
              </a:ext>
            </a:extLst>
          </p:cNvPr>
          <p:cNvSpPr/>
          <p:nvPr userDrawn="1"/>
        </p:nvSpPr>
        <p:spPr bwMode="hidden">
          <a:xfrm>
            <a:off x="0" y="0"/>
            <a:ext cx="12204629" cy="6889481"/>
          </a:xfrm>
          <a:prstGeom prst="rect">
            <a:avLst/>
          </a:prstGeom>
          <a:gradFill flip="none" rotWithShape="1">
            <a:gsLst>
              <a:gs pos="0">
                <a:schemeClr val="tx1"/>
              </a:gs>
              <a:gs pos="32000">
                <a:schemeClr val="tx1">
                  <a:alpha val="24000"/>
                </a:schemeClr>
              </a:gs>
              <a:gs pos="79000">
                <a:schemeClr val="tx1">
                  <a:alpha val="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97635153"/>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guides explained">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386ADD35-E522-41F8-B812-80AE6B27927D}"/>
              </a:ext>
            </a:extLst>
          </p:cNvPr>
          <p:cNvSpPr/>
          <p:nvPr/>
        </p:nvSpPr>
        <p:spPr>
          <a:xfrm>
            <a:off x="449999" y="6165850"/>
            <a:ext cx="11318357" cy="44767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110000"/>
              </a:lnSpc>
            </a:pPr>
            <a:r>
              <a:rPr lang="en-GB" sz="1400">
                <a:solidFill>
                  <a:schemeClr val="tx1"/>
                </a:solidFill>
              </a:rPr>
              <a:t>Area for logo, footer and slide number</a:t>
            </a:r>
          </a:p>
        </p:txBody>
      </p:sp>
      <p:sp>
        <p:nvSpPr>
          <p:cNvPr id="4" name="Rectangle 3">
            <a:extLst>
              <a:ext uri="{FF2B5EF4-FFF2-40B4-BE49-F238E27FC236}">
                <a16:creationId xmlns:a16="http://schemas.microsoft.com/office/drawing/2014/main" id="{217FFF5A-C07C-4EE5-83AE-92722B99DAEA}"/>
              </a:ext>
            </a:extLst>
          </p:cNvPr>
          <p:cNvSpPr/>
          <p:nvPr/>
        </p:nvSpPr>
        <p:spPr>
          <a:xfrm>
            <a:off x="442911" y="450000"/>
            <a:ext cx="11325449" cy="10343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7F09ED6E-CCB6-4130-B02F-119297B546CA}"/>
              </a:ext>
            </a:extLst>
          </p:cNvPr>
          <p:cNvSpPr txBox="1"/>
          <p:nvPr/>
        </p:nvSpPr>
        <p:spPr>
          <a:xfrm>
            <a:off x="4727848" y="1037430"/>
            <a:ext cx="2736760" cy="218586"/>
          </a:xfrm>
          <a:prstGeom prst="rect">
            <a:avLst/>
          </a:prstGeom>
          <a:noFill/>
        </p:spPr>
        <p:txBody>
          <a:bodyPr wrap="square" lIns="0" tIns="0" rIns="0" bIns="0" rtlCol="0">
            <a:spAutoFit/>
          </a:bodyPr>
          <a:lstStyle/>
          <a:p>
            <a:pPr algn="ctr">
              <a:lnSpc>
                <a:spcPct val="110000"/>
              </a:lnSpc>
              <a:spcBef>
                <a:spcPts val="400"/>
              </a:spcBef>
              <a:spcAft>
                <a:spcPts val="400"/>
              </a:spcAft>
            </a:pPr>
            <a:r>
              <a:rPr lang="en-GB" sz="1400"/>
              <a:t>Main title and subtitle area</a:t>
            </a:r>
          </a:p>
        </p:txBody>
      </p:sp>
      <p:cxnSp>
        <p:nvCxnSpPr>
          <p:cNvPr id="7" name="Straight Connector 6">
            <a:extLst>
              <a:ext uri="{FF2B5EF4-FFF2-40B4-BE49-F238E27FC236}">
                <a16:creationId xmlns:a16="http://schemas.microsoft.com/office/drawing/2014/main" id="{3B0ECED2-463B-4A1C-B68C-41A7E5335213}"/>
              </a:ext>
            </a:extLst>
          </p:cNvPr>
          <p:cNvCxnSpPr/>
          <p:nvPr/>
        </p:nvCxnSpPr>
        <p:spPr>
          <a:xfrm>
            <a:off x="0" y="441325"/>
            <a:ext cx="12192000" cy="0"/>
          </a:xfrm>
          <a:prstGeom prst="line">
            <a:avLst/>
          </a:prstGeom>
          <a:ln>
            <a:solidFill>
              <a:srgbClr val="F26B43"/>
            </a:solidFill>
            <a:prstDash val="sys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67BC5E5-4ED8-4995-B9B3-674896B07C9F}"/>
              </a:ext>
            </a:extLst>
          </p:cNvPr>
          <p:cNvCxnSpPr/>
          <p:nvPr/>
        </p:nvCxnSpPr>
        <p:spPr>
          <a:xfrm>
            <a:off x="0" y="6165850"/>
            <a:ext cx="12192000" cy="0"/>
          </a:xfrm>
          <a:prstGeom prst="line">
            <a:avLst/>
          </a:prstGeom>
          <a:ln>
            <a:solidFill>
              <a:srgbClr val="F26B43"/>
            </a:solidFill>
            <a:prstDash val="sysDash"/>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267FE3B4-1487-4A42-82C4-2050774CC01B}"/>
              </a:ext>
            </a:extLst>
          </p:cNvPr>
          <p:cNvCxnSpPr/>
          <p:nvPr/>
        </p:nvCxnSpPr>
        <p:spPr>
          <a:xfrm>
            <a:off x="-25400" y="6613525"/>
            <a:ext cx="12192000" cy="0"/>
          </a:xfrm>
          <a:prstGeom prst="line">
            <a:avLst/>
          </a:prstGeom>
          <a:ln>
            <a:solidFill>
              <a:srgbClr val="F26B43"/>
            </a:solidFill>
            <a:prstDash val="sysDash"/>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A4F51B84-8B33-41FB-AE2A-8603C1B4B2AC}"/>
              </a:ext>
            </a:extLst>
          </p:cNvPr>
          <p:cNvSpPr/>
          <p:nvPr/>
        </p:nvSpPr>
        <p:spPr>
          <a:xfrm>
            <a:off x="462245" y="1809694"/>
            <a:ext cx="11299083" cy="66900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a:solidFill>
                  <a:schemeClr val="tx1"/>
                </a:solidFill>
              </a:rPr>
              <a:t>Width of main content area</a:t>
            </a:r>
          </a:p>
        </p:txBody>
      </p:sp>
      <p:grpSp>
        <p:nvGrpSpPr>
          <p:cNvPr id="11" name="Group 10">
            <a:extLst>
              <a:ext uri="{FF2B5EF4-FFF2-40B4-BE49-F238E27FC236}">
                <a16:creationId xmlns:a16="http://schemas.microsoft.com/office/drawing/2014/main" id="{0F087FCB-BD1E-4080-ADD9-D3CD929EAFD6}"/>
              </a:ext>
            </a:extLst>
          </p:cNvPr>
          <p:cNvGrpSpPr/>
          <p:nvPr/>
        </p:nvGrpSpPr>
        <p:grpSpPr>
          <a:xfrm>
            <a:off x="462245" y="2877521"/>
            <a:ext cx="11286383" cy="669007"/>
            <a:chOff x="462245" y="2558742"/>
            <a:chExt cx="11286383" cy="492518"/>
          </a:xfrm>
          <a:solidFill>
            <a:schemeClr val="accent5"/>
          </a:solidFill>
        </p:grpSpPr>
        <p:sp>
          <p:nvSpPr>
            <p:cNvPr id="12" name="Rectangle 11">
              <a:extLst>
                <a:ext uri="{FF2B5EF4-FFF2-40B4-BE49-F238E27FC236}">
                  <a16:creationId xmlns:a16="http://schemas.microsoft.com/office/drawing/2014/main" id="{5DEE7492-22D5-411A-BCEF-34D67D1E8FCB}"/>
                </a:ext>
              </a:extLst>
            </p:cNvPr>
            <p:cNvSpPr/>
            <p:nvPr/>
          </p:nvSpPr>
          <p:spPr>
            <a:xfrm>
              <a:off x="462245" y="2558742"/>
              <a:ext cx="5454638" cy="49251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a:t>Internal red guides are markers for 2 column areas</a:t>
              </a:r>
            </a:p>
          </p:txBody>
        </p:sp>
        <p:sp>
          <p:nvSpPr>
            <p:cNvPr id="13" name="Rectangle 12">
              <a:extLst>
                <a:ext uri="{FF2B5EF4-FFF2-40B4-BE49-F238E27FC236}">
                  <a16:creationId xmlns:a16="http://schemas.microsoft.com/office/drawing/2014/main" id="{2F251647-8C43-42CC-BDD0-535546692E1C}"/>
                </a:ext>
              </a:extLst>
            </p:cNvPr>
            <p:cNvSpPr/>
            <p:nvPr/>
          </p:nvSpPr>
          <p:spPr>
            <a:xfrm>
              <a:off x="6285575" y="2558742"/>
              <a:ext cx="5463053" cy="49251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a:t>Internal red guides are markers for 2 column areas</a:t>
              </a:r>
            </a:p>
          </p:txBody>
        </p:sp>
      </p:grpSp>
      <p:grpSp>
        <p:nvGrpSpPr>
          <p:cNvPr id="14" name="Group 13">
            <a:extLst>
              <a:ext uri="{FF2B5EF4-FFF2-40B4-BE49-F238E27FC236}">
                <a16:creationId xmlns:a16="http://schemas.microsoft.com/office/drawing/2014/main" id="{17A156E7-CCEA-46FF-A154-5288625325E0}"/>
              </a:ext>
            </a:extLst>
          </p:cNvPr>
          <p:cNvGrpSpPr/>
          <p:nvPr/>
        </p:nvGrpSpPr>
        <p:grpSpPr>
          <a:xfrm>
            <a:off x="462245" y="4092141"/>
            <a:ext cx="11286843" cy="669007"/>
            <a:chOff x="462245" y="3372047"/>
            <a:chExt cx="11286843" cy="492518"/>
          </a:xfrm>
          <a:solidFill>
            <a:schemeClr val="accent6"/>
          </a:solidFill>
        </p:grpSpPr>
        <p:sp>
          <p:nvSpPr>
            <p:cNvPr id="15" name="Rectangle 14">
              <a:extLst>
                <a:ext uri="{FF2B5EF4-FFF2-40B4-BE49-F238E27FC236}">
                  <a16:creationId xmlns:a16="http://schemas.microsoft.com/office/drawing/2014/main" id="{CB781140-531E-48A5-9DF7-C2CC49D271DF}"/>
                </a:ext>
              </a:extLst>
            </p:cNvPr>
            <p:cNvSpPr/>
            <p:nvPr/>
          </p:nvSpPr>
          <p:spPr>
            <a:xfrm>
              <a:off x="462245" y="3372047"/>
              <a:ext cx="3533773" cy="4925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a:t>Internal green guides are markers for 3 columns</a:t>
              </a:r>
            </a:p>
          </p:txBody>
        </p:sp>
        <p:sp>
          <p:nvSpPr>
            <p:cNvPr id="16" name="Rectangle 15">
              <a:extLst>
                <a:ext uri="{FF2B5EF4-FFF2-40B4-BE49-F238E27FC236}">
                  <a16:creationId xmlns:a16="http://schemas.microsoft.com/office/drawing/2014/main" id="{AA28CD9C-6828-48B0-B2B9-1CFA8F49E8D0}"/>
                </a:ext>
              </a:extLst>
            </p:cNvPr>
            <p:cNvSpPr/>
            <p:nvPr/>
          </p:nvSpPr>
          <p:spPr>
            <a:xfrm>
              <a:off x="4339866" y="3372047"/>
              <a:ext cx="3533773" cy="4925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a:t>Internal green guides are markers for 3 columns</a:t>
              </a:r>
            </a:p>
          </p:txBody>
        </p:sp>
        <p:sp>
          <p:nvSpPr>
            <p:cNvPr id="17" name="Rectangle 16">
              <a:extLst>
                <a:ext uri="{FF2B5EF4-FFF2-40B4-BE49-F238E27FC236}">
                  <a16:creationId xmlns:a16="http://schemas.microsoft.com/office/drawing/2014/main" id="{B29427AE-3B28-4D59-B88E-183CE9924925}"/>
                </a:ext>
              </a:extLst>
            </p:cNvPr>
            <p:cNvSpPr/>
            <p:nvPr/>
          </p:nvSpPr>
          <p:spPr>
            <a:xfrm>
              <a:off x="8215315" y="3372047"/>
              <a:ext cx="3533773" cy="4925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a:t>Internal green guides are markers for 3 columns</a:t>
              </a:r>
            </a:p>
          </p:txBody>
        </p:sp>
      </p:grpSp>
      <p:grpSp>
        <p:nvGrpSpPr>
          <p:cNvPr id="18" name="Group 17">
            <a:extLst>
              <a:ext uri="{FF2B5EF4-FFF2-40B4-BE49-F238E27FC236}">
                <a16:creationId xmlns:a16="http://schemas.microsoft.com/office/drawing/2014/main" id="{87500F29-C83F-4134-80C2-3A7F655B27D2}"/>
              </a:ext>
            </a:extLst>
          </p:cNvPr>
          <p:cNvGrpSpPr/>
          <p:nvPr/>
        </p:nvGrpSpPr>
        <p:grpSpPr>
          <a:xfrm>
            <a:off x="450000" y="0"/>
            <a:ext cx="11299088" cy="6858000"/>
            <a:chOff x="450000" y="-85430"/>
            <a:chExt cx="11299088" cy="6858000"/>
          </a:xfrm>
        </p:grpSpPr>
        <p:cxnSp>
          <p:nvCxnSpPr>
            <p:cNvPr id="19" name="Straight Connector 18">
              <a:extLst>
                <a:ext uri="{FF2B5EF4-FFF2-40B4-BE49-F238E27FC236}">
                  <a16:creationId xmlns:a16="http://schemas.microsoft.com/office/drawing/2014/main" id="{D6F9CADC-E6D4-4C67-AFCB-E27C1E0460DA}"/>
                </a:ext>
              </a:extLst>
            </p:cNvPr>
            <p:cNvCxnSpPr/>
            <p:nvPr/>
          </p:nvCxnSpPr>
          <p:spPr>
            <a:xfrm>
              <a:off x="450000" y="-85430"/>
              <a:ext cx="0" cy="6858000"/>
            </a:xfrm>
            <a:prstGeom prst="line">
              <a:avLst/>
            </a:prstGeom>
            <a:ln>
              <a:solidFill>
                <a:srgbClr val="F26B43"/>
              </a:solidFill>
              <a:prstDash val="sysDash"/>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DCBEC7B-9244-4A52-92AF-BC65A0D79E0B}"/>
                </a:ext>
              </a:extLst>
            </p:cNvPr>
            <p:cNvCxnSpPr/>
            <p:nvPr/>
          </p:nvCxnSpPr>
          <p:spPr>
            <a:xfrm>
              <a:off x="11749088" y="-85430"/>
              <a:ext cx="0" cy="6858000"/>
            </a:xfrm>
            <a:prstGeom prst="line">
              <a:avLst/>
            </a:prstGeom>
            <a:ln>
              <a:solidFill>
                <a:srgbClr val="F26B43"/>
              </a:solidFill>
              <a:prstDash val="sysDash"/>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A20B9D0C-C1B9-4D81-83A3-35093DBC7565}"/>
                </a:ext>
              </a:extLst>
            </p:cNvPr>
            <p:cNvCxnSpPr/>
            <p:nvPr/>
          </p:nvCxnSpPr>
          <p:spPr>
            <a:xfrm>
              <a:off x="5911850" y="-85430"/>
              <a:ext cx="0" cy="6858000"/>
            </a:xfrm>
            <a:prstGeom prst="line">
              <a:avLst/>
            </a:prstGeom>
            <a:ln>
              <a:solidFill>
                <a:srgbClr val="F26B43"/>
              </a:solidFill>
              <a:prstDash val="sysDash"/>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81EB7ABE-14C3-44F5-87CB-4A1B64F48781}"/>
                </a:ext>
              </a:extLst>
            </p:cNvPr>
            <p:cNvCxnSpPr/>
            <p:nvPr/>
          </p:nvCxnSpPr>
          <p:spPr>
            <a:xfrm>
              <a:off x="6267450" y="-85430"/>
              <a:ext cx="0" cy="6858000"/>
            </a:xfrm>
            <a:prstGeom prst="line">
              <a:avLst/>
            </a:prstGeom>
            <a:ln>
              <a:solidFill>
                <a:srgbClr val="F26B43"/>
              </a:solidFill>
              <a:prstDash val="sysDash"/>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9A9B47A-E12F-4BD2-91E6-EB4456E64D36}"/>
                </a:ext>
              </a:extLst>
            </p:cNvPr>
            <p:cNvCxnSpPr>
              <a:cxnSpLocks/>
            </p:cNvCxnSpPr>
            <p:nvPr/>
          </p:nvCxnSpPr>
          <p:spPr>
            <a:xfrm>
              <a:off x="3976417" y="-85430"/>
              <a:ext cx="0" cy="685800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9804D3BF-869A-4812-BE95-40D030993717}"/>
                </a:ext>
              </a:extLst>
            </p:cNvPr>
            <p:cNvCxnSpPr>
              <a:cxnSpLocks/>
            </p:cNvCxnSpPr>
            <p:nvPr/>
          </p:nvCxnSpPr>
          <p:spPr>
            <a:xfrm>
              <a:off x="4332288" y="-85430"/>
              <a:ext cx="0" cy="685800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A3D29FB-ABBF-4E0F-940D-7AFFE15F09A2}"/>
                </a:ext>
              </a:extLst>
            </p:cNvPr>
            <p:cNvCxnSpPr>
              <a:cxnSpLocks/>
            </p:cNvCxnSpPr>
            <p:nvPr/>
          </p:nvCxnSpPr>
          <p:spPr>
            <a:xfrm>
              <a:off x="7856538" y="-85430"/>
              <a:ext cx="0" cy="685800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21895BE-B77A-47D7-9D8C-01D336B80FE9}"/>
                </a:ext>
              </a:extLst>
            </p:cNvPr>
            <p:cNvCxnSpPr>
              <a:cxnSpLocks/>
            </p:cNvCxnSpPr>
            <p:nvPr/>
          </p:nvCxnSpPr>
          <p:spPr>
            <a:xfrm>
              <a:off x="8202615" y="-85430"/>
              <a:ext cx="0" cy="685800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D87D3AAD-2181-43A9-89D4-5EFA875444EF}"/>
                </a:ext>
              </a:extLst>
            </p:cNvPr>
            <p:cNvCxnSpPr>
              <a:cxnSpLocks/>
            </p:cNvCxnSpPr>
            <p:nvPr/>
          </p:nvCxnSpPr>
          <p:spPr>
            <a:xfrm>
              <a:off x="2036492" y="-85430"/>
              <a:ext cx="0" cy="6858000"/>
            </a:xfrm>
            <a:prstGeom prst="line">
              <a:avLst/>
            </a:prstGeom>
            <a:ln>
              <a:solidFill>
                <a:srgbClr val="3FCEEB"/>
              </a:solidFill>
              <a:prstDash val="sysDash"/>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A3F8B856-4148-45CD-A31F-C5826A69A9CE}"/>
                </a:ext>
              </a:extLst>
            </p:cNvPr>
            <p:cNvCxnSpPr>
              <a:cxnSpLocks/>
            </p:cNvCxnSpPr>
            <p:nvPr/>
          </p:nvCxnSpPr>
          <p:spPr>
            <a:xfrm>
              <a:off x="2379663" y="-85430"/>
              <a:ext cx="0" cy="6858000"/>
            </a:xfrm>
            <a:prstGeom prst="line">
              <a:avLst/>
            </a:prstGeom>
            <a:ln>
              <a:solidFill>
                <a:srgbClr val="3FCEEB"/>
              </a:solidFill>
              <a:prstDash val="sysDash"/>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DBC4BB79-F2AE-4EED-96A8-F8FCE4FC7DDC}"/>
                </a:ext>
              </a:extLst>
            </p:cNvPr>
            <p:cNvCxnSpPr>
              <a:cxnSpLocks/>
            </p:cNvCxnSpPr>
            <p:nvPr/>
          </p:nvCxnSpPr>
          <p:spPr>
            <a:xfrm>
              <a:off x="9791429" y="-85430"/>
              <a:ext cx="0" cy="6858000"/>
            </a:xfrm>
            <a:prstGeom prst="line">
              <a:avLst/>
            </a:prstGeom>
            <a:ln>
              <a:solidFill>
                <a:srgbClr val="3FCEEB"/>
              </a:solidFill>
              <a:prstDash val="sysDash"/>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5775B1C-90E1-4ACC-A83F-40747ACBA8AA}"/>
                </a:ext>
              </a:extLst>
            </p:cNvPr>
            <p:cNvCxnSpPr>
              <a:cxnSpLocks/>
            </p:cNvCxnSpPr>
            <p:nvPr/>
          </p:nvCxnSpPr>
          <p:spPr>
            <a:xfrm>
              <a:off x="10147300" y="-85430"/>
              <a:ext cx="0" cy="6858000"/>
            </a:xfrm>
            <a:prstGeom prst="line">
              <a:avLst/>
            </a:prstGeom>
            <a:ln>
              <a:solidFill>
                <a:srgbClr val="3FCEEB"/>
              </a:solidFill>
              <a:prstDash val="sysDash"/>
            </a:ln>
          </p:spPr>
          <p:style>
            <a:lnRef idx="1">
              <a:schemeClr val="accent1"/>
            </a:lnRef>
            <a:fillRef idx="0">
              <a:schemeClr val="accent1"/>
            </a:fillRef>
            <a:effectRef idx="0">
              <a:schemeClr val="accent1"/>
            </a:effectRef>
            <a:fontRef idx="minor">
              <a:schemeClr val="tx1"/>
            </a:fontRef>
          </p:style>
        </p:cxnSp>
      </p:grpSp>
      <p:cxnSp>
        <p:nvCxnSpPr>
          <p:cNvPr id="31" name="Straight Connector 30">
            <a:extLst>
              <a:ext uri="{FF2B5EF4-FFF2-40B4-BE49-F238E27FC236}">
                <a16:creationId xmlns:a16="http://schemas.microsoft.com/office/drawing/2014/main" id="{43029B49-A765-409D-A3CD-B4BFA508C072}"/>
              </a:ext>
            </a:extLst>
          </p:cNvPr>
          <p:cNvCxnSpPr>
            <a:cxnSpLocks/>
          </p:cNvCxnSpPr>
          <p:nvPr/>
        </p:nvCxnSpPr>
        <p:spPr>
          <a:xfrm>
            <a:off x="383376" y="1809694"/>
            <a:ext cx="0" cy="3851331"/>
          </a:xfrm>
          <a:prstGeom prst="line">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5A2D1EB9-967D-44B6-A4DE-CE698A8BDB10}"/>
              </a:ext>
            </a:extLst>
          </p:cNvPr>
          <p:cNvCxnSpPr/>
          <p:nvPr/>
        </p:nvCxnSpPr>
        <p:spPr>
          <a:xfrm>
            <a:off x="0" y="1484312"/>
            <a:ext cx="12192000" cy="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C1A55004-8D7D-4E0C-94DC-E1354243193E}"/>
              </a:ext>
            </a:extLst>
          </p:cNvPr>
          <p:cNvCxnSpPr/>
          <p:nvPr/>
        </p:nvCxnSpPr>
        <p:spPr>
          <a:xfrm>
            <a:off x="0" y="1808106"/>
            <a:ext cx="12192000" cy="0"/>
          </a:xfrm>
          <a:prstGeom prst="line">
            <a:avLst/>
          </a:prstGeom>
          <a:ln>
            <a:solidFill>
              <a:srgbClr val="3FCEEB"/>
            </a:solidFill>
            <a:prstDash val="sysDash"/>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9FB18F1C-48B4-4262-B1C2-6D7758EB8637}"/>
              </a:ext>
            </a:extLst>
          </p:cNvPr>
          <p:cNvCxnSpPr/>
          <p:nvPr/>
        </p:nvCxnSpPr>
        <p:spPr>
          <a:xfrm>
            <a:off x="-25400" y="5661025"/>
            <a:ext cx="12192000" cy="0"/>
          </a:xfrm>
          <a:prstGeom prst="line">
            <a:avLst/>
          </a:prstGeom>
          <a:ln>
            <a:solidFill>
              <a:srgbClr val="3FCEEB"/>
            </a:solidFill>
            <a:prstDash val="sysDash"/>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17A6F973-997B-43B8-B47B-345DD183C636}"/>
              </a:ext>
            </a:extLst>
          </p:cNvPr>
          <p:cNvCxnSpPr/>
          <p:nvPr/>
        </p:nvCxnSpPr>
        <p:spPr>
          <a:xfrm>
            <a:off x="-25400" y="5948689"/>
            <a:ext cx="12192000" cy="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039E9A01-7E7F-41A9-B10A-9A36B72E6251}"/>
              </a:ext>
            </a:extLst>
          </p:cNvPr>
          <p:cNvCxnSpPr>
            <a:cxnSpLocks/>
          </p:cNvCxnSpPr>
          <p:nvPr/>
        </p:nvCxnSpPr>
        <p:spPr>
          <a:xfrm>
            <a:off x="11819160" y="1795406"/>
            <a:ext cx="0" cy="3851331"/>
          </a:xfrm>
          <a:prstGeom prst="line">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BD53BB17-2830-4FF6-A472-36FC34D1631F}"/>
              </a:ext>
            </a:extLst>
          </p:cNvPr>
          <p:cNvSpPr txBox="1"/>
          <p:nvPr/>
        </p:nvSpPr>
        <p:spPr>
          <a:xfrm rot="16200000">
            <a:off x="-306701" y="3562652"/>
            <a:ext cx="1126912" cy="171778"/>
          </a:xfrm>
          <a:prstGeom prst="rect">
            <a:avLst/>
          </a:prstGeom>
          <a:noFill/>
        </p:spPr>
        <p:txBody>
          <a:bodyPr wrap="none" lIns="0" tIns="0" rIns="0" bIns="0" rtlCol="0">
            <a:spAutoFit/>
          </a:bodyPr>
          <a:lstStyle/>
          <a:p>
            <a:pPr algn="l">
              <a:lnSpc>
                <a:spcPct val="110000"/>
              </a:lnSpc>
              <a:spcBef>
                <a:spcPts val="400"/>
              </a:spcBef>
              <a:spcAft>
                <a:spcPts val="400"/>
              </a:spcAft>
            </a:pPr>
            <a:r>
              <a:rPr lang="en-GB" sz="1100"/>
              <a:t>Main content area</a:t>
            </a:r>
          </a:p>
        </p:txBody>
      </p:sp>
      <p:sp>
        <p:nvSpPr>
          <p:cNvPr id="38" name="TextBox 37">
            <a:extLst>
              <a:ext uri="{FF2B5EF4-FFF2-40B4-BE49-F238E27FC236}">
                <a16:creationId xmlns:a16="http://schemas.microsoft.com/office/drawing/2014/main" id="{D813596B-50C8-4E18-9F1F-B3F9772BD6C8}"/>
              </a:ext>
            </a:extLst>
          </p:cNvPr>
          <p:cNvSpPr txBox="1"/>
          <p:nvPr/>
        </p:nvSpPr>
        <p:spPr>
          <a:xfrm rot="5400000" flipH="1">
            <a:off x="11379720" y="3562652"/>
            <a:ext cx="1126912" cy="171778"/>
          </a:xfrm>
          <a:prstGeom prst="rect">
            <a:avLst/>
          </a:prstGeom>
          <a:noFill/>
        </p:spPr>
        <p:txBody>
          <a:bodyPr wrap="none" lIns="0" tIns="0" rIns="0" bIns="0" rtlCol="0">
            <a:spAutoFit/>
          </a:bodyPr>
          <a:lstStyle/>
          <a:p>
            <a:pPr algn="l">
              <a:lnSpc>
                <a:spcPct val="110000"/>
              </a:lnSpc>
              <a:spcBef>
                <a:spcPts val="400"/>
              </a:spcBef>
              <a:spcAft>
                <a:spcPts val="400"/>
              </a:spcAft>
            </a:pPr>
            <a:r>
              <a:rPr lang="en-GB" sz="1100"/>
              <a:t>Main content area</a:t>
            </a:r>
          </a:p>
        </p:txBody>
      </p:sp>
      <p:sp>
        <p:nvSpPr>
          <p:cNvPr id="40" name="TextBox 39">
            <a:extLst>
              <a:ext uri="{FF2B5EF4-FFF2-40B4-BE49-F238E27FC236}">
                <a16:creationId xmlns:a16="http://schemas.microsoft.com/office/drawing/2014/main" id="{F99562A1-40B6-498E-B2CC-FC202A9A295D}"/>
              </a:ext>
            </a:extLst>
          </p:cNvPr>
          <p:cNvSpPr txBox="1"/>
          <p:nvPr/>
        </p:nvSpPr>
        <p:spPr>
          <a:xfrm>
            <a:off x="2392093" y="5082622"/>
            <a:ext cx="7417552" cy="218586"/>
          </a:xfrm>
          <a:prstGeom prst="rect">
            <a:avLst/>
          </a:prstGeom>
          <a:noFill/>
        </p:spPr>
        <p:txBody>
          <a:bodyPr wrap="square" lIns="0" tIns="0" rIns="0" bIns="0" rtlCol="0">
            <a:spAutoFit/>
          </a:bodyPr>
          <a:lstStyle/>
          <a:p>
            <a:pPr algn="ctr">
              <a:lnSpc>
                <a:spcPct val="110000"/>
              </a:lnSpc>
              <a:spcBef>
                <a:spcPts val="400"/>
              </a:spcBef>
              <a:spcAft>
                <a:spcPts val="400"/>
              </a:spcAft>
            </a:pPr>
            <a:r>
              <a:rPr lang="en-GB" sz="1400"/>
              <a:t>The other vertical guides in between are simply to help you align things proportionately</a:t>
            </a:r>
          </a:p>
        </p:txBody>
      </p:sp>
      <p:sp>
        <p:nvSpPr>
          <p:cNvPr id="43" name="Title 42">
            <a:extLst>
              <a:ext uri="{FF2B5EF4-FFF2-40B4-BE49-F238E27FC236}">
                <a16:creationId xmlns:a16="http://schemas.microsoft.com/office/drawing/2014/main" id="{C54E255D-4ED5-4075-9EAF-A8B701187C36}"/>
              </a:ext>
            </a:extLst>
          </p:cNvPr>
          <p:cNvSpPr>
            <a:spLocks noGrp="1"/>
          </p:cNvSpPr>
          <p:nvPr>
            <p:ph type="title" hasCustomPrompt="1"/>
          </p:nvPr>
        </p:nvSpPr>
        <p:spPr/>
        <p:txBody>
          <a:bodyPr/>
          <a:lstStyle>
            <a:lvl1pPr>
              <a:defRPr/>
            </a:lvl1pPr>
          </a:lstStyle>
          <a:p>
            <a:r>
              <a:rPr lang="en-US"/>
              <a:t>understanding </a:t>
            </a:r>
            <a:br>
              <a:rPr lang="en-US"/>
            </a:br>
            <a:r>
              <a:rPr lang="en-US"/>
              <a:t>the guides</a:t>
            </a:r>
            <a:endParaRPr lang="en-GB"/>
          </a:p>
        </p:txBody>
      </p:sp>
      <p:sp>
        <p:nvSpPr>
          <p:cNvPr id="46" name="Text Placeholder 4">
            <a:extLst>
              <a:ext uri="{FF2B5EF4-FFF2-40B4-BE49-F238E27FC236}">
                <a16:creationId xmlns:a16="http://schemas.microsoft.com/office/drawing/2014/main" id="{37A16C69-9348-4F42-BFDB-C88E095FF271}"/>
              </a:ext>
            </a:extLst>
          </p:cNvPr>
          <p:cNvSpPr txBox="1">
            <a:spLocks/>
          </p:cNvSpPr>
          <p:nvPr/>
        </p:nvSpPr>
        <p:spPr>
          <a:xfrm>
            <a:off x="450000" y="5827549"/>
            <a:ext cx="11294652" cy="124906"/>
          </a:xfrm>
          <a:prstGeom prst="rect">
            <a:avLst/>
          </a:prstGeom>
          <a:solidFill>
            <a:schemeClr val="bg1">
              <a:lumMod val="85000"/>
            </a:schemeClr>
          </a:solidFill>
        </p:spPr>
        <p:txBody>
          <a:bodyPr vert="horz" lIns="0" tIns="0" rIns="0" bIns="0" rtlCol="0">
            <a:noAutofit/>
          </a:bodyPr>
          <a:lstStyle>
            <a:lvl1pPr marL="0" indent="0" algn="l" defTabSz="914400" rtl="0" eaLnBrk="1" latinLnBrk="0" hangingPunct="1">
              <a:lnSpc>
                <a:spcPct val="110000"/>
              </a:lnSpc>
              <a:spcBef>
                <a:spcPts val="400"/>
              </a:spcBef>
              <a:spcAft>
                <a:spcPts val="400"/>
              </a:spcAft>
              <a:buSzPct val="50000"/>
              <a:buFont typeface="HelveticaNeueLT Std Lt Cn" panose="020B0406020202030204" pitchFamily="34" charset="0"/>
              <a:buNone/>
              <a:defRPr sz="800" b="0" i="1" kern="1200">
                <a:solidFill>
                  <a:schemeClr val="tx1"/>
                </a:solidFill>
                <a:latin typeface="+mn-lt"/>
                <a:ea typeface="+mn-ea"/>
                <a:cs typeface="+mn-cs"/>
              </a:defRPr>
            </a:lvl1pPr>
            <a:lvl2pPr marL="266700" indent="-266700" algn="l" defTabSz="914400" rtl="0" eaLnBrk="1" latinLnBrk="0" hangingPunct="1">
              <a:lnSpc>
                <a:spcPct val="110000"/>
              </a:lnSpc>
              <a:spcBef>
                <a:spcPts val="400"/>
              </a:spcBef>
              <a:spcAft>
                <a:spcPts val="400"/>
              </a:spcAft>
              <a:buSzPct val="80000"/>
              <a:buFont typeface="Segoe UI" panose="020B0502040204020203" pitchFamily="34" charset="0"/>
              <a:buChar char="●"/>
              <a:defRPr sz="1400" kern="1200">
                <a:solidFill>
                  <a:schemeClr val="tx1"/>
                </a:solidFill>
                <a:latin typeface="+mn-lt"/>
                <a:ea typeface="+mn-ea"/>
                <a:cs typeface="+mn-cs"/>
              </a:defRPr>
            </a:lvl2pPr>
            <a:lvl3pPr marL="630238" indent="-260350" algn="l" defTabSz="914400" rtl="0" eaLnBrk="1" latinLnBrk="0" hangingPunct="1">
              <a:lnSpc>
                <a:spcPct val="110000"/>
              </a:lnSpc>
              <a:spcBef>
                <a:spcPts val="400"/>
              </a:spcBef>
              <a:spcAft>
                <a:spcPts val="400"/>
              </a:spcAft>
              <a:buFont typeface="Arial" panose="020B0604020202020204" pitchFamily="34" charset="0"/>
              <a:buChar char="‒"/>
              <a:defRPr sz="1400" kern="1200">
                <a:solidFill>
                  <a:schemeClr val="tx1"/>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a:t>Area for source and base (if necessary).  Nothing must go beyond the green line below.</a:t>
            </a:r>
          </a:p>
        </p:txBody>
      </p:sp>
      <p:sp>
        <p:nvSpPr>
          <p:cNvPr id="47" name="Right Bracket 46">
            <a:extLst>
              <a:ext uri="{FF2B5EF4-FFF2-40B4-BE49-F238E27FC236}">
                <a16:creationId xmlns:a16="http://schemas.microsoft.com/office/drawing/2014/main" id="{96B279EE-C5DB-44AC-BD7D-B846172C43E1}"/>
              </a:ext>
            </a:extLst>
          </p:cNvPr>
          <p:cNvSpPr/>
          <p:nvPr/>
        </p:nvSpPr>
        <p:spPr>
          <a:xfrm>
            <a:off x="11769407" y="5827549"/>
            <a:ext cx="45719" cy="130275"/>
          </a:xfrm>
          <a:prstGeom prst="rightBracket">
            <a:avLst/>
          </a:prstGeom>
          <a:ln w="127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8" name="Right Bracket 47">
            <a:extLst>
              <a:ext uri="{FF2B5EF4-FFF2-40B4-BE49-F238E27FC236}">
                <a16:creationId xmlns:a16="http://schemas.microsoft.com/office/drawing/2014/main" id="{965FAEF5-FC45-40C8-AC5C-29DCECC3D09E}"/>
              </a:ext>
            </a:extLst>
          </p:cNvPr>
          <p:cNvSpPr/>
          <p:nvPr/>
        </p:nvSpPr>
        <p:spPr>
          <a:xfrm flipH="1">
            <a:off x="386578" y="5825231"/>
            <a:ext cx="45719" cy="130275"/>
          </a:xfrm>
          <a:prstGeom prst="rightBracket">
            <a:avLst/>
          </a:prstGeom>
          <a:ln w="127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 name="TextBox 1">
            <a:extLst>
              <a:ext uri="{FF2B5EF4-FFF2-40B4-BE49-F238E27FC236}">
                <a16:creationId xmlns:a16="http://schemas.microsoft.com/office/drawing/2014/main" id="{204F7B0A-8291-7BF4-7DA7-BB4BD632AA04}"/>
              </a:ext>
              <a:ext uri="{C183D7F6-B498-43B3-948B-1728B52AA6E4}">
                <adec:decorative xmlns:adec="http://schemas.microsoft.com/office/drawing/2017/decorative" val="1"/>
              </a:ext>
            </a:extLst>
          </p:cNvPr>
          <p:cNvSpPr txBox="1"/>
          <p:nvPr userDrawn="1"/>
        </p:nvSpPr>
        <p:spPr>
          <a:xfrm rot="16200000">
            <a:off x="-306701" y="3562652"/>
            <a:ext cx="1126912" cy="171778"/>
          </a:xfrm>
          <a:prstGeom prst="rect">
            <a:avLst/>
          </a:prstGeom>
          <a:noFill/>
        </p:spPr>
        <p:txBody>
          <a:bodyPr wrap="none" lIns="0" tIns="0" rIns="0" bIns="0" rtlCol="0">
            <a:spAutoFit/>
          </a:bodyPr>
          <a:lstStyle/>
          <a:p>
            <a:pPr algn="l">
              <a:lnSpc>
                <a:spcPct val="110000"/>
              </a:lnSpc>
              <a:spcBef>
                <a:spcPts val="400"/>
              </a:spcBef>
              <a:spcAft>
                <a:spcPts val="400"/>
              </a:spcAft>
            </a:pPr>
            <a:r>
              <a:rPr lang="en-GB" sz="1100"/>
              <a:t>Main content area</a:t>
            </a:r>
          </a:p>
        </p:txBody>
      </p:sp>
      <p:sp>
        <p:nvSpPr>
          <p:cNvPr id="3" name="Right Bracket 2">
            <a:extLst>
              <a:ext uri="{FF2B5EF4-FFF2-40B4-BE49-F238E27FC236}">
                <a16:creationId xmlns:a16="http://schemas.microsoft.com/office/drawing/2014/main" id="{B62A7349-C611-1FA3-B6F6-8FA990D01541}"/>
              </a:ext>
              <a:ext uri="{C183D7F6-B498-43B3-948B-1728B52AA6E4}">
                <adec:decorative xmlns:adec="http://schemas.microsoft.com/office/drawing/2017/decorative" val="1"/>
              </a:ext>
            </a:extLst>
          </p:cNvPr>
          <p:cNvSpPr/>
          <p:nvPr userDrawn="1"/>
        </p:nvSpPr>
        <p:spPr>
          <a:xfrm>
            <a:off x="11769407" y="5827549"/>
            <a:ext cx="45719" cy="130275"/>
          </a:xfrm>
          <a:prstGeom prst="rightBracket">
            <a:avLst/>
          </a:prstGeom>
          <a:ln w="127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Tree>
    <p:extLst>
      <p:ext uri="{BB962C8B-B14F-4D97-AF65-F5344CB8AC3E}">
        <p14:creationId xmlns:p14="http://schemas.microsoft.com/office/powerpoint/2010/main" val="229584245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guides explained">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386ADD35-E522-41F8-B812-80AE6B27927D}"/>
              </a:ext>
            </a:extLst>
          </p:cNvPr>
          <p:cNvSpPr/>
          <p:nvPr/>
        </p:nvSpPr>
        <p:spPr>
          <a:xfrm>
            <a:off x="449999" y="6165850"/>
            <a:ext cx="11318357" cy="44767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110000"/>
              </a:lnSpc>
            </a:pPr>
            <a:r>
              <a:rPr lang="en-GB" sz="1400">
                <a:solidFill>
                  <a:schemeClr val="tx1"/>
                </a:solidFill>
              </a:rPr>
              <a:t>Area for logo, footer and slide number</a:t>
            </a:r>
          </a:p>
        </p:txBody>
      </p:sp>
      <p:sp>
        <p:nvSpPr>
          <p:cNvPr id="4" name="Rectangle 3">
            <a:extLst>
              <a:ext uri="{FF2B5EF4-FFF2-40B4-BE49-F238E27FC236}">
                <a16:creationId xmlns:a16="http://schemas.microsoft.com/office/drawing/2014/main" id="{217FFF5A-C07C-4EE5-83AE-92722B99DAEA}"/>
              </a:ext>
            </a:extLst>
          </p:cNvPr>
          <p:cNvSpPr/>
          <p:nvPr/>
        </p:nvSpPr>
        <p:spPr>
          <a:xfrm>
            <a:off x="442911" y="450000"/>
            <a:ext cx="11325449" cy="10343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7F09ED6E-CCB6-4130-B02F-119297B546CA}"/>
              </a:ext>
            </a:extLst>
          </p:cNvPr>
          <p:cNvSpPr txBox="1"/>
          <p:nvPr/>
        </p:nvSpPr>
        <p:spPr>
          <a:xfrm>
            <a:off x="4727848" y="1037430"/>
            <a:ext cx="2736760" cy="218586"/>
          </a:xfrm>
          <a:prstGeom prst="rect">
            <a:avLst/>
          </a:prstGeom>
          <a:noFill/>
        </p:spPr>
        <p:txBody>
          <a:bodyPr wrap="square" lIns="0" tIns="0" rIns="0" bIns="0" rtlCol="0">
            <a:spAutoFit/>
          </a:bodyPr>
          <a:lstStyle/>
          <a:p>
            <a:pPr algn="ctr">
              <a:lnSpc>
                <a:spcPct val="110000"/>
              </a:lnSpc>
              <a:spcBef>
                <a:spcPts val="400"/>
              </a:spcBef>
              <a:spcAft>
                <a:spcPts val="400"/>
              </a:spcAft>
            </a:pPr>
            <a:r>
              <a:rPr lang="en-GB" sz="1400"/>
              <a:t>Main title and subtitle area</a:t>
            </a:r>
          </a:p>
        </p:txBody>
      </p:sp>
      <p:cxnSp>
        <p:nvCxnSpPr>
          <p:cNvPr id="7" name="Straight Connector 6">
            <a:extLst>
              <a:ext uri="{FF2B5EF4-FFF2-40B4-BE49-F238E27FC236}">
                <a16:creationId xmlns:a16="http://schemas.microsoft.com/office/drawing/2014/main" id="{3B0ECED2-463B-4A1C-B68C-41A7E5335213}"/>
              </a:ext>
            </a:extLst>
          </p:cNvPr>
          <p:cNvCxnSpPr/>
          <p:nvPr/>
        </p:nvCxnSpPr>
        <p:spPr>
          <a:xfrm>
            <a:off x="0" y="441325"/>
            <a:ext cx="12192000" cy="0"/>
          </a:xfrm>
          <a:prstGeom prst="line">
            <a:avLst/>
          </a:prstGeom>
          <a:ln>
            <a:solidFill>
              <a:srgbClr val="F26B43"/>
            </a:solidFill>
            <a:prstDash val="sys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67BC5E5-4ED8-4995-B9B3-674896B07C9F}"/>
              </a:ext>
            </a:extLst>
          </p:cNvPr>
          <p:cNvCxnSpPr/>
          <p:nvPr/>
        </p:nvCxnSpPr>
        <p:spPr>
          <a:xfrm>
            <a:off x="0" y="6165850"/>
            <a:ext cx="12192000" cy="0"/>
          </a:xfrm>
          <a:prstGeom prst="line">
            <a:avLst/>
          </a:prstGeom>
          <a:ln>
            <a:solidFill>
              <a:srgbClr val="F26B43"/>
            </a:solidFill>
            <a:prstDash val="sysDash"/>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267FE3B4-1487-4A42-82C4-2050774CC01B}"/>
              </a:ext>
            </a:extLst>
          </p:cNvPr>
          <p:cNvCxnSpPr/>
          <p:nvPr/>
        </p:nvCxnSpPr>
        <p:spPr>
          <a:xfrm>
            <a:off x="-25400" y="6613525"/>
            <a:ext cx="12192000" cy="0"/>
          </a:xfrm>
          <a:prstGeom prst="line">
            <a:avLst/>
          </a:prstGeom>
          <a:ln>
            <a:solidFill>
              <a:srgbClr val="F26B43"/>
            </a:solidFill>
            <a:prstDash val="sysDash"/>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A4F51B84-8B33-41FB-AE2A-8603C1B4B2AC}"/>
              </a:ext>
            </a:extLst>
          </p:cNvPr>
          <p:cNvSpPr/>
          <p:nvPr/>
        </p:nvSpPr>
        <p:spPr>
          <a:xfrm>
            <a:off x="462245" y="1809694"/>
            <a:ext cx="11299083" cy="66900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a:solidFill>
                  <a:schemeClr val="tx1"/>
                </a:solidFill>
              </a:rPr>
              <a:t>Width of main content area</a:t>
            </a:r>
          </a:p>
        </p:txBody>
      </p:sp>
      <p:grpSp>
        <p:nvGrpSpPr>
          <p:cNvPr id="11" name="Group 10">
            <a:extLst>
              <a:ext uri="{FF2B5EF4-FFF2-40B4-BE49-F238E27FC236}">
                <a16:creationId xmlns:a16="http://schemas.microsoft.com/office/drawing/2014/main" id="{0F087FCB-BD1E-4080-ADD9-D3CD929EAFD6}"/>
              </a:ext>
            </a:extLst>
          </p:cNvPr>
          <p:cNvGrpSpPr/>
          <p:nvPr/>
        </p:nvGrpSpPr>
        <p:grpSpPr>
          <a:xfrm>
            <a:off x="462245" y="2877521"/>
            <a:ext cx="11286383" cy="669007"/>
            <a:chOff x="462245" y="2558742"/>
            <a:chExt cx="11286383" cy="492518"/>
          </a:xfrm>
          <a:solidFill>
            <a:schemeClr val="accent5"/>
          </a:solidFill>
        </p:grpSpPr>
        <p:sp>
          <p:nvSpPr>
            <p:cNvPr id="12" name="Rectangle 11">
              <a:extLst>
                <a:ext uri="{FF2B5EF4-FFF2-40B4-BE49-F238E27FC236}">
                  <a16:creationId xmlns:a16="http://schemas.microsoft.com/office/drawing/2014/main" id="{5DEE7492-22D5-411A-BCEF-34D67D1E8FCB}"/>
                </a:ext>
              </a:extLst>
            </p:cNvPr>
            <p:cNvSpPr/>
            <p:nvPr/>
          </p:nvSpPr>
          <p:spPr>
            <a:xfrm>
              <a:off x="462245" y="2558742"/>
              <a:ext cx="5454638" cy="49251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a:t>Internal red guides are markers for 2 column areas</a:t>
              </a:r>
            </a:p>
          </p:txBody>
        </p:sp>
        <p:sp>
          <p:nvSpPr>
            <p:cNvPr id="13" name="Rectangle 12">
              <a:extLst>
                <a:ext uri="{FF2B5EF4-FFF2-40B4-BE49-F238E27FC236}">
                  <a16:creationId xmlns:a16="http://schemas.microsoft.com/office/drawing/2014/main" id="{2F251647-8C43-42CC-BDD0-535546692E1C}"/>
                </a:ext>
              </a:extLst>
            </p:cNvPr>
            <p:cNvSpPr/>
            <p:nvPr/>
          </p:nvSpPr>
          <p:spPr>
            <a:xfrm>
              <a:off x="6285575" y="2558742"/>
              <a:ext cx="5463053" cy="49251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a:t>Internal red guides are markers for 2 column areas</a:t>
              </a:r>
            </a:p>
          </p:txBody>
        </p:sp>
      </p:grpSp>
      <p:grpSp>
        <p:nvGrpSpPr>
          <p:cNvPr id="14" name="Group 13">
            <a:extLst>
              <a:ext uri="{FF2B5EF4-FFF2-40B4-BE49-F238E27FC236}">
                <a16:creationId xmlns:a16="http://schemas.microsoft.com/office/drawing/2014/main" id="{17A156E7-CCEA-46FF-A154-5288625325E0}"/>
              </a:ext>
            </a:extLst>
          </p:cNvPr>
          <p:cNvGrpSpPr/>
          <p:nvPr/>
        </p:nvGrpSpPr>
        <p:grpSpPr>
          <a:xfrm>
            <a:off x="462245" y="4092141"/>
            <a:ext cx="11286843" cy="669007"/>
            <a:chOff x="462245" y="3372047"/>
            <a:chExt cx="11286843" cy="492518"/>
          </a:xfrm>
          <a:solidFill>
            <a:schemeClr val="accent6"/>
          </a:solidFill>
        </p:grpSpPr>
        <p:sp>
          <p:nvSpPr>
            <p:cNvPr id="15" name="Rectangle 14">
              <a:extLst>
                <a:ext uri="{FF2B5EF4-FFF2-40B4-BE49-F238E27FC236}">
                  <a16:creationId xmlns:a16="http://schemas.microsoft.com/office/drawing/2014/main" id="{CB781140-531E-48A5-9DF7-C2CC49D271DF}"/>
                </a:ext>
              </a:extLst>
            </p:cNvPr>
            <p:cNvSpPr/>
            <p:nvPr/>
          </p:nvSpPr>
          <p:spPr>
            <a:xfrm>
              <a:off x="462245" y="3372047"/>
              <a:ext cx="3533773" cy="4925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a:t>Internal green guides are markers for 3 columns</a:t>
              </a:r>
            </a:p>
          </p:txBody>
        </p:sp>
        <p:sp>
          <p:nvSpPr>
            <p:cNvPr id="16" name="Rectangle 15">
              <a:extLst>
                <a:ext uri="{FF2B5EF4-FFF2-40B4-BE49-F238E27FC236}">
                  <a16:creationId xmlns:a16="http://schemas.microsoft.com/office/drawing/2014/main" id="{AA28CD9C-6828-48B0-B2B9-1CFA8F49E8D0}"/>
                </a:ext>
              </a:extLst>
            </p:cNvPr>
            <p:cNvSpPr/>
            <p:nvPr/>
          </p:nvSpPr>
          <p:spPr>
            <a:xfrm>
              <a:off x="4339866" y="3372047"/>
              <a:ext cx="3533773" cy="4925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a:t>Internal green guides are markers for 3 columns</a:t>
              </a:r>
            </a:p>
          </p:txBody>
        </p:sp>
        <p:sp>
          <p:nvSpPr>
            <p:cNvPr id="17" name="Rectangle 16">
              <a:extLst>
                <a:ext uri="{FF2B5EF4-FFF2-40B4-BE49-F238E27FC236}">
                  <a16:creationId xmlns:a16="http://schemas.microsoft.com/office/drawing/2014/main" id="{B29427AE-3B28-4D59-B88E-183CE9924925}"/>
                </a:ext>
              </a:extLst>
            </p:cNvPr>
            <p:cNvSpPr/>
            <p:nvPr/>
          </p:nvSpPr>
          <p:spPr>
            <a:xfrm>
              <a:off x="8215315" y="3372047"/>
              <a:ext cx="3533773" cy="4925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a:t>Internal green guides are markers for 3 columns</a:t>
              </a:r>
            </a:p>
          </p:txBody>
        </p:sp>
      </p:grpSp>
      <p:grpSp>
        <p:nvGrpSpPr>
          <p:cNvPr id="18" name="Group 17">
            <a:extLst>
              <a:ext uri="{FF2B5EF4-FFF2-40B4-BE49-F238E27FC236}">
                <a16:creationId xmlns:a16="http://schemas.microsoft.com/office/drawing/2014/main" id="{87500F29-C83F-4134-80C2-3A7F655B27D2}"/>
              </a:ext>
            </a:extLst>
          </p:cNvPr>
          <p:cNvGrpSpPr/>
          <p:nvPr/>
        </p:nvGrpSpPr>
        <p:grpSpPr>
          <a:xfrm>
            <a:off x="450000" y="0"/>
            <a:ext cx="11299088" cy="6858000"/>
            <a:chOff x="450000" y="-85430"/>
            <a:chExt cx="11299088" cy="6858000"/>
          </a:xfrm>
        </p:grpSpPr>
        <p:cxnSp>
          <p:nvCxnSpPr>
            <p:cNvPr id="19" name="Straight Connector 18">
              <a:extLst>
                <a:ext uri="{FF2B5EF4-FFF2-40B4-BE49-F238E27FC236}">
                  <a16:creationId xmlns:a16="http://schemas.microsoft.com/office/drawing/2014/main" id="{D6F9CADC-E6D4-4C67-AFCB-E27C1E0460DA}"/>
                </a:ext>
              </a:extLst>
            </p:cNvPr>
            <p:cNvCxnSpPr/>
            <p:nvPr/>
          </p:nvCxnSpPr>
          <p:spPr>
            <a:xfrm>
              <a:off x="450000" y="-85430"/>
              <a:ext cx="0" cy="6858000"/>
            </a:xfrm>
            <a:prstGeom prst="line">
              <a:avLst/>
            </a:prstGeom>
            <a:ln>
              <a:solidFill>
                <a:srgbClr val="F26B43"/>
              </a:solidFill>
              <a:prstDash val="sysDash"/>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DCBEC7B-9244-4A52-92AF-BC65A0D79E0B}"/>
                </a:ext>
              </a:extLst>
            </p:cNvPr>
            <p:cNvCxnSpPr/>
            <p:nvPr/>
          </p:nvCxnSpPr>
          <p:spPr>
            <a:xfrm>
              <a:off x="11749088" y="-85430"/>
              <a:ext cx="0" cy="6858000"/>
            </a:xfrm>
            <a:prstGeom prst="line">
              <a:avLst/>
            </a:prstGeom>
            <a:ln>
              <a:solidFill>
                <a:srgbClr val="F26B43"/>
              </a:solidFill>
              <a:prstDash val="sysDash"/>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A20B9D0C-C1B9-4D81-83A3-35093DBC7565}"/>
                </a:ext>
              </a:extLst>
            </p:cNvPr>
            <p:cNvCxnSpPr/>
            <p:nvPr/>
          </p:nvCxnSpPr>
          <p:spPr>
            <a:xfrm>
              <a:off x="5911850" y="-85430"/>
              <a:ext cx="0" cy="6858000"/>
            </a:xfrm>
            <a:prstGeom prst="line">
              <a:avLst/>
            </a:prstGeom>
            <a:ln>
              <a:solidFill>
                <a:srgbClr val="F26B43"/>
              </a:solidFill>
              <a:prstDash val="sysDash"/>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81EB7ABE-14C3-44F5-87CB-4A1B64F48781}"/>
                </a:ext>
              </a:extLst>
            </p:cNvPr>
            <p:cNvCxnSpPr/>
            <p:nvPr/>
          </p:nvCxnSpPr>
          <p:spPr>
            <a:xfrm>
              <a:off x="6267450" y="-85430"/>
              <a:ext cx="0" cy="6858000"/>
            </a:xfrm>
            <a:prstGeom prst="line">
              <a:avLst/>
            </a:prstGeom>
            <a:ln>
              <a:solidFill>
                <a:srgbClr val="F26B43"/>
              </a:solidFill>
              <a:prstDash val="sysDash"/>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9A9B47A-E12F-4BD2-91E6-EB4456E64D36}"/>
                </a:ext>
              </a:extLst>
            </p:cNvPr>
            <p:cNvCxnSpPr>
              <a:cxnSpLocks/>
            </p:cNvCxnSpPr>
            <p:nvPr/>
          </p:nvCxnSpPr>
          <p:spPr>
            <a:xfrm>
              <a:off x="3976417" y="-85430"/>
              <a:ext cx="0" cy="685800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9804D3BF-869A-4812-BE95-40D030993717}"/>
                </a:ext>
              </a:extLst>
            </p:cNvPr>
            <p:cNvCxnSpPr>
              <a:cxnSpLocks/>
            </p:cNvCxnSpPr>
            <p:nvPr/>
          </p:nvCxnSpPr>
          <p:spPr>
            <a:xfrm>
              <a:off x="4332288" y="-85430"/>
              <a:ext cx="0" cy="685800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A3D29FB-ABBF-4E0F-940D-7AFFE15F09A2}"/>
                </a:ext>
              </a:extLst>
            </p:cNvPr>
            <p:cNvCxnSpPr>
              <a:cxnSpLocks/>
            </p:cNvCxnSpPr>
            <p:nvPr/>
          </p:nvCxnSpPr>
          <p:spPr>
            <a:xfrm>
              <a:off x="7856538" y="-85430"/>
              <a:ext cx="0" cy="685800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21895BE-B77A-47D7-9D8C-01D336B80FE9}"/>
                </a:ext>
              </a:extLst>
            </p:cNvPr>
            <p:cNvCxnSpPr>
              <a:cxnSpLocks/>
            </p:cNvCxnSpPr>
            <p:nvPr/>
          </p:nvCxnSpPr>
          <p:spPr>
            <a:xfrm>
              <a:off x="8202615" y="-85430"/>
              <a:ext cx="0" cy="685800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D87D3AAD-2181-43A9-89D4-5EFA875444EF}"/>
                </a:ext>
              </a:extLst>
            </p:cNvPr>
            <p:cNvCxnSpPr>
              <a:cxnSpLocks/>
            </p:cNvCxnSpPr>
            <p:nvPr/>
          </p:nvCxnSpPr>
          <p:spPr>
            <a:xfrm>
              <a:off x="2036492" y="-85430"/>
              <a:ext cx="0" cy="6858000"/>
            </a:xfrm>
            <a:prstGeom prst="line">
              <a:avLst/>
            </a:prstGeom>
            <a:ln>
              <a:solidFill>
                <a:srgbClr val="3FCEEB"/>
              </a:solidFill>
              <a:prstDash val="sysDash"/>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A3F8B856-4148-45CD-A31F-C5826A69A9CE}"/>
                </a:ext>
              </a:extLst>
            </p:cNvPr>
            <p:cNvCxnSpPr>
              <a:cxnSpLocks/>
            </p:cNvCxnSpPr>
            <p:nvPr/>
          </p:nvCxnSpPr>
          <p:spPr>
            <a:xfrm>
              <a:off x="2379663" y="-85430"/>
              <a:ext cx="0" cy="6858000"/>
            </a:xfrm>
            <a:prstGeom prst="line">
              <a:avLst/>
            </a:prstGeom>
            <a:ln>
              <a:solidFill>
                <a:srgbClr val="3FCEEB"/>
              </a:solidFill>
              <a:prstDash val="sysDash"/>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DBC4BB79-F2AE-4EED-96A8-F8FCE4FC7DDC}"/>
                </a:ext>
              </a:extLst>
            </p:cNvPr>
            <p:cNvCxnSpPr>
              <a:cxnSpLocks/>
            </p:cNvCxnSpPr>
            <p:nvPr/>
          </p:nvCxnSpPr>
          <p:spPr>
            <a:xfrm>
              <a:off x="9791429" y="-85430"/>
              <a:ext cx="0" cy="6858000"/>
            </a:xfrm>
            <a:prstGeom prst="line">
              <a:avLst/>
            </a:prstGeom>
            <a:ln>
              <a:solidFill>
                <a:srgbClr val="3FCEEB"/>
              </a:solidFill>
              <a:prstDash val="sysDash"/>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5775B1C-90E1-4ACC-A83F-40747ACBA8AA}"/>
                </a:ext>
              </a:extLst>
            </p:cNvPr>
            <p:cNvCxnSpPr>
              <a:cxnSpLocks/>
            </p:cNvCxnSpPr>
            <p:nvPr/>
          </p:nvCxnSpPr>
          <p:spPr>
            <a:xfrm>
              <a:off x="10147300" y="-85430"/>
              <a:ext cx="0" cy="6858000"/>
            </a:xfrm>
            <a:prstGeom prst="line">
              <a:avLst/>
            </a:prstGeom>
            <a:ln>
              <a:solidFill>
                <a:srgbClr val="3FCEEB"/>
              </a:solidFill>
              <a:prstDash val="sysDash"/>
            </a:ln>
          </p:spPr>
          <p:style>
            <a:lnRef idx="1">
              <a:schemeClr val="accent1"/>
            </a:lnRef>
            <a:fillRef idx="0">
              <a:schemeClr val="accent1"/>
            </a:fillRef>
            <a:effectRef idx="0">
              <a:schemeClr val="accent1"/>
            </a:effectRef>
            <a:fontRef idx="minor">
              <a:schemeClr val="tx1"/>
            </a:fontRef>
          </p:style>
        </p:cxnSp>
      </p:grpSp>
      <p:cxnSp>
        <p:nvCxnSpPr>
          <p:cNvPr id="31" name="Straight Connector 30">
            <a:extLst>
              <a:ext uri="{FF2B5EF4-FFF2-40B4-BE49-F238E27FC236}">
                <a16:creationId xmlns:a16="http://schemas.microsoft.com/office/drawing/2014/main" id="{43029B49-A765-409D-A3CD-B4BFA508C072}"/>
              </a:ext>
            </a:extLst>
          </p:cNvPr>
          <p:cNvCxnSpPr>
            <a:cxnSpLocks/>
          </p:cNvCxnSpPr>
          <p:nvPr/>
        </p:nvCxnSpPr>
        <p:spPr>
          <a:xfrm>
            <a:off x="383376" y="1809694"/>
            <a:ext cx="0" cy="3851331"/>
          </a:xfrm>
          <a:prstGeom prst="line">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5A2D1EB9-967D-44B6-A4DE-CE698A8BDB10}"/>
              </a:ext>
            </a:extLst>
          </p:cNvPr>
          <p:cNvCxnSpPr/>
          <p:nvPr/>
        </p:nvCxnSpPr>
        <p:spPr>
          <a:xfrm>
            <a:off x="0" y="1484312"/>
            <a:ext cx="12192000" cy="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C1A55004-8D7D-4E0C-94DC-E1354243193E}"/>
              </a:ext>
            </a:extLst>
          </p:cNvPr>
          <p:cNvCxnSpPr/>
          <p:nvPr/>
        </p:nvCxnSpPr>
        <p:spPr>
          <a:xfrm>
            <a:off x="0" y="1808106"/>
            <a:ext cx="12192000" cy="0"/>
          </a:xfrm>
          <a:prstGeom prst="line">
            <a:avLst/>
          </a:prstGeom>
          <a:ln>
            <a:solidFill>
              <a:srgbClr val="3FCEEB"/>
            </a:solidFill>
            <a:prstDash val="sysDash"/>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9FB18F1C-48B4-4262-B1C2-6D7758EB8637}"/>
              </a:ext>
            </a:extLst>
          </p:cNvPr>
          <p:cNvCxnSpPr/>
          <p:nvPr/>
        </p:nvCxnSpPr>
        <p:spPr>
          <a:xfrm>
            <a:off x="-25400" y="5661025"/>
            <a:ext cx="12192000" cy="0"/>
          </a:xfrm>
          <a:prstGeom prst="line">
            <a:avLst/>
          </a:prstGeom>
          <a:ln>
            <a:solidFill>
              <a:srgbClr val="3FCEEB"/>
            </a:solidFill>
            <a:prstDash val="sysDash"/>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17A6F973-997B-43B8-B47B-345DD183C636}"/>
              </a:ext>
            </a:extLst>
          </p:cNvPr>
          <p:cNvCxnSpPr/>
          <p:nvPr/>
        </p:nvCxnSpPr>
        <p:spPr>
          <a:xfrm>
            <a:off x="-25400" y="5948689"/>
            <a:ext cx="12192000" cy="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039E9A01-7E7F-41A9-B10A-9A36B72E6251}"/>
              </a:ext>
            </a:extLst>
          </p:cNvPr>
          <p:cNvCxnSpPr>
            <a:cxnSpLocks/>
          </p:cNvCxnSpPr>
          <p:nvPr/>
        </p:nvCxnSpPr>
        <p:spPr>
          <a:xfrm>
            <a:off x="11819160" y="1795406"/>
            <a:ext cx="0" cy="3851331"/>
          </a:xfrm>
          <a:prstGeom prst="line">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BD53BB17-2830-4FF6-A472-36FC34D1631F}"/>
              </a:ext>
            </a:extLst>
          </p:cNvPr>
          <p:cNvSpPr txBox="1"/>
          <p:nvPr/>
        </p:nvSpPr>
        <p:spPr>
          <a:xfrm rot="16200000">
            <a:off x="-306701" y="3562652"/>
            <a:ext cx="1126912" cy="171778"/>
          </a:xfrm>
          <a:prstGeom prst="rect">
            <a:avLst/>
          </a:prstGeom>
          <a:noFill/>
        </p:spPr>
        <p:txBody>
          <a:bodyPr wrap="none" lIns="0" tIns="0" rIns="0" bIns="0" rtlCol="0">
            <a:spAutoFit/>
          </a:bodyPr>
          <a:lstStyle/>
          <a:p>
            <a:pPr algn="l">
              <a:lnSpc>
                <a:spcPct val="110000"/>
              </a:lnSpc>
              <a:spcBef>
                <a:spcPts val="400"/>
              </a:spcBef>
              <a:spcAft>
                <a:spcPts val="400"/>
              </a:spcAft>
            </a:pPr>
            <a:r>
              <a:rPr lang="en-GB" sz="1100"/>
              <a:t>Main content area</a:t>
            </a:r>
          </a:p>
        </p:txBody>
      </p:sp>
      <p:sp>
        <p:nvSpPr>
          <p:cNvPr id="38" name="TextBox 37">
            <a:extLst>
              <a:ext uri="{FF2B5EF4-FFF2-40B4-BE49-F238E27FC236}">
                <a16:creationId xmlns:a16="http://schemas.microsoft.com/office/drawing/2014/main" id="{D813596B-50C8-4E18-9F1F-B3F9772BD6C8}"/>
              </a:ext>
            </a:extLst>
          </p:cNvPr>
          <p:cNvSpPr txBox="1"/>
          <p:nvPr/>
        </p:nvSpPr>
        <p:spPr>
          <a:xfrm rot="5400000" flipH="1">
            <a:off x="11379720" y="3562652"/>
            <a:ext cx="1126912" cy="171778"/>
          </a:xfrm>
          <a:prstGeom prst="rect">
            <a:avLst/>
          </a:prstGeom>
          <a:noFill/>
        </p:spPr>
        <p:txBody>
          <a:bodyPr wrap="none" lIns="0" tIns="0" rIns="0" bIns="0" rtlCol="0">
            <a:spAutoFit/>
          </a:bodyPr>
          <a:lstStyle/>
          <a:p>
            <a:pPr algn="l">
              <a:lnSpc>
                <a:spcPct val="110000"/>
              </a:lnSpc>
              <a:spcBef>
                <a:spcPts val="400"/>
              </a:spcBef>
              <a:spcAft>
                <a:spcPts val="400"/>
              </a:spcAft>
            </a:pPr>
            <a:r>
              <a:rPr lang="en-GB" sz="1100"/>
              <a:t>Main content area</a:t>
            </a:r>
          </a:p>
        </p:txBody>
      </p:sp>
      <p:sp>
        <p:nvSpPr>
          <p:cNvPr id="40" name="TextBox 39">
            <a:extLst>
              <a:ext uri="{FF2B5EF4-FFF2-40B4-BE49-F238E27FC236}">
                <a16:creationId xmlns:a16="http://schemas.microsoft.com/office/drawing/2014/main" id="{F99562A1-40B6-498E-B2CC-FC202A9A295D}"/>
              </a:ext>
            </a:extLst>
          </p:cNvPr>
          <p:cNvSpPr txBox="1"/>
          <p:nvPr/>
        </p:nvSpPr>
        <p:spPr>
          <a:xfrm>
            <a:off x="2392093" y="5082622"/>
            <a:ext cx="7417552" cy="218586"/>
          </a:xfrm>
          <a:prstGeom prst="rect">
            <a:avLst/>
          </a:prstGeom>
          <a:noFill/>
        </p:spPr>
        <p:txBody>
          <a:bodyPr wrap="square" lIns="0" tIns="0" rIns="0" bIns="0" rtlCol="0">
            <a:spAutoFit/>
          </a:bodyPr>
          <a:lstStyle/>
          <a:p>
            <a:pPr algn="ctr">
              <a:lnSpc>
                <a:spcPct val="110000"/>
              </a:lnSpc>
              <a:spcBef>
                <a:spcPts val="400"/>
              </a:spcBef>
              <a:spcAft>
                <a:spcPts val="400"/>
              </a:spcAft>
            </a:pPr>
            <a:r>
              <a:rPr lang="en-GB" sz="1400"/>
              <a:t>The other vertical guides in between are simply to help you align things proportionately</a:t>
            </a:r>
          </a:p>
        </p:txBody>
      </p:sp>
      <p:sp>
        <p:nvSpPr>
          <p:cNvPr id="43" name="Title 42">
            <a:extLst>
              <a:ext uri="{FF2B5EF4-FFF2-40B4-BE49-F238E27FC236}">
                <a16:creationId xmlns:a16="http://schemas.microsoft.com/office/drawing/2014/main" id="{C54E255D-4ED5-4075-9EAF-A8B701187C36}"/>
              </a:ext>
            </a:extLst>
          </p:cNvPr>
          <p:cNvSpPr>
            <a:spLocks noGrp="1"/>
          </p:cNvSpPr>
          <p:nvPr>
            <p:ph type="title" hasCustomPrompt="1"/>
          </p:nvPr>
        </p:nvSpPr>
        <p:spPr/>
        <p:txBody>
          <a:bodyPr/>
          <a:lstStyle>
            <a:lvl1pPr>
              <a:defRPr/>
            </a:lvl1pPr>
          </a:lstStyle>
          <a:p>
            <a:r>
              <a:rPr lang="en-US"/>
              <a:t>understanding </a:t>
            </a:r>
            <a:br>
              <a:rPr lang="en-US"/>
            </a:br>
            <a:r>
              <a:rPr lang="en-US"/>
              <a:t>the guides</a:t>
            </a:r>
            <a:endParaRPr lang="en-GB"/>
          </a:p>
        </p:txBody>
      </p:sp>
      <p:sp>
        <p:nvSpPr>
          <p:cNvPr id="46" name="Text Placeholder 4">
            <a:extLst>
              <a:ext uri="{FF2B5EF4-FFF2-40B4-BE49-F238E27FC236}">
                <a16:creationId xmlns:a16="http://schemas.microsoft.com/office/drawing/2014/main" id="{37A16C69-9348-4F42-BFDB-C88E095FF271}"/>
              </a:ext>
            </a:extLst>
          </p:cNvPr>
          <p:cNvSpPr txBox="1">
            <a:spLocks/>
          </p:cNvSpPr>
          <p:nvPr/>
        </p:nvSpPr>
        <p:spPr>
          <a:xfrm>
            <a:off x="450000" y="5827549"/>
            <a:ext cx="11294652" cy="124906"/>
          </a:xfrm>
          <a:prstGeom prst="rect">
            <a:avLst/>
          </a:prstGeom>
          <a:solidFill>
            <a:schemeClr val="bg1">
              <a:lumMod val="85000"/>
            </a:schemeClr>
          </a:solidFill>
        </p:spPr>
        <p:txBody>
          <a:bodyPr vert="horz" lIns="0" tIns="0" rIns="0" bIns="0" rtlCol="0">
            <a:noAutofit/>
          </a:bodyPr>
          <a:lstStyle>
            <a:lvl1pPr marL="0" indent="0" algn="l" defTabSz="914400" rtl="0" eaLnBrk="1" latinLnBrk="0" hangingPunct="1">
              <a:lnSpc>
                <a:spcPct val="110000"/>
              </a:lnSpc>
              <a:spcBef>
                <a:spcPts val="400"/>
              </a:spcBef>
              <a:spcAft>
                <a:spcPts val="400"/>
              </a:spcAft>
              <a:buSzPct val="50000"/>
              <a:buFont typeface="HelveticaNeueLT Std Lt Cn" panose="020B0406020202030204" pitchFamily="34" charset="0"/>
              <a:buNone/>
              <a:defRPr sz="800" b="0" i="1" kern="1200">
                <a:solidFill>
                  <a:schemeClr val="tx1"/>
                </a:solidFill>
                <a:latin typeface="+mn-lt"/>
                <a:ea typeface="+mn-ea"/>
                <a:cs typeface="+mn-cs"/>
              </a:defRPr>
            </a:lvl1pPr>
            <a:lvl2pPr marL="266700" indent="-266700" algn="l" defTabSz="914400" rtl="0" eaLnBrk="1" latinLnBrk="0" hangingPunct="1">
              <a:lnSpc>
                <a:spcPct val="110000"/>
              </a:lnSpc>
              <a:spcBef>
                <a:spcPts val="400"/>
              </a:spcBef>
              <a:spcAft>
                <a:spcPts val="400"/>
              </a:spcAft>
              <a:buSzPct val="80000"/>
              <a:buFont typeface="Segoe UI" panose="020B0502040204020203" pitchFamily="34" charset="0"/>
              <a:buChar char="●"/>
              <a:defRPr sz="1400" kern="1200">
                <a:solidFill>
                  <a:schemeClr val="tx1"/>
                </a:solidFill>
                <a:latin typeface="+mn-lt"/>
                <a:ea typeface="+mn-ea"/>
                <a:cs typeface="+mn-cs"/>
              </a:defRPr>
            </a:lvl2pPr>
            <a:lvl3pPr marL="630238" indent="-260350" algn="l" defTabSz="914400" rtl="0" eaLnBrk="1" latinLnBrk="0" hangingPunct="1">
              <a:lnSpc>
                <a:spcPct val="110000"/>
              </a:lnSpc>
              <a:spcBef>
                <a:spcPts val="400"/>
              </a:spcBef>
              <a:spcAft>
                <a:spcPts val="400"/>
              </a:spcAft>
              <a:buFont typeface="Arial" panose="020B0604020202020204" pitchFamily="34" charset="0"/>
              <a:buChar char="‒"/>
              <a:defRPr sz="1400" kern="1200">
                <a:solidFill>
                  <a:schemeClr val="tx1"/>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a:t>Area for source and base (if necessary).  Nothing must go beyond the green line below.</a:t>
            </a:r>
          </a:p>
        </p:txBody>
      </p:sp>
      <p:sp>
        <p:nvSpPr>
          <p:cNvPr id="47" name="Right Bracket 46">
            <a:extLst>
              <a:ext uri="{FF2B5EF4-FFF2-40B4-BE49-F238E27FC236}">
                <a16:creationId xmlns:a16="http://schemas.microsoft.com/office/drawing/2014/main" id="{96B279EE-C5DB-44AC-BD7D-B846172C43E1}"/>
              </a:ext>
            </a:extLst>
          </p:cNvPr>
          <p:cNvSpPr/>
          <p:nvPr/>
        </p:nvSpPr>
        <p:spPr>
          <a:xfrm>
            <a:off x="11769407" y="5827549"/>
            <a:ext cx="45719" cy="130275"/>
          </a:xfrm>
          <a:prstGeom prst="rightBracket">
            <a:avLst/>
          </a:prstGeom>
          <a:ln w="127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8" name="Right Bracket 47">
            <a:extLst>
              <a:ext uri="{FF2B5EF4-FFF2-40B4-BE49-F238E27FC236}">
                <a16:creationId xmlns:a16="http://schemas.microsoft.com/office/drawing/2014/main" id="{965FAEF5-FC45-40C8-AC5C-29DCECC3D09E}"/>
              </a:ext>
            </a:extLst>
          </p:cNvPr>
          <p:cNvSpPr/>
          <p:nvPr/>
        </p:nvSpPr>
        <p:spPr>
          <a:xfrm flipH="1">
            <a:off x="386578" y="5825231"/>
            <a:ext cx="45719" cy="130275"/>
          </a:xfrm>
          <a:prstGeom prst="rightBracket">
            <a:avLst/>
          </a:prstGeom>
          <a:ln w="127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 name="TextBox 1">
            <a:extLst>
              <a:ext uri="{FF2B5EF4-FFF2-40B4-BE49-F238E27FC236}">
                <a16:creationId xmlns:a16="http://schemas.microsoft.com/office/drawing/2014/main" id="{204F7B0A-8291-7BF4-7DA7-BB4BD632AA04}"/>
              </a:ext>
              <a:ext uri="{C183D7F6-B498-43B3-948B-1728B52AA6E4}">
                <adec:decorative xmlns:adec="http://schemas.microsoft.com/office/drawing/2017/decorative" val="1"/>
              </a:ext>
            </a:extLst>
          </p:cNvPr>
          <p:cNvSpPr txBox="1"/>
          <p:nvPr userDrawn="1"/>
        </p:nvSpPr>
        <p:spPr>
          <a:xfrm rot="16200000">
            <a:off x="-306701" y="3562652"/>
            <a:ext cx="1126912" cy="171778"/>
          </a:xfrm>
          <a:prstGeom prst="rect">
            <a:avLst/>
          </a:prstGeom>
          <a:noFill/>
        </p:spPr>
        <p:txBody>
          <a:bodyPr wrap="none" lIns="0" tIns="0" rIns="0" bIns="0" rtlCol="0">
            <a:spAutoFit/>
          </a:bodyPr>
          <a:lstStyle/>
          <a:p>
            <a:pPr algn="l">
              <a:lnSpc>
                <a:spcPct val="110000"/>
              </a:lnSpc>
              <a:spcBef>
                <a:spcPts val="400"/>
              </a:spcBef>
              <a:spcAft>
                <a:spcPts val="400"/>
              </a:spcAft>
            </a:pPr>
            <a:r>
              <a:rPr lang="en-GB" sz="1100"/>
              <a:t>Main content area</a:t>
            </a:r>
          </a:p>
        </p:txBody>
      </p:sp>
      <p:sp>
        <p:nvSpPr>
          <p:cNvPr id="3" name="Right Bracket 2">
            <a:extLst>
              <a:ext uri="{FF2B5EF4-FFF2-40B4-BE49-F238E27FC236}">
                <a16:creationId xmlns:a16="http://schemas.microsoft.com/office/drawing/2014/main" id="{B62A7349-C611-1FA3-B6F6-8FA990D01541}"/>
              </a:ext>
              <a:ext uri="{C183D7F6-B498-43B3-948B-1728B52AA6E4}">
                <adec:decorative xmlns:adec="http://schemas.microsoft.com/office/drawing/2017/decorative" val="1"/>
              </a:ext>
            </a:extLst>
          </p:cNvPr>
          <p:cNvSpPr/>
          <p:nvPr userDrawn="1"/>
        </p:nvSpPr>
        <p:spPr>
          <a:xfrm>
            <a:off x="11769407" y="5827549"/>
            <a:ext cx="45719" cy="130275"/>
          </a:xfrm>
          <a:prstGeom prst="rightBracket">
            <a:avLst/>
          </a:prstGeom>
          <a:ln w="127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Tree>
    <p:extLst>
      <p:ext uri="{BB962C8B-B14F-4D97-AF65-F5344CB8AC3E}">
        <p14:creationId xmlns:p14="http://schemas.microsoft.com/office/powerpoint/2010/main" val="168262697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Clear">
    <p:spTree>
      <p:nvGrpSpPr>
        <p:cNvPr id="1" name=""/>
        <p:cNvGrpSpPr/>
        <p:nvPr/>
      </p:nvGrpSpPr>
      <p:grpSpPr>
        <a:xfrm>
          <a:off x="0" y="0"/>
          <a:ext cx="0" cy="0"/>
          <a:chOff x="0" y="0"/>
          <a:chExt cx="0" cy="0"/>
        </a:xfrm>
      </p:grpSpPr>
      <p:sp>
        <p:nvSpPr>
          <p:cNvPr id="6" name="Title 5" descr="Header">
            <a:extLst>
              <a:ext uri="{FF2B5EF4-FFF2-40B4-BE49-F238E27FC236}">
                <a16:creationId xmlns:a16="http://schemas.microsoft.com/office/drawing/2014/main" id="{DB4D717C-E4C3-4FDF-8607-B34CB4CA1B3D}"/>
              </a:ext>
            </a:extLst>
          </p:cNvPr>
          <p:cNvSpPr>
            <a:spLocks noGrp="1"/>
          </p:cNvSpPr>
          <p:nvPr>
            <p:ph type="title"/>
          </p:nvPr>
        </p:nvSpPr>
        <p:spPr/>
        <p:txBody>
          <a:bodyPr lIns="180000" rIns="180000"/>
          <a:lstStyle/>
          <a:p>
            <a:r>
              <a:rPr lang="en-US"/>
              <a:t>Click to edit Master title style</a:t>
            </a:r>
            <a:endParaRPr lang="en-GB"/>
          </a:p>
        </p:txBody>
      </p:sp>
      <p:sp>
        <p:nvSpPr>
          <p:cNvPr id="4" name="Slide Number Placeholder 3">
            <a:extLst>
              <a:ext uri="{FF2B5EF4-FFF2-40B4-BE49-F238E27FC236}">
                <a16:creationId xmlns:a16="http://schemas.microsoft.com/office/drawing/2014/main" id="{4D8E9BED-92FC-E36B-21AA-9CA02A2C23BB}"/>
              </a:ext>
            </a:extLst>
          </p:cNvPr>
          <p:cNvSpPr>
            <a:spLocks noGrp="1"/>
          </p:cNvSpPr>
          <p:nvPr>
            <p:ph type="sldNum" sz="quarter" idx="4"/>
          </p:nvPr>
        </p:nvSpPr>
        <p:spPr>
          <a:xfrm>
            <a:off x="335999" y="6318000"/>
            <a:ext cx="216000" cy="360000"/>
          </a:xfrm>
          <a:prstGeom prst="rect">
            <a:avLst/>
          </a:prstGeom>
          <a:noFill/>
        </p:spPr>
        <p:txBody>
          <a:bodyPr lIns="0" tIns="0" rIns="0" bIns="25200" anchor="b"/>
          <a:lstStyle>
            <a:lvl1pPr algn="l">
              <a:defRPr sz="800" b="1">
                <a:solidFill>
                  <a:srgbClr val="768692"/>
                </a:solidFill>
                <a:latin typeface="+mj-lt"/>
              </a:defRPr>
            </a:lvl1pPr>
          </a:lstStyle>
          <a:p>
            <a:fld id="{D61AABEC-672F-4B68-B914-690DA978312C}" type="slidenum">
              <a:rPr lang="en-GB" smtClean="0"/>
              <a:pPr/>
              <a:t>‹#›</a:t>
            </a:fld>
            <a:endParaRPr lang="en-GB"/>
          </a:p>
        </p:txBody>
      </p:sp>
      <p:sp>
        <p:nvSpPr>
          <p:cNvPr id="2" name="Base">
            <a:extLst>
              <a:ext uri="{FF2B5EF4-FFF2-40B4-BE49-F238E27FC236}">
                <a16:creationId xmlns:a16="http://schemas.microsoft.com/office/drawing/2014/main" id="{89F88E03-9755-50CF-190E-C3BF13A5A169}"/>
              </a:ext>
            </a:extLst>
          </p:cNvPr>
          <p:cNvSpPr>
            <a:spLocks noGrp="1"/>
          </p:cNvSpPr>
          <p:nvPr>
            <p:ph type="body" sz="quarter" idx="18" hasCustomPrompt="1"/>
          </p:nvPr>
        </p:nvSpPr>
        <p:spPr>
          <a:xfrm>
            <a:off x="333374" y="6149263"/>
            <a:ext cx="11523664" cy="159462"/>
          </a:xfrm>
        </p:spPr>
        <p:txBody>
          <a:bodyPr vert="horz" wrap="square" lIns="0" tIns="0" rIns="0" bIns="36000" rtlCol="0" anchor="b">
            <a:spAutoFit/>
          </a:bodyPr>
          <a:lstStyle>
            <a:lvl1pPr>
              <a:defRPr lang="en-GB" sz="800" i="0" dirty="0"/>
            </a:lvl1pPr>
          </a:lstStyle>
          <a:p>
            <a:pPr lvl="0">
              <a:lnSpc>
                <a:spcPct val="100000"/>
              </a:lnSpc>
              <a:spcAft>
                <a:spcPts val="0"/>
              </a:spcAft>
            </a:pPr>
            <a:r>
              <a:rPr lang="en-GB"/>
              <a:t>Base and source info (delete if not necessary)</a:t>
            </a:r>
          </a:p>
        </p:txBody>
      </p:sp>
    </p:spTree>
    <p:extLst>
      <p:ext uri="{BB962C8B-B14F-4D97-AF65-F5344CB8AC3E}">
        <p14:creationId xmlns:p14="http://schemas.microsoft.com/office/powerpoint/2010/main" val="435837019"/>
      </p:ext>
    </p:extLst>
  </p:cSld>
  <p:clrMapOvr>
    <a:masterClrMapping/>
  </p:clrMapOvr>
  <p:extLst>
    <p:ext uri="{DCECCB84-F9BA-43D5-87BE-67443E8EF086}">
      <p15:sldGuideLst xmlns:p15="http://schemas.microsoft.com/office/powerpoint/2012/main"/>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Commetary Tes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DF94BDD-BAE2-7DB5-135A-92642E7B469B}"/>
              </a:ext>
            </a:extLst>
          </p:cNvPr>
          <p:cNvSpPr/>
          <p:nvPr userDrawn="1"/>
        </p:nvSpPr>
        <p:spPr>
          <a:xfrm>
            <a:off x="333375" y="180975"/>
            <a:ext cx="3602038" cy="612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6" name="Title 5" descr="Header">
            <a:extLst>
              <a:ext uri="{FF2B5EF4-FFF2-40B4-BE49-F238E27FC236}">
                <a16:creationId xmlns:a16="http://schemas.microsoft.com/office/drawing/2014/main" id="{DB4D717C-E4C3-4FDF-8607-B34CB4CA1B3D}"/>
              </a:ext>
            </a:extLst>
          </p:cNvPr>
          <p:cNvSpPr>
            <a:spLocks noGrp="1"/>
          </p:cNvSpPr>
          <p:nvPr>
            <p:ph type="title"/>
          </p:nvPr>
        </p:nvSpPr>
        <p:spPr>
          <a:xfrm>
            <a:off x="335998" y="182467"/>
            <a:ext cx="3599415" cy="612815"/>
          </a:xfrm>
        </p:spPr>
        <p:txBody>
          <a:bodyPr lIns="180000" rIns="180000"/>
          <a:lstStyle>
            <a:lvl1pPr>
              <a:defRPr>
                <a:solidFill>
                  <a:schemeClr val="bg1"/>
                </a:solidFill>
              </a:defRPr>
            </a:lvl1pPr>
          </a:lstStyle>
          <a:p>
            <a:r>
              <a:rPr lang="en-US"/>
              <a:t>Click to edit Master title style</a:t>
            </a:r>
            <a:endParaRPr lang="en-GB"/>
          </a:p>
        </p:txBody>
      </p:sp>
      <p:sp>
        <p:nvSpPr>
          <p:cNvPr id="4" name="Slide Number Placeholder 3">
            <a:extLst>
              <a:ext uri="{FF2B5EF4-FFF2-40B4-BE49-F238E27FC236}">
                <a16:creationId xmlns:a16="http://schemas.microsoft.com/office/drawing/2014/main" id="{4D8E9BED-92FC-E36B-21AA-9CA02A2C23BB}"/>
              </a:ext>
            </a:extLst>
          </p:cNvPr>
          <p:cNvSpPr>
            <a:spLocks noGrp="1"/>
          </p:cNvSpPr>
          <p:nvPr>
            <p:ph type="sldNum" sz="quarter" idx="4"/>
          </p:nvPr>
        </p:nvSpPr>
        <p:spPr>
          <a:xfrm>
            <a:off x="335999" y="6318000"/>
            <a:ext cx="216000" cy="360000"/>
          </a:xfrm>
          <a:prstGeom prst="rect">
            <a:avLst/>
          </a:prstGeom>
          <a:noFill/>
        </p:spPr>
        <p:txBody>
          <a:bodyPr lIns="0" tIns="0" rIns="0" bIns="25200" anchor="b"/>
          <a:lstStyle>
            <a:lvl1pPr algn="l">
              <a:defRPr sz="800" b="1">
                <a:solidFill>
                  <a:srgbClr val="768692"/>
                </a:solidFill>
                <a:latin typeface="+mj-lt"/>
              </a:defRPr>
            </a:lvl1pPr>
          </a:lstStyle>
          <a:p>
            <a:fld id="{D61AABEC-672F-4B68-B914-690DA978312C}" type="slidenum">
              <a:rPr lang="en-GB" smtClean="0"/>
              <a:pPr/>
              <a:t>‹#›</a:t>
            </a:fld>
            <a:endParaRPr lang="en-GB"/>
          </a:p>
        </p:txBody>
      </p:sp>
      <p:sp>
        <p:nvSpPr>
          <p:cNvPr id="7" name="Text Placeholder 6">
            <a:extLst>
              <a:ext uri="{FF2B5EF4-FFF2-40B4-BE49-F238E27FC236}">
                <a16:creationId xmlns:a16="http://schemas.microsoft.com/office/drawing/2014/main" id="{6816DD32-5CDA-7433-68E8-208F72C4C403}"/>
              </a:ext>
            </a:extLst>
          </p:cNvPr>
          <p:cNvSpPr>
            <a:spLocks noGrp="1"/>
          </p:cNvSpPr>
          <p:nvPr>
            <p:ph type="body" sz="quarter" idx="19"/>
          </p:nvPr>
        </p:nvSpPr>
        <p:spPr>
          <a:xfrm>
            <a:off x="333375" y="1468009"/>
            <a:ext cx="3598863" cy="4500000"/>
          </a:xfrm>
        </p:spPr>
        <p:txBody>
          <a:bodyPr lIns="180000" rIns="180000"/>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
        <p:nvSpPr>
          <p:cNvPr id="8" name="Base">
            <a:extLst>
              <a:ext uri="{FF2B5EF4-FFF2-40B4-BE49-F238E27FC236}">
                <a16:creationId xmlns:a16="http://schemas.microsoft.com/office/drawing/2014/main" id="{D3F1AA50-3B2D-1A88-3D4C-68FA4FC9E497}"/>
              </a:ext>
            </a:extLst>
          </p:cNvPr>
          <p:cNvSpPr>
            <a:spLocks noGrp="1"/>
          </p:cNvSpPr>
          <p:nvPr>
            <p:ph type="body" sz="quarter" idx="18" hasCustomPrompt="1"/>
          </p:nvPr>
        </p:nvSpPr>
        <p:spPr>
          <a:xfrm>
            <a:off x="4295774" y="6149263"/>
            <a:ext cx="7561263" cy="159462"/>
          </a:xfrm>
        </p:spPr>
        <p:txBody>
          <a:bodyPr vert="horz" wrap="square" lIns="0" tIns="0" rIns="0" bIns="36000" rtlCol="0" anchor="b">
            <a:spAutoFit/>
          </a:bodyPr>
          <a:lstStyle>
            <a:lvl1pPr>
              <a:defRPr lang="en-GB" sz="800" i="1" dirty="0"/>
            </a:lvl1pPr>
          </a:lstStyle>
          <a:p>
            <a:pPr lvl="0">
              <a:lnSpc>
                <a:spcPct val="100000"/>
              </a:lnSpc>
              <a:spcAft>
                <a:spcPts val="0"/>
              </a:spcAft>
            </a:pPr>
            <a:r>
              <a:rPr lang="en-GB"/>
              <a:t>Base and source info (delete if not necessary)</a:t>
            </a:r>
          </a:p>
        </p:txBody>
      </p:sp>
    </p:spTree>
    <p:extLst>
      <p:ext uri="{BB962C8B-B14F-4D97-AF65-F5344CB8AC3E}">
        <p14:creationId xmlns:p14="http://schemas.microsoft.com/office/powerpoint/2010/main" val="3836766999"/>
      </p:ext>
    </p:extLst>
  </p:cSld>
  <p:clrMapOvr>
    <a:masterClrMapping/>
  </p:clrMapOvr>
  <p:extLst>
    <p:ext uri="{DCECCB84-F9BA-43D5-87BE-67443E8EF086}">
      <p15:sldGuideLst xmlns:p15="http://schemas.microsoft.com/office/powerpoint/2012/main"/>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ommetary Test 02 (2x Column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DF94BDD-BAE2-7DB5-135A-92642E7B469B}"/>
              </a:ext>
            </a:extLst>
          </p:cNvPr>
          <p:cNvSpPr/>
          <p:nvPr userDrawn="1"/>
        </p:nvSpPr>
        <p:spPr>
          <a:xfrm>
            <a:off x="333374" y="180975"/>
            <a:ext cx="11520000" cy="162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6" name="Title 5" descr="Header">
            <a:extLst>
              <a:ext uri="{FF2B5EF4-FFF2-40B4-BE49-F238E27FC236}">
                <a16:creationId xmlns:a16="http://schemas.microsoft.com/office/drawing/2014/main" id="{DB4D717C-E4C3-4FDF-8607-B34CB4CA1B3D}"/>
              </a:ext>
            </a:extLst>
          </p:cNvPr>
          <p:cNvSpPr>
            <a:spLocks noGrp="1"/>
          </p:cNvSpPr>
          <p:nvPr>
            <p:ph type="title"/>
          </p:nvPr>
        </p:nvSpPr>
        <p:spPr>
          <a:xfrm>
            <a:off x="335998" y="182467"/>
            <a:ext cx="3599415" cy="1618508"/>
          </a:xfrm>
        </p:spPr>
        <p:txBody>
          <a:bodyPr lIns="180000" rIns="180000">
            <a:noAutofit/>
          </a:bodyPr>
          <a:lstStyle>
            <a:lvl1pPr>
              <a:defRPr>
                <a:solidFill>
                  <a:schemeClr val="bg1"/>
                </a:solidFill>
              </a:defRPr>
            </a:lvl1pPr>
          </a:lstStyle>
          <a:p>
            <a:r>
              <a:rPr lang="en-US"/>
              <a:t>Click to edit Master title style</a:t>
            </a:r>
            <a:endParaRPr lang="en-GB"/>
          </a:p>
        </p:txBody>
      </p:sp>
      <p:sp>
        <p:nvSpPr>
          <p:cNvPr id="4" name="Slide Number Placeholder 3">
            <a:extLst>
              <a:ext uri="{FF2B5EF4-FFF2-40B4-BE49-F238E27FC236}">
                <a16:creationId xmlns:a16="http://schemas.microsoft.com/office/drawing/2014/main" id="{4D8E9BED-92FC-E36B-21AA-9CA02A2C23BB}"/>
              </a:ext>
            </a:extLst>
          </p:cNvPr>
          <p:cNvSpPr>
            <a:spLocks noGrp="1"/>
          </p:cNvSpPr>
          <p:nvPr>
            <p:ph type="sldNum" sz="quarter" idx="4"/>
          </p:nvPr>
        </p:nvSpPr>
        <p:spPr>
          <a:xfrm>
            <a:off x="335999" y="6318000"/>
            <a:ext cx="216000" cy="360000"/>
          </a:xfrm>
          <a:prstGeom prst="rect">
            <a:avLst/>
          </a:prstGeom>
          <a:noFill/>
        </p:spPr>
        <p:txBody>
          <a:bodyPr lIns="0" tIns="0" rIns="0" bIns="25200" anchor="b"/>
          <a:lstStyle>
            <a:lvl1pPr algn="l">
              <a:defRPr sz="800" b="1">
                <a:solidFill>
                  <a:srgbClr val="768692"/>
                </a:solidFill>
                <a:latin typeface="+mj-lt"/>
              </a:defRPr>
            </a:lvl1pPr>
          </a:lstStyle>
          <a:p>
            <a:fld id="{D61AABEC-672F-4B68-B914-690DA978312C}" type="slidenum">
              <a:rPr lang="en-GB" smtClean="0"/>
              <a:pPr/>
              <a:t>‹#›</a:t>
            </a:fld>
            <a:endParaRPr lang="en-GB"/>
          </a:p>
        </p:txBody>
      </p:sp>
      <p:sp>
        <p:nvSpPr>
          <p:cNvPr id="7" name="Text Placeholder 6">
            <a:extLst>
              <a:ext uri="{FF2B5EF4-FFF2-40B4-BE49-F238E27FC236}">
                <a16:creationId xmlns:a16="http://schemas.microsoft.com/office/drawing/2014/main" id="{6816DD32-5CDA-7433-68E8-208F72C4C403}"/>
              </a:ext>
            </a:extLst>
          </p:cNvPr>
          <p:cNvSpPr>
            <a:spLocks noGrp="1"/>
          </p:cNvSpPr>
          <p:nvPr>
            <p:ph type="body" sz="quarter" idx="19"/>
          </p:nvPr>
        </p:nvSpPr>
        <p:spPr>
          <a:xfrm>
            <a:off x="4295775" y="180975"/>
            <a:ext cx="7557600" cy="1618508"/>
          </a:xfrm>
        </p:spPr>
        <p:txBody>
          <a:bodyPr lIns="180000" tIns="180000" rIns="180000" bIns="72000" numCol="2" spcCol="360000"/>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
        <p:nvSpPr>
          <p:cNvPr id="5" name="Base">
            <a:extLst>
              <a:ext uri="{FF2B5EF4-FFF2-40B4-BE49-F238E27FC236}">
                <a16:creationId xmlns:a16="http://schemas.microsoft.com/office/drawing/2014/main" id="{E58628E2-A57B-9EDF-BF19-F7DE63306BDA}"/>
              </a:ext>
            </a:extLst>
          </p:cNvPr>
          <p:cNvSpPr>
            <a:spLocks noGrp="1"/>
          </p:cNvSpPr>
          <p:nvPr>
            <p:ph type="body" sz="quarter" idx="18" hasCustomPrompt="1"/>
          </p:nvPr>
        </p:nvSpPr>
        <p:spPr>
          <a:xfrm>
            <a:off x="333374" y="6149263"/>
            <a:ext cx="11523664" cy="159462"/>
          </a:xfrm>
        </p:spPr>
        <p:txBody>
          <a:bodyPr vert="horz" wrap="square" lIns="0" tIns="0" rIns="0" bIns="36000" rtlCol="0" anchor="b">
            <a:spAutoFit/>
          </a:bodyPr>
          <a:lstStyle>
            <a:lvl1pPr>
              <a:defRPr lang="en-GB" sz="800" i="0" dirty="0"/>
            </a:lvl1pPr>
          </a:lstStyle>
          <a:p>
            <a:pPr lvl="0">
              <a:lnSpc>
                <a:spcPct val="100000"/>
              </a:lnSpc>
              <a:spcAft>
                <a:spcPts val="0"/>
              </a:spcAft>
            </a:pPr>
            <a:r>
              <a:rPr lang="en-GB"/>
              <a:t>Base and source info (delete if not necessary)</a:t>
            </a:r>
          </a:p>
        </p:txBody>
      </p:sp>
      <p:cxnSp>
        <p:nvCxnSpPr>
          <p:cNvPr id="2" name="Straight Connector 1">
            <a:extLst>
              <a:ext uri="{FF2B5EF4-FFF2-40B4-BE49-F238E27FC236}">
                <a16:creationId xmlns:a16="http://schemas.microsoft.com/office/drawing/2014/main" id="{8F90B902-A13B-CBBD-6666-CB100E60D718}"/>
              </a:ext>
              <a:ext uri="{C183D7F6-B498-43B3-948B-1728B52AA6E4}">
                <adec:decorative xmlns:adec="http://schemas.microsoft.com/office/drawing/2017/decorative" val="1"/>
              </a:ext>
            </a:extLst>
          </p:cNvPr>
          <p:cNvCxnSpPr>
            <a:cxnSpLocks/>
          </p:cNvCxnSpPr>
          <p:nvPr userDrawn="1"/>
        </p:nvCxnSpPr>
        <p:spPr>
          <a:xfrm>
            <a:off x="4295775" y="360975"/>
            <a:ext cx="0" cy="136800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2045597"/>
      </p:ext>
    </p:extLst>
  </p:cSld>
  <p:clrMapOvr>
    <a:masterClrMapping/>
  </p:clrMapOvr>
  <p:extLst>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Commetary Test 03 (3x Columns Offse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DF94BDD-BAE2-7DB5-135A-92642E7B469B}"/>
              </a:ext>
            </a:extLst>
          </p:cNvPr>
          <p:cNvSpPr/>
          <p:nvPr userDrawn="1"/>
        </p:nvSpPr>
        <p:spPr>
          <a:xfrm>
            <a:off x="333374" y="180975"/>
            <a:ext cx="11520000" cy="162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6" name="Title 5" descr="Header">
            <a:extLst>
              <a:ext uri="{FF2B5EF4-FFF2-40B4-BE49-F238E27FC236}">
                <a16:creationId xmlns:a16="http://schemas.microsoft.com/office/drawing/2014/main" id="{DB4D717C-E4C3-4FDF-8607-B34CB4CA1B3D}"/>
              </a:ext>
            </a:extLst>
          </p:cNvPr>
          <p:cNvSpPr>
            <a:spLocks noGrp="1"/>
          </p:cNvSpPr>
          <p:nvPr>
            <p:ph type="title"/>
          </p:nvPr>
        </p:nvSpPr>
        <p:spPr>
          <a:xfrm>
            <a:off x="335997" y="182467"/>
            <a:ext cx="2967589" cy="1618508"/>
          </a:xfrm>
        </p:spPr>
        <p:txBody>
          <a:bodyPr lIns="180000" rIns="180000">
            <a:noAutofit/>
          </a:bodyPr>
          <a:lstStyle>
            <a:lvl1pPr>
              <a:defRPr>
                <a:solidFill>
                  <a:schemeClr val="bg1"/>
                </a:solidFill>
              </a:defRPr>
            </a:lvl1pPr>
          </a:lstStyle>
          <a:p>
            <a:r>
              <a:rPr lang="en-US"/>
              <a:t>Click to edit Master title style</a:t>
            </a:r>
            <a:endParaRPr lang="en-GB"/>
          </a:p>
        </p:txBody>
      </p:sp>
      <p:sp>
        <p:nvSpPr>
          <p:cNvPr id="4" name="Slide Number Placeholder 3">
            <a:extLst>
              <a:ext uri="{FF2B5EF4-FFF2-40B4-BE49-F238E27FC236}">
                <a16:creationId xmlns:a16="http://schemas.microsoft.com/office/drawing/2014/main" id="{4D8E9BED-92FC-E36B-21AA-9CA02A2C23BB}"/>
              </a:ext>
            </a:extLst>
          </p:cNvPr>
          <p:cNvSpPr>
            <a:spLocks noGrp="1"/>
          </p:cNvSpPr>
          <p:nvPr>
            <p:ph type="sldNum" sz="quarter" idx="4"/>
          </p:nvPr>
        </p:nvSpPr>
        <p:spPr>
          <a:xfrm>
            <a:off x="335999" y="6318000"/>
            <a:ext cx="216000" cy="360000"/>
          </a:xfrm>
          <a:prstGeom prst="rect">
            <a:avLst/>
          </a:prstGeom>
          <a:noFill/>
        </p:spPr>
        <p:txBody>
          <a:bodyPr lIns="0" tIns="0" rIns="0" bIns="25200" anchor="b"/>
          <a:lstStyle>
            <a:lvl1pPr algn="l">
              <a:defRPr sz="800" b="1">
                <a:solidFill>
                  <a:srgbClr val="768692"/>
                </a:solidFill>
                <a:latin typeface="+mj-lt"/>
              </a:defRPr>
            </a:lvl1pPr>
          </a:lstStyle>
          <a:p>
            <a:fld id="{D61AABEC-672F-4B68-B914-690DA978312C}" type="slidenum">
              <a:rPr lang="en-GB" smtClean="0"/>
              <a:pPr/>
              <a:t>‹#›</a:t>
            </a:fld>
            <a:endParaRPr lang="en-GB"/>
          </a:p>
        </p:txBody>
      </p:sp>
      <p:sp>
        <p:nvSpPr>
          <p:cNvPr id="7" name="Text Placeholder 6">
            <a:extLst>
              <a:ext uri="{FF2B5EF4-FFF2-40B4-BE49-F238E27FC236}">
                <a16:creationId xmlns:a16="http://schemas.microsoft.com/office/drawing/2014/main" id="{6816DD32-5CDA-7433-68E8-208F72C4C403}"/>
              </a:ext>
            </a:extLst>
          </p:cNvPr>
          <p:cNvSpPr>
            <a:spLocks noGrp="1"/>
          </p:cNvSpPr>
          <p:nvPr>
            <p:ph type="body" sz="quarter" idx="19"/>
          </p:nvPr>
        </p:nvSpPr>
        <p:spPr>
          <a:xfrm>
            <a:off x="3303588" y="180975"/>
            <a:ext cx="8549787" cy="1618508"/>
          </a:xfrm>
        </p:spPr>
        <p:txBody>
          <a:bodyPr lIns="180000" tIns="180000" rIns="180000" bIns="72000" numCol="3" spcCol="180000"/>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
        <p:nvSpPr>
          <p:cNvPr id="5" name="Base">
            <a:extLst>
              <a:ext uri="{FF2B5EF4-FFF2-40B4-BE49-F238E27FC236}">
                <a16:creationId xmlns:a16="http://schemas.microsoft.com/office/drawing/2014/main" id="{E58628E2-A57B-9EDF-BF19-F7DE63306BDA}"/>
              </a:ext>
            </a:extLst>
          </p:cNvPr>
          <p:cNvSpPr>
            <a:spLocks noGrp="1"/>
          </p:cNvSpPr>
          <p:nvPr>
            <p:ph type="body" sz="quarter" idx="18" hasCustomPrompt="1"/>
          </p:nvPr>
        </p:nvSpPr>
        <p:spPr>
          <a:xfrm>
            <a:off x="333374" y="6149263"/>
            <a:ext cx="11523664" cy="159462"/>
          </a:xfrm>
        </p:spPr>
        <p:txBody>
          <a:bodyPr vert="horz" wrap="square" lIns="0" tIns="0" rIns="0" bIns="36000" rtlCol="0" anchor="b">
            <a:spAutoFit/>
          </a:bodyPr>
          <a:lstStyle>
            <a:lvl1pPr>
              <a:defRPr lang="en-GB" sz="800" i="0" dirty="0"/>
            </a:lvl1pPr>
          </a:lstStyle>
          <a:p>
            <a:pPr lvl="0">
              <a:lnSpc>
                <a:spcPct val="100000"/>
              </a:lnSpc>
              <a:spcAft>
                <a:spcPts val="0"/>
              </a:spcAft>
            </a:pPr>
            <a:r>
              <a:rPr lang="en-GB"/>
              <a:t>Base and source info (delete if not necessary)</a:t>
            </a:r>
          </a:p>
        </p:txBody>
      </p:sp>
      <p:cxnSp>
        <p:nvCxnSpPr>
          <p:cNvPr id="2" name="Straight Connector 1">
            <a:extLst>
              <a:ext uri="{FF2B5EF4-FFF2-40B4-BE49-F238E27FC236}">
                <a16:creationId xmlns:a16="http://schemas.microsoft.com/office/drawing/2014/main" id="{8F90B902-A13B-CBBD-6666-CB100E60D718}"/>
              </a:ext>
              <a:ext uri="{C183D7F6-B498-43B3-948B-1728B52AA6E4}">
                <adec:decorative xmlns:adec="http://schemas.microsoft.com/office/drawing/2017/decorative" val="1"/>
              </a:ext>
            </a:extLst>
          </p:cNvPr>
          <p:cNvCxnSpPr>
            <a:cxnSpLocks/>
          </p:cNvCxnSpPr>
          <p:nvPr userDrawn="1"/>
        </p:nvCxnSpPr>
        <p:spPr>
          <a:xfrm>
            <a:off x="3303588" y="360975"/>
            <a:ext cx="0" cy="136800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0036482"/>
      </p:ext>
    </p:extLst>
  </p:cSld>
  <p:clrMapOvr>
    <a:masterClrMapping/>
  </p:clrMapOvr>
  <p:extLst>
    <p:ext uri="{DCECCB84-F9BA-43D5-87BE-67443E8EF086}">
      <p15:sldGuideLst xmlns:p15="http://schemas.microsoft.com/office/powerpoint/2012/main"/>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Commetary Test 01 (1x Columns Two Thirds Width)">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DF94BDD-BAE2-7DB5-135A-92642E7B469B}"/>
              </a:ext>
            </a:extLst>
          </p:cNvPr>
          <p:cNvSpPr/>
          <p:nvPr userDrawn="1"/>
        </p:nvSpPr>
        <p:spPr>
          <a:xfrm>
            <a:off x="333374" y="180975"/>
            <a:ext cx="7562851" cy="162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6" name="Title 5" descr="Header">
            <a:extLst>
              <a:ext uri="{FF2B5EF4-FFF2-40B4-BE49-F238E27FC236}">
                <a16:creationId xmlns:a16="http://schemas.microsoft.com/office/drawing/2014/main" id="{DB4D717C-E4C3-4FDF-8607-B34CB4CA1B3D}"/>
              </a:ext>
            </a:extLst>
          </p:cNvPr>
          <p:cNvSpPr>
            <a:spLocks noGrp="1"/>
          </p:cNvSpPr>
          <p:nvPr>
            <p:ph type="title"/>
          </p:nvPr>
        </p:nvSpPr>
        <p:spPr>
          <a:xfrm>
            <a:off x="335997" y="182467"/>
            <a:ext cx="2967589" cy="1618508"/>
          </a:xfrm>
        </p:spPr>
        <p:txBody>
          <a:bodyPr lIns="180000" rIns="180000">
            <a:noAutofit/>
          </a:bodyPr>
          <a:lstStyle>
            <a:lvl1pPr>
              <a:defRPr>
                <a:solidFill>
                  <a:schemeClr val="bg1"/>
                </a:solidFill>
              </a:defRPr>
            </a:lvl1pPr>
          </a:lstStyle>
          <a:p>
            <a:r>
              <a:rPr lang="en-US"/>
              <a:t>Click to edit Master title style</a:t>
            </a:r>
            <a:endParaRPr lang="en-GB"/>
          </a:p>
        </p:txBody>
      </p:sp>
      <p:sp>
        <p:nvSpPr>
          <p:cNvPr id="4" name="Slide Number Placeholder 3">
            <a:extLst>
              <a:ext uri="{FF2B5EF4-FFF2-40B4-BE49-F238E27FC236}">
                <a16:creationId xmlns:a16="http://schemas.microsoft.com/office/drawing/2014/main" id="{4D8E9BED-92FC-E36B-21AA-9CA02A2C23BB}"/>
              </a:ext>
            </a:extLst>
          </p:cNvPr>
          <p:cNvSpPr>
            <a:spLocks noGrp="1"/>
          </p:cNvSpPr>
          <p:nvPr>
            <p:ph type="sldNum" sz="quarter" idx="4"/>
          </p:nvPr>
        </p:nvSpPr>
        <p:spPr>
          <a:xfrm>
            <a:off x="335999" y="6318000"/>
            <a:ext cx="216000" cy="360000"/>
          </a:xfrm>
          <a:prstGeom prst="rect">
            <a:avLst/>
          </a:prstGeom>
          <a:noFill/>
        </p:spPr>
        <p:txBody>
          <a:bodyPr lIns="0" tIns="0" rIns="0" bIns="25200" anchor="b"/>
          <a:lstStyle>
            <a:lvl1pPr algn="l">
              <a:defRPr sz="800" b="1">
                <a:solidFill>
                  <a:srgbClr val="768692"/>
                </a:solidFill>
                <a:latin typeface="+mj-lt"/>
              </a:defRPr>
            </a:lvl1pPr>
          </a:lstStyle>
          <a:p>
            <a:fld id="{D61AABEC-672F-4B68-B914-690DA978312C}" type="slidenum">
              <a:rPr lang="en-GB" smtClean="0"/>
              <a:pPr/>
              <a:t>‹#›</a:t>
            </a:fld>
            <a:endParaRPr lang="en-GB"/>
          </a:p>
        </p:txBody>
      </p:sp>
      <p:sp>
        <p:nvSpPr>
          <p:cNvPr id="7" name="Text Placeholder 6">
            <a:extLst>
              <a:ext uri="{FF2B5EF4-FFF2-40B4-BE49-F238E27FC236}">
                <a16:creationId xmlns:a16="http://schemas.microsoft.com/office/drawing/2014/main" id="{6816DD32-5CDA-7433-68E8-208F72C4C403}"/>
              </a:ext>
            </a:extLst>
          </p:cNvPr>
          <p:cNvSpPr>
            <a:spLocks noGrp="1"/>
          </p:cNvSpPr>
          <p:nvPr>
            <p:ph type="body" sz="quarter" idx="19"/>
          </p:nvPr>
        </p:nvSpPr>
        <p:spPr>
          <a:xfrm>
            <a:off x="3303589" y="180975"/>
            <a:ext cx="4592636" cy="1618508"/>
          </a:xfrm>
        </p:spPr>
        <p:txBody>
          <a:bodyPr lIns="180000" tIns="180000" rIns="180000" bIns="72000" numCol="1" spcCol="180000"/>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
        <p:nvSpPr>
          <p:cNvPr id="5" name="Base">
            <a:extLst>
              <a:ext uri="{FF2B5EF4-FFF2-40B4-BE49-F238E27FC236}">
                <a16:creationId xmlns:a16="http://schemas.microsoft.com/office/drawing/2014/main" id="{E58628E2-A57B-9EDF-BF19-F7DE63306BDA}"/>
              </a:ext>
            </a:extLst>
          </p:cNvPr>
          <p:cNvSpPr>
            <a:spLocks noGrp="1"/>
          </p:cNvSpPr>
          <p:nvPr>
            <p:ph type="body" sz="quarter" idx="18" hasCustomPrompt="1"/>
          </p:nvPr>
        </p:nvSpPr>
        <p:spPr>
          <a:xfrm>
            <a:off x="333374" y="6149263"/>
            <a:ext cx="11523664" cy="159462"/>
          </a:xfrm>
        </p:spPr>
        <p:txBody>
          <a:bodyPr vert="horz" wrap="square" lIns="0" tIns="0" rIns="0" bIns="36000" rtlCol="0" anchor="b">
            <a:spAutoFit/>
          </a:bodyPr>
          <a:lstStyle>
            <a:lvl1pPr>
              <a:defRPr lang="en-GB" sz="800" i="0" dirty="0"/>
            </a:lvl1pPr>
          </a:lstStyle>
          <a:p>
            <a:pPr lvl="0">
              <a:lnSpc>
                <a:spcPct val="100000"/>
              </a:lnSpc>
              <a:spcAft>
                <a:spcPts val="0"/>
              </a:spcAft>
            </a:pPr>
            <a:r>
              <a:rPr lang="en-GB"/>
              <a:t>Base and source info (delete if not necessary)</a:t>
            </a:r>
          </a:p>
        </p:txBody>
      </p:sp>
      <p:cxnSp>
        <p:nvCxnSpPr>
          <p:cNvPr id="2" name="Straight Connector 1">
            <a:extLst>
              <a:ext uri="{FF2B5EF4-FFF2-40B4-BE49-F238E27FC236}">
                <a16:creationId xmlns:a16="http://schemas.microsoft.com/office/drawing/2014/main" id="{8F90B902-A13B-CBBD-6666-CB100E60D718}"/>
              </a:ext>
              <a:ext uri="{C183D7F6-B498-43B3-948B-1728B52AA6E4}">
                <adec:decorative xmlns:adec="http://schemas.microsoft.com/office/drawing/2017/decorative" val="1"/>
              </a:ext>
            </a:extLst>
          </p:cNvPr>
          <p:cNvCxnSpPr>
            <a:cxnSpLocks/>
          </p:cNvCxnSpPr>
          <p:nvPr userDrawn="1"/>
        </p:nvCxnSpPr>
        <p:spPr>
          <a:xfrm>
            <a:off x="3303588" y="360975"/>
            <a:ext cx="0" cy="136800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7679409"/>
      </p:ext>
    </p:extLst>
  </p:cSld>
  <p:clrMapOvr>
    <a:masterClrMapping/>
  </p:clrMapOvr>
  <p:extLst>
    <p:ext uri="{DCECCB84-F9BA-43D5-87BE-67443E8EF086}">
      <p15:sldGuideLst xmlns:p15="http://schemas.microsoft.com/office/powerpoint/2012/main"/>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Diagram (long) x 1 box">
    <p:spTree>
      <p:nvGrpSpPr>
        <p:cNvPr id="1" name=""/>
        <p:cNvGrpSpPr/>
        <p:nvPr/>
      </p:nvGrpSpPr>
      <p:grpSpPr>
        <a:xfrm>
          <a:off x="0" y="0"/>
          <a:ext cx="0" cy="0"/>
          <a:chOff x="0" y="0"/>
          <a:chExt cx="0" cy="0"/>
        </a:xfrm>
      </p:grpSpPr>
      <p:sp>
        <p:nvSpPr>
          <p:cNvPr id="11" name="Slide Number Placeholder 10">
            <a:extLst>
              <a:ext uri="{FF2B5EF4-FFF2-40B4-BE49-F238E27FC236}">
                <a16:creationId xmlns:a16="http://schemas.microsoft.com/office/drawing/2014/main" id="{0BB3773D-6CED-4B8A-A46D-AF2BA032FCD8}"/>
              </a:ext>
            </a:extLst>
          </p:cNvPr>
          <p:cNvSpPr>
            <a:spLocks noGrp="1"/>
          </p:cNvSpPr>
          <p:nvPr>
            <p:ph type="sldNum" sz="quarter" idx="19"/>
          </p:nvPr>
        </p:nvSpPr>
        <p:spPr>
          <a:xfrm>
            <a:off x="437230" y="6279028"/>
            <a:ext cx="304370" cy="365125"/>
          </a:xfrm>
          <a:prstGeom prst="rect">
            <a:avLst/>
          </a:prstGeom>
        </p:spPr>
        <p:txBody>
          <a:bodyPr/>
          <a:lstStyle/>
          <a:p>
            <a:fld id="{D61AABEC-672F-4B68-B914-690DA978312C}" type="slidenum">
              <a:rPr lang="en-GB" smtClean="0"/>
              <a:pPr/>
              <a:t>‹#›</a:t>
            </a:fld>
            <a:r>
              <a:rPr lang="en-GB"/>
              <a:t>  </a:t>
            </a:r>
          </a:p>
        </p:txBody>
      </p:sp>
      <p:sp>
        <p:nvSpPr>
          <p:cNvPr id="5" name="Title" descr="Header">
            <a:extLst>
              <a:ext uri="{FF2B5EF4-FFF2-40B4-BE49-F238E27FC236}">
                <a16:creationId xmlns:a16="http://schemas.microsoft.com/office/drawing/2014/main" id="{93A2C7FC-586B-457F-BC57-4BB7FE1F784D}"/>
              </a:ext>
            </a:extLst>
          </p:cNvPr>
          <p:cNvSpPr>
            <a:spLocks noGrp="1"/>
          </p:cNvSpPr>
          <p:nvPr>
            <p:ph type="title"/>
          </p:nvPr>
        </p:nvSpPr>
        <p:spPr/>
        <p:txBody>
          <a:bodyPr/>
          <a:lstStyle/>
          <a:p>
            <a:r>
              <a:rPr lang="en-US"/>
              <a:t>Click to edit Master title style</a:t>
            </a:r>
            <a:endParaRPr lang="en-GB"/>
          </a:p>
        </p:txBody>
      </p:sp>
      <p:sp>
        <p:nvSpPr>
          <p:cNvPr id="6" name="Subtitle">
            <a:extLst>
              <a:ext uri="{FF2B5EF4-FFF2-40B4-BE49-F238E27FC236}">
                <a16:creationId xmlns:a16="http://schemas.microsoft.com/office/drawing/2014/main" id="{77735C07-2264-401E-9223-98C1CA429B7F}"/>
              </a:ext>
            </a:extLst>
          </p:cNvPr>
          <p:cNvSpPr>
            <a:spLocks noGrp="1"/>
          </p:cNvSpPr>
          <p:nvPr>
            <p:ph type="body" sz="quarter" idx="15" hasCustomPrompt="1"/>
          </p:nvPr>
        </p:nvSpPr>
        <p:spPr>
          <a:xfrm>
            <a:off x="450000" y="1241781"/>
            <a:ext cx="9341700" cy="307777"/>
          </a:xfrm>
          <a:noFill/>
        </p:spPr>
        <p:txBody>
          <a:bodyPr vert="horz" wrap="square" lIns="0" tIns="0" rIns="0" bIns="0" rtlCol="0">
            <a:spAutoFit/>
          </a:bodyPr>
          <a:lstStyle>
            <a:lvl1pPr>
              <a:lnSpc>
                <a:spcPct val="100000"/>
              </a:lnSpc>
              <a:defRPr lang="en-GB" sz="2000" b="1" dirty="0">
                <a:solidFill>
                  <a:schemeClr val="tx2"/>
                </a:solidFill>
              </a:defRPr>
            </a:lvl1pPr>
          </a:lstStyle>
          <a:p>
            <a:r>
              <a:rPr lang="en-GB"/>
              <a:t>Subtitle here</a:t>
            </a: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1792800"/>
            <a:ext cx="11274425" cy="3876675"/>
          </a:xfrm>
          <a:solidFill>
            <a:srgbClr val="E8E8E8"/>
          </a:solidFill>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Insert diagram here</a:t>
            </a:r>
          </a:p>
        </p:txBody>
      </p:sp>
      <p:sp>
        <p:nvSpPr>
          <p:cNvPr id="9" name="Base">
            <a:extLst>
              <a:ext uri="{FF2B5EF4-FFF2-40B4-BE49-F238E27FC236}">
                <a16:creationId xmlns:a16="http://schemas.microsoft.com/office/drawing/2014/main" id="{8A099BBE-5290-4ECD-A202-CB681241C242}"/>
              </a:ext>
            </a:extLst>
          </p:cNvPr>
          <p:cNvSpPr>
            <a:spLocks noGrp="1"/>
          </p:cNvSpPr>
          <p:nvPr>
            <p:ph type="body" sz="quarter" idx="18" hasCustomPrompt="1"/>
          </p:nvPr>
        </p:nvSpPr>
        <p:spPr>
          <a:xfrm>
            <a:off x="452897" y="5823783"/>
            <a:ext cx="11277975" cy="124906"/>
          </a:xfrm>
        </p:spPr>
        <p:txBody>
          <a:bodyPr wrap="square" lIns="0" anchor="b">
            <a:spAutoFit/>
          </a:bodyPr>
          <a:lstStyle>
            <a:lvl1pPr marL="0" indent="0" algn="r">
              <a:buNone/>
              <a:defRPr sz="800" b="0" i="1">
                <a:solidFill>
                  <a:schemeClr val="tx1">
                    <a:lumMod val="75000"/>
                    <a:lumOff val="25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Base and source info (delete if not necessary)</a:t>
            </a:r>
          </a:p>
        </p:txBody>
      </p:sp>
    </p:spTree>
    <p:extLst>
      <p:ext uri="{BB962C8B-B14F-4D97-AF65-F5344CB8AC3E}">
        <p14:creationId xmlns:p14="http://schemas.microsoft.com/office/powerpoint/2010/main" val="2566036576"/>
      </p:ext>
    </p:extLst>
  </p:cSld>
  <p:clrMapOvr>
    <a:masterClrMapping/>
  </p:clrMapOvr>
  <p:extLst>
    <p:ext uri="{DCECCB84-F9BA-43D5-87BE-67443E8EF086}">
      <p15:sldGuideLst xmlns:p15="http://schemas.microsoft.com/office/powerpoint/2012/main"/>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3-column content 1_box">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70BF0EA7-F970-4346-8D0E-569AE4CD2158}"/>
              </a:ext>
            </a:extLst>
          </p:cNvPr>
          <p:cNvSpPr>
            <a:spLocks noGrp="1"/>
          </p:cNvSpPr>
          <p:nvPr>
            <p:ph type="sldNum" sz="quarter" idx="19"/>
          </p:nvPr>
        </p:nvSpPr>
        <p:spPr>
          <a:xfrm>
            <a:off x="437230" y="6279028"/>
            <a:ext cx="304370" cy="365125"/>
          </a:xfrm>
          <a:prstGeom prst="rect">
            <a:avLst/>
          </a:prstGeom>
        </p:spPr>
        <p:txBody>
          <a:bodyPr/>
          <a:lstStyle/>
          <a:p>
            <a:fld id="{D61AABEC-672F-4B68-B914-690DA978312C}" type="slidenum">
              <a:rPr lang="en-GB" smtClean="0"/>
              <a:pPr/>
              <a:t>‹#›</a:t>
            </a:fld>
            <a:r>
              <a:rPr lang="en-GB"/>
              <a:t>  </a:t>
            </a:r>
          </a:p>
        </p:txBody>
      </p:sp>
      <p:sp>
        <p:nvSpPr>
          <p:cNvPr id="11" name="Title 10" descr="Header&#10;">
            <a:extLst>
              <a:ext uri="{FF2B5EF4-FFF2-40B4-BE49-F238E27FC236}">
                <a16:creationId xmlns:a16="http://schemas.microsoft.com/office/drawing/2014/main" id="{6D49A11C-7499-4B43-87FD-7D1C3BC91289}"/>
              </a:ext>
            </a:extLst>
          </p:cNvPr>
          <p:cNvSpPr>
            <a:spLocks noGrp="1"/>
          </p:cNvSpPr>
          <p:nvPr>
            <p:ph type="title" hasCustomPrompt="1"/>
          </p:nvPr>
        </p:nvSpPr>
        <p:spPr/>
        <p:txBody>
          <a:bodyPr/>
          <a:lstStyle>
            <a:lvl1pPr>
              <a:defRPr/>
            </a:lvl1pPr>
          </a:lstStyle>
          <a:p>
            <a:r>
              <a:rPr lang="en-US"/>
              <a:t>Text in 3 columns – will auto-format</a:t>
            </a:r>
            <a:endParaRPr lang="en-GB"/>
          </a:p>
        </p:txBody>
      </p:sp>
      <p:sp>
        <p:nvSpPr>
          <p:cNvPr id="6" name="Subtitle">
            <a:extLst>
              <a:ext uri="{FF2B5EF4-FFF2-40B4-BE49-F238E27FC236}">
                <a16:creationId xmlns:a16="http://schemas.microsoft.com/office/drawing/2014/main" id="{77735C07-2264-401E-9223-98C1CA429B7F}"/>
              </a:ext>
            </a:extLst>
          </p:cNvPr>
          <p:cNvSpPr>
            <a:spLocks noGrp="1"/>
          </p:cNvSpPr>
          <p:nvPr>
            <p:ph type="body" sz="quarter" idx="15" hasCustomPrompt="1"/>
          </p:nvPr>
        </p:nvSpPr>
        <p:spPr>
          <a:xfrm>
            <a:off x="449999" y="1241781"/>
            <a:ext cx="9341699" cy="312330"/>
          </a:xfrm>
          <a:noFill/>
        </p:spPr>
        <p:txBody>
          <a:bodyPr vert="horz" wrap="square" lIns="0" tIns="0" rIns="0" bIns="0" rtlCol="0">
            <a:spAutoFit/>
          </a:bodyPr>
          <a:lstStyle>
            <a:lvl1pPr>
              <a:lnSpc>
                <a:spcPct val="100000"/>
              </a:lnSpc>
              <a:defRPr lang="en-GB" sz="2000" b="1" dirty="0">
                <a:solidFill>
                  <a:schemeClr val="tx2"/>
                </a:solidFill>
              </a:defRPr>
            </a:lvl1pPr>
          </a:lstStyle>
          <a:p>
            <a:pPr lvl="0"/>
            <a:r>
              <a:rPr lang="en-GB"/>
              <a:t>Optional subtitle</a:t>
            </a: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1792800"/>
            <a:ext cx="11274425" cy="3876675"/>
          </a:xfrm>
        </p:spPr>
        <p:txBody>
          <a:bodyPr numCol="3" spcCol="306000">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9" name="Base">
            <a:extLst>
              <a:ext uri="{FF2B5EF4-FFF2-40B4-BE49-F238E27FC236}">
                <a16:creationId xmlns:a16="http://schemas.microsoft.com/office/drawing/2014/main" id="{8A099BBE-5290-4ECD-A202-CB681241C242}"/>
              </a:ext>
            </a:extLst>
          </p:cNvPr>
          <p:cNvSpPr>
            <a:spLocks noGrp="1"/>
          </p:cNvSpPr>
          <p:nvPr>
            <p:ph type="body" sz="quarter" idx="18" hasCustomPrompt="1"/>
          </p:nvPr>
        </p:nvSpPr>
        <p:spPr>
          <a:xfrm>
            <a:off x="452897" y="5823783"/>
            <a:ext cx="11277975" cy="124906"/>
          </a:xfrm>
        </p:spPr>
        <p:txBody>
          <a:bodyPr wrap="square" lIns="0" anchor="b">
            <a:spAutoFit/>
          </a:bodyPr>
          <a:lstStyle>
            <a:lvl1pPr marL="0" indent="0" algn="r">
              <a:buNone/>
              <a:defRPr sz="800" b="0" i="1">
                <a:solidFill>
                  <a:schemeClr val="tx1">
                    <a:lumMod val="75000"/>
                    <a:lumOff val="25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Base and source info (delete if not necessary)</a:t>
            </a:r>
          </a:p>
        </p:txBody>
      </p:sp>
    </p:spTree>
    <p:extLst>
      <p:ext uri="{BB962C8B-B14F-4D97-AF65-F5344CB8AC3E}">
        <p14:creationId xmlns:p14="http://schemas.microsoft.com/office/powerpoint/2010/main" val="727222011"/>
      </p:ext>
    </p:extLst>
  </p:cSld>
  <p:clrMapOvr>
    <a:masterClrMapping/>
  </p:clrMapOvr>
  <p:extLst>
    <p:ext uri="{DCECCB84-F9BA-43D5-87BE-67443E8EF086}">
      <p15:sldGuideLst xmlns:p15="http://schemas.microsoft.com/office/powerpoint/2012/main"/>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Content x 2 boxes">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AED4CF6-F266-4747-9A04-A15AF83A9424}"/>
              </a:ext>
            </a:extLst>
          </p:cNvPr>
          <p:cNvSpPr>
            <a:spLocks noGrp="1"/>
          </p:cNvSpPr>
          <p:nvPr>
            <p:ph type="sldNum" sz="quarter" idx="20"/>
          </p:nvPr>
        </p:nvSpPr>
        <p:spPr>
          <a:xfrm>
            <a:off x="437230" y="6279028"/>
            <a:ext cx="304370" cy="365125"/>
          </a:xfrm>
          <a:prstGeom prst="rect">
            <a:avLst/>
          </a:prstGeom>
        </p:spPr>
        <p:txBody>
          <a:bodyPr/>
          <a:lstStyle/>
          <a:p>
            <a:fld id="{D61AABEC-672F-4B68-B914-690DA978312C}" type="slidenum">
              <a:rPr lang="en-GB" smtClean="0"/>
              <a:pPr/>
              <a:t>‹#›</a:t>
            </a:fld>
            <a:r>
              <a:rPr lang="en-GB"/>
              <a:t>  </a:t>
            </a:r>
          </a:p>
        </p:txBody>
      </p:sp>
      <p:sp>
        <p:nvSpPr>
          <p:cNvPr id="7" name="Title 6" descr="Header">
            <a:extLst>
              <a:ext uri="{FF2B5EF4-FFF2-40B4-BE49-F238E27FC236}">
                <a16:creationId xmlns:a16="http://schemas.microsoft.com/office/drawing/2014/main" id="{B80FCDC1-4ADD-40AF-8A4F-44573B1258DA}"/>
              </a:ext>
            </a:extLst>
          </p:cNvPr>
          <p:cNvSpPr>
            <a:spLocks noGrp="1"/>
          </p:cNvSpPr>
          <p:nvPr>
            <p:ph type="title"/>
          </p:nvPr>
        </p:nvSpPr>
        <p:spPr/>
        <p:txBody>
          <a:bodyPr/>
          <a:lstStyle/>
          <a:p>
            <a:r>
              <a:rPr lang="en-US"/>
              <a:t>Click to edit Master title style</a:t>
            </a:r>
            <a:endParaRPr lang="en-GB"/>
          </a:p>
        </p:txBody>
      </p:sp>
      <p:sp>
        <p:nvSpPr>
          <p:cNvPr id="11" name="Text Placeholder 5">
            <a:extLst>
              <a:ext uri="{FF2B5EF4-FFF2-40B4-BE49-F238E27FC236}">
                <a16:creationId xmlns:a16="http://schemas.microsoft.com/office/drawing/2014/main" id="{4C7002A5-7F55-427A-9382-A6BAE40CADF3}"/>
              </a:ext>
            </a:extLst>
          </p:cNvPr>
          <p:cNvSpPr>
            <a:spLocks noGrp="1"/>
          </p:cNvSpPr>
          <p:nvPr>
            <p:ph type="body" sz="quarter" idx="19" hasCustomPrompt="1"/>
          </p:nvPr>
        </p:nvSpPr>
        <p:spPr>
          <a:xfrm>
            <a:off x="450000" y="1241781"/>
            <a:ext cx="9341700" cy="312330"/>
          </a:xfrm>
          <a:noFill/>
        </p:spPr>
        <p:txBody>
          <a:bodyPr vert="horz" wrap="square" lIns="0" tIns="0" rIns="0" bIns="0" rtlCol="0">
            <a:spAutoFit/>
          </a:bodyPr>
          <a:lstStyle>
            <a:lvl1pPr>
              <a:lnSpc>
                <a:spcPct val="100000"/>
              </a:lnSpc>
              <a:defRPr lang="en-GB" sz="2000" b="1" dirty="0">
                <a:solidFill>
                  <a:schemeClr val="tx2"/>
                </a:solidFill>
              </a:defRPr>
            </a:lvl1pPr>
          </a:lstStyle>
          <a:p>
            <a:pPr lvl="0"/>
            <a:r>
              <a:rPr lang="en-GB"/>
              <a:t>Optional subtitle</a:t>
            </a:r>
          </a:p>
        </p:txBody>
      </p:sp>
      <p:sp>
        <p:nvSpPr>
          <p:cNvPr id="3" name="Content box 1">
            <a:extLst>
              <a:ext uri="{FF2B5EF4-FFF2-40B4-BE49-F238E27FC236}">
                <a16:creationId xmlns:a16="http://schemas.microsoft.com/office/drawing/2014/main" id="{1703231E-4063-4D72-A4F3-5BF19050C303}"/>
              </a:ext>
            </a:extLst>
          </p:cNvPr>
          <p:cNvSpPr>
            <a:spLocks noGrp="1"/>
          </p:cNvSpPr>
          <p:nvPr>
            <p:ph idx="1" hasCustomPrompt="1"/>
          </p:nvPr>
        </p:nvSpPr>
        <p:spPr>
          <a:xfrm>
            <a:off x="450000" y="1792800"/>
            <a:ext cx="5456880" cy="3876675"/>
          </a:xfrm>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10" name="Content box 2">
            <a:extLst>
              <a:ext uri="{FF2B5EF4-FFF2-40B4-BE49-F238E27FC236}">
                <a16:creationId xmlns:a16="http://schemas.microsoft.com/office/drawing/2014/main" id="{58EBDB8A-A132-411F-B6B9-59DC085B79E1}"/>
              </a:ext>
            </a:extLst>
          </p:cNvPr>
          <p:cNvSpPr>
            <a:spLocks noGrp="1"/>
          </p:cNvSpPr>
          <p:nvPr>
            <p:ph idx="15" hasCustomPrompt="1"/>
          </p:nvPr>
        </p:nvSpPr>
        <p:spPr>
          <a:xfrm>
            <a:off x="6273992" y="1792800"/>
            <a:ext cx="5456880" cy="3876675"/>
          </a:xfrm>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13" name="Base">
            <a:extLst>
              <a:ext uri="{FF2B5EF4-FFF2-40B4-BE49-F238E27FC236}">
                <a16:creationId xmlns:a16="http://schemas.microsoft.com/office/drawing/2014/main" id="{D58A9A18-62FA-4343-AEF9-277C2D87FB54}"/>
              </a:ext>
            </a:extLst>
          </p:cNvPr>
          <p:cNvSpPr>
            <a:spLocks noGrp="1"/>
          </p:cNvSpPr>
          <p:nvPr>
            <p:ph type="body" sz="quarter" idx="18" hasCustomPrompt="1"/>
          </p:nvPr>
        </p:nvSpPr>
        <p:spPr>
          <a:xfrm>
            <a:off x="452897" y="5823783"/>
            <a:ext cx="11277975" cy="124906"/>
          </a:xfrm>
        </p:spPr>
        <p:txBody>
          <a:bodyPr wrap="square" lIns="0" anchor="b">
            <a:spAutoFit/>
          </a:bodyPr>
          <a:lstStyle>
            <a:lvl1pPr marL="0" indent="0" algn="r">
              <a:buNone/>
              <a:defRPr sz="800" b="0" i="1">
                <a:solidFill>
                  <a:schemeClr val="tx1">
                    <a:lumMod val="75000"/>
                    <a:lumOff val="25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Base and source info (delete if not necessary)</a:t>
            </a:r>
          </a:p>
        </p:txBody>
      </p:sp>
    </p:spTree>
    <p:extLst>
      <p:ext uri="{BB962C8B-B14F-4D97-AF65-F5344CB8AC3E}">
        <p14:creationId xmlns:p14="http://schemas.microsoft.com/office/powerpoint/2010/main" val="2601584993"/>
      </p:ext>
    </p:extLst>
  </p:cSld>
  <p:clrMapOvr>
    <a:masterClrMapping/>
  </p:clrMapOvr>
  <p:extLst>
    <p:ext uri="{DCECCB84-F9BA-43D5-87BE-67443E8EF086}">
      <p15:sldGuideLst xmlns:p15="http://schemas.microsoft.com/office/powerpoint/2012/main">
        <p15:guide id="1" orient="horz" pos="4320" userDrawn="1">
          <p15:clr>
            <a:srgbClr val="F26B43"/>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Content x 3 boxes">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B2D8DED8-6BFD-4FF3-9C56-83AF7E6807B2}"/>
              </a:ext>
            </a:extLst>
          </p:cNvPr>
          <p:cNvSpPr>
            <a:spLocks noGrp="1"/>
          </p:cNvSpPr>
          <p:nvPr>
            <p:ph type="sldNum" sz="quarter" idx="22"/>
          </p:nvPr>
        </p:nvSpPr>
        <p:spPr>
          <a:xfrm>
            <a:off x="437230" y="6279028"/>
            <a:ext cx="304370" cy="365125"/>
          </a:xfrm>
          <a:prstGeom prst="rect">
            <a:avLst/>
          </a:prstGeom>
        </p:spPr>
        <p:txBody>
          <a:bodyPr/>
          <a:lstStyle/>
          <a:p>
            <a:fld id="{D61AABEC-672F-4B68-B914-690DA978312C}" type="slidenum">
              <a:rPr lang="en-GB" smtClean="0"/>
              <a:pPr/>
              <a:t>‹#›</a:t>
            </a:fld>
            <a:r>
              <a:rPr lang="en-GB"/>
              <a:t>  </a:t>
            </a:r>
          </a:p>
        </p:txBody>
      </p:sp>
      <p:sp>
        <p:nvSpPr>
          <p:cNvPr id="6" name="Title 5" descr="Header">
            <a:extLst>
              <a:ext uri="{FF2B5EF4-FFF2-40B4-BE49-F238E27FC236}">
                <a16:creationId xmlns:a16="http://schemas.microsoft.com/office/drawing/2014/main" id="{02E19BD3-B2A9-4EF5-99E8-74C6F558D3B1}"/>
              </a:ext>
            </a:extLst>
          </p:cNvPr>
          <p:cNvSpPr>
            <a:spLocks noGrp="1"/>
          </p:cNvSpPr>
          <p:nvPr>
            <p:ph type="title"/>
          </p:nvPr>
        </p:nvSpPr>
        <p:spPr/>
        <p:txBody>
          <a:bodyPr/>
          <a:lstStyle/>
          <a:p>
            <a:r>
              <a:rPr lang="en-US"/>
              <a:t>Click to edit Master title style</a:t>
            </a:r>
            <a:endParaRPr lang="en-GB"/>
          </a:p>
        </p:txBody>
      </p:sp>
      <p:sp>
        <p:nvSpPr>
          <p:cNvPr id="15" name="Subtitle">
            <a:extLst>
              <a:ext uri="{FF2B5EF4-FFF2-40B4-BE49-F238E27FC236}">
                <a16:creationId xmlns:a16="http://schemas.microsoft.com/office/drawing/2014/main" id="{64F67FAD-624A-4A04-93A6-997306046B43}"/>
              </a:ext>
            </a:extLst>
          </p:cNvPr>
          <p:cNvSpPr>
            <a:spLocks noGrp="1"/>
          </p:cNvSpPr>
          <p:nvPr>
            <p:ph type="body" sz="quarter" idx="21" hasCustomPrompt="1"/>
          </p:nvPr>
        </p:nvSpPr>
        <p:spPr>
          <a:xfrm>
            <a:off x="450000" y="1241781"/>
            <a:ext cx="9341700" cy="312330"/>
          </a:xfrm>
          <a:noFill/>
        </p:spPr>
        <p:txBody>
          <a:bodyPr vert="horz" wrap="square" lIns="0" tIns="0" rIns="0" bIns="0" rtlCol="0">
            <a:spAutoFit/>
          </a:bodyPr>
          <a:lstStyle>
            <a:lvl1pPr>
              <a:lnSpc>
                <a:spcPct val="100000"/>
              </a:lnSpc>
              <a:defRPr lang="en-GB" sz="2000" b="1" dirty="0">
                <a:solidFill>
                  <a:schemeClr val="tx2"/>
                </a:solidFill>
              </a:defRPr>
            </a:lvl1pPr>
          </a:lstStyle>
          <a:p>
            <a:pPr lvl="0"/>
            <a:r>
              <a:rPr lang="en-GB"/>
              <a:t>Optional subtitle</a:t>
            </a:r>
          </a:p>
        </p:txBody>
      </p:sp>
      <p:sp>
        <p:nvSpPr>
          <p:cNvPr id="3" name="Box 1">
            <a:extLst>
              <a:ext uri="{FF2B5EF4-FFF2-40B4-BE49-F238E27FC236}">
                <a16:creationId xmlns:a16="http://schemas.microsoft.com/office/drawing/2014/main" id="{1703231E-4063-4D72-A4F3-5BF19050C303}"/>
              </a:ext>
            </a:extLst>
          </p:cNvPr>
          <p:cNvSpPr>
            <a:spLocks noGrp="1"/>
          </p:cNvSpPr>
          <p:nvPr>
            <p:ph idx="1" hasCustomPrompt="1"/>
          </p:nvPr>
        </p:nvSpPr>
        <p:spPr>
          <a:xfrm>
            <a:off x="450000" y="1793228"/>
            <a:ext cx="3524400" cy="3876675"/>
          </a:xfrm>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10" name="Box 2">
            <a:extLst>
              <a:ext uri="{FF2B5EF4-FFF2-40B4-BE49-F238E27FC236}">
                <a16:creationId xmlns:a16="http://schemas.microsoft.com/office/drawing/2014/main" id="{58EBDB8A-A132-411F-B6B9-59DC085B79E1}"/>
              </a:ext>
            </a:extLst>
          </p:cNvPr>
          <p:cNvSpPr>
            <a:spLocks noGrp="1"/>
          </p:cNvSpPr>
          <p:nvPr>
            <p:ph idx="15" hasCustomPrompt="1"/>
          </p:nvPr>
        </p:nvSpPr>
        <p:spPr>
          <a:xfrm>
            <a:off x="4341813" y="1793228"/>
            <a:ext cx="3524400" cy="3876675"/>
          </a:xfrm>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14" name="Box 3">
            <a:extLst>
              <a:ext uri="{FF2B5EF4-FFF2-40B4-BE49-F238E27FC236}">
                <a16:creationId xmlns:a16="http://schemas.microsoft.com/office/drawing/2014/main" id="{A45EDE6A-F920-48CB-981D-5ABE100DA90B}"/>
              </a:ext>
            </a:extLst>
          </p:cNvPr>
          <p:cNvSpPr>
            <a:spLocks noGrp="1"/>
          </p:cNvSpPr>
          <p:nvPr>
            <p:ph idx="20" hasCustomPrompt="1"/>
          </p:nvPr>
        </p:nvSpPr>
        <p:spPr>
          <a:xfrm>
            <a:off x="8230730" y="1793228"/>
            <a:ext cx="3524400" cy="3876675"/>
          </a:xfrm>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13" name="Base">
            <a:extLst>
              <a:ext uri="{FF2B5EF4-FFF2-40B4-BE49-F238E27FC236}">
                <a16:creationId xmlns:a16="http://schemas.microsoft.com/office/drawing/2014/main" id="{FA70C77B-5CBD-4D8F-80F2-3FB63475E7D5}"/>
              </a:ext>
            </a:extLst>
          </p:cNvPr>
          <p:cNvSpPr>
            <a:spLocks noGrp="1"/>
          </p:cNvSpPr>
          <p:nvPr>
            <p:ph type="body" sz="quarter" idx="18" hasCustomPrompt="1"/>
          </p:nvPr>
        </p:nvSpPr>
        <p:spPr>
          <a:xfrm>
            <a:off x="452897" y="5823783"/>
            <a:ext cx="11277975" cy="124906"/>
          </a:xfrm>
        </p:spPr>
        <p:txBody>
          <a:bodyPr wrap="square" lIns="0" anchor="b">
            <a:spAutoFit/>
          </a:bodyPr>
          <a:lstStyle>
            <a:lvl1pPr marL="0" indent="0" algn="r">
              <a:buNone/>
              <a:defRPr sz="800" b="0" i="1">
                <a:solidFill>
                  <a:schemeClr val="tx1">
                    <a:lumMod val="75000"/>
                    <a:lumOff val="25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Base and source info (delete if not necessary)</a:t>
            </a:r>
          </a:p>
        </p:txBody>
      </p:sp>
    </p:spTree>
    <p:extLst>
      <p:ext uri="{BB962C8B-B14F-4D97-AF65-F5344CB8AC3E}">
        <p14:creationId xmlns:p14="http://schemas.microsoft.com/office/powerpoint/2010/main" val="2446569251"/>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lear">
    <p:spTree>
      <p:nvGrpSpPr>
        <p:cNvPr id="1" name=""/>
        <p:cNvGrpSpPr/>
        <p:nvPr/>
      </p:nvGrpSpPr>
      <p:grpSpPr>
        <a:xfrm>
          <a:off x="0" y="0"/>
          <a:ext cx="0" cy="0"/>
          <a:chOff x="0" y="0"/>
          <a:chExt cx="0" cy="0"/>
        </a:xfrm>
      </p:grpSpPr>
      <p:sp>
        <p:nvSpPr>
          <p:cNvPr id="6" name="Title 5" descr="Header">
            <a:extLst>
              <a:ext uri="{FF2B5EF4-FFF2-40B4-BE49-F238E27FC236}">
                <a16:creationId xmlns:a16="http://schemas.microsoft.com/office/drawing/2014/main" id="{DB4D717C-E4C3-4FDF-8607-B34CB4CA1B3D}"/>
              </a:ext>
            </a:extLst>
          </p:cNvPr>
          <p:cNvSpPr>
            <a:spLocks noGrp="1"/>
          </p:cNvSpPr>
          <p:nvPr>
            <p:ph type="title"/>
          </p:nvPr>
        </p:nvSpPr>
        <p:spPr/>
        <p:txBody>
          <a:bodyPr lIns="180000" rIns="180000"/>
          <a:lstStyle/>
          <a:p>
            <a:r>
              <a:rPr lang="en-US"/>
              <a:t>Click to edit Master title style</a:t>
            </a:r>
            <a:endParaRPr lang="en-GB"/>
          </a:p>
        </p:txBody>
      </p:sp>
      <p:sp>
        <p:nvSpPr>
          <p:cNvPr id="4" name="Slide Number Placeholder 3">
            <a:extLst>
              <a:ext uri="{FF2B5EF4-FFF2-40B4-BE49-F238E27FC236}">
                <a16:creationId xmlns:a16="http://schemas.microsoft.com/office/drawing/2014/main" id="{4D8E9BED-92FC-E36B-21AA-9CA02A2C23BB}"/>
              </a:ext>
            </a:extLst>
          </p:cNvPr>
          <p:cNvSpPr>
            <a:spLocks noGrp="1"/>
          </p:cNvSpPr>
          <p:nvPr>
            <p:ph type="sldNum" sz="quarter" idx="4"/>
          </p:nvPr>
        </p:nvSpPr>
        <p:spPr>
          <a:xfrm>
            <a:off x="335999" y="6318000"/>
            <a:ext cx="216000" cy="360000"/>
          </a:xfrm>
          <a:prstGeom prst="rect">
            <a:avLst/>
          </a:prstGeom>
          <a:noFill/>
        </p:spPr>
        <p:txBody>
          <a:bodyPr lIns="0" tIns="0" rIns="0" bIns="25200" anchor="b"/>
          <a:lstStyle>
            <a:lvl1pPr algn="l">
              <a:defRPr sz="800" b="1">
                <a:solidFill>
                  <a:srgbClr val="768692"/>
                </a:solidFill>
                <a:latin typeface="+mj-lt"/>
              </a:defRPr>
            </a:lvl1pPr>
          </a:lstStyle>
          <a:p>
            <a:fld id="{D61AABEC-672F-4B68-B914-690DA978312C}" type="slidenum">
              <a:rPr lang="en-GB" smtClean="0"/>
              <a:pPr/>
              <a:t>‹#›</a:t>
            </a:fld>
            <a:endParaRPr lang="en-GB"/>
          </a:p>
        </p:txBody>
      </p:sp>
      <p:sp>
        <p:nvSpPr>
          <p:cNvPr id="2" name="Base">
            <a:extLst>
              <a:ext uri="{FF2B5EF4-FFF2-40B4-BE49-F238E27FC236}">
                <a16:creationId xmlns:a16="http://schemas.microsoft.com/office/drawing/2014/main" id="{89F88E03-9755-50CF-190E-C3BF13A5A169}"/>
              </a:ext>
            </a:extLst>
          </p:cNvPr>
          <p:cNvSpPr>
            <a:spLocks noGrp="1"/>
          </p:cNvSpPr>
          <p:nvPr>
            <p:ph type="body" sz="quarter" idx="18" hasCustomPrompt="1"/>
          </p:nvPr>
        </p:nvSpPr>
        <p:spPr>
          <a:xfrm>
            <a:off x="333374" y="6149263"/>
            <a:ext cx="11523664" cy="159462"/>
          </a:xfrm>
        </p:spPr>
        <p:txBody>
          <a:bodyPr vert="horz" wrap="square" lIns="0" tIns="0" rIns="0" bIns="36000" rtlCol="0" anchor="b">
            <a:spAutoFit/>
          </a:bodyPr>
          <a:lstStyle>
            <a:lvl1pPr>
              <a:defRPr lang="en-GB" sz="800" i="0" dirty="0"/>
            </a:lvl1pPr>
          </a:lstStyle>
          <a:p>
            <a:pPr lvl="0">
              <a:lnSpc>
                <a:spcPct val="100000"/>
              </a:lnSpc>
              <a:spcAft>
                <a:spcPts val="0"/>
              </a:spcAft>
            </a:pPr>
            <a:r>
              <a:rPr lang="en-GB"/>
              <a:t>Base and source info (delete if not necessary)</a:t>
            </a:r>
          </a:p>
        </p:txBody>
      </p:sp>
    </p:spTree>
    <p:extLst>
      <p:ext uri="{BB962C8B-B14F-4D97-AF65-F5344CB8AC3E}">
        <p14:creationId xmlns:p14="http://schemas.microsoft.com/office/powerpoint/2010/main" val="1741982239"/>
      </p:ext>
    </p:extLst>
  </p:cSld>
  <p:clrMapOvr>
    <a:masterClrMapping/>
  </p:clrMapOvr>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Content x 4 boxes">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F3A4C9B8-DB3E-4ADC-9656-A9F05C3FDA13}"/>
              </a:ext>
            </a:extLst>
          </p:cNvPr>
          <p:cNvSpPr>
            <a:spLocks noGrp="1"/>
          </p:cNvSpPr>
          <p:nvPr>
            <p:ph type="sldNum" sz="quarter" idx="23"/>
          </p:nvPr>
        </p:nvSpPr>
        <p:spPr>
          <a:xfrm>
            <a:off x="437230" y="6279028"/>
            <a:ext cx="304370" cy="365125"/>
          </a:xfrm>
          <a:prstGeom prst="rect">
            <a:avLst/>
          </a:prstGeom>
        </p:spPr>
        <p:txBody>
          <a:bodyPr/>
          <a:lstStyle/>
          <a:p>
            <a:fld id="{D61AABEC-672F-4B68-B914-690DA978312C}" type="slidenum">
              <a:rPr lang="en-GB" smtClean="0"/>
              <a:pPr/>
              <a:t>‹#›</a:t>
            </a:fld>
            <a:r>
              <a:rPr lang="en-GB"/>
              <a:t>  </a:t>
            </a:r>
          </a:p>
        </p:txBody>
      </p:sp>
      <p:sp>
        <p:nvSpPr>
          <p:cNvPr id="7" name="Title 6" descr="Header">
            <a:extLst>
              <a:ext uri="{FF2B5EF4-FFF2-40B4-BE49-F238E27FC236}">
                <a16:creationId xmlns:a16="http://schemas.microsoft.com/office/drawing/2014/main" id="{5245E30C-ACBC-4426-8962-C03D3DB3F088}"/>
              </a:ext>
            </a:extLst>
          </p:cNvPr>
          <p:cNvSpPr>
            <a:spLocks noGrp="1"/>
          </p:cNvSpPr>
          <p:nvPr>
            <p:ph type="title"/>
          </p:nvPr>
        </p:nvSpPr>
        <p:spPr/>
        <p:txBody>
          <a:bodyPr/>
          <a:lstStyle/>
          <a:p>
            <a:r>
              <a:rPr lang="en-US"/>
              <a:t>Click to edit Master title style</a:t>
            </a:r>
            <a:endParaRPr lang="en-GB"/>
          </a:p>
        </p:txBody>
      </p:sp>
      <p:sp>
        <p:nvSpPr>
          <p:cNvPr id="13" name="Subtitle">
            <a:extLst>
              <a:ext uri="{FF2B5EF4-FFF2-40B4-BE49-F238E27FC236}">
                <a16:creationId xmlns:a16="http://schemas.microsoft.com/office/drawing/2014/main" id="{ABED08D5-27C0-46F1-BD7A-A8339388FDF8}"/>
              </a:ext>
            </a:extLst>
          </p:cNvPr>
          <p:cNvSpPr>
            <a:spLocks noGrp="1"/>
          </p:cNvSpPr>
          <p:nvPr>
            <p:ph type="body" sz="quarter" idx="15" hasCustomPrompt="1"/>
          </p:nvPr>
        </p:nvSpPr>
        <p:spPr>
          <a:xfrm>
            <a:off x="449999" y="1241781"/>
            <a:ext cx="9341699" cy="312330"/>
          </a:xfrm>
          <a:noFill/>
        </p:spPr>
        <p:txBody>
          <a:bodyPr vert="horz" wrap="square" lIns="0" tIns="0" rIns="0" bIns="0" rtlCol="0">
            <a:spAutoFit/>
          </a:bodyPr>
          <a:lstStyle>
            <a:lvl1pPr>
              <a:lnSpc>
                <a:spcPct val="100000"/>
              </a:lnSpc>
              <a:defRPr lang="en-GB" sz="2000" b="1" dirty="0">
                <a:solidFill>
                  <a:schemeClr val="tx2"/>
                </a:solidFill>
              </a:defRPr>
            </a:lvl1pPr>
          </a:lstStyle>
          <a:p>
            <a:pPr lvl="0"/>
            <a:r>
              <a:rPr lang="en-GB"/>
              <a:t>Optional subtitle</a:t>
            </a:r>
          </a:p>
        </p:txBody>
      </p:sp>
      <p:sp>
        <p:nvSpPr>
          <p:cNvPr id="3" name="Box 1">
            <a:extLst>
              <a:ext uri="{FF2B5EF4-FFF2-40B4-BE49-F238E27FC236}">
                <a16:creationId xmlns:a16="http://schemas.microsoft.com/office/drawing/2014/main" id="{1703231E-4063-4D72-A4F3-5BF19050C303}"/>
              </a:ext>
            </a:extLst>
          </p:cNvPr>
          <p:cNvSpPr>
            <a:spLocks noGrp="1"/>
          </p:cNvSpPr>
          <p:nvPr>
            <p:ph idx="1" hasCustomPrompt="1"/>
          </p:nvPr>
        </p:nvSpPr>
        <p:spPr>
          <a:xfrm>
            <a:off x="450000" y="1793228"/>
            <a:ext cx="2562696" cy="3867797"/>
          </a:xfrm>
          <a:noFill/>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15" name="Box 2">
            <a:extLst>
              <a:ext uri="{FF2B5EF4-FFF2-40B4-BE49-F238E27FC236}">
                <a16:creationId xmlns:a16="http://schemas.microsoft.com/office/drawing/2014/main" id="{FED60B5C-31E2-4ABE-BB94-6CC89A3FD7F2}"/>
              </a:ext>
            </a:extLst>
          </p:cNvPr>
          <p:cNvSpPr>
            <a:spLocks noGrp="1"/>
          </p:cNvSpPr>
          <p:nvPr>
            <p:ph idx="20" hasCustomPrompt="1"/>
          </p:nvPr>
        </p:nvSpPr>
        <p:spPr>
          <a:xfrm>
            <a:off x="3353284" y="1793228"/>
            <a:ext cx="2562696" cy="3867797"/>
          </a:xfrm>
          <a:noFill/>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17" name="Box 3">
            <a:extLst>
              <a:ext uri="{FF2B5EF4-FFF2-40B4-BE49-F238E27FC236}">
                <a16:creationId xmlns:a16="http://schemas.microsoft.com/office/drawing/2014/main" id="{F0AC0C8B-24FF-433E-9C4D-B350C449B331}"/>
              </a:ext>
            </a:extLst>
          </p:cNvPr>
          <p:cNvSpPr>
            <a:spLocks noGrp="1"/>
          </p:cNvSpPr>
          <p:nvPr>
            <p:ph idx="21" hasCustomPrompt="1"/>
          </p:nvPr>
        </p:nvSpPr>
        <p:spPr>
          <a:xfrm>
            <a:off x="6276263" y="1793228"/>
            <a:ext cx="2562696" cy="3867797"/>
          </a:xfrm>
          <a:noFill/>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18" name="Box 4">
            <a:extLst>
              <a:ext uri="{FF2B5EF4-FFF2-40B4-BE49-F238E27FC236}">
                <a16:creationId xmlns:a16="http://schemas.microsoft.com/office/drawing/2014/main" id="{2293604D-A39C-4151-970A-A0EBEBFE9FBE}"/>
              </a:ext>
            </a:extLst>
          </p:cNvPr>
          <p:cNvSpPr>
            <a:spLocks noGrp="1"/>
          </p:cNvSpPr>
          <p:nvPr>
            <p:ph idx="22" hasCustomPrompt="1"/>
          </p:nvPr>
        </p:nvSpPr>
        <p:spPr>
          <a:xfrm>
            <a:off x="9174577" y="1793228"/>
            <a:ext cx="2562696" cy="3867797"/>
          </a:xfrm>
          <a:noFill/>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11" name="Base">
            <a:extLst>
              <a:ext uri="{FF2B5EF4-FFF2-40B4-BE49-F238E27FC236}">
                <a16:creationId xmlns:a16="http://schemas.microsoft.com/office/drawing/2014/main" id="{1280ACD6-00A9-4C39-A87C-3E9B0191EBEA}"/>
              </a:ext>
            </a:extLst>
          </p:cNvPr>
          <p:cNvSpPr>
            <a:spLocks noGrp="1"/>
          </p:cNvSpPr>
          <p:nvPr>
            <p:ph type="body" sz="quarter" idx="18" hasCustomPrompt="1"/>
          </p:nvPr>
        </p:nvSpPr>
        <p:spPr>
          <a:xfrm>
            <a:off x="452897" y="5823783"/>
            <a:ext cx="11277975" cy="124906"/>
          </a:xfrm>
        </p:spPr>
        <p:txBody>
          <a:bodyPr wrap="square" lIns="0" anchor="b">
            <a:spAutoFit/>
          </a:bodyPr>
          <a:lstStyle>
            <a:lvl1pPr marL="0" indent="0" algn="r">
              <a:buNone/>
              <a:defRPr sz="800" b="0" i="1">
                <a:solidFill>
                  <a:schemeClr val="tx1">
                    <a:lumMod val="75000"/>
                    <a:lumOff val="25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Base and source info (delete if not necessary)</a:t>
            </a:r>
          </a:p>
        </p:txBody>
      </p:sp>
    </p:spTree>
    <p:extLst>
      <p:ext uri="{BB962C8B-B14F-4D97-AF65-F5344CB8AC3E}">
        <p14:creationId xmlns:p14="http://schemas.microsoft.com/office/powerpoint/2010/main" val="1700609529"/>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text_wide_left_image_right">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1BE3EB40-D0D5-4D03-814C-616C55380205}"/>
              </a:ext>
            </a:extLst>
          </p:cNvPr>
          <p:cNvSpPr>
            <a:spLocks noGrp="1"/>
          </p:cNvSpPr>
          <p:nvPr>
            <p:ph type="sldNum" sz="quarter" idx="22"/>
          </p:nvPr>
        </p:nvSpPr>
        <p:spPr>
          <a:xfrm>
            <a:off x="437230" y="6279028"/>
            <a:ext cx="304370" cy="365125"/>
          </a:xfrm>
          <a:prstGeom prst="rect">
            <a:avLst/>
          </a:prstGeom>
        </p:spPr>
        <p:txBody>
          <a:bodyPr/>
          <a:lstStyle/>
          <a:p>
            <a:fld id="{D61AABEC-672F-4B68-B914-690DA978312C}" type="slidenum">
              <a:rPr lang="en-GB" smtClean="0"/>
              <a:pPr/>
              <a:t>‹#›</a:t>
            </a:fld>
            <a:r>
              <a:rPr lang="en-GB"/>
              <a:t>  </a:t>
            </a:r>
          </a:p>
        </p:txBody>
      </p:sp>
      <p:sp>
        <p:nvSpPr>
          <p:cNvPr id="7" name="Title 6" descr="Header">
            <a:extLst>
              <a:ext uri="{FF2B5EF4-FFF2-40B4-BE49-F238E27FC236}">
                <a16:creationId xmlns:a16="http://schemas.microsoft.com/office/drawing/2014/main" id="{C514F2BF-EC91-4D5E-9280-A8883484200A}"/>
              </a:ext>
            </a:extLst>
          </p:cNvPr>
          <p:cNvSpPr>
            <a:spLocks noGrp="1"/>
          </p:cNvSpPr>
          <p:nvPr>
            <p:ph type="title"/>
          </p:nvPr>
        </p:nvSpPr>
        <p:spPr/>
        <p:txBody>
          <a:bodyPr/>
          <a:lstStyle/>
          <a:p>
            <a:r>
              <a:rPr lang="en-US"/>
              <a:t>Click to edit Master title style</a:t>
            </a:r>
            <a:endParaRPr lang="en-GB"/>
          </a:p>
        </p:txBody>
      </p:sp>
      <p:sp>
        <p:nvSpPr>
          <p:cNvPr id="11" name="Subtitle">
            <a:extLst>
              <a:ext uri="{FF2B5EF4-FFF2-40B4-BE49-F238E27FC236}">
                <a16:creationId xmlns:a16="http://schemas.microsoft.com/office/drawing/2014/main" id="{2DD9ACA7-2C9E-401C-B8CA-52E76D28E713}"/>
              </a:ext>
            </a:extLst>
          </p:cNvPr>
          <p:cNvSpPr>
            <a:spLocks noGrp="1"/>
          </p:cNvSpPr>
          <p:nvPr>
            <p:ph type="body" sz="quarter" idx="15" hasCustomPrompt="1"/>
          </p:nvPr>
        </p:nvSpPr>
        <p:spPr>
          <a:xfrm>
            <a:off x="450000" y="1241781"/>
            <a:ext cx="9341700" cy="312330"/>
          </a:xfrm>
          <a:noFill/>
        </p:spPr>
        <p:txBody>
          <a:bodyPr vert="horz" wrap="square" lIns="0" tIns="0" rIns="0" bIns="0" rtlCol="0">
            <a:spAutoFit/>
          </a:bodyPr>
          <a:lstStyle>
            <a:lvl1pPr>
              <a:lnSpc>
                <a:spcPct val="100000"/>
              </a:lnSpc>
              <a:defRPr lang="en-GB" sz="2000" b="1" dirty="0">
                <a:solidFill>
                  <a:schemeClr val="tx2"/>
                </a:solidFill>
              </a:defRPr>
            </a:lvl1pPr>
          </a:lstStyle>
          <a:p>
            <a:pPr lvl="0"/>
            <a:r>
              <a:rPr lang="en-GB"/>
              <a:t>Optional subtitle</a:t>
            </a:r>
          </a:p>
        </p:txBody>
      </p:sp>
      <p:sp>
        <p:nvSpPr>
          <p:cNvPr id="3" name="Content">
            <a:extLst>
              <a:ext uri="{FF2B5EF4-FFF2-40B4-BE49-F238E27FC236}">
                <a16:creationId xmlns:a16="http://schemas.microsoft.com/office/drawing/2014/main" id="{1703231E-4063-4D72-A4F3-5BF19050C303}"/>
              </a:ext>
            </a:extLst>
          </p:cNvPr>
          <p:cNvSpPr>
            <a:spLocks noGrp="1"/>
          </p:cNvSpPr>
          <p:nvPr>
            <p:ph idx="1" hasCustomPrompt="1"/>
          </p:nvPr>
        </p:nvSpPr>
        <p:spPr>
          <a:xfrm>
            <a:off x="450000" y="1793753"/>
            <a:ext cx="7403642" cy="3876675"/>
          </a:xfrm>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Image">
            <a:extLst>
              <a:ext uri="{FF2B5EF4-FFF2-40B4-BE49-F238E27FC236}">
                <a16:creationId xmlns:a16="http://schemas.microsoft.com/office/drawing/2014/main" id="{2C876A0F-342B-4DA5-8F94-BF6769465718}"/>
              </a:ext>
              <a:ext uri="{C183D7F6-B498-43B3-948B-1728B52AA6E4}">
                <adec:decorative xmlns:adec="http://schemas.microsoft.com/office/drawing/2017/decorative" val="1"/>
              </a:ext>
            </a:extLst>
          </p:cNvPr>
          <p:cNvSpPr>
            <a:spLocks noGrp="1"/>
          </p:cNvSpPr>
          <p:nvPr>
            <p:ph type="pic" sz="quarter" idx="21" hasCustomPrompt="1"/>
          </p:nvPr>
        </p:nvSpPr>
        <p:spPr>
          <a:xfrm>
            <a:off x="8213478" y="1793228"/>
            <a:ext cx="3524250" cy="3877200"/>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12" name="Base">
            <a:extLst>
              <a:ext uri="{FF2B5EF4-FFF2-40B4-BE49-F238E27FC236}">
                <a16:creationId xmlns:a16="http://schemas.microsoft.com/office/drawing/2014/main" id="{AC805011-47E8-4CDB-9BE1-44E4E27D58C9}"/>
              </a:ext>
            </a:extLst>
          </p:cNvPr>
          <p:cNvSpPr>
            <a:spLocks noGrp="1"/>
          </p:cNvSpPr>
          <p:nvPr>
            <p:ph type="body" sz="quarter" idx="18" hasCustomPrompt="1"/>
          </p:nvPr>
        </p:nvSpPr>
        <p:spPr>
          <a:xfrm>
            <a:off x="452897" y="5823783"/>
            <a:ext cx="11277975" cy="124906"/>
          </a:xfrm>
        </p:spPr>
        <p:txBody>
          <a:bodyPr wrap="square" lIns="0" anchor="b">
            <a:spAutoFit/>
          </a:bodyPr>
          <a:lstStyle>
            <a:lvl1pPr marL="0" indent="0" algn="r">
              <a:buNone/>
              <a:defRPr sz="800" b="0" i="1">
                <a:solidFill>
                  <a:schemeClr val="tx1">
                    <a:lumMod val="75000"/>
                    <a:lumOff val="25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Base and source info (delete if not necessary)</a:t>
            </a:r>
          </a:p>
        </p:txBody>
      </p:sp>
    </p:spTree>
    <p:extLst>
      <p:ext uri="{BB962C8B-B14F-4D97-AF65-F5344CB8AC3E}">
        <p14:creationId xmlns:p14="http://schemas.microsoft.com/office/powerpoint/2010/main" val="378192474"/>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text_wide_right_image_left">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1BE3EB40-D0D5-4D03-814C-616C55380205}"/>
              </a:ext>
            </a:extLst>
          </p:cNvPr>
          <p:cNvSpPr>
            <a:spLocks noGrp="1"/>
          </p:cNvSpPr>
          <p:nvPr>
            <p:ph type="sldNum" sz="quarter" idx="22"/>
          </p:nvPr>
        </p:nvSpPr>
        <p:spPr>
          <a:xfrm>
            <a:off x="437230" y="6279028"/>
            <a:ext cx="304370" cy="365125"/>
          </a:xfrm>
          <a:prstGeom prst="rect">
            <a:avLst/>
          </a:prstGeom>
        </p:spPr>
        <p:txBody>
          <a:bodyPr/>
          <a:lstStyle/>
          <a:p>
            <a:fld id="{D61AABEC-672F-4B68-B914-690DA978312C}" type="slidenum">
              <a:rPr lang="en-GB" smtClean="0"/>
              <a:pPr/>
              <a:t>‹#›</a:t>
            </a:fld>
            <a:r>
              <a:rPr lang="en-GB"/>
              <a:t>  </a:t>
            </a:r>
          </a:p>
        </p:txBody>
      </p:sp>
      <p:sp>
        <p:nvSpPr>
          <p:cNvPr id="7" name="Title 6" descr="Header">
            <a:extLst>
              <a:ext uri="{FF2B5EF4-FFF2-40B4-BE49-F238E27FC236}">
                <a16:creationId xmlns:a16="http://schemas.microsoft.com/office/drawing/2014/main" id="{481CA7C8-05F5-497E-A943-3B0F248B7946}"/>
              </a:ext>
            </a:extLst>
          </p:cNvPr>
          <p:cNvSpPr>
            <a:spLocks noGrp="1"/>
          </p:cNvSpPr>
          <p:nvPr>
            <p:ph type="title"/>
          </p:nvPr>
        </p:nvSpPr>
        <p:spPr/>
        <p:txBody>
          <a:bodyPr/>
          <a:lstStyle/>
          <a:p>
            <a:r>
              <a:rPr lang="en-US"/>
              <a:t>Click to edit Master title style</a:t>
            </a:r>
            <a:endParaRPr lang="en-GB"/>
          </a:p>
        </p:txBody>
      </p:sp>
      <p:sp>
        <p:nvSpPr>
          <p:cNvPr id="11" name="Subtitle">
            <a:extLst>
              <a:ext uri="{FF2B5EF4-FFF2-40B4-BE49-F238E27FC236}">
                <a16:creationId xmlns:a16="http://schemas.microsoft.com/office/drawing/2014/main" id="{2DD9ACA7-2C9E-401C-B8CA-52E76D28E713}"/>
              </a:ext>
            </a:extLst>
          </p:cNvPr>
          <p:cNvSpPr>
            <a:spLocks noGrp="1"/>
          </p:cNvSpPr>
          <p:nvPr>
            <p:ph type="body" sz="quarter" idx="15" hasCustomPrompt="1"/>
          </p:nvPr>
        </p:nvSpPr>
        <p:spPr>
          <a:xfrm>
            <a:off x="450000" y="1241781"/>
            <a:ext cx="9341700" cy="312330"/>
          </a:xfrm>
          <a:noFill/>
        </p:spPr>
        <p:txBody>
          <a:bodyPr vert="horz" wrap="square" lIns="0" tIns="0" rIns="0" bIns="0" rtlCol="0">
            <a:spAutoFit/>
          </a:bodyPr>
          <a:lstStyle>
            <a:lvl1pPr>
              <a:lnSpc>
                <a:spcPct val="100000"/>
              </a:lnSpc>
              <a:defRPr lang="en-GB" sz="2000" b="1" dirty="0">
                <a:solidFill>
                  <a:schemeClr val="tx2"/>
                </a:solidFill>
              </a:defRPr>
            </a:lvl1pPr>
          </a:lstStyle>
          <a:p>
            <a:pPr lvl="0"/>
            <a:r>
              <a:rPr lang="en-GB"/>
              <a:t>Optional subtitle</a:t>
            </a:r>
          </a:p>
        </p:txBody>
      </p:sp>
      <p:sp>
        <p:nvSpPr>
          <p:cNvPr id="8" name="Image">
            <a:extLst>
              <a:ext uri="{FF2B5EF4-FFF2-40B4-BE49-F238E27FC236}">
                <a16:creationId xmlns:a16="http://schemas.microsoft.com/office/drawing/2014/main" id="{2C876A0F-342B-4DA5-8F94-BF6769465718}"/>
              </a:ext>
              <a:ext uri="{C183D7F6-B498-43B3-948B-1728B52AA6E4}">
                <adec:decorative xmlns:adec="http://schemas.microsoft.com/office/drawing/2017/decorative" val="1"/>
              </a:ext>
            </a:extLst>
          </p:cNvPr>
          <p:cNvSpPr>
            <a:spLocks noGrp="1"/>
          </p:cNvSpPr>
          <p:nvPr>
            <p:ph type="pic" sz="quarter" idx="21" hasCustomPrompt="1"/>
          </p:nvPr>
        </p:nvSpPr>
        <p:spPr>
          <a:xfrm>
            <a:off x="450000" y="1793228"/>
            <a:ext cx="3524250" cy="3877200"/>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3" name="Body">
            <a:extLst>
              <a:ext uri="{FF2B5EF4-FFF2-40B4-BE49-F238E27FC236}">
                <a16:creationId xmlns:a16="http://schemas.microsoft.com/office/drawing/2014/main" id="{1703231E-4063-4D72-A4F3-5BF19050C303}"/>
              </a:ext>
            </a:extLst>
          </p:cNvPr>
          <p:cNvSpPr>
            <a:spLocks noGrp="1"/>
          </p:cNvSpPr>
          <p:nvPr>
            <p:ph idx="1" hasCustomPrompt="1"/>
          </p:nvPr>
        </p:nvSpPr>
        <p:spPr>
          <a:xfrm>
            <a:off x="4344986" y="1793753"/>
            <a:ext cx="7403642" cy="3876675"/>
          </a:xfrm>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12" name="Base">
            <a:extLst>
              <a:ext uri="{FF2B5EF4-FFF2-40B4-BE49-F238E27FC236}">
                <a16:creationId xmlns:a16="http://schemas.microsoft.com/office/drawing/2014/main" id="{AC805011-47E8-4CDB-9BE1-44E4E27D58C9}"/>
              </a:ext>
            </a:extLst>
          </p:cNvPr>
          <p:cNvSpPr>
            <a:spLocks noGrp="1"/>
          </p:cNvSpPr>
          <p:nvPr>
            <p:ph type="body" sz="quarter" idx="18" hasCustomPrompt="1"/>
          </p:nvPr>
        </p:nvSpPr>
        <p:spPr>
          <a:xfrm>
            <a:off x="452897" y="5823783"/>
            <a:ext cx="11277975" cy="124906"/>
          </a:xfrm>
        </p:spPr>
        <p:txBody>
          <a:bodyPr wrap="square" lIns="0" anchor="b">
            <a:spAutoFit/>
          </a:bodyPr>
          <a:lstStyle>
            <a:lvl1pPr marL="0" indent="0" algn="r">
              <a:buNone/>
              <a:defRPr sz="800" b="0" i="1">
                <a:solidFill>
                  <a:schemeClr val="tx1">
                    <a:lumMod val="75000"/>
                    <a:lumOff val="25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Base and source info (delete if not necessary)</a:t>
            </a:r>
          </a:p>
        </p:txBody>
      </p:sp>
    </p:spTree>
    <p:extLst>
      <p:ext uri="{BB962C8B-B14F-4D97-AF65-F5344CB8AC3E}">
        <p14:creationId xmlns:p14="http://schemas.microsoft.com/office/powerpoint/2010/main" val="807683199"/>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Text(2-col) with image right">
    <p:spTree>
      <p:nvGrpSpPr>
        <p:cNvPr id="1" name=""/>
        <p:cNvGrpSpPr/>
        <p:nvPr/>
      </p:nvGrpSpPr>
      <p:grpSpPr>
        <a:xfrm>
          <a:off x="0" y="0"/>
          <a:ext cx="0" cy="0"/>
          <a:chOff x="0" y="0"/>
          <a:chExt cx="0" cy="0"/>
        </a:xfrm>
      </p:grpSpPr>
      <p:sp>
        <p:nvSpPr>
          <p:cNvPr id="11" name="Slide Number Placeholder 10">
            <a:extLst>
              <a:ext uri="{FF2B5EF4-FFF2-40B4-BE49-F238E27FC236}">
                <a16:creationId xmlns:a16="http://schemas.microsoft.com/office/drawing/2014/main" id="{ED983061-23EC-4D72-AADE-69B2DAA9E365}"/>
              </a:ext>
            </a:extLst>
          </p:cNvPr>
          <p:cNvSpPr>
            <a:spLocks noGrp="1"/>
          </p:cNvSpPr>
          <p:nvPr>
            <p:ph type="sldNum" sz="quarter" idx="23"/>
          </p:nvPr>
        </p:nvSpPr>
        <p:spPr>
          <a:xfrm>
            <a:off x="437230" y="6279028"/>
            <a:ext cx="304370" cy="365125"/>
          </a:xfrm>
          <a:prstGeom prst="rect">
            <a:avLst/>
          </a:prstGeom>
        </p:spPr>
        <p:txBody>
          <a:bodyPr/>
          <a:lstStyle/>
          <a:p>
            <a:fld id="{D61AABEC-672F-4B68-B914-690DA978312C}" type="slidenum">
              <a:rPr lang="en-GB" smtClean="0"/>
              <a:pPr/>
              <a:t>‹#›</a:t>
            </a:fld>
            <a:r>
              <a:rPr lang="en-GB"/>
              <a:t>  </a:t>
            </a:r>
          </a:p>
        </p:txBody>
      </p:sp>
      <p:sp>
        <p:nvSpPr>
          <p:cNvPr id="9" name="Title 8" descr="Header">
            <a:extLst>
              <a:ext uri="{FF2B5EF4-FFF2-40B4-BE49-F238E27FC236}">
                <a16:creationId xmlns:a16="http://schemas.microsoft.com/office/drawing/2014/main" id="{8F461509-202E-4898-9465-33F4FEA4E078}"/>
              </a:ext>
            </a:extLst>
          </p:cNvPr>
          <p:cNvSpPr>
            <a:spLocks noGrp="1"/>
          </p:cNvSpPr>
          <p:nvPr>
            <p:ph type="title"/>
          </p:nvPr>
        </p:nvSpPr>
        <p:spPr/>
        <p:txBody>
          <a:bodyPr/>
          <a:lstStyle/>
          <a:p>
            <a:r>
              <a:rPr lang="en-US"/>
              <a:t>Click to edit Master title style</a:t>
            </a:r>
            <a:endParaRPr lang="en-GB"/>
          </a:p>
        </p:txBody>
      </p:sp>
      <p:sp>
        <p:nvSpPr>
          <p:cNvPr id="14" name="Subtitle">
            <a:extLst>
              <a:ext uri="{FF2B5EF4-FFF2-40B4-BE49-F238E27FC236}">
                <a16:creationId xmlns:a16="http://schemas.microsoft.com/office/drawing/2014/main" id="{195C6DA3-059F-4EBD-85F5-F4BB34734E55}"/>
              </a:ext>
            </a:extLst>
          </p:cNvPr>
          <p:cNvSpPr>
            <a:spLocks noGrp="1"/>
          </p:cNvSpPr>
          <p:nvPr>
            <p:ph type="body" sz="quarter" idx="22" hasCustomPrompt="1"/>
          </p:nvPr>
        </p:nvSpPr>
        <p:spPr>
          <a:xfrm>
            <a:off x="450000" y="1241781"/>
            <a:ext cx="9341700" cy="312330"/>
          </a:xfrm>
          <a:noFill/>
        </p:spPr>
        <p:txBody>
          <a:bodyPr vert="horz" wrap="square" lIns="0" tIns="0" rIns="0" bIns="0" rtlCol="0">
            <a:spAutoFit/>
          </a:bodyPr>
          <a:lstStyle>
            <a:lvl1pPr>
              <a:lnSpc>
                <a:spcPct val="100000"/>
              </a:lnSpc>
              <a:defRPr lang="en-GB" sz="2000" b="1" dirty="0">
                <a:solidFill>
                  <a:schemeClr val="tx2"/>
                </a:solidFill>
              </a:defRPr>
            </a:lvl1pPr>
          </a:lstStyle>
          <a:p>
            <a:pPr lvl="0"/>
            <a:r>
              <a:rPr lang="en-GB"/>
              <a:t>Optional subtitle</a:t>
            </a:r>
          </a:p>
        </p:txBody>
      </p:sp>
      <p:sp>
        <p:nvSpPr>
          <p:cNvPr id="3" name="Body">
            <a:extLst>
              <a:ext uri="{FF2B5EF4-FFF2-40B4-BE49-F238E27FC236}">
                <a16:creationId xmlns:a16="http://schemas.microsoft.com/office/drawing/2014/main" id="{1703231E-4063-4D72-A4F3-5BF19050C303}"/>
              </a:ext>
            </a:extLst>
          </p:cNvPr>
          <p:cNvSpPr>
            <a:spLocks noGrp="1"/>
          </p:cNvSpPr>
          <p:nvPr>
            <p:ph idx="1" hasCustomPrompt="1"/>
          </p:nvPr>
        </p:nvSpPr>
        <p:spPr>
          <a:xfrm>
            <a:off x="450000" y="1793228"/>
            <a:ext cx="7406538" cy="3876675"/>
          </a:xfrm>
        </p:spPr>
        <p:txBody>
          <a:bodyPr numCol="2" spcCol="360000">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Image">
            <a:extLst>
              <a:ext uri="{FF2B5EF4-FFF2-40B4-BE49-F238E27FC236}">
                <a16:creationId xmlns:a16="http://schemas.microsoft.com/office/drawing/2014/main" id="{2C876A0F-342B-4DA5-8F94-BF6769465718}"/>
              </a:ext>
              <a:ext uri="{C183D7F6-B498-43B3-948B-1728B52AA6E4}">
                <adec:decorative xmlns:adec="http://schemas.microsoft.com/office/drawing/2017/decorative" val="1"/>
              </a:ext>
            </a:extLst>
          </p:cNvPr>
          <p:cNvSpPr>
            <a:spLocks noGrp="1"/>
          </p:cNvSpPr>
          <p:nvPr>
            <p:ph type="pic" sz="quarter" idx="21" hasCustomPrompt="1"/>
          </p:nvPr>
        </p:nvSpPr>
        <p:spPr>
          <a:xfrm>
            <a:off x="8213478" y="1793228"/>
            <a:ext cx="3524250" cy="3877200"/>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13" name="Base">
            <a:extLst>
              <a:ext uri="{FF2B5EF4-FFF2-40B4-BE49-F238E27FC236}">
                <a16:creationId xmlns:a16="http://schemas.microsoft.com/office/drawing/2014/main" id="{D617C24F-CCF9-4218-A73F-B9C0B458EEA9}"/>
              </a:ext>
            </a:extLst>
          </p:cNvPr>
          <p:cNvSpPr>
            <a:spLocks noGrp="1"/>
          </p:cNvSpPr>
          <p:nvPr>
            <p:ph type="body" sz="quarter" idx="18" hasCustomPrompt="1"/>
          </p:nvPr>
        </p:nvSpPr>
        <p:spPr>
          <a:xfrm>
            <a:off x="452897" y="5823783"/>
            <a:ext cx="11277975" cy="124906"/>
          </a:xfrm>
        </p:spPr>
        <p:txBody>
          <a:bodyPr wrap="square" lIns="0" anchor="b">
            <a:spAutoFit/>
          </a:bodyPr>
          <a:lstStyle>
            <a:lvl1pPr marL="0" indent="0" algn="r">
              <a:buNone/>
              <a:defRPr sz="800" b="0" i="1">
                <a:solidFill>
                  <a:schemeClr val="tx1">
                    <a:lumMod val="75000"/>
                    <a:lumOff val="25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Base and source info (delete if not necessary)</a:t>
            </a:r>
          </a:p>
        </p:txBody>
      </p:sp>
    </p:spTree>
    <p:extLst>
      <p:ext uri="{BB962C8B-B14F-4D97-AF65-F5344CB8AC3E}">
        <p14:creationId xmlns:p14="http://schemas.microsoft.com/office/powerpoint/2010/main" val="3023077591"/>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Text(2-col) with image left">
    <p:spTree>
      <p:nvGrpSpPr>
        <p:cNvPr id="1" name=""/>
        <p:cNvGrpSpPr/>
        <p:nvPr/>
      </p:nvGrpSpPr>
      <p:grpSpPr>
        <a:xfrm>
          <a:off x="0" y="0"/>
          <a:ext cx="0" cy="0"/>
          <a:chOff x="0" y="0"/>
          <a:chExt cx="0" cy="0"/>
        </a:xfrm>
      </p:grpSpPr>
      <p:sp>
        <p:nvSpPr>
          <p:cNvPr id="11" name="Slide Number Placeholder 10">
            <a:extLst>
              <a:ext uri="{FF2B5EF4-FFF2-40B4-BE49-F238E27FC236}">
                <a16:creationId xmlns:a16="http://schemas.microsoft.com/office/drawing/2014/main" id="{ED983061-23EC-4D72-AADE-69B2DAA9E365}"/>
              </a:ext>
            </a:extLst>
          </p:cNvPr>
          <p:cNvSpPr>
            <a:spLocks noGrp="1"/>
          </p:cNvSpPr>
          <p:nvPr>
            <p:ph type="sldNum" sz="quarter" idx="23"/>
          </p:nvPr>
        </p:nvSpPr>
        <p:spPr>
          <a:xfrm>
            <a:off x="437230" y="6279028"/>
            <a:ext cx="304370" cy="365125"/>
          </a:xfrm>
          <a:prstGeom prst="rect">
            <a:avLst/>
          </a:prstGeom>
        </p:spPr>
        <p:txBody>
          <a:bodyPr/>
          <a:lstStyle/>
          <a:p>
            <a:fld id="{D61AABEC-672F-4B68-B914-690DA978312C}" type="slidenum">
              <a:rPr lang="en-GB" smtClean="0"/>
              <a:pPr/>
              <a:t>‹#›</a:t>
            </a:fld>
            <a:r>
              <a:rPr lang="en-GB"/>
              <a:t>  </a:t>
            </a:r>
          </a:p>
        </p:txBody>
      </p:sp>
      <p:sp>
        <p:nvSpPr>
          <p:cNvPr id="6" name="Title 5">
            <a:extLst>
              <a:ext uri="{FF2B5EF4-FFF2-40B4-BE49-F238E27FC236}">
                <a16:creationId xmlns:a16="http://schemas.microsoft.com/office/drawing/2014/main" id="{B7A77705-A913-4F6B-8AFD-45E815E1C9BF}"/>
              </a:ext>
            </a:extLst>
          </p:cNvPr>
          <p:cNvSpPr>
            <a:spLocks noGrp="1"/>
          </p:cNvSpPr>
          <p:nvPr>
            <p:ph type="title" hasCustomPrompt="1"/>
          </p:nvPr>
        </p:nvSpPr>
        <p:spPr/>
        <p:txBody>
          <a:bodyPr/>
          <a:lstStyle>
            <a:lvl1pPr>
              <a:defRPr/>
            </a:lvl1pPr>
          </a:lstStyle>
          <a:p>
            <a:r>
              <a:rPr lang="en-US"/>
              <a:t>Two column textbox with image left</a:t>
            </a:r>
            <a:endParaRPr lang="en-GB"/>
          </a:p>
        </p:txBody>
      </p:sp>
      <p:sp>
        <p:nvSpPr>
          <p:cNvPr id="14" name="Subtitle">
            <a:extLst>
              <a:ext uri="{FF2B5EF4-FFF2-40B4-BE49-F238E27FC236}">
                <a16:creationId xmlns:a16="http://schemas.microsoft.com/office/drawing/2014/main" id="{195C6DA3-059F-4EBD-85F5-F4BB34734E55}"/>
              </a:ext>
            </a:extLst>
          </p:cNvPr>
          <p:cNvSpPr>
            <a:spLocks noGrp="1"/>
          </p:cNvSpPr>
          <p:nvPr>
            <p:ph type="body" sz="quarter" idx="22" hasCustomPrompt="1"/>
          </p:nvPr>
        </p:nvSpPr>
        <p:spPr>
          <a:xfrm>
            <a:off x="450000" y="1241781"/>
            <a:ext cx="9341700" cy="312330"/>
          </a:xfrm>
          <a:noFill/>
        </p:spPr>
        <p:txBody>
          <a:bodyPr vert="horz" wrap="square" lIns="0" tIns="0" rIns="0" bIns="0" rtlCol="0">
            <a:spAutoFit/>
          </a:bodyPr>
          <a:lstStyle>
            <a:lvl1pPr>
              <a:lnSpc>
                <a:spcPct val="100000"/>
              </a:lnSpc>
              <a:defRPr lang="en-GB" sz="2000" b="1" dirty="0">
                <a:solidFill>
                  <a:schemeClr val="tx2"/>
                </a:solidFill>
              </a:defRPr>
            </a:lvl1pPr>
          </a:lstStyle>
          <a:p>
            <a:pPr lvl="0"/>
            <a:r>
              <a:rPr lang="en-GB"/>
              <a:t>Optional subtitle</a:t>
            </a:r>
          </a:p>
        </p:txBody>
      </p:sp>
      <p:sp>
        <p:nvSpPr>
          <p:cNvPr id="8" name="Image">
            <a:extLst>
              <a:ext uri="{FF2B5EF4-FFF2-40B4-BE49-F238E27FC236}">
                <a16:creationId xmlns:a16="http://schemas.microsoft.com/office/drawing/2014/main" id="{2C876A0F-342B-4DA5-8F94-BF6769465718}"/>
              </a:ext>
              <a:ext uri="{C183D7F6-B498-43B3-948B-1728B52AA6E4}">
                <adec:decorative xmlns:adec="http://schemas.microsoft.com/office/drawing/2017/decorative" val="1"/>
              </a:ext>
            </a:extLst>
          </p:cNvPr>
          <p:cNvSpPr>
            <a:spLocks noGrp="1"/>
          </p:cNvSpPr>
          <p:nvPr>
            <p:ph type="pic" sz="quarter" idx="21" hasCustomPrompt="1"/>
          </p:nvPr>
        </p:nvSpPr>
        <p:spPr>
          <a:xfrm>
            <a:off x="450000" y="1793228"/>
            <a:ext cx="3524250" cy="3877200"/>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3" name="Body">
            <a:extLst>
              <a:ext uri="{FF2B5EF4-FFF2-40B4-BE49-F238E27FC236}">
                <a16:creationId xmlns:a16="http://schemas.microsoft.com/office/drawing/2014/main" id="{1703231E-4063-4D72-A4F3-5BF19050C303}"/>
              </a:ext>
            </a:extLst>
          </p:cNvPr>
          <p:cNvSpPr>
            <a:spLocks noGrp="1"/>
          </p:cNvSpPr>
          <p:nvPr>
            <p:ph idx="1" hasCustomPrompt="1"/>
          </p:nvPr>
        </p:nvSpPr>
        <p:spPr>
          <a:xfrm>
            <a:off x="4342090" y="1793228"/>
            <a:ext cx="7406538" cy="3876675"/>
          </a:xfrm>
        </p:spPr>
        <p:txBody>
          <a:bodyPr numCol="2" spcCol="360000">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13" name="Base">
            <a:extLst>
              <a:ext uri="{FF2B5EF4-FFF2-40B4-BE49-F238E27FC236}">
                <a16:creationId xmlns:a16="http://schemas.microsoft.com/office/drawing/2014/main" id="{D617C24F-CCF9-4218-A73F-B9C0B458EEA9}"/>
              </a:ext>
            </a:extLst>
          </p:cNvPr>
          <p:cNvSpPr>
            <a:spLocks noGrp="1"/>
          </p:cNvSpPr>
          <p:nvPr>
            <p:ph type="body" sz="quarter" idx="18" hasCustomPrompt="1"/>
          </p:nvPr>
        </p:nvSpPr>
        <p:spPr>
          <a:xfrm>
            <a:off x="452897" y="5823783"/>
            <a:ext cx="11277975" cy="124906"/>
          </a:xfrm>
        </p:spPr>
        <p:txBody>
          <a:bodyPr wrap="square" lIns="0" anchor="b">
            <a:spAutoFit/>
          </a:bodyPr>
          <a:lstStyle>
            <a:lvl1pPr marL="0" indent="0" algn="r">
              <a:buNone/>
              <a:defRPr sz="800" b="0" i="1">
                <a:solidFill>
                  <a:schemeClr val="tx1">
                    <a:lumMod val="75000"/>
                    <a:lumOff val="25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Base and source info (delete if not necessary)</a:t>
            </a:r>
          </a:p>
        </p:txBody>
      </p:sp>
    </p:spTree>
    <p:extLst>
      <p:ext uri="{BB962C8B-B14F-4D97-AF65-F5344CB8AC3E}">
        <p14:creationId xmlns:p14="http://schemas.microsoft.com/office/powerpoint/2010/main" val="3569806101"/>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large_image_righ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6D9DDD4-2B79-45E9-AC30-6B167FBF8C70}"/>
              </a:ext>
            </a:extLst>
          </p:cNvPr>
          <p:cNvSpPr>
            <a:spLocks noGrp="1"/>
          </p:cNvSpPr>
          <p:nvPr>
            <p:ph type="sldNum" sz="quarter" idx="10"/>
          </p:nvPr>
        </p:nvSpPr>
        <p:spPr>
          <a:xfrm>
            <a:off x="437230" y="6279028"/>
            <a:ext cx="304370" cy="365125"/>
          </a:xfrm>
          <a:prstGeom prst="rect">
            <a:avLst/>
          </a:prstGeom>
        </p:spPr>
        <p:txBody>
          <a:bodyPr/>
          <a:lstStyle/>
          <a:p>
            <a:fld id="{D61AABEC-672F-4B68-B914-690DA978312C}" type="slidenum">
              <a:rPr lang="en-GB" smtClean="0"/>
              <a:pPr/>
              <a:t>‹#›</a:t>
            </a:fld>
            <a:r>
              <a:rPr lang="en-GB"/>
              <a:t>  </a:t>
            </a:r>
          </a:p>
        </p:txBody>
      </p:sp>
      <p:sp>
        <p:nvSpPr>
          <p:cNvPr id="2" name="Title 1" descr="Header">
            <a:extLst>
              <a:ext uri="{FF2B5EF4-FFF2-40B4-BE49-F238E27FC236}">
                <a16:creationId xmlns:a16="http://schemas.microsoft.com/office/drawing/2014/main" id="{88DD43FA-3336-4415-A3A6-54EA3C9BB987}"/>
              </a:ext>
            </a:extLst>
          </p:cNvPr>
          <p:cNvSpPr>
            <a:spLocks noGrp="1"/>
          </p:cNvSpPr>
          <p:nvPr>
            <p:ph type="title"/>
          </p:nvPr>
        </p:nvSpPr>
        <p:spPr>
          <a:xfrm>
            <a:off x="450000" y="396000"/>
            <a:ext cx="3526688" cy="1116250"/>
          </a:xfrm>
        </p:spPr>
        <p:txBody>
          <a:bodyPr/>
          <a:lstStyle/>
          <a:p>
            <a:r>
              <a:rPr lang="en-US"/>
              <a:t>Click to edit Master title style</a:t>
            </a:r>
            <a:endParaRPr lang="en-GB"/>
          </a:p>
        </p:txBody>
      </p:sp>
      <p:sp>
        <p:nvSpPr>
          <p:cNvPr id="7" name="Body">
            <a:extLst>
              <a:ext uri="{FF2B5EF4-FFF2-40B4-BE49-F238E27FC236}">
                <a16:creationId xmlns:a16="http://schemas.microsoft.com/office/drawing/2014/main" id="{65919DFD-5216-47CC-A2D5-A0B970BE9632}"/>
              </a:ext>
            </a:extLst>
          </p:cNvPr>
          <p:cNvSpPr>
            <a:spLocks noGrp="1"/>
          </p:cNvSpPr>
          <p:nvPr>
            <p:ph type="body" sz="quarter" idx="12"/>
          </p:nvPr>
        </p:nvSpPr>
        <p:spPr>
          <a:xfrm>
            <a:off x="442913" y="1784350"/>
            <a:ext cx="3527425" cy="4164013"/>
          </a:xfrm>
        </p:spPr>
        <p:txBody>
          <a:bodyPr/>
          <a:lstStyle/>
          <a:p>
            <a:pPr lvl="0"/>
            <a:r>
              <a:rPr lang="en-US"/>
              <a:t>Click to edit Master text styles</a:t>
            </a:r>
          </a:p>
          <a:p>
            <a:pPr lvl="1"/>
            <a:r>
              <a:rPr lang="en-US"/>
              <a:t>Second level</a:t>
            </a:r>
          </a:p>
          <a:p>
            <a:pPr lvl="2"/>
            <a:r>
              <a:rPr lang="en-US"/>
              <a:t>Third level</a:t>
            </a:r>
          </a:p>
        </p:txBody>
      </p:sp>
      <p:sp>
        <p:nvSpPr>
          <p:cNvPr id="5" name="Image">
            <a:extLst>
              <a:ext uri="{FF2B5EF4-FFF2-40B4-BE49-F238E27FC236}">
                <a16:creationId xmlns:a16="http://schemas.microsoft.com/office/drawing/2014/main" id="{BFEF5CD1-855B-4CD4-B475-6EB7E3D4DFC0}"/>
              </a:ext>
              <a:ext uri="{C183D7F6-B498-43B3-948B-1728B52AA6E4}">
                <adec:decorative xmlns:adec="http://schemas.microsoft.com/office/drawing/2017/decorative" val="1"/>
              </a:ext>
            </a:extLst>
          </p:cNvPr>
          <p:cNvSpPr>
            <a:spLocks noGrp="1"/>
          </p:cNvSpPr>
          <p:nvPr>
            <p:ph type="pic" sz="quarter" idx="11" hasCustomPrompt="1"/>
          </p:nvPr>
        </p:nvSpPr>
        <p:spPr>
          <a:xfrm>
            <a:off x="4332288" y="441325"/>
            <a:ext cx="7410450" cy="5507038"/>
          </a:xfrm>
          <a:pattFill prst="wdDnDiag">
            <a:fgClr>
              <a:schemeClr val="bg1">
                <a:lumMod val="85000"/>
              </a:schemeClr>
            </a:fgClr>
            <a:bgClr>
              <a:schemeClr val="bg1"/>
            </a:bgClr>
          </a:pattFill>
        </p:spPr>
        <p:txBody>
          <a:bodyPr/>
          <a:lstStyle>
            <a:lvl1pPr>
              <a:defRPr/>
            </a:lvl1pPr>
          </a:lstStyle>
          <a:p>
            <a:r>
              <a:rPr lang="en-GB"/>
              <a:t>Click to insert image</a:t>
            </a:r>
          </a:p>
        </p:txBody>
      </p:sp>
    </p:spTree>
    <p:extLst>
      <p:ext uri="{BB962C8B-B14F-4D97-AF65-F5344CB8AC3E}">
        <p14:creationId xmlns:p14="http://schemas.microsoft.com/office/powerpoint/2010/main" val="574311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large_image_lef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6D9DDD4-2B79-45E9-AC30-6B167FBF8C70}"/>
              </a:ext>
            </a:extLst>
          </p:cNvPr>
          <p:cNvSpPr>
            <a:spLocks noGrp="1"/>
          </p:cNvSpPr>
          <p:nvPr>
            <p:ph type="sldNum" sz="quarter" idx="10"/>
          </p:nvPr>
        </p:nvSpPr>
        <p:spPr>
          <a:xfrm>
            <a:off x="437230" y="6279028"/>
            <a:ext cx="304370" cy="365125"/>
          </a:xfrm>
          <a:prstGeom prst="rect">
            <a:avLst/>
          </a:prstGeom>
        </p:spPr>
        <p:txBody>
          <a:bodyPr/>
          <a:lstStyle/>
          <a:p>
            <a:fld id="{D61AABEC-672F-4B68-B914-690DA978312C}" type="slidenum">
              <a:rPr lang="en-GB" smtClean="0"/>
              <a:pPr/>
              <a:t>‹#›</a:t>
            </a:fld>
            <a:r>
              <a:rPr lang="en-GB"/>
              <a:t>  </a:t>
            </a:r>
          </a:p>
        </p:txBody>
      </p:sp>
      <p:sp>
        <p:nvSpPr>
          <p:cNvPr id="2" name="Title 1" descr="Header">
            <a:extLst>
              <a:ext uri="{FF2B5EF4-FFF2-40B4-BE49-F238E27FC236}">
                <a16:creationId xmlns:a16="http://schemas.microsoft.com/office/drawing/2014/main" id="{88DD43FA-3336-4415-A3A6-54EA3C9BB987}"/>
              </a:ext>
            </a:extLst>
          </p:cNvPr>
          <p:cNvSpPr>
            <a:spLocks noGrp="1"/>
          </p:cNvSpPr>
          <p:nvPr>
            <p:ph type="title"/>
          </p:nvPr>
        </p:nvSpPr>
        <p:spPr>
          <a:xfrm>
            <a:off x="8184232" y="450000"/>
            <a:ext cx="3526688" cy="1116250"/>
          </a:xfrm>
        </p:spPr>
        <p:txBody>
          <a:bodyPr/>
          <a:lstStyle/>
          <a:p>
            <a:r>
              <a:rPr lang="en-US"/>
              <a:t>Click to edit Master title style</a:t>
            </a:r>
            <a:endParaRPr lang="en-GB"/>
          </a:p>
        </p:txBody>
      </p:sp>
      <p:sp>
        <p:nvSpPr>
          <p:cNvPr id="5" name="Image">
            <a:extLst>
              <a:ext uri="{FF2B5EF4-FFF2-40B4-BE49-F238E27FC236}">
                <a16:creationId xmlns:a16="http://schemas.microsoft.com/office/drawing/2014/main" id="{BFEF5CD1-855B-4CD4-B475-6EB7E3D4DFC0}"/>
              </a:ext>
              <a:ext uri="{C183D7F6-B498-43B3-948B-1728B52AA6E4}">
                <adec:decorative xmlns:adec="http://schemas.microsoft.com/office/drawing/2017/decorative" val="1"/>
              </a:ext>
            </a:extLst>
          </p:cNvPr>
          <p:cNvSpPr>
            <a:spLocks noGrp="1"/>
          </p:cNvSpPr>
          <p:nvPr>
            <p:ph type="pic" sz="quarter" idx="11" hasCustomPrompt="1"/>
          </p:nvPr>
        </p:nvSpPr>
        <p:spPr>
          <a:xfrm>
            <a:off x="442913" y="441325"/>
            <a:ext cx="7410450" cy="5507038"/>
          </a:xfrm>
          <a:pattFill prst="wdDnDiag">
            <a:fgClr>
              <a:schemeClr val="bg1">
                <a:lumMod val="85000"/>
              </a:schemeClr>
            </a:fgClr>
            <a:bgClr>
              <a:schemeClr val="bg1"/>
            </a:bgClr>
          </a:pattFill>
        </p:spPr>
        <p:txBody>
          <a:bodyPr/>
          <a:lstStyle>
            <a:lvl1pPr>
              <a:defRPr/>
            </a:lvl1pPr>
          </a:lstStyle>
          <a:p>
            <a:r>
              <a:rPr lang="en-GB"/>
              <a:t>Click to insert image</a:t>
            </a:r>
          </a:p>
        </p:txBody>
      </p:sp>
      <p:sp>
        <p:nvSpPr>
          <p:cNvPr id="7" name="Body">
            <a:extLst>
              <a:ext uri="{FF2B5EF4-FFF2-40B4-BE49-F238E27FC236}">
                <a16:creationId xmlns:a16="http://schemas.microsoft.com/office/drawing/2014/main" id="{65919DFD-5216-47CC-A2D5-A0B970BE9632}"/>
              </a:ext>
            </a:extLst>
          </p:cNvPr>
          <p:cNvSpPr>
            <a:spLocks noGrp="1"/>
          </p:cNvSpPr>
          <p:nvPr>
            <p:ph type="body" sz="quarter" idx="12"/>
          </p:nvPr>
        </p:nvSpPr>
        <p:spPr>
          <a:xfrm>
            <a:off x="8223183" y="1784350"/>
            <a:ext cx="3526689" cy="4164013"/>
          </a:xfrm>
        </p:spPr>
        <p:txBody>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05059351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1_large_image_lef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6D9DDD4-2B79-45E9-AC30-6B167FBF8C70}"/>
              </a:ext>
            </a:extLst>
          </p:cNvPr>
          <p:cNvSpPr>
            <a:spLocks noGrp="1"/>
          </p:cNvSpPr>
          <p:nvPr>
            <p:ph type="sldNum" sz="quarter" idx="10"/>
          </p:nvPr>
        </p:nvSpPr>
        <p:spPr>
          <a:xfrm>
            <a:off x="437230" y="6279028"/>
            <a:ext cx="304370" cy="365125"/>
          </a:xfrm>
          <a:prstGeom prst="rect">
            <a:avLst/>
          </a:prstGeom>
        </p:spPr>
        <p:txBody>
          <a:bodyPr/>
          <a:lstStyle/>
          <a:p>
            <a:fld id="{D61AABEC-672F-4B68-B914-690DA978312C}" type="slidenum">
              <a:rPr lang="en-GB" smtClean="0"/>
              <a:pPr/>
              <a:t>‹#›</a:t>
            </a:fld>
            <a:r>
              <a:rPr lang="en-GB"/>
              <a:t>  </a:t>
            </a:r>
          </a:p>
        </p:txBody>
      </p:sp>
      <p:sp>
        <p:nvSpPr>
          <p:cNvPr id="2" name="Title 1" descr="Header">
            <a:extLst>
              <a:ext uri="{FF2B5EF4-FFF2-40B4-BE49-F238E27FC236}">
                <a16:creationId xmlns:a16="http://schemas.microsoft.com/office/drawing/2014/main" id="{88DD43FA-3336-4415-A3A6-54EA3C9BB987}"/>
              </a:ext>
            </a:extLst>
          </p:cNvPr>
          <p:cNvSpPr>
            <a:spLocks noGrp="1"/>
          </p:cNvSpPr>
          <p:nvPr>
            <p:ph type="title"/>
          </p:nvPr>
        </p:nvSpPr>
        <p:spPr>
          <a:xfrm>
            <a:off x="8184232" y="450000"/>
            <a:ext cx="3526688" cy="1116250"/>
          </a:xfrm>
        </p:spPr>
        <p:txBody>
          <a:bodyPr/>
          <a:lstStyle/>
          <a:p>
            <a:r>
              <a:rPr lang="en-US"/>
              <a:t>Click to edit Master title style</a:t>
            </a:r>
            <a:endParaRPr lang="en-GB"/>
          </a:p>
        </p:txBody>
      </p:sp>
      <p:sp>
        <p:nvSpPr>
          <p:cNvPr id="6" name="Chart area">
            <a:extLst>
              <a:ext uri="{FF2B5EF4-FFF2-40B4-BE49-F238E27FC236}">
                <a16:creationId xmlns:a16="http://schemas.microsoft.com/office/drawing/2014/main" id="{07E4EE98-E51F-4D00-A006-D7299F1A7A7C}"/>
              </a:ext>
              <a:ext uri="{C183D7F6-B498-43B3-948B-1728B52AA6E4}">
                <adec:decorative xmlns:adec="http://schemas.microsoft.com/office/drawing/2017/decorative" val="1"/>
              </a:ext>
            </a:extLst>
          </p:cNvPr>
          <p:cNvSpPr>
            <a:spLocks noGrp="1"/>
          </p:cNvSpPr>
          <p:nvPr>
            <p:ph sz="quarter" idx="13" hasCustomPrompt="1"/>
          </p:nvPr>
        </p:nvSpPr>
        <p:spPr>
          <a:xfrm>
            <a:off x="436563" y="441325"/>
            <a:ext cx="7419975" cy="5507038"/>
          </a:xfrm>
          <a:solidFill>
            <a:srgbClr val="E8E8E8"/>
          </a:solidFill>
        </p:spPr>
        <p:txBody>
          <a:bodyPr/>
          <a:lstStyle>
            <a:lvl1pPr>
              <a:defRPr/>
            </a:lvl1pPr>
          </a:lstStyle>
          <a:p>
            <a:pPr lvl="0"/>
            <a:r>
              <a:rPr lang="en-US"/>
              <a:t>Area for diagram/chart</a:t>
            </a:r>
            <a:endParaRPr lang="en-GB"/>
          </a:p>
        </p:txBody>
      </p:sp>
      <p:sp>
        <p:nvSpPr>
          <p:cNvPr id="7" name="Body text">
            <a:extLst>
              <a:ext uri="{FF2B5EF4-FFF2-40B4-BE49-F238E27FC236}">
                <a16:creationId xmlns:a16="http://schemas.microsoft.com/office/drawing/2014/main" id="{65919DFD-5216-47CC-A2D5-A0B970BE9632}"/>
              </a:ext>
            </a:extLst>
          </p:cNvPr>
          <p:cNvSpPr>
            <a:spLocks noGrp="1"/>
          </p:cNvSpPr>
          <p:nvPr>
            <p:ph type="body" sz="quarter" idx="12"/>
          </p:nvPr>
        </p:nvSpPr>
        <p:spPr>
          <a:xfrm>
            <a:off x="8223183" y="1784350"/>
            <a:ext cx="3526689" cy="4164013"/>
          </a:xfrm>
        </p:spPr>
        <p:txBody>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78516268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large_diagram_righ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6D9DDD4-2B79-45E9-AC30-6B167FBF8C70}"/>
              </a:ext>
            </a:extLst>
          </p:cNvPr>
          <p:cNvSpPr>
            <a:spLocks noGrp="1"/>
          </p:cNvSpPr>
          <p:nvPr>
            <p:ph type="sldNum" sz="quarter" idx="10"/>
          </p:nvPr>
        </p:nvSpPr>
        <p:spPr>
          <a:xfrm>
            <a:off x="437230" y="6279028"/>
            <a:ext cx="304370" cy="365125"/>
          </a:xfrm>
          <a:prstGeom prst="rect">
            <a:avLst/>
          </a:prstGeom>
        </p:spPr>
        <p:txBody>
          <a:bodyPr/>
          <a:lstStyle/>
          <a:p>
            <a:fld id="{D61AABEC-672F-4B68-B914-690DA978312C}" type="slidenum">
              <a:rPr lang="en-GB" smtClean="0"/>
              <a:pPr/>
              <a:t>‹#›</a:t>
            </a:fld>
            <a:r>
              <a:rPr lang="en-GB"/>
              <a:t>  </a:t>
            </a:r>
          </a:p>
        </p:txBody>
      </p:sp>
      <p:sp>
        <p:nvSpPr>
          <p:cNvPr id="2" name="Title 1" descr="Header">
            <a:extLst>
              <a:ext uri="{FF2B5EF4-FFF2-40B4-BE49-F238E27FC236}">
                <a16:creationId xmlns:a16="http://schemas.microsoft.com/office/drawing/2014/main" id="{88DD43FA-3336-4415-A3A6-54EA3C9BB987}"/>
              </a:ext>
            </a:extLst>
          </p:cNvPr>
          <p:cNvSpPr>
            <a:spLocks noGrp="1"/>
          </p:cNvSpPr>
          <p:nvPr>
            <p:ph type="title"/>
          </p:nvPr>
        </p:nvSpPr>
        <p:spPr>
          <a:xfrm>
            <a:off x="450000" y="396000"/>
            <a:ext cx="3526688" cy="1116250"/>
          </a:xfrm>
        </p:spPr>
        <p:txBody>
          <a:bodyPr/>
          <a:lstStyle/>
          <a:p>
            <a:r>
              <a:rPr lang="en-US"/>
              <a:t>Click to edit Master title style</a:t>
            </a:r>
            <a:endParaRPr lang="en-GB"/>
          </a:p>
        </p:txBody>
      </p:sp>
      <p:sp>
        <p:nvSpPr>
          <p:cNvPr id="7" name="Body">
            <a:extLst>
              <a:ext uri="{FF2B5EF4-FFF2-40B4-BE49-F238E27FC236}">
                <a16:creationId xmlns:a16="http://schemas.microsoft.com/office/drawing/2014/main" id="{65919DFD-5216-47CC-A2D5-A0B970BE9632}"/>
              </a:ext>
            </a:extLst>
          </p:cNvPr>
          <p:cNvSpPr>
            <a:spLocks noGrp="1"/>
          </p:cNvSpPr>
          <p:nvPr>
            <p:ph type="body" sz="quarter" idx="12"/>
          </p:nvPr>
        </p:nvSpPr>
        <p:spPr>
          <a:xfrm>
            <a:off x="442913" y="1784350"/>
            <a:ext cx="3527425" cy="4164013"/>
          </a:xfrm>
        </p:spPr>
        <p:txBody>
          <a:bodyPr/>
          <a:lstStyle/>
          <a:p>
            <a:pPr lvl="0"/>
            <a:r>
              <a:rPr lang="en-US"/>
              <a:t>Click to edit Master text styles</a:t>
            </a:r>
          </a:p>
          <a:p>
            <a:pPr lvl="1"/>
            <a:r>
              <a:rPr lang="en-US"/>
              <a:t>Second level</a:t>
            </a:r>
          </a:p>
          <a:p>
            <a:pPr lvl="2"/>
            <a:r>
              <a:rPr lang="en-US"/>
              <a:t>Third level</a:t>
            </a:r>
          </a:p>
        </p:txBody>
      </p:sp>
      <p:sp>
        <p:nvSpPr>
          <p:cNvPr id="8" name="Chart area">
            <a:extLst>
              <a:ext uri="{FF2B5EF4-FFF2-40B4-BE49-F238E27FC236}">
                <a16:creationId xmlns:a16="http://schemas.microsoft.com/office/drawing/2014/main" id="{F20073CF-87BF-427F-936A-47B5E1B160CF}"/>
              </a:ext>
            </a:extLst>
          </p:cNvPr>
          <p:cNvSpPr>
            <a:spLocks noGrp="1"/>
          </p:cNvSpPr>
          <p:nvPr>
            <p:ph sz="quarter" idx="13" hasCustomPrompt="1"/>
          </p:nvPr>
        </p:nvSpPr>
        <p:spPr>
          <a:xfrm>
            <a:off x="4332288" y="396000"/>
            <a:ext cx="7416800" cy="5552363"/>
          </a:xfrm>
          <a:solidFill>
            <a:srgbClr val="E8E8E8"/>
          </a:solidFill>
        </p:spPr>
        <p:txBody>
          <a:bodyPr/>
          <a:lstStyle>
            <a:lvl1pPr>
              <a:defRPr/>
            </a:lvl1pPr>
          </a:lstStyle>
          <a:p>
            <a:pPr lvl="0"/>
            <a:r>
              <a:rPr lang="en-US"/>
              <a:t>Area for diagram/chart</a:t>
            </a:r>
            <a:endParaRPr lang="en-GB"/>
          </a:p>
        </p:txBody>
      </p:sp>
    </p:spTree>
    <p:extLst>
      <p:ext uri="{BB962C8B-B14F-4D97-AF65-F5344CB8AC3E}">
        <p14:creationId xmlns:p14="http://schemas.microsoft.com/office/powerpoint/2010/main" val="197033413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p:cSld name="Custom Layout">
    <p:bg>
      <p:bgPr>
        <a:solidFill>
          <a:schemeClr val="tx2"/>
        </a:solidFill>
        <a:effectLst/>
      </p:bgPr>
    </p:bg>
    <p:spTree>
      <p:nvGrpSpPr>
        <p:cNvPr id="1" name=""/>
        <p:cNvGrpSpPr/>
        <p:nvPr/>
      </p:nvGrpSpPr>
      <p:grpSpPr>
        <a:xfrm>
          <a:off x="0" y="0"/>
          <a:ext cx="0" cy="0"/>
          <a:chOff x="0" y="0"/>
          <a:chExt cx="0" cy="0"/>
        </a:xfrm>
      </p:grpSpPr>
      <p:sp>
        <p:nvSpPr>
          <p:cNvPr id="5" name="Classification">
            <a:extLst>
              <a:ext uri="{FF2B5EF4-FFF2-40B4-BE49-F238E27FC236}">
                <a16:creationId xmlns:a16="http://schemas.microsoft.com/office/drawing/2014/main" id="{56D964B5-1B19-4CAC-8EEA-611D120F4FA3}"/>
              </a:ext>
              <a:ext uri="{C183D7F6-B498-43B3-948B-1728B52AA6E4}">
                <adec:decorative xmlns:adec="http://schemas.microsoft.com/office/drawing/2017/decorative" val="1"/>
              </a:ext>
            </a:extLst>
          </p:cNvPr>
          <p:cNvSpPr txBox="1">
            <a:spLocks/>
          </p:cNvSpPr>
          <p:nvPr/>
        </p:nvSpPr>
        <p:spPr>
          <a:xfrm>
            <a:off x="817200" y="6435130"/>
            <a:ext cx="3024550" cy="246221"/>
          </a:xfrm>
          <a:prstGeom prst="rect">
            <a:avLst/>
          </a:prstGeom>
        </p:spPr>
        <p:txBody>
          <a:bodyPr vert="horz" wrap="squar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sp>
        <p:nvSpPr>
          <p:cNvPr id="4" name="Rectangle 3">
            <a:extLst>
              <a:ext uri="{FF2B5EF4-FFF2-40B4-BE49-F238E27FC236}">
                <a16:creationId xmlns:a16="http://schemas.microsoft.com/office/drawing/2014/main" id="{A9B0BC83-0445-482F-AC6C-078CD21360E4}"/>
              </a:ext>
              <a:ext uri="{C183D7F6-B498-43B3-948B-1728B52AA6E4}">
                <adec:decorative xmlns:adec="http://schemas.microsoft.com/office/drawing/2017/decorative" val="1"/>
              </a:ext>
            </a:extLst>
          </p:cNvPr>
          <p:cNvSpPr/>
          <p:nvPr/>
        </p:nvSpPr>
        <p:spPr>
          <a:xfrm>
            <a:off x="3976688" y="0"/>
            <a:ext cx="821531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3" name="Slide Number Placeholder 2">
            <a:extLst>
              <a:ext uri="{FF2B5EF4-FFF2-40B4-BE49-F238E27FC236}">
                <a16:creationId xmlns:a16="http://schemas.microsoft.com/office/drawing/2014/main" id="{C774E6E9-0536-4F71-8AF1-A8F0BA1C78CE}"/>
              </a:ext>
            </a:extLst>
          </p:cNvPr>
          <p:cNvSpPr>
            <a:spLocks noGrp="1"/>
          </p:cNvSpPr>
          <p:nvPr>
            <p:ph type="sldNum" sz="quarter" idx="10"/>
          </p:nvPr>
        </p:nvSpPr>
        <p:spPr>
          <a:xfrm>
            <a:off x="437230" y="6279028"/>
            <a:ext cx="304370" cy="365125"/>
          </a:xfrm>
          <a:prstGeom prst="rect">
            <a:avLst/>
          </a:prstGeom>
        </p:spPr>
        <p:txBody>
          <a:bodyPr/>
          <a:lstStyle/>
          <a:p>
            <a:fld id="{D61AABEC-672F-4B68-B914-690DA978312C}" type="slidenum">
              <a:rPr lang="en-GB" smtClean="0"/>
              <a:pPr/>
              <a:t>‹#›</a:t>
            </a:fld>
            <a:r>
              <a:rPr lang="en-GB"/>
              <a:t>  </a:t>
            </a:r>
          </a:p>
        </p:txBody>
      </p:sp>
      <p:pic>
        <p:nvPicPr>
          <p:cNvPr id="8" name="Ipsos logo">
            <a:extLst>
              <a:ext uri="{FF2B5EF4-FFF2-40B4-BE49-F238E27FC236}">
                <a16:creationId xmlns:a16="http://schemas.microsoft.com/office/drawing/2014/main" id="{0CF3EDE8-272A-400C-8CD9-5B7565403E01}"/>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
        <p:nvSpPr>
          <p:cNvPr id="2" name="Title 1" descr="Header">
            <a:extLst>
              <a:ext uri="{FF2B5EF4-FFF2-40B4-BE49-F238E27FC236}">
                <a16:creationId xmlns:a16="http://schemas.microsoft.com/office/drawing/2014/main" id="{5744DE80-40DC-4859-B44C-73D5AD9E37B1}"/>
              </a:ext>
            </a:extLst>
          </p:cNvPr>
          <p:cNvSpPr>
            <a:spLocks noGrp="1"/>
          </p:cNvSpPr>
          <p:nvPr>
            <p:ph type="title"/>
          </p:nvPr>
        </p:nvSpPr>
        <p:spPr>
          <a:xfrm>
            <a:off x="450000" y="397170"/>
            <a:ext cx="3169500" cy="775597"/>
          </a:xfrm>
        </p:spPr>
        <p:txBody>
          <a:bodyPr/>
          <a:lstStyle>
            <a:lvl1pPr>
              <a:defRPr>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1265297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metary Tes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DF94BDD-BAE2-7DB5-135A-92642E7B469B}"/>
              </a:ext>
            </a:extLst>
          </p:cNvPr>
          <p:cNvSpPr/>
          <p:nvPr userDrawn="1"/>
        </p:nvSpPr>
        <p:spPr>
          <a:xfrm>
            <a:off x="333375" y="180975"/>
            <a:ext cx="3602038" cy="612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6" name="Title 5" descr="Header">
            <a:extLst>
              <a:ext uri="{FF2B5EF4-FFF2-40B4-BE49-F238E27FC236}">
                <a16:creationId xmlns:a16="http://schemas.microsoft.com/office/drawing/2014/main" id="{DB4D717C-E4C3-4FDF-8607-B34CB4CA1B3D}"/>
              </a:ext>
            </a:extLst>
          </p:cNvPr>
          <p:cNvSpPr>
            <a:spLocks noGrp="1"/>
          </p:cNvSpPr>
          <p:nvPr>
            <p:ph type="title"/>
          </p:nvPr>
        </p:nvSpPr>
        <p:spPr>
          <a:xfrm>
            <a:off x="335998" y="182467"/>
            <a:ext cx="3599415" cy="612815"/>
          </a:xfrm>
        </p:spPr>
        <p:txBody>
          <a:bodyPr lIns="180000" rIns="180000"/>
          <a:lstStyle>
            <a:lvl1pPr>
              <a:defRPr>
                <a:solidFill>
                  <a:schemeClr val="bg1"/>
                </a:solidFill>
              </a:defRPr>
            </a:lvl1pPr>
          </a:lstStyle>
          <a:p>
            <a:r>
              <a:rPr lang="en-US"/>
              <a:t>Click to edit Master title style</a:t>
            </a:r>
            <a:endParaRPr lang="en-GB"/>
          </a:p>
        </p:txBody>
      </p:sp>
      <p:sp>
        <p:nvSpPr>
          <p:cNvPr id="4" name="Slide Number Placeholder 3">
            <a:extLst>
              <a:ext uri="{FF2B5EF4-FFF2-40B4-BE49-F238E27FC236}">
                <a16:creationId xmlns:a16="http://schemas.microsoft.com/office/drawing/2014/main" id="{4D8E9BED-92FC-E36B-21AA-9CA02A2C23BB}"/>
              </a:ext>
            </a:extLst>
          </p:cNvPr>
          <p:cNvSpPr>
            <a:spLocks noGrp="1"/>
          </p:cNvSpPr>
          <p:nvPr>
            <p:ph type="sldNum" sz="quarter" idx="4"/>
          </p:nvPr>
        </p:nvSpPr>
        <p:spPr>
          <a:xfrm>
            <a:off x="335999" y="6318000"/>
            <a:ext cx="216000" cy="360000"/>
          </a:xfrm>
          <a:prstGeom prst="rect">
            <a:avLst/>
          </a:prstGeom>
          <a:noFill/>
        </p:spPr>
        <p:txBody>
          <a:bodyPr lIns="0" tIns="0" rIns="0" bIns="25200" anchor="b"/>
          <a:lstStyle>
            <a:lvl1pPr algn="l">
              <a:defRPr sz="800" b="1">
                <a:solidFill>
                  <a:srgbClr val="768692"/>
                </a:solidFill>
                <a:latin typeface="+mj-lt"/>
              </a:defRPr>
            </a:lvl1pPr>
          </a:lstStyle>
          <a:p>
            <a:fld id="{D61AABEC-672F-4B68-B914-690DA978312C}" type="slidenum">
              <a:rPr lang="en-GB" smtClean="0"/>
              <a:pPr/>
              <a:t>‹#›</a:t>
            </a:fld>
            <a:endParaRPr lang="en-GB"/>
          </a:p>
        </p:txBody>
      </p:sp>
      <p:sp>
        <p:nvSpPr>
          <p:cNvPr id="7" name="Text Placeholder 6">
            <a:extLst>
              <a:ext uri="{FF2B5EF4-FFF2-40B4-BE49-F238E27FC236}">
                <a16:creationId xmlns:a16="http://schemas.microsoft.com/office/drawing/2014/main" id="{6816DD32-5CDA-7433-68E8-208F72C4C403}"/>
              </a:ext>
            </a:extLst>
          </p:cNvPr>
          <p:cNvSpPr>
            <a:spLocks noGrp="1"/>
          </p:cNvSpPr>
          <p:nvPr>
            <p:ph type="body" sz="quarter" idx="19"/>
          </p:nvPr>
        </p:nvSpPr>
        <p:spPr>
          <a:xfrm>
            <a:off x="333375" y="1468009"/>
            <a:ext cx="3598863" cy="4500000"/>
          </a:xfrm>
        </p:spPr>
        <p:txBody>
          <a:bodyPr lIns="180000" rIns="180000"/>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
        <p:nvSpPr>
          <p:cNvPr id="8" name="Base">
            <a:extLst>
              <a:ext uri="{FF2B5EF4-FFF2-40B4-BE49-F238E27FC236}">
                <a16:creationId xmlns:a16="http://schemas.microsoft.com/office/drawing/2014/main" id="{D3F1AA50-3B2D-1A88-3D4C-68FA4FC9E497}"/>
              </a:ext>
            </a:extLst>
          </p:cNvPr>
          <p:cNvSpPr>
            <a:spLocks noGrp="1"/>
          </p:cNvSpPr>
          <p:nvPr>
            <p:ph type="body" sz="quarter" idx="18" hasCustomPrompt="1"/>
          </p:nvPr>
        </p:nvSpPr>
        <p:spPr>
          <a:xfrm>
            <a:off x="4295774" y="6149263"/>
            <a:ext cx="7561263" cy="159462"/>
          </a:xfrm>
        </p:spPr>
        <p:txBody>
          <a:bodyPr vert="horz" wrap="square" lIns="0" tIns="0" rIns="0" bIns="36000" rtlCol="0" anchor="b">
            <a:spAutoFit/>
          </a:bodyPr>
          <a:lstStyle>
            <a:lvl1pPr>
              <a:defRPr lang="en-GB" sz="800" i="0" dirty="0"/>
            </a:lvl1pPr>
          </a:lstStyle>
          <a:p>
            <a:pPr lvl="0">
              <a:lnSpc>
                <a:spcPct val="100000"/>
              </a:lnSpc>
              <a:spcAft>
                <a:spcPts val="0"/>
              </a:spcAft>
            </a:pPr>
            <a:r>
              <a:rPr lang="en-GB"/>
              <a:t>Base and source info (delete if not necessary)</a:t>
            </a:r>
          </a:p>
        </p:txBody>
      </p:sp>
    </p:spTree>
    <p:extLst>
      <p:ext uri="{BB962C8B-B14F-4D97-AF65-F5344CB8AC3E}">
        <p14:creationId xmlns:p14="http://schemas.microsoft.com/office/powerpoint/2010/main" val="193013587"/>
      </p:ext>
    </p:extLst>
  </p:cSld>
  <p:clrMapOvr>
    <a:masterClrMapping/>
  </p:clrMapOvr>
  <p:extLst>
    <p:ext uri="{DCECCB84-F9BA-43D5-87BE-67443E8EF086}">
      <p15:sldGuideLst xmlns:p15="http://schemas.microsoft.com/office/powerpoint/2012/main"/>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half_fullbleedimage_right">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AED4CF6-F266-4747-9A04-A15AF83A9424}"/>
              </a:ext>
            </a:extLst>
          </p:cNvPr>
          <p:cNvSpPr>
            <a:spLocks noGrp="1"/>
          </p:cNvSpPr>
          <p:nvPr>
            <p:ph type="sldNum" sz="quarter" idx="20"/>
          </p:nvPr>
        </p:nvSpPr>
        <p:spPr>
          <a:xfrm>
            <a:off x="437230" y="6279028"/>
            <a:ext cx="304370" cy="365125"/>
          </a:xfrm>
          <a:prstGeom prst="rect">
            <a:avLst/>
          </a:prstGeom>
        </p:spPr>
        <p:txBody>
          <a:bodyPr/>
          <a:lstStyle/>
          <a:p>
            <a:fld id="{D61AABEC-672F-4B68-B914-690DA978312C}" type="slidenum">
              <a:rPr lang="en-GB" smtClean="0"/>
              <a:pPr/>
              <a:t>‹#›</a:t>
            </a:fld>
            <a:r>
              <a:rPr lang="en-GB"/>
              <a:t>  </a:t>
            </a:r>
          </a:p>
        </p:txBody>
      </p:sp>
      <p:sp>
        <p:nvSpPr>
          <p:cNvPr id="7" name="Title 6" descr="Header">
            <a:extLst>
              <a:ext uri="{FF2B5EF4-FFF2-40B4-BE49-F238E27FC236}">
                <a16:creationId xmlns:a16="http://schemas.microsoft.com/office/drawing/2014/main" id="{B80FCDC1-4ADD-40AF-8A4F-44573B1258DA}"/>
              </a:ext>
            </a:extLst>
          </p:cNvPr>
          <p:cNvSpPr>
            <a:spLocks noGrp="1"/>
          </p:cNvSpPr>
          <p:nvPr>
            <p:ph type="title"/>
          </p:nvPr>
        </p:nvSpPr>
        <p:spPr>
          <a:xfrm>
            <a:off x="450000" y="397170"/>
            <a:ext cx="5456880" cy="775597"/>
          </a:xfrm>
        </p:spPr>
        <p:txBody>
          <a:bodyPr/>
          <a:lstStyle/>
          <a:p>
            <a:r>
              <a:rPr lang="en-US"/>
              <a:t>Click to edit Master title style</a:t>
            </a:r>
            <a:endParaRPr lang="en-GB"/>
          </a:p>
        </p:txBody>
      </p:sp>
      <p:sp>
        <p:nvSpPr>
          <p:cNvPr id="11" name="Subtitle">
            <a:extLst>
              <a:ext uri="{FF2B5EF4-FFF2-40B4-BE49-F238E27FC236}">
                <a16:creationId xmlns:a16="http://schemas.microsoft.com/office/drawing/2014/main" id="{4C7002A5-7F55-427A-9382-A6BAE40CADF3}"/>
              </a:ext>
            </a:extLst>
          </p:cNvPr>
          <p:cNvSpPr>
            <a:spLocks noGrp="1"/>
          </p:cNvSpPr>
          <p:nvPr>
            <p:ph type="body" sz="quarter" idx="19" hasCustomPrompt="1"/>
          </p:nvPr>
        </p:nvSpPr>
        <p:spPr>
          <a:xfrm>
            <a:off x="450000" y="1241781"/>
            <a:ext cx="5456880" cy="312330"/>
          </a:xfrm>
          <a:noFill/>
        </p:spPr>
        <p:txBody>
          <a:bodyPr vert="horz" wrap="square" lIns="0" tIns="0" rIns="0" bIns="0" rtlCol="0">
            <a:spAutoFit/>
          </a:bodyPr>
          <a:lstStyle>
            <a:lvl1pPr>
              <a:lnSpc>
                <a:spcPct val="100000"/>
              </a:lnSpc>
              <a:defRPr lang="en-GB" sz="2000" b="1" dirty="0">
                <a:solidFill>
                  <a:schemeClr val="tx2"/>
                </a:solidFill>
              </a:defRPr>
            </a:lvl1pPr>
          </a:lstStyle>
          <a:p>
            <a:pPr lvl="0"/>
            <a:r>
              <a:rPr lang="en-GB"/>
              <a:t>Optional subtitle</a:t>
            </a:r>
          </a:p>
        </p:txBody>
      </p:sp>
      <p:sp>
        <p:nvSpPr>
          <p:cNvPr id="3" name="Body">
            <a:extLst>
              <a:ext uri="{FF2B5EF4-FFF2-40B4-BE49-F238E27FC236}">
                <a16:creationId xmlns:a16="http://schemas.microsoft.com/office/drawing/2014/main" id="{1703231E-4063-4D72-A4F3-5BF19050C303}"/>
              </a:ext>
            </a:extLst>
          </p:cNvPr>
          <p:cNvSpPr>
            <a:spLocks noGrp="1"/>
          </p:cNvSpPr>
          <p:nvPr>
            <p:ph idx="1" hasCustomPrompt="1"/>
          </p:nvPr>
        </p:nvSpPr>
        <p:spPr>
          <a:xfrm>
            <a:off x="450000" y="1792800"/>
            <a:ext cx="5456880" cy="3876675"/>
          </a:xfrm>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13" name="Base">
            <a:extLst>
              <a:ext uri="{FF2B5EF4-FFF2-40B4-BE49-F238E27FC236}">
                <a16:creationId xmlns:a16="http://schemas.microsoft.com/office/drawing/2014/main" id="{D58A9A18-62FA-4343-AEF9-277C2D87FB54}"/>
              </a:ext>
            </a:extLst>
          </p:cNvPr>
          <p:cNvSpPr>
            <a:spLocks noGrp="1"/>
          </p:cNvSpPr>
          <p:nvPr>
            <p:ph type="body" sz="quarter" idx="18" hasCustomPrompt="1"/>
          </p:nvPr>
        </p:nvSpPr>
        <p:spPr>
          <a:xfrm>
            <a:off x="442913" y="5823783"/>
            <a:ext cx="5468184" cy="124906"/>
          </a:xfrm>
        </p:spPr>
        <p:txBody>
          <a:bodyPr wrap="square" lIns="0" anchor="b">
            <a:spAutoFit/>
          </a:bodyPr>
          <a:lstStyle>
            <a:lvl1pPr marL="0" indent="0" algn="r">
              <a:buNone/>
              <a:defRPr sz="800" b="0" i="1">
                <a:solidFill>
                  <a:schemeClr val="tx1">
                    <a:lumMod val="75000"/>
                    <a:lumOff val="25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Base and source info (delete if not necessary)</a:t>
            </a:r>
          </a:p>
        </p:txBody>
      </p:sp>
      <p:sp>
        <p:nvSpPr>
          <p:cNvPr id="4" name="Image">
            <a:extLst>
              <a:ext uri="{FF2B5EF4-FFF2-40B4-BE49-F238E27FC236}">
                <a16:creationId xmlns:a16="http://schemas.microsoft.com/office/drawing/2014/main" id="{9A0D6813-5DEE-4281-B97D-2F3EDA18734E}"/>
              </a:ext>
              <a:ext uri="{C183D7F6-B498-43B3-948B-1728B52AA6E4}">
                <adec:decorative xmlns:adec="http://schemas.microsoft.com/office/drawing/2017/decorative" val="1"/>
              </a:ext>
            </a:extLst>
          </p:cNvPr>
          <p:cNvSpPr>
            <a:spLocks noGrp="1"/>
          </p:cNvSpPr>
          <p:nvPr>
            <p:ph type="pic" sz="quarter" idx="21"/>
          </p:nvPr>
        </p:nvSpPr>
        <p:spPr>
          <a:xfrm>
            <a:off x="6267450" y="0"/>
            <a:ext cx="5924550" cy="6858000"/>
          </a:xfrm>
          <a:pattFill prst="wdUpDiag">
            <a:fgClr>
              <a:srgbClr val="E8E8E8"/>
            </a:fgClr>
            <a:bgClr>
              <a:schemeClr val="bg1"/>
            </a:bgClr>
          </a:pattFill>
        </p:spPr>
        <p:txBody>
          <a:bodyPr/>
          <a:lstStyle/>
          <a:p>
            <a:r>
              <a:rPr lang="en-US"/>
              <a:t>Click icon to add picture</a:t>
            </a:r>
            <a:endParaRPr lang="en-GB"/>
          </a:p>
        </p:txBody>
      </p:sp>
      <p:pic>
        <p:nvPicPr>
          <p:cNvPr id="9" name="Ipsos logo" descr="Logo&#10;&#10;Description automatically generated">
            <a:extLst>
              <a:ext uri="{FF2B5EF4-FFF2-40B4-BE49-F238E27FC236}">
                <a16:creationId xmlns:a16="http://schemas.microsoft.com/office/drawing/2014/main" id="{1E450AF6-D8FB-4962-9CF0-E1A56BDEC1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Tree>
    <p:extLst>
      <p:ext uri="{BB962C8B-B14F-4D97-AF65-F5344CB8AC3E}">
        <p14:creationId xmlns:p14="http://schemas.microsoft.com/office/powerpoint/2010/main" val="372834572"/>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half_fullbleedimage_left">
    <p:spTree>
      <p:nvGrpSpPr>
        <p:cNvPr id="1" name=""/>
        <p:cNvGrpSpPr/>
        <p:nvPr/>
      </p:nvGrpSpPr>
      <p:grpSpPr>
        <a:xfrm>
          <a:off x="0" y="0"/>
          <a:ext cx="0" cy="0"/>
          <a:chOff x="0" y="0"/>
          <a:chExt cx="0" cy="0"/>
        </a:xfrm>
      </p:grpSpPr>
      <p:sp>
        <p:nvSpPr>
          <p:cNvPr id="4" name="Image">
            <a:extLst>
              <a:ext uri="{FF2B5EF4-FFF2-40B4-BE49-F238E27FC236}">
                <a16:creationId xmlns:a16="http://schemas.microsoft.com/office/drawing/2014/main" id="{9A0D6813-5DEE-4281-B97D-2F3EDA18734E}"/>
              </a:ext>
              <a:ext uri="{C183D7F6-B498-43B3-948B-1728B52AA6E4}">
                <adec:decorative xmlns:adec="http://schemas.microsoft.com/office/drawing/2017/decorative" val="1"/>
              </a:ext>
            </a:extLst>
          </p:cNvPr>
          <p:cNvSpPr>
            <a:spLocks noGrp="1"/>
          </p:cNvSpPr>
          <p:nvPr>
            <p:ph type="pic" sz="quarter" idx="21"/>
          </p:nvPr>
        </p:nvSpPr>
        <p:spPr>
          <a:xfrm>
            <a:off x="0" y="0"/>
            <a:ext cx="5924550" cy="6858000"/>
          </a:xfrm>
          <a:pattFill prst="wdUpDiag">
            <a:fgClr>
              <a:srgbClr val="E8E8E8"/>
            </a:fgClr>
            <a:bgClr>
              <a:schemeClr val="bg1"/>
            </a:bgClr>
          </a:pattFill>
        </p:spPr>
        <p:txBody>
          <a:bodyPr/>
          <a:lstStyle/>
          <a:p>
            <a:r>
              <a:rPr lang="en-US"/>
              <a:t>Click icon to add picture</a:t>
            </a:r>
            <a:endParaRPr lang="en-GB"/>
          </a:p>
        </p:txBody>
      </p:sp>
      <p:sp>
        <p:nvSpPr>
          <p:cNvPr id="8" name="Slide Number Placeholder 7">
            <a:extLst>
              <a:ext uri="{FF2B5EF4-FFF2-40B4-BE49-F238E27FC236}">
                <a16:creationId xmlns:a16="http://schemas.microsoft.com/office/drawing/2014/main" id="{8AED4CF6-F266-4747-9A04-A15AF83A9424}"/>
              </a:ext>
            </a:extLst>
          </p:cNvPr>
          <p:cNvSpPr>
            <a:spLocks noGrp="1"/>
          </p:cNvSpPr>
          <p:nvPr>
            <p:ph type="sldNum" sz="quarter" idx="20"/>
          </p:nvPr>
        </p:nvSpPr>
        <p:spPr>
          <a:xfrm>
            <a:off x="437230" y="6279028"/>
            <a:ext cx="304370" cy="365125"/>
          </a:xfrm>
          <a:prstGeom prst="rect">
            <a:avLst/>
          </a:prstGeom>
        </p:spPr>
        <p:txBody>
          <a:bodyPr/>
          <a:lstStyle/>
          <a:p>
            <a:fld id="{D61AABEC-672F-4B68-B914-690DA978312C}" type="slidenum">
              <a:rPr lang="en-GB" smtClean="0"/>
              <a:pPr/>
              <a:t>‹#›</a:t>
            </a:fld>
            <a:r>
              <a:rPr lang="en-GB"/>
              <a:t>  </a:t>
            </a:r>
          </a:p>
        </p:txBody>
      </p:sp>
      <p:sp>
        <p:nvSpPr>
          <p:cNvPr id="7" name="Title 6" descr="Header">
            <a:extLst>
              <a:ext uri="{FF2B5EF4-FFF2-40B4-BE49-F238E27FC236}">
                <a16:creationId xmlns:a16="http://schemas.microsoft.com/office/drawing/2014/main" id="{B80FCDC1-4ADD-40AF-8A4F-44573B1258DA}"/>
              </a:ext>
            </a:extLst>
          </p:cNvPr>
          <p:cNvSpPr>
            <a:spLocks noGrp="1"/>
          </p:cNvSpPr>
          <p:nvPr>
            <p:ph type="title"/>
          </p:nvPr>
        </p:nvSpPr>
        <p:spPr>
          <a:xfrm>
            <a:off x="6279300" y="397170"/>
            <a:ext cx="5456880" cy="775597"/>
          </a:xfrm>
        </p:spPr>
        <p:txBody>
          <a:bodyPr/>
          <a:lstStyle/>
          <a:p>
            <a:r>
              <a:rPr lang="en-US"/>
              <a:t>Click to edit Master title style</a:t>
            </a:r>
            <a:endParaRPr lang="en-GB"/>
          </a:p>
        </p:txBody>
      </p:sp>
      <p:sp>
        <p:nvSpPr>
          <p:cNvPr id="11" name="Title">
            <a:extLst>
              <a:ext uri="{FF2B5EF4-FFF2-40B4-BE49-F238E27FC236}">
                <a16:creationId xmlns:a16="http://schemas.microsoft.com/office/drawing/2014/main" id="{4C7002A5-7F55-427A-9382-A6BAE40CADF3}"/>
              </a:ext>
            </a:extLst>
          </p:cNvPr>
          <p:cNvSpPr>
            <a:spLocks noGrp="1"/>
          </p:cNvSpPr>
          <p:nvPr>
            <p:ph type="body" sz="quarter" idx="19" hasCustomPrompt="1"/>
          </p:nvPr>
        </p:nvSpPr>
        <p:spPr>
          <a:xfrm>
            <a:off x="6279300" y="1241781"/>
            <a:ext cx="2019784" cy="312330"/>
          </a:xfrm>
          <a:noFill/>
        </p:spPr>
        <p:txBody>
          <a:bodyPr vert="horz" wrap="none" lIns="0" tIns="0" rIns="0" bIns="0" rtlCol="0">
            <a:spAutoFit/>
          </a:bodyPr>
          <a:lstStyle>
            <a:lvl1pPr>
              <a:lnSpc>
                <a:spcPct val="100000"/>
              </a:lnSpc>
              <a:defRPr lang="en-GB" sz="2000" b="1" dirty="0">
                <a:solidFill>
                  <a:schemeClr val="tx2"/>
                </a:solidFill>
              </a:defRPr>
            </a:lvl1pPr>
          </a:lstStyle>
          <a:p>
            <a:pPr lvl="0"/>
            <a:r>
              <a:rPr lang="en-GB"/>
              <a:t>Optional subtitle</a:t>
            </a:r>
          </a:p>
        </p:txBody>
      </p:sp>
      <p:sp>
        <p:nvSpPr>
          <p:cNvPr id="3" name="Body">
            <a:extLst>
              <a:ext uri="{FF2B5EF4-FFF2-40B4-BE49-F238E27FC236}">
                <a16:creationId xmlns:a16="http://schemas.microsoft.com/office/drawing/2014/main" id="{1703231E-4063-4D72-A4F3-5BF19050C303}"/>
              </a:ext>
            </a:extLst>
          </p:cNvPr>
          <p:cNvSpPr>
            <a:spLocks noGrp="1"/>
          </p:cNvSpPr>
          <p:nvPr>
            <p:ph idx="1" hasCustomPrompt="1"/>
          </p:nvPr>
        </p:nvSpPr>
        <p:spPr>
          <a:xfrm>
            <a:off x="6279300" y="1792800"/>
            <a:ext cx="5456880" cy="3876675"/>
          </a:xfrm>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2" name="Classification">
            <a:extLst>
              <a:ext uri="{FF2B5EF4-FFF2-40B4-BE49-F238E27FC236}">
                <a16:creationId xmlns:a16="http://schemas.microsoft.com/office/drawing/2014/main" id="{DA105F9F-8D33-E54B-9209-51CFA9B6B2B1}"/>
              </a:ext>
              <a:ext uri="{C183D7F6-B498-43B3-948B-1728B52AA6E4}">
                <adec:decorative xmlns:adec="http://schemas.microsoft.com/office/drawing/2017/decorative" val="1"/>
              </a:ext>
            </a:extLst>
          </p:cNvPr>
          <p:cNvSpPr txBox="1">
            <a:spLocks/>
          </p:cNvSpPr>
          <p:nvPr userDrawn="1"/>
        </p:nvSpPr>
        <p:spPr>
          <a:xfrm>
            <a:off x="817200" y="6515735"/>
            <a:ext cx="5107167"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800">
                <a:solidFill>
                  <a:schemeClr val="bg1"/>
                </a:solidFill>
              </a:rPr>
              <a:t>© Ipsos | GPPS National Summary Report - Chart Samples | January 2024 | Version 1 | Public | Client Use Only</a:t>
            </a:r>
            <a:endParaRPr lang="en-US" sz="800">
              <a:solidFill>
                <a:schemeClr val="bg1"/>
              </a:solidFill>
            </a:endParaRPr>
          </a:p>
        </p:txBody>
      </p:sp>
    </p:spTree>
    <p:extLst>
      <p:ext uri="{BB962C8B-B14F-4D97-AF65-F5344CB8AC3E}">
        <p14:creationId xmlns:p14="http://schemas.microsoft.com/office/powerpoint/2010/main" val="1733958337"/>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diagram_area_left_text_right">
    <p:spTree>
      <p:nvGrpSpPr>
        <p:cNvPr id="1" name=""/>
        <p:cNvGrpSpPr/>
        <p:nvPr/>
      </p:nvGrpSpPr>
      <p:grpSpPr>
        <a:xfrm>
          <a:off x="0" y="0"/>
          <a:ext cx="0" cy="0"/>
          <a:chOff x="0" y="0"/>
          <a:chExt cx="0" cy="0"/>
        </a:xfrm>
      </p:grpSpPr>
      <p:sp>
        <p:nvSpPr>
          <p:cNvPr id="14" name="Slide Number Placeholder 15">
            <a:extLst>
              <a:ext uri="{FF2B5EF4-FFF2-40B4-BE49-F238E27FC236}">
                <a16:creationId xmlns:a16="http://schemas.microsoft.com/office/drawing/2014/main" id="{BF2DD637-BBA1-47D0-B4B8-B7E7A6A2DF1F}"/>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5" name="Title 4" descr="Header">
            <a:extLst>
              <a:ext uri="{FF2B5EF4-FFF2-40B4-BE49-F238E27FC236}">
                <a16:creationId xmlns:a16="http://schemas.microsoft.com/office/drawing/2014/main" id="{3C789C5D-08E7-4665-B3A8-8305CB4DF9FB}"/>
              </a:ext>
            </a:extLst>
          </p:cNvPr>
          <p:cNvSpPr>
            <a:spLocks noGrp="1"/>
          </p:cNvSpPr>
          <p:nvPr>
            <p:ph type="title"/>
          </p:nvPr>
        </p:nvSpPr>
        <p:spPr/>
        <p:txBody>
          <a:bodyPr/>
          <a:lstStyle/>
          <a:p>
            <a:r>
              <a:rPr lang="en-US"/>
              <a:t>Click to edit Master title style</a:t>
            </a:r>
            <a:endParaRPr lang="en-GB"/>
          </a:p>
        </p:txBody>
      </p:sp>
      <p:sp>
        <p:nvSpPr>
          <p:cNvPr id="11" name="Subtitle">
            <a:extLst>
              <a:ext uri="{FF2B5EF4-FFF2-40B4-BE49-F238E27FC236}">
                <a16:creationId xmlns:a16="http://schemas.microsoft.com/office/drawing/2014/main" id="{B63BB4B1-C751-4EA9-9308-214F2080D300}"/>
              </a:ext>
            </a:extLst>
          </p:cNvPr>
          <p:cNvSpPr>
            <a:spLocks noGrp="1"/>
          </p:cNvSpPr>
          <p:nvPr>
            <p:ph type="body" sz="quarter" idx="15" hasCustomPrompt="1"/>
          </p:nvPr>
        </p:nvSpPr>
        <p:spPr>
          <a:xfrm>
            <a:off x="449999" y="1241781"/>
            <a:ext cx="9341699" cy="312330"/>
          </a:xfrm>
          <a:noFill/>
        </p:spPr>
        <p:txBody>
          <a:bodyPr vert="horz" wrap="square" lIns="0" tIns="0" rIns="0" bIns="0" rtlCol="0">
            <a:spAutoFit/>
          </a:bodyPr>
          <a:lstStyle>
            <a:lvl1pPr>
              <a:lnSpc>
                <a:spcPct val="100000"/>
              </a:lnSpc>
              <a:defRPr lang="en-GB" sz="2000" b="1" dirty="0">
                <a:solidFill>
                  <a:schemeClr val="tx2"/>
                </a:solidFill>
              </a:defRPr>
            </a:lvl1pPr>
          </a:lstStyle>
          <a:p>
            <a:pPr lvl="0"/>
            <a:r>
              <a:rPr lang="en-GB"/>
              <a:t>Optional subtitle</a:t>
            </a:r>
          </a:p>
        </p:txBody>
      </p:sp>
      <p:sp>
        <p:nvSpPr>
          <p:cNvPr id="3" name="Body">
            <a:extLst>
              <a:ext uri="{FF2B5EF4-FFF2-40B4-BE49-F238E27FC236}">
                <a16:creationId xmlns:a16="http://schemas.microsoft.com/office/drawing/2014/main" id="{1703231E-4063-4D72-A4F3-5BF19050C303}"/>
              </a:ext>
            </a:extLst>
          </p:cNvPr>
          <p:cNvSpPr>
            <a:spLocks noGrp="1"/>
          </p:cNvSpPr>
          <p:nvPr>
            <p:ph idx="1" hasCustomPrompt="1"/>
          </p:nvPr>
        </p:nvSpPr>
        <p:spPr>
          <a:xfrm>
            <a:off x="8202612" y="1793228"/>
            <a:ext cx="3535115" cy="3876675"/>
          </a:xfrm>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6" name="Chart diagram area">
            <a:extLst>
              <a:ext uri="{FF2B5EF4-FFF2-40B4-BE49-F238E27FC236}">
                <a16:creationId xmlns:a16="http://schemas.microsoft.com/office/drawing/2014/main" id="{675ABD26-27A1-49BA-B8BB-4F8938E75476}"/>
              </a:ext>
            </a:extLst>
          </p:cNvPr>
          <p:cNvSpPr>
            <a:spLocks noGrp="1"/>
          </p:cNvSpPr>
          <p:nvPr>
            <p:ph sz="quarter" idx="19" hasCustomPrompt="1"/>
          </p:nvPr>
        </p:nvSpPr>
        <p:spPr>
          <a:xfrm>
            <a:off x="450000" y="1793875"/>
            <a:ext cx="7419975" cy="3876675"/>
          </a:xfrm>
          <a:solidFill>
            <a:srgbClr val="E8E8E8"/>
          </a:solidFill>
        </p:spPr>
        <p:txBody>
          <a:bodyPr/>
          <a:lstStyle>
            <a:lvl1pPr>
              <a:defRPr/>
            </a:lvl1pPr>
          </a:lstStyle>
          <a:p>
            <a:pPr lvl="0"/>
            <a:r>
              <a:rPr lang="en-US"/>
              <a:t>Insert diagram or visual content here</a:t>
            </a:r>
          </a:p>
        </p:txBody>
      </p:sp>
      <p:sp>
        <p:nvSpPr>
          <p:cNvPr id="12" name="Base">
            <a:extLst>
              <a:ext uri="{FF2B5EF4-FFF2-40B4-BE49-F238E27FC236}">
                <a16:creationId xmlns:a16="http://schemas.microsoft.com/office/drawing/2014/main" id="{AC805011-47E8-4CDB-9BE1-44E4E27D58C9}"/>
              </a:ext>
            </a:extLst>
          </p:cNvPr>
          <p:cNvSpPr>
            <a:spLocks noGrp="1"/>
          </p:cNvSpPr>
          <p:nvPr>
            <p:ph type="body" sz="quarter" idx="18" hasCustomPrompt="1"/>
          </p:nvPr>
        </p:nvSpPr>
        <p:spPr>
          <a:xfrm>
            <a:off x="452897" y="5823783"/>
            <a:ext cx="11277975" cy="124906"/>
          </a:xfrm>
        </p:spPr>
        <p:txBody>
          <a:bodyPr wrap="square" lIns="0" anchor="b">
            <a:spAutoFit/>
          </a:bodyPr>
          <a:lstStyle>
            <a:lvl1pPr marL="0" indent="0" algn="r">
              <a:buNone/>
              <a:defRPr sz="800" b="0" i="1">
                <a:solidFill>
                  <a:schemeClr val="tx1">
                    <a:lumMod val="75000"/>
                    <a:lumOff val="25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Base and source info (delete if not necessary)</a:t>
            </a:r>
          </a:p>
        </p:txBody>
      </p:sp>
    </p:spTree>
    <p:extLst>
      <p:ext uri="{BB962C8B-B14F-4D97-AF65-F5344CB8AC3E}">
        <p14:creationId xmlns:p14="http://schemas.microsoft.com/office/powerpoint/2010/main" val="757194446"/>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text left_diagram_area_right">
    <p:spTree>
      <p:nvGrpSpPr>
        <p:cNvPr id="1" name=""/>
        <p:cNvGrpSpPr/>
        <p:nvPr/>
      </p:nvGrpSpPr>
      <p:grpSpPr>
        <a:xfrm>
          <a:off x="0" y="0"/>
          <a:ext cx="0" cy="0"/>
          <a:chOff x="0" y="0"/>
          <a:chExt cx="0" cy="0"/>
        </a:xfrm>
      </p:grpSpPr>
      <p:sp>
        <p:nvSpPr>
          <p:cNvPr id="13" name="Slide Number Placeholder 12">
            <a:extLst>
              <a:ext uri="{FF2B5EF4-FFF2-40B4-BE49-F238E27FC236}">
                <a16:creationId xmlns:a16="http://schemas.microsoft.com/office/drawing/2014/main" id="{1B292489-1F70-4A53-A48A-28BCC1263BF1}"/>
              </a:ext>
            </a:extLst>
          </p:cNvPr>
          <p:cNvSpPr>
            <a:spLocks noGrp="1"/>
          </p:cNvSpPr>
          <p:nvPr>
            <p:ph type="sldNum" sz="quarter" idx="20"/>
          </p:nvPr>
        </p:nvSpPr>
        <p:spPr>
          <a:xfrm>
            <a:off x="437230" y="6279028"/>
            <a:ext cx="304370" cy="365125"/>
          </a:xfrm>
          <a:prstGeom prst="rect">
            <a:avLst/>
          </a:prstGeom>
        </p:spPr>
        <p:txBody>
          <a:bodyPr/>
          <a:lstStyle/>
          <a:p>
            <a:fld id="{D61AABEC-672F-4B68-B914-690DA978312C}" type="slidenum">
              <a:rPr lang="en-GB" smtClean="0"/>
              <a:pPr/>
              <a:t>‹#›</a:t>
            </a:fld>
            <a:r>
              <a:rPr lang="en-GB"/>
              <a:t>  </a:t>
            </a:r>
          </a:p>
        </p:txBody>
      </p:sp>
      <p:sp>
        <p:nvSpPr>
          <p:cNvPr id="5" name="Title 4" descr="Header">
            <a:extLst>
              <a:ext uri="{FF2B5EF4-FFF2-40B4-BE49-F238E27FC236}">
                <a16:creationId xmlns:a16="http://schemas.microsoft.com/office/drawing/2014/main" id="{4E7DB10B-B766-4A3C-BABF-17B2D91DB2CE}"/>
              </a:ext>
            </a:extLst>
          </p:cNvPr>
          <p:cNvSpPr>
            <a:spLocks noGrp="1"/>
          </p:cNvSpPr>
          <p:nvPr>
            <p:ph type="title"/>
          </p:nvPr>
        </p:nvSpPr>
        <p:spPr/>
        <p:txBody>
          <a:bodyPr/>
          <a:lstStyle/>
          <a:p>
            <a:r>
              <a:rPr lang="en-US"/>
              <a:t>Click to edit Master title style</a:t>
            </a:r>
            <a:endParaRPr lang="en-GB"/>
          </a:p>
        </p:txBody>
      </p:sp>
      <p:sp>
        <p:nvSpPr>
          <p:cNvPr id="12" name="Subtitle">
            <a:extLst>
              <a:ext uri="{FF2B5EF4-FFF2-40B4-BE49-F238E27FC236}">
                <a16:creationId xmlns:a16="http://schemas.microsoft.com/office/drawing/2014/main" id="{98FD30A3-E45C-4B79-8B00-57EBF238C59F}"/>
              </a:ext>
            </a:extLst>
          </p:cNvPr>
          <p:cNvSpPr>
            <a:spLocks noGrp="1"/>
          </p:cNvSpPr>
          <p:nvPr>
            <p:ph type="body" sz="quarter" idx="15" hasCustomPrompt="1"/>
          </p:nvPr>
        </p:nvSpPr>
        <p:spPr>
          <a:xfrm>
            <a:off x="449999" y="1241781"/>
            <a:ext cx="9341699" cy="312330"/>
          </a:xfrm>
          <a:noFill/>
        </p:spPr>
        <p:txBody>
          <a:bodyPr vert="horz" wrap="square" lIns="0" tIns="0" rIns="0" bIns="0" rtlCol="0">
            <a:spAutoFit/>
          </a:bodyPr>
          <a:lstStyle>
            <a:lvl1pPr>
              <a:lnSpc>
                <a:spcPct val="100000"/>
              </a:lnSpc>
              <a:defRPr lang="en-GB" sz="2000" b="1" dirty="0">
                <a:solidFill>
                  <a:schemeClr val="tx2"/>
                </a:solidFill>
              </a:defRPr>
            </a:lvl1pPr>
          </a:lstStyle>
          <a:p>
            <a:pPr lvl="0"/>
            <a:r>
              <a:rPr lang="en-GB"/>
              <a:t>Optional subtitle</a:t>
            </a:r>
          </a:p>
        </p:txBody>
      </p:sp>
      <p:sp>
        <p:nvSpPr>
          <p:cNvPr id="3" name="Body text">
            <a:extLst>
              <a:ext uri="{FF2B5EF4-FFF2-40B4-BE49-F238E27FC236}">
                <a16:creationId xmlns:a16="http://schemas.microsoft.com/office/drawing/2014/main" id="{1703231E-4063-4D72-A4F3-5BF19050C303}"/>
              </a:ext>
            </a:extLst>
          </p:cNvPr>
          <p:cNvSpPr>
            <a:spLocks noGrp="1"/>
          </p:cNvSpPr>
          <p:nvPr>
            <p:ph idx="1" hasCustomPrompt="1"/>
          </p:nvPr>
        </p:nvSpPr>
        <p:spPr>
          <a:xfrm>
            <a:off x="450000" y="1792800"/>
            <a:ext cx="3519489" cy="3876675"/>
          </a:xfrm>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Diagram area">
            <a:extLst>
              <a:ext uri="{FF2B5EF4-FFF2-40B4-BE49-F238E27FC236}">
                <a16:creationId xmlns:a16="http://schemas.microsoft.com/office/drawing/2014/main" id="{08D894DB-FF91-4B8E-8C44-72A8DC9940DE}"/>
              </a:ext>
            </a:extLst>
          </p:cNvPr>
          <p:cNvSpPr>
            <a:spLocks noGrp="1"/>
          </p:cNvSpPr>
          <p:nvPr>
            <p:ph sz="quarter" idx="19" hasCustomPrompt="1"/>
          </p:nvPr>
        </p:nvSpPr>
        <p:spPr>
          <a:xfrm>
            <a:off x="4349246" y="1792800"/>
            <a:ext cx="7416800" cy="3877200"/>
          </a:xfrm>
          <a:solidFill>
            <a:srgbClr val="E8E8E8"/>
          </a:solidFill>
        </p:spPr>
        <p:txBody>
          <a:bodyPr/>
          <a:lstStyle>
            <a:lvl1pPr>
              <a:defRPr sz="1400"/>
            </a:lvl1pPr>
            <a:lvl2pPr>
              <a:defRPr sz="1200"/>
            </a:lvl2pPr>
            <a:lvl3pPr>
              <a:defRPr sz="1200"/>
            </a:lvl3pPr>
            <a:lvl4pPr>
              <a:defRPr sz="1200"/>
            </a:lvl4pPr>
            <a:lvl5pPr>
              <a:defRPr sz="1200"/>
            </a:lvl5pPr>
          </a:lstStyle>
          <a:p>
            <a:pPr lvl="0"/>
            <a:r>
              <a:rPr lang="en-US"/>
              <a:t>Insert diagram or visual content here</a:t>
            </a:r>
          </a:p>
        </p:txBody>
      </p:sp>
      <p:sp>
        <p:nvSpPr>
          <p:cNvPr id="11" name="Base">
            <a:extLst>
              <a:ext uri="{FF2B5EF4-FFF2-40B4-BE49-F238E27FC236}">
                <a16:creationId xmlns:a16="http://schemas.microsoft.com/office/drawing/2014/main" id="{C52F8B06-1F56-44E1-9BCB-34E6B0549078}"/>
              </a:ext>
            </a:extLst>
          </p:cNvPr>
          <p:cNvSpPr>
            <a:spLocks noGrp="1"/>
          </p:cNvSpPr>
          <p:nvPr>
            <p:ph type="body" sz="quarter" idx="18" hasCustomPrompt="1"/>
          </p:nvPr>
        </p:nvSpPr>
        <p:spPr>
          <a:xfrm>
            <a:off x="452897" y="5823783"/>
            <a:ext cx="11277975" cy="124906"/>
          </a:xfrm>
        </p:spPr>
        <p:txBody>
          <a:bodyPr wrap="square" lIns="0" anchor="b">
            <a:spAutoFit/>
          </a:bodyPr>
          <a:lstStyle>
            <a:lvl1pPr marL="0" indent="0" algn="r">
              <a:buNone/>
              <a:defRPr sz="800" b="0" i="1">
                <a:solidFill>
                  <a:schemeClr val="tx1">
                    <a:lumMod val="75000"/>
                    <a:lumOff val="25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Base and source info (delete if not necessary)</a:t>
            </a:r>
          </a:p>
        </p:txBody>
      </p:sp>
    </p:spTree>
    <p:extLst>
      <p:ext uri="{BB962C8B-B14F-4D97-AF65-F5344CB8AC3E}">
        <p14:creationId xmlns:p14="http://schemas.microsoft.com/office/powerpoint/2010/main" val="3224365006"/>
      </p:ext>
    </p:extLst>
  </p:cSld>
  <p:clrMapOvr>
    <a:masterClrMapping/>
  </p:clrMapOvr>
  <p:extLst>
    <p:ext uri="{DCECCB84-F9BA-43D5-87BE-67443E8EF086}">
      <p15:sldGuideLst xmlns:p15="http://schemas.microsoft.com/office/powerpoint/2012/main"/>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Image wide_right_text_left">
    <p:spTree>
      <p:nvGrpSpPr>
        <p:cNvPr id="1" name=""/>
        <p:cNvGrpSpPr/>
        <p:nvPr/>
      </p:nvGrpSpPr>
      <p:grpSpPr>
        <a:xfrm>
          <a:off x="0" y="0"/>
          <a:ext cx="0" cy="0"/>
          <a:chOff x="0" y="0"/>
          <a:chExt cx="0" cy="0"/>
        </a:xfrm>
      </p:grpSpPr>
      <p:sp>
        <p:nvSpPr>
          <p:cNvPr id="14" name="Slide Number Placeholder 15">
            <a:extLst>
              <a:ext uri="{FF2B5EF4-FFF2-40B4-BE49-F238E27FC236}">
                <a16:creationId xmlns:a16="http://schemas.microsoft.com/office/drawing/2014/main" id="{EF95DC6B-FECE-4203-ADCD-9D9B4B0B7CCE}"/>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5" name="Title 4" descr="Header">
            <a:extLst>
              <a:ext uri="{FF2B5EF4-FFF2-40B4-BE49-F238E27FC236}">
                <a16:creationId xmlns:a16="http://schemas.microsoft.com/office/drawing/2014/main" id="{29C7B134-C936-4991-A641-BFD3770AA01E}"/>
              </a:ext>
            </a:extLst>
          </p:cNvPr>
          <p:cNvSpPr>
            <a:spLocks noGrp="1"/>
          </p:cNvSpPr>
          <p:nvPr>
            <p:ph type="title"/>
          </p:nvPr>
        </p:nvSpPr>
        <p:spPr/>
        <p:txBody>
          <a:bodyPr/>
          <a:lstStyle/>
          <a:p>
            <a:r>
              <a:rPr lang="en-US"/>
              <a:t>Click to edit Master title style</a:t>
            </a:r>
            <a:endParaRPr lang="en-GB"/>
          </a:p>
        </p:txBody>
      </p:sp>
      <p:sp>
        <p:nvSpPr>
          <p:cNvPr id="11" name="Subtitle">
            <a:extLst>
              <a:ext uri="{FF2B5EF4-FFF2-40B4-BE49-F238E27FC236}">
                <a16:creationId xmlns:a16="http://schemas.microsoft.com/office/drawing/2014/main" id="{38FA1497-2C1D-493E-AEE5-D9676662E535}"/>
              </a:ext>
            </a:extLst>
          </p:cNvPr>
          <p:cNvSpPr>
            <a:spLocks noGrp="1"/>
          </p:cNvSpPr>
          <p:nvPr>
            <p:ph type="body" sz="quarter" idx="15" hasCustomPrompt="1"/>
          </p:nvPr>
        </p:nvSpPr>
        <p:spPr>
          <a:xfrm>
            <a:off x="450000" y="1241781"/>
            <a:ext cx="9341700" cy="312330"/>
          </a:xfrm>
          <a:noFill/>
        </p:spPr>
        <p:txBody>
          <a:bodyPr vert="horz" wrap="square" lIns="0" tIns="0" rIns="0" bIns="0" rtlCol="0">
            <a:spAutoFit/>
          </a:bodyPr>
          <a:lstStyle>
            <a:lvl1pPr>
              <a:lnSpc>
                <a:spcPct val="100000"/>
              </a:lnSpc>
              <a:defRPr lang="en-GB" sz="2000" b="1" dirty="0">
                <a:solidFill>
                  <a:schemeClr val="tx2"/>
                </a:solidFill>
              </a:defRPr>
            </a:lvl1pPr>
          </a:lstStyle>
          <a:p>
            <a:pPr lvl="0"/>
            <a:r>
              <a:rPr lang="en-GB"/>
              <a:t>Optional subtitle</a:t>
            </a:r>
          </a:p>
        </p:txBody>
      </p:sp>
      <p:sp>
        <p:nvSpPr>
          <p:cNvPr id="3" name="Body text area">
            <a:extLst>
              <a:ext uri="{FF2B5EF4-FFF2-40B4-BE49-F238E27FC236}">
                <a16:creationId xmlns:a16="http://schemas.microsoft.com/office/drawing/2014/main" id="{1703231E-4063-4D72-A4F3-5BF19050C303}"/>
              </a:ext>
            </a:extLst>
          </p:cNvPr>
          <p:cNvSpPr>
            <a:spLocks noGrp="1"/>
          </p:cNvSpPr>
          <p:nvPr>
            <p:ph idx="1" hasCustomPrompt="1"/>
          </p:nvPr>
        </p:nvSpPr>
        <p:spPr>
          <a:xfrm>
            <a:off x="450000" y="1793228"/>
            <a:ext cx="3533775" cy="3876675"/>
          </a:xfrm>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Image">
            <a:extLst>
              <a:ext uri="{FF2B5EF4-FFF2-40B4-BE49-F238E27FC236}">
                <a16:creationId xmlns:a16="http://schemas.microsoft.com/office/drawing/2014/main" id="{2C876A0F-342B-4DA5-8F94-BF6769465718}"/>
              </a:ext>
              <a:ext uri="{C183D7F6-B498-43B3-948B-1728B52AA6E4}">
                <adec:decorative xmlns:adec="http://schemas.microsoft.com/office/drawing/2017/decorative" val="1"/>
              </a:ext>
            </a:extLst>
          </p:cNvPr>
          <p:cNvSpPr>
            <a:spLocks noGrp="1"/>
          </p:cNvSpPr>
          <p:nvPr>
            <p:ph type="pic" sz="quarter" idx="21" hasCustomPrompt="1"/>
          </p:nvPr>
        </p:nvSpPr>
        <p:spPr>
          <a:xfrm>
            <a:off x="4332288" y="1792703"/>
            <a:ext cx="7416799" cy="3877200"/>
          </a:xfrm>
          <a:pattFill prst="wdUpDiag">
            <a:fgClr>
              <a:schemeClr val="bg1">
                <a:lumMod val="95000"/>
              </a:schemeClr>
            </a:fgClr>
            <a:bgClr>
              <a:schemeClr val="bg1"/>
            </a:bgClr>
          </a:pattFill>
        </p:spPr>
        <p:txBody>
          <a:bodyPr/>
          <a:lstStyle>
            <a:lvl1pPr>
              <a:defRPr/>
            </a:lvl1pPr>
          </a:lstStyle>
          <a:p>
            <a:r>
              <a:rPr lang="en-GB"/>
              <a:t>Insert image here</a:t>
            </a:r>
          </a:p>
        </p:txBody>
      </p:sp>
    </p:spTree>
    <p:extLst>
      <p:ext uri="{BB962C8B-B14F-4D97-AF65-F5344CB8AC3E}">
        <p14:creationId xmlns:p14="http://schemas.microsoft.com/office/powerpoint/2010/main" val="616908286"/>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Image wide_left_text_right">
    <p:spTree>
      <p:nvGrpSpPr>
        <p:cNvPr id="1" name=""/>
        <p:cNvGrpSpPr/>
        <p:nvPr/>
      </p:nvGrpSpPr>
      <p:grpSpPr>
        <a:xfrm>
          <a:off x="0" y="0"/>
          <a:ext cx="0" cy="0"/>
          <a:chOff x="0" y="0"/>
          <a:chExt cx="0" cy="0"/>
        </a:xfrm>
      </p:grpSpPr>
      <p:sp>
        <p:nvSpPr>
          <p:cNvPr id="14" name="Slide Number Placeholder 15">
            <a:extLst>
              <a:ext uri="{FF2B5EF4-FFF2-40B4-BE49-F238E27FC236}">
                <a16:creationId xmlns:a16="http://schemas.microsoft.com/office/drawing/2014/main" id="{E2A189AF-6D3A-4832-9F8D-FC5D1FEA9E46}"/>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5" name="Title 4" descr="Header">
            <a:extLst>
              <a:ext uri="{FF2B5EF4-FFF2-40B4-BE49-F238E27FC236}">
                <a16:creationId xmlns:a16="http://schemas.microsoft.com/office/drawing/2014/main" id="{EDB5E312-8509-47D6-BD23-9B6F43E11C3D}"/>
              </a:ext>
            </a:extLst>
          </p:cNvPr>
          <p:cNvSpPr>
            <a:spLocks noGrp="1"/>
          </p:cNvSpPr>
          <p:nvPr>
            <p:ph type="title"/>
          </p:nvPr>
        </p:nvSpPr>
        <p:spPr/>
        <p:txBody>
          <a:bodyPr/>
          <a:lstStyle/>
          <a:p>
            <a:r>
              <a:rPr lang="en-US"/>
              <a:t>Click to edit Master title style</a:t>
            </a:r>
            <a:endParaRPr lang="en-GB"/>
          </a:p>
        </p:txBody>
      </p:sp>
      <p:sp>
        <p:nvSpPr>
          <p:cNvPr id="11" name="Subtitle">
            <a:extLst>
              <a:ext uri="{FF2B5EF4-FFF2-40B4-BE49-F238E27FC236}">
                <a16:creationId xmlns:a16="http://schemas.microsoft.com/office/drawing/2014/main" id="{38FA1497-2C1D-493E-AEE5-D9676662E535}"/>
              </a:ext>
            </a:extLst>
          </p:cNvPr>
          <p:cNvSpPr>
            <a:spLocks noGrp="1"/>
          </p:cNvSpPr>
          <p:nvPr>
            <p:ph type="body" sz="quarter" idx="15" hasCustomPrompt="1"/>
          </p:nvPr>
        </p:nvSpPr>
        <p:spPr>
          <a:xfrm>
            <a:off x="449999" y="1241781"/>
            <a:ext cx="9341699" cy="312330"/>
          </a:xfrm>
          <a:noFill/>
        </p:spPr>
        <p:txBody>
          <a:bodyPr vert="horz" wrap="square" lIns="0" tIns="0" rIns="0" bIns="0" rtlCol="0">
            <a:spAutoFit/>
          </a:bodyPr>
          <a:lstStyle>
            <a:lvl1pPr>
              <a:lnSpc>
                <a:spcPct val="100000"/>
              </a:lnSpc>
              <a:defRPr lang="en-GB" sz="2000" b="1" dirty="0">
                <a:solidFill>
                  <a:schemeClr val="tx2"/>
                </a:solidFill>
              </a:defRPr>
            </a:lvl1pPr>
          </a:lstStyle>
          <a:p>
            <a:pPr lvl="0"/>
            <a:r>
              <a:rPr lang="en-GB"/>
              <a:t>Optional subtitle</a:t>
            </a:r>
          </a:p>
        </p:txBody>
      </p:sp>
      <p:sp>
        <p:nvSpPr>
          <p:cNvPr id="8" name="Image">
            <a:extLst>
              <a:ext uri="{FF2B5EF4-FFF2-40B4-BE49-F238E27FC236}">
                <a16:creationId xmlns:a16="http://schemas.microsoft.com/office/drawing/2014/main" id="{2C876A0F-342B-4DA5-8F94-BF6769465718}"/>
              </a:ext>
              <a:ext uri="{C183D7F6-B498-43B3-948B-1728B52AA6E4}">
                <adec:decorative xmlns:adec="http://schemas.microsoft.com/office/drawing/2017/decorative" val="1"/>
              </a:ext>
            </a:extLst>
          </p:cNvPr>
          <p:cNvSpPr>
            <a:spLocks noGrp="1"/>
          </p:cNvSpPr>
          <p:nvPr>
            <p:ph type="pic" sz="quarter" idx="21" hasCustomPrompt="1"/>
          </p:nvPr>
        </p:nvSpPr>
        <p:spPr>
          <a:xfrm>
            <a:off x="450000" y="1792703"/>
            <a:ext cx="7416799" cy="3877200"/>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3" name="Body text">
            <a:extLst>
              <a:ext uri="{FF2B5EF4-FFF2-40B4-BE49-F238E27FC236}">
                <a16:creationId xmlns:a16="http://schemas.microsoft.com/office/drawing/2014/main" id="{1703231E-4063-4D72-A4F3-5BF19050C303}"/>
              </a:ext>
            </a:extLst>
          </p:cNvPr>
          <p:cNvSpPr>
            <a:spLocks noGrp="1"/>
          </p:cNvSpPr>
          <p:nvPr>
            <p:ph idx="1" hasCustomPrompt="1"/>
          </p:nvPr>
        </p:nvSpPr>
        <p:spPr>
          <a:xfrm>
            <a:off x="8214853" y="1793228"/>
            <a:ext cx="3533775" cy="3876675"/>
          </a:xfrm>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Tree>
    <p:extLst>
      <p:ext uri="{BB962C8B-B14F-4D97-AF65-F5344CB8AC3E}">
        <p14:creationId xmlns:p14="http://schemas.microsoft.com/office/powerpoint/2010/main" val="3602159118"/>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3_images_3_summaries">
    <p:spTree>
      <p:nvGrpSpPr>
        <p:cNvPr id="1" name=""/>
        <p:cNvGrpSpPr/>
        <p:nvPr/>
      </p:nvGrpSpPr>
      <p:grpSpPr>
        <a:xfrm>
          <a:off x="0" y="0"/>
          <a:ext cx="0" cy="0"/>
          <a:chOff x="0" y="0"/>
          <a:chExt cx="0" cy="0"/>
        </a:xfrm>
      </p:grpSpPr>
      <p:sp>
        <p:nvSpPr>
          <p:cNvPr id="19" name="Slide Number Placeholder 15">
            <a:extLst>
              <a:ext uri="{FF2B5EF4-FFF2-40B4-BE49-F238E27FC236}">
                <a16:creationId xmlns:a16="http://schemas.microsoft.com/office/drawing/2014/main" id="{910CBFE0-EF29-4283-82C0-7BE87FF8BF3C}"/>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5" name="Title 4" descr="Header">
            <a:extLst>
              <a:ext uri="{FF2B5EF4-FFF2-40B4-BE49-F238E27FC236}">
                <a16:creationId xmlns:a16="http://schemas.microsoft.com/office/drawing/2014/main" id="{DB5751CC-11B5-48AF-83ED-77DBABCFF9A3}"/>
              </a:ext>
            </a:extLst>
          </p:cNvPr>
          <p:cNvSpPr>
            <a:spLocks noGrp="1"/>
          </p:cNvSpPr>
          <p:nvPr>
            <p:ph type="title"/>
          </p:nvPr>
        </p:nvSpPr>
        <p:spPr/>
        <p:txBody>
          <a:bodyPr/>
          <a:lstStyle/>
          <a:p>
            <a:r>
              <a:rPr lang="en-US"/>
              <a:t>Click to edit Master title style</a:t>
            </a:r>
            <a:endParaRPr lang="en-GB"/>
          </a:p>
        </p:txBody>
      </p:sp>
      <p:sp>
        <p:nvSpPr>
          <p:cNvPr id="17" name="Subtitle">
            <a:extLst>
              <a:ext uri="{FF2B5EF4-FFF2-40B4-BE49-F238E27FC236}">
                <a16:creationId xmlns:a16="http://schemas.microsoft.com/office/drawing/2014/main" id="{0665A03E-1A5A-4860-A19A-E8030E5810F5}"/>
              </a:ext>
            </a:extLst>
          </p:cNvPr>
          <p:cNvSpPr>
            <a:spLocks noGrp="1"/>
          </p:cNvSpPr>
          <p:nvPr>
            <p:ph type="body" sz="quarter" idx="15" hasCustomPrompt="1"/>
          </p:nvPr>
        </p:nvSpPr>
        <p:spPr>
          <a:xfrm>
            <a:off x="449999" y="1241781"/>
            <a:ext cx="9341699" cy="312330"/>
          </a:xfrm>
          <a:noFill/>
        </p:spPr>
        <p:txBody>
          <a:bodyPr vert="horz" wrap="square" lIns="0" tIns="0" rIns="0" bIns="0" rtlCol="0">
            <a:spAutoFit/>
          </a:bodyPr>
          <a:lstStyle>
            <a:lvl1pPr>
              <a:lnSpc>
                <a:spcPct val="100000"/>
              </a:lnSpc>
              <a:defRPr lang="en-GB" sz="2000" b="1" dirty="0">
                <a:solidFill>
                  <a:schemeClr val="tx2"/>
                </a:solidFill>
              </a:defRPr>
            </a:lvl1pPr>
          </a:lstStyle>
          <a:p>
            <a:pPr lvl="0"/>
            <a:r>
              <a:rPr lang="en-GB"/>
              <a:t>Optional subtitle</a:t>
            </a:r>
          </a:p>
        </p:txBody>
      </p:sp>
      <p:sp>
        <p:nvSpPr>
          <p:cNvPr id="8" name="Picture 1">
            <a:extLst>
              <a:ext uri="{FF2B5EF4-FFF2-40B4-BE49-F238E27FC236}">
                <a16:creationId xmlns:a16="http://schemas.microsoft.com/office/drawing/2014/main" id="{2C876A0F-342B-4DA5-8F94-BF6769465718}"/>
              </a:ext>
              <a:ext uri="{C183D7F6-B498-43B3-948B-1728B52AA6E4}">
                <adec:decorative xmlns:adec="http://schemas.microsoft.com/office/drawing/2017/decorative" val="1"/>
              </a:ext>
            </a:extLst>
          </p:cNvPr>
          <p:cNvSpPr>
            <a:spLocks noGrp="1"/>
          </p:cNvSpPr>
          <p:nvPr>
            <p:ph type="pic" sz="quarter" idx="21" hasCustomPrompt="1"/>
          </p:nvPr>
        </p:nvSpPr>
        <p:spPr>
          <a:xfrm>
            <a:off x="450000" y="1792702"/>
            <a:ext cx="3524250" cy="2140354"/>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3" name="Body 1">
            <a:extLst>
              <a:ext uri="{FF2B5EF4-FFF2-40B4-BE49-F238E27FC236}">
                <a16:creationId xmlns:a16="http://schemas.microsoft.com/office/drawing/2014/main" id="{1703231E-4063-4D72-A4F3-5BF19050C303}"/>
              </a:ext>
            </a:extLst>
          </p:cNvPr>
          <p:cNvSpPr>
            <a:spLocks noGrp="1"/>
          </p:cNvSpPr>
          <p:nvPr>
            <p:ph idx="1" hasCustomPrompt="1"/>
          </p:nvPr>
        </p:nvSpPr>
        <p:spPr>
          <a:xfrm>
            <a:off x="450000" y="4113075"/>
            <a:ext cx="3524400" cy="1835288"/>
          </a:xfrm>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13" name="Picture 2">
            <a:extLst>
              <a:ext uri="{FF2B5EF4-FFF2-40B4-BE49-F238E27FC236}">
                <a16:creationId xmlns:a16="http://schemas.microsoft.com/office/drawing/2014/main" id="{7070F8B1-6374-4DE4-83A4-24EB778E4BFB}"/>
              </a:ext>
              <a:ext uri="{C183D7F6-B498-43B3-948B-1728B52AA6E4}">
                <adec:decorative xmlns:adec="http://schemas.microsoft.com/office/drawing/2017/decorative" val="1"/>
              </a:ext>
            </a:extLst>
          </p:cNvPr>
          <p:cNvSpPr>
            <a:spLocks noGrp="1"/>
          </p:cNvSpPr>
          <p:nvPr>
            <p:ph type="pic" sz="quarter" idx="22" hasCustomPrompt="1"/>
          </p:nvPr>
        </p:nvSpPr>
        <p:spPr>
          <a:xfrm>
            <a:off x="4336915" y="1792702"/>
            <a:ext cx="3524250" cy="2140354"/>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15" name="Body 2">
            <a:extLst>
              <a:ext uri="{FF2B5EF4-FFF2-40B4-BE49-F238E27FC236}">
                <a16:creationId xmlns:a16="http://schemas.microsoft.com/office/drawing/2014/main" id="{2D6D46A2-3813-48AC-B44F-11FED09C9607}"/>
              </a:ext>
            </a:extLst>
          </p:cNvPr>
          <p:cNvSpPr>
            <a:spLocks noGrp="1"/>
          </p:cNvSpPr>
          <p:nvPr>
            <p:ph idx="24" hasCustomPrompt="1"/>
          </p:nvPr>
        </p:nvSpPr>
        <p:spPr>
          <a:xfrm>
            <a:off x="4336840" y="4113075"/>
            <a:ext cx="3524400" cy="1835288"/>
          </a:xfrm>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14" name="Picture 3">
            <a:extLst>
              <a:ext uri="{FF2B5EF4-FFF2-40B4-BE49-F238E27FC236}">
                <a16:creationId xmlns:a16="http://schemas.microsoft.com/office/drawing/2014/main" id="{CD7B20FE-529A-4CC3-951B-D284276AB0E8}"/>
              </a:ext>
              <a:ext uri="{C183D7F6-B498-43B3-948B-1728B52AA6E4}">
                <adec:decorative xmlns:adec="http://schemas.microsoft.com/office/drawing/2017/decorative" val="1"/>
              </a:ext>
            </a:extLst>
          </p:cNvPr>
          <p:cNvSpPr>
            <a:spLocks noGrp="1"/>
          </p:cNvSpPr>
          <p:nvPr>
            <p:ph type="pic" sz="quarter" idx="23" hasCustomPrompt="1"/>
          </p:nvPr>
        </p:nvSpPr>
        <p:spPr>
          <a:xfrm>
            <a:off x="8224838" y="1792702"/>
            <a:ext cx="3524250" cy="2140354"/>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16" name="Body 3">
            <a:extLst>
              <a:ext uri="{FF2B5EF4-FFF2-40B4-BE49-F238E27FC236}">
                <a16:creationId xmlns:a16="http://schemas.microsoft.com/office/drawing/2014/main" id="{912710EB-D5BC-4555-8C11-D849D8A58199}"/>
              </a:ext>
            </a:extLst>
          </p:cNvPr>
          <p:cNvSpPr>
            <a:spLocks noGrp="1"/>
          </p:cNvSpPr>
          <p:nvPr>
            <p:ph idx="25" hasCustomPrompt="1"/>
          </p:nvPr>
        </p:nvSpPr>
        <p:spPr>
          <a:xfrm>
            <a:off x="8224838" y="4113075"/>
            <a:ext cx="3524400" cy="1835288"/>
          </a:xfrm>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Tree>
    <p:extLst>
      <p:ext uri="{BB962C8B-B14F-4D97-AF65-F5344CB8AC3E}">
        <p14:creationId xmlns:p14="http://schemas.microsoft.com/office/powerpoint/2010/main" val="2341773241"/>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1_colour_4_images_4_summaries">
    <p:spTree>
      <p:nvGrpSpPr>
        <p:cNvPr id="1" name=""/>
        <p:cNvGrpSpPr/>
        <p:nvPr/>
      </p:nvGrpSpPr>
      <p:grpSpPr>
        <a:xfrm>
          <a:off x="0" y="0"/>
          <a:ext cx="0" cy="0"/>
          <a:chOff x="0" y="0"/>
          <a:chExt cx="0" cy="0"/>
        </a:xfrm>
      </p:grpSpPr>
      <p:sp>
        <p:nvSpPr>
          <p:cNvPr id="16" name="Slide Number Placeholder 15">
            <a:extLst>
              <a:ext uri="{FF2B5EF4-FFF2-40B4-BE49-F238E27FC236}">
                <a16:creationId xmlns:a16="http://schemas.microsoft.com/office/drawing/2014/main" id="{C7FCA8BC-E18E-4916-9049-F9A3E9A34CDA}"/>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2" name="Title 1" descr="Header">
            <a:extLst>
              <a:ext uri="{FF2B5EF4-FFF2-40B4-BE49-F238E27FC236}">
                <a16:creationId xmlns:a16="http://schemas.microsoft.com/office/drawing/2014/main" id="{A87C81DC-5176-4847-8B6F-B68FF50589B8}"/>
              </a:ext>
            </a:extLst>
          </p:cNvPr>
          <p:cNvSpPr>
            <a:spLocks noGrp="1"/>
          </p:cNvSpPr>
          <p:nvPr>
            <p:ph type="title"/>
          </p:nvPr>
        </p:nvSpPr>
        <p:spPr/>
        <p:txBody>
          <a:bodyPr/>
          <a:lstStyle/>
          <a:p>
            <a:r>
              <a:rPr lang="en-US"/>
              <a:t>Click to edit Master title style</a:t>
            </a:r>
            <a:endParaRPr lang="en-GB"/>
          </a:p>
        </p:txBody>
      </p:sp>
      <p:sp>
        <p:nvSpPr>
          <p:cNvPr id="14" name="Subtitle">
            <a:extLst>
              <a:ext uri="{FF2B5EF4-FFF2-40B4-BE49-F238E27FC236}">
                <a16:creationId xmlns:a16="http://schemas.microsoft.com/office/drawing/2014/main" id="{F7D968EA-305C-4683-946E-07A3C4DF490B}"/>
              </a:ext>
            </a:extLst>
          </p:cNvPr>
          <p:cNvSpPr>
            <a:spLocks noGrp="1"/>
          </p:cNvSpPr>
          <p:nvPr>
            <p:ph type="body" sz="quarter" idx="15" hasCustomPrompt="1"/>
          </p:nvPr>
        </p:nvSpPr>
        <p:spPr>
          <a:xfrm>
            <a:off x="450000" y="1241781"/>
            <a:ext cx="9341700" cy="312330"/>
          </a:xfrm>
          <a:noFill/>
        </p:spPr>
        <p:txBody>
          <a:bodyPr vert="horz" wrap="square" lIns="0" tIns="0" rIns="0" bIns="0" rtlCol="0">
            <a:spAutoFit/>
          </a:bodyPr>
          <a:lstStyle>
            <a:lvl1pPr>
              <a:lnSpc>
                <a:spcPct val="100000"/>
              </a:lnSpc>
              <a:defRPr lang="en-GB" sz="2000" b="1" dirty="0">
                <a:solidFill>
                  <a:schemeClr val="tx2"/>
                </a:solidFill>
              </a:defRPr>
            </a:lvl1pPr>
          </a:lstStyle>
          <a:p>
            <a:pPr lvl="0"/>
            <a:r>
              <a:rPr lang="en-GB"/>
              <a:t>Optional subtitle</a:t>
            </a:r>
          </a:p>
        </p:txBody>
      </p:sp>
      <p:sp>
        <p:nvSpPr>
          <p:cNvPr id="27" name="Image 1">
            <a:extLst>
              <a:ext uri="{FF2B5EF4-FFF2-40B4-BE49-F238E27FC236}">
                <a16:creationId xmlns:a16="http://schemas.microsoft.com/office/drawing/2014/main" id="{DEEBD65F-9282-4B5F-A1DF-2D1CD3CF8043}"/>
              </a:ext>
              <a:ext uri="{C183D7F6-B498-43B3-948B-1728B52AA6E4}">
                <adec:decorative xmlns:adec="http://schemas.microsoft.com/office/drawing/2017/decorative" val="1"/>
              </a:ext>
            </a:extLst>
          </p:cNvPr>
          <p:cNvSpPr>
            <a:spLocks noGrp="1"/>
          </p:cNvSpPr>
          <p:nvPr>
            <p:ph type="pic" sz="quarter" idx="21" hasCustomPrompt="1"/>
          </p:nvPr>
        </p:nvSpPr>
        <p:spPr>
          <a:xfrm>
            <a:off x="450000" y="1800869"/>
            <a:ext cx="2563200" cy="2060179"/>
          </a:xfrm>
          <a:pattFill prst="wdUpDiag">
            <a:fgClr>
              <a:schemeClr val="bg1">
                <a:lumMod val="95000"/>
              </a:schemeClr>
            </a:fgClr>
            <a:bgClr>
              <a:schemeClr val="bg1"/>
            </a:bgClr>
          </a:pattFill>
        </p:spPr>
        <p:txBody>
          <a:bodyPr/>
          <a:lstStyle/>
          <a:p>
            <a:r>
              <a:rPr lang="en-GB"/>
              <a:t> </a:t>
            </a:r>
          </a:p>
        </p:txBody>
      </p:sp>
      <p:sp>
        <p:nvSpPr>
          <p:cNvPr id="8" name="Body 1">
            <a:extLst>
              <a:ext uri="{FF2B5EF4-FFF2-40B4-BE49-F238E27FC236}">
                <a16:creationId xmlns:a16="http://schemas.microsoft.com/office/drawing/2014/main" id="{1F8BA170-026C-4B90-B5B2-B245369E3B17}"/>
              </a:ext>
            </a:extLst>
          </p:cNvPr>
          <p:cNvSpPr>
            <a:spLocks noGrp="1"/>
          </p:cNvSpPr>
          <p:nvPr>
            <p:ph idx="1" hasCustomPrompt="1"/>
          </p:nvPr>
        </p:nvSpPr>
        <p:spPr>
          <a:xfrm>
            <a:off x="450000" y="4149080"/>
            <a:ext cx="2562696" cy="1511945"/>
          </a:xfrm>
        </p:spPr>
        <p:txBody>
          <a:bodyPr>
            <a:noAutofit/>
          </a:bodyPr>
          <a:lstStyle>
            <a:lvl1pPr>
              <a:spcBef>
                <a:spcPts val="400"/>
              </a:spcBef>
              <a:defRPr sz="1400">
                <a:solidFill>
                  <a:schemeClr val="tx1"/>
                </a:solidFill>
              </a:defRPr>
            </a:lvl1pPr>
            <a:lvl2pPr>
              <a:spcBef>
                <a:spcPts val="400"/>
              </a:spcBef>
              <a:defRPr sz="1200">
                <a:solidFill>
                  <a:schemeClr val="tx1"/>
                </a:solidFill>
              </a:defRPr>
            </a:lvl2pPr>
            <a:lvl3pPr>
              <a:spcBef>
                <a:spcPts val="400"/>
              </a:spcBef>
              <a:defRPr sz="1200">
                <a:solidFill>
                  <a:schemeClr val="tx1"/>
                </a:solidFill>
              </a:defRPr>
            </a:lvl3pPr>
            <a:lvl4pPr>
              <a:defRPr>
                <a:solidFill>
                  <a:schemeClr val="bg2"/>
                </a:solidFill>
              </a:defRPr>
            </a:lvl4pPr>
            <a:lvl5pPr>
              <a:defRPr>
                <a:solidFill>
                  <a:schemeClr val="bg2"/>
                </a:solidFill>
              </a:defRPr>
            </a:lvl5pPr>
          </a:lstStyle>
          <a:p>
            <a:pPr lvl="0"/>
            <a:r>
              <a:rPr lang="en-GB"/>
              <a:t>Caption here</a:t>
            </a:r>
          </a:p>
        </p:txBody>
      </p:sp>
      <p:sp>
        <p:nvSpPr>
          <p:cNvPr id="13" name="Image 2">
            <a:extLst>
              <a:ext uri="{FF2B5EF4-FFF2-40B4-BE49-F238E27FC236}">
                <a16:creationId xmlns:a16="http://schemas.microsoft.com/office/drawing/2014/main" id="{DC242FF5-44F5-4493-B265-B40F2BCB4A20}"/>
              </a:ext>
              <a:ext uri="{C183D7F6-B498-43B3-948B-1728B52AA6E4}">
                <adec:decorative xmlns:adec="http://schemas.microsoft.com/office/drawing/2017/decorative" val="1"/>
              </a:ext>
            </a:extLst>
          </p:cNvPr>
          <p:cNvSpPr>
            <a:spLocks noGrp="1"/>
          </p:cNvSpPr>
          <p:nvPr>
            <p:ph type="pic" sz="quarter" idx="23" hasCustomPrompt="1"/>
          </p:nvPr>
        </p:nvSpPr>
        <p:spPr>
          <a:xfrm>
            <a:off x="3352152" y="1800869"/>
            <a:ext cx="2563200" cy="2060179"/>
          </a:xfrm>
          <a:pattFill prst="wdUpDiag">
            <a:fgClr>
              <a:schemeClr val="bg1">
                <a:lumMod val="95000"/>
              </a:schemeClr>
            </a:fgClr>
            <a:bgClr>
              <a:schemeClr val="bg1"/>
            </a:bgClr>
          </a:pattFill>
        </p:spPr>
        <p:txBody>
          <a:bodyPr/>
          <a:lstStyle/>
          <a:p>
            <a:r>
              <a:rPr lang="en-GB"/>
              <a:t> </a:t>
            </a:r>
          </a:p>
        </p:txBody>
      </p:sp>
      <p:sp>
        <p:nvSpPr>
          <p:cNvPr id="9" name="Body 2">
            <a:extLst>
              <a:ext uri="{FF2B5EF4-FFF2-40B4-BE49-F238E27FC236}">
                <a16:creationId xmlns:a16="http://schemas.microsoft.com/office/drawing/2014/main" id="{3E6D404C-1B2B-4D62-A705-92420C5E0B10}"/>
              </a:ext>
            </a:extLst>
          </p:cNvPr>
          <p:cNvSpPr>
            <a:spLocks noGrp="1"/>
          </p:cNvSpPr>
          <p:nvPr>
            <p:ph idx="20" hasCustomPrompt="1"/>
          </p:nvPr>
        </p:nvSpPr>
        <p:spPr>
          <a:xfrm>
            <a:off x="3353284" y="4149080"/>
            <a:ext cx="2562696" cy="1511945"/>
          </a:xfrm>
        </p:spPr>
        <p:txBody>
          <a:bodyPr>
            <a:noAutofit/>
          </a:bodyPr>
          <a:lstStyle>
            <a:lvl1pPr>
              <a:spcBef>
                <a:spcPts val="400"/>
              </a:spcBef>
              <a:defRPr sz="1400">
                <a:solidFill>
                  <a:schemeClr val="tx1"/>
                </a:solidFill>
              </a:defRPr>
            </a:lvl1pPr>
            <a:lvl2pPr>
              <a:spcBef>
                <a:spcPts val="400"/>
              </a:spcBef>
              <a:defRPr sz="1200">
                <a:solidFill>
                  <a:schemeClr val="tx1"/>
                </a:solidFill>
              </a:defRPr>
            </a:lvl2pPr>
            <a:lvl3pPr>
              <a:spcBef>
                <a:spcPts val="400"/>
              </a:spcBef>
              <a:defRPr sz="1200">
                <a:solidFill>
                  <a:schemeClr val="tx1"/>
                </a:solidFill>
              </a:defRPr>
            </a:lvl3pPr>
            <a:lvl4pPr>
              <a:defRPr>
                <a:solidFill>
                  <a:schemeClr val="bg2"/>
                </a:solidFill>
              </a:defRPr>
            </a:lvl4pPr>
            <a:lvl5pPr>
              <a:defRPr>
                <a:solidFill>
                  <a:schemeClr val="bg2"/>
                </a:solidFill>
              </a:defRPr>
            </a:lvl5pPr>
          </a:lstStyle>
          <a:p>
            <a:pPr lvl="0"/>
            <a:r>
              <a:rPr lang="en-GB"/>
              <a:t>Caption here</a:t>
            </a:r>
          </a:p>
        </p:txBody>
      </p:sp>
      <p:sp>
        <p:nvSpPr>
          <p:cNvPr id="6" name="Image 3">
            <a:extLst>
              <a:ext uri="{FF2B5EF4-FFF2-40B4-BE49-F238E27FC236}">
                <a16:creationId xmlns:a16="http://schemas.microsoft.com/office/drawing/2014/main" id="{ED83535D-FA30-4D1D-8248-F6840DA1BBDA}"/>
              </a:ext>
              <a:ext uri="{C183D7F6-B498-43B3-948B-1728B52AA6E4}">
                <adec:decorative xmlns:adec="http://schemas.microsoft.com/office/drawing/2017/decorative" val="1"/>
              </a:ext>
            </a:extLst>
          </p:cNvPr>
          <p:cNvSpPr>
            <a:spLocks noGrp="1"/>
          </p:cNvSpPr>
          <p:nvPr>
            <p:ph type="pic" sz="quarter" idx="24" hasCustomPrompt="1"/>
          </p:nvPr>
        </p:nvSpPr>
        <p:spPr>
          <a:xfrm>
            <a:off x="6261392" y="1800869"/>
            <a:ext cx="2563200" cy="2060179"/>
          </a:xfrm>
          <a:pattFill prst="wdUpDiag">
            <a:fgClr>
              <a:schemeClr val="bg1">
                <a:lumMod val="95000"/>
              </a:schemeClr>
            </a:fgClr>
            <a:bgClr>
              <a:schemeClr val="bg1"/>
            </a:bgClr>
          </a:pattFill>
        </p:spPr>
        <p:txBody>
          <a:bodyPr/>
          <a:lstStyle/>
          <a:p>
            <a:r>
              <a:rPr lang="en-GB"/>
              <a:t> </a:t>
            </a:r>
          </a:p>
        </p:txBody>
      </p:sp>
      <p:sp>
        <p:nvSpPr>
          <p:cNvPr id="10" name="Body 3">
            <a:extLst>
              <a:ext uri="{FF2B5EF4-FFF2-40B4-BE49-F238E27FC236}">
                <a16:creationId xmlns:a16="http://schemas.microsoft.com/office/drawing/2014/main" id="{923258DA-B24D-4726-BEDE-A9FF5A9B32FF}"/>
              </a:ext>
            </a:extLst>
          </p:cNvPr>
          <p:cNvSpPr>
            <a:spLocks noGrp="1"/>
          </p:cNvSpPr>
          <p:nvPr>
            <p:ph idx="26" hasCustomPrompt="1"/>
          </p:nvPr>
        </p:nvSpPr>
        <p:spPr>
          <a:xfrm>
            <a:off x="6276263" y="4149080"/>
            <a:ext cx="2562696" cy="1511945"/>
          </a:xfrm>
        </p:spPr>
        <p:txBody>
          <a:bodyPr>
            <a:noAutofit/>
          </a:bodyPr>
          <a:lstStyle>
            <a:lvl1pPr>
              <a:spcBef>
                <a:spcPts val="400"/>
              </a:spcBef>
              <a:defRPr sz="1400">
                <a:solidFill>
                  <a:schemeClr val="tx1"/>
                </a:solidFill>
              </a:defRPr>
            </a:lvl1pPr>
            <a:lvl2pPr>
              <a:spcBef>
                <a:spcPts val="400"/>
              </a:spcBef>
              <a:defRPr sz="1200">
                <a:solidFill>
                  <a:schemeClr val="tx1"/>
                </a:solidFill>
              </a:defRPr>
            </a:lvl2pPr>
            <a:lvl3pPr>
              <a:spcBef>
                <a:spcPts val="400"/>
              </a:spcBef>
              <a:defRPr sz="1200">
                <a:solidFill>
                  <a:schemeClr val="tx1"/>
                </a:solidFill>
              </a:defRPr>
            </a:lvl3pPr>
            <a:lvl4pPr>
              <a:defRPr>
                <a:solidFill>
                  <a:schemeClr val="bg2"/>
                </a:solidFill>
              </a:defRPr>
            </a:lvl4pPr>
            <a:lvl5pPr>
              <a:defRPr>
                <a:solidFill>
                  <a:schemeClr val="bg2"/>
                </a:solidFill>
              </a:defRPr>
            </a:lvl5pPr>
          </a:lstStyle>
          <a:p>
            <a:pPr lvl="0"/>
            <a:r>
              <a:rPr lang="en-GB"/>
              <a:t>Caption here</a:t>
            </a:r>
          </a:p>
        </p:txBody>
      </p:sp>
      <p:sp>
        <p:nvSpPr>
          <p:cNvPr id="7" name="Image 4">
            <a:extLst>
              <a:ext uri="{FF2B5EF4-FFF2-40B4-BE49-F238E27FC236}">
                <a16:creationId xmlns:a16="http://schemas.microsoft.com/office/drawing/2014/main" id="{A0687580-F1BA-4A89-BCCE-FFCF1FA2B8FB}"/>
              </a:ext>
              <a:ext uri="{C183D7F6-B498-43B3-948B-1728B52AA6E4}">
                <adec:decorative xmlns:adec="http://schemas.microsoft.com/office/drawing/2017/decorative" val="1"/>
              </a:ext>
            </a:extLst>
          </p:cNvPr>
          <p:cNvSpPr>
            <a:spLocks noGrp="1"/>
          </p:cNvSpPr>
          <p:nvPr>
            <p:ph type="pic" sz="quarter" idx="25" hasCustomPrompt="1"/>
          </p:nvPr>
        </p:nvSpPr>
        <p:spPr>
          <a:xfrm>
            <a:off x="9170632" y="1800869"/>
            <a:ext cx="2563200" cy="2060179"/>
          </a:xfrm>
          <a:pattFill prst="wdUpDiag">
            <a:fgClr>
              <a:schemeClr val="bg1">
                <a:lumMod val="95000"/>
              </a:schemeClr>
            </a:fgClr>
            <a:bgClr>
              <a:schemeClr val="bg1"/>
            </a:bgClr>
          </a:pattFill>
        </p:spPr>
        <p:txBody>
          <a:bodyPr/>
          <a:lstStyle/>
          <a:p>
            <a:r>
              <a:rPr lang="en-GB"/>
              <a:t> </a:t>
            </a:r>
          </a:p>
        </p:txBody>
      </p:sp>
      <p:sp>
        <p:nvSpPr>
          <p:cNvPr id="11" name="Body 4">
            <a:extLst>
              <a:ext uri="{FF2B5EF4-FFF2-40B4-BE49-F238E27FC236}">
                <a16:creationId xmlns:a16="http://schemas.microsoft.com/office/drawing/2014/main" id="{7729A41C-F3D0-4276-AF16-6EBB4FA68499}"/>
              </a:ext>
            </a:extLst>
          </p:cNvPr>
          <p:cNvSpPr>
            <a:spLocks noGrp="1"/>
          </p:cNvSpPr>
          <p:nvPr>
            <p:ph idx="22" hasCustomPrompt="1"/>
          </p:nvPr>
        </p:nvSpPr>
        <p:spPr>
          <a:xfrm>
            <a:off x="9174577" y="4149080"/>
            <a:ext cx="2562696" cy="1511945"/>
          </a:xfrm>
        </p:spPr>
        <p:txBody>
          <a:bodyPr>
            <a:noAutofit/>
          </a:bodyPr>
          <a:lstStyle>
            <a:lvl1pPr>
              <a:spcBef>
                <a:spcPts val="400"/>
              </a:spcBef>
              <a:defRPr sz="1400">
                <a:solidFill>
                  <a:schemeClr val="tx1"/>
                </a:solidFill>
              </a:defRPr>
            </a:lvl1pPr>
            <a:lvl2pPr>
              <a:spcBef>
                <a:spcPts val="400"/>
              </a:spcBef>
              <a:defRPr sz="1200">
                <a:solidFill>
                  <a:schemeClr val="tx1"/>
                </a:solidFill>
              </a:defRPr>
            </a:lvl2pPr>
            <a:lvl3pPr>
              <a:spcBef>
                <a:spcPts val="400"/>
              </a:spcBef>
              <a:defRPr sz="1200">
                <a:solidFill>
                  <a:schemeClr val="tx1"/>
                </a:solidFill>
              </a:defRPr>
            </a:lvl3pPr>
            <a:lvl4pPr>
              <a:defRPr>
                <a:solidFill>
                  <a:schemeClr val="bg2"/>
                </a:solidFill>
              </a:defRPr>
            </a:lvl4pPr>
            <a:lvl5pPr>
              <a:defRPr>
                <a:solidFill>
                  <a:schemeClr val="bg2"/>
                </a:solidFill>
              </a:defRPr>
            </a:lvl5pPr>
          </a:lstStyle>
          <a:p>
            <a:pPr lvl="0"/>
            <a:r>
              <a:rPr lang="en-GB"/>
              <a:t>Caption here</a:t>
            </a:r>
          </a:p>
        </p:txBody>
      </p:sp>
    </p:spTree>
    <p:extLst>
      <p:ext uri="{BB962C8B-B14F-4D97-AF65-F5344CB8AC3E}">
        <p14:creationId xmlns:p14="http://schemas.microsoft.com/office/powerpoint/2010/main" val="2562475731"/>
      </p:ext>
    </p:extLst>
  </p:cSld>
  <p:clrMapOvr>
    <a:masterClrMapping/>
  </p:clrMapOvr>
  <p:extLst>
    <p:ext uri="{DCECCB84-F9BA-43D5-87BE-67443E8EF086}">
      <p15:sldGuideLst xmlns:p15="http://schemas.microsoft.com/office/powerpoint/2012/main"/>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Verbatim_layout">
    <p:bg>
      <p:bgPr>
        <a:solidFill>
          <a:schemeClr val="bg1"/>
        </a:solidFill>
        <a:effectLst/>
      </p:bgPr>
    </p:bg>
    <p:spTree>
      <p:nvGrpSpPr>
        <p:cNvPr id="1" name=""/>
        <p:cNvGrpSpPr/>
        <p:nvPr/>
      </p:nvGrpSpPr>
      <p:grpSpPr>
        <a:xfrm>
          <a:off x="0" y="0"/>
          <a:ext cx="0" cy="0"/>
          <a:chOff x="0" y="0"/>
          <a:chExt cx="0" cy="0"/>
        </a:xfrm>
      </p:grpSpPr>
      <p:sp>
        <p:nvSpPr>
          <p:cNvPr id="9" name="Slide Number Placeholder 15">
            <a:extLst>
              <a:ext uri="{FF2B5EF4-FFF2-40B4-BE49-F238E27FC236}">
                <a16:creationId xmlns:a16="http://schemas.microsoft.com/office/drawing/2014/main" id="{C555F450-2DB2-4B44-AC62-1CA75B2685C5}"/>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6" name="Title 5" descr="Header">
            <a:extLst>
              <a:ext uri="{FF2B5EF4-FFF2-40B4-BE49-F238E27FC236}">
                <a16:creationId xmlns:a16="http://schemas.microsoft.com/office/drawing/2014/main" id="{410AED9F-7F2B-47A3-BE62-A5CB841D36DA}"/>
              </a:ext>
            </a:extLst>
          </p:cNvPr>
          <p:cNvSpPr>
            <a:spLocks noGrp="1"/>
          </p:cNvSpPr>
          <p:nvPr>
            <p:ph type="title"/>
          </p:nvPr>
        </p:nvSpPr>
        <p:spPr/>
        <p:txBody>
          <a:bodyPr/>
          <a:lstStyle/>
          <a:p>
            <a:r>
              <a:rPr lang="en-US"/>
              <a:t>Click to edit Master title style</a:t>
            </a:r>
            <a:endParaRPr lang="en-GB"/>
          </a:p>
        </p:txBody>
      </p:sp>
      <p:sp>
        <p:nvSpPr>
          <p:cNvPr id="21" name="Espace réservé du texte 20">
            <a:extLst>
              <a:ext uri="{FF2B5EF4-FFF2-40B4-BE49-F238E27FC236}">
                <a16:creationId xmlns:a16="http://schemas.microsoft.com/office/drawing/2014/main" id="{04EB49EF-74A2-4A31-99CF-80E2BAF35EC6}"/>
              </a:ext>
            </a:extLst>
          </p:cNvPr>
          <p:cNvSpPr>
            <a:spLocks noGrp="1"/>
          </p:cNvSpPr>
          <p:nvPr>
            <p:ph type="body" sz="quarter" idx="15" hasCustomPrompt="1"/>
          </p:nvPr>
        </p:nvSpPr>
        <p:spPr>
          <a:xfrm>
            <a:off x="2367886" y="1788206"/>
            <a:ext cx="9381202" cy="2636591"/>
          </a:xfrm>
        </p:spPr>
        <p:txBody>
          <a:bodyPr anchor="t">
            <a:normAutofit/>
          </a:bodyPr>
          <a:lstStyle>
            <a:lvl1pPr marL="0" indent="0">
              <a:buNone/>
              <a:defRPr sz="2800">
                <a:solidFill>
                  <a:schemeClr val="tx1"/>
                </a:solidFill>
              </a:defRPr>
            </a:lvl1pPr>
          </a:lstStyle>
          <a:p>
            <a:pPr lvl="0"/>
            <a:r>
              <a:rPr lang="en-GB"/>
              <a:t>Insert your quote here</a:t>
            </a:r>
          </a:p>
        </p:txBody>
      </p:sp>
    </p:spTree>
    <p:extLst>
      <p:ext uri="{BB962C8B-B14F-4D97-AF65-F5344CB8AC3E}">
        <p14:creationId xmlns:p14="http://schemas.microsoft.com/office/powerpoint/2010/main" val="3775358192"/>
      </p:ext>
    </p:extLst>
  </p:cSld>
  <p:clrMapOvr>
    <a:masterClrMapping/>
  </p:clrMapOvr>
  <p:extLst>
    <p:ext uri="{DCECCB84-F9BA-43D5-87BE-67443E8EF086}">
      <p15:sldGuideLst xmlns:p15="http://schemas.microsoft.com/office/powerpoint/2012/main"/>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p:cSld name="video">
    <p:spTree>
      <p:nvGrpSpPr>
        <p:cNvPr id="1" name=""/>
        <p:cNvGrpSpPr/>
        <p:nvPr/>
      </p:nvGrpSpPr>
      <p:grpSpPr>
        <a:xfrm>
          <a:off x="0" y="0"/>
          <a:ext cx="0" cy="0"/>
          <a:chOff x="0" y="0"/>
          <a:chExt cx="0" cy="0"/>
        </a:xfrm>
      </p:grpSpPr>
      <p:sp>
        <p:nvSpPr>
          <p:cNvPr id="5" name="Media Placeholder 4">
            <a:extLst>
              <a:ext uri="{FF2B5EF4-FFF2-40B4-BE49-F238E27FC236}">
                <a16:creationId xmlns:a16="http://schemas.microsoft.com/office/drawing/2014/main" id="{AE576D4F-2D55-4CDA-9033-543BCC39CA53}"/>
              </a:ext>
              <a:ext uri="{C183D7F6-B498-43B3-948B-1728B52AA6E4}">
                <adec:decorative xmlns:adec="http://schemas.microsoft.com/office/drawing/2017/decorative" val="1"/>
              </a:ext>
            </a:extLst>
          </p:cNvPr>
          <p:cNvSpPr>
            <a:spLocks noGrp="1"/>
          </p:cNvSpPr>
          <p:nvPr>
            <p:ph type="media" sz="quarter" idx="11"/>
          </p:nvPr>
        </p:nvSpPr>
        <p:spPr>
          <a:xfrm>
            <a:off x="0" y="0"/>
            <a:ext cx="12192000" cy="6858000"/>
          </a:xfrm>
          <a:pattFill prst="wdUpDiag">
            <a:fgClr>
              <a:schemeClr val="bg1">
                <a:lumMod val="85000"/>
              </a:schemeClr>
            </a:fgClr>
            <a:bgClr>
              <a:schemeClr val="bg1"/>
            </a:bgClr>
          </a:pattFill>
        </p:spPr>
        <p:txBody>
          <a:bodyPr/>
          <a:lstStyle>
            <a:lvl1pPr algn="ctr">
              <a:defRPr sz="1800" b="1"/>
            </a:lvl1pPr>
          </a:lstStyle>
          <a:p>
            <a:r>
              <a:rPr lang="en-US"/>
              <a:t>Click icon to add media</a:t>
            </a:r>
            <a:endParaRPr lang="en-GB"/>
          </a:p>
        </p:txBody>
      </p:sp>
    </p:spTree>
    <p:extLst>
      <p:ext uri="{BB962C8B-B14F-4D97-AF65-F5344CB8AC3E}">
        <p14:creationId xmlns:p14="http://schemas.microsoft.com/office/powerpoint/2010/main" val="32647360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metary Test 02 (3x Column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DF94BDD-BAE2-7DB5-135A-92642E7B469B}"/>
              </a:ext>
            </a:extLst>
          </p:cNvPr>
          <p:cNvSpPr/>
          <p:nvPr userDrawn="1"/>
        </p:nvSpPr>
        <p:spPr>
          <a:xfrm>
            <a:off x="333374" y="180975"/>
            <a:ext cx="11520000" cy="180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6" name="Title 5" descr="Header">
            <a:extLst>
              <a:ext uri="{FF2B5EF4-FFF2-40B4-BE49-F238E27FC236}">
                <a16:creationId xmlns:a16="http://schemas.microsoft.com/office/drawing/2014/main" id="{DB4D717C-E4C3-4FDF-8607-B34CB4CA1B3D}"/>
              </a:ext>
            </a:extLst>
          </p:cNvPr>
          <p:cNvSpPr>
            <a:spLocks noGrp="1"/>
          </p:cNvSpPr>
          <p:nvPr>
            <p:ph type="title"/>
          </p:nvPr>
        </p:nvSpPr>
        <p:spPr>
          <a:xfrm>
            <a:off x="335998" y="182467"/>
            <a:ext cx="11520000" cy="576463"/>
          </a:xfrm>
        </p:spPr>
        <p:txBody>
          <a:bodyPr lIns="180000" rIns="180000"/>
          <a:lstStyle>
            <a:lvl1pPr>
              <a:defRPr>
                <a:solidFill>
                  <a:schemeClr val="bg1"/>
                </a:solidFill>
              </a:defRPr>
            </a:lvl1pPr>
          </a:lstStyle>
          <a:p>
            <a:r>
              <a:rPr lang="en-US"/>
              <a:t>Click to edit Master title style</a:t>
            </a:r>
            <a:endParaRPr lang="en-GB"/>
          </a:p>
        </p:txBody>
      </p:sp>
      <p:sp>
        <p:nvSpPr>
          <p:cNvPr id="4" name="Slide Number Placeholder 3">
            <a:extLst>
              <a:ext uri="{FF2B5EF4-FFF2-40B4-BE49-F238E27FC236}">
                <a16:creationId xmlns:a16="http://schemas.microsoft.com/office/drawing/2014/main" id="{4D8E9BED-92FC-E36B-21AA-9CA02A2C23BB}"/>
              </a:ext>
            </a:extLst>
          </p:cNvPr>
          <p:cNvSpPr>
            <a:spLocks noGrp="1"/>
          </p:cNvSpPr>
          <p:nvPr>
            <p:ph type="sldNum" sz="quarter" idx="4"/>
          </p:nvPr>
        </p:nvSpPr>
        <p:spPr>
          <a:xfrm>
            <a:off x="335999" y="6318000"/>
            <a:ext cx="216000" cy="360000"/>
          </a:xfrm>
          <a:prstGeom prst="rect">
            <a:avLst/>
          </a:prstGeom>
          <a:noFill/>
        </p:spPr>
        <p:txBody>
          <a:bodyPr lIns="0" tIns="0" rIns="0" bIns="25200" anchor="b"/>
          <a:lstStyle>
            <a:lvl1pPr algn="l">
              <a:defRPr sz="800" b="1">
                <a:solidFill>
                  <a:srgbClr val="768692"/>
                </a:solidFill>
                <a:latin typeface="+mj-lt"/>
              </a:defRPr>
            </a:lvl1pPr>
          </a:lstStyle>
          <a:p>
            <a:fld id="{D61AABEC-672F-4B68-B914-690DA978312C}" type="slidenum">
              <a:rPr lang="en-GB" smtClean="0"/>
              <a:pPr/>
              <a:t>‹#›</a:t>
            </a:fld>
            <a:endParaRPr lang="en-GB"/>
          </a:p>
        </p:txBody>
      </p:sp>
      <p:sp>
        <p:nvSpPr>
          <p:cNvPr id="7" name="Text Placeholder 6">
            <a:extLst>
              <a:ext uri="{FF2B5EF4-FFF2-40B4-BE49-F238E27FC236}">
                <a16:creationId xmlns:a16="http://schemas.microsoft.com/office/drawing/2014/main" id="{6816DD32-5CDA-7433-68E8-208F72C4C403}"/>
              </a:ext>
            </a:extLst>
          </p:cNvPr>
          <p:cNvSpPr>
            <a:spLocks noGrp="1"/>
          </p:cNvSpPr>
          <p:nvPr>
            <p:ph type="body" sz="quarter" idx="19"/>
          </p:nvPr>
        </p:nvSpPr>
        <p:spPr>
          <a:xfrm>
            <a:off x="333375" y="758930"/>
            <a:ext cx="11520000" cy="1116000"/>
          </a:xfrm>
        </p:spPr>
        <p:txBody>
          <a:bodyPr lIns="180000" rIns="180000" numCol="3" spcCol="360000"/>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
        <p:nvSpPr>
          <p:cNvPr id="5" name="Base">
            <a:extLst>
              <a:ext uri="{FF2B5EF4-FFF2-40B4-BE49-F238E27FC236}">
                <a16:creationId xmlns:a16="http://schemas.microsoft.com/office/drawing/2014/main" id="{E58628E2-A57B-9EDF-BF19-F7DE63306BDA}"/>
              </a:ext>
            </a:extLst>
          </p:cNvPr>
          <p:cNvSpPr>
            <a:spLocks noGrp="1"/>
          </p:cNvSpPr>
          <p:nvPr>
            <p:ph type="body" sz="quarter" idx="18" hasCustomPrompt="1"/>
          </p:nvPr>
        </p:nvSpPr>
        <p:spPr>
          <a:xfrm>
            <a:off x="333374" y="6149263"/>
            <a:ext cx="11523664" cy="159462"/>
          </a:xfrm>
        </p:spPr>
        <p:txBody>
          <a:bodyPr vert="horz" wrap="square" lIns="0" tIns="0" rIns="0" bIns="36000" rtlCol="0" anchor="b">
            <a:spAutoFit/>
          </a:bodyPr>
          <a:lstStyle>
            <a:lvl1pPr>
              <a:defRPr lang="en-GB" sz="800" i="0" dirty="0"/>
            </a:lvl1pPr>
          </a:lstStyle>
          <a:p>
            <a:pPr lvl="0">
              <a:lnSpc>
                <a:spcPct val="100000"/>
              </a:lnSpc>
              <a:spcAft>
                <a:spcPts val="0"/>
              </a:spcAft>
            </a:pPr>
            <a:r>
              <a:rPr lang="en-GB"/>
              <a:t>Base and source info (delete if not necessary)</a:t>
            </a:r>
          </a:p>
        </p:txBody>
      </p:sp>
    </p:spTree>
    <p:extLst>
      <p:ext uri="{BB962C8B-B14F-4D97-AF65-F5344CB8AC3E}">
        <p14:creationId xmlns:p14="http://schemas.microsoft.com/office/powerpoint/2010/main" val="547898169"/>
      </p:ext>
    </p:extLst>
  </p:cSld>
  <p:clrMapOvr>
    <a:masterClrMapping/>
  </p:clrMapOvr>
  <p:extLst>
    <p:ext uri="{DCECCB84-F9BA-43D5-87BE-67443E8EF086}">
      <p15:sldGuideLst xmlns:p15="http://schemas.microsoft.com/office/powerpoint/2012/main"/>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p:cSld name="coloured_content_no box">
    <p:bg>
      <p:bgPr>
        <a:solidFill>
          <a:schemeClr val="bg2"/>
        </a:solidFill>
        <a:effectLst/>
      </p:bgPr>
    </p:bg>
    <p:spTree>
      <p:nvGrpSpPr>
        <p:cNvPr id="1" name=""/>
        <p:cNvGrpSpPr/>
        <p:nvPr/>
      </p:nvGrpSpPr>
      <p:grpSpPr>
        <a:xfrm>
          <a:off x="0" y="0"/>
          <a:ext cx="0" cy="0"/>
          <a:chOff x="0" y="0"/>
          <a:chExt cx="0" cy="0"/>
        </a:xfrm>
      </p:grpSpPr>
      <p:sp>
        <p:nvSpPr>
          <p:cNvPr id="8" name="Classification">
            <a:extLst>
              <a:ext uri="{FF2B5EF4-FFF2-40B4-BE49-F238E27FC236}">
                <a16:creationId xmlns:a16="http://schemas.microsoft.com/office/drawing/2014/main" id="{FCCAFDDF-4201-41A2-B0B3-5EC7B7AAE819}"/>
              </a:ext>
              <a:ext uri="{C183D7F6-B498-43B3-948B-1728B52AA6E4}">
                <adec:decorative xmlns:adec="http://schemas.microsoft.com/office/drawing/2017/decorative" val="1"/>
              </a:ext>
            </a:extLst>
          </p:cNvPr>
          <p:cNvSpPr txBox="1">
            <a:spLocks/>
          </p:cNvSpPr>
          <p:nvPr/>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pic>
        <p:nvPicPr>
          <p:cNvPr id="14" name="Ipsos logo">
            <a:extLst>
              <a:ext uri="{FF2B5EF4-FFF2-40B4-BE49-F238E27FC236}">
                <a16:creationId xmlns:a16="http://schemas.microsoft.com/office/drawing/2014/main" id="{5494CFC9-A731-4D34-BE2C-CBA5DB979D11}"/>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
        <p:nvSpPr>
          <p:cNvPr id="9" name="Slide Number Placeholder 15">
            <a:extLst>
              <a:ext uri="{FF2B5EF4-FFF2-40B4-BE49-F238E27FC236}">
                <a16:creationId xmlns:a16="http://schemas.microsoft.com/office/drawing/2014/main" id="{08840428-B260-4958-A149-63C86CC793AD}"/>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sp>
        <p:nvSpPr>
          <p:cNvPr id="6" name="Title 5" descr="Header">
            <a:extLst>
              <a:ext uri="{FF2B5EF4-FFF2-40B4-BE49-F238E27FC236}">
                <a16:creationId xmlns:a16="http://schemas.microsoft.com/office/drawing/2014/main" id="{820744D4-4F37-4496-8C6E-073984E812BE}"/>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10" name="Base">
            <a:extLst>
              <a:ext uri="{FF2B5EF4-FFF2-40B4-BE49-F238E27FC236}">
                <a16:creationId xmlns:a16="http://schemas.microsoft.com/office/drawing/2014/main" id="{1C5B7D9D-98FE-46F9-8538-605AD31EFD2B}"/>
              </a:ext>
            </a:extLst>
          </p:cNvPr>
          <p:cNvSpPr>
            <a:spLocks noGrp="1"/>
          </p:cNvSpPr>
          <p:nvPr>
            <p:ph type="body" sz="quarter" idx="18" hasCustomPrompt="1"/>
          </p:nvPr>
        </p:nvSpPr>
        <p:spPr>
          <a:xfrm>
            <a:off x="452897" y="5823783"/>
            <a:ext cx="11277975" cy="124906"/>
          </a:xfrm>
        </p:spPr>
        <p:txBody>
          <a:bodyPr wrap="square" lIns="0" anchor="b">
            <a:spAutoFit/>
          </a:bodyPr>
          <a:lstStyle>
            <a:lvl1pPr marL="0" indent="0" algn="r">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Base and source info (delete if not necessary)</a:t>
            </a:r>
          </a:p>
        </p:txBody>
      </p:sp>
    </p:spTree>
    <p:extLst>
      <p:ext uri="{BB962C8B-B14F-4D97-AF65-F5344CB8AC3E}">
        <p14:creationId xmlns:p14="http://schemas.microsoft.com/office/powerpoint/2010/main" val="3200040941"/>
      </p:ext>
    </p:extLst>
  </p:cSld>
  <p:clrMapOvr>
    <a:masterClrMapping/>
  </p:clrMapOvr>
  <p:extLst>
    <p:ext uri="{DCECCB84-F9BA-43D5-87BE-67443E8EF086}">
      <p15:sldGuideLst xmlns:p15="http://schemas.microsoft.com/office/powerpoint/2012/main"/>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p:cSld name="colour_3_images">
    <p:bg>
      <p:bgPr>
        <a:solidFill>
          <a:schemeClr val="bg2"/>
        </a:solidFill>
        <a:effectLst/>
      </p:bgPr>
    </p:bg>
    <p:spTree>
      <p:nvGrpSpPr>
        <p:cNvPr id="1" name=""/>
        <p:cNvGrpSpPr/>
        <p:nvPr/>
      </p:nvGrpSpPr>
      <p:grpSpPr>
        <a:xfrm>
          <a:off x="0" y="0"/>
          <a:ext cx="0" cy="0"/>
          <a:chOff x="0" y="0"/>
          <a:chExt cx="0" cy="0"/>
        </a:xfrm>
      </p:grpSpPr>
      <p:sp>
        <p:nvSpPr>
          <p:cNvPr id="11" name="Classification">
            <a:extLst>
              <a:ext uri="{FF2B5EF4-FFF2-40B4-BE49-F238E27FC236}">
                <a16:creationId xmlns:a16="http://schemas.microsoft.com/office/drawing/2014/main" id="{45063E99-A35F-44B6-9054-465C2C8C64DA}"/>
              </a:ext>
              <a:ext uri="{C183D7F6-B498-43B3-948B-1728B52AA6E4}">
                <adec:decorative xmlns:adec="http://schemas.microsoft.com/office/drawing/2017/decorative" val="1"/>
              </a:ext>
            </a:extLst>
          </p:cNvPr>
          <p:cNvSpPr txBox="1">
            <a:spLocks/>
          </p:cNvSpPr>
          <p:nvPr/>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pic>
        <p:nvPicPr>
          <p:cNvPr id="14" name="Ipsos Logo">
            <a:extLst>
              <a:ext uri="{FF2B5EF4-FFF2-40B4-BE49-F238E27FC236}">
                <a16:creationId xmlns:a16="http://schemas.microsoft.com/office/drawing/2014/main" id="{78C958C3-C11B-408B-A735-98B5ED534F7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
        <p:nvSpPr>
          <p:cNvPr id="16" name="Slide Number Placeholder 15">
            <a:extLst>
              <a:ext uri="{FF2B5EF4-FFF2-40B4-BE49-F238E27FC236}">
                <a16:creationId xmlns:a16="http://schemas.microsoft.com/office/drawing/2014/main" id="{A4133BC2-693B-4A35-8701-508C00137D0A}"/>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sp>
        <p:nvSpPr>
          <p:cNvPr id="2" name="Title 1" descr="Header">
            <a:extLst>
              <a:ext uri="{FF2B5EF4-FFF2-40B4-BE49-F238E27FC236}">
                <a16:creationId xmlns:a16="http://schemas.microsoft.com/office/drawing/2014/main" id="{BB74796B-52E3-413E-A3C3-9C372F3B6C74}"/>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10" name="Subtitle">
            <a:extLst>
              <a:ext uri="{FF2B5EF4-FFF2-40B4-BE49-F238E27FC236}">
                <a16:creationId xmlns:a16="http://schemas.microsoft.com/office/drawing/2014/main" id="{FF3CEF6F-A2CD-465C-985F-0611581EE7AE}"/>
              </a:ext>
            </a:extLst>
          </p:cNvPr>
          <p:cNvSpPr>
            <a:spLocks noGrp="1"/>
          </p:cNvSpPr>
          <p:nvPr>
            <p:ph type="body" sz="quarter" idx="15" hasCustomPrompt="1"/>
          </p:nvPr>
        </p:nvSpPr>
        <p:spPr>
          <a:xfrm>
            <a:off x="450000" y="1241781"/>
            <a:ext cx="2019784" cy="312330"/>
          </a:xfrm>
          <a:noFill/>
        </p:spPr>
        <p:txBody>
          <a:bodyPr vert="horz" wrap="none" lIns="0" tIns="0" rIns="0" bIns="0" rtlCol="0">
            <a:spAutoFit/>
          </a:bodyPr>
          <a:lstStyle>
            <a:lvl1pPr>
              <a:lnSpc>
                <a:spcPct val="100000"/>
              </a:lnSpc>
              <a:defRPr lang="en-GB" sz="2000" b="1" dirty="0">
                <a:solidFill>
                  <a:schemeClr val="tx2"/>
                </a:solidFill>
              </a:defRPr>
            </a:lvl1pPr>
          </a:lstStyle>
          <a:p>
            <a:pPr lvl="0"/>
            <a:r>
              <a:rPr lang="en-GB"/>
              <a:t>Optional subtitle</a:t>
            </a:r>
          </a:p>
        </p:txBody>
      </p:sp>
      <p:sp>
        <p:nvSpPr>
          <p:cNvPr id="27" name="Image 1">
            <a:extLst>
              <a:ext uri="{FF2B5EF4-FFF2-40B4-BE49-F238E27FC236}">
                <a16:creationId xmlns:a16="http://schemas.microsoft.com/office/drawing/2014/main" id="{DEEBD65F-9282-4B5F-A1DF-2D1CD3CF8043}"/>
              </a:ext>
              <a:ext uri="{C183D7F6-B498-43B3-948B-1728B52AA6E4}">
                <adec:decorative xmlns:adec="http://schemas.microsoft.com/office/drawing/2017/decorative" val="1"/>
              </a:ext>
            </a:extLst>
          </p:cNvPr>
          <p:cNvSpPr>
            <a:spLocks noGrp="1"/>
          </p:cNvSpPr>
          <p:nvPr>
            <p:ph type="pic" sz="quarter" idx="21" hasCustomPrompt="1"/>
          </p:nvPr>
        </p:nvSpPr>
        <p:spPr>
          <a:xfrm>
            <a:off x="450000" y="1799270"/>
            <a:ext cx="3533776" cy="3249910"/>
          </a:xfrm>
          <a:pattFill prst="wdUpDiag">
            <a:fgClr>
              <a:schemeClr val="bg1">
                <a:lumMod val="95000"/>
              </a:schemeClr>
            </a:fgClr>
            <a:bgClr>
              <a:schemeClr val="bg1"/>
            </a:bgClr>
          </a:pattFill>
        </p:spPr>
        <p:txBody>
          <a:bodyPr/>
          <a:lstStyle/>
          <a:p>
            <a:r>
              <a:rPr lang="en-GB"/>
              <a:t> </a:t>
            </a:r>
          </a:p>
        </p:txBody>
      </p:sp>
      <p:sp>
        <p:nvSpPr>
          <p:cNvPr id="12" name="Image 2">
            <a:extLst>
              <a:ext uri="{FF2B5EF4-FFF2-40B4-BE49-F238E27FC236}">
                <a16:creationId xmlns:a16="http://schemas.microsoft.com/office/drawing/2014/main" id="{E1043954-97B2-4040-A670-AE271AC08FC7}"/>
              </a:ext>
              <a:ext uri="{C183D7F6-B498-43B3-948B-1728B52AA6E4}">
                <adec:decorative xmlns:adec="http://schemas.microsoft.com/office/drawing/2017/decorative" val="1"/>
              </a:ext>
            </a:extLst>
          </p:cNvPr>
          <p:cNvSpPr>
            <a:spLocks noGrp="1"/>
          </p:cNvSpPr>
          <p:nvPr>
            <p:ph type="pic" sz="quarter" idx="22" hasCustomPrompt="1"/>
          </p:nvPr>
        </p:nvSpPr>
        <p:spPr>
          <a:xfrm>
            <a:off x="4332524" y="1799270"/>
            <a:ext cx="3533776" cy="3249910"/>
          </a:xfrm>
          <a:pattFill prst="wdUpDiag">
            <a:fgClr>
              <a:schemeClr val="bg1">
                <a:lumMod val="95000"/>
              </a:schemeClr>
            </a:fgClr>
            <a:bgClr>
              <a:schemeClr val="bg1"/>
            </a:bgClr>
          </a:pattFill>
        </p:spPr>
        <p:txBody>
          <a:bodyPr/>
          <a:lstStyle/>
          <a:p>
            <a:r>
              <a:rPr lang="en-GB"/>
              <a:t> </a:t>
            </a:r>
          </a:p>
        </p:txBody>
      </p:sp>
      <p:sp>
        <p:nvSpPr>
          <p:cNvPr id="13" name="Image 3">
            <a:extLst>
              <a:ext uri="{FF2B5EF4-FFF2-40B4-BE49-F238E27FC236}">
                <a16:creationId xmlns:a16="http://schemas.microsoft.com/office/drawing/2014/main" id="{DC242FF5-44F5-4493-B265-B40F2BCB4A20}"/>
              </a:ext>
              <a:ext uri="{C183D7F6-B498-43B3-948B-1728B52AA6E4}">
                <adec:decorative xmlns:adec="http://schemas.microsoft.com/office/drawing/2017/decorative" val="1"/>
              </a:ext>
            </a:extLst>
          </p:cNvPr>
          <p:cNvSpPr>
            <a:spLocks noGrp="1"/>
          </p:cNvSpPr>
          <p:nvPr>
            <p:ph type="pic" sz="quarter" idx="23" hasCustomPrompt="1"/>
          </p:nvPr>
        </p:nvSpPr>
        <p:spPr>
          <a:xfrm>
            <a:off x="8222136" y="1799270"/>
            <a:ext cx="3533776" cy="3249910"/>
          </a:xfrm>
          <a:pattFill prst="wdUpDiag">
            <a:fgClr>
              <a:schemeClr val="bg1">
                <a:lumMod val="95000"/>
              </a:schemeClr>
            </a:fgClr>
            <a:bgClr>
              <a:schemeClr val="bg1"/>
            </a:bgClr>
          </a:pattFill>
        </p:spPr>
        <p:txBody>
          <a:bodyPr/>
          <a:lstStyle/>
          <a:p>
            <a:r>
              <a:rPr lang="en-GB"/>
              <a:t> </a:t>
            </a:r>
          </a:p>
        </p:txBody>
      </p:sp>
    </p:spTree>
    <p:extLst>
      <p:ext uri="{BB962C8B-B14F-4D97-AF65-F5344CB8AC3E}">
        <p14:creationId xmlns:p14="http://schemas.microsoft.com/office/powerpoint/2010/main" val="773916003"/>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colour_Verbatim_layout">
    <p:bg>
      <p:bgPr>
        <a:solidFill>
          <a:schemeClr val="bg2"/>
        </a:solidFill>
        <a:effectLst/>
      </p:bgPr>
    </p:bg>
    <p:spTree>
      <p:nvGrpSpPr>
        <p:cNvPr id="1" name=""/>
        <p:cNvGrpSpPr/>
        <p:nvPr/>
      </p:nvGrpSpPr>
      <p:grpSpPr>
        <a:xfrm>
          <a:off x="0" y="0"/>
          <a:ext cx="0" cy="0"/>
          <a:chOff x="0" y="0"/>
          <a:chExt cx="0" cy="0"/>
        </a:xfrm>
      </p:grpSpPr>
      <p:sp>
        <p:nvSpPr>
          <p:cNvPr id="11" name="Slide Number Placeholder 15">
            <a:extLst>
              <a:ext uri="{FF2B5EF4-FFF2-40B4-BE49-F238E27FC236}">
                <a16:creationId xmlns:a16="http://schemas.microsoft.com/office/drawing/2014/main" id="{6663AFFB-0329-45CD-AF49-17FFCA2411DA}"/>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sp>
        <p:nvSpPr>
          <p:cNvPr id="4" name="Title 3" descr="Header">
            <a:extLst>
              <a:ext uri="{FF2B5EF4-FFF2-40B4-BE49-F238E27FC236}">
                <a16:creationId xmlns:a16="http://schemas.microsoft.com/office/drawing/2014/main" id="{6953A8D2-20EB-4DFB-893E-8DCA6475DEE1}"/>
              </a:ext>
            </a:extLst>
          </p:cNvPr>
          <p:cNvSpPr>
            <a:spLocks noGrp="1"/>
          </p:cNvSpPr>
          <p:nvPr>
            <p:ph type="title"/>
          </p:nvPr>
        </p:nvSpPr>
        <p:spPr>
          <a:xfrm>
            <a:off x="450000" y="397170"/>
            <a:ext cx="9341700" cy="775597"/>
          </a:xfrm>
        </p:spPr>
        <p:txBody>
          <a:bodyPr/>
          <a:lstStyle>
            <a:lvl1pPr>
              <a:defRPr>
                <a:solidFill>
                  <a:schemeClr val="bg1"/>
                </a:solidFill>
              </a:defRPr>
            </a:lvl1pPr>
          </a:lstStyle>
          <a:p>
            <a:r>
              <a:rPr lang="en-US"/>
              <a:t>Click to edit Master title style</a:t>
            </a:r>
            <a:endParaRPr lang="en-GB"/>
          </a:p>
        </p:txBody>
      </p:sp>
      <p:sp>
        <p:nvSpPr>
          <p:cNvPr id="21" name="Quote area">
            <a:extLst>
              <a:ext uri="{FF2B5EF4-FFF2-40B4-BE49-F238E27FC236}">
                <a16:creationId xmlns:a16="http://schemas.microsoft.com/office/drawing/2014/main" id="{04EB49EF-74A2-4A31-99CF-80E2BAF35EC6}"/>
              </a:ext>
            </a:extLst>
          </p:cNvPr>
          <p:cNvSpPr>
            <a:spLocks noGrp="1"/>
          </p:cNvSpPr>
          <p:nvPr>
            <p:ph type="body" sz="quarter" idx="15" hasCustomPrompt="1"/>
          </p:nvPr>
        </p:nvSpPr>
        <p:spPr>
          <a:xfrm>
            <a:off x="450000" y="2594753"/>
            <a:ext cx="7524198" cy="2636591"/>
          </a:xfrm>
        </p:spPr>
        <p:txBody>
          <a:bodyPr anchor="t">
            <a:normAutofit/>
          </a:bodyPr>
          <a:lstStyle>
            <a:lvl1pPr marL="0" indent="0">
              <a:buNone/>
              <a:defRPr sz="2800">
                <a:solidFill>
                  <a:schemeClr val="bg1"/>
                </a:solidFill>
              </a:defRPr>
            </a:lvl1pPr>
          </a:lstStyle>
          <a:p>
            <a:pPr lvl="0"/>
            <a:r>
              <a:rPr lang="en-GB"/>
              <a:t>Insert your quote here</a:t>
            </a:r>
          </a:p>
        </p:txBody>
      </p:sp>
      <p:sp>
        <p:nvSpPr>
          <p:cNvPr id="10" name="Classification">
            <a:extLst>
              <a:ext uri="{FF2B5EF4-FFF2-40B4-BE49-F238E27FC236}">
                <a16:creationId xmlns:a16="http://schemas.microsoft.com/office/drawing/2014/main" id="{3E26572D-12C7-403B-B402-F5696EC178EB}"/>
              </a:ext>
              <a:ext uri="{C183D7F6-B498-43B3-948B-1728B52AA6E4}">
                <adec:decorative xmlns:adec="http://schemas.microsoft.com/office/drawing/2017/decorative" val="1"/>
              </a:ext>
            </a:extLst>
          </p:cNvPr>
          <p:cNvSpPr txBox="1">
            <a:spLocks/>
          </p:cNvSpPr>
          <p:nvPr/>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pic>
        <p:nvPicPr>
          <p:cNvPr id="8" name="Ipsos logo">
            <a:extLst>
              <a:ext uri="{FF2B5EF4-FFF2-40B4-BE49-F238E27FC236}">
                <a16:creationId xmlns:a16="http://schemas.microsoft.com/office/drawing/2014/main" id="{8A48725C-F1B5-428C-8EF9-637AA22D072F}"/>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Tree>
    <p:extLst>
      <p:ext uri="{BB962C8B-B14F-4D97-AF65-F5344CB8AC3E}">
        <p14:creationId xmlns:p14="http://schemas.microsoft.com/office/powerpoint/2010/main" val="3647928430"/>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Team - white background">
    <p:spTree>
      <p:nvGrpSpPr>
        <p:cNvPr id="1" name=""/>
        <p:cNvGrpSpPr/>
        <p:nvPr/>
      </p:nvGrpSpPr>
      <p:grpSpPr>
        <a:xfrm>
          <a:off x="0" y="0"/>
          <a:ext cx="0" cy="0"/>
          <a:chOff x="0" y="0"/>
          <a:chExt cx="0" cy="0"/>
        </a:xfrm>
      </p:grpSpPr>
      <p:sp>
        <p:nvSpPr>
          <p:cNvPr id="36" name="Slide Number Placeholder 15">
            <a:extLst>
              <a:ext uri="{FF2B5EF4-FFF2-40B4-BE49-F238E27FC236}">
                <a16:creationId xmlns:a16="http://schemas.microsoft.com/office/drawing/2014/main" id="{DFFBBC18-CDF1-406F-A4A7-B89B333F2BF6}"/>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5" name="Title 4" descr="Header">
            <a:extLst>
              <a:ext uri="{FF2B5EF4-FFF2-40B4-BE49-F238E27FC236}">
                <a16:creationId xmlns:a16="http://schemas.microsoft.com/office/drawing/2014/main" id="{EFDD40B2-D082-42DF-92D6-EC693ACDE859}"/>
              </a:ext>
            </a:extLst>
          </p:cNvPr>
          <p:cNvSpPr>
            <a:spLocks noGrp="1"/>
          </p:cNvSpPr>
          <p:nvPr>
            <p:ph type="title"/>
          </p:nvPr>
        </p:nvSpPr>
        <p:spPr/>
        <p:txBody>
          <a:bodyPr/>
          <a:lstStyle/>
          <a:p>
            <a:r>
              <a:rPr lang="en-US"/>
              <a:t>Click to edit Master title style</a:t>
            </a:r>
            <a:endParaRPr lang="en-GB"/>
          </a:p>
        </p:txBody>
      </p:sp>
      <p:sp>
        <p:nvSpPr>
          <p:cNvPr id="16" name="Name 1">
            <a:extLst>
              <a:ext uri="{FF2B5EF4-FFF2-40B4-BE49-F238E27FC236}">
                <a16:creationId xmlns:a16="http://schemas.microsoft.com/office/drawing/2014/main" id="{41154020-330A-4307-8B18-1E1750724F82}"/>
              </a:ext>
            </a:extLst>
          </p:cNvPr>
          <p:cNvSpPr>
            <a:spLocks noGrp="1"/>
          </p:cNvSpPr>
          <p:nvPr>
            <p:ph type="body" sz="quarter" idx="22" hasCustomPrompt="1"/>
          </p:nvPr>
        </p:nvSpPr>
        <p:spPr>
          <a:xfrm>
            <a:off x="442913" y="1784350"/>
            <a:ext cx="1573660" cy="390556"/>
          </a:xfrm>
        </p:spPr>
        <p:txBody>
          <a:bodyPr wrap="square" anchor="t">
            <a:spAutoFit/>
          </a:bodyPr>
          <a:lstStyle>
            <a:lvl1pPr>
              <a:spcBef>
                <a:spcPts val="0"/>
              </a:spcBef>
              <a:spcAft>
                <a:spcPts val="0"/>
              </a:spcAft>
              <a:defRPr cap="all" baseline="0">
                <a:solidFill>
                  <a:schemeClr val="tx1"/>
                </a:solidFill>
              </a:defRPr>
            </a:lvl1pPr>
            <a:lvl2pPr marL="0" indent="0">
              <a:spcBef>
                <a:spcPts val="0"/>
              </a:spcBef>
              <a:spcAft>
                <a:spcPts val="0"/>
              </a:spcAft>
              <a:buFont typeface="Arial" panose="020B0604020202020204" pitchFamily="34" charset="0"/>
              <a:buNone/>
              <a:defRPr cap="all" baseline="0">
                <a:solidFill>
                  <a:schemeClr val="tx1"/>
                </a:solidFill>
              </a:defRPr>
            </a:lvl2pPr>
          </a:lstStyle>
          <a:p>
            <a:pPr lvl="0"/>
            <a:r>
              <a:rPr lang="en-GB"/>
              <a:t>First Name</a:t>
            </a:r>
          </a:p>
          <a:p>
            <a:pPr lvl="1"/>
            <a:r>
              <a:rPr lang="en-GB"/>
              <a:t>Last Name</a:t>
            </a:r>
          </a:p>
        </p:txBody>
      </p:sp>
      <p:sp>
        <p:nvSpPr>
          <p:cNvPr id="3" name="Image 1">
            <a:extLst>
              <a:ext uri="{FF2B5EF4-FFF2-40B4-BE49-F238E27FC236}">
                <a16:creationId xmlns:a16="http://schemas.microsoft.com/office/drawing/2014/main" id="{D29AB0E7-CA31-4A74-99A1-D377A0137CBB}"/>
              </a:ext>
              <a:ext uri="{C183D7F6-B498-43B3-948B-1728B52AA6E4}">
                <adec:decorative xmlns:adec="http://schemas.microsoft.com/office/drawing/2017/decorative" val="1"/>
              </a:ext>
            </a:extLst>
          </p:cNvPr>
          <p:cNvSpPr>
            <a:spLocks noGrp="1"/>
          </p:cNvSpPr>
          <p:nvPr>
            <p:ph type="pic" sz="quarter" idx="19"/>
          </p:nvPr>
        </p:nvSpPr>
        <p:spPr>
          <a:xfrm>
            <a:off x="442913" y="2323852"/>
            <a:ext cx="1573660" cy="1573200"/>
          </a:xfrm>
          <a:pattFill prst="wdUpDiag">
            <a:fgClr>
              <a:schemeClr val="bg1">
                <a:lumMod val="85000"/>
              </a:schemeClr>
            </a:fgClr>
            <a:bgClr>
              <a:schemeClr val="bg1"/>
            </a:bgClr>
          </a:pattFill>
        </p:spPr>
        <p:txBody>
          <a:bodyPr/>
          <a:lstStyle>
            <a:lvl1pPr>
              <a:defRPr>
                <a:solidFill>
                  <a:schemeClr val="tx1"/>
                </a:solidFill>
              </a:defRPr>
            </a:lvl1pPr>
          </a:lstStyle>
          <a:p>
            <a:r>
              <a:rPr lang="en-US"/>
              <a:t>Click icon to add picture</a:t>
            </a:r>
            <a:endParaRPr lang="en-GB"/>
          </a:p>
        </p:txBody>
      </p:sp>
      <p:sp>
        <p:nvSpPr>
          <p:cNvPr id="15" name="Body 1">
            <a:extLst>
              <a:ext uri="{FF2B5EF4-FFF2-40B4-BE49-F238E27FC236}">
                <a16:creationId xmlns:a16="http://schemas.microsoft.com/office/drawing/2014/main" id="{A81DA3D4-EF88-48E1-A722-44D4D0FA10B6}"/>
              </a:ext>
            </a:extLst>
          </p:cNvPr>
          <p:cNvSpPr>
            <a:spLocks noGrp="1"/>
          </p:cNvSpPr>
          <p:nvPr>
            <p:ph type="body" sz="quarter" idx="23" hasCustomPrompt="1"/>
          </p:nvPr>
        </p:nvSpPr>
        <p:spPr>
          <a:xfrm>
            <a:off x="442913" y="4045998"/>
            <a:ext cx="1573660" cy="1903877"/>
          </a:xfrm>
        </p:spPr>
        <p:txBody>
          <a:bodyPr wrap="square" anchor="t">
            <a:noAutofit/>
          </a:bodyPr>
          <a:lstStyle>
            <a:lvl1pPr>
              <a:spcBef>
                <a:spcPts val="0"/>
              </a:spcBef>
              <a:spcAft>
                <a:spcPts val="0"/>
              </a:spcAft>
              <a:defRPr>
                <a:solidFill>
                  <a:schemeClr val="tx1"/>
                </a:solidFill>
              </a:defRPr>
            </a:lvl1pPr>
            <a:lvl2pPr marL="0" indent="0">
              <a:spcBef>
                <a:spcPts val="0"/>
              </a:spcBef>
              <a:spcAft>
                <a:spcPts val="0"/>
              </a:spcAft>
              <a:buFont typeface="Arial" panose="020B0604020202020204" pitchFamily="34" charset="0"/>
              <a:buNone/>
              <a:defRPr>
                <a:solidFill>
                  <a:schemeClr val="bg1"/>
                </a:solidFill>
              </a:defRPr>
            </a:lvl2pPr>
          </a:lstStyle>
          <a:p>
            <a:pPr lvl="0"/>
            <a:r>
              <a:rPr lang="en-GB"/>
              <a:t>Title and brief role description here</a:t>
            </a:r>
          </a:p>
        </p:txBody>
      </p:sp>
      <p:sp>
        <p:nvSpPr>
          <p:cNvPr id="20" name="Name 2">
            <a:extLst>
              <a:ext uri="{FF2B5EF4-FFF2-40B4-BE49-F238E27FC236}">
                <a16:creationId xmlns:a16="http://schemas.microsoft.com/office/drawing/2014/main" id="{71613F17-97E2-4491-9EF3-F01FFDE6E863}"/>
              </a:ext>
            </a:extLst>
          </p:cNvPr>
          <p:cNvSpPr>
            <a:spLocks noGrp="1"/>
          </p:cNvSpPr>
          <p:nvPr>
            <p:ph type="body" sz="quarter" idx="25" hasCustomPrompt="1"/>
          </p:nvPr>
        </p:nvSpPr>
        <p:spPr>
          <a:xfrm>
            <a:off x="2389282" y="1784350"/>
            <a:ext cx="1573660" cy="390556"/>
          </a:xfrm>
        </p:spPr>
        <p:txBody>
          <a:bodyPr wrap="square" anchor="t">
            <a:spAutoFit/>
          </a:bodyPr>
          <a:lstStyle>
            <a:lvl1pPr>
              <a:spcBef>
                <a:spcPts val="0"/>
              </a:spcBef>
              <a:spcAft>
                <a:spcPts val="0"/>
              </a:spcAft>
              <a:defRPr cap="all" baseline="0">
                <a:solidFill>
                  <a:schemeClr val="tx1"/>
                </a:solidFill>
              </a:defRPr>
            </a:lvl1pPr>
            <a:lvl2pPr marL="0" indent="0">
              <a:spcBef>
                <a:spcPts val="0"/>
              </a:spcBef>
              <a:spcAft>
                <a:spcPts val="0"/>
              </a:spcAft>
              <a:buFont typeface="Arial" panose="020B0604020202020204" pitchFamily="34" charset="0"/>
              <a:buNone/>
              <a:defRPr cap="all" baseline="0">
                <a:solidFill>
                  <a:schemeClr val="tx1"/>
                </a:solidFill>
              </a:defRPr>
            </a:lvl2pPr>
          </a:lstStyle>
          <a:p>
            <a:pPr lvl="0"/>
            <a:r>
              <a:rPr lang="en-GB"/>
              <a:t>First Name</a:t>
            </a:r>
          </a:p>
          <a:p>
            <a:pPr lvl="1"/>
            <a:r>
              <a:rPr lang="en-GB"/>
              <a:t>Last Name</a:t>
            </a:r>
          </a:p>
        </p:txBody>
      </p:sp>
      <p:sp>
        <p:nvSpPr>
          <p:cNvPr id="19" name="Image 2">
            <a:extLst>
              <a:ext uri="{FF2B5EF4-FFF2-40B4-BE49-F238E27FC236}">
                <a16:creationId xmlns:a16="http://schemas.microsoft.com/office/drawing/2014/main" id="{AB50A41D-7303-4EC5-A88F-0DEBCCAAC491}"/>
              </a:ext>
              <a:ext uri="{C183D7F6-B498-43B3-948B-1728B52AA6E4}">
                <adec:decorative xmlns:adec="http://schemas.microsoft.com/office/drawing/2017/decorative" val="1"/>
              </a:ext>
            </a:extLst>
          </p:cNvPr>
          <p:cNvSpPr>
            <a:spLocks noGrp="1"/>
          </p:cNvSpPr>
          <p:nvPr>
            <p:ph type="pic" sz="quarter" idx="24"/>
          </p:nvPr>
        </p:nvSpPr>
        <p:spPr>
          <a:xfrm>
            <a:off x="2389282" y="2323852"/>
            <a:ext cx="1573660" cy="1573200"/>
          </a:xfrm>
          <a:pattFill prst="wdUpDiag">
            <a:fgClr>
              <a:schemeClr val="bg1">
                <a:lumMod val="85000"/>
              </a:schemeClr>
            </a:fgClr>
            <a:bgClr>
              <a:schemeClr val="bg1"/>
            </a:bgClr>
          </a:pattFill>
        </p:spPr>
        <p:txBody>
          <a:bodyPr/>
          <a:lstStyle>
            <a:lvl1pPr>
              <a:defRPr>
                <a:solidFill>
                  <a:schemeClr val="tx1"/>
                </a:solidFill>
              </a:defRPr>
            </a:lvl1pPr>
          </a:lstStyle>
          <a:p>
            <a:r>
              <a:rPr lang="en-US"/>
              <a:t>Click icon to add picture</a:t>
            </a:r>
            <a:endParaRPr lang="en-GB"/>
          </a:p>
        </p:txBody>
      </p:sp>
      <p:sp>
        <p:nvSpPr>
          <p:cNvPr id="21" name="Body 2">
            <a:extLst>
              <a:ext uri="{FF2B5EF4-FFF2-40B4-BE49-F238E27FC236}">
                <a16:creationId xmlns:a16="http://schemas.microsoft.com/office/drawing/2014/main" id="{6F22912B-7D36-4077-8BFB-FDA6B7BA0EA9}"/>
              </a:ext>
            </a:extLst>
          </p:cNvPr>
          <p:cNvSpPr>
            <a:spLocks noGrp="1"/>
          </p:cNvSpPr>
          <p:nvPr>
            <p:ph type="body" sz="quarter" idx="26" hasCustomPrompt="1"/>
          </p:nvPr>
        </p:nvSpPr>
        <p:spPr>
          <a:xfrm>
            <a:off x="2389282" y="4045998"/>
            <a:ext cx="1573660" cy="1903877"/>
          </a:xfrm>
        </p:spPr>
        <p:txBody>
          <a:bodyPr wrap="square" anchor="t">
            <a:noAutofit/>
          </a:bodyPr>
          <a:lstStyle>
            <a:lvl1pPr>
              <a:spcBef>
                <a:spcPts val="0"/>
              </a:spcBef>
              <a:spcAft>
                <a:spcPts val="0"/>
              </a:spcAft>
              <a:defRPr>
                <a:solidFill>
                  <a:schemeClr val="tx1"/>
                </a:solidFill>
              </a:defRPr>
            </a:lvl1pPr>
            <a:lvl2pPr marL="0" indent="0">
              <a:spcBef>
                <a:spcPts val="0"/>
              </a:spcBef>
              <a:spcAft>
                <a:spcPts val="0"/>
              </a:spcAft>
              <a:buFont typeface="Arial" panose="020B0604020202020204" pitchFamily="34" charset="0"/>
              <a:buNone/>
              <a:defRPr>
                <a:solidFill>
                  <a:schemeClr val="bg1"/>
                </a:solidFill>
              </a:defRPr>
            </a:lvl2pPr>
          </a:lstStyle>
          <a:p>
            <a:pPr lvl="0"/>
            <a:r>
              <a:rPr lang="en-GB"/>
              <a:t>Title and brief role description here</a:t>
            </a:r>
          </a:p>
        </p:txBody>
      </p:sp>
      <p:sp>
        <p:nvSpPr>
          <p:cNvPr id="24" name="Name 3">
            <a:extLst>
              <a:ext uri="{FF2B5EF4-FFF2-40B4-BE49-F238E27FC236}">
                <a16:creationId xmlns:a16="http://schemas.microsoft.com/office/drawing/2014/main" id="{4ACD92D7-D8E5-4F1B-8FF3-A92BC817BD5B}"/>
              </a:ext>
            </a:extLst>
          </p:cNvPr>
          <p:cNvSpPr>
            <a:spLocks noGrp="1"/>
          </p:cNvSpPr>
          <p:nvPr>
            <p:ph type="body" sz="quarter" idx="28" hasCustomPrompt="1"/>
          </p:nvPr>
        </p:nvSpPr>
        <p:spPr>
          <a:xfrm>
            <a:off x="4335651" y="1784350"/>
            <a:ext cx="1573660" cy="390556"/>
          </a:xfrm>
        </p:spPr>
        <p:txBody>
          <a:bodyPr wrap="square" anchor="t">
            <a:spAutoFit/>
          </a:bodyPr>
          <a:lstStyle>
            <a:lvl1pPr>
              <a:spcBef>
                <a:spcPts val="0"/>
              </a:spcBef>
              <a:spcAft>
                <a:spcPts val="0"/>
              </a:spcAft>
              <a:defRPr cap="all" baseline="0">
                <a:solidFill>
                  <a:schemeClr val="tx1"/>
                </a:solidFill>
              </a:defRPr>
            </a:lvl1pPr>
            <a:lvl2pPr marL="0" indent="0">
              <a:spcBef>
                <a:spcPts val="0"/>
              </a:spcBef>
              <a:spcAft>
                <a:spcPts val="0"/>
              </a:spcAft>
              <a:buFont typeface="Arial" panose="020B0604020202020204" pitchFamily="34" charset="0"/>
              <a:buNone/>
              <a:defRPr cap="all" baseline="0">
                <a:solidFill>
                  <a:schemeClr val="tx1"/>
                </a:solidFill>
              </a:defRPr>
            </a:lvl2pPr>
          </a:lstStyle>
          <a:p>
            <a:pPr lvl="0"/>
            <a:r>
              <a:rPr lang="en-GB"/>
              <a:t>First Name</a:t>
            </a:r>
          </a:p>
          <a:p>
            <a:pPr lvl="1"/>
            <a:r>
              <a:rPr lang="en-GB"/>
              <a:t>Last Name</a:t>
            </a:r>
          </a:p>
        </p:txBody>
      </p:sp>
      <p:sp>
        <p:nvSpPr>
          <p:cNvPr id="23" name="Image 3">
            <a:extLst>
              <a:ext uri="{FF2B5EF4-FFF2-40B4-BE49-F238E27FC236}">
                <a16:creationId xmlns:a16="http://schemas.microsoft.com/office/drawing/2014/main" id="{9E21ED7F-5AD8-40F3-BB14-A9A4F3348D3F}"/>
              </a:ext>
              <a:ext uri="{C183D7F6-B498-43B3-948B-1728B52AA6E4}">
                <adec:decorative xmlns:adec="http://schemas.microsoft.com/office/drawing/2017/decorative" val="1"/>
              </a:ext>
            </a:extLst>
          </p:cNvPr>
          <p:cNvSpPr>
            <a:spLocks noGrp="1"/>
          </p:cNvSpPr>
          <p:nvPr>
            <p:ph type="pic" sz="quarter" idx="27"/>
          </p:nvPr>
        </p:nvSpPr>
        <p:spPr>
          <a:xfrm>
            <a:off x="4335651" y="2323852"/>
            <a:ext cx="1573660" cy="1573200"/>
          </a:xfrm>
          <a:pattFill prst="wdUpDiag">
            <a:fgClr>
              <a:schemeClr val="bg1">
                <a:lumMod val="85000"/>
              </a:schemeClr>
            </a:fgClr>
            <a:bgClr>
              <a:schemeClr val="bg1"/>
            </a:bgClr>
          </a:pattFill>
        </p:spPr>
        <p:txBody>
          <a:bodyPr/>
          <a:lstStyle>
            <a:lvl1pPr>
              <a:defRPr>
                <a:solidFill>
                  <a:schemeClr val="tx1"/>
                </a:solidFill>
              </a:defRPr>
            </a:lvl1pPr>
          </a:lstStyle>
          <a:p>
            <a:r>
              <a:rPr lang="en-US"/>
              <a:t>Click icon to add picture</a:t>
            </a:r>
            <a:endParaRPr lang="en-GB"/>
          </a:p>
        </p:txBody>
      </p:sp>
      <p:sp>
        <p:nvSpPr>
          <p:cNvPr id="25" name="Body 3">
            <a:extLst>
              <a:ext uri="{FF2B5EF4-FFF2-40B4-BE49-F238E27FC236}">
                <a16:creationId xmlns:a16="http://schemas.microsoft.com/office/drawing/2014/main" id="{459EAA34-4CBD-4836-8FB9-E4972A4D4702}"/>
              </a:ext>
            </a:extLst>
          </p:cNvPr>
          <p:cNvSpPr>
            <a:spLocks noGrp="1"/>
          </p:cNvSpPr>
          <p:nvPr>
            <p:ph type="body" sz="quarter" idx="29" hasCustomPrompt="1"/>
          </p:nvPr>
        </p:nvSpPr>
        <p:spPr>
          <a:xfrm>
            <a:off x="4335651" y="4045998"/>
            <a:ext cx="1573660" cy="1903877"/>
          </a:xfrm>
        </p:spPr>
        <p:txBody>
          <a:bodyPr wrap="square" anchor="t">
            <a:noAutofit/>
          </a:bodyPr>
          <a:lstStyle>
            <a:lvl1pPr>
              <a:spcBef>
                <a:spcPts val="0"/>
              </a:spcBef>
              <a:spcAft>
                <a:spcPts val="0"/>
              </a:spcAft>
              <a:defRPr>
                <a:solidFill>
                  <a:schemeClr val="tx1"/>
                </a:solidFill>
              </a:defRPr>
            </a:lvl1pPr>
            <a:lvl2pPr marL="0" indent="0">
              <a:spcBef>
                <a:spcPts val="0"/>
              </a:spcBef>
              <a:spcAft>
                <a:spcPts val="0"/>
              </a:spcAft>
              <a:buFont typeface="Arial" panose="020B0604020202020204" pitchFamily="34" charset="0"/>
              <a:buNone/>
              <a:defRPr>
                <a:solidFill>
                  <a:schemeClr val="bg1"/>
                </a:solidFill>
              </a:defRPr>
            </a:lvl2pPr>
          </a:lstStyle>
          <a:p>
            <a:pPr lvl="0"/>
            <a:r>
              <a:rPr lang="en-GB"/>
              <a:t>Title and brief role description here</a:t>
            </a:r>
          </a:p>
        </p:txBody>
      </p:sp>
      <p:sp>
        <p:nvSpPr>
          <p:cNvPr id="27" name="Name 4">
            <a:extLst>
              <a:ext uri="{FF2B5EF4-FFF2-40B4-BE49-F238E27FC236}">
                <a16:creationId xmlns:a16="http://schemas.microsoft.com/office/drawing/2014/main" id="{95119930-DF3D-4F95-9821-DD803BEC06B8}"/>
              </a:ext>
            </a:extLst>
          </p:cNvPr>
          <p:cNvSpPr>
            <a:spLocks noGrp="1"/>
          </p:cNvSpPr>
          <p:nvPr>
            <p:ph type="body" sz="quarter" idx="31" hasCustomPrompt="1"/>
          </p:nvPr>
        </p:nvSpPr>
        <p:spPr>
          <a:xfrm>
            <a:off x="6282020" y="1796352"/>
            <a:ext cx="1573660" cy="390556"/>
          </a:xfrm>
        </p:spPr>
        <p:txBody>
          <a:bodyPr wrap="square" anchor="t">
            <a:spAutoFit/>
          </a:bodyPr>
          <a:lstStyle>
            <a:lvl1pPr>
              <a:spcBef>
                <a:spcPts val="0"/>
              </a:spcBef>
              <a:spcAft>
                <a:spcPts val="0"/>
              </a:spcAft>
              <a:defRPr cap="all" baseline="0">
                <a:solidFill>
                  <a:schemeClr val="tx1"/>
                </a:solidFill>
              </a:defRPr>
            </a:lvl1pPr>
            <a:lvl2pPr marL="0" indent="0">
              <a:spcBef>
                <a:spcPts val="0"/>
              </a:spcBef>
              <a:spcAft>
                <a:spcPts val="0"/>
              </a:spcAft>
              <a:buFont typeface="Arial" panose="020B0604020202020204" pitchFamily="34" charset="0"/>
              <a:buNone/>
              <a:defRPr cap="all" baseline="0">
                <a:solidFill>
                  <a:schemeClr val="tx1"/>
                </a:solidFill>
              </a:defRPr>
            </a:lvl2pPr>
          </a:lstStyle>
          <a:p>
            <a:pPr lvl="0"/>
            <a:r>
              <a:rPr lang="en-GB"/>
              <a:t>First Name</a:t>
            </a:r>
          </a:p>
          <a:p>
            <a:pPr lvl="1"/>
            <a:r>
              <a:rPr lang="en-GB"/>
              <a:t>Last Name</a:t>
            </a:r>
          </a:p>
        </p:txBody>
      </p:sp>
      <p:sp>
        <p:nvSpPr>
          <p:cNvPr id="26" name="Image 4">
            <a:extLst>
              <a:ext uri="{FF2B5EF4-FFF2-40B4-BE49-F238E27FC236}">
                <a16:creationId xmlns:a16="http://schemas.microsoft.com/office/drawing/2014/main" id="{83AB40FE-E4CF-4BDA-ABA9-D8845CD02FCC}"/>
              </a:ext>
              <a:ext uri="{C183D7F6-B498-43B3-948B-1728B52AA6E4}">
                <adec:decorative xmlns:adec="http://schemas.microsoft.com/office/drawing/2017/decorative" val="1"/>
              </a:ext>
            </a:extLst>
          </p:cNvPr>
          <p:cNvSpPr>
            <a:spLocks noGrp="1"/>
          </p:cNvSpPr>
          <p:nvPr>
            <p:ph type="pic" sz="quarter" idx="30"/>
          </p:nvPr>
        </p:nvSpPr>
        <p:spPr>
          <a:xfrm>
            <a:off x="6282020" y="2335854"/>
            <a:ext cx="1573660" cy="1573200"/>
          </a:xfrm>
          <a:pattFill prst="wdUpDiag">
            <a:fgClr>
              <a:schemeClr val="bg1">
                <a:lumMod val="85000"/>
              </a:schemeClr>
            </a:fgClr>
            <a:bgClr>
              <a:schemeClr val="bg1"/>
            </a:bgClr>
          </a:pattFill>
        </p:spPr>
        <p:txBody>
          <a:bodyPr/>
          <a:lstStyle>
            <a:lvl1pPr>
              <a:defRPr>
                <a:solidFill>
                  <a:schemeClr val="tx1"/>
                </a:solidFill>
              </a:defRPr>
            </a:lvl1pPr>
          </a:lstStyle>
          <a:p>
            <a:r>
              <a:rPr lang="en-US"/>
              <a:t>Click icon to add picture</a:t>
            </a:r>
            <a:endParaRPr lang="en-GB"/>
          </a:p>
        </p:txBody>
      </p:sp>
      <p:sp>
        <p:nvSpPr>
          <p:cNvPr id="28" name="Body 4">
            <a:extLst>
              <a:ext uri="{FF2B5EF4-FFF2-40B4-BE49-F238E27FC236}">
                <a16:creationId xmlns:a16="http://schemas.microsoft.com/office/drawing/2014/main" id="{F1EC47F3-3364-4097-9549-A48AAC2F5219}"/>
              </a:ext>
            </a:extLst>
          </p:cNvPr>
          <p:cNvSpPr>
            <a:spLocks noGrp="1"/>
          </p:cNvSpPr>
          <p:nvPr>
            <p:ph type="body" sz="quarter" idx="32" hasCustomPrompt="1"/>
          </p:nvPr>
        </p:nvSpPr>
        <p:spPr>
          <a:xfrm>
            <a:off x="6282020" y="4058000"/>
            <a:ext cx="1573660" cy="1903877"/>
          </a:xfrm>
        </p:spPr>
        <p:txBody>
          <a:bodyPr wrap="square" anchor="t">
            <a:noAutofit/>
          </a:bodyPr>
          <a:lstStyle>
            <a:lvl1pPr>
              <a:spcBef>
                <a:spcPts val="0"/>
              </a:spcBef>
              <a:spcAft>
                <a:spcPts val="0"/>
              </a:spcAft>
              <a:defRPr>
                <a:solidFill>
                  <a:schemeClr val="tx1"/>
                </a:solidFill>
              </a:defRPr>
            </a:lvl1pPr>
            <a:lvl2pPr marL="0" indent="0">
              <a:spcBef>
                <a:spcPts val="0"/>
              </a:spcBef>
              <a:spcAft>
                <a:spcPts val="0"/>
              </a:spcAft>
              <a:buFont typeface="Arial" panose="020B0604020202020204" pitchFamily="34" charset="0"/>
              <a:buNone/>
              <a:defRPr>
                <a:solidFill>
                  <a:schemeClr val="bg1"/>
                </a:solidFill>
              </a:defRPr>
            </a:lvl2pPr>
          </a:lstStyle>
          <a:p>
            <a:pPr lvl="0"/>
            <a:r>
              <a:rPr lang="en-GB"/>
              <a:t>Title and brief role description here</a:t>
            </a:r>
          </a:p>
        </p:txBody>
      </p:sp>
      <p:sp>
        <p:nvSpPr>
          <p:cNvPr id="30" name="Name 5">
            <a:extLst>
              <a:ext uri="{FF2B5EF4-FFF2-40B4-BE49-F238E27FC236}">
                <a16:creationId xmlns:a16="http://schemas.microsoft.com/office/drawing/2014/main" id="{8BC3BB59-8297-4139-8EEB-7AA6A362059C}"/>
              </a:ext>
            </a:extLst>
          </p:cNvPr>
          <p:cNvSpPr>
            <a:spLocks noGrp="1"/>
          </p:cNvSpPr>
          <p:nvPr>
            <p:ph type="body" sz="quarter" idx="34" hasCustomPrompt="1"/>
          </p:nvPr>
        </p:nvSpPr>
        <p:spPr>
          <a:xfrm>
            <a:off x="8228389" y="1796352"/>
            <a:ext cx="1573660" cy="390556"/>
          </a:xfrm>
        </p:spPr>
        <p:txBody>
          <a:bodyPr wrap="square" anchor="t">
            <a:spAutoFit/>
          </a:bodyPr>
          <a:lstStyle>
            <a:lvl1pPr>
              <a:spcBef>
                <a:spcPts val="0"/>
              </a:spcBef>
              <a:spcAft>
                <a:spcPts val="0"/>
              </a:spcAft>
              <a:defRPr cap="all" baseline="0">
                <a:solidFill>
                  <a:schemeClr val="tx1"/>
                </a:solidFill>
              </a:defRPr>
            </a:lvl1pPr>
            <a:lvl2pPr marL="0" indent="0">
              <a:spcBef>
                <a:spcPts val="0"/>
              </a:spcBef>
              <a:spcAft>
                <a:spcPts val="0"/>
              </a:spcAft>
              <a:buFont typeface="Arial" panose="020B0604020202020204" pitchFamily="34" charset="0"/>
              <a:buNone/>
              <a:defRPr cap="all" baseline="0">
                <a:solidFill>
                  <a:schemeClr val="tx1"/>
                </a:solidFill>
              </a:defRPr>
            </a:lvl2pPr>
          </a:lstStyle>
          <a:p>
            <a:pPr lvl="0"/>
            <a:r>
              <a:rPr lang="en-GB"/>
              <a:t>First Name</a:t>
            </a:r>
          </a:p>
          <a:p>
            <a:pPr lvl="1"/>
            <a:r>
              <a:rPr lang="en-GB"/>
              <a:t>Last Name</a:t>
            </a:r>
          </a:p>
        </p:txBody>
      </p:sp>
      <p:sp>
        <p:nvSpPr>
          <p:cNvPr id="29" name="Image 5">
            <a:extLst>
              <a:ext uri="{FF2B5EF4-FFF2-40B4-BE49-F238E27FC236}">
                <a16:creationId xmlns:a16="http://schemas.microsoft.com/office/drawing/2014/main" id="{EAF94D1A-98C5-4874-9015-B7AF58D2BA46}"/>
              </a:ext>
              <a:ext uri="{C183D7F6-B498-43B3-948B-1728B52AA6E4}">
                <adec:decorative xmlns:adec="http://schemas.microsoft.com/office/drawing/2017/decorative" val="1"/>
              </a:ext>
            </a:extLst>
          </p:cNvPr>
          <p:cNvSpPr>
            <a:spLocks noGrp="1"/>
          </p:cNvSpPr>
          <p:nvPr>
            <p:ph type="pic" sz="quarter" idx="33"/>
          </p:nvPr>
        </p:nvSpPr>
        <p:spPr>
          <a:xfrm>
            <a:off x="8228389" y="2335854"/>
            <a:ext cx="1573660" cy="1573200"/>
          </a:xfrm>
          <a:pattFill prst="wdUpDiag">
            <a:fgClr>
              <a:schemeClr val="bg1">
                <a:lumMod val="85000"/>
              </a:schemeClr>
            </a:fgClr>
            <a:bgClr>
              <a:schemeClr val="bg1"/>
            </a:bgClr>
          </a:pattFill>
        </p:spPr>
        <p:txBody>
          <a:bodyPr/>
          <a:lstStyle>
            <a:lvl1pPr>
              <a:defRPr>
                <a:solidFill>
                  <a:schemeClr val="tx1"/>
                </a:solidFill>
              </a:defRPr>
            </a:lvl1pPr>
          </a:lstStyle>
          <a:p>
            <a:r>
              <a:rPr lang="en-US"/>
              <a:t>Click icon to add picture</a:t>
            </a:r>
            <a:endParaRPr lang="en-GB"/>
          </a:p>
        </p:txBody>
      </p:sp>
      <p:sp>
        <p:nvSpPr>
          <p:cNvPr id="31" name="Body 5">
            <a:extLst>
              <a:ext uri="{FF2B5EF4-FFF2-40B4-BE49-F238E27FC236}">
                <a16:creationId xmlns:a16="http://schemas.microsoft.com/office/drawing/2014/main" id="{3539E75B-AA24-4E49-B21A-8AAB8E62C410}"/>
              </a:ext>
            </a:extLst>
          </p:cNvPr>
          <p:cNvSpPr>
            <a:spLocks noGrp="1"/>
          </p:cNvSpPr>
          <p:nvPr>
            <p:ph type="body" sz="quarter" idx="35" hasCustomPrompt="1"/>
          </p:nvPr>
        </p:nvSpPr>
        <p:spPr>
          <a:xfrm>
            <a:off x="8228389" y="4058000"/>
            <a:ext cx="1573660" cy="1903877"/>
          </a:xfrm>
        </p:spPr>
        <p:txBody>
          <a:bodyPr wrap="square" anchor="t">
            <a:noAutofit/>
          </a:bodyPr>
          <a:lstStyle>
            <a:lvl1pPr>
              <a:spcBef>
                <a:spcPts val="0"/>
              </a:spcBef>
              <a:spcAft>
                <a:spcPts val="0"/>
              </a:spcAft>
              <a:defRPr>
                <a:solidFill>
                  <a:schemeClr val="tx1"/>
                </a:solidFill>
              </a:defRPr>
            </a:lvl1pPr>
            <a:lvl2pPr marL="0" indent="0">
              <a:spcBef>
                <a:spcPts val="0"/>
              </a:spcBef>
              <a:spcAft>
                <a:spcPts val="0"/>
              </a:spcAft>
              <a:buFont typeface="Arial" panose="020B0604020202020204" pitchFamily="34" charset="0"/>
              <a:buNone/>
              <a:defRPr>
                <a:solidFill>
                  <a:schemeClr val="bg1"/>
                </a:solidFill>
              </a:defRPr>
            </a:lvl2pPr>
          </a:lstStyle>
          <a:p>
            <a:pPr lvl="0"/>
            <a:r>
              <a:rPr lang="en-GB"/>
              <a:t>Title and brief role description here</a:t>
            </a:r>
          </a:p>
        </p:txBody>
      </p:sp>
      <p:sp>
        <p:nvSpPr>
          <p:cNvPr id="32" name="Image 6">
            <a:extLst>
              <a:ext uri="{FF2B5EF4-FFF2-40B4-BE49-F238E27FC236}">
                <a16:creationId xmlns:a16="http://schemas.microsoft.com/office/drawing/2014/main" id="{4464911A-104B-4D7E-A613-A2D8C8B9252E}"/>
              </a:ext>
              <a:ext uri="{C183D7F6-B498-43B3-948B-1728B52AA6E4}">
                <adec:decorative xmlns:adec="http://schemas.microsoft.com/office/drawing/2017/decorative" val="1"/>
              </a:ext>
            </a:extLst>
          </p:cNvPr>
          <p:cNvSpPr>
            <a:spLocks noGrp="1"/>
          </p:cNvSpPr>
          <p:nvPr>
            <p:ph type="pic" sz="quarter" idx="36"/>
          </p:nvPr>
        </p:nvSpPr>
        <p:spPr>
          <a:xfrm>
            <a:off x="10174757" y="2322339"/>
            <a:ext cx="1573660" cy="1573200"/>
          </a:xfrm>
          <a:pattFill prst="wdUpDiag">
            <a:fgClr>
              <a:schemeClr val="bg1">
                <a:lumMod val="85000"/>
              </a:schemeClr>
            </a:fgClr>
            <a:bgClr>
              <a:schemeClr val="bg1"/>
            </a:bgClr>
          </a:pattFill>
        </p:spPr>
        <p:txBody>
          <a:bodyPr/>
          <a:lstStyle>
            <a:lvl1pPr>
              <a:defRPr>
                <a:solidFill>
                  <a:schemeClr val="tx1"/>
                </a:solidFill>
              </a:defRPr>
            </a:lvl1pPr>
          </a:lstStyle>
          <a:p>
            <a:r>
              <a:rPr lang="en-US"/>
              <a:t>Click icon to add picture</a:t>
            </a:r>
            <a:endParaRPr lang="en-GB"/>
          </a:p>
        </p:txBody>
      </p:sp>
      <p:sp>
        <p:nvSpPr>
          <p:cNvPr id="33" name="Name 6">
            <a:extLst>
              <a:ext uri="{FF2B5EF4-FFF2-40B4-BE49-F238E27FC236}">
                <a16:creationId xmlns:a16="http://schemas.microsoft.com/office/drawing/2014/main" id="{3F21806D-0731-464D-A660-3F50C5CAF670}"/>
              </a:ext>
            </a:extLst>
          </p:cNvPr>
          <p:cNvSpPr>
            <a:spLocks noGrp="1"/>
          </p:cNvSpPr>
          <p:nvPr>
            <p:ph type="body" sz="quarter" idx="37" hasCustomPrompt="1"/>
          </p:nvPr>
        </p:nvSpPr>
        <p:spPr>
          <a:xfrm>
            <a:off x="10174757" y="1782837"/>
            <a:ext cx="1573660" cy="390556"/>
          </a:xfrm>
        </p:spPr>
        <p:txBody>
          <a:bodyPr wrap="square" anchor="t">
            <a:spAutoFit/>
          </a:bodyPr>
          <a:lstStyle>
            <a:lvl1pPr>
              <a:spcBef>
                <a:spcPts val="0"/>
              </a:spcBef>
              <a:spcAft>
                <a:spcPts val="0"/>
              </a:spcAft>
              <a:defRPr cap="all" baseline="0">
                <a:solidFill>
                  <a:schemeClr val="tx1"/>
                </a:solidFill>
              </a:defRPr>
            </a:lvl1pPr>
            <a:lvl2pPr marL="0" indent="0">
              <a:spcBef>
                <a:spcPts val="0"/>
              </a:spcBef>
              <a:spcAft>
                <a:spcPts val="0"/>
              </a:spcAft>
              <a:buFont typeface="Arial" panose="020B0604020202020204" pitchFamily="34" charset="0"/>
              <a:buNone/>
              <a:defRPr cap="all" baseline="0">
                <a:solidFill>
                  <a:schemeClr val="tx1"/>
                </a:solidFill>
              </a:defRPr>
            </a:lvl2pPr>
          </a:lstStyle>
          <a:p>
            <a:pPr lvl="0"/>
            <a:r>
              <a:rPr lang="en-GB"/>
              <a:t>First Name</a:t>
            </a:r>
          </a:p>
          <a:p>
            <a:pPr lvl="1"/>
            <a:r>
              <a:rPr lang="en-GB"/>
              <a:t>Last Name</a:t>
            </a:r>
          </a:p>
        </p:txBody>
      </p:sp>
      <p:sp>
        <p:nvSpPr>
          <p:cNvPr id="34" name="Body 6">
            <a:extLst>
              <a:ext uri="{FF2B5EF4-FFF2-40B4-BE49-F238E27FC236}">
                <a16:creationId xmlns:a16="http://schemas.microsoft.com/office/drawing/2014/main" id="{E534BACD-3BA5-4149-ABE3-6C66E16EC23C}"/>
              </a:ext>
            </a:extLst>
          </p:cNvPr>
          <p:cNvSpPr>
            <a:spLocks noGrp="1"/>
          </p:cNvSpPr>
          <p:nvPr>
            <p:ph type="body" sz="quarter" idx="38" hasCustomPrompt="1"/>
          </p:nvPr>
        </p:nvSpPr>
        <p:spPr>
          <a:xfrm>
            <a:off x="10174757" y="4044485"/>
            <a:ext cx="1573660" cy="1903877"/>
          </a:xfrm>
        </p:spPr>
        <p:txBody>
          <a:bodyPr wrap="square" anchor="t">
            <a:noAutofit/>
          </a:bodyPr>
          <a:lstStyle>
            <a:lvl1pPr>
              <a:spcBef>
                <a:spcPts val="0"/>
              </a:spcBef>
              <a:spcAft>
                <a:spcPts val="0"/>
              </a:spcAft>
              <a:defRPr>
                <a:solidFill>
                  <a:schemeClr val="tx1"/>
                </a:solidFill>
              </a:defRPr>
            </a:lvl1pPr>
            <a:lvl2pPr marL="0" indent="0">
              <a:spcBef>
                <a:spcPts val="0"/>
              </a:spcBef>
              <a:spcAft>
                <a:spcPts val="0"/>
              </a:spcAft>
              <a:buFont typeface="Arial" panose="020B0604020202020204" pitchFamily="34" charset="0"/>
              <a:buNone/>
              <a:defRPr>
                <a:solidFill>
                  <a:schemeClr val="bg1"/>
                </a:solidFill>
              </a:defRPr>
            </a:lvl2pPr>
          </a:lstStyle>
          <a:p>
            <a:pPr lvl="0"/>
            <a:r>
              <a:rPr lang="en-GB"/>
              <a:t>Title and brief role description here</a:t>
            </a:r>
          </a:p>
        </p:txBody>
      </p:sp>
    </p:spTree>
    <p:extLst>
      <p:ext uri="{BB962C8B-B14F-4D97-AF65-F5344CB8AC3E}">
        <p14:creationId xmlns:p14="http://schemas.microsoft.com/office/powerpoint/2010/main" val="784777457"/>
      </p:ext>
    </p:extLst>
  </p:cSld>
  <p:clrMapOvr>
    <a:masterClrMapping/>
  </p:clrMapOvr>
  <p:extLst>
    <p:ext uri="{DCECCB84-F9BA-43D5-87BE-67443E8EF086}">
      <p15:sldGuideLst xmlns:p15="http://schemas.microsoft.com/office/powerpoint/2012/main"/>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p:cSld name="1_Empty">
    <p:bg>
      <p:bgPr>
        <a:solidFill>
          <a:schemeClr val="bg2"/>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F19123C-FC8B-4C07-A0FB-50916C915FB9}"/>
              </a:ext>
            </a:extLst>
          </p:cNvPr>
          <p:cNvSpPr>
            <a:spLocks noGrp="1"/>
          </p:cNvSpPr>
          <p:nvPr>
            <p:ph type="sldNum" sz="quarter" idx="10"/>
          </p:nvPr>
        </p:nvSpPr>
        <p:spPr>
          <a:xfrm>
            <a:off x="437230" y="6279028"/>
            <a:ext cx="304370" cy="365125"/>
          </a:xfrm>
          <a:prstGeom prst="rect">
            <a:avLst/>
          </a:prstGeom>
        </p:spPr>
        <p:txBody>
          <a:bodyPr/>
          <a:lstStyle>
            <a:lvl1pPr>
              <a:defRPr>
                <a:solidFill>
                  <a:schemeClr val="bg1"/>
                </a:solidFill>
              </a:defRPr>
            </a:lvl1pPr>
          </a:lstStyle>
          <a:p>
            <a:fld id="{D61AABEC-672F-4B68-B914-690DA978312C}" type="slidenum">
              <a:rPr lang="en-GB" smtClean="0"/>
              <a:pPr/>
              <a:t>‹#›</a:t>
            </a:fld>
            <a:r>
              <a:rPr lang="en-GB"/>
              <a:t>  </a:t>
            </a:r>
          </a:p>
        </p:txBody>
      </p:sp>
      <p:sp>
        <p:nvSpPr>
          <p:cNvPr id="6" name="White background">
            <a:extLst>
              <a:ext uri="{FF2B5EF4-FFF2-40B4-BE49-F238E27FC236}">
                <a16:creationId xmlns:a16="http://schemas.microsoft.com/office/drawing/2014/main" id="{106595BE-8670-4A5F-B6E3-C00B54377605}"/>
              </a:ext>
              <a:ext uri="{C183D7F6-B498-43B3-948B-1728B52AA6E4}">
                <adec:decorative xmlns:adec="http://schemas.microsoft.com/office/drawing/2017/decorative" val="1"/>
              </a:ext>
            </a:extLst>
          </p:cNvPr>
          <p:cNvSpPr/>
          <p:nvPr/>
        </p:nvSpPr>
        <p:spPr>
          <a:xfrm>
            <a:off x="6096000" y="0"/>
            <a:ext cx="61063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Ipsos logo">
            <a:extLst>
              <a:ext uri="{FF2B5EF4-FFF2-40B4-BE49-F238E27FC236}">
                <a16:creationId xmlns:a16="http://schemas.microsoft.com/office/drawing/2014/main" id="{B85F766D-BBA4-4DFC-AB5B-7DD1C15CBEB3}"/>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
        <p:nvSpPr>
          <p:cNvPr id="2" name="Classification">
            <a:extLst>
              <a:ext uri="{FF2B5EF4-FFF2-40B4-BE49-F238E27FC236}">
                <a16:creationId xmlns:a16="http://schemas.microsoft.com/office/drawing/2014/main" id="{9E81DCE4-A930-B90E-3F71-FFB1A4A08F95}"/>
              </a:ext>
              <a:ext uri="{C183D7F6-B498-43B3-948B-1728B52AA6E4}">
                <adec:decorative xmlns:adec="http://schemas.microsoft.com/office/drawing/2017/decorative" val="1"/>
              </a:ext>
            </a:extLst>
          </p:cNvPr>
          <p:cNvSpPr txBox="1">
            <a:spLocks/>
          </p:cNvSpPr>
          <p:nvPr userDrawn="1"/>
        </p:nvSpPr>
        <p:spPr>
          <a:xfrm>
            <a:off x="817200" y="6515735"/>
            <a:ext cx="5107167"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800">
                <a:solidFill>
                  <a:schemeClr val="bg1"/>
                </a:solidFill>
              </a:rPr>
              <a:t>© Ipsos | GPPS National Summary Report - Chart Samples | January 2024 | Version 1 | Public | Client Use Only</a:t>
            </a:r>
            <a:endParaRPr lang="en-US" sz="800">
              <a:solidFill>
                <a:schemeClr val="bg1"/>
              </a:solidFill>
            </a:endParaRPr>
          </a:p>
        </p:txBody>
      </p:sp>
    </p:spTree>
    <p:extLst>
      <p:ext uri="{BB962C8B-B14F-4D97-AF65-F5344CB8AC3E}">
        <p14:creationId xmlns:p14="http://schemas.microsoft.com/office/powerpoint/2010/main" val="526760111"/>
      </p:ext>
    </p:extLst>
  </p:cSld>
  <p:clrMapOvr>
    <a:masterClrMapping/>
  </p:clrMapOvr>
  <p:extLst>
    <p:ext uri="{DCECCB84-F9BA-43D5-87BE-67443E8EF086}">
      <p15:sldGuideLst xmlns:p15="http://schemas.microsoft.com/office/powerpoint/2012/main"/>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p:cSld name="End">
    <p:bg>
      <p:bgPr>
        <a:solidFill>
          <a:schemeClr val="accent1"/>
        </a:solidFill>
        <a:effectLst/>
      </p:bgPr>
    </p:bg>
    <p:spTree>
      <p:nvGrpSpPr>
        <p:cNvPr id="1" name=""/>
        <p:cNvGrpSpPr/>
        <p:nvPr/>
      </p:nvGrpSpPr>
      <p:grpSpPr>
        <a:xfrm>
          <a:off x="0" y="0"/>
          <a:ext cx="0" cy="0"/>
          <a:chOff x="0" y="0"/>
          <a:chExt cx="0" cy="0"/>
        </a:xfrm>
      </p:grpSpPr>
      <p:pic>
        <p:nvPicPr>
          <p:cNvPr id="7" name="Ipsos logo">
            <a:extLst>
              <a:ext uri="{FF2B5EF4-FFF2-40B4-BE49-F238E27FC236}">
                <a16:creationId xmlns:a16="http://schemas.microsoft.com/office/drawing/2014/main" id="{D2ABE975-02AB-4364-ADE2-1A92E198096C}"/>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
        <p:nvSpPr>
          <p:cNvPr id="29" name="Stripe 1">
            <a:extLst>
              <a:ext uri="{FF2B5EF4-FFF2-40B4-BE49-F238E27FC236}">
                <a16:creationId xmlns:a16="http://schemas.microsoft.com/office/drawing/2014/main" id="{7F299C1D-1251-47CF-8DC0-0B896E12FCE0}"/>
              </a:ext>
              <a:ext uri="{C183D7F6-B498-43B3-948B-1728B52AA6E4}">
                <adec:decorative xmlns:adec="http://schemas.microsoft.com/office/drawing/2017/decorative" val="1"/>
              </a:ext>
            </a:extLst>
          </p:cNvPr>
          <p:cNvSpPr/>
          <p:nvPr/>
        </p:nvSpPr>
        <p:spPr bwMode="ltGray">
          <a:xfrm rot="18932423">
            <a:off x="2101012" y="2821242"/>
            <a:ext cx="11030122"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Stripe 2">
            <a:extLst>
              <a:ext uri="{FF2B5EF4-FFF2-40B4-BE49-F238E27FC236}">
                <a16:creationId xmlns:a16="http://schemas.microsoft.com/office/drawing/2014/main" id="{C687F725-9BAA-4FDE-BF5B-B39EF6EA033C}"/>
              </a:ext>
              <a:ext uri="{C183D7F6-B498-43B3-948B-1728B52AA6E4}">
                <adec:decorative xmlns:adec="http://schemas.microsoft.com/office/drawing/2017/decorative" val="1"/>
              </a:ext>
            </a:extLst>
          </p:cNvPr>
          <p:cNvSpPr/>
          <p:nvPr/>
        </p:nvSpPr>
        <p:spPr bwMode="ltGray">
          <a:xfrm rot="18932423">
            <a:off x="4731456" y="3460932"/>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Contact 1">
            <a:extLst>
              <a:ext uri="{FF2B5EF4-FFF2-40B4-BE49-F238E27FC236}">
                <a16:creationId xmlns:a16="http://schemas.microsoft.com/office/drawing/2014/main" id="{74E5328E-3F59-46C3-A9D9-969660D8A2F2}"/>
              </a:ext>
            </a:extLst>
          </p:cNvPr>
          <p:cNvSpPr>
            <a:spLocks noGrp="1"/>
          </p:cNvSpPr>
          <p:nvPr>
            <p:ph type="body" sz="quarter" idx="10" hasCustomPrompt="1"/>
          </p:nvPr>
        </p:nvSpPr>
        <p:spPr>
          <a:xfrm>
            <a:off x="602567" y="3079898"/>
            <a:ext cx="2358707" cy="1511300"/>
          </a:xfrm>
        </p:spPr>
        <p:txBody>
          <a:bodyPr/>
          <a:lstStyle>
            <a:lvl1pPr>
              <a:spcBef>
                <a:spcPts val="0"/>
              </a:spcBef>
              <a:spcAft>
                <a:spcPts val="0"/>
              </a:spcAft>
              <a:defRPr sz="1200">
                <a:solidFill>
                  <a:schemeClr val="bg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a:t>Name:</a:t>
            </a:r>
          </a:p>
          <a:p>
            <a:pPr lvl="0"/>
            <a:r>
              <a:rPr lang="en-US"/>
              <a:t>Details:</a:t>
            </a:r>
          </a:p>
        </p:txBody>
      </p:sp>
      <p:sp>
        <p:nvSpPr>
          <p:cNvPr id="10" name="Contact 2">
            <a:extLst>
              <a:ext uri="{FF2B5EF4-FFF2-40B4-BE49-F238E27FC236}">
                <a16:creationId xmlns:a16="http://schemas.microsoft.com/office/drawing/2014/main" id="{B707187B-EFC0-4BB3-900B-74EA1AA558B5}"/>
              </a:ext>
            </a:extLst>
          </p:cNvPr>
          <p:cNvSpPr>
            <a:spLocks noGrp="1"/>
          </p:cNvSpPr>
          <p:nvPr>
            <p:ph type="body" sz="quarter" idx="11" hasCustomPrompt="1"/>
          </p:nvPr>
        </p:nvSpPr>
        <p:spPr>
          <a:xfrm>
            <a:off x="3368627" y="3079898"/>
            <a:ext cx="2358707" cy="1511300"/>
          </a:xfrm>
        </p:spPr>
        <p:txBody>
          <a:bodyPr/>
          <a:lstStyle>
            <a:lvl1pPr>
              <a:spcBef>
                <a:spcPts val="0"/>
              </a:spcBef>
              <a:spcAft>
                <a:spcPts val="0"/>
              </a:spcAft>
              <a:defRPr sz="1200">
                <a:solidFill>
                  <a:schemeClr val="bg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a:t>Name:</a:t>
            </a:r>
          </a:p>
          <a:p>
            <a:pPr lvl="0"/>
            <a:r>
              <a:rPr lang="en-US"/>
              <a:t>Details:</a:t>
            </a:r>
          </a:p>
        </p:txBody>
      </p:sp>
      <p:pic>
        <p:nvPicPr>
          <p:cNvPr id="2" name="Ipsos Logo">
            <a:extLst>
              <a:ext uri="{FF2B5EF4-FFF2-40B4-BE49-F238E27FC236}">
                <a16:creationId xmlns:a16="http://schemas.microsoft.com/office/drawing/2014/main" id="{28FC29F1-D306-3BAE-2026-51554AB950F7}"/>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Tree>
    <p:extLst>
      <p:ext uri="{BB962C8B-B14F-4D97-AF65-F5344CB8AC3E}">
        <p14:creationId xmlns:p14="http://schemas.microsoft.com/office/powerpoint/2010/main" val="329894963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p:cSld name="divider_image_stripes">
    <p:bg>
      <p:bgPr>
        <a:solidFill>
          <a:schemeClr val="bg2"/>
        </a:solidFill>
        <a:effectLst/>
      </p:bgPr>
    </p:bg>
    <p:spTree>
      <p:nvGrpSpPr>
        <p:cNvPr id="1" name=""/>
        <p:cNvGrpSpPr/>
        <p:nvPr/>
      </p:nvGrpSpPr>
      <p:grpSpPr>
        <a:xfrm>
          <a:off x="0" y="0"/>
          <a:ext cx="0" cy="0"/>
          <a:chOff x="0" y="0"/>
          <a:chExt cx="0" cy="0"/>
        </a:xfrm>
      </p:grpSpPr>
      <p:pic>
        <p:nvPicPr>
          <p:cNvPr id="11" name="Ipsos logo">
            <a:extLst>
              <a:ext uri="{FF2B5EF4-FFF2-40B4-BE49-F238E27FC236}">
                <a16:creationId xmlns:a16="http://schemas.microsoft.com/office/drawing/2014/main" id="{87BEA1E0-706D-4DD5-A7E6-090E4975CAB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
        <p:nvSpPr>
          <p:cNvPr id="10" name="Stripe 1">
            <a:extLst>
              <a:ext uri="{FF2B5EF4-FFF2-40B4-BE49-F238E27FC236}">
                <a16:creationId xmlns:a16="http://schemas.microsoft.com/office/drawing/2014/main" id="{8A63C613-E08A-438C-B4BB-1DB152FC6184}"/>
              </a:ext>
              <a:ext uri="{C183D7F6-B498-43B3-948B-1728B52AA6E4}">
                <adec:decorative xmlns:adec="http://schemas.microsoft.com/office/drawing/2017/decorative" val="1"/>
              </a:ext>
            </a:extLst>
          </p:cNvPr>
          <p:cNvSpPr/>
          <p:nvPr/>
        </p:nvSpPr>
        <p:spPr bwMode="ltGray">
          <a:xfrm rot="18932423">
            <a:off x="2101012" y="2821242"/>
            <a:ext cx="11030122"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Stripe 2">
            <a:extLst>
              <a:ext uri="{FF2B5EF4-FFF2-40B4-BE49-F238E27FC236}">
                <a16:creationId xmlns:a16="http://schemas.microsoft.com/office/drawing/2014/main" id="{6383E713-552E-43B2-8CD2-158B32053AC8}"/>
              </a:ext>
              <a:ext uri="{C183D7F6-B498-43B3-948B-1728B52AA6E4}">
                <adec:decorative xmlns:adec="http://schemas.microsoft.com/office/drawing/2017/decorative" val="1"/>
              </a:ext>
            </a:extLst>
          </p:cNvPr>
          <p:cNvSpPr/>
          <p:nvPr/>
        </p:nvSpPr>
        <p:spPr bwMode="ltGray">
          <a:xfrm rot="18932423">
            <a:off x="4731456" y="3460932"/>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Contact 1">
            <a:extLst>
              <a:ext uri="{FF2B5EF4-FFF2-40B4-BE49-F238E27FC236}">
                <a16:creationId xmlns:a16="http://schemas.microsoft.com/office/drawing/2014/main" id="{33BB2AE6-EB91-412C-9B9F-AAD520F93B09}"/>
              </a:ext>
            </a:extLst>
          </p:cNvPr>
          <p:cNvSpPr>
            <a:spLocks noGrp="1"/>
          </p:cNvSpPr>
          <p:nvPr>
            <p:ph type="body" sz="quarter" idx="10" hasCustomPrompt="1"/>
          </p:nvPr>
        </p:nvSpPr>
        <p:spPr>
          <a:xfrm>
            <a:off x="602567" y="3079898"/>
            <a:ext cx="2358707" cy="1511300"/>
          </a:xfrm>
        </p:spPr>
        <p:txBody>
          <a:bodyPr/>
          <a:lstStyle>
            <a:lvl1pPr>
              <a:spcBef>
                <a:spcPts val="0"/>
              </a:spcBef>
              <a:spcAft>
                <a:spcPts val="0"/>
              </a:spcAft>
              <a:defRPr sz="1200">
                <a:solidFill>
                  <a:schemeClr val="bg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a:t>Name:</a:t>
            </a:r>
          </a:p>
          <a:p>
            <a:pPr lvl="0"/>
            <a:r>
              <a:rPr lang="en-US"/>
              <a:t>Details:</a:t>
            </a:r>
          </a:p>
        </p:txBody>
      </p:sp>
      <p:sp>
        <p:nvSpPr>
          <p:cNvPr id="16" name="Contact 2">
            <a:extLst>
              <a:ext uri="{FF2B5EF4-FFF2-40B4-BE49-F238E27FC236}">
                <a16:creationId xmlns:a16="http://schemas.microsoft.com/office/drawing/2014/main" id="{3BDA4758-BE57-42C3-AC16-54A3EF8CBC51}"/>
              </a:ext>
            </a:extLst>
          </p:cNvPr>
          <p:cNvSpPr>
            <a:spLocks noGrp="1"/>
          </p:cNvSpPr>
          <p:nvPr>
            <p:ph type="body" sz="quarter" idx="11" hasCustomPrompt="1"/>
          </p:nvPr>
        </p:nvSpPr>
        <p:spPr>
          <a:xfrm>
            <a:off x="3368627" y="3079898"/>
            <a:ext cx="2358707" cy="1511300"/>
          </a:xfrm>
        </p:spPr>
        <p:txBody>
          <a:bodyPr/>
          <a:lstStyle>
            <a:lvl1pPr>
              <a:spcBef>
                <a:spcPts val="0"/>
              </a:spcBef>
              <a:spcAft>
                <a:spcPts val="0"/>
              </a:spcAft>
              <a:defRPr sz="1200">
                <a:solidFill>
                  <a:schemeClr val="bg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a:t>Name:</a:t>
            </a:r>
          </a:p>
          <a:p>
            <a:pPr lvl="0"/>
            <a:r>
              <a:rPr lang="en-US"/>
              <a:t>Details:</a:t>
            </a:r>
          </a:p>
        </p:txBody>
      </p:sp>
      <p:pic>
        <p:nvPicPr>
          <p:cNvPr id="2" name="Ipsos Logo">
            <a:extLst>
              <a:ext uri="{FF2B5EF4-FFF2-40B4-BE49-F238E27FC236}">
                <a16:creationId xmlns:a16="http://schemas.microsoft.com/office/drawing/2014/main" id="{C0AE8A79-BFDD-02A7-F592-CE951559FCAC}"/>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Tree>
    <p:extLst>
      <p:ext uri="{BB962C8B-B14F-4D97-AF65-F5344CB8AC3E}">
        <p14:creationId xmlns:p14="http://schemas.microsoft.com/office/powerpoint/2010/main" val="79150397"/>
      </p:ext>
    </p:extLst>
  </p:cSld>
  <p:clrMapOvr>
    <a:masterClrMapping/>
  </p:clrMapOvr>
  <p:extLst>
    <p:ext uri="{DCECCB84-F9BA-43D5-87BE-67443E8EF086}">
      <p15:sldGuideLst xmlns:p15="http://schemas.microsoft.com/office/powerpoint/2012/main"/>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T&amp;C1">
    <p:spTree>
      <p:nvGrpSpPr>
        <p:cNvPr id="1" name=""/>
        <p:cNvGrpSpPr/>
        <p:nvPr/>
      </p:nvGrpSpPr>
      <p:grpSpPr>
        <a:xfrm>
          <a:off x="0" y="0"/>
          <a:ext cx="0" cy="0"/>
          <a:chOff x="0" y="0"/>
          <a:chExt cx="0" cy="0"/>
        </a:xfrm>
      </p:grpSpPr>
      <p:sp>
        <p:nvSpPr>
          <p:cNvPr id="11" name="Slide Number Placeholder 15">
            <a:extLst>
              <a:ext uri="{FF2B5EF4-FFF2-40B4-BE49-F238E27FC236}">
                <a16:creationId xmlns:a16="http://schemas.microsoft.com/office/drawing/2014/main" id="{8D12899D-1C8B-4BF7-9004-B8652304FB39}"/>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5" name="object 27">
            <a:extLst>
              <a:ext uri="{FF2B5EF4-FFF2-40B4-BE49-F238E27FC236}">
                <a16:creationId xmlns:a16="http://schemas.microsoft.com/office/drawing/2014/main" id="{D4587787-16C8-46AC-95EA-ED9773321031}"/>
              </a:ext>
              <a:ext uri="{C183D7F6-B498-43B3-948B-1728B52AA6E4}">
                <adec:decorative xmlns:adec="http://schemas.microsoft.com/office/drawing/2017/decorative" val="1"/>
              </a:ext>
            </a:extLst>
          </p:cNvPr>
          <p:cNvSpPr txBox="1">
            <a:spLocks/>
          </p:cNvSpPr>
          <p:nvPr/>
        </p:nvSpPr>
        <p:spPr>
          <a:xfrm>
            <a:off x="442913" y="78156"/>
            <a:ext cx="1582737" cy="94257"/>
          </a:xfrm>
          <a:prstGeom prst="rect">
            <a:avLst/>
          </a:prstGeom>
        </p:spPr>
        <p:txBody>
          <a:bodyPr vert="horz" wrap="square" lIns="0" tIns="1905" rIns="0" bIns="0" rtlCol="0">
            <a:spAutoFit/>
          </a:bodyPr>
          <a:lstStyle>
            <a:defPPr>
              <a:defRPr lang="en-US"/>
            </a:defPPr>
            <a:lvl1pPr marL="0" algn="l" defTabSz="914400" rtl="0" eaLnBrk="1" latinLnBrk="0" hangingPunct="1">
              <a:defRPr sz="800" b="0" i="0" kern="1200">
                <a:solidFill>
                  <a:schemeClr val="tx1"/>
                </a:solidFill>
                <a:latin typeface="Times New Roman"/>
                <a:ea typeface="+mn-ea"/>
                <a:cs typeface="Times New Roman"/>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marR="0" lvl="0" indent="0" algn="l" defTabSz="914400" rtl="0" eaLnBrk="1" fontAlgn="auto" latinLnBrk="0" hangingPunct="1">
              <a:lnSpc>
                <a:spcPct val="100000"/>
              </a:lnSpc>
              <a:spcBef>
                <a:spcPts val="15"/>
              </a:spcBef>
              <a:spcAft>
                <a:spcPts val="0"/>
              </a:spcAft>
              <a:buClrTx/>
              <a:buSzTx/>
              <a:buFontTx/>
              <a:buNone/>
              <a:tabLst/>
              <a:defRPr/>
            </a:pPr>
            <a:r>
              <a:rPr kumimoji="0" lang="en-GB" sz="600" b="0" i="1" u="none" strike="noStrike" kern="1200" cap="none" spc="-5" normalizeH="0" baseline="0" noProof="0">
                <a:ln>
                  <a:noFill/>
                </a:ln>
                <a:effectLst/>
                <a:uLnTx/>
                <a:uFillTx/>
                <a:latin typeface="+mn-lt"/>
                <a:ea typeface="+mn-ea"/>
                <a:cs typeface="Times New Roman"/>
              </a:rPr>
              <a:t>Version</a:t>
            </a:r>
            <a:r>
              <a:rPr kumimoji="0" lang="en-GB" sz="600" b="0" i="1" u="none" strike="noStrike" kern="1200" cap="none" spc="-30" normalizeH="0" baseline="0" noProof="0">
                <a:ln>
                  <a:noFill/>
                </a:ln>
                <a:effectLst/>
                <a:uLnTx/>
                <a:uFillTx/>
                <a:latin typeface="+mn-lt"/>
                <a:ea typeface="+mn-ea"/>
                <a:cs typeface="Times New Roman"/>
              </a:rPr>
              <a:t> </a:t>
            </a:r>
            <a:r>
              <a:rPr kumimoji="0" lang="en-GB" sz="600" b="0" i="1" u="none" strike="noStrike" kern="1200" cap="none" spc="0" normalizeH="0" baseline="0" noProof="0">
                <a:ln>
                  <a:noFill/>
                </a:ln>
                <a:effectLst/>
                <a:uLnTx/>
                <a:uFillTx/>
                <a:latin typeface="+mn-lt"/>
                <a:ea typeface="+mn-ea"/>
                <a:cs typeface="Times New Roman"/>
              </a:rPr>
              <a:t>10.</a:t>
            </a:r>
            <a:r>
              <a:rPr kumimoji="0" lang="en-GB" sz="600" b="0" i="1" u="none" strike="noStrike" kern="1200" cap="none" spc="-20" normalizeH="0" baseline="0" noProof="0">
                <a:ln>
                  <a:noFill/>
                </a:ln>
                <a:effectLst/>
                <a:uLnTx/>
                <a:uFillTx/>
                <a:latin typeface="+mn-lt"/>
                <a:ea typeface="+mn-ea"/>
                <a:cs typeface="Times New Roman"/>
              </a:rPr>
              <a:t> </a:t>
            </a:r>
            <a:r>
              <a:rPr kumimoji="0" lang="en-GB" sz="600" b="0" i="1" u="none" strike="noStrike" kern="1200" cap="none" spc="-5" normalizeH="0" baseline="0" noProof="0">
                <a:ln>
                  <a:noFill/>
                </a:ln>
                <a:effectLst/>
                <a:uLnTx/>
                <a:uFillTx/>
                <a:latin typeface="+mn-lt"/>
                <a:ea typeface="+mn-ea"/>
                <a:cs typeface="Times New Roman"/>
              </a:rPr>
              <a:t>January.22</a:t>
            </a:r>
          </a:p>
        </p:txBody>
      </p:sp>
      <p:sp>
        <p:nvSpPr>
          <p:cNvPr id="7" name="object 4">
            <a:extLst>
              <a:ext uri="{FF2B5EF4-FFF2-40B4-BE49-F238E27FC236}">
                <a16:creationId xmlns:a16="http://schemas.microsoft.com/office/drawing/2014/main" id="{290D25E3-0A8E-4E86-912A-D89EC09A21EC}"/>
              </a:ext>
            </a:extLst>
          </p:cNvPr>
          <p:cNvSpPr txBox="1"/>
          <p:nvPr/>
        </p:nvSpPr>
        <p:spPr>
          <a:xfrm>
            <a:off x="442913" y="431289"/>
            <a:ext cx="11306175" cy="5525373"/>
          </a:xfrm>
          <a:prstGeom prst="rect">
            <a:avLst/>
          </a:prstGeom>
        </p:spPr>
        <p:txBody>
          <a:bodyPr vert="horz" wrap="square" lIns="0" tIns="19685" rIns="0" bIns="0" numCol="3" spcCol="360000" rtlCol="0">
            <a:noAutofit/>
          </a:bodyPr>
          <a:lstStyle/>
          <a:p>
            <a:pPr marL="12700">
              <a:spcBef>
                <a:spcPts val="300"/>
              </a:spcBef>
              <a:spcAft>
                <a:spcPts val="300"/>
              </a:spcAft>
            </a:pPr>
            <a:r>
              <a:rPr lang="en-GB" sz="700" b="1" spc="-5">
                <a:latin typeface="Arial"/>
                <a:cs typeface="Arial"/>
              </a:rPr>
              <a:t>Supplier -</a:t>
            </a:r>
            <a:r>
              <a:rPr lang="en-GB" sz="700" b="1" spc="-10">
                <a:latin typeface="Arial"/>
                <a:cs typeface="Arial"/>
              </a:rPr>
              <a:t> </a:t>
            </a:r>
            <a:r>
              <a:rPr lang="en-GB" sz="700" b="1" spc="-5">
                <a:latin typeface="Arial"/>
                <a:cs typeface="Arial"/>
              </a:rPr>
              <a:t>Terms</a:t>
            </a:r>
            <a:r>
              <a:rPr lang="en-GB" sz="700" b="1">
                <a:latin typeface="Arial"/>
                <a:cs typeface="Arial"/>
              </a:rPr>
              <a:t> </a:t>
            </a:r>
            <a:r>
              <a:rPr lang="en-GB" sz="700" b="1" spc="-5">
                <a:latin typeface="Arial"/>
                <a:cs typeface="Arial"/>
              </a:rPr>
              <a:t>&amp; Conditions</a:t>
            </a:r>
            <a:r>
              <a:rPr lang="en-GB" sz="700" b="1" spc="5">
                <a:latin typeface="Arial"/>
                <a:cs typeface="Arial"/>
              </a:rPr>
              <a:t> </a:t>
            </a:r>
            <a:r>
              <a:rPr lang="en-GB" sz="700" b="1">
                <a:latin typeface="Arial"/>
                <a:cs typeface="Arial"/>
              </a:rPr>
              <a:t>of</a:t>
            </a:r>
            <a:r>
              <a:rPr lang="en-GB" sz="700" b="1" spc="-15">
                <a:latin typeface="Arial"/>
                <a:cs typeface="Arial"/>
              </a:rPr>
              <a:t> </a:t>
            </a:r>
            <a:r>
              <a:rPr lang="en-GB" sz="700" b="1" spc="-5">
                <a:latin typeface="Arial"/>
                <a:cs typeface="Arial"/>
              </a:rPr>
              <a:t>Contract</a:t>
            </a:r>
          </a:p>
          <a:p>
            <a:pPr marL="12700">
              <a:spcBef>
                <a:spcPts val="300"/>
              </a:spcBef>
              <a:spcAft>
                <a:spcPts val="300"/>
              </a:spcAft>
            </a:pPr>
            <a:r>
              <a:rPr lang="en-GB" sz="700" spc="-5">
                <a:latin typeface="Arial"/>
                <a:cs typeface="Arial"/>
              </a:rPr>
              <a:t>Reference is made to the proposal to which this document is attached, issued </a:t>
            </a:r>
            <a:r>
              <a:rPr lang="en-GB" sz="700" spc="-10">
                <a:latin typeface="Arial"/>
                <a:cs typeface="Arial"/>
              </a:rPr>
              <a:t>by </a:t>
            </a:r>
            <a:r>
              <a:rPr lang="en-GB" sz="700" spc="-5">
                <a:latin typeface="Arial"/>
                <a:cs typeface="Arial"/>
              </a:rPr>
              <a:t> Supplier </a:t>
            </a:r>
            <a:r>
              <a:rPr lang="en-GB" sz="700">
                <a:latin typeface="Arial"/>
                <a:cs typeface="Arial"/>
              </a:rPr>
              <a:t>to </a:t>
            </a:r>
            <a:r>
              <a:rPr lang="en-GB" sz="700" spc="-5">
                <a:latin typeface="Arial"/>
                <a:cs typeface="Arial"/>
              </a:rPr>
              <a:t>Client </a:t>
            </a:r>
            <a:r>
              <a:rPr lang="en-GB" sz="700">
                <a:latin typeface="Arial"/>
                <a:cs typeface="Arial"/>
              </a:rPr>
              <a:t>for </a:t>
            </a:r>
            <a:r>
              <a:rPr lang="en-GB" sz="700" spc="-5">
                <a:latin typeface="Arial"/>
                <a:cs typeface="Arial"/>
              </a:rPr>
              <a:t>the provision </a:t>
            </a:r>
            <a:r>
              <a:rPr lang="en-GB" sz="700">
                <a:latin typeface="Arial"/>
                <a:cs typeface="Arial"/>
              </a:rPr>
              <a:t>of </a:t>
            </a:r>
            <a:r>
              <a:rPr lang="en-GB" sz="700" spc="-5">
                <a:latin typeface="Arial"/>
                <a:cs typeface="Arial"/>
              </a:rPr>
              <a:t>market research services or other related </a:t>
            </a:r>
            <a:r>
              <a:rPr lang="en-GB" sz="700">
                <a:latin typeface="Arial"/>
                <a:cs typeface="Arial"/>
              </a:rPr>
              <a:t> </a:t>
            </a:r>
            <a:r>
              <a:rPr lang="en-GB" sz="700" spc="-5">
                <a:latin typeface="Arial"/>
                <a:cs typeface="Arial"/>
              </a:rPr>
              <a:t>services (the "</a:t>
            </a:r>
            <a:r>
              <a:rPr lang="en-GB" sz="700" b="1" spc="-5">
                <a:latin typeface="Arial"/>
                <a:cs typeface="Arial"/>
              </a:rPr>
              <a:t>Services</a:t>
            </a:r>
            <a:r>
              <a:rPr lang="en-GB" sz="700" spc="-5">
                <a:latin typeface="Arial"/>
                <a:cs typeface="Arial"/>
              </a:rPr>
              <a:t>") identified in </a:t>
            </a:r>
            <a:r>
              <a:rPr lang="en-GB" sz="700">
                <a:latin typeface="Arial"/>
                <a:cs typeface="Arial"/>
              </a:rPr>
              <a:t>the </a:t>
            </a:r>
            <a:r>
              <a:rPr lang="en-GB" sz="700" spc="-5">
                <a:latin typeface="Arial"/>
                <a:cs typeface="Arial"/>
              </a:rPr>
              <a:t>proposal </a:t>
            </a:r>
            <a:r>
              <a:rPr lang="en-GB" sz="700">
                <a:latin typeface="Arial"/>
                <a:cs typeface="Arial"/>
              </a:rPr>
              <a:t>or </a:t>
            </a:r>
            <a:r>
              <a:rPr lang="en-GB" sz="700" spc="-5">
                <a:latin typeface="Arial"/>
                <a:cs typeface="Arial"/>
              </a:rPr>
              <a:t>other similar document issued </a:t>
            </a:r>
            <a:r>
              <a:rPr lang="en-GB" sz="700">
                <a:latin typeface="Arial"/>
                <a:cs typeface="Arial"/>
              </a:rPr>
              <a:t> </a:t>
            </a:r>
            <a:r>
              <a:rPr lang="en-GB" sz="700" spc="-5">
                <a:latin typeface="Arial"/>
                <a:cs typeface="Arial"/>
              </a:rPr>
              <a:t>by Supplier relating thereto (the "</a:t>
            </a:r>
            <a:r>
              <a:rPr lang="en-GB" sz="700" b="1" spc="-5">
                <a:latin typeface="Arial"/>
                <a:cs typeface="Arial"/>
              </a:rPr>
              <a:t>Proposal</a:t>
            </a:r>
            <a:r>
              <a:rPr lang="en-GB" sz="700" spc="-5">
                <a:latin typeface="Arial"/>
                <a:cs typeface="Arial"/>
              </a:rPr>
              <a:t>").</a:t>
            </a:r>
            <a:r>
              <a:rPr lang="en-GB" sz="700">
                <a:latin typeface="Arial"/>
                <a:cs typeface="Arial"/>
              </a:rPr>
              <a:t> </a:t>
            </a:r>
            <a:r>
              <a:rPr lang="en-GB" sz="700" spc="-5">
                <a:latin typeface="Arial"/>
                <a:cs typeface="Arial"/>
              </a:rPr>
              <a:t>The general terms </a:t>
            </a:r>
            <a:r>
              <a:rPr lang="en-GB" sz="700" spc="-10">
                <a:latin typeface="Arial"/>
                <a:cs typeface="Arial"/>
              </a:rPr>
              <a:t>and </a:t>
            </a:r>
            <a:r>
              <a:rPr lang="en-GB" sz="700" spc="-5">
                <a:latin typeface="Arial"/>
                <a:cs typeface="Arial"/>
              </a:rPr>
              <a:t>conditions </a:t>
            </a:r>
            <a:r>
              <a:rPr lang="en-GB" sz="700">
                <a:latin typeface="Arial"/>
                <a:cs typeface="Arial"/>
              </a:rPr>
              <a:t> </a:t>
            </a:r>
            <a:r>
              <a:rPr lang="en-GB" sz="700" spc="-10">
                <a:latin typeface="Arial"/>
                <a:cs typeface="Arial"/>
              </a:rPr>
              <a:t>below </a:t>
            </a:r>
            <a:r>
              <a:rPr lang="en-GB" sz="700" spc="-5">
                <a:latin typeface="Arial"/>
                <a:cs typeface="Arial"/>
              </a:rPr>
              <a:t>(the "</a:t>
            </a:r>
            <a:r>
              <a:rPr lang="en-GB" sz="700" b="1" spc="-5">
                <a:latin typeface="Arial"/>
                <a:cs typeface="Arial"/>
              </a:rPr>
              <a:t>T&amp;Cs</a:t>
            </a:r>
            <a:r>
              <a:rPr lang="en-GB" sz="700" spc="-5">
                <a:latin typeface="Arial"/>
                <a:cs typeface="Arial"/>
              </a:rPr>
              <a:t>"), the Proposal and the description and other specifications of the </a:t>
            </a:r>
            <a:r>
              <a:rPr lang="en-GB" sz="700">
                <a:latin typeface="Arial"/>
                <a:cs typeface="Arial"/>
              </a:rPr>
              <a:t> </a:t>
            </a:r>
            <a:r>
              <a:rPr lang="en-GB" sz="700" spc="-5">
                <a:latin typeface="Arial"/>
                <a:cs typeface="Arial"/>
              </a:rPr>
              <a:t>Services identified </a:t>
            </a:r>
            <a:r>
              <a:rPr lang="en-GB" sz="700">
                <a:latin typeface="Arial"/>
                <a:cs typeface="Arial"/>
              </a:rPr>
              <a:t>in </a:t>
            </a:r>
            <a:r>
              <a:rPr lang="en-GB" sz="700" spc="-5">
                <a:latin typeface="Arial"/>
                <a:cs typeface="Arial"/>
              </a:rPr>
              <a:t>the Proposal </a:t>
            </a:r>
            <a:r>
              <a:rPr lang="en-GB" sz="700">
                <a:latin typeface="Arial"/>
                <a:cs typeface="Arial"/>
              </a:rPr>
              <a:t>shall </a:t>
            </a:r>
            <a:r>
              <a:rPr lang="en-GB" sz="700" spc="-5">
                <a:latin typeface="Arial"/>
                <a:cs typeface="Arial"/>
              </a:rPr>
              <a:t>be collectively referred to herein </a:t>
            </a:r>
            <a:r>
              <a:rPr lang="en-GB" sz="700">
                <a:latin typeface="Arial"/>
                <a:cs typeface="Arial"/>
              </a:rPr>
              <a:t>as </a:t>
            </a:r>
            <a:r>
              <a:rPr lang="en-GB" sz="700" spc="-10">
                <a:latin typeface="Arial"/>
                <a:cs typeface="Arial"/>
              </a:rPr>
              <a:t>the </a:t>
            </a:r>
            <a:r>
              <a:rPr lang="en-GB" sz="700" spc="-5">
                <a:latin typeface="Arial"/>
                <a:cs typeface="Arial"/>
              </a:rPr>
              <a:t> "</a:t>
            </a:r>
            <a:r>
              <a:rPr lang="en-GB" sz="700" b="1" spc="-5">
                <a:latin typeface="Arial"/>
                <a:cs typeface="Arial"/>
              </a:rPr>
              <a:t>Agreement</a:t>
            </a:r>
            <a:r>
              <a:rPr lang="en-GB" sz="700" spc="-5">
                <a:latin typeface="Arial"/>
                <a:cs typeface="Arial"/>
              </a:rPr>
              <a:t>".</a:t>
            </a:r>
          </a:p>
          <a:p>
            <a:pPr marL="12700" algn="just">
              <a:spcBef>
                <a:spcPts val="300"/>
              </a:spcBef>
              <a:spcAft>
                <a:spcPts val="300"/>
              </a:spcAft>
            </a:pPr>
            <a:r>
              <a:rPr lang="en-GB" sz="700" b="1" spc="-5">
                <a:latin typeface="Arial"/>
                <a:cs typeface="Arial"/>
              </a:rPr>
              <a:t>DEFINITIONS</a:t>
            </a:r>
            <a:r>
              <a:rPr lang="en-GB" sz="700" b="1" spc="-15">
                <a:latin typeface="Arial"/>
                <a:cs typeface="Arial"/>
              </a:rPr>
              <a:t> </a:t>
            </a:r>
            <a:r>
              <a:rPr lang="en-GB" sz="700" b="1" spc="-5">
                <a:latin typeface="Arial"/>
                <a:cs typeface="Arial"/>
              </a:rPr>
              <a:t>AND</a:t>
            </a:r>
            <a:r>
              <a:rPr lang="en-GB" sz="700" b="1" spc="-15">
                <a:latin typeface="Arial"/>
                <a:cs typeface="Arial"/>
              </a:rPr>
              <a:t> </a:t>
            </a:r>
            <a:r>
              <a:rPr lang="en-GB" sz="700" b="1" spc="-5">
                <a:latin typeface="Arial"/>
                <a:cs typeface="Arial"/>
              </a:rPr>
              <a:t>INTERPRETATION</a:t>
            </a:r>
            <a:endParaRPr lang="en-GB" sz="700">
              <a:latin typeface="Arial"/>
              <a:cs typeface="Arial"/>
            </a:endParaRPr>
          </a:p>
          <a:p>
            <a:pPr marL="12700" marR="8255" algn="just">
              <a:spcBef>
                <a:spcPts val="300"/>
              </a:spcBef>
              <a:spcAft>
                <a:spcPts val="300"/>
              </a:spcAft>
            </a:pPr>
            <a:r>
              <a:rPr lang="en-GB" sz="700" spc="-5">
                <a:latin typeface="Arial"/>
                <a:cs typeface="Arial"/>
              </a:rPr>
              <a:t>In </a:t>
            </a:r>
            <a:r>
              <a:rPr lang="en-GB" sz="700">
                <a:latin typeface="Arial"/>
                <a:cs typeface="Arial"/>
              </a:rPr>
              <a:t>these </a:t>
            </a:r>
            <a:r>
              <a:rPr lang="en-GB" sz="700" spc="-5">
                <a:latin typeface="Arial"/>
                <a:cs typeface="Arial"/>
              </a:rPr>
              <a:t>T&amp;Cs, unless the context otherwise requires, the following definitions shall </a:t>
            </a:r>
            <a:r>
              <a:rPr lang="en-GB" sz="700">
                <a:latin typeface="Arial"/>
                <a:cs typeface="Arial"/>
              </a:rPr>
              <a:t> </a:t>
            </a:r>
            <a:r>
              <a:rPr lang="en-GB" sz="700" spc="-5">
                <a:latin typeface="Arial"/>
                <a:cs typeface="Arial"/>
              </a:rPr>
              <a:t>apply:</a:t>
            </a:r>
            <a:endParaRPr lang="en-GB" sz="700">
              <a:latin typeface="Arial"/>
              <a:cs typeface="Arial"/>
            </a:endParaRPr>
          </a:p>
          <a:p>
            <a:pPr marL="12700" marR="6350" algn="just">
              <a:spcBef>
                <a:spcPts val="300"/>
              </a:spcBef>
              <a:spcAft>
                <a:spcPts val="300"/>
              </a:spcAft>
            </a:pPr>
            <a:r>
              <a:rPr lang="en-GB" sz="700" b="1" spc="-5">
                <a:latin typeface="Arial"/>
                <a:cs typeface="Arial"/>
              </a:rPr>
              <a:t>"Client" </a:t>
            </a:r>
            <a:r>
              <a:rPr lang="en-GB" sz="700" spc="-5">
                <a:latin typeface="Arial"/>
                <a:cs typeface="Arial"/>
              </a:rPr>
              <a:t>means the person or entity to which the Proposal for the Services has been </a:t>
            </a:r>
            <a:r>
              <a:rPr lang="en-GB" sz="700" spc="-180">
                <a:latin typeface="Arial"/>
                <a:cs typeface="Arial"/>
              </a:rPr>
              <a:t> </a:t>
            </a:r>
            <a:r>
              <a:rPr lang="en-GB" sz="700" spc="-5">
                <a:latin typeface="Arial"/>
                <a:cs typeface="Arial"/>
              </a:rPr>
              <a:t>issued</a:t>
            </a:r>
            <a:r>
              <a:rPr lang="en-GB" sz="700" spc="-15">
                <a:latin typeface="Arial"/>
                <a:cs typeface="Arial"/>
              </a:rPr>
              <a:t> </a:t>
            </a:r>
            <a:r>
              <a:rPr lang="en-GB" sz="700" spc="-5">
                <a:latin typeface="Arial"/>
                <a:cs typeface="Arial"/>
              </a:rPr>
              <a:t>by</a:t>
            </a:r>
            <a:r>
              <a:rPr lang="en-GB" sz="700" spc="5">
                <a:latin typeface="Arial"/>
                <a:cs typeface="Arial"/>
              </a:rPr>
              <a:t> </a:t>
            </a:r>
            <a:r>
              <a:rPr lang="en-GB" sz="700" spc="-5">
                <a:latin typeface="Arial"/>
                <a:cs typeface="Arial"/>
              </a:rPr>
              <a:t>Supplier.</a:t>
            </a:r>
            <a:endParaRPr lang="en-GB" sz="700">
              <a:latin typeface="Arial"/>
              <a:cs typeface="Arial"/>
            </a:endParaRPr>
          </a:p>
          <a:p>
            <a:pPr marL="12700" marR="6350" algn="just">
              <a:spcBef>
                <a:spcPts val="300"/>
              </a:spcBef>
              <a:spcAft>
                <a:spcPts val="300"/>
              </a:spcAft>
            </a:pPr>
            <a:r>
              <a:rPr lang="en-GB" sz="700" b="1" spc="-5">
                <a:latin typeface="Arial"/>
                <a:cs typeface="Arial"/>
              </a:rPr>
              <a:t>"Supplier" </a:t>
            </a:r>
            <a:r>
              <a:rPr lang="en-GB" sz="700" spc="-5">
                <a:latin typeface="Arial"/>
                <a:cs typeface="Arial"/>
              </a:rPr>
              <a:t>means the relevant Supplier entity referred </a:t>
            </a:r>
            <a:r>
              <a:rPr lang="en-GB" sz="700">
                <a:latin typeface="Arial"/>
                <a:cs typeface="Arial"/>
              </a:rPr>
              <a:t>to in </a:t>
            </a:r>
            <a:r>
              <a:rPr lang="en-GB" sz="700" spc="-5">
                <a:latin typeface="Arial"/>
                <a:cs typeface="Arial"/>
              </a:rPr>
              <a:t>the Proposal from time </a:t>
            </a:r>
            <a:r>
              <a:rPr lang="en-GB" sz="700">
                <a:latin typeface="Arial"/>
                <a:cs typeface="Arial"/>
              </a:rPr>
              <a:t> </a:t>
            </a:r>
            <a:r>
              <a:rPr lang="en-GB" sz="700" spc="-5">
                <a:latin typeface="Arial"/>
                <a:cs typeface="Arial"/>
              </a:rPr>
              <a:t>to time including </a:t>
            </a:r>
            <a:r>
              <a:rPr lang="en-GB" sz="700" spc="-10">
                <a:latin typeface="Arial"/>
                <a:cs typeface="Arial"/>
              </a:rPr>
              <a:t>but not </a:t>
            </a:r>
            <a:r>
              <a:rPr lang="en-GB" sz="700" spc="-5">
                <a:latin typeface="Arial"/>
                <a:cs typeface="Arial"/>
              </a:rPr>
              <a:t>limited to Market &amp; Opinion Research International Limited, </a:t>
            </a:r>
            <a:r>
              <a:rPr lang="en-GB" sz="700">
                <a:latin typeface="Arial"/>
                <a:cs typeface="Arial"/>
              </a:rPr>
              <a:t> </a:t>
            </a:r>
            <a:r>
              <a:rPr lang="en-GB" sz="700" spc="-10">
                <a:latin typeface="Arial"/>
                <a:cs typeface="Arial"/>
              </a:rPr>
              <a:t>Ipsos</a:t>
            </a:r>
            <a:r>
              <a:rPr lang="en-GB" sz="700" spc="5">
                <a:latin typeface="Arial"/>
                <a:cs typeface="Arial"/>
              </a:rPr>
              <a:t> </a:t>
            </a:r>
            <a:r>
              <a:rPr lang="en-GB" sz="700" spc="-5">
                <a:latin typeface="Arial"/>
                <a:cs typeface="Arial"/>
              </a:rPr>
              <a:t>MORI UK</a:t>
            </a:r>
            <a:r>
              <a:rPr lang="en-GB" sz="700" spc="10">
                <a:latin typeface="Arial"/>
                <a:cs typeface="Arial"/>
              </a:rPr>
              <a:t> </a:t>
            </a:r>
            <a:r>
              <a:rPr lang="en-GB" sz="700" spc="-5">
                <a:latin typeface="Arial"/>
                <a:cs typeface="Arial"/>
              </a:rPr>
              <a:t>Limited</a:t>
            </a:r>
            <a:r>
              <a:rPr lang="en-GB" sz="700" spc="5">
                <a:latin typeface="Arial"/>
                <a:cs typeface="Arial"/>
              </a:rPr>
              <a:t> </a:t>
            </a:r>
            <a:r>
              <a:rPr lang="en-GB" sz="700" spc="-5">
                <a:latin typeface="Arial"/>
                <a:cs typeface="Arial"/>
              </a:rPr>
              <a:t>and</a:t>
            </a:r>
            <a:r>
              <a:rPr lang="en-GB" sz="700" spc="-10">
                <a:latin typeface="Arial"/>
                <a:cs typeface="Arial"/>
              </a:rPr>
              <a:t> </a:t>
            </a:r>
            <a:r>
              <a:rPr lang="en-GB" sz="700" spc="-5">
                <a:latin typeface="Arial"/>
                <a:cs typeface="Arial"/>
              </a:rPr>
              <a:t>Ipsos</a:t>
            </a:r>
            <a:r>
              <a:rPr lang="en-GB" sz="700">
                <a:latin typeface="Arial"/>
                <a:cs typeface="Arial"/>
              </a:rPr>
              <a:t> </a:t>
            </a:r>
            <a:r>
              <a:rPr lang="en-GB" sz="700" spc="-5">
                <a:latin typeface="Arial"/>
                <a:cs typeface="Arial"/>
              </a:rPr>
              <a:t>Healthcare</a:t>
            </a:r>
            <a:r>
              <a:rPr lang="en-GB" sz="700" spc="5">
                <a:latin typeface="Arial"/>
                <a:cs typeface="Arial"/>
              </a:rPr>
              <a:t> </a:t>
            </a:r>
            <a:r>
              <a:rPr lang="en-GB" sz="700" spc="-5">
                <a:latin typeface="Arial"/>
                <a:cs typeface="Arial"/>
              </a:rPr>
              <a:t>(Japan)</a:t>
            </a:r>
            <a:r>
              <a:rPr lang="en-GB" sz="700" spc="5">
                <a:latin typeface="Arial"/>
                <a:cs typeface="Arial"/>
              </a:rPr>
              <a:t> </a:t>
            </a:r>
            <a:r>
              <a:rPr lang="en-GB" sz="700" spc="-5">
                <a:latin typeface="Arial"/>
                <a:cs typeface="Arial"/>
              </a:rPr>
              <a:t>Limited.</a:t>
            </a:r>
            <a:endParaRPr lang="en-GB" sz="700">
              <a:latin typeface="Arial"/>
              <a:cs typeface="Arial"/>
            </a:endParaRPr>
          </a:p>
          <a:p>
            <a:pPr marL="12700" marR="5715" algn="just">
              <a:spcBef>
                <a:spcPts val="300"/>
              </a:spcBef>
              <a:spcAft>
                <a:spcPts val="300"/>
              </a:spcAft>
            </a:pPr>
            <a:r>
              <a:rPr lang="en-GB" sz="700" b="1" spc="-5">
                <a:latin typeface="Arial"/>
                <a:cs typeface="Arial"/>
              </a:rPr>
              <a:t>“Deliverables”</a:t>
            </a:r>
            <a:r>
              <a:rPr lang="en-GB" sz="700" b="1">
                <a:latin typeface="Arial"/>
                <a:cs typeface="Arial"/>
              </a:rPr>
              <a:t> </a:t>
            </a:r>
            <a:r>
              <a:rPr lang="en-GB" sz="700" spc="-5">
                <a:latin typeface="Arial"/>
                <a:cs typeface="Arial"/>
              </a:rPr>
              <a:t>means</a:t>
            </a:r>
            <a:r>
              <a:rPr lang="en-GB" sz="700">
                <a:latin typeface="Arial"/>
                <a:cs typeface="Arial"/>
              </a:rPr>
              <a:t> </a:t>
            </a:r>
            <a:r>
              <a:rPr lang="en-GB" sz="700" spc="-5">
                <a:latin typeface="Arial"/>
                <a:cs typeface="Arial"/>
              </a:rPr>
              <a:t>the</a:t>
            </a:r>
            <a:r>
              <a:rPr lang="en-GB" sz="700">
                <a:latin typeface="Arial"/>
                <a:cs typeface="Arial"/>
              </a:rPr>
              <a:t> </a:t>
            </a:r>
            <a:r>
              <a:rPr lang="en-GB" sz="700" spc="-5">
                <a:latin typeface="Arial"/>
                <a:cs typeface="Arial"/>
              </a:rPr>
              <a:t>presentations,</a:t>
            </a:r>
            <a:r>
              <a:rPr lang="en-GB" sz="700">
                <a:latin typeface="Arial"/>
                <a:cs typeface="Arial"/>
              </a:rPr>
              <a:t> </a:t>
            </a:r>
            <a:r>
              <a:rPr lang="en-GB" sz="700" spc="-5">
                <a:latin typeface="Arial"/>
                <a:cs typeface="Arial"/>
              </a:rPr>
              <a:t>reports,</a:t>
            </a:r>
            <a:r>
              <a:rPr lang="en-GB" sz="700">
                <a:latin typeface="Arial"/>
                <a:cs typeface="Arial"/>
              </a:rPr>
              <a:t> </a:t>
            </a:r>
            <a:r>
              <a:rPr lang="en-GB" sz="700" spc="-5">
                <a:latin typeface="Arial"/>
                <a:cs typeface="Arial"/>
              </a:rPr>
              <a:t>data</a:t>
            </a:r>
            <a:r>
              <a:rPr lang="en-GB" sz="700">
                <a:latin typeface="Arial"/>
                <a:cs typeface="Arial"/>
              </a:rPr>
              <a:t> or</a:t>
            </a:r>
            <a:r>
              <a:rPr lang="en-GB" sz="700" spc="5">
                <a:latin typeface="Arial"/>
                <a:cs typeface="Arial"/>
              </a:rPr>
              <a:t> </a:t>
            </a:r>
            <a:r>
              <a:rPr lang="en-GB" sz="700" spc="-5">
                <a:latin typeface="Arial"/>
                <a:cs typeface="Arial"/>
              </a:rPr>
              <a:t>other</a:t>
            </a:r>
            <a:r>
              <a:rPr lang="en-GB" sz="700">
                <a:latin typeface="Arial"/>
                <a:cs typeface="Arial"/>
              </a:rPr>
              <a:t> </a:t>
            </a:r>
            <a:r>
              <a:rPr lang="en-GB" sz="700" spc="-5">
                <a:latin typeface="Arial"/>
                <a:cs typeface="Arial"/>
              </a:rPr>
              <a:t>results</a:t>
            </a:r>
            <a:r>
              <a:rPr lang="en-GB" sz="700">
                <a:latin typeface="Arial"/>
                <a:cs typeface="Arial"/>
              </a:rPr>
              <a:t> of</a:t>
            </a:r>
            <a:r>
              <a:rPr lang="en-GB" sz="700" spc="5">
                <a:latin typeface="Arial"/>
                <a:cs typeface="Arial"/>
              </a:rPr>
              <a:t> </a:t>
            </a:r>
            <a:r>
              <a:rPr lang="en-GB" sz="700" spc="-10">
                <a:latin typeface="Arial"/>
                <a:cs typeface="Arial"/>
              </a:rPr>
              <a:t>the </a:t>
            </a:r>
            <a:r>
              <a:rPr lang="en-GB" sz="700" spc="-5">
                <a:latin typeface="Arial"/>
                <a:cs typeface="Arial"/>
              </a:rPr>
              <a:t> Services identified in the Proposal </a:t>
            </a:r>
            <a:r>
              <a:rPr lang="en-GB" sz="700">
                <a:latin typeface="Arial"/>
                <a:cs typeface="Arial"/>
              </a:rPr>
              <a:t>and </a:t>
            </a:r>
            <a:r>
              <a:rPr lang="en-GB" sz="700" spc="-5">
                <a:latin typeface="Arial"/>
                <a:cs typeface="Arial"/>
              </a:rPr>
              <a:t>specifically prepared by Supplier for the </a:t>
            </a:r>
            <a:r>
              <a:rPr lang="en-GB" sz="700">
                <a:latin typeface="Arial"/>
                <a:cs typeface="Arial"/>
              </a:rPr>
              <a:t> </a:t>
            </a:r>
            <a:r>
              <a:rPr lang="en-GB" sz="700" spc="-5">
                <a:latin typeface="Arial"/>
                <a:cs typeface="Arial"/>
              </a:rPr>
              <a:t>Client.</a:t>
            </a:r>
            <a:endParaRPr lang="en-GB" sz="700">
              <a:latin typeface="Arial"/>
              <a:cs typeface="Arial"/>
            </a:endParaRPr>
          </a:p>
          <a:p>
            <a:pPr marL="12700" marR="5080" algn="just">
              <a:spcBef>
                <a:spcPts val="300"/>
              </a:spcBef>
              <a:spcAft>
                <a:spcPts val="300"/>
              </a:spcAft>
            </a:pPr>
            <a:r>
              <a:rPr lang="en-GB" sz="700" b="1" spc="-5">
                <a:latin typeface="Arial"/>
                <a:cs typeface="Arial"/>
              </a:rPr>
              <a:t>“Confidential Information” </a:t>
            </a:r>
            <a:r>
              <a:rPr lang="en-GB" sz="700" spc="-5">
                <a:latin typeface="Arial"/>
                <a:cs typeface="Arial"/>
              </a:rPr>
              <a:t>shall mean all information </a:t>
            </a:r>
            <a:r>
              <a:rPr lang="en-GB" sz="700" spc="-20">
                <a:latin typeface="Arial"/>
                <a:cs typeface="Arial"/>
              </a:rPr>
              <a:t>relating </a:t>
            </a:r>
            <a:r>
              <a:rPr lang="en-GB" sz="700" spc="-10">
                <a:latin typeface="Arial"/>
                <a:cs typeface="Arial"/>
              </a:rPr>
              <a:t>to </a:t>
            </a:r>
            <a:r>
              <a:rPr lang="en-GB" sz="700" spc="-15">
                <a:latin typeface="Arial"/>
                <a:cs typeface="Arial"/>
              </a:rPr>
              <a:t>the </a:t>
            </a:r>
            <a:r>
              <a:rPr lang="en-GB" sz="700" spc="-20">
                <a:latin typeface="Arial"/>
                <a:cs typeface="Arial"/>
              </a:rPr>
              <a:t>intellectual </a:t>
            </a:r>
            <a:r>
              <a:rPr lang="en-GB" sz="700" spc="-15">
                <a:latin typeface="Arial"/>
                <a:cs typeface="Arial"/>
              </a:rPr>
              <a:t> </a:t>
            </a:r>
            <a:r>
              <a:rPr lang="en-GB" sz="700" spc="-20">
                <a:latin typeface="Arial"/>
                <a:cs typeface="Arial"/>
              </a:rPr>
              <a:t>property and business practices </a:t>
            </a:r>
            <a:r>
              <a:rPr lang="en-GB" sz="700" spc="-15">
                <a:latin typeface="Arial"/>
                <a:cs typeface="Arial"/>
              </a:rPr>
              <a:t>of </a:t>
            </a:r>
            <a:r>
              <a:rPr lang="en-GB" sz="700" spc="-20">
                <a:latin typeface="Arial"/>
                <a:cs typeface="Arial"/>
              </a:rPr>
              <a:t>either party including, without limitation: </a:t>
            </a:r>
            <a:r>
              <a:rPr lang="en-GB" sz="700" spc="-15">
                <a:latin typeface="Arial"/>
                <a:cs typeface="Arial"/>
              </a:rPr>
              <a:t>(i) </a:t>
            </a:r>
            <a:r>
              <a:rPr lang="en-GB" sz="700" spc="-20">
                <a:latin typeface="Arial"/>
                <a:cs typeface="Arial"/>
              </a:rPr>
              <a:t>information </a:t>
            </a:r>
            <a:r>
              <a:rPr lang="en-GB" sz="700" spc="-180">
                <a:latin typeface="Arial"/>
                <a:cs typeface="Arial"/>
              </a:rPr>
              <a:t> </a:t>
            </a:r>
            <a:r>
              <a:rPr lang="en-GB" sz="700" spc="-20">
                <a:latin typeface="Arial"/>
                <a:cs typeface="Arial"/>
              </a:rPr>
              <a:t>relating</a:t>
            </a:r>
            <a:r>
              <a:rPr lang="en-GB" sz="700" spc="-15">
                <a:latin typeface="Arial"/>
                <a:cs typeface="Arial"/>
              </a:rPr>
              <a:t> </a:t>
            </a:r>
            <a:r>
              <a:rPr lang="en-GB" sz="700" spc="-10">
                <a:latin typeface="Arial"/>
                <a:cs typeface="Arial"/>
              </a:rPr>
              <a:t>to</a:t>
            </a:r>
            <a:r>
              <a:rPr lang="en-GB" sz="700" spc="175">
                <a:latin typeface="Arial"/>
                <a:cs typeface="Arial"/>
              </a:rPr>
              <a:t> </a:t>
            </a:r>
            <a:r>
              <a:rPr lang="en-GB" sz="700" spc="-20">
                <a:latin typeface="Arial"/>
                <a:cs typeface="Arial"/>
              </a:rPr>
              <a:t>research</a:t>
            </a:r>
            <a:r>
              <a:rPr lang="en-GB" sz="700" spc="-15">
                <a:latin typeface="Arial"/>
                <a:cs typeface="Arial"/>
              </a:rPr>
              <a:t> </a:t>
            </a:r>
            <a:r>
              <a:rPr lang="en-GB" sz="700" spc="-20">
                <a:latin typeface="Arial"/>
                <a:cs typeface="Arial"/>
              </a:rPr>
              <a:t>and</a:t>
            </a:r>
            <a:r>
              <a:rPr lang="en-GB" sz="700" spc="-15">
                <a:latin typeface="Arial"/>
                <a:cs typeface="Arial"/>
              </a:rPr>
              <a:t> </a:t>
            </a:r>
            <a:r>
              <a:rPr lang="en-GB" sz="700" spc="-20">
                <a:latin typeface="Arial"/>
                <a:cs typeface="Arial"/>
              </a:rPr>
              <a:t>development,</a:t>
            </a:r>
            <a:r>
              <a:rPr lang="en-GB" sz="700" spc="-15">
                <a:latin typeface="Arial"/>
                <a:cs typeface="Arial"/>
              </a:rPr>
              <a:t> </a:t>
            </a:r>
            <a:r>
              <a:rPr lang="en-GB" sz="700" spc="-20">
                <a:latin typeface="Arial"/>
                <a:cs typeface="Arial"/>
              </a:rPr>
              <a:t>methodologies,</a:t>
            </a:r>
            <a:r>
              <a:rPr lang="en-GB" sz="700" spc="-15">
                <a:latin typeface="Arial"/>
                <a:cs typeface="Arial"/>
              </a:rPr>
              <a:t> </a:t>
            </a:r>
            <a:r>
              <a:rPr lang="en-GB" sz="700" spc="-20">
                <a:latin typeface="Arial"/>
                <a:cs typeface="Arial"/>
              </a:rPr>
              <a:t>processes,</a:t>
            </a:r>
            <a:r>
              <a:rPr lang="en-GB" sz="700" spc="-15">
                <a:latin typeface="Arial"/>
                <a:cs typeface="Arial"/>
              </a:rPr>
              <a:t> </a:t>
            </a:r>
            <a:r>
              <a:rPr lang="en-GB" sz="700" spc="-20">
                <a:latin typeface="Arial"/>
                <a:cs typeface="Arial"/>
              </a:rPr>
              <a:t>know-how, </a:t>
            </a:r>
            <a:r>
              <a:rPr lang="en-GB" sz="700" spc="-15">
                <a:latin typeface="Arial"/>
                <a:cs typeface="Arial"/>
              </a:rPr>
              <a:t> </a:t>
            </a:r>
            <a:r>
              <a:rPr lang="en-GB" sz="700" spc="-20">
                <a:latin typeface="Arial"/>
                <a:cs typeface="Arial"/>
              </a:rPr>
              <a:t>specifications; and </a:t>
            </a:r>
            <a:r>
              <a:rPr lang="en-GB" sz="700" spc="-15">
                <a:latin typeface="Arial"/>
                <a:cs typeface="Arial"/>
              </a:rPr>
              <a:t>(ii) </a:t>
            </a:r>
            <a:r>
              <a:rPr lang="en-GB" sz="700" spc="-20">
                <a:latin typeface="Arial"/>
                <a:cs typeface="Arial"/>
              </a:rPr>
              <a:t>business plans, financial information, products, services, costs, </a:t>
            </a:r>
            <a:r>
              <a:rPr lang="en-GB" sz="700" spc="-15">
                <a:latin typeface="Arial"/>
                <a:cs typeface="Arial"/>
              </a:rPr>
              <a:t> </a:t>
            </a:r>
            <a:r>
              <a:rPr lang="en-GB" sz="700" spc="-20">
                <a:latin typeface="Arial"/>
                <a:cs typeface="Arial"/>
              </a:rPr>
              <a:t>sources </a:t>
            </a:r>
            <a:r>
              <a:rPr lang="en-GB" sz="700" spc="-15">
                <a:latin typeface="Arial"/>
                <a:cs typeface="Arial"/>
              </a:rPr>
              <a:t>of </a:t>
            </a:r>
            <a:r>
              <a:rPr lang="en-GB" sz="700" spc="-20">
                <a:latin typeface="Arial"/>
                <a:cs typeface="Arial"/>
              </a:rPr>
              <a:t>supply, strategic, advertising and marketing plans, customer </a:t>
            </a:r>
            <a:r>
              <a:rPr lang="en-GB" sz="700" spc="-15">
                <a:latin typeface="Arial"/>
                <a:cs typeface="Arial"/>
              </a:rPr>
              <a:t>lists, </a:t>
            </a:r>
            <a:r>
              <a:rPr lang="en-GB" sz="700" spc="-20">
                <a:latin typeface="Arial"/>
                <a:cs typeface="Arial"/>
              </a:rPr>
              <a:t>pricing </a:t>
            </a:r>
            <a:r>
              <a:rPr lang="en-GB" sz="700" spc="-15">
                <a:latin typeface="Arial"/>
                <a:cs typeface="Arial"/>
              </a:rPr>
              <a:t> </a:t>
            </a:r>
            <a:r>
              <a:rPr lang="en-GB" sz="700" spc="-20">
                <a:latin typeface="Arial"/>
                <a:cs typeface="Arial"/>
              </a:rPr>
              <a:t>methods,</a:t>
            </a:r>
            <a:r>
              <a:rPr lang="en-GB" sz="700" spc="45">
                <a:latin typeface="Arial"/>
                <a:cs typeface="Arial"/>
              </a:rPr>
              <a:t> </a:t>
            </a:r>
            <a:r>
              <a:rPr lang="en-GB" sz="700" spc="-20">
                <a:latin typeface="Arial"/>
                <a:cs typeface="Arial"/>
              </a:rPr>
              <a:t>project</a:t>
            </a:r>
            <a:r>
              <a:rPr lang="en-GB" sz="700" spc="50">
                <a:latin typeface="Arial"/>
                <a:cs typeface="Arial"/>
              </a:rPr>
              <a:t> </a:t>
            </a:r>
            <a:r>
              <a:rPr lang="en-GB" sz="700" spc="-20">
                <a:latin typeface="Arial"/>
                <a:cs typeface="Arial"/>
              </a:rPr>
              <a:t>and</a:t>
            </a:r>
            <a:r>
              <a:rPr lang="en-GB" sz="700" spc="50">
                <a:latin typeface="Arial"/>
                <a:cs typeface="Arial"/>
              </a:rPr>
              <a:t> </a:t>
            </a:r>
            <a:r>
              <a:rPr lang="en-GB" sz="700" spc="-20">
                <a:latin typeface="Arial"/>
                <a:cs typeface="Arial"/>
              </a:rPr>
              <a:t>commercial</a:t>
            </a:r>
            <a:r>
              <a:rPr lang="en-GB" sz="700" spc="55">
                <a:latin typeface="Arial"/>
                <a:cs typeface="Arial"/>
              </a:rPr>
              <a:t> </a:t>
            </a:r>
            <a:r>
              <a:rPr lang="en-GB" sz="700" spc="-20">
                <a:latin typeface="Arial"/>
                <a:cs typeface="Arial"/>
              </a:rPr>
              <a:t>proposals</a:t>
            </a:r>
            <a:r>
              <a:rPr lang="en-GB" sz="700" spc="55">
                <a:latin typeface="Arial"/>
                <a:cs typeface="Arial"/>
              </a:rPr>
              <a:t> </a:t>
            </a:r>
            <a:r>
              <a:rPr lang="en-GB" sz="700" spc="-20">
                <a:latin typeface="Arial"/>
                <a:cs typeface="Arial"/>
              </a:rPr>
              <a:t>(including</a:t>
            </a:r>
            <a:r>
              <a:rPr lang="en-GB" sz="700" spc="50">
                <a:latin typeface="Arial"/>
                <a:cs typeface="Arial"/>
              </a:rPr>
              <a:t> </a:t>
            </a:r>
            <a:r>
              <a:rPr lang="en-GB" sz="700" spc="-15">
                <a:latin typeface="Arial"/>
                <a:cs typeface="Arial"/>
              </a:rPr>
              <a:t>the</a:t>
            </a:r>
            <a:r>
              <a:rPr lang="en-GB" sz="700" spc="50">
                <a:latin typeface="Arial"/>
                <a:cs typeface="Arial"/>
              </a:rPr>
              <a:t> </a:t>
            </a:r>
            <a:r>
              <a:rPr lang="en-GB" sz="700" spc="-20">
                <a:latin typeface="Arial"/>
                <a:cs typeface="Arial"/>
              </a:rPr>
              <a:t>Proposal</a:t>
            </a:r>
            <a:r>
              <a:rPr lang="en-GB" sz="700" spc="55">
                <a:latin typeface="Arial"/>
                <a:cs typeface="Arial"/>
              </a:rPr>
              <a:t> </a:t>
            </a:r>
            <a:r>
              <a:rPr lang="en-GB" sz="700" spc="-20">
                <a:latin typeface="Arial"/>
                <a:cs typeface="Arial"/>
              </a:rPr>
              <a:t>and</a:t>
            </a:r>
            <a:r>
              <a:rPr lang="en-GB" sz="700" spc="50">
                <a:latin typeface="Arial"/>
                <a:cs typeface="Arial"/>
              </a:rPr>
              <a:t> </a:t>
            </a:r>
            <a:r>
              <a:rPr lang="en-GB" sz="700" spc="-15">
                <a:latin typeface="Arial"/>
                <a:cs typeface="Arial"/>
              </a:rPr>
              <a:t>the</a:t>
            </a:r>
            <a:r>
              <a:rPr lang="en-GB" sz="700" spc="50">
                <a:latin typeface="Arial"/>
                <a:cs typeface="Arial"/>
              </a:rPr>
              <a:t> </a:t>
            </a:r>
            <a:r>
              <a:rPr lang="en-GB" sz="700" spc="-25">
                <a:latin typeface="Arial"/>
                <a:cs typeface="Arial"/>
              </a:rPr>
              <a:t>Proposal </a:t>
            </a:r>
            <a:r>
              <a:rPr lang="en-GB" sz="700" spc="-20">
                <a:latin typeface="Arial"/>
                <a:cs typeface="Arial"/>
              </a:rPr>
              <a:t> and</a:t>
            </a:r>
            <a:r>
              <a:rPr lang="en-GB" sz="700" spc="-15">
                <a:latin typeface="Arial"/>
                <a:cs typeface="Arial"/>
              </a:rPr>
              <a:t> </a:t>
            </a:r>
            <a:r>
              <a:rPr lang="en-GB" sz="700" spc="-20">
                <a:latin typeface="Arial"/>
                <a:cs typeface="Arial"/>
              </a:rPr>
              <a:t>any</a:t>
            </a:r>
            <a:r>
              <a:rPr lang="en-GB" sz="700" spc="-15">
                <a:latin typeface="Arial"/>
                <a:cs typeface="Arial"/>
              </a:rPr>
              <a:t> </a:t>
            </a:r>
            <a:r>
              <a:rPr lang="en-GB" sz="700" spc="-20">
                <a:latin typeface="Arial"/>
                <a:cs typeface="Arial"/>
              </a:rPr>
              <a:t>information</a:t>
            </a:r>
            <a:r>
              <a:rPr lang="en-GB" sz="700" spc="-15">
                <a:latin typeface="Arial"/>
                <a:cs typeface="Arial"/>
              </a:rPr>
              <a:t> </a:t>
            </a:r>
            <a:r>
              <a:rPr lang="en-GB" sz="700" spc="-20">
                <a:latin typeface="Arial"/>
                <a:cs typeface="Arial"/>
              </a:rPr>
              <a:t>contained</a:t>
            </a:r>
            <a:r>
              <a:rPr lang="en-GB" sz="700" spc="-15">
                <a:latin typeface="Arial"/>
                <a:cs typeface="Arial"/>
              </a:rPr>
              <a:t> </a:t>
            </a:r>
            <a:r>
              <a:rPr lang="en-GB" sz="700" spc="-10">
                <a:latin typeface="Arial"/>
                <a:cs typeface="Arial"/>
              </a:rPr>
              <a:t>in</a:t>
            </a:r>
            <a:r>
              <a:rPr lang="en-GB" sz="700" spc="-5">
                <a:latin typeface="Arial"/>
                <a:cs typeface="Arial"/>
              </a:rPr>
              <a:t> </a:t>
            </a:r>
            <a:r>
              <a:rPr lang="en-GB" sz="700" spc="-15">
                <a:latin typeface="Arial"/>
                <a:cs typeface="Arial"/>
              </a:rPr>
              <a:t>those</a:t>
            </a:r>
            <a:r>
              <a:rPr lang="en-GB" sz="700" spc="-10">
                <a:latin typeface="Arial"/>
                <a:cs typeface="Arial"/>
              </a:rPr>
              <a:t> </a:t>
            </a:r>
            <a:r>
              <a:rPr lang="en-GB" sz="700" spc="-20">
                <a:latin typeface="Arial"/>
                <a:cs typeface="Arial"/>
              </a:rPr>
              <a:t>documents),</a:t>
            </a:r>
            <a:r>
              <a:rPr lang="en-GB" sz="700" spc="-15">
                <a:latin typeface="Arial"/>
                <a:cs typeface="Arial"/>
              </a:rPr>
              <a:t> </a:t>
            </a:r>
            <a:r>
              <a:rPr lang="en-GB" sz="700" spc="-20">
                <a:latin typeface="Arial"/>
                <a:cs typeface="Arial"/>
              </a:rPr>
              <a:t>personnel,</a:t>
            </a:r>
            <a:r>
              <a:rPr lang="en-GB" sz="700" spc="-15">
                <a:latin typeface="Arial"/>
                <a:cs typeface="Arial"/>
              </a:rPr>
              <a:t> </a:t>
            </a:r>
            <a:r>
              <a:rPr lang="en-GB" sz="700" spc="-20">
                <a:latin typeface="Arial"/>
                <a:cs typeface="Arial"/>
              </a:rPr>
              <a:t>and</a:t>
            </a:r>
            <a:r>
              <a:rPr lang="en-GB" sz="700" spc="-15">
                <a:latin typeface="Arial"/>
                <a:cs typeface="Arial"/>
              </a:rPr>
              <a:t> business </a:t>
            </a:r>
            <a:r>
              <a:rPr lang="en-GB" sz="700" spc="-10">
                <a:latin typeface="Arial"/>
                <a:cs typeface="Arial"/>
              </a:rPr>
              <a:t> </a:t>
            </a:r>
            <a:r>
              <a:rPr lang="en-GB" sz="700" spc="-20">
                <a:latin typeface="Arial"/>
                <a:cs typeface="Arial"/>
              </a:rPr>
              <a:t>relationships.</a:t>
            </a:r>
          </a:p>
          <a:p>
            <a:pPr marL="12700" marR="5080" algn="just">
              <a:spcBef>
                <a:spcPts val="300"/>
              </a:spcBef>
              <a:spcAft>
                <a:spcPts val="300"/>
              </a:spcAft>
            </a:pPr>
            <a:r>
              <a:rPr lang="en-GB" sz="700" b="1" u="sng">
                <a:uFill>
                  <a:solidFill>
                    <a:srgbClr val="000000"/>
                  </a:solidFill>
                </a:uFill>
                <a:latin typeface="Arial"/>
                <a:cs typeface="Arial"/>
              </a:rPr>
              <a:t>*** </a:t>
            </a:r>
            <a:r>
              <a:rPr lang="en-GB" sz="700" b="1" u="sng" spc="-5">
                <a:uFill>
                  <a:solidFill>
                    <a:srgbClr val="000000"/>
                  </a:solidFill>
                </a:uFill>
                <a:latin typeface="Arial"/>
                <a:cs typeface="Arial"/>
              </a:rPr>
              <a:t>THE</a:t>
            </a:r>
            <a:r>
              <a:rPr lang="en-GB" sz="700" b="1" u="sng">
                <a:uFill>
                  <a:solidFill>
                    <a:srgbClr val="000000"/>
                  </a:solidFill>
                </a:uFill>
                <a:latin typeface="Arial"/>
                <a:cs typeface="Arial"/>
              </a:rPr>
              <a:t> </a:t>
            </a:r>
            <a:r>
              <a:rPr lang="en-GB" sz="700" b="1" u="sng" spc="-5">
                <a:uFill>
                  <a:solidFill>
                    <a:srgbClr val="000000"/>
                  </a:solidFill>
                </a:uFill>
                <a:latin typeface="Arial"/>
                <a:cs typeface="Arial"/>
              </a:rPr>
              <a:t>CLIENT’S</a:t>
            </a:r>
            <a:r>
              <a:rPr lang="en-GB" sz="700" b="1" u="sng" spc="5">
                <a:uFill>
                  <a:solidFill>
                    <a:srgbClr val="000000"/>
                  </a:solidFill>
                </a:uFill>
                <a:latin typeface="Arial"/>
                <a:cs typeface="Arial"/>
              </a:rPr>
              <a:t> </a:t>
            </a:r>
            <a:r>
              <a:rPr lang="en-GB" sz="700" b="1" u="sng" spc="-5">
                <a:uFill>
                  <a:solidFill>
                    <a:srgbClr val="000000"/>
                  </a:solidFill>
                </a:uFill>
                <a:latin typeface="Arial"/>
                <a:cs typeface="Arial"/>
              </a:rPr>
              <a:t>ATTENTION IS</a:t>
            </a:r>
            <a:r>
              <a:rPr lang="en-GB" sz="700" b="1" u="sng">
                <a:uFill>
                  <a:solidFill>
                    <a:srgbClr val="000000"/>
                  </a:solidFill>
                </a:uFill>
                <a:latin typeface="Arial"/>
                <a:cs typeface="Arial"/>
              </a:rPr>
              <a:t> </a:t>
            </a:r>
            <a:r>
              <a:rPr lang="en-GB" sz="700" b="1" u="sng" spc="-5">
                <a:uFill>
                  <a:solidFill>
                    <a:srgbClr val="000000"/>
                  </a:solidFill>
                </a:uFill>
                <a:latin typeface="Arial"/>
                <a:cs typeface="Arial"/>
              </a:rPr>
              <a:t>PARTICULARLY</a:t>
            </a:r>
            <a:r>
              <a:rPr lang="en-GB" sz="700" b="1" u="sng" spc="5">
                <a:uFill>
                  <a:solidFill>
                    <a:srgbClr val="000000"/>
                  </a:solidFill>
                </a:uFill>
                <a:latin typeface="Arial"/>
                <a:cs typeface="Arial"/>
              </a:rPr>
              <a:t> </a:t>
            </a:r>
            <a:r>
              <a:rPr lang="en-GB" sz="700" b="1" u="sng" spc="-5">
                <a:uFill>
                  <a:solidFill>
                    <a:srgbClr val="000000"/>
                  </a:solidFill>
                </a:uFill>
                <a:latin typeface="Arial"/>
                <a:cs typeface="Arial"/>
              </a:rPr>
              <a:t>DRAWN</a:t>
            </a:r>
            <a:r>
              <a:rPr lang="en-GB" sz="700" b="1" u="sng" spc="10">
                <a:uFill>
                  <a:solidFill>
                    <a:srgbClr val="000000"/>
                  </a:solidFill>
                </a:uFill>
                <a:latin typeface="Arial"/>
                <a:cs typeface="Arial"/>
              </a:rPr>
              <a:t> </a:t>
            </a:r>
            <a:r>
              <a:rPr lang="en-GB" sz="700" b="1" u="sng" spc="-5">
                <a:uFill>
                  <a:solidFill>
                    <a:srgbClr val="000000"/>
                  </a:solidFill>
                </a:uFill>
                <a:latin typeface="Arial"/>
                <a:cs typeface="Arial"/>
              </a:rPr>
              <a:t>TO CLAUSES </a:t>
            </a:r>
            <a:r>
              <a:rPr lang="en-GB" sz="700" b="1" u="sng" spc="-5">
                <a:uFill>
                  <a:solidFill>
                    <a:srgbClr val="000000"/>
                  </a:solidFill>
                </a:uFill>
                <a:latin typeface="Arial"/>
                <a:cs typeface="Arial"/>
                <a:hlinkClick r:id="" action="ppaction://noaction">
                  <a:extLst>
                    <a:ext uri="{A12FA001-AC4F-418D-AE19-62706E023703}">
                      <ahyp:hlinkClr xmlns:ahyp="http://schemas.microsoft.com/office/drawing/2018/hyperlinkcolor" val="tx"/>
                    </a:ext>
                  </a:extLst>
                </a:hlinkClick>
              </a:rPr>
              <a:t>2</a:t>
            </a:r>
            <a:r>
              <a:rPr lang="en-GB" sz="700" b="1" u="sng" spc="-5">
                <a:uFill>
                  <a:solidFill>
                    <a:srgbClr val="000000"/>
                  </a:solidFill>
                </a:uFill>
                <a:latin typeface="Arial"/>
                <a:cs typeface="Arial"/>
              </a:rPr>
              <a:t>,</a:t>
            </a:r>
            <a:r>
              <a:rPr lang="en-GB" sz="700" b="1" u="sng" spc="-25">
                <a:uFill>
                  <a:solidFill>
                    <a:srgbClr val="000000"/>
                  </a:solidFill>
                </a:uFill>
                <a:latin typeface="Arial"/>
                <a:cs typeface="Arial"/>
              </a:rPr>
              <a:t> </a:t>
            </a:r>
            <a:r>
              <a:rPr lang="en-GB" sz="700" b="1" u="sng">
                <a:solidFill>
                  <a:srgbClr val="0563C1"/>
                </a:solidFill>
                <a:uFill>
                  <a:solidFill>
                    <a:srgbClr val="000000"/>
                  </a:solidFill>
                </a:uFill>
                <a:latin typeface="Arial"/>
                <a:cs typeface="Arial"/>
                <a:hlinkClick r:id="" action="ppaction://noaction">
                  <a:extLst>
                    <a:ext uri="{A12FA001-AC4F-418D-AE19-62706E023703}">
                      <ahyp:hlinkClr xmlns:ahyp="http://schemas.microsoft.com/office/drawing/2018/hyperlinkcolor" val="tx"/>
                    </a:ext>
                  </a:extLst>
                </a:hlinkClick>
              </a:rPr>
              <a:t>11</a:t>
            </a:r>
            <a:r>
              <a:rPr lang="en-GB" sz="700" b="1" u="sng" spc="-30">
                <a:uFill>
                  <a:solidFill>
                    <a:srgbClr val="000000"/>
                  </a:solidFill>
                </a:uFill>
                <a:latin typeface="Arial"/>
                <a:cs typeface="Arial"/>
                <a:hlinkClick r:id="" action="ppaction://noaction">
                  <a:extLst>
                    <a:ext uri="{A12FA001-AC4F-418D-AE19-62706E023703}">
                      <ahyp:hlinkClr xmlns:ahyp="http://schemas.microsoft.com/office/drawing/2018/hyperlinkcolor" val="tx"/>
                    </a:ext>
                  </a:extLst>
                </a:hlinkClick>
              </a:rPr>
              <a:t> </a:t>
            </a:r>
            <a:r>
              <a:rPr lang="en-GB" sz="700" b="1" u="sng" spc="-5">
                <a:uFill>
                  <a:solidFill>
                    <a:srgbClr val="000000"/>
                  </a:solidFill>
                </a:uFill>
                <a:latin typeface="Arial"/>
                <a:cs typeface="Arial"/>
              </a:rPr>
              <a:t>&amp;</a:t>
            </a:r>
            <a:r>
              <a:rPr lang="en-GB" sz="700" b="1" u="sng" spc="-15">
                <a:uFill>
                  <a:solidFill>
                    <a:srgbClr val="000000"/>
                  </a:solidFill>
                </a:uFill>
                <a:latin typeface="Arial"/>
                <a:cs typeface="Arial"/>
              </a:rPr>
              <a:t> </a:t>
            </a:r>
            <a:r>
              <a:rPr lang="en-GB" sz="700" b="1" u="sng" spc="-5">
                <a:uFill>
                  <a:solidFill>
                    <a:srgbClr val="000000"/>
                  </a:solidFill>
                </a:uFill>
                <a:latin typeface="Arial"/>
                <a:cs typeface="Arial"/>
                <a:hlinkClick r:id="" action="ppaction://noaction">
                  <a:extLst>
                    <a:ext uri="{A12FA001-AC4F-418D-AE19-62706E023703}">
                      <ahyp:hlinkClr xmlns:ahyp="http://schemas.microsoft.com/office/drawing/2018/hyperlinkcolor" val="tx"/>
                    </a:ext>
                  </a:extLst>
                </a:hlinkClick>
              </a:rPr>
              <a:t>15.</a:t>
            </a:r>
            <a:r>
              <a:rPr lang="en-GB" sz="700" b="1" u="sng" spc="-5">
                <a:uFill>
                  <a:solidFill>
                    <a:srgbClr val="000000"/>
                  </a:solidFill>
                </a:uFill>
                <a:latin typeface="Arial"/>
                <a:cs typeface="Arial"/>
              </a:rPr>
              <a:t>***</a:t>
            </a:r>
            <a:endParaRPr lang="en-GB" sz="700">
              <a:latin typeface="Arial"/>
              <a:cs typeface="Arial"/>
            </a:endParaRPr>
          </a:p>
          <a:p>
            <a:pPr marL="12700" marR="5080" algn="just">
              <a:spcBef>
                <a:spcPts val="300"/>
              </a:spcBef>
              <a:spcAft>
                <a:spcPts val="300"/>
              </a:spcAft>
            </a:pPr>
            <a:r>
              <a:rPr lang="en-GB" sz="700" b="1" spc="-5">
                <a:latin typeface="Arial"/>
                <a:cs typeface="Arial"/>
              </a:rPr>
              <a:t>C</a:t>
            </a:r>
            <a:r>
              <a:rPr lang="en-GB" sz="700" b="1" spc="-10">
                <a:latin typeface="Arial"/>
                <a:cs typeface="Arial"/>
              </a:rPr>
              <a:t>O</a:t>
            </a:r>
            <a:r>
              <a:rPr lang="en-GB" sz="700" b="1" spc="-5">
                <a:latin typeface="Arial"/>
                <a:cs typeface="Arial"/>
              </a:rPr>
              <a:t>N</a:t>
            </a:r>
            <a:r>
              <a:rPr lang="en-GB" sz="700" b="1">
                <a:latin typeface="Arial"/>
                <a:cs typeface="Arial"/>
              </a:rPr>
              <a:t>T</a:t>
            </a:r>
            <a:r>
              <a:rPr lang="en-GB" sz="700" b="1" spc="-5">
                <a:latin typeface="Arial"/>
                <a:cs typeface="Arial"/>
              </a:rPr>
              <a:t>RACT</a:t>
            </a:r>
            <a:endParaRPr lang="en-GB" sz="700">
              <a:latin typeface="Arial"/>
              <a:cs typeface="Arial"/>
            </a:endParaRPr>
          </a:p>
          <a:p>
            <a:pPr marL="180000" marR="5715" indent="-180340" algn="just">
              <a:spcBef>
                <a:spcPts val="300"/>
              </a:spcBef>
              <a:spcAft>
                <a:spcPts val="300"/>
              </a:spcAft>
              <a:buAutoNum type="arabicPeriod"/>
              <a:tabLst>
                <a:tab pos="193040" algn="l"/>
              </a:tabLst>
            </a:pPr>
            <a:r>
              <a:rPr lang="en-GB" sz="700" spc="-5">
                <a:latin typeface="Arial"/>
                <a:cs typeface="Arial"/>
              </a:rPr>
              <a:t>The Proposal issued </a:t>
            </a:r>
            <a:r>
              <a:rPr lang="en-GB" sz="700">
                <a:latin typeface="Arial"/>
                <a:cs typeface="Arial"/>
              </a:rPr>
              <a:t>to </a:t>
            </a:r>
            <a:r>
              <a:rPr lang="en-GB" sz="700" spc="-5">
                <a:latin typeface="Arial"/>
                <a:cs typeface="Arial"/>
              </a:rPr>
              <a:t>the Client</a:t>
            </a:r>
            <a:r>
              <a:rPr lang="en-GB" sz="700" spc="180">
                <a:latin typeface="Arial"/>
                <a:cs typeface="Arial"/>
              </a:rPr>
              <a:t> </a:t>
            </a:r>
            <a:r>
              <a:rPr lang="en-GB" sz="700" spc="-5">
                <a:latin typeface="Arial"/>
                <a:cs typeface="Arial"/>
              </a:rPr>
              <a:t>by Supplier may be withdrawn or varied </a:t>
            </a:r>
            <a:r>
              <a:rPr lang="en-GB" sz="700" spc="-10">
                <a:latin typeface="Arial"/>
                <a:cs typeface="Arial"/>
              </a:rPr>
              <a:t>at </a:t>
            </a:r>
            <a:r>
              <a:rPr lang="en-GB" sz="700" spc="-5">
                <a:latin typeface="Arial"/>
                <a:cs typeface="Arial"/>
              </a:rPr>
              <a:t> </a:t>
            </a:r>
            <a:r>
              <a:rPr lang="en-GB" sz="700" spc="-10">
                <a:latin typeface="Arial"/>
                <a:cs typeface="Arial"/>
              </a:rPr>
              <a:t>any </a:t>
            </a:r>
            <a:r>
              <a:rPr lang="en-GB" sz="700" spc="-5">
                <a:latin typeface="Arial"/>
                <a:cs typeface="Arial"/>
              </a:rPr>
              <a:t>time and unless otherwise specified shall </a:t>
            </a:r>
            <a:r>
              <a:rPr lang="en-GB" sz="700">
                <a:latin typeface="Arial"/>
                <a:cs typeface="Arial"/>
              </a:rPr>
              <a:t>be </a:t>
            </a:r>
            <a:r>
              <a:rPr lang="en-GB" sz="700" spc="-5">
                <a:latin typeface="Arial"/>
                <a:cs typeface="Arial"/>
              </a:rPr>
              <a:t>automatically withdrawn after </a:t>
            </a:r>
            <a:r>
              <a:rPr lang="en-GB" sz="700">
                <a:latin typeface="Arial"/>
                <a:cs typeface="Arial"/>
              </a:rPr>
              <a:t> </a:t>
            </a:r>
            <a:r>
              <a:rPr lang="en-GB" sz="700" spc="-5">
                <a:latin typeface="Arial"/>
                <a:cs typeface="Arial"/>
              </a:rPr>
              <a:t>30</a:t>
            </a:r>
            <a:r>
              <a:rPr lang="en-GB" sz="700">
                <a:latin typeface="Arial"/>
                <a:cs typeface="Arial"/>
              </a:rPr>
              <a:t> </a:t>
            </a:r>
            <a:r>
              <a:rPr lang="en-GB" sz="700" spc="-5">
                <a:latin typeface="Arial"/>
                <a:cs typeface="Arial"/>
              </a:rPr>
              <a:t>days.</a:t>
            </a:r>
            <a:endParaRPr lang="en-GB" sz="700">
              <a:latin typeface="Arial"/>
              <a:cs typeface="Arial"/>
            </a:endParaRPr>
          </a:p>
          <a:p>
            <a:pPr marL="180000" marR="5080" indent="-180340" algn="just">
              <a:spcBef>
                <a:spcPts val="300"/>
              </a:spcBef>
              <a:spcAft>
                <a:spcPts val="300"/>
              </a:spcAft>
              <a:buFont typeface="Arial"/>
              <a:buAutoNum type="arabicPeriod"/>
              <a:tabLst>
                <a:tab pos="193040" algn="l"/>
              </a:tabLst>
            </a:pPr>
            <a:r>
              <a:rPr lang="en-GB" sz="700" spc="-5">
                <a:latin typeface="Arial"/>
                <a:cs typeface="Arial"/>
              </a:rPr>
              <a:t>All work undertaken by Supplier is subject </a:t>
            </a:r>
            <a:r>
              <a:rPr lang="en-GB" sz="700">
                <a:latin typeface="Arial"/>
                <a:cs typeface="Arial"/>
              </a:rPr>
              <a:t>to </a:t>
            </a:r>
            <a:r>
              <a:rPr lang="en-GB" sz="700" spc="-5">
                <a:latin typeface="Arial"/>
                <a:cs typeface="Arial"/>
              </a:rPr>
              <a:t>these T&amp;Cs unless otherwise </a:t>
            </a:r>
            <a:r>
              <a:rPr lang="en-GB" sz="700">
                <a:latin typeface="Arial"/>
                <a:cs typeface="Arial"/>
              </a:rPr>
              <a:t> </a:t>
            </a:r>
            <a:r>
              <a:rPr lang="en-GB" sz="700" spc="-5">
                <a:latin typeface="Arial"/>
                <a:cs typeface="Arial"/>
              </a:rPr>
              <a:t>agreed in writing. The Client acknowledges and agrees that no other document, </a:t>
            </a:r>
            <a:r>
              <a:rPr lang="en-GB" sz="700" spc="-180">
                <a:latin typeface="Arial"/>
                <a:cs typeface="Arial"/>
              </a:rPr>
              <a:t> </a:t>
            </a:r>
            <a:r>
              <a:rPr lang="en-GB" sz="700" spc="-5">
                <a:latin typeface="Arial"/>
                <a:cs typeface="Arial"/>
              </a:rPr>
              <a:t>in</a:t>
            </a:r>
            <a:r>
              <a:rPr lang="en-GB" sz="700" spc="-45">
                <a:latin typeface="Arial"/>
                <a:cs typeface="Arial"/>
              </a:rPr>
              <a:t> </a:t>
            </a:r>
            <a:r>
              <a:rPr lang="en-GB" sz="700" spc="-5">
                <a:latin typeface="Arial"/>
                <a:cs typeface="Arial"/>
              </a:rPr>
              <a:t>particular</a:t>
            </a:r>
            <a:r>
              <a:rPr lang="en-GB" sz="700" spc="-40">
                <a:latin typeface="Arial"/>
                <a:cs typeface="Arial"/>
              </a:rPr>
              <a:t> </a:t>
            </a:r>
            <a:r>
              <a:rPr lang="en-GB" sz="700" spc="-5">
                <a:latin typeface="Arial"/>
                <a:cs typeface="Arial"/>
              </a:rPr>
              <a:t>its</a:t>
            </a:r>
            <a:r>
              <a:rPr lang="en-GB" sz="700" spc="-25">
                <a:latin typeface="Arial"/>
                <a:cs typeface="Arial"/>
              </a:rPr>
              <a:t> </a:t>
            </a:r>
            <a:r>
              <a:rPr lang="en-GB" sz="700" spc="-5">
                <a:latin typeface="Arial"/>
                <a:cs typeface="Arial"/>
              </a:rPr>
              <a:t>own</a:t>
            </a:r>
            <a:r>
              <a:rPr lang="en-GB" sz="700" spc="-30">
                <a:latin typeface="Arial"/>
                <a:cs typeface="Arial"/>
              </a:rPr>
              <a:t> </a:t>
            </a:r>
            <a:r>
              <a:rPr lang="en-GB" sz="700" spc="-5">
                <a:latin typeface="Arial"/>
                <a:cs typeface="Arial"/>
              </a:rPr>
              <a:t>general</a:t>
            </a:r>
            <a:r>
              <a:rPr lang="en-GB" sz="700" spc="-40">
                <a:latin typeface="Arial"/>
                <a:cs typeface="Arial"/>
              </a:rPr>
              <a:t> </a:t>
            </a:r>
            <a:r>
              <a:rPr lang="en-GB" sz="700" spc="-5">
                <a:latin typeface="Arial"/>
                <a:cs typeface="Arial"/>
              </a:rPr>
              <a:t>conditions</a:t>
            </a:r>
            <a:r>
              <a:rPr lang="en-GB" sz="700" spc="-25">
                <a:latin typeface="Arial"/>
                <a:cs typeface="Arial"/>
              </a:rPr>
              <a:t> </a:t>
            </a:r>
            <a:r>
              <a:rPr lang="en-GB" sz="700">
                <a:latin typeface="Arial"/>
                <a:cs typeface="Arial"/>
              </a:rPr>
              <a:t>of</a:t>
            </a:r>
            <a:r>
              <a:rPr lang="en-GB" sz="700" spc="-35">
                <a:latin typeface="Arial"/>
                <a:cs typeface="Arial"/>
              </a:rPr>
              <a:t> </a:t>
            </a:r>
            <a:r>
              <a:rPr lang="en-GB" sz="700" spc="-5">
                <a:latin typeface="Arial"/>
                <a:cs typeface="Arial"/>
              </a:rPr>
              <a:t>purchase</a:t>
            </a:r>
            <a:r>
              <a:rPr lang="en-GB" sz="700" spc="-40">
                <a:latin typeface="Arial"/>
                <a:cs typeface="Arial"/>
              </a:rPr>
              <a:t> </a:t>
            </a:r>
            <a:r>
              <a:rPr lang="en-GB" sz="700">
                <a:latin typeface="Arial"/>
                <a:cs typeface="Arial"/>
              </a:rPr>
              <a:t>or</a:t>
            </a:r>
            <a:r>
              <a:rPr lang="en-GB" sz="700" spc="-45">
                <a:latin typeface="Arial"/>
                <a:cs typeface="Arial"/>
              </a:rPr>
              <a:t> </a:t>
            </a:r>
            <a:r>
              <a:rPr lang="en-GB" sz="700" spc="-5">
                <a:latin typeface="Arial"/>
                <a:cs typeface="Arial"/>
              </a:rPr>
              <a:t>specific</a:t>
            </a:r>
            <a:r>
              <a:rPr lang="en-GB" sz="700" spc="-35">
                <a:latin typeface="Arial"/>
                <a:cs typeface="Arial"/>
              </a:rPr>
              <a:t> </a:t>
            </a:r>
            <a:r>
              <a:rPr lang="en-GB" sz="700" spc="-5">
                <a:latin typeface="Arial"/>
                <a:cs typeface="Arial"/>
              </a:rPr>
              <a:t>conditions</a:t>
            </a:r>
            <a:r>
              <a:rPr lang="en-GB" sz="700" spc="-35">
                <a:latin typeface="Arial"/>
                <a:cs typeface="Arial"/>
              </a:rPr>
              <a:t> </a:t>
            </a:r>
            <a:r>
              <a:rPr lang="en-GB" sz="700" spc="-5">
                <a:latin typeface="Arial"/>
                <a:cs typeface="Arial"/>
              </a:rPr>
              <a:t>of</a:t>
            </a:r>
            <a:r>
              <a:rPr lang="en-GB" sz="700" spc="-40">
                <a:latin typeface="Arial"/>
                <a:cs typeface="Arial"/>
              </a:rPr>
              <a:t> </a:t>
            </a:r>
            <a:r>
              <a:rPr lang="en-GB" sz="700" spc="-5">
                <a:latin typeface="Arial"/>
                <a:cs typeface="Arial"/>
              </a:rPr>
              <a:t>sale, </a:t>
            </a:r>
            <a:r>
              <a:rPr lang="en-GB" sz="700">
                <a:latin typeface="Arial"/>
                <a:cs typeface="Arial"/>
              </a:rPr>
              <a:t> </a:t>
            </a:r>
            <a:r>
              <a:rPr lang="en-GB" sz="700" spc="-5">
                <a:latin typeface="Arial"/>
                <a:cs typeface="Arial"/>
              </a:rPr>
              <a:t>shall prevail over the T&amp;Cs unless it has been expressly agreed by Supplier. </a:t>
            </a:r>
            <a:r>
              <a:rPr lang="en-GB" sz="700">
                <a:latin typeface="Arial"/>
                <a:cs typeface="Arial"/>
              </a:rPr>
              <a:t> </a:t>
            </a:r>
            <a:r>
              <a:rPr lang="en-GB" sz="700" spc="-5">
                <a:latin typeface="Arial"/>
                <a:cs typeface="Arial"/>
              </a:rPr>
              <a:t>Where</a:t>
            </a:r>
            <a:r>
              <a:rPr lang="en-GB" sz="700" spc="-25">
                <a:latin typeface="Arial"/>
                <a:cs typeface="Arial"/>
              </a:rPr>
              <a:t> </a:t>
            </a:r>
            <a:r>
              <a:rPr lang="en-GB" sz="700" spc="-5">
                <a:latin typeface="Arial"/>
                <a:cs typeface="Arial"/>
              </a:rPr>
              <a:t>the</a:t>
            </a:r>
            <a:r>
              <a:rPr lang="en-GB" sz="700" spc="-25">
                <a:latin typeface="Arial"/>
                <a:cs typeface="Arial"/>
              </a:rPr>
              <a:t> </a:t>
            </a:r>
            <a:r>
              <a:rPr lang="en-GB" sz="700" spc="-5">
                <a:latin typeface="Arial"/>
                <a:cs typeface="Arial"/>
              </a:rPr>
              <a:t>Proposal</a:t>
            </a:r>
            <a:r>
              <a:rPr lang="en-GB" sz="700" spc="-10">
                <a:latin typeface="Arial"/>
                <a:cs typeface="Arial"/>
              </a:rPr>
              <a:t> </a:t>
            </a:r>
            <a:r>
              <a:rPr lang="en-GB" sz="700" spc="-5">
                <a:latin typeface="Arial"/>
                <a:cs typeface="Arial"/>
              </a:rPr>
              <a:t>does</a:t>
            </a:r>
            <a:r>
              <a:rPr lang="en-GB" sz="700" spc="-25">
                <a:latin typeface="Arial"/>
                <a:cs typeface="Arial"/>
              </a:rPr>
              <a:t> </a:t>
            </a:r>
            <a:r>
              <a:rPr lang="en-GB" sz="700" spc="-5">
                <a:latin typeface="Arial"/>
                <a:cs typeface="Arial"/>
              </a:rPr>
              <a:t>not</a:t>
            </a:r>
            <a:r>
              <a:rPr lang="en-GB" sz="700" spc="-25">
                <a:latin typeface="Arial"/>
                <a:cs typeface="Arial"/>
              </a:rPr>
              <a:t> </a:t>
            </a:r>
            <a:r>
              <a:rPr lang="en-GB" sz="700" spc="-5">
                <a:latin typeface="Arial"/>
                <a:cs typeface="Arial"/>
              </a:rPr>
              <a:t>explicitly</a:t>
            </a:r>
            <a:r>
              <a:rPr lang="en-GB" sz="700" spc="-10">
                <a:latin typeface="Arial"/>
                <a:cs typeface="Arial"/>
              </a:rPr>
              <a:t> </a:t>
            </a:r>
            <a:r>
              <a:rPr lang="en-GB" sz="700" spc="-5">
                <a:latin typeface="Arial"/>
                <a:cs typeface="Arial"/>
              </a:rPr>
              <a:t>contain</a:t>
            </a:r>
            <a:r>
              <a:rPr lang="en-GB" sz="700" spc="-25">
                <a:latin typeface="Arial"/>
                <a:cs typeface="Arial"/>
              </a:rPr>
              <a:t> </a:t>
            </a:r>
            <a:r>
              <a:rPr lang="en-GB" sz="700" spc="-5">
                <a:latin typeface="Arial"/>
                <a:cs typeface="Arial"/>
              </a:rPr>
              <a:t>the</a:t>
            </a:r>
            <a:r>
              <a:rPr lang="en-GB" sz="700" spc="-25">
                <a:latin typeface="Arial"/>
                <a:cs typeface="Arial"/>
              </a:rPr>
              <a:t> </a:t>
            </a:r>
            <a:r>
              <a:rPr lang="en-GB" sz="700" spc="-5">
                <a:latin typeface="Arial"/>
                <a:cs typeface="Arial"/>
              </a:rPr>
              <a:t>conditions</a:t>
            </a:r>
            <a:r>
              <a:rPr lang="en-GB" sz="700" spc="-25">
                <a:latin typeface="Arial"/>
                <a:cs typeface="Arial"/>
              </a:rPr>
              <a:t> </a:t>
            </a:r>
            <a:r>
              <a:rPr lang="en-GB" sz="700" spc="-5">
                <a:latin typeface="Arial"/>
                <a:cs typeface="Arial"/>
              </a:rPr>
              <a:t>of</a:t>
            </a:r>
            <a:r>
              <a:rPr lang="en-GB" sz="700" spc="-15">
                <a:latin typeface="Arial"/>
                <a:cs typeface="Arial"/>
              </a:rPr>
              <a:t> </a:t>
            </a:r>
            <a:r>
              <a:rPr lang="en-GB" sz="700" spc="-5">
                <a:latin typeface="Arial"/>
                <a:cs typeface="Arial"/>
              </a:rPr>
              <a:t>these</a:t>
            </a:r>
            <a:r>
              <a:rPr lang="en-GB" sz="700" spc="-25">
                <a:latin typeface="Arial"/>
                <a:cs typeface="Arial"/>
              </a:rPr>
              <a:t> </a:t>
            </a:r>
            <a:r>
              <a:rPr lang="en-GB" sz="700" spc="-5">
                <a:latin typeface="Arial"/>
                <a:cs typeface="Arial"/>
              </a:rPr>
              <a:t>T&amp;C,</a:t>
            </a:r>
            <a:r>
              <a:rPr lang="en-GB" sz="700" spc="-25">
                <a:latin typeface="Arial"/>
                <a:cs typeface="Arial"/>
              </a:rPr>
              <a:t> </a:t>
            </a:r>
            <a:r>
              <a:rPr lang="en-GB" sz="700">
                <a:latin typeface="Arial"/>
                <a:cs typeface="Arial"/>
              </a:rPr>
              <a:t>but, </a:t>
            </a:r>
            <a:r>
              <a:rPr lang="en-GB" sz="700" spc="-185">
                <a:latin typeface="Arial"/>
                <a:cs typeface="Arial"/>
              </a:rPr>
              <a:t> </a:t>
            </a:r>
            <a:r>
              <a:rPr lang="en-GB" sz="700" spc="-5">
                <a:latin typeface="Arial"/>
                <a:cs typeface="Arial"/>
              </a:rPr>
              <a:t>refers to these T&amp;Cs and location where </a:t>
            </a:r>
            <a:r>
              <a:rPr lang="en-GB" sz="700">
                <a:latin typeface="Arial"/>
                <a:cs typeface="Arial"/>
              </a:rPr>
              <a:t>these </a:t>
            </a:r>
            <a:r>
              <a:rPr lang="en-GB" sz="700" spc="-5">
                <a:latin typeface="Arial"/>
                <a:cs typeface="Arial"/>
              </a:rPr>
              <a:t>T&amp;Cs are publicly available. </a:t>
            </a:r>
            <a:r>
              <a:rPr lang="en-GB" sz="700">
                <a:latin typeface="Arial"/>
                <a:cs typeface="Arial"/>
              </a:rPr>
              <a:t>The </a:t>
            </a:r>
            <a:r>
              <a:rPr lang="en-GB" sz="700" spc="-180">
                <a:latin typeface="Arial"/>
                <a:cs typeface="Arial"/>
              </a:rPr>
              <a:t> </a:t>
            </a:r>
            <a:r>
              <a:rPr lang="en-GB" sz="700" spc="-5">
                <a:latin typeface="Arial"/>
                <a:cs typeface="Arial"/>
              </a:rPr>
              <a:t>Client are deemed </a:t>
            </a:r>
            <a:r>
              <a:rPr lang="en-GB" sz="700">
                <a:latin typeface="Arial"/>
                <a:cs typeface="Arial"/>
              </a:rPr>
              <a:t>to </a:t>
            </a:r>
            <a:r>
              <a:rPr lang="en-GB" sz="700" spc="-5">
                <a:latin typeface="Arial"/>
                <a:cs typeface="Arial"/>
              </a:rPr>
              <a:t>have read, agreed and fully understood all terms and </a:t>
            </a:r>
            <a:r>
              <a:rPr lang="en-GB" sz="700">
                <a:latin typeface="Arial"/>
                <a:cs typeface="Arial"/>
              </a:rPr>
              <a:t> </a:t>
            </a:r>
            <a:r>
              <a:rPr lang="en-GB" sz="700" spc="-5">
                <a:latin typeface="Arial"/>
                <a:cs typeface="Arial"/>
              </a:rPr>
              <a:t>conditions</a:t>
            </a:r>
            <a:r>
              <a:rPr lang="en-GB" sz="700" spc="-15">
                <a:latin typeface="Arial"/>
                <a:cs typeface="Arial"/>
              </a:rPr>
              <a:t> </a:t>
            </a:r>
            <a:r>
              <a:rPr lang="en-GB" sz="700" spc="-5">
                <a:latin typeface="Arial"/>
                <a:cs typeface="Arial"/>
              </a:rPr>
              <a:t>in these T&amp;Cs</a:t>
            </a:r>
            <a:r>
              <a:rPr lang="en-GB" sz="700" spc="-10">
                <a:latin typeface="Arial"/>
                <a:cs typeface="Arial"/>
              </a:rPr>
              <a:t> </a:t>
            </a:r>
            <a:r>
              <a:rPr lang="en-GB" sz="700" spc="-5">
                <a:latin typeface="Arial"/>
                <a:cs typeface="Arial"/>
              </a:rPr>
              <a:t>by</a:t>
            </a:r>
            <a:r>
              <a:rPr lang="en-GB" sz="700">
                <a:latin typeface="Arial"/>
                <a:cs typeface="Arial"/>
              </a:rPr>
              <a:t> </a:t>
            </a:r>
            <a:r>
              <a:rPr lang="en-GB" sz="700" spc="-5">
                <a:latin typeface="Arial"/>
                <a:cs typeface="Arial"/>
              </a:rPr>
              <a:t>confirming acceptance of</a:t>
            </a:r>
            <a:r>
              <a:rPr lang="en-GB" sz="700">
                <a:latin typeface="Arial"/>
                <a:cs typeface="Arial"/>
              </a:rPr>
              <a:t> </a:t>
            </a:r>
            <a:r>
              <a:rPr lang="en-GB" sz="700" spc="-5">
                <a:latin typeface="Arial"/>
                <a:cs typeface="Arial"/>
              </a:rPr>
              <a:t>Proposal</a:t>
            </a:r>
            <a:r>
              <a:rPr lang="en-GB" sz="700" spc="-15">
                <a:latin typeface="Arial"/>
                <a:cs typeface="Arial"/>
              </a:rPr>
              <a:t> </a:t>
            </a:r>
            <a:r>
              <a:rPr lang="en-GB" sz="700">
                <a:latin typeface="Arial"/>
                <a:cs typeface="Arial"/>
              </a:rPr>
              <a:t>to</a:t>
            </a:r>
            <a:r>
              <a:rPr lang="en-GB" sz="700" spc="-15">
                <a:latin typeface="Arial"/>
                <a:cs typeface="Arial"/>
              </a:rPr>
              <a:t> </a:t>
            </a:r>
            <a:r>
              <a:rPr lang="en-GB" sz="700" spc="-5">
                <a:latin typeface="Arial"/>
                <a:cs typeface="Arial"/>
              </a:rPr>
              <a:t>the</a:t>
            </a:r>
            <a:r>
              <a:rPr lang="en-GB" sz="700" spc="-15">
                <a:latin typeface="Arial"/>
                <a:cs typeface="Arial"/>
              </a:rPr>
              <a:t> </a:t>
            </a:r>
            <a:r>
              <a:rPr lang="en-GB" sz="700" spc="-5">
                <a:latin typeface="Arial"/>
                <a:cs typeface="Arial"/>
              </a:rPr>
              <a:t>Supplier.</a:t>
            </a:r>
            <a:endParaRPr lang="en-GB" sz="700">
              <a:latin typeface="Arial"/>
              <a:cs typeface="Arial"/>
            </a:endParaRPr>
          </a:p>
          <a:p>
            <a:pPr marL="180000" marR="5080" indent="-180340" algn="just">
              <a:spcBef>
                <a:spcPts val="300"/>
              </a:spcBef>
              <a:spcAft>
                <a:spcPts val="300"/>
              </a:spcAft>
              <a:buAutoNum type="arabicPeriod"/>
              <a:tabLst>
                <a:tab pos="193040" algn="l"/>
              </a:tabLst>
            </a:pPr>
            <a:r>
              <a:rPr lang="en-GB" sz="700" spc="-5">
                <a:latin typeface="Arial"/>
                <a:cs typeface="Arial"/>
              </a:rPr>
              <a:t>Any changes to the specifications or scope </a:t>
            </a:r>
            <a:r>
              <a:rPr lang="en-GB" sz="700">
                <a:latin typeface="Arial"/>
                <a:cs typeface="Arial"/>
              </a:rPr>
              <a:t>of </a:t>
            </a:r>
            <a:r>
              <a:rPr lang="en-GB" sz="700" spc="-5">
                <a:latin typeface="Arial"/>
                <a:cs typeface="Arial"/>
              </a:rPr>
              <a:t>the Agreement must </a:t>
            </a:r>
            <a:r>
              <a:rPr lang="en-GB" sz="700">
                <a:latin typeface="Arial"/>
                <a:cs typeface="Arial"/>
              </a:rPr>
              <a:t>be </a:t>
            </a:r>
            <a:r>
              <a:rPr lang="en-GB" sz="700" spc="-5">
                <a:latin typeface="Arial"/>
                <a:cs typeface="Arial"/>
              </a:rPr>
              <a:t>agreed </a:t>
            </a:r>
            <a:r>
              <a:rPr lang="en-GB" sz="700">
                <a:latin typeface="Arial"/>
                <a:cs typeface="Arial"/>
              </a:rPr>
              <a:t>in </a:t>
            </a:r>
            <a:r>
              <a:rPr lang="en-GB" sz="700" spc="-185">
                <a:latin typeface="Arial"/>
                <a:cs typeface="Arial"/>
              </a:rPr>
              <a:t> </a:t>
            </a:r>
            <a:r>
              <a:rPr lang="en-GB" sz="700" spc="-5">
                <a:latin typeface="Arial"/>
                <a:cs typeface="Arial"/>
              </a:rPr>
              <a:t>writing </a:t>
            </a:r>
            <a:r>
              <a:rPr lang="en-GB" sz="700">
                <a:latin typeface="Arial"/>
                <a:cs typeface="Arial"/>
              </a:rPr>
              <a:t>by </a:t>
            </a:r>
            <a:r>
              <a:rPr lang="en-GB" sz="700" spc="-5">
                <a:latin typeface="Arial"/>
                <a:cs typeface="Arial"/>
              </a:rPr>
              <a:t>the parties and may result in changes </a:t>
            </a:r>
            <a:r>
              <a:rPr lang="en-GB" sz="700">
                <a:latin typeface="Arial"/>
                <a:cs typeface="Arial"/>
              </a:rPr>
              <a:t>to </a:t>
            </a:r>
            <a:r>
              <a:rPr lang="en-GB" sz="700" spc="-5">
                <a:latin typeface="Arial"/>
                <a:cs typeface="Arial"/>
              </a:rPr>
              <a:t>the costs and timings </a:t>
            </a:r>
            <a:r>
              <a:rPr lang="en-GB" sz="700">
                <a:latin typeface="Arial"/>
                <a:cs typeface="Arial"/>
              </a:rPr>
              <a:t> </a:t>
            </a:r>
            <a:r>
              <a:rPr lang="en-GB" sz="700" spc="-5">
                <a:latin typeface="Arial"/>
                <a:cs typeface="Arial"/>
              </a:rPr>
              <a:t>proposed.</a:t>
            </a:r>
          </a:p>
          <a:p>
            <a:pPr marL="12700" marR="5080" algn="just">
              <a:spcBef>
                <a:spcPts val="300"/>
              </a:spcBef>
              <a:spcAft>
                <a:spcPts val="300"/>
              </a:spcAft>
            </a:pPr>
            <a:r>
              <a:rPr lang="en-GB" sz="700" b="1" spc="-5">
                <a:latin typeface="Arial"/>
                <a:cs typeface="Arial"/>
              </a:rPr>
              <a:t>PRICE AND PAYMENT</a:t>
            </a:r>
          </a:p>
          <a:p>
            <a:pPr marL="180000" marR="5080" indent="-180000" algn="just">
              <a:spcBef>
                <a:spcPts val="300"/>
              </a:spcBef>
              <a:spcAft>
                <a:spcPts val="300"/>
              </a:spcAft>
              <a:buFont typeface="+mj-lt"/>
              <a:buAutoNum type="arabicPeriod" startAt="4"/>
            </a:pPr>
            <a:r>
              <a:rPr lang="en-GB" sz="700" spc="-5">
                <a:latin typeface="Arial"/>
                <a:cs typeface="Arial"/>
              </a:rPr>
              <a:t>The Proposal issued to the Client by Supplier may be withdrawn or varied at  any time and unless otherwise specified shall be automatically withdrawn after  30 days.</a:t>
            </a:r>
            <a:br>
              <a:rPr lang="en-GB" sz="700" spc="-5">
                <a:latin typeface="Arial"/>
                <a:cs typeface="Arial"/>
              </a:rPr>
            </a:br>
            <a:br>
              <a:rPr lang="en-GB" sz="700" spc="-5">
                <a:latin typeface="Arial"/>
                <a:cs typeface="Arial"/>
              </a:rPr>
            </a:br>
            <a:br>
              <a:rPr lang="en-GB" sz="700" spc="-5">
                <a:latin typeface="Arial"/>
                <a:cs typeface="Arial"/>
              </a:rPr>
            </a:br>
            <a:endParaRPr lang="en-GB" sz="700" spc="-5">
              <a:latin typeface="Arial"/>
              <a:cs typeface="Arial"/>
            </a:endParaRPr>
          </a:p>
          <a:p>
            <a:pPr marL="180000" marR="5080" indent="-180000" algn="just">
              <a:spcBef>
                <a:spcPts val="300"/>
              </a:spcBef>
              <a:spcAft>
                <a:spcPts val="300"/>
              </a:spcAft>
              <a:buFont typeface="Arial"/>
              <a:buAutoNum type="arabicPeriod" startAt="4"/>
              <a:tabLst>
                <a:tab pos="193040" algn="l"/>
              </a:tabLst>
            </a:pPr>
            <a:r>
              <a:rPr lang="en-GB" sz="700" spc="-5">
                <a:latin typeface="Arial"/>
                <a:cs typeface="Arial"/>
              </a:rPr>
              <a:t>All work undertaken by Supplier is subject to these T&amp;Cs unless otherwise  agreed in writing. The Client acknowledges and agrees that no other document,  in particular its own general conditions of purchase or specific conditions of sale,  shall prevail over the T&amp;Cs unless it has been expressly agreed by Supplier.  Where the Proposal does not explicitly contain the conditions of these T&amp;C, but,  refers to these T&amp;Cs and location where these T&amp;Cs are publicly available. The  Client are deemed to have read, agreed and fully understood all terms and  conditions in these T&amp;Cs by confirming acceptance of Proposal to the Supplier.</a:t>
            </a:r>
          </a:p>
          <a:p>
            <a:pPr marL="180000" marR="5715" indent="-180000" algn="just">
              <a:spcBef>
                <a:spcPts val="300"/>
              </a:spcBef>
              <a:spcAft>
                <a:spcPts val="300"/>
              </a:spcAft>
              <a:buAutoNum type="arabicPeriod" startAt="4"/>
              <a:tabLst>
                <a:tab pos="193675" algn="l"/>
              </a:tabLst>
            </a:pPr>
            <a:r>
              <a:rPr lang="en-GB" sz="700" spc="-5">
                <a:latin typeface="Arial"/>
                <a:cs typeface="Arial"/>
              </a:rPr>
              <a:t>Unless</a:t>
            </a:r>
            <a:r>
              <a:rPr lang="en-GB" sz="700" spc="-25">
                <a:latin typeface="Arial"/>
                <a:cs typeface="Arial"/>
              </a:rPr>
              <a:t> </a:t>
            </a:r>
            <a:r>
              <a:rPr lang="en-GB" sz="700" spc="-5">
                <a:latin typeface="Arial"/>
                <a:cs typeface="Arial"/>
              </a:rPr>
              <a:t>otherwise</a:t>
            </a:r>
            <a:r>
              <a:rPr lang="en-GB" sz="700" spc="-25">
                <a:latin typeface="Arial"/>
                <a:cs typeface="Arial"/>
              </a:rPr>
              <a:t> </a:t>
            </a:r>
            <a:r>
              <a:rPr lang="en-GB" sz="700" spc="-5">
                <a:latin typeface="Arial"/>
                <a:cs typeface="Arial"/>
              </a:rPr>
              <a:t>agreed</a:t>
            </a:r>
            <a:r>
              <a:rPr lang="en-GB" sz="700" spc="-20">
                <a:latin typeface="Arial"/>
                <a:cs typeface="Arial"/>
              </a:rPr>
              <a:t> </a:t>
            </a:r>
            <a:r>
              <a:rPr lang="en-GB" sz="700" spc="-5">
                <a:latin typeface="Arial"/>
                <a:cs typeface="Arial"/>
              </a:rPr>
              <a:t>in</a:t>
            </a:r>
            <a:r>
              <a:rPr lang="en-GB" sz="700" spc="-25">
                <a:latin typeface="Arial"/>
                <a:cs typeface="Arial"/>
              </a:rPr>
              <a:t> </a:t>
            </a:r>
            <a:r>
              <a:rPr lang="en-GB" sz="700" spc="-5">
                <a:latin typeface="Arial"/>
                <a:cs typeface="Arial"/>
              </a:rPr>
              <a:t>the</a:t>
            </a:r>
            <a:r>
              <a:rPr lang="en-GB" sz="700" spc="-40">
                <a:latin typeface="Arial"/>
                <a:cs typeface="Arial"/>
              </a:rPr>
              <a:t> </a:t>
            </a:r>
            <a:r>
              <a:rPr lang="en-GB" sz="700" spc="-5">
                <a:latin typeface="Arial"/>
                <a:cs typeface="Arial"/>
              </a:rPr>
              <a:t>Proposal,</a:t>
            </a:r>
            <a:r>
              <a:rPr lang="en-GB" sz="700" spc="-35">
                <a:latin typeface="Arial"/>
                <a:cs typeface="Arial"/>
              </a:rPr>
              <a:t> </a:t>
            </a:r>
            <a:r>
              <a:rPr lang="en-GB" sz="700" spc="-5">
                <a:latin typeface="Arial"/>
                <a:cs typeface="Arial"/>
              </a:rPr>
              <a:t>the</a:t>
            </a:r>
            <a:r>
              <a:rPr lang="en-GB" sz="700" spc="-35">
                <a:latin typeface="Arial"/>
                <a:cs typeface="Arial"/>
              </a:rPr>
              <a:t> </a:t>
            </a:r>
            <a:r>
              <a:rPr lang="en-GB" sz="700" spc="-5">
                <a:latin typeface="Arial"/>
                <a:cs typeface="Arial"/>
              </a:rPr>
              <a:t>fee</a:t>
            </a:r>
            <a:r>
              <a:rPr lang="en-GB" sz="700" spc="-25">
                <a:latin typeface="Arial"/>
                <a:cs typeface="Arial"/>
              </a:rPr>
              <a:t> </a:t>
            </a:r>
            <a:r>
              <a:rPr lang="en-GB" sz="700" spc="-5">
                <a:latin typeface="Arial"/>
                <a:cs typeface="Arial"/>
              </a:rPr>
              <a:t>of</a:t>
            </a:r>
            <a:r>
              <a:rPr lang="en-GB" sz="700" spc="-25">
                <a:latin typeface="Arial"/>
                <a:cs typeface="Arial"/>
              </a:rPr>
              <a:t> </a:t>
            </a:r>
            <a:r>
              <a:rPr lang="en-GB" sz="700" spc="-5">
                <a:latin typeface="Arial"/>
                <a:cs typeface="Arial"/>
              </a:rPr>
              <a:t>the</a:t>
            </a:r>
            <a:r>
              <a:rPr lang="en-GB" sz="700" spc="-35">
                <a:latin typeface="Arial"/>
                <a:cs typeface="Arial"/>
              </a:rPr>
              <a:t> </a:t>
            </a:r>
            <a:r>
              <a:rPr lang="en-GB" sz="700" spc="-5">
                <a:latin typeface="Arial"/>
                <a:cs typeface="Arial"/>
              </a:rPr>
              <a:t>Services</a:t>
            </a:r>
            <a:r>
              <a:rPr lang="en-GB" sz="700" spc="-35">
                <a:latin typeface="Arial"/>
                <a:cs typeface="Arial"/>
              </a:rPr>
              <a:t> </a:t>
            </a:r>
            <a:r>
              <a:rPr lang="en-GB" sz="700" spc="-5">
                <a:latin typeface="Arial"/>
                <a:cs typeface="Arial"/>
              </a:rPr>
              <a:t>will</a:t>
            </a:r>
            <a:r>
              <a:rPr lang="en-GB" sz="700" spc="-25">
                <a:latin typeface="Arial"/>
                <a:cs typeface="Arial"/>
              </a:rPr>
              <a:t> </a:t>
            </a:r>
            <a:r>
              <a:rPr lang="en-GB" sz="700" spc="-5">
                <a:latin typeface="Arial"/>
                <a:cs typeface="Arial"/>
              </a:rPr>
              <a:t>be</a:t>
            </a:r>
            <a:r>
              <a:rPr lang="en-GB" sz="700" spc="-20">
                <a:latin typeface="Arial"/>
                <a:cs typeface="Arial"/>
              </a:rPr>
              <a:t> </a:t>
            </a:r>
            <a:r>
              <a:rPr lang="en-GB" sz="700" spc="-5">
                <a:latin typeface="Arial"/>
                <a:cs typeface="Arial"/>
              </a:rPr>
              <a:t>invoiced </a:t>
            </a:r>
            <a:r>
              <a:rPr lang="en-GB" sz="700">
                <a:latin typeface="Arial"/>
                <a:cs typeface="Arial"/>
              </a:rPr>
              <a:t> </a:t>
            </a:r>
            <a:r>
              <a:rPr lang="en-GB" sz="700" spc="-5">
                <a:latin typeface="Arial"/>
                <a:cs typeface="Arial"/>
              </a:rPr>
              <a:t>in two parts. </a:t>
            </a:r>
            <a:r>
              <a:rPr lang="en-GB" sz="700" spc="-10">
                <a:latin typeface="Arial"/>
                <a:cs typeface="Arial"/>
              </a:rPr>
              <a:t>70%</a:t>
            </a:r>
            <a:r>
              <a:rPr lang="en-GB" sz="700" spc="-5">
                <a:latin typeface="Arial"/>
                <a:cs typeface="Arial"/>
              </a:rPr>
              <a:t> will</a:t>
            </a:r>
            <a:r>
              <a:rPr lang="en-GB" sz="700">
                <a:latin typeface="Arial"/>
                <a:cs typeface="Arial"/>
              </a:rPr>
              <a:t> be </a:t>
            </a:r>
            <a:r>
              <a:rPr lang="en-GB" sz="700" spc="-5">
                <a:latin typeface="Arial"/>
                <a:cs typeface="Arial"/>
              </a:rPr>
              <a:t>invoiced </a:t>
            </a:r>
            <a:r>
              <a:rPr lang="en-GB" sz="700">
                <a:latin typeface="Arial"/>
                <a:cs typeface="Arial"/>
              </a:rPr>
              <a:t>when </a:t>
            </a:r>
            <a:r>
              <a:rPr lang="en-GB" sz="700" spc="-10">
                <a:latin typeface="Arial"/>
                <a:cs typeface="Arial"/>
              </a:rPr>
              <a:t>the</a:t>
            </a:r>
            <a:r>
              <a:rPr lang="en-GB" sz="700" spc="170">
                <a:latin typeface="Arial"/>
                <a:cs typeface="Arial"/>
              </a:rPr>
              <a:t> </a:t>
            </a:r>
            <a:r>
              <a:rPr lang="en-GB" sz="700" spc="-5">
                <a:latin typeface="Arial"/>
                <a:cs typeface="Arial"/>
              </a:rPr>
              <a:t>Client commissions the Services </a:t>
            </a:r>
            <a:r>
              <a:rPr lang="en-GB" sz="700">
                <a:latin typeface="Arial"/>
                <a:cs typeface="Arial"/>
              </a:rPr>
              <a:t> </a:t>
            </a:r>
            <a:r>
              <a:rPr lang="en-GB" sz="700" spc="-10">
                <a:latin typeface="Arial"/>
                <a:cs typeface="Arial"/>
              </a:rPr>
              <a:t>and </a:t>
            </a:r>
            <a:r>
              <a:rPr lang="en-GB" sz="700" spc="-5">
                <a:latin typeface="Arial"/>
                <a:cs typeface="Arial"/>
              </a:rPr>
              <a:t>30% (together with </a:t>
            </a:r>
            <a:r>
              <a:rPr lang="en-GB" sz="700" spc="-10">
                <a:latin typeface="Arial"/>
                <a:cs typeface="Arial"/>
              </a:rPr>
              <a:t>any </a:t>
            </a:r>
            <a:r>
              <a:rPr lang="en-GB" sz="700" spc="-5">
                <a:latin typeface="Arial"/>
                <a:cs typeface="Arial"/>
              </a:rPr>
              <a:t>costs and </a:t>
            </a:r>
            <a:r>
              <a:rPr lang="en-GB" sz="700" spc="-10">
                <a:latin typeface="Arial"/>
                <a:cs typeface="Arial"/>
              </a:rPr>
              <a:t>expenses </a:t>
            </a:r>
            <a:r>
              <a:rPr lang="en-GB" sz="700" spc="-5">
                <a:latin typeface="Arial"/>
                <a:cs typeface="Arial"/>
              </a:rPr>
              <a:t>incurred) will </a:t>
            </a:r>
            <a:r>
              <a:rPr lang="en-GB" sz="700">
                <a:latin typeface="Arial"/>
                <a:cs typeface="Arial"/>
              </a:rPr>
              <a:t>be </a:t>
            </a:r>
            <a:r>
              <a:rPr lang="en-GB" sz="700" spc="-5">
                <a:latin typeface="Arial"/>
                <a:cs typeface="Arial"/>
              </a:rPr>
              <a:t>invoiced </a:t>
            </a:r>
            <a:r>
              <a:rPr lang="en-GB" sz="700">
                <a:latin typeface="Arial"/>
                <a:cs typeface="Arial"/>
              </a:rPr>
              <a:t>on </a:t>
            </a:r>
            <a:r>
              <a:rPr lang="en-GB" sz="700" spc="5">
                <a:latin typeface="Arial"/>
                <a:cs typeface="Arial"/>
              </a:rPr>
              <a:t> </a:t>
            </a:r>
            <a:r>
              <a:rPr lang="en-GB" sz="700" spc="-5">
                <a:latin typeface="Arial"/>
                <a:cs typeface="Arial"/>
              </a:rPr>
              <a:t>despatch</a:t>
            </a:r>
            <a:r>
              <a:rPr lang="en-GB" sz="700" spc="55">
                <a:latin typeface="Arial"/>
                <a:cs typeface="Arial"/>
              </a:rPr>
              <a:t> </a:t>
            </a:r>
            <a:r>
              <a:rPr lang="en-GB" sz="700" spc="-5">
                <a:latin typeface="Arial"/>
                <a:cs typeface="Arial"/>
              </a:rPr>
              <a:t>or</a:t>
            </a:r>
            <a:r>
              <a:rPr lang="en-GB" sz="700" spc="60">
                <a:latin typeface="Arial"/>
                <a:cs typeface="Arial"/>
              </a:rPr>
              <a:t> </a:t>
            </a:r>
            <a:r>
              <a:rPr lang="en-GB" sz="700" spc="-5">
                <a:latin typeface="Arial"/>
                <a:cs typeface="Arial"/>
              </a:rPr>
              <a:t>presentation</a:t>
            </a:r>
            <a:r>
              <a:rPr lang="en-GB" sz="700" spc="55">
                <a:latin typeface="Arial"/>
                <a:cs typeface="Arial"/>
              </a:rPr>
              <a:t> </a:t>
            </a:r>
            <a:r>
              <a:rPr lang="en-GB" sz="700" spc="-5">
                <a:latin typeface="Arial"/>
                <a:cs typeface="Arial"/>
              </a:rPr>
              <a:t>of</a:t>
            </a:r>
            <a:r>
              <a:rPr lang="en-GB" sz="700" spc="65">
                <a:latin typeface="Arial"/>
                <a:cs typeface="Arial"/>
              </a:rPr>
              <a:t> </a:t>
            </a:r>
            <a:r>
              <a:rPr lang="en-GB" sz="700" spc="-5">
                <a:latin typeface="Arial"/>
                <a:cs typeface="Arial"/>
              </a:rPr>
              <a:t>the</a:t>
            </a:r>
            <a:r>
              <a:rPr lang="en-GB" sz="700" spc="45">
                <a:latin typeface="Arial"/>
                <a:cs typeface="Arial"/>
              </a:rPr>
              <a:t> </a:t>
            </a:r>
            <a:r>
              <a:rPr lang="en-GB" sz="700" spc="-5">
                <a:latin typeface="Arial"/>
                <a:cs typeface="Arial"/>
              </a:rPr>
              <a:t>Deliverables,</a:t>
            </a:r>
            <a:r>
              <a:rPr lang="en-GB" sz="700" spc="50">
                <a:latin typeface="Arial"/>
                <a:cs typeface="Arial"/>
              </a:rPr>
              <a:t> </a:t>
            </a:r>
            <a:r>
              <a:rPr lang="en-GB" sz="700" spc="-5">
                <a:latin typeface="Arial"/>
                <a:cs typeface="Arial"/>
              </a:rPr>
              <a:t>whichever</a:t>
            </a:r>
            <a:r>
              <a:rPr lang="en-GB" sz="700" spc="45">
                <a:latin typeface="Arial"/>
                <a:cs typeface="Arial"/>
              </a:rPr>
              <a:t> </a:t>
            </a:r>
            <a:r>
              <a:rPr lang="en-GB" sz="700" spc="-5">
                <a:latin typeface="Arial"/>
                <a:cs typeface="Arial"/>
              </a:rPr>
              <a:t>is</a:t>
            </a:r>
            <a:r>
              <a:rPr lang="en-GB" sz="700" spc="65">
                <a:latin typeface="Arial"/>
                <a:cs typeface="Arial"/>
              </a:rPr>
              <a:t> </a:t>
            </a:r>
            <a:r>
              <a:rPr lang="en-GB" sz="700" spc="-5">
                <a:latin typeface="Arial"/>
                <a:cs typeface="Arial"/>
              </a:rPr>
              <a:t>the</a:t>
            </a:r>
            <a:r>
              <a:rPr lang="en-GB" sz="700" spc="50">
                <a:latin typeface="Arial"/>
                <a:cs typeface="Arial"/>
              </a:rPr>
              <a:t> </a:t>
            </a:r>
            <a:r>
              <a:rPr lang="en-GB" sz="700" spc="-5">
                <a:latin typeface="Arial"/>
                <a:cs typeface="Arial"/>
              </a:rPr>
              <a:t>sooner,</a:t>
            </a:r>
            <a:r>
              <a:rPr lang="en-GB" sz="700" spc="60">
                <a:latin typeface="Arial"/>
                <a:cs typeface="Arial"/>
              </a:rPr>
              <a:t> </a:t>
            </a:r>
            <a:r>
              <a:rPr lang="en-GB" sz="700" spc="-5">
                <a:latin typeface="Arial"/>
                <a:cs typeface="Arial"/>
              </a:rPr>
              <a:t>except </a:t>
            </a:r>
            <a:r>
              <a:rPr lang="en-GB" sz="700">
                <a:latin typeface="Arial"/>
                <a:cs typeface="Arial"/>
              </a:rPr>
              <a:t> </a:t>
            </a:r>
            <a:r>
              <a:rPr lang="en-GB" sz="700" spc="-5">
                <a:latin typeface="Arial"/>
                <a:cs typeface="Arial"/>
              </a:rPr>
              <a:t>for Services consisting of syndicated products, tracking surveys </a:t>
            </a:r>
            <a:r>
              <a:rPr lang="en-GB" sz="700">
                <a:latin typeface="Arial"/>
                <a:cs typeface="Arial"/>
              </a:rPr>
              <a:t>or </a:t>
            </a:r>
            <a:r>
              <a:rPr lang="en-GB" sz="700" spc="-5">
                <a:latin typeface="Arial"/>
                <a:cs typeface="Arial"/>
              </a:rPr>
              <a:t>other long </a:t>
            </a:r>
            <a:r>
              <a:rPr lang="en-GB" sz="700">
                <a:latin typeface="Arial"/>
                <a:cs typeface="Arial"/>
              </a:rPr>
              <a:t> </a:t>
            </a:r>
            <a:r>
              <a:rPr lang="en-GB" sz="700" spc="-10">
                <a:latin typeface="Arial"/>
                <a:cs typeface="Arial"/>
              </a:rPr>
              <a:t>term </a:t>
            </a:r>
            <a:r>
              <a:rPr lang="en-GB" sz="700" spc="-5">
                <a:latin typeface="Arial"/>
                <a:cs typeface="Arial"/>
              </a:rPr>
              <a:t>surveys, in which case Supplier </a:t>
            </a:r>
            <a:r>
              <a:rPr lang="en-GB" sz="700">
                <a:latin typeface="Arial"/>
                <a:cs typeface="Arial"/>
              </a:rPr>
              <a:t>will </a:t>
            </a:r>
            <a:r>
              <a:rPr lang="en-GB" sz="700" spc="-5">
                <a:latin typeface="Arial"/>
                <a:cs typeface="Arial"/>
              </a:rPr>
              <a:t>define different project phases in the </a:t>
            </a:r>
            <a:r>
              <a:rPr lang="en-GB" sz="700">
                <a:latin typeface="Arial"/>
                <a:cs typeface="Arial"/>
              </a:rPr>
              <a:t> </a:t>
            </a:r>
            <a:r>
              <a:rPr lang="en-GB" sz="700" spc="-5">
                <a:latin typeface="Arial"/>
                <a:cs typeface="Arial"/>
              </a:rPr>
              <a:t>Proposal and will invoice Client the full amount </a:t>
            </a:r>
            <a:r>
              <a:rPr lang="en-GB" sz="700">
                <a:latin typeface="Arial"/>
                <a:cs typeface="Arial"/>
              </a:rPr>
              <a:t>of </a:t>
            </a:r>
            <a:r>
              <a:rPr lang="en-GB" sz="700" spc="-5">
                <a:latin typeface="Arial"/>
                <a:cs typeface="Arial"/>
              </a:rPr>
              <a:t>the fees corresponding to </a:t>
            </a:r>
            <a:r>
              <a:rPr lang="en-GB" sz="700">
                <a:latin typeface="Arial"/>
                <a:cs typeface="Arial"/>
              </a:rPr>
              <a:t> </a:t>
            </a:r>
            <a:r>
              <a:rPr lang="en-GB" sz="700" spc="-5">
                <a:latin typeface="Arial"/>
                <a:cs typeface="Arial"/>
              </a:rPr>
              <a:t>each phase at the beginning of each such phase. </a:t>
            </a:r>
            <a:r>
              <a:rPr lang="en-GB" sz="700">
                <a:latin typeface="Arial"/>
                <a:cs typeface="Arial"/>
              </a:rPr>
              <a:t>Supplier </a:t>
            </a:r>
            <a:r>
              <a:rPr lang="en-GB" sz="700" spc="-5">
                <a:latin typeface="Arial"/>
                <a:cs typeface="Arial"/>
              </a:rPr>
              <a:t>also reserves the </a:t>
            </a:r>
            <a:r>
              <a:rPr lang="en-GB" sz="700">
                <a:latin typeface="Arial"/>
                <a:cs typeface="Arial"/>
              </a:rPr>
              <a:t> </a:t>
            </a:r>
            <a:r>
              <a:rPr lang="en-GB" sz="700" spc="-5">
                <a:latin typeface="Arial"/>
                <a:cs typeface="Arial"/>
              </a:rPr>
              <a:t>right</a:t>
            </a:r>
            <a:r>
              <a:rPr lang="en-GB" sz="700">
                <a:latin typeface="Arial"/>
                <a:cs typeface="Arial"/>
              </a:rPr>
              <a:t> </a:t>
            </a:r>
            <a:r>
              <a:rPr lang="en-GB" sz="700" spc="-5">
                <a:latin typeface="Arial"/>
                <a:cs typeface="Arial"/>
              </a:rPr>
              <a:t>to</a:t>
            </a:r>
            <a:r>
              <a:rPr lang="en-GB" sz="700" spc="5">
                <a:latin typeface="Arial"/>
                <a:cs typeface="Arial"/>
              </a:rPr>
              <a:t> </a:t>
            </a:r>
            <a:r>
              <a:rPr lang="en-GB" sz="700" spc="-5">
                <a:latin typeface="Arial"/>
                <a:cs typeface="Arial"/>
              </a:rPr>
              <a:t>require</a:t>
            </a:r>
            <a:r>
              <a:rPr lang="en-GB" sz="700" spc="5">
                <a:latin typeface="Arial"/>
                <a:cs typeface="Arial"/>
              </a:rPr>
              <a:t> </a:t>
            </a:r>
            <a:r>
              <a:rPr lang="en-GB" sz="700" spc="-10">
                <a:latin typeface="Arial"/>
                <a:cs typeface="Arial"/>
              </a:rPr>
              <a:t>the</a:t>
            </a:r>
            <a:r>
              <a:rPr lang="en-GB" sz="700" spc="5">
                <a:latin typeface="Arial"/>
                <a:cs typeface="Arial"/>
              </a:rPr>
              <a:t> </a:t>
            </a:r>
            <a:r>
              <a:rPr lang="en-GB" sz="700" spc="-5">
                <a:latin typeface="Arial"/>
                <a:cs typeface="Arial"/>
              </a:rPr>
              <a:t>entire</a:t>
            </a:r>
            <a:r>
              <a:rPr lang="en-GB" sz="700" spc="-10">
                <a:latin typeface="Arial"/>
                <a:cs typeface="Arial"/>
              </a:rPr>
              <a:t> </a:t>
            </a:r>
            <a:r>
              <a:rPr lang="en-GB" sz="700" spc="-5">
                <a:latin typeface="Arial"/>
                <a:cs typeface="Arial"/>
              </a:rPr>
              <a:t>fee</a:t>
            </a:r>
            <a:r>
              <a:rPr lang="en-GB" sz="700" spc="-10">
                <a:latin typeface="Arial"/>
                <a:cs typeface="Arial"/>
              </a:rPr>
              <a:t> </a:t>
            </a:r>
            <a:r>
              <a:rPr lang="en-GB" sz="700">
                <a:latin typeface="Arial"/>
                <a:cs typeface="Arial"/>
              </a:rPr>
              <a:t>to</a:t>
            </a:r>
            <a:r>
              <a:rPr lang="en-GB" sz="700" spc="-10">
                <a:latin typeface="Arial"/>
                <a:cs typeface="Arial"/>
              </a:rPr>
              <a:t> </a:t>
            </a:r>
            <a:r>
              <a:rPr lang="en-GB" sz="700">
                <a:latin typeface="Arial"/>
                <a:cs typeface="Arial"/>
              </a:rPr>
              <a:t>be</a:t>
            </a:r>
            <a:r>
              <a:rPr lang="en-GB" sz="700" spc="5">
                <a:latin typeface="Arial"/>
                <a:cs typeface="Arial"/>
              </a:rPr>
              <a:t> </a:t>
            </a:r>
            <a:r>
              <a:rPr lang="en-GB" sz="700" spc="-5">
                <a:latin typeface="Arial"/>
                <a:cs typeface="Arial"/>
              </a:rPr>
              <a:t>paid</a:t>
            </a:r>
            <a:r>
              <a:rPr lang="en-GB" sz="700" spc="15">
                <a:latin typeface="Arial"/>
                <a:cs typeface="Arial"/>
              </a:rPr>
              <a:t> </a:t>
            </a:r>
            <a:r>
              <a:rPr lang="en-GB" sz="700" spc="-5">
                <a:latin typeface="Arial"/>
                <a:cs typeface="Arial"/>
              </a:rPr>
              <a:t>in</a:t>
            </a:r>
            <a:r>
              <a:rPr lang="en-GB" sz="700" spc="-10">
                <a:latin typeface="Arial"/>
                <a:cs typeface="Arial"/>
              </a:rPr>
              <a:t> </a:t>
            </a:r>
            <a:r>
              <a:rPr lang="en-GB" sz="700" spc="-5">
                <a:latin typeface="Arial"/>
                <a:cs typeface="Arial"/>
              </a:rPr>
              <a:t>advance.</a:t>
            </a:r>
            <a:endParaRPr lang="en-GB" sz="700">
              <a:latin typeface="Arial"/>
              <a:cs typeface="Arial"/>
            </a:endParaRPr>
          </a:p>
          <a:p>
            <a:pPr marL="180000" marR="5715" indent="-180000" algn="just">
              <a:spcBef>
                <a:spcPts val="300"/>
              </a:spcBef>
              <a:spcAft>
                <a:spcPts val="300"/>
              </a:spcAft>
              <a:buAutoNum type="arabicPeriod" startAt="4"/>
              <a:tabLst>
                <a:tab pos="193040" algn="l"/>
              </a:tabLst>
            </a:pPr>
            <a:r>
              <a:rPr lang="en-GB" sz="700" spc="-5">
                <a:latin typeface="Arial"/>
                <a:cs typeface="Arial"/>
              </a:rPr>
              <a:t>Unless otherwise agreed in the Proposal, the fee is payable by the Client </a:t>
            </a:r>
            <a:r>
              <a:rPr lang="en-GB" sz="700">
                <a:latin typeface="Arial"/>
                <a:cs typeface="Arial"/>
              </a:rPr>
              <a:t>within </a:t>
            </a:r>
            <a:r>
              <a:rPr lang="en-GB" sz="700" spc="-180">
                <a:latin typeface="Arial"/>
                <a:cs typeface="Arial"/>
              </a:rPr>
              <a:t> </a:t>
            </a:r>
            <a:r>
              <a:rPr lang="en-GB" sz="700" spc="-5">
                <a:latin typeface="Arial"/>
                <a:cs typeface="Arial"/>
              </a:rPr>
              <a:t>30 days </a:t>
            </a:r>
            <a:r>
              <a:rPr lang="en-GB" sz="700">
                <a:latin typeface="Arial"/>
                <a:cs typeface="Arial"/>
              </a:rPr>
              <a:t>of </a:t>
            </a:r>
            <a:r>
              <a:rPr lang="en-GB" sz="700" spc="-5">
                <a:latin typeface="Arial"/>
                <a:cs typeface="Arial"/>
              </a:rPr>
              <a:t>receipt of Supplier’s invoice.</a:t>
            </a:r>
            <a:r>
              <a:rPr lang="en-GB" sz="700">
                <a:latin typeface="Arial"/>
                <a:cs typeface="Arial"/>
              </a:rPr>
              <a:t> </a:t>
            </a:r>
            <a:r>
              <a:rPr lang="en-GB" sz="700" spc="-5">
                <a:latin typeface="Arial"/>
                <a:cs typeface="Arial"/>
              </a:rPr>
              <a:t>All payments shall be made in </a:t>
            </a:r>
            <a:r>
              <a:rPr lang="en-GB" sz="700">
                <a:latin typeface="Arial"/>
                <a:cs typeface="Arial"/>
              </a:rPr>
              <a:t>full </a:t>
            </a:r>
            <a:r>
              <a:rPr lang="en-GB" sz="700" spc="5">
                <a:latin typeface="Arial"/>
                <a:cs typeface="Arial"/>
              </a:rPr>
              <a:t> </a:t>
            </a:r>
            <a:r>
              <a:rPr lang="en-GB" sz="700" spc="-5">
                <a:latin typeface="Arial"/>
                <a:cs typeface="Arial"/>
              </a:rPr>
              <a:t>without deduction in respect of any set-off </a:t>
            </a:r>
            <a:r>
              <a:rPr lang="en-GB" sz="700">
                <a:latin typeface="Arial"/>
                <a:cs typeface="Arial"/>
              </a:rPr>
              <a:t>or </a:t>
            </a:r>
            <a:r>
              <a:rPr lang="en-GB" sz="700" spc="-5">
                <a:latin typeface="Arial"/>
                <a:cs typeface="Arial"/>
              </a:rPr>
              <a:t>counterclaim.</a:t>
            </a:r>
            <a:r>
              <a:rPr lang="en-GB" sz="700">
                <a:latin typeface="Arial"/>
                <a:cs typeface="Arial"/>
              </a:rPr>
              <a:t> If </a:t>
            </a:r>
            <a:r>
              <a:rPr lang="en-GB" sz="700" spc="-5">
                <a:latin typeface="Arial"/>
                <a:cs typeface="Arial"/>
              </a:rPr>
              <a:t>on expiry of </a:t>
            </a:r>
            <a:r>
              <a:rPr lang="en-GB" sz="700">
                <a:latin typeface="Arial"/>
                <a:cs typeface="Arial"/>
              </a:rPr>
              <a:t>60 </a:t>
            </a:r>
            <a:r>
              <a:rPr lang="en-GB" sz="700" spc="5">
                <a:latin typeface="Arial"/>
                <a:cs typeface="Arial"/>
              </a:rPr>
              <a:t> </a:t>
            </a:r>
            <a:r>
              <a:rPr lang="en-GB" sz="700" spc="-10">
                <a:latin typeface="Arial"/>
                <a:cs typeface="Arial"/>
              </a:rPr>
              <a:t>days any </a:t>
            </a:r>
            <a:r>
              <a:rPr lang="en-GB" sz="700" spc="-5">
                <a:latin typeface="Arial"/>
                <a:cs typeface="Arial"/>
              </a:rPr>
              <a:t>invoice remains unpaid Supplier will add a further surcharge of 2.5% </a:t>
            </a:r>
            <a:r>
              <a:rPr lang="en-GB" sz="700">
                <a:latin typeface="Arial"/>
                <a:cs typeface="Arial"/>
              </a:rPr>
              <a:t> </a:t>
            </a:r>
            <a:r>
              <a:rPr lang="en-GB" sz="700" spc="-5">
                <a:latin typeface="Arial"/>
                <a:cs typeface="Arial"/>
              </a:rPr>
              <a:t>for</a:t>
            </a:r>
            <a:r>
              <a:rPr lang="en-GB" sz="700" spc="-10">
                <a:latin typeface="Arial"/>
                <a:cs typeface="Arial"/>
              </a:rPr>
              <a:t> </a:t>
            </a:r>
            <a:r>
              <a:rPr lang="en-GB" sz="700" spc="-5">
                <a:latin typeface="Arial"/>
                <a:cs typeface="Arial"/>
              </a:rPr>
              <a:t>each month</a:t>
            </a:r>
            <a:r>
              <a:rPr lang="en-GB" sz="700" spc="10">
                <a:latin typeface="Arial"/>
                <a:cs typeface="Arial"/>
              </a:rPr>
              <a:t> </a:t>
            </a:r>
            <a:r>
              <a:rPr lang="en-GB" sz="700" spc="-5">
                <a:latin typeface="Arial"/>
                <a:cs typeface="Arial"/>
              </a:rPr>
              <a:t>or</a:t>
            </a:r>
            <a:r>
              <a:rPr lang="en-GB" sz="700" spc="10">
                <a:latin typeface="Arial"/>
                <a:cs typeface="Arial"/>
              </a:rPr>
              <a:t> </a:t>
            </a:r>
            <a:r>
              <a:rPr lang="en-GB" sz="700" spc="-5">
                <a:latin typeface="Arial"/>
                <a:cs typeface="Arial"/>
              </a:rPr>
              <a:t>part month during which the monies</a:t>
            </a:r>
            <a:r>
              <a:rPr lang="en-GB" sz="700" spc="5">
                <a:latin typeface="Arial"/>
                <a:cs typeface="Arial"/>
              </a:rPr>
              <a:t> </a:t>
            </a:r>
            <a:r>
              <a:rPr lang="en-GB" sz="700" spc="-5">
                <a:latin typeface="Arial"/>
                <a:cs typeface="Arial"/>
              </a:rPr>
              <a:t>have not</a:t>
            </a:r>
            <a:r>
              <a:rPr lang="en-GB" sz="700">
                <a:latin typeface="Arial"/>
                <a:cs typeface="Arial"/>
              </a:rPr>
              <a:t> </a:t>
            </a:r>
            <a:r>
              <a:rPr lang="en-GB" sz="700" spc="-5">
                <a:latin typeface="Arial"/>
                <a:cs typeface="Arial"/>
              </a:rPr>
              <a:t>been received.</a:t>
            </a:r>
          </a:p>
          <a:p>
            <a:pPr marL="180000" marR="5715" indent="-180000" algn="just">
              <a:spcBef>
                <a:spcPts val="300"/>
              </a:spcBef>
              <a:spcAft>
                <a:spcPts val="300"/>
              </a:spcAft>
              <a:buAutoNum type="arabicPeriod" startAt="4"/>
              <a:tabLst>
                <a:tab pos="193040" algn="l"/>
              </a:tabLst>
            </a:pPr>
            <a:r>
              <a:rPr lang="en-GB" sz="700" spc="-5">
                <a:latin typeface="Arial"/>
                <a:cs typeface="Arial"/>
              </a:rPr>
              <a:t>If the Client fails </a:t>
            </a:r>
            <a:r>
              <a:rPr lang="en-GB" sz="700">
                <a:latin typeface="Arial"/>
                <a:cs typeface="Arial"/>
              </a:rPr>
              <a:t>to make </a:t>
            </a:r>
            <a:r>
              <a:rPr lang="en-GB" sz="700" spc="-5">
                <a:latin typeface="Arial"/>
                <a:cs typeface="Arial"/>
              </a:rPr>
              <a:t>any payment thirty (30) days after the due date, then </a:t>
            </a:r>
            <a:r>
              <a:rPr lang="en-GB" sz="700">
                <a:latin typeface="Arial"/>
                <a:cs typeface="Arial"/>
              </a:rPr>
              <a:t> </a:t>
            </a:r>
            <a:r>
              <a:rPr lang="en-GB" sz="700" spc="-5">
                <a:latin typeface="Arial"/>
                <a:cs typeface="Arial"/>
              </a:rPr>
              <a:t>without prejudice to any other right or remedy available to Supplier, Supplier </a:t>
            </a:r>
            <a:r>
              <a:rPr lang="en-GB" sz="700">
                <a:latin typeface="Arial"/>
                <a:cs typeface="Arial"/>
              </a:rPr>
              <a:t> </a:t>
            </a:r>
            <a:r>
              <a:rPr lang="en-GB" sz="700" spc="-5">
                <a:latin typeface="Arial"/>
                <a:cs typeface="Arial"/>
              </a:rPr>
              <a:t>shall</a:t>
            </a:r>
            <a:r>
              <a:rPr lang="en-GB" sz="700" spc="5">
                <a:latin typeface="Arial"/>
                <a:cs typeface="Arial"/>
              </a:rPr>
              <a:t> </a:t>
            </a:r>
            <a:r>
              <a:rPr lang="en-GB" sz="700" spc="-5">
                <a:latin typeface="Arial"/>
                <a:cs typeface="Arial"/>
              </a:rPr>
              <a:t>be</a:t>
            </a:r>
            <a:r>
              <a:rPr lang="en-GB" sz="700" spc="5">
                <a:latin typeface="Arial"/>
                <a:cs typeface="Arial"/>
              </a:rPr>
              <a:t> </a:t>
            </a:r>
            <a:r>
              <a:rPr lang="en-GB" sz="700" spc="-5">
                <a:latin typeface="Arial"/>
                <a:cs typeface="Arial"/>
              </a:rPr>
              <a:t>entitled</a:t>
            </a:r>
            <a:r>
              <a:rPr lang="en-GB" sz="700" spc="5">
                <a:latin typeface="Arial"/>
                <a:cs typeface="Arial"/>
              </a:rPr>
              <a:t> </a:t>
            </a:r>
            <a:r>
              <a:rPr lang="en-GB" sz="700" spc="-10">
                <a:latin typeface="Arial"/>
                <a:cs typeface="Arial"/>
              </a:rPr>
              <a:t>to:</a:t>
            </a:r>
          </a:p>
          <a:p>
            <a:pPr marL="361950" marR="5715" lvl="1" indent="-160338" algn="just">
              <a:spcBef>
                <a:spcPts val="300"/>
              </a:spcBef>
              <a:spcAft>
                <a:spcPts val="300"/>
              </a:spcAft>
              <a:buFont typeface="+mj-lt"/>
              <a:buAutoNum type="alphaLcPeriod"/>
              <a:tabLst>
                <a:tab pos="193040" algn="l"/>
              </a:tabLst>
            </a:pPr>
            <a:r>
              <a:rPr lang="en-GB" sz="700" spc="-10">
                <a:latin typeface="Arial"/>
                <a:cs typeface="Arial"/>
              </a:rPr>
              <a:t>terminate the Agreement or, in the alternative, suspend any further services  to the Client until such amounts have been paid;</a:t>
            </a:r>
          </a:p>
          <a:p>
            <a:pPr marL="360000" marR="5715" lvl="1" indent="-160338" algn="just">
              <a:spcBef>
                <a:spcPts val="300"/>
              </a:spcBef>
              <a:spcAft>
                <a:spcPts val="300"/>
              </a:spcAft>
              <a:buFont typeface="+mj-lt"/>
              <a:buAutoNum type="alphaLcPeriod"/>
              <a:tabLst>
                <a:tab pos="193040" algn="l"/>
              </a:tabLst>
            </a:pPr>
            <a:r>
              <a:rPr lang="en-GB" sz="700" spc="-10">
                <a:latin typeface="Arial"/>
                <a:cs typeface="Arial"/>
              </a:rPr>
              <a:t>appropriate any payment made by the Client to such of the Services (or the  research supplied under any other contract between the Client and  Supplier) as Supplier may think fit;</a:t>
            </a:r>
          </a:p>
          <a:p>
            <a:pPr marL="180000" marR="5715" indent="-180340" algn="just">
              <a:spcBef>
                <a:spcPts val="300"/>
              </a:spcBef>
              <a:spcAft>
                <a:spcPts val="300"/>
              </a:spcAft>
              <a:buAutoNum type="arabicPeriod" startAt="4"/>
              <a:tabLst>
                <a:tab pos="193040" algn="l"/>
              </a:tabLst>
            </a:pPr>
            <a:r>
              <a:rPr lang="en-GB" sz="700" spc="-5">
                <a:latin typeface="Arial"/>
                <a:cs typeface="Arial"/>
              </a:rPr>
              <a:t>Where</a:t>
            </a:r>
            <a:r>
              <a:rPr lang="en-GB" sz="700">
                <a:latin typeface="Arial"/>
                <a:cs typeface="Arial"/>
              </a:rPr>
              <a:t> </a:t>
            </a:r>
            <a:r>
              <a:rPr lang="en-GB" sz="700" spc="-10">
                <a:latin typeface="Arial"/>
                <a:cs typeface="Arial"/>
              </a:rPr>
              <a:t>the</a:t>
            </a:r>
            <a:r>
              <a:rPr lang="en-GB" sz="700" spc="-5">
                <a:latin typeface="Arial"/>
                <a:cs typeface="Arial"/>
              </a:rPr>
              <a:t> Agreement</a:t>
            </a:r>
            <a:r>
              <a:rPr lang="en-GB" sz="700">
                <a:latin typeface="Arial"/>
                <a:cs typeface="Arial"/>
              </a:rPr>
              <a:t> </a:t>
            </a:r>
            <a:r>
              <a:rPr lang="en-GB" sz="700" spc="-5">
                <a:latin typeface="Arial"/>
                <a:cs typeface="Arial"/>
              </a:rPr>
              <a:t>involves</a:t>
            </a:r>
            <a:r>
              <a:rPr lang="en-GB" sz="700">
                <a:latin typeface="Arial"/>
                <a:cs typeface="Arial"/>
              </a:rPr>
              <a:t> </a:t>
            </a:r>
            <a:r>
              <a:rPr lang="en-GB" sz="700" spc="-5">
                <a:latin typeface="Arial"/>
                <a:cs typeface="Arial"/>
              </a:rPr>
              <a:t>receipts</a:t>
            </a:r>
            <a:r>
              <a:rPr lang="en-GB" sz="700">
                <a:latin typeface="Arial"/>
                <a:cs typeface="Arial"/>
              </a:rPr>
              <a:t> </a:t>
            </a:r>
            <a:r>
              <a:rPr lang="en-GB" sz="700" spc="-5">
                <a:latin typeface="Arial"/>
                <a:cs typeface="Arial"/>
              </a:rPr>
              <a:t>or</a:t>
            </a:r>
            <a:r>
              <a:rPr lang="en-GB" sz="700">
                <a:latin typeface="Arial"/>
                <a:cs typeface="Arial"/>
              </a:rPr>
              <a:t> </a:t>
            </a:r>
            <a:r>
              <a:rPr lang="en-GB" sz="700" spc="-5">
                <a:latin typeface="Arial"/>
                <a:cs typeface="Arial"/>
              </a:rPr>
              <a:t>payments</a:t>
            </a:r>
            <a:r>
              <a:rPr lang="en-GB" sz="700" spc="180">
                <a:latin typeface="Arial"/>
                <a:cs typeface="Arial"/>
              </a:rPr>
              <a:t> </a:t>
            </a:r>
            <a:r>
              <a:rPr lang="en-GB" sz="700">
                <a:latin typeface="Arial"/>
                <a:cs typeface="Arial"/>
              </a:rPr>
              <a:t>in</a:t>
            </a:r>
            <a:r>
              <a:rPr lang="en-GB" sz="700" spc="195">
                <a:latin typeface="Arial"/>
                <a:cs typeface="Arial"/>
              </a:rPr>
              <a:t> </a:t>
            </a:r>
            <a:r>
              <a:rPr lang="en-GB" sz="700" spc="-5">
                <a:latin typeface="Arial"/>
                <a:cs typeface="Arial"/>
              </a:rPr>
              <a:t>foreign</a:t>
            </a:r>
            <a:r>
              <a:rPr lang="en-GB" sz="700" spc="185">
                <a:latin typeface="Arial"/>
                <a:cs typeface="Arial"/>
              </a:rPr>
              <a:t> </a:t>
            </a:r>
            <a:r>
              <a:rPr lang="en-GB" sz="700" spc="-5">
                <a:latin typeface="Arial"/>
                <a:cs typeface="Arial"/>
              </a:rPr>
              <a:t>currency, </a:t>
            </a:r>
            <a:r>
              <a:rPr lang="en-GB" sz="700">
                <a:latin typeface="Arial"/>
                <a:cs typeface="Arial"/>
              </a:rPr>
              <a:t> </a:t>
            </a:r>
            <a:r>
              <a:rPr lang="en-GB" sz="700" spc="-5">
                <a:latin typeface="Arial"/>
                <a:cs typeface="Arial"/>
              </a:rPr>
              <a:t>Supplier shall have the right </a:t>
            </a:r>
            <a:r>
              <a:rPr lang="en-GB" sz="700">
                <a:latin typeface="Arial"/>
                <a:cs typeface="Arial"/>
              </a:rPr>
              <a:t>to </a:t>
            </a:r>
            <a:r>
              <a:rPr lang="en-GB" sz="700" spc="-5">
                <a:latin typeface="Arial"/>
                <a:cs typeface="Arial"/>
              </a:rPr>
              <a:t>increase the Services fee if on </a:t>
            </a:r>
            <a:r>
              <a:rPr lang="en-GB" sz="700" spc="-10">
                <a:latin typeface="Arial"/>
                <a:cs typeface="Arial"/>
              </a:rPr>
              <a:t>the </a:t>
            </a:r>
            <a:r>
              <a:rPr lang="en-GB" sz="700" spc="-5">
                <a:latin typeface="Arial"/>
                <a:cs typeface="Arial"/>
              </a:rPr>
              <a:t>due date </a:t>
            </a:r>
            <a:r>
              <a:rPr lang="en-GB" sz="700">
                <a:latin typeface="Arial"/>
                <a:cs typeface="Arial"/>
              </a:rPr>
              <a:t>of </a:t>
            </a:r>
            <a:r>
              <a:rPr lang="en-GB" sz="700" spc="5">
                <a:latin typeface="Arial"/>
                <a:cs typeface="Arial"/>
              </a:rPr>
              <a:t> </a:t>
            </a:r>
            <a:r>
              <a:rPr lang="en-GB" sz="700" spc="-5">
                <a:latin typeface="Arial"/>
                <a:cs typeface="Arial"/>
              </a:rPr>
              <a:t>payment, the rate </a:t>
            </a:r>
            <a:r>
              <a:rPr lang="en-GB" sz="700">
                <a:latin typeface="Arial"/>
                <a:cs typeface="Arial"/>
              </a:rPr>
              <a:t>of </a:t>
            </a:r>
            <a:r>
              <a:rPr lang="en-GB" sz="700" spc="-5">
                <a:latin typeface="Arial"/>
                <a:cs typeface="Arial"/>
              </a:rPr>
              <a:t>exchange of the </a:t>
            </a:r>
            <a:r>
              <a:rPr lang="en-GB" sz="700">
                <a:latin typeface="Arial"/>
                <a:cs typeface="Arial"/>
              </a:rPr>
              <a:t>two </a:t>
            </a:r>
            <a:r>
              <a:rPr lang="en-GB" sz="700" spc="-5">
                <a:latin typeface="Arial"/>
                <a:cs typeface="Arial"/>
              </a:rPr>
              <a:t>currencies has changed </a:t>
            </a:r>
            <a:r>
              <a:rPr lang="en-GB" sz="700">
                <a:latin typeface="Arial"/>
                <a:cs typeface="Arial"/>
              </a:rPr>
              <a:t>so </a:t>
            </a:r>
            <a:r>
              <a:rPr lang="en-GB" sz="700" spc="-5">
                <a:latin typeface="Arial"/>
                <a:cs typeface="Arial"/>
              </a:rPr>
              <a:t>that the </a:t>
            </a:r>
            <a:r>
              <a:rPr lang="en-GB" sz="700">
                <a:latin typeface="Arial"/>
                <a:cs typeface="Arial"/>
              </a:rPr>
              <a:t> </a:t>
            </a:r>
            <a:r>
              <a:rPr lang="en-GB" sz="700" spc="-5">
                <a:latin typeface="Arial"/>
                <a:cs typeface="Arial"/>
              </a:rPr>
              <a:t>value</a:t>
            </a:r>
            <a:r>
              <a:rPr lang="en-GB" sz="700" spc="-25">
                <a:latin typeface="Arial"/>
                <a:cs typeface="Arial"/>
              </a:rPr>
              <a:t> </a:t>
            </a:r>
            <a:r>
              <a:rPr lang="en-GB" sz="700" spc="-5">
                <a:latin typeface="Arial"/>
                <a:cs typeface="Arial"/>
              </a:rPr>
              <a:t>of</a:t>
            </a:r>
            <a:r>
              <a:rPr lang="en-GB" sz="700" spc="-25">
                <a:latin typeface="Arial"/>
                <a:cs typeface="Arial"/>
              </a:rPr>
              <a:t> </a:t>
            </a:r>
            <a:r>
              <a:rPr lang="en-GB" sz="700" spc="-5">
                <a:latin typeface="Arial"/>
                <a:cs typeface="Arial"/>
              </a:rPr>
              <a:t>the</a:t>
            </a:r>
            <a:r>
              <a:rPr lang="en-GB" sz="700" spc="-40">
                <a:latin typeface="Arial"/>
                <a:cs typeface="Arial"/>
              </a:rPr>
              <a:t> </a:t>
            </a:r>
            <a:r>
              <a:rPr lang="en-GB" sz="700" spc="-5">
                <a:latin typeface="Arial"/>
                <a:cs typeface="Arial"/>
              </a:rPr>
              <a:t>currency</a:t>
            </a:r>
            <a:r>
              <a:rPr lang="en-GB" sz="700" spc="-20">
                <a:latin typeface="Arial"/>
                <a:cs typeface="Arial"/>
              </a:rPr>
              <a:t> </a:t>
            </a:r>
            <a:r>
              <a:rPr lang="en-GB" sz="700" spc="-5">
                <a:latin typeface="Arial"/>
                <a:cs typeface="Arial"/>
              </a:rPr>
              <a:t>specified</a:t>
            </a:r>
            <a:r>
              <a:rPr lang="en-GB" sz="700" spc="-40">
                <a:latin typeface="Arial"/>
                <a:cs typeface="Arial"/>
              </a:rPr>
              <a:t> </a:t>
            </a:r>
            <a:r>
              <a:rPr lang="en-GB" sz="700" spc="-5">
                <a:latin typeface="Arial"/>
                <a:cs typeface="Arial"/>
              </a:rPr>
              <a:t>in</a:t>
            </a:r>
            <a:r>
              <a:rPr lang="en-GB" sz="700" spc="-25">
                <a:latin typeface="Arial"/>
                <a:cs typeface="Arial"/>
              </a:rPr>
              <a:t> </a:t>
            </a:r>
            <a:r>
              <a:rPr lang="en-GB" sz="700" spc="-5">
                <a:latin typeface="Arial"/>
                <a:cs typeface="Arial"/>
              </a:rPr>
              <a:t>the</a:t>
            </a:r>
            <a:r>
              <a:rPr lang="en-GB" sz="700" spc="-35">
                <a:latin typeface="Arial"/>
                <a:cs typeface="Arial"/>
              </a:rPr>
              <a:t> </a:t>
            </a:r>
            <a:r>
              <a:rPr lang="en-GB" sz="700" spc="-5">
                <a:latin typeface="Arial"/>
                <a:cs typeface="Arial"/>
              </a:rPr>
              <a:t>invoice</a:t>
            </a:r>
            <a:r>
              <a:rPr lang="en-GB" sz="700" spc="-40">
                <a:latin typeface="Arial"/>
                <a:cs typeface="Arial"/>
              </a:rPr>
              <a:t> </a:t>
            </a:r>
            <a:r>
              <a:rPr lang="en-GB" sz="700" spc="-5">
                <a:latin typeface="Arial"/>
                <a:cs typeface="Arial"/>
              </a:rPr>
              <a:t>compared</a:t>
            </a:r>
            <a:r>
              <a:rPr lang="en-GB" sz="700" spc="-40">
                <a:latin typeface="Arial"/>
                <a:cs typeface="Arial"/>
              </a:rPr>
              <a:t> </a:t>
            </a:r>
            <a:r>
              <a:rPr lang="en-GB" sz="700" spc="-5">
                <a:latin typeface="Arial"/>
                <a:cs typeface="Arial"/>
              </a:rPr>
              <a:t>to</a:t>
            </a:r>
            <a:r>
              <a:rPr lang="en-GB" sz="700" spc="-20">
                <a:latin typeface="Arial"/>
                <a:cs typeface="Arial"/>
              </a:rPr>
              <a:t> </a:t>
            </a:r>
            <a:r>
              <a:rPr lang="en-GB" sz="700" spc="-5">
                <a:latin typeface="Arial"/>
                <a:cs typeface="Arial"/>
              </a:rPr>
              <a:t>sterling</a:t>
            </a:r>
            <a:r>
              <a:rPr lang="en-GB" sz="700" spc="-40">
                <a:latin typeface="Arial"/>
                <a:cs typeface="Arial"/>
              </a:rPr>
              <a:t> </a:t>
            </a:r>
            <a:r>
              <a:rPr lang="en-GB" sz="700" spc="-5">
                <a:latin typeface="Arial"/>
                <a:cs typeface="Arial"/>
              </a:rPr>
              <a:t>has</a:t>
            </a:r>
            <a:r>
              <a:rPr lang="en-GB" sz="700" spc="-35">
                <a:latin typeface="Arial"/>
                <a:cs typeface="Arial"/>
              </a:rPr>
              <a:t> </a:t>
            </a:r>
            <a:r>
              <a:rPr lang="en-GB" sz="700" spc="-5">
                <a:latin typeface="Arial"/>
                <a:cs typeface="Arial"/>
              </a:rPr>
              <a:t>increased </a:t>
            </a:r>
            <a:r>
              <a:rPr lang="en-GB" sz="700">
                <a:latin typeface="Arial"/>
                <a:cs typeface="Arial"/>
              </a:rPr>
              <a:t> </a:t>
            </a:r>
            <a:r>
              <a:rPr lang="en-GB" sz="700" spc="-5">
                <a:latin typeface="Arial"/>
                <a:cs typeface="Arial"/>
              </a:rPr>
              <a:t>by more </a:t>
            </a:r>
            <a:r>
              <a:rPr lang="en-GB" sz="700">
                <a:latin typeface="Arial"/>
                <a:cs typeface="Arial"/>
              </a:rPr>
              <a:t>than </a:t>
            </a:r>
            <a:r>
              <a:rPr lang="en-GB" sz="700" spc="-10">
                <a:latin typeface="Arial"/>
                <a:cs typeface="Arial"/>
              </a:rPr>
              <a:t>1% </a:t>
            </a:r>
            <a:r>
              <a:rPr lang="en-GB" sz="700" spc="-5">
                <a:latin typeface="Arial"/>
                <a:cs typeface="Arial"/>
              </a:rPr>
              <a:t>from the date of </a:t>
            </a:r>
            <a:r>
              <a:rPr lang="en-GB" sz="700" spc="-10">
                <a:latin typeface="Arial"/>
                <a:cs typeface="Arial"/>
              </a:rPr>
              <a:t>the </a:t>
            </a:r>
            <a:r>
              <a:rPr lang="en-GB" sz="700" spc="-5">
                <a:latin typeface="Arial"/>
                <a:cs typeface="Arial"/>
              </a:rPr>
              <a:t>commission.</a:t>
            </a:r>
            <a:r>
              <a:rPr lang="en-GB" sz="700">
                <a:latin typeface="Arial"/>
                <a:cs typeface="Arial"/>
              </a:rPr>
              <a:t> </a:t>
            </a:r>
            <a:r>
              <a:rPr lang="en-GB" sz="700" spc="-5">
                <a:latin typeface="Arial"/>
                <a:cs typeface="Arial"/>
              </a:rPr>
              <a:t>The prevailing exchange </a:t>
            </a:r>
            <a:r>
              <a:rPr lang="en-GB" sz="700">
                <a:latin typeface="Arial"/>
                <a:cs typeface="Arial"/>
              </a:rPr>
              <a:t> </a:t>
            </a:r>
            <a:r>
              <a:rPr lang="en-GB" sz="700" spc="-5">
                <a:latin typeface="Arial"/>
                <a:cs typeface="Arial"/>
              </a:rPr>
              <a:t>rates shall </a:t>
            </a:r>
            <a:r>
              <a:rPr lang="en-GB" sz="700">
                <a:latin typeface="Arial"/>
                <a:cs typeface="Arial"/>
              </a:rPr>
              <a:t>be </a:t>
            </a:r>
            <a:r>
              <a:rPr lang="en-GB" sz="700" spc="-5">
                <a:latin typeface="Arial"/>
                <a:cs typeface="Arial"/>
              </a:rPr>
              <a:t>those specified by the Financial Times (or </a:t>
            </a:r>
            <a:r>
              <a:rPr lang="en-GB" sz="700">
                <a:latin typeface="Arial"/>
                <a:cs typeface="Arial"/>
              </a:rPr>
              <a:t>if </a:t>
            </a:r>
            <a:r>
              <a:rPr lang="en-GB" sz="700" spc="-5">
                <a:latin typeface="Arial"/>
                <a:cs typeface="Arial"/>
              </a:rPr>
              <a:t>published in </a:t>
            </a:r>
            <a:r>
              <a:rPr lang="en-GB" sz="700">
                <a:latin typeface="Arial"/>
                <a:cs typeface="Arial"/>
              </a:rPr>
              <a:t>any </a:t>
            </a:r>
            <a:r>
              <a:rPr lang="en-GB" sz="700" spc="5">
                <a:latin typeface="Arial"/>
                <a:cs typeface="Arial"/>
              </a:rPr>
              <a:t> </a:t>
            </a:r>
            <a:r>
              <a:rPr lang="en-GB" sz="700" spc="-5">
                <a:latin typeface="Arial"/>
                <a:cs typeface="Arial"/>
              </a:rPr>
              <a:t>equivalent source) </a:t>
            </a:r>
            <a:r>
              <a:rPr lang="en-GB" sz="700">
                <a:latin typeface="Arial"/>
                <a:cs typeface="Arial"/>
              </a:rPr>
              <a:t>on</a:t>
            </a:r>
            <a:r>
              <a:rPr lang="en-GB" sz="700" spc="-10">
                <a:latin typeface="Arial"/>
                <a:cs typeface="Arial"/>
              </a:rPr>
              <a:t> </a:t>
            </a:r>
            <a:r>
              <a:rPr lang="en-GB" sz="700" spc="-5">
                <a:latin typeface="Arial"/>
                <a:cs typeface="Arial"/>
              </a:rPr>
              <a:t>the</a:t>
            </a:r>
            <a:r>
              <a:rPr lang="en-GB" sz="700" spc="10">
                <a:latin typeface="Arial"/>
                <a:cs typeface="Arial"/>
              </a:rPr>
              <a:t> </a:t>
            </a:r>
            <a:r>
              <a:rPr lang="en-GB" sz="700" spc="-5">
                <a:latin typeface="Arial"/>
                <a:cs typeface="Arial"/>
              </a:rPr>
              <a:t>date</a:t>
            </a:r>
            <a:r>
              <a:rPr lang="en-GB" sz="700" spc="10">
                <a:latin typeface="Arial"/>
                <a:cs typeface="Arial"/>
              </a:rPr>
              <a:t> </a:t>
            </a:r>
            <a:r>
              <a:rPr lang="en-GB" sz="700" spc="-5">
                <a:latin typeface="Arial"/>
                <a:cs typeface="Arial"/>
              </a:rPr>
              <a:t>of the Proposal</a:t>
            </a:r>
            <a:r>
              <a:rPr lang="en-GB" sz="700" spc="10">
                <a:latin typeface="Arial"/>
                <a:cs typeface="Arial"/>
              </a:rPr>
              <a:t> </a:t>
            </a:r>
            <a:r>
              <a:rPr lang="en-GB" sz="700" spc="-10">
                <a:latin typeface="Arial"/>
                <a:cs typeface="Arial"/>
              </a:rPr>
              <a:t>and</a:t>
            </a:r>
            <a:r>
              <a:rPr lang="en-GB" sz="700" spc="5">
                <a:latin typeface="Arial"/>
                <a:cs typeface="Arial"/>
              </a:rPr>
              <a:t> </a:t>
            </a:r>
            <a:r>
              <a:rPr lang="en-GB" sz="700" spc="-5">
                <a:latin typeface="Arial"/>
                <a:cs typeface="Arial"/>
              </a:rPr>
              <a:t>the payment</a:t>
            </a:r>
            <a:r>
              <a:rPr lang="en-GB" sz="700">
                <a:latin typeface="Arial"/>
                <a:cs typeface="Arial"/>
              </a:rPr>
              <a:t> </a:t>
            </a:r>
            <a:r>
              <a:rPr lang="en-GB" sz="700" spc="-5">
                <a:latin typeface="Arial"/>
                <a:cs typeface="Arial"/>
              </a:rPr>
              <a:t>date.</a:t>
            </a:r>
          </a:p>
          <a:p>
            <a:pPr marL="180000" marR="5715" indent="-180340" algn="just">
              <a:spcBef>
                <a:spcPts val="300"/>
              </a:spcBef>
              <a:spcAft>
                <a:spcPts val="300"/>
              </a:spcAft>
              <a:buAutoNum type="arabicPeriod" startAt="4"/>
              <a:tabLst>
                <a:tab pos="193040" algn="l"/>
              </a:tabLst>
            </a:pPr>
            <a:r>
              <a:rPr lang="en-GB" sz="700" spc="-5">
                <a:latin typeface="Arial"/>
                <a:cs typeface="Arial"/>
              </a:rPr>
              <a:t>Supplier reserves the right by giving notice </a:t>
            </a:r>
            <a:r>
              <a:rPr lang="en-GB" sz="700">
                <a:latin typeface="Arial"/>
                <a:cs typeface="Arial"/>
              </a:rPr>
              <a:t>to </a:t>
            </a:r>
            <a:r>
              <a:rPr lang="en-GB" sz="700" spc="-5">
                <a:latin typeface="Arial"/>
                <a:cs typeface="Arial"/>
              </a:rPr>
              <a:t>the Client </a:t>
            </a:r>
            <a:r>
              <a:rPr lang="en-GB" sz="700">
                <a:latin typeface="Arial"/>
                <a:cs typeface="Arial"/>
              </a:rPr>
              <a:t>at </a:t>
            </a:r>
            <a:r>
              <a:rPr lang="en-GB" sz="700" spc="-10">
                <a:latin typeface="Arial"/>
                <a:cs typeface="Arial"/>
              </a:rPr>
              <a:t>any </a:t>
            </a:r>
            <a:r>
              <a:rPr lang="en-GB" sz="700" spc="-5">
                <a:latin typeface="Arial"/>
                <a:cs typeface="Arial"/>
              </a:rPr>
              <a:t>time before </a:t>
            </a:r>
            <a:r>
              <a:rPr lang="en-GB" sz="700">
                <a:latin typeface="Arial"/>
                <a:cs typeface="Arial"/>
              </a:rPr>
              <a:t> </a:t>
            </a:r>
            <a:r>
              <a:rPr lang="en-GB" sz="700" spc="-5">
                <a:latin typeface="Arial"/>
                <a:cs typeface="Arial"/>
              </a:rPr>
              <a:t>delivery, to increase the price of the Services (or </a:t>
            </a:r>
            <a:r>
              <a:rPr lang="en-GB" sz="700" spc="-10">
                <a:latin typeface="Arial"/>
                <a:cs typeface="Arial"/>
              </a:rPr>
              <a:t>any </a:t>
            </a:r>
            <a:r>
              <a:rPr lang="en-GB" sz="700" spc="-5">
                <a:latin typeface="Arial"/>
                <a:cs typeface="Arial"/>
              </a:rPr>
              <a:t>related out of pocket </a:t>
            </a:r>
            <a:r>
              <a:rPr lang="en-GB" sz="700">
                <a:latin typeface="Arial"/>
                <a:cs typeface="Arial"/>
              </a:rPr>
              <a:t> </a:t>
            </a:r>
            <a:r>
              <a:rPr lang="en-GB" sz="700" spc="-5">
                <a:latin typeface="Arial"/>
                <a:cs typeface="Arial"/>
              </a:rPr>
              <a:t>expenses) </a:t>
            </a:r>
            <a:r>
              <a:rPr lang="en-GB" sz="700">
                <a:latin typeface="Arial"/>
                <a:cs typeface="Arial"/>
              </a:rPr>
              <a:t>to </a:t>
            </a:r>
            <a:r>
              <a:rPr lang="en-GB" sz="700" spc="-5">
                <a:latin typeface="Arial"/>
                <a:cs typeface="Arial"/>
              </a:rPr>
              <a:t>reflect any increase </a:t>
            </a:r>
            <a:r>
              <a:rPr lang="en-GB" sz="700">
                <a:latin typeface="Arial"/>
                <a:cs typeface="Arial"/>
              </a:rPr>
              <a:t>in </a:t>
            </a:r>
            <a:r>
              <a:rPr lang="en-GB" sz="700" spc="-5">
                <a:latin typeface="Arial"/>
                <a:cs typeface="Arial"/>
              </a:rPr>
              <a:t>the cost to Supplier which is due but not </a:t>
            </a:r>
            <a:r>
              <a:rPr lang="en-GB" sz="700">
                <a:latin typeface="Arial"/>
                <a:cs typeface="Arial"/>
              </a:rPr>
              <a:t> </a:t>
            </a:r>
            <a:r>
              <a:rPr lang="en-GB" sz="700" spc="-5">
                <a:latin typeface="Arial"/>
                <a:cs typeface="Arial"/>
              </a:rPr>
              <a:t>limited to any factor beyond the control of Supplier, including, but </a:t>
            </a:r>
            <a:r>
              <a:rPr lang="en-GB" sz="700" spc="-10">
                <a:latin typeface="Arial"/>
                <a:cs typeface="Arial"/>
              </a:rPr>
              <a:t>not </a:t>
            </a:r>
            <a:r>
              <a:rPr lang="en-GB" sz="700" spc="-5">
                <a:latin typeface="Arial"/>
                <a:cs typeface="Arial"/>
              </a:rPr>
              <a:t>limited </a:t>
            </a:r>
            <a:r>
              <a:rPr lang="en-GB" sz="700">
                <a:latin typeface="Arial"/>
                <a:cs typeface="Arial"/>
              </a:rPr>
              <a:t>to </a:t>
            </a:r>
            <a:r>
              <a:rPr lang="en-GB" sz="700" spc="5">
                <a:latin typeface="Arial"/>
                <a:cs typeface="Arial"/>
              </a:rPr>
              <a:t> </a:t>
            </a:r>
            <a:r>
              <a:rPr lang="en-GB" sz="700" spc="-10">
                <a:latin typeface="Arial"/>
                <a:cs typeface="Arial"/>
              </a:rPr>
              <a:t>any</a:t>
            </a:r>
            <a:r>
              <a:rPr lang="en-GB" sz="700" spc="45">
                <a:latin typeface="Arial"/>
                <a:cs typeface="Arial"/>
              </a:rPr>
              <a:t> </a:t>
            </a:r>
            <a:r>
              <a:rPr lang="en-GB" sz="700" spc="-5">
                <a:latin typeface="Arial"/>
                <a:cs typeface="Arial"/>
              </a:rPr>
              <a:t>request</a:t>
            </a:r>
            <a:r>
              <a:rPr lang="en-GB" sz="700" spc="50">
                <a:latin typeface="Arial"/>
                <a:cs typeface="Arial"/>
              </a:rPr>
              <a:t> </a:t>
            </a:r>
            <a:r>
              <a:rPr lang="en-GB" sz="700" spc="-5">
                <a:latin typeface="Arial"/>
                <a:cs typeface="Arial"/>
              </a:rPr>
              <a:t>by</a:t>
            </a:r>
            <a:r>
              <a:rPr lang="en-GB" sz="700" spc="55">
                <a:latin typeface="Arial"/>
                <a:cs typeface="Arial"/>
              </a:rPr>
              <a:t> </a:t>
            </a:r>
            <a:r>
              <a:rPr lang="en-GB" sz="700" spc="-5">
                <a:latin typeface="Arial"/>
                <a:cs typeface="Arial"/>
              </a:rPr>
              <a:t>Client</a:t>
            </a:r>
            <a:r>
              <a:rPr lang="en-GB" sz="700" spc="45">
                <a:latin typeface="Arial"/>
                <a:cs typeface="Arial"/>
              </a:rPr>
              <a:t> </a:t>
            </a:r>
            <a:r>
              <a:rPr lang="en-GB" sz="700">
                <a:latin typeface="Arial"/>
                <a:cs typeface="Arial"/>
              </a:rPr>
              <a:t>for</a:t>
            </a:r>
            <a:r>
              <a:rPr lang="en-GB" sz="700" spc="60">
                <a:latin typeface="Arial"/>
                <a:cs typeface="Arial"/>
              </a:rPr>
              <a:t> </a:t>
            </a:r>
            <a:r>
              <a:rPr lang="en-GB" sz="700" spc="-5">
                <a:latin typeface="Arial"/>
                <a:cs typeface="Arial"/>
              </a:rPr>
              <a:t>a</a:t>
            </a:r>
            <a:r>
              <a:rPr lang="en-GB" sz="700" spc="50">
                <a:latin typeface="Arial"/>
                <a:cs typeface="Arial"/>
              </a:rPr>
              <a:t> </a:t>
            </a:r>
            <a:r>
              <a:rPr lang="en-GB" sz="700" spc="-5">
                <a:latin typeface="Arial"/>
                <a:cs typeface="Arial"/>
              </a:rPr>
              <a:t>change</a:t>
            </a:r>
            <a:r>
              <a:rPr lang="en-GB" sz="700" spc="45">
                <a:latin typeface="Arial"/>
                <a:cs typeface="Arial"/>
              </a:rPr>
              <a:t> </a:t>
            </a:r>
            <a:r>
              <a:rPr lang="en-GB" sz="700" spc="-5">
                <a:latin typeface="Arial"/>
                <a:cs typeface="Arial"/>
              </a:rPr>
              <a:t>in</a:t>
            </a:r>
            <a:r>
              <a:rPr lang="en-GB" sz="700" spc="60">
                <a:latin typeface="Arial"/>
                <a:cs typeface="Arial"/>
              </a:rPr>
              <a:t> </a:t>
            </a:r>
            <a:r>
              <a:rPr lang="en-GB" sz="700" spc="-5">
                <a:latin typeface="Arial"/>
                <a:cs typeface="Arial"/>
              </a:rPr>
              <a:t>delivery</a:t>
            </a:r>
            <a:r>
              <a:rPr lang="en-GB" sz="700" spc="55">
                <a:latin typeface="Arial"/>
                <a:cs typeface="Arial"/>
              </a:rPr>
              <a:t> </a:t>
            </a:r>
            <a:r>
              <a:rPr lang="en-GB" sz="700" spc="-5">
                <a:latin typeface="Arial"/>
                <a:cs typeface="Arial"/>
              </a:rPr>
              <a:t>dates,</a:t>
            </a:r>
            <a:r>
              <a:rPr lang="en-GB" sz="700" spc="50">
                <a:latin typeface="Arial"/>
                <a:cs typeface="Arial"/>
              </a:rPr>
              <a:t> </a:t>
            </a:r>
            <a:r>
              <a:rPr lang="en-GB" sz="700" spc="-5">
                <a:latin typeface="Arial"/>
                <a:cs typeface="Arial"/>
              </a:rPr>
              <a:t>quantities,</a:t>
            </a:r>
            <a:r>
              <a:rPr lang="en-GB" sz="700" spc="45">
                <a:latin typeface="Arial"/>
                <a:cs typeface="Arial"/>
              </a:rPr>
              <a:t> </a:t>
            </a:r>
            <a:r>
              <a:rPr lang="en-GB" sz="700" spc="-5">
                <a:latin typeface="Arial"/>
                <a:cs typeface="Arial"/>
              </a:rPr>
              <a:t>specifications </a:t>
            </a:r>
            <a:r>
              <a:rPr lang="en-GB" sz="700">
                <a:latin typeface="Arial"/>
                <a:cs typeface="Arial"/>
              </a:rPr>
              <a:t> </a:t>
            </a:r>
            <a:r>
              <a:rPr lang="en-GB" sz="700" spc="-5">
                <a:latin typeface="Arial"/>
                <a:cs typeface="Arial"/>
              </a:rPr>
              <a:t>or scope of the Services, any delay caused by instructions of </a:t>
            </a:r>
            <a:r>
              <a:rPr lang="en-GB" sz="700" spc="-10">
                <a:latin typeface="Arial"/>
                <a:cs typeface="Arial"/>
              </a:rPr>
              <a:t>the </a:t>
            </a:r>
            <a:r>
              <a:rPr lang="en-GB" sz="700" spc="-5">
                <a:latin typeface="Arial"/>
                <a:cs typeface="Arial"/>
              </a:rPr>
              <a:t>Client, </a:t>
            </a:r>
            <a:r>
              <a:rPr lang="en-GB" sz="700">
                <a:latin typeface="Arial"/>
                <a:cs typeface="Arial"/>
              </a:rPr>
              <a:t>failure </a:t>
            </a:r>
            <a:r>
              <a:rPr lang="en-GB" sz="700" spc="5">
                <a:latin typeface="Arial"/>
                <a:cs typeface="Arial"/>
              </a:rPr>
              <a:t> </a:t>
            </a:r>
            <a:r>
              <a:rPr lang="en-GB" sz="700" spc="-5">
                <a:latin typeface="Arial"/>
                <a:cs typeface="Arial"/>
              </a:rPr>
              <a:t>of</a:t>
            </a:r>
            <a:r>
              <a:rPr lang="en-GB" sz="700">
                <a:latin typeface="Arial"/>
                <a:cs typeface="Arial"/>
              </a:rPr>
              <a:t> </a:t>
            </a:r>
            <a:r>
              <a:rPr lang="en-GB" sz="700" spc="-5">
                <a:latin typeface="Arial"/>
                <a:cs typeface="Arial"/>
              </a:rPr>
              <a:t>the</a:t>
            </a:r>
            <a:r>
              <a:rPr lang="en-GB" sz="700">
                <a:latin typeface="Arial"/>
                <a:cs typeface="Arial"/>
              </a:rPr>
              <a:t> </a:t>
            </a:r>
            <a:r>
              <a:rPr lang="en-GB" sz="700" spc="-5">
                <a:latin typeface="Arial"/>
                <a:cs typeface="Arial"/>
              </a:rPr>
              <a:t>Client</a:t>
            </a:r>
            <a:r>
              <a:rPr lang="en-GB" sz="700">
                <a:latin typeface="Arial"/>
                <a:cs typeface="Arial"/>
              </a:rPr>
              <a:t> </a:t>
            </a:r>
            <a:r>
              <a:rPr lang="en-GB" sz="700" spc="-5">
                <a:latin typeface="Arial"/>
                <a:cs typeface="Arial"/>
              </a:rPr>
              <a:t>to</a:t>
            </a:r>
            <a:r>
              <a:rPr lang="en-GB" sz="700">
                <a:latin typeface="Arial"/>
                <a:cs typeface="Arial"/>
              </a:rPr>
              <a:t> </a:t>
            </a:r>
            <a:r>
              <a:rPr lang="en-GB" sz="700" spc="-5">
                <a:latin typeface="Arial"/>
                <a:cs typeface="Arial"/>
              </a:rPr>
              <a:t>give</a:t>
            </a:r>
            <a:r>
              <a:rPr lang="en-GB" sz="700">
                <a:latin typeface="Arial"/>
                <a:cs typeface="Arial"/>
              </a:rPr>
              <a:t> </a:t>
            </a:r>
            <a:r>
              <a:rPr lang="en-GB" sz="700" spc="-5">
                <a:latin typeface="Arial"/>
                <a:cs typeface="Arial"/>
              </a:rPr>
              <a:t>Supplier</a:t>
            </a:r>
            <a:r>
              <a:rPr lang="en-GB" sz="700">
                <a:latin typeface="Arial"/>
                <a:cs typeface="Arial"/>
              </a:rPr>
              <a:t> </a:t>
            </a:r>
            <a:r>
              <a:rPr lang="en-GB" sz="700" spc="-5">
                <a:latin typeface="Arial"/>
                <a:cs typeface="Arial"/>
              </a:rPr>
              <a:t>accurate</a:t>
            </a:r>
            <a:r>
              <a:rPr lang="en-GB" sz="700">
                <a:latin typeface="Arial"/>
                <a:cs typeface="Arial"/>
              </a:rPr>
              <a:t> </a:t>
            </a:r>
            <a:r>
              <a:rPr lang="en-GB" sz="700" spc="-5">
                <a:latin typeface="Arial"/>
                <a:cs typeface="Arial"/>
              </a:rPr>
              <a:t>information</a:t>
            </a:r>
            <a:r>
              <a:rPr lang="en-GB" sz="700">
                <a:latin typeface="Arial"/>
                <a:cs typeface="Arial"/>
              </a:rPr>
              <a:t> </a:t>
            </a:r>
            <a:r>
              <a:rPr lang="en-GB" sz="700" spc="-5">
                <a:latin typeface="Arial"/>
                <a:cs typeface="Arial"/>
              </a:rPr>
              <a:t>or</a:t>
            </a:r>
            <a:r>
              <a:rPr lang="en-GB" sz="700">
                <a:latin typeface="Arial"/>
                <a:cs typeface="Arial"/>
              </a:rPr>
              <a:t> </a:t>
            </a:r>
            <a:r>
              <a:rPr lang="en-GB" sz="700" spc="-5">
                <a:latin typeface="Arial"/>
                <a:cs typeface="Arial"/>
              </a:rPr>
              <a:t>instructions,</a:t>
            </a:r>
            <a:r>
              <a:rPr lang="en-GB" sz="700">
                <a:latin typeface="Arial"/>
                <a:cs typeface="Arial"/>
              </a:rPr>
              <a:t> </a:t>
            </a:r>
            <a:r>
              <a:rPr lang="en-GB" sz="700" spc="-5">
                <a:latin typeface="Arial"/>
                <a:cs typeface="Arial"/>
              </a:rPr>
              <a:t>or</a:t>
            </a:r>
            <a:r>
              <a:rPr lang="en-GB" sz="700">
                <a:latin typeface="Arial"/>
                <a:cs typeface="Arial"/>
              </a:rPr>
              <a:t> </a:t>
            </a:r>
            <a:r>
              <a:rPr lang="en-GB" sz="700" spc="-5">
                <a:latin typeface="Arial"/>
                <a:cs typeface="Arial"/>
              </a:rPr>
              <a:t>any </a:t>
            </a:r>
            <a:r>
              <a:rPr lang="en-GB" sz="700">
                <a:latin typeface="Arial"/>
                <a:cs typeface="Arial"/>
              </a:rPr>
              <a:t> </a:t>
            </a:r>
            <a:r>
              <a:rPr lang="en-GB" sz="700" spc="-5">
                <a:latin typeface="Arial"/>
                <a:cs typeface="Arial"/>
              </a:rPr>
              <a:t>changes</a:t>
            </a:r>
            <a:r>
              <a:rPr lang="en-GB" sz="700" spc="-10">
                <a:latin typeface="Arial"/>
                <a:cs typeface="Arial"/>
              </a:rPr>
              <a:t> </a:t>
            </a:r>
            <a:r>
              <a:rPr lang="en-GB" sz="700" spc="-5">
                <a:latin typeface="Arial"/>
                <a:cs typeface="Arial"/>
              </a:rPr>
              <a:t>in</a:t>
            </a:r>
            <a:r>
              <a:rPr lang="en-GB" sz="700" spc="5">
                <a:latin typeface="Arial"/>
                <a:cs typeface="Arial"/>
              </a:rPr>
              <a:t> </a:t>
            </a:r>
            <a:r>
              <a:rPr lang="en-GB" sz="700" spc="-10">
                <a:latin typeface="Arial"/>
                <a:cs typeface="Arial"/>
              </a:rPr>
              <a:t>the</a:t>
            </a:r>
            <a:r>
              <a:rPr lang="en-GB" sz="700" spc="5">
                <a:latin typeface="Arial"/>
                <a:cs typeface="Arial"/>
              </a:rPr>
              <a:t> </a:t>
            </a:r>
            <a:r>
              <a:rPr lang="en-GB" sz="700" spc="-5">
                <a:latin typeface="Arial"/>
                <a:cs typeface="Arial"/>
              </a:rPr>
              <a:t>law.</a:t>
            </a:r>
            <a:br>
              <a:rPr lang="en-GB" sz="700" spc="-5">
                <a:latin typeface="Arial"/>
                <a:cs typeface="Arial"/>
              </a:rPr>
            </a:br>
            <a:br>
              <a:rPr lang="en-GB" sz="700" spc="-5">
                <a:latin typeface="Arial"/>
                <a:cs typeface="Arial"/>
              </a:rPr>
            </a:br>
            <a:br>
              <a:rPr lang="en-GB" sz="700" spc="-5">
                <a:latin typeface="Arial"/>
                <a:cs typeface="Arial"/>
              </a:rPr>
            </a:br>
            <a:br>
              <a:rPr lang="en-GB" sz="700" spc="-5">
                <a:latin typeface="Arial"/>
                <a:cs typeface="Arial"/>
              </a:rPr>
            </a:br>
            <a:br>
              <a:rPr lang="en-GB" sz="700" spc="-5">
                <a:latin typeface="Arial"/>
                <a:cs typeface="Arial"/>
              </a:rPr>
            </a:br>
            <a:br>
              <a:rPr lang="en-GB" sz="700" spc="-5">
                <a:latin typeface="Arial"/>
                <a:cs typeface="Arial"/>
              </a:rPr>
            </a:br>
            <a:endParaRPr lang="en-GB" sz="700" spc="-5">
              <a:latin typeface="Arial"/>
              <a:cs typeface="Arial"/>
            </a:endParaRPr>
          </a:p>
          <a:p>
            <a:pPr marL="12065" marR="5715" algn="just">
              <a:spcBef>
                <a:spcPts val="300"/>
              </a:spcBef>
              <a:spcAft>
                <a:spcPts val="300"/>
              </a:spcAft>
              <a:tabLst>
                <a:tab pos="193040" algn="l"/>
              </a:tabLst>
            </a:pPr>
            <a:r>
              <a:rPr lang="en-GB" sz="700" b="1" spc="-5">
                <a:latin typeface="Arial"/>
                <a:cs typeface="Arial"/>
              </a:rPr>
              <a:t>EARLY</a:t>
            </a:r>
            <a:r>
              <a:rPr lang="en-GB" sz="700" b="1">
                <a:latin typeface="Arial"/>
                <a:cs typeface="Arial"/>
              </a:rPr>
              <a:t> </a:t>
            </a:r>
            <a:r>
              <a:rPr lang="en-GB" sz="700" b="1" spc="-5">
                <a:latin typeface="Arial"/>
                <a:cs typeface="Arial"/>
              </a:rPr>
              <a:t>TERMINATION</a:t>
            </a:r>
            <a:r>
              <a:rPr lang="en-GB" sz="700" b="1" spc="15">
                <a:latin typeface="Arial"/>
                <a:cs typeface="Arial"/>
              </a:rPr>
              <a:t> </a:t>
            </a:r>
            <a:r>
              <a:rPr lang="en-GB" sz="700" b="1" spc="-10">
                <a:latin typeface="Arial"/>
                <a:cs typeface="Arial"/>
              </a:rPr>
              <a:t>OR</a:t>
            </a:r>
            <a:r>
              <a:rPr lang="en-GB" sz="700" b="1" spc="-5">
                <a:latin typeface="Arial"/>
                <a:cs typeface="Arial"/>
              </a:rPr>
              <a:t> POSTPONEMENT</a:t>
            </a:r>
            <a:r>
              <a:rPr lang="en-GB" sz="700" b="1" spc="5">
                <a:latin typeface="Arial"/>
                <a:cs typeface="Arial"/>
              </a:rPr>
              <a:t> </a:t>
            </a:r>
            <a:r>
              <a:rPr lang="en-GB" sz="700" b="1">
                <a:latin typeface="Arial"/>
                <a:cs typeface="Arial"/>
              </a:rPr>
              <a:t>OF</a:t>
            </a:r>
            <a:r>
              <a:rPr lang="en-GB" sz="700" b="1" spc="-5">
                <a:latin typeface="Arial"/>
                <a:cs typeface="Arial"/>
              </a:rPr>
              <a:t> RESEARCH BY</a:t>
            </a:r>
            <a:r>
              <a:rPr lang="en-GB" sz="700" b="1" spc="15">
                <a:latin typeface="Arial"/>
                <a:cs typeface="Arial"/>
              </a:rPr>
              <a:t> </a:t>
            </a:r>
            <a:r>
              <a:rPr lang="en-GB" sz="700" b="1" spc="-5">
                <a:latin typeface="Arial"/>
                <a:cs typeface="Arial"/>
              </a:rPr>
              <a:t>CLIENT:</a:t>
            </a:r>
            <a:endParaRPr lang="en-GB" sz="700">
              <a:latin typeface="Arial"/>
              <a:cs typeface="Arial"/>
            </a:endParaRPr>
          </a:p>
          <a:p>
            <a:pPr marL="180000" marR="5715" indent="-180000" algn="just">
              <a:spcBef>
                <a:spcPts val="300"/>
              </a:spcBef>
              <a:spcAft>
                <a:spcPts val="300"/>
              </a:spcAft>
              <a:buFont typeface="+mj-lt"/>
              <a:buAutoNum type="arabicPeriod" startAt="11"/>
              <a:tabLst>
                <a:tab pos="193040" algn="l"/>
              </a:tabLst>
            </a:pPr>
            <a:r>
              <a:rPr lang="en-GB" sz="700" spc="-5">
                <a:latin typeface="Arial"/>
                <a:cs typeface="Arial"/>
              </a:rPr>
              <a:t>In the event of Services being cancelled </a:t>
            </a:r>
            <a:r>
              <a:rPr lang="en-GB" sz="700">
                <a:latin typeface="Arial"/>
                <a:cs typeface="Arial"/>
              </a:rPr>
              <a:t>by </a:t>
            </a:r>
            <a:r>
              <a:rPr lang="en-GB" sz="700" spc="-5">
                <a:latin typeface="Arial"/>
                <a:cs typeface="Arial"/>
              </a:rPr>
              <a:t>the Client after commissioning </a:t>
            </a:r>
            <a:r>
              <a:rPr lang="en-GB" sz="700" spc="-10">
                <a:latin typeface="Arial"/>
                <a:cs typeface="Arial"/>
              </a:rPr>
              <a:t>but </a:t>
            </a:r>
            <a:r>
              <a:rPr lang="en-GB" sz="700" spc="-5">
                <a:latin typeface="Arial"/>
                <a:cs typeface="Arial"/>
              </a:rPr>
              <a:t> before commencement of Services (including but not limited to commencement </a:t>
            </a:r>
            <a:r>
              <a:rPr lang="en-GB" sz="700" spc="-180">
                <a:latin typeface="Arial"/>
                <a:cs typeface="Arial"/>
              </a:rPr>
              <a:t> </a:t>
            </a:r>
            <a:r>
              <a:rPr lang="en-GB" sz="700" spc="-5">
                <a:latin typeface="Arial"/>
                <a:cs typeface="Arial"/>
              </a:rPr>
              <a:t>of fieldwork), the Supplier will impose </a:t>
            </a:r>
            <a:r>
              <a:rPr lang="en-GB" sz="700">
                <a:latin typeface="Arial"/>
                <a:cs typeface="Arial"/>
              </a:rPr>
              <a:t>on </a:t>
            </a:r>
            <a:r>
              <a:rPr lang="en-GB" sz="700" spc="-5">
                <a:latin typeface="Arial"/>
                <a:cs typeface="Arial"/>
              </a:rPr>
              <a:t>the Client and the Client shall be </a:t>
            </a:r>
            <a:r>
              <a:rPr lang="en-GB" sz="700">
                <a:latin typeface="Arial"/>
                <a:cs typeface="Arial"/>
              </a:rPr>
              <a:t>liable </a:t>
            </a:r>
            <a:r>
              <a:rPr lang="en-GB" sz="700" spc="-180">
                <a:latin typeface="Arial"/>
                <a:cs typeface="Arial"/>
              </a:rPr>
              <a:t> </a:t>
            </a:r>
            <a:r>
              <a:rPr lang="en-GB" sz="700" spc="-5">
                <a:latin typeface="Arial"/>
                <a:cs typeface="Arial"/>
              </a:rPr>
              <a:t>for</a:t>
            </a:r>
            <a:r>
              <a:rPr lang="en-GB" sz="700" spc="-15">
                <a:latin typeface="Arial"/>
                <a:cs typeface="Arial"/>
              </a:rPr>
              <a:t> </a:t>
            </a:r>
            <a:r>
              <a:rPr lang="en-GB" sz="700" spc="-5">
                <a:latin typeface="Arial"/>
                <a:cs typeface="Arial"/>
              </a:rPr>
              <a:t>the</a:t>
            </a:r>
            <a:r>
              <a:rPr lang="en-GB" sz="700" spc="5">
                <a:latin typeface="Arial"/>
                <a:cs typeface="Arial"/>
              </a:rPr>
              <a:t> </a:t>
            </a:r>
            <a:r>
              <a:rPr lang="en-GB" sz="700" u="sng" spc="-5">
                <a:uFill>
                  <a:solidFill>
                    <a:srgbClr val="000000"/>
                  </a:solidFill>
                </a:uFill>
                <a:latin typeface="Arial"/>
                <a:cs typeface="Arial"/>
              </a:rPr>
              <a:t>greater</a:t>
            </a:r>
            <a:r>
              <a:rPr lang="en-GB" sz="700" u="sng" spc="5">
                <a:uFill>
                  <a:solidFill>
                    <a:srgbClr val="000000"/>
                  </a:solidFill>
                </a:uFill>
                <a:latin typeface="Arial"/>
                <a:cs typeface="Arial"/>
              </a:rPr>
              <a:t> </a:t>
            </a:r>
            <a:r>
              <a:rPr lang="en-GB" sz="700" u="sng" spc="-5">
                <a:uFill>
                  <a:solidFill>
                    <a:srgbClr val="000000"/>
                  </a:solidFill>
                </a:uFill>
                <a:latin typeface="Arial"/>
                <a:cs typeface="Arial"/>
              </a:rPr>
              <a:t>of</a:t>
            </a:r>
            <a:r>
              <a:rPr lang="en-GB" sz="700" spc="-5">
                <a:latin typeface="Arial"/>
                <a:cs typeface="Arial"/>
              </a:rPr>
              <a:t>:</a:t>
            </a:r>
          </a:p>
          <a:p>
            <a:pPr marL="360000" marR="5715" lvl="1" indent="-180000" algn="just">
              <a:spcBef>
                <a:spcPts val="300"/>
              </a:spcBef>
              <a:spcAft>
                <a:spcPts val="300"/>
              </a:spcAft>
              <a:buFont typeface="+mj-lt"/>
              <a:buAutoNum type="alphaLcPeriod"/>
              <a:tabLst>
                <a:tab pos="193040" algn="l"/>
              </a:tabLst>
            </a:pPr>
            <a:r>
              <a:rPr lang="en-GB" sz="700" spc="-10">
                <a:latin typeface="Arial"/>
                <a:cs typeface="Arial"/>
              </a:rPr>
              <a:t>a minimum cancellation charge of 25% of the total fee for  Services as per the respective Proposal; or</a:t>
            </a:r>
          </a:p>
          <a:p>
            <a:pPr marL="360000" marR="5715" lvl="1" indent="-180000" algn="just">
              <a:spcBef>
                <a:spcPts val="300"/>
              </a:spcBef>
              <a:spcAft>
                <a:spcPts val="300"/>
              </a:spcAft>
              <a:buFont typeface="+mj-lt"/>
              <a:buAutoNum type="alphaLcPeriod"/>
              <a:tabLst>
                <a:tab pos="193040" algn="l"/>
              </a:tabLst>
            </a:pPr>
            <a:r>
              <a:rPr lang="en-GB" sz="700" spc="-10">
                <a:latin typeface="Arial"/>
                <a:cs typeface="Arial"/>
              </a:rPr>
              <a:t>the actual fees and expenses incurred by Supplier up to the  effective date of termination, together with any  unrecoverable third-party costs incurred by the Supplier  following the Supplier’s receipt of confirmation or acceptance  (oral or written) by the Client of the respective Proposal.</a:t>
            </a:r>
          </a:p>
          <a:p>
            <a:pPr marL="180000" marR="5715" algn="just">
              <a:spcBef>
                <a:spcPts val="300"/>
              </a:spcBef>
              <a:spcAft>
                <a:spcPts val="300"/>
              </a:spcAft>
              <a:tabLst>
                <a:tab pos="193040" algn="l"/>
              </a:tabLst>
            </a:pPr>
            <a:r>
              <a:rPr lang="en-GB" sz="700" spc="-5">
                <a:cs typeface="Arial"/>
              </a:rPr>
              <a:t>Subject </a:t>
            </a:r>
            <a:r>
              <a:rPr lang="en-GB" sz="700">
                <a:cs typeface="Arial"/>
              </a:rPr>
              <a:t>to </a:t>
            </a:r>
            <a:r>
              <a:rPr lang="en-GB" sz="700" spc="-5">
                <a:cs typeface="Arial"/>
              </a:rPr>
              <a:t>clause 15, </a:t>
            </a:r>
            <a:r>
              <a:rPr lang="en-GB" sz="700">
                <a:cs typeface="Arial"/>
              </a:rPr>
              <a:t>if </a:t>
            </a:r>
            <a:r>
              <a:rPr lang="en-GB" sz="700" spc="-5">
                <a:cs typeface="Arial"/>
              </a:rPr>
              <a:t>the Client delays or postpones </a:t>
            </a:r>
            <a:r>
              <a:rPr lang="en-GB" sz="700" spc="-10">
                <a:cs typeface="Arial"/>
              </a:rPr>
              <a:t>the </a:t>
            </a:r>
            <a:r>
              <a:rPr lang="en-GB" sz="700" spc="-5">
                <a:cs typeface="Arial"/>
              </a:rPr>
              <a:t>Services, the Client </a:t>
            </a:r>
            <a:r>
              <a:rPr lang="en-GB" sz="700">
                <a:cs typeface="Arial"/>
              </a:rPr>
              <a:t> </a:t>
            </a:r>
            <a:r>
              <a:rPr lang="en-GB" sz="700" spc="-5">
                <a:cs typeface="Arial"/>
              </a:rPr>
              <a:t>shall pay </a:t>
            </a:r>
            <a:r>
              <a:rPr lang="en-GB" sz="700">
                <a:cs typeface="Arial"/>
              </a:rPr>
              <a:t>for </a:t>
            </a:r>
            <a:r>
              <a:rPr lang="en-GB" sz="700" spc="-5">
                <a:cs typeface="Arial"/>
              </a:rPr>
              <a:t>any documented unrecoverable costs incurred </a:t>
            </a:r>
            <a:r>
              <a:rPr lang="en-GB" sz="700">
                <a:cs typeface="Arial"/>
              </a:rPr>
              <a:t>by </a:t>
            </a:r>
            <a:r>
              <a:rPr lang="en-GB" sz="700" spc="-5">
                <a:cs typeface="Arial"/>
              </a:rPr>
              <a:t>Supplier as a </a:t>
            </a:r>
            <a:r>
              <a:rPr lang="en-GB" sz="700">
                <a:cs typeface="Arial"/>
              </a:rPr>
              <a:t> </a:t>
            </a:r>
            <a:r>
              <a:rPr lang="en-GB" sz="700" spc="-5">
                <a:cs typeface="Arial"/>
              </a:rPr>
              <a:t>result</a:t>
            </a:r>
            <a:r>
              <a:rPr lang="en-GB" sz="700" spc="-10">
                <a:cs typeface="Arial"/>
              </a:rPr>
              <a:t> </a:t>
            </a:r>
            <a:r>
              <a:rPr lang="en-GB" sz="700">
                <a:cs typeface="Arial"/>
              </a:rPr>
              <a:t>of</a:t>
            </a:r>
            <a:r>
              <a:rPr lang="en-GB" sz="700" spc="-5">
                <a:cs typeface="Arial"/>
              </a:rPr>
              <a:t> such</a:t>
            </a:r>
            <a:r>
              <a:rPr lang="en-GB" sz="700" spc="5">
                <a:cs typeface="Arial"/>
              </a:rPr>
              <a:t> </a:t>
            </a:r>
            <a:r>
              <a:rPr lang="en-GB" sz="700" spc="-5">
                <a:cs typeface="Arial"/>
              </a:rPr>
              <a:t>delay </a:t>
            </a:r>
            <a:r>
              <a:rPr lang="en-GB" sz="700">
                <a:cs typeface="Arial"/>
              </a:rPr>
              <a:t>or</a:t>
            </a:r>
            <a:r>
              <a:rPr lang="en-GB" sz="700" spc="-10">
                <a:cs typeface="Arial"/>
              </a:rPr>
              <a:t> </a:t>
            </a:r>
            <a:r>
              <a:rPr lang="en-GB" sz="700" spc="-5">
                <a:cs typeface="Arial"/>
              </a:rPr>
              <a:t>postponement.</a:t>
            </a:r>
          </a:p>
          <a:p>
            <a:pPr marL="12700" marR="0" lvl="0" indent="0" algn="l" defTabSz="914400" rtl="0" eaLnBrk="1" fontAlgn="auto" latinLnBrk="0" hangingPunct="1">
              <a:spcBef>
                <a:spcPts val="300"/>
              </a:spcBef>
              <a:spcAft>
                <a:spcPts val="300"/>
              </a:spcAft>
              <a:buClrTx/>
              <a:buSzTx/>
              <a:buFontTx/>
              <a:buNone/>
              <a:tabLst/>
              <a:defRPr/>
            </a:pPr>
            <a:r>
              <a:rPr kumimoji="0" lang="en-GB" sz="700" b="1" i="0" u="none" strike="noStrike" kern="1200" cap="none" spc="-5" normalizeH="0" baseline="0" noProof="0">
                <a:ln>
                  <a:noFill/>
                </a:ln>
                <a:solidFill>
                  <a:prstClr val="black"/>
                </a:solidFill>
                <a:effectLst/>
                <a:uLnTx/>
                <a:uFillTx/>
                <a:latin typeface="Arial"/>
                <a:ea typeface="+mn-ea"/>
                <a:cs typeface="Arial"/>
              </a:rPr>
              <a:t>CHANGE</a:t>
            </a:r>
            <a:r>
              <a:rPr kumimoji="0" lang="en-GB" sz="700" b="1" i="0" u="none" strike="noStrike" kern="1200" cap="none" spc="-35" normalizeH="0" baseline="0" noProof="0">
                <a:ln>
                  <a:noFill/>
                </a:ln>
                <a:solidFill>
                  <a:prstClr val="black"/>
                </a:solidFill>
                <a:effectLst/>
                <a:uLnTx/>
                <a:uFillTx/>
                <a:latin typeface="Arial"/>
                <a:ea typeface="+mn-ea"/>
                <a:cs typeface="Arial"/>
              </a:rPr>
              <a:t> </a:t>
            </a:r>
            <a:r>
              <a:rPr kumimoji="0" lang="en-GB" sz="700" b="1" i="0" u="none" strike="noStrike" kern="1200" cap="none" spc="-5" normalizeH="0" baseline="0" noProof="0">
                <a:ln>
                  <a:noFill/>
                </a:ln>
                <a:solidFill>
                  <a:prstClr val="black"/>
                </a:solidFill>
                <a:effectLst/>
                <a:uLnTx/>
                <a:uFillTx/>
                <a:latin typeface="Arial"/>
                <a:ea typeface="+mn-ea"/>
                <a:cs typeface="Arial"/>
              </a:rPr>
              <a:t>CONTROL</a:t>
            </a:r>
            <a:endParaRPr lang="en-GB" sz="700">
              <a:latin typeface="Arial"/>
              <a:cs typeface="Arial"/>
            </a:endParaRPr>
          </a:p>
          <a:p>
            <a:pPr marL="180000" marR="5715" indent="-180000" algn="just">
              <a:spcBef>
                <a:spcPts val="300"/>
              </a:spcBef>
              <a:spcAft>
                <a:spcPts val="300"/>
              </a:spcAft>
              <a:buFont typeface="+mj-lt"/>
              <a:buAutoNum type="arabicPeriod" startAt="12"/>
              <a:tabLst>
                <a:tab pos="193040" algn="l"/>
              </a:tabLst>
            </a:pPr>
            <a:r>
              <a:rPr lang="en-GB" sz="700" spc="-5">
                <a:latin typeface="Arial"/>
                <a:cs typeface="Arial"/>
              </a:rPr>
              <a:t>Should either party wish to change any aspect of the Services (including adding  new services to the Services) it shall provide the other party with details of the  proposed changes in writing (a “Change Request”). Within a reasonable period  from receipt of the Change Request from the Client, and in the case of a Change  Request by the Supplier, the Supplier shall inform the Client of:</a:t>
            </a:r>
          </a:p>
          <a:p>
            <a:pPr marL="360000" marR="5715" lvl="1" indent="-180000" algn="just">
              <a:spcBef>
                <a:spcPts val="300"/>
              </a:spcBef>
              <a:spcAft>
                <a:spcPts val="300"/>
              </a:spcAft>
              <a:buFont typeface="+mj-lt"/>
              <a:buAutoNum type="alphaLcPeriod"/>
              <a:tabLst>
                <a:tab pos="193040" algn="l"/>
              </a:tabLst>
            </a:pPr>
            <a:r>
              <a:rPr lang="en-GB" sz="700" spc="-10">
                <a:latin typeface="Arial"/>
                <a:cs typeface="Arial"/>
              </a:rPr>
              <a:t>the impact of the proposed change upon the Services;</a:t>
            </a:r>
          </a:p>
          <a:p>
            <a:pPr marL="360000" marR="5715" lvl="1" indent="-180000" algn="just">
              <a:spcBef>
                <a:spcPts val="300"/>
              </a:spcBef>
              <a:spcAft>
                <a:spcPts val="300"/>
              </a:spcAft>
              <a:buFont typeface="+mj-lt"/>
              <a:buAutoNum type="alphaLcPeriod"/>
              <a:tabLst>
                <a:tab pos="193040" algn="l"/>
              </a:tabLst>
            </a:pPr>
            <a:r>
              <a:rPr lang="en-GB" sz="700" spc="-10">
                <a:latin typeface="Arial"/>
                <a:cs typeface="Arial"/>
              </a:rPr>
              <a:t>the impact of the proposed change on the price of the  Services; and</a:t>
            </a:r>
          </a:p>
          <a:p>
            <a:pPr marL="360000" marR="5715" lvl="1" indent="-180000" algn="just">
              <a:spcBef>
                <a:spcPts val="300"/>
              </a:spcBef>
              <a:spcAft>
                <a:spcPts val="300"/>
              </a:spcAft>
              <a:buFont typeface="+mj-lt"/>
              <a:buAutoNum type="alphaLcPeriod"/>
              <a:tabLst>
                <a:tab pos="193040" algn="l"/>
              </a:tabLst>
            </a:pPr>
            <a:r>
              <a:rPr lang="en-GB" sz="700" spc="-10">
                <a:latin typeface="Arial"/>
                <a:cs typeface="Arial"/>
              </a:rPr>
              <a:t>any other terms herein that may be affected by the proposed  change.</a:t>
            </a:r>
            <a:endParaRPr lang="en-GB" sz="700">
              <a:latin typeface="Arial"/>
              <a:cs typeface="Arial"/>
            </a:endParaRPr>
          </a:p>
          <a:p>
            <a:pPr marL="192405" marR="5080" indent="-180340" algn="just">
              <a:spcBef>
                <a:spcPts val="300"/>
              </a:spcBef>
              <a:spcAft>
                <a:spcPts val="300"/>
              </a:spcAft>
              <a:buFontTx/>
              <a:buAutoNum type="arabicPeriod" startAt="12"/>
              <a:tabLst>
                <a:tab pos="193040" algn="l"/>
              </a:tabLst>
            </a:pPr>
            <a:r>
              <a:rPr lang="en-GB" sz="700" spc="-10">
                <a:latin typeface="Arial"/>
                <a:cs typeface="Arial"/>
              </a:rPr>
              <a:t>T</a:t>
            </a:r>
            <a:r>
              <a:rPr lang="en-GB" sz="700" spc="-5">
                <a:latin typeface="Arial"/>
                <a:cs typeface="Arial"/>
              </a:rPr>
              <a:t>he other</a:t>
            </a:r>
            <a:r>
              <a:rPr lang="en-GB" sz="700" spc="-10">
                <a:latin typeface="Arial"/>
                <a:cs typeface="Arial"/>
              </a:rPr>
              <a:t> </a:t>
            </a:r>
            <a:r>
              <a:rPr lang="en-GB" sz="700" spc="-5">
                <a:latin typeface="Arial"/>
                <a:cs typeface="Arial"/>
              </a:rPr>
              <a:t>party</a:t>
            </a:r>
            <a:r>
              <a:rPr lang="en-GB" sz="700">
                <a:latin typeface="Arial"/>
                <a:cs typeface="Arial"/>
              </a:rPr>
              <a:t> </a:t>
            </a:r>
            <a:r>
              <a:rPr lang="en-GB" sz="700" spc="-5">
                <a:latin typeface="Arial"/>
                <a:cs typeface="Arial"/>
              </a:rPr>
              <a:t>shall</a:t>
            </a:r>
            <a:r>
              <a:rPr lang="en-GB" sz="700">
                <a:latin typeface="Arial"/>
                <a:cs typeface="Arial"/>
              </a:rPr>
              <a:t> </a:t>
            </a:r>
            <a:r>
              <a:rPr lang="en-GB" sz="700" spc="-5">
                <a:latin typeface="Arial"/>
                <a:cs typeface="Arial"/>
              </a:rPr>
              <a:t>not</a:t>
            </a:r>
            <a:r>
              <a:rPr lang="en-GB" sz="700" spc="10">
                <a:latin typeface="Arial"/>
                <a:cs typeface="Arial"/>
              </a:rPr>
              <a:t> </a:t>
            </a:r>
            <a:r>
              <a:rPr lang="en-GB" sz="700" spc="-5">
                <a:latin typeface="Arial"/>
                <a:cs typeface="Arial"/>
              </a:rPr>
              <a:t>be</a:t>
            </a:r>
            <a:r>
              <a:rPr lang="en-GB" sz="700" spc="5">
                <a:latin typeface="Arial"/>
                <a:cs typeface="Arial"/>
              </a:rPr>
              <a:t> </a:t>
            </a:r>
            <a:r>
              <a:rPr lang="en-GB" sz="700" spc="-5">
                <a:latin typeface="Arial"/>
                <a:cs typeface="Arial"/>
              </a:rPr>
              <a:t>obliged to</a:t>
            </a:r>
            <a:r>
              <a:rPr lang="en-GB" sz="700" spc="20">
                <a:latin typeface="Arial"/>
                <a:cs typeface="Arial"/>
              </a:rPr>
              <a:t> </a:t>
            </a:r>
            <a:r>
              <a:rPr lang="en-GB" sz="700" spc="-5">
                <a:latin typeface="Arial"/>
                <a:cs typeface="Arial"/>
              </a:rPr>
              <a:t>agree</a:t>
            </a:r>
            <a:r>
              <a:rPr lang="en-GB" sz="700" spc="10">
                <a:latin typeface="Arial"/>
                <a:cs typeface="Arial"/>
              </a:rPr>
              <a:t> </a:t>
            </a:r>
            <a:r>
              <a:rPr lang="en-GB" sz="700" spc="-5">
                <a:latin typeface="Arial"/>
                <a:cs typeface="Arial"/>
              </a:rPr>
              <a:t>a</a:t>
            </a:r>
            <a:r>
              <a:rPr lang="en-GB" sz="700" spc="-10">
                <a:latin typeface="Arial"/>
                <a:cs typeface="Arial"/>
              </a:rPr>
              <a:t> </a:t>
            </a:r>
            <a:r>
              <a:rPr lang="en-GB" sz="700" spc="-5">
                <a:latin typeface="Arial"/>
                <a:cs typeface="Arial"/>
              </a:rPr>
              <a:t>Change</a:t>
            </a:r>
            <a:r>
              <a:rPr lang="en-GB" sz="700" spc="10">
                <a:latin typeface="Arial"/>
                <a:cs typeface="Arial"/>
              </a:rPr>
              <a:t> </a:t>
            </a:r>
            <a:r>
              <a:rPr lang="en-GB" sz="700" spc="-5">
                <a:latin typeface="Arial"/>
                <a:cs typeface="Arial"/>
              </a:rPr>
              <a:t>Request.</a:t>
            </a:r>
          </a:p>
          <a:p>
            <a:pPr marL="12065" marR="5080" algn="just">
              <a:spcBef>
                <a:spcPts val="300"/>
              </a:spcBef>
              <a:spcAft>
                <a:spcPts val="300"/>
              </a:spcAft>
              <a:tabLst>
                <a:tab pos="193040" algn="l"/>
              </a:tabLst>
            </a:pPr>
            <a:r>
              <a:rPr lang="en-GB" sz="700" b="1" spc="-5">
                <a:latin typeface="Arial"/>
                <a:cs typeface="Arial"/>
              </a:rPr>
              <a:t>RESEARCH OBLIGATIONS</a:t>
            </a:r>
          </a:p>
          <a:p>
            <a:pPr marL="180000" marR="5080" indent="-180000" algn="just">
              <a:spcBef>
                <a:spcPts val="300"/>
              </a:spcBef>
              <a:spcAft>
                <a:spcPts val="300"/>
              </a:spcAft>
              <a:buFont typeface="+mj-lt"/>
              <a:buAutoNum type="arabicPeriod" startAt="14"/>
              <a:tabLst>
                <a:tab pos="193040" algn="l"/>
              </a:tabLst>
            </a:pPr>
            <a:r>
              <a:rPr lang="en-GB" sz="700" spc="-5">
                <a:latin typeface="Arial"/>
                <a:cs typeface="Arial"/>
              </a:rPr>
              <a:t>Supplier follows the requirements of the Market Research Society (MRS) Code  of Conduct, the International Chamber of Commerce (ICC) and ESOMAR and  the disclosure rules set by the British Polling Council (BPC) (where applicable),  as amended by these T&amp;Cs. In addition, Supplier is accredited to the quality  standard ISO 20252, ISO 9001 and ISO 27001 details of which are available on  request.</a:t>
            </a:r>
          </a:p>
          <a:p>
            <a:pPr marL="180000" marR="5080" indent="-180000" algn="just">
              <a:spcBef>
                <a:spcPts val="300"/>
              </a:spcBef>
              <a:spcAft>
                <a:spcPts val="300"/>
              </a:spcAft>
              <a:buFont typeface="+mj-lt"/>
              <a:buAutoNum type="arabicPeriod" startAt="14"/>
              <a:tabLst>
                <a:tab pos="193040" algn="l"/>
              </a:tabLst>
            </a:pPr>
            <a:r>
              <a:rPr lang="en-GB" sz="700" spc="-5">
                <a:latin typeface="Arial"/>
                <a:cs typeface="Arial"/>
              </a:rPr>
              <a:t>Whilst </a:t>
            </a:r>
            <a:r>
              <a:rPr lang="en-GB" sz="700" spc="-10">
                <a:latin typeface="Arial"/>
                <a:cs typeface="Arial"/>
              </a:rPr>
              <a:t>the </a:t>
            </a:r>
            <a:r>
              <a:rPr lang="en-GB" sz="700" spc="-5">
                <a:latin typeface="Arial"/>
                <a:cs typeface="Arial"/>
              </a:rPr>
              <a:t>Supplier will </a:t>
            </a:r>
            <a:r>
              <a:rPr lang="en-GB" sz="700" spc="-10">
                <a:latin typeface="Arial"/>
                <a:cs typeface="Arial"/>
              </a:rPr>
              <a:t>use </a:t>
            </a:r>
            <a:r>
              <a:rPr lang="en-GB" sz="700" spc="-5">
                <a:latin typeface="Arial"/>
                <a:cs typeface="Arial"/>
              </a:rPr>
              <a:t>all reasonable endeavours to deliver the Services </a:t>
            </a:r>
            <a:r>
              <a:rPr lang="en-GB" sz="700">
                <a:latin typeface="Arial"/>
                <a:cs typeface="Arial"/>
              </a:rPr>
              <a:t> </a:t>
            </a:r>
            <a:r>
              <a:rPr lang="en-GB" sz="700" spc="-5">
                <a:latin typeface="Arial"/>
                <a:cs typeface="Arial"/>
              </a:rPr>
              <a:t>within the agreed timing, under no circumstances will it </a:t>
            </a:r>
            <a:r>
              <a:rPr lang="en-GB" sz="700">
                <a:latin typeface="Arial"/>
                <a:cs typeface="Arial"/>
              </a:rPr>
              <a:t>be </a:t>
            </a:r>
            <a:r>
              <a:rPr lang="en-GB" sz="700" spc="-5">
                <a:latin typeface="Arial"/>
                <a:cs typeface="Arial"/>
              </a:rPr>
              <a:t>responsible for </a:t>
            </a:r>
            <a:r>
              <a:rPr lang="en-GB" sz="700">
                <a:latin typeface="Arial"/>
                <a:cs typeface="Arial"/>
              </a:rPr>
              <a:t>any </a:t>
            </a:r>
            <a:r>
              <a:rPr lang="en-GB" sz="700" spc="5">
                <a:latin typeface="Arial"/>
                <a:cs typeface="Arial"/>
              </a:rPr>
              <a:t> </a:t>
            </a:r>
            <a:r>
              <a:rPr lang="en-GB" sz="700" spc="-5">
                <a:latin typeface="Arial"/>
                <a:cs typeface="Arial"/>
              </a:rPr>
              <a:t>delays, including but not limited to delays caused by the Supplier’s vendors and </a:t>
            </a:r>
            <a:r>
              <a:rPr lang="en-GB" sz="700" spc="-180">
                <a:latin typeface="Arial"/>
                <a:cs typeface="Arial"/>
              </a:rPr>
              <a:t> </a:t>
            </a:r>
            <a:r>
              <a:rPr lang="en-GB" sz="700" spc="-5">
                <a:latin typeface="Arial"/>
                <a:cs typeface="Arial"/>
              </a:rPr>
              <a:t>subcontractors.</a:t>
            </a:r>
          </a:p>
          <a:p>
            <a:pPr marL="180000" marR="5080" indent="-180000" algn="just">
              <a:spcBef>
                <a:spcPts val="300"/>
              </a:spcBef>
              <a:spcAft>
                <a:spcPts val="300"/>
              </a:spcAft>
              <a:buFont typeface="+mj-lt"/>
              <a:buAutoNum type="arabicPeriod" startAt="14"/>
              <a:tabLst>
                <a:tab pos="193040" algn="l"/>
              </a:tabLst>
            </a:pPr>
            <a:r>
              <a:rPr lang="en-GB" sz="700">
                <a:latin typeface="Arial"/>
                <a:cs typeface="Arial"/>
              </a:rPr>
              <a:t>From time to time, Supplier may, where appropriate, subcontract work on the  Services to one of its approved suppliers, subsidiaries or affiliates located in and  outside the UK. Where requested, Supplier will inform the Client about the  identity of its approved suppliers.</a:t>
            </a:r>
          </a:p>
          <a:p>
            <a:pPr marL="180000" marR="5080" indent="-180000" algn="just">
              <a:spcBef>
                <a:spcPts val="300"/>
              </a:spcBef>
              <a:spcAft>
                <a:spcPts val="300"/>
              </a:spcAft>
              <a:buFont typeface="+mj-lt"/>
              <a:buAutoNum type="arabicPeriod" startAt="14"/>
              <a:tabLst>
                <a:tab pos="193040" algn="l"/>
              </a:tabLst>
            </a:pPr>
            <a:endParaRPr lang="en-GB" sz="700">
              <a:latin typeface="Arial"/>
              <a:cs typeface="Arial"/>
            </a:endParaRPr>
          </a:p>
          <a:p>
            <a:pPr marL="180000" marR="5080" indent="-180000" algn="just">
              <a:spcBef>
                <a:spcPts val="300"/>
              </a:spcBef>
              <a:spcAft>
                <a:spcPts val="300"/>
              </a:spcAft>
              <a:buFont typeface="+mj-lt"/>
              <a:buAutoNum type="arabicPeriod" startAt="14"/>
              <a:tabLst>
                <a:tab pos="193040" algn="l"/>
              </a:tabLst>
            </a:pPr>
            <a:endParaRPr lang="en-GB" sz="700" spc="-5">
              <a:latin typeface="Arial"/>
              <a:cs typeface="Arial"/>
            </a:endParaRPr>
          </a:p>
          <a:p>
            <a:pPr marL="192405" marR="5080" indent="-180340" algn="just">
              <a:spcBef>
                <a:spcPts val="300"/>
              </a:spcBef>
              <a:spcAft>
                <a:spcPts val="300"/>
              </a:spcAft>
              <a:buAutoNum type="arabicPeriod" startAt="14"/>
              <a:tabLst>
                <a:tab pos="193040" algn="l"/>
              </a:tabLst>
            </a:pPr>
            <a:endParaRPr lang="en-GB" sz="700">
              <a:latin typeface="Arial"/>
              <a:cs typeface="Arial"/>
            </a:endParaRPr>
          </a:p>
          <a:p>
            <a:pPr marL="12700" marR="5080" algn="just">
              <a:spcBef>
                <a:spcPts val="300"/>
              </a:spcBef>
              <a:spcAft>
                <a:spcPts val="300"/>
              </a:spcAft>
            </a:pPr>
            <a:endParaRPr lang="en-GB" sz="700">
              <a:latin typeface="Arial"/>
              <a:cs typeface="Arial"/>
            </a:endParaRPr>
          </a:p>
        </p:txBody>
      </p:sp>
      <p:sp>
        <p:nvSpPr>
          <p:cNvPr id="8" name="object 3">
            <a:extLst>
              <a:ext uri="{FF2B5EF4-FFF2-40B4-BE49-F238E27FC236}">
                <a16:creationId xmlns:a16="http://schemas.microsoft.com/office/drawing/2014/main" id="{011930D8-B78A-4C03-9416-B35B1583E7D7}"/>
              </a:ext>
            </a:extLst>
          </p:cNvPr>
          <p:cNvSpPr txBox="1"/>
          <p:nvPr/>
        </p:nvSpPr>
        <p:spPr>
          <a:xfrm>
            <a:off x="437229" y="213846"/>
            <a:ext cx="9859295" cy="105157"/>
          </a:xfrm>
          <a:prstGeom prst="rect">
            <a:avLst/>
          </a:prstGeom>
        </p:spPr>
        <p:txBody>
          <a:bodyPr vert="horz" wrap="square" lIns="0" tIns="12700" rIns="0" bIns="0" rtlCol="0">
            <a:spAutoFit/>
          </a:bodyPr>
          <a:lstStyle/>
          <a:p>
            <a:pPr marL="12700">
              <a:spcBef>
                <a:spcPts val="100"/>
              </a:spcBef>
            </a:pPr>
            <a:r>
              <a:rPr sz="600" b="1">
                <a:solidFill>
                  <a:prstClr val="black"/>
                </a:solidFill>
                <a:highlight>
                  <a:srgbClr val="FFFF00"/>
                </a:highlight>
                <a:cs typeface="Arial"/>
              </a:rPr>
              <a:t>THESE</a:t>
            </a:r>
            <a:r>
              <a:rPr sz="600" b="1" spc="-10">
                <a:solidFill>
                  <a:prstClr val="black"/>
                </a:solidFill>
                <a:highlight>
                  <a:srgbClr val="FFFF00"/>
                </a:highlight>
                <a:cs typeface="Arial"/>
              </a:rPr>
              <a:t> </a:t>
            </a:r>
            <a:r>
              <a:rPr sz="600" b="1" spc="-5">
                <a:solidFill>
                  <a:prstClr val="black"/>
                </a:solidFill>
                <a:highlight>
                  <a:srgbClr val="FFFF00"/>
                </a:highlight>
                <a:cs typeface="Arial"/>
              </a:rPr>
              <a:t>TERMS </a:t>
            </a:r>
            <a:r>
              <a:rPr sz="600" b="1">
                <a:solidFill>
                  <a:prstClr val="black"/>
                </a:solidFill>
                <a:highlight>
                  <a:srgbClr val="FFFF00"/>
                </a:highlight>
                <a:cs typeface="Arial"/>
              </a:rPr>
              <a:t>TO</a:t>
            </a:r>
            <a:r>
              <a:rPr sz="600" b="1" spc="-5">
                <a:solidFill>
                  <a:prstClr val="black"/>
                </a:solidFill>
                <a:highlight>
                  <a:srgbClr val="FFFF00"/>
                </a:highlight>
                <a:cs typeface="Arial"/>
              </a:rPr>
              <a:t> </a:t>
            </a:r>
            <a:r>
              <a:rPr sz="600" b="1">
                <a:solidFill>
                  <a:prstClr val="black"/>
                </a:solidFill>
                <a:highlight>
                  <a:srgbClr val="FFFF00"/>
                </a:highlight>
                <a:cs typeface="Arial"/>
              </a:rPr>
              <a:t>BE</a:t>
            </a:r>
            <a:r>
              <a:rPr sz="600" b="1" spc="10">
                <a:solidFill>
                  <a:prstClr val="black"/>
                </a:solidFill>
                <a:highlight>
                  <a:srgbClr val="FFFF00"/>
                </a:highlight>
                <a:cs typeface="Arial"/>
              </a:rPr>
              <a:t> </a:t>
            </a:r>
            <a:r>
              <a:rPr sz="600" b="1">
                <a:solidFill>
                  <a:prstClr val="black"/>
                </a:solidFill>
                <a:highlight>
                  <a:srgbClr val="FFFF00"/>
                </a:highlight>
                <a:cs typeface="Arial"/>
              </a:rPr>
              <a:t>USED</a:t>
            </a:r>
            <a:r>
              <a:rPr sz="600" b="1" spc="-10">
                <a:solidFill>
                  <a:prstClr val="black"/>
                </a:solidFill>
                <a:highlight>
                  <a:srgbClr val="FFFF00"/>
                </a:highlight>
                <a:cs typeface="Arial"/>
              </a:rPr>
              <a:t> </a:t>
            </a:r>
            <a:r>
              <a:rPr sz="600" b="1" spc="-5">
                <a:solidFill>
                  <a:prstClr val="black"/>
                </a:solidFill>
                <a:highlight>
                  <a:srgbClr val="FFFF00"/>
                </a:highlight>
                <a:cs typeface="Arial"/>
              </a:rPr>
              <a:t>FOR</a:t>
            </a:r>
            <a:r>
              <a:rPr sz="600" b="1" spc="5">
                <a:solidFill>
                  <a:prstClr val="black"/>
                </a:solidFill>
                <a:highlight>
                  <a:srgbClr val="FFFF00"/>
                </a:highlight>
                <a:cs typeface="Arial"/>
              </a:rPr>
              <a:t> </a:t>
            </a:r>
            <a:r>
              <a:rPr sz="600" b="1" spc="-5">
                <a:solidFill>
                  <a:prstClr val="black"/>
                </a:solidFill>
                <a:highlight>
                  <a:srgbClr val="FFFF00"/>
                </a:highlight>
                <a:cs typeface="Arial"/>
              </a:rPr>
              <a:t>ALL RESEARCH</a:t>
            </a:r>
            <a:r>
              <a:rPr sz="600" b="1" spc="-10">
                <a:solidFill>
                  <a:prstClr val="black"/>
                </a:solidFill>
                <a:highlight>
                  <a:srgbClr val="FFFF00"/>
                </a:highlight>
                <a:cs typeface="Arial"/>
              </a:rPr>
              <a:t> </a:t>
            </a:r>
            <a:r>
              <a:rPr sz="600" b="1" spc="-5">
                <a:solidFill>
                  <a:prstClr val="black"/>
                </a:solidFill>
                <a:highlight>
                  <a:srgbClr val="FFFF00"/>
                </a:highlight>
                <a:cs typeface="Arial"/>
              </a:rPr>
              <a:t>PROJECTS. </a:t>
            </a:r>
            <a:r>
              <a:rPr sz="600" b="1">
                <a:solidFill>
                  <a:prstClr val="black"/>
                </a:solidFill>
                <a:highlight>
                  <a:srgbClr val="FFFF00"/>
                </a:highlight>
                <a:cs typeface="Arial"/>
              </a:rPr>
              <a:t>WHERE</a:t>
            </a:r>
            <a:r>
              <a:rPr sz="600" b="1" spc="-5">
                <a:solidFill>
                  <a:prstClr val="black"/>
                </a:solidFill>
                <a:highlight>
                  <a:srgbClr val="FFFF00"/>
                </a:highlight>
                <a:cs typeface="Arial"/>
              </a:rPr>
              <a:t> </a:t>
            </a:r>
            <a:r>
              <a:rPr sz="600" b="1">
                <a:solidFill>
                  <a:prstClr val="black"/>
                </a:solidFill>
                <a:highlight>
                  <a:srgbClr val="FFFF00"/>
                </a:highlight>
                <a:cs typeface="Arial"/>
              </a:rPr>
              <a:t>THE</a:t>
            </a:r>
            <a:r>
              <a:rPr sz="600" b="1" spc="-5">
                <a:solidFill>
                  <a:prstClr val="black"/>
                </a:solidFill>
                <a:highlight>
                  <a:srgbClr val="FFFF00"/>
                </a:highlight>
                <a:cs typeface="Arial"/>
              </a:rPr>
              <a:t> PROJECT </a:t>
            </a:r>
            <a:r>
              <a:rPr sz="600" b="1">
                <a:solidFill>
                  <a:prstClr val="black"/>
                </a:solidFill>
                <a:highlight>
                  <a:srgbClr val="FFFF00"/>
                </a:highlight>
                <a:cs typeface="Arial"/>
              </a:rPr>
              <a:t>IS</a:t>
            </a:r>
            <a:r>
              <a:rPr sz="600" b="1" spc="5">
                <a:solidFill>
                  <a:prstClr val="black"/>
                </a:solidFill>
                <a:highlight>
                  <a:srgbClr val="FFFF00"/>
                </a:highlight>
                <a:cs typeface="Arial"/>
              </a:rPr>
              <a:t> </a:t>
            </a:r>
            <a:r>
              <a:rPr sz="600" b="1" spc="-5">
                <a:solidFill>
                  <a:prstClr val="black"/>
                </a:solidFill>
                <a:highlight>
                  <a:srgbClr val="FFFF00"/>
                </a:highlight>
                <a:cs typeface="Arial"/>
              </a:rPr>
              <a:t>NOT</a:t>
            </a:r>
            <a:r>
              <a:rPr sz="600" b="1">
                <a:solidFill>
                  <a:prstClr val="black"/>
                </a:solidFill>
                <a:highlight>
                  <a:srgbClr val="FFFF00"/>
                </a:highlight>
                <a:cs typeface="Arial"/>
              </a:rPr>
              <a:t> </a:t>
            </a:r>
            <a:r>
              <a:rPr sz="600" b="1" spc="-5">
                <a:solidFill>
                  <a:prstClr val="black"/>
                </a:solidFill>
                <a:highlight>
                  <a:srgbClr val="FFFF00"/>
                </a:highlight>
                <a:cs typeface="Arial"/>
              </a:rPr>
              <a:t>RUN</a:t>
            </a:r>
            <a:r>
              <a:rPr sz="600" b="1">
                <a:solidFill>
                  <a:prstClr val="black"/>
                </a:solidFill>
                <a:highlight>
                  <a:srgbClr val="FFFF00"/>
                </a:highlight>
                <a:cs typeface="Arial"/>
              </a:rPr>
              <a:t> </a:t>
            </a:r>
            <a:r>
              <a:rPr sz="600" b="1" spc="-10">
                <a:solidFill>
                  <a:prstClr val="black"/>
                </a:solidFill>
                <a:highlight>
                  <a:srgbClr val="FFFF00"/>
                </a:highlight>
                <a:cs typeface="Arial"/>
              </a:rPr>
              <a:t>AS</a:t>
            </a:r>
            <a:r>
              <a:rPr lang="en-GB" sz="600" b="1" spc="-10">
                <a:solidFill>
                  <a:prstClr val="black"/>
                </a:solidFill>
                <a:highlight>
                  <a:srgbClr val="FFFF00"/>
                </a:highlight>
                <a:cs typeface="Arial"/>
              </a:rPr>
              <a:t> </a:t>
            </a:r>
            <a:r>
              <a:rPr lang="en-GB" sz="600" b="1" spc="-5">
                <a:highlight>
                  <a:srgbClr val="FFFF00"/>
                </a:highlight>
                <a:latin typeface="Arial"/>
                <a:cs typeface="Arial"/>
              </a:rPr>
              <a:t>RESEARCH,</a:t>
            </a:r>
            <a:r>
              <a:rPr lang="en-GB" sz="600" b="1" spc="10">
                <a:highlight>
                  <a:srgbClr val="FFFF00"/>
                </a:highlight>
                <a:latin typeface="Arial"/>
                <a:cs typeface="Arial"/>
              </a:rPr>
              <a:t> </a:t>
            </a:r>
            <a:r>
              <a:rPr lang="en-GB" sz="600" b="1" spc="-5">
                <a:highlight>
                  <a:srgbClr val="FFFF00"/>
                </a:highlight>
                <a:latin typeface="Arial"/>
                <a:cs typeface="Arial"/>
              </a:rPr>
              <a:t>PLEASE</a:t>
            </a:r>
            <a:r>
              <a:rPr lang="en-GB" sz="600" b="1">
                <a:highlight>
                  <a:srgbClr val="FFFF00"/>
                </a:highlight>
                <a:latin typeface="Arial"/>
                <a:cs typeface="Arial"/>
              </a:rPr>
              <a:t> </a:t>
            </a:r>
            <a:r>
              <a:rPr lang="en-GB" sz="600" b="1" spc="-5">
                <a:highlight>
                  <a:srgbClr val="FFFF00"/>
                </a:highlight>
                <a:latin typeface="Arial"/>
                <a:cs typeface="Arial"/>
              </a:rPr>
              <a:t>CONFIRM </a:t>
            </a:r>
            <a:r>
              <a:rPr lang="en-GB" sz="600" b="1">
                <a:highlight>
                  <a:srgbClr val="FFFF00"/>
                </a:highlight>
                <a:latin typeface="Arial"/>
                <a:cs typeface="Arial"/>
              </a:rPr>
              <a:t>WITH</a:t>
            </a:r>
            <a:r>
              <a:rPr lang="en-GB" sz="600" b="1" spc="-10">
                <a:highlight>
                  <a:srgbClr val="FFFF00"/>
                </a:highlight>
                <a:latin typeface="Arial"/>
                <a:cs typeface="Arial"/>
              </a:rPr>
              <a:t> </a:t>
            </a:r>
            <a:r>
              <a:rPr lang="en-GB" sz="600" b="1" spc="-5">
                <a:highlight>
                  <a:srgbClr val="FFFF00"/>
                </a:highlight>
                <a:latin typeface="Arial"/>
                <a:cs typeface="Arial"/>
              </a:rPr>
              <a:t>BES</a:t>
            </a:r>
            <a:r>
              <a:rPr lang="en-GB" sz="600" b="1" spc="15">
                <a:highlight>
                  <a:srgbClr val="FFFF00"/>
                </a:highlight>
                <a:latin typeface="Arial"/>
                <a:cs typeface="Arial"/>
              </a:rPr>
              <a:t> </a:t>
            </a:r>
            <a:r>
              <a:rPr lang="en-GB" sz="600" b="1" spc="-10">
                <a:highlight>
                  <a:srgbClr val="FFFF00"/>
                </a:highlight>
                <a:latin typeface="Arial"/>
                <a:cs typeface="Arial"/>
              </a:rPr>
              <a:t>REP</a:t>
            </a:r>
            <a:r>
              <a:rPr lang="en-GB" sz="600" b="1" spc="15">
                <a:highlight>
                  <a:srgbClr val="FFFF00"/>
                </a:highlight>
                <a:latin typeface="Arial"/>
                <a:cs typeface="Arial"/>
              </a:rPr>
              <a:t> </a:t>
            </a:r>
            <a:r>
              <a:rPr lang="en-GB" sz="600" b="1">
                <a:highlight>
                  <a:srgbClr val="FFFF00"/>
                </a:highlight>
                <a:latin typeface="Arial"/>
                <a:cs typeface="Arial"/>
              </a:rPr>
              <a:t>&amp;</a:t>
            </a:r>
            <a:r>
              <a:rPr lang="en-GB" sz="600" b="1" spc="-10">
                <a:highlight>
                  <a:srgbClr val="FFFF00"/>
                </a:highlight>
                <a:latin typeface="Arial"/>
                <a:cs typeface="Arial"/>
              </a:rPr>
              <a:t> </a:t>
            </a:r>
            <a:r>
              <a:rPr lang="en-GB" sz="600" b="1" spc="-5">
                <a:highlight>
                  <a:srgbClr val="FFFF00"/>
                </a:highlight>
                <a:latin typeface="Arial"/>
                <a:cs typeface="Arial"/>
              </a:rPr>
              <a:t>CONTACT</a:t>
            </a:r>
            <a:r>
              <a:rPr lang="en-GB" sz="600" b="1" spc="5">
                <a:highlight>
                  <a:srgbClr val="FFFF00"/>
                </a:highlight>
                <a:latin typeface="Arial"/>
                <a:cs typeface="Arial"/>
              </a:rPr>
              <a:t> </a:t>
            </a:r>
            <a:r>
              <a:rPr lang="en-GB" sz="600" b="1" spc="-5">
                <a:highlight>
                  <a:srgbClr val="FFFF00"/>
                </a:highlight>
                <a:latin typeface="Arial"/>
                <a:cs typeface="Arial"/>
              </a:rPr>
              <a:t>LEGAL</a:t>
            </a:r>
            <a:r>
              <a:rPr lang="en-GB" sz="600" b="1" spc="10">
                <a:highlight>
                  <a:srgbClr val="FFFF00"/>
                </a:highlight>
                <a:latin typeface="Arial"/>
                <a:cs typeface="Arial"/>
              </a:rPr>
              <a:t> </a:t>
            </a:r>
            <a:r>
              <a:rPr lang="en-GB" sz="600" b="1" spc="-5">
                <a:highlight>
                  <a:srgbClr val="FFFF00"/>
                </a:highlight>
                <a:latin typeface="Arial"/>
                <a:cs typeface="Arial"/>
              </a:rPr>
              <a:t>FOR</a:t>
            </a:r>
            <a:r>
              <a:rPr lang="en-GB" sz="600" b="1" spc="10">
                <a:highlight>
                  <a:srgbClr val="FFFF00"/>
                </a:highlight>
                <a:latin typeface="Arial"/>
                <a:cs typeface="Arial"/>
              </a:rPr>
              <a:t> </a:t>
            </a:r>
            <a:r>
              <a:rPr lang="en-GB" sz="600" b="1" spc="-5">
                <a:highlight>
                  <a:srgbClr val="FFFF00"/>
                </a:highlight>
                <a:latin typeface="Arial"/>
                <a:cs typeface="Arial"/>
              </a:rPr>
              <a:t>NON-RESEARCH</a:t>
            </a:r>
            <a:r>
              <a:rPr lang="en-GB" sz="600" b="1" spc="-10">
                <a:highlight>
                  <a:srgbClr val="FFFF00"/>
                </a:highlight>
                <a:latin typeface="Arial"/>
                <a:cs typeface="Arial"/>
              </a:rPr>
              <a:t> </a:t>
            </a:r>
            <a:r>
              <a:rPr lang="en-GB" sz="600" b="1" spc="-5">
                <a:highlight>
                  <a:srgbClr val="FFFF00"/>
                </a:highlight>
                <a:latin typeface="Arial"/>
                <a:cs typeface="Arial"/>
              </a:rPr>
              <a:t>TERMS.</a:t>
            </a:r>
            <a:endParaRPr lang="en-GB" sz="600">
              <a:highlight>
                <a:srgbClr val="FFFF00"/>
              </a:highlight>
              <a:latin typeface="Arial"/>
              <a:cs typeface="Arial"/>
            </a:endParaRPr>
          </a:p>
        </p:txBody>
      </p:sp>
    </p:spTree>
    <p:extLst>
      <p:ext uri="{BB962C8B-B14F-4D97-AF65-F5344CB8AC3E}">
        <p14:creationId xmlns:p14="http://schemas.microsoft.com/office/powerpoint/2010/main" val="3359874545"/>
      </p:ext>
    </p:extLst>
  </p:cSld>
  <p:clrMapOvr>
    <a:masterClrMapping/>
  </p:clrMapOvr>
  <p:extLst>
    <p:ext uri="{DCECCB84-F9BA-43D5-87BE-67443E8EF086}">
      <p15:sldGuideLst xmlns:p15="http://schemas.microsoft.com/office/powerpoint/2012/main"/>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T&amp;C2">
    <p:spTree>
      <p:nvGrpSpPr>
        <p:cNvPr id="1" name=""/>
        <p:cNvGrpSpPr/>
        <p:nvPr/>
      </p:nvGrpSpPr>
      <p:grpSpPr>
        <a:xfrm>
          <a:off x="0" y="0"/>
          <a:ext cx="0" cy="0"/>
          <a:chOff x="0" y="0"/>
          <a:chExt cx="0" cy="0"/>
        </a:xfrm>
      </p:grpSpPr>
      <p:sp>
        <p:nvSpPr>
          <p:cNvPr id="11" name="Slide Number Placeholder 15">
            <a:extLst>
              <a:ext uri="{FF2B5EF4-FFF2-40B4-BE49-F238E27FC236}">
                <a16:creationId xmlns:a16="http://schemas.microsoft.com/office/drawing/2014/main" id="{8D12899D-1C8B-4BF7-9004-B8652304FB39}"/>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5" name="object 27">
            <a:extLst>
              <a:ext uri="{FF2B5EF4-FFF2-40B4-BE49-F238E27FC236}">
                <a16:creationId xmlns:a16="http://schemas.microsoft.com/office/drawing/2014/main" id="{D4587787-16C8-46AC-95EA-ED9773321031}"/>
              </a:ext>
              <a:ext uri="{C183D7F6-B498-43B3-948B-1728B52AA6E4}">
                <adec:decorative xmlns:adec="http://schemas.microsoft.com/office/drawing/2017/decorative" val="1"/>
              </a:ext>
            </a:extLst>
          </p:cNvPr>
          <p:cNvSpPr txBox="1">
            <a:spLocks/>
          </p:cNvSpPr>
          <p:nvPr/>
        </p:nvSpPr>
        <p:spPr>
          <a:xfrm>
            <a:off x="442913" y="78156"/>
            <a:ext cx="1582737" cy="94257"/>
          </a:xfrm>
          <a:prstGeom prst="rect">
            <a:avLst/>
          </a:prstGeom>
        </p:spPr>
        <p:txBody>
          <a:bodyPr vert="horz" wrap="square" lIns="0" tIns="1905" rIns="0" bIns="0" rtlCol="0">
            <a:spAutoFit/>
          </a:bodyPr>
          <a:lstStyle>
            <a:defPPr>
              <a:defRPr lang="en-US"/>
            </a:defPPr>
            <a:lvl1pPr marL="0" algn="l" defTabSz="914400" rtl="0" eaLnBrk="1" latinLnBrk="0" hangingPunct="1">
              <a:defRPr sz="800" b="0" i="0" kern="1200">
                <a:solidFill>
                  <a:schemeClr val="tx1"/>
                </a:solidFill>
                <a:latin typeface="Times New Roman"/>
                <a:ea typeface="+mn-ea"/>
                <a:cs typeface="Times New Roman"/>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marR="0" lvl="0" indent="0" algn="l" defTabSz="914400" rtl="0" eaLnBrk="1" fontAlgn="auto" latinLnBrk="0" hangingPunct="1">
              <a:lnSpc>
                <a:spcPct val="100000"/>
              </a:lnSpc>
              <a:spcBef>
                <a:spcPts val="15"/>
              </a:spcBef>
              <a:spcAft>
                <a:spcPts val="0"/>
              </a:spcAft>
              <a:buClrTx/>
              <a:buSzTx/>
              <a:buFontTx/>
              <a:buNone/>
              <a:tabLst/>
              <a:defRPr/>
            </a:pPr>
            <a:r>
              <a:rPr kumimoji="0" lang="en-GB" sz="600" b="0" i="1" u="none" strike="noStrike" kern="1200" cap="none" spc="-5" normalizeH="0" baseline="0" noProof="0">
                <a:ln>
                  <a:noFill/>
                </a:ln>
                <a:effectLst/>
                <a:uLnTx/>
                <a:uFillTx/>
                <a:latin typeface="+mn-lt"/>
                <a:ea typeface="+mn-ea"/>
                <a:cs typeface="Times New Roman"/>
              </a:rPr>
              <a:t>Version</a:t>
            </a:r>
            <a:r>
              <a:rPr kumimoji="0" lang="en-GB" sz="600" b="0" i="1" u="none" strike="noStrike" kern="1200" cap="none" spc="-30" normalizeH="0" baseline="0" noProof="0">
                <a:ln>
                  <a:noFill/>
                </a:ln>
                <a:effectLst/>
                <a:uLnTx/>
                <a:uFillTx/>
                <a:latin typeface="+mn-lt"/>
                <a:ea typeface="+mn-ea"/>
                <a:cs typeface="Times New Roman"/>
              </a:rPr>
              <a:t> </a:t>
            </a:r>
            <a:r>
              <a:rPr kumimoji="0" lang="en-GB" sz="600" b="0" i="1" u="none" strike="noStrike" kern="1200" cap="none" spc="0" normalizeH="0" baseline="0" noProof="0">
                <a:ln>
                  <a:noFill/>
                </a:ln>
                <a:effectLst/>
                <a:uLnTx/>
                <a:uFillTx/>
                <a:latin typeface="+mn-lt"/>
                <a:ea typeface="+mn-ea"/>
                <a:cs typeface="Times New Roman"/>
              </a:rPr>
              <a:t>10.</a:t>
            </a:r>
            <a:r>
              <a:rPr kumimoji="0" lang="en-GB" sz="600" b="0" i="1" u="none" strike="noStrike" kern="1200" cap="none" spc="-20" normalizeH="0" baseline="0" noProof="0">
                <a:ln>
                  <a:noFill/>
                </a:ln>
                <a:effectLst/>
                <a:uLnTx/>
                <a:uFillTx/>
                <a:latin typeface="+mn-lt"/>
                <a:ea typeface="+mn-ea"/>
                <a:cs typeface="Times New Roman"/>
              </a:rPr>
              <a:t> </a:t>
            </a:r>
            <a:r>
              <a:rPr kumimoji="0" lang="en-GB" sz="600" b="0" i="1" u="none" strike="noStrike" kern="1200" cap="none" spc="-5" normalizeH="0" baseline="0" noProof="0">
                <a:ln>
                  <a:noFill/>
                </a:ln>
                <a:effectLst/>
                <a:uLnTx/>
                <a:uFillTx/>
                <a:latin typeface="+mn-lt"/>
                <a:ea typeface="+mn-ea"/>
                <a:cs typeface="Times New Roman"/>
              </a:rPr>
              <a:t>January.22</a:t>
            </a:r>
          </a:p>
        </p:txBody>
      </p:sp>
      <p:sp>
        <p:nvSpPr>
          <p:cNvPr id="4" name="object 4">
            <a:extLst>
              <a:ext uri="{FF2B5EF4-FFF2-40B4-BE49-F238E27FC236}">
                <a16:creationId xmlns:a16="http://schemas.microsoft.com/office/drawing/2014/main" id="{8CB0B0AD-4BD6-4FD5-9770-78ECD51CC697}"/>
              </a:ext>
            </a:extLst>
          </p:cNvPr>
          <p:cNvSpPr txBox="1"/>
          <p:nvPr/>
        </p:nvSpPr>
        <p:spPr>
          <a:xfrm>
            <a:off x="442913" y="431289"/>
            <a:ext cx="11306175" cy="5525373"/>
          </a:xfrm>
          <a:prstGeom prst="rect">
            <a:avLst/>
          </a:prstGeom>
        </p:spPr>
        <p:txBody>
          <a:bodyPr vert="horz" wrap="square" lIns="0" tIns="19685" rIns="0" bIns="0" numCol="3" spcCol="360000" rtlCol="0">
            <a:noAutofit/>
          </a:bodyPr>
          <a:lstStyle/>
          <a:p>
            <a:pPr marL="180000" marR="5715" indent="-180000" algn="just">
              <a:spcBef>
                <a:spcPts val="300"/>
              </a:spcBef>
              <a:spcAft>
                <a:spcPts val="300"/>
              </a:spcAft>
              <a:buFont typeface="+mj-lt"/>
              <a:buAutoNum type="arabicPeriod" startAt="17"/>
              <a:tabLst>
                <a:tab pos="193040" algn="l"/>
              </a:tabLst>
            </a:pPr>
            <a:r>
              <a:rPr lang="en-GB" sz="700" spc="-5">
                <a:latin typeface="Arial"/>
                <a:cs typeface="Arial"/>
              </a:rPr>
              <a:t>Where the sample is drawn from computerised lists of names and addresses  supplied by the Client, the Client and Supplier warrant that they will comply with  the requirements of the data processor clauses set out in Appendix 1 of these  T&amp;Cs.</a:t>
            </a:r>
          </a:p>
          <a:p>
            <a:pPr marL="180000" marR="5715" indent="-180000" algn="just">
              <a:spcBef>
                <a:spcPts val="300"/>
              </a:spcBef>
              <a:spcAft>
                <a:spcPts val="300"/>
              </a:spcAft>
              <a:buFont typeface="+mj-lt"/>
              <a:buAutoNum type="arabicPeriod" startAt="17"/>
              <a:tabLst>
                <a:tab pos="193040" algn="l"/>
              </a:tabLst>
            </a:pPr>
            <a:r>
              <a:rPr lang="en-GB" sz="700" spc="-5">
                <a:latin typeface="Arial"/>
                <a:cs typeface="Arial"/>
              </a:rPr>
              <a:t>Furthermore, in accordance with its professional rules and its contractual  obligations to respondents, Supplier is under a duty to preserve the anonymity  of the respondents when providing market, opinion and social research and data  analytics services. Accordingly, Supplier shall only provide Client with  aggregate data or otherwise anonymized data. Client hereby undertakes to  respect this anonymity and undertakes not to attempt to link the data provided  by Supplier to the identity of the respondents. Supplier will only provide Personal  Data to Client as permitted by and in accordance with its professional rules and  applicable Data Protection Legislation (as defined in Appendix 1). In any  instance of such permitted disclosure, Client hereby agrees to maintain the  confidentiality of such Personal Data. Where such Personal Data is provided by  Supplier, acting as a Data Controller, to Client, Client warrants that it will cease  further use or processing of the Personal Data upon notice from Supplier, and shall comply with all instructions included in such notice, including deletion of  any or all relevant Personal Data.</a:t>
            </a:r>
          </a:p>
          <a:p>
            <a:pPr marL="180000" marR="5715" indent="-180000" algn="just">
              <a:spcBef>
                <a:spcPts val="300"/>
              </a:spcBef>
              <a:spcAft>
                <a:spcPts val="300"/>
              </a:spcAft>
              <a:buFont typeface="+mj-lt"/>
              <a:buAutoNum type="arabicPeriod" startAt="17"/>
              <a:tabLst>
                <a:tab pos="193040" algn="l"/>
              </a:tabLst>
            </a:pPr>
            <a:r>
              <a:rPr lang="en-GB" sz="700" spc="-5">
                <a:latin typeface="Arial"/>
                <a:cs typeface="Arial"/>
              </a:rPr>
              <a:t>Where a requirement is made to the Client under the Freedom of Information  Act 2000 to access information from the Client which was obtained via Supplier,  then the Client will (a) inform Supplier of full details of such request as soon as  is reasonably possible, and (b) consult with and take into account the views of  Supplier. Supplier reserves the right to pass onto the Client its reasonable and  evidenced expenses incurred in connection with assisting the Client deal with  information requests received under such legislation.</a:t>
            </a:r>
          </a:p>
          <a:p>
            <a:pPr marR="5715" algn="just">
              <a:spcBef>
                <a:spcPts val="300"/>
              </a:spcBef>
              <a:spcAft>
                <a:spcPts val="300"/>
              </a:spcAft>
              <a:tabLst>
                <a:tab pos="193040" algn="l"/>
              </a:tabLst>
            </a:pPr>
            <a:r>
              <a:rPr lang="en-GB" sz="700" b="1" spc="-5">
                <a:latin typeface="Arial"/>
                <a:cs typeface="Arial"/>
              </a:rPr>
              <a:t>CONFIDENTIALITY</a:t>
            </a:r>
            <a:endParaRPr lang="en-GB" sz="700">
              <a:latin typeface="Arial"/>
              <a:cs typeface="Arial"/>
            </a:endParaRPr>
          </a:p>
          <a:p>
            <a:pPr marL="180000" marR="5715" indent="-180000" algn="just">
              <a:spcBef>
                <a:spcPts val="300"/>
              </a:spcBef>
              <a:spcAft>
                <a:spcPts val="300"/>
              </a:spcAft>
              <a:buFont typeface="+mj-lt"/>
              <a:buAutoNum type="arabicPeriod" startAt="20"/>
              <a:tabLst>
                <a:tab pos="193040" algn="l"/>
              </a:tabLst>
            </a:pPr>
            <a:r>
              <a:rPr lang="en-GB" sz="700" spc="-5">
                <a:latin typeface="Arial"/>
                <a:cs typeface="Arial"/>
              </a:rPr>
              <a:t>Neither</a:t>
            </a:r>
            <a:r>
              <a:rPr lang="en-GB" sz="700" spc="15">
                <a:latin typeface="Arial"/>
                <a:cs typeface="Arial"/>
              </a:rPr>
              <a:t> </a:t>
            </a:r>
            <a:r>
              <a:rPr lang="en-GB" sz="700" spc="-5">
                <a:latin typeface="Arial"/>
                <a:cs typeface="Arial"/>
              </a:rPr>
              <a:t>party</a:t>
            </a:r>
            <a:r>
              <a:rPr lang="en-GB" sz="700" spc="10">
                <a:latin typeface="Arial"/>
                <a:cs typeface="Arial"/>
              </a:rPr>
              <a:t> </a:t>
            </a:r>
            <a:r>
              <a:rPr lang="en-GB" sz="700" spc="-5">
                <a:latin typeface="Arial"/>
                <a:cs typeface="Arial"/>
              </a:rPr>
              <a:t>receiving Confidential</a:t>
            </a:r>
            <a:r>
              <a:rPr lang="en-GB" sz="700" spc="5">
                <a:latin typeface="Arial"/>
                <a:cs typeface="Arial"/>
              </a:rPr>
              <a:t> </a:t>
            </a:r>
            <a:r>
              <a:rPr lang="en-GB" sz="700" spc="-5">
                <a:latin typeface="Arial"/>
                <a:cs typeface="Arial"/>
              </a:rPr>
              <a:t>Information from</a:t>
            </a:r>
            <a:r>
              <a:rPr lang="en-GB" sz="700" spc="10">
                <a:latin typeface="Arial"/>
                <a:cs typeface="Arial"/>
              </a:rPr>
              <a:t> </a:t>
            </a:r>
            <a:r>
              <a:rPr lang="en-GB" sz="700" spc="-5">
                <a:latin typeface="Arial"/>
                <a:cs typeface="Arial"/>
              </a:rPr>
              <a:t>the other</a:t>
            </a:r>
            <a:r>
              <a:rPr lang="en-GB" sz="700" spc="15">
                <a:latin typeface="Arial"/>
                <a:cs typeface="Arial"/>
              </a:rPr>
              <a:t> </a:t>
            </a:r>
            <a:r>
              <a:rPr lang="en-GB" sz="700" spc="-5">
                <a:latin typeface="Arial"/>
                <a:cs typeface="Arial"/>
              </a:rPr>
              <a:t>party</a:t>
            </a:r>
            <a:r>
              <a:rPr lang="en-GB" sz="700">
                <a:latin typeface="Arial"/>
                <a:cs typeface="Arial"/>
              </a:rPr>
              <a:t> </a:t>
            </a:r>
            <a:r>
              <a:rPr lang="en-GB" sz="700" spc="-5">
                <a:latin typeface="Arial"/>
                <a:cs typeface="Arial"/>
              </a:rPr>
              <a:t>shall</a:t>
            </a:r>
          </a:p>
          <a:p>
            <a:pPr marL="360000" marR="6350" indent="-180000" algn="just">
              <a:spcBef>
                <a:spcPts val="300"/>
              </a:spcBef>
              <a:spcAft>
                <a:spcPts val="300"/>
              </a:spcAft>
              <a:buFont typeface="+mj-lt"/>
              <a:buAutoNum type="romanLcPeriod"/>
            </a:pPr>
            <a:r>
              <a:rPr lang="en-GB" sz="700" spc="-10">
                <a:latin typeface="Arial"/>
                <a:cs typeface="Arial"/>
              </a:rPr>
              <a:t>use</a:t>
            </a:r>
            <a:r>
              <a:rPr lang="en-GB" sz="700" spc="-40">
                <a:latin typeface="Arial"/>
                <a:cs typeface="Arial"/>
              </a:rPr>
              <a:t> </a:t>
            </a:r>
            <a:r>
              <a:rPr lang="en-GB" sz="700" spc="-5">
                <a:latin typeface="Arial"/>
                <a:cs typeface="Arial"/>
              </a:rPr>
              <a:t>Confidential</a:t>
            </a:r>
            <a:r>
              <a:rPr lang="en-GB" sz="700" spc="-35">
                <a:latin typeface="Arial"/>
                <a:cs typeface="Arial"/>
              </a:rPr>
              <a:t> </a:t>
            </a:r>
            <a:r>
              <a:rPr lang="en-GB" sz="700" spc="-5">
                <a:latin typeface="Arial"/>
                <a:cs typeface="Arial"/>
              </a:rPr>
              <a:t>Information</a:t>
            </a:r>
            <a:r>
              <a:rPr lang="en-GB" sz="700" spc="-20">
                <a:latin typeface="Arial"/>
                <a:cs typeface="Arial"/>
              </a:rPr>
              <a:t> </a:t>
            </a:r>
            <a:r>
              <a:rPr lang="en-GB" sz="700" spc="-5">
                <a:latin typeface="Arial"/>
                <a:cs typeface="Arial"/>
              </a:rPr>
              <a:t>received</a:t>
            </a:r>
            <a:r>
              <a:rPr lang="en-GB" sz="700" spc="-40">
                <a:latin typeface="Arial"/>
                <a:cs typeface="Arial"/>
              </a:rPr>
              <a:t> </a:t>
            </a:r>
            <a:r>
              <a:rPr lang="en-GB" sz="700" spc="-5">
                <a:latin typeface="Arial"/>
                <a:cs typeface="Arial"/>
              </a:rPr>
              <a:t>from</a:t>
            </a:r>
            <a:r>
              <a:rPr lang="en-GB" sz="700" spc="-25">
                <a:latin typeface="Arial"/>
                <a:cs typeface="Arial"/>
              </a:rPr>
              <a:t> </a:t>
            </a:r>
            <a:r>
              <a:rPr lang="en-GB" sz="700" spc="-10">
                <a:latin typeface="Arial"/>
                <a:cs typeface="Arial"/>
              </a:rPr>
              <a:t>the</a:t>
            </a:r>
            <a:r>
              <a:rPr lang="en-GB" sz="700" spc="-25">
                <a:latin typeface="Arial"/>
                <a:cs typeface="Arial"/>
              </a:rPr>
              <a:t> </a:t>
            </a:r>
            <a:r>
              <a:rPr lang="en-GB" sz="700" spc="-5">
                <a:latin typeface="Arial"/>
                <a:cs typeface="Arial"/>
              </a:rPr>
              <a:t>other</a:t>
            </a:r>
            <a:r>
              <a:rPr lang="en-GB" sz="700" spc="-25">
                <a:latin typeface="Arial"/>
                <a:cs typeface="Arial"/>
              </a:rPr>
              <a:t> </a:t>
            </a:r>
            <a:r>
              <a:rPr lang="en-GB" sz="700" spc="-5">
                <a:latin typeface="Arial"/>
                <a:cs typeface="Arial"/>
              </a:rPr>
              <a:t>party</a:t>
            </a:r>
            <a:r>
              <a:rPr lang="en-GB" sz="700" spc="-35">
                <a:latin typeface="Arial"/>
                <a:cs typeface="Arial"/>
              </a:rPr>
              <a:t> </a:t>
            </a:r>
            <a:r>
              <a:rPr lang="en-GB" sz="700" spc="-5">
                <a:latin typeface="Arial"/>
                <a:cs typeface="Arial"/>
              </a:rPr>
              <a:t>under</a:t>
            </a:r>
            <a:r>
              <a:rPr lang="en-GB" sz="700" spc="-35">
                <a:latin typeface="Arial"/>
                <a:cs typeface="Arial"/>
              </a:rPr>
              <a:t> </a:t>
            </a:r>
            <a:r>
              <a:rPr lang="en-GB" sz="700" spc="-5">
                <a:latin typeface="Arial"/>
                <a:cs typeface="Arial"/>
              </a:rPr>
              <a:t>this </a:t>
            </a:r>
            <a:r>
              <a:rPr lang="en-GB" sz="700" spc="-185">
                <a:latin typeface="Arial"/>
                <a:cs typeface="Arial"/>
              </a:rPr>
              <a:t> </a:t>
            </a:r>
            <a:r>
              <a:rPr lang="en-GB" sz="700" spc="-5">
                <a:latin typeface="Arial"/>
                <a:cs typeface="Arial"/>
              </a:rPr>
              <a:t>Agreement </a:t>
            </a:r>
            <a:r>
              <a:rPr lang="en-GB" sz="700">
                <a:latin typeface="Arial"/>
                <a:cs typeface="Arial"/>
              </a:rPr>
              <a:t>for </a:t>
            </a:r>
            <a:r>
              <a:rPr lang="en-GB" sz="700" spc="-10">
                <a:latin typeface="Arial"/>
                <a:cs typeface="Arial"/>
              </a:rPr>
              <a:t>any </a:t>
            </a:r>
            <a:r>
              <a:rPr lang="en-GB" sz="700" spc="-5">
                <a:latin typeface="Arial"/>
                <a:cs typeface="Arial"/>
              </a:rPr>
              <a:t>purpose other than to fulfil its obligations under </a:t>
            </a:r>
            <a:r>
              <a:rPr lang="en-GB" sz="700">
                <a:latin typeface="Arial"/>
                <a:cs typeface="Arial"/>
              </a:rPr>
              <a:t> </a:t>
            </a:r>
            <a:r>
              <a:rPr lang="en-GB" sz="700" spc="-5">
                <a:latin typeface="Arial"/>
                <a:cs typeface="Arial"/>
              </a:rPr>
              <a:t>this</a:t>
            </a:r>
            <a:r>
              <a:rPr lang="en-GB" sz="700" spc="-10">
                <a:latin typeface="Arial"/>
                <a:cs typeface="Arial"/>
              </a:rPr>
              <a:t> </a:t>
            </a:r>
            <a:r>
              <a:rPr lang="en-GB" sz="700" spc="-5">
                <a:latin typeface="Arial"/>
                <a:cs typeface="Arial"/>
              </a:rPr>
              <a:t>Agreement;</a:t>
            </a:r>
            <a:endParaRPr lang="en-GB" sz="700">
              <a:latin typeface="Arial"/>
              <a:cs typeface="Arial"/>
            </a:endParaRPr>
          </a:p>
          <a:p>
            <a:pPr marL="360000" marR="5080" indent="-180000" algn="just">
              <a:spcBef>
                <a:spcPts val="300"/>
              </a:spcBef>
              <a:spcAft>
                <a:spcPts val="300"/>
              </a:spcAft>
              <a:buFont typeface="+mj-lt"/>
              <a:buAutoNum type="romanLcPeriod"/>
            </a:pPr>
            <a:r>
              <a:rPr lang="en-GB" sz="700" spc="-5">
                <a:latin typeface="Arial"/>
                <a:cs typeface="Arial"/>
              </a:rPr>
              <a:t>(ii) disclose such Confidential Information to any third party, except </a:t>
            </a:r>
            <a:r>
              <a:rPr lang="en-GB" sz="700">
                <a:latin typeface="Arial"/>
                <a:cs typeface="Arial"/>
              </a:rPr>
              <a:t> </a:t>
            </a:r>
            <a:r>
              <a:rPr lang="en-GB" sz="700" spc="-5">
                <a:latin typeface="Arial"/>
                <a:cs typeface="Arial"/>
              </a:rPr>
              <a:t>for </a:t>
            </a:r>
            <a:r>
              <a:rPr lang="en-GB" sz="700">
                <a:latin typeface="Arial"/>
                <a:cs typeface="Arial"/>
              </a:rPr>
              <a:t>those </a:t>
            </a:r>
            <a:r>
              <a:rPr lang="en-GB" sz="700" spc="-5">
                <a:latin typeface="Arial"/>
                <a:cs typeface="Arial"/>
              </a:rPr>
              <a:t>of its employees </a:t>
            </a:r>
            <a:r>
              <a:rPr lang="en-GB" sz="700">
                <a:latin typeface="Arial"/>
                <a:cs typeface="Arial"/>
              </a:rPr>
              <a:t>with </a:t>
            </a:r>
            <a:r>
              <a:rPr lang="en-GB" sz="700" spc="-5">
                <a:latin typeface="Arial"/>
                <a:cs typeface="Arial"/>
              </a:rPr>
              <a:t>a need to know the information in </a:t>
            </a:r>
            <a:r>
              <a:rPr lang="en-GB" sz="700">
                <a:latin typeface="Arial"/>
                <a:cs typeface="Arial"/>
              </a:rPr>
              <a:t> </a:t>
            </a:r>
            <a:r>
              <a:rPr lang="en-GB" sz="700" spc="-5">
                <a:latin typeface="Arial"/>
                <a:cs typeface="Arial"/>
              </a:rPr>
              <a:t>order </a:t>
            </a:r>
            <a:r>
              <a:rPr lang="en-GB" sz="700">
                <a:latin typeface="Arial"/>
                <a:cs typeface="Arial"/>
              </a:rPr>
              <a:t>to </a:t>
            </a:r>
            <a:r>
              <a:rPr lang="en-GB" sz="700" spc="-5">
                <a:latin typeface="Arial"/>
                <a:cs typeface="Arial"/>
              </a:rPr>
              <a:t>perform their obligations hereunder and provided that they </a:t>
            </a:r>
            <a:r>
              <a:rPr lang="en-GB" sz="700">
                <a:latin typeface="Arial"/>
                <a:cs typeface="Arial"/>
              </a:rPr>
              <a:t> </a:t>
            </a:r>
            <a:r>
              <a:rPr lang="en-GB" sz="700" spc="-10">
                <a:latin typeface="Arial"/>
                <a:cs typeface="Arial"/>
              </a:rPr>
              <a:t>are </a:t>
            </a:r>
            <a:r>
              <a:rPr lang="en-GB" sz="700">
                <a:latin typeface="Arial"/>
                <a:cs typeface="Arial"/>
              </a:rPr>
              <a:t>made </a:t>
            </a:r>
            <a:r>
              <a:rPr lang="en-GB" sz="700" spc="-5">
                <a:latin typeface="Arial"/>
                <a:cs typeface="Arial"/>
              </a:rPr>
              <a:t>aware of and agree </a:t>
            </a:r>
            <a:r>
              <a:rPr lang="en-GB" sz="700">
                <a:latin typeface="Arial"/>
                <a:cs typeface="Arial"/>
              </a:rPr>
              <a:t>to be </a:t>
            </a:r>
            <a:r>
              <a:rPr lang="en-GB" sz="700" spc="-5">
                <a:latin typeface="Arial"/>
                <a:cs typeface="Arial"/>
              </a:rPr>
              <a:t>bound by the obligations </a:t>
            </a:r>
            <a:r>
              <a:rPr lang="en-GB" sz="700" spc="-10">
                <a:latin typeface="Arial"/>
                <a:cs typeface="Arial"/>
              </a:rPr>
              <a:t>of </a:t>
            </a:r>
            <a:r>
              <a:rPr lang="en-GB" sz="700" spc="-5">
                <a:latin typeface="Arial"/>
                <a:cs typeface="Arial"/>
              </a:rPr>
              <a:t> confidentiality contained herein.</a:t>
            </a:r>
            <a:r>
              <a:rPr lang="en-GB" sz="700" spc="180">
                <a:latin typeface="Arial"/>
                <a:cs typeface="Arial"/>
              </a:rPr>
              <a:t> </a:t>
            </a:r>
            <a:r>
              <a:rPr lang="en-GB" sz="700">
                <a:latin typeface="Arial"/>
                <a:cs typeface="Arial"/>
              </a:rPr>
              <a:t>The </a:t>
            </a:r>
            <a:r>
              <a:rPr lang="en-GB" sz="700" spc="-5">
                <a:latin typeface="Arial"/>
                <a:cs typeface="Arial"/>
              </a:rPr>
              <a:t>receiving party further agrees </a:t>
            </a:r>
            <a:r>
              <a:rPr lang="en-GB" sz="700">
                <a:latin typeface="Arial"/>
                <a:cs typeface="Arial"/>
              </a:rPr>
              <a:t> </a:t>
            </a:r>
            <a:r>
              <a:rPr lang="en-GB" sz="700" spc="-5">
                <a:latin typeface="Arial"/>
                <a:cs typeface="Arial"/>
              </a:rPr>
              <a:t>to use </a:t>
            </a:r>
            <a:r>
              <a:rPr lang="en-GB" sz="700" spc="-10">
                <a:latin typeface="Arial"/>
                <a:cs typeface="Arial"/>
              </a:rPr>
              <a:t>the </a:t>
            </a:r>
            <a:r>
              <a:rPr lang="en-GB" sz="700" spc="-5">
                <a:latin typeface="Arial"/>
                <a:cs typeface="Arial"/>
              </a:rPr>
              <a:t>same degree of care </a:t>
            </a:r>
            <a:r>
              <a:rPr lang="en-GB" sz="700">
                <a:latin typeface="Arial"/>
                <a:cs typeface="Arial"/>
              </a:rPr>
              <a:t>in </a:t>
            </a:r>
            <a:r>
              <a:rPr lang="en-GB" sz="700" spc="-5">
                <a:latin typeface="Arial"/>
                <a:cs typeface="Arial"/>
              </a:rPr>
              <a:t>safeguarding the confidential </a:t>
            </a:r>
            <a:r>
              <a:rPr lang="en-GB" sz="700">
                <a:latin typeface="Arial"/>
                <a:cs typeface="Arial"/>
              </a:rPr>
              <a:t> </a:t>
            </a:r>
            <a:r>
              <a:rPr lang="en-GB" sz="700" spc="-5">
                <a:latin typeface="Arial"/>
                <a:cs typeface="Arial"/>
              </a:rPr>
              <a:t>information as its uses for </a:t>
            </a:r>
            <a:r>
              <a:rPr lang="en-GB" sz="700">
                <a:latin typeface="Arial"/>
                <a:cs typeface="Arial"/>
              </a:rPr>
              <a:t>its </a:t>
            </a:r>
            <a:r>
              <a:rPr lang="en-GB" sz="700" spc="-5">
                <a:latin typeface="Arial"/>
                <a:cs typeface="Arial"/>
              </a:rPr>
              <a:t>own information, but in </a:t>
            </a:r>
            <a:r>
              <a:rPr lang="en-GB" sz="700">
                <a:latin typeface="Arial"/>
                <a:cs typeface="Arial"/>
              </a:rPr>
              <a:t>no </a:t>
            </a:r>
            <a:r>
              <a:rPr lang="en-GB" sz="700" spc="-5">
                <a:latin typeface="Arial"/>
                <a:cs typeface="Arial"/>
              </a:rPr>
              <a:t>event less </a:t>
            </a:r>
            <a:r>
              <a:rPr lang="en-GB" sz="700">
                <a:latin typeface="Arial"/>
                <a:cs typeface="Arial"/>
              </a:rPr>
              <a:t> </a:t>
            </a:r>
            <a:r>
              <a:rPr lang="en-GB" sz="700" spc="-5">
                <a:latin typeface="Arial"/>
                <a:cs typeface="Arial"/>
              </a:rPr>
              <a:t>than a reasonable degree of care.</a:t>
            </a:r>
            <a:r>
              <a:rPr lang="en-GB" sz="700">
                <a:latin typeface="Arial"/>
                <a:cs typeface="Arial"/>
              </a:rPr>
              <a:t> </a:t>
            </a:r>
            <a:r>
              <a:rPr lang="en-GB" sz="700" spc="-5">
                <a:latin typeface="Arial"/>
                <a:cs typeface="Arial"/>
              </a:rPr>
              <a:t>All Confidential Information </a:t>
            </a:r>
            <a:r>
              <a:rPr lang="en-GB" sz="700">
                <a:latin typeface="Arial"/>
                <a:cs typeface="Arial"/>
              </a:rPr>
              <a:t>in </a:t>
            </a:r>
            <a:r>
              <a:rPr lang="en-GB" sz="700" spc="5">
                <a:latin typeface="Arial"/>
                <a:cs typeface="Arial"/>
              </a:rPr>
              <a:t> </a:t>
            </a:r>
            <a:r>
              <a:rPr lang="en-GB" sz="700" spc="-5">
                <a:latin typeface="Arial"/>
                <a:cs typeface="Arial"/>
              </a:rPr>
              <a:t>tangible form (including any copies or summaries of Confidential </a:t>
            </a:r>
            <a:r>
              <a:rPr lang="en-GB" sz="700">
                <a:latin typeface="Arial"/>
                <a:cs typeface="Arial"/>
              </a:rPr>
              <a:t> </a:t>
            </a:r>
            <a:r>
              <a:rPr lang="en-GB" sz="700" spc="-5">
                <a:latin typeface="Arial"/>
                <a:cs typeface="Arial"/>
              </a:rPr>
              <a:t>Information) shall be returned </a:t>
            </a:r>
            <a:r>
              <a:rPr lang="en-GB" sz="700">
                <a:latin typeface="Arial"/>
                <a:cs typeface="Arial"/>
              </a:rPr>
              <a:t>to </a:t>
            </a:r>
            <a:r>
              <a:rPr lang="en-GB" sz="700" spc="-5">
                <a:latin typeface="Arial"/>
                <a:cs typeface="Arial"/>
              </a:rPr>
              <a:t>the disclosing party promptly upon </a:t>
            </a:r>
            <a:r>
              <a:rPr lang="en-GB" sz="700">
                <a:latin typeface="Arial"/>
                <a:cs typeface="Arial"/>
              </a:rPr>
              <a:t> </a:t>
            </a:r>
            <a:r>
              <a:rPr lang="en-GB" sz="700" spc="-5">
                <a:latin typeface="Arial"/>
                <a:cs typeface="Arial"/>
              </a:rPr>
              <a:t>written request, upon termination of the Agreement or upon the </a:t>
            </a:r>
            <a:r>
              <a:rPr lang="en-GB" sz="700">
                <a:latin typeface="Arial"/>
                <a:cs typeface="Arial"/>
              </a:rPr>
              <a:t> </a:t>
            </a:r>
            <a:r>
              <a:rPr lang="en-GB" sz="700" spc="-5">
                <a:latin typeface="Arial"/>
                <a:cs typeface="Arial"/>
              </a:rPr>
              <a:t>receiving party’s determination that it </a:t>
            </a:r>
            <a:r>
              <a:rPr lang="en-GB" sz="700">
                <a:latin typeface="Arial"/>
                <a:cs typeface="Arial"/>
              </a:rPr>
              <a:t>no </a:t>
            </a:r>
            <a:r>
              <a:rPr lang="en-GB" sz="700" spc="-5">
                <a:latin typeface="Arial"/>
                <a:cs typeface="Arial"/>
              </a:rPr>
              <a:t>longer has a need </a:t>
            </a:r>
            <a:r>
              <a:rPr lang="en-GB" sz="700">
                <a:latin typeface="Arial"/>
                <a:cs typeface="Arial"/>
              </a:rPr>
              <a:t>for </a:t>
            </a:r>
            <a:r>
              <a:rPr lang="en-GB" sz="700" spc="-5">
                <a:latin typeface="Arial"/>
                <a:cs typeface="Arial"/>
              </a:rPr>
              <a:t>such </a:t>
            </a:r>
            <a:r>
              <a:rPr lang="en-GB" sz="700" spc="-180">
                <a:latin typeface="Arial"/>
                <a:cs typeface="Arial"/>
              </a:rPr>
              <a:t> </a:t>
            </a:r>
            <a:r>
              <a:rPr lang="en-GB" sz="700" spc="-5">
                <a:latin typeface="Arial"/>
                <a:cs typeface="Arial"/>
              </a:rPr>
              <a:t>Confidential Information.</a:t>
            </a:r>
            <a:r>
              <a:rPr lang="en-GB" sz="700">
                <a:latin typeface="Arial"/>
                <a:cs typeface="Arial"/>
              </a:rPr>
              <a:t> </a:t>
            </a:r>
            <a:r>
              <a:rPr lang="en-GB" sz="700" spc="-5">
                <a:latin typeface="Arial"/>
                <a:cs typeface="Arial"/>
              </a:rPr>
              <a:t>Confidential Information provided </a:t>
            </a:r>
            <a:r>
              <a:rPr lang="en-GB" sz="700">
                <a:latin typeface="Arial"/>
                <a:cs typeface="Arial"/>
              </a:rPr>
              <a:t>to </a:t>
            </a:r>
            <a:r>
              <a:rPr lang="en-GB" sz="700" spc="-5">
                <a:latin typeface="Arial"/>
                <a:cs typeface="Arial"/>
              </a:rPr>
              <a:t>the </a:t>
            </a:r>
            <a:r>
              <a:rPr lang="en-GB" sz="700">
                <a:latin typeface="Arial"/>
                <a:cs typeface="Arial"/>
              </a:rPr>
              <a:t> </a:t>
            </a:r>
            <a:r>
              <a:rPr lang="en-GB" sz="700" spc="-5">
                <a:latin typeface="Arial"/>
                <a:cs typeface="Arial"/>
              </a:rPr>
              <a:t>receiving party in any other form, to the extent such information </a:t>
            </a:r>
            <a:r>
              <a:rPr lang="en-GB" sz="700">
                <a:latin typeface="Arial"/>
                <a:cs typeface="Arial"/>
              </a:rPr>
              <a:t> </a:t>
            </a:r>
            <a:r>
              <a:rPr lang="en-GB" sz="700" spc="-5">
                <a:latin typeface="Arial"/>
                <a:cs typeface="Arial"/>
              </a:rPr>
              <a:t>cannot </a:t>
            </a:r>
            <a:r>
              <a:rPr lang="en-GB" sz="700">
                <a:latin typeface="Arial"/>
                <a:cs typeface="Arial"/>
              </a:rPr>
              <a:t>be </a:t>
            </a:r>
            <a:r>
              <a:rPr lang="en-GB" sz="700" spc="-5">
                <a:latin typeface="Arial"/>
                <a:cs typeface="Arial"/>
              </a:rPr>
              <a:t>returned to the disclosing party, shall be destroyed by the </a:t>
            </a:r>
            <a:r>
              <a:rPr lang="en-GB" sz="700" spc="-180">
                <a:latin typeface="Arial"/>
                <a:cs typeface="Arial"/>
              </a:rPr>
              <a:t> </a:t>
            </a:r>
            <a:r>
              <a:rPr lang="en-GB" sz="700" spc="-5">
                <a:latin typeface="Arial"/>
                <a:cs typeface="Arial"/>
              </a:rPr>
              <a:t>receiving</a:t>
            </a:r>
            <a:r>
              <a:rPr lang="en-GB" sz="700">
                <a:latin typeface="Arial"/>
                <a:cs typeface="Arial"/>
              </a:rPr>
              <a:t> </a:t>
            </a:r>
            <a:r>
              <a:rPr lang="en-GB" sz="700" spc="-5">
                <a:latin typeface="Arial"/>
                <a:cs typeface="Arial"/>
              </a:rPr>
              <a:t>party</a:t>
            </a:r>
            <a:r>
              <a:rPr lang="en-GB" sz="700" spc="5">
                <a:latin typeface="Arial"/>
                <a:cs typeface="Arial"/>
              </a:rPr>
              <a:t> </a:t>
            </a:r>
            <a:r>
              <a:rPr lang="en-GB" sz="700" spc="-5">
                <a:latin typeface="Arial"/>
                <a:cs typeface="Arial"/>
              </a:rPr>
              <a:t>to</a:t>
            </a:r>
            <a:r>
              <a:rPr lang="en-GB" sz="700" spc="5">
                <a:latin typeface="Arial"/>
                <a:cs typeface="Arial"/>
              </a:rPr>
              <a:t> </a:t>
            </a:r>
            <a:r>
              <a:rPr lang="en-GB" sz="700" spc="-5">
                <a:latin typeface="Arial"/>
                <a:cs typeface="Arial"/>
              </a:rPr>
              <a:t>the</a:t>
            </a:r>
            <a:r>
              <a:rPr lang="en-GB" sz="700" spc="-10">
                <a:latin typeface="Arial"/>
                <a:cs typeface="Arial"/>
              </a:rPr>
              <a:t> </a:t>
            </a:r>
            <a:r>
              <a:rPr lang="en-GB" sz="700" spc="-5">
                <a:latin typeface="Arial"/>
                <a:cs typeface="Arial"/>
              </a:rPr>
              <a:t>extent practicable.</a:t>
            </a:r>
          </a:p>
          <a:p>
            <a:pPr marL="180000" marR="5080" algn="just">
              <a:spcBef>
                <a:spcPts val="300"/>
              </a:spcBef>
              <a:spcAft>
                <a:spcPts val="300"/>
              </a:spcAft>
            </a:pPr>
            <a:br>
              <a:rPr lang="en-GB" sz="700" spc="-5">
                <a:latin typeface="Arial"/>
                <a:cs typeface="Arial"/>
              </a:rPr>
            </a:br>
            <a:br>
              <a:rPr lang="en-GB" sz="700" spc="-5">
                <a:latin typeface="Arial"/>
                <a:cs typeface="Arial"/>
              </a:rPr>
            </a:br>
            <a:br>
              <a:rPr lang="en-GB" sz="700" spc="-5">
                <a:latin typeface="Arial"/>
                <a:cs typeface="Arial"/>
              </a:rPr>
            </a:br>
            <a:br>
              <a:rPr lang="en-GB" sz="700" spc="-5">
                <a:latin typeface="Arial"/>
                <a:cs typeface="Arial"/>
              </a:rPr>
            </a:br>
            <a:br>
              <a:rPr lang="en-GB" sz="700" spc="-5">
                <a:latin typeface="Arial"/>
                <a:cs typeface="Arial"/>
              </a:rPr>
            </a:br>
            <a:br>
              <a:rPr lang="en-GB" sz="700" spc="-5">
                <a:latin typeface="Arial"/>
                <a:cs typeface="Arial"/>
              </a:rPr>
            </a:br>
            <a:br>
              <a:rPr lang="en-GB" sz="700" spc="-5">
                <a:latin typeface="Arial"/>
                <a:cs typeface="Arial"/>
              </a:rPr>
            </a:br>
            <a:br>
              <a:rPr lang="en-GB" sz="700" spc="-5">
                <a:latin typeface="Arial"/>
                <a:cs typeface="Arial"/>
              </a:rPr>
            </a:br>
            <a:br>
              <a:rPr lang="en-GB" sz="700" spc="-5">
                <a:latin typeface="Arial"/>
                <a:cs typeface="Arial"/>
              </a:rPr>
            </a:br>
            <a:br>
              <a:rPr lang="en-GB" sz="700" spc="-5">
                <a:latin typeface="Arial"/>
                <a:cs typeface="Arial"/>
              </a:rPr>
            </a:br>
            <a:endParaRPr lang="en-GB" sz="700" spc="-5">
              <a:latin typeface="Arial"/>
              <a:cs typeface="Arial"/>
            </a:endParaRPr>
          </a:p>
          <a:p>
            <a:pPr marL="192405" indent="-180340" algn="just">
              <a:spcBef>
                <a:spcPts val="300"/>
              </a:spcBef>
              <a:spcAft>
                <a:spcPts val="300"/>
              </a:spcAft>
              <a:buAutoNum type="arabicPeriod" startAt="21"/>
              <a:tabLst>
                <a:tab pos="193040" algn="l"/>
              </a:tabLst>
            </a:pPr>
            <a:r>
              <a:rPr lang="en-GB" sz="700" spc="-5">
                <a:latin typeface="Arial"/>
                <a:cs typeface="Arial"/>
              </a:rPr>
              <a:t>The</a:t>
            </a:r>
            <a:r>
              <a:rPr lang="en-GB" sz="700" spc="20">
                <a:latin typeface="Arial"/>
                <a:cs typeface="Arial"/>
              </a:rPr>
              <a:t> </a:t>
            </a:r>
            <a:r>
              <a:rPr lang="en-GB" sz="700" spc="-5">
                <a:latin typeface="Arial"/>
                <a:cs typeface="Arial"/>
              </a:rPr>
              <a:t>obligation</a:t>
            </a:r>
            <a:r>
              <a:rPr lang="en-GB" sz="700" spc="25">
                <a:latin typeface="Arial"/>
                <a:cs typeface="Arial"/>
              </a:rPr>
              <a:t> </a:t>
            </a:r>
            <a:r>
              <a:rPr lang="en-GB" sz="700">
                <a:latin typeface="Arial"/>
                <a:cs typeface="Arial"/>
              </a:rPr>
              <a:t>of</a:t>
            </a:r>
            <a:r>
              <a:rPr lang="en-GB" sz="700" spc="30">
                <a:latin typeface="Arial"/>
                <a:cs typeface="Arial"/>
              </a:rPr>
              <a:t> </a:t>
            </a:r>
            <a:r>
              <a:rPr lang="en-GB" sz="700" spc="-5">
                <a:latin typeface="Arial"/>
                <a:cs typeface="Arial"/>
              </a:rPr>
              <a:t>confidentiality,</a:t>
            </a:r>
            <a:r>
              <a:rPr lang="en-GB" sz="700" spc="40">
                <a:latin typeface="Arial"/>
                <a:cs typeface="Arial"/>
              </a:rPr>
              <a:t> </a:t>
            </a:r>
            <a:r>
              <a:rPr lang="en-GB" sz="700" spc="-5">
                <a:latin typeface="Arial"/>
                <a:cs typeface="Arial"/>
              </a:rPr>
              <a:t>however,</a:t>
            </a:r>
            <a:r>
              <a:rPr lang="en-GB" sz="700" spc="40">
                <a:latin typeface="Arial"/>
                <a:cs typeface="Arial"/>
              </a:rPr>
              <a:t> </a:t>
            </a:r>
            <a:r>
              <a:rPr lang="en-GB" sz="700" spc="-5">
                <a:latin typeface="Arial"/>
                <a:cs typeface="Arial"/>
              </a:rPr>
              <a:t>shall</a:t>
            </a:r>
            <a:r>
              <a:rPr lang="en-GB" sz="700" spc="30">
                <a:latin typeface="Arial"/>
                <a:cs typeface="Arial"/>
              </a:rPr>
              <a:t> </a:t>
            </a:r>
            <a:r>
              <a:rPr lang="en-GB" sz="700" spc="-5">
                <a:latin typeface="Arial"/>
                <a:cs typeface="Arial"/>
              </a:rPr>
              <a:t>not</a:t>
            </a:r>
            <a:r>
              <a:rPr lang="en-GB" sz="700" spc="40">
                <a:latin typeface="Arial"/>
                <a:cs typeface="Arial"/>
              </a:rPr>
              <a:t> </a:t>
            </a:r>
            <a:r>
              <a:rPr lang="en-GB" sz="700" spc="-5">
                <a:latin typeface="Arial"/>
                <a:cs typeface="Arial"/>
              </a:rPr>
              <a:t>apply</a:t>
            </a:r>
            <a:r>
              <a:rPr lang="en-GB" sz="700" spc="30">
                <a:latin typeface="Arial"/>
                <a:cs typeface="Arial"/>
              </a:rPr>
              <a:t> </a:t>
            </a:r>
            <a:r>
              <a:rPr lang="en-GB" sz="700">
                <a:latin typeface="Arial"/>
                <a:cs typeface="Arial"/>
              </a:rPr>
              <a:t>to</a:t>
            </a:r>
            <a:r>
              <a:rPr lang="en-GB" sz="700" spc="20">
                <a:latin typeface="Arial"/>
                <a:cs typeface="Arial"/>
              </a:rPr>
              <a:t> </a:t>
            </a:r>
            <a:r>
              <a:rPr lang="en-GB" sz="700" spc="-5">
                <a:latin typeface="Arial"/>
                <a:cs typeface="Arial"/>
              </a:rPr>
              <a:t>information</a:t>
            </a:r>
            <a:r>
              <a:rPr lang="en-GB" sz="700" spc="25">
                <a:latin typeface="Arial"/>
                <a:cs typeface="Arial"/>
              </a:rPr>
              <a:t> </a:t>
            </a:r>
            <a:r>
              <a:rPr lang="en-GB" sz="700" spc="-5">
                <a:latin typeface="Arial"/>
                <a:cs typeface="Arial"/>
              </a:rPr>
              <a:t>which:</a:t>
            </a:r>
            <a:endParaRPr lang="en-GB" sz="700">
              <a:latin typeface="Arial"/>
              <a:cs typeface="Arial"/>
            </a:endParaRPr>
          </a:p>
          <a:p>
            <a:pPr marL="192405" marR="5080" lvl="1" algn="just">
              <a:spcBef>
                <a:spcPts val="300"/>
              </a:spcBef>
              <a:spcAft>
                <a:spcPts val="300"/>
              </a:spcAft>
              <a:buAutoNum type="romanLcParenBoth"/>
              <a:tabLst>
                <a:tab pos="302895" algn="l"/>
              </a:tabLst>
            </a:pPr>
            <a:r>
              <a:rPr lang="en-GB" sz="700">
                <a:latin typeface="Arial"/>
                <a:cs typeface="Arial"/>
              </a:rPr>
              <a:t>is, </a:t>
            </a:r>
            <a:r>
              <a:rPr lang="en-GB" sz="700" spc="-5">
                <a:latin typeface="Arial"/>
                <a:cs typeface="Arial"/>
              </a:rPr>
              <a:t>at the time </a:t>
            </a:r>
            <a:r>
              <a:rPr lang="en-GB" sz="700">
                <a:latin typeface="Arial"/>
                <a:cs typeface="Arial"/>
              </a:rPr>
              <a:t>of </a:t>
            </a:r>
            <a:r>
              <a:rPr lang="en-GB" sz="700" spc="-5">
                <a:latin typeface="Arial"/>
                <a:cs typeface="Arial"/>
              </a:rPr>
              <a:t>receipt </a:t>
            </a:r>
            <a:r>
              <a:rPr lang="en-GB" sz="700">
                <a:latin typeface="Arial"/>
                <a:cs typeface="Arial"/>
              </a:rPr>
              <a:t>or </a:t>
            </a:r>
            <a:r>
              <a:rPr lang="en-GB" sz="700" spc="-5">
                <a:latin typeface="Arial"/>
                <a:cs typeface="Arial"/>
              </a:rPr>
              <a:t>dissemination, </a:t>
            </a:r>
            <a:r>
              <a:rPr lang="en-GB" sz="700">
                <a:latin typeface="Arial"/>
                <a:cs typeface="Arial"/>
              </a:rPr>
              <a:t>or </a:t>
            </a:r>
            <a:r>
              <a:rPr lang="en-GB" sz="700" spc="-5">
                <a:latin typeface="Arial"/>
                <a:cs typeface="Arial"/>
              </a:rPr>
              <a:t>thereafter becomes generally </a:t>
            </a:r>
            <a:r>
              <a:rPr lang="en-GB" sz="700">
                <a:latin typeface="Arial"/>
                <a:cs typeface="Arial"/>
              </a:rPr>
              <a:t> </a:t>
            </a:r>
            <a:r>
              <a:rPr lang="en-GB" sz="700" spc="-5">
                <a:latin typeface="Arial"/>
                <a:cs typeface="Arial"/>
              </a:rPr>
              <a:t>available to the public; (ii) </a:t>
            </a:r>
            <a:r>
              <a:rPr lang="en-GB" sz="700" spc="-10">
                <a:latin typeface="Arial"/>
                <a:cs typeface="Arial"/>
              </a:rPr>
              <a:t>the </a:t>
            </a:r>
            <a:r>
              <a:rPr lang="en-GB" sz="700" spc="-5">
                <a:latin typeface="Arial"/>
                <a:cs typeface="Arial"/>
              </a:rPr>
              <a:t>receiving party possessed at the time of receipt </a:t>
            </a:r>
            <a:r>
              <a:rPr lang="en-GB" sz="700">
                <a:latin typeface="Arial"/>
                <a:cs typeface="Arial"/>
              </a:rPr>
              <a:t> </a:t>
            </a:r>
            <a:r>
              <a:rPr lang="en-GB" sz="700" spc="-5">
                <a:latin typeface="Arial"/>
                <a:cs typeface="Arial"/>
              </a:rPr>
              <a:t>thereof</a:t>
            </a:r>
            <a:r>
              <a:rPr lang="en-GB" sz="700" spc="-35">
                <a:latin typeface="Arial"/>
                <a:cs typeface="Arial"/>
              </a:rPr>
              <a:t> </a:t>
            </a:r>
            <a:r>
              <a:rPr lang="en-GB" sz="700" spc="-5">
                <a:latin typeface="Arial"/>
                <a:cs typeface="Arial"/>
              </a:rPr>
              <a:t>from</a:t>
            </a:r>
            <a:r>
              <a:rPr lang="en-GB" sz="700" spc="-30">
                <a:latin typeface="Arial"/>
                <a:cs typeface="Arial"/>
              </a:rPr>
              <a:t> </a:t>
            </a:r>
            <a:r>
              <a:rPr lang="en-GB" sz="700" spc="-5">
                <a:latin typeface="Arial"/>
                <a:cs typeface="Arial"/>
              </a:rPr>
              <a:t>the</a:t>
            </a:r>
            <a:r>
              <a:rPr lang="en-GB" sz="700" spc="-20">
                <a:latin typeface="Arial"/>
                <a:cs typeface="Arial"/>
              </a:rPr>
              <a:t> </a:t>
            </a:r>
            <a:r>
              <a:rPr lang="en-GB" sz="700" spc="-5">
                <a:latin typeface="Arial"/>
                <a:cs typeface="Arial"/>
              </a:rPr>
              <a:t>disclosing</a:t>
            </a:r>
            <a:r>
              <a:rPr lang="en-GB" sz="700" spc="-25">
                <a:latin typeface="Arial"/>
                <a:cs typeface="Arial"/>
              </a:rPr>
              <a:t> </a:t>
            </a:r>
            <a:r>
              <a:rPr lang="en-GB" sz="700" spc="-5">
                <a:latin typeface="Arial"/>
                <a:cs typeface="Arial"/>
              </a:rPr>
              <a:t>party,</a:t>
            </a:r>
            <a:r>
              <a:rPr lang="en-GB" sz="700" spc="-20">
                <a:latin typeface="Arial"/>
                <a:cs typeface="Arial"/>
              </a:rPr>
              <a:t> </a:t>
            </a:r>
            <a:r>
              <a:rPr lang="en-GB" sz="700" spc="-5">
                <a:latin typeface="Arial"/>
                <a:cs typeface="Arial"/>
              </a:rPr>
              <a:t>and</a:t>
            </a:r>
            <a:r>
              <a:rPr lang="en-GB" sz="700" spc="-25">
                <a:latin typeface="Arial"/>
                <a:cs typeface="Arial"/>
              </a:rPr>
              <a:t> </a:t>
            </a:r>
            <a:r>
              <a:rPr lang="en-GB" sz="700" spc="-5">
                <a:latin typeface="Arial"/>
                <a:cs typeface="Arial"/>
              </a:rPr>
              <a:t>was</a:t>
            </a:r>
            <a:r>
              <a:rPr lang="en-GB" sz="700" spc="-20">
                <a:latin typeface="Arial"/>
                <a:cs typeface="Arial"/>
              </a:rPr>
              <a:t> </a:t>
            </a:r>
            <a:r>
              <a:rPr lang="en-GB" sz="700" spc="-10">
                <a:latin typeface="Arial"/>
                <a:cs typeface="Arial"/>
              </a:rPr>
              <a:t>not</a:t>
            </a:r>
            <a:r>
              <a:rPr lang="en-GB" sz="700" spc="-25">
                <a:latin typeface="Arial"/>
                <a:cs typeface="Arial"/>
              </a:rPr>
              <a:t> </a:t>
            </a:r>
            <a:r>
              <a:rPr lang="en-GB" sz="700" spc="-5">
                <a:latin typeface="Arial"/>
                <a:cs typeface="Arial"/>
              </a:rPr>
              <a:t>acquired</a:t>
            </a:r>
            <a:r>
              <a:rPr lang="en-GB" sz="700" spc="-20">
                <a:latin typeface="Arial"/>
                <a:cs typeface="Arial"/>
              </a:rPr>
              <a:t> </a:t>
            </a:r>
            <a:r>
              <a:rPr lang="en-GB" sz="700" spc="-5">
                <a:latin typeface="Arial"/>
                <a:cs typeface="Arial"/>
              </a:rPr>
              <a:t>directly</a:t>
            </a:r>
            <a:r>
              <a:rPr lang="en-GB" sz="700" spc="-35">
                <a:latin typeface="Arial"/>
                <a:cs typeface="Arial"/>
              </a:rPr>
              <a:t> </a:t>
            </a:r>
            <a:r>
              <a:rPr lang="en-GB" sz="700">
                <a:latin typeface="Arial"/>
                <a:cs typeface="Arial"/>
              </a:rPr>
              <a:t>or</a:t>
            </a:r>
            <a:r>
              <a:rPr lang="en-GB" sz="700" spc="-35">
                <a:latin typeface="Arial"/>
                <a:cs typeface="Arial"/>
              </a:rPr>
              <a:t> </a:t>
            </a:r>
            <a:r>
              <a:rPr lang="en-GB" sz="700" spc="-5">
                <a:latin typeface="Arial"/>
                <a:cs typeface="Arial"/>
              </a:rPr>
              <a:t>indirectly</a:t>
            </a:r>
            <a:r>
              <a:rPr lang="en-GB" sz="700" spc="-35">
                <a:latin typeface="Arial"/>
                <a:cs typeface="Arial"/>
              </a:rPr>
              <a:t> </a:t>
            </a:r>
            <a:r>
              <a:rPr lang="en-GB" sz="700">
                <a:latin typeface="Arial"/>
                <a:cs typeface="Arial"/>
              </a:rPr>
              <a:t>from </a:t>
            </a:r>
            <a:r>
              <a:rPr lang="en-GB" sz="700" spc="5">
                <a:latin typeface="Arial"/>
                <a:cs typeface="Arial"/>
              </a:rPr>
              <a:t> </a:t>
            </a:r>
            <a:r>
              <a:rPr lang="en-GB" sz="700" spc="-10">
                <a:latin typeface="Arial"/>
                <a:cs typeface="Arial"/>
              </a:rPr>
              <a:t>the</a:t>
            </a:r>
            <a:r>
              <a:rPr lang="en-GB" sz="700" spc="-35">
                <a:latin typeface="Arial"/>
                <a:cs typeface="Arial"/>
              </a:rPr>
              <a:t> </a:t>
            </a:r>
            <a:r>
              <a:rPr lang="en-GB" sz="700" spc="-5">
                <a:latin typeface="Arial"/>
                <a:cs typeface="Arial"/>
              </a:rPr>
              <a:t>disclosing</a:t>
            </a:r>
            <a:r>
              <a:rPr lang="en-GB" sz="700" spc="-35">
                <a:latin typeface="Arial"/>
                <a:cs typeface="Arial"/>
              </a:rPr>
              <a:t> </a:t>
            </a:r>
            <a:r>
              <a:rPr lang="en-GB" sz="700" spc="-5">
                <a:latin typeface="Arial"/>
                <a:cs typeface="Arial"/>
              </a:rPr>
              <a:t>party;</a:t>
            </a:r>
            <a:r>
              <a:rPr lang="en-GB" sz="700" spc="-30">
                <a:latin typeface="Arial"/>
                <a:cs typeface="Arial"/>
              </a:rPr>
              <a:t> </a:t>
            </a:r>
            <a:r>
              <a:rPr lang="en-GB" sz="700" spc="-5">
                <a:latin typeface="Arial"/>
                <a:cs typeface="Arial"/>
              </a:rPr>
              <a:t>(iii)</a:t>
            </a:r>
            <a:r>
              <a:rPr lang="en-GB" sz="700" spc="-45">
                <a:latin typeface="Arial"/>
                <a:cs typeface="Arial"/>
              </a:rPr>
              <a:t> </a:t>
            </a:r>
            <a:r>
              <a:rPr lang="en-GB" sz="700" spc="-5">
                <a:latin typeface="Arial"/>
                <a:cs typeface="Arial"/>
              </a:rPr>
              <a:t>is</a:t>
            </a:r>
            <a:r>
              <a:rPr lang="en-GB" sz="700" spc="-30">
                <a:latin typeface="Arial"/>
                <a:cs typeface="Arial"/>
              </a:rPr>
              <a:t> </a:t>
            </a:r>
            <a:r>
              <a:rPr lang="en-GB" sz="700" spc="-5">
                <a:latin typeface="Arial"/>
                <a:cs typeface="Arial"/>
              </a:rPr>
              <a:t>acquired</a:t>
            </a:r>
            <a:r>
              <a:rPr lang="en-GB" sz="700" spc="-30">
                <a:latin typeface="Arial"/>
                <a:cs typeface="Arial"/>
              </a:rPr>
              <a:t> </a:t>
            </a:r>
            <a:r>
              <a:rPr lang="en-GB" sz="700" spc="-5">
                <a:latin typeface="Arial"/>
                <a:cs typeface="Arial"/>
              </a:rPr>
              <a:t>or</a:t>
            </a:r>
            <a:r>
              <a:rPr lang="en-GB" sz="700" spc="-35">
                <a:latin typeface="Arial"/>
                <a:cs typeface="Arial"/>
              </a:rPr>
              <a:t> </a:t>
            </a:r>
            <a:r>
              <a:rPr lang="en-GB" sz="700" spc="-5">
                <a:latin typeface="Arial"/>
                <a:cs typeface="Arial"/>
              </a:rPr>
              <a:t>rightfully</a:t>
            </a:r>
            <a:r>
              <a:rPr lang="en-GB" sz="700" spc="-30">
                <a:latin typeface="Arial"/>
                <a:cs typeface="Arial"/>
              </a:rPr>
              <a:t> </a:t>
            </a:r>
            <a:r>
              <a:rPr lang="en-GB" sz="700" spc="-5">
                <a:latin typeface="Arial"/>
                <a:cs typeface="Arial"/>
              </a:rPr>
              <a:t>received</a:t>
            </a:r>
            <a:r>
              <a:rPr lang="en-GB" sz="700" spc="-35">
                <a:latin typeface="Arial"/>
                <a:cs typeface="Arial"/>
              </a:rPr>
              <a:t> </a:t>
            </a:r>
            <a:r>
              <a:rPr lang="en-GB" sz="700" spc="-5">
                <a:latin typeface="Arial"/>
                <a:cs typeface="Arial"/>
              </a:rPr>
              <a:t>and</a:t>
            </a:r>
            <a:r>
              <a:rPr lang="en-GB" sz="700" spc="-35">
                <a:latin typeface="Arial"/>
                <a:cs typeface="Arial"/>
              </a:rPr>
              <a:t> </a:t>
            </a:r>
            <a:r>
              <a:rPr lang="en-GB" sz="700" spc="-5">
                <a:latin typeface="Arial"/>
                <a:cs typeface="Arial"/>
              </a:rPr>
              <a:t>without</a:t>
            </a:r>
            <a:r>
              <a:rPr lang="en-GB" sz="700" spc="-25">
                <a:latin typeface="Arial"/>
                <a:cs typeface="Arial"/>
              </a:rPr>
              <a:t> </a:t>
            </a:r>
            <a:r>
              <a:rPr lang="en-GB" sz="700" spc="-5">
                <a:latin typeface="Arial"/>
                <a:cs typeface="Arial"/>
              </a:rPr>
              <a:t>confidential </a:t>
            </a:r>
            <a:r>
              <a:rPr lang="en-GB" sz="700">
                <a:latin typeface="Arial"/>
                <a:cs typeface="Arial"/>
              </a:rPr>
              <a:t> </a:t>
            </a:r>
            <a:r>
              <a:rPr lang="en-GB" sz="700" spc="-5">
                <a:latin typeface="Arial"/>
                <a:cs typeface="Arial"/>
              </a:rPr>
              <a:t>limitation</a:t>
            </a:r>
            <a:r>
              <a:rPr lang="en-GB" sz="700">
                <a:latin typeface="Arial"/>
                <a:cs typeface="Arial"/>
              </a:rPr>
              <a:t> </a:t>
            </a:r>
            <a:r>
              <a:rPr lang="en-GB" sz="700" spc="-5">
                <a:latin typeface="Arial"/>
                <a:cs typeface="Arial"/>
              </a:rPr>
              <a:t>by</a:t>
            </a:r>
            <a:r>
              <a:rPr lang="en-GB" sz="700">
                <a:latin typeface="Arial"/>
                <a:cs typeface="Arial"/>
              </a:rPr>
              <a:t> </a:t>
            </a:r>
            <a:r>
              <a:rPr lang="en-GB" sz="700" spc="-5">
                <a:latin typeface="Arial"/>
                <a:cs typeface="Arial"/>
              </a:rPr>
              <a:t>the</a:t>
            </a:r>
            <a:r>
              <a:rPr lang="en-GB" sz="700">
                <a:latin typeface="Arial"/>
                <a:cs typeface="Arial"/>
              </a:rPr>
              <a:t> </a:t>
            </a:r>
            <a:r>
              <a:rPr lang="en-GB" sz="700" spc="-5">
                <a:latin typeface="Arial"/>
                <a:cs typeface="Arial"/>
              </a:rPr>
              <a:t>receiving</a:t>
            </a:r>
            <a:r>
              <a:rPr lang="en-GB" sz="700">
                <a:latin typeface="Arial"/>
                <a:cs typeface="Arial"/>
              </a:rPr>
              <a:t> </a:t>
            </a:r>
            <a:r>
              <a:rPr lang="en-GB" sz="700" spc="-5">
                <a:latin typeface="Arial"/>
                <a:cs typeface="Arial"/>
              </a:rPr>
              <a:t>party</a:t>
            </a:r>
            <a:r>
              <a:rPr lang="en-GB" sz="700">
                <a:latin typeface="Arial"/>
                <a:cs typeface="Arial"/>
              </a:rPr>
              <a:t> </a:t>
            </a:r>
            <a:r>
              <a:rPr lang="en-GB" sz="700" spc="-5">
                <a:latin typeface="Arial"/>
                <a:cs typeface="Arial"/>
              </a:rPr>
              <a:t>from</a:t>
            </a:r>
            <a:r>
              <a:rPr lang="en-GB" sz="700">
                <a:latin typeface="Arial"/>
                <a:cs typeface="Arial"/>
              </a:rPr>
              <a:t> </a:t>
            </a:r>
            <a:r>
              <a:rPr lang="en-GB" sz="700" spc="-5">
                <a:latin typeface="Arial"/>
                <a:cs typeface="Arial"/>
              </a:rPr>
              <a:t>a</a:t>
            </a:r>
            <a:r>
              <a:rPr lang="en-GB" sz="700">
                <a:latin typeface="Arial"/>
                <a:cs typeface="Arial"/>
              </a:rPr>
              <a:t> </a:t>
            </a:r>
            <a:r>
              <a:rPr lang="en-GB" sz="700" spc="-5">
                <a:latin typeface="Arial"/>
                <a:cs typeface="Arial"/>
              </a:rPr>
              <a:t>third</a:t>
            </a:r>
            <a:r>
              <a:rPr lang="en-GB" sz="700">
                <a:latin typeface="Arial"/>
                <a:cs typeface="Arial"/>
              </a:rPr>
              <a:t> </a:t>
            </a:r>
            <a:r>
              <a:rPr lang="en-GB" sz="700" spc="-5">
                <a:latin typeface="Arial"/>
                <a:cs typeface="Arial"/>
              </a:rPr>
              <a:t>party;</a:t>
            </a:r>
            <a:r>
              <a:rPr lang="en-GB" sz="700">
                <a:latin typeface="Arial"/>
                <a:cs typeface="Arial"/>
              </a:rPr>
              <a:t> </a:t>
            </a:r>
            <a:r>
              <a:rPr lang="en-GB" sz="700" spc="-5">
                <a:latin typeface="Arial"/>
                <a:cs typeface="Arial"/>
              </a:rPr>
              <a:t>(iv)</a:t>
            </a:r>
            <a:r>
              <a:rPr lang="en-GB" sz="700">
                <a:latin typeface="Arial"/>
                <a:cs typeface="Arial"/>
              </a:rPr>
              <a:t> </a:t>
            </a:r>
            <a:r>
              <a:rPr lang="en-GB" sz="700" spc="-5">
                <a:latin typeface="Arial"/>
                <a:cs typeface="Arial"/>
              </a:rPr>
              <a:t>is</a:t>
            </a:r>
            <a:r>
              <a:rPr lang="en-GB" sz="700">
                <a:latin typeface="Arial"/>
                <a:cs typeface="Arial"/>
              </a:rPr>
              <a:t> </a:t>
            </a:r>
            <a:r>
              <a:rPr lang="en-GB" sz="700" spc="-5">
                <a:latin typeface="Arial"/>
                <a:cs typeface="Arial"/>
              </a:rPr>
              <a:t>independently </a:t>
            </a:r>
            <a:r>
              <a:rPr lang="en-GB" sz="700">
                <a:latin typeface="Arial"/>
                <a:cs typeface="Arial"/>
              </a:rPr>
              <a:t> </a:t>
            </a:r>
            <a:r>
              <a:rPr lang="en-GB" sz="700" spc="-5">
                <a:latin typeface="Arial"/>
                <a:cs typeface="Arial"/>
              </a:rPr>
              <a:t>developed</a:t>
            </a:r>
            <a:r>
              <a:rPr lang="en-GB" sz="700">
                <a:latin typeface="Arial"/>
                <a:cs typeface="Arial"/>
              </a:rPr>
              <a:t> </a:t>
            </a:r>
            <a:r>
              <a:rPr lang="en-GB" sz="700" spc="-5">
                <a:latin typeface="Arial"/>
                <a:cs typeface="Arial"/>
              </a:rPr>
              <a:t>by</a:t>
            </a:r>
            <a:r>
              <a:rPr lang="en-GB" sz="700">
                <a:latin typeface="Arial"/>
                <a:cs typeface="Arial"/>
              </a:rPr>
              <a:t> </a:t>
            </a:r>
            <a:r>
              <a:rPr lang="en-GB" sz="700" spc="-5">
                <a:latin typeface="Arial"/>
                <a:cs typeface="Arial"/>
              </a:rPr>
              <a:t>the</a:t>
            </a:r>
            <a:r>
              <a:rPr lang="en-GB" sz="700">
                <a:latin typeface="Arial"/>
                <a:cs typeface="Arial"/>
              </a:rPr>
              <a:t> </a:t>
            </a:r>
            <a:r>
              <a:rPr lang="en-GB" sz="700" spc="-5">
                <a:latin typeface="Arial"/>
                <a:cs typeface="Arial"/>
              </a:rPr>
              <a:t>receiving</a:t>
            </a:r>
            <a:r>
              <a:rPr lang="en-GB" sz="700">
                <a:latin typeface="Arial"/>
                <a:cs typeface="Arial"/>
              </a:rPr>
              <a:t> </a:t>
            </a:r>
            <a:r>
              <a:rPr lang="en-GB" sz="700" spc="-5">
                <a:latin typeface="Arial"/>
                <a:cs typeface="Arial"/>
              </a:rPr>
              <a:t>party</a:t>
            </a:r>
            <a:r>
              <a:rPr lang="en-GB" sz="700">
                <a:latin typeface="Arial"/>
                <a:cs typeface="Arial"/>
              </a:rPr>
              <a:t> </a:t>
            </a:r>
            <a:r>
              <a:rPr lang="en-GB" sz="700" spc="-5">
                <a:latin typeface="Arial"/>
                <a:cs typeface="Arial"/>
              </a:rPr>
              <a:t>without</a:t>
            </a:r>
            <a:r>
              <a:rPr lang="en-GB" sz="700">
                <a:latin typeface="Arial"/>
                <a:cs typeface="Arial"/>
              </a:rPr>
              <a:t> </a:t>
            </a:r>
            <a:r>
              <a:rPr lang="en-GB" sz="700" spc="-5">
                <a:latin typeface="Arial"/>
                <a:cs typeface="Arial"/>
              </a:rPr>
              <a:t>breach</a:t>
            </a:r>
            <a:r>
              <a:rPr lang="en-GB" sz="700">
                <a:latin typeface="Arial"/>
                <a:cs typeface="Arial"/>
              </a:rPr>
              <a:t> </a:t>
            </a:r>
            <a:r>
              <a:rPr lang="en-GB" sz="700" spc="-5">
                <a:latin typeface="Arial"/>
                <a:cs typeface="Arial"/>
              </a:rPr>
              <a:t>of</a:t>
            </a:r>
            <a:r>
              <a:rPr lang="en-GB" sz="700">
                <a:latin typeface="Arial"/>
                <a:cs typeface="Arial"/>
              </a:rPr>
              <a:t> </a:t>
            </a:r>
            <a:r>
              <a:rPr lang="en-GB" sz="700" spc="-5">
                <a:latin typeface="Arial"/>
                <a:cs typeface="Arial"/>
              </a:rPr>
              <a:t>this</a:t>
            </a:r>
            <a:r>
              <a:rPr lang="en-GB" sz="700">
                <a:latin typeface="Arial"/>
                <a:cs typeface="Arial"/>
              </a:rPr>
              <a:t> </a:t>
            </a:r>
            <a:r>
              <a:rPr lang="en-GB" sz="700" spc="-5">
                <a:latin typeface="Arial"/>
                <a:cs typeface="Arial"/>
              </a:rPr>
              <a:t>Agreement;</a:t>
            </a:r>
            <a:r>
              <a:rPr lang="en-GB" sz="700">
                <a:latin typeface="Arial"/>
                <a:cs typeface="Arial"/>
              </a:rPr>
              <a:t> (v) is </a:t>
            </a:r>
            <a:r>
              <a:rPr lang="en-GB" sz="700" spc="5">
                <a:latin typeface="Arial"/>
                <a:cs typeface="Arial"/>
              </a:rPr>
              <a:t> </a:t>
            </a:r>
            <a:r>
              <a:rPr lang="en-GB" sz="700" spc="-5">
                <a:latin typeface="Arial"/>
                <a:cs typeface="Arial"/>
              </a:rPr>
              <a:t>required </a:t>
            </a:r>
            <a:r>
              <a:rPr lang="en-GB" sz="700">
                <a:latin typeface="Arial"/>
                <a:cs typeface="Arial"/>
              </a:rPr>
              <a:t>to </a:t>
            </a:r>
            <a:r>
              <a:rPr lang="en-GB" sz="700" spc="-5">
                <a:latin typeface="Arial"/>
                <a:cs typeface="Arial"/>
              </a:rPr>
              <a:t>be disclosed pursuant </a:t>
            </a:r>
            <a:r>
              <a:rPr lang="en-GB" sz="700">
                <a:latin typeface="Arial"/>
                <a:cs typeface="Arial"/>
              </a:rPr>
              <a:t>to </a:t>
            </a:r>
            <a:r>
              <a:rPr lang="en-GB" sz="700" spc="-5">
                <a:latin typeface="Arial"/>
                <a:cs typeface="Arial"/>
              </a:rPr>
              <a:t>court order or law requirement, provided </a:t>
            </a:r>
            <a:r>
              <a:rPr lang="en-GB" sz="700">
                <a:latin typeface="Arial"/>
                <a:cs typeface="Arial"/>
              </a:rPr>
              <a:t> </a:t>
            </a:r>
            <a:r>
              <a:rPr lang="en-GB" sz="700" spc="-10">
                <a:latin typeface="Arial"/>
                <a:cs typeface="Arial"/>
              </a:rPr>
              <a:t>that </a:t>
            </a:r>
            <a:r>
              <a:rPr lang="en-GB" sz="700" spc="-5">
                <a:latin typeface="Arial"/>
                <a:cs typeface="Arial"/>
              </a:rPr>
              <a:t>receiving party first gives the disclosing party reasonable notice of such </a:t>
            </a:r>
            <a:r>
              <a:rPr lang="en-GB" sz="700">
                <a:latin typeface="Arial"/>
                <a:cs typeface="Arial"/>
              </a:rPr>
              <a:t> </a:t>
            </a:r>
            <a:r>
              <a:rPr lang="en-GB" sz="700" spc="-5">
                <a:latin typeface="Arial"/>
                <a:cs typeface="Arial"/>
              </a:rPr>
              <a:t>court order </a:t>
            </a:r>
            <a:r>
              <a:rPr lang="en-GB" sz="700">
                <a:latin typeface="Arial"/>
                <a:cs typeface="Arial"/>
              </a:rPr>
              <a:t>or </a:t>
            </a:r>
            <a:r>
              <a:rPr lang="en-GB" sz="700" spc="-5">
                <a:latin typeface="Arial"/>
                <a:cs typeface="Arial"/>
              </a:rPr>
              <a:t>law requirement and </a:t>
            </a:r>
            <a:r>
              <a:rPr lang="en-GB" sz="700">
                <a:latin typeface="Arial"/>
                <a:cs typeface="Arial"/>
              </a:rPr>
              <a:t>an </a:t>
            </a:r>
            <a:r>
              <a:rPr lang="en-GB" sz="700" spc="-5">
                <a:latin typeface="Arial"/>
                <a:cs typeface="Arial"/>
              </a:rPr>
              <a:t>opportunity to oppose and/or attempt </a:t>
            </a:r>
            <a:r>
              <a:rPr lang="en-GB" sz="700">
                <a:latin typeface="Arial"/>
                <a:cs typeface="Arial"/>
              </a:rPr>
              <a:t>to </a:t>
            </a:r>
            <a:r>
              <a:rPr lang="en-GB" sz="700" spc="5">
                <a:latin typeface="Arial"/>
                <a:cs typeface="Arial"/>
              </a:rPr>
              <a:t> </a:t>
            </a:r>
            <a:r>
              <a:rPr lang="en-GB" sz="700" spc="-5">
                <a:latin typeface="Arial"/>
                <a:cs typeface="Arial"/>
              </a:rPr>
              <a:t>limit such production; or (vi) where certain Services </a:t>
            </a:r>
            <a:r>
              <a:rPr lang="en-GB" sz="700">
                <a:latin typeface="Arial"/>
                <a:cs typeface="Arial"/>
              </a:rPr>
              <a:t>may </a:t>
            </a:r>
            <a:r>
              <a:rPr lang="en-GB" sz="700" spc="-5">
                <a:latin typeface="Arial"/>
                <a:cs typeface="Arial"/>
              </a:rPr>
              <a:t>require the Supplier </a:t>
            </a:r>
            <a:r>
              <a:rPr lang="en-GB" sz="700">
                <a:latin typeface="Arial"/>
                <a:cs typeface="Arial"/>
              </a:rPr>
              <a:t>to </a:t>
            </a:r>
            <a:r>
              <a:rPr lang="en-GB" sz="700" spc="5">
                <a:latin typeface="Arial"/>
                <a:cs typeface="Arial"/>
              </a:rPr>
              <a:t> </a:t>
            </a:r>
            <a:r>
              <a:rPr lang="en-GB" sz="700" spc="-5">
                <a:latin typeface="Arial"/>
                <a:cs typeface="Arial"/>
              </a:rPr>
              <a:t>disclose the Client’s identity where the Client is considered to </a:t>
            </a:r>
            <a:r>
              <a:rPr lang="en-GB" sz="700">
                <a:latin typeface="Arial"/>
                <a:cs typeface="Arial"/>
              </a:rPr>
              <a:t>be </a:t>
            </a:r>
            <a:r>
              <a:rPr lang="en-GB" sz="700" spc="-5">
                <a:latin typeface="Arial"/>
                <a:cs typeface="Arial"/>
              </a:rPr>
              <a:t>a Controller </a:t>
            </a:r>
            <a:r>
              <a:rPr lang="en-GB" sz="700">
                <a:latin typeface="Arial"/>
                <a:cs typeface="Arial"/>
              </a:rPr>
              <a:t>in </a:t>
            </a:r>
            <a:r>
              <a:rPr lang="en-GB" sz="700" spc="5">
                <a:latin typeface="Arial"/>
                <a:cs typeface="Arial"/>
              </a:rPr>
              <a:t> </a:t>
            </a:r>
            <a:r>
              <a:rPr lang="en-GB" sz="700" spc="-5">
                <a:latin typeface="Arial"/>
                <a:cs typeface="Arial"/>
              </a:rPr>
              <a:t>accordance</a:t>
            </a:r>
            <a:r>
              <a:rPr lang="en-GB" sz="700" spc="-10">
                <a:latin typeface="Arial"/>
                <a:cs typeface="Arial"/>
              </a:rPr>
              <a:t> </a:t>
            </a:r>
            <a:r>
              <a:rPr lang="en-GB" sz="700">
                <a:latin typeface="Arial"/>
                <a:cs typeface="Arial"/>
              </a:rPr>
              <a:t>with</a:t>
            </a:r>
            <a:r>
              <a:rPr lang="en-GB" sz="700" spc="-10">
                <a:latin typeface="Arial"/>
                <a:cs typeface="Arial"/>
              </a:rPr>
              <a:t> </a:t>
            </a:r>
            <a:r>
              <a:rPr lang="en-GB" sz="700" spc="-5">
                <a:latin typeface="Arial"/>
                <a:cs typeface="Arial"/>
              </a:rPr>
              <a:t>applicable</a:t>
            </a:r>
            <a:r>
              <a:rPr lang="en-GB" sz="700" spc="5">
                <a:latin typeface="Arial"/>
                <a:cs typeface="Arial"/>
              </a:rPr>
              <a:t> </a:t>
            </a:r>
            <a:r>
              <a:rPr lang="en-GB" sz="700" spc="-5">
                <a:latin typeface="Arial"/>
                <a:cs typeface="Arial"/>
              </a:rPr>
              <a:t>Data</a:t>
            </a:r>
            <a:r>
              <a:rPr lang="en-GB" sz="700" spc="-10">
                <a:latin typeface="Arial"/>
                <a:cs typeface="Arial"/>
              </a:rPr>
              <a:t> </a:t>
            </a:r>
            <a:r>
              <a:rPr lang="en-GB" sz="700" spc="-5">
                <a:latin typeface="Arial"/>
                <a:cs typeface="Arial"/>
              </a:rPr>
              <a:t>Protection</a:t>
            </a:r>
            <a:r>
              <a:rPr lang="en-GB" sz="700" spc="5">
                <a:latin typeface="Arial"/>
                <a:cs typeface="Arial"/>
              </a:rPr>
              <a:t> </a:t>
            </a:r>
            <a:r>
              <a:rPr lang="en-GB" sz="700" spc="-5">
                <a:latin typeface="Arial"/>
                <a:cs typeface="Arial"/>
              </a:rPr>
              <a:t>Laws.</a:t>
            </a:r>
            <a:endParaRPr lang="en-GB" sz="700">
              <a:latin typeface="Arial"/>
              <a:cs typeface="Arial"/>
            </a:endParaRPr>
          </a:p>
          <a:p>
            <a:pPr marL="192405" marR="5715" indent="-180340" algn="just">
              <a:spcBef>
                <a:spcPts val="300"/>
              </a:spcBef>
              <a:spcAft>
                <a:spcPts val="300"/>
              </a:spcAft>
              <a:buAutoNum type="arabicPeriod" startAt="21"/>
              <a:tabLst>
                <a:tab pos="193040" algn="l"/>
              </a:tabLst>
            </a:pPr>
            <a:r>
              <a:rPr lang="en-GB" sz="700" spc="-5">
                <a:latin typeface="Arial"/>
                <a:cs typeface="Arial"/>
              </a:rPr>
              <a:t>Notwithstanding the foregoing, Client acknowledges and agrees that certain </a:t>
            </a:r>
            <a:r>
              <a:rPr lang="en-GB" sz="700">
                <a:latin typeface="Arial"/>
                <a:cs typeface="Arial"/>
              </a:rPr>
              <a:t> </a:t>
            </a:r>
            <a:r>
              <a:rPr lang="en-GB" sz="700" spc="-5">
                <a:latin typeface="Arial"/>
                <a:cs typeface="Arial"/>
              </a:rPr>
              <a:t>Services may require Supplier to expose, reveal, disclose </a:t>
            </a:r>
            <a:r>
              <a:rPr lang="en-GB" sz="700">
                <a:latin typeface="Arial"/>
                <a:cs typeface="Arial"/>
              </a:rPr>
              <a:t>or </a:t>
            </a:r>
            <a:r>
              <a:rPr lang="en-GB" sz="700" spc="-5">
                <a:latin typeface="Arial"/>
                <a:cs typeface="Arial"/>
              </a:rPr>
              <a:t>describe Client’s </a:t>
            </a:r>
            <a:r>
              <a:rPr lang="en-GB" sz="700">
                <a:latin typeface="Arial"/>
                <a:cs typeface="Arial"/>
              </a:rPr>
              <a:t> </a:t>
            </a:r>
            <a:r>
              <a:rPr lang="en-GB" sz="700" spc="-5">
                <a:latin typeface="Arial"/>
                <a:cs typeface="Arial"/>
              </a:rPr>
              <a:t>confidential information, including, without limitation, new concepts, products, </a:t>
            </a:r>
            <a:r>
              <a:rPr lang="en-GB" sz="700">
                <a:latin typeface="Arial"/>
                <a:cs typeface="Arial"/>
              </a:rPr>
              <a:t> </a:t>
            </a:r>
            <a:r>
              <a:rPr lang="en-GB" sz="700" spc="-5">
                <a:latin typeface="Arial"/>
                <a:cs typeface="Arial"/>
              </a:rPr>
              <a:t>services, advertising campaigns </a:t>
            </a:r>
            <a:r>
              <a:rPr lang="en-GB" sz="700">
                <a:latin typeface="Arial"/>
                <a:cs typeface="Arial"/>
              </a:rPr>
              <a:t>or </a:t>
            </a:r>
            <a:r>
              <a:rPr lang="en-GB" sz="700" spc="-5">
                <a:latin typeface="Arial"/>
                <a:cs typeface="Arial"/>
              </a:rPr>
              <a:t>designs, to survey respondents ("Concept </a:t>
            </a:r>
            <a:r>
              <a:rPr lang="en-GB" sz="700">
                <a:latin typeface="Arial"/>
                <a:cs typeface="Arial"/>
              </a:rPr>
              <a:t> </a:t>
            </a:r>
            <a:r>
              <a:rPr lang="en-GB" sz="700" spc="-5">
                <a:latin typeface="Arial"/>
                <a:cs typeface="Arial"/>
              </a:rPr>
              <a:t>Testing").</a:t>
            </a:r>
            <a:r>
              <a:rPr lang="en-GB" sz="700" spc="370">
                <a:latin typeface="Arial"/>
                <a:cs typeface="Arial"/>
              </a:rPr>
              <a:t> </a:t>
            </a:r>
            <a:r>
              <a:rPr lang="en-GB" sz="700" spc="-5">
                <a:latin typeface="Arial"/>
                <a:cs typeface="Arial"/>
              </a:rPr>
              <a:t>Client hereby waives and releases Supplier from </a:t>
            </a:r>
            <a:r>
              <a:rPr lang="en-GB" sz="700" spc="-10">
                <a:latin typeface="Arial"/>
                <a:cs typeface="Arial"/>
              </a:rPr>
              <a:t>and </a:t>
            </a:r>
            <a:r>
              <a:rPr lang="en-GB" sz="700" spc="-5">
                <a:latin typeface="Arial"/>
                <a:cs typeface="Arial"/>
              </a:rPr>
              <a:t>against any </a:t>
            </a:r>
            <a:r>
              <a:rPr lang="en-GB" sz="700">
                <a:latin typeface="Arial"/>
                <a:cs typeface="Arial"/>
              </a:rPr>
              <a:t> </a:t>
            </a:r>
            <a:r>
              <a:rPr lang="en-GB" sz="700" spc="-10">
                <a:latin typeface="Arial"/>
                <a:cs typeface="Arial"/>
              </a:rPr>
              <a:t>and</a:t>
            </a:r>
            <a:r>
              <a:rPr lang="en-GB" sz="700" spc="-5">
                <a:latin typeface="Arial"/>
                <a:cs typeface="Arial"/>
              </a:rPr>
              <a:t> all</a:t>
            </a:r>
            <a:r>
              <a:rPr lang="en-GB" sz="700">
                <a:latin typeface="Arial"/>
                <a:cs typeface="Arial"/>
              </a:rPr>
              <a:t> </a:t>
            </a:r>
            <a:r>
              <a:rPr lang="en-GB" sz="700" spc="-5">
                <a:latin typeface="Arial"/>
                <a:cs typeface="Arial"/>
              </a:rPr>
              <a:t>Claims</a:t>
            </a:r>
            <a:r>
              <a:rPr lang="en-GB" sz="700">
                <a:latin typeface="Arial"/>
                <a:cs typeface="Arial"/>
              </a:rPr>
              <a:t> </a:t>
            </a:r>
            <a:r>
              <a:rPr lang="en-GB" sz="700" spc="-5">
                <a:latin typeface="Arial"/>
                <a:cs typeface="Arial"/>
              </a:rPr>
              <a:t>resulting from</a:t>
            </a:r>
            <a:r>
              <a:rPr lang="en-GB" sz="700">
                <a:latin typeface="Arial"/>
                <a:cs typeface="Arial"/>
              </a:rPr>
              <a:t> </a:t>
            </a:r>
            <a:r>
              <a:rPr lang="en-GB" sz="700" spc="-5">
                <a:latin typeface="Arial"/>
                <a:cs typeface="Arial"/>
              </a:rPr>
              <a:t>or related to Supplier’s disclosure </a:t>
            </a:r>
            <a:r>
              <a:rPr lang="en-GB" sz="700">
                <a:latin typeface="Arial"/>
                <a:cs typeface="Arial"/>
              </a:rPr>
              <a:t>of </a:t>
            </a:r>
            <a:r>
              <a:rPr lang="en-GB" sz="700" spc="-5">
                <a:latin typeface="Arial"/>
                <a:cs typeface="Arial"/>
              </a:rPr>
              <a:t>Client’s </a:t>
            </a:r>
            <a:r>
              <a:rPr lang="en-GB" sz="700">
                <a:latin typeface="Arial"/>
                <a:cs typeface="Arial"/>
              </a:rPr>
              <a:t> </a:t>
            </a:r>
            <a:r>
              <a:rPr lang="en-GB" sz="700" spc="-5">
                <a:latin typeface="Arial"/>
                <a:cs typeface="Arial"/>
              </a:rPr>
              <a:t>confidential</a:t>
            </a:r>
            <a:r>
              <a:rPr lang="en-GB" sz="700">
                <a:latin typeface="Arial"/>
                <a:cs typeface="Arial"/>
              </a:rPr>
              <a:t> </a:t>
            </a:r>
            <a:r>
              <a:rPr lang="en-GB" sz="700" spc="-5">
                <a:latin typeface="Arial"/>
                <a:cs typeface="Arial"/>
              </a:rPr>
              <a:t>information</a:t>
            </a:r>
            <a:r>
              <a:rPr lang="en-GB" sz="700">
                <a:latin typeface="Arial"/>
                <a:cs typeface="Arial"/>
              </a:rPr>
              <a:t> </a:t>
            </a:r>
            <a:r>
              <a:rPr lang="en-GB" sz="700" spc="-5">
                <a:latin typeface="Arial"/>
                <a:cs typeface="Arial"/>
              </a:rPr>
              <a:t>to</a:t>
            </a:r>
            <a:r>
              <a:rPr lang="en-GB" sz="700">
                <a:latin typeface="Arial"/>
                <a:cs typeface="Arial"/>
              </a:rPr>
              <a:t> </a:t>
            </a:r>
            <a:r>
              <a:rPr lang="en-GB" sz="700" spc="-5">
                <a:latin typeface="Arial"/>
                <a:cs typeface="Arial"/>
              </a:rPr>
              <a:t>survey</a:t>
            </a:r>
            <a:r>
              <a:rPr lang="en-GB" sz="700">
                <a:latin typeface="Arial"/>
                <a:cs typeface="Arial"/>
              </a:rPr>
              <a:t> </a:t>
            </a:r>
            <a:r>
              <a:rPr lang="en-GB" sz="700" spc="-5">
                <a:latin typeface="Arial"/>
                <a:cs typeface="Arial"/>
              </a:rPr>
              <a:t>respondents</a:t>
            </a:r>
            <a:r>
              <a:rPr lang="en-GB" sz="700">
                <a:latin typeface="Arial"/>
                <a:cs typeface="Arial"/>
              </a:rPr>
              <a:t> in</a:t>
            </a:r>
            <a:r>
              <a:rPr lang="en-GB" sz="700" spc="5">
                <a:latin typeface="Arial"/>
                <a:cs typeface="Arial"/>
              </a:rPr>
              <a:t> </a:t>
            </a:r>
            <a:r>
              <a:rPr lang="en-GB" sz="700" spc="-5">
                <a:latin typeface="Arial"/>
                <a:cs typeface="Arial"/>
              </a:rPr>
              <a:t>connection</a:t>
            </a:r>
            <a:r>
              <a:rPr lang="en-GB" sz="700">
                <a:latin typeface="Arial"/>
                <a:cs typeface="Arial"/>
              </a:rPr>
              <a:t> </a:t>
            </a:r>
            <a:r>
              <a:rPr lang="en-GB" sz="700" spc="-5">
                <a:latin typeface="Arial"/>
                <a:cs typeface="Arial"/>
              </a:rPr>
              <a:t>with</a:t>
            </a:r>
            <a:r>
              <a:rPr lang="en-GB" sz="700">
                <a:latin typeface="Arial"/>
                <a:cs typeface="Arial"/>
              </a:rPr>
              <a:t> </a:t>
            </a:r>
            <a:r>
              <a:rPr lang="en-GB" sz="700" spc="-5">
                <a:latin typeface="Arial"/>
                <a:cs typeface="Arial"/>
              </a:rPr>
              <a:t>Concept </a:t>
            </a:r>
            <a:r>
              <a:rPr lang="en-GB" sz="700">
                <a:latin typeface="Arial"/>
                <a:cs typeface="Arial"/>
              </a:rPr>
              <a:t> </a:t>
            </a:r>
            <a:r>
              <a:rPr lang="en-GB" sz="700" spc="-5">
                <a:latin typeface="Arial"/>
                <a:cs typeface="Arial"/>
              </a:rPr>
              <a:t>Testing.</a:t>
            </a:r>
          </a:p>
          <a:p>
            <a:pPr marL="12065" marR="5715" algn="just">
              <a:spcBef>
                <a:spcPts val="300"/>
              </a:spcBef>
              <a:spcAft>
                <a:spcPts val="300"/>
              </a:spcAft>
              <a:tabLst>
                <a:tab pos="193040" algn="l"/>
              </a:tabLst>
            </a:pPr>
            <a:r>
              <a:rPr lang="en-GB" sz="700" b="1" spc="-5">
                <a:latin typeface="Arial"/>
                <a:cs typeface="Arial"/>
              </a:rPr>
              <a:t>INTELLECTUAL PROPERTY RIGHTS</a:t>
            </a:r>
          </a:p>
          <a:p>
            <a:pPr marL="192405" marR="5080" indent="-180340" algn="just">
              <a:spcBef>
                <a:spcPts val="300"/>
              </a:spcBef>
              <a:spcAft>
                <a:spcPts val="300"/>
              </a:spcAft>
              <a:buAutoNum type="arabicPeriod" startAt="23"/>
              <a:tabLst>
                <a:tab pos="193040" algn="l"/>
              </a:tabLst>
            </a:pPr>
            <a:r>
              <a:rPr lang="en-GB" sz="700" spc="-5">
                <a:latin typeface="Arial"/>
                <a:cs typeface="Arial"/>
              </a:rPr>
              <a:t>Client</a:t>
            </a:r>
            <a:r>
              <a:rPr lang="en-GB" sz="700">
                <a:latin typeface="Arial"/>
                <a:cs typeface="Arial"/>
              </a:rPr>
              <a:t> </a:t>
            </a:r>
            <a:r>
              <a:rPr lang="en-GB" sz="700" spc="-5">
                <a:latin typeface="Arial"/>
                <a:cs typeface="Arial"/>
              </a:rPr>
              <a:t>shall</a:t>
            </a:r>
            <a:r>
              <a:rPr lang="en-GB" sz="700">
                <a:latin typeface="Arial"/>
                <a:cs typeface="Arial"/>
              </a:rPr>
              <a:t> </a:t>
            </a:r>
            <a:r>
              <a:rPr lang="en-GB" sz="700" spc="-5">
                <a:latin typeface="Arial"/>
                <a:cs typeface="Arial"/>
              </a:rPr>
              <a:t>own</a:t>
            </a:r>
            <a:r>
              <a:rPr lang="en-GB" sz="700">
                <a:latin typeface="Arial"/>
                <a:cs typeface="Arial"/>
              </a:rPr>
              <a:t> </a:t>
            </a:r>
            <a:r>
              <a:rPr lang="en-GB" sz="700" spc="-5">
                <a:latin typeface="Arial"/>
                <a:cs typeface="Arial"/>
              </a:rPr>
              <a:t>the</a:t>
            </a:r>
            <a:r>
              <a:rPr lang="en-GB" sz="700">
                <a:latin typeface="Arial"/>
                <a:cs typeface="Arial"/>
              </a:rPr>
              <a:t> </a:t>
            </a:r>
            <a:r>
              <a:rPr lang="en-GB" sz="700" spc="-5">
                <a:latin typeface="Arial"/>
                <a:cs typeface="Arial"/>
              </a:rPr>
              <a:t>Deliverables</a:t>
            </a:r>
            <a:r>
              <a:rPr lang="en-GB" sz="700">
                <a:latin typeface="Arial"/>
                <a:cs typeface="Arial"/>
              </a:rPr>
              <a:t> </a:t>
            </a:r>
            <a:r>
              <a:rPr lang="en-GB" sz="700" spc="-5">
                <a:latin typeface="Arial"/>
                <a:cs typeface="Arial"/>
              </a:rPr>
              <a:t>(including</a:t>
            </a:r>
            <a:r>
              <a:rPr lang="en-GB" sz="700">
                <a:latin typeface="Arial"/>
                <a:cs typeface="Arial"/>
              </a:rPr>
              <a:t> </a:t>
            </a:r>
            <a:r>
              <a:rPr lang="en-GB" sz="700" spc="-5">
                <a:latin typeface="Arial"/>
                <a:cs typeface="Arial"/>
              </a:rPr>
              <a:t>copyright</a:t>
            </a:r>
            <a:r>
              <a:rPr lang="en-GB" sz="700">
                <a:latin typeface="Arial"/>
                <a:cs typeface="Arial"/>
              </a:rPr>
              <a:t> or</a:t>
            </a:r>
            <a:r>
              <a:rPr lang="en-GB" sz="700" spc="5">
                <a:latin typeface="Arial"/>
                <a:cs typeface="Arial"/>
              </a:rPr>
              <a:t> </a:t>
            </a:r>
            <a:r>
              <a:rPr lang="en-GB" sz="700" spc="-5">
                <a:latin typeface="Arial"/>
                <a:cs typeface="Arial"/>
              </a:rPr>
              <a:t>other</a:t>
            </a:r>
            <a:r>
              <a:rPr lang="en-GB" sz="700">
                <a:latin typeface="Arial"/>
                <a:cs typeface="Arial"/>
              </a:rPr>
              <a:t> </a:t>
            </a:r>
            <a:r>
              <a:rPr lang="en-GB" sz="700" spc="-5">
                <a:latin typeface="Arial"/>
                <a:cs typeface="Arial"/>
              </a:rPr>
              <a:t>intellectual </a:t>
            </a:r>
            <a:r>
              <a:rPr lang="en-GB" sz="700">
                <a:latin typeface="Arial"/>
                <a:cs typeface="Arial"/>
              </a:rPr>
              <a:t> </a:t>
            </a:r>
            <a:r>
              <a:rPr lang="en-GB" sz="700" spc="-5">
                <a:latin typeface="Arial"/>
                <a:cs typeface="Arial"/>
              </a:rPr>
              <a:t>property</a:t>
            </a:r>
            <a:r>
              <a:rPr lang="en-GB" sz="700">
                <a:latin typeface="Arial"/>
                <a:cs typeface="Arial"/>
              </a:rPr>
              <a:t> </a:t>
            </a:r>
            <a:r>
              <a:rPr lang="en-GB" sz="700" spc="-5">
                <a:latin typeface="Arial"/>
                <a:cs typeface="Arial"/>
              </a:rPr>
              <a:t>rights)</a:t>
            </a:r>
            <a:r>
              <a:rPr lang="en-GB" sz="700">
                <a:latin typeface="Arial"/>
                <a:cs typeface="Arial"/>
              </a:rPr>
              <a:t> </a:t>
            </a:r>
            <a:r>
              <a:rPr lang="en-GB" sz="700" spc="-5">
                <a:latin typeface="Arial"/>
                <a:cs typeface="Arial"/>
              </a:rPr>
              <a:t>upon</a:t>
            </a:r>
            <a:r>
              <a:rPr lang="en-GB" sz="700">
                <a:latin typeface="Arial"/>
                <a:cs typeface="Arial"/>
              </a:rPr>
              <a:t> </a:t>
            </a:r>
            <a:r>
              <a:rPr lang="en-GB" sz="700" spc="-5">
                <a:latin typeface="Arial"/>
                <a:cs typeface="Arial"/>
              </a:rPr>
              <a:t>payment</a:t>
            </a:r>
            <a:r>
              <a:rPr lang="en-GB" sz="700">
                <a:latin typeface="Arial"/>
                <a:cs typeface="Arial"/>
              </a:rPr>
              <a:t> </a:t>
            </a:r>
            <a:r>
              <a:rPr lang="en-GB" sz="700" spc="-5">
                <a:latin typeface="Arial"/>
                <a:cs typeface="Arial"/>
              </a:rPr>
              <a:t>of</a:t>
            </a:r>
            <a:r>
              <a:rPr lang="en-GB" sz="700">
                <a:latin typeface="Arial"/>
                <a:cs typeface="Arial"/>
              </a:rPr>
              <a:t> </a:t>
            </a:r>
            <a:r>
              <a:rPr lang="en-GB" sz="700" spc="-5">
                <a:latin typeface="Arial"/>
                <a:cs typeface="Arial"/>
              </a:rPr>
              <a:t>the</a:t>
            </a:r>
            <a:r>
              <a:rPr lang="en-GB" sz="700">
                <a:latin typeface="Arial"/>
                <a:cs typeface="Arial"/>
              </a:rPr>
              <a:t> </a:t>
            </a:r>
            <a:r>
              <a:rPr lang="en-GB" sz="700" spc="-5">
                <a:latin typeface="Arial"/>
                <a:cs typeface="Arial"/>
              </a:rPr>
              <a:t>relevant</a:t>
            </a:r>
            <a:r>
              <a:rPr lang="en-GB" sz="700">
                <a:latin typeface="Arial"/>
                <a:cs typeface="Arial"/>
              </a:rPr>
              <a:t> </a:t>
            </a:r>
            <a:r>
              <a:rPr lang="en-GB" sz="700" spc="-5">
                <a:latin typeface="Arial"/>
                <a:cs typeface="Arial"/>
              </a:rPr>
              <a:t>price.</a:t>
            </a:r>
            <a:r>
              <a:rPr lang="en-GB" sz="700">
                <a:latin typeface="Arial"/>
                <a:cs typeface="Arial"/>
              </a:rPr>
              <a:t> </a:t>
            </a:r>
            <a:r>
              <a:rPr lang="en-GB" sz="700" spc="-5">
                <a:latin typeface="Arial"/>
                <a:cs typeface="Arial"/>
              </a:rPr>
              <a:t>Supplier</a:t>
            </a:r>
            <a:r>
              <a:rPr lang="en-GB" sz="700">
                <a:latin typeface="Arial"/>
                <a:cs typeface="Arial"/>
              </a:rPr>
              <a:t> </a:t>
            </a:r>
            <a:r>
              <a:rPr lang="en-GB" sz="700" spc="-5">
                <a:latin typeface="Arial"/>
                <a:cs typeface="Arial"/>
              </a:rPr>
              <a:t>retains</a:t>
            </a:r>
            <a:r>
              <a:rPr lang="en-GB" sz="700">
                <a:latin typeface="Arial"/>
                <a:cs typeface="Arial"/>
              </a:rPr>
              <a:t> full </a:t>
            </a:r>
            <a:r>
              <a:rPr lang="en-GB" sz="700" spc="5">
                <a:latin typeface="Arial"/>
                <a:cs typeface="Arial"/>
              </a:rPr>
              <a:t> </a:t>
            </a:r>
            <a:r>
              <a:rPr lang="en-GB" sz="700" spc="-5">
                <a:latin typeface="Arial"/>
                <a:cs typeface="Arial"/>
              </a:rPr>
              <a:t>ownership and intellectual property rights in all techniques, models, processes, </a:t>
            </a:r>
            <a:r>
              <a:rPr lang="en-GB" sz="700">
                <a:latin typeface="Arial"/>
                <a:cs typeface="Arial"/>
              </a:rPr>
              <a:t> </a:t>
            </a:r>
            <a:r>
              <a:rPr lang="en-GB" sz="700" spc="-5">
                <a:latin typeface="Arial"/>
                <a:cs typeface="Arial"/>
              </a:rPr>
              <a:t>tools, methodologies and know-how, (including without limitation </a:t>
            </a:r>
            <a:r>
              <a:rPr lang="en-GB" sz="700" spc="-15">
                <a:latin typeface="Arial"/>
                <a:cs typeface="Arial"/>
              </a:rPr>
              <a:t>all </a:t>
            </a:r>
            <a:r>
              <a:rPr lang="en-GB" sz="700" spc="-20">
                <a:latin typeface="Arial"/>
                <a:cs typeface="Arial"/>
              </a:rPr>
              <a:t>databases, </a:t>
            </a:r>
            <a:r>
              <a:rPr lang="en-GB" sz="700" spc="-15">
                <a:latin typeface="Arial"/>
                <a:cs typeface="Arial"/>
              </a:rPr>
              <a:t> </a:t>
            </a:r>
            <a:r>
              <a:rPr lang="en-GB" sz="700" spc="-20">
                <a:latin typeface="Arial"/>
                <a:cs typeface="Arial"/>
              </a:rPr>
              <a:t>computer programs and software, </a:t>
            </a:r>
            <a:r>
              <a:rPr lang="en-GB" sz="700" spc="-5">
                <a:latin typeface="Arial"/>
                <a:cs typeface="Arial"/>
              </a:rPr>
              <a:t>processes, formulae, tools, models, algorithms </a:t>
            </a:r>
            <a:r>
              <a:rPr lang="en-GB" sz="700" spc="-180">
                <a:latin typeface="Arial"/>
                <a:cs typeface="Arial"/>
              </a:rPr>
              <a:t> </a:t>
            </a:r>
            <a:r>
              <a:rPr lang="en-GB" sz="700" spc="-10">
                <a:latin typeface="Arial"/>
                <a:cs typeface="Arial"/>
              </a:rPr>
              <a:t>and </a:t>
            </a:r>
            <a:r>
              <a:rPr lang="en-GB" sz="700" spc="-5">
                <a:latin typeface="Arial"/>
                <a:cs typeface="Arial"/>
              </a:rPr>
              <a:t>products, proposals survey questionnaires, </a:t>
            </a:r>
            <a:r>
              <a:rPr lang="en-GB" sz="700">
                <a:latin typeface="Arial"/>
                <a:cs typeface="Arial"/>
              </a:rPr>
              <a:t>data </a:t>
            </a:r>
            <a:r>
              <a:rPr lang="en-GB" sz="700" spc="-5">
                <a:latin typeface="Arial"/>
                <a:cs typeface="Arial"/>
              </a:rPr>
              <a:t>files and other forms used </a:t>
            </a:r>
            <a:r>
              <a:rPr lang="en-GB" sz="700">
                <a:latin typeface="Arial"/>
                <a:cs typeface="Arial"/>
              </a:rPr>
              <a:t> </a:t>
            </a:r>
            <a:r>
              <a:rPr lang="en-GB" sz="700" spc="-5">
                <a:latin typeface="Arial"/>
                <a:cs typeface="Arial"/>
              </a:rPr>
              <a:t>in the fieldwork) that are used, created </a:t>
            </a:r>
            <a:r>
              <a:rPr lang="en-GB" sz="700">
                <a:latin typeface="Arial"/>
                <a:cs typeface="Arial"/>
              </a:rPr>
              <a:t>or </a:t>
            </a:r>
            <a:r>
              <a:rPr lang="en-GB" sz="700" spc="-5">
                <a:latin typeface="Arial"/>
                <a:cs typeface="Arial"/>
              </a:rPr>
              <a:t>developed </a:t>
            </a:r>
            <a:r>
              <a:rPr lang="en-GB" sz="700">
                <a:latin typeface="Arial"/>
                <a:cs typeface="Arial"/>
              </a:rPr>
              <a:t>in </a:t>
            </a:r>
            <a:r>
              <a:rPr lang="en-GB" sz="700" spc="-5">
                <a:latin typeface="Arial"/>
                <a:cs typeface="Arial"/>
              </a:rPr>
              <a:t>connection with the </a:t>
            </a:r>
            <a:r>
              <a:rPr lang="en-GB" sz="700">
                <a:latin typeface="Arial"/>
                <a:cs typeface="Arial"/>
              </a:rPr>
              <a:t> </a:t>
            </a:r>
            <a:r>
              <a:rPr lang="en-GB" sz="700" spc="-5">
                <a:latin typeface="Arial"/>
                <a:cs typeface="Arial"/>
              </a:rPr>
              <a:t>Services</a:t>
            </a:r>
            <a:r>
              <a:rPr lang="en-GB" sz="700" spc="-10">
                <a:latin typeface="Arial"/>
                <a:cs typeface="Arial"/>
              </a:rPr>
              <a:t> </a:t>
            </a:r>
            <a:r>
              <a:rPr lang="en-GB" sz="700" spc="-5">
                <a:latin typeface="Arial"/>
                <a:cs typeface="Arial"/>
              </a:rPr>
              <a:t>(“Supplier</a:t>
            </a:r>
            <a:r>
              <a:rPr lang="en-GB" sz="700" spc="-10">
                <a:latin typeface="Arial"/>
                <a:cs typeface="Arial"/>
              </a:rPr>
              <a:t> </a:t>
            </a:r>
            <a:r>
              <a:rPr lang="en-GB" sz="700" spc="-5">
                <a:latin typeface="Arial"/>
                <a:cs typeface="Arial"/>
              </a:rPr>
              <a:t>IP”).</a:t>
            </a:r>
            <a:endParaRPr lang="en-GB" sz="700">
              <a:latin typeface="Arial"/>
              <a:cs typeface="Arial"/>
            </a:endParaRPr>
          </a:p>
          <a:p>
            <a:pPr marL="192405" marR="6985" indent="-180340" algn="just">
              <a:spcBef>
                <a:spcPts val="300"/>
              </a:spcBef>
              <a:spcAft>
                <a:spcPts val="300"/>
              </a:spcAft>
              <a:buAutoNum type="arabicPeriod" startAt="23"/>
              <a:tabLst>
                <a:tab pos="193040" algn="l"/>
              </a:tabLst>
            </a:pPr>
            <a:r>
              <a:rPr lang="en-GB" sz="700" spc="-5">
                <a:latin typeface="Arial"/>
                <a:cs typeface="Arial"/>
              </a:rPr>
              <a:t>Under</a:t>
            </a:r>
            <a:r>
              <a:rPr lang="en-GB" sz="700">
                <a:latin typeface="Arial"/>
                <a:cs typeface="Arial"/>
              </a:rPr>
              <a:t> </a:t>
            </a:r>
            <a:r>
              <a:rPr lang="en-GB" sz="700" spc="-5">
                <a:latin typeface="Arial"/>
                <a:cs typeface="Arial"/>
              </a:rPr>
              <a:t>no</a:t>
            </a:r>
            <a:r>
              <a:rPr lang="en-GB" sz="700">
                <a:latin typeface="Arial"/>
                <a:cs typeface="Arial"/>
              </a:rPr>
              <a:t> </a:t>
            </a:r>
            <a:r>
              <a:rPr lang="en-GB" sz="700" spc="-5">
                <a:latin typeface="Arial"/>
                <a:cs typeface="Arial"/>
              </a:rPr>
              <a:t>circumstances</a:t>
            </a:r>
            <a:r>
              <a:rPr lang="en-GB" sz="700">
                <a:latin typeface="Arial"/>
                <a:cs typeface="Arial"/>
              </a:rPr>
              <a:t> </a:t>
            </a:r>
            <a:r>
              <a:rPr lang="en-GB" sz="700" spc="-5">
                <a:latin typeface="Arial"/>
                <a:cs typeface="Arial"/>
              </a:rPr>
              <a:t>will</a:t>
            </a:r>
            <a:r>
              <a:rPr lang="en-GB" sz="700">
                <a:latin typeface="Arial"/>
                <a:cs typeface="Arial"/>
              </a:rPr>
              <a:t> </a:t>
            </a:r>
            <a:r>
              <a:rPr lang="en-GB" sz="700" spc="-5">
                <a:latin typeface="Arial"/>
                <a:cs typeface="Arial"/>
              </a:rPr>
              <a:t>Supplier</a:t>
            </a:r>
            <a:r>
              <a:rPr lang="en-GB" sz="700">
                <a:latin typeface="Arial"/>
                <a:cs typeface="Arial"/>
              </a:rPr>
              <a:t> </a:t>
            </a:r>
            <a:r>
              <a:rPr lang="en-GB" sz="700" spc="-5">
                <a:latin typeface="Arial"/>
                <a:cs typeface="Arial"/>
              </a:rPr>
              <a:t>disclose</a:t>
            </a:r>
            <a:r>
              <a:rPr lang="en-GB" sz="700">
                <a:latin typeface="Arial"/>
                <a:cs typeface="Arial"/>
              </a:rPr>
              <a:t> </a:t>
            </a:r>
            <a:r>
              <a:rPr lang="en-GB" sz="700" spc="-5">
                <a:latin typeface="Arial"/>
                <a:cs typeface="Arial"/>
              </a:rPr>
              <a:t>information</a:t>
            </a:r>
            <a:r>
              <a:rPr lang="en-GB" sz="700">
                <a:latin typeface="Arial"/>
                <a:cs typeface="Arial"/>
              </a:rPr>
              <a:t> </a:t>
            </a:r>
            <a:r>
              <a:rPr lang="en-GB" sz="700" spc="-5">
                <a:latin typeface="Arial"/>
                <a:cs typeface="Arial"/>
              </a:rPr>
              <a:t>regarding </a:t>
            </a:r>
            <a:r>
              <a:rPr lang="en-GB" sz="700">
                <a:latin typeface="Arial"/>
                <a:cs typeface="Arial"/>
              </a:rPr>
              <a:t> </a:t>
            </a:r>
            <a:r>
              <a:rPr lang="en-GB" sz="700" spc="-5">
                <a:latin typeface="Arial"/>
                <a:cs typeface="Arial"/>
              </a:rPr>
              <a:t>respondents that will make them personally identifiable except </a:t>
            </a:r>
            <a:r>
              <a:rPr lang="en-GB" sz="700">
                <a:latin typeface="Arial"/>
                <a:cs typeface="Arial"/>
              </a:rPr>
              <a:t>as </a:t>
            </a:r>
            <a:r>
              <a:rPr lang="en-GB" sz="700" spc="-5">
                <a:latin typeface="Arial"/>
                <a:cs typeface="Arial"/>
              </a:rPr>
              <a:t>permitted </a:t>
            </a:r>
            <a:r>
              <a:rPr lang="en-GB" sz="700">
                <a:latin typeface="Arial"/>
                <a:cs typeface="Arial"/>
              </a:rPr>
              <a:t>by </a:t>
            </a:r>
            <a:r>
              <a:rPr lang="en-GB" sz="700" spc="5">
                <a:latin typeface="Arial"/>
                <a:cs typeface="Arial"/>
              </a:rPr>
              <a:t> </a:t>
            </a:r>
            <a:r>
              <a:rPr lang="en-GB" sz="700" spc="-10">
                <a:latin typeface="Arial"/>
                <a:cs typeface="Arial"/>
              </a:rPr>
              <a:t>and</a:t>
            </a:r>
            <a:r>
              <a:rPr lang="en-GB" sz="700" spc="5">
                <a:latin typeface="Arial"/>
                <a:cs typeface="Arial"/>
              </a:rPr>
              <a:t> </a:t>
            </a:r>
            <a:r>
              <a:rPr lang="en-GB" sz="700" spc="-5">
                <a:latin typeface="Arial"/>
                <a:cs typeface="Arial"/>
              </a:rPr>
              <a:t>in</a:t>
            </a:r>
            <a:r>
              <a:rPr lang="en-GB" sz="700" spc="10">
                <a:latin typeface="Arial"/>
                <a:cs typeface="Arial"/>
              </a:rPr>
              <a:t> </a:t>
            </a:r>
            <a:r>
              <a:rPr lang="en-GB" sz="700" spc="-5">
                <a:latin typeface="Arial"/>
                <a:cs typeface="Arial"/>
              </a:rPr>
              <a:t>accordance </a:t>
            </a:r>
            <a:r>
              <a:rPr lang="en-GB" sz="700">
                <a:latin typeface="Arial"/>
                <a:cs typeface="Arial"/>
              </a:rPr>
              <a:t>with</a:t>
            </a:r>
            <a:r>
              <a:rPr lang="en-GB" sz="700" spc="-5">
                <a:latin typeface="Arial"/>
                <a:cs typeface="Arial"/>
              </a:rPr>
              <a:t> applicable law</a:t>
            </a:r>
            <a:r>
              <a:rPr lang="en-GB" sz="700" spc="25">
                <a:latin typeface="Arial"/>
                <a:cs typeface="Arial"/>
              </a:rPr>
              <a:t> </a:t>
            </a:r>
            <a:r>
              <a:rPr lang="en-GB" sz="700" spc="-10">
                <a:latin typeface="Arial"/>
                <a:cs typeface="Arial"/>
              </a:rPr>
              <a:t>and</a:t>
            </a:r>
            <a:r>
              <a:rPr lang="en-GB" sz="700" spc="5">
                <a:latin typeface="Arial"/>
                <a:cs typeface="Arial"/>
              </a:rPr>
              <a:t> </a:t>
            </a:r>
            <a:r>
              <a:rPr lang="en-GB" sz="700" spc="-5">
                <a:latin typeface="Arial"/>
                <a:cs typeface="Arial"/>
              </a:rPr>
              <a:t>professional</a:t>
            </a:r>
            <a:r>
              <a:rPr lang="en-GB" sz="700">
                <a:latin typeface="Arial"/>
                <a:cs typeface="Arial"/>
              </a:rPr>
              <a:t> </a:t>
            </a:r>
            <a:r>
              <a:rPr lang="en-GB" sz="700" spc="-5">
                <a:latin typeface="Arial"/>
                <a:cs typeface="Arial"/>
              </a:rPr>
              <a:t>codes</a:t>
            </a:r>
            <a:r>
              <a:rPr lang="en-GB" sz="700" spc="10">
                <a:latin typeface="Arial"/>
                <a:cs typeface="Arial"/>
              </a:rPr>
              <a:t> </a:t>
            </a:r>
            <a:r>
              <a:rPr lang="en-GB" sz="700" spc="-5">
                <a:latin typeface="Arial"/>
                <a:cs typeface="Arial"/>
              </a:rPr>
              <a:t>of</a:t>
            </a:r>
            <a:r>
              <a:rPr lang="en-GB" sz="700">
                <a:latin typeface="Arial"/>
                <a:cs typeface="Arial"/>
              </a:rPr>
              <a:t> </a:t>
            </a:r>
            <a:r>
              <a:rPr lang="en-GB" sz="700" spc="-5">
                <a:latin typeface="Arial"/>
                <a:cs typeface="Arial"/>
              </a:rPr>
              <a:t>conduct.</a:t>
            </a:r>
            <a:endParaRPr lang="en-GB" sz="700">
              <a:latin typeface="Arial"/>
              <a:cs typeface="Arial"/>
            </a:endParaRPr>
          </a:p>
          <a:p>
            <a:pPr marL="192405" marR="6985" indent="-179705" algn="just">
              <a:spcBef>
                <a:spcPts val="300"/>
              </a:spcBef>
              <a:spcAft>
                <a:spcPts val="300"/>
              </a:spcAft>
              <a:buAutoNum type="arabicPeriod" startAt="23"/>
              <a:tabLst>
                <a:tab pos="193040" algn="l"/>
              </a:tabLst>
            </a:pPr>
            <a:r>
              <a:rPr lang="en-GB" sz="700" spc="-5">
                <a:latin typeface="Arial"/>
                <a:cs typeface="Arial"/>
              </a:rPr>
              <a:t>Notwithstanding the foregoing, to the extent that the Agreement specifies that </a:t>
            </a:r>
            <a:r>
              <a:rPr lang="en-GB" sz="700">
                <a:latin typeface="Arial"/>
                <a:cs typeface="Arial"/>
              </a:rPr>
              <a:t> </a:t>
            </a:r>
            <a:r>
              <a:rPr lang="en-GB" sz="700" spc="-10">
                <a:latin typeface="Arial"/>
                <a:cs typeface="Arial"/>
              </a:rPr>
              <a:t>the</a:t>
            </a:r>
            <a:r>
              <a:rPr lang="en-GB" sz="700" spc="-5">
                <a:latin typeface="Arial"/>
                <a:cs typeface="Arial"/>
              </a:rPr>
              <a:t> Services</a:t>
            </a:r>
            <a:r>
              <a:rPr lang="en-GB" sz="700" spc="180">
                <a:latin typeface="Arial"/>
                <a:cs typeface="Arial"/>
              </a:rPr>
              <a:t> </a:t>
            </a:r>
            <a:r>
              <a:rPr lang="en-GB" sz="700" spc="-5">
                <a:latin typeface="Arial"/>
                <a:cs typeface="Arial"/>
              </a:rPr>
              <a:t>include normative data </a:t>
            </a:r>
            <a:r>
              <a:rPr lang="en-GB" sz="700">
                <a:latin typeface="Arial"/>
                <a:cs typeface="Arial"/>
              </a:rPr>
              <a:t>to</a:t>
            </a:r>
            <a:r>
              <a:rPr lang="en-GB" sz="700" spc="195">
                <a:latin typeface="Arial"/>
                <a:cs typeface="Arial"/>
              </a:rPr>
              <a:t> </a:t>
            </a:r>
            <a:r>
              <a:rPr lang="en-GB" sz="700" spc="-5">
                <a:latin typeface="Arial"/>
                <a:cs typeface="Arial"/>
              </a:rPr>
              <a:t>assist the Client </a:t>
            </a:r>
            <a:r>
              <a:rPr lang="en-GB" sz="700">
                <a:latin typeface="Arial"/>
                <a:cs typeface="Arial"/>
              </a:rPr>
              <a:t>with </a:t>
            </a:r>
            <a:r>
              <a:rPr lang="en-GB" sz="700" spc="-5">
                <a:latin typeface="Arial"/>
                <a:cs typeface="Arial"/>
              </a:rPr>
              <a:t>the interpretation </a:t>
            </a:r>
            <a:r>
              <a:rPr lang="en-GB" sz="700">
                <a:latin typeface="Arial"/>
                <a:cs typeface="Arial"/>
              </a:rPr>
              <a:t> </a:t>
            </a:r>
            <a:r>
              <a:rPr lang="en-GB" sz="700" spc="-5">
                <a:latin typeface="Arial"/>
                <a:cs typeface="Arial"/>
              </a:rPr>
              <a:t>of the Services, syndicated research services and/or any Deliverables will be </a:t>
            </a:r>
            <a:r>
              <a:rPr lang="en-GB" sz="700">
                <a:latin typeface="Arial"/>
                <a:cs typeface="Arial"/>
              </a:rPr>
              <a:t> </a:t>
            </a:r>
            <a:r>
              <a:rPr lang="en-GB" sz="700" spc="-5">
                <a:latin typeface="Arial"/>
                <a:cs typeface="Arial"/>
              </a:rPr>
              <a:t>comprised</a:t>
            </a:r>
            <a:r>
              <a:rPr lang="en-GB" sz="700">
                <a:latin typeface="Arial"/>
                <a:cs typeface="Arial"/>
              </a:rPr>
              <a:t> </a:t>
            </a:r>
            <a:r>
              <a:rPr lang="en-GB" sz="700" spc="-5">
                <a:latin typeface="Arial"/>
                <a:cs typeface="Arial"/>
              </a:rPr>
              <a:t>of</a:t>
            </a:r>
            <a:r>
              <a:rPr lang="en-GB" sz="700">
                <a:latin typeface="Arial"/>
                <a:cs typeface="Arial"/>
              </a:rPr>
              <a:t> </a:t>
            </a:r>
            <a:r>
              <a:rPr lang="en-GB" sz="700" spc="-5">
                <a:latin typeface="Arial"/>
                <a:cs typeface="Arial"/>
              </a:rPr>
              <a:t>syndicated</a:t>
            </a:r>
            <a:r>
              <a:rPr lang="en-GB" sz="700">
                <a:latin typeface="Arial"/>
                <a:cs typeface="Arial"/>
              </a:rPr>
              <a:t> </a:t>
            </a:r>
            <a:r>
              <a:rPr lang="en-GB" sz="700" spc="-5">
                <a:latin typeface="Arial"/>
                <a:cs typeface="Arial"/>
              </a:rPr>
              <a:t>research</a:t>
            </a:r>
            <a:r>
              <a:rPr lang="en-GB" sz="700">
                <a:latin typeface="Arial"/>
                <a:cs typeface="Arial"/>
              </a:rPr>
              <a:t> </a:t>
            </a:r>
            <a:r>
              <a:rPr lang="en-GB" sz="700" spc="-5">
                <a:latin typeface="Arial"/>
                <a:cs typeface="Arial"/>
              </a:rPr>
              <a:t>reports</a:t>
            </a:r>
            <a:r>
              <a:rPr lang="en-GB" sz="700">
                <a:latin typeface="Arial"/>
                <a:cs typeface="Arial"/>
              </a:rPr>
              <a:t> </a:t>
            </a:r>
            <a:r>
              <a:rPr lang="en-GB" sz="700" spc="-5">
                <a:latin typeface="Arial"/>
                <a:cs typeface="Arial"/>
              </a:rPr>
              <a:t>(“Syndicated</a:t>
            </a:r>
            <a:r>
              <a:rPr lang="en-GB" sz="700">
                <a:latin typeface="Arial"/>
                <a:cs typeface="Arial"/>
              </a:rPr>
              <a:t> </a:t>
            </a:r>
            <a:r>
              <a:rPr lang="en-GB" sz="700" spc="-5">
                <a:latin typeface="Arial"/>
                <a:cs typeface="Arial"/>
              </a:rPr>
              <a:t>Deliverables”):</a:t>
            </a:r>
            <a:r>
              <a:rPr lang="en-GB" sz="700">
                <a:latin typeface="Arial"/>
                <a:cs typeface="Arial"/>
              </a:rPr>
              <a:t> (i) </a:t>
            </a:r>
            <a:r>
              <a:rPr lang="en-GB" sz="700" spc="5">
                <a:latin typeface="Arial"/>
                <a:cs typeface="Arial"/>
              </a:rPr>
              <a:t> </a:t>
            </a:r>
            <a:r>
              <a:rPr lang="en-GB" sz="700" spc="-5">
                <a:latin typeface="Arial"/>
                <a:cs typeface="Arial"/>
              </a:rPr>
              <a:t>Supplier shall at all times retain sole and exclusive ownership rights in the </a:t>
            </a:r>
            <a:r>
              <a:rPr lang="en-GB" sz="700">
                <a:latin typeface="Arial"/>
                <a:cs typeface="Arial"/>
              </a:rPr>
              <a:t> </a:t>
            </a:r>
            <a:r>
              <a:rPr lang="en-GB" sz="700" spc="-5">
                <a:latin typeface="Arial"/>
                <a:cs typeface="Arial"/>
              </a:rPr>
              <a:t>Syndicated Deliverables as well as </a:t>
            </a:r>
            <a:r>
              <a:rPr lang="en-GB" sz="700">
                <a:latin typeface="Arial"/>
                <a:cs typeface="Arial"/>
              </a:rPr>
              <a:t>all </a:t>
            </a:r>
            <a:r>
              <a:rPr lang="en-GB" sz="700" spc="-5">
                <a:latin typeface="Arial"/>
                <a:cs typeface="Arial"/>
              </a:rPr>
              <a:t>Supplier IP; </a:t>
            </a:r>
            <a:r>
              <a:rPr lang="en-GB" sz="700">
                <a:latin typeface="Arial"/>
                <a:cs typeface="Arial"/>
              </a:rPr>
              <a:t>(ii) </a:t>
            </a:r>
            <a:r>
              <a:rPr lang="en-GB" sz="700" spc="-5">
                <a:latin typeface="Arial"/>
                <a:cs typeface="Arial"/>
              </a:rPr>
              <a:t>Client may not sell, </a:t>
            </a:r>
            <a:r>
              <a:rPr lang="en-GB" sz="700">
                <a:latin typeface="Arial"/>
                <a:cs typeface="Arial"/>
              </a:rPr>
              <a:t> </a:t>
            </a:r>
            <a:r>
              <a:rPr lang="en-GB" sz="700" spc="-5">
                <a:latin typeface="Arial"/>
                <a:cs typeface="Arial"/>
              </a:rPr>
              <a:t>distribute,</a:t>
            </a:r>
            <a:r>
              <a:rPr lang="en-GB" sz="700" spc="-45">
                <a:latin typeface="Arial"/>
                <a:cs typeface="Arial"/>
              </a:rPr>
              <a:t> </a:t>
            </a:r>
            <a:r>
              <a:rPr lang="en-GB" sz="700">
                <a:latin typeface="Arial"/>
                <a:cs typeface="Arial"/>
              </a:rPr>
              <a:t>copy</a:t>
            </a:r>
            <a:r>
              <a:rPr lang="en-GB" sz="700" spc="-35">
                <a:latin typeface="Arial"/>
                <a:cs typeface="Arial"/>
              </a:rPr>
              <a:t> </a:t>
            </a:r>
            <a:r>
              <a:rPr lang="en-GB" sz="700">
                <a:latin typeface="Arial"/>
                <a:cs typeface="Arial"/>
              </a:rPr>
              <a:t>or</a:t>
            </a:r>
            <a:r>
              <a:rPr lang="en-GB" sz="700" spc="-30">
                <a:latin typeface="Arial"/>
                <a:cs typeface="Arial"/>
              </a:rPr>
              <a:t> </a:t>
            </a:r>
            <a:r>
              <a:rPr lang="en-GB" sz="700" spc="-5">
                <a:latin typeface="Arial"/>
                <a:cs typeface="Arial"/>
              </a:rPr>
              <a:t>reproduce</a:t>
            </a:r>
            <a:r>
              <a:rPr lang="en-GB" sz="700" spc="-40">
                <a:latin typeface="Arial"/>
                <a:cs typeface="Arial"/>
              </a:rPr>
              <a:t> </a:t>
            </a:r>
            <a:r>
              <a:rPr lang="en-GB" sz="700">
                <a:latin typeface="Arial"/>
                <a:cs typeface="Arial"/>
              </a:rPr>
              <a:t>in</a:t>
            </a:r>
            <a:r>
              <a:rPr lang="en-GB" sz="700" spc="-40">
                <a:latin typeface="Arial"/>
                <a:cs typeface="Arial"/>
              </a:rPr>
              <a:t> </a:t>
            </a:r>
            <a:r>
              <a:rPr lang="en-GB" sz="700">
                <a:latin typeface="Arial"/>
                <a:cs typeface="Arial"/>
              </a:rPr>
              <a:t>full</a:t>
            </a:r>
            <a:r>
              <a:rPr lang="en-GB" sz="700" spc="-35">
                <a:latin typeface="Arial"/>
                <a:cs typeface="Arial"/>
              </a:rPr>
              <a:t> </a:t>
            </a:r>
            <a:r>
              <a:rPr lang="en-GB" sz="700">
                <a:latin typeface="Arial"/>
                <a:cs typeface="Arial"/>
              </a:rPr>
              <a:t>or</a:t>
            </a:r>
            <a:r>
              <a:rPr lang="en-GB" sz="700" spc="-40">
                <a:latin typeface="Arial"/>
                <a:cs typeface="Arial"/>
              </a:rPr>
              <a:t> </a:t>
            </a:r>
            <a:r>
              <a:rPr lang="en-GB" sz="700">
                <a:latin typeface="Arial"/>
                <a:cs typeface="Arial"/>
              </a:rPr>
              <a:t>in</a:t>
            </a:r>
            <a:r>
              <a:rPr lang="en-GB" sz="700" spc="-30">
                <a:latin typeface="Arial"/>
                <a:cs typeface="Arial"/>
              </a:rPr>
              <a:t> </a:t>
            </a:r>
            <a:r>
              <a:rPr lang="en-GB" sz="700" spc="-5">
                <a:latin typeface="Arial"/>
                <a:cs typeface="Arial"/>
              </a:rPr>
              <a:t>part</a:t>
            </a:r>
            <a:r>
              <a:rPr lang="en-GB" sz="700" spc="-35">
                <a:latin typeface="Arial"/>
                <a:cs typeface="Arial"/>
              </a:rPr>
              <a:t> </a:t>
            </a:r>
            <a:r>
              <a:rPr lang="en-GB" sz="700" spc="-5">
                <a:latin typeface="Arial"/>
                <a:cs typeface="Arial"/>
              </a:rPr>
              <a:t>any</a:t>
            </a:r>
            <a:r>
              <a:rPr lang="en-GB" sz="700" spc="-25">
                <a:latin typeface="Arial"/>
                <a:cs typeface="Arial"/>
              </a:rPr>
              <a:t> </a:t>
            </a:r>
            <a:r>
              <a:rPr lang="en-GB" sz="700" spc="-5">
                <a:latin typeface="Arial"/>
                <a:cs typeface="Arial"/>
              </a:rPr>
              <a:t>of</a:t>
            </a:r>
            <a:r>
              <a:rPr lang="en-GB" sz="700" spc="-25">
                <a:latin typeface="Arial"/>
                <a:cs typeface="Arial"/>
              </a:rPr>
              <a:t> </a:t>
            </a:r>
            <a:r>
              <a:rPr lang="en-GB" sz="700" spc="-5">
                <a:latin typeface="Arial"/>
                <a:cs typeface="Arial"/>
              </a:rPr>
              <a:t>the</a:t>
            </a:r>
            <a:r>
              <a:rPr lang="en-GB" sz="700" spc="-40">
                <a:latin typeface="Arial"/>
                <a:cs typeface="Arial"/>
              </a:rPr>
              <a:t> </a:t>
            </a:r>
            <a:r>
              <a:rPr lang="en-GB" sz="700" spc="-5">
                <a:latin typeface="Arial"/>
                <a:cs typeface="Arial"/>
              </a:rPr>
              <a:t>Syndicated</a:t>
            </a:r>
            <a:r>
              <a:rPr lang="en-GB" sz="700" spc="-40">
                <a:latin typeface="Arial"/>
                <a:cs typeface="Arial"/>
              </a:rPr>
              <a:t> </a:t>
            </a:r>
            <a:r>
              <a:rPr lang="en-GB" sz="700" spc="-5">
                <a:latin typeface="Arial"/>
                <a:cs typeface="Arial"/>
              </a:rPr>
              <a:t>Deliverables, </a:t>
            </a:r>
            <a:r>
              <a:rPr lang="en-GB" sz="700">
                <a:latin typeface="Arial"/>
                <a:cs typeface="Arial"/>
              </a:rPr>
              <a:t> </a:t>
            </a:r>
            <a:r>
              <a:rPr lang="en-GB" sz="700" spc="-5">
                <a:latin typeface="Arial"/>
                <a:cs typeface="Arial"/>
              </a:rPr>
              <a:t>without authorisation from Supplier, which Supplier may withhold in its sole </a:t>
            </a:r>
            <a:r>
              <a:rPr lang="en-GB" sz="700">
                <a:latin typeface="Arial"/>
                <a:cs typeface="Arial"/>
              </a:rPr>
              <a:t> </a:t>
            </a:r>
            <a:r>
              <a:rPr lang="en-GB" sz="700" spc="-5">
                <a:latin typeface="Arial"/>
                <a:cs typeface="Arial"/>
              </a:rPr>
              <a:t>discretion;</a:t>
            </a:r>
            <a:r>
              <a:rPr lang="en-GB" sz="700">
                <a:latin typeface="Arial"/>
                <a:cs typeface="Arial"/>
              </a:rPr>
              <a:t> </a:t>
            </a:r>
            <a:r>
              <a:rPr lang="en-GB" sz="700" spc="-5">
                <a:latin typeface="Arial"/>
                <a:cs typeface="Arial"/>
              </a:rPr>
              <a:t>and</a:t>
            </a:r>
            <a:r>
              <a:rPr lang="en-GB" sz="700">
                <a:latin typeface="Arial"/>
                <a:cs typeface="Arial"/>
              </a:rPr>
              <a:t> </a:t>
            </a:r>
            <a:r>
              <a:rPr lang="en-GB" sz="700" spc="-5">
                <a:latin typeface="Arial"/>
                <a:cs typeface="Arial"/>
              </a:rPr>
              <a:t>(iii)</a:t>
            </a:r>
            <a:r>
              <a:rPr lang="en-GB" sz="700">
                <a:latin typeface="Arial"/>
                <a:cs typeface="Arial"/>
              </a:rPr>
              <a:t> </a:t>
            </a:r>
            <a:r>
              <a:rPr lang="en-GB" sz="700" spc="-5">
                <a:latin typeface="Arial"/>
                <a:cs typeface="Arial"/>
              </a:rPr>
              <a:t>this</a:t>
            </a:r>
            <a:r>
              <a:rPr lang="en-GB" sz="700">
                <a:latin typeface="Arial"/>
                <a:cs typeface="Arial"/>
              </a:rPr>
              <a:t> </a:t>
            </a:r>
            <a:r>
              <a:rPr lang="en-GB" sz="700" spc="-5">
                <a:latin typeface="Arial"/>
                <a:cs typeface="Arial"/>
              </a:rPr>
              <a:t>Agreement</a:t>
            </a:r>
            <a:r>
              <a:rPr lang="en-GB" sz="700">
                <a:latin typeface="Arial"/>
                <a:cs typeface="Arial"/>
              </a:rPr>
              <a:t> </a:t>
            </a:r>
            <a:r>
              <a:rPr lang="en-GB" sz="700" spc="-5">
                <a:latin typeface="Arial"/>
                <a:cs typeface="Arial"/>
              </a:rPr>
              <a:t>constitutes</a:t>
            </a:r>
            <a:r>
              <a:rPr lang="en-GB" sz="700">
                <a:latin typeface="Arial"/>
                <a:cs typeface="Arial"/>
              </a:rPr>
              <a:t> </a:t>
            </a:r>
            <a:r>
              <a:rPr lang="en-GB" sz="700" spc="-5">
                <a:latin typeface="Arial"/>
                <a:cs typeface="Arial"/>
              </a:rPr>
              <a:t>a</a:t>
            </a:r>
            <a:r>
              <a:rPr lang="en-GB" sz="700">
                <a:latin typeface="Arial"/>
                <a:cs typeface="Arial"/>
              </a:rPr>
              <a:t> </a:t>
            </a:r>
            <a:r>
              <a:rPr lang="en-GB" sz="700" spc="-5">
                <a:latin typeface="Arial"/>
                <a:cs typeface="Arial"/>
              </a:rPr>
              <a:t>revocable,</a:t>
            </a:r>
            <a:r>
              <a:rPr lang="en-GB" sz="700" spc="180">
                <a:latin typeface="Arial"/>
                <a:cs typeface="Arial"/>
              </a:rPr>
              <a:t> </a:t>
            </a:r>
            <a:r>
              <a:rPr lang="en-GB" sz="700" spc="-5">
                <a:latin typeface="Arial"/>
                <a:cs typeface="Arial"/>
              </a:rPr>
              <a:t>non-exclusive </a:t>
            </a:r>
            <a:r>
              <a:rPr lang="en-GB" sz="700">
                <a:latin typeface="Arial"/>
                <a:cs typeface="Arial"/>
              </a:rPr>
              <a:t> </a:t>
            </a:r>
            <a:r>
              <a:rPr lang="en-GB" sz="700" spc="-5">
                <a:latin typeface="Arial"/>
                <a:cs typeface="Arial"/>
              </a:rPr>
              <a:t>license from Supplier to Client to use </a:t>
            </a:r>
            <a:r>
              <a:rPr lang="en-GB" sz="700" spc="-10">
                <a:latin typeface="Arial"/>
                <a:cs typeface="Arial"/>
              </a:rPr>
              <a:t>the </a:t>
            </a:r>
            <a:r>
              <a:rPr lang="en-GB" sz="700" spc="-5">
                <a:latin typeface="Arial"/>
                <a:cs typeface="Arial"/>
              </a:rPr>
              <a:t>Syndicated Deliverables solely for </a:t>
            </a:r>
            <a:r>
              <a:rPr lang="en-GB" sz="700">
                <a:latin typeface="Arial"/>
                <a:cs typeface="Arial"/>
              </a:rPr>
              <a:t> </a:t>
            </a:r>
            <a:r>
              <a:rPr lang="en-GB" sz="700" spc="-5">
                <a:latin typeface="Arial"/>
                <a:cs typeface="Arial"/>
              </a:rPr>
              <a:t>internal purposes, subject </a:t>
            </a:r>
            <a:r>
              <a:rPr lang="en-GB" sz="700">
                <a:latin typeface="Arial"/>
                <a:cs typeface="Arial"/>
              </a:rPr>
              <a:t>at </a:t>
            </a:r>
            <a:r>
              <a:rPr lang="en-GB" sz="700" spc="-5">
                <a:latin typeface="Arial"/>
                <a:cs typeface="Arial"/>
              </a:rPr>
              <a:t>all times to the ownership rights of Supplier set </a:t>
            </a:r>
            <a:r>
              <a:rPr lang="en-GB" sz="700">
                <a:latin typeface="Arial"/>
                <a:cs typeface="Arial"/>
              </a:rPr>
              <a:t> </a:t>
            </a:r>
            <a:r>
              <a:rPr lang="en-GB" sz="700" spc="-5">
                <a:latin typeface="Arial"/>
                <a:cs typeface="Arial"/>
              </a:rPr>
              <a:t>forth</a:t>
            </a:r>
            <a:r>
              <a:rPr lang="en-GB" sz="700" spc="-15">
                <a:latin typeface="Arial"/>
                <a:cs typeface="Arial"/>
              </a:rPr>
              <a:t> </a:t>
            </a:r>
            <a:r>
              <a:rPr lang="en-GB" sz="700" spc="-5">
                <a:latin typeface="Arial"/>
                <a:cs typeface="Arial"/>
              </a:rPr>
              <a:t>herein.</a:t>
            </a:r>
            <a:endParaRPr lang="en-GB" sz="700">
              <a:latin typeface="Arial"/>
              <a:cs typeface="Arial"/>
            </a:endParaRPr>
          </a:p>
          <a:p>
            <a:pPr marL="192405" marR="6985" indent="-180340" algn="just">
              <a:spcBef>
                <a:spcPts val="300"/>
              </a:spcBef>
              <a:spcAft>
                <a:spcPts val="300"/>
              </a:spcAft>
              <a:buAutoNum type="arabicPeriod" startAt="23"/>
              <a:tabLst>
                <a:tab pos="193040" algn="l"/>
              </a:tabLst>
            </a:pPr>
            <a:r>
              <a:rPr lang="en-GB" sz="700" spc="-5">
                <a:latin typeface="Arial"/>
                <a:cs typeface="Arial"/>
              </a:rPr>
              <a:t>Neither</a:t>
            </a:r>
            <a:r>
              <a:rPr lang="en-GB" sz="700" spc="-40">
                <a:latin typeface="Arial"/>
                <a:cs typeface="Arial"/>
              </a:rPr>
              <a:t> </a:t>
            </a:r>
            <a:r>
              <a:rPr lang="en-GB" sz="700" spc="-5">
                <a:latin typeface="Arial"/>
                <a:cs typeface="Arial"/>
              </a:rPr>
              <a:t>the</a:t>
            </a:r>
            <a:r>
              <a:rPr lang="en-GB" sz="700" spc="-20">
                <a:latin typeface="Arial"/>
                <a:cs typeface="Arial"/>
              </a:rPr>
              <a:t> </a:t>
            </a:r>
            <a:r>
              <a:rPr lang="en-GB" sz="700" spc="-5">
                <a:latin typeface="Arial"/>
                <a:cs typeface="Arial"/>
              </a:rPr>
              <a:t>Client</a:t>
            </a:r>
            <a:r>
              <a:rPr lang="en-GB" sz="700" spc="-35">
                <a:latin typeface="Arial"/>
                <a:cs typeface="Arial"/>
              </a:rPr>
              <a:t> </a:t>
            </a:r>
            <a:r>
              <a:rPr lang="en-GB" sz="700" spc="-5">
                <a:latin typeface="Arial"/>
                <a:cs typeface="Arial"/>
              </a:rPr>
              <a:t>nor</a:t>
            </a:r>
            <a:r>
              <a:rPr lang="en-GB" sz="700" spc="-35">
                <a:latin typeface="Arial"/>
                <a:cs typeface="Arial"/>
              </a:rPr>
              <a:t> </a:t>
            </a:r>
            <a:r>
              <a:rPr lang="en-GB" sz="700" spc="-5">
                <a:latin typeface="Arial"/>
                <a:cs typeface="Arial"/>
              </a:rPr>
              <a:t>Supplier</a:t>
            </a:r>
            <a:r>
              <a:rPr lang="en-GB" sz="700" spc="-40">
                <a:latin typeface="Arial"/>
                <a:cs typeface="Arial"/>
              </a:rPr>
              <a:t> </a:t>
            </a:r>
            <a:r>
              <a:rPr lang="en-GB" sz="700" spc="-5">
                <a:latin typeface="Arial"/>
                <a:cs typeface="Arial"/>
              </a:rPr>
              <a:t>shall</a:t>
            </a:r>
            <a:r>
              <a:rPr lang="en-GB" sz="700" spc="-20">
                <a:latin typeface="Arial"/>
                <a:cs typeface="Arial"/>
              </a:rPr>
              <a:t> </a:t>
            </a:r>
            <a:r>
              <a:rPr lang="en-GB" sz="700" spc="-5">
                <a:latin typeface="Arial"/>
                <a:cs typeface="Arial"/>
              </a:rPr>
              <a:t>have</a:t>
            </a:r>
            <a:r>
              <a:rPr lang="en-GB" sz="700" spc="-35">
                <a:latin typeface="Arial"/>
                <a:cs typeface="Arial"/>
              </a:rPr>
              <a:t> </a:t>
            </a:r>
            <a:r>
              <a:rPr lang="en-GB" sz="700" spc="-5">
                <a:latin typeface="Arial"/>
                <a:cs typeface="Arial"/>
              </a:rPr>
              <a:t>the</a:t>
            </a:r>
            <a:r>
              <a:rPr lang="en-GB" sz="700" spc="-40">
                <a:latin typeface="Arial"/>
                <a:cs typeface="Arial"/>
              </a:rPr>
              <a:t> </a:t>
            </a:r>
            <a:r>
              <a:rPr lang="en-GB" sz="700" spc="-5">
                <a:latin typeface="Arial"/>
                <a:cs typeface="Arial"/>
              </a:rPr>
              <a:t>right</a:t>
            </a:r>
            <a:r>
              <a:rPr lang="en-GB" sz="700" spc="-20">
                <a:latin typeface="Arial"/>
                <a:cs typeface="Arial"/>
              </a:rPr>
              <a:t> </a:t>
            </a:r>
            <a:r>
              <a:rPr lang="en-GB" sz="700" spc="-5">
                <a:latin typeface="Arial"/>
                <a:cs typeface="Arial"/>
              </a:rPr>
              <a:t>to</a:t>
            </a:r>
            <a:r>
              <a:rPr lang="en-GB" sz="700" spc="-20">
                <a:latin typeface="Arial"/>
                <a:cs typeface="Arial"/>
              </a:rPr>
              <a:t> </a:t>
            </a:r>
            <a:r>
              <a:rPr lang="en-GB" sz="700" spc="-10">
                <a:latin typeface="Arial"/>
                <a:cs typeface="Arial"/>
              </a:rPr>
              <a:t>use</a:t>
            </a:r>
            <a:r>
              <a:rPr lang="en-GB" sz="700" spc="-25">
                <a:latin typeface="Arial"/>
                <a:cs typeface="Arial"/>
              </a:rPr>
              <a:t> </a:t>
            </a:r>
            <a:r>
              <a:rPr lang="en-GB" sz="700" spc="-10">
                <a:latin typeface="Arial"/>
                <a:cs typeface="Arial"/>
              </a:rPr>
              <a:t>the</a:t>
            </a:r>
            <a:r>
              <a:rPr lang="en-GB" sz="700" spc="-20">
                <a:latin typeface="Arial"/>
                <a:cs typeface="Arial"/>
              </a:rPr>
              <a:t> </a:t>
            </a:r>
            <a:r>
              <a:rPr lang="en-GB" sz="700" spc="-5">
                <a:latin typeface="Arial"/>
                <a:cs typeface="Arial"/>
              </a:rPr>
              <a:t>other’s</a:t>
            </a:r>
            <a:r>
              <a:rPr lang="en-GB" sz="700" spc="-30">
                <a:latin typeface="Arial"/>
                <a:cs typeface="Arial"/>
              </a:rPr>
              <a:t> </a:t>
            </a:r>
            <a:r>
              <a:rPr lang="en-GB" sz="700" spc="-5">
                <a:latin typeface="Arial"/>
                <a:cs typeface="Arial"/>
              </a:rPr>
              <a:t>trade</a:t>
            </a:r>
            <a:r>
              <a:rPr lang="en-GB" sz="700" spc="-40">
                <a:latin typeface="Arial"/>
                <a:cs typeface="Arial"/>
              </a:rPr>
              <a:t> </a:t>
            </a:r>
            <a:r>
              <a:rPr lang="en-GB" sz="700" spc="-5">
                <a:latin typeface="Arial"/>
                <a:cs typeface="Arial"/>
              </a:rPr>
              <a:t>marks </a:t>
            </a:r>
            <a:r>
              <a:rPr lang="en-GB" sz="700">
                <a:latin typeface="Arial"/>
                <a:cs typeface="Arial"/>
              </a:rPr>
              <a:t> </a:t>
            </a:r>
            <a:r>
              <a:rPr lang="en-GB" sz="700" spc="-5">
                <a:latin typeface="Arial"/>
                <a:cs typeface="Arial"/>
              </a:rPr>
              <a:t>without prior written consent, except </a:t>
            </a:r>
            <a:r>
              <a:rPr lang="en-GB" sz="700">
                <a:latin typeface="Arial"/>
                <a:cs typeface="Arial"/>
              </a:rPr>
              <a:t>for </a:t>
            </a:r>
            <a:r>
              <a:rPr lang="en-GB" sz="700" spc="-5">
                <a:latin typeface="Arial"/>
                <a:cs typeface="Arial"/>
              </a:rPr>
              <a:t>the purposes of Supplier's marketing </a:t>
            </a:r>
            <a:r>
              <a:rPr lang="en-GB" sz="700">
                <a:latin typeface="Arial"/>
                <a:cs typeface="Arial"/>
              </a:rPr>
              <a:t> </a:t>
            </a:r>
            <a:r>
              <a:rPr lang="en-GB" sz="700" spc="-5">
                <a:latin typeface="Arial"/>
                <a:cs typeface="Arial"/>
              </a:rPr>
              <a:t>purposes</a:t>
            </a:r>
            <a:r>
              <a:rPr lang="en-GB" sz="700" spc="5">
                <a:latin typeface="Arial"/>
                <a:cs typeface="Arial"/>
              </a:rPr>
              <a:t> </a:t>
            </a:r>
            <a:r>
              <a:rPr lang="en-GB" sz="700" spc="-5">
                <a:latin typeface="Arial"/>
                <a:cs typeface="Arial"/>
              </a:rPr>
              <a:t>or</a:t>
            </a:r>
            <a:r>
              <a:rPr lang="en-GB" sz="700" spc="5">
                <a:latin typeface="Arial"/>
                <a:cs typeface="Arial"/>
              </a:rPr>
              <a:t> </a:t>
            </a:r>
            <a:r>
              <a:rPr lang="en-GB" sz="700" spc="-5">
                <a:latin typeface="Arial"/>
                <a:cs typeface="Arial"/>
              </a:rPr>
              <a:t>promotional</a:t>
            </a:r>
            <a:r>
              <a:rPr lang="en-GB" sz="700">
                <a:latin typeface="Arial"/>
                <a:cs typeface="Arial"/>
              </a:rPr>
              <a:t> </a:t>
            </a:r>
            <a:r>
              <a:rPr lang="en-GB" sz="700" spc="-5">
                <a:latin typeface="Arial"/>
                <a:cs typeface="Arial"/>
              </a:rPr>
              <a:t>materials, including</a:t>
            </a:r>
            <a:r>
              <a:rPr lang="en-GB" sz="700" spc="-10">
                <a:latin typeface="Arial"/>
                <a:cs typeface="Arial"/>
              </a:rPr>
              <a:t> </a:t>
            </a:r>
            <a:r>
              <a:rPr lang="en-GB" sz="700">
                <a:latin typeface="Arial"/>
                <a:cs typeface="Arial"/>
              </a:rPr>
              <a:t>on</a:t>
            </a:r>
            <a:r>
              <a:rPr lang="en-GB" sz="700" spc="-10">
                <a:latin typeface="Arial"/>
                <a:cs typeface="Arial"/>
              </a:rPr>
              <a:t> </a:t>
            </a:r>
            <a:r>
              <a:rPr lang="en-GB" sz="700" spc="-5">
                <a:latin typeface="Arial"/>
                <a:cs typeface="Arial"/>
              </a:rPr>
              <a:t>Supplier's</a:t>
            </a:r>
            <a:r>
              <a:rPr lang="en-GB" sz="700" spc="10">
                <a:latin typeface="Arial"/>
                <a:cs typeface="Arial"/>
              </a:rPr>
              <a:t> </a:t>
            </a:r>
            <a:r>
              <a:rPr lang="en-GB" sz="700" spc="-5">
                <a:latin typeface="Arial"/>
                <a:cs typeface="Arial"/>
              </a:rPr>
              <a:t>website.</a:t>
            </a:r>
          </a:p>
          <a:p>
            <a:pPr marL="12065" marR="6985" algn="just">
              <a:spcBef>
                <a:spcPts val="300"/>
              </a:spcBef>
              <a:spcAft>
                <a:spcPts val="300"/>
              </a:spcAft>
              <a:tabLst>
                <a:tab pos="193040" algn="l"/>
              </a:tabLst>
            </a:pPr>
            <a:br>
              <a:rPr lang="en-GB" sz="700" spc="-5">
                <a:latin typeface="Arial"/>
                <a:cs typeface="Arial"/>
              </a:rPr>
            </a:br>
            <a:br>
              <a:rPr lang="en-GB" sz="700" spc="-5">
                <a:latin typeface="Arial"/>
                <a:cs typeface="Arial"/>
              </a:rPr>
            </a:br>
            <a:br>
              <a:rPr lang="en-GB" sz="700" spc="-5">
                <a:latin typeface="Arial"/>
                <a:cs typeface="Arial"/>
              </a:rPr>
            </a:br>
            <a:br>
              <a:rPr lang="en-GB" sz="700" spc="-5">
                <a:latin typeface="Arial"/>
                <a:cs typeface="Arial"/>
              </a:rPr>
            </a:br>
            <a:br>
              <a:rPr lang="en-GB" sz="700" spc="-5">
                <a:latin typeface="Arial"/>
                <a:cs typeface="Arial"/>
              </a:rPr>
            </a:br>
            <a:br>
              <a:rPr lang="en-GB" sz="700" spc="-5">
                <a:latin typeface="Arial"/>
                <a:cs typeface="Arial"/>
              </a:rPr>
            </a:br>
            <a:br>
              <a:rPr lang="en-GB" sz="700" spc="-5">
                <a:latin typeface="Arial"/>
                <a:cs typeface="Arial"/>
              </a:rPr>
            </a:br>
            <a:endParaRPr lang="en-GB" sz="700" spc="-5">
              <a:latin typeface="Arial"/>
              <a:cs typeface="Arial"/>
            </a:endParaRPr>
          </a:p>
          <a:p>
            <a:pPr marL="12065" marR="6985" algn="just">
              <a:spcBef>
                <a:spcPts val="300"/>
              </a:spcBef>
              <a:spcAft>
                <a:spcPts val="300"/>
              </a:spcAft>
              <a:tabLst>
                <a:tab pos="193040" algn="l"/>
              </a:tabLst>
            </a:pPr>
            <a:r>
              <a:rPr lang="en-GB" sz="700" b="1" spc="-5">
                <a:latin typeface="Arial"/>
                <a:cs typeface="Arial"/>
              </a:rPr>
              <a:t>USE OF DELIVERABLES</a:t>
            </a:r>
          </a:p>
          <a:p>
            <a:pPr marL="192405" marR="5080" indent="-180340" algn="just">
              <a:lnSpc>
                <a:spcPts val="800"/>
              </a:lnSpc>
              <a:spcBef>
                <a:spcPts val="320"/>
              </a:spcBef>
              <a:buAutoNum type="arabicPeriod" startAt="27"/>
              <a:tabLst>
                <a:tab pos="193040" algn="l"/>
              </a:tabLst>
            </a:pPr>
            <a:r>
              <a:rPr lang="en-GB" sz="700" spc="-5">
                <a:latin typeface="Arial"/>
                <a:cs typeface="Arial"/>
              </a:rPr>
              <a:t>In order </a:t>
            </a:r>
            <a:r>
              <a:rPr lang="en-GB" sz="700">
                <a:latin typeface="Arial"/>
                <a:cs typeface="Arial"/>
              </a:rPr>
              <a:t>to </a:t>
            </a:r>
            <a:r>
              <a:rPr lang="en-GB" sz="700" spc="-5">
                <a:latin typeface="Arial"/>
                <a:cs typeface="Arial"/>
              </a:rPr>
              <a:t>enable the Supplier to comply with the requirements under </a:t>
            </a:r>
            <a:r>
              <a:rPr lang="en-GB" sz="700" spc="-10">
                <a:latin typeface="Arial"/>
                <a:cs typeface="Arial"/>
              </a:rPr>
              <a:t>the </a:t>
            </a:r>
            <a:r>
              <a:rPr lang="en-GB" sz="700" spc="-5">
                <a:latin typeface="Arial"/>
                <a:cs typeface="Arial"/>
              </a:rPr>
              <a:t>MRS </a:t>
            </a:r>
            <a:r>
              <a:rPr lang="en-GB" sz="700">
                <a:latin typeface="Arial"/>
                <a:cs typeface="Arial"/>
              </a:rPr>
              <a:t> </a:t>
            </a:r>
            <a:r>
              <a:rPr lang="en-GB" sz="700" spc="-10">
                <a:latin typeface="Arial"/>
                <a:cs typeface="Arial"/>
              </a:rPr>
              <a:t>and </a:t>
            </a:r>
            <a:r>
              <a:rPr lang="en-GB" sz="700" spc="-5">
                <a:latin typeface="Arial"/>
                <a:cs typeface="Arial"/>
              </a:rPr>
              <a:t>ESOMAR codes of conduct, </a:t>
            </a:r>
            <a:r>
              <a:rPr lang="en-GB" sz="700" spc="-10">
                <a:latin typeface="Arial"/>
                <a:cs typeface="Arial"/>
              </a:rPr>
              <a:t>the use </a:t>
            </a:r>
            <a:r>
              <a:rPr lang="en-GB" sz="700">
                <a:latin typeface="Arial"/>
                <a:cs typeface="Arial"/>
              </a:rPr>
              <a:t>of </a:t>
            </a:r>
            <a:r>
              <a:rPr lang="en-GB" sz="700" spc="-5">
                <a:latin typeface="Arial"/>
                <a:cs typeface="Arial"/>
              </a:rPr>
              <a:t>the Deliverables by the Client </a:t>
            </a:r>
            <a:r>
              <a:rPr lang="en-GB" sz="700">
                <a:latin typeface="Arial"/>
                <a:cs typeface="Arial"/>
              </a:rPr>
              <a:t>is </a:t>
            </a:r>
            <a:r>
              <a:rPr lang="en-GB" sz="700" spc="5">
                <a:latin typeface="Arial"/>
                <a:cs typeface="Arial"/>
              </a:rPr>
              <a:t> </a:t>
            </a:r>
            <a:r>
              <a:rPr lang="en-GB" sz="700" spc="-5">
                <a:latin typeface="Arial"/>
                <a:cs typeface="Arial"/>
              </a:rPr>
              <a:t>limited</a:t>
            </a:r>
            <a:r>
              <a:rPr lang="en-GB" sz="700" spc="-15">
                <a:latin typeface="Arial"/>
                <a:cs typeface="Arial"/>
              </a:rPr>
              <a:t> </a:t>
            </a:r>
            <a:r>
              <a:rPr lang="en-GB" sz="700" spc="-5">
                <a:latin typeface="Arial"/>
                <a:cs typeface="Arial"/>
              </a:rPr>
              <a:t>as</a:t>
            </a:r>
            <a:r>
              <a:rPr lang="en-GB" sz="700" spc="5">
                <a:latin typeface="Arial"/>
                <a:cs typeface="Arial"/>
              </a:rPr>
              <a:t> </a:t>
            </a:r>
            <a:r>
              <a:rPr lang="en-GB" sz="700" spc="-5">
                <a:latin typeface="Arial"/>
                <a:cs typeface="Arial"/>
              </a:rPr>
              <a:t>follows:</a:t>
            </a:r>
          </a:p>
          <a:p>
            <a:pPr marL="360000" marR="5715" lvl="1" indent="-180000" algn="just">
              <a:spcBef>
                <a:spcPts val="300"/>
              </a:spcBef>
              <a:spcAft>
                <a:spcPts val="300"/>
              </a:spcAft>
              <a:buFont typeface="+mj-lt"/>
              <a:buAutoNum type="alphaLcPeriod"/>
              <a:tabLst>
                <a:tab pos="193040" algn="l"/>
              </a:tabLst>
            </a:pPr>
            <a:r>
              <a:rPr lang="en-GB" sz="700" spc="-10">
                <a:latin typeface="Arial"/>
                <a:cs typeface="Arial"/>
              </a:rPr>
              <a:t>If Client or its agents wish to publish the Deliverables in the public domain  including, without limitation, in advertising, marketing or promotional  materials, social media, press releases or press conferences, it must come  to a written agreement with Supplier on the form and content of the disclosure, which Supplier may </a:t>
            </a:r>
            <a:r>
              <a:rPr lang="en-GB" sz="700" b="1" spc="-10">
                <a:latin typeface="Arial"/>
                <a:cs typeface="Arial"/>
              </a:rPr>
              <a:t>only</a:t>
            </a:r>
            <a:r>
              <a:rPr lang="en-GB" sz="700" spc="-10">
                <a:latin typeface="Arial"/>
                <a:cs typeface="Arial"/>
              </a:rPr>
              <a:t> withhold on the basis that the  Deliverables are used or presented in a misleading or illegal manner, or in  any manner which would adversely impact upon the reputation or goodwill  of Supplier. Supplier reserves the right to publish a correction in the event  of such improper use or presentation.</a:t>
            </a:r>
          </a:p>
          <a:p>
            <a:pPr marL="360000" marR="5715" lvl="1" indent="-180000" algn="just">
              <a:spcBef>
                <a:spcPts val="300"/>
              </a:spcBef>
              <a:spcAft>
                <a:spcPts val="300"/>
              </a:spcAft>
              <a:buFont typeface="+mj-lt"/>
              <a:buAutoNum type="alphaLcPeriod"/>
              <a:tabLst>
                <a:tab pos="193040" algn="l"/>
              </a:tabLst>
            </a:pPr>
            <a:r>
              <a:rPr lang="en-GB" sz="700" spc="-10">
                <a:latin typeface="Arial"/>
                <a:cs typeface="Arial"/>
              </a:rPr>
              <a:t>The Client may only use the Deliverables in connection with any dispute  resolution, litigation, arbitration or other legal proceeding of any nature  (“Litigation Purposes”) not initiated by it, unless the Litigation Purpose is  directed against the Supplier. The Client confirms that it does not intend to  use of the Deliverables for Litigation Purposes, as this may affect Supplier's  recommended methodological approach and study costs set out in the  Proposal. In addition, if the Client decides after the Services has been  completed that it wishes to use the Deliverables for Litigation Purposes, it  must first obtain with the prior written consent of Supplier, which Supplier  may withhold in its sole discretion.</a:t>
            </a:r>
          </a:p>
          <a:p>
            <a:pPr marL="180000" marR="5715" lvl="1" indent="-180000" algn="just">
              <a:spcBef>
                <a:spcPts val="300"/>
              </a:spcBef>
              <a:spcAft>
                <a:spcPts val="300"/>
              </a:spcAft>
              <a:buFont typeface="+mj-lt"/>
              <a:buAutoNum type="arabicPeriod" startAt="28"/>
              <a:tabLst>
                <a:tab pos="193040" algn="l"/>
              </a:tabLst>
            </a:pPr>
            <a:r>
              <a:rPr lang="en-GB" sz="700" spc="-10">
                <a:latin typeface="Arial"/>
                <a:cs typeface="Arial"/>
              </a:rPr>
              <a:t>The Client must ensure that Supplier is credited for all published Services as “a  poll/research conducted by Supplier for......(Client)”.</a:t>
            </a:r>
          </a:p>
          <a:p>
            <a:pPr marL="180000" marR="5715" lvl="1" indent="-180000" algn="just">
              <a:spcBef>
                <a:spcPts val="300"/>
              </a:spcBef>
              <a:spcAft>
                <a:spcPts val="300"/>
              </a:spcAft>
              <a:buFont typeface="+mj-lt"/>
              <a:buAutoNum type="arabicPeriod" startAt="28"/>
              <a:tabLst>
                <a:tab pos="193040" algn="l"/>
              </a:tabLst>
            </a:pPr>
            <a:r>
              <a:rPr lang="en-GB" sz="700" spc="-10">
                <a:latin typeface="Arial"/>
                <a:cs typeface="Arial"/>
              </a:rPr>
              <a:t>Once the data has been published, it is in the public domain and Supplier has  the right to disseminate the results and technical details to other parties and to  publish them.</a:t>
            </a:r>
          </a:p>
          <a:p>
            <a:pPr marL="12065" marR="5080" algn="just">
              <a:lnSpc>
                <a:spcPts val="800"/>
              </a:lnSpc>
              <a:spcBef>
                <a:spcPts val="320"/>
              </a:spcBef>
              <a:tabLst>
                <a:tab pos="193040" algn="l"/>
              </a:tabLst>
            </a:pPr>
            <a:r>
              <a:rPr lang="en-GB" sz="700" b="1" spc="-10">
                <a:latin typeface="Arial"/>
                <a:cs typeface="Arial"/>
              </a:rPr>
              <a:t>OPINION</a:t>
            </a:r>
            <a:r>
              <a:rPr lang="en-GB" sz="700" b="1" spc="-25">
                <a:latin typeface="Arial"/>
                <a:cs typeface="Arial"/>
              </a:rPr>
              <a:t> </a:t>
            </a:r>
            <a:r>
              <a:rPr lang="en-GB" sz="700" b="1" spc="-5">
                <a:latin typeface="Arial"/>
                <a:cs typeface="Arial"/>
              </a:rPr>
              <a:t>POLLS</a:t>
            </a:r>
            <a:endParaRPr lang="en-GB" sz="700">
              <a:latin typeface="Arial"/>
              <a:cs typeface="Arial"/>
            </a:endParaRPr>
          </a:p>
          <a:p>
            <a:pPr marL="180000" marR="5080" indent="-180000" algn="just">
              <a:spcBef>
                <a:spcPts val="300"/>
              </a:spcBef>
              <a:spcAft>
                <a:spcPts val="300"/>
              </a:spcAft>
              <a:buFont typeface="+mj-lt"/>
              <a:buAutoNum type="arabicPeriod" startAt="30"/>
              <a:tabLst>
                <a:tab pos="193040" algn="l"/>
              </a:tabLst>
            </a:pPr>
            <a:r>
              <a:rPr lang="en-GB" sz="700">
                <a:latin typeface="Arial"/>
                <a:cs typeface="Arial"/>
              </a:rPr>
              <a:t>The following specific rules shall apply where the Services are an opinion poll:</a:t>
            </a:r>
          </a:p>
          <a:p>
            <a:pPr marL="180000" marR="5080" indent="-180000" algn="just">
              <a:spcBef>
                <a:spcPts val="300"/>
              </a:spcBef>
              <a:spcAft>
                <a:spcPts val="300"/>
              </a:spcAft>
              <a:buFont typeface="+mj-lt"/>
              <a:buAutoNum type="arabicPeriod" startAt="30"/>
              <a:tabLst>
                <a:tab pos="193040" algn="l"/>
              </a:tabLst>
            </a:pPr>
            <a:r>
              <a:rPr lang="en-GB" sz="700">
                <a:latin typeface="Arial"/>
                <a:cs typeface="Arial"/>
              </a:rPr>
              <a:t>Every report published by or on behalf of the Client, of the poll findings should  give: for whom and by whom the sample survey was conducted, the purpose of  the survey, the method, a definition of the population sampled, the size and  nature of the sample, the number, type and geographical distribution of  sampling points, the method by which the information was collected, the full  question wording used, and dates of fieldwork and the bases of all percentages.  Similar standards are applied to desk research based on published material.</a:t>
            </a:r>
          </a:p>
          <a:p>
            <a:pPr marL="180000" marR="5080" indent="-180000" algn="just">
              <a:spcBef>
                <a:spcPts val="300"/>
              </a:spcBef>
              <a:spcAft>
                <a:spcPts val="300"/>
              </a:spcAft>
              <a:buFont typeface="+mj-lt"/>
              <a:buAutoNum type="arabicPeriod" startAt="30"/>
              <a:tabLst>
                <a:tab pos="193040" algn="l"/>
              </a:tabLst>
            </a:pPr>
            <a:r>
              <a:rPr lang="en-GB" sz="700">
                <a:latin typeface="Arial"/>
                <a:cs typeface="Arial"/>
              </a:rPr>
              <a:t>Where data from a private poll is leaked to the media either by a Client or by a  third party, Supplier reserves the right to clarify/correct any misleading or  incorrect impressions and to provide the full results and technical details.</a:t>
            </a:r>
          </a:p>
          <a:p>
            <a:pPr marL="180000" marR="5080" indent="-180000" algn="just">
              <a:spcBef>
                <a:spcPts val="300"/>
              </a:spcBef>
              <a:spcAft>
                <a:spcPts val="300"/>
              </a:spcAft>
              <a:buFont typeface="+mj-lt"/>
              <a:buAutoNum type="arabicPeriod" startAt="30"/>
              <a:tabLst>
                <a:tab pos="193040" algn="l"/>
              </a:tabLst>
            </a:pPr>
            <a:r>
              <a:rPr lang="en-GB" sz="700">
                <a:latin typeface="Arial"/>
                <a:cs typeface="Arial"/>
              </a:rPr>
              <a:t>Where, in reply to questions on voting intention, there are abnormal levels or  sharp changes in the manner of those who say they would not vote or who are  undecided, these facts will be reported.</a:t>
            </a:r>
          </a:p>
          <a:p>
            <a:pPr marL="180000" marR="5080" indent="-180000" algn="just">
              <a:spcBef>
                <a:spcPts val="300"/>
              </a:spcBef>
              <a:spcAft>
                <a:spcPts val="300"/>
              </a:spcAft>
              <a:buFont typeface="+mj-lt"/>
              <a:buAutoNum type="arabicPeriod" startAt="30"/>
              <a:tabLst>
                <a:tab pos="193040" algn="l"/>
              </a:tabLst>
            </a:pPr>
            <a:r>
              <a:rPr lang="en-GB" sz="700">
                <a:latin typeface="Arial"/>
                <a:cs typeface="Arial"/>
              </a:rPr>
              <a:t>In accordance with the British Polling Council’s Code of Conduct the results of  the questions on voting intention of the general public will only be published if  these results are based on a representative sample of 1,000 or more  respondents.</a:t>
            </a:r>
          </a:p>
          <a:p>
            <a:pPr marL="240665" marR="5080" indent="-228600" algn="just">
              <a:lnSpc>
                <a:spcPts val="800"/>
              </a:lnSpc>
              <a:spcBef>
                <a:spcPts val="320"/>
              </a:spcBef>
              <a:buFont typeface="+mj-lt"/>
              <a:buAutoNum type="arabicPeriod" startAt="30"/>
              <a:tabLst>
                <a:tab pos="193040" algn="l"/>
              </a:tabLst>
            </a:pPr>
            <a:endParaRPr lang="en-GB" sz="700">
              <a:latin typeface="Arial"/>
              <a:cs typeface="Arial"/>
            </a:endParaRPr>
          </a:p>
          <a:p>
            <a:pPr marL="192405" marR="5080" indent="-180340" algn="just">
              <a:lnSpc>
                <a:spcPts val="800"/>
              </a:lnSpc>
              <a:spcBef>
                <a:spcPts val="320"/>
              </a:spcBef>
              <a:buAutoNum type="arabicPeriod" startAt="30"/>
              <a:tabLst>
                <a:tab pos="193040" algn="l"/>
              </a:tabLst>
            </a:pPr>
            <a:endParaRPr lang="en-GB" sz="700">
              <a:latin typeface="Arial"/>
              <a:cs typeface="Arial"/>
            </a:endParaRPr>
          </a:p>
          <a:p>
            <a:pPr marL="12700" marR="5080" algn="just">
              <a:spcBef>
                <a:spcPts val="300"/>
              </a:spcBef>
              <a:spcAft>
                <a:spcPts val="300"/>
              </a:spcAft>
            </a:pPr>
            <a:endParaRPr lang="en-GB" sz="700">
              <a:latin typeface="Arial"/>
              <a:cs typeface="Arial"/>
            </a:endParaRPr>
          </a:p>
        </p:txBody>
      </p:sp>
    </p:spTree>
    <p:extLst>
      <p:ext uri="{BB962C8B-B14F-4D97-AF65-F5344CB8AC3E}">
        <p14:creationId xmlns:p14="http://schemas.microsoft.com/office/powerpoint/2010/main" val="126675270"/>
      </p:ext>
    </p:extLst>
  </p:cSld>
  <p:clrMapOvr>
    <a:masterClrMapping/>
  </p:clrMapOvr>
  <p:extLst>
    <p:ext uri="{DCECCB84-F9BA-43D5-87BE-67443E8EF086}">
      <p15:sldGuideLst xmlns:p15="http://schemas.microsoft.com/office/powerpoint/2012/main"/>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T&amp;C3">
    <p:spTree>
      <p:nvGrpSpPr>
        <p:cNvPr id="1" name=""/>
        <p:cNvGrpSpPr/>
        <p:nvPr/>
      </p:nvGrpSpPr>
      <p:grpSpPr>
        <a:xfrm>
          <a:off x="0" y="0"/>
          <a:ext cx="0" cy="0"/>
          <a:chOff x="0" y="0"/>
          <a:chExt cx="0" cy="0"/>
        </a:xfrm>
      </p:grpSpPr>
      <p:sp>
        <p:nvSpPr>
          <p:cNvPr id="11" name="Slide Number Placeholder 15">
            <a:extLst>
              <a:ext uri="{FF2B5EF4-FFF2-40B4-BE49-F238E27FC236}">
                <a16:creationId xmlns:a16="http://schemas.microsoft.com/office/drawing/2014/main" id="{8D12899D-1C8B-4BF7-9004-B8652304FB39}"/>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5" name="object 27">
            <a:extLst>
              <a:ext uri="{FF2B5EF4-FFF2-40B4-BE49-F238E27FC236}">
                <a16:creationId xmlns:a16="http://schemas.microsoft.com/office/drawing/2014/main" id="{D4587787-16C8-46AC-95EA-ED9773321031}"/>
              </a:ext>
              <a:ext uri="{C183D7F6-B498-43B3-948B-1728B52AA6E4}">
                <adec:decorative xmlns:adec="http://schemas.microsoft.com/office/drawing/2017/decorative" val="1"/>
              </a:ext>
            </a:extLst>
          </p:cNvPr>
          <p:cNvSpPr txBox="1">
            <a:spLocks/>
          </p:cNvSpPr>
          <p:nvPr/>
        </p:nvSpPr>
        <p:spPr>
          <a:xfrm>
            <a:off x="442913" y="78156"/>
            <a:ext cx="1582737" cy="94257"/>
          </a:xfrm>
          <a:prstGeom prst="rect">
            <a:avLst/>
          </a:prstGeom>
        </p:spPr>
        <p:txBody>
          <a:bodyPr vert="horz" wrap="square" lIns="0" tIns="1905" rIns="0" bIns="0" rtlCol="0">
            <a:spAutoFit/>
          </a:bodyPr>
          <a:lstStyle>
            <a:defPPr>
              <a:defRPr lang="en-US"/>
            </a:defPPr>
            <a:lvl1pPr marL="0" algn="l" defTabSz="914400" rtl="0" eaLnBrk="1" latinLnBrk="0" hangingPunct="1">
              <a:defRPr sz="800" b="0" i="0" kern="1200">
                <a:solidFill>
                  <a:schemeClr val="tx1"/>
                </a:solidFill>
                <a:latin typeface="Times New Roman"/>
                <a:ea typeface="+mn-ea"/>
                <a:cs typeface="Times New Roman"/>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marR="0" lvl="0" indent="0" algn="l" defTabSz="914400" rtl="0" eaLnBrk="1" fontAlgn="auto" latinLnBrk="0" hangingPunct="1">
              <a:lnSpc>
                <a:spcPct val="100000"/>
              </a:lnSpc>
              <a:spcBef>
                <a:spcPts val="15"/>
              </a:spcBef>
              <a:spcAft>
                <a:spcPts val="0"/>
              </a:spcAft>
              <a:buClrTx/>
              <a:buSzTx/>
              <a:buFontTx/>
              <a:buNone/>
              <a:tabLst/>
              <a:defRPr/>
            </a:pPr>
            <a:r>
              <a:rPr kumimoji="0" lang="en-GB" sz="600" b="0" i="1" u="none" strike="noStrike" kern="1200" cap="none" spc="-5" normalizeH="0" baseline="0" noProof="0">
                <a:ln>
                  <a:noFill/>
                </a:ln>
                <a:effectLst/>
                <a:uLnTx/>
                <a:uFillTx/>
                <a:latin typeface="+mn-lt"/>
                <a:ea typeface="+mn-ea"/>
                <a:cs typeface="Times New Roman"/>
              </a:rPr>
              <a:t>Version</a:t>
            </a:r>
            <a:r>
              <a:rPr kumimoji="0" lang="en-GB" sz="600" b="0" i="1" u="none" strike="noStrike" kern="1200" cap="none" spc="-30" normalizeH="0" baseline="0" noProof="0">
                <a:ln>
                  <a:noFill/>
                </a:ln>
                <a:effectLst/>
                <a:uLnTx/>
                <a:uFillTx/>
                <a:latin typeface="+mn-lt"/>
                <a:ea typeface="+mn-ea"/>
                <a:cs typeface="Times New Roman"/>
              </a:rPr>
              <a:t> </a:t>
            </a:r>
            <a:r>
              <a:rPr kumimoji="0" lang="en-GB" sz="600" b="0" i="1" u="none" strike="noStrike" kern="1200" cap="none" spc="0" normalizeH="0" baseline="0" noProof="0">
                <a:ln>
                  <a:noFill/>
                </a:ln>
                <a:effectLst/>
                <a:uLnTx/>
                <a:uFillTx/>
                <a:latin typeface="+mn-lt"/>
                <a:ea typeface="+mn-ea"/>
                <a:cs typeface="Times New Roman"/>
              </a:rPr>
              <a:t>10.</a:t>
            </a:r>
            <a:r>
              <a:rPr kumimoji="0" lang="en-GB" sz="600" b="0" i="1" u="none" strike="noStrike" kern="1200" cap="none" spc="-20" normalizeH="0" baseline="0" noProof="0">
                <a:ln>
                  <a:noFill/>
                </a:ln>
                <a:effectLst/>
                <a:uLnTx/>
                <a:uFillTx/>
                <a:latin typeface="+mn-lt"/>
                <a:ea typeface="+mn-ea"/>
                <a:cs typeface="Times New Roman"/>
              </a:rPr>
              <a:t> </a:t>
            </a:r>
            <a:r>
              <a:rPr kumimoji="0" lang="en-GB" sz="600" b="0" i="1" u="none" strike="noStrike" kern="1200" cap="none" spc="-5" normalizeH="0" baseline="0" noProof="0">
                <a:ln>
                  <a:noFill/>
                </a:ln>
                <a:effectLst/>
                <a:uLnTx/>
                <a:uFillTx/>
                <a:latin typeface="+mn-lt"/>
                <a:ea typeface="+mn-ea"/>
                <a:cs typeface="Times New Roman"/>
              </a:rPr>
              <a:t>January.22</a:t>
            </a:r>
          </a:p>
        </p:txBody>
      </p:sp>
      <p:sp>
        <p:nvSpPr>
          <p:cNvPr id="4" name="object 4">
            <a:extLst>
              <a:ext uri="{FF2B5EF4-FFF2-40B4-BE49-F238E27FC236}">
                <a16:creationId xmlns:a16="http://schemas.microsoft.com/office/drawing/2014/main" id="{ED64E7C4-1E1E-45F2-B50E-5EED0339669E}"/>
              </a:ext>
            </a:extLst>
          </p:cNvPr>
          <p:cNvSpPr txBox="1"/>
          <p:nvPr/>
        </p:nvSpPr>
        <p:spPr>
          <a:xfrm>
            <a:off x="442913" y="431289"/>
            <a:ext cx="11306175" cy="5525373"/>
          </a:xfrm>
          <a:prstGeom prst="rect">
            <a:avLst/>
          </a:prstGeom>
        </p:spPr>
        <p:txBody>
          <a:bodyPr vert="horz" wrap="square" lIns="0" tIns="19685" rIns="0" bIns="0" numCol="3" spcCol="360000" rtlCol="0">
            <a:noAutofit/>
          </a:bodyPr>
          <a:lstStyle/>
          <a:p>
            <a:pPr marL="180000" marR="5715" indent="-180000" algn="just">
              <a:spcBef>
                <a:spcPts val="300"/>
              </a:spcBef>
              <a:spcAft>
                <a:spcPts val="300"/>
              </a:spcAft>
              <a:tabLst>
                <a:tab pos="193040" algn="l"/>
              </a:tabLst>
            </a:pPr>
            <a:r>
              <a:rPr lang="en-GB" sz="700" b="1" spc="-5">
                <a:latin typeface="Arial"/>
                <a:cs typeface="Arial"/>
              </a:rPr>
              <a:t>INDEMNIFICATION</a:t>
            </a:r>
          </a:p>
          <a:p>
            <a:pPr marL="180000" marR="6350" indent="-180000" algn="just">
              <a:spcBef>
                <a:spcPts val="300"/>
              </a:spcBef>
              <a:spcAft>
                <a:spcPts val="300"/>
              </a:spcAft>
              <a:buAutoNum type="arabicPeriod" startAt="35"/>
              <a:tabLst>
                <a:tab pos="193040" algn="l"/>
              </a:tabLst>
            </a:pPr>
            <a:r>
              <a:rPr lang="en-GB" sz="700" spc="-5">
                <a:latin typeface="Arial"/>
                <a:cs typeface="Arial"/>
              </a:rPr>
              <a:t>The Client shall indemnify and hold harmless Supplier, its employees, officers, </a:t>
            </a:r>
            <a:r>
              <a:rPr lang="en-GB" sz="700">
                <a:latin typeface="Arial"/>
                <a:cs typeface="Arial"/>
              </a:rPr>
              <a:t> </a:t>
            </a:r>
            <a:r>
              <a:rPr lang="en-GB" sz="700" spc="-5">
                <a:latin typeface="Arial"/>
                <a:cs typeface="Arial"/>
              </a:rPr>
              <a:t>directors</a:t>
            </a:r>
            <a:r>
              <a:rPr lang="en-GB" sz="700">
                <a:latin typeface="Arial"/>
                <a:cs typeface="Arial"/>
              </a:rPr>
              <a:t> </a:t>
            </a:r>
            <a:r>
              <a:rPr lang="en-GB" sz="700" spc="-5">
                <a:latin typeface="Arial"/>
                <a:cs typeface="Arial"/>
              </a:rPr>
              <a:t>and</a:t>
            </a:r>
            <a:r>
              <a:rPr lang="en-GB" sz="700">
                <a:latin typeface="Arial"/>
                <a:cs typeface="Arial"/>
              </a:rPr>
              <a:t> </a:t>
            </a:r>
            <a:r>
              <a:rPr lang="en-GB" sz="700" spc="-5">
                <a:latin typeface="Arial"/>
                <a:cs typeface="Arial"/>
              </a:rPr>
              <a:t>agents</a:t>
            </a:r>
            <a:r>
              <a:rPr lang="en-GB" sz="700">
                <a:latin typeface="Arial"/>
                <a:cs typeface="Arial"/>
              </a:rPr>
              <a:t> </a:t>
            </a:r>
            <a:r>
              <a:rPr lang="en-GB" sz="700" spc="-10">
                <a:latin typeface="Arial"/>
                <a:cs typeface="Arial"/>
              </a:rPr>
              <a:t>from</a:t>
            </a:r>
            <a:r>
              <a:rPr lang="en-GB" sz="700" spc="-5">
                <a:latin typeface="Arial"/>
                <a:cs typeface="Arial"/>
              </a:rPr>
              <a:t> and</a:t>
            </a:r>
            <a:r>
              <a:rPr lang="en-GB" sz="700">
                <a:latin typeface="Arial"/>
                <a:cs typeface="Arial"/>
              </a:rPr>
              <a:t> </a:t>
            </a:r>
            <a:r>
              <a:rPr lang="en-GB" sz="700" spc="-5">
                <a:latin typeface="Arial"/>
                <a:cs typeface="Arial"/>
              </a:rPr>
              <a:t>against</a:t>
            </a:r>
            <a:r>
              <a:rPr lang="en-GB" sz="700">
                <a:latin typeface="Arial"/>
                <a:cs typeface="Arial"/>
              </a:rPr>
              <a:t> </a:t>
            </a:r>
            <a:r>
              <a:rPr lang="en-GB" sz="700" spc="-5">
                <a:latin typeface="Arial"/>
                <a:cs typeface="Arial"/>
              </a:rPr>
              <a:t>any</a:t>
            </a:r>
            <a:r>
              <a:rPr lang="en-GB" sz="700">
                <a:latin typeface="Arial"/>
                <a:cs typeface="Arial"/>
              </a:rPr>
              <a:t> </a:t>
            </a:r>
            <a:r>
              <a:rPr lang="en-GB" sz="700" spc="-5">
                <a:latin typeface="Arial"/>
                <a:cs typeface="Arial"/>
              </a:rPr>
              <a:t>and</a:t>
            </a:r>
            <a:r>
              <a:rPr lang="en-GB" sz="700">
                <a:latin typeface="Arial"/>
                <a:cs typeface="Arial"/>
              </a:rPr>
              <a:t> </a:t>
            </a:r>
            <a:r>
              <a:rPr lang="en-GB" sz="700" spc="-5">
                <a:latin typeface="Arial"/>
                <a:cs typeface="Arial"/>
              </a:rPr>
              <a:t>all</a:t>
            </a:r>
            <a:r>
              <a:rPr lang="en-GB" sz="700">
                <a:latin typeface="Arial"/>
                <a:cs typeface="Arial"/>
              </a:rPr>
              <a:t> </a:t>
            </a:r>
            <a:r>
              <a:rPr lang="en-GB" sz="700" spc="-5">
                <a:latin typeface="Arial"/>
                <a:cs typeface="Arial"/>
              </a:rPr>
              <a:t>loss,</a:t>
            </a:r>
            <a:r>
              <a:rPr lang="en-GB" sz="700">
                <a:latin typeface="Arial"/>
                <a:cs typeface="Arial"/>
              </a:rPr>
              <a:t> </a:t>
            </a:r>
            <a:r>
              <a:rPr lang="en-GB" sz="700" spc="-5">
                <a:latin typeface="Arial"/>
                <a:cs typeface="Arial"/>
              </a:rPr>
              <a:t>claim</a:t>
            </a:r>
            <a:r>
              <a:rPr lang="en-GB" sz="700">
                <a:latin typeface="Arial"/>
                <a:cs typeface="Arial"/>
              </a:rPr>
              <a:t> or</a:t>
            </a:r>
            <a:r>
              <a:rPr lang="en-GB" sz="700" spc="5">
                <a:latin typeface="Arial"/>
                <a:cs typeface="Arial"/>
              </a:rPr>
              <a:t> </a:t>
            </a:r>
            <a:r>
              <a:rPr lang="en-GB" sz="700" spc="-5">
                <a:latin typeface="Arial"/>
                <a:cs typeface="Arial"/>
              </a:rPr>
              <a:t>liability, </a:t>
            </a:r>
            <a:r>
              <a:rPr lang="en-GB" sz="700">
                <a:latin typeface="Arial"/>
                <a:cs typeface="Arial"/>
              </a:rPr>
              <a:t> </a:t>
            </a:r>
            <a:r>
              <a:rPr lang="en-GB" sz="700" spc="-5">
                <a:latin typeface="Arial"/>
                <a:cs typeface="Arial"/>
              </a:rPr>
              <a:t>including without limitation reasonable legal fees and costs, that may arise </a:t>
            </a:r>
            <a:r>
              <a:rPr lang="en-GB" sz="700">
                <a:latin typeface="Arial"/>
                <a:cs typeface="Arial"/>
              </a:rPr>
              <a:t>in </a:t>
            </a:r>
            <a:r>
              <a:rPr lang="en-GB" sz="700" spc="5">
                <a:latin typeface="Arial"/>
                <a:cs typeface="Arial"/>
              </a:rPr>
              <a:t> </a:t>
            </a:r>
            <a:r>
              <a:rPr lang="en-GB" sz="700" spc="-5">
                <a:latin typeface="Arial"/>
                <a:cs typeface="Arial"/>
              </a:rPr>
              <a:t>connection</a:t>
            </a:r>
            <a:r>
              <a:rPr lang="en-GB" sz="700" spc="20">
                <a:latin typeface="Arial"/>
                <a:cs typeface="Arial"/>
              </a:rPr>
              <a:t> </a:t>
            </a:r>
            <a:r>
              <a:rPr lang="en-GB" sz="700" spc="-5">
                <a:latin typeface="Arial"/>
                <a:cs typeface="Arial"/>
              </a:rPr>
              <a:t>with</a:t>
            </a:r>
            <a:r>
              <a:rPr lang="en-GB" sz="700" spc="25">
                <a:latin typeface="Arial"/>
                <a:cs typeface="Arial"/>
              </a:rPr>
              <a:t> </a:t>
            </a:r>
            <a:r>
              <a:rPr lang="en-GB" sz="700" spc="-5">
                <a:latin typeface="Arial"/>
                <a:cs typeface="Arial"/>
              </a:rPr>
              <a:t>(i)</a:t>
            </a:r>
            <a:r>
              <a:rPr lang="en-GB" sz="700" spc="25">
                <a:latin typeface="Arial"/>
                <a:cs typeface="Arial"/>
              </a:rPr>
              <a:t> </a:t>
            </a:r>
            <a:r>
              <a:rPr lang="en-GB" sz="700" spc="-5">
                <a:latin typeface="Arial"/>
                <a:cs typeface="Arial"/>
              </a:rPr>
              <a:t>the</a:t>
            </a:r>
            <a:r>
              <a:rPr lang="en-GB" sz="700" spc="15">
                <a:latin typeface="Arial"/>
                <a:cs typeface="Arial"/>
              </a:rPr>
              <a:t> </a:t>
            </a:r>
            <a:r>
              <a:rPr lang="en-GB" sz="700" spc="-5">
                <a:latin typeface="Arial"/>
                <a:cs typeface="Arial"/>
              </a:rPr>
              <a:t>Client's</a:t>
            </a:r>
            <a:r>
              <a:rPr lang="en-GB" sz="700" spc="25">
                <a:latin typeface="Arial"/>
                <a:cs typeface="Arial"/>
              </a:rPr>
              <a:t> </a:t>
            </a:r>
            <a:r>
              <a:rPr lang="en-GB" sz="700" spc="-5">
                <a:latin typeface="Arial"/>
                <a:cs typeface="Arial"/>
              </a:rPr>
              <a:t>disclosure</a:t>
            </a:r>
            <a:r>
              <a:rPr lang="en-GB" sz="700" spc="25">
                <a:latin typeface="Arial"/>
                <a:cs typeface="Arial"/>
              </a:rPr>
              <a:t> </a:t>
            </a:r>
            <a:r>
              <a:rPr lang="en-GB" sz="700" spc="-5">
                <a:latin typeface="Arial"/>
                <a:cs typeface="Arial"/>
              </a:rPr>
              <a:t>of</a:t>
            </a:r>
            <a:r>
              <a:rPr lang="en-GB" sz="700" spc="15">
                <a:latin typeface="Arial"/>
                <a:cs typeface="Arial"/>
              </a:rPr>
              <a:t> </a:t>
            </a:r>
            <a:r>
              <a:rPr lang="en-GB" sz="700" spc="-5">
                <a:latin typeface="Arial"/>
                <a:cs typeface="Arial"/>
              </a:rPr>
              <a:t>the</a:t>
            </a:r>
            <a:r>
              <a:rPr lang="en-GB" sz="700" spc="25">
                <a:latin typeface="Arial"/>
                <a:cs typeface="Arial"/>
              </a:rPr>
              <a:t> </a:t>
            </a:r>
            <a:r>
              <a:rPr lang="en-GB" sz="700" spc="-5">
                <a:latin typeface="Arial"/>
                <a:cs typeface="Arial"/>
              </a:rPr>
              <a:t>Deliverables</a:t>
            </a:r>
            <a:r>
              <a:rPr lang="en-GB" sz="700" spc="15">
                <a:latin typeface="Arial"/>
                <a:cs typeface="Arial"/>
              </a:rPr>
              <a:t> </a:t>
            </a:r>
            <a:r>
              <a:rPr lang="en-GB" sz="700">
                <a:latin typeface="Arial"/>
                <a:cs typeface="Arial"/>
              </a:rPr>
              <a:t>to</a:t>
            </a:r>
            <a:r>
              <a:rPr lang="en-GB" sz="700" spc="20">
                <a:latin typeface="Arial"/>
                <a:cs typeface="Arial"/>
              </a:rPr>
              <a:t> </a:t>
            </a:r>
            <a:r>
              <a:rPr lang="en-GB" sz="700" spc="-10">
                <a:latin typeface="Arial"/>
                <a:cs typeface="Arial"/>
              </a:rPr>
              <a:t>any</a:t>
            </a:r>
            <a:r>
              <a:rPr lang="en-GB" sz="700" spc="30">
                <a:latin typeface="Arial"/>
                <a:cs typeface="Arial"/>
              </a:rPr>
              <a:t> </a:t>
            </a:r>
            <a:r>
              <a:rPr lang="en-GB" sz="700" spc="-5">
                <a:latin typeface="Arial"/>
                <a:cs typeface="Arial"/>
              </a:rPr>
              <a:t>third</a:t>
            </a:r>
            <a:r>
              <a:rPr lang="en-GB" sz="700" spc="25">
                <a:latin typeface="Arial"/>
                <a:cs typeface="Arial"/>
              </a:rPr>
              <a:t> </a:t>
            </a:r>
            <a:r>
              <a:rPr lang="en-GB" sz="700" spc="-5">
                <a:latin typeface="Arial"/>
                <a:cs typeface="Arial"/>
              </a:rPr>
              <a:t>party, (ii) the use </a:t>
            </a:r>
            <a:r>
              <a:rPr lang="en-GB" sz="700">
                <a:latin typeface="Arial"/>
                <a:cs typeface="Arial"/>
              </a:rPr>
              <a:t>of </a:t>
            </a:r>
            <a:r>
              <a:rPr lang="en-GB" sz="700" spc="-5">
                <a:latin typeface="Arial"/>
                <a:cs typeface="Arial"/>
              </a:rPr>
              <a:t>the Deliverables in the public domain </a:t>
            </a:r>
            <a:r>
              <a:rPr lang="en-GB" sz="700">
                <a:latin typeface="Arial"/>
                <a:cs typeface="Arial"/>
              </a:rPr>
              <a:t>by </a:t>
            </a:r>
            <a:r>
              <a:rPr lang="en-GB" sz="700" spc="-5">
                <a:latin typeface="Arial"/>
                <a:cs typeface="Arial"/>
              </a:rPr>
              <a:t>the </a:t>
            </a:r>
            <a:r>
              <a:rPr lang="en-GB" sz="700">
                <a:latin typeface="Arial"/>
                <a:cs typeface="Arial"/>
              </a:rPr>
              <a:t>Client or </a:t>
            </a:r>
            <a:r>
              <a:rPr lang="en-GB" sz="700" spc="-10">
                <a:latin typeface="Arial"/>
                <a:cs typeface="Arial"/>
              </a:rPr>
              <a:t>any </a:t>
            </a:r>
            <a:r>
              <a:rPr lang="en-GB" sz="700" spc="-5">
                <a:latin typeface="Arial"/>
                <a:cs typeface="Arial"/>
              </a:rPr>
              <a:t>third </a:t>
            </a:r>
            <a:r>
              <a:rPr lang="en-GB" sz="700">
                <a:latin typeface="Arial"/>
                <a:cs typeface="Arial"/>
              </a:rPr>
              <a:t> </a:t>
            </a:r>
            <a:r>
              <a:rPr lang="en-GB" sz="700" spc="-5">
                <a:latin typeface="Arial"/>
                <a:cs typeface="Arial"/>
              </a:rPr>
              <a:t>party </a:t>
            </a:r>
            <a:r>
              <a:rPr lang="en-GB" sz="700">
                <a:latin typeface="Arial"/>
                <a:cs typeface="Arial"/>
              </a:rPr>
              <a:t>to </a:t>
            </a:r>
            <a:r>
              <a:rPr lang="en-GB" sz="700" spc="-5">
                <a:latin typeface="Arial"/>
                <a:cs typeface="Arial"/>
              </a:rPr>
              <a:t>whom the Client </a:t>
            </a:r>
            <a:r>
              <a:rPr lang="en-GB" sz="700" spc="-10">
                <a:latin typeface="Arial"/>
                <a:cs typeface="Arial"/>
              </a:rPr>
              <a:t>has </a:t>
            </a:r>
            <a:r>
              <a:rPr lang="en-GB" sz="700" spc="-5">
                <a:latin typeface="Arial"/>
                <a:cs typeface="Arial"/>
              </a:rPr>
              <a:t>disclosed the Deliverables, (iii) the </a:t>
            </a:r>
            <a:r>
              <a:rPr lang="en-GB" sz="700" spc="-10">
                <a:latin typeface="Arial"/>
                <a:cs typeface="Arial"/>
              </a:rPr>
              <a:t>use </a:t>
            </a:r>
            <a:r>
              <a:rPr lang="en-GB" sz="700">
                <a:latin typeface="Arial"/>
                <a:cs typeface="Arial"/>
              </a:rPr>
              <a:t>of </a:t>
            </a:r>
            <a:r>
              <a:rPr lang="en-GB" sz="700" spc="-5">
                <a:latin typeface="Arial"/>
                <a:cs typeface="Arial"/>
              </a:rPr>
              <a:t>the </a:t>
            </a:r>
            <a:r>
              <a:rPr lang="en-GB" sz="700">
                <a:latin typeface="Arial"/>
                <a:cs typeface="Arial"/>
              </a:rPr>
              <a:t> </a:t>
            </a:r>
            <a:r>
              <a:rPr lang="en-GB" sz="700" spc="-5">
                <a:latin typeface="Arial"/>
                <a:cs typeface="Arial"/>
              </a:rPr>
              <a:t>Deliverables for Litigation Purposes, </a:t>
            </a:r>
            <a:r>
              <a:rPr lang="en-GB" sz="700">
                <a:latin typeface="Arial"/>
                <a:cs typeface="Arial"/>
              </a:rPr>
              <a:t>and </a:t>
            </a:r>
            <a:r>
              <a:rPr lang="en-GB" sz="700" spc="-5">
                <a:latin typeface="Arial"/>
                <a:cs typeface="Arial"/>
              </a:rPr>
              <a:t>(iv) </a:t>
            </a:r>
            <a:r>
              <a:rPr lang="en-GB" sz="700" spc="-10">
                <a:latin typeface="Arial"/>
                <a:cs typeface="Arial"/>
              </a:rPr>
              <a:t>any </a:t>
            </a:r>
            <a:r>
              <a:rPr lang="en-GB" sz="700" spc="-5">
                <a:latin typeface="Arial"/>
                <a:cs typeface="Arial"/>
              </a:rPr>
              <a:t>breach or violation </a:t>
            </a:r>
            <a:r>
              <a:rPr lang="en-GB" sz="700">
                <a:latin typeface="Arial"/>
                <a:cs typeface="Arial"/>
              </a:rPr>
              <a:t>of </a:t>
            </a:r>
            <a:r>
              <a:rPr lang="en-GB" sz="700" spc="-5">
                <a:latin typeface="Arial"/>
                <a:cs typeface="Arial"/>
              </a:rPr>
              <a:t>Sections </a:t>
            </a:r>
            <a:r>
              <a:rPr lang="en-GB" sz="700" spc="-180">
                <a:latin typeface="Arial"/>
                <a:cs typeface="Arial"/>
              </a:rPr>
              <a:t> </a:t>
            </a:r>
            <a:r>
              <a:rPr lang="en-GB" sz="700" spc="-5">
                <a:latin typeface="Arial"/>
                <a:cs typeface="Arial"/>
              </a:rPr>
              <a:t>24-28</a:t>
            </a:r>
            <a:r>
              <a:rPr lang="en-GB" sz="700" spc="-30">
                <a:latin typeface="Arial"/>
                <a:cs typeface="Arial"/>
              </a:rPr>
              <a:t> </a:t>
            </a:r>
            <a:r>
              <a:rPr lang="en-GB" sz="700" spc="-5">
                <a:latin typeface="Arial"/>
                <a:cs typeface="Arial"/>
              </a:rPr>
              <a:t>above.</a:t>
            </a:r>
            <a:r>
              <a:rPr lang="en-GB" sz="700" spc="145">
                <a:latin typeface="Arial"/>
                <a:cs typeface="Arial"/>
              </a:rPr>
              <a:t> </a:t>
            </a:r>
            <a:r>
              <a:rPr lang="en-GB" sz="700" spc="-5">
                <a:latin typeface="Arial"/>
                <a:cs typeface="Arial"/>
              </a:rPr>
              <a:t>Further,</a:t>
            </a:r>
            <a:r>
              <a:rPr lang="en-GB" sz="700" spc="-25">
                <a:latin typeface="Arial"/>
                <a:cs typeface="Arial"/>
              </a:rPr>
              <a:t> </a:t>
            </a:r>
            <a:r>
              <a:rPr lang="en-GB" sz="700" spc="-5">
                <a:latin typeface="Arial"/>
                <a:cs typeface="Arial"/>
              </a:rPr>
              <a:t>the</a:t>
            </a:r>
            <a:r>
              <a:rPr lang="en-GB" sz="700" spc="-25">
                <a:latin typeface="Arial"/>
                <a:cs typeface="Arial"/>
              </a:rPr>
              <a:t> </a:t>
            </a:r>
            <a:r>
              <a:rPr lang="en-GB" sz="700" spc="-5">
                <a:latin typeface="Arial"/>
                <a:cs typeface="Arial"/>
              </a:rPr>
              <a:t>Client</a:t>
            </a:r>
            <a:r>
              <a:rPr lang="en-GB" sz="700" spc="-30">
                <a:latin typeface="Arial"/>
                <a:cs typeface="Arial"/>
              </a:rPr>
              <a:t> </a:t>
            </a:r>
            <a:r>
              <a:rPr lang="en-GB" sz="700" spc="-5">
                <a:latin typeface="Arial"/>
                <a:cs typeface="Arial"/>
              </a:rPr>
              <a:t>shall</a:t>
            </a:r>
            <a:r>
              <a:rPr lang="en-GB" sz="700" spc="-25">
                <a:latin typeface="Arial"/>
                <a:cs typeface="Arial"/>
              </a:rPr>
              <a:t> </a:t>
            </a:r>
            <a:r>
              <a:rPr lang="en-GB" sz="700" spc="-5">
                <a:latin typeface="Arial"/>
                <a:cs typeface="Arial"/>
              </a:rPr>
              <a:t>indemnify</a:t>
            </a:r>
            <a:r>
              <a:rPr lang="en-GB" sz="700" spc="-25">
                <a:latin typeface="Arial"/>
                <a:cs typeface="Arial"/>
              </a:rPr>
              <a:t> </a:t>
            </a:r>
            <a:r>
              <a:rPr lang="en-GB" sz="700" spc="-5">
                <a:latin typeface="Arial"/>
                <a:cs typeface="Arial"/>
              </a:rPr>
              <a:t>Supplier</a:t>
            </a:r>
            <a:r>
              <a:rPr lang="en-GB" sz="700" spc="-45">
                <a:latin typeface="Arial"/>
                <a:cs typeface="Arial"/>
              </a:rPr>
              <a:t> </a:t>
            </a:r>
            <a:r>
              <a:rPr lang="en-GB" sz="700">
                <a:latin typeface="Arial"/>
                <a:cs typeface="Arial"/>
              </a:rPr>
              <a:t>in</a:t>
            </a:r>
            <a:r>
              <a:rPr lang="en-GB" sz="700" spc="-25">
                <a:latin typeface="Arial"/>
                <a:cs typeface="Arial"/>
              </a:rPr>
              <a:t> </a:t>
            </a:r>
            <a:r>
              <a:rPr lang="en-GB" sz="700" spc="-5">
                <a:latin typeface="Arial"/>
                <a:cs typeface="Arial"/>
              </a:rPr>
              <a:t>full</a:t>
            </a:r>
            <a:r>
              <a:rPr lang="en-GB" sz="700" spc="-30">
                <a:latin typeface="Arial"/>
                <a:cs typeface="Arial"/>
              </a:rPr>
              <a:t> </a:t>
            </a:r>
            <a:r>
              <a:rPr lang="en-GB" sz="700" spc="-5">
                <a:latin typeface="Arial"/>
                <a:cs typeface="Arial"/>
              </a:rPr>
              <a:t>in</a:t>
            </a:r>
            <a:r>
              <a:rPr lang="en-GB" sz="700" spc="-25">
                <a:latin typeface="Arial"/>
                <a:cs typeface="Arial"/>
              </a:rPr>
              <a:t> </a:t>
            </a:r>
            <a:r>
              <a:rPr lang="en-GB" sz="700" spc="-5">
                <a:latin typeface="Arial"/>
                <a:cs typeface="Arial"/>
              </a:rPr>
              <a:t>respect</a:t>
            </a:r>
            <a:r>
              <a:rPr lang="en-GB" sz="700" spc="-25">
                <a:latin typeface="Arial"/>
                <a:cs typeface="Arial"/>
              </a:rPr>
              <a:t> </a:t>
            </a:r>
            <a:r>
              <a:rPr lang="en-GB" sz="700" spc="-5">
                <a:latin typeface="Arial"/>
                <a:cs typeface="Arial"/>
              </a:rPr>
              <a:t>of</a:t>
            </a:r>
            <a:r>
              <a:rPr lang="en-GB" sz="700" spc="-30">
                <a:latin typeface="Arial"/>
                <a:cs typeface="Arial"/>
              </a:rPr>
              <a:t> </a:t>
            </a:r>
            <a:r>
              <a:rPr lang="en-GB" sz="700" spc="-5">
                <a:latin typeface="Arial"/>
                <a:cs typeface="Arial"/>
              </a:rPr>
              <a:t>any loss, expense or damage incurred by Supplier </a:t>
            </a:r>
            <a:r>
              <a:rPr lang="en-GB" sz="700">
                <a:latin typeface="Arial"/>
                <a:cs typeface="Arial"/>
              </a:rPr>
              <a:t>as </a:t>
            </a:r>
            <a:r>
              <a:rPr lang="en-GB" sz="700" spc="-5">
                <a:latin typeface="Arial"/>
                <a:cs typeface="Arial"/>
              </a:rPr>
              <a:t>a result of </a:t>
            </a:r>
            <a:r>
              <a:rPr lang="en-GB" sz="700">
                <a:latin typeface="Arial"/>
                <a:cs typeface="Arial"/>
              </a:rPr>
              <a:t>(i) </a:t>
            </a:r>
            <a:r>
              <a:rPr lang="en-GB" sz="700" spc="-5">
                <a:latin typeface="Arial"/>
                <a:cs typeface="Arial"/>
              </a:rPr>
              <a:t>a violation of </a:t>
            </a:r>
            <a:r>
              <a:rPr lang="en-GB" sz="700">
                <a:latin typeface="Arial"/>
                <a:cs typeface="Arial"/>
              </a:rPr>
              <a:t>law </a:t>
            </a:r>
            <a:r>
              <a:rPr lang="en-GB" sz="700" spc="-180">
                <a:latin typeface="Arial"/>
                <a:cs typeface="Arial"/>
              </a:rPr>
              <a:t> </a:t>
            </a:r>
            <a:r>
              <a:rPr lang="en-GB" sz="700" spc="-5">
                <a:latin typeface="Arial"/>
                <a:cs typeface="Arial"/>
              </a:rPr>
              <a:t>by</a:t>
            </a:r>
            <a:r>
              <a:rPr lang="en-GB" sz="700" spc="-35">
                <a:latin typeface="Arial"/>
                <a:cs typeface="Arial"/>
              </a:rPr>
              <a:t> </a:t>
            </a:r>
            <a:r>
              <a:rPr lang="en-GB" sz="700" spc="-5">
                <a:latin typeface="Arial"/>
                <a:cs typeface="Arial"/>
              </a:rPr>
              <a:t>the</a:t>
            </a:r>
            <a:r>
              <a:rPr lang="en-GB" sz="700" spc="-25">
                <a:latin typeface="Arial"/>
                <a:cs typeface="Arial"/>
              </a:rPr>
              <a:t> </a:t>
            </a:r>
            <a:r>
              <a:rPr lang="en-GB" sz="700" spc="-5">
                <a:latin typeface="Arial"/>
                <a:cs typeface="Arial"/>
              </a:rPr>
              <a:t>Client,</a:t>
            </a:r>
            <a:r>
              <a:rPr lang="en-GB" sz="700" spc="-25">
                <a:latin typeface="Arial"/>
                <a:cs typeface="Arial"/>
              </a:rPr>
              <a:t> </a:t>
            </a:r>
            <a:r>
              <a:rPr lang="en-GB" sz="700" spc="-5">
                <a:latin typeface="Arial"/>
                <a:cs typeface="Arial"/>
              </a:rPr>
              <a:t>and</a:t>
            </a:r>
            <a:r>
              <a:rPr lang="en-GB" sz="700" spc="-35">
                <a:latin typeface="Arial"/>
                <a:cs typeface="Arial"/>
              </a:rPr>
              <a:t> </a:t>
            </a:r>
            <a:r>
              <a:rPr lang="en-GB" sz="700">
                <a:latin typeface="Arial"/>
                <a:cs typeface="Arial"/>
              </a:rPr>
              <a:t>(ii)</a:t>
            </a:r>
            <a:r>
              <a:rPr lang="en-GB" sz="700" spc="-30">
                <a:latin typeface="Arial"/>
                <a:cs typeface="Arial"/>
              </a:rPr>
              <a:t> </a:t>
            </a:r>
            <a:r>
              <a:rPr lang="en-GB" sz="700" spc="-10">
                <a:latin typeface="Arial"/>
                <a:cs typeface="Arial"/>
              </a:rPr>
              <a:t>any</a:t>
            </a:r>
            <a:r>
              <a:rPr lang="en-GB" sz="700" spc="-25">
                <a:latin typeface="Arial"/>
                <a:cs typeface="Arial"/>
              </a:rPr>
              <a:t> </a:t>
            </a:r>
            <a:r>
              <a:rPr lang="en-GB" sz="700" spc="-5">
                <a:latin typeface="Arial"/>
                <a:cs typeface="Arial"/>
              </a:rPr>
              <a:t>claim</a:t>
            </a:r>
            <a:r>
              <a:rPr lang="en-GB" sz="700" spc="-10">
                <a:latin typeface="Arial"/>
                <a:cs typeface="Arial"/>
              </a:rPr>
              <a:t> </a:t>
            </a:r>
            <a:r>
              <a:rPr lang="en-GB" sz="700" spc="-5">
                <a:latin typeface="Arial"/>
                <a:cs typeface="Arial"/>
              </a:rPr>
              <a:t>of</a:t>
            </a:r>
            <a:r>
              <a:rPr lang="en-GB" sz="700" spc="-40">
                <a:latin typeface="Arial"/>
                <a:cs typeface="Arial"/>
              </a:rPr>
              <a:t> </a:t>
            </a:r>
            <a:r>
              <a:rPr lang="en-GB" sz="700" spc="-5">
                <a:latin typeface="Arial"/>
                <a:cs typeface="Arial"/>
              </a:rPr>
              <a:t>intellectual</a:t>
            </a:r>
            <a:r>
              <a:rPr lang="en-GB" sz="700" spc="-25">
                <a:latin typeface="Arial"/>
                <a:cs typeface="Arial"/>
              </a:rPr>
              <a:t> </a:t>
            </a:r>
            <a:r>
              <a:rPr lang="en-GB" sz="700" spc="-5">
                <a:latin typeface="Arial"/>
                <a:cs typeface="Arial"/>
              </a:rPr>
              <a:t>property</a:t>
            </a:r>
            <a:r>
              <a:rPr lang="en-GB" sz="700" spc="-35">
                <a:latin typeface="Arial"/>
                <a:cs typeface="Arial"/>
              </a:rPr>
              <a:t> </a:t>
            </a:r>
            <a:r>
              <a:rPr lang="en-GB" sz="700" spc="-5">
                <a:latin typeface="Arial"/>
                <a:cs typeface="Arial"/>
              </a:rPr>
              <a:t>rights</a:t>
            </a:r>
            <a:r>
              <a:rPr lang="en-GB" sz="700" spc="-30">
                <a:latin typeface="Arial"/>
                <a:cs typeface="Arial"/>
              </a:rPr>
              <a:t> </a:t>
            </a:r>
            <a:r>
              <a:rPr lang="en-GB" sz="700" spc="-5">
                <a:latin typeface="Arial"/>
                <a:cs typeface="Arial"/>
              </a:rPr>
              <a:t>infringement</a:t>
            </a:r>
            <a:r>
              <a:rPr lang="en-GB" sz="700" spc="-25">
                <a:latin typeface="Arial"/>
                <a:cs typeface="Arial"/>
              </a:rPr>
              <a:t> </a:t>
            </a:r>
            <a:r>
              <a:rPr lang="en-GB" sz="700" spc="-5">
                <a:latin typeface="Arial"/>
                <a:cs typeface="Arial"/>
              </a:rPr>
              <a:t>by</a:t>
            </a:r>
            <a:r>
              <a:rPr lang="en-GB" sz="700" spc="-25">
                <a:latin typeface="Arial"/>
                <a:cs typeface="Arial"/>
              </a:rPr>
              <a:t> </a:t>
            </a:r>
            <a:r>
              <a:rPr lang="en-GB" sz="700" spc="-5">
                <a:latin typeface="Arial"/>
                <a:cs typeface="Arial"/>
              </a:rPr>
              <a:t>any </a:t>
            </a:r>
            <a:r>
              <a:rPr lang="en-GB" sz="700">
                <a:latin typeface="Arial"/>
                <a:cs typeface="Arial"/>
              </a:rPr>
              <a:t> </a:t>
            </a:r>
            <a:r>
              <a:rPr lang="en-GB" sz="700" spc="-5">
                <a:latin typeface="Arial"/>
                <a:cs typeface="Arial"/>
              </a:rPr>
              <a:t>third</a:t>
            </a:r>
            <a:r>
              <a:rPr lang="en-GB" sz="700">
                <a:latin typeface="Arial"/>
                <a:cs typeface="Arial"/>
              </a:rPr>
              <a:t> </a:t>
            </a:r>
            <a:r>
              <a:rPr lang="en-GB" sz="700" spc="-5">
                <a:latin typeface="Arial"/>
                <a:cs typeface="Arial"/>
              </a:rPr>
              <a:t>party,</a:t>
            </a:r>
            <a:r>
              <a:rPr lang="en-GB" sz="700">
                <a:latin typeface="Arial"/>
                <a:cs typeface="Arial"/>
              </a:rPr>
              <a:t> to</a:t>
            </a:r>
            <a:r>
              <a:rPr lang="en-GB" sz="700" spc="5">
                <a:latin typeface="Arial"/>
                <a:cs typeface="Arial"/>
              </a:rPr>
              <a:t> </a:t>
            </a:r>
            <a:r>
              <a:rPr lang="en-GB" sz="700" spc="-5">
                <a:latin typeface="Arial"/>
                <a:cs typeface="Arial"/>
              </a:rPr>
              <a:t>the</a:t>
            </a:r>
            <a:r>
              <a:rPr lang="en-GB" sz="700">
                <a:latin typeface="Arial"/>
                <a:cs typeface="Arial"/>
              </a:rPr>
              <a:t> </a:t>
            </a:r>
            <a:r>
              <a:rPr lang="en-GB" sz="700" spc="-5">
                <a:latin typeface="Arial"/>
                <a:cs typeface="Arial"/>
              </a:rPr>
              <a:t>extent</a:t>
            </a:r>
            <a:r>
              <a:rPr lang="en-GB" sz="700">
                <a:latin typeface="Arial"/>
                <a:cs typeface="Arial"/>
              </a:rPr>
              <a:t> </a:t>
            </a:r>
            <a:r>
              <a:rPr lang="en-GB" sz="700" spc="-5">
                <a:latin typeface="Arial"/>
                <a:cs typeface="Arial"/>
              </a:rPr>
              <a:t>that</a:t>
            </a:r>
            <a:r>
              <a:rPr lang="en-GB" sz="700">
                <a:latin typeface="Arial"/>
                <a:cs typeface="Arial"/>
              </a:rPr>
              <a:t> </a:t>
            </a:r>
            <a:r>
              <a:rPr lang="en-GB" sz="700" spc="-5">
                <a:latin typeface="Arial"/>
                <a:cs typeface="Arial"/>
              </a:rPr>
              <a:t>such</a:t>
            </a:r>
            <a:r>
              <a:rPr lang="en-GB" sz="700">
                <a:latin typeface="Arial"/>
                <a:cs typeface="Arial"/>
              </a:rPr>
              <a:t> </a:t>
            </a:r>
            <a:r>
              <a:rPr lang="en-GB" sz="700" spc="-5">
                <a:latin typeface="Arial"/>
                <a:cs typeface="Arial"/>
              </a:rPr>
              <a:t>loss,</a:t>
            </a:r>
            <a:r>
              <a:rPr lang="en-GB" sz="700">
                <a:latin typeface="Arial"/>
                <a:cs typeface="Arial"/>
              </a:rPr>
              <a:t> </a:t>
            </a:r>
            <a:r>
              <a:rPr lang="en-GB" sz="700" spc="-5">
                <a:latin typeface="Arial"/>
                <a:cs typeface="Arial"/>
              </a:rPr>
              <a:t>expense</a:t>
            </a:r>
            <a:r>
              <a:rPr lang="en-GB" sz="700">
                <a:latin typeface="Arial"/>
                <a:cs typeface="Arial"/>
              </a:rPr>
              <a:t> </a:t>
            </a:r>
            <a:r>
              <a:rPr lang="en-GB" sz="700" spc="-5">
                <a:latin typeface="Arial"/>
                <a:cs typeface="Arial"/>
              </a:rPr>
              <a:t>or</a:t>
            </a:r>
            <a:r>
              <a:rPr lang="en-GB" sz="700">
                <a:latin typeface="Arial"/>
                <a:cs typeface="Arial"/>
              </a:rPr>
              <a:t> </a:t>
            </a:r>
            <a:r>
              <a:rPr lang="en-GB" sz="700" spc="-5">
                <a:latin typeface="Arial"/>
                <a:cs typeface="Arial"/>
              </a:rPr>
              <a:t>damage</a:t>
            </a:r>
            <a:r>
              <a:rPr lang="en-GB" sz="700">
                <a:latin typeface="Arial"/>
                <a:cs typeface="Arial"/>
              </a:rPr>
              <a:t> </a:t>
            </a:r>
            <a:r>
              <a:rPr lang="en-GB" sz="700" spc="-5">
                <a:latin typeface="Arial"/>
                <a:cs typeface="Arial"/>
              </a:rPr>
              <a:t>arises</a:t>
            </a:r>
            <a:r>
              <a:rPr lang="en-GB" sz="700">
                <a:latin typeface="Arial"/>
                <a:cs typeface="Arial"/>
              </a:rPr>
              <a:t> </a:t>
            </a:r>
            <a:r>
              <a:rPr lang="en-GB" sz="700" spc="-5">
                <a:latin typeface="Arial"/>
                <a:cs typeface="Arial"/>
              </a:rPr>
              <a:t>from </a:t>
            </a:r>
            <a:r>
              <a:rPr lang="en-GB" sz="700">
                <a:latin typeface="Arial"/>
                <a:cs typeface="Arial"/>
              </a:rPr>
              <a:t> </a:t>
            </a:r>
            <a:r>
              <a:rPr lang="en-GB" sz="700" spc="-5">
                <a:latin typeface="Arial"/>
                <a:cs typeface="Arial"/>
              </a:rPr>
              <a:t>information </a:t>
            </a:r>
            <a:r>
              <a:rPr lang="en-GB" sz="700">
                <a:latin typeface="Arial"/>
                <a:cs typeface="Arial"/>
              </a:rPr>
              <a:t>or </a:t>
            </a:r>
            <a:r>
              <a:rPr lang="en-GB" sz="700" spc="-5">
                <a:latin typeface="Arial"/>
                <a:cs typeface="Arial"/>
              </a:rPr>
              <a:t>data supplied to Supplier by the Client </a:t>
            </a:r>
            <a:r>
              <a:rPr lang="en-GB" sz="700">
                <a:latin typeface="Arial"/>
                <a:cs typeface="Arial"/>
              </a:rPr>
              <a:t>or by </a:t>
            </a:r>
            <a:r>
              <a:rPr lang="en-GB" sz="700" spc="-5">
                <a:latin typeface="Arial"/>
                <a:cs typeface="Arial"/>
              </a:rPr>
              <a:t>any other party </a:t>
            </a:r>
            <a:r>
              <a:rPr lang="en-GB" sz="700">
                <a:latin typeface="Arial"/>
                <a:cs typeface="Arial"/>
              </a:rPr>
              <a:t>on </a:t>
            </a:r>
            <a:r>
              <a:rPr lang="en-GB" sz="700" spc="5">
                <a:latin typeface="Arial"/>
                <a:cs typeface="Arial"/>
              </a:rPr>
              <a:t> </a:t>
            </a:r>
            <a:r>
              <a:rPr lang="en-GB" sz="700" spc="-5">
                <a:latin typeface="Arial"/>
                <a:cs typeface="Arial"/>
              </a:rPr>
              <a:t>behalf</a:t>
            </a:r>
            <a:r>
              <a:rPr lang="en-GB" sz="700">
                <a:latin typeface="Arial"/>
                <a:cs typeface="Arial"/>
              </a:rPr>
              <a:t> </a:t>
            </a:r>
            <a:r>
              <a:rPr lang="en-GB" sz="700" spc="-5">
                <a:latin typeface="Arial"/>
                <a:cs typeface="Arial"/>
              </a:rPr>
              <a:t>of the</a:t>
            </a:r>
            <a:r>
              <a:rPr lang="en-GB" sz="700" spc="-10">
                <a:latin typeface="Arial"/>
                <a:cs typeface="Arial"/>
              </a:rPr>
              <a:t> </a:t>
            </a:r>
            <a:r>
              <a:rPr lang="en-GB" sz="700" spc="-5">
                <a:latin typeface="Arial"/>
                <a:cs typeface="Arial"/>
              </a:rPr>
              <a:t>Client.</a:t>
            </a:r>
            <a:endParaRPr lang="en-GB" sz="700">
              <a:latin typeface="Arial"/>
              <a:cs typeface="Arial"/>
            </a:endParaRPr>
          </a:p>
          <a:p>
            <a:pPr marL="180000" marR="6350" indent="-180000" algn="just">
              <a:spcBef>
                <a:spcPts val="300"/>
              </a:spcBef>
              <a:spcAft>
                <a:spcPts val="300"/>
              </a:spcAft>
              <a:buAutoNum type="arabicPeriod" startAt="36"/>
              <a:tabLst>
                <a:tab pos="193040" algn="l"/>
              </a:tabLst>
            </a:pPr>
            <a:r>
              <a:rPr lang="en-GB" sz="700" u="sng" spc="-5">
                <a:uFill>
                  <a:solidFill>
                    <a:srgbClr val="000000"/>
                  </a:solidFill>
                </a:uFill>
                <a:latin typeface="Arial"/>
                <a:cs typeface="Arial"/>
              </a:rPr>
              <a:t>Product Testing</a:t>
            </a:r>
            <a:r>
              <a:rPr lang="en-GB" sz="700" spc="-5">
                <a:latin typeface="Arial"/>
                <a:cs typeface="Arial"/>
              </a:rPr>
              <a:t>:</a:t>
            </a:r>
            <a:r>
              <a:rPr lang="en-GB" sz="700">
                <a:latin typeface="Arial"/>
                <a:cs typeface="Arial"/>
              </a:rPr>
              <a:t> In </a:t>
            </a:r>
            <a:r>
              <a:rPr lang="en-GB" sz="700" spc="-5">
                <a:latin typeface="Arial"/>
                <a:cs typeface="Arial"/>
              </a:rPr>
              <a:t>the event </a:t>
            </a:r>
            <a:r>
              <a:rPr lang="en-GB" sz="700">
                <a:latin typeface="Arial"/>
                <a:cs typeface="Arial"/>
              </a:rPr>
              <a:t>that </a:t>
            </a:r>
            <a:r>
              <a:rPr lang="en-GB" sz="700" spc="-5">
                <a:latin typeface="Arial"/>
                <a:cs typeface="Arial"/>
              </a:rPr>
              <a:t>for </a:t>
            </a:r>
            <a:r>
              <a:rPr lang="en-GB" sz="700" spc="-10">
                <a:latin typeface="Arial"/>
                <a:cs typeface="Arial"/>
              </a:rPr>
              <a:t>the </a:t>
            </a:r>
            <a:r>
              <a:rPr lang="en-GB" sz="700" spc="-5">
                <a:latin typeface="Arial"/>
                <a:cs typeface="Arial"/>
              </a:rPr>
              <a:t>purposes of the Services Supplier </a:t>
            </a:r>
            <a:r>
              <a:rPr lang="en-GB" sz="700">
                <a:latin typeface="Arial"/>
                <a:cs typeface="Arial"/>
              </a:rPr>
              <a:t> </a:t>
            </a:r>
            <a:r>
              <a:rPr lang="en-GB" sz="700" spc="-5">
                <a:latin typeface="Arial"/>
                <a:cs typeface="Arial"/>
              </a:rPr>
              <a:t>requires respondents to examine, test</a:t>
            </a:r>
            <a:r>
              <a:rPr lang="en-GB" sz="700">
                <a:latin typeface="Arial"/>
                <a:cs typeface="Arial"/>
              </a:rPr>
              <a:t> </a:t>
            </a:r>
            <a:r>
              <a:rPr lang="en-GB" sz="700" spc="-5">
                <a:latin typeface="Arial"/>
                <a:cs typeface="Arial"/>
              </a:rPr>
              <a:t>or </a:t>
            </a:r>
            <a:r>
              <a:rPr lang="en-GB" sz="700" spc="-10">
                <a:latin typeface="Arial"/>
                <a:cs typeface="Arial"/>
              </a:rPr>
              <a:t>use</a:t>
            </a:r>
            <a:r>
              <a:rPr lang="en-GB" sz="700" spc="170">
                <a:latin typeface="Arial"/>
                <a:cs typeface="Arial"/>
              </a:rPr>
              <a:t> </a:t>
            </a:r>
            <a:r>
              <a:rPr lang="en-GB" sz="700" spc="-10">
                <a:latin typeface="Arial"/>
                <a:cs typeface="Arial"/>
              </a:rPr>
              <a:t>any </a:t>
            </a:r>
            <a:r>
              <a:rPr lang="en-GB" sz="700" spc="-5">
                <a:latin typeface="Arial"/>
                <a:cs typeface="Arial"/>
              </a:rPr>
              <a:t>products or services, the </a:t>
            </a:r>
            <a:r>
              <a:rPr lang="en-GB" sz="700">
                <a:latin typeface="Arial"/>
                <a:cs typeface="Arial"/>
              </a:rPr>
              <a:t> </a:t>
            </a:r>
            <a:r>
              <a:rPr lang="en-GB" sz="700" spc="-5">
                <a:latin typeface="Arial"/>
                <a:cs typeface="Arial"/>
              </a:rPr>
              <a:t>Client shall indemnify Supplier </a:t>
            </a:r>
            <a:r>
              <a:rPr lang="en-GB" sz="700">
                <a:latin typeface="Arial"/>
                <a:cs typeface="Arial"/>
              </a:rPr>
              <a:t>in full </a:t>
            </a:r>
            <a:r>
              <a:rPr lang="en-GB" sz="700" spc="-5">
                <a:latin typeface="Arial"/>
                <a:cs typeface="Arial"/>
              </a:rPr>
              <a:t>against any action or claim, in relation </a:t>
            </a:r>
            <a:r>
              <a:rPr lang="en-GB" sz="700">
                <a:latin typeface="Arial"/>
                <a:cs typeface="Arial"/>
              </a:rPr>
              <a:t>to </a:t>
            </a:r>
            <a:r>
              <a:rPr lang="en-GB" sz="700" spc="5">
                <a:latin typeface="Arial"/>
                <a:cs typeface="Arial"/>
              </a:rPr>
              <a:t> </a:t>
            </a:r>
            <a:r>
              <a:rPr lang="en-GB" sz="700" spc="-5">
                <a:latin typeface="Arial"/>
                <a:cs typeface="Arial"/>
              </a:rPr>
              <a:t>liability, loss, damage, costs or expenses relating </a:t>
            </a:r>
            <a:r>
              <a:rPr lang="en-GB" sz="700">
                <a:latin typeface="Arial"/>
                <a:cs typeface="Arial"/>
              </a:rPr>
              <a:t>to </a:t>
            </a:r>
            <a:r>
              <a:rPr lang="en-GB" sz="700" spc="-5">
                <a:latin typeface="Arial"/>
                <a:cs typeface="Arial"/>
              </a:rPr>
              <a:t>such examination, test </a:t>
            </a:r>
            <a:r>
              <a:rPr lang="en-GB" sz="700">
                <a:latin typeface="Arial"/>
                <a:cs typeface="Arial"/>
              </a:rPr>
              <a:t>or </a:t>
            </a:r>
            <a:r>
              <a:rPr lang="en-GB" sz="700" spc="5">
                <a:latin typeface="Arial"/>
                <a:cs typeface="Arial"/>
              </a:rPr>
              <a:t> </a:t>
            </a:r>
            <a:r>
              <a:rPr lang="en-GB" sz="700" spc="-10">
                <a:latin typeface="Arial"/>
                <a:cs typeface="Arial"/>
              </a:rPr>
              <a:t>use</a:t>
            </a:r>
            <a:r>
              <a:rPr lang="en-GB" sz="700">
                <a:latin typeface="Arial"/>
                <a:cs typeface="Arial"/>
              </a:rPr>
              <a:t> </a:t>
            </a:r>
            <a:r>
              <a:rPr lang="en-GB" sz="700" spc="-5">
                <a:latin typeface="Arial"/>
                <a:cs typeface="Arial"/>
              </a:rPr>
              <a:t>of such</a:t>
            </a:r>
            <a:r>
              <a:rPr lang="en-GB" sz="700" spc="5">
                <a:latin typeface="Arial"/>
                <a:cs typeface="Arial"/>
              </a:rPr>
              <a:t> </a:t>
            </a:r>
            <a:r>
              <a:rPr lang="en-GB" sz="700" spc="-5">
                <a:latin typeface="Arial"/>
                <a:cs typeface="Arial"/>
              </a:rPr>
              <a:t>products</a:t>
            </a:r>
            <a:r>
              <a:rPr lang="en-GB" sz="700" spc="5">
                <a:latin typeface="Arial"/>
                <a:cs typeface="Arial"/>
              </a:rPr>
              <a:t> </a:t>
            </a:r>
            <a:r>
              <a:rPr lang="en-GB" sz="700" spc="-5">
                <a:latin typeface="Arial"/>
                <a:cs typeface="Arial"/>
              </a:rPr>
              <a:t>or</a:t>
            </a:r>
            <a:r>
              <a:rPr lang="en-GB" sz="700" spc="5">
                <a:latin typeface="Arial"/>
                <a:cs typeface="Arial"/>
              </a:rPr>
              <a:t> </a:t>
            </a:r>
            <a:r>
              <a:rPr lang="en-GB" sz="700" spc="-5">
                <a:latin typeface="Arial"/>
                <a:cs typeface="Arial"/>
              </a:rPr>
              <a:t>services.</a:t>
            </a:r>
            <a:endParaRPr lang="en-GB" sz="700">
              <a:latin typeface="Arial"/>
              <a:cs typeface="Arial"/>
            </a:endParaRPr>
          </a:p>
          <a:p>
            <a:pPr marL="180000" marR="5080" indent="-180000" algn="just">
              <a:spcBef>
                <a:spcPts val="300"/>
              </a:spcBef>
              <a:spcAft>
                <a:spcPts val="300"/>
              </a:spcAft>
              <a:buAutoNum type="arabicPeriod" startAt="36"/>
              <a:tabLst>
                <a:tab pos="193040" algn="l"/>
              </a:tabLst>
            </a:pPr>
            <a:r>
              <a:rPr lang="en-GB" sz="700" spc="-5">
                <a:latin typeface="Arial"/>
                <a:cs typeface="Arial"/>
              </a:rPr>
              <a:t>In the event that Supplier or any </a:t>
            </a:r>
            <a:r>
              <a:rPr lang="en-GB" sz="700">
                <a:latin typeface="Arial"/>
                <a:cs typeface="Arial"/>
              </a:rPr>
              <a:t>of </a:t>
            </a:r>
            <a:r>
              <a:rPr lang="en-GB" sz="700" spc="-5">
                <a:latin typeface="Arial"/>
                <a:cs typeface="Arial"/>
              </a:rPr>
              <a:t>its employees, agents or subcontractors is </a:t>
            </a:r>
            <a:r>
              <a:rPr lang="en-GB" sz="700">
                <a:latin typeface="Arial"/>
                <a:cs typeface="Arial"/>
              </a:rPr>
              <a:t> </a:t>
            </a:r>
            <a:r>
              <a:rPr lang="en-GB" sz="700" spc="-5">
                <a:latin typeface="Arial"/>
                <a:cs typeface="Arial"/>
              </a:rPr>
              <a:t>served</a:t>
            </a:r>
            <a:r>
              <a:rPr lang="en-GB" sz="700" spc="15">
                <a:latin typeface="Arial"/>
                <a:cs typeface="Arial"/>
              </a:rPr>
              <a:t> </a:t>
            </a:r>
            <a:r>
              <a:rPr lang="en-GB" sz="700">
                <a:latin typeface="Arial"/>
                <a:cs typeface="Arial"/>
              </a:rPr>
              <a:t>with</a:t>
            </a:r>
            <a:r>
              <a:rPr lang="en-GB" sz="700" spc="15">
                <a:latin typeface="Arial"/>
                <a:cs typeface="Arial"/>
              </a:rPr>
              <a:t> </a:t>
            </a:r>
            <a:r>
              <a:rPr lang="en-GB" sz="700">
                <a:latin typeface="Arial"/>
                <a:cs typeface="Arial"/>
              </a:rPr>
              <a:t>or</a:t>
            </a:r>
            <a:r>
              <a:rPr lang="en-GB" sz="700" spc="20">
                <a:latin typeface="Arial"/>
                <a:cs typeface="Arial"/>
              </a:rPr>
              <a:t> </a:t>
            </a:r>
            <a:r>
              <a:rPr lang="en-GB" sz="700" spc="-5">
                <a:latin typeface="Arial"/>
                <a:cs typeface="Arial"/>
              </a:rPr>
              <a:t>becomes</a:t>
            </a:r>
            <a:r>
              <a:rPr lang="en-GB" sz="700" spc="30">
                <a:latin typeface="Arial"/>
                <a:cs typeface="Arial"/>
              </a:rPr>
              <a:t> </a:t>
            </a:r>
            <a:r>
              <a:rPr lang="en-GB" sz="700" spc="-5">
                <a:latin typeface="Arial"/>
                <a:cs typeface="Arial"/>
              </a:rPr>
              <a:t>subject</a:t>
            </a:r>
            <a:r>
              <a:rPr lang="en-GB" sz="700" spc="30">
                <a:latin typeface="Arial"/>
                <a:cs typeface="Arial"/>
              </a:rPr>
              <a:t> </a:t>
            </a:r>
            <a:r>
              <a:rPr lang="en-GB" sz="700" spc="-5">
                <a:latin typeface="Arial"/>
                <a:cs typeface="Arial"/>
              </a:rPr>
              <a:t>to</a:t>
            </a:r>
            <a:r>
              <a:rPr lang="en-GB" sz="700" spc="20">
                <a:latin typeface="Arial"/>
                <a:cs typeface="Arial"/>
              </a:rPr>
              <a:t> </a:t>
            </a:r>
            <a:r>
              <a:rPr lang="en-GB" sz="700" spc="-5">
                <a:latin typeface="Arial"/>
                <a:cs typeface="Arial"/>
              </a:rPr>
              <a:t>any</a:t>
            </a:r>
            <a:r>
              <a:rPr lang="en-GB" sz="700" spc="30">
                <a:latin typeface="Arial"/>
                <a:cs typeface="Arial"/>
              </a:rPr>
              <a:t> </a:t>
            </a:r>
            <a:r>
              <a:rPr lang="en-GB" sz="700" spc="-5">
                <a:latin typeface="Arial"/>
                <a:cs typeface="Arial"/>
              </a:rPr>
              <a:t>subpoena,</a:t>
            </a:r>
            <a:r>
              <a:rPr lang="en-GB" sz="700" spc="35">
                <a:latin typeface="Arial"/>
                <a:cs typeface="Arial"/>
              </a:rPr>
              <a:t> </a:t>
            </a:r>
            <a:r>
              <a:rPr lang="en-GB" sz="700" spc="-5">
                <a:latin typeface="Arial"/>
                <a:cs typeface="Arial"/>
              </a:rPr>
              <a:t>order</a:t>
            </a:r>
            <a:r>
              <a:rPr lang="en-GB" sz="700" spc="15">
                <a:latin typeface="Arial"/>
                <a:cs typeface="Arial"/>
              </a:rPr>
              <a:t> </a:t>
            </a:r>
            <a:r>
              <a:rPr lang="en-GB" sz="700">
                <a:latin typeface="Arial"/>
                <a:cs typeface="Arial"/>
              </a:rPr>
              <a:t>or</a:t>
            </a:r>
            <a:r>
              <a:rPr lang="en-GB" sz="700" spc="15">
                <a:latin typeface="Arial"/>
                <a:cs typeface="Arial"/>
              </a:rPr>
              <a:t> </a:t>
            </a:r>
            <a:r>
              <a:rPr lang="en-GB" sz="700" spc="-5">
                <a:latin typeface="Arial"/>
                <a:cs typeface="Arial"/>
              </a:rPr>
              <a:t>other</a:t>
            </a:r>
            <a:r>
              <a:rPr lang="en-GB" sz="700" spc="20">
                <a:latin typeface="Arial"/>
                <a:cs typeface="Arial"/>
              </a:rPr>
              <a:t> </a:t>
            </a:r>
            <a:r>
              <a:rPr lang="en-GB" sz="700" spc="-5">
                <a:latin typeface="Arial"/>
                <a:cs typeface="Arial"/>
              </a:rPr>
              <a:t>legal</a:t>
            </a:r>
            <a:r>
              <a:rPr lang="en-GB" sz="700" spc="20">
                <a:latin typeface="Arial"/>
                <a:cs typeface="Arial"/>
              </a:rPr>
              <a:t> </a:t>
            </a:r>
            <a:r>
              <a:rPr lang="en-GB" sz="700" spc="-5">
                <a:latin typeface="Arial"/>
                <a:cs typeface="Arial"/>
              </a:rPr>
              <a:t>process </a:t>
            </a:r>
            <a:r>
              <a:rPr lang="en-GB" sz="700">
                <a:latin typeface="Arial"/>
                <a:cs typeface="Arial"/>
              </a:rPr>
              <a:t> </a:t>
            </a:r>
            <a:r>
              <a:rPr lang="en-GB" sz="700" spc="-5">
                <a:latin typeface="Arial"/>
                <a:cs typeface="Arial"/>
              </a:rPr>
              <a:t>in a legal proceeding to which Supplier is </a:t>
            </a:r>
            <a:r>
              <a:rPr lang="en-GB" sz="700" spc="-10">
                <a:latin typeface="Arial"/>
                <a:cs typeface="Arial"/>
              </a:rPr>
              <a:t>not </a:t>
            </a:r>
            <a:r>
              <a:rPr lang="en-GB" sz="700" spc="-5">
                <a:latin typeface="Arial"/>
                <a:cs typeface="Arial"/>
              </a:rPr>
              <a:t>a party, seeking disclosure of </a:t>
            </a:r>
            <a:r>
              <a:rPr lang="en-GB" sz="700" spc="-10">
                <a:latin typeface="Arial"/>
                <a:cs typeface="Arial"/>
              </a:rPr>
              <a:t>any </a:t>
            </a:r>
            <a:r>
              <a:rPr lang="en-GB" sz="700" spc="-5">
                <a:latin typeface="Arial"/>
                <a:cs typeface="Arial"/>
              </a:rPr>
              <a:t> materials </a:t>
            </a:r>
            <a:r>
              <a:rPr lang="en-GB" sz="700">
                <a:latin typeface="Arial"/>
                <a:cs typeface="Arial"/>
              </a:rPr>
              <a:t>or </a:t>
            </a:r>
            <a:r>
              <a:rPr lang="en-GB" sz="700" spc="-5">
                <a:latin typeface="Arial"/>
                <a:cs typeface="Arial"/>
              </a:rPr>
              <a:t>information related </a:t>
            </a:r>
            <a:r>
              <a:rPr lang="en-GB" sz="700">
                <a:latin typeface="Arial"/>
                <a:cs typeface="Arial"/>
              </a:rPr>
              <a:t>to </a:t>
            </a:r>
            <a:r>
              <a:rPr lang="en-GB" sz="700" spc="-5">
                <a:latin typeface="Arial"/>
                <a:cs typeface="Arial"/>
              </a:rPr>
              <a:t>the Services or </a:t>
            </a:r>
            <a:r>
              <a:rPr lang="en-GB" sz="700" spc="-10">
                <a:latin typeface="Arial"/>
                <a:cs typeface="Arial"/>
              </a:rPr>
              <a:t>the </a:t>
            </a:r>
            <a:r>
              <a:rPr lang="en-GB" sz="700" spc="-5">
                <a:latin typeface="Arial"/>
                <a:cs typeface="Arial"/>
              </a:rPr>
              <a:t>Deliverables </a:t>
            </a:r>
            <a:r>
              <a:rPr lang="en-GB" sz="700">
                <a:latin typeface="Arial"/>
                <a:cs typeface="Arial"/>
              </a:rPr>
              <a:t>that </a:t>
            </a:r>
            <a:r>
              <a:rPr lang="en-GB" sz="700" spc="-5">
                <a:latin typeface="Arial"/>
                <a:cs typeface="Arial"/>
              </a:rPr>
              <a:t>Supplier </a:t>
            </a:r>
            <a:r>
              <a:rPr lang="en-GB" sz="700" spc="-180">
                <a:latin typeface="Arial"/>
                <a:cs typeface="Arial"/>
              </a:rPr>
              <a:t> </a:t>
            </a:r>
            <a:r>
              <a:rPr lang="en-GB" sz="700" spc="-5">
                <a:latin typeface="Arial"/>
                <a:cs typeface="Arial"/>
              </a:rPr>
              <a:t>renders </a:t>
            </a:r>
            <a:r>
              <a:rPr lang="en-GB" sz="700">
                <a:latin typeface="Arial"/>
                <a:cs typeface="Arial"/>
              </a:rPr>
              <a:t>or </a:t>
            </a:r>
            <a:r>
              <a:rPr lang="en-GB" sz="700" spc="-5">
                <a:latin typeface="Arial"/>
                <a:cs typeface="Arial"/>
              </a:rPr>
              <a:t>delivers </a:t>
            </a:r>
            <a:r>
              <a:rPr lang="en-GB" sz="700">
                <a:latin typeface="Arial"/>
                <a:cs typeface="Arial"/>
              </a:rPr>
              <a:t>to </a:t>
            </a:r>
            <a:r>
              <a:rPr lang="en-GB" sz="700" spc="-5">
                <a:latin typeface="Arial"/>
                <a:cs typeface="Arial"/>
              </a:rPr>
              <a:t>Client hereunder, then Client shall bear and/or reimburse </a:t>
            </a:r>
            <a:r>
              <a:rPr lang="en-GB" sz="700">
                <a:latin typeface="Arial"/>
                <a:cs typeface="Arial"/>
              </a:rPr>
              <a:t> </a:t>
            </a:r>
            <a:r>
              <a:rPr lang="en-GB" sz="700" spc="-5">
                <a:latin typeface="Arial"/>
                <a:cs typeface="Arial"/>
              </a:rPr>
              <a:t>Supplier</a:t>
            </a:r>
            <a:r>
              <a:rPr lang="en-GB" sz="700" spc="-45">
                <a:latin typeface="Arial"/>
                <a:cs typeface="Arial"/>
              </a:rPr>
              <a:t> </a:t>
            </a:r>
            <a:r>
              <a:rPr lang="en-GB" sz="700">
                <a:latin typeface="Arial"/>
                <a:cs typeface="Arial"/>
              </a:rPr>
              <a:t>for</a:t>
            </a:r>
            <a:r>
              <a:rPr lang="en-GB" sz="700" spc="-40">
                <a:latin typeface="Arial"/>
                <a:cs typeface="Arial"/>
              </a:rPr>
              <a:t> </a:t>
            </a:r>
            <a:r>
              <a:rPr lang="en-GB" sz="700" spc="-5">
                <a:latin typeface="Arial"/>
                <a:cs typeface="Arial"/>
              </a:rPr>
              <a:t>all</a:t>
            </a:r>
            <a:r>
              <a:rPr lang="en-GB" sz="700" spc="-35">
                <a:latin typeface="Arial"/>
                <a:cs typeface="Arial"/>
              </a:rPr>
              <a:t> </a:t>
            </a:r>
            <a:r>
              <a:rPr lang="en-GB" sz="700" spc="-5">
                <a:latin typeface="Arial"/>
                <a:cs typeface="Arial"/>
              </a:rPr>
              <a:t>costs</a:t>
            </a:r>
            <a:r>
              <a:rPr lang="en-GB" sz="700" spc="-20">
                <a:latin typeface="Arial"/>
                <a:cs typeface="Arial"/>
              </a:rPr>
              <a:t> </a:t>
            </a:r>
            <a:r>
              <a:rPr lang="en-GB" sz="700" spc="-10">
                <a:latin typeface="Arial"/>
                <a:cs typeface="Arial"/>
              </a:rPr>
              <a:t>and</a:t>
            </a:r>
            <a:r>
              <a:rPr lang="en-GB" sz="700" spc="-25">
                <a:latin typeface="Arial"/>
                <a:cs typeface="Arial"/>
              </a:rPr>
              <a:t> </a:t>
            </a:r>
            <a:r>
              <a:rPr lang="en-GB" sz="700" spc="-5">
                <a:latin typeface="Arial"/>
                <a:cs typeface="Arial"/>
              </a:rPr>
              <a:t>expenses,</a:t>
            </a:r>
            <a:r>
              <a:rPr lang="en-GB" sz="700" spc="-35">
                <a:latin typeface="Arial"/>
                <a:cs typeface="Arial"/>
              </a:rPr>
              <a:t> </a:t>
            </a:r>
            <a:r>
              <a:rPr lang="en-GB" sz="700" spc="-5">
                <a:latin typeface="Arial"/>
                <a:cs typeface="Arial"/>
              </a:rPr>
              <a:t>including</a:t>
            </a:r>
            <a:r>
              <a:rPr lang="en-GB" sz="700" spc="-40">
                <a:latin typeface="Arial"/>
                <a:cs typeface="Arial"/>
              </a:rPr>
              <a:t> </a:t>
            </a:r>
            <a:r>
              <a:rPr lang="en-GB" sz="700" spc="-5">
                <a:latin typeface="Arial"/>
                <a:cs typeface="Arial"/>
              </a:rPr>
              <a:t>but</a:t>
            </a:r>
            <a:r>
              <a:rPr lang="en-GB" sz="700" spc="-40">
                <a:latin typeface="Arial"/>
                <a:cs typeface="Arial"/>
              </a:rPr>
              <a:t> </a:t>
            </a:r>
            <a:r>
              <a:rPr lang="en-GB" sz="700" spc="-5">
                <a:latin typeface="Arial"/>
                <a:cs typeface="Arial"/>
              </a:rPr>
              <a:t>not</a:t>
            </a:r>
            <a:r>
              <a:rPr lang="en-GB" sz="700" spc="-35">
                <a:latin typeface="Arial"/>
                <a:cs typeface="Arial"/>
              </a:rPr>
              <a:t> </a:t>
            </a:r>
            <a:r>
              <a:rPr lang="en-GB" sz="700" spc="-5">
                <a:latin typeface="Arial"/>
                <a:cs typeface="Arial"/>
              </a:rPr>
              <a:t>limited</a:t>
            </a:r>
            <a:r>
              <a:rPr lang="en-GB" sz="700" spc="-40">
                <a:latin typeface="Arial"/>
                <a:cs typeface="Arial"/>
              </a:rPr>
              <a:t> </a:t>
            </a:r>
            <a:r>
              <a:rPr lang="en-GB" sz="700">
                <a:latin typeface="Arial"/>
                <a:cs typeface="Arial"/>
              </a:rPr>
              <a:t>to,</a:t>
            </a:r>
            <a:r>
              <a:rPr lang="en-GB" sz="700" spc="-45">
                <a:latin typeface="Arial"/>
                <a:cs typeface="Arial"/>
              </a:rPr>
              <a:t> </a:t>
            </a:r>
            <a:r>
              <a:rPr lang="en-GB" sz="700" spc="-5">
                <a:latin typeface="Arial"/>
                <a:cs typeface="Arial"/>
              </a:rPr>
              <a:t>reasonable</a:t>
            </a:r>
            <a:r>
              <a:rPr lang="en-GB" sz="700" spc="-40">
                <a:latin typeface="Arial"/>
                <a:cs typeface="Arial"/>
              </a:rPr>
              <a:t> </a:t>
            </a:r>
            <a:r>
              <a:rPr lang="en-GB" sz="700">
                <a:latin typeface="Arial"/>
                <a:cs typeface="Arial"/>
              </a:rPr>
              <a:t>legal </a:t>
            </a:r>
            <a:r>
              <a:rPr lang="en-GB" sz="700" spc="5">
                <a:latin typeface="Arial"/>
                <a:cs typeface="Arial"/>
              </a:rPr>
              <a:t> </a:t>
            </a:r>
            <a:r>
              <a:rPr lang="en-GB" sz="700" spc="-10">
                <a:latin typeface="Arial"/>
                <a:cs typeface="Arial"/>
              </a:rPr>
              <a:t>fees </a:t>
            </a:r>
            <a:r>
              <a:rPr lang="en-GB" sz="700" spc="-5">
                <a:latin typeface="Arial"/>
                <a:cs typeface="Arial"/>
              </a:rPr>
              <a:t>and costs, related </a:t>
            </a:r>
            <a:r>
              <a:rPr lang="en-GB" sz="700">
                <a:latin typeface="Arial"/>
                <a:cs typeface="Arial"/>
              </a:rPr>
              <a:t>to </a:t>
            </a:r>
            <a:r>
              <a:rPr lang="en-GB" sz="700" spc="-5">
                <a:latin typeface="Arial"/>
                <a:cs typeface="Arial"/>
              </a:rPr>
              <a:t>Supplier’s response, compliance </a:t>
            </a:r>
            <a:r>
              <a:rPr lang="en-GB" sz="700">
                <a:latin typeface="Arial"/>
                <a:cs typeface="Arial"/>
              </a:rPr>
              <a:t>with </a:t>
            </a:r>
            <a:r>
              <a:rPr lang="en-GB" sz="700" spc="-5">
                <a:latin typeface="Arial"/>
                <a:cs typeface="Arial"/>
              </a:rPr>
              <a:t>or resistance </a:t>
            </a:r>
            <a:r>
              <a:rPr lang="en-GB" sz="700">
                <a:latin typeface="Arial"/>
                <a:cs typeface="Arial"/>
              </a:rPr>
              <a:t> </a:t>
            </a:r>
            <a:r>
              <a:rPr lang="en-GB" sz="700" spc="-5">
                <a:latin typeface="Arial"/>
                <a:cs typeface="Arial"/>
              </a:rPr>
              <a:t>thereto.</a:t>
            </a:r>
          </a:p>
          <a:p>
            <a:pPr marL="180000" marR="5715" indent="-180000" algn="just">
              <a:spcBef>
                <a:spcPts val="300"/>
              </a:spcBef>
              <a:spcAft>
                <a:spcPts val="300"/>
              </a:spcAft>
              <a:tabLst>
                <a:tab pos="193040" algn="l"/>
              </a:tabLst>
            </a:pPr>
            <a:r>
              <a:rPr lang="en-GB" sz="700" b="1" spc="-5">
                <a:latin typeface="Arial"/>
                <a:cs typeface="Arial"/>
              </a:rPr>
              <a:t>LIABILITY</a:t>
            </a:r>
          </a:p>
          <a:p>
            <a:pPr marL="180000" marR="6350" indent="-180000" algn="just">
              <a:spcBef>
                <a:spcPts val="300"/>
              </a:spcBef>
              <a:spcAft>
                <a:spcPts val="300"/>
              </a:spcAft>
              <a:buFont typeface="+mj-lt"/>
              <a:buAutoNum type="arabicPeriod" startAt="38"/>
              <a:tabLst>
                <a:tab pos="193040" algn="l"/>
              </a:tabLst>
            </a:pPr>
            <a:r>
              <a:rPr lang="en-GB" sz="700" spc="-5">
                <a:latin typeface="Arial"/>
                <a:cs typeface="Arial"/>
              </a:rPr>
              <a:t>Supplier will use reasonable skill and care to ensure the accuracy of its reports,  models and other presentations of the Services. As the nature of Services is  based upon samples and statistical treatment of information, Supplier does not  warrant the total accuracy of the Services or the data contained therein.  Supplier does not predict or assure any particular substantive results of the  Services in advance, nor does Supplier accept any liability for (i) Client’s  interpretation of Supplier’s reports or of other data furnished to Client by  Supplier, (ii) any errors caused by errors in data provided to Supplier, (iii)  improper use of simulation software or improper interpretation of simulation  software results by Client, or (iv) resale of survey results or other data by Client.  Supplier will use commercially reasonable efforts to meet all project deadlines,  but it does not guarantee meeting those deadlines. All time frames set forth in  the Proposal with respect to the timing of the Services are approximations.</a:t>
            </a:r>
          </a:p>
          <a:p>
            <a:pPr marL="180000" marR="6350" indent="-180000" algn="just">
              <a:spcBef>
                <a:spcPts val="300"/>
              </a:spcBef>
              <a:spcAft>
                <a:spcPts val="300"/>
              </a:spcAft>
              <a:buFont typeface="+mj-lt"/>
              <a:buAutoNum type="arabicPeriod" startAt="38"/>
              <a:tabLst>
                <a:tab pos="193040" algn="l"/>
              </a:tabLst>
            </a:pPr>
            <a:r>
              <a:rPr lang="en-GB" sz="700" spc="-5">
                <a:latin typeface="Arial"/>
                <a:cs typeface="Arial"/>
              </a:rPr>
              <a:t>The Client acknowledges that it has entered into the Agreement in reliance only on the representations, warranties promises and terms contained in the  Agreement and, save as expressly set out in the Agreement, Supplier shall have no liability in respect </a:t>
            </a:r>
            <a:r>
              <a:rPr lang="en-GB" sz="700">
                <a:latin typeface="Arial"/>
                <a:cs typeface="Arial"/>
              </a:rPr>
              <a:t>of </a:t>
            </a:r>
            <a:r>
              <a:rPr lang="en-GB" sz="700" spc="-10">
                <a:latin typeface="Arial"/>
                <a:cs typeface="Arial"/>
              </a:rPr>
              <a:t>any</a:t>
            </a:r>
            <a:r>
              <a:rPr lang="en-GB" sz="700" spc="170">
                <a:latin typeface="Arial"/>
                <a:cs typeface="Arial"/>
              </a:rPr>
              <a:t> </a:t>
            </a:r>
            <a:r>
              <a:rPr lang="en-GB" sz="700" spc="-5">
                <a:latin typeface="Arial"/>
                <a:cs typeface="Arial"/>
              </a:rPr>
              <a:t>other representation, warranty </a:t>
            </a:r>
            <a:r>
              <a:rPr lang="en-GB" sz="700">
                <a:latin typeface="Arial"/>
                <a:cs typeface="Arial"/>
              </a:rPr>
              <a:t>or </a:t>
            </a:r>
            <a:r>
              <a:rPr lang="en-GB" sz="700" spc="-5">
                <a:latin typeface="Arial"/>
                <a:cs typeface="Arial"/>
              </a:rPr>
              <a:t>promise made </a:t>
            </a:r>
            <a:r>
              <a:rPr lang="en-GB" sz="700">
                <a:latin typeface="Arial"/>
                <a:cs typeface="Arial"/>
              </a:rPr>
              <a:t> </a:t>
            </a:r>
            <a:r>
              <a:rPr lang="en-GB" sz="700" spc="-5">
                <a:latin typeface="Arial"/>
                <a:cs typeface="Arial"/>
              </a:rPr>
              <a:t>prior</a:t>
            </a:r>
            <a:r>
              <a:rPr lang="en-GB" sz="700" spc="-10">
                <a:latin typeface="Arial"/>
                <a:cs typeface="Arial"/>
              </a:rPr>
              <a:t> </a:t>
            </a:r>
            <a:r>
              <a:rPr lang="en-GB" sz="700">
                <a:latin typeface="Arial"/>
                <a:cs typeface="Arial"/>
              </a:rPr>
              <a:t>to</a:t>
            </a:r>
            <a:r>
              <a:rPr lang="en-GB" sz="700" spc="-10">
                <a:latin typeface="Arial"/>
                <a:cs typeface="Arial"/>
              </a:rPr>
              <a:t> </a:t>
            </a:r>
            <a:r>
              <a:rPr lang="en-GB" sz="700" spc="-5">
                <a:latin typeface="Arial"/>
                <a:cs typeface="Arial"/>
              </a:rPr>
              <a:t>the</a:t>
            </a:r>
            <a:r>
              <a:rPr lang="en-GB" sz="700" spc="10">
                <a:latin typeface="Arial"/>
                <a:cs typeface="Arial"/>
              </a:rPr>
              <a:t> </a:t>
            </a:r>
            <a:r>
              <a:rPr lang="en-GB" sz="700" spc="-5">
                <a:latin typeface="Arial"/>
                <a:cs typeface="Arial"/>
              </a:rPr>
              <a:t>date</a:t>
            </a:r>
            <a:r>
              <a:rPr lang="en-GB" sz="700" spc="-10">
                <a:latin typeface="Arial"/>
                <a:cs typeface="Arial"/>
              </a:rPr>
              <a:t> </a:t>
            </a:r>
            <a:r>
              <a:rPr lang="en-GB" sz="700" spc="-5">
                <a:latin typeface="Arial"/>
                <a:cs typeface="Arial"/>
              </a:rPr>
              <a:t>of</a:t>
            </a:r>
            <a:r>
              <a:rPr lang="en-GB" sz="700" spc="10">
                <a:latin typeface="Arial"/>
                <a:cs typeface="Arial"/>
              </a:rPr>
              <a:t> </a:t>
            </a:r>
            <a:r>
              <a:rPr lang="en-GB" sz="700" spc="-5">
                <a:latin typeface="Arial"/>
                <a:cs typeface="Arial"/>
              </a:rPr>
              <a:t>the</a:t>
            </a:r>
            <a:r>
              <a:rPr lang="en-GB" sz="700" spc="-10">
                <a:latin typeface="Arial"/>
                <a:cs typeface="Arial"/>
              </a:rPr>
              <a:t> </a:t>
            </a:r>
            <a:r>
              <a:rPr lang="en-GB" sz="700" spc="-5">
                <a:latin typeface="Arial"/>
                <a:cs typeface="Arial"/>
              </a:rPr>
              <a:t>Agreement</a:t>
            </a:r>
            <a:r>
              <a:rPr lang="en-GB" sz="700" spc="10">
                <a:latin typeface="Arial"/>
                <a:cs typeface="Arial"/>
              </a:rPr>
              <a:t> </a:t>
            </a:r>
            <a:r>
              <a:rPr lang="en-GB" sz="700" spc="-5">
                <a:latin typeface="Arial"/>
                <a:cs typeface="Arial"/>
              </a:rPr>
              <a:t>unless it</a:t>
            </a:r>
            <a:r>
              <a:rPr lang="en-GB" sz="700">
                <a:latin typeface="Arial"/>
                <a:cs typeface="Arial"/>
              </a:rPr>
              <a:t> </a:t>
            </a:r>
            <a:r>
              <a:rPr lang="en-GB" sz="700" spc="-5">
                <a:latin typeface="Arial"/>
                <a:cs typeface="Arial"/>
              </a:rPr>
              <a:t>was made fraudulently.</a:t>
            </a:r>
            <a:endParaRPr lang="en-GB" sz="700">
              <a:latin typeface="Arial"/>
              <a:cs typeface="Arial"/>
            </a:endParaRPr>
          </a:p>
          <a:p>
            <a:pPr marL="180000" marR="6985" indent="-180000" algn="just">
              <a:spcBef>
                <a:spcPts val="300"/>
              </a:spcBef>
              <a:spcAft>
                <a:spcPts val="300"/>
              </a:spcAft>
              <a:buAutoNum type="arabicPeriod" startAt="40"/>
              <a:tabLst>
                <a:tab pos="193040" algn="l"/>
              </a:tabLst>
            </a:pPr>
            <a:r>
              <a:rPr lang="en-GB" sz="700" spc="-5">
                <a:latin typeface="Arial"/>
                <a:cs typeface="Arial"/>
              </a:rPr>
              <a:t>Except as expressly provided in these T&amp;Cs </a:t>
            </a:r>
            <a:r>
              <a:rPr lang="en-GB" sz="700" spc="-10">
                <a:latin typeface="Arial"/>
                <a:cs typeface="Arial"/>
              </a:rPr>
              <a:t>and </a:t>
            </a:r>
            <a:r>
              <a:rPr lang="en-GB" sz="700" spc="-5">
                <a:latin typeface="Arial"/>
                <a:cs typeface="Arial"/>
              </a:rPr>
              <a:t>to the fullest extent permitted </a:t>
            </a:r>
            <a:r>
              <a:rPr lang="en-GB" sz="700">
                <a:latin typeface="Arial"/>
                <a:cs typeface="Arial"/>
              </a:rPr>
              <a:t> </a:t>
            </a:r>
            <a:r>
              <a:rPr lang="en-GB" sz="700" spc="-5">
                <a:latin typeface="Arial"/>
                <a:cs typeface="Arial"/>
              </a:rPr>
              <a:t>by law, Supplier hereby disclaims all</a:t>
            </a:r>
            <a:r>
              <a:rPr lang="en-GB" sz="700">
                <a:latin typeface="Arial"/>
                <a:cs typeface="Arial"/>
              </a:rPr>
              <a:t> </a:t>
            </a:r>
            <a:r>
              <a:rPr lang="en-GB" sz="700" spc="-5">
                <a:latin typeface="Arial"/>
                <a:cs typeface="Arial"/>
              </a:rPr>
              <a:t>warranties, conditions or other terms </a:t>
            </a:r>
            <a:r>
              <a:rPr lang="en-GB" sz="700">
                <a:latin typeface="Arial"/>
                <a:cs typeface="Arial"/>
              </a:rPr>
              <a:t> </a:t>
            </a:r>
            <a:r>
              <a:rPr lang="en-GB" sz="700" spc="-5">
                <a:latin typeface="Arial"/>
                <a:cs typeface="Arial"/>
              </a:rPr>
              <a:t>implied</a:t>
            </a:r>
            <a:r>
              <a:rPr lang="en-GB" sz="700">
                <a:latin typeface="Arial"/>
                <a:cs typeface="Arial"/>
              </a:rPr>
              <a:t> </a:t>
            </a:r>
            <a:r>
              <a:rPr lang="en-GB" sz="700" spc="-5">
                <a:latin typeface="Arial"/>
                <a:cs typeface="Arial"/>
              </a:rPr>
              <a:t>by</a:t>
            </a:r>
            <a:r>
              <a:rPr lang="en-GB" sz="700">
                <a:latin typeface="Arial"/>
                <a:cs typeface="Arial"/>
              </a:rPr>
              <a:t> </a:t>
            </a:r>
            <a:r>
              <a:rPr lang="en-GB" sz="700" spc="-5">
                <a:latin typeface="Arial"/>
                <a:cs typeface="Arial"/>
              </a:rPr>
              <a:t>statute</a:t>
            </a:r>
            <a:r>
              <a:rPr lang="en-GB" sz="700">
                <a:latin typeface="Arial"/>
                <a:cs typeface="Arial"/>
              </a:rPr>
              <a:t> or</a:t>
            </a:r>
            <a:r>
              <a:rPr lang="en-GB" sz="700" spc="5">
                <a:latin typeface="Arial"/>
                <a:cs typeface="Arial"/>
              </a:rPr>
              <a:t> </a:t>
            </a:r>
            <a:r>
              <a:rPr lang="en-GB" sz="700" spc="-5">
                <a:latin typeface="Arial"/>
                <a:cs typeface="Arial"/>
              </a:rPr>
              <a:t>common</a:t>
            </a:r>
            <a:r>
              <a:rPr lang="en-GB" sz="700">
                <a:latin typeface="Arial"/>
                <a:cs typeface="Arial"/>
              </a:rPr>
              <a:t> </a:t>
            </a:r>
            <a:r>
              <a:rPr lang="en-GB" sz="700" spc="-5">
                <a:latin typeface="Arial"/>
                <a:cs typeface="Arial"/>
              </a:rPr>
              <a:t>law</a:t>
            </a:r>
            <a:r>
              <a:rPr lang="en-GB" sz="700">
                <a:latin typeface="Arial"/>
                <a:cs typeface="Arial"/>
              </a:rPr>
              <a:t> </a:t>
            </a:r>
            <a:r>
              <a:rPr lang="en-GB" sz="700" spc="-5">
                <a:latin typeface="Arial"/>
                <a:cs typeface="Arial"/>
              </a:rPr>
              <a:t>with</a:t>
            </a:r>
            <a:r>
              <a:rPr lang="en-GB" sz="700">
                <a:latin typeface="Arial"/>
                <a:cs typeface="Arial"/>
              </a:rPr>
              <a:t> </a:t>
            </a:r>
            <a:r>
              <a:rPr lang="en-GB" sz="700" spc="-5">
                <a:latin typeface="Arial"/>
                <a:cs typeface="Arial"/>
              </a:rPr>
              <a:t>respect</a:t>
            </a:r>
            <a:r>
              <a:rPr lang="en-GB" sz="700">
                <a:latin typeface="Arial"/>
                <a:cs typeface="Arial"/>
              </a:rPr>
              <a:t> to</a:t>
            </a:r>
            <a:r>
              <a:rPr lang="en-GB" sz="700" spc="5">
                <a:latin typeface="Arial"/>
                <a:cs typeface="Arial"/>
              </a:rPr>
              <a:t> </a:t>
            </a:r>
            <a:r>
              <a:rPr lang="en-GB" sz="700" spc="-5">
                <a:latin typeface="Arial"/>
                <a:cs typeface="Arial"/>
              </a:rPr>
              <a:t>the</a:t>
            </a:r>
            <a:r>
              <a:rPr lang="en-GB" sz="700">
                <a:latin typeface="Arial"/>
                <a:cs typeface="Arial"/>
              </a:rPr>
              <a:t> </a:t>
            </a:r>
            <a:r>
              <a:rPr lang="en-GB" sz="700" spc="-5">
                <a:latin typeface="Arial"/>
                <a:cs typeface="Arial"/>
              </a:rPr>
              <a:t>Services</a:t>
            </a:r>
            <a:r>
              <a:rPr lang="en-GB" sz="700">
                <a:latin typeface="Arial"/>
                <a:cs typeface="Arial"/>
              </a:rPr>
              <a:t> </a:t>
            </a:r>
            <a:r>
              <a:rPr lang="en-GB" sz="700" spc="-5">
                <a:latin typeface="Arial"/>
                <a:cs typeface="Arial"/>
              </a:rPr>
              <a:t>and</a:t>
            </a:r>
            <a:r>
              <a:rPr lang="en-GB" sz="700">
                <a:latin typeface="Arial"/>
                <a:cs typeface="Arial"/>
              </a:rPr>
              <a:t> the </a:t>
            </a:r>
            <a:r>
              <a:rPr lang="en-GB" sz="700" spc="5">
                <a:latin typeface="Arial"/>
                <a:cs typeface="Arial"/>
              </a:rPr>
              <a:t> </a:t>
            </a:r>
            <a:r>
              <a:rPr lang="en-GB" sz="700" spc="-5">
                <a:latin typeface="Arial"/>
                <a:cs typeface="Arial"/>
              </a:rPr>
              <a:t>Deliverables, including but not limited to any implied warranty of fitness for </a:t>
            </a:r>
            <a:r>
              <a:rPr lang="en-GB" sz="700">
                <a:latin typeface="Arial"/>
                <a:cs typeface="Arial"/>
              </a:rPr>
              <a:t> </a:t>
            </a:r>
            <a:r>
              <a:rPr lang="en-GB" sz="700" spc="-5">
                <a:latin typeface="Arial"/>
                <a:cs typeface="Arial"/>
              </a:rPr>
              <a:t>purpose.</a:t>
            </a:r>
            <a:endParaRPr lang="en-GB" sz="700">
              <a:latin typeface="Arial"/>
              <a:cs typeface="Arial"/>
            </a:endParaRPr>
          </a:p>
          <a:p>
            <a:pPr marL="180000" marR="6985" indent="-180000" algn="just">
              <a:spcBef>
                <a:spcPts val="300"/>
              </a:spcBef>
              <a:spcAft>
                <a:spcPts val="300"/>
              </a:spcAft>
              <a:buAutoNum type="arabicPeriod" startAt="40"/>
              <a:tabLst>
                <a:tab pos="193040" algn="l"/>
              </a:tabLst>
            </a:pPr>
            <a:r>
              <a:rPr lang="en-GB" sz="700" spc="-5">
                <a:latin typeface="Arial"/>
                <a:cs typeface="Arial"/>
              </a:rPr>
              <a:t>Supplier excludes </a:t>
            </a:r>
            <a:r>
              <a:rPr lang="en-GB" sz="700" spc="-10">
                <a:latin typeface="Arial"/>
                <a:cs typeface="Arial"/>
              </a:rPr>
              <a:t>any </a:t>
            </a:r>
            <a:r>
              <a:rPr lang="en-GB" sz="700" spc="-5">
                <a:latin typeface="Arial"/>
                <a:cs typeface="Arial"/>
              </a:rPr>
              <a:t>liability </a:t>
            </a:r>
            <a:r>
              <a:rPr lang="en-GB" sz="700">
                <a:latin typeface="Arial"/>
                <a:cs typeface="Arial"/>
              </a:rPr>
              <a:t>of </a:t>
            </a:r>
            <a:r>
              <a:rPr lang="en-GB" sz="700" spc="-5">
                <a:latin typeface="Arial"/>
                <a:cs typeface="Arial"/>
              </a:rPr>
              <a:t>loss of contract, loss of profit, loss of revenue </a:t>
            </a:r>
            <a:r>
              <a:rPr lang="en-GB" sz="700">
                <a:latin typeface="Arial"/>
                <a:cs typeface="Arial"/>
              </a:rPr>
              <a:t> </a:t>
            </a:r>
            <a:r>
              <a:rPr lang="en-GB" sz="700" spc="-10">
                <a:latin typeface="Arial"/>
                <a:cs typeface="Arial"/>
              </a:rPr>
              <a:t>and </a:t>
            </a:r>
            <a:r>
              <a:rPr lang="en-GB" sz="700" spc="-5">
                <a:latin typeface="Arial"/>
                <a:cs typeface="Arial"/>
              </a:rPr>
              <a:t>loss of business, whether direct or indirect, and any incidental, indirect, </a:t>
            </a:r>
            <a:r>
              <a:rPr lang="en-GB" sz="700">
                <a:latin typeface="Arial"/>
                <a:cs typeface="Arial"/>
              </a:rPr>
              <a:t> </a:t>
            </a:r>
            <a:r>
              <a:rPr lang="en-GB" sz="700" spc="-5">
                <a:latin typeface="Arial"/>
                <a:cs typeface="Arial"/>
              </a:rPr>
              <a:t>exemplary, special </a:t>
            </a:r>
            <a:r>
              <a:rPr lang="en-GB" sz="700">
                <a:latin typeface="Arial"/>
                <a:cs typeface="Arial"/>
              </a:rPr>
              <a:t>or </a:t>
            </a:r>
            <a:r>
              <a:rPr lang="en-GB" sz="700" spc="-5">
                <a:latin typeface="Arial"/>
                <a:cs typeface="Arial"/>
              </a:rPr>
              <a:t>consequential loss or damage of </a:t>
            </a:r>
            <a:r>
              <a:rPr lang="en-GB" sz="700" spc="-10">
                <a:latin typeface="Arial"/>
                <a:cs typeface="Arial"/>
              </a:rPr>
              <a:t>any </a:t>
            </a:r>
            <a:r>
              <a:rPr lang="en-GB" sz="700" spc="-5">
                <a:latin typeface="Arial"/>
                <a:cs typeface="Arial"/>
              </a:rPr>
              <a:t>kind whatsoever </a:t>
            </a:r>
            <a:r>
              <a:rPr lang="en-GB" sz="700">
                <a:latin typeface="Arial"/>
                <a:cs typeface="Arial"/>
              </a:rPr>
              <a:t> </a:t>
            </a:r>
            <a:r>
              <a:rPr lang="en-GB" sz="700" spc="-5">
                <a:latin typeface="Arial"/>
                <a:cs typeface="Arial"/>
              </a:rPr>
              <a:t>arising out of </a:t>
            </a:r>
            <a:r>
              <a:rPr lang="en-GB" sz="700">
                <a:latin typeface="Arial"/>
                <a:cs typeface="Arial"/>
              </a:rPr>
              <a:t>or in </a:t>
            </a:r>
            <a:r>
              <a:rPr lang="en-GB" sz="700" spc="-5">
                <a:latin typeface="Arial"/>
                <a:cs typeface="Arial"/>
              </a:rPr>
              <a:t>connection </a:t>
            </a:r>
            <a:r>
              <a:rPr lang="en-GB" sz="700">
                <a:latin typeface="Arial"/>
                <a:cs typeface="Arial"/>
              </a:rPr>
              <a:t>with </a:t>
            </a:r>
            <a:r>
              <a:rPr lang="en-GB" sz="700" spc="-5">
                <a:latin typeface="Arial"/>
                <a:cs typeface="Arial"/>
              </a:rPr>
              <a:t>the contract whether or not such party was </a:t>
            </a:r>
            <a:r>
              <a:rPr lang="en-GB" sz="700">
                <a:latin typeface="Arial"/>
                <a:cs typeface="Arial"/>
              </a:rPr>
              <a:t> </a:t>
            </a:r>
            <a:r>
              <a:rPr lang="en-GB" sz="700" spc="-5">
                <a:latin typeface="Arial"/>
                <a:cs typeface="Arial"/>
              </a:rPr>
              <a:t>advised of the possibility of such damage and whether based in breach </a:t>
            </a:r>
            <a:r>
              <a:rPr lang="en-GB" sz="700" spc="-10">
                <a:latin typeface="Arial"/>
                <a:cs typeface="Arial"/>
              </a:rPr>
              <a:t>of </a:t>
            </a:r>
            <a:r>
              <a:rPr lang="en-GB" sz="700" spc="-5">
                <a:latin typeface="Arial"/>
                <a:cs typeface="Arial"/>
              </a:rPr>
              <a:t> contract, tort</a:t>
            </a:r>
            <a:r>
              <a:rPr lang="en-GB" sz="700" spc="5">
                <a:latin typeface="Arial"/>
                <a:cs typeface="Arial"/>
              </a:rPr>
              <a:t> </a:t>
            </a:r>
            <a:r>
              <a:rPr lang="en-GB" sz="700" spc="-5">
                <a:latin typeface="Arial"/>
                <a:cs typeface="Arial"/>
              </a:rPr>
              <a:t>or</a:t>
            </a:r>
            <a:r>
              <a:rPr lang="en-GB" sz="700" spc="5">
                <a:latin typeface="Arial"/>
                <a:cs typeface="Arial"/>
              </a:rPr>
              <a:t> </a:t>
            </a:r>
            <a:r>
              <a:rPr lang="en-GB" sz="700" spc="-5">
                <a:latin typeface="Arial"/>
                <a:cs typeface="Arial"/>
              </a:rPr>
              <a:t>any other</a:t>
            </a:r>
            <a:r>
              <a:rPr lang="en-GB" sz="700" spc="-10">
                <a:latin typeface="Arial"/>
                <a:cs typeface="Arial"/>
              </a:rPr>
              <a:t> </a:t>
            </a:r>
            <a:r>
              <a:rPr lang="en-GB" sz="700" spc="-5">
                <a:latin typeface="Arial"/>
                <a:cs typeface="Arial"/>
              </a:rPr>
              <a:t>theory</a:t>
            </a:r>
            <a:r>
              <a:rPr lang="en-GB" sz="700" spc="5">
                <a:latin typeface="Arial"/>
                <a:cs typeface="Arial"/>
              </a:rPr>
              <a:t> </a:t>
            </a:r>
            <a:r>
              <a:rPr lang="en-GB" sz="700" spc="-5">
                <a:latin typeface="Arial"/>
                <a:cs typeface="Arial"/>
              </a:rPr>
              <a:t>at law</a:t>
            </a:r>
            <a:r>
              <a:rPr lang="en-GB" sz="700" spc="15">
                <a:latin typeface="Arial"/>
                <a:cs typeface="Arial"/>
              </a:rPr>
              <a:t> </a:t>
            </a:r>
            <a:r>
              <a:rPr lang="en-GB" sz="700" spc="-5">
                <a:latin typeface="Arial"/>
                <a:cs typeface="Arial"/>
              </a:rPr>
              <a:t>or</a:t>
            </a:r>
            <a:r>
              <a:rPr lang="en-GB" sz="700" spc="-10">
                <a:latin typeface="Arial"/>
                <a:cs typeface="Arial"/>
              </a:rPr>
              <a:t> </a:t>
            </a:r>
            <a:r>
              <a:rPr lang="en-GB" sz="700" spc="-5">
                <a:latin typeface="Arial"/>
                <a:cs typeface="Arial"/>
              </a:rPr>
              <a:t>in</a:t>
            </a:r>
            <a:r>
              <a:rPr lang="en-GB" sz="700" spc="5">
                <a:latin typeface="Arial"/>
                <a:cs typeface="Arial"/>
              </a:rPr>
              <a:t> </a:t>
            </a:r>
            <a:r>
              <a:rPr lang="en-GB" sz="700" spc="-5">
                <a:latin typeface="Arial"/>
                <a:cs typeface="Arial"/>
              </a:rPr>
              <a:t>equity.</a:t>
            </a:r>
            <a:endParaRPr lang="en-GB" sz="700">
              <a:latin typeface="Arial"/>
              <a:cs typeface="Arial"/>
            </a:endParaRPr>
          </a:p>
          <a:p>
            <a:pPr marL="180000" marR="6350" indent="-180000" algn="just">
              <a:spcBef>
                <a:spcPts val="300"/>
              </a:spcBef>
              <a:spcAft>
                <a:spcPts val="300"/>
              </a:spcAft>
              <a:buAutoNum type="arabicPeriod" startAt="40"/>
              <a:tabLst>
                <a:tab pos="193040" algn="l"/>
              </a:tabLst>
            </a:pPr>
            <a:r>
              <a:rPr lang="en-GB" sz="700" spc="-5">
                <a:latin typeface="Arial"/>
                <a:cs typeface="Arial"/>
              </a:rPr>
              <a:t>Under no circumstances shall Supplier be responsible </a:t>
            </a:r>
            <a:r>
              <a:rPr lang="en-GB" sz="700">
                <a:latin typeface="Arial"/>
                <a:cs typeface="Arial"/>
              </a:rPr>
              <a:t>for </a:t>
            </a:r>
            <a:r>
              <a:rPr lang="en-GB" sz="700" spc="-5">
                <a:latin typeface="Arial"/>
                <a:cs typeface="Arial"/>
              </a:rPr>
              <a:t>failure </a:t>
            </a:r>
            <a:r>
              <a:rPr lang="en-GB" sz="700">
                <a:latin typeface="Arial"/>
                <a:cs typeface="Arial"/>
              </a:rPr>
              <a:t>to </a:t>
            </a:r>
            <a:r>
              <a:rPr lang="en-GB" sz="700" spc="-5">
                <a:latin typeface="Arial"/>
                <a:cs typeface="Arial"/>
              </a:rPr>
              <a:t>provide the </a:t>
            </a:r>
            <a:r>
              <a:rPr lang="en-GB" sz="700">
                <a:latin typeface="Arial"/>
                <a:cs typeface="Arial"/>
              </a:rPr>
              <a:t> </a:t>
            </a:r>
            <a:r>
              <a:rPr lang="en-GB" sz="700" spc="-5">
                <a:latin typeface="Arial"/>
                <a:cs typeface="Arial"/>
              </a:rPr>
              <a:t>services </a:t>
            </a:r>
            <a:r>
              <a:rPr lang="en-GB" sz="700">
                <a:latin typeface="Arial"/>
                <a:cs typeface="Arial"/>
              </a:rPr>
              <a:t>or </a:t>
            </a:r>
            <a:r>
              <a:rPr lang="en-GB" sz="700" spc="-5">
                <a:latin typeface="Arial"/>
                <a:cs typeface="Arial"/>
              </a:rPr>
              <a:t>for its delay in performance in accordance </a:t>
            </a:r>
            <a:r>
              <a:rPr lang="en-GB" sz="700">
                <a:latin typeface="Arial"/>
                <a:cs typeface="Arial"/>
              </a:rPr>
              <a:t>with </a:t>
            </a:r>
            <a:r>
              <a:rPr lang="en-GB" sz="700" spc="-5">
                <a:latin typeface="Arial"/>
                <a:cs typeface="Arial"/>
              </a:rPr>
              <a:t>this Agreement due </a:t>
            </a:r>
            <a:r>
              <a:rPr lang="en-GB" sz="700">
                <a:latin typeface="Arial"/>
                <a:cs typeface="Arial"/>
              </a:rPr>
              <a:t> </a:t>
            </a:r>
            <a:r>
              <a:rPr lang="en-GB" sz="700" spc="-5">
                <a:latin typeface="Arial"/>
                <a:cs typeface="Arial"/>
              </a:rPr>
              <a:t>to</a:t>
            </a:r>
            <a:r>
              <a:rPr lang="en-GB" sz="700">
                <a:latin typeface="Arial"/>
                <a:cs typeface="Arial"/>
              </a:rPr>
              <a:t> </a:t>
            </a:r>
            <a:r>
              <a:rPr lang="en-GB" sz="700" spc="-5">
                <a:latin typeface="Arial"/>
                <a:cs typeface="Arial"/>
              </a:rPr>
              <a:t>any</a:t>
            </a:r>
            <a:r>
              <a:rPr lang="en-GB" sz="700">
                <a:latin typeface="Arial"/>
                <a:cs typeface="Arial"/>
              </a:rPr>
              <a:t> </a:t>
            </a:r>
            <a:r>
              <a:rPr lang="en-GB" sz="700" spc="-5">
                <a:latin typeface="Arial"/>
                <a:cs typeface="Arial"/>
              </a:rPr>
              <a:t>event</a:t>
            </a:r>
            <a:r>
              <a:rPr lang="en-GB" sz="700">
                <a:latin typeface="Arial"/>
                <a:cs typeface="Arial"/>
              </a:rPr>
              <a:t> </a:t>
            </a:r>
            <a:r>
              <a:rPr lang="en-GB" sz="700" spc="-5">
                <a:latin typeface="Arial"/>
                <a:cs typeface="Arial"/>
              </a:rPr>
              <a:t>or</a:t>
            </a:r>
            <a:r>
              <a:rPr lang="en-GB" sz="700">
                <a:latin typeface="Arial"/>
                <a:cs typeface="Arial"/>
              </a:rPr>
              <a:t> </a:t>
            </a:r>
            <a:r>
              <a:rPr lang="en-GB" sz="700" spc="-5">
                <a:latin typeface="Arial"/>
                <a:cs typeface="Arial"/>
              </a:rPr>
              <a:t>condition,</a:t>
            </a:r>
            <a:r>
              <a:rPr lang="en-GB" sz="700">
                <a:latin typeface="Arial"/>
                <a:cs typeface="Arial"/>
              </a:rPr>
              <a:t> </a:t>
            </a:r>
            <a:r>
              <a:rPr lang="en-GB" sz="700" spc="-5">
                <a:latin typeface="Arial"/>
                <a:cs typeface="Arial"/>
              </a:rPr>
              <a:t>not</a:t>
            </a:r>
            <a:r>
              <a:rPr lang="en-GB" sz="700">
                <a:latin typeface="Arial"/>
                <a:cs typeface="Arial"/>
              </a:rPr>
              <a:t> </a:t>
            </a:r>
            <a:r>
              <a:rPr lang="en-GB" sz="700" spc="-5">
                <a:latin typeface="Arial"/>
                <a:cs typeface="Arial"/>
              </a:rPr>
              <a:t>existing</a:t>
            </a:r>
            <a:r>
              <a:rPr lang="en-GB" sz="700">
                <a:latin typeface="Arial"/>
                <a:cs typeface="Arial"/>
              </a:rPr>
              <a:t> </a:t>
            </a:r>
            <a:r>
              <a:rPr lang="en-GB" sz="700" spc="-5">
                <a:latin typeface="Arial"/>
                <a:cs typeface="Arial"/>
              </a:rPr>
              <a:t>as</a:t>
            </a:r>
            <a:r>
              <a:rPr lang="en-GB" sz="700">
                <a:latin typeface="Arial"/>
                <a:cs typeface="Arial"/>
              </a:rPr>
              <a:t> of </a:t>
            </a:r>
            <a:r>
              <a:rPr lang="en-GB" sz="700" spc="-5">
                <a:latin typeface="Arial"/>
                <a:cs typeface="Arial"/>
              </a:rPr>
              <a:t>the</a:t>
            </a:r>
            <a:r>
              <a:rPr lang="en-GB" sz="700">
                <a:latin typeface="Arial"/>
                <a:cs typeface="Arial"/>
              </a:rPr>
              <a:t> </a:t>
            </a:r>
            <a:r>
              <a:rPr lang="en-GB" sz="700" spc="-5">
                <a:latin typeface="Arial"/>
                <a:cs typeface="Arial"/>
              </a:rPr>
              <a:t>date</a:t>
            </a:r>
            <a:r>
              <a:rPr lang="en-GB" sz="700">
                <a:latin typeface="Arial"/>
                <a:cs typeface="Arial"/>
              </a:rPr>
              <a:t> </a:t>
            </a:r>
            <a:r>
              <a:rPr lang="en-GB" sz="700" spc="-5">
                <a:latin typeface="Arial"/>
                <a:cs typeface="Arial"/>
              </a:rPr>
              <a:t>of</a:t>
            </a:r>
            <a:r>
              <a:rPr lang="en-GB" sz="700">
                <a:latin typeface="Arial"/>
                <a:cs typeface="Arial"/>
              </a:rPr>
              <a:t> </a:t>
            </a:r>
            <a:r>
              <a:rPr lang="en-GB" sz="700" spc="-5">
                <a:latin typeface="Arial"/>
                <a:cs typeface="Arial"/>
              </a:rPr>
              <a:t>signature</a:t>
            </a:r>
            <a:r>
              <a:rPr lang="en-GB" sz="700">
                <a:latin typeface="Arial"/>
                <a:cs typeface="Arial"/>
              </a:rPr>
              <a:t> </a:t>
            </a:r>
            <a:r>
              <a:rPr lang="en-GB" sz="700" spc="-5">
                <a:latin typeface="Arial"/>
                <a:cs typeface="Arial"/>
              </a:rPr>
              <a:t>of</a:t>
            </a:r>
            <a:r>
              <a:rPr lang="en-GB" sz="700">
                <a:latin typeface="Arial"/>
                <a:cs typeface="Arial"/>
              </a:rPr>
              <a:t> </a:t>
            </a:r>
            <a:r>
              <a:rPr lang="en-GB" sz="700" spc="-5">
                <a:latin typeface="Arial"/>
                <a:cs typeface="Arial"/>
              </a:rPr>
              <a:t>this </a:t>
            </a:r>
            <a:r>
              <a:rPr lang="en-GB" sz="700">
                <a:latin typeface="Arial"/>
                <a:cs typeface="Arial"/>
              </a:rPr>
              <a:t> </a:t>
            </a:r>
            <a:r>
              <a:rPr lang="en-GB" sz="700" spc="-5">
                <a:latin typeface="Arial"/>
                <a:cs typeface="Arial"/>
              </a:rPr>
              <a:t>Agreement or not reasonably within the control of Ipsos as of such date, which </a:t>
            </a:r>
            <a:r>
              <a:rPr lang="en-GB" sz="700">
                <a:latin typeface="Arial"/>
                <a:cs typeface="Arial"/>
              </a:rPr>
              <a:t> </a:t>
            </a:r>
            <a:r>
              <a:rPr lang="en-GB" sz="700" spc="-5">
                <a:latin typeface="Arial"/>
                <a:cs typeface="Arial"/>
              </a:rPr>
              <a:t>prevents in whole </a:t>
            </a:r>
            <a:r>
              <a:rPr lang="en-GB" sz="700">
                <a:latin typeface="Arial"/>
                <a:cs typeface="Arial"/>
              </a:rPr>
              <a:t>or </a:t>
            </a:r>
            <a:r>
              <a:rPr lang="en-GB" sz="700" spc="-5">
                <a:latin typeface="Arial"/>
                <a:cs typeface="Arial"/>
              </a:rPr>
              <a:t>in material part the performance by Ipsos of its obligations </a:t>
            </a:r>
            <a:r>
              <a:rPr lang="en-GB" sz="700">
                <a:latin typeface="Arial"/>
                <a:cs typeface="Arial"/>
              </a:rPr>
              <a:t> </a:t>
            </a:r>
            <a:r>
              <a:rPr lang="en-GB" sz="700" spc="-5">
                <a:latin typeface="Arial"/>
                <a:cs typeface="Arial"/>
              </a:rPr>
              <a:t>hereunder (“</a:t>
            </a:r>
            <a:r>
              <a:rPr lang="en-GB" sz="700" b="1" spc="-5">
                <a:latin typeface="Arial"/>
                <a:cs typeface="Arial"/>
              </a:rPr>
              <a:t>Force Majeure</a:t>
            </a:r>
            <a:r>
              <a:rPr lang="en-GB" sz="700" spc="-5">
                <a:latin typeface="Arial"/>
                <a:cs typeface="Arial"/>
              </a:rPr>
              <a:t>”). Without limiting the foregoing, the following shall </a:t>
            </a:r>
            <a:r>
              <a:rPr lang="en-GB" sz="700">
                <a:latin typeface="Arial"/>
                <a:cs typeface="Arial"/>
              </a:rPr>
              <a:t> </a:t>
            </a:r>
            <a:r>
              <a:rPr lang="en-GB" sz="700" spc="-5">
                <a:latin typeface="Arial"/>
                <a:cs typeface="Arial"/>
              </a:rPr>
              <a:t>constitute events or conditions of Force Majeure: acts of State </a:t>
            </a:r>
            <a:r>
              <a:rPr lang="en-GB" sz="700">
                <a:latin typeface="Arial"/>
                <a:cs typeface="Arial"/>
              </a:rPr>
              <a:t>or </a:t>
            </a:r>
            <a:r>
              <a:rPr lang="en-GB" sz="700" spc="-5">
                <a:latin typeface="Arial"/>
                <a:cs typeface="Arial"/>
              </a:rPr>
              <a:t>governmental </a:t>
            </a:r>
            <a:r>
              <a:rPr lang="en-GB" sz="700">
                <a:latin typeface="Arial"/>
                <a:cs typeface="Arial"/>
              </a:rPr>
              <a:t> </a:t>
            </a:r>
            <a:r>
              <a:rPr lang="en-GB" sz="700" spc="-5">
                <a:latin typeface="Arial"/>
                <a:cs typeface="Arial"/>
              </a:rPr>
              <a:t>action,</a:t>
            </a:r>
            <a:r>
              <a:rPr lang="en-GB" sz="700">
                <a:latin typeface="Arial"/>
                <a:cs typeface="Arial"/>
              </a:rPr>
              <a:t> </a:t>
            </a:r>
            <a:r>
              <a:rPr lang="en-GB" sz="700" spc="-5">
                <a:latin typeface="Arial"/>
                <a:cs typeface="Arial"/>
              </a:rPr>
              <a:t>terrorism,</a:t>
            </a:r>
            <a:r>
              <a:rPr lang="en-GB" sz="700">
                <a:latin typeface="Arial"/>
                <a:cs typeface="Arial"/>
              </a:rPr>
              <a:t> </a:t>
            </a:r>
            <a:r>
              <a:rPr lang="en-GB" sz="700" spc="-5">
                <a:latin typeface="Arial"/>
                <a:cs typeface="Arial"/>
              </a:rPr>
              <a:t>riots,</a:t>
            </a:r>
            <a:r>
              <a:rPr lang="en-GB" sz="700">
                <a:latin typeface="Arial"/>
                <a:cs typeface="Arial"/>
              </a:rPr>
              <a:t> </a:t>
            </a:r>
            <a:r>
              <a:rPr lang="en-GB" sz="700" spc="-5">
                <a:latin typeface="Arial"/>
                <a:cs typeface="Arial"/>
              </a:rPr>
              <a:t>disturbances,</a:t>
            </a:r>
            <a:r>
              <a:rPr lang="en-GB" sz="700">
                <a:latin typeface="Arial"/>
                <a:cs typeface="Arial"/>
              </a:rPr>
              <a:t> </a:t>
            </a:r>
            <a:r>
              <a:rPr lang="en-GB" sz="700" spc="-5">
                <a:latin typeface="Arial"/>
                <a:cs typeface="Arial"/>
              </a:rPr>
              <a:t>war,</a:t>
            </a:r>
            <a:r>
              <a:rPr lang="en-GB" sz="700">
                <a:latin typeface="Arial"/>
                <a:cs typeface="Arial"/>
              </a:rPr>
              <a:t> </a:t>
            </a:r>
            <a:r>
              <a:rPr lang="en-GB" sz="700" spc="-5">
                <a:latin typeface="Arial"/>
                <a:cs typeface="Arial"/>
              </a:rPr>
              <a:t>strikes,</a:t>
            </a:r>
            <a:r>
              <a:rPr lang="en-GB" sz="700">
                <a:latin typeface="Arial"/>
                <a:cs typeface="Arial"/>
              </a:rPr>
              <a:t> </a:t>
            </a:r>
            <a:r>
              <a:rPr lang="en-GB" sz="700" spc="-5">
                <a:latin typeface="Arial"/>
                <a:cs typeface="Arial"/>
              </a:rPr>
              <a:t>lockouts,</a:t>
            </a:r>
            <a:r>
              <a:rPr lang="en-GB" sz="700">
                <a:latin typeface="Arial"/>
                <a:cs typeface="Arial"/>
              </a:rPr>
              <a:t> </a:t>
            </a:r>
            <a:r>
              <a:rPr lang="en-GB" sz="700" spc="-5">
                <a:latin typeface="Arial"/>
                <a:cs typeface="Arial"/>
              </a:rPr>
              <a:t>slowdowns, </a:t>
            </a:r>
            <a:r>
              <a:rPr lang="en-GB" sz="700">
                <a:latin typeface="Arial"/>
                <a:cs typeface="Arial"/>
              </a:rPr>
              <a:t> </a:t>
            </a:r>
            <a:r>
              <a:rPr lang="en-GB" sz="700" spc="-5">
                <a:latin typeface="Arial"/>
                <a:cs typeface="Arial"/>
              </a:rPr>
              <a:t>prolonged</a:t>
            </a:r>
            <a:r>
              <a:rPr lang="en-GB" sz="700">
                <a:latin typeface="Arial"/>
                <a:cs typeface="Arial"/>
              </a:rPr>
              <a:t> </a:t>
            </a:r>
            <a:r>
              <a:rPr lang="en-GB" sz="700" spc="-5">
                <a:latin typeface="Arial"/>
                <a:cs typeface="Arial"/>
              </a:rPr>
              <a:t>shortage</a:t>
            </a:r>
            <a:r>
              <a:rPr lang="en-GB" sz="700">
                <a:latin typeface="Arial"/>
                <a:cs typeface="Arial"/>
              </a:rPr>
              <a:t> of</a:t>
            </a:r>
            <a:r>
              <a:rPr lang="en-GB" sz="700" spc="5">
                <a:latin typeface="Arial"/>
                <a:cs typeface="Arial"/>
              </a:rPr>
              <a:t> </a:t>
            </a:r>
            <a:r>
              <a:rPr lang="en-GB" sz="700" spc="-5">
                <a:latin typeface="Arial"/>
                <a:cs typeface="Arial"/>
              </a:rPr>
              <a:t>energy</a:t>
            </a:r>
            <a:r>
              <a:rPr lang="en-GB" sz="700">
                <a:latin typeface="Arial"/>
                <a:cs typeface="Arial"/>
              </a:rPr>
              <a:t> </a:t>
            </a:r>
            <a:r>
              <a:rPr lang="en-GB" sz="700" spc="-5">
                <a:latin typeface="Arial"/>
                <a:cs typeface="Arial"/>
              </a:rPr>
              <a:t>supplies,</a:t>
            </a:r>
            <a:r>
              <a:rPr lang="en-GB" sz="700">
                <a:latin typeface="Arial"/>
                <a:cs typeface="Arial"/>
              </a:rPr>
              <a:t> </a:t>
            </a:r>
            <a:r>
              <a:rPr lang="en-GB" sz="700" spc="-5">
                <a:latin typeface="Arial"/>
                <a:cs typeface="Arial"/>
              </a:rPr>
              <a:t>epidemics/pandemics,</a:t>
            </a:r>
            <a:r>
              <a:rPr lang="en-GB" sz="700">
                <a:latin typeface="Arial"/>
                <a:cs typeface="Arial"/>
              </a:rPr>
              <a:t> </a:t>
            </a:r>
            <a:r>
              <a:rPr lang="en-GB" sz="700" spc="-5">
                <a:latin typeface="Arial"/>
                <a:cs typeface="Arial"/>
              </a:rPr>
              <a:t>fire,</a:t>
            </a:r>
            <a:r>
              <a:rPr lang="en-GB" sz="700">
                <a:latin typeface="Arial"/>
                <a:cs typeface="Arial"/>
              </a:rPr>
              <a:t> </a:t>
            </a:r>
            <a:r>
              <a:rPr lang="en-GB" sz="700" spc="-5">
                <a:latin typeface="Arial"/>
                <a:cs typeface="Arial"/>
              </a:rPr>
              <a:t>flood, </a:t>
            </a:r>
            <a:r>
              <a:rPr lang="en-GB" sz="700">
                <a:latin typeface="Arial"/>
                <a:cs typeface="Arial"/>
              </a:rPr>
              <a:t> </a:t>
            </a:r>
            <a:r>
              <a:rPr lang="en-GB" sz="700" spc="-5">
                <a:latin typeface="Arial"/>
                <a:cs typeface="Arial"/>
              </a:rPr>
              <a:t>hurricane, typhoon, earthquake, lightning </a:t>
            </a:r>
            <a:r>
              <a:rPr lang="en-GB" sz="700" spc="-10">
                <a:latin typeface="Arial"/>
                <a:cs typeface="Arial"/>
              </a:rPr>
              <a:t>and </a:t>
            </a:r>
            <a:r>
              <a:rPr lang="en-GB" sz="700" spc="-5">
                <a:latin typeface="Arial"/>
                <a:cs typeface="Arial"/>
              </a:rPr>
              <a:t>explosion or any other cause </a:t>
            </a:r>
            <a:r>
              <a:rPr lang="en-GB" sz="700">
                <a:latin typeface="Arial"/>
                <a:cs typeface="Arial"/>
              </a:rPr>
              <a:t> </a:t>
            </a:r>
            <a:r>
              <a:rPr lang="en-GB" sz="700" spc="-5">
                <a:latin typeface="Arial"/>
                <a:cs typeface="Arial"/>
              </a:rPr>
              <a:t>beyond Supplier’s reasonable control.</a:t>
            </a:r>
            <a:r>
              <a:rPr lang="en-GB" sz="700">
                <a:latin typeface="Arial"/>
                <a:cs typeface="Arial"/>
              </a:rPr>
              <a:t> </a:t>
            </a:r>
            <a:r>
              <a:rPr lang="en-GB" sz="700" spc="-5">
                <a:latin typeface="Arial"/>
                <a:cs typeface="Arial"/>
              </a:rPr>
              <a:t>Should an event</a:t>
            </a:r>
            <a:r>
              <a:rPr lang="en-GB" sz="700" spc="180">
                <a:latin typeface="Arial"/>
                <a:cs typeface="Arial"/>
              </a:rPr>
              <a:t> </a:t>
            </a:r>
            <a:r>
              <a:rPr lang="en-GB" sz="700" spc="-5">
                <a:latin typeface="Arial"/>
                <a:cs typeface="Arial"/>
              </a:rPr>
              <a:t>of Force</a:t>
            </a:r>
            <a:r>
              <a:rPr lang="en-GB" sz="700" spc="185">
                <a:latin typeface="Arial"/>
                <a:cs typeface="Arial"/>
              </a:rPr>
              <a:t> </a:t>
            </a:r>
            <a:r>
              <a:rPr lang="en-GB" sz="700" spc="-5">
                <a:latin typeface="Arial"/>
                <a:cs typeface="Arial"/>
              </a:rPr>
              <a:t>Majeure last </a:t>
            </a:r>
            <a:r>
              <a:rPr lang="en-GB" sz="700">
                <a:latin typeface="Arial"/>
                <a:cs typeface="Arial"/>
              </a:rPr>
              <a:t> </a:t>
            </a:r>
            <a:r>
              <a:rPr lang="en-GB" sz="700" spc="-5">
                <a:latin typeface="Arial"/>
                <a:cs typeface="Arial"/>
              </a:rPr>
              <a:t>for more than thirty (30) days, then Supplier shall have the right </a:t>
            </a:r>
            <a:r>
              <a:rPr lang="en-GB" sz="700">
                <a:latin typeface="Arial"/>
                <a:cs typeface="Arial"/>
              </a:rPr>
              <a:t>to </a:t>
            </a:r>
            <a:r>
              <a:rPr lang="en-GB" sz="700" spc="-5">
                <a:latin typeface="Arial"/>
                <a:cs typeface="Arial"/>
              </a:rPr>
              <a:t>terminate the </a:t>
            </a:r>
            <a:r>
              <a:rPr lang="en-GB" sz="700" spc="-180">
                <a:latin typeface="Arial"/>
                <a:cs typeface="Arial"/>
              </a:rPr>
              <a:t> </a:t>
            </a:r>
            <a:r>
              <a:rPr lang="en-GB" sz="700" spc="-5">
                <a:latin typeface="Arial"/>
                <a:cs typeface="Arial"/>
              </a:rPr>
              <a:t>provision</a:t>
            </a:r>
            <a:r>
              <a:rPr lang="en-GB" sz="700" spc="-30">
                <a:latin typeface="Arial"/>
                <a:cs typeface="Arial"/>
              </a:rPr>
              <a:t> </a:t>
            </a:r>
            <a:r>
              <a:rPr lang="en-GB" sz="700" spc="-5">
                <a:latin typeface="Arial"/>
                <a:cs typeface="Arial"/>
              </a:rPr>
              <a:t>of</a:t>
            </a:r>
            <a:r>
              <a:rPr lang="en-GB" sz="700" spc="-25">
                <a:latin typeface="Arial"/>
                <a:cs typeface="Arial"/>
              </a:rPr>
              <a:t> </a:t>
            </a:r>
            <a:r>
              <a:rPr lang="en-GB" sz="700" spc="-5">
                <a:latin typeface="Arial"/>
                <a:cs typeface="Arial"/>
              </a:rPr>
              <a:t>work</a:t>
            </a:r>
            <a:r>
              <a:rPr lang="en-GB" sz="700" spc="-35">
                <a:latin typeface="Arial"/>
                <a:cs typeface="Arial"/>
              </a:rPr>
              <a:t> </a:t>
            </a:r>
            <a:r>
              <a:rPr lang="en-GB" sz="700" spc="-5">
                <a:latin typeface="Arial"/>
                <a:cs typeface="Arial"/>
              </a:rPr>
              <a:t>according</a:t>
            </a:r>
            <a:r>
              <a:rPr lang="en-GB" sz="700" spc="-40">
                <a:latin typeface="Arial"/>
                <a:cs typeface="Arial"/>
              </a:rPr>
              <a:t> </a:t>
            </a:r>
            <a:r>
              <a:rPr lang="en-GB" sz="700">
                <a:latin typeface="Arial"/>
                <a:cs typeface="Arial"/>
              </a:rPr>
              <a:t>to</a:t>
            </a:r>
            <a:r>
              <a:rPr lang="en-GB" sz="700" spc="-45">
                <a:latin typeface="Arial"/>
                <a:cs typeface="Arial"/>
              </a:rPr>
              <a:t> </a:t>
            </a:r>
            <a:r>
              <a:rPr lang="en-GB" sz="700" spc="-5">
                <a:latin typeface="Arial"/>
                <a:cs typeface="Arial"/>
              </a:rPr>
              <a:t>these</a:t>
            </a:r>
            <a:r>
              <a:rPr lang="en-GB" sz="700" spc="-25">
                <a:latin typeface="Arial"/>
                <a:cs typeface="Arial"/>
              </a:rPr>
              <a:t> </a:t>
            </a:r>
            <a:r>
              <a:rPr lang="en-GB" sz="700" spc="-5">
                <a:latin typeface="Arial"/>
                <a:cs typeface="Arial"/>
              </a:rPr>
              <a:t>T&amp;Cs,</a:t>
            </a:r>
            <a:r>
              <a:rPr lang="en-GB" sz="700" spc="-35">
                <a:latin typeface="Arial"/>
                <a:cs typeface="Arial"/>
              </a:rPr>
              <a:t> </a:t>
            </a:r>
            <a:r>
              <a:rPr lang="en-GB" sz="700" spc="-5">
                <a:latin typeface="Arial"/>
                <a:cs typeface="Arial"/>
              </a:rPr>
              <a:t>this</a:t>
            </a:r>
            <a:r>
              <a:rPr lang="en-GB" sz="700" spc="-25">
                <a:latin typeface="Arial"/>
                <a:cs typeface="Arial"/>
              </a:rPr>
              <a:t> </a:t>
            </a:r>
            <a:r>
              <a:rPr lang="en-GB" sz="700" spc="-5">
                <a:latin typeface="Arial"/>
                <a:cs typeface="Arial"/>
              </a:rPr>
              <a:t>Agreement</a:t>
            </a:r>
            <a:r>
              <a:rPr lang="en-GB" sz="700" spc="-25">
                <a:latin typeface="Arial"/>
                <a:cs typeface="Arial"/>
              </a:rPr>
              <a:t> </a:t>
            </a:r>
            <a:r>
              <a:rPr lang="en-GB" sz="700" spc="-5">
                <a:latin typeface="Arial"/>
                <a:cs typeface="Arial"/>
              </a:rPr>
              <a:t>or</a:t>
            </a:r>
            <a:r>
              <a:rPr lang="en-GB" sz="700" spc="-45">
                <a:latin typeface="Arial"/>
                <a:cs typeface="Arial"/>
              </a:rPr>
              <a:t> </a:t>
            </a:r>
            <a:r>
              <a:rPr lang="en-GB" sz="700" spc="-5">
                <a:latin typeface="Arial"/>
                <a:cs typeface="Arial"/>
              </a:rPr>
              <a:t>the</a:t>
            </a:r>
            <a:r>
              <a:rPr lang="en-GB" sz="700" spc="-25">
                <a:latin typeface="Arial"/>
                <a:cs typeface="Arial"/>
              </a:rPr>
              <a:t> </a:t>
            </a:r>
            <a:r>
              <a:rPr lang="en-GB" sz="700" spc="-5">
                <a:latin typeface="Arial"/>
                <a:cs typeface="Arial"/>
              </a:rPr>
              <a:t>relevant</a:t>
            </a:r>
            <a:r>
              <a:rPr lang="en-GB" sz="700" spc="-40">
                <a:latin typeface="Arial"/>
                <a:cs typeface="Arial"/>
              </a:rPr>
              <a:t> </a:t>
            </a:r>
            <a:r>
              <a:rPr lang="en-GB" sz="700">
                <a:latin typeface="Arial"/>
                <a:cs typeface="Arial"/>
              </a:rPr>
              <a:t>Sales </a:t>
            </a:r>
            <a:r>
              <a:rPr lang="en-GB" sz="700" spc="-185">
                <a:latin typeface="Arial"/>
                <a:cs typeface="Arial"/>
              </a:rPr>
              <a:t> </a:t>
            </a:r>
            <a:r>
              <a:rPr lang="en-GB" sz="700" spc="-5">
                <a:latin typeface="Arial"/>
                <a:cs typeface="Arial"/>
              </a:rPr>
              <a:t>Order without liability to Client.</a:t>
            </a:r>
            <a:r>
              <a:rPr lang="en-GB" sz="700">
                <a:latin typeface="Arial"/>
                <a:cs typeface="Arial"/>
              </a:rPr>
              <a:t> </a:t>
            </a:r>
            <a:r>
              <a:rPr lang="en-GB" sz="700" spc="-5">
                <a:latin typeface="Arial"/>
                <a:cs typeface="Arial"/>
              </a:rPr>
              <a:t>Unless termination has occurred as set forth </a:t>
            </a:r>
            <a:r>
              <a:rPr lang="en-GB" sz="700">
                <a:latin typeface="Arial"/>
                <a:cs typeface="Arial"/>
              </a:rPr>
              <a:t> </a:t>
            </a:r>
            <a:r>
              <a:rPr lang="en-GB" sz="700" spc="-5">
                <a:latin typeface="Arial"/>
                <a:cs typeface="Arial"/>
              </a:rPr>
              <a:t>herein, both parties’ obligations hereunder shall resume upon </a:t>
            </a:r>
            <a:r>
              <a:rPr lang="en-GB" sz="700" spc="-10">
                <a:latin typeface="Arial"/>
                <a:cs typeface="Arial"/>
              </a:rPr>
              <a:t>the </a:t>
            </a:r>
            <a:r>
              <a:rPr lang="en-GB" sz="700" spc="-5">
                <a:latin typeface="Arial"/>
                <a:cs typeface="Arial"/>
              </a:rPr>
              <a:t>cessation </a:t>
            </a:r>
            <a:r>
              <a:rPr lang="en-GB" sz="700" spc="-10">
                <a:latin typeface="Arial"/>
                <a:cs typeface="Arial"/>
              </a:rPr>
              <a:t>of </a:t>
            </a:r>
            <a:r>
              <a:rPr lang="en-GB" sz="700" spc="-5">
                <a:latin typeface="Arial"/>
                <a:cs typeface="Arial"/>
              </a:rPr>
              <a:t> </a:t>
            </a:r>
            <a:r>
              <a:rPr lang="en-GB" sz="700" spc="-10">
                <a:latin typeface="Arial"/>
                <a:cs typeface="Arial"/>
              </a:rPr>
              <a:t>the</a:t>
            </a:r>
            <a:r>
              <a:rPr lang="en-GB" sz="700">
                <a:latin typeface="Arial"/>
                <a:cs typeface="Arial"/>
              </a:rPr>
              <a:t> </a:t>
            </a:r>
            <a:r>
              <a:rPr lang="en-GB" sz="700" spc="-5">
                <a:latin typeface="Arial"/>
                <a:cs typeface="Arial"/>
              </a:rPr>
              <a:t>event</a:t>
            </a:r>
            <a:r>
              <a:rPr lang="en-GB" sz="700" spc="5">
                <a:latin typeface="Arial"/>
                <a:cs typeface="Arial"/>
              </a:rPr>
              <a:t> </a:t>
            </a:r>
            <a:r>
              <a:rPr lang="en-GB" sz="700" spc="-5">
                <a:latin typeface="Arial"/>
                <a:cs typeface="Arial"/>
              </a:rPr>
              <a:t>of</a:t>
            </a:r>
            <a:r>
              <a:rPr lang="en-GB" sz="700" spc="5">
                <a:latin typeface="Arial"/>
                <a:cs typeface="Arial"/>
              </a:rPr>
              <a:t> </a:t>
            </a:r>
            <a:r>
              <a:rPr lang="en-GB" sz="700" spc="-5">
                <a:latin typeface="Arial"/>
                <a:cs typeface="Arial"/>
              </a:rPr>
              <a:t>Force</a:t>
            </a:r>
            <a:r>
              <a:rPr lang="en-GB" sz="700" spc="5">
                <a:latin typeface="Arial"/>
                <a:cs typeface="Arial"/>
              </a:rPr>
              <a:t> </a:t>
            </a:r>
            <a:r>
              <a:rPr lang="en-GB" sz="700" spc="-5">
                <a:latin typeface="Arial"/>
                <a:cs typeface="Arial"/>
              </a:rPr>
              <a:t>Majeure.</a:t>
            </a:r>
            <a:endParaRPr lang="en-GB" sz="700">
              <a:latin typeface="Arial"/>
              <a:cs typeface="Arial"/>
            </a:endParaRPr>
          </a:p>
          <a:p>
            <a:pPr marL="180000" marR="6985" indent="-180000" algn="just">
              <a:spcBef>
                <a:spcPts val="300"/>
              </a:spcBef>
              <a:spcAft>
                <a:spcPts val="300"/>
              </a:spcAft>
              <a:buAutoNum type="arabicPeriod" startAt="40"/>
              <a:tabLst>
                <a:tab pos="193040" algn="l"/>
              </a:tabLst>
            </a:pPr>
            <a:r>
              <a:rPr lang="en-GB" sz="700" spc="-5">
                <a:latin typeface="Arial"/>
                <a:cs typeface="Arial"/>
              </a:rPr>
              <a:t>The maximum liability </a:t>
            </a:r>
            <a:r>
              <a:rPr lang="en-GB" sz="700">
                <a:latin typeface="Arial"/>
                <a:cs typeface="Arial"/>
              </a:rPr>
              <a:t>of </a:t>
            </a:r>
            <a:r>
              <a:rPr lang="en-GB" sz="700" spc="-5">
                <a:latin typeface="Arial"/>
                <a:cs typeface="Arial"/>
              </a:rPr>
              <a:t>Supplier </a:t>
            </a:r>
            <a:r>
              <a:rPr lang="en-GB" sz="700">
                <a:latin typeface="Arial"/>
                <a:cs typeface="Arial"/>
              </a:rPr>
              <a:t>for </a:t>
            </a:r>
            <a:r>
              <a:rPr lang="en-GB" sz="700" spc="-5">
                <a:latin typeface="Arial"/>
                <a:cs typeface="Arial"/>
              </a:rPr>
              <a:t>any breach </a:t>
            </a:r>
            <a:r>
              <a:rPr lang="en-GB" sz="700">
                <a:latin typeface="Arial"/>
                <a:cs typeface="Arial"/>
              </a:rPr>
              <a:t>of </a:t>
            </a:r>
            <a:r>
              <a:rPr lang="en-GB" sz="700" spc="-5">
                <a:latin typeface="Arial"/>
                <a:cs typeface="Arial"/>
              </a:rPr>
              <a:t>these T&amp;Cs shall </a:t>
            </a:r>
            <a:r>
              <a:rPr lang="en-GB" sz="700">
                <a:latin typeface="Arial"/>
                <a:cs typeface="Arial"/>
              </a:rPr>
              <a:t>be </a:t>
            </a:r>
            <a:r>
              <a:rPr lang="en-GB" sz="700" spc="-5">
                <a:latin typeface="Arial"/>
                <a:cs typeface="Arial"/>
              </a:rPr>
              <a:t>limited </a:t>
            </a:r>
            <a:r>
              <a:rPr lang="en-GB" sz="700">
                <a:latin typeface="Arial"/>
                <a:cs typeface="Arial"/>
              </a:rPr>
              <a:t> </a:t>
            </a:r>
            <a:r>
              <a:rPr lang="en-GB" sz="700" spc="-5">
                <a:latin typeface="Arial"/>
                <a:cs typeface="Arial"/>
              </a:rPr>
              <a:t>to 125% </a:t>
            </a:r>
            <a:r>
              <a:rPr lang="en-GB" sz="700">
                <a:latin typeface="Arial"/>
                <a:cs typeface="Arial"/>
              </a:rPr>
              <a:t>of </a:t>
            </a:r>
            <a:r>
              <a:rPr lang="en-GB" sz="700" spc="-5">
                <a:latin typeface="Arial"/>
                <a:cs typeface="Arial"/>
              </a:rPr>
              <a:t>fees received </a:t>
            </a:r>
            <a:r>
              <a:rPr lang="en-GB" sz="700">
                <a:latin typeface="Arial"/>
                <a:cs typeface="Arial"/>
              </a:rPr>
              <a:t>by </a:t>
            </a:r>
            <a:r>
              <a:rPr lang="en-GB" sz="700" spc="-5">
                <a:latin typeface="Arial"/>
                <a:cs typeface="Arial"/>
              </a:rPr>
              <a:t>it in relation </a:t>
            </a:r>
            <a:r>
              <a:rPr lang="en-GB" sz="700">
                <a:latin typeface="Arial"/>
                <a:cs typeface="Arial"/>
              </a:rPr>
              <a:t>to </a:t>
            </a:r>
            <a:r>
              <a:rPr lang="en-GB" sz="700" spc="-5">
                <a:latin typeface="Arial"/>
                <a:cs typeface="Arial"/>
              </a:rPr>
              <a:t>the research which is the subject </a:t>
            </a:r>
            <a:r>
              <a:rPr lang="en-GB" sz="700">
                <a:latin typeface="Arial"/>
                <a:cs typeface="Arial"/>
              </a:rPr>
              <a:t>of </a:t>
            </a:r>
            <a:r>
              <a:rPr lang="en-GB" sz="700" spc="5">
                <a:latin typeface="Arial"/>
                <a:cs typeface="Arial"/>
              </a:rPr>
              <a:t> </a:t>
            </a:r>
            <a:r>
              <a:rPr lang="en-GB" sz="700" spc="-10">
                <a:latin typeface="Arial"/>
                <a:cs typeface="Arial"/>
              </a:rPr>
              <a:t>the</a:t>
            </a:r>
            <a:r>
              <a:rPr lang="en-GB" sz="700" spc="-15">
                <a:latin typeface="Arial"/>
                <a:cs typeface="Arial"/>
              </a:rPr>
              <a:t> </a:t>
            </a:r>
            <a:r>
              <a:rPr lang="en-GB" sz="700" spc="-5">
                <a:latin typeface="Arial"/>
                <a:cs typeface="Arial"/>
              </a:rPr>
              <a:t>claim.</a:t>
            </a:r>
            <a:endParaRPr lang="en-GB" sz="700">
              <a:latin typeface="Arial"/>
              <a:cs typeface="Arial"/>
            </a:endParaRPr>
          </a:p>
          <a:p>
            <a:pPr marL="180000" marR="6985" indent="-180000" algn="just">
              <a:spcBef>
                <a:spcPts val="300"/>
              </a:spcBef>
              <a:spcAft>
                <a:spcPts val="300"/>
              </a:spcAft>
              <a:buAutoNum type="arabicPeriod" startAt="40"/>
              <a:tabLst>
                <a:tab pos="193040" algn="l"/>
              </a:tabLst>
            </a:pPr>
            <a:r>
              <a:rPr lang="en-GB" sz="700" spc="-5">
                <a:latin typeface="Arial"/>
                <a:cs typeface="Arial"/>
              </a:rPr>
              <a:t>Nothing</a:t>
            </a:r>
            <a:r>
              <a:rPr lang="en-GB" sz="700" spc="35">
                <a:latin typeface="Arial"/>
                <a:cs typeface="Arial"/>
              </a:rPr>
              <a:t> </a:t>
            </a:r>
            <a:r>
              <a:rPr lang="en-GB" sz="700">
                <a:latin typeface="Arial"/>
                <a:cs typeface="Arial"/>
              </a:rPr>
              <a:t>in</a:t>
            </a:r>
            <a:r>
              <a:rPr lang="en-GB" sz="700" spc="35">
                <a:latin typeface="Arial"/>
                <a:cs typeface="Arial"/>
              </a:rPr>
              <a:t> </a:t>
            </a:r>
            <a:r>
              <a:rPr lang="en-GB" sz="700" spc="-5">
                <a:latin typeface="Arial"/>
                <a:cs typeface="Arial"/>
              </a:rPr>
              <a:t>these</a:t>
            </a:r>
            <a:r>
              <a:rPr lang="en-GB" sz="700" spc="35">
                <a:latin typeface="Arial"/>
                <a:cs typeface="Arial"/>
              </a:rPr>
              <a:t> </a:t>
            </a:r>
            <a:r>
              <a:rPr lang="en-GB" sz="700" spc="-5">
                <a:latin typeface="Arial"/>
                <a:cs typeface="Arial"/>
              </a:rPr>
              <a:t>T&amp;Cs</a:t>
            </a:r>
            <a:r>
              <a:rPr lang="en-GB" sz="700" spc="40">
                <a:latin typeface="Arial"/>
                <a:cs typeface="Arial"/>
              </a:rPr>
              <a:t> </a:t>
            </a:r>
            <a:r>
              <a:rPr lang="en-GB" sz="700" spc="-5">
                <a:latin typeface="Arial"/>
                <a:cs typeface="Arial"/>
              </a:rPr>
              <a:t>shall</a:t>
            </a:r>
            <a:r>
              <a:rPr lang="en-GB" sz="700" spc="40">
                <a:latin typeface="Arial"/>
                <a:cs typeface="Arial"/>
              </a:rPr>
              <a:t> </a:t>
            </a:r>
            <a:r>
              <a:rPr lang="en-GB" sz="700" spc="-5">
                <a:latin typeface="Arial"/>
                <a:cs typeface="Arial"/>
              </a:rPr>
              <a:t>limit</a:t>
            </a:r>
            <a:r>
              <a:rPr lang="en-GB" sz="700" spc="35">
                <a:latin typeface="Arial"/>
                <a:cs typeface="Arial"/>
              </a:rPr>
              <a:t> </a:t>
            </a:r>
            <a:r>
              <a:rPr lang="en-GB" sz="700">
                <a:latin typeface="Arial"/>
                <a:cs typeface="Arial"/>
              </a:rPr>
              <a:t>or</a:t>
            </a:r>
            <a:r>
              <a:rPr lang="en-GB" sz="700" spc="35">
                <a:latin typeface="Arial"/>
                <a:cs typeface="Arial"/>
              </a:rPr>
              <a:t> </a:t>
            </a:r>
            <a:r>
              <a:rPr lang="en-GB" sz="700" spc="-5">
                <a:latin typeface="Arial"/>
                <a:cs typeface="Arial"/>
              </a:rPr>
              <a:t>exclude</a:t>
            </a:r>
            <a:r>
              <a:rPr lang="en-GB" sz="700" spc="50">
                <a:latin typeface="Arial"/>
                <a:cs typeface="Arial"/>
              </a:rPr>
              <a:t> </a:t>
            </a:r>
            <a:r>
              <a:rPr lang="en-GB" sz="700" spc="-5">
                <a:latin typeface="Arial"/>
                <a:cs typeface="Arial"/>
              </a:rPr>
              <a:t>either</a:t>
            </a:r>
            <a:r>
              <a:rPr lang="en-GB" sz="700" spc="45">
                <a:latin typeface="Arial"/>
                <a:cs typeface="Arial"/>
              </a:rPr>
              <a:t> </a:t>
            </a:r>
            <a:r>
              <a:rPr lang="en-GB" sz="700" spc="-5">
                <a:latin typeface="Arial"/>
                <a:cs typeface="Arial"/>
              </a:rPr>
              <a:t>party's</a:t>
            </a:r>
            <a:r>
              <a:rPr lang="en-GB" sz="700" spc="35">
                <a:latin typeface="Arial"/>
                <a:cs typeface="Arial"/>
              </a:rPr>
              <a:t> </a:t>
            </a:r>
            <a:r>
              <a:rPr lang="en-GB" sz="700" spc="-5">
                <a:latin typeface="Arial"/>
                <a:cs typeface="Arial"/>
              </a:rPr>
              <a:t>liability</a:t>
            </a:r>
            <a:r>
              <a:rPr lang="en-GB" sz="700" spc="40">
                <a:latin typeface="Arial"/>
                <a:cs typeface="Arial"/>
              </a:rPr>
              <a:t> </a:t>
            </a:r>
            <a:r>
              <a:rPr lang="en-GB" sz="700" spc="-5">
                <a:latin typeface="Arial"/>
                <a:cs typeface="Arial"/>
              </a:rPr>
              <a:t>for:</a:t>
            </a:r>
            <a:r>
              <a:rPr lang="en-GB" sz="700" spc="35">
                <a:latin typeface="Arial"/>
                <a:cs typeface="Arial"/>
              </a:rPr>
              <a:t> </a:t>
            </a:r>
            <a:r>
              <a:rPr lang="en-GB" sz="700">
                <a:latin typeface="Arial"/>
                <a:cs typeface="Arial"/>
              </a:rPr>
              <a:t>a)</a:t>
            </a:r>
            <a:r>
              <a:rPr lang="en-GB" sz="700" spc="35">
                <a:latin typeface="Arial"/>
                <a:cs typeface="Arial"/>
              </a:rPr>
              <a:t> </a:t>
            </a:r>
            <a:r>
              <a:rPr lang="en-GB" sz="700" spc="-5">
                <a:latin typeface="Arial"/>
                <a:cs typeface="Arial"/>
              </a:rPr>
              <a:t>death </a:t>
            </a:r>
            <a:r>
              <a:rPr lang="en-GB" sz="700" spc="-180">
                <a:latin typeface="Arial"/>
                <a:cs typeface="Arial"/>
              </a:rPr>
              <a:t> </a:t>
            </a:r>
            <a:r>
              <a:rPr lang="en-GB" sz="700" spc="-5">
                <a:latin typeface="Arial"/>
                <a:cs typeface="Arial"/>
              </a:rPr>
              <a:t>or personal injury caused by its negligence; </a:t>
            </a:r>
            <a:r>
              <a:rPr lang="en-GB" sz="700">
                <a:latin typeface="Arial"/>
                <a:cs typeface="Arial"/>
              </a:rPr>
              <a:t>b) its </a:t>
            </a:r>
            <a:r>
              <a:rPr lang="en-GB" sz="700" spc="-5">
                <a:latin typeface="Arial"/>
                <a:cs typeface="Arial"/>
              </a:rPr>
              <a:t>fraud </a:t>
            </a:r>
            <a:r>
              <a:rPr lang="en-GB" sz="700">
                <a:latin typeface="Arial"/>
                <a:cs typeface="Arial"/>
              </a:rPr>
              <a:t>or </a:t>
            </a:r>
            <a:r>
              <a:rPr lang="en-GB" sz="700" spc="-5">
                <a:latin typeface="Arial"/>
                <a:cs typeface="Arial"/>
              </a:rPr>
              <a:t>wilful default; </a:t>
            </a:r>
            <a:r>
              <a:rPr lang="en-GB" sz="700">
                <a:latin typeface="Arial"/>
                <a:cs typeface="Arial"/>
              </a:rPr>
              <a:t>c) </a:t>
            </a:r>
            <a:r>
              <a:rPr lang="en-GB" sz="700" spc="5">
                <a:latin typeface="Arial"/>
                <a:cs typeface="Arial"/>
              </a:rPr>
              <a:t> </a:t>
            </a:r>
            <a:r>
              <a:rPr lang="en-GB" sz="700" spc="-5">
                <a:latin typeface="Arial"/>
                <a:cs typeface="Arial"/>
              </a:rPr>
              <a:t>breach of Data Protection Legislation; </a:t>
            </a:r>
            <a:r>
              <a:rPr lang="en-GB" sz="700" spc="-10">
                <a:latin typeface="Arial"/>
                <a:cs typeface="Arial"/>
              </a:rPr>
              <a:t>and </a:t>
            </a:r>
            <a:r>
              <a:rPr lang="en-GB" sz="700">
                <a:latin typeface="Arial"/>
                <a:cs typeface="Arial"/>
              </a:rPr>
              <a:t>d) </a:t>
            </a:r>
            <a:r>
              <a:rPr lang="en-GB" sz="700" spc="-5">
                <a:latin typeface="Arial"/>
                <a:cs typeface="Arial"/>
              </a:rPr>
              <a:t>anything else which it cannot </a:t>
            </a:r>
            <a:r>
              <a:rPr lang="en-GB" sz="700">
                <a:latin typeface="Arial"/>
                <a:cs typeface="Arial"/>
              </a:rPr>
              <a:t>by </a:t>
            </a:r>
            <a:r>
              <a:rPr lang="en-GB" sz="700" spc="5">
                <a:latin typeface="Arial"/>
                <a:cs typeface="Arial"/>
              </a:rPr>
              <a:t> </a:t>
            </a:r>
            <a:r>
              <a:rPr lang="en-GB" sz="700" spc="-5">
                <a:latin typeface="Arial"/>
                <a:cs typeface="Arial"/>
              </a:rPr>
              <a:t>law limit</a:t>
            </a:r>
            <a:r>
              <a:rPr lang="en-GB" sz="700" spc="-10">
                <a:latin typeface="Arial"/>
                <a:cs typeface="Arial"/>
              </a:rPr>
              <a:t> </a:t>
            </a:r>
            <a:r>
              <a:rPr lang="en-GB" sz="700">
                <a:latin typeface="Arial"/>
                <a:cs typeface="Arial"/>
              </a:rPr>
              <a:t>or</a:t>
            </a:r>
            <a:r>
              <a:rPr lang="en-GB" sz="700" spc="-10">
                <a:latin typeface="Arial"/>
                <a:cs typeface="Arial"/>
              </a:rPr>
              <a:t> </a:t>
            </a:r>
            <a:r>
              <a:rPr lang="en-GB" sz="700" spc="-5">
                <a:latin typeface="Arial"/>
                <a:cs typeface="Arial"/>
              </a:rPr>
              <a:t>exclude</a:t>
            </a:r>
            <a:r>
              <a:rPr lang="en-GB" sz="700" spc="-10">
                <a:latin typeface="Arial"/>
                <a:cs typeface="Arial"/>
              </a:rPr>
              <a:t> </a:t>
            </a:r>
            <a:r>
              <a:rPr lang="en-GB" sz="700" spc="-5">
                <a:latin typeface="Arial"/>
                <a:cs typeface="Arial"/>
              </a:rPr>
              <a:t>its</a:t>
            </a:r>
            <a:r>
              <a:rPr lang="en-GB" sz="700" spc="5">
                <a:latin typeface="Arial"/>
                <a:cs typeface="Arial"/>
              </a:rPr>
              <a:t> </a:t>
            </a:r>
            <a:r>
              <a:rPr lang="en-GB" sz="700" spc="-5">
                <a:latin typeface="Arial"/>
                <a:cs typeface="Arial"/>
              </a:rPr>
              <a:t>liability.</a:t>
            </a:r>
            <a:endParaRPr lang="en-GB" sz="1150">
              <a:latin typeface="Arial"/>
              <a:cs typeface="Arial"/>
            </a:endParaRPr>
          </a:p>
          <a:p>
            <a:pPr marL="180000" indent="-180000">
              <a:spcBef>
                <a:spcPts val="300"/>
              </a:spcBef>
              <a:spcAft>
                <a:spcPts val="300"/>
              </a:spcAft>
            </a:pPr>
            <a:r>
              <a:rPr lang="en-GB" sz="700" b="1" spc="-5">
                <a:latin typeface="Arial"/>
                <a:cs typeface="Arial"/>
              </a:rPr>
              <a:t>TERMINATION</a:t>
            </a:r>
            <a:endParaRPr lang="en-GB" sz="700">
              <a:latin typeface="Arial"/>
              <a:cs typeface="Arial"/>
            </a:endParaRPr>
          </a:p>
          <a:p>
            <a:pPr marL="180000" marR="6350" indent="-180000" algn="just">
              <a:spcBef>
                <a:spcPts val="300"/>
              </a:spcBef>
              <a:spcAft>
                <a:spcPts val="300"/>
              </a:spcAft>
              <a:buAutoNum type="arabicPeriod" startAt="45"/>
              <a:tabLst>
                <a:tab pos="193040" algn="l"/>
              </a:tabLst>
            </a:pPr>
            <a:r>
              <a:rPr lang="en-GB" sz="700" spc="-5">
                <a:latin typeface="Arial"/>
                <a:cs typeface="Arial"/>
              </a:rPr>
              <a:t>Either party shall have the right to terminate </a:t>
            </a:r>
            <a:r>
              <a:rPr lang="en-GB" sz="700" spc="-10">
                <a:latin typeface="Arial"/>
                <a:cs typeface="Arial"/>
              </a:rPr>
              <a:t>the </a:t>
            </a:r>
            <a:r>
              <a:rPr lang="en-GB" sz="700" spc="-5">
                <a:latin typeface="Arial"/>
                <a:cs typeface="Arial"/>
              </a:rPr>
              <a:t>Agreement with immediate </a:t>
            </a:r>
            <a:r>
              <a:rPr lang="en-GB" sz="700">
                <a:latin typeface="Arial"/>
                <a:cs typeface="Arial"/>
              </a:rPr>
              <a:t> </a:t>
            </a:r>
            <a:r>
              <a:rPr lang="en-GB" sz="700" spc="-5">
                <a:latin typeface="Arial"/>
                <a:cs typeface="Arial"/>
              </a:rPr>
              <a:t>effect, </a:t>
            </a:r>
            <a:r>
              <a:rPr lang="en-GB" sz="700">
                <a:latin typeface="Arial"/>
                <a:cs typeface="Arial"/>
              </a:rPr>
              <a:t>at </a:t>
            </a:r>
            <a:r>
              <a:rPr lang="en-GB" sz="700" spc="-5">
                <a:latin typeface="Arial"/>
                <a:cs typeface="Arial"/>
              </a:rPr>
              <a:t>any time, if the other party fails to perform any material obligation or </a:t>
            </a:r>
            <a:r>
              <a:rPr lang="en-GB" sz="700">
                <a:latin typeface="Arial"/>
                <a:cs typeface="Arial"/>
              </a:rPr>
              <a:t>to </a:t>
            </a:r>
            <a:r>
              <a:rPr lang="en-GB" sz="700" spc="-180">
                <a:latin typeface="Arial"/>
                <a:cs typeface="Arial"/>
              </a:rPr>
              <a:t> </a:t>
            </a:r>
            <a:r>
              <a:rPr lang="en-GB" sz="700" spc="-5">
                <a:latin typeface="Arial"/>
                <a:cs typeface="Arial"/>
              </a:rPr>
              <a:t>cure a material breach, subject to the breaching party receiving written notice </a:t>
            </a:r>
            <a:r>
              <a:rPr lang="en-GB" sz="700" spc="-10">
                <a:latin typeface="Arial"/>
                <a:cs typeface="Arial"/>
              </a:rPr>
              <a:t>of </a:t>
            </a:r>
            <a:r>
              <a:rPr lang="en-GB" sz="700" spc="-180">
                <a:latin typeface="Arial"/>
                <a:cs typeface="Arial"/>
              </a:rPr>
              <a:t> </a:t>
            </a:r>
            <a:r>
              <a:rPr lang="en-GB" sz="700" spc="-5">
                <a:latin typeface="Arial"/>
                <a:cs typeface="Arial"/>
              </a:rPr>
              <a:t>such failure to perform or material breach and provided further that </a:t>
            </a:r>
            <a:r>
              <a:rPr lang="en-GB" sz="700">
                <a:latin typeface="Arial"/>
                <a:cs typeface="Arial"/>
              </a:rPr>
              <a:t>such </a:t>
            </a:r>
            <a:r>
              <a:rPr lang="en-GB" sz="700" spc="-5">
                <a:latin typeface="Arial"/>
                <a:cs typeface="Arial"/>
              </a:rPr>
              <a:t>failure </a:t>
            </a:r>
            <a:r>
              <a:rPr lang="en-GB" sz="700">
                <a:latin typeface="Arial"/>
                <a:cs typeface="Arial"/>
              </a:rPr>
              <a:t> </a:t>
            </a:r>
            <a:r>
              <a:rPr lang="en-GB" sz="700" spc="-5">
                <a:latin typeface="Arial"/>
                <a:cs typeface="Arial"/>
              </a:rPr>
              <a:t>to perform </a:t>
            </a:r>
            <a:r>
              <a:rPr lang="en-GB" sz="700">
                <a:latin typeface="Arial"/>
                <a:cs typeface="Arial"/>
              </a:rPr>
              <a:t>or </a:t>
            </a:r>
            <a:r>
              <a:rPr lang="en-GB" sz="700" spc="-5">
                <a:latin typeface="Arial"/>
                <a:cs typeface="Arial"/>
              </a:rPr>
              <a:t>breach </a:t>
            </a:r>
            <a:r>
              <a:rPr lang="en-GB" sz="700">
                <a:latin typeface="Arial"/>
                <a:cs typeface="Arial"/>
              </a:rPr>
              <a:t>is </a:t>
            </a:r>
            <a:r>
              <a:rPr lang="en-GB" sz="700" spc="-5">
                <a:latin typeface="Arial"/>
                <a:cs typeface="Arial"/>
              </a:rPr>
              <a:t>not cured </a:t>
            </a:r>
            <a:r>
              <a:rPr lang="en-GB" sz="700">
                <a:latin typeface="Arial"/>
                <a:cs typeface="Arial"/>
              </a:rPr>
              <a:t>within </a:t>
            </a:r>
            <a:r>
              <a:rPr lang="en-GB" sz="700" spc="-5">
                <a:latin typeface="Arial"/>
                <a:cs typeface="Arial"/>
              </a:rPr>
              <a:t>fifteen (15) business days of receiving </a:t>
            </a:r>
            <a:r>
              <a:rPr lang="en-GB" sz="700">
                <a:latin typeface="Arial"/>
                <a:cs typeface="Arial"/>
              </a:rPr>
              <a:t> </a:t>
            </a:r>
            <a:r>
              <a:rPr lang="en-GB" sz="700" spc="-5">
                <a:latin typeface="Arial"/>
                <a:cs typeface="Arial"/>
              </a:rPr>
              <a:t>such notice.</a:t>
            </a:r>
            <a:r>
              <a:rPr lang="en-GB" sz="700">
                <a:latin typeface="Arial"/>
                <a:cs typeface="Arial"/>
              </a:rPr>
              <a:t> </a:t>
            </a:r>
            <a:r>
              <a:rPr lang="en-GB" sz="700" spc="-5">
                <a:latin typeface="Arial"/>
                <a:cs typeface="Arial"/>
              </a:rPr>
              <a:t>Clauses </a:t>
            </a:r>
            <a:r>
              <a:rPr lang="en-GB" sz="700" spc="-5">
                <a:latin typeface="Arial"/>
                <a:cs typeface="Arial"/>
                <a:hlinkClick r:id="" action="ppaction://noaction"/>
              </a:rPr>
              <a:t>17 </a:t>
            </a:r>
            <a:r>
              <a:rPr lang="en-GB" sz="700" spc="-5">
                <a:latin typeface="Arial"/>
                <a:cs typeface="Arial"/>
              </a:rPr>
              <a:t>- </a:t>
            </a:r>
            <a:r>
              <a:rPr lang="en-GB" sz="700">
                <a:latin typeface="Arial"/>
                <a:cs typeface="Arial"/>
                <a:hlinkClick r:id="" action="ppaction://noaction"/>
              </a:rPr>
              <a:t>52 </a:t>
            </a:r>
            <a:r>
              <a:rPr lang="en-GB" sz="700" spc="-5">
                <a:latin typeface="Arial"/>
                <a:cs typeface="Arial"/>
              </a:rPr>
              <a:t>shall survive the termination of this Agreement, </a:t>
            </a:r>
            <a:r>
              <a:rPr lang="en-GB" sz="700">
                <a:latin typeface="Arial"/>
                <a:cs typeface="Arial"/>
              </a:rPr>
              <a:t> </a:t>
            </a:r>
            <a:r>
              <a:rPr lang="en-GB" sz="700" spc="-5">
                <a:latin typeface="Arial"/>
                <a:cs typeface="Arial"/>
              </a:rPr>
              <a:t>save that if the Agreement is terminated by Supplier </a:t>
            </a:r>
            <a:r>
              <a:rPr lang="en-GB" sz="700">
                <a:latin typeface="Arial"/>
                <a:cs typeface="Arial"/>
              </a:rPr>
              <a:t>for </a:t>
            </a:r>
            <a:r>
              <a:rPr lang="en-GB" sz="700" spc="-5">
                <a:latin typeface="Arial"/>
                <a:cs typeface="Arial"/>
              </a:rPr>
              <a:t>default of the Client, the </a:t>
            </a:r>
            <a:r>
              <a:rPr lang="en-GB" sz="700" spc="-180">
                <a:latin typeface="Arial"/>
                <a:cs typeface="Arial"/>
              </a:rPr>
              <a:t> </a:t>
            </a:r>
            <a:r>
              <a:rPr lang="en-GB" sz="700" spc="-5">
                <a:latin typeface="Arial"/>
                <a:cs typeface="Arial"/>
              </a:rPr>
              <a:t>Client shall have no rights to </a:t>
            </a:r>
            <a:r>
              <a:rPr lang="en-GB" sz="700" spc="-10">
                <a:latin typeface="Arial"/>
                <a:cs typeface="Arial"/>
              </a:rPr>
              <a:t>use </a:t>
            </a:r>
            <a:r>
              <a:rPr lang="en-GB" sz="700">
                <a:latin typeface="Arial"/>
                <a:cs typeface="Arial"/>
              </a:rPr>
              <a:t>and </a:t>
            </a:r>
            <a:r>
              <a:rPr lang="en-GB" sz="700" spc="-5">
                <a:latin typeface="Arial"/>
                <a:cs typeface="Arial"/>
              </a:rPr>
              <a:t>Supplier shall retain all rights in the </a:t>
            </a:r>
            <a:r>
              <a:rPr lang="en-GB" sz="700">
                <a:latin typeface="Arial"/>
                <a:cs typeface="Arial"/>
              </a:rPr>
              <a:t> </a:t>
            </a:r>
            <a:r>
              <a:rPr lang="en-GB" sz="700" spc="-5">
                <a:latin typeface="Arial"/>
                <a:cs typeface="Arial"/>
              </a:rPr>
              <a:t>Deliverables.</a:t>
            </a:r>
            <a:endParaRPr lang="en-GB" sz="700">
              <a:latin typeface="Arial"/>
              <a:cs typeface="Arial"/>
            </a:endParaRPr>
          </a:p>
          <a:p>
            <a:pPr marL="180000" indent="-180000">
              <a:spcBef>
                <a:spcPts val="300"/>
              </a:spcBef>
              <a:spcAft>
                <a:spcPts val="300"/>
              </a:spcAft>
            </a:pPr>
            <a:r>
              <a:rPr lang="en-GB" sz="700" b="1" spc="-5">
                <a:latin typeface="Arial"/>
                <a:cs typeface="Arial"/>
              </a:rPr>
              <a:t>GENERAL</a:t>
            </a:r>
            <a:endParaRPr lang="en-GB" sz="700">
              <a:latin typeface="Arial"/>
              <a:cs typeface="Arial"/>
            </a:endParaRPr>
          </a:p>
          <a:p>
            <a:pPr marL="180000" marR="5715" indent="-180000" algn="just">
              <a:spcBef>
                <a:spcPts val="300"/>
              </a:spcBef>
              <a:spcAft>
                <a:spcPts val="300"/>
              </a:spcAft>
              <a:buAutoNum type="arabicPeriod" startAt="46"/>
              <a:tabLst>
                <a:tab pos="193040" algn="l"/>
              </a:tabLst>
            </a:pPr>
            <a:r>
              <a:rPr lang="en-GB" sz="700" spc="-5">
                <a:latin typeface="Arial"/>
                <a:cs typeface="Arial"/>
              </a:rPr>
              <a:t>Any notice to either party under these T&amp;Cs shall be in writing signed by </a:t>
            </a:r>
            <a:r>
              <a:rPr lang="en-GB" sz="700">
                <a:latin typeface="Arial"/>
                <a:cs typeface="Arial"/>
              </a:rPr>
              <a:t>or on </a:t>
            </a:r>
            <a:r>
              <a:rPr lang="en-GB" sz="700" spc="5">
                <a:latin typeface="Arial"/>
                <a:cs typeface="Arial"/>
              </a:rPr>
              <a:t> </a:t>
            </a:r>
            <a:r>
              <a:rPr lang="en-GB" sz="700" spc="-5">
                <a:latin typeface="Arial"/>
                <a:cs typeface="Arial"/>
              </a:rPr>
              <a:t>behalf of the party giving it and shall, unless delivered to a party personally, </a:t>
            </a:r>
            <a:r>
              <a:rPr lang="en-GB" sz="700">
                <a:latin typeface="Arial"/>
                <a:cs typeface="Arial"/>
              </a:rPr>
              <a:t>be </a:t>
            </a:r>
            <a:r>
              <a:rPr lang="en-GB" sz="700" spc="5">
                <a:latin typeface="Arial"/>
                <a:cs typeface="Arial"/>
              </a:rPr>
              <a:t> </a:t>
            </a:r>
            <a:r>
              <a:rPr lang="en-GB" sz="700" spc="-5">
                <a:latin typeface="Arial"/>
                <a:cs typeface="Arial"/>
              </a:rPr>
              <a:t>left at </a:t>
            </a:r>
            <a:r>
              <a:rPr lang="en-GB" sz="700">
                <a:latin typeface="Arial"/>
                <a:cs typeface="Arial"/>
              </a:rPr>
              <a:t>or </a:t>
            </a:r>
            <a:r>
              <a:rPr lang="en-GB" sz="700" spc="-5">
                <a:latin typeface="Arial"/>
                <a:cs typeface="Arial"/>
              </a:rPr>
              <a:t>sent </a:t>
            </a:r>
            <a:r>
              <a:rPr lang="en-GB" sz="700">
                <a:latin typeface="Arial"/>
                <a:cs typeface="Arial"/>
              </a:rPr>
              <a:t>by </a:t>
            </a:r>
            <a:r>
              <a:rPr lang="en-GB" sz="700" spc="-5">
                <a:latin typeface="Arial"/>
                <a:cs typeface="Arial"/>
              </a:rPr>
              <a:t>prepaid first class </a:t>
            </a:r>
            <a:r>
              <a:rPr lang="en-GB" sz="700">
                <a:latin typeface="Arial"/>
                <a:cs typeface="Arial"/>
              </a:rPr>
              <a:t>post, </a:t>
            </a:r>
            <a:r>
              <a:rPr lang="en-GB" sz="700" spc="-5">
                <a:latin typeface="Arial"/>
                <a:cs typeface="Arial"/>
              </a:rPr>
              <a:t>prepaid recorded delivery or fax </a:t>
            </a:r>
            <a:r>
              <a:rPr lang="en-GB" sz="700">
                <a:latin typeface="Arial"/>
                <a:cs typeface="Arial"/>
              </a:rPr>
              <a:t>to </a:t>
            </a:r>
            <a:r>
              <a:rPr lang="en-GB" sz="700" spc="-5">
                <a:latin typeface="Arial"/>
                <a:cs typeface="Arial"/>
              </a:rPr>
              <a:t>the </a:t>
            </a:r>
            <a:r>
              <a:rPr lang="en-GB" sz="700">
                <a:latin typeface="Arial"/>
                <a:cs typeface="Arial"/>
              </a:rPr>
              <a:t> </a:t>
            </a:r>
            <a:r>
              <a:rPr lang="en-GB" sz="700" spc="-5">
                <a:latin typeface="Arial"/>
                <a:cs typeface="Arial"/>
              </a:rPr>
              <a:t>address of</a:t>
            </a:r>
            <a:r>
              <a:rPr lang="en-GB" sz="700" spc="5">
                <a:latin typeface="Arial"/>
                <a:cs typeface="Arial"/>
              </a:rPr>
              <a:t> </a:t>
            </a:r>
            <a:r>
              <a:rPr lang="en-GB" sz="700" spc="-5">
                <a:latin typeface="Arial"/>
                <a:cs typeface="Arial"/>
              </a:rPr>
              <a:t>the</a:t>
            </a:r>
            <a:r>
              <a:rPr lang="en-GB" sz="700" spc="-10">
                <a:latin typeface="Arial"/>
                <a:cs typeface="Arial"/>
              </a:rPr>
              <a:t> </a:t>
            </a:r>
            <a:r>
              <a:rPr lang="en-GB" sz="700" spc="-5">
                <a:latin typeface="Arial"/>
                <a:cs typeface="Arial"/>
              </a:rPr>
              <a:t>party as</a:t>
            </a:r>
            <a:r>
              <a:rPr lang="en-GB" sz="700" spc="5">
                <a:latin typeface="Arial"/>
                <a:cs typeface="Arial"/>
              </a:rPr>
              <a:t> </a:t>
            </a:r>
            <a:r>
              <a:rPr lang="en-GB" sz="700" spc="-5">
                <a:latin typeface="Arial"/>
                <a:cs typeface="Arial"/>
              </a:rPr>
              <a:t>notified in</a:t>
            </a:r>
            <a:r>
              <a:rPr lang="en-GB" sz="700" spc="5">
                <a:latin typeface="Arial"/>
                <a:cs typeface="Arial"/>
              </a:rPr>
              <a:t> </a:t>
            </a:r>
            <a:r>
              <a:rPr lang="en-GB" sz="700" spc="-5">
                <a:latin typeface="Arial"/>
                <a:cs typeface="Arial"/>
              </a:rPr>
              <a:t>writing</a:t>
            </a:r>
            <a:r>
              <a:rPr lang="en-GB" sz="700" spc="-10">
                <a:latin typeface="Arial"/>
                <a:cs typeface="Arial"/>
              </a:rPr>
              <a:t> </a:t>
            </a:r>
            <a:r>
              <a:rPr lang="en-GB" sz="700" spc="-5">
                <a:latin typeface="Arial"/>
                <a:cs typeface="Arial"/>
              </a:rPr>
              <a:t>from</a:t>
            </a:r>
            <a:r>
              <a:rPr lang="en-GB" sz="700" spc="5">
                <a:latin typeface="Arial"/>
                <a:cs typeface="Arial"/>
              </a:rPr>
              <a:t> </a:t>
            </a:r>
            <a:r>
              <a:rPr lang="en-GB" sz="700" spc="-5">
                <a:latin typeface="Arial"/>
                <a:cs typeface="Arial"/>
              </a:rPr>
              <a:t>time</a:t>
            </a:r>
            <a:r>
              <a:rPr lang="en-GB" sz="700" spc="-10">
                <a:latin typeface="Arial"/>
                <a:cs typeface="Arial"/>
              </a:rPr>
              <a:t> </a:t>
            </a:r>
            <a:r>
              <a:rPr lang="en-GB" sz="700">
                <a:latin typeface="Arial"/>
                <a:cs typeface="Arial"/>
              </a:rPr>
              <a:t>to</a:t>
            </a:r>
            <a:r>
              <a:rPr lang="en-GB" sz="700" spc="-10">
                <a:latin typeface="Arial"/>
                <a:cs typeface="Arial"/>
              </a:rPr>
              <a:t> </a:t>
            </a:r>
            <a:r>
              <a:rPr lang="en-GB" sz="700" spc="-5">
                <a:latin typeface="Arial"/>
                <a:cs typeface="Arial"/>
              </a:rPr>
              <a:t>time.</a:t>
            </a:r>
            <a:endParaRPr lang="en-GB" sz="700">
              <a:latin typeface="Arial"/>
              <a:cs typeface="Arial"/>
            </a:endParaRPr>
          </a:p>
          <a:p>
            <a:pPr marL="180000" marR="7620" indent="-180000" algn="just">
              <a:spcBef>
                <a:spcPts val="300"/>
              </a:spcBef>
              <a:spcAft>
                <a:spcPts val="300"/>
              </a:spcAft>
              <a:buAutoNum type="arabicPeriod" startAt="46"/>
              <a:tabLst>
                <a:tab pos="193040" algn="l"/>
              </a:tabLst>
            </a:pPr>
            <a:r>
              <a:rPr lang="en-GB" sz="700" spc="-5">
                <a:latin typeface="Arial"/>
                <a:cs typeface="Arial"/>
              </a:rPr>
              <a:t>Nothing in this Agreement shall create</a:t>
            </a:r>
            <a:r>
              <a:rPr lang="en-GB" sz="700" spc="180">
                <a:latin typeface="Arial"/>
                <a:cs typeface="Arial"/>
              </a:rPr>
              <a:t> </a:t>
            </a:r>
            <a:r>
              <a:rPr lang="en-GB" sz="700" spc="-5">
                <a:latin typeface="Arial"/>
                <a:cs typeface="Arial"/>
              </a:rPr>
              <a:t>a partnership </a:t>
            </a:r>
            <a:r>
              <a:rPr lang="en-GB" sz="700">
                <a:latin typeface="Arial"/>
                <a:cs typeface="Arial"/>
              </a:rPr>
              <a:t>or </a:t>
            </a:r>
            <a:r>
              <a:rPr lang="en-GB" sz="700" spc="-5">
                <a:latin typeface="Arial"/>
                <a:cs typeface="Arial"/>
              </a:rPr>
              <a:t>joint venture between </a:t>
            </a:r>
            <a:r>
              <a:rPr lang="en-GB" sz="700">
                <a:latin typeface="Arial"/>
                <a:cs typeface="Arial"/>
              </a:rPr>
              <a:t> </a:t>
            </a:r>
            <a:r>
              <a:rPr lang="en-GB" sz="700" spc="-10">
                <a:latin typeface="Arial"/>
                <a:cs typeface="Arial"/>
              </a:rPr>
              <a:t>the</a:t>
            </a:r>
            <a:r>
              <a:rPr lang="en-GB" sz="700" spc="40">
                <a:latin typeface="Arial"/>
                <a:cs typeface="Arial"/>
              </a:rPr>
              <a:t> </a:t>
            </a:r>
            <a:r>
              <a:rPr lang="en-GB" sz="700" spc="-5">
                <a:latin typeface="Arial"/>
                <a:cs typeface="Arial"/>
              </a:rPr>
              <a:t>parties</a:t>
            </a:r>
            <a:r>
              <a:rPr lang="en-GB" sz="700" spc="50">
                <a:latin typeface="Arial"/>
                <a:cs typeface="Arial"/>
              </a:rPr>
              <a:t> </a:t>
            </a:r>
            <a:r>
              <a:rPr lang="en-GB" sz="700" spc="-5">
                <a:latin typeface="Arial"/>
                <a:cs typeface="Arial"/>
              </a:rPr>
              <a:t>or</a:t>
            </a:r>
            <a:r>
              <a:rPr lang="en-GB" sz="700" spc="40">
                <a:latin typeface="Arial"/>
                <a:cs typeface="Arial"/>
              </a:rPr>
              <a:t> </a:t>
            </a:r>
            <a:r>
              <a:rPr lang="en-GB" sz="700" spc="-5">
                <a:latin typeface="Arial"/>
                <a:cs typeface="Arial"/>
              </a:rPr>
              <a:t>render</a:t>
            </a:r>
            <a:r>
              <a:rPr lang="en-GB" sz="700" spc="45">
                <a:latin typeface="Arial"/>
                <a:cs typeface="Arial"/>
              </a:rPr>
              <a:t> </a:t>
            </a:r>
            <a:r>
              <a:rPr lang="en-GB" sz="700" spc="-5">
                <a:latin typeface="Arial"/>
                <a:cs typeface="Arial"/>
              </a:rPr>
              <a:t>a</a:t>
            </a:r>
            <a:r>
              <a:rPr lang="en-GB" sz="700" spc="45">
                <a:latin typeface="Arial"/>
                <a:cs typeface="Arial"/>
              </a:rPr>
              <a:t> </a:t>
            </a:r>
            <a:r>
              <a:rPr lang="en-GB" sz="700" spc="-5">
                <a:latin typeface="Arial"/>
                <a:cs typeface="Arial"/>
              </a:rPr>
              <a:t>party</a:t>
            </a:r>
            <a:r>
              <a:rPr lang="en-GB" sz="700" spc="30">
                <a:latin typeface="Arial"/>
                <a:cs typeface="Arial"/>
              </a:rPr>
              <a:t> </a:t>
            </a:r>
            <a:r>
              <a:rPr lang="en-GB" sz="700" spc="-5">
                <a:latin typeface="Arial"/>
                <a:cs typeface="Arial"/>
              </a:rPr>
              <a:t>the</a:t>
            </a:r>
            <a:r>
              <a:rPr lang="en-GB" sz="700" spc="45">
                <a:latin typeface="Arial"/>
                <a:cs typeface="Arial"/>
              </a:rPr>
              <a:t> </a:t>
            </a:r>
            <a:r>
              <a:rPr lang="en-GB" sz="700" spc="-5">
                <a:latin typeface="Arial"/>
                <a:cs typeface="Arial"/>
              </a:rPr>
              <a:t>agent</a:t>
            </a:r>
            <a:r>
              <a:rPr lang="en-GB" sz="700" spc="40">
                <a:latin typeface="Arial"/>
                <a:cs typeface="Arial"/>
              </a:rPr>
              <a:t> </a:t>
            </a:r>
            <a:r>
              <a:rPr lang="en-GB" sz="700" spc="-5">
                <a:latin typeface="Arial"/>
                <a:cs typeface="Arial"/>
              </a:rPr>
              <a:t>of</a:t>
            </a:r>
            <a:r>
              <a:rPr lang="en-GB" sz="700" spc="35">
                <a:latin typeface="Arial"/>
                <a:cs typeface="Arial"/>
              </a:rPr>
              <a:t> </a:t>
            </a:r>
            <a:r>
              <a:rPr lang="en-GB" sz="700" spc="-5">
                <a:latin typeface="Arial"/>
                <a:cs typeface="Arial"/>
              </a:rPr>
              <a:t>the</a:t>
            </a:r>
            <a:r>
              <a:rPr lang="en-GB" sz="700" spc="45">
                <a:latin typeface="Arial"/>
                <a:cs typeface="Arial"/>
              </a:rPr>
              <a:t> </a:t>
            </a:r>
            <a:r>
              <a:rPr lang="en-GB" sz="700" spc="-5">
                <a:latin typeface="Arial"/>
                <a:cs typeface="Arial"/>
              </a:rPr>
              <a:t>other</a:t>
            </a:r>
            <a:r>
              <a:rPr lang="en-GB" sz="700" spc="40">
                <a:latin typeface="Arial"/>
                <a:cs typeface="Arial"/>
              </a:rPr>
              <a:t> </a:t>
            </a:r>
            <a:r>
              <a:rPr lang="en-GB" sz="700" spc="-5">
                <a:latin typeface="Arial"/>
                <a:cs typeface="Arial"/>
              </a:rPr>
              <a:t>nor</a:t>
            </a:r>
            <a:r>
              <a:rPr lang="en-GB" sz="700" spc="35">
                <a:latin typeface="Arial"/>
                <a:cs typeface="Arial"/>
              </a:rPr>
              <a:t> </a:t>
            </a:r>
            <a:r>
              <a:rPr lang="en-GB" sz="700" spc="-5">
                <a:latin typeface="Arial"/>
                <a:cs typeface="Arial"/>
              </a:rPr>
              <a:t>shall</a:t>
            </a:r>
            <a:r>
              <a:rPr lang="en-GB" sz="700" spc="40">
                <a:latin typeface="Arial"/>
                <a:cs typeface="Arial"/>
              </a:rPr>
              <a:t> </a:t>
            </a:r>
            <a:r>
              <a:rPr lang="en-GB" sz="700" spc="-5">
                <a:latin typeface="Arial"/>
                <a:cs typeface="Arial"/>
              </a:rPr>
              <a:t>a</a:t>
            </a:r>
            <a:r>
              <a:rPr lang="en-GB" sz="700" spc="40">
                <a:latin typeface="Arial"/>
                <a:cs typeface="Arial"/>
              </a:rPr>
              <a:t> </a:t>
            </a:r>
            <a:r>
              <a:rPr lang="en-GB" sz="700" spc="-5">
                <a:latin typeface="Arial"/>
                <a:cs typeface="Arial"/>
              </a:rPr>
              <a:t>party</a:t>
            </a:r>
            <a:r>
              <a:rPr lang="en-GB" sz="700" spc="50">
                <a:latin typeface="Arial"/>
                <a:cs typeface="Arial"/>
              </a:rPr>
              <a:t> </a:t>
            </a:r>
            <a:r>
              <a:rPr lang="en-GB" sz="700" spc="-5">
                <a:latin typeface="Arial"/>
                <a:cs typeface="Arial"/>
              </a:rPr>
              <a:t>hold</a:t>
            </a:r>
            <a:r>
              <a:rPr lang="en-GB" sz="700" spc="30">
                <a:latin typeface="Arial"/>
                <a:cs typeface="Arial"/>
              </a:rPr>
              <a:t> </a:t>
            </a:r>
            <a:r>
              <a:rPr lang="en-GB" sz="700" spc="-5">
                <a:latin typeface="Arial"/>
                <a:cs typeface="Arial"/>
              </a:rPr>
              <a:t>itself </a:t>
            </a:r>
            <a:r>
              <a:rPr lang="en-GB" sz="700" spc="-180">
                <a:latin typeface="Arial"/>
                <a:cs typeface="Arial"/>
              </a:rPr>
              <a:t> </a:t>
            </a:r>
            <a:r>
              <a:rPr lang="en-GB" sz="700" spc="-10">
                <a:latin typeface="Arial"/>
                <a:cs typeface="Arial"/>
              </a:rPr>
              <a:t>out</a:t>
            </a:r>
            <a:r>
              <a:rPr lang="en-GB" sz="700" spc="-5">
                <a:latin typeface="Arial"/>
                <a:cs typeface="Arial"/>
              </a:rPr>
              <a:t> as such (whether by </a:t>
            </a:r>
            <a:r>
              <a:rPr lang="en-GB" sz="700">
                <a:latin typeface="Arial"/>
                <a:cs typeface="Arial"/>
              </a:rPr>
              <a:t>an </a:t>
            </a:r>
            <a:r>
              <a:rPr lang="en-GB" sz="700" spc="-5">
                <a:latin typeface="Arial"/>
                <a:cs typeface="Arial"/>
              </a:rPr>
              <a:t>oral or written representation </a:t>
            </a:r>
            <a:r>
              <a:rPr lang="en-GB" sz="700">
                <a:latin typeface="Arial"/>
                <a:cs typeface="Arial"/>
              </a:rPr>
              <a:t>or by </a:t>
            </a:r>
            <a:r>
              <a:rPr lang="en-GB" sz="700" spc="-5">
                <a:latin typeface="Arial"/>
                <a:cs typeface="Arial"/>
              </a:rPr>
              <a:t>any other </a:t>
            </a:r>
            <a:r>
              <a:rPr lang="en-GB" sz="700">
                <a:latin typeface="Arial"/>
                <a:cs typeface="Arial"/>
              </a:rPr>
              <a:t> </a:t>
            </a:r>
            <a:r>
              <a:rPr lang="en-GB" sz="700" spc="-5">
                <a:latin typeface="Arial"/>
                <a:cs typeface="Arial"/>
              </a:rPr>
              <a:t>conduct).</a:t>
            </a:r>
            <a:endParaRPr lang="en-GB" sz="700">
              <a:latin typeface="Arial"/>
              <a:cs typeface="Arial"/>
            </a:endParaRPr>
          </a:p>
          <a:p>
            <a:pPr marL="180000" marR="6350" indent="-180000" algn="just">
              <a:spcBef>
                <a:spcPts val="300"/>
              </a:spcBef>
              <a:spcAft>
                <a:spcPts val="300"/>
              </a:spcAft>
              <a:buAutoNum type="arabicPeriod" startAt="46"/>
              <a:tabLst>
                <a:tab pos="193675" algn="l"/>
              </a:tabLst>
            </a:pPr>
            <a:r>
              <a:rPr lang="en-GB" sz="700" spc="-5">
                <a:latin typeface="Arial"/>
                <a:cs typeface="Arial"/>
              </a:rPr>
              <a:t>No express or implied term of this Agreement is enforceable pursuant </a:t>
            </a:r>
            <a:r>
              <a:rPr lang="en-GB" sz="700">
                <a:latin typeface="Arial"/>
                <a:cs typeface="Arial"/>
              </a:rPr>
              <a:t>to </a:t>
            </a:r>
            <a:r>
              <a:rPr lang="en-GB" sz="700" spc="-10">
                <a:latin typeface="Arial"/>
                <a:cs typeface="Arial"/>
              </a:rPr>
              <a:t>the </a:t>
            </a:r>
            <a:r>
              <a:rPr lang="en-GB" sz="700" spc="-5">
                <a:latin typeface="Arial"/>
                <a:cs typeface="Arial"/>
              </a:rPr>
              <a:t> Contracts (Rights of Third Parties) </a:t>
            </a:r>
            <a:r>
              <a:rPr lang="en-GB" sz="700">
                <a:latin typeface="Arial"/>
                <a:cs typeface="Arial"/>
              </a:rPr>
              <a:t>Act </a:t>
            </a:r>
            <a:r>
              <a:rPr lang="en-GB" sz="700" spc="-5">
                <a:latin typeface="Arial"/>
                <a:cs typeface="Arial"/>
              </a:rPr>
              <a:t>of 1999 by </a:t>
            </a:r>
            <a:r>
              <a:rPr lang="en-GB" sz="700" spc="-10">
                <a:latin typeface="Arial"/>
                <a:cs typeface="Arial"/>
              </a:rPr>
              <a:t>any </a:t>
            </a:r>
            <a:r>
              <a:rPr lang="en-GB" sz="700" spc="-5">
                <a:latin typeface="Arial"/>
                <a:cs typeface="Arial"/>
              </a:rPr>
              <a:t>person who is </a:t>
            </a:r>
            <a:r>
              <a:rPr lang="en-GB" sz="700" spc="-10">
                <a:latin typeface="Arial"/>
                <a:cs typeface="Arial"/>
              </a:rPr>
              <a:t>not </a:t>
            </a:r>
            <a:r>
              <a:rPr lang="en-GB" sz="700" spc="-5">
                <a:latin typeface="Arial"/>
                <a:cs typeface="Arial"/>
              </a:rPr>
              <a:t>a party </a:t>
            </a:r>
            <a:r>
              <a:rPr lang="en-GB" sz="700" spc="-180">
                <a:latin typeface="Arial"/>
                <a:cs typeface="Arial"/>
              </a:rPr>
              <a:t> </a:t>
            </a:r>
            <a:r>
              <a:rPr lang="en-GB" sz="700" spc="-5">
                <a:latin typeface="Arial"/>
                <a:cs typeface="Arial"/>
              </a:rPr>
              <a:t>to</a:t>
            </a:r>
            <a:r>
              <a:rPr lang="en-GB" sz="700" spc="-15">
                <a:latin typeface="Arial"/>
                <a:cs typeface="Arial"/>
              </a:rPr>
              <a:t> </a:t>
            </a:r>
            <a:r>
              <a:rPr lang="en-GB" sz="700" spc="-5">
                <a:latin typeface="Arial"/>
                <a:cs typeface="Arial"/>
              </a:rPr>
              <a:t>it.</a:t>
            </a:r>
            <a:endParaRPr lang="en-GB" sz="700">
              <a:latin typeface="Arial"/>
              <a:cs typeface="Arial"/>
            </a:endParaRPr>
          </a:p>
          <a:p>
            <a:pPr marL="180000" marR="6350" indent="-180000" algn="just">
              <a:spcBef>
                <a:spcPts val="300"/>
              </a:spcBef>
              <a:spcAft>
                <a:spcPts val="300"/>
              </a:spcAft>
              <a:buAutoNum type="arabicPeriod" startAt="46"/>
              <a:tabLst>
                <a:tab pos="193675" algn="l"/>
              </a:tabLst>
            </a:pPr>
            <a:r>
              <a:rPr lang="en-GB" sz="700" spc="-5">
                <a:latin typeface="Arial"/>
                <a:cs typeface="Arial"/>
              </a:rPr>
              <a:t>If either party fails </a:t>
            </a:r>
            <a:r>
              <a:rPr lang="en-GB" sz="700">
                <a:latin typeface="Arial"/>
                <a:cs typeface="Arial"/>
              </a:rPr>
              <a:t>to </a:t>
            </a:r>
            <a:r>
              <a:rPr lang="en-GB" sz="700" spc="-5">
                <a:latin typeface="Arial"/>
                <a:cs typeface="Arial"/>
              </a:rPr>
              <a:t>fully</a:t>
            </a:r>
            <a:r>
              <a:rPr lang="en-GB" sz="700">
                <a:latin typeface="Arial"/>
                <a:cs typeface="Arial"/>
              </a:rPr>
              <a:t> </a:t>
            </a:r>
            <a:r>
              <a:rPr lang="en-GB" sz="700" spc="-5">
                <a:latin typeface="Arial"/>
                <a:cs typeface="Arial"/>
              </a:rPr>
              <a:t>exercise any right, power or remedy</a:t>
            </a:r>
            <a:r>
              <a:rPr lang="en-GB" sz="700">
                <a:latin typeface="Arial"/>
                <a:cs typeface="Arial"/>
              </a:rPr>
              <a:t> </a:t>
            </a:r>
            <a:r>
              <a:rPr lang="en-GB" sz="700" spc="-5">
                <a:latin typeface="Arial"/>
                <a:cs typeface="Arial"/>
              </a:rPr>
              <a:t>under this </a:t>
            </a:r>
            <a:r>
              <a:rPr lang="en-GB" sz="700">
                <a:latin typeface="Arial"/>
                <a:cs typeface="Arial"/>
              </a:rPr>
              <a:t> </a:t>
            </a:r>
            <a:r>
              <a:rPr lang="en-GB" sz="700" spc="-5">
                <a:latin typeface="Arial"/>
                <a:cs typeface="Arial"/>
              </a:rPr>
              <a:t>Agreement,</a:t>
            </a:r>
            <a:r>
              <a:rPr lang="en-GB" sz="700" spc="-55">
                <a:latin typeface="Arial"/>
                <a:cs typeface="Arial"/>
              </a:rPr>
              <a:t> </a:t>
            </a:r>
            <a:r>
              <a:rPr lang="en-GB" sz="700" spc="-5">
                <a:latin typeface="Arial"/>
                <a:cs typeface="Arial"/>
              </a:rPr>
              <a:t>such</a:t>
            </a:r>
            <a:r>
              <a:rPr lang="en-GB" sz="700" spc="-45">
                <a:latin typeface="Arial"/>
                <a:cs typeface="Arial"/>
              </a:rPr>
              <a:t> </a:t>
            </a:r>
            <a:r>
              <a:rPr lang="en-GB" sz="700" spc="-5">
                <a:latin typeface="Arial"/>
                <a:cs typeface="Arial"/>
              </a:rPr>
              <a:t>right,</a:t>
            </a:r>
            <a:r>
              <a:rPr lang="en-GB" sz="700" spc="-35">
                <a:latin typeface="Arial"/>
                <a:cs typeface="Arial"/>
              </a:rPr>
              <a:t> </a:t>
            </a:r>
            <a:r>
              <a:rPr lang="en-GB" sz="700" spc="-5">
                <a:latin typeface="Arial"/>
                <a:cs typeface="Arial"/>
              </a:rPr>
              <a:t>power</a:t>
            </a:r>
            <a:r>
              <a:rPr lang="en-GB" sz="700" spc="-55">
                <a:latin typeface="Arial"/>
                <a:cs typeface="Arial"/>
              </a:rPr>
              <a:t> </a:t>
            </a:r>
            <a:r>
              <a:rPr lang="en-GB" sz="700">
                <a:latin typeface="Arial"/>
                <a:cs typeface="Arial"/>
              </a:rPr>
              <a:t>or</a:t>
            </a:r>
            <a:r>
              <a:rPr lang="en-GB" sz="700" spc="-40">
                <a:latin typeface="Arial"/>
                <a:cs typeface="Arial"/>
              </a:rPr>
              <a:t> </a:t>
            </a:r>
            <a:r>
              <a:rPr lang="en-GB" sz="700" spc="-5">
                <a:latin typeface="Arial"/>
                <a:cs typeface="Arial"/>
              </a:rPr>
              <a:t>remedy</a:t>
            </a:r>
            <a:r>
              <a:rPr lang="en-GB" sz="700" spc="-40">
                <a:latin typeface="Arial"/>
                <a:cs typeface="Arial"/>
              </a:rPr>
              <a:t> </a:t>
            </a:r>
            <a:r>
              <a:rPr lang="en-GB" sz="700" spc="-5">
                <a:latin typeface="Arial"/>
                <a:cs typeface="Arial"/>
              </a:rPr>
              <a:t>shall</a:t>
            </a:r>
            <a:r>
              <a:rPr lang="en-GB" sz="700" spc="-35">
                <a:latin typeface="Arial"/>
                <a:cs typeface="Arial"/>
              </a:rPr>
              <a:t> </a:t>
            </a:r>
            <a:r>
              <a:rPr lang="en-GB" sz="700" spc="-5">
                <a:latin typeface="Arial"/>
                <a:cs typeface="Arial"/>
              </a:rPr>
              <a:t>not</a:t>
            </a:r>
            <a:r>
              <a:rPr lang="en-GB" sz="700" spc="-45">
                <a:latin typeface="Arial"/>
                <a:cs typeface="Arial"/>
              </a:rPr>
              <a:t> </a:t>
            </a:r>
            <a:r>
              <a:rPr lang="en-GB" sz="700" spc="-5">
                <a:latin typeface="Arial"/>
                <a:cs typeface="Arial"/>
              </a:rPr>
              <a:t>be</a:t>
            </a:r>
            <a:r>
              <a:rPr lang="en-GB" sz="700" spc="-40">
                <a:latin typeface="Arial"/>
                <a:cs typeface="Arial"/>
              </a:rPr>
              <a:t> </a:t>
            </a:r>
            <a:r>
              <a:rPr lang="en-GB" sz="700" spc="-5">
                <a:latin typeface="Arial"/>
                <a:cs typeface="Arial"/>
              </a:rPr>
              <a:t>waived.</a:t>
            </a:r>
            <a:r>
              <a:rPr lang="en-GB" sz="700" spc="100">
                <a:latin typeface="Arial"/>
                <a:cs typeface="Arial"/>
              </a:rPr>
              <a:t> </a:t>
            </a:r>
            <a:r>
              <a:rPr lang="en-GB" sz="700">
                <a:latin typeface="Arial"/>
                <a:cs typeface="Arial"/>
              </a:rPr>
              <a:t>No</a:t>
            </a:r>
            <a:r>
              <a:rPr lang="en-GB" sz="700" spc="-40">
                <a:latin typeface="Arial"/>
                <a:cs typeface="Arial"/>
              </a:rPr>
              <a:t> </a:t>
            </a:r>
            <a:r>
              <a:rPr lang="en-GB" sz="700" spc="-5">
                <a:latin typeface="Arial"/>
                <a:cs typeface="Arial"/>
              </a:rPr>
              <a:t>express</a:t>
            </a:r>
            <a:r>
              <a:rPr lang="en-GB" sz="700" spc="-40">
                <a:latin typeface="Arial"/>
                <a:cs typeface="Arial"/>
              </a:rPr>
              <a:t> </a:t>
            </a:r>
            <a:r>
              <a:rPr lang="en-GB" sz="700" spc="-5">
                <a:latin typeface="Arial"/>
                <a:cs typeface="Arial"/>
              </a:rPr>
              <a:t>waiver </a:t>
            </a:r>
            <a:r>
              <a:rPr lang="en-GB" sz="700">
                <a:latin typeface="Arial"/>
                <a:cs typeface="Arial"/>
              </a:rPr>
              <a:t> </a:t>
            </a:r>
            <a:r>
              <a:rPr lang="en-GB" sz="700" spc="-5">
                <a:latin typeface="Arial"/>
                <a:cs typeface="Arial"/>
              </a:rPr>
              <a:t>or assent </a:t>
            </a:r>
            <a:r>
              <a:rPr lang="en-GB" sz="700">
                <a:latin typeface="Arial"/>
                <a:cs typeface="Arial"/>
              </a:rPr>
              <a:t>by </a:t>
            </a:r>
            <a:r>
              <a:rPr lang="en-GB" sz="700" spc="-5">
                <a:latin typeface="Arial"/>
                <a:cs typeface="Arial"/>
              </a:rPr>
              <a:t>either party </a:t>
            </a:r>
            <a:r>
              <a:rPr lang="en-GB" sz="700">
                <a:latin typeface="Arial"/>
                <a:cs typeface="Arial"/>
              </a:rPr>
              <a:t>with </a:t>
            </a:r>
            <a:r>
              <a:rPr lang="en-GB" sz="700" spc="-5">
                <a:latin typeface="Arial"/>
                <a:cs typeface="Arial"/>
              </a:rPr>
              <a:t>respect to </a:t>
            </a:r>
            <a:r>
              <a:rPr lang="en-GB" sz="700" spc="-10">
                <a:latin typeface="Arial"/>
                <a:cs typeface="Arial"/>
              </a:rPr>
              <a:t>any</a:t>
            </a:r>
            <a:r>
              <a:rPr lang="en-GB" sz="700" spc="-5">
                <a:latin typeface="Arial"/>
                <a:cs typeface="Arial"/>
              </a:rPr>
              <a:t> breach </a:t>
            </a:r>
            <a:r>
              <a:rPr lang="en-GB" sz="700">
                <a:latin typeface="Arial"/>
                <a:cs typeface="Arial"/>
              </a:rPr>
              <a:t>or </a:t>
            </a:r>
            <a:r>
              <a:rPr lang="en-GB" sz="700" spc="-5">
                <a:latin typeface="Arial"/>
                <a:cs typeface="Arial"/>
              </a:rPr>
              <a:t>default under any </a:t>
            </a:r>
            <a:r>
              <a:rPr lang="en-GB" sz="700">
                <a:latin typeface="Arial"/>
                <a:cs typeface="Arial"/>
              </a:rPr>
              <a:t> </a:t>
            </a:r>
            <a:r>
              <a:rPr lang="en-GB" sz="700" spc="-5">
                <a:latin typeface="Arial"/>
                <a:cs typeface="Arial"/>
              </a:rPr>
              <a:t>provision of this Agreement shall constitute a waiver or assent with respect to </a:t>
            </a:r>
            <a:r>
              <a:rPr lang="en-GB" sz="700">
                <a:latin typeface="Arial"/>
                <a:cs typeface="Arial"/>
              </a:rPr>
              <a:t> </a:t>
            </a:r>
            <a:r>
              <a:rPr lang="en-GB" sz="700" spc="-10">
                <a:latin typeface="Arial"/>
                <a:cs typeface="Arial"/>
              </a:rPr>
              <a:t>any </a:t>
            </a:r>
            <a:r>
              <a:rPr lang="en-GB" sz="700" spc="-5">
                <a:latin typeface="Arial"/>
                <a:cs typeface="Arial"/>
              </a:rPr>
              <a:t>subsequent breach or default </a:t>
            </a:r>
            <a:r>
              <a:rPr lang="en-GB" sz="700">
                <a:latin typeface="Arial"/>
                <a:cs typeface="Arial"/>
              </a:rPr>
              <a:t>under </a:t>
            </a:r>
            <a:r>
              <a:rPr lang="en-GB" sz="700" spc="-10">
                <a:latin typeface="Arial"/>
                <a:cs typeface="Arial"/>
              </a:rPr>
              <a:t>that </a:t>
            </a:r>
            <a:r>
              <a:rPr lang="en-GB" sz="700" spc="-5">
                <a:latin typeface="Arial"/>
                <a:cs typeface="Arial"/>
              </a:rPr>
              <a:t>or any other provision. No waiver </a:t>
            </a:r>
            <a:r>
              <a:rPr lang="en-GB" sz="700">
                <a:latin typeface="Arial"/>
                <a:cs typeface="Arial"/>
              </a:rPr>
              <a:t> </a:t>
            </a:r>
            <a:r>
              <a:rPr lang="en-GB" sz="700" spc="-5">
                <a:latin typeface="Arial"/>
                <a:cs typeface="Arial"/>
              </a:rPr>
              <a:t>shall</a:t>
            </a:r>
            <a:r>
              <a:rPr lang="en-GB" sz="700">
                <a:latin typeface="Arial"/>
                <a:cs typeface="Arial"/>
              </a:rPr>
              <a:t> be</a:t>
            </a:r>
            <a:r>
              <a:rPr lang="en-GB" sz="700" spc="5">
                <a:latin typeface="Arial"/>
                <a:cs typeface="Arial"/>
              </a:rPr>
              <a:t> </a:t>
            </a:r>
            <a:r>
              <a:rPr lang="en-GB" sz="700" spc="-5">
                <a:latin typeface="Arial"/>
                <a:cs typeface="Arial"/>
              </a:rPr>
              <a:t>effective</a:t>
            </a:r>
            <a:r>
              <a:rPr lang="en-GB" sz="700">
                <a:latin typeface="Arial"/>
                <a:cs typeface="Arial"/>
              </a:rPr>
              <a:t> </a:t>
            </a:r>
            <a:r>
              <a:rPr lang="en-GB" sz="700" spc="-5">
                <a:latin typeface="Arial"/>
                <a:cs typeface="Arial"/>
              </a:rPr>
              <a:t>unless</a:t>
            </a:r>
            <a:r>
              <a:rPr lang="en-GB" sz="700">
                <a:latin typeface="Arial"/>
                <a:cs typeface="Arial"/>
              </a:rPr>
              <a:t> </a:t>
            </a:r>
            <a:r>
              <a:rPr lang="en-GB" sz="700" spc="-5">
                <a:latin typeface="Arial"/>
                <a:cs typeface="Arial"/>
              </a:rPr>
              <a:t>in</a:t>
            </a:r>
            <a:r>
              <a:rPr lang="en-GB" sz="700">
                <a:latin typeface="Arial"/>
                <a:cs typeface="Arial"/>
              </a:rPr>
              <a:t> </a:t>
            </a:r>
            <a:r>
              <a:rPr lang="en-GB" sz="700" spc="-5">
                <a:latin typeface="Arial"/>
                <a:cs typeface="Arial"/>
              </a:rPr>
              <a:t>writing</a:t>
            </a:r>
            <a:r>
              <a:rPr lang="en-GB" sz="700">
                <a:latin typeface="Arial"/>
                <a:cs typeface="Arial"/>
              </a:rPr>
              <a:t> </a:t>
            </a:r>
            <a:r>
              <a:rPr lang="en-GB" sz="700" spc="-5">
                <a:latin typeface="Arial"/>
                <a:cs typeface="Arial"/>
              </a:rPr>
              <a:t>signed</a:t>
            </a:r>
            <a:r>
              <a:rPr lang="en-GB" sz="700">
                <a:latin typeface="Arial"/>
                <a:cs typeface="Arial"/>
              </a:rPr>
              <a:t> </a:t>
            </a:r>
            <a:r>
              <a:rPr lang="en-GB" sz="700" spc="-5">
                <a:latin typeface="Arial"/>
                <a:cs typeface="Arial"/>
              </a:rPr>
              <a:t>by</a:t>
            </a:r>
            <a:r>
              <a:rPr lang="en-GB" sz="700">
                <a:latin typeface="Arial"/>
                <a:cs typeface="Arial"/>
              </a:rPr>
              <a:t> </a:t>
            </a:r>
            <a:r>
              <a:rPr lang="en-GB" sz="700" spc="-10">
                <a:latin typeface="Arial"/>
                <a:cs typeface="Arial"/>
              </a:rPr>
              <a:t>the</a:t>
            </a:r>
            <a:r>
              <a:rPr lang="en-GB" sz="700" spc="-5">
                <a:latin typeface="Arial"/>
                <a:cs typeface="Arial"/>
              </a:rPr>
              <a:t> party</a:t>
            </a:r>
            <a:r>
              <a:rPr lang="en-GB" sz="700">
                <a:latin typeface="Arial"/>
                <a:cs typeface="Arial"/>
              </a:rPr>
              <a:t> </a:t>
            </a:r>
            <a:r>
              <a:rPr lang="en-GB" sz="700" spc="-5">
                <a:latin typeface="Arial"/>
                <a:cs typeface="Arial"/>
              </a:rPr>
              <a:t>waiving</a:t>
            </a:r>
            <a:r>
              <a:rPr lang="en-GB" sz="700">
                <a:latin typeface="Arial"/>
                <a:cs typeface="Arial"/>
              </a:rPr>
              <a:t> </a:t>
            </a:r>
            <a:r>
              <a:rPr lang="en-GB" sz="700" spc="-5">
                <a:latin typeface="Arial"/>
                <a:cs typeface="Arial"/>
              </a:rPr>
              <a:t>its</a:t>
            </a:r>
            <a:r>
              <a:rPr lang="en-GB" sz="700">
                <a:latin typeface="Arial"/>
                <a:cs typeface="Arial"/>
              </a:rPr>
              <a:t> </a:t>
            </a:r>
            <a:r>
              <a:rPr lang="en-GB" sz="700" spc="-5">
                <a:latin typeface="Arial"/>
                <a:cs typeface="Arial"/>
              </a:rPr>
              <a:t>rights </a:t>
            </a:r>
            <a:r>
              <a:rPr lang="en-GB" sz="700">
                <a:latin typeface="Arial"/>
                <a:cs typeface="Arial"/>
              </a:rPr>
              <a:t> </a:t>
            </a:r>
            <a:r>
              <a:rPr lang="en-GB" sz="700" spc="-5">
                <a:latin typeface="Arial"/>
                <a:cs typeface="Arial"/>
              </a:rPr>
              <a:t>hereunder.</a:t>
            </a:r>
            <a:endParaRPr lang="en-GB" sz="700">
              <a:latin typeface="Arial"/>
              <a:cs typeface="Arial"/>
            </a:endParaRPr>
          </a:p>
          <a:p>
            <a:pPr marL="180000" marR="5080" indent="-180000" algn="just">
              <a:spcBef>
                <a:spcPts val="300"/>
              </a:spcBef>
              <a:spcAft>
                <a:spcPts val="300"/>
              </a:spcAft>
              <a:buAutoNum type="arabicPeriod" startAt="46"/>
              <a:tabLst>
                <a:tab pos="193675" algn="l"/>
              </a:tabLst>
            </a:pPr>
            <a:r>
              <a:rPr lang="en-GB" sz="700">
                <a:latin typeface="Arial"/>
                <a:cs typeface="Arial"/>
              </a:rPr>
              <a:t>To </a:t>
            </a:r>
            <a:r>
              <a:rPr lang="en-GB" sz="700" spc="-5">
                <a:latin typeface="Arial"/>
                <a:cs typeface="Arial"/>
              </a:rPr>
              <a:t>the extent that any provision of </a:t>
            </a:r>
            <a:r>
              <a:rPr lang="en-GB" sz="700">
                <a:latin typeface="Arial"/>
                <a:cs typeface="Arial"/>
              </a:rPr>
              <a:t>the </a:t>
            </a:r>
            <a:r>
              <a:rPr lang="en-GB" sz="700" spc="-5">
                <a:latin typeface="Arial"/>
                <a:cs typeface="Arial"/>
              </a:rPr>
              <a:t>Agreement is found by any court </a:t>
            </a:r>
            <a:r>
              <a:rPr lang="en-GB" sz="700">
                <a:latin typeface="Arial"/>
                <a:cs typeface="Arial"/>
              </a:rPr>
              <a:t>or </a:t>
            </a:r>
            <a:r>
              <a:rPr lang="en-GB" sz="700" spc="5">
                <a:latin typeface="Arial"/>
                <a:cs typeface="Arial"/>
              </a:rPr>
              <a:t> </a:t>
            </a:r>
            <a:r>
              <a:rPr lang="en-GB" sz="700" spc="-5">
                <a:latin typeface="Arial"/>
                <a:cs typeface="Arial"/>
              </a:rPr>
              <a:t>competent authority </a:t>
            </a:r>
            <a:r>
              <a:rPr lang="en-GB" sz="700">
                <a:latin typeface="Arial"/>
                <a:cs typeface="Arial"/>
              </a:rPr>
              <a:t>to be </a:t>
            </a:r>
            <a:r>
              <a:rPr lang="en-GB" sz="700" spc="-5">
                <a:latin typeface="Arial"/>
                <a:cs typeface="Arial"/>
              </a:rPr>
              <a:t>invalid, unlawful or unenforceable in </a:t>
            </a:r>
            <a:r>
              <a:rPr lang="en-GB" sz="700" spc="-10">
                <a:latin typeface="Arial"/>
                <a:cs typeface="Arial"/>
              </a:rPr>
              <a:t>any </a:t>
            </a:r>
            <a:r>
              <a:rPr lang="en-GB" sz="700" spc="-5">
                <a:latin typeface="Arial"/>
                <a:cs typeface="Arial"/>
              </a:rPr>
              <a:t>jurisdiction, </a:t>
            </a:r>
            <a:r>
              <a:rPr lang="en-GB" sz="700">
                <a:latin typeface="Arial"/>
                <a:cs typeface="Arial"/>
              </a:rPr>
              <a:t> </a:t>
            </a:r>
            <a:r>
              <a:rPr lang="en-GB" sz="700" spc="-10">
                <a:latin typeface="Arial"/>
                <a:cs typeface="Arial"/>
              </a:rPr>
              <a:t>that </a:t>
            </a:r>
            <a:r>
              <a:rPr lang="en-GB" sz="700" spc="-5">
                <a:latin typeface="Arial"/>
                <a:cs typeface="Arial"/>
              </a:rPr>
              <a:t>provision shall </a:t>
            </a:r>
            <a:r>
              <a:rPr lang="en-GB" sz="700">
                <a:latin typeface="Arial"/>
                <a:cs typeface="Arial"/>
              </a:rPr>
              <a:t>be </a:t>
            </a:r>
            <a:r>
              <a:rPr lang="en-GB" sz="700" spc="-5">
                <a:latin typeface="Arial"/>
                <a:cs typeface="Arial"/>
              </a:rPr>
              <a:t>deemed </a:t>
            </a:r>
            <a:r>
              <a:rPr lang="en-GB" sz="700" spc="-10">
                <a:latin typeface="Arial"/>
                <a:cs typeface="Arial"/>
              </a:rPr>
              <a:t>not </a:t>
            </a:r>
            <a:r>
              <a:rPr lang="en-GB" sz="700">
                <a:latin typeface="Arial"/>
                <a:cs typeface="Arial"/>
              </a:rPr>
              <a:t>to be </a:t>
            </a:r>
            <a:r>
              <a:rPr lang="en-GB" sz="700" spc="-5">
                <a:latin typeface="Arial"/>
                <a:cs typeface="Arial"/>
              </a:rPr>
              <a:t>a part of </a:t>
            </a:r>
            <a:r>
              <a:rPr lang="en-GB" sz="700">
                <a:latin typeface="Arial"/>
                <a:cs typeface="Arial"/>
              </a:rPr>
              <a:t>these </a:t>
            </a:r>
            <a:r>
              <a:rPr lang="en-GB" sz="700" spc="-5">
                <a:latin typeface="Arial"/>
                <a:cs typeface="Arial"/>
              </a:rPr>
              <a:t>T&amp;Cs, it shall not affect </a:t>
            </a:r>
            <a:r>
              <a:rPr lang="en-GB" sz="700">
                <a:latin typeface="Arial"/>
                <a:cs typeface="Arial"/>
              </a:rPr>
              <a:t> </a:t>
            </a:r>
            <a:r>
              <a:rPr lang="en-GB" sz="700" spc="-10">
                <a:latin typeface="Arial"/>
                <a:cs typeface="Arial"/>
              </a:rPr>
              <a:t>the </a:t>
            </a:r>
            <a:r>
              <a:rPr lang="en-GB" sz="700" spc="-5">
                <a:latin typeface="Arial"/>
                <a:cs typeface="Arial"/>
              </a:rPr>
              <a:t>enforceability of the remainder of these T&amp;Cs nor shall it affect </a:t>
            </a:r>
            <a:r>
              <a:rPr lang="en-GB" sz="700" spc="-10">
                <a:latin typeface="Arial"/>
                <a:cs typeface="Arial"/>
              </a:rPr>
              <a:t>the </a:t>
            </a:r>
            <a:r>
              <a:rPr lang="en-GB" sz="700" spc="-5">
                <a:latin typeface="Arial"/>
                <a:cs typeface="Arial"/>
              </a:rPr>
              <a:t>validity, </a:t>
            </a:r>
            <a:r>
              <a:rPr lang="en-GB" sz="700">
                <a:latin typeface="Arial"/>
                <a:cs typeface="Arial"/>
              </a:rPr>
              <a:t> </a:t>
            </a:r>
            <a:r>
              <a:rPr lang="en-GB" sz="700" spc="-5">
                <a:latin typeface="Arial"/>
                <a:cs typeface="Arial"/>
              </a:rPr>
              <a:t>lawfulness</a:t>
            </a:r>
            <a:r>
              <a:rPr lang="en-GB" sz="700" spc="50">
                <a:latin typeface="Arial"/>
                <a:cs typeface="Arial"/>
              </a:rPr>
              <a:t> </a:t>
            </a:r>
            <a:r>
              <a:rPr lang="en-GB" sz="700" spc="-5">
                <a:latin typeface="Arial"/>
                <a:cs typeface="Arial"/>
              </a:rPr>
              <a:t>or</a:t>
            </a:r>
            <a:r>
              <a:rPr lang="en-GB" sz="700" spc="35">
                <a:latin typeface="Arial"/>
                <a:cs typeface="Arial"/>
              </a:rPr>
              <a:t> </a:t>
            </a:r>
            <a:r>
              <a:rPr lang="en-GB" sz="700" spc="-5">
                <a:latin typeface="Arial"/>
                <a:cs typeface="Arial"/>
              </a:rPr>
              <a:t>enforceability</a:t>
            </a:r>
            <a:r>
              <a:rPr lang="en-GB" sz="700" spc="40">
                <a:latin typeface="Arial"/>
                <a:cs typeface="Arial"/>
              </a:rPr>
              <a:t> </a:t>
            </a:r>
            <a:r>
              <a:rPr lang="en-GB" sz="700" spc="-5">
                <a:latin typeface="Arial"/>
                <a:cs typeface="Arial"/>
              </a:rPr>
              <a:t>of</a:t>
            </a:r>
            <a:r>
              <a:rPr lang="en-GB" sz="700" spc="35">
                <a:latin typeface="Arial"/>
                <a:cs typeface="Arial"/>
              </a:rPr>
              <a:t> </a:t>
            </a:r>
            <a:r>
              <a:rPr lang="en-GB" sz="700" spc="-5">
                <a:latin typeface="Arial"/>
                <a:cs typeface="Arial"/>
              </a:rPr>
              <a:t>that</a:t>
            </a:r>
            <a:r>
              <a:rPr lang="en-GB" sz="700" spc="50">
                <a:latin typeface="Arial"/>
                <a:cs typeface="Arial"/>
              </a:rPr>
              <a:t> </a:t>
            </a:r>
            <a:r>
              <a:rPr lang="en-GB" sz="700" spc="-5">
                <a:latin typeface="Arial"/>
                <a:cs typeface="Arial"/>
              </a:rPr>
              <a:t>provision</a:t>
            </a:r>
            <a:r>
              <a:rPr lang="en-GB" sz="700" spc="40">
                <a:latin typeface="Arial"/>
                <a:cs typeface="Arial"/>
              </a:rPr>
              <a:t> </a:t>
            </a:r>
            <a:r>
              <a:rPr lang="en-GB" sz="700" spc="-5">
                <a:latin typeface="Arial"/>
                <a:cs typeface="Arial"/>
              </a:rPr>
              <a:t>in</a:t>
            </a:r>
            <a:r>
              <a:rPr lang="en-GB" sz="700" spc="50">
                <a:latin typeface="Arial"/>
                <a:cs typeface="Arial"/>
              </a:rPr>
              <a:t> </a:t>
            </a:r>
            <a:r>
              <a:rPr lang="en-GB" sz="700" spc="-10">
                <a:latin typeface="Arial"/>
                <a:cs typeface="Arial"/>
              </a:rPr>
              <a:t>any</a:t>
            </a:r>
            <a:r>
              <a:rPr lang="en-GB" sz="700" spc="35">
                <a:latin typeface="Arial"/>
                <a:cs typeface="Arial"/>
              </a:rPr>
              <a:t> </a:t>
            </a:r>
            <a:r>
              <a:rPr lang="en-GB" sz="700" spc="-5">
                <a:latin typeface="Arial"/>
                <a:cs typeface="Arial"/>
              </a:rPr>
              <a:t>other</a:t>
            </a:r>
            <a:r>
              <a:rPr lang="en-GB" sz="700" spc="40">
                <a:latin typeface="Arial"/>
                <a:cs typeface="Arial"/>
              </a:rPr>
              <a:t> </a:t>
            </a:r>
            <a:r>
              <a:rPr lang="en-GB" sz="700" spc="-5">
                <a:latin typeface="Arial"/>
                <a:cs typeface="Arial"/>
              </a:rPr>
              <a:t>jurisdiction.</a:t>
            </a:r>
            <a:r>
              <a:rPr lang="en-GB" sz="700" spc="35">
                <a:latin typeface="Arial"/>
                <a:cs typeface="Arial"/>
              </a:rPr>
              <a:t> </a:t>
            </a:r>
            <a:r>
              <a:rPr lang="en-GB" sz="700" spc="-5">
                <a:latin typeface="Arial"/>
                <a:cs typeface="Arial"/>
              </a:rPr>
              <a:t>If</a:t>
            </a:r>
            <a:r>
              <a:rPr lang="en-GB" sz="700" spc="40">
                <a:latin typeface="Arial"/>
                <a:cs typeface="Arial"/>
              </a:rPr>
              <a:t> </a:t>
            </a:r>
            <a:r>
              <a:rPr lang="en-GB" sz="700" spc="-5">
                <a:latin typeface="Arial"/>
                <a:cs typeface="Arial"/>
              </a:rPr>
              <a:t>a</a:t>
            </a:r>
            <a:r>
              <a:rPr lang="en-GB" sz="700" spc="35">
                <a:latin typeface="Arial"/>
                <a:cs typeface="Arial"/>
              </a:rPr>
              <a:t> </a:t>
            </a:r>
            <a:r>
              <a:rPr lang="en-GB" sz="700" spc="-5">
                <a:latin typeface="Arial"/>
                <a:cs typeface="Arial"/>
              </a:rPr>
              <a:t>court </a:t>
            </a:r>
            <a:r>
              <a:rPr lang="en-GB" sz="700">
                <a:latin typeface="Arial"/>
                <a:cs typeface="Arial"/>
              </a:rPr>
              <a:t> </a:t>
            </a:r>
            <a:r>
              <a:rPr lang="en-GB" sz="700" spc="-5">
                <a:latin typeface="Arial"/>
                <a:cs typeface="Arial"/>
              </a:rPr>
              <a:t>or other decision-maker should determine that any provisions of this </a:t>
            </a:r>
            <a:r>
              <a:rPr lang="en-GB" sz="700">
                <a:latin typeface="Arial"/>
                <a:cs typeface="Arial"/>
              </a:rPr>
              <a:t>Agreement </a:t>
            </a:r>
            <a:r>
              <a:rPr lang="en-GB" sz="700" spc="-180">
                <a:latin typeface="Arial"/>
                <a:cs typeface="Arial"/>
              </a:rPr>
              <a:t> </a:t>
            </a:r>
            <a:r>
              <a:rPr lang="en-GB" sz="700" spc="-5">
                <a:latin typeface="Arial"/>
                <a:cs typeface="Arial"/>
              </a:rPr>
              <a:t>is</a:t>
            </a:r>
            <a:r>
              <a:rPr lang="en-GB" sz="700">
                <a:latin typeface="Arial"/>
                <a:cs typeface="Arial"/>
              </a:rPr>
              <a:t> </a:t>
            </a:r>
            <a:r>
              <a:rPr lang="en-GB" sz="700" spc="-5">
                <a:latin typeface="Arial"/>
                <a:cs typeface="Arial"/>
              </a:rPr>
              <a:t>overbroad</a:t>
            </a:r>
            <a:r>
              <a:rPr lang="en-GB" sz="700">
                <a:latin typeface="Arial"/>
                <a:cs typeface="Arial"/>
              </a:rPr>
              <a:t> or</a:t>
            </a:r>
            <a:r>
              <a:rPr lang="en-GB" sz="700" spc="5">
                <a:latin typeface="Arial"/>
                <a:cs typeface="Arial"/>
              </a:rPr>
              <a:t> </a:t>
            </a:r>
            <a:r>
              <a:rPr lang="en-GB" sz="700" spc="-5">
                <a:latin typeface="Arial"/>
                <a:cs typeface="Arial"/>
              </a:rPr>
              <a:t>unreasonable,</a:t>
            </a:r>
            <a:r>
              <a:rPr lang="en-GB" sz="700">
                <a:latin typeface="Arial"/>
                <a:cs typeface="Arial"/>
              </a:rPr>
              <a:t> </a:t>
            </a:r>
            <a:r>
              <a:rPr lang="en-GB" sz="700" spc="-5">
                <a:latin typeface="Arial"/>
                <a:cs typeface="Arial"/>
              </a:rPr>
              <a:t>such</a:t>
            </a:r>
            <a:r>
              <a:rPr lang="en-GB" sz="700">
                <a:latin typeface="Arial"/>
                <a:cs typeface="Arial"/>
              </a:rPr>
              <a:t> </a:t>
            </a:r>
            <a:r>
              <a:rPr lang="en-GB" sz="700" spc="-5">
                <a:latin typeface="Arial"/>
                <a:cs typeface="Arial"/>
              </a:rPr>
              <a:t>provision</a:t>
            </a:r>
            <a:r>
              <a:rPr lang="en-GB" sz="700">
                <a:latin typeface="Arial"/>
                <a:cs typeface="Arial"/>
              </a:rPr>
              <a:t> </a:t>
            </a:r>
            <a:r>
              <a:rPr lang="en-GB" sz="700" spc="-5">
                <a:latin typeface="Arial"/>
                <a:cs typeface="Arial"/>
              </a:rPr>
              <a:t>shall</a:t>
            </a:r>
            <a:r>
              <a:rPr lang="en-GB" sz="700">
                <a:latin typeface="Arial"/>
                <a:cs typeface="Arial"/>
              </a:rPr>
              <a:t> </a:t>
            </a:r>
            <a:r>
              <a:rPr lang="en-GB" sz="700" spc="-5">
                <a:latin typeface="Arial"/>
                <a:cs typeface="Arial"/>
              </a:rPr>
              <a:t>be</a:t>
            </a:r>
            <a:r>
              <a:rPr lang="en-GB" sz="700">
                <a:latin typeface="Arial"/>
                <a:cs typeface="Arial"/>
              </a:rPr>
              <a:t> </a:t>
            </a:r>
            <a:r>
              <a:rPr lang="en-GB" sz="700" spc="-5">
                <a:latin typeface="Arial"/>
                <a:cs typeface="Arial"/>
              </a:rPr>
              <a:t>given</a:t>
            </a:r>
            <a:r>
              <a:rPr lang="en-GB" sz="700">
                <a:latin typeface="Arial"/>
                <a:cs typeface="Arial"/>
              </a:rPr>
              <a:t> </a:t>
            </a:r>
            <a:r>
              <a:rPr lang="en-GB" sz="700" spc="-5">
                <a:latin typeface="Arial"/>
                <a:cs typeface="Arial"/>
              </a:rPr>
              <a:t>effect</a:t>
            </a:r>
            <a:r>
              <a:rPr lang="en-GB" sz="700">
                <a:latin typeface="Arial"/>
                <a:cs typeface="Arial"/>
              </a:rPr>
              <a:t> </a:t>
            </a:r>
            <a:r>
              <a:rPr lang="en-GB" sz="700" spc="-5">
                <a:latin typeface="Arial"/>
                <a:cs typeface="Arial"/>
              </a:rPr>
              <a:t>to</a:t>
            </a:r>
            <a:r>
              <a:rPr lang="en-GB" sz="700">
                <a:latin typeface="Arial"/>
                <a:cs typeface="Arial"/>
              </a:rPr>
              <a:t> </a:t>
            </a:r>
            <a:r>
              <a:rPr lang="en-GB" sz="700" spc="-10">
                <a:latin typeface="Arial"/>
                <a:cs typeface="Arial"/>
              </a:rPr>
              <a:t>the </a:t>
            </a:r>
            <a:r>
              <a:rPr lang="en-GB" sz="700" spc="-5">
                <a:latin typeface="Arial"/>
                <a:cs typeface="Arial"/>
              </a:rPr>
              <a:t> maximum extent possible by narrowing or enforcing </a:t>
            </a:r>
            <a:r>
              <a:rPr lang="en-GB" sz="700">
                <a:latin typeface="Arial"/>
                <a:cs typeface="Arial"/>
              </a:rPr>
              <a:t>in </a:t>
            </a:r>
            <a:r>
              <a:rPr lang="en-GB" sz="700" spc="-5">
                <a:latin typeface="Arial"/>
                <a:cs typeface="Arial"/>
              </a:rPr>
              <a:t>part </a:t>
            </a:r>
            <a:r>
              <a:rPr lang="en-GB" sz="700">
                <a:latin typeface="Arial"/>
                <a:cs typeface="Arial"/>
              </a:rPr>
              <a:t>that </a:t>
            </a:r>
            <a:r>
              <a:rPr lang="en-GB" sz="700" spc="-5">
                <a:latin typeface="Arial"/>
                <a:cs typeface="Arial"/>
              </a:rPr>
              <a:t>aspect of </a:t>
            </a:r>
            <a:r>
              <a:rPr lang="en-GB" sz="700">
                <a:latin typeface="Arial"/>
                <a:cs typeface="Arial"/>
              </a:rPr>
              <a:t>the </a:t>
            </a:r>
            <a:r>
              <a:rPr lang="en-GB" sz="700" spc="5">
                <a:latin typeface="Arial"/>
                <a:cs typeface="Arial"/>
              </a:rPr>
              <a:t> </a:t>
            </a:r>
            <a:r>
              <a:rPr lang="en-GB" sz="700" spc="-5">
                <a:latin typeface="Arial"/>
                <a:cs typeface="Arial"/>
              </a:rPr>
              <a:t>provision</a:t>
            </a:r>
            <a:r>
              <a:rPr lang="en-GB" sz="700" spc="5">
                <a:latin typeface="Arial"/>
                <a:cs typeface="Arial"/>
              </a:rPr>
              <a:t> </a:t>
            </a:r>
            <a:r>
              <a:rPr lang="en-GB" sz="700" spc="-5">
                <a:latin typeface="Arial"/>
                <a:cs typeface="Arial"/>
              </a:rPr>
              <a:t>found</a:t>
            </a:r>
            <a:r>
              <a:rPr lang="en-GB" sz="700" spc="-10">
                <a:latin typeface="Arial"/>
                <a:cs typeface="Arial"/>
              </a:rPr>
              <a:t> </a:t>
            </a:r>
            <a:r>
              <a:rPr lang="en-GB" sz="700" spc="-5">
                <a:latin typeface="Arial"/>
                <a:cs typeface="Arial"/>
              </a:rPr>
              <a:t>overbroad</a:t>
            </a:r>
            <a:r>
              <a:rPr lang="en-GB" sz="700" spc="-10">
                <a:latin typeface="Arial"/>
                <a:cs typeface="Arial"/>
              </a:rPr>
              <a:t> </a:t>
            </a:r>
            <a:r>
              <a:rPr lang="en-GB" sz="700">
                <a:latin typeface="Arial"/>
                <a:cs typeface="Arial"/>
              </a:rPr>
              <a:t>or</a:t>
            </a:r>
            <a:r>
              <a:rPr lang="en-GB" sz="700" spc="-10">
                <a:latin typeface="Arial"/>
                <a:cs typeface="Arial"/>
              </a:rPr>
              <a:t> </a:t>
            </a:r>
            <a:r>
              <a:rPr lang="en-GB" sz="700" spc="-5">
                <a:latin typeface="Arial"/>
                <a:cs typeface="Arial"/>
              </a:rPr>
              <a:t>unreasonable.</a:t>
            </a:r>
            <a:endParaRPr lang="en-GB" sz="700">
              <a:latin typeface="Arial"/>
              <a:cs typeface="Arial"/>
            </a:endParaRPr>
          </a:p>
          <a:p>
            <a:pPr marL="180000" marR="5080" indent="-180000" algn="just">
              <a:spcBef>
                <a:spcPts val="300"/>
              </a:spcBef>
              <a:spcAft>
                <a:spcPts val="300"/>
              </a:spcAft>
              <a:buAutoNum type="arabicPeriod" startAt="46"/>
              <a:tabLst>
                <a:tab pos="193675" algn="l"/>
              </a:tabLst>
            </a:pPr>
            <a:r>
              <a:rPr lang="en-GB" sz="700" spc="-5">
                <a:latin typeface="Arial"/>
                <a:cs typeface="Arial"/>
              </a:rPr>
              <a:t>This Agreement together with any documents annexed hereto or referred </a:t>
            </a:r>
            <a:r>
              <a:rPr lang="en-GB" sz="700">
                <a:latin typeface="Arial"/>
                <a:cs typeface="Arial"/>
              </a:rPr>
              <a:t>to </a:t>
            </a:r>
            <a:r>
              <a:rPr lang="en-GB" sz="700" spc="5">
                <a:latin typeface="Arial"/>
                <a:cs typeface="Arial"/>
              </a:rPr>
              <a:t> </a:t>
            </a:r>
            <a:r>
              <a:rPr lang="en-GB" sz="700" spc="-5">
                <a:latin typeface="Arial"/>
                <a:cs typeface="Arial"/>
              </a:rPr>
              <a:t>herein sets out the entire agreement</a:t>
            </a:r>
            <a:r>
              <a:rPr lang="en-GB" sz="700" spc="180">
                <a:latin typeface="Arial"/>
                <a:cs typeface="Arial"/>
              </a:rPr>
              <a:t> </a:t>
            </a:r>
            <a:r>
              <a:rPr lang="en-GB" sz="700" spc="-10">
                <a:latin typeface="Arial"/>
                <a:cs typeface="Arial"/>
              </a:rPr>
              <a:t>and </a:t>
            </a:r>
            <a:r>
              <a:rPr lang="en-GB" sz="700" spc="-5">
                <a:latin typeface="Arial"/>
                <a:cs typeface="Arial"/>
              </a:rPr>
              <a:t>understanding between </a:t>
            </a:r>
            <a:r>
              <a:rPr lang="en-GB" sz="700" spc="-10">
                <a:latin typeface="Arial"/>
                <a:cs typeface="Arial"/>
              </a:rPr>
              <a:t>the </a:t>
            </a:r>
            <a:r>
              <a:rPr lang="en-GB" sz="700" spc="-5">
                <a:latin typeface="Arial"/>
                <a:cs typeface="Arial"/>
              </a:rPr>
              <a:t>parties </a:t>
            </a:r>
            <a:r>
              <a:rPr lang="en-GB" sz="700">
                <a:latin typeface="Arial"/>
                <a:cs typeface="Arial"/>
              </a:rPr>
              <a:t> </a:t>
            </a:r>
            <a:r>
              <a:rPr lang="en-GB" sz="700" spc="-10">
                <a:latin typeface="Arial"/>
                <a:cs typeface="Arial"/>
              </a:rPr>
              <a:t>and</a:t>
            </a:r>
            <a:r>
              <a:rPr lang="en-GB" sz="700" spc="180">
                <a:latin typeface="Arial"/>
                <a:cs typeface="Arial"/>
              </a:rPr>
              <a:t> </a:t>
            </a:r>
            <a:r>
              <a:rPr lang="en-GB" sz="700" spc="-5">
                <a:latin typeface="Arial"/>
                <a:cs typeface="Arial"/>
              </a:rPr>
              <a:t>supersedes</a:t>
            </a:r>
            <a:r>
              <a:rPr lang="en-GB" sz="700">
                <a:latin typeface="Arial"/>
                <a:cs typeface="Arial"/>
              </a:rPr>
              <a:t> </a:t>
            </a:r>
            <a:r>
              <a:rPr lang="en-GB" sz="700" spc="-5">
                <a:latin typeface="Arial"/>
                <a:cs typeface="Arial"/>
              </a:rPr>
              <a:t>all</a:t>
            </a:r>
            <a:r>
              <a:rPr lang="en-GB" sz="700">
                <a:latin typeface="Arial"/>
                <a:cs typeface="Arial"/>
              </a:rPr>
              <a:t> </a:t>
            </a:r>
            <a:r>
              <a:rPr lang="en-GB" sz="700" spc="-5">
                <a:latin typeface="Arial"/>
                <a:cs typeface="Arial"/>
              </a:rPr>
              <a:t>prior</a:t>
            </a:r>
            <a:r>
              <a:rPr lang="en-GB" sz="700">
                <a:latin typeface="Arial"/>
                <a:cs typeface="Arial"/>
              </a:rPr>
              <a:t> </a:t>
            </a:r>
            <a:r>
              <a:rPr lang="en-GB" sz="700" spc="-5">
                <a:latin typeface="Arial"/>
                <a:cs typeface="Arial"/>
              </a:rPr>
              <a:t>agreements,</a:t>
            </a:r>
            <a:r>
              <a:rPr lang="en-GB" sz="700">
                <a:latin typeface="Arial"/>
                <a:cs typeface="Arial"/>
              </a:rPr>
              <a:t> </a:t>
            </a:r>
            <a:r>
              <a:rPr lang="en-GB" sz="700" spc="-5">
                <a:latin typeface="Arial"/>
                <a:cs typeface="Arial"/>
              </a:rPr>
              <a:t>understandings</a:t>
            </a:r>
            <a:r>
              <a:rPr lang="en-GB" sz="700">
                <a:latin typeface="Arial"/>
                <a:cs typeface="Arial"/>
              </a:rPr>
              <a:t> or</a:t>
            </a:r>
            <a:r>
              <a:rPr lang="en-GB" sz="700" spc="190">
                <a:latin typeface="Arial"/>
                <a:cs typeface="Arial"/>
              </a:rPr>
              <a:t> </a:t>
            </a:r>
            <a:r>
              <a:rPr lang="en-GB" sz="700" spc="-5">
                <a:latin typeface="Arial"/>
                <a:cs typeface="Arial"/>
              </a:rPr>
              <a:t>arrangements </a:t>
            </a:r>
            <a:r>
              <a:rPr lang="en-GB" sz="700">
                <a:latin typeface="Arial"/>
                <a:cs typeface="Arial"/>
              </a:rPr>
              <a:t> </a:t>
            </a:r>
            <a:r>
              <a:rPr lang="en-GB" sz="700" spc="-5">
                <a:latin typeface="Arial"/>
                <a:cs typeface="Arial"/>
              </a:rPr>
              <a:t>(whether oral </a:t>
            </a:r>
            <a:r>
              <a:rPr lang="en-GB" sz="700">
                <a:latin typeface="Arial"/>
                <a:cs typeface="Arial"/>
              </a:rPr>
              <a:t>or </a:t>
            </a:r>
            <a:r>
              <a:rPr lang="en-GB" sz="700" spc="-5">
                <a:latin typeface="Arial"/>
                <a:cs typeface="Arial"/>
              </a:rPr>
              <a:t>written) in respect of the subject matter of this Agreement and </a:t>
            </a:r>
            <a:r>
              <a:rPr lang="en-GB" sz="700">
                <a:latin typeface="Arial"/>
                <a:cs typeface="Arial"/>
              </a:rPr>
              <a:t> </a:t>
            </a:r>
            <a:r>
              <a:rPr lang="en-GB" sz="700" spc="-5">
                <a:latin typeface="Arial"/>
                <a:cs typeface="Arial"/>
              </a:rPr>
              <a:t>shall</a:t>
            </a:r>
            <a:r>
              <a:rPr lang="en-GB" sz="700" spc="10">
                <a:latin typeface="Arial"/>
                <a:cs typeface="Arial"/>
              </a:rPr>
              <a:t> </a:t>
            </a:r>
            <a:r>
              <a:rPr lang="en-GB" sz="700" spc="-10">
                <a:latin typeface="Arial"/>
                <a:cs typeface="Arial"/>
              </a:rPr>
              <a:t>not</a:t>
            </a:r>
            <a:r>
              <a:rPr lang="en-GB" sz="700" spc="5">
                <a:latin typeface="Arial"/>
                <a:cs typeface="Arial"/>
              </a:rPr>
              <a:t> </a:t>
            </a:r>
            <a:r>
              <a:rPr lang="en-GB" sz="700" spc="-5">
                <a:latin typeface="Arial"/>
                <a:cs typeface="Arial"/>
              </a:rPr>
              <a:t>be</a:t>
            </a:r>
            <a:r>
              <a:rPr lang="en-GB" sz="700" spc="5">
                <a:latin typeface="Arial"/>
                <a:cs typeface="Arial"/>
              </a:rPr>
              <a:t> </a:t>
            </a:r>
            <a:r>
              <a:rPr lang="en-GB" sz="700" spc="-5">
                <a:latin typeface="Arial"/>
                <a:cs typeface="Arial"/>
              </a:rPr>
              <a:t>modified</a:t>
            </a:r>
            <a:r>
              <a:rPr lang="en-GB" sz="700" spc="5">
                <a:latin typeface="Arial"/>
                <a:cs typeface="Arial"/>
              </a:rPr>
              <a:t> </a:t>
            </a:r>
            <a:r>
              <a:rPr lang="en-GB" sz="700" spc="-5">
                <a:latin typeface="Arial"/>
                <a:cs typeface="Arial"/>
              </a:rPr>
              <a:t>except </a:t>
            </a:r>
            <a:r>
              <a:rPr lang="en-GB" sz="700">
                <a:latin typeface="Arial"/>
                <a:cs typeface="Arial"/>
              </a:rPr>
              <a:t>in</a:t>
            </a:r>
            <a:r>
              <a:rPr lang="en-GB" sz="700" spc="-10">
                <a:latin typeface="Arial"/>
                <a:cs typeface="Arial"/>
              </a:rPr>
              <a:t> </a:t>
            </a:r>
            <a:r>
              <a:rPr lang="en-GB" sz="700" spc="-5">
                <a:latin typeface="Arial"/>
                <a:cs typeface="Arial"/>
              </a:rPr>
              <a:t>a</a:t>
            </a:r>
            <a:r>
              <a:rPr lang="en-GB" sz="700" spc="5">
                <a:latin typeface="Arial"/>
                <a:cs typeface="Arial"/>
              </a:rPr>
              <a:t> </a:t>
            </a:r>
            <a:r>
              <a:rPr lang="en-GB" sz="700" spc="-5">
                <a:latin typeface="Arial"/>
                <a:cs typeface="Arial"/>
              </a:rPr>
              <a:t>writing</a:t>
            </a:r>
            <a:r>
              <a:rPr lang="en-GB" sz="700" spc="5">
                <a:latin typeface="Arial"/>
                <a:cs typeface="Arial"/>
              </a:rPr>
              <a:t> </a:t>
            </a:r>
            <a:r>
              <a:rPr lang="en-GB" sz="700" spc="-5">
                <a:latin typeface="Arial"/>
                <a:cs typeface="Arial"/>
              </a:rPr>
              <a:t>signed</a:t>
            </a:r>
            <a:r>
              <a:rPr lang="en-GB" sz="700" spc="10">
                <a:latin typeface="Arial"/>
                <a:cs typeface="Arial"/>
              </a:rPr>
              <a:t> </a:t>
            </a:r>
            <a:r>
              <a:rPr lang="en-GB" sz="700" spc="-5">
                <a:latin typeface="Arial"/>
                <a:cs typeface="Arial"/>
              </a:rPr>
              <a:t>by</a:t>
            </a:r>
            <a:r>
              <a:rPr lang="en-GB" sz="700" spc="5">
                <a:latin typeface="Arial"/>
                <a:cs typeface="Arial"/>
              </a:rPr>
              <a:t> </a:t>
            </a:r>
            <a:r>
              <a:rPr lang="en-GB" sz="700" spc="-5">
                <a:latin typeface="Arial"/>
                <a:cs typeface="Arial"/>
              </a:rPr>
              <a:t>both</a:t>
            </a:r>
            <a:r>
              <a:rPr lang="en-GB" sz="700" spc="-10">
                <a:latin typeface="Arial"/>
                <a:cs typeface="Arial"/>
              </a:rPr>
              <a:t> </a:t>
            </a:r>
            <a:r>
              <a:rPr lang="en-GB" sz="700" spc="-5">
                <a:latin typeface="Arial"/>
                <a:cs typeface="Arial"/>
              </a:rPr>
              <a:t>parties.</a:t>
            </a:r>
            <a:endParaRPr lang="en-GB" sz="700">
              <a:latin typeface="Arial"/>
              <a:cs typeface="Arial"/>
            </a:endParaRPr>
          </a:p>
          <a:p>
            <a:pPr marL="180000" marR="6350" indent="-180000" algn="just">
              <a:spcBef>
                <a:spcPts val="300"/>
              </a:spcBef>
              <a:spcAft>
                <a:spcPts val="300"/>
              </a:spcAft>
              <a:buFont typeface="Arial"/>
              <a:buAutoNum type="arabicPeriod" startAt="46"/>
              <a:tabLst>
                <a:tab pos="193675" algn="l"/>
              </a:tabLst>
            </a:pPr>
            <a:r>
              <a:rPr lang="en-GB" sz="700" spc="-5">
                <a:latin typeface="Arial"/>
                <a:cs typeface="Arial"/>
              </a:rPr>
              <a:t>These T&amp;Cs shall</a:t>
            </a:r>
            <a:r>
              <a:rPr lang="en-GB" sz="700" spc="180">
                <a:latin typeface="Arial"/>
                <a:cs typeface="Arial"/>
              </a:rPr>
              <a:t> </a:t>
            </a:r>
            <a:r>
              <a:rPr lang="en-GB" sz="700" spc="-5">
                <a:latin typeface="Arial"/>
                <a:cs typeface="Arial"/>
              </a:rPr>
              <a:t>be governed by </a:t>
            </a:r>
            <a:r>
              <a:rPr lang="en-GB" sz="700">
                <a:latin typeface="Arial"/>
                <a:cs typeface="Arial"/>
              </a:rPr>
              <a:t>and </a:t>
            </a:r>
            <a:r>
              <a:rPr lang="en-GB" sz="700" spc="-5">
                <a:latin typeface="Arial"/>
                <a:cs typeface="Arial"/>
              </a:rPr>
              <a:t>construed in accordance with English </a:t>
            </a:r>
            <a:r>
              <a:rPr lang="en-GB" sz="700">
                <a:latin typeface="Arial"/>
                <a:cs typeface="Arial"/>
              </a:rPr>
              <a:t> </a:t>
            </a:r>
            <a:r>
              <a:rPr lang="en-GB" sz="700" spc="-5">
                <a:latin typeface="Arial"/>
                <a:cs typeface="Arial"/>
              </a:rPr>
              <a:t>law and shall</a:t>
            </a:r>
            <a:r>
              <a:rPr lang="en-GB" sz="700" spc="15">
                <a:latin typeface="Arial"/>
                <a:cs typeface="Arial"/>
              </a:rPr>
              <a:t> </a:t>
            </a:r>
            <a:r>
              <a:rPr lang="en-GB" sz="700" spc="-5">
                <a:latin typeface="Arial"/>
                <a:cs typeface="Arial"/>
              </a:rPr>
              <a:t>be</a:t>
            </a:r>
            <a:r>
              <a:rPr lang="en-GB" sz="700" spc="5">
                <a:latin typeface="Arial"/>
                <a:cs typeface="Arial"/>
              </a:rPr>
              <a:t> </a:t>
            </a:r>
            <a:r>
              <a:rPr lang="en-GB" sz="700" spc="-5">
                <a:latin typeface="Arial"/>
                <a:cs typeface="Arial"/>
              </a:rPr>
              <a:t>subject</a:t>
            </a:r>
            <a:r>
              <a:rPr lang="en-GB" sz="700" spc="10">
                <a:latin typeface="Arial"/>
                <a:cs typeface="Arial"/>
              </a:rPr>
              <a:t> </a:t>
            </a:r>
            <a:r>
              <a:rPr lang="en-GB" sz="700" spc="-5">
                <a:latin typeface="Arial"/>
                <a:cs typeface="Arial"/>
              </a:rPr>
              <a:t>to</a:t>
            </a:r>
            <a:r>
              <a:rPr lang="en-GB" sz="700" spc="10">
                <a:latin typeface="Arial"/>
                <a:cs typeface="Arial"/>
              </a:rPr>
              <a:t> </a:t>
            </a:r>
            <a:r>
              <a:rPr lang="en-GB" sz="700" spc="-5">
                <a:latin typeface="Arial"/>
                <a:cs typeface="Arial"/>
              </a:rPr>
              <a:t>the exclusive</a:t>
            </a:r>
            <a:r>
              <a:rPr lang="en-GB" sz="700" spc="-10">
                <a:latin typeface="Arial"/>
                <a:cs typeface="Arial"/>
              </a:rPr>
              <a:t> </a:t>
            </a:r>
            <a:r>
              <a:rPr lang="en-GB" sz="700" spc="-5">
                <a:latin typeface="Arial"/>
                <a:cs typeface="Arial"/>
              </a:rPr>
              <a:t>jurisdiction</a:t>
            </a:r>
            <a:r>
              <a:rPr lang="en-GB" sz="700" spc="10">
                <a:latin typeface="Arial"/>
                <a:cs typeface="Arial"/>
              </a:rPr>
              <a:t> </a:t>
            </a:r>
            <a:r>
              <a:rPr lang="en-GB" sz="700" spc="-5">
                <a:latin typeface="Arial"/>
                <a:cs typeface="Arial"/>
              </a:rPr>
              <a:t>of</a:t>
            </a:r>
            <a:r>
              <a:rPr lang="en-GB" sz="700" spc="10">
                <a:latin typeface="Arial"/>
                <a:cs typeface="Arial"/>
              </a:rPr>
              <a:t> </a:t>
            </a:r>
            <a:r>
              <a:rPr lang="en-GB" sz="700" spc="-10">
                <a:latin typeface="Arial"/>
                <a:cs typeface="Arial"/>
              </a:rPr>
              <a:t>the</a:t>
            </a:r>
            <a:r>
              <a:rPr lang="en-GB" sz="700" spc="10">
                <a:latin typeface="Arial"/>
                <a:cs typeface="Arial"/>
              </a:rPr>
              <a:t> </a:t>
            </a:r>
            <a:r>
              <a:rPr lang="en-GB" sz="700" spc="-5">
                <a:latin typeface="Arial"/>
                <a:cs typeface="Arial"/>
              </a:rPr>
              <a:t>courts</a:t>
            </a:r>
            <a:r>
              <a:rPr lang="en-GB" sz="700" spc="5">
                <a:latin typeface="Arial"/>
                <a:cs typeface="Arial"/>
              </a:rPr>
              <a:t> </a:t>
            </a:r>
            <a:r>
              <a:rPr lang="en-GB" sz="700" spc="-5">
                <a:latin typeface="Arial"/>
                <a:cs typeface="Arial"/>
              </a:rPr>
              <a:t>of</a:t>
            </a:r>
            <a:r>
              <a:rPr lang="en-GB" sz="700" spc="10">
                <a:latin typeface="Arial"/>
                <a:cs typeface="Arial"/>
              </a:rPr>
              <a:t> </a:t>
            </a:r>
            <a:r>
              <a:rPr lang="en-GB" sz="700" spc="-5">
                <a:latin typeface="Arial"/>
                <a:cs typeface="Arial"/>
              </a:rPr>
              <a:t>England.</a:t>
            </a:r>
            <a:endParaRPr lang="en-GB" sz="700">
              <a:latin typeface="Arial"/>
              <a:cs typeface="Arial"/>
            </a:endParaRPr>
          </a:p>
          <a:p>
            <a:pPr marL="180000" marR="6350" indent="-180000" algn="just">
              <a:spcBef>
                <a:spcPts val="300"/>
              </a:spcBef>
              <a:spcAft>
                <a:spcPts val="300"/>
              </a:spcAft>
              <a:buAutoNum type="arabicPeriod" startAt="35"/>
              <a:tabLst>
                <a:tab pos="193040" algn="l"/>
              </a:tabLst>
            </a:pPr>
            <a:endParaRPr lang="en-GB" sz="700" spc="-5">
              <a:latin typeface="Arial"/>
              <a:cs typeface="Arial"/>
            </a:endParaRPr>
          </a:p>
          <a:p>
            <a:pPr marL="180000" marR="5080" indent="-180000" algn="just">
              <a:spcBef>
                <a:spcPts val="300"/>
              </a:spcBef>
              <a:spcAft>
                <a:spcPts val="300"/>
              </a:spcAft>
              <a:buAutoNum type="arabicPeriod" startAt="36"/>
              <a:tabLst>
                <a:tab pos="193040" algn="l"/>
              </a:tabLst>
            </a:pPr>
            <a:endParaRPr lang="en-GB" sz="700">
              <a:latin typeface="Arial"/>
              <a:cs typeface="Arial"/>
            </a:endParaRPr>
          </a:p>
        </p:txBody>
      </p:sp>
    </p:spTree>
    <p:extLst>
      <p:ext uri="{BB962C8B-B14F-4D97-AF65-F5344CB8AC3E}">
        <p14:creationId xmlns:p14="http://schemas.microsoft.com/office/powerpoint/2010/main" val="3228484939"/>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image" Target="../media/image1.png"/><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67.xml"/><Relationship Id="rId18" Type="http://schemas.openxmlformats.org/officeDocument/2006/relationships/slideLayout" Target="../slideLayouts/slideLayout72.xml"/><Relationship Id="rId26" Type="http://schemas.openxmlformats.org/officeDocument/2006/relationships/slideLayout" Target="../slideLayouts/slideLayout80.xml"/><Relationship Id="rId39" Type="http://schemas.openxmlformats.org/officeDocument/2006/relationships/slideLayout" Target="../slideLayouts/slideLayout93.xml"/><Relationship Id="rId21" Type="http://schemas.openxmlformats.org/officeDocument/2006/relationships/slideLayout" Target="../slideLayouts/slideLayout75.xml"/><Relationship Id="rId34" Type="http://schemas.openxmlformats.org/officeDocument/2006/relationships/slideLayout" Target="../slideLayouts/slideLayout88.xml"/><Relationship Id="rId42" Type="http://schemas.openxmlformats.org/officeDocument/2006/relationships/slideLayout" Target="../slideLayouts/slideLayout96.xml"/><Relationship Id="rId47" Type="http://schemas.openxmlformats.org/officeDocument/2006/relationships/slideLayout" Target="../slideLayouts/slideLayout101.xml"/><Relationship Id="rId50" Type="http://schemas.openxmlformats.org/officeDocument/2006/relationships/slideLayout" Target="../slideLayouts/slideLayout104.xml"/><Relationship Id="rId7" Type="http://schemas.openxmlformats.org/officeDocument/2006/relationships/slideLayout" Target="../slideLayouts/slideLayout61.xml"/><Relationship Id="rId2" Type="http://schemas.openxmlformats.org/officeDocument/2006/relationships/slideLayout" Target="../slideLayouts/slideLayout56.xml"/><Relationship Id="rId16" Type="http://schemas.openxmlformats.org/officeDocument/2006/relationships/slideLayout" Target="../slideLayouts/slideLayout70.xml"/><Relationship Id="rId29" Type="http://schemas.openxmlformats.org/officeDocument/2006/relationships/slideLayout" Target="../slideLayouts/slideLayout83.xml"/><Relationship Id="rId11" Type="http://schemas.openxmlformats.org/officeDocument/2006/relationships/slideLayout" Target="../slideLayouts/slideLayout65.xml"/><Relationship Id="rId24" Type="http://schemas.openxmlformats.org/officeDocument/2006/relationships/slideLayout" Target="../slideLayouts/slideLayout78.xml"/><Relationship Id="rId32" Type="http://schemas.openxmlformats.org/officeDocument/2006/relationships/slideLayout" Target="../slideLayouts/slideLayout86.xml"/><Relationship Id="rId37" Type="http://schemas.openxmlformats.org/officeDocument/2006/relationships/slideLayout" Target="../slideLayouts/slideLayout91.xml"/><Relationship Id="rId40" Type="http://schemas.openxmlformats.org/officeDocument/2006/relationships/slideLayout" Target="../slideLayouts/slideLayout94.xml"/><Relationship Id="rId45" Type="http://schemas.openxmlformats.org/officeDocument/2006/relationships/slideLayout" Target="../slideLayouts/slideLayout99.xml"/><Relationship Id="rId5" Type="http://schemas.openxmlformats.org/officeDocument/2006/relationships/slideLayout" Target="../slideLayouts/slideLayout59.xml"/><Relationship Id="rId15" Type="http://schemas.openxmlformats.org/officeDocument/2006/relationships/slideLayout" Target="../slideLayouts/slideLayout69.xml"/><Relationship Id="rId23" Type="http://schemas.openxmlformats.org/officeDocument/2006/relationships/slideLayout" Target="../slideLayouts/slideLayout77.xml"/><Relationship Id="rId28" Type="http://schemas.openxmlformats.org/officeDocument/2006/relationships/slideLayout" Target="../slideLayouts/slideLayout82.xml"/><Relationship Id="rId36" Type="http://schemas.openxmlformats.org/officeDocument/2006/relationships/slideLayout" Target="../slideLayouts/slideLayout90.xml"/><Relationship Id="rId49" Type="http://schemas.openxmlformats.org/officeDocument/2006/relationships/slideLayout" Target="../slideLayouts/slideLayout103.xml"/><Relationship Id="rId10" Type="http://schemas.openxmlformats.org/officeDocument/2006/relationships/slideLayout" Target="../slideLayouts/slideLayout64.xml"/><Relationship Id="rId19" Type="http://schemas.openxmlformats.org/officeDocument/2006/relationships/slideLayout" Target="../slideLayouts/slideLayout73.xml"/><Relationship Id="rId31" Type="http://schemas.openxmlformats.org/officeDocument/2006/relationships/slideLayout" Target="../slideLayouts/slideLayout85.xml"/><Relationship Id="rId44" Type="http://schemas.openxmlformats.org/officeDocument/2006/relationships/slideLayout" Target="../slideLayouts/slideLayout98.xml"/><Relationship Id="rId52" Type="http://schemas.openxmlformats.org/officeDocument/2006/relationships/image" Target="../media/image1.png"/><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slideLayout" Target="../slideLayouts/slideLayout68.xml"/><Relationship Id="rId22" Type="http://schemas.openxmlformats.org/officeDocument/2006/relationships/slideLayout" Target="../slideLayouts/slideLayout76.xml"/><Relationship Id="rId27" Type="http://schemas.openxmlformats.org/officeDocument/2006/relationships/slideLayout" Target="../slideLayouts/slideLayout81.xml"/><Relationship Id="rId30" Type="http://schemas.openxmlformats.org/officeDocument/2006/relationships/slideLayout" Target="../slideLayouts/slideLayout84.xml"/><Relationship Id="rId35" Type="http://schemas.openxmlformats.org/officeDocument/2006/relationships/slideLayout" Target="../slideLayouts/slideLayout89.xml"/><Relationship Id="rId43" Type="http://schemas.openxmlformats.org/officeDocument/2006/relationships/slideLayout" Target="../slideLayouts/slideLayout97.xml"/><Relationship Id="rId48" Type="http://schemas.openxmlformats.org/officeDocument/2006/relationships/slideLayout" Target="../slideLayouts/slideLayout102.xml"/><Relationship Id="rId8" Type="http://schemas.openxmlformats.org/officeDocument/2006/relationships/slideLayout" Target="../slideLayouts/slideLayout62.xml"/><Relationship Id="rId51" Type="http://schemas.openxmlformats.org/officeDocument/2006/relationships/theme" Target="../theme/theme2.xml"/><Relationship Id="rId3" Type="http://schemas.openxmlformats.org/officeDocument/2006/relationships/slideLayout" Target="../slideLayouts/slideLayout57.xml"/><Relationship Id="rId12" Type="http://schemas.openxmlformats.org/officeDocument/2006/relationships/slideLayout" Target="../slideLayouts/slideLayout66.xml"/><Relationship Id="rId17" Type="http://schemas.openxmlformats.org/officeDocument/2006/relationships/slideLayout" Target="../slideLayouts/slideLayout71.xml"/><Relationship Id="rId25" Type="http://schemas.openxmlformats.org/officeDocument/2006/relationships/slideLayout" Target="../slideLayouts/slideLayout79.xml"/><Relationship Id="rId33" Type="http://schemas.openxmlformats.org/officeDocument/2006/relationships/slideLayout" Target="../slideLayouts/slideLayout87.xml"/><Relationship Id="rId38" Type="http://schemas.openxmlformats.org/officeDocument/2006/relationships/slideLayout" Target="../slideLayouts/slideLayout92.xml"/><Relationship Id="rId46" Type="http://schemas.openxmlformats.org/officeDocument/2006/relationships/slideLayout" Target="../slideLayouts/slideLayout100.xml"/><Relationship Id="rId20" Type="http://schemas.openxmlformats.org/officeDocument/2006/relationships/slideLayout" Target="../slideLayouts/slideLayout74.xml"/><Relationship Id="rId41" Type="http://schemas.openxmlformats.org/officeDocument/2006/relationships/slideLayout" Target="../slideLayouts/slideLayout95.xml"/><Relationship Id="rId1" Type="http://schemas.openxmlformats.org/officeDocument/2006/relationships/slideLayout" Target="../slideLayouts/slideLayout55.xml"/><Relationship Id="rId6" Type="http://schemas.openxmlformats.org/officeDocument/2006/relationships/slideLayout" Target="../slideLayouts/slideLayout60.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17.xml"/><Relationship Id="rId18" Type="http://schemas.openxmlformats.org/officeDocument/2006/relationships/slideLayout" Target="../slideLayouts/slideLayout122.xml"/><Relationship Id="rId26" Type="http://schemas.openxmlformats.org/officeDocument/2006/relationships/slideLayout" Target="../slideLayouts/slideLayout130.xml"/><Relationship Id="rId39" Type="http://schemas.openxmlformats.org/officeDocument/2006/relationships/slideLayout" Target="../slideLayouts/slideLayout143.xml"/><Relationship Id="rId21" Type="http://schemas.openxmlformats.org/officeDocument/2006/relationships/slideLayout" Target="../slideLayouts/slideLayout125.xml"/><Relationship Id="rId34" Type="http://schemas.openxmlformats.org/officeDocument/2006/relationships/slideLayout" Target="../slideLayouts/slideLayout138.xml"/><Relationship Id="rId42" Type="http://schemas.openxmlformats.org/officeDocument/2006/relationships/slideLayout" Target="../slideLayouts/slideLayout146.xml"/><Relationship Id="rId47" Type="http://schemas.openxmlformats.org/officeDocument/2006/relationships/slideLayout" Target="../slideLayouts/slideLayout151.xml"/><Relationship Id="rId50" Type="http://schemas.openxmlformats.org/officeDocument/2006/relationships/slideLayout" Target="../slideLayouts/slideLayout154.xml"/><Relationship Id="rId55" Type="http://schemas.openxmlformats.org/officeDocument/2006/relationships/slideLayout" Target="../slideLayouts/slideLayout159.xml"/><Relationship Id="rId7" Type="http://schemas.openxmlformats.org/officeDocument/2006/relationships/slideLayout" Target="../slideLayouts/slideLayout111.xml"/><Relationship Id="rId2" Type="http://schemas.openxmlformats.org/officeDocument/2006/relationships/slideLayout" Target="../slideLayouts/slideLayout106.xml"/><Relationship Id="rId16" Type="http://schemas.openxmlformats.org/officeDocument/2006/relationships/slideLayout" Target="../slideLayouts/slideLayout120.xml"/><Relationship Id="rId29" Type="http://schemas.openxmlformats.org/officeDocument/2006/relationships/slideLayout" Target="../slideLayouts/slideLayout133.xml"/><Relationship Id="rId11" Type="http://schemas.openxmlformats.org/officeDocument/2006/relationships/slideLayout" Target="../slideLayouts/slideLayout115.xml"/><Relationship Id="rId24" Type="http://schemas.openxmlformats.org/officeDocument/2006/relationships/slideLayout" Target="../slideLayouts/slideLayout128.xml"/><Relationship Id="rId32" Type="http://schemas.openxmlformats.org/officeDocument/2006/relationships/slideLayout" Target="../slideLayouts/slideLayout136.xml"/><Relationship Id="rId37" Type="http://schemas.openxmlformats.org/officeDocument/2006/relationships/slideLayout" Target="../slideLayouts/slideLayout141.xml"/><Relationship Id="rId40" Type="http://schemas.openxmlformats.org/officeDocument/2006/relationships/slideLayout" Target="../slideLayouts/slideLayout144.xml"/><Relationship Id="rId45" Type="http://schemas.openxmlformats.org/officeDocument/2006/relationships/slideLayout" Target="../slideLayouts/slideLayout149.xml"/><Relationship Id="rId53" Type="http://schemas.openxmlformats.org/officeDocument/2006/relationships/slideLayout" Target="../slideLayouts/slideLayout157.xml"/><Relationship Id="rId5" Type="http://schemas.openxmlformats.org/officeDocument/2006/relationships/slideLayout" Target="../slideLayouts/slideLayout109.xml"/><Relationship Id="rId19" Type="http://schemas.openxmlformats.org/officeDocument/2006/relationships/slideLayout" Target="../slideLayouts/slideLayout123.xml"/><Relationship Id="rId4" Type="http://schemas.openxmlformats.org/officeDocument/2006/relationships/slideLayout" Target="../slideLayouts/slideLayout108.xml"/><Relationship Id="rId9" Type="http://schemas.openxmlformats.org/officeDocument/2006/relationships/slideLayout" Target="../slideLayouts/slideLayout113.xml"/><Relationship Id="rId14" Type="http://schemas.openxmlformats.org/officeDocument/2006/relationships/slideLayout" Target="../slideLayouts/slideLayout118.xml"/><Relationship Id="rId22" Type="http://schemas.openxmlformats.org/officeDocument/2006/relationships/slideLayout" Target="../slideLayouts/slideLayout126.xml"/><Relationship Id="rId27" Type="http://schemas.openxmlformats.org/officeDocument/2006/relationships/slideLayout" Target="../slideLayouts/slideLayout131.xml"/><Relationship Id="rId30" Type="http://schemas.openxmlformats.org/officeDocument/2006/relationships/slideLayout" Target="../slideLayouts/slideLayout134.xml"/><Relationship Id="rId35" Type="http://schemas.openxmlformats.org/officeDocument/2006/relationships/slideLayout" Target="../slideLayouts/slideLayout139.xml"/><Relationship Id="rId43" Type="http://schemas.openxmlformats.org/officeDocument/2006/relationships/slideLayout" Target="../slideLayouts/slideLayout147.xml"/><Relationship Id="rId48" Type="http://schemas.openxmlformats.org/officeDocument/2006/relationships/slideLayout" Target="../slideLayouts/slideLayout152.xml"/><Relationship Id="rId56" Type="http://schemas.openxmlformats.org/officeDocument/2006/relationships/theme" Target="../theme/theme3.xml"/><Relationship Id="rId8" Type="http://schemas.openxmlformats.org/officeDocument/2006/relationships/slideLayout" Target="../slideLayouts/slideLayout112.xml"/><Relationship Id="rId51" Type="http://schemas.openxmlformats.org/officeDocument/2006/relationships/slideLayout" Target="../slideLayouts/slideLayout155.xml"/><Relationship Id="rId3" Type="http://schemas.openxmlformats.org/officeDocument/2006/relationships/slideLayout" Target="../slideLayouts/slideLayout107.xml"/><Relationship Id="rId12" Type="http://schemas.openxmlformats.org/officeDocument/2006/relationships/slideLayout" Target="../slideLayouts/slideLayout116.xml"/><Relationship Id="rId17" Type="http://schemas.openxmlformats.org/officeDocument/2006/relationships/slideLayout" Target="../slideLayouts/slideLayout121.xml"/><Relationship Id="rId25" Type="http://schemas.openxmlformats.org/officeDocument/2006/relationships/slideLayout" Target="../slideLayouts/slideLayout129.xml"/><Relationship Id="rId33" Type="http://schemas.openxmlformats.org/officeDocument/2006/relationships/slideLayout" Target="../slideLayouts/slideLayout137.xml"/><Relationship Id="rId38" Type="http://schemas.openxmlformats.org/officeDocument/2006/relationships/slideLayout" Target="../slideLayouts/slideLayout142.xml"/><Relationship Id="rId46" Type="http://schemas.openxmlformats.org/officeDocument/2006/relationships/slideLayout" Target="../slideLayouts/slideLayout150.xml"/><Relationship Id="rId20" Type="http://schemas.openxmlformats.org/officeDocument/2006/relationships/slideLayout" Target="../slideLayouts/slideLayout124.xml"/><Relationship Id="rId41" Type="http://schemas.openxmlformats.org/officeDocument/2006/relationships/slideLayout" Target="../slideLayouts/slideLayout145.xml"/><Relationship Id="rId54" Type="http://schemas.openxmlformats.org/officeDocument/2006/relationships/slideLayout" Target="../slideLayouts/slideLayout158.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15" Type="http://schemas.openxmlformats.org/officeDocument/2006/relationships/slideLayout" Target="../slideLayouts/slideLayout119.xml"/><Relationship Id="rId23" Type="http://schemas.openxmlformats.org/officeDocument/2006/relationships/slideLayout" Target="../slideLayouts/slideLayout127.xml"/><Relationship Id="rId28" Type="http://schemas.openxmlformats.org/officeDocument/2006/relationships/slideLayout" Target="../slideLayouts/slideLayout132.xml"/><Relationship Id="rId36" Type="http://schemas.openxmlformats.org/officeDocument/2006/relationships/slideLayout" Target="../slideLayouts/slideLayout140.xml"/><Relationship Id="rId49" Type="http://schemas.openxmlformats.org/officeDocument/2006/relationships/slideLayout" Target="../slideLayouts/slideLayout153.xml"/><Relationship Id="rId57" Type="http://schemas.openxmlformats.org/officeDocument/2006/relationships/image" Target="../media/image1.png"/><Relationship Id="rId10" Type="http://schemas.openxmlformats.org/officeDocument/2006/relationships/slideLayout" Target="../slideLayouts/slideLayout114.xml"/><Relationship Id="rId31" Type="http://schemas.openxmlformats.org/officeDocument/2006/relationships/slideLayout" Target="../slideLayouts/slideLayout135.xml"/><Relationship Id="rId44" Type="http://schemas.openxmlformats.org/officeDocument/2006/relationships/slideLayout" Target="../slideLayouts/slideLayout148.xml"/><Relationship Id="rId52" Type="http://schemas.openxmlformats.org/officeDocument/2006/relationships/slideLayout" Target="../slideLayouts/slideLayout15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Header" descr="Header">
            <a:extLst>
              <a:ext uri="{FF2B5EF4-FFF2-40B4-BE49-F238E27FC236}">
                <a16:creationId xmlns:a16="http://schemas.microsoft.com/office/drawing/2014/main" id="{451F5451-CC20-46A2-802F-F9D60C2A61E7}"/>
              </a:ext>
            </a:extLst>
          </p:cNvPr>
          <p:cNvSpPr>
            <a:spLocks noGrp="1"/>
          </p:cNvSpPr>
          <p:nvPr>
            <p:ph type="title"/>
          </p:nvPr>
        </p:nvSpPr>
        <p:spPr>
          <a:xfrm>
            <a:off x="335998" y="182467"/>
            <a:ext cx="11519999" cy="576463"/>
          </a:xfrm>
          <a:prstGeom prst="rect">
            <a:avLst/>
          </a:prstGeom>
          <a:noFill/>
        </p:spPr>
        <p:txBody>
          <a:bodyPr vert="horz" wrap="square" lIns="108000" tIns="180000" rIns="108000" bIns="144000" rtlCol="0" anchor="t">
            <a:spAutoFit/>
          </a:bodyPr>
          <a:lstStyle/>
          <a:p>
            <a:pPr marL="0" lvl="0"/>
            <a:r>
              <a:rPr lang="en-GB"/>
              <a:t>Slide title room for two lines</a:t>
            </a:r>
          </a:p>
        </p:txBody>
      </p:sp>
      <p:sp>
        <p:nvSpPr>
          <p:cNvPr id="3" name="Body">
            <a:extLst>
              <a:ext uri="{FF2B5EF4-FFF2-40B4-BE49-F238E27FC236}">
                <a16:creationId xmlns:a16="http://schemas.microsoft.com/office/drawing/2014/main" id="{41F54BE0-878D-4EDE-9290-206FC15489D4}"/>
              </a:ext>
            </a:extLst>
          </p:cNvPr>
          <p:cNvSpPr>
            <a:spLocks noGrp="1"/>
          </p:cNvSpPr>
          <p:nvPr>
            <p:ph type="body" idx="1"/>
          </p:nvPr>
        </p:nvSpPr>
        <p:spPr>
          <a:xfrm>
            <a:off x="335999" y="1468009"/>
            <a:ext cx="11519998" cy="4500000"/>
          </a:xfrm>
          <a:prstGeom prst="rect">
            <a:avLst/>
          </a:prstGeom>
        </p:spPr>
        <p:txBody>
          <a:bodyPr vert="horz" lIns="108000" tIns="0" rIns="108000" bIns="0" rtlCol="0">
            <a:noAutofit/>
          </a:bodyPr>
          <a:lstStyle/>
          <a:p>
            <a:pPr lvl="0"/>
            <a:r>
              <a:rPr lang="en-GB"/>
              <a:t>Click to change the text styles on the slide master</a:t>
            </a:r>
          </a:p>
          <a:p>
            <a:pPr lvl="1"/>
            <a:r>
              <a:rPr lang="en-GB"/>
              <a:t>Text level 1</a:t>
            </a:r>
          </a:p>
          <a:p>
            <a:pPr lvl="2"/>
            <a:r>
              <a:rPr lang="en-GB"/>
              <a:t>Text level 2</a:t>
            </a:r>
          </a:p>
        </p:txBody>
      </p:sp>
      <p:sp>
        <p:nvSpPr>
          <p:cNvPr id="47" name="Slide Number Placeholder 3">
            <a:extLst>
              <a:ext uri="{FF2B5EF4-FFF2-40B4-BE49-F238E27FC236}">
                <a16:creationId xmlns:a16="http://schemas.microsoft.com/office/drawing/2014/main" id="{AF4E2FD1-3B6F-8004-8D57-1238CE211C22}"/>
              </a:ext>
            </a:extLst>
          </p:cNvPr>
          <p:cNvSpPr>
            <a:spLocks noGrp="1"/>
          </p:cNvSpPr>
          <p:nvPr>
            <p:ph type="sldNum" sz="quarter" idx="4"/>
          </p:nvPr>
        </p:nvSpPr>
        <p:spPr>
          <a:xfrm>
            <a:off x="335999" y="6318000"/>
            <a:ext cx="216000" cy="360000"/>
          </a:xfrm>
          <a:prstGeom prst="rect">
            <a:avLst/>
          </a:prstGeom>
          <a:noFill/>
        </p:spPr>
        <p:txBody>
          <a:bodyPr lIns="0" tIns="0" rIns="0" bIns="25200" anchor="b"/>
          <a:lstStyle>
            <a:lvl1pPr algn="l">
              <a:defRPr sz="800" b="1">
                <a:solidFill>
                  <a:srgbClr val="768692"/>
                </a:solidFill>
                <a:latin typeface="+mj-lt"/>
              </a:defRPr>
            </a:lvl1pPr>
          </a:lstStyle>
          <a:p>
            <a:fld id="{D61AABEC-672F-4B68-B914-690DA978312C}" type="slidenum">
              <a:rPr lang="en-GB" smtClean="0"/>
              <a:pPr/>
              <a:t>‹#›</a:t>
            </a:fld>
            <a:endParaRPr lang="en-GB"/>
          </a:p>
        </p:txBody>
      </p:sp>
      <p:sp>
        <p:nvSpPr>
          <p:cNvPr id="48" name="Classification">
            <a:extLst>
              <a:ext uri="{FF2B5EF4-FFF2-40B4-BE49-F238E27FC236}">
                <a16:creationId xmlns:a16="http://schemas.microsoft.com/office/drawing/2014/main" id="{4DEFA83D-F803-5C8C-36C9-08C1B5D30CF3}"/>
              </a:ext>
              <a:ext uri="{C183D7F6-B498-43B3-948B-1728B52AA6E4}">
                <adec:decorative xmlns:adec="http://schemas.microsoft.com/office/drawing/2017/decorative" val="1"/>
              </a:ext>
            </a:extLst>
          </p:cNvPr>
          <p:cNvSpPr txBox="1">
            <a:spLocks/>
          </p:cNvSpPr>
          <p:nvPr userDrawn="1"/>
        </p:nvSpPr>
        <p:spPr>
          <a:xfrm>
            <a:off x="549483" y="6533927"/>
            <a:ext cx="2532745" cy="144073"/>
          </a:xfrm>
          <a:prstGeom prst="rect">
            <a:avLst/>
          </a:prstGeom>
        </p:spPr>
        <p:txBody>
          <a:bodyPr vert="horz" wrap="none" lIns="0" tIns="0" rIns="0" bIns="36000" rtlCol="0" anchor="b">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700">
                <a:solidFill>
                  <a:srgbClr val="768692"/>
                </a:solidFill>
              </a:rPr>
              <a:t>© Ipsos | GPPS National Report | July 2025 | Version 1 | Public</a:t>
            </a:r>
            <a:endParaRPr lang="en-US" sz="700">
              <a:solidFill>
                <a:srgbClr val="768692"/>
              </a:solidFill>
            </a:endParaRPr>
          </a:p>
        </p:txBody>
      </p:sp>
      <p:grpSp>
        <p:nvGrpSpPr>
          <p:cNvPr id="90" name="Group 89">
            <a:extLst>
              <a:ext uri="{FF2B5EF4-FFF2-40B4-BE49-F238E27FC236}">
                <a16:creationId xmlns:a16="http://schemas.microsoft.com/office/drawing/2014/main" id="{DF4EBFA2-65FE-5EDB-AEF2-43AC1ED8C9FA}"/>
              </a:ext>
            </a:extLst>
          </p:cNvPr>
          <p:cNvGrpSpPr>
            <a:grpSpLocks noChangeAspect="1"/>
          </p:cNvGrpSpPr>
          <p:nvPr userDrawn="1"/>
        </p:nvGrpSpPr>
        <p:grpSpPr>
          <a:xfrm>
            <a:off x="8939185" y="6448429"/>
            <a:ext cx="828000" cy="105043"/>
            <a:chOff x="8662471" y="6438874"/>
            <a:chExt cx="851317" cy="108002"/>
          </a:xfrm>
          <a:solidFill>
            <a:schemeClr val="bg1">
              <a:lumMod val="95000"/>
            </a:schemeClr>
          </a:solidFill>
        </p:grpSpPr>
        <p:sp>
          <p:nvSpPr>
            <p:cNvPr id="91" name="Freeform: Shape 90">
              <a:extLst>
                <a:ext uri="{FF2B5EF4-FFF2-40B4-BE49-F238E27FC236}">
                  <a16:creationId xmlns:a16="http://schemas.microsoft.com/office/drawing/2014/main" id="{3881F7CE-BA91-07A3-5D4B-0064C0F3172F}"/>
                </a:ext>
              </a:extLst>
            </p:cNvPr>
            <p:cNvSpPr/>
            <p:nvPr/>
          </p:nvSpPr>
          <p:spPr>
            <a:xfrm rot="2700000">
              <a:off x="8922899" y="6178448"/>
              <a:ext cx="108000" cy="628855"/>
            </a:xfrm>
            <a:custGeom>
              <a:avLst/>
              <a:gdLst>
                <a:gd name="connsiteX0" fmla="*/ 0 w 108000"/>
                <a:gd name="connsiteY0" fmla="*/ 108000 h 628855"/>
                <a:gd name="connsiteX1" fmla="*/ 108000 w 108000"/>
                <a:gd name="connsiteY1" fmla="*/ 0 h 628855"/>
                <a:gd name="connsiteX2" fmla="*/ 107999 w 108000"/>
                <a:gd name="connsiteY2" fmla="*/ 520855 h 628855"/>
                <a:gd name="connsiteX3" fmla="*/ 0 w 108000"/>
                <a:gd name="connsiteY3" fmla="*/ 628855 h 628855"/>
                <a:gd name="connsiteX4" fmla="*/ 0 w 108000"/>
                <a:gd name="connsiteY4" fmla="*/ 108000 h 6288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000" h="628855">
                  <a:moveTo>
                    <a:pt x="0" y="108000"/>
                  </a:moveTo>
                  <a:lnTo>
                    <a:pt x="108000" y="0"/>
                  </a:lnTo>
                  <a:lnTo>
                    <a:pt x="107999" y="520855"/>
                  </a:lnTo>
                  <a:lnTo>
                    <a:pt x="0" y="628855"/>
                  </a:lnTo>
                  <a:lnTo>
                    <a:pt x="0" y="10800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92" name="Freeform: Shape 91">
              <a:extLst>
                <a:ext uri="{FF2B5EF4-FFF2-40B4-BE49-F238E27FC236}">
                  <a16:creationId xmlns:a16="http://schemas.microsoft.com/office/drawing/2014/main" id="{9515F4DF-FBE2-C38D-7229-E9A85CD3D472}"/>
                </a:ext>
              </a:extLst>
            </p:cNvPr>
            <p:cNvSpPr/>
            <p:nvPr/>
          </p:nvSpPr>
          <p:spPr>
            <a:xfrm rot="2700000">
              <a:off x="9145361" y="6178447"/>
              <a:ext cx="108000" cy="628854"/>
            </a:xfrm>
            <a:custGeom>
              <a:avLst/>
              <a:gdLst>
                <a:gd name="connsiteX0" fmla="*/ 0 w 108000"/>
                <a:gd name="connsiteY0" fmla="*/ 108000 h 628854"/>
                <a:gd name="connsiteX1" fmla="*/ 108000 w 108000"/>
                <a:gd name="connsiteY1" fmla="*/ 0 h 628854"/>
                <a:gd name="connsiteX2" fmla="*/ 108000 w 108000"/>
                <a:gd name="connsiteY2" fmla="*/ 520855 h 628854"/>
                <a:gd name="connsiteX3" fmla="*/ 1 w 108000"/>
                <a:gd name="connsiteY3" fmla="*/ 628854 h 628854"/>
                <a:gd name="connsiteX4" fmla="*/ 0 w 108000"/>
                <a:gd name="connsiteY4" fmla="*/ 108000 h 6288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000" h="628854">
                  <a:moveTo>
                    <a:pt x="0" y="108000"/>
                  </a:moveTo>
                  <a:lnTo>
                    <a:pt x="108000" y="0"/>
                  </a:lnTo>
                  <a:lnTo>
                    <a:pt x="108000" y="520855"/>
                  </a:lnTo>
                  <a:lnTo>
                    <a:pt x="1" y="628854"/>
                  </a:lnTo>
                  <a:lnTo>
                    <a:pt x="0" y="10800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grpSp>
      <p:pic>
        <p:nvPicPr>
          <p:cNvPr id="93" name="Ipsos Logo">
            <a:extLst>
              <a:ext uri="{FF2B5EF4-FFF2-40B4-BE49-F238E27FC236}">
                <a16:creationId xmlns:a16="http://schemas.microsoft.com/office/drawing/2014/main" id="{4B51F6D2-0521-15C0-70BF-AF7C2D684CAB}"/>
              </a:ext>
              <a:ext uri="{C183D7F6-B498-43B3-948B-1728B52AA6E4}">
                <adec:decorative xmlns:adec="http://schemas.microsoft.com/office/drawing/2017/decorative" val="1"/>
              </a:ext>
            </a:extLst>
          </p:cNvPr>
          <p:cNvPicPr>
            <a:picLocks noChangeAspect="1"/>
          </p:cNvPicPr>
          <p:nvPr userDrawn="1"/>
        </p:nvPicPr>
        <p:blipFill>
          <a:blip r:embed="rId56">
            <a:extLst>
              <a:ext uri="{28A0092B-C50C-407E-A947-70E740481C1C}">
                <a14:useLocalDpi xmlns:a14="http://schemas.microsoft.com/office/drawing/2010/main" val="0"/>
              </a:ext>
            </a:extLst>
          </a:blip>
          <a:stretch>
            <a:fillRect/>
          </a:stretch>
        </p:blipFill>
        <p:spPr>
          <a:xfrm>
            <a:off x="11589092" y="6426000"/>
            <a:ext cx="277309" cy="252000"/>
          </a:xfrm>
          <a:prstGeom prst="rect">
            <a:avLst/>
          </a:prstGeom>
        </p:spPr>
      </p:pic>
      <p:grpSp>
        <p:nvGrpSpPr>
          <p:cNvPr id="94" name="Group 93">
            <a:extLst>
              <a:ext uri="{FF2B5EF4-FFF2-40B4-BE49-F238E27FC236}">
                <a16:creationId xmlns:a16="http://schemas.microsoft.com/office/drawing/2014/main" id="{B7DDD29E-4A52-9140-AF96-5B3A65F9E2D6}"/>
              </a:ext>
            </a:extLst>
          </p:cNvPr>
          <p:cNvGrpSpPr>
            <a:grpSpLocks noChangeAspect="1"/>
          </p:cNvGrpSpPr>
          <p:nvPr userDrawn="1"/>
        </p:nvGrpSpPr>
        <p:grpSpPr>
          <a:xfrm>
            <a:off x="9864627" y="6462000"/>
            <a:ext cx="1120833" cy="180000"/>
            <a:chOff x="1169988" y="2413000"/>
            <a:chExt cx="8323263" cy="1336675"/>
          </a:xfrm>
          <a:solidFill>
            <a:srgbClr val="0072CE"/>
          </a:solidFill>
        </p:grpSpPr>
        <p:sp>
          <p:nvSpPr>
            <p:cNvPr id="95" name="Freeform 5">
              <a:extLst>
                <a:ext uri="{FF2B5EF4-FFF2-40B4-BE49-F238E27FC236}">
                  <a16:creationId xmlns:a16="http://schemas.microsoft.com/office/drawing/2014/main" id="{B3C71170-04E4-5032-8143-2945A80C8A7E}"/>
                </a:ext>
              </a:extLst>
            </p:cNvPr>
            <p:cNvSpPr>
              <a:spLocks/>
            </p:cNvSpPr>
            <p:nvPr/>
          </p:nvSpPr>
          <p:spPr bwMode="auto">
            <a:xfrm>
              <a:off x="1662113" y="2795588"/>
              <a:ext cx="523875" cy="579438"/>
            </a:xfrm>
            <a:custGeom>
              <a:avLst/>
              <a:gdLst>
                <a:gd name="T0" fmla="*/ 40 w 68"/>
                <a:gd name="T1" fmla="*/ 44 h 74"/>
                <a:gd name="T2" fmla="*/ 53 w 68"/>
                <a:gd name="T3" fmla="*/ 44 h 74"/>
                <a:gd name="T4" fmla="*/ 53 w 68"/>
                <a:gd name="T5" fmla="*/ 56 h 74"/>
                <a:gd name="T6" fmla="*/ 47 w 68"/>
                <a:gd name="T7" fmla="*/ 58 h 74"/>
                <a:gd name="T8" fmla="*/ 38 w 68"/>
                <a:gd name="T9" fmla="*/ 59 h 74"/>
                <a:gd name="T10" fmla="*/ 29 w 68"/>
                <a:gd name="T11" fmla="*/ 58 h 74"/>
                <a:gd name="T12" fmla="*/ 22 w 68"/>
                <a:gd name="T13" fmla="*/ 53 h 74"/>
                <a:gd name="T14" fmla="*/ 18 w 68"/>
                <a:gd name="T15" fmla="*/ 46 h 74"/>
                <a:gd name="T16" fmla="*/ 18 w 68"/>
                <a:gd name="T17" fmla="*/ 28 h 74"/>
                <a:gd name="T18" fmla="*/ 22 w 68"/>
                <a:gd name="T19" fmla="*/ 20 h 74"/>
                <a:gd name="T20" fmla="*/ 29 w 68"/>
                <a:gd name="T21" fmla="*/ 16 h 74"/>
                <a:gd name="T22" fmla="*/ 38 w 68"/>
                <a:gd name="T23" fmla="*/ 14 h 74"/>
                <a:gd name="T24" fmla="*/ 48 w 68"/>
                <a:gd name="T25" fmla="*/ 16 h 74"/>
                <a:gd name="T26" fmla="*/ 55 w 68"/>
                <a:gd name="T27" fmla="*/ 21 h 74"/>
                <a:gd name="T28" fmla="*/ 66 w 68"/>
                <a:gd name="T29" fmla="*/ 9 h 74"/>
                <a:gd name="T30" fmla="*/ 54 w 68"/>
                <a:gd name="T31" fmla="*/ 2 h 74"/>
                <a:gd name="T32" fmla="*/ 38 w 68"/>
                <a:gd name="T33" fmla="*/ 0 h 74"/>
                <a:gd name="T34" fmla="*/ 23 w 68"/>
                <a:gd name="T35" fmla="*/ 2 h 74"/>
                <a:gd name="T36" fmla="*/ 11 w 68"/>
                <a:gd name="T37" fmla="*/ 10 h 74"/>
                <a:gd name="T38" fmla="*/ 3 w 68"/>
                <a:gd name="T39" fmla="*/ 21 h 74"/>
                <a:gd name="T40" fmla="*/ 0 w 68"/>
                <a:gd name="T41" fmla="*/ 37 h 74"/>
                <a:gd name="T42" fmla="*/ 3 w 68"/>
                <a:gd name="T43" fmla="*/ 52 h 74"/>
                <a:gd name="T44" fmla="*/ 11 w 68"/>
                <a:gd name="T45" fmla="*/ 64 h 74"/>
                <a:gd name="T46" fmla="*/ 23 w 68"/>
                <a:gd name="T47" fmla="*/ 71 h 74"/>
                <a:gd name="T48" fmla="*/ 38 w 68"/>
                <a:gd name="T49" fmla="*/ 74 h 74"/>
                <a:gd name="T50" fmla="*/ 53 w 68"/>
                <a:gd name="T51" fmla="*/ 72 h 74"/>
                <a:gd name="T52" fmla="*/ 68 w 68"/>
                <a:gd name="T53" fmla="*/ 67 h 74"/>
                <a:gd name="T54" fmla="*/ 68 w 68"/>
                <a:gd name="T55" fmla="*/ 30 h 74"/>
                <a:gd name="T56" fmla="*/ 40 w 68"/>
                <a:gd name="T57" fmla="*/ 30 h 74"/>
                <a:gd name="T58" fmla="*/ 40 w 68"/>
                <a:gd name="T59" fmla="*/ 44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8" h="74">
                  <a:moveTo>
                    <a:pt x="40" y="44"/>
                  </a:moveTo>
                  <a:cubicBezTo>
                    <a:pt x="53" y="44"/>
                    <a:pt x="53" y="44"/>
                    <a:pt x="53" y="44"/>
                  </a:cubicBezTo>
                  <a:cubicBezTo>
                    <a:pt x="53" y="56"/>
                    <a:pt x="53" y="56"/>
                    <a:pt x="53" y="56"/>
                  </a:cubicBezTo>
                  <a:cubicBezTo>
                    <a:pt x="51" y="57"/>
                    <a:pt x="49" y="58"/>
                    <a:pt x="47" y="58"/>
                  </a:cubicBezTo>
                  <a:cubicBezTo>
                    <a:pt x="44" y="59"/>
                    <a:pt x="41" y="60"/>
                    <a:pt x="38" y="59"/>
                  </a:cubicBezTo>
                  <a:cubicBezTo>
                    <a:pt x="35" y="60"/>
                    <a:pt x="32" y="59"/>
                    <a:pt x="29" y="58"/>
                  </a:cubicBezTo>
                  <a:cubicBezTo>
                    <a:pt x="26" y="57"/>
                    <a:pt x="24" y="55"/>
                    <a:pt x="22" y="53"/>
                  </a:cubicBezTo>
                  <a:cubicBezTo>
                    <a:pt x="20" y="51"/>
                    <a:pt x="19" y="49"/>
                    <a:pt x="18" y="46"/>
                  </a:cubicBezTo>
                  <a:cubicBezTo>
                    <a:pt x="16" y="40"/>
                    <a:pt x="16" y="34"/>
                    <a:pt x="18" y="28"/>
                  </a:cubicBezTo>
                  <a:cubicBezTo>
                    <a:pt x="19" y="25"/>
                    <a:pt x="20" y="23"/>
                    <a:pt x="22" y="20"/>
                  </a:cubicBezTo>
                  <a:cubicBezTo>
                    <a:pt x="24" y="18"/>
                    <a:pt x="26" y="17"/>
                    <a:pt x="29" y="16"/>
                  </a:cubicBezTo>
                  <a:cubicBezTo>
                    <a:pt x="32" y="15"/>
                    <a:pt x="35" y="14"/>
                    <a:pt x="38" y="14"/>
                  </a:cubicBezTo>
                  <a:cubicBezTo>
                    <a:pt x="42" y="14"/>
                    <a:pt x="45" y="14"/>
                    <a:pt x="48" y="16"/>
                  </a:cubicBezTo>
                  <a:cubicBezTo>
                    <a:pt x="51" y="17"/>
                    <a:pt x="53" y="19"/>
                    <a:pt x="55" y="21"/>
                  </a:cubicBezTo>
                  <a:cubicBezTo>
                    <a:pt x="66" y="9"/>
                    <a:pt x="66" y="9"/>
                    <a:pt x="66" y="9"/>
                  </a:cubicBezTo>
                  <a:cubicBezTo>
                    <a:pt x="63" y="5"/>
                    <a:pt x="58" y="3"/>
                    <a:pt x="54" y="2"/>
                  </a:cubicBezTo>
                  <a:cubicBezTo>
                    <a:pt x="49" y="0"/>
                    <a:pt x="43" y="0"/>
                    <a:pt x="38" y="0"/>
                  </a:cubicBezTo>
                  <a:cubicBezTo>
                    <a:pt x="33" y="0"/>
                    <a:pt x="28" y="0"/>
                    <a:pt x="23" y="2"/>
                  </a:cubicBezTo>
                  <a:cubicBezTo>
                    <a:pt x="18" y="4"/>
                    <a:pt x="14" y="6"/>
                    <a:pt x="11" y="10"/>
                  </a:cubicBezTo>
                  <a:cubicBezTo>
                    <a:pt x="7" y="13"/>
                    <a:pt x="5" y="17"/>
                    <a:pt x="3" y="21"/>
                  </a:cubicBezTo>
                  <a:cubicBezTo>
                    <a:pt x="1" y="26"/>
                    <a:pt x="0" y="31"/>
                    <a:pt x="0" y="37"/>
                  </a:cubicBezTo>
                  <a:cubicBezTo>
                    <a:pt x="0" y="42"/>
                    <a:pt x="1" y="47"/>
                    <a:pt x="3" y="52"/>
                  </a:cubicBezTo>
                  <a:cubicBezTo>
                    <a:pt x="5" y="56"/>
                    <a:pt x="7" y="60"/>
                    <a:pt x="11" y="64"/>
                  </a:cubicBezTo>
                  <a:cubicBezTo>
                    <a:pt x="14" y="67"/>
                    <a:pt x="18" y="70"/>
                    <a:pt x="23" y="71"/>
                  </a:cubicBezTo>
                  <a:cubicBezTo>
                    <a:pt x="28" y="73"/>
                    <a:pt x="33" y="74"/>
                    <a:pt x="38" y="74"/>
                  </a:cubicBezTo>
                  <a:cubicBezTo>
                    <a:pt x="43" y="74"/>
                    <a:pt x="48" y="73"/>
                    <a:pt x="53" y="72"/>
                  </a:cubicBezTo>
                  <a:cubicBezTo>
                    <a:pt x="58" y="71"/>
                    <a:pt x="63" y="69"/>
                    <a:pt x="68" y="67"/>
                  </a:cubicBezTo>
                  <a:cubicBezTo>
                    <a:pt x="68" y="30"/>
                    <a:pt x="68" y="30"/>
                    <a:pt x="68" y="30"/>
                  </a:cubicBezTo>
                  <a:cubicBezTo>
                    <a:pt x="40" y="30"/>
                    <a:pt x="40" y="30"/>
                    <a:pt x="40" y="30"/>
                  </a:cubicBezTo>
                  <a:lnTo>
                    <a:pt x="40" y="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6" name="Freeform 6">
              <a:extLst>
                <a:ext uri="{FF2B5EF4-FFF2-40B4-BE49-F238E27FC236}">
                  <a16:creationId xmlns:a16="http://schemas.microsoft.com/office/drawing/2014/main" id="{9394B75E-4115-AA2D-314A-DEDD552DB9F5}"/>
                </a:ext>
              </a:extLst>
            </p:cNvPr>
            <p:cNvSpPr>
              <a:spLocks noEditPoints="1"/>
            </p:cNvSpPr>
            <p:nvPr/>
          </p:nvSpPr>
          <p:spPr bwMode="auto">
            <a:xfrm>
              <a:off x="2255838" y="2803525"/>
              <a:ext cx="415925" cy="555625"/>
            </a:xfrm>
            <a:custGeom>
              <a:avLst/>
              <a:gdLst>
                <a:gd name="T0" fmla="*/ 36 w 54"/>
                <a:gd name="T1" fmla="*/ 26 h 71"/>
                <a:gd name="T2" fmla="*/ 34 w 54"/>
                <a:gd name="T3" fmla="*/ 28 h 71"/>
                <a:gd name="T4" fmla="*/ 31 w 54"/>
                <a:gd name="T5" fmla="*/ 30 h 71"/>
                <a:gd name="T6" fmla="*/ 27 w 54"/>
                <a:gd name="T7" fmla="*/ 30 h 71"/>
                <a:gd name="T8" fmla="*/ 16 w 54"/>
                <a:gd name="T9" fmla="*/ 30 h 71"/>
                <a:gd name="T10" fmla="*/ 16 w 54"/>
                <a:gd name="T11" fmla="*/ 14 h 71"/>
                <a:gd name="T12" fmla="*/ 24 w 54"/>
                <a:gd name="T13" fmla="*/ 14 h 71"/>
                <a:gd name="T14" fmla="*/ 29 w 54"/>
                <a:gd name="T15" fmla="*/ 14 h 71"/>
                <a:gd name="T16" fmla="*/ 33 w 54"/>
                <a:gd name="T17" fmla="*/ 15 h 71"/>
                <a:gd name="T18" fmla="*/ 36 w 54"/>
                <a:gd name="T19" fmla="*/ 17 h 71"/>
                <a:gd name="T20" fmla="*/ 37 w 54"/>
                <a:gd name="T21" fmla="*/ 22 h 71"/>
                <a:gd name="T22" fmla="*/ 36 w 54"/>
                <a:gd name="T23" fmla="*/ 26 h 71"/>
                <a:gd name="T24" fmla="*/ 46 w 54"/>
                <a:gd name="T25" fmla="*/ 5 h 71"/>
                <a:gd name="T26" fmla="*/ 37 w 54"/>
                <a:gd name="T27" fmla="*/ 1 h 71"/>
                <a:gd name="T28" fmla="*/ 27 w 54"/>
                <a:gd name="T29" fmla="*/ 0 h 71"/>
                <a:gd name="T30" fmla="*/ 0 w 54"/>
                <a:gd name="T31" fmla="*/ 0 h 71"/>
                <a:gd name="T32" fmla="*/ 0 w 54"/>
                <a:gd name="T33" fmla="*/ 71 h 71"/>
                <a:gd name="T34" fmla="*/ 16 w 54"/>
                <a:gd name="T35" fmla="*/ 71 h 71"/>
                <a:gd name="T36" fmla="*/ 16 w 54"/>
                <a:gd name="T37" fmla="*/ 43 h 71"/>
                <a:gd name="T38" fmla="*/ 27 w 54"/>
                <a:gd name="T39" fmla="*/ 43 h 71"/>
                <a:gd name="T40" fmla="*/ 38 w 54"/>
                <a:gd name="T41" fmla="*/ 42 h 71"/>
                <a:gd name="T42" fmla="*/ 46 w 54"/>
                <a:gd name="T43" fmla="*/ 39 h 71"/>
                <a:gd name="T44" fmla="*/ 52 w 54"/>
                <a:gd name="T45" fmla="*/ 32 h 71"/>
                <a:gd name="T46" fmla="*/ 54 w 54"/>
                <a:gd name="T47" fmla="*/ 22 h 71"/>
                <a:gd name="T48" fmla="*/ 51 w 54"/>
                <a:gd name="T49" fmla="*/ 11 h 71"/>
                <a:gd name="T50" fmla="*/ 46 w 54"/>
                <a:gd name="T51" fmla="*/ 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4" h="71">
                  <a:moveTo>
                    <a:pt x="36" y="26"/>
                  </a:moveTo>
                  <a:cubicBezTo>
                    <a:pt x="36" y="27"/>
                    <a:pt x="35" y="28"/>
                    <a:pt x="34" y="28"/>
                  </a:cubicBezTo>
                  <a:cubicBezTo>
                    <a:pt x="33" y="29"/>
                    <a:pt x="32" y="30"/>
                    <a:pt x="31" y="30"/>
                  </a:cubicBezTo>
                  <a:cubicBezTo>
                    <a:pt x="29" y="30"/>
                    <a:pt x="28" y="30"/>
                    <a:pt x="27" y="30"/>
                  </a:cubicBezTo>
                  <a:cubicBezTo>
                    <a:pt x="16" y="30"/>
                    <a:pt x="16" y="30"/>
                    <a:pt x="16" y="30"/>
                  </a:cubicBezTo>
                  <a:cubicBezTo>
                    <a:pt x="16" y="14"/>
                    <a:pt x="16" y="14"/>
                    <a:pt x="16" y="14"/>
                  </a:cubicBezTo>
                  <a:cubicBezTo>
                    <a:pt x="24" y="14"/>
                    <a:pt x="24" y="14"/>
                    <a:pt x="24" y="14"/>
                  </a:cubicBezTo>
                  <a:cubicBezTo>
                    <a:pt x="26" y="14"/>
                    <a:pt x="27" y="14"/>
                    <a:pt x="29" y="14"/>
                  </a:cubicBezTo>
                  <a:cubicBezTo>
                    <a:pt x="30" y="14"/>
                    <a:pt x="32" y="14"/>
                    <a:pt x="33" y="15"/>
                  </a:cubicBezTo>
                  <a:cubicBezTo>
                    <a:pt x="34" y="15"/>
                    <a:pt x="35" y="16"/>
                    <a:pt x="36" y="17"/>
                  </a:cubicBezTo>
                  <a:cubicBezTo>
                    <a:pt x="37" y="19"/>
                    <a:pt x="37" y="20"/>
                    <a:pt x="37" y="22"/>
                  </a:cubicBezTo>
                  <a:cubicBezTo>
                    <a:pt x="37" y="23"/>
                    <a:pt x="37" y="25"/>
                    <a:pt x="36" y="26"/>
                  </a:cubicBezTo>
                  <a:moveTo>
                    <a:pt x="46" y="5"/>
                  </a:moveTo>
                  <a:cubicBezTo>
                    <a:pt x="43" y="3"/>
                    <a:pt x="40" y="2"/>
                    <a:pt x="37" y="1"/>
                  </a:cubicBezTo>
                  <a:cubicBezTo>
                    <a:pt x="34" y="1"/>
                    <a:pt x="30" y="0"/>
                    <a:pt x="27" y="0"/>
                  </a:cubicBezTo>
                  <a:cubicBezTo>
                    <a:pt x="0" y="0"/>
                    <a:pt x="0" y="0"/>
                    <a:pt x="0" y="0"/>
                  </a:cubicBezTo>
                  <a:cubicBezTo>
                    <a:pt x="0" y="71"/>
                    <a:pt x="0" y="71"/>
                    <a:pt x="0" y="71"/>
                  </a:cubicBezTo>
                  <a:cubicBezTo>
                    <a:pt x="16" y="71"/>
                    <a:pt x="16" y="71"/>
                    <a:pt x="16" y="71"/>
                  </a:cubicBezTo>
                  <a:cubicBezTo>
                    <a:pt x="16" y="43"/>
                    <a:pt x="16" y="43"/>
                    <a:pt x="16" y="43"/>
                  </a:cubicBezTo>
                  <a:cubicBezTo>
                    <a:pt x="27" y="43"/>
                    <a:pt x="27" y="43"/>
                    <a:pt x="27" y="43"/>
                  </a:cubicBezTo>
                  <a:cubicBezTo>
                    <a:pt x="31" y="44"/>
                    <a:pt x="34" y="43"/>
                    <a:pt x="38" y="42"/>
                  </a:cubicBezTo>
                  <a:cubicBezTo>
                    <a:pt x="41" y="42"/>
                    <a:pt x="44" y="41"/>
                    <a:pt x="46" y="39"/>
                  </a:cubicBezTo>
                  <a:cubicBezTo>
                    <a:pt x="48" y="37"/>
                    <a:pt x="50" y="35"/>
                    <a:pt x="52" y="32"/>
                  </a:cubicBezTo>
                  <a:cubicBezTo>
                    <a:pt x="53" y="29"/>
                    <a:pt x="54" y="25"/>
                    <a:pt x="54" y="22"/>
                  </a:cubicBezTo>
                  <a:cubicBezTo>
                    <a:pt x="54" y="18"/>
                    <a:pt x="53" y="15"/>
                    <a:pt x="51" y="11"/>
                  </a:cubicBezTo>
                  <a:cubicBezTo>
                    <a:pt x="50" y="9"/>
                    <a:pt x="48" y="6"/>
                    <a:pt x="46" y="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7" name="Freeform 7">
              <a:extLst>
                <a:ext uri="{FF2B5EF4-FFF2-40B4-BE49-F238E27FC236}">
                  <a16:creationId xmlns:a16="http://schemas.microsoft.com/office/drawing/2014/main" id="{B35550BC-7561-8087-F7F4-2F2C4751F784}"/>
                </a:ext>
              </a:extLst>
            </p:cNvPr>
            <p:cNvSpPr>
              <a:spLocks noEditPoints="1"/>
            </p:cNvSpPr>
            <p:nvPr/>
          </p:nvSpPr>
          <p:spPr bwMode="auto">
            <a:xfrm>
              <a:off x="2909888" y="2803525"/>
              <a:ext cx="407988" cy="555625"/>
            </a:xfrm>
            <a:custGeom>
              <a:avLst/>
              <a:gdLst>
                <a:gd name="T0" fmla="*/ 36 w 53"/>
                <a:gd name="T1" fmla="*/ 26 h 71"/>
                <a:gd name="T2" fmla="*/ 34 w 53"/>
                <a:gd name="T3" fmla="*/ 28 h 71"/>
                <a:gd name="T4" fmla="*/ 30 w 53"/>
                <a:gd name="T5" fmla="*/ 30 h 71"/>
                <a:gd name="T6" fmla="*/ 26 w 53"/>
                <a:gd name="T7" fmla="*/ 30 h 71"/>
                <a:gd name="T8" fmla="*/ 16 w 53"/>
                <a:gd name="T9" fmla="*/ 30 h 71"/>
                <a:gd name="T10" fmla="*/ 16 w 53"/>
                <a:gd name="T11" fmla="*/ 14 h 71"/>
                <a:gd name="T12" fmla="*/ 24 w 53"/>
                <a:gd name="T13" fmla="*/ 14 h 71"/>
                <a:gd name="T14" fmla="*/ 28 w 53"/>
                <a:gd name="T15" fmla="*/ 14 h 71"/>
                <a:gd name="T16" fmla="*/ 33 w 53"/>
                <a:gd name="T17" fmla="*/ 15 h 71"/>
                <a:gd name="T18" fmla="*/ 36 w 53"/>
                <a:gd name="T19" fmla="*/ 17 h 71"/>
                <a:gd name="T20" fmla="*/ 37 w 53"/>
                <a:gd name="T21" fmla="*/ 22 h 71"/>
                <a:gd name="T22" fmla="*/ 36 w 53"/>
                <a:gd name="T23" fmla="*/ 26 h 71"/>
                <a:gd name="T24" fmla="*/ 51 w 53"/>
                <a:gd name="T25" fmla="*/ 32 h 71"/>
                <a:gd name="T26" fmla="*/ 53 w 53"/>
                <a:gd name="T27" fmla="*/ 22 h 71"/>
                <a:gd name="T28" fmla="*/ 51 w 53"/>
                <a:gd name="T29" fmla="*/ 11 h 71"/>
                <a:gd name="T30" fmla="*/ 45 w 53"/>
                <a:gd name="T31" fmla="*/ 5 h 71"/>
                <a:gd name="T32" fmla="*/ 37 w 53"/>
                <a:gd name="T33" fmla="*/ 1 h 71"/>
                <a:gd name="T34" fmla="*/ 26 w 53"/>
                <a:gd name="T35" fmla="*/ 0 h 71"/>
                <a:gd name="T36" fmla="*/ 0 w 53"/>
                <a:gd name="T37" fmla="*/ 0 h 71"/>
                <a:gd name="T38" fmla="*/ 0 w 53"/>
                <a:gd name="T39" fmla="*/ 71 h 71"/>
                <a:gd name="T40" fmla="*/ 16 w 53"/>
                <a:gd name="T41" fmla="*/ 71 h 71"/>
                <a:gd name="T42" fmla="*/ 16 w 53"/>
                <a:gd name="T43" fmla="*/ 43 h 71"/>
                <a:gd name="T44" fmla="*/ 27 w 53"/>
                <a:gd name="T45" fmla="*/ 43 h 71"/>
                <a:gd name="T46" fmla="*/ 37 w 53"/>
                <a:gd name="T47" fmla="*/ 42 h 71"/>
                <a:gd name="T48" fmla="*/ 46 w 53"/>
                <a:gd name="T49" fmla="*/ 39 h 71"/>
                <a:gd name="T50" fmla="*/ 51 w 53"/>
                <a:gd name="T51"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3" h="71">
                  <a:moveTo>
                    <a:pt x="36" y="26"/>
                  </a:moveTo>
                  <a:cubicBezTo>
                    <a:pt x="35" y="27"/>
                    <a:pt x="35" y="28"/>
                    <a:pt x="34" y="28"/>
                  </a:cubicBezTo>
                  <a:cubicBezTo>
                    <a:pt x="32" y="29"/>
                    <a:pt x="31" y="30"/>
                    <a:pt x="30" y="30"/>
                  </a:cubicBezTo>
                  <a:cubicBezTo>
                    <a:pt x="29" y="30"/>
                    <a:pt x="27" y="30"/>
                    <a:pt x="26" y="30"/>
                  </a:cubicBezTo>
                  <a:cubicBezTo>
                    <a:pt x="16" y="30"/>
                    <a:pt x="16" y="30"/>
                    <a:pt x="16" y="30"/>
                  </a:cubicBezTo>
                  <a:cubicBezTo>
                    <a:pt x="16" y="14"/>
                    <a:pt x="16" y="14"/>
                    <a:pt x="16" y="14"/>
                  </a:cubicBezTo>
                  <a:cubicBezTo>
                    <a:pt x="24" y="14"/>
                    <a:pt x="24" y="14"/>
                    <a:pt x="24" y="14"/>
                  </a:cubicBezTo>
                  <a:cubicBezTo>
                    <a:pt x="25" y="14"/>
                    <a:pt x="27" y="14"/>
                    <a:pt x="28" y="14"/>
                  </a:cubicBezTo>
                  <a:cubicBezTo>
                    <a:pt x="30" y="14"/>
                    <a:pt x="31" y="14"/>
                    <a:pt x="33" y="15"/>
                  </a:cubicBezTo>
                  <a:cubicBezTo>
                    <a:pt x="34" y="15"/>
                    <a:pt x="35" y="16"/>
                    <a:pt x="36" y="17"/>
                  </a:cubicBezTo>
                  <a:cubicBezTo>
                    <a:pt x="37" y="19"/>
                    <a:pt x="37" y="20"/>
                    <a:pt x="37" y="22"/>
                  </a:cubicBezTo>
                  <a:cubicBezTo>
                    <a:pt x="37" y="23"/>
                    <a:pt x="37" y="25"/>
                    <a:pt x="36" y="26"/>
                  </a:cubicBezTo>
                  <a:moveTo>
                    <a:pt x="51" y="32"/>
                  </a:moveTo>
                  <a:cubicBezTo>
                    <a:pt x="53" y="29"/>
                    <a:pt x="53" y="25"/>
                    <a:pt x="53" y="22"/>
                  </a:cubicBezTo>
                  <a:cubicBezTo>
                    <a:pt x="53" y="18"/>
                    <a:pt x="53" y="14"/>
                    <a:pt x="51" y="11"/>
                  </a:cubicBezTo>
                  <a:cubicBezTo>
                    <a:pt x="50" y="9"/>
                    <a:pt x="48" y="6"/>
                    <a:pt x="45" y="5"/>
                  </a:cubicBezTo>
                  <a:cubicBezTo>
                    <a:pt x="43" y="3"/>
                    <a:pt x="40" y="2"/>
                    <a:pt x="37" y="1"/>
                  </a:cubicBezTo>
                  <a:cubicBezTo>
                    <a:pt x="33" y="0"/>
                    <a:pt x="30" y="0"/>
                    <a:pt x="26" y="0"/>
                  </a:cubicBezTo>
                  <a:cubicBezTo>
                    <a:pt x="0" y="0"/>
                    <a:pt x="0" y="0"/>
                    <a:pt x="0" y="0"/>
                  </a:cubicBezTo>
                  <a:cubicBezTo>
                    <a:pt x="0" y="71"/>
                    <a:pt x="0" y="71"/>
                    <a:pt x="0" y="71"/>
                  </a:cubicBezTo>
                  <a:cubicBezTo>
                    <a:pt x="16" y="71"/>
                    <a:pt x="16" y="71"/>
                    <a:pt x="16" y="71"/>
                  </a:cubicBezTo>
                  <a:cubicBezTo>
                    <a:pt x="16" y="43"/>
                    <a:pt x="16" y="43"/>
                    <a:pt x="16" y="43"/>
                  </a:cubicBezTo>
                  <a:cubicBezTo>
                    <a:pt x="27" y="43"/>
                    <a:pt x="27" y="43"/>
                    <a:pt x="27" y="43"/>
                  </a:cubicBezTo>
                  <a:cubicBezTo>
                    <a:pt x="30" y="44"/>
                    <a:pt x="34" y="43"/>
                    <a:pt x="37" y="42"/>
                  </a:cubicBezTo>
                  <a:cubicBezTo>
                    <a:pt x="40" y="42"/>
                    <a:pt x="43" y="41"/>
                    <a:pt x="46" y="39"/>
                  </a:cubicBezTo>
                  <a:cubicBezTo>
                    <a:pt x="48" y="37"/>
                    <a:pt x="50" y="35"/>
                    <a:pt x="51" y="3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8" name="Freeform 8">
              <a:extLst>
                <a:ext uri="{FF2B5EF4-FFF2-40B4-BE49-F238E27FC236}">
                  <a16:creationId xmlns:a16="http://schemas.microsoft.com/office/drawing/2014/main" id="{1A0A256A-C2E8-1AEE-52C6-10F4813F48B9}"/>
                </a:ext>
              </a:extLst>
            </p:cNvPr>
            <p:cNvSpPr>
              <a:spLocks noEditPoints="1"/>
            </p:cNvSpPr>
            <p:nvPr/>
          </p:nvSpPr>
          <p:spPr bwMode="auto">
            <a:xfrm>
              <a:off x="3249613" y="2803525"/>
              <a:ext cx="568325" cy="555625"/>
            </a:xfrm>
            <a:custGeom>
              <a:avLst/>
              <a:gdLst>
                <a:gd name="T0" fmla="*/ 135 w 358"/>
                <a:gd name="T1" fmla="*/ 212 h 350"/>
                <a:gd name="T2" fmla="*/ 179 w 358"/>
                <a:gd name="T3" fmla="*/ 104 h 350"/>
                <a:gd name="T4" fmla="*/ 223 w 358"/>
                <a:gd name="T5" fmla="*/ 212 h 350"/>
                <a:gd name="T6" fmla="*/ 135 w 358"/>
                <a:gd name="T7" fmla="*/ 212 h 350"/>
                <a:gd name="T8" fmla="*/ 150 w 358"/>
                <a:gd name="T9" fmla="*/ 0 h 350"/>
                <a:gd name="T10" fmla="*/ 0 w 358"/>
                <a:gd name="T11" fmla="*/ 350 h 350"/>
                <a:gd name="T12" fmla="*/ 82 w 358"/>
                <a:gd name="T13" fmla="*/ 350 h 350"/>
                <a:gd name="T14" fmla="*/ 111 w 358"/>
                <a:gd name="T15" fmla="*/ 276 h 350"/>
                <a:gd name="T16" fmla="*/ 247 w 358"/>
                <a:gd name="T17" fmla="*/ 276 h 350"/>
                <a:gd name="T18" fmla="*/ 276 w 358"/>
                <a:gd name="T19" fmla="*/ 350 h 350"/>
                <a:gd name="T20" fmla="*/ 358 w 358"/>
                <a:gd name="T21" fmla="*/ 350 h 350"/>
                <a:gd name="T22" fmla="*/ 213 w 358"/>
                <a:gd name="T23" fmla="*/ 0 h 350"/>
                <a:gd name="T24" fmla="*/ 150 w 358"/>
                <a:gd name="T25" fmla="*/ 0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58" h="350">
                  <a:moveTo>
                    <a:pt x="135" y="212"/>
                  </a:moveTo>
                  <a:lnTo>
                    <a:pt x="179" y="104"/>
                  </a:lnTo>
                  <a:lnTo>
                    <a:pt x="223" y="212"/>
                  </a:lnTo>
                  <a:lnTo>
                    <a:pt x="135" y="212"/>
                  </a:lnTo>
                  <a:close/>
                  <a:moveTo>
                    <a:pt x="150" y="0"/>
                  </a:moveTo>
                  <a:lnTo>
                    <a:pt x="0" y="350"/>
                  </a:lnTo>
                  <a:lnTo>
                    <a:pt x="82" y="350"/>
                  </a:lnTo>
                  <a:lnTo>
                    <a:pt x="111" y="276"/>
                  </a:lnTo>
                  <a:lnTo>
                    <a:pt x="247" y="276"/>
                  </a:lnTo>
                  <a:lnTo>
                    <a:pt x="276" y="350"/>
                  </a:lnTo>
                  <a:lnTo>
                    <a:pt x="358" y="350"/>
                  </a:lnTo>
                  <a:lnTo>
                    <a:pt x="213" y="0"/>
                  </a:lnTo>
                  <a:lnTo>
                    <a:pt x="15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9" name="Freeform 9">
              <a:extLst>
                <a:ext uri="{FF2B5EF4-FFF2-40B4-BE49-F238E27FC236}">
                  <a16:creationId xmlns:a16="http://schemas.microsoft.com/office/drawing/2014/main" id="{955DD4B5-1760-EA84-7698-0749C1C67ADA}"/>
                </a:ext>
              </a:extLst>
            </p:cNvPr>
            <p:cNvSpPr>
              <a:spLocks/>
            </p:cNvSpPr>
            <p:nvPr/>
          </p:nvSpPr>
          <p:spPr bwMode="auto">
            <a:xfrm>
              <a:off x="3725863" y="2803525"/>
              <a:ext cx="431800" cy="555625"/>
            </a:xfrm>
            <a:custGeom>
              <a:avLst/>
              <a:gdLst>
                <a:gd name="T0" fmla="*/ 0 w 272"/>
                <a:gd name="T1" fmla="*/ 69 h 350"/>
                <a:gd name="T2" fmla="*/ 97 w 272"/>
                <a:gd name="T3" fmla="*/ 69 h 350"/>
                <a:gd name="T4" fmla="*/ 97 w 272"/>
                <a:gd name="T5" fmla="*/ 350 h 350"/>
                <a:gd name="T6" fmla="*/ 175 w 272"/>
                <a:gd name="T7" fmla="*/ 350 h 350"/>
                <a:gd name="T8" fmla="*/ 175 w 272"/>
                <a:gd name="T9" fmla="*/ 69 h 350"/>
                <a:gd name="T10" fmla="*/ 272 w 272"/>
                <a:gd name="T11" fmla="*/ 69 h 350"/>
                <a:gd name="T12" fmla="*/ 272 w 272"/>
                <a:gd name="T13" fmla="*/ 0 h 350"/>
                <a:gd name="T14" fmla="*/ 0 w 272"/>
                <a:gd name="T15" fmla="*/ 0 h 350"/>
                <a:gd name="T16" fmla="*/ 0 w 272"/>
                <a:gd name="T17" fmla="*/ 69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2" h="350">
                  <a:moveTo>
                    <a:pt x="0" y="69"/>
                  </a:moveTo>
                  <a:lnTo>
                    <a:pt x="97" y="69"/>
                  </a:lnTo>
                  <a:lnTo>
                    <a:pt x="97" y="350"/>
                  </a:lnTo>
                  <a:lnTo>
                    <a:pt x="175" y="350"/>
                  </a:lnTo>
                  <a:lnTo>
                    <a:pt x="175" y="69"/>
                  </a:lnTo>
                  <a:lnTo>
                    <a:pt x="272" y="69"/>
                  </a:lnTo>
                  <a:lnTo>
                    <a:pt x="272" y="0"/>
                  </a:lnTo>
                  <a:lnTo>
                    <a:pt x="0" y="0"/>
                  </a:lnTo>
                  <a:lnTo>
                    <a:pt x="0" y="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0" name="Rectangle 10">
              <a:extLst>
                <a:ext uri="{FF2B5EF4-FFF2-40B4-BE49-F238E27FC236}">
                  <a16:creationId xmlns:a16="http://schemas.microsoft.com/office/drawing/2014/main" id="{D0483888-3F90-24A6-185B-AC1F0461375C}"/>
                </a:ext>
              </a:extLst>
            </p:cNvPr>
            <p:cNvSpPr>
              <a:spLocks noChangeArrowheads="1"/>
            </p:cNvSpPr>
            <p:nvPr/>
          </p:nvSpPr>
          <p:spPr bwMode="auto">
            <a:xfrm>
              <a:off x="4219576" y="2803525"/>
              <a:ext cx="114300" cy="555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1" name="Freeform 11">
              <a:extLst>
                <a:ext uri="{FF2B5EF4-FFF2-40B4-BE49-F238E27FC236}">
                  <a16:creationId xmlns:a16="http://schemas.microsoft.com/office/drawing/2014/main" id="{974B1E2A-CD27-DF0D-2DCC-33840350810F}"/>
                </a:ext>
              </a:extLst>
            </p:cNvPr>
            <p:cNvSpPr>
              <a:spLocks/>
            </p:cNvSpPr>
            <p:nvPr/>
          </p:nvSpPr>
          <p:spPr bwMode="auto">
            <a:xfrm>
              <a:off x="4419601" y="2803525"/>
              <a:ext cx="384175" cy="555625"/>
            </a:xfrm>
            <a:custGeom>
              <a:avLst/>
              <a:gdLst>
                <a:gd name="T0" fmla="*/ 72 w 242"/>
                <a:gd name="T1" fmla="*/ 207 h 350"/>
                <a:gd name="T2" fmla="*/ 223 w 242"/>
                <a:gd name="T3" fmla="*/ 207 h 350"/>
                <a:gd name="T4" fmla="*/ 223 w 242"/>
                <a:gd name="T5" fmla="*/ 138 h 350"/>
                <a:gd name="T6" fmla="*/ 72 w 242"/>
                <a:gd name="T7" fmla="*/ 138 h 350"/>
                <a:gd name="T8" fmla="*/ 72 w 242"/>
                <a:gd name="T9" fmla="*/ 74 h 350"/>
                <a:gd name="T10" fmla="*/ 233 w 242"/>
                <a:gd name="T11" fmla="*/ 74 h 350"/>
                <a:gd name="T12" fmla="*/ 233 w 242"/>
                <a:gd name="T13" fmla="*/ 0 h 350"/>
                <a:gd name="T14" fmla="*/ 0 w 242"/>
                <a:gd name="T15" fmla="*/ 0 h 350"/>
                <a:gd name="T16" fmla="*/ 0 w 242"/>
                <a:gd name="T17" fmla="*/ 350 h 350"/>
                <a:gd name="T18" fmla="*/ 242 w 242"/>
                <a:gd name="T19" fmla="*/ 350 h 350"/>
                <a:gd name="T20" fmla="*/ 242 w 242"/>
                <a:gd name="T21" fmla="*/ 281 h 350"/>
                <a:gd name="T22" fmla="*/ 72 w 242"/>
                <a:gd name="T23" fmla="*/ 281 h 350"/>
                <a:gd name="T24" fmla="*/ 72 w 242"/>
                <a:gd name="T25" fmla="*/ 207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2" h="350">
                  <a:moveTo>
                    <a:pt x="72" y="207"/>
                  </a:moveTo>
                  <a:lnTo>
                    <a:pt x="223" y="207"/>
                  </a:lnTo>
                  <a:lnTo>
                    <a:pt x="223" y="138"/>
                  </a:lnTo>
                  <a:lnTo>
                    <a:pt x="72" y="138"/>
                  </a:lnTo>
                  <a:lnTo>
                    <a:pt x="72" y="74"/>
                  </a:lnTo>
                  <a:lnTo>
                    <a:pt x="233" y="74"/>
                  </a:lnTo>
                  <a:lnTo>
                    <a:pt x="233" y="0"/>
                  </a:lnTo>
                  <a:lnTo>
                    <a:pt x="0" y="0"/>
                  </a:lnTo>
                  <a:lnTo>
                    <a:pt x="0" y="350"/>
                  </a:lnTo>
                  <a:lnTo>
                    <a:pt x="242" y="350"/>
                  </a:lnTo>
                  <a:lnTo>
                    <a:pt x="242" y="281"/>
                  </a:lnTo>
                  <a:lnTo>
                    <a:pt x="72" y="281"/>
                  </a:lnTo>
                  <a:lnTo>
                    <a:pt x="72" y="20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2" name="Freeform 12">
              <a:extLst>
                <a:ext uri="{FF2B5EF4-FFF2-40B4-BE49-F238E27FC236}">
                  <a16:creationId xmlns:a16="http://schemas.microsoft.com/office/drawing/2014/main" id="{08D3E64E-70B0-B7FF-DFD1-0DD8686748A7}"/>
                </a:ext>
              </a:extLst>
            </p:cNvPr>
            <p:cNvSpPr>
              <a:spLocks/>
            </p:cNvSpPr>
            <p:nvPr/>
          </p:nvSpPr>
          <p:spPr bwMode="auto">
            <a:xfrm>
              <a:off x="4881563" y="2803525"/>
              <a:ext cx="515938" cy="555625"/>
            </a:xfrm>
            <a:custGeom>
              <a:avLst/>
              <a:gdLst>
                <a:gd name="T0" fmla="*/ 252 w 325"/>
                <a:gd name="T1" fmla="*/ 241 h 350"/>
                <a:gd name="T2" fmla="*/ 247 w 325"/>
                <a:gd name="T3" fmla="*/ 241 h 350"/>
                <a:gd name="T4" fmla="*/ 102 w 325"/>
                <a:gd name="T5" fmla="*/ 0 h 350"/>
                <a:gd name="T6" fmla="*/ 0 w 325"/>
                <a:gd name="T7" fmla="*/ 0 h 350"/>
                <a:gd name="T8" fmla="*/ 0 w 325"/>
                <a:gd name="T9" fmla="*/ 350 h 350"/>
                <a:gd name="T10" fmla="*/ 77 w 325"/>
                <a:gd name="T11" fmla="*/ 350 h 350"/>
                <a:gd name="T12" fmla="*/ 77 w 325"/>
                <a:gd name="T13" fmla="*/ 104 h 350"/>
                <a:gd name="T14" fmla="*/ 77 w 325"/>
                <a:gd name="T15" fmla="*/ 104 h 350"/>
                <a:gd name="T16" fmla="*/ 228 w 325"/>
                <a:gd name="T17" fmla="*/ 350 h 350"/>
                <a:gd name="T18" fmla="*/ 325 w 325"/>
                <a:gd name="T19" fmla="*/ 350 h 350"/>
                <a:gd name="T20" fmla="*/ 325 w 325"/>
                <a:gd name="T21" fmla="*/ 0 h 350"/>
                <a:gd name="T22" fmla="*/ 252 w 325"/>
                <a:gd name="T23" fmla="*/ 0 h 350"/>
                <a:gd name="T24" fmla="*/ 252 w 325"/>
                <a:gd name="T25" fmla="*/ 241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5" h="350">
                  <a:moveTo>
                    <a:pt x="252" y="241"/>
                  </a:moveTo>
                  <a:lnTo>
                    <a:pt x="247" y="241"/>
                  </a:lnTo>
                  <a:lnTo>
                    <a:pt x="102" y="0"/>
                  </a:lnTo>
                  <a:lnTo>
                    <a:pt x="0" y="0"/>
                  </a:lnTo>
                  <a:lnTo>
                    <a:pt x="0" y="350"/>
                  </a:lnTo>
                  <a:lnTo>
                    <a:pt x="77" y="350"/>
                  </a:lnTo>
                  <a:lnTo>
                    <a:pt x="77" y="104"/>
                  </a:lnTo>
                  <a:lnTo>
                    <a:pt x="77" y="104"/>
                  </a:lnTo>
                  <a:lnTo>
                    <a:pt x="228" y="350"/>
                  </a:lnTo>
                  <a:lnTo>
                    <a:pt x="325" y="350"/>
                  </a:lnTo>
                  <a:lnTo>
                    <a:pt x="325" y="0"/>
                  </a:lnTo>
                  <a:lnTo>
                    <a:pt x="252" y="0"/>
                  </a:lnTo>
                  <a:lnTo>
                    <a:pt x="252" y="2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3" name="Freeform 13">
              <a:extLst>
                <a:ext uri="{FF2B5EF4-FFF2-40B4-BE49-F238E27FC236}">
                  <a16:creationId xmlns:a16="http://schemas.microsoft.com/office/drawing/2014/main" id="{6262BF58-70F6-DC5A-636C-0CF2359866A7}"/>
                </a:ext>
              </a:extLst>
            </p:cNvPr>
            <p:cNvSpPr>
              <a:spLocks/>
            </p:cNvSpPr>
            <p:nvPr/>
          </p:nvSpPr>
          <p:spPr bwMode="auto">
            <a:xfrm>
              <a:off x="5457826" y="2803525"/>
              <a:ext cx="431800" cy="555625"/>
            </a:xfrm>
            <a:custGeom>
              <a:avLst/>
              <a:gdLst>
                <a:gd name="T0" fmla="*/ 0 w 272"/>
                <a:gd name="T1" fmla="*/ 69 h 350"/>
                <a:gd name="T2" fmla="*/ 97 w 272"/>
                <a:gd name="T3" fmla="*/ 69 h 350"/>
                <a:gd name="T4" fmla="*/ 97 w 272"/>
                <a:gd name="T5" fmla="*/ 350 h 350"/>
                <a:gd name="T6" fmla="*/ 175 w 272"/>
                <a:gd name="T7" fmla="*/ 350 h 350"/>
                <a:gd name="T8" fmla="*/ 175 w 272"/>
                <a:gd name="T9" fmla="*/ 69 h 350"/>
                <a:gd name="T10" fmla="*/ 272 w 272"/>
                <a:gd name="T11" fmla="*/ 69 h 350"/>
                <a:gd name="T12" fmla="*/ 272 w 272"/>
                <a:gd name="T13" fmla="*/ 0 h 350"/>
                <a:gd name="T14" fmla="*/ 0 w 272"/>
                <a:gd name="T15" fmla="*/ 0 h 350"/>
                <a:gd name="T16" fmla="*/ 0 w 272"/>
                <a:gd name="T17" fmla="*/ 69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2" h="350">
                  <a:moveTo>
                    <a:pt x="0" y="69"/>
                  </a:moveTo>
                  <a:lnTo>
                    <a:pt x="97" y="69"/>
                  </a:lnTo>
                  <a:lnTo>
                    <a:pt x="97" y="350"/>
                  </a:lnTo>
                  <a:lnTo>
                    <a:pt x="175" y="350"/>
                  </a:lnTo>
                  <a:lnTo>
                    <a:pt x="175" y="69"/>
                  </a:lnTo>
                  <a:lnTo>
                    <a:pt x="272" y="69"/>
                  </a:lnTo>
                  <a:lnTo>
                    <a:pt x="272" y="0"/>
                  </a:lnTo>
                  <a:lnTo>
                    <a:pt x="0" y="0"/>
                  </a:lnTo>
                  <a:lnTo>
                    <a:pt x="0" y="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4" name="Freeform 14">
              <a:extLst>
                <a:ext uri="{FF2B5EF4-FFF2-40B4-BE49-F238E27FC236}">
                  <a16:creationId xmlns:a16="http://schemas.microsoft.com/office/drawing/2014/main" id="{49378F82-1E88-9F10-AFBB-3856C56DDE84}"/>
                </a:ext>
              </a:extLst>
            </p:cNvPr>
            <p:cNvSpPr>
              <a:spLocks/>
            </p:cNvSpPr>
            <p:nvPr/>
          </p:nvSpPr>
          <p:spPr bwMode="auto">
            <a:xfrm>
              <a:off x="6089651" y="2795588"/>
              <a:ext cx="393700" cy="579438"/>
            </a:xfrm>
            <a:custGeom>
              <a:avLst/>
              <a:gdLst>
                <a:gd name="T0" fmla="*/ 43 w 51"/>
                <a:gd name="T1" fmla="*/ 35 h 74"/>
                <a:gd name="T2" fmla="*/ 35 w 51"/>
                <a:gd name="T3" fmla="*/ 31 h 74"/>
                <a:gd name="T4" fmla="*/ 27 w 51"/>
                <a:gd name="T5" fmla="*/ 29 h 74"/>
                <a:gd name="T6" fmla="*/ 21 w 51"/>
                <a:gd name="T7" fmla="*/ 26 h 74"/>
                <a:gd name="T8" fmla="*/ 19 w 51"/>
                <a:gd name="T9" fmla="*/ 18 h 74"/>
                <a:gd name="T10" fmla="*/ 22 w 51"/>
                <a:gd name="T11" fmla="*/ 16 h 74"/>
                <a:gd name="T12" fmla="*/ 25 w 51"/>
                <a:gd name="T13" fmla="*/ 14 h 74"/>
                <a:gd name="T14" fmla="*/ 29 w 51"/>
                <a:gd name="T15" fmla="*/ 14 h 74"/>
                <a:gd name="T16" fmla="*/ 35 w 51"/>
                <a:gd name="T17" fmla="*/ 15 h 74"/>
                <a:gd name="T18" fmla="*/ 40 w 51"/>
                <a:gd name="T19" fmla="*/ 19 h 74"/>
                <a:gd name="T20" fmla="*/ 51 w 51"/>
                <a:gd name="T21" fmla="*/ 7 h 74"/>
                <a:gd name="T22" fmla="*/ 41 w 51"/>
                <a:gd name="T23" fmla="*/ 1 h 74"/>
                <a:gd name="T24" fmla="*/ 29 w 51"/>
                <a:gd name="T25" fmla="*/ 0 h 74"/>
                <a:gd name="T26" fmla="*/ 19 w 51"/>
                <a:gd name="T27" fmla="*/ 1 h 74"/>
                <a:gd name="T28" fmla="*/ 11 w 51"/>
                <a:gd name="T29" fmla="*/ 5 h 74"/>
                <a:gd name="T30" fmla="*/ 5 w 51"/>
                <a:gd name="T31" fmla="*/ 13 h 74"/>
                <a:gd name="T32" fmla="*/ 2 w 51"/>
                <a:gd name="T33" fmla="*/ 23 h 74"/>
                <a:gd name="T34" fmla="*/ 5 w 51"/>
                <a:gd name="T35" fmla="*/ 32 h 74"/>
                <a:gd name="T36" fmla="*/ 11 w 51"/>
                <a:gd name="T37" fmla="*/ 38 h 74"/>
                <a:gd name="T38" fmla="*/ 19 w 51"/>
                <a:gd name="T39" fmla="*/ 41 h 74"/>
                <a:gd name="T40" fmla="*/ 27 w 51"/>
                <a:gd name="T41" fmla="*/ 44 h 74"/>
                <a:gd name="T42" fmla="*/ 33 w 51"/>
                <a:gd name="T43" fmla="*/ 47 h 74"/>
                <a:gd name="T44" fmla="*/ 36 w 51"/>
                <a:gd name="T45" fmla="*/ 52 h 74"/>
                <a:gd name="T46" fmla="*/ 35 w 51"/>
                <a:gd name="T47" fmla="*/ 55 h 74"/>
                <a:gd name="T48" fmla="*/ 32 w 51"/>
                <a:gd name="T49" fmla="*/ 58 h 74"/>
                <a:gd name="T50" fmla="*/ 29 w 51"/>
                <a:gd name="T51" fmla="*/ 59 h 74"/>
                <a:gd name="T52" fmla="*/ 17 w 51"/>
                <a:gd name="T53" fmla="*/ 58 h 74"/>
                <a:gd name="T54" fmla="*/ 11 w 51"/>
                <a:gd name="T55" fmla="*/ 53 h 74"/>
                <a:gd name="T56" fmla="*/ 0 w 51"/>
                <a:gd name="T57" fmla="*/ 65 h 74"/>
                <a:gd name="T58" fmla="*/ 11 w 51"/>
                <a:gd name="T59" fmla="*/ 72 h 74"/>
                <a:gd name="T60" fmla="*/ 34 w 51"/>
                <a:gd name="T61" fmla="*/ 72 h 74"/>
                <a:gd name="T62" fmla="*/ 43 w 51"/>
                <a:gd name="T63" fmla="*/ 68 h 74"/>
                <a:gd name="T64" fmla="*/ 49 w 51"/>
                <a:gd name="T65" fmla="*/ 61 h 74"/>
                <a:gd name="T66" fmla="*/ 51 w 51"/>
                <a:gd name="T67" fmla="*/ 51 h 74"/>
                <a:gd name="T68" fmla="*/ 49 w 51"/>
                <a:gd name="T69" fmla="*/ 41 h 74"/>
                <a:gd name="T70" fmla="*/ 43 w 51"/>
                <a:gd name="T71" fmla="*/ 35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1" h="74">
                  <a:moveTo>
                    <a:pt x="43" y="35"/>
                  </a:moveTo>
                  <a:cubicBezTo>
                    <a:pt x="40" y="33"/>
                    <a:pt x="38" y="32"/>
                    <a:pt x="35" y="31"/>
                  </a:cubicBezTo>
                  <a:cubicBezTo>
                    <a:pt x="32" y="31"/>
                    <a:pt x="29" y="30"/>
                    <a:pt x="27" y="29"/>
                  </a:cubicBezTo>
                  <a:cubicBezTo>
                    <a:pt x="25" y="28"/>
                    <a:pt x="23" y="27"/>
                    <a:pt x="21" y="26"/>
                  </a:cubicBezTo>
                  <a:cubicBezTo>
                    <a:pt x="18" y="24"/>
                    <a:pt x="18" y="21"/>
                    <a:pt x="19" y="18"/>
                  </a:cubicBezTo>
                  <a:cubicBezTo>
                    <a:pt x="20" y="17"/>
                    <a:pt x="21" y="16"/>
                    <a:pt x="22" y="16"/>
                  </a:cubicBezTo>
                  <a:cubicBezTo>
                    <a:pt x="23" y="15"/>
                    <a:pt x="24" y="15"/>
                    <a:pt x="25" y="14"/>
                  </a:cubicBezTo>
                  <a:cubicBezTo>
                    <a:pt x="26" y="14"/>
                    <a:pt x="28" y="14"/>
                    <a:pt x="29" y="14"/>
                  </a:cubicBezTo>
                  <a:cubicBezTo>
                    <a:pt x="31" y="14"/>
                    <a:pt x="33" y="14"/>
                    <a:pt x="35" y="15"/>
                  </a:cubicBezTo>
                  <a:cubicBezTo>
                    <a:pt x="37" y="16"/>
                    <a:pt x="39" y="17"/>
                    <a:pt x="40" y="19"/>
                  </a:cubicBezTo>
                  <a:cubicBezTo>
                    <a:pt x="51" y="7"/>
                    <a:pt x="51" y="7"/>
                    <a:pt x="51" y="7"/>
                  </a:cubicBezTo>
                  <a:cubicBezTo>
                    <a:pt x="48" y="4"/>
                    <a:pt x="45" y="2"/>
                    <a:pt x="41" y="1"/>
                  </a:cubicBezTo>
                  <a:cubicBezTo>
                    <a:pt x="37" y="0"/>
                    <a:pt x="33" y="0"/>
                    <a:pt x="29" y="0"/>
                  </a:cubicBezTo>
                  <a:cubicBezTo>
                    <a:pt x="26" y="0"/>
                    <a:pt x="23" y="0"/>
                    <a:pt x="19" y="1"/>
                  </a:cubicBezTo>
                  <a:cubicBezTo>
                    <a:pt x="16" y="2"/>
                    <a:pt x="13" y="3"/>
                    <a:pt x="11" y="5"/>
                  </a:cubicBezTo>
                  <a:cubicBezTo>
                    <a:pt x="8" y="7"/>
                    <a:pt x="6" y="10"/>
                    <a:pt x="5" y="13"/>
                  </a:cubicBezTo>
                  <a:cubicBezTo>
                    <a:pt x="3" y="16"/>
                    <a:pt x="2" y="19"/>
                    <a:pt x="2" y="23"/>
                  </a:cubicBezTo>
                  <a:cubicBezTo>
                    <a:pt x="2" y="26"/>
                    <a:pt x="3" y="29"/>
                    <a:pt x="5" y="32"/>
                  </a:cubicBezTo>
                  <a:cubicBezTo>
                    <a:pt x="7" y="34"/>
                    <a:pt x="9" y="36"/>
                    <a:pt x="11" y="38"/>
                  </a:cubicBezTo>
                  <a:cubicBezTo>
                    <a:pt x="14" y="39"/>
                    <a:pt x="16" y="40"/>
                    <a:pt x="19" y="41"/>
                  </a:cubicBezTo>
                  <a:cubicBezTo>
                    <a:pt x="22" y="42"/>
                    <a:pt x="25" y="43"/>
                    <a:pt x="27" y="44"/>
                  </a:cubicBezTo>
                  <a:cubicBezTo>
                    <a:pt x="29" y="45"/>
                    <a:pt x="31" y="46"/>
                    <a:pt x="33" y="47"/>
                  </a:cubicBezTo>
                  <a:cubicBezTo>
                    <a:pt x="35" y="48"/>
                    <a:pt x="36" y="50"/>
                    <a:pt x="36" y="52"/>
                  </a:cubicBezTo>
                  <a:cubicBezTo>
                    <a:pt x="36" y="53"/>
                    <a:pt x="35" y="54"/>
                    <a:pt x="35" y="55"/>
                  </a:cubicBezTo>
                  <a:cubicBezTo>
                    <a:pt x="34" y="56"/>
                    <a:pt x="33" y="57"/>
                    <a:pt x="32" y="58"/>
                  </a:cubicBezTo>
                  <a:cubicBezTo>
                    <a:pt x="31" y="58"/>
                    <a:pt x="30" y="59"/>
                    <a:pt x="29" y="59"/>
                  </a:cubicBezTo>
                  <a:cubicBezTo>
                    <a:pt x="25" y="60"/>
                    <a:pt x="21" y="59"/>
                    <a:pt x="17" y="58"/>
                  </a:cubicBezTo>
                  <a:cubicBezTo>
                    <a:pt x="15" y="57"/>
                    <a:pt x="13" y="55"/>
                    <a:pt x="11" y="53"/>
                  </a:cubicBezTo>
                  <a:cubicBezTo>
                    <a:pt x="0" y="65"/>
                    <a:pt x="0" y="65"/>
                    <a:pt x="0" y="65"/>
                  </a:cubicBezTo>
                  <a:cubicBezTo>
                    <a:pt x="3" y="68"/>
                    <a:pt x="7" y="70"/>
                    <a:pt x="11" y="72"/>
                  </a:cubicBezTo>
                  <a:cubicBezTo>
                    <a:pt x="19" y="74"/>
                    <a:pt x="27" y="74"/>
                    <a:pt x="34" y="72"/>
                  </a:cubicBezTo>
                  <a:cubicBezTo>
                    <a:pt x="38" y="71"/>
                    <a:pt x="41" y="70"/>
                    <a:pt x="43" y="68"/>
                  </a:cubicBezTo>
                  <a:cubicBezTo>
                    <a:pt x="46" y="66"/>
                    <a:pt x="48" y="64"/>
                    <a:pt x="49" y="61"/>
                  </a:cubicBezTo>
                  <a:cubicBezTo>
                    <a:pt x="51" y="58"/>
                    <a:pt x="51" y="54"/>
                    <a:pt x="51" y="51"/>
                  </a:cubicBezTo>
                  <a:cubicBezTo>
                    <a:pt x="51" y="47"/>
                    <a:pt x="51" y="44"/>
                    <a:pt x="49" y="41"/>
                  </a:cubicBezTo>
                  <a:cubicBezTo>
                    <a:pt x="47" y="38"/>
                    <a:pt x="45" y="36"/>
                    <a:pt x="43" y="3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5" name="Freeform 15">
              <a:extLst>
                <a:ext uri="{FF2B5EF4-FFF2-40B4-BE49-F238E27FC236}">
                  <a16:creationId xmlns:a16="http://schemas.microsoft.com/office/drawing/2014/main" id="{4A5E25E6-9714-685E-36DA-F2A5860E3EE0}"/>
                </a:ext>
              </a:extLst>
            </p:cNvPr>
            <p:cNvSpPr>
              <a:spLocks/>
            </p:cNvSpPr>
            <p:nvPr/>
          </p:nvSpPr>
          <p:spPr bwMode="auto">
            <a:xfrm>
              <a:off x="6543676" y="2803525"/>
              <a:ext cx="454025" cy="571500"/>
            </a:xfrm>
            <a:custGeom>
              <a:avLst/>
              <a:gdLst>
                <a:gd name="T0" fmla="*/ 44 w 59"/>
                <a:gd name="T1" fmla="*/ 43 h 73"/>
                <a:gd name="T2" fmla="*/ 43 w 59"/>
                <a:gd name="T3" fmla="*/ 49 h 73"/>
                <a:gd name="T4" fmla="*/ 40 w 59"/>
                <a:gd name="T5" fmla="*/ 54 h 73"/>
                <a:gd name="T6" fmla="*/ 35 w 59"/>
                <a:gd name="T7" fmla="*/ 57 h 73"/>
                <a:gd name="T8" fmla="*/ 30 w 59"/>
                <a:gd name="T9" fmla="*/ 58 h 73"/>
                <a:gd name="T10" fmla="*/ 24 w 59"/>
                <a:gd name="T11" fmla="*/ 57 h 73"/>
                <a:gd name="T12" fmla="*/ 19 w 59"/>
                <a:gd name="T13" fmla="*/ 54 h 73"/>
                <a:gd name="T14" fmla="*/ 16 w 59"/>
                <a:gd name="T15" fmla="*/ 49 h 73"/>
                <a:gd name="T16" fmla="*/ 15 w 59"/>
                <a:gd name="T17" fmla="*/ 43 h 73"/>
                <a:gd name="T18" fmla="*/ 15 w 59"/>
                <a:gd name="T19" fmla="*/ 0 h 73"/>
                <a:gd name="T20" fmla="*/ 0 w 59"/>
                <a:gd name="T21" fmla="*/ 0 h 73"/>
                <a:gd name="T22" fmla="*/ 0 w 59"/>
                <a:gd name="T23" fmla="*/ 44 h 73"/>
                <a:gd name="T24" fmla="*/ 2 w 59"/>
                <a:gd name="T25" fmla="*/ 55 h 73"/>
                <a:gd name="T26" fmla="*/ 7 w 59"/>
                <a:gd name="T27" fmla="*/ 65 h 73"/>
                <a:gd name="T28" fmla="*/ 17 w 59"/>
                <a:gd name="T29" fmla="*/ 71 h 73"/>
                <a:gd name="T30" fmla="*/ 30 w 59"/>
                <a:gd name="T31" fmla="*/ 73 h 73"/>
                <a:gd name="T32" fmla="*/ 43 w 59"/>
                <a:gd name="T33" fmla="*/ 71 h 73"/>
                <a:gd name="T34" fmla="*/ 52 w 59"/>
                <a:gd name="T35" fmla="*/ 65 h 73"/>
                <a:gd name="T36" fmla="*/ 57 w 59"/>
                <a:gd name="T37" fmla="*/ 55 h 73"/>
                <a:gd name="T38" fmla="*/ 59 w 59"/>
                <a:gd name="T39" fmla="*/ 44 h 73"/>
                <a:gd name="T40" fmla="*/ 59 w 59"/>
                <a:gd name="T41" fmla="*/ 0 h 73"/>
                <a:gd name="T42" fmla="*/ 44 w 59"/>
                <a:gd name="T43" fmla="*/ 0 h 73"/>
                <a:gd name="T44" fmla="*/ 44 w 59"/>
                <a:gd name="T45" fmla="*/ 4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9" h="73">
                  <a:moveTo>
                    <a:pt x="44" y="43"/>
                  </a:moveTo>
                  <a:cubicBezTo>
                    <a:pt x="44" y="45"/>
                    <a:pt x="44" y="47"/>
                    <a:pt x="43" y="49"/>
                  </a:cubicBezTo>
                  <a:cubicBezTo>
                    <a:pt x="42" y="51"/>
                    <a:pt x="41" y="53"/>
                    <a:pt x="40" y="54"/>
                  </a:cubicBezTo>
                  <a:cubicBezTo>
                    <a:pt x="39" y="55"/>
                    <a:pt x="37" y="57"/>
                    <a:pt x="35" y="57"/>
                  </a:cubicBezTo>
                  <a:cubicBezTo>
                    <a:pt x="34" y="58"/>
                    <a:pt x="32" y="58"/>
                    <a:pt x="30" y="58"/>
                  </a:cubicBezTo>
                  <a:cubicBezTo>
                    <a:pt x="28" y="58"/>
                    <a:pt x="26" y="58"/>
                    <a:pt x="24" y="57"/>
                  </a:cubicBezTo>
                  <a:cubicBezTo>
                    <a:pt x="22" y="57"/>
                    <a:pt x="21" y="55"/>
                    <a:pt x="19" y="54"/>
                  </a:cubicBezTo>
                  <a:cubicBezTo>
                    <a:pt x="18" y="53"/>
                    <a:pt x="17" y="51"/>
                    <a:pt x="16" y="49"/>
                  </a:cubicBezTo>
                  <a:cubicBezTo>
                    <a:pt x="16" y="47"/>
                    <a:pt x="15" y="45"/>
                    <a:pt x="15" y="43"/>
                  </a:cubicBezTo>
                  <a:cubicBezTo>
                    <a:pt x="15" y="0"/>
                    <a:pt x="15" y="0"/>
                    <a:pt x="15" y="0"/>
                  </a:cubicBezTo>
                  <a:cubicBezTo>
                    <a:pt x="0" y="0"/>
                    <a:pt x="0" y="0"/>
                    <a:pt x="0" y="0"/>
                  </a:cubicBezTo>
                  <a:cubicBezTo>
                    <a:pt x="0" y="44"/>
                    <a:pt x="0" y="44"/>
                    <a:pt x="0" y="44"/>
                  </a:cubicBezTo>
                  <a:cubicBezTo>
                    <a:pt x="0" y="48"/>
                    <a:pt x="0" y="52"/>
                    <a:pt x="2" y="55"/>
                  </a:cubicBezTo>
                  <a:cubicBezTo>
                    <a:pt x="3" y="59"/>
                    <a:pt x="5" y="62"/>
                    <a:pt x="7" y="65"/>
                  </a:cubicBezTo>
                  <a:cubicBezTo>
                    <a:pt x="10" y="67"/>
                    <a:pt x="13" y="69"/>
                    <a:pt x="17" y="71"/>
                  </a:cubicBezTo>
                  <a:cubicBezTo>
                    <a:pt x="21" y="72"/>
                    <a:pt x="25" y="73"/>
                    <a:pt x="30" y="73"/>
                  </a:cubicBezTo>
                  <a:cubicBezTo>
                    <a:pt x="34" y="73"/>
                    <a:pt x="38" y="72"/>
                    <a:pt x="43" y="71"/>
                  </a:cubicBezTo>
                  <a:cubicBezTo>
                    <a:pt x="46" y="69"/>
                    <a:pt x="49" y="67"/>
                    <a:pt x="52" y="65"/>
                  </a:cubicBezTo>
                  <a:cubicBezTo>
                    <a:pt x="54" y="62"/>
                    <a:pt x="56" y="59"/>
                    <a:pt x="57" y="55"/>
                  </a:cubicBezTo>
                  <a:cubicBezTo>
                    <a:pt x="59" y="52"/>
                    <a:pt x="59" y="48"/>
                    <a:pt x="59" y="44"/>
                  </a:cubicBezTo>
                  <a:cubicBezTo>
                    <a:pt x="59" y="0"/>
                    <a:pt x="59" y="0"/>
                    <a:pt x="59" y="0"/>
                  </a:cubicBezTo>
                  <a:cubicBezTo>
                    <a:pt x="44" y="0"/>
                    <a:pt x="44" y="0"/>
                    <a:pt x="44" y="0"/>
                  </a:cubicBezTo>
                  <a:lnTo>
                    <a:pt x="44" y="4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6" name="Freeform 16">
              <a:extLst>
                <a:ext uri="{FF2B5EF4-FFF2-40B4-BE49-F238E27FC236}">
                  <a16:creationId xmlns:a16="http://schemas.microsoft.com/office/drawing/2014/main" id="{39EF8FE3-DEE6-0677-9384-DBC13733E157}"/>
                </a:ext>
              </a:extLst>
            </p:cNvPr>
            <p:cNvSpPr>
              <a:spLocks noEditPoints="1"/>
            </p:cNvSpPr>
            <p:nvPr/>
          </p:nvSpPr>
          <p:spPr bwMode="auto">
            <a:xfrm>
              <a:off x="7083426" y="2803525"/>
              <a:ext cx="438150" cy="555625"/>
            </a:xfrm>
            <a:custGeom>
              <a:avLst/>
              <a:gdLst>
                <a:gd name="T0" fmla="*/ 36 w 57"/>
                <a:gd name="T1" fmla="*/ 26 h 71"/>
                <a:gd name="T2" fmla="*/ 33 w 57"/>
                <a:gd name="T3" fmla="*/ 29 h 71"/>
                <a:gd name="T4" fmla="*/ 29 w 57"/>
                <a:gd name="T5" fmla="*/ 29 h 71"/>
                <a:gd name="T6" fmla="*/ 25 w 57"/>
                <a:gd name="T7" fmla="*/ 29 h 71"/>
                <a:gd name="T8" fmla="*/ 15 w 57"/>
                <a:gd name="T9" fmla="*/ 29 h 71"/>
                <a:gd name="T10" fmla="*/ 15 w 57"/>
                <a:gd name="T11" fmla="*/ 13 h 71"/>
                <a:gd name="T12" fmla="*/ 26 w 57"/>
                <a:gd name="T13" fmla="*/ 13 h 71"/>
                <a:gd name="T14" fmla="*/ 30 w 57"/>
                <a:gd name="T15" fmla="*/ 14 h 71"/>
                <a:gd name="T16" fmla="*/ 34 w 57"/>
                <a:gd name="T17" fmla="*/ 15 h 71"/>
                <a:gd name="T18" fmla="*/ 37 w 57"/>
                <a:gd name="T19" fmla="*/ 17 h 71"/>
                <a:gd name="T20" fmla="*/ 38 w 57"/>
                <a:gd name="T21" fmla="*/ 22 h 71"/>
                <a:gd name="T22" fmla="*/ 37 w 57"/>
                <a:gd name="T23" fmla="*/ 26 h 71"/>
                <a:gd name="T24" fmla="*/ 50 w 57"/>
                <a:gd name="T25" fmla="*/ 34 h 71"/>
                <a:gd name="T26" fmla="*/ 54 w 57"/>
                <a:gd name="T27" fmla="*/ 22 h 71"/>
                <a:gd name="T28" fmla="*/ 52 w 57"/>
                <a:gd name="T29" fmla="*/ 11 h 71"/>
                <a:gd name="T30" fmla="*/ 46 w 57"/>
                <a:gd name="T31" fmla="*/ 5 h 71"/>
                <a:gd name="T32" fmla="*/ 38 w 57"/>
                <a:gd name="T33" fmla="*/ 1 h 71"/>
                <a:gd name="T34" fmla="*/ 27 w 57"/>
                <a:gd name="T35" fmla="*/ 0 h 71"/>
                <a:gd name="T36" fmla="*/ 0 w 57"/>
                <a:gd name="T37" fmla="*/ 0 h 71"/>
                <a:gd name="T38" fmla="*/ 0 w 57"/>
                <a:gd name="T39" fmla="*/ 71 h 71"/>
                <a:gd name="T40" fmla="*/ 16 w 57"/>
                <a:gd name="T41" fmla="*/ 71 h 71"/>
                <a:gd name="T42" fmla="*/ 16 w 57"/>
                <a:gd name="T43" fmla="*/ 43 h 71"/>
                <a:gd name="T44" fmla="*/ 23 w 57"/>
                <a:gd name="T45" fmla="*/ 43 h 71"/>
                <a:gd name="T46" fmla="*/ 38 w 57"/>
                <a:gd name="T47" fmla="*/ 71 h 71"/>
                <a:gd name="T48" fmla="*/ 57 w 57"/>
                <a:gd name="T49" fmla="*/ 71 h 71"/>
                <a:gd name="T50" fmla="*/ 39 w 57"/>
                <a:gd name="T51" fmla="*/ 41 h 71"/>
                <a:gd name="T52" fmla="*/ 50 w 57"/>
                <a:gd name="T53"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7" h="71">
                  <a:moveTo>
                    <a:pt x="36" y="26"/>
                  </a:moveTo>
                  <a:cubicBezTo>
                    <a:pt x="36" y="27"/>
                    <a:pt x="35" y="28"/>
                    <a:pt x="33" y="29"/>
                  </a:cubicBezTo>
                  <a:cubicBezTo>
                    <a:pt x="32" y="29"/>
                    <a:pt x="30" y="29"/>
                    <a:pt x="29" y="29"/>
                  </a:cubicBezTo>
                  <a:cubicBezTo>
                    <a:pt x="27" y="29"/>
                    <a:pt x="26" y="29"/>
                    <a:pt x="25" y="29"/>
                  </a:cubicBezTo>
                  <a:cubicBezTo>
                    <a:pt x="15" y="29"/>
                    <a:pt x="15" y="29"/>
                    <a:pt x="15" y="29"/>
                  </a:cubicBezTo>
                  <a:cubicBezTo>
                    <a:pt x="15" y="13"/>
                    <a:pt x="15" y="13"/>
                    <a:pt x="15" y="13"/>
                  </a:cubicBezTo>
                  <a:cubicBezTo>
                    <a:pt x="26" y="13"/>
                    <a:pt x="26" y="13"/>
                    <a:pt x="26" y="13"/>
                  </a:cubicBezTo>
                  <a:cubicBezTo>
                    <a:pt x="27" y="13"/>
                    <a:pt x="28" y="14"/>
                    <a:pt x="30" y="14"/>
                  </a:cubicBezTo>
                  <a:cubicBezTo>
                    <a:pt x="31" y="14"/>
                    <a:pt x="33" y="14"/>
                    <a:pt x="34" y="15"/>
                  </a:cubicBezTo>
                  <a:cubicBezTo>
                    <a:pt x="35" y="15"/>
                    <a:pt x="36" y="16"/>
                    <a:pt x="37" y="17"/>
                  </a:cubicBezTo>
                  <a:cubicBezTo>
                    <a:pt x="37" y="19"/>
                    <a:pt x="38" y="20"/>
                    <a:pt x="38" y="22"/>
                  </a:cubicBezTo>
                  <a:cubicBezTo>
                    <a:pt x="38" y="23"/>
                    <a:pt x="37" y="25"/>
                    <a:pt x="37" y="26"/>
                  </a:cubicBezTo>
                  <a:moveTo>
                    <a:pt x="50" y="34"/>
                  </a:moveTo>
                  <a:cubicBezTo>
                    <a:pt x="53" y="31"/>
                    <a:pt x="54" y="26"/>
                    <a:pt x="54" y="22"/>
                  </a:cubicBezTo>
                  <a:cubicBezTo>
                    <a:pt x="54" y="18"/>
                    <a:pt x="53" y="15"/>
                    <a:pt x="52" y="11"/>
                  </a:cubicBezTo>
                  <a:cubicBezTo>
                    <a:pt x="51" y="9"/>
                    <a:pt x="49" y="6"/>
                    <a:pt x="46" y="5"/>
                  </a:cubicBezTo>
                  <a:cubicBezTo>
                    <a:pt x="44" y="3"/>
                    <a:pt x="41" y="2"/>
                    <a:pt x="38" y="1"/>
                  </a:cubicBezTo>
                  <a:cubicBezTo>
                    <a:pt x="34" y="1"/>
                    <a:pt x="31" y="0"/>
                    <a:pt x="27" y="0"/>
                  </a:cubicBezTo>
                  <a:cubicBezTo>
                    <a:pt x="0" y="0"/>
                    <a:pt x="0" y="0"/>
                    <a:pt x="0" y="0"/>
                  </a:cubicBezTo>
                  <a:cubicBezTo>
                    <a:pt x="0" y="71"/>
                    <a:pt x="0" y="71"/>
                    <a:pt x="0" y="71"/>
                  </a:cubicBezTo>
                  <a:cubicBezTo>
                    <a:pt x="16" y="71"/>
                    <a:pt x="16" y="71"/>
                    <a:pt x="16" y="71"/>
                  </a:cubicBezTo>
                  <a:cubicBezTo>
                    <a:pt x="16" y="43"/>
                    <a:pt x="16" y="43"/>
                    <a:pt x="16" y="43"/>
                  </a:cubicBezTo>
                  <a:cubicBezTo>
                    <a:pt x="23" y="43"/>
                    <a:pt x="23" y="43"/>
                    <a:pt x="23" y="43"/>
                  </a:cubicBezTo>
                  <a:cubicBezTo>
                    <a:pt x="38" y="71"/>
                    <a:pt x="38" y="71"/>
                    <a:pt x="38" y="71"/>
                  </a:cubicBezTo>
                  <a:cubicBezTo>
                    <a:pt x="57" y="71"/>
                    <a:pt x="57" y="71"/>
                    <a:pt x="57" y="71"/>
                  </a:cubicBezTo>
                  <a:cubicBezTo>
                    <a:pt x="39" y="41"/>
                    <a:pt x="39" y="41"/>
                    <a:pt x="39" y="41"/>
                  </a:cubicBezTo>
                  <a:cubicBezTo>
                    <a:pt x="43" y="41"/>
                    <a:pt x="47" y="38"/>
                    <a:pt x="50" y="3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7" name="Freeform 17">
              <a:extLst>
                <a:ext uri="{FF2B5EF4-FFF2-40B4-BE49-F238E27FC236}">
                  <a16:creationId xmlns:a16="http://schemas.microsoft.com/office/drawing/2014/main" id="{05BCC5E4-B2C3-C4A4-DE74-A4C6CBE70284}"/>
                </a:ext>
              </a:extLst>
            </p:cNvPr>
            <p:cNvSpPr>
              <a:spLocks/>
            </p:cNvSpPr>
            <p:nvPr/>
          </p:nvSpPr>
          <p:spPr bwMode="auto">
            <a:xfrm>
              <a:off x="7513638" y="2803525"/>
              <a:ext cx="531813" cy="555625"/>
            </a:xfrm>
            <a:custGeom>
              <a:avLst/>
              <a:gdLst>
                <a:gd name="T0" fmla="*/ 170 w 335"/>
                <a:gd name="T1" fmla="*/ 232 h 350"/>
                <a:gd name="T2" fmla="*/ 170 w 335"/>
                <a:gd name="T3" fmla="*/ 232 h 350"/>
                <a:gd name="T4" fmla="*/ 83 w 335"/>
                <a:gd name="T5" fmla="*/ 0 h 350"/>
                <a:gd name="T6" fmla="*/ 0 w 335"/>
                <a:gd name="T7" fmla="*/ 0 h 350"/>
                <a:gd name="T8" fmla="*/ 136 w 335"/>
                <a:gd name="T9" fmla="*/ 350 h 350"/>
                <a:gd name="T10" fmla="*/ 194 w 335"/>
                <a:gd name="T11" fmla="*/ 350 h 350"/>
                <a:gd name="T12" fmla="*/ 335 w 335"/>
                <a:gd name="T13" fmla="*/ 0 h 350"/>
                <a:gd name="T14" fmla="*/ 257 w 335"/>
                <a:gd name="T15" fmla="*/ 0 h 350"/>
                <a:gd name="T16" fmla="*/ 170 w 335"/>
                <a:gd name="T17" fmla="*/ 232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5" h="350">
                  <a:moveTo>
                    <a:pt x="170" y="232"/>
                  </a:moveTo>
                  <a:lnTo>
                    <a:pt x="170" y="232"/>
                  </a:lnTo>
                  <a:lnTo>
                    <a:pt x="83" y="0"/>
                  </a:lnTo>
                  <a:lnTo>
                    <a:pt x="0" y="0"/>
                  </a:lnTo>
                  <a:lnTo>
                    <a:pt x="136" y="350"/>
                  </a:lnTo>
                  <a:lnTo>
                    <a:pt x="194" y="350"/>
                  </a:lnTo>
                  <a:lnTo>
                    <a:pt x="335" y="0"/>
                  </a:lnTo>
                  <a:lnTo>
                    <a:pt x="257" y="0"/>
                  </a:lnTo>
                  <a:lnTo>
                    <a:pt x="170" y="2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8" name="Freeform 18">
              <a:extLst>
                <a:ext uri="{FF2B5EF4-FFF2-40B4-BE49-F238E27FC236}">
                  <a16:creationId xmlns:a16="http://schemas.microsoft.com/office/drawing/2014/main" id="{35A1AEB1-D6D3-032C-B07D-8AF9A2C0AE8B}"/>
                </a:ext>
              </a:extLst>
            </p:cNvPr>
            <p:cNvSpPr>
              <a:spLocks/>
            </p:cNvSpPr>
            <p:nvPr/>
          </p:nvSpPr>
          <p:spPr bwMode="auto">
            <a:xfrm>
              <a:off x="8091488" y="2803525"/>
              <a:ext cx="385763" cy="555625"/>
            </a:xfrm>
            <a:custGeom>
              <a:avLst/>
              <a:gdLst>
                <a:gd name="T0" fmla="*/ 78 w 243"/>
                <a:gd name="T1" fmla="*/ 207 h 350"/>
                <a:gd name="T2" fmla="*/ 228 w 243"/>
                <a:gd name="T3" fmla="*/ 207 h 350"/>
                <a:gd name="T4" fmla="*/ 228 w 243"/>
                <a:gd name="T5" fmla="*/ 138 h 350"/>
                <a:gd name="T6" fmla="*/ 78 w 243"/>
                <a:gd name="T7" fmla="*/ 138 h 350"/>
                <a:gd name="T8" fmla="*/ 78 w 243"/>
                <a:gd name="T9" fmla="*/ 74 h 350"/>
                <a:gd name="T10" fmla="*/ 233 w 243"/>
                <a:gd name="T11" fmla="*/ 74 h 350"/>
                <a:gd name="T12" fmla="*/ 233 w 243"/>
                <a:gd name="T13" fmla="*/ 0 h 350"/>
                <a:gd name="T14" fmla="*/ 0 w 243"/>
                <a:gd name="T15" fmla="*/ 0 h 350"/>
                <a:gd name="T16" fmla="*/ 0 w 243"/>
                <a:gd name="T17" fmla="*/ 350 h 350"/>
                <a:gd name="T18" fmla="*/ 243 w 243"/>
                <a:gd name="T19" fmla="*/ 350 h 350"/>
                <a:gd name="T20" fmla="*/ 243 w 243"/>
                <a:gd name="T21" fmla="*/ 281 h 350"/>
                <a:gd name="T22" fmla="*/ 78 w 243"/>
                <a:gd name="T23" fmla="*/ 281 h 350"/>
                <a:gd name="T24" fmla="*/ 78 w 243"/>
                <a:gd name="T25" fmla="*/ 207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3" h="350">
                  <a:moveTo>
                    <a:pt x="78" y="207"/>
                  </a:moveTo>
                  <a:lnTo>
                    <a:pt x="228" y="207"/>
                  </a:lnTo>
                  <a:lnTo>
                    <a:pt x="228" y="138"/>
                  </a:lnTo>
                  <a:lnTo>
                    <a:pt x="78" y="138"/>
                  </a:lnTo>
                  <a:lnTo>
                    <a:pt x="78" y="74"/>
                  </a:lnTo>
                  <a:lnTo>
                    <a:pt x="233" y="74"/>
                  </a:lnTo>
                  <a:lnTo>
                    <a:pt x="233" y="0"/>
                  </a:lnTo>
                  <a:lnTo>
                    <a:pt x="0" y="0"/>
                  </a:lnTo>
                  <a:lnTo>
                    <a:pt x="0" y="350"/>
                  </a:lnTo>
                  <a:lnTo>
                    <a:pt x="243" y="350"/>
                  </a:lnTo>
                  <a:lnTo>
                    <a:pt x="243" y="281"/>
                  </a:lnTo>
                  <a:lnTo>
                    <a:pt x="78" y="281"/>
                  </a:lnTo>
                  <a:lnTo>
                    <a:pt x="78" y="20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9" name="Freeform 19">
              <a:extLst>
                <a:ext uri="{FF2B5EF4-FFF2-40B4-BE49-F238E27FC236}">
                  <a16:creationId xmlns:a16="http://schemas.microsoft.com/office/drawing/2014/main" id="{8D390B21-D6F4-459D-1B7D-20F3BF66BB23}"/>
                </a:ext>
              </a:extLst>
            </p:cNvPr>
            <p:cNvSpPr>
              <a:spLocks/>
            </p:cNvSpPr>
            <p:nvPr/>
          </p:nvSpPr>
          <p:spPr bwMode="auto">
            <a:xfrm>
              <a:off x="8491538" y="2803525"/>
              <a:ext cx="523875" cy="555625"/>
            </a:xfrm>
            <a:custGeom>
              <a:avLst/>
              <a:gdLst>
                <a:gd name="T0" fmla="*/ 165 w 330"/>
                <a:gd name="T1" fmla="*/ 133 h 350"/>
                <a:gd name="T2" fmla="*/ 93 w 330"/>
                <a:gd name="T3" fmla="*/ 0 h 350"/>
                <a:gd name="T4" fmla="*/ 0 w 330"/>
                <a:gd name="T5" fmla="*/ 0 h 350"/>
                <a:gd name="T6" fmla="*/ 126 w 330"/>
                <a:gd name="T7" fmla="*/ 202 h 350"/>
                <a:gd name="T8" fmla="*/ 126 w 330"/>
                <a:gd name="T9" fmla="*/ 350 h 350"/>
                <a:gd name="T10" fmla="*/ 204 w 330"/>
                <a:gd name="T11" fmla="*/ 350 h 350"/>
                <a:gd name="T12" fmla="*/ 204 w 330"/>
                <a:gd name="T13" fmla="*/ 202 h 350"/>
                <a:gd name="T14" fmla="*/ 330 w 330"/>
                <a:gd name="T15" fmla="*/ 0 h 350"/>
                <a:gd name="T16" fmla="*/ 243 w 330"/>
                <a:gd name="T17" fmla="*/ 0 h 350"/>
                <a:gd name="T18" fmla="*/ 165 w 330"/>
                <a:gd name="T19" fmla="*/ 133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0" h="350">
                  <a:moveTo>
                    <a:pt x="165" y="133"/>
                  </a:moveTo>
                  <a:lnTo>
                    <a:pt x="93" y="0"/>
                  </a:lnTo>
                  <a:lnTo>
                    <a:pt x="0" y="0"/>
                  </a:lnTo>
                  <a:lnTo>
                    <a:pt x="126" y="202"/>
                  </a:lnTo>
                  <a:lnTo>
                    <a:pt x="126" y="350"/>
                  </a:lnTo>
                  <a:lnTo>
                    <a:pt x="204" y="350"/>
                  </a:lnTo>
                  <a:lnTo>
                    <a:pt x="204" y="202"/>
                  </a:lnTo>
                  <a:lnTo>
                    <a:pt x="330" y="0"/>
                  </a:lnTo>
                  <a:lnTo>
                    <a:pt x="243" y="0"/>
                  </a:lnTo>
                  <a:lnTo>
                    <a:pt x="165" y="1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0" name="Freeform 20">
              <a:extLst>
                <a:ext uri="{FF2B5EF4-FFF2-40B4-BE49-F238E27FC236}">
                  <a16:creationId xmlns:a16="http://schemas.microsoft.com/office/drawing/2014/main" id="{563508DF-E72A-4C39-9A88-D58D8C7D4392}"/>
                </a:ext>
              </a:extLst>
            </p:cNvPr>
            <p:cNvSpPr>
              <a:spLocks noEditPoints="1"/>
            </p:cNvSpPr>
            <p:nvPr/>
          </p:nvSpPr>
          <p:spPr bwMode="auto">
            <a:xfrm>
              <a:off x="1169988" y="2413000"/>
              <a:ext cx="8323263" cy="1336675"/>
            </a:xfrm>
            <a:custGeom>
              <a:avLst/>
              <a:gdLst>
                <a:gd name="T0" fmla="*/ 996 w 1081"/>
                <a:gd name="T1" fmla="*/ 155 h 171"/>
                <a:gd name="T2" fmla="*/ 85 w 1081"/>
                <a:gd name="T3" fmla="*/ 155 h 171"/>
                <a:gd name="T4" fmla="*/ 16 w 1081"/>
                <a:gd name="T5" fmla="*/ 85 h 171"/>
                <a:gd name="T6" fmla="*/ 85 w 1081"/>
                <a:gd name="T7" fmla="*/ 16 h 171"/>
                <a:gd name="T8" fmla="*/ 996 w 1081"/>
                <a:gd name="T9" fmla="*/ 16 h 171"/>
                <a:gd name="T10" fmla="*/ 1066 w 1081"/>
                <a:gd name="T11" fmla="*/ 85 h 171"/>
                <a:gd name="T12" fmla="*/ 996 w 1081"/>
                <a:gd name="T13" fmla="*/ 155 h 171"/>
                <a:gd name="T14" fmla="*/ 996 w 1081"/>
                <a:gd name="T15" fmla="*/ 0 h 171"/>
                <a:gd name="T16" fmla="*/ 85 w 1081"/>
                <a:gd name="T17" fmla="*/ 0 h 171"/>
                <a:gd name="T18" fmla="*/ 0 w 1081"/>
                <a:gd name="T19" fmla="*/ 85 h 171"/>
                <a:gd name="T20" fmla="*/ 85 w 1081"/>
                <a:gd name="T21" fmla="*/ 171 h 171"/>
                <a:gd name="T22" fmla="*/ 996 w 1081"/>
                <a:gd name="T23" fmla="*/ 171 h 171"/>
                <a:gd name="T24" fmla="*/ 1081 w 1081"/>
                <a:gd name="T25" fmla="*/ 85 h 171"/>
                <a:gd name="T26" fmla="*/ 996 w 1081"/>
                <a:gd name="T27"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81" h="171">
                  <a:moveTo>
                    <a:pt x="996" y="155"/>
                  </a:moveTo>
                  <a:cubicBezTo>
                    <a:pt x="85" y="155"/>
                    <a:pt x="85" y="155"/>
                    <a:pt x="85" y="155"/>
                  </a:cubicBezTo>
                  <a:cubicBezTo>
                    <a:pt x="47" y="155"/>
                    <a:pt x="16" y="124"/>
                    <a:pt x="16" y="85"/>
                  </a:cubicBezTo>
                  <a:cubicBezTo>
                    <a:pt x="16" y="47"/>
                    <a:pt x="47" y="16"/>
                    <a:pt x="85" y="16"/>
                  </a:cubicBezTo>
                  <a:cubicBezTo>
                    <a:pt x="996" y="16"/>
                    <a:pt x="996" y="16"/>
                    <a:pt x="996" y="16"/>
                  </a:cubicBezTo>
                  <a:cubicBezTo>
                    <a:pt x="1034" y="16"/>
                    <a:pt x="1066" y="47"/>
                    <a:pt x="1066" y="85"/>
                  </a:cubicBezTo>
                  <a:cubicBezTo>
                    <a:pt x="1066" y="124"/>
                    <a:pt x="1034" y="155"/>
                    <a:pt x="996" y="155"/>
                  </a:cubicBezTo>
                  <a:moveTo>
                    <a:pt x="996" y="0"/>
                  </a:moveTo>
                  <a:cubicBezTo>
                    <a:pt x="85" y="0"/>
                    <a:pt x="85" y="0"/>
                    <a:pt x="85" y="0"/>
                  </a:cubicBezTo>
                  <a:cubicBezTo>
                    <a:pt x="38" y="0"/>
                    <a:pt x="0" y="38"/>
                    <a:pt x="0" y="85"/>
                  </a:cubicBezTo>
                  <a:cubicBezTo>
                    <a:pt x="0" y="133"/>
                    <a:pt x="38" y="171"/>
                    <a:pt x="85" y="171"/>
                  </a:cubicBezTo>
                  <a:cubicBezTo>
                    <a:pt x="996" y="171"/>
                    <a:pt x="996" y="171"/>
                    <a:pt x="996" y="171"/>
                  </a:cubicBezTo>
                  <a:cubicBezTo>
                    <a:pt x="1043" y="171"/>
                    <a:pt x="1081" y="133"/>
                    <a:pt x="1081" y="85"/>
                  </a:cubicBezTo>
                  <a:cubicBezTo>
                    <a:pt x="1081" y="38"/>
                    <a:pt x="1043" y="0"/>
                    <a:pt x="99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cxnSp>
        <p:nvCxnSpPr>
          <p:cNvPr id="112" name="Straight Connector 111">
            <a:extLst>
              <a:ext uri="{FF2B5EF4-FFF2-40B4-BE49-F238E27FC236}">
                <a16:creationId xmlns:a16="http://schemas.microsoft.com/office/drawing/2014/main" id="{AB10D68E-663D-6648-433D-7237E2C99B71}"/>
              </a:ext>
            </a:extLst>
          </p:cNvPr>
          <p:cNvCxnSpPr>
            <a:cxnSpLocks/>
          </p:cNvCxnSpPr>
          <p:nvPr userDrawn="1"/>
        </p:nvCxnSpPr>
        <p:spPr>
          <a:xfrm flipH="1">
            <a:off x="11250994" y="6483179"/>
            <a:ext cx="133536" cy="137642"/>
          </a:xfrm>
          <a:prstGeom prst="line">
            <a:avLst/>
          </a:prstGeom>
          <a:ln w="12700" cap="rnd">
            <a:solidFill>
              <a:schemeClr val="bg1">
                <a:lumMod val="95000"/>
              </a:schemeClr>
            </a:solidFill>
            <a:round/>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0ECAD62E-B2C6-42AA-CE74-B1C77060A18C}"/>
              </a:ext>
            </a:extLst>
          </p:cNvPr>
          <p:cNvCxnSpPr>
            <a:cxnSpLocks/>
          </p:cNvCxnSpPr>
          <p:nvPr userDrawn="1"/>
        </p:nvCxnSpPr>
        <p:spPr>
          <a:xfrm flipH="1">
            <a:off x="333374" y="6318000"/>
            <a:ext cx="11523664" cy="0"/>
          </a:xfrm>
          <a:prstGeom prst="line">
            <a:avLst/>
          </a:prstGeom>
          <a:ln w="12700" cap="flat">
            <a:solidFill>
              <a:schemeClr val="bg1">
                <a:lumMod val="9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3FF2AD6-0B11-4C96-32F3-88E8010998DF}"/>
              </a:ext>
            </a:extLst>
          </p:cNvPr>
          <p:cNvCxnSpPr>
            <a:cxnSpLocks/>
          </p:cNvCxnSpPr>
          <p:nvPr userDrawn="1"/>
        </p:nvCxnSpPr>
        <p:spPr>
          <a:xfrm flipH="1">
            <a:off x="11190022" y="6483179"/>
            <a:ext cx="133536" cy="137642"/>
          </a:xfrm>
          <a:prstGeom prst="line">
            <a:avLst/>
          </a:prstGeom>
          <a:ln w="12700" cap="rnd">
            <a:solidFill>
              <a:schemeClr val="bg1">
                <a:lumMod val="95000"/>
              </a:schemeClr>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6423444"/>
      </p:ext>
    </p:extLst>
  </p:cSld>
  <p:clrMap bg1="lt1" tx1="dk1" bg2="lt2" tx2="dk2" accent1="accent1" accent2="accent2" accent3="accent3" accent4="accent4" accent5="accent5" accent6="accent6" hlink="hlink" folHlink="folHlink"/>
  <p:sldLayoutIdLst>
    <p:sldLayoutId id="2147483942" r:id="rId1"/>
    <p:sldLayoutId id="2147483943" r:id="rId2"/>
    <p:sldLayoutId id="2147483944" r:id="rId3"/>
    <p:sldLayoutId id="2147483945" r:id="rId4"/>
    <p:sldLayoutId id="2147483946" r:id="rId5"/>
    <p:sldLayoutId id="2147483947" r:id="rId6"/>
    <p:sldLayoutId id="2147483948" r:id="rId7"/>
    <p:sldLayoutId id="2147483989" r:id="rId8"/>
    <p:sldLayoutId id="2147483990" r:id="rId9"/>
    <p:sldLayoutId id="2147483991" r:id="rId10"/>
    <p:sldLayoutId id="2147483949" r:id="rId11"/>
    <p:sldLayoutId id="2147483950" r:id="rId12"/>
    <p:sldLayoutId id="2147483951" r:id="rId13"/>
    <p:sldLayoutId id="2147483952" r:id="rId14"/>
    <p:sldLayoutId id="2147483953" r:id="rId15"/>
    <p:sldLayoutId id="2147483954" r:id="rId16"/>
    <p:sldLayoutId id="2147483955" r:id="rId17"/>
    <p:sldLayoutId id="2147483956" r:id="rId18"/>
    <p:sldLayoutId id="2147483957" r:id="rId19"/>
    <p:sldLayoutId id="2147483958" r:id="rId20"/>
    <p:sldLayoutId id="2147483959" r:id="rId21"/>
    <p:sldLayoutId id="2147483960" r:id="rId22"/>
    <p:sldLayoutId id="2147483961" r:id="rId23"/>
    <p:sldLayoutId id="2147483962" r:id="rId24"/>
    <p:sldLayoutId id="2147483963" r:id="rId25"/>
    <p:sldLayoutId id="2147483964" r:id="rId26"/>
    <p:sldLayoutId id="2147483965" r:id="rId27"/>
    <p:sldLayoutId id="2147483966" r:id="rId28"/>
    <p:sldLayoutId id="2147483967" r:id="rId29"/>
    <p:sldLayoutId id="2147483968" r:id="rId30"/>
    <p:sldLayoutId id="2147483969" r:id="rId31"/>
    <p:sldLayoutId id="2147483970" r:id="rId32"/>
    <p:sldLayoutId id="2147483971" r:id="rId33"/>
    <p:sldLayoutId id="2147483972" r:id="rId34"/>
    <p:sldLayoutId id="2147483973" r:id="rId35"/>
    <p:sldLayoutId id="2147483974" r:id="rId36"/>
    <p:sldLayoutId id="2147483975" r:id="rId37"/>
    <p:sldLayoutId id="2147483976" r:id="rId38"/>
    <p:sldLayoutId id="2147483977" r:id="rId39"/>
    <p:sldLayoutId id="2147483978" r:id="rId40"/>
    <p:sldLayoutId id="2147483979" r:id="rId41"/>
    <p:sldLayoutId id="2147483980" r:id="rId42"/>
    <p:sldLayoutId id="2147483981" r:id="rId43"/>
    <p:sldLayoutId id="2147483982" r:id="rId44"/>
    <p:sldLayoutId id="2147483983" r:id="rId45"/>
    <p:sldLayoutId id="2147483984" r:id="rId46"/>
    <p:sldLayoutId id="2147483985" r:id="rId47"/>
    <p:sldLayoutId id="2147483986" r:id="rId48"/>
    <p:sldLayoutId id="2147483987" r:id="rId49"/>
    <p:sldLayoutId id="2147484045" r:id="rId50"/>
    <p:sldLayoutId id="2147484046" r:id="rId51"/>
    <p:sldLayoutId id="2147484044" r:id="rId52"/>
    <p:sldLayoutId id="2147484047" r:id="rId53"/>
    <p:sldLayoutId id="2147484048" r:id="rId54"/>
  </p:sldLayoutIdLst>
  <p:hf hdr="0" ftr="0" dt="0"/>
  <p:txStyles>
    <p:titleStyle>
      <a:lvl1pPr algn="l" defTabSz="914400" rtl="0" eaLnBrk="1" latinLnBrk="0" hangingPunct="1">
        <a:lnSpc>
          <a:spcPct val="90000"/>
        </a:lnSpc>
        <a:spcBef>
          <a:spcPct val="0"/>
        </a:spcBef>
        <a:buNone/>
        <a:defRPr lang="en-GB" sz="1800" b="1" kern="1200" cap="none" spc="0" baseline="0" dirty="0">
          <a:solidFill>
            <a:srgbClr val="231F20"/>
          </a:solidFill>
          <a:latin typeface="+mn-lt"/>
          <a:ea typeface="+mj-ea"/>
          <a:cs typeface="+mj-cs"/>
        </a:defRPr>
      </a:lvl1pPr>
    </p:titleStyle>
    <p:bodyStyle>
      <a:lvl1pPr marL="0" indent="0" algn="l" defTabSz="914400" rtl="0" eaLnBrk="1" latinLnBrk="0" hangingPunct="1">
        <a:lnSpc>
          <a:spcPct val="100000"/>
        </a:lnSpc>
        <a:spcBef>
          <a:spcPts val="0"/>
        </a:spcBef>
        <a:spcAft>
          <a:spcPts val="600"/>
        </a:spcAft>
        <a:buSzPct val="50000"/>
        <a:buFont typeface="HelveticaNeueLT Std Lt Cn" panose="020B0406020202030204" pitchFamily="34" charset="0"/>
        <a:buNone/>
        <a:defRPr sz="1200" b="0" kern="1200">
          <a:solidFill>
            <a:srgbClr val="231F20"/>
          </a:solidFill>
          <a:latin typeface="+mn-lt"/>
          <a:ea typeface="+mn-ea"/>
          <a:cs typeface="+mn-cs"/>
        </a:defRPr>
      </a:lvl1pPr>
      <a:lvl2pPr marL="180975" indent="-180975" algn="l" defTabSz="914400" rtl="0" eaLnBrk="1" latinLnBrk="0" hangingPunct="1">
        <a:lnSpc>
          <a:spcPct val="100000"/>
        </a:lnSpc>
        <a:spcBef>
          <a:spcPts val="0"/>
        </a:spcBef>
        <a:spcAft>
          <a:spcPts val="600"/>
        </a:spcAft>
        <a:buSzPct val="80000"/>
        <a:buFont typeface="Segoe UI" panose="020B0502040204020203" pitchFamily="34" charset="0"/>
        <a:buChar char="●"/>
        <a:defRPr sz="1200" kern="1200">
          <a:solidFill>
            <a:srgbClr val="231F20"/>
          </a:solidFill>
          <a:latin typeface="+mn-lt"/>
          <a:ea typeface="+mn-ea"/>
          <a:cs typeface="+mn-cs"/>
        </a:defRPr>
      </a:lvl2pPr>
      <a:lvl3pPr marL="360363" indent="-179388" algn="l" defTabSz="914400" rtl="0" eaLnBrk="1" latinLnBrk="0" hangingPunct="1">
        <a:lnSpc>
          <a:spcPct val="100000"/>
        </a:lnSpc>
        <a:spcBef>
          <a:spcPts val="0"/>
        </a:spcBef>
        <a:spcAft>
          <a:spcPts val="600"/>
        </a:spcAft>
        <a:buFont typeface="Arial" panose="020B0604020202020204" pitchFamily="34" charset="0"/>
        <a:buChar char="‒"/>
        <a:defRPr sz="1200" kern="1200">
          <a:solidFill>
            <a:srgbClr val="231F20"/>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9" pos="113" userDrawn="1">
          <p15:clr>
            <a:srgbClr val="F26B43"/>
          </p15:clr>
        </p15:guide>
        <p15:guide id="37" orient="horz" pos="4206" userDrawn="1">
          <p15:clr>
            <a:srgbClr val="F26B43"/>
          </p15:clr>
        </p15:guide>
        <p15:guide id="38" pos="7566" userDrawn="1">
          <p15:clr>
            <a:srgbClr val="F26B43"/>
          </p15:clr>
        </p15:guide>
        <p15:guide id="39" orient="horz" pos="114" userDrawn="1">
          <p15:clr>
            <a:srgbClr val="000000"/>
          </p15:clr>
        </p15:guide>
        <p15:guide id="40" pos="210" userDrawn="1">
          <p15:clr>
            <a:srgbClr val="000000"/>
          </p15:clr>
        </p15:guide>
        <p15:guide id="41" pos="7469" userDrawn="1">
          <p15:clr>
            <a:srgbClr val="000000"/>
          </p15:clr>
        </p15:guide>
        <p15:guide id="42" orient="horz" pos="3867" userDrawn="1">
          <p15:clr>
            <a:srgbClr val="000000"/>
          </p15:clr>
        </p15:guide>
        <p15:guide id="43" pos="1856" userDrawn="1">
          <p15:clr>
            <a:srgbClr val="5ACBF0"/>
          </p15:clr>
        </p15:guide>
        <p15:guide id="44" pos="2081" userDrawn="1">
          <p15:clr>
            <a:srgbClr val="5ACBF0"/>
          </p15:clr>
        </p15:guide>
        <p15:guide id="45" pos="3726" userDrawn="1">
          <p15:clr>
            <a:srgbClr val="5ACBF0"/>
          </p15:clr>
        </p15:guide>
        <p15:guide id="46" pos="3953" userDrawn="1">
          <p15:clr>
            <a:srgbClr val="5ACBF0"/>
          </p15:clr>
        </p15:guide>
        <p15:guide id="47" pos="5598" userDrawn="1">
          <p15:clr>
            <a:srgbClr val="5ACBF0"/>
          </p15:clr>
        </p15:guide>
        <p15:guide id="48" pos="5823" userDrawn="1">
          <p15:clr>
            <a:srgbClr val="5ACBF0"/>
          </p15:clr>
        </p15:guide>
        <p15:guide id="49" pos="2479" userDrawn="1">
          <p15:clr>
            <a:srgbClr val="000000"/>
          </p15:clr>
        </p15:guide>
        <p15:guide id="50" pos="2706" userDrawn="1">
          <p15:clr>
            <a:srgbClr val="000000"/>
          </p15:clr>
        </p15:guide>
        <p15:guide id="51" pos="4974" userDrawn="1">
          <p15:clr>
            <a:srgbClr val="000000"/>
          </p15:clr>
        </p15:guide>
        <p15:guide id="52" pos="5201" userDrawn="1">
          <p15:clr>
            <a:srgbClr val="000000"/>
          </p15:clr>
        </p15:guide>
        <p15:guide id="53" pos="3840" userDrawn="1">
          <p15:clr>
            <a:srgbClr val="A4A3A4"/>
          </p15:clr>
        </p15:guide>
        <p15:guide id="54" orient="horz" pos="1248" userDrawn="1">
          <p15:clr>
            <a:srgbClr val="9FCC3B"/>
          </p15:clr>
        </p15:guide>
        <p15:guide id="55" orient="horz" pos="1487" userDrawn="1">
          <p15:clr>
            <a:srgbClr val="9FCC3B"/>
          </p15:clr>
        </p15:guide>
        <p15:guide id="56" orient="horz" pos="397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Header" descr="Header">
            <a:extLst>
              <a:ext uri="{FF2B5EF4-FFF2-40B4-BE49-F238E27FC236}">
                <a16:creationId xmlns:a16="http://schemas.microsoft.com/office/drawing/2014/main" id="{451F5451-CC20-46A2-802F-F9D60C2A61E7}"/>
              </a:ext>
            </a:extLst>
          </p:cNvPr>
          <p:cNvSpPr>
            <a:spLocks noGrp="1"/>
          </p:cNvSpPr>
          <p:nvPr>
            <p:ph type="title"/>
          </p:nvPr>
        </p:nvSpPr>
        <p:spPr>
          <a:xfrm>
            <a:off x="335998" y="182467"/>
            <a:ext cx="11519999" cy="576463"/>
          </a:xfrm>
          <a:prstGeom prst="rect">
            <a:avLst/>
          </a:prstGeom>
          <a:noFill/>
        </p:spPr>
        <p:txBody>
          <a:bodyPr vert="horz" wrap="square" lIns="108000" tIns="180000" rIns="108000" bIns="144000" rtlCol="0" anchor="t">
            <a:spAutoFit/>
          </a:bodyPr>
          <a:lstStyle/>
          <a:p>
            <a:pPr marL="0" lvl="0"/>
            <a:r>
              <a:rPr lang="en-GB"/>
              <a:t>Slide title room for two lines</a:t>
            </a:r>
          </a:p>
        </p:txBody>
      </p:sp>
      <p:sp>
        <p:nvSpPr>
          <p:cNvPr id="3" name="Body">
            <a:extLst>
              <a:ext uri="{FF2B5EF4-FFF2-40B4-BE49-F238E27FC236}">
                <a16:creationId xmlns:a16="http://schemas.microsoft.com/office/drawing/2014/main" id="{41F54BE0-878D-4EDE-9290-206FC15489D4}"/>
              </a:ext>
            </a:extLst>
          </p:cNvPr>
          <p:cNvSpPr>
            <a:spLocks noGrp="1"/>
          </p:cNvSpPr>
          <p:nvPr>
            <p:ph type="body" idx="1"/>
          </p:nvPr>
        </p:nvSpPr>
        <p:spPr>
          <a:xfrm>
            <a:off x="335999" y="1468009"/>
            <a:ext cx="11519998" cy="4500000"/>
          </a:xfrm>
          <a:prstGeom prst="rect">
            <a:avLst/>
          </a:prstGeom>
        </p:spPr>
        <p:txBody>
          <a:bodyPr vert="horz" lIns="108000" tIns="0" rIns="108000" bIns="0" rtlCol="0">
            <a:noAutofit/>
          </a:bodyPr>
          <a:lstStyle/>
          <a:p>
            <a:pPr lvl="0"/>
            <a:r>
              <a:rPr lang="en-GB"/>
              <a:t>Click to change the text styles on the slide master</a:t>
            </a:r>
          </a:p>
          <a:p>
            <a:pPr lvl="1"/>
            <a:r>
              <a:rPr lang="en-GB"/>
              <a:t>Text level 1</a:t>
            </a:r>
          </a:p>
          <a:p>
            <a:pPr lvl="2"/>
            <a:r>
              <a:rPr lang="en-GB"/>
              <a:t>Text level 2</a:t>
            </a:r>
          </a:p>
        </p:txBody>
      </p:sp>
      <p:sp>
        <p:nvSpPr>
          <p:cNvPr id="47" name="Slide Number Placeholder 3">
            <a:extLst>
              <a:ext uri="{FF2B5EF4-FFF2-40B4-BE49-F238E27FC236}">
                <a16:creationId xmlns:a16="http://schemas.microsoft.com/office/drawing/2014/main" id="{AF4E2FD1-3B6F-8004-8D57-1238CE211C22}"/>
              </a:ext>
            </a:extLst>
          </p:cNvPr>
          <p:cNvSpPr>
            <a:spLocks noGrp="1"/>
          </p:cNvSpPr>
          <p:nvPr>
            <p:ph type="sldNum" sz="quarter" idx="4"/>
          </p:nvPr>
        </p:nvSpPr>
        <p:spPr>
          <a:xfrm>
            <a:off x="335999" y="6318000"/>
            <a:ext cx="216000" cy="360000"/>
          </a:xfrm>
          <a:prstGeom prst="rect">
            <a:avLst/>
          </a:prstGeom>
          <a:noFill/>
        </p:spPr>
        <p:txBody>
          <a:bodyPr lIns="0" tIns="0" rIns="0" bIns="25200" anchor="b"/>
          <a:lstStyle>
            <a:lvl1pPr algn="l">
              <a:defRPr sz="800" b="1">
                <a:solidFill>
                  <a:srgbClr val="768692"/>
                </a:solidFill>
                <a:latin typeface="+mj-lt"/>
              </a:defRPr>
            </a:lvl1pPr>
          </a:lstStyle>
          <a:p>
            <a:fld id="{D61AABEC-672F-4B68-B914-690DA978312C}" type="slidenum">
              <a:rPr lang="en-GB" smtClean="0"/>
              <a:pPr/>
              <a:t>‹#›</a:t>
            </a:fld>
            <a:endParaRPr lang="en-GB"/>
          </a:p>
        </p:txBody>
      </p:sp>
      <p:sp>
        <p:nvSpPr>
          <p:cNvPr id="48" name="Classification">
            <a:extLst>
              <a:ext uri="{FF2B5EF4-FFF2-40B4-BE49-F238E27FC236}">
                <a16:creationId xmlns:a16="http://schemas.microsoft.com/office/drawing/2014/main" id="{4DEFA83D-F803-5C8C-36C9-08C1B5D30CF3}"/>
              </a:ext>
              <a:ext uri="{C183D7F6-B498-43B3-948B-1728B52AA6E4}">
                <adec:decorative xmlns:adec="http://schemas.microsoft.com/office/drawing/2017/decorative" val="1"/>
              </a:ext>
            </a:extLst>
          </p:cNvPr>
          <p:cNvSpPr txBox="1">
            <a:spLocks/>
          </p:cNvSpPr>
          <p:nvPr userDrawn="1"/>
        </p:nvSpPr>
        <p:spPr>
          <a:xfrm>
            <a:off x="549483" y="6533927"/>
            <a:ext cx="4449936" cy="144073"/>
          </a:xfrm>
          <a:prstGeom prst="rect">
            <a:avLst/>
          </a:prstGeom>
        </p:spPr>
        <p:txBody>
          <a:bodyPr vert="horz" wrap="none" lIns="0" tIns="0" rIns="0" bIns="36000" rtlCol="0" anchor="b">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700">
                <a:solidFill>
                  <a:srgbClr val="768692"/>
                </a:solidFill>
              </a:rPr>
              <a:t>© Ipsos | GPPS National Summary Report - Chart Samples | January 2024 | Version 1 | Public | Client Use Only</a:t>
            </a:r>
            <a:endParaRPr lang="en-US" sz="700">
              <a:solidFill>
                <a:srgbClr val="768692"/>
              </a:solidFill>
            </a:endParaRPr>
          </a:p>
        </p:txBody>
      </p:sp>
      <p:grpSp>
        <p:nvGrpSpPr>
          <p:cNvPr id="90" name="Group 89">
            <a:extLst>
              <a:ext uri="{FF2B5EF4-FFF2-40B4-BE49-F238E27FC236}">
                <a16:creationId xmlns:a16="http://schemas.microsoft.com/office/drawing/2014/main" id="{DF4EBFA2-65FE-5EDB-AEF2-43AC1ED8C9FA}"/>
              </a:ext>
            </a:extLst>
          </p:cNvPr>
          <p:cNvGrpSpPr>
            <a:grpSpLocks noChangeAspect="1"/>
          </p:cNvGrpSpPr>
          <p:nvPr userDrawn="1"/>
        </p:nvGrpSpPr>
        <p:grpSpPr>
          <a:xfrm>
            <a:off x="8939185" y="6448429"/>
            <a:ext cx="828000" cy="105043"/>
            <a:chOff x="8662471" y="6438874"/>
            <a:chExt cx="851317" cy="108002"/>
          </a:xfrm>
          <a:solidFill>
            <a:schemeClr val="bg1">
              <a:lumMod val="95000"/>
            </a:schemeClr>
          </a:solidFill>
        </p:grpSpPr>
        <p:sp>
          <p:nvSpPr>
            <p:cNvPr id="91" name="Freeform: Shape 90">
              <a:extLst>
                <a:ext uri="{FF2B5EF4-FFF2-40B4-BE49-F238E27FC236}">
                  <a16:creationId xmlns:a16="http://schemas.microsoft.com/office/drawing/2014/main" id="{3881F7CE-BA91-07A3-5D4B-0064C0F3172F}"/>
                </a:ext>
              </a:extLst>
            </p:cNvPr>
            <p:cNvSpPr/>
            <p:nvPr/>
          </p:nvSpPr>
          <p:spPr>
            <a:xfrm rot="2700000">
              <a:off x="8922899" y="6178448"/>
              <a:ext cx="108000" cy="628855"/>
            </a:xfrm>
            <a:custGeom>
              <a:avLst/>
              <a:gdLst>
                <a:gd name="connsiteX0" fmla="*/ 0 w 108000"/>
                <a:gd name="connsiteY0" fmla="*/ 108000 h 628855"/>
                <a:gd name="connsiteX1" fmla="*/ 108000 w 108000"/>
                <a:gd name="connsiteY1" fmla="*/ 0 h 628855"/>
                <a:gd name="connsiteX2" fmla="*/ 107999 w 108000"/>
                <a:gd name="connsiteY2" fmla="*/ 520855 h 628855"/>
                <a:gd name="connsiteX3" fmla="*/ 0 w 108000"/>
                <a:gd name="connsiteY3" fmla="*/ 628855 h 628855"/>
                <a:gd name="connsiteX4" fmla="*/ 0 w 108000"/>
                <a:gd name="connsiteY4" fmla="*/ 108000 h 6288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000" h="628855">
                  <a:moveTo>
                    <a:pt x="0" y="108000"/>
                  </a:moveTo>
                  <a:lnTo>
                    <a:pt x="108000" y="0"/>
                  </a:lnTo>
                  <a:lnTo>
                    <a:pt x="107999" y="520855"/>
                  </a:lnTo>
                  <a:lnTo>
                    <a:pt x="0" y="628855"/>
                  </a:lnTo>
                  <a:lnTo>
                    <a:pt x="0" y="10800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92" name="Freeform: Shape 91">
              <a:extLst>
                <a:ext uri="{FF2B5EF4-FFF2-40B4-BE49-F238E27FC236}">
                  <a16:creationId xmlns:a16="http://schemas.microsoft.com/office/drawing/2014/main" id="{9515F4DF-FBE2-C38D-7229-E9A85CD3D472}"/>
                </a:ext>
              </a:extLst>
            </p:cNvPr>
            <p:cNvSpPr/>
            <p:nvPr/>
          </p:nvSpPr>
          <p:spPr>
            <a:xfrm rot="2700000">
              <a:off x="9145361" y="6178447"/>
              <a:ext cx="108000" cy="628854"/>
            </a:xfrm>
            <a:custGeom>
              <a:avLst/>
              <a:gdLst>
                <a:gd name="connsiteX0" fmla="*/ 0 w 108000"/>
                <a:gd name="connsiteY0" fmla="*/ 108000 h 628854"/>
                <a:gd name="connsiteX1" fmla="*/ 108000 w 108000"/>
                <a:gd name="connsiteY1" fmla="*/ 0 h 628854"/>
                <a:gd name="connsiteX2" fmla="*/ 108000 w 108000"/>
                <a:gd name="connsiteY2" fmla="*/ 520855 h 628854"/>
                <a:gd name="connsiteX3" fmla="*/ 1 w 108000"/>
                <a:gd name="connsiteY3" fmla="*/ 628854 h 628854"/>
                <a:gd name="connsiteX4" fmla="*/ 0 w 108000"/>
                <a:gd name="connsiteY4" fmla="*/ 108000 h 6288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000" h="628854">
                  <a:moveTo>
                    <a:pt x="0" y="108000"/>
                  </a:moveTo>
                  <a:lnTo>
                    <a:pt x="108000" y="0"/>
                  </a:lnTo>
                  <a:lnTo>
                    <a:pt x="108000" y="520855"/>
                  </a:lnTo>
                  <a:lnTo>
                    <a:pt x="1" y="628854"/>
                  </a:lnTo>
                  <a:lnTo>
                    <a:pt x="0" y="10800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grpSp>
      <p:pic>
        <p:nvPicPr>
          <p:cNvPr id="93" name="Ipsos Logo">
            <a:extLst>
              <a:ext uri="{FF2B5EF4-FFF2-40B4-BE49-F238E27FC236}">
                <a16:creationId xmlns:a16="http://schemas.microsoft.com/office/drawing/2014/main" id="{4B51F6D2-0521-15C0-70BF-AF7C2D684CAB}"/>
              </a:ext>
              <a:ext uri="{C183D7F6-B498-43B3-948B-1728B52AA6E4}">
                <adec:decorative xmlns:adec="http://schemas.microsoft.com/office/drawing/2017/decorative" val="1"/>
              </a:ext>
            </a:extLst>
          </p:cNvPr>
          <p:cNvPicPr>
            <a:picLocks noChangeAspect="1"/>
          </p:cNvPicPr>
          <p:nvPr userDrawn="1"/>
        </p:nvPicPr>
        <p:blipFill>
          <a:blip r:embed="rId52">
            <a:extLst>
              <a:ext uri="{28A0092B-C50C-407E-A947-70E740481C1C}">
                <a14:useLocalDpi xmlns:a14="http://schemas.microsoft.com/office/drawing/2010/main" val="0"/>
              </a:ext>
            </a:extLst>
          </a:blip>
          <a:stretch>
            <a:fillRect/>
          </a:stretch>
        </p:blipFill>
        <p:spPr>
          <a:xfrm>
            <a:off x="11589092" y="6426000"/>
            <a:ext cx="277309" cy="252000"/>
          </a:xfrm>
          <a:prstGeom prst="rect">
            <a:avLst/>
          </a:prstGeom>
        </p:spPr>
      </p:pic>
      <p:grpSp>
        <p:nvGrpSpPr>
          <p:cNvPr id="94" name="Group 93">
            <a:extLst>
              <a:ext uri="{FF2B5EF4-FFF2-40B4-BE49-F238E27FC236}">
                <a16:creationId xmlns:a16="http://schemas.microsoft.com/office/drawing/2014/main" id="{B7DDD29E-4A52-9140-AF96-5B3A65F9E2D6}"/>
              </a:ext>
            </a:extLst>
          </p:cNvPr>
          <p:cNvGrpSpPr>
            <a:grpSpLocks noChangeAspect="1"/>
          </p:cNvGrpSpPr>
          <p:nvPr userDrawn="1"/>
        </p:nvGrpSpPr>
        <p:grpSpPr>
          <a:xfrm>
            <a:off x="9864627" y="6462000"/>
            <a:ext cx="1120833" cy="180000"/>
            <a:chOff x="1169988" y="2413000"/>
            <a:chExt cx="8323263" cy="1336675"/>
          </a:xfrm>
          <a:solidFill>
            <a:srgbClr val="0072CE"/>
          </a:solidFill>
        </p:grpSpPr>
        <p:sp>
          <p:nvSpPr>
            <p:cNvPr id="95" name="Freeform 5">
              <a:extLst>
                <a:ext uri="{FF2B5EF4-FFF2-40B4-BE49-F238E27FC236}">
                  <a16:creationId xmlns:a16="http://schemas.microsoft.com/office/drawing/2014/main" id="{B3C71170-04E4-5032-8143-2945A80C8A7E}"/>
                </a:ext>
              </a:extLst>
            </p:cNvPr>
            <p:cNvSpPr>
              <a:spLocks/>
            </p:cNvSpPr>
            <p:nvPr/>
          </p:nvSpPr>
          <p:spPr bwMode="auto">
            <a:xfrm>
              <a:off x="1662113" y="2795588"/>
              <a:ext cx="523875" cy="579438"/>
            </a:xfrm>
            <a:custGeom>
              <a:avLst/>
              <a:gdLst>
                <a:gd name="T0" fmla="*/ 40 w 68"/>
                <a:gd name="T1" fmla="*/ 44 h 74"/>
                <a:gd name="T2" fmla="*/ 53 w 68"/>
                <a:gd name="T3" fmla="*/ 44 h 74"/>
                <a:gd name="T4" fmla="*/ 53 w 68"/>
                <a:gd name="T5" fmla="*/ 56 h 74"/>
                <a:gd name="T6" fmla="*/ 47 w 68"/>
                <a:gd name="T7" fmla="*/ 58 h 74"/>
                <a:gd name="T8" fmla="*/ 38 w 68"/>
                <a:gd name="T9" fmla="*/ 59 h 74"/>
                <a:gd name="T10" fmla="*/ 29 w 68"/>
                <a:gd name="T11" fmla="*/ 58 h 74"/>
                <a:gd name="T12" fmla="*/ 22 w 68"/>
                <a:gd name="T13" fmla="*/ 53 h 74"/>
                <a:gd name="T14" fmla="*/ 18 w 68"/>
                <a:gd name="T15" fmla="*/ 46 h 74"/>
                <a:gd name="T16" fmla="*/ 18 w 68"/>
                <a:gd name="T17" fmla="*/ 28 h 74"/>
                <a:gd name="T18" fmla="*/ 22 w 68"/>
                <a:gd name="T19" fmla="*/ 20 h 74"/>
                <a:gd name="T20" fmla="*/ 29 w 68"/>
                <a:gd name="T21" fmla="*/ 16 h 74"/>
                <a:gd name="T22" fmla="*/ 38 w 68"/>
                <a:gd name="T23" fmla="*/ 14 h 74"/>
                <a:gd name="T24" fmla="*/ 48 w 68"/>
                <a:gd name="T25" fmla="*/ 16 h 74"/>
                <a:gd name="T26" fmla="*/ 55 w 68"/>
                <a:gd name="T27" fmla="*/ 21 h 74"/>
                <a:gd name="T28" fmla="*/ 66 w 68"/>
                <a:gd name="T29" fmla="*/ 9 h 74"/>
                <a:gd name="T30" fmla="*/ 54 w 68"/>
                <a:gd name="T31" fmla="*/ 2 h 74"/>
                <a:gd name="T32" fmla="*/ 38 w 68"/>
                <a:gd name="T33" fmla="*/ 0 h 74"/>
                <a:gd name="T34" fmla="*/ 23 w 68"/>
                <a:gd name="T35" fmla="*/ 2 h 74"/>
                <a:gd name="T36" fmla="*/ 11 w 68"/>
                <a:gd name="T37" fmla="*/ 10 h 74"/>
                <a:gd name="T38" fmla="*/ 3 w 68"/>
                <a:gd name="T39" fmla="*/ 21 h 74"/>
                <a:gd name="T40" fmla="*/ 0 w 68"/>
                <a:gd name="T41" fmla="*/ 37 h 74"/>
                <a:gd name="T42" fmla="*/ 3 w 68"/>
                <a:gd name="T43" fmla="*/ 52 h 74"/>
                <a:gd name="T44" fmla="*/ 11 w 68"/>
                <a:gd name="T45" fmla="*/ 64 h 74"/>
                <a:gd name="T46" fmla="*/ 23 w 68"/>
                <a:gd name="T47" fmla="*/ 71 h 74"/>
                <a:gd name="T48" fmla="*/ 38 w 68"/>
                <a:gd name="T49" fmla="*/ 74 h 74"/>
                <a:gd name="T50" fmla="*/ 53 w 68"/>
                <a:gd name="T51" fmla="*/ 72 h 74"/>
                <a:gd name="T52" fmla="*/ 68 w 68"/>
                <a:gd name="T53" fmla="*/ 67 h 74"/>
                <a:gd name="T54" fmla="*/ 68 w 68"/>
                <a:gd name="T55" fmla="*/ 30 h 74"/>
                <a:gd name="T56" fmla="*/ 40 w 68"/>
                <a:gd name="T57" fmla="*/ 30 h 74"/>
                <a:gd name="T58" fmla="*/ 40 w 68"/>
                <a:gd name="T59" fmla="*/ 44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8" h="74">
                  <a:moveTo>
                    <a:pt x="40" y="44"/>
                  </a:moveTo>
                  <a:cubicBezTo>
                    <a:pt x="53" y="44"/>
                    <a:pt x="53" y="44"/>
                    <a:pt x="53" y="44"/>
                  </a:cubicBezTo>
                  <a:cubicBezTo>
                    <a:pt x="53" y="56"/>
                    <a:pt x="53" y="56"/>
                    <a:pt x="53" y="56"/>
                  </a:cubicBezTo>
                  <a:cubicBezTo>
                    <a:pt x="51" y="57"/>
                    <a:pt x="49" y="58"/>
                    <a:pt x="47" y="58"/>
                  </a:cubicBezTo>
                  <a:cubicBezTo>
                    <a:pt x="44" y="59"/>
                    <a:pt x="41" y="60"/>
                    <a:pt x="38" y="59"/>
                  </a:cubicBezTo>
                  <a:cubicBezTo>
                    <a:pt x="35" y="60"/>
                    <a:pt x="32" y="59"/>
                    <a:pt x="29" y="58"/>
                  </a:cubicBezTo>
                  <a:cubicBezTo>
                    <a:pt x="26" y="57"/>
                    <a:pt x="24" y="55"/>
                    <a:pt x="22" y="53"/>
                  </a:cubicBezTo>
                  <a:cubicBezTo>
                    <a:pt x="20" y="51"/>
                    <a:pt x="19" y="49"/>
                    <a:pt x="18" y="46"/>
                  </a:cubicBezTo>
                  <a:cubicBezTo>
                    <a:pt x="16" y="40"/>
                    <a:pt x="16" y="34"/>
                    <a:pt x="18" y="28"/>
                  </a:cubicBezTo>
                  <a:cubicBezTo>
                    <a:pt x="19" y="25"/>
                    <a:pt x="20" y="23"/>
                    <a:pt x="22" y="20"/>
                  </a:cubicBezTo>
                  <a:cubicBezTo>
                    <a:pt x="24" y="18"/>
                    <a:pt x="26" y="17"/>
                    <a:pt x="29" y="16"/>
                  </a:cubicBezTo>
                  <a:cubicBezTo>
                    <a:pt x="32" y="15"/>
                    <a:pt x="35" y="14"/>
                    <a:pt x="38" y="14"/>
                  </a:cubicBezTo>
                  <a:cubicBezTo>
                    <a:pt x="42" y="14"/>
                    <a:pt x="45" y="14"/>
                    <a:pt x="48" y="16"/>
                  </a:cubicBezTo>
                  <a:cubicBezTo>
                    <a:pt x="51" y="17"/>
                    <a:pt x="53" y="19"/>
                    <a:pt x="55" y="21"/>
                  </a:cubicBezTo>
                  <a:cubicBezTo>
                    <a:pt x="66" y="9"/>
                    <a:pt x="66" y="9"/>
                    <a:pt x="66" y="9"/>
                  </a:cubicBezTo>
                  <a:cubicBezTo>
                    <a:pt x="63" y="5"/>
                    <a:pt x="58" y="3"/>
                    <a:pt x="54" y="2"/>
                  </a:cubicBezTo>
                  <a:cubicBezTo>
                    <a:pt x="49" y="0"/>
                    <a:pt x="43" y="0"/>
                    <a:pt x="38" y="0"/>
                  </a:cubicBezTo>
                  <a:cubicBezTo>
                    <a:pt x="33" y="0"/>
                    <a:pt x="28" y="0"/>
                    <a:pt x="23" y="2"/>
                  </a:cubicBezTo>
                  <a:cubicBezTo>
                    <a:pt x="18" y="4"/>
                    <a:pt x="14" y="6"/>
                    <a:pt x="11" y="10"/>
                  </a:cubicBezTo>
                  <a:cubicBezTo>
                    <a:pt x="7" y="13"/>
                    <a:pt x="5" y="17"/>
                    <a:pt x="3" y="21"/>
                  </a:cubicBezTo>
                  <a:cubicBezTo>
                    <a:pt x="1" y="26"/>
                    <a:pt x="0" y="31"/>
                    <a:pt x="0" y="37"/>
                  </a:cubicBezTo>
                  <a:cubicBezTo>
                    <a:pt x="0" y="42"/>
                    <a:pt x="1" y="47"/>
                    <a:pt x="3" y="52"/>
                  </a:cubicBezTo>
                  <a:cubicBezTo>
                    <a:pt x="5" y="56"/>
                    <a:pt x="7" y="60"/>
                    <a:pt x="11" y="64"/>
                  </a:cubicBezTo>
                  <a:cubicBezTo>
                    <a:pt x="14" y="67"/>
                    <a:pt x="18" y="70"/>
                    <a:pt x="23" y="71"/>
                  </a:cubicBezTo>
                  <a:cubicBezTo>
                    <a:pt x="28" y="73"/>
                    <a:pt x="33" y="74"/>
                    <a:pt x="38" y="74"/>
                  </a:cubicBezTo>
                  <a:cubicBezTo>
                    <a:pt x="43" y="74"/>
                    <a:pt x="48" y="73"/>
                    <a:pt x="53" y="72"/>
                  </a:cubicBezTo>
                  <a:cubicBezTo>
                    <a:pt x="58" y="71"/>
                    <a:pt x="63" y="69"/>
                    <a:pt x="68" y="67"/>
                  </a:cubicBezTo>
                  <a:cubicBezTo>
                    <a:pt x="68" y="30"/>
                    <a:pt x="68" y="30"/>
                    <a:pt x="68" y="30"/>
                  </a:cubicBezTo>
                  <a:cubicBezTo>
                    <a:pt x="40" y="30"/>
                    <a:pt x="40" y="30"/>
                    <a:pt x="40" y="30"/>
                  </a:cubicBezTo>
                  <a:lnTo>
                    <a:pt x="40" y="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6" name="Freeform 6">
              <a:extLst>
                <a:ext uri="{FF2B5EF4-FFF2-40B4-BE49-F238E27FC236}">
                  <a16:creationId xmlns:a16="http://schemas.microsoft.com/office/drawing/2014/main" id="{9394B75E-4115-AA2D-314A-DEDD552DB9F5}"/>
                </a:ext>
              </a:extLst>
            </p:cNvPr>
            <p:cNvSpPr>
              <a:spLocks noEditPoints="1"/>
            </p:cNvSpPr>
            <p:nvPr/>
          </p:nvSpPr>
          <p:spPr bwMode="auto">
            <a:xfrm>
              <a:off x="2255838" y="2803525"/>
              <a:ext cx="415925" cy="555625"/>
            </a:xfrm>
            <a:custGeom>
              <a:avLst/>
              <a:gdLst>
                <a:gd name="T0" fmla="*/ 36 w 54"/>
                <a:gd name="T1" fmla="*/ 26 h 71"/>
                <a:gd name="T2" fmla="*/ 34 w 54"/>
                <a:gd name="T3" fmla="*/ 28 h 71"/>
                <a:gd name="T4" fmla="*/ 31 w 54"/>
                <a:gd name="T5" fmla="*/ 30 h 71"/>
                <a:gd name="T6" fmla="*/ 27 w 54"/>
                <a:gd name="T7" fmla="*/ 30 h 71"/>
                <a:gd name="T8" fmla="*/ 16 w 54"/>
                <a:gd name="T9" fmla="*/ 30 h 71"/>
                <a:gd name="T10" fmla="*/ 16 w 54"/>
                <a:gd name="T11" fmla="*/ 14 h 71"/>
                <a:gd name="T12" fmla="*/ 24 w 54"/>
                <a:gd name="T13" fmla="*/ 14 h 71"/>
                <a:gd name="T14" fmla="*/ 29 w 54"/>
                <a:gd name="T15" fmla="*/ 14 h 71"/>
                <a:gd name="T16" fmla="*/ 33 w 54"/>
                <a:gd name="T17" fmla="*/ 15 h 71"/>
                <a:gd name="T18" fmla="*/ 36 w 54"/>
                <a:gd name="T19" fmla="*/ 17 h 71"/>
                <a:gd name="T20" fmla="*/ 37 w 54"/>
                <a:gd name="T21" fmla="*/ 22 h 71"/>
                <a:gd name="T22" fmla="*/ 36 w 54"/>
                <a:gd name="T23" fmla="*/ 26 h 71"/>
                <a:gd name="T24" fmla="*/ 46 w 54"/>
                <a:gd name="T25" fmla="*/ 5 h 71"/>
                <a:gd name="T26" fmla="*/ 37 w 54"/>
                <a:gd name="T27" fmla="*/ 1 h 71"/>
                <a:gd name="T28" fmla="*/ 27 w 54"/>
                <a:gd name="T29" fmla="*/ 0 h 71"/>
                <a:gd name="T30" fmla="*/ 0 w 54"/>
                <a:gd name="T31" fmla="*/ 0 h 71"/>
                <a:gd name="T32" fmla="*/ 0 w 54"/>
                <a:gd name="T33" fmla="*/ 71 h 71"/>
                <a:gd name="T34" fmla="*/ 16 w 54"/>
                <a:gd name="T35" fmla="*/ 71 h 71"/>
                <a:gd name="T36" fmla="*/ 16 w 54"/>
                <a:gd name="T37" fmla="*/ 43 h 71"/>
                <a:gd name="T38" fmla="*/ 27 w 54"/>
                <a:gd name="T39" fmla="*/ 43 h 71"/>
                <a:gd name="T40" fmla="*/ 38 w 54"/>
                <a:gd name="T41" fmla="*/ 42 h 71"/>
                <a:gd name="T42" fmla="*/ 46 w 54"/>
                <a:gd name="T43" fmla="*/ 39 h 71"/>
                <a:gd name="T44" fmla="*/ 52 w 54"/>
                <a:gd name="T45" fmla="*/ 32 h 71"/>
                <a:gd name="T46" fmla="*/ 54 w 54"/>
                <a:gd name="T47" fmla="*/ 22 h 71"/>
                <a:gd name="T48" fmla="*/ 51 w 54"/>
                <a:gd name="T49" fmla="*/ 11 h 71"/>
                <a:gd name="T50" fmla="*/ 46 w 54"/>
                <a:gd name="T51" fmla="*/ 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4" h="71">
                  <a:moveTo>
                    <a:pt x="36" y="26"/>
                  </a:moveTo>
                  <a:cubicBezTo>
                    <a:pt x="36" y="27"/>
                    <a:pt x="35" y="28"/>
                    <a:pt x="34" y="28"/>
                  </a:cubicBezTo>
                  <a:cubicBezTo>
                    <a:pt x="33" y="29"/>
                    <a:pt x="32" y="30"/>
                    <a:pt x="31" y="30"/>
                  </a:cubicBezTo>
                  <a:cubicBezTo>
                    <a:pt x="29" y="30"/>
                    <a:pt x="28" y="30"/>
                    <a:pt x="27" y="30"/>
                  </a:cubicBezTo>
                  <a:cubicBezTo>
                    <a:pt x="16" y="30"/>
                    <a:pt x="16" y="30"/>
                    <a:pt x="16" y="30"/>
                  </a:cubicBezTo>
                  <a:cubicBezTo>
                    <a:pt x="16" y="14"/>
                    <a:pt x="16" y="14"/>
                    <a:pt x="16" y="14"/>
                  </a:cubicBezTo>
                  <a:cubicBezTo>
                    <a:pt x="24" y="14"/>
                    <a:pt x="24" y="14"/>
                    <a:pt x="24" y="14"/>
                  </a:cubicBezTo>
                  <a:cubicBezTo>
                    <a:pt x="26" y="14"/>
                    <a:pt x="27" y="14"/>
                    <a:pt x="29" y="14"/>
                  </a:cubicBezTo>
                  <a:cubicBezTo>
                    <a:pt x="30" y="14"/>
                    <a:pt x="32" y="14"/>
                    <a:pt x="33" y="15"/>
                  </a:cubicBezTo>
                  <a:cubicBezTo>
                    <a:pt x="34" y="15"/>
                    <a:pt x="35" y="16"/>
                    <a:pt x="36" y="17"/>
                  </a:cubicBezTo>
                  <a:cubicBezTo>
                    <a:pt x="37" y="19"/>
                    <a:pt x="37" y="20"/>
                    <a:pt x="37" y="22"/>
                  </a:cubicBezTo>
                  <a:cubicBezTo>
                    <a:pt x="37" y="23"/>
                    <a:pt x="37" y="25"/>
                    <a:pt x="36" y="26"/>
                  </a:cubicBezTo>
                  <a:moveTo>
                    <a:pt x="46" y="5"/>
                  </a:moveTo>
                  <a:cubicBezTo>
                    <a:pt x="43" y="3"/>
                    <a:pt x="40" y="2"/>
                    <a:pt x="37" y="1"/>
                  </a:cubicBezTo>
                  <a:cubicBezTo>
                    <a:pt x="34" y="1"/>
                    <a:pt x="30" y="0"/>
                    <a:pt x="27" y="0"/>
                  </a:cubicBezTo>
                  <a:cubicBezTo>
                    <a:pt x="0" y="0"/>
                    <a:pt x="0" y="0"/>
                    <a:pt x="0" y="0"/>
                  </a:cubicBezTo>
                  <a:cubicBezTo>
                    <a:pt x="0" y="71"/>
                    <a:pt x="0" y="71"/>
                    <a:pt x="0" y="71"/>
                  </a:cubicBezTo>
                  <a:cubicBezTo>
                    <a:pt x="16" y="71"/>
                    <a:pt x="16" y="71"/>
                    <a:pt x="16" y="71"/>
                  </a:cubicBezTo>
                  <a:cubicBezTo>
                    <a:pt x="16" y="43"/>
                    <a:pt x="16" y="43"/>
                    <a:pt x="16" y="43"/>
                  </a:cubicBezTo>
                  <a:cubicBezTo>
                    <a:pt x="27" y="43"/>
                    <a:pt x="27" y="43"/>
                    <a:pt x="27" y="43"/>
                  </a:cubicBezTo>
                  <a:cubicBezTo>
                    <a:pt x="31" y="44"/>
                    <a:pt x="34" y="43"/>
                    <a:pt x="38" y="42"/>
                  </a:cubicBezTo>
                  <a:cubicBezTo>
                    <a:pt x="41" y="42"/>
                    <a:pt x="44" y="41"/>
                    <a:pt x="46" y="39"/>
                  </a:cubicBezTo>
                  <a:cubicBezTo>
                    <a:pt x="48" y="37"/>
                    <a:pt x="50" y="35"/>
                    <a:pt x="52" y="32"/>
                  </a:cubicBezTo>
                  <a:cubicBezTo>
                    <a:pt x="53" y="29"/>
                    <a:pt x="54" y="25"/>
                    <a:pt x="54" y="22"/>
                  </a:cubicBezTo>
                  <a:cubicBezTo>
                    <a:pt x="54" y="18"/>
                    <a:pt x="53" y="15"/>
                    <a:pt x="51" y="11"/>
                  </a:cubicBezTo>
                  <a:cubicBezTo>
                    <a:pt x="50" y="9"/>
                    <a:pt x="48" y="6"/>
                    <a:pt x="46" y="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7" name="Freeform 7">
              <a:extLst>
                <a:ext uri="{FF2B5EF4-FFF2-40B4-BE49-F238E27FC236}">
                  <a16:creationId xmlns:a16="http://schemas.microsoft.com/office/drawing/2014/main" id="{B35550BC-7561-8087-F7F4-2F2C4751F784}"/>
                </a:ext>
              </a:extLst>
            </p:cNvPr>
            <p:cNvSpPr>
              <a:spLocks noEditPoints="1"/>
            </p:cNvSpPr>
            <p:nvPr/>
          </p:nvSpPr>
          <p:spPr bwMode="auto">
            <a:xfrm>
              <a:off x="2909888" y="2803525"/>
              <a:ext cx="407988" cy="555625"/>
            </a:xfrm>
            <a:custGeom>
              <a:avLst/>
              <a:gdLst>
                <a:gd name="T0" fmla="*/ 36 w 53"/>
                <a:gd name="T1" fmla="*/ 26 h 71"/>
                <a:gd name="T2" fmla="*/ 34 w 53"/>
                <a:gd name="T3" fmla="*/ 28 h 71"/>
                <a:gd name="T4" fmla="*/ 30 w 53"/>
                <a:gd name="T5" fmla="*/ 30 h 71"/>
                <a:gd name="T6" fmla="*/ 26 w 53"/>
                <a:gd name="T7" fmla="*/ 30 h 71"/>
                <a:gd name="T8" fmla="*/ 16 w 53"/>
                <a:gd name="T9" fmla="*/ 30 h 71"/>
                <a:gd name="T10" fmla="*/ 16 w 53"/>
                <a:gd name="T11" fmla="*/ 14 h 71"/>
                <a:gd name="T12" fmla="*/ 24 w 53"/>
                <a:gd name="T13" fmla="*/ 14 h 71"/>
                <a:gd name="T14" fmla="*/ 28 w 53"/>
                <a:gd name="T15" fmla="*/ 14 h 71"/>
                <a:gd name="T16" fmla="*/ 33 w 53"/>
                <a:gd name="T17" fmla="*/ 15 h 71"/>
                <a:gd name="T18" fmla="*/ 36 w 53"/>
                <a:gd name="T19" fmla="*/ 17 h 71"/>
                <a:gd name="T20" fmla="*/ 37 w 53"/>
                <a:gd name="T21" fmla="*/ 22 h 71"/>
                <a:gd name="T22" fmla="*/ 36 w 53"/>
                <a:gd name="T23" fmla="*/ 26 h 71"/>
                <a:gd name="T24" fmla="*/ 51 w 53"/>
                <a:gd name="T25" fmla="*/ 32 h 71"/>
                <a:gd name="T26" fmla="*/ 53 w 53"/>
                <a:gd name="T27" fmla="*/ 22 h 71"/>
                <a:gd name="T28" fmla="*/ 51 w 53"/>
                <a:gd name="T29" fmla="*/ 11 h 71"/>
                <a:gd name="T30" fmla="*/ 45 w 53"/>
                <a:gd name="T31" fmla="*/ 5 h 71"/>
                <a:gd name="T32" fmla="*/ 37 w 53"/>
                <a:gd name="T33" fmla="*/ 1 h 71"/>
                <a:gd name="T34" fmla="*/ 26 w 53"/>
                <a:gd name="T35" fmla="*/ 0 h 71"/>
                <a:gd name="T36" fmla="*/ 0 w 53"/>
                <a:gd name="T37" fmla="*/ 0 h 71"/>
                <a:gd name="T38" fmla="*/ 0 w 53"/>
                <a:gd name="T39" fmla="*/ 71 h 71"/>
                <a:gd name="T40" fmla="*/ 16 w 53"/>
                <a:gd name="T41" fmla="*/ 71 h 71"/>
                <a:gd name="T42" fmla="*/ 16 w 53"/>
                <a:gd name="T43" fmla="*/ 43 h 71"/>
                <a:gd name="T44" fmla="*/ 27 w 53"/>
                <a:gd name="T45" fmla="*/ 43 h 71"/>
                <a:gd name="T46" fmla="*/ 37 w 53"/>
                <a:gd name="T47" fmla="*/ 42 h 71"/>
                <a:gd name="T48" fmla="*/ 46 w 53"/>
                <a:gd name="T49" fmla="*/ 39 h 71"/>
                <a:gd name="T50" fmla="*/ 51 w 53"/>
                <a:gd name="T51"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3" h="71">
                  <a:moveTo>
                    <a:pt x="36" y="26"/>
                  </a:moveTo>
                  <a:cubicBezTo>
                    <a:pt x="35" y="27"/>
                    <a:pt x="35" y="28"/>
                    <a:pt x="34" y="28"/>
                  </a:cubicBezTo>
                  <a:cubicBezTo>
                    <a:pt x="32" y="29"/>
                    <a:pt x="31" y="30"/>
                    <a:pt x="30" y="30"/>
                  </a:cubicBezTo>
                  <a:cubicBezTo>
                    <a:pt x="29" y="30"/>
                    <a:pt x="27" y="30"/>
                    <a:pt x="26" y="30"/>
                  </a:cubicBezTo>
                  <a:cubicBezTo>
                    <a:pt x="16" y="30"/>
                    <a:pt x="16" y="30"/>
                    <a:pt x="16" y="30"/>
                  </a:cubicBezTo>
                  <a:cubicBezTo>
                    <a:pt x="16" y="14"/>
                    <a:pt x="16" y="14"/>
                    <a:pt x="16" y="14"/>
                  </a:cubicBezTo>
                  <a:cubicBezTo>
                    <a:pt x="24" y="14"/>
                    <a:pt x="24" y="14"/>
                    <a:pt x="24" y="14"/>
                  </a:cubicBezTo>
                  <a:cubicBezTo>
                    <a:pt x="25" y="14"/>
                    <a:pt x="27" y="14"/>
                    <a:pt x="28" y="14"/>
                  </a:cubicBezTo>
                  <a:cubicBezTo>
                    <a:pt x="30" y="14"/>
                    <a:pt x="31" y="14"/>
                    <a:pt x="33" y="15"/>
                  </a:cubicBezTo>
                  <a:cubicBezTo>
                    <a:pt x="34" y="15"/>
                    <a:pt x="35" y="16"/>
                    <a:pt x="36" y="17"/>
                  </a:cubicBezTo>
                  <a:cubicBezTo>
                    <a:pt x="37" y="19"/>
                    <a:pt x="37" y="20"/>
                    <a:pt x="37" y="22"/>
                  </a:cubicBezTo>
                  <a:cubicBezTo>
                    <a:pt x="37" y="23"/>
                    <a:pt x="37" y="25"/>
                    <a:pt x="36" y="26"/>
                  </a:cubicBezTo>
                  <a:moveTo>
                    <a:pt x="51" y="32"/>
                  </a:moveTo>
                  <a:cubicBezTo>
                    <a:pt x="53" y="29"/>
                    <a:pt x="53" y="25"/>
                    <a:pt x="53" y="22"/>
                  </a:cubicBezTo>
                  <a:cubicBezTo>
                    <a:pt x="53" y="18"/>
                    <a:pt x="53" y="14"/>
                    <a:pt x="51" y="11"/>
                  </a:cubicBezTo>
                  <a:cubicBezTo>
                    <a:pt x="50" y="9"/>
                    <a:pt x="48" y="6"/>
                    <a:pt x="45" y="5"/>
                  </a:cubicBezTo>
                  <a:cubicBezTo>
                    <a:pt x="43" y="3"/>
                    <a:pt x="40" y="2"/>
                    <a:pt x="37" y="1"/>
                  </a:cubicBezTo>
                  <a:cubicBezTo>
                    <a:pt x="33" y="0"/>
                    <a:pt x="30" y="0"/>
                    <a:pt x="26" y="0"/>
                  </a:cubicBezTo>
                  <a:cubicBezTo>
                    <a:pt x="0" y="0"/>
                    <a:pt x="0" y="0"/>
                    <a:pt x="0" y="0"/>
                  </a:cubicBezTo>
                  <a:cubicBezTo>
                    <a:pt x="0" y="71"/>
                    <a:pt x="0" y="71"/>
                    <a:pt x="0" y="71"/>
                  </a:cubicBezTo>
                  <a:cubicBezTo>
                    <a:pt x="16" y="71"/>
                    <a:pt x="16" y="71"/>
                    <a:pt x="16" y="71"/>
                  </a:cubicBezTo>
                  <a:cubicBezTo>
                    <a:pt x="16" y="43"/>
                    <a:pt x="16" y="43"/>
                    <a:pt x="16" y="43"/>
                  </a:cubicBezTo>
                  <a:cubicBezTo>
                    <a:pt x="27" y="43"/>
                    <a:pt x="27" y="43"/>
                    <a:pt x="27" y="43"/>
                  </a:cubicBezTo>
                  <a:cubicBezTo>
                    <a:pt x="30" y="44"/>
                    <a:pt x="34" y="43"/>
                    <a:pt x="37" y="42"/>
                  </a:cubicBezTo>
                  <a:cubicBezTo>
                    <a:pt x="40" y="42"/>
                    <a:pt x="43" y="41"/>
                    <a:pt x="46" y="39"/>
                  </a:cubicBezTo>
                  <a:cubicBezTo>
                    <a:pt x="48" y="37"/>
                    <a:pt x="50" y="35"/>
                    <a:pt x="51" y="3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8" name="Freeform 8">
              <a:extLst>
                <a:ext uri="{FF2B5EF4-FFF2-40B4-BE49-F238E27FC236}">
                  <a16:creationId xmlns:a16="http://schemas.microsoft.com/office/drawing/2014/main" id="{1A0A256A-C2E8-1AEE-52C6-10F4813F48B9}"/>
                </a:ext>
              </a:extLst>
            </p:cNvPr>
            <p:cNvSpPr>
              <a:spLocks noEditPoints="1"/>
            </p:cNvSpPr>
            <p:nvPr/>
          </p:nvSpPr>
          <p:spPr bwMode="auto">
            <a:xfrm>
              <a:off x="3249613" y="2803525"/>
              <a:ext cx="568325" cy="555625"/>
            </a:xfrm>
            <a:custGeom>
              <a:avLst/>
              <a:gdLst>
                <a:gd name="T0" fmla="*/ 135 w 358"/>
                <a:gd name="T1" fmla="*/ 212 h 350"/>
                <a:gd name="T2" fmla="*/ 179 w 358"/>
                <a:gd name="T3" fmla="*/ 104 h 350"/>
                <a:gd name="T4" fmla="*/ 223 w 358"/>
                <a:gd name="T5" fmla="*/ 212 h 350"/>
                <a:gd name="T6" fmla="*/ 135 w 358"/>
                <a:gd name="T7" fmla="*/ 212 h 350"/>
                <a:gd name="T8" fmla="*/ 150 w 358"/>
                <a:gd name="T9" fmla="*/ 0 h 350"/>
                <a:gd name="T10" fmla="*/ 0 w 358"/>
                <a:gd name="T11" fmla="*/ 350 h 350"/>
                <a:gd name="T12" fmla="*/ 82 w 358"/>
                <a:gd name="T13" fmla="*/ 350 h 350"/>
                <a:gd name="T14" fmla="*/ 111 w 358"/>
                <a:gd name="T15" fmla="*/ 276 h 350"/>
                <a:gd name="T16" fmla="*/ 247 w 358"/>
                <a:gd name="T17" fmla="*/ 276 h 350"/>
                <a:gd name="T18" fmla="*/ 276 w 358"/>
                <a:gd name="T19" fmla="*/ 350 h 350"/>
                <a:gd name="T20" fmla="*/ 358 w 358"/>
                <a:gd name="T21" fmla="*/ 350 h 350"/>
                <a:gd name="T22" fmla="*/ 213 w 358"/>
                <a:gd name="T23" fmla="*/ 0 h 350"/>
                <a:gd name="T24" fmla="*/ 150 w 358"/>
                <a:gd name="T25" fmla="*/ 0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58" h="350">
                  <a:moveTo>
                    <a:pt x="135" y="212"/>
                  </a:moveTo>
                  <a:lnTo>
                    <a:pt x="179" y="104"/>
                  </a:lnTo>
                  <a:lnTo>
                    <a:pt x="223" y="212"/>
                  </a:lnTo>
                  <a:lnTo>
                    <a:pt x="135" y="212"/>
                  </a:lnTo>
                  <a:close/>
                  <a:moveTo>
                    <a:pt x="150" y="0"/>
                  </a:moveTo>
                  <a:lnTo>
                    <a:pt x="0" y="350"/>
                  </a:lnTo>
                  <a:lnTo>
                    <a:pt x="82" y="350"/>
                  </a:lnTo>
                  <a:lnTo>
                    <a:pt x="111" y="276"/>
                  </a:lnTo>
                  <a:lnTo>
                    <a:pt x="247" y="276"/>
                  </a:lnTo>
                  <a:lnTo>
                    <a:pt x="276" y="350"/>
                  </a:lnTo>
                  <a:lnTo>
                    <a:pt x="358" y="350"/>
                  </a:lnTo>
                  <a:lnTo>
                    <a:pt x="213" y="0"/>
                  </a:lnTo>
                  <a:lnTo>
                    <a:pt x="15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9" name="Freeform 9">
              <a:extLst>
                <a:ext uri="{FF2B5EF4-FFF2-40B4-BE49-F238E27FC236}">
                  <a16:creationId xmlns:a16="http://schemas.microsoft.com/office/drawing/2014/main" id="{955DD4B5-1760-EA84-7698-0749C1C67ADA}"/>
                </a:ext>
              </a:extLst>
            </p:cNvPr>
            <p:cNvSpPr>
              <a:spLocks/>
            </p:cNvSpPr>
            <p:nvPr/>
          </p:nvSpPr>
          <p:spPr bwMode="auto">
            <a:xfrm>
              <a:off x="3725863" y="2803525"/>
              <a:ext cx="431800" cy="555625"/>
            </a:xfrm>
            <a:custGeom>
              <a:avLst/>
              <a:gdLst>
                <a:gd name="T0" fmla="*/ 0 w 272"/>
                <a:gd name="T1" fmla="*/ 69 h 350"/>
                <a:gd name="T2" fmla="*/ 97 w 272"/>
                <a:gd name="T3" fmla="*/ 69 h 350"/>
                <a:gd name="T4" fmla="*/ 97 w 272"/>
                <a:gd name="T5" fmla="*/ 350 h 350"/>
                <a:gd name="T6" fmla="*/ 175 w 272"/>
                <a:gd name="T7" fmla="*/ 350 h 350"/>
                <a:gd name="T8" fmla="*/ 175 w 272"/>
                <a:gd name="T9" fmla="*/ 69 h 350"/>
                <a:gd name="T10" fmla="*/ 272 w 272"/>
                <a:gd name="T11" fmla="*/ 69 h 350"/>
                <a:gd name="T12" fmla="*/ 272 w 272"/>
                <a:gd name="T13" fmla="*/ 0 h 350"/>
                <a:gd name="T14" fmla="*/ 0 w 272"/>
                <a:gd name="T15" fmla="*/ 0 h 350"/>
                <a:gd name="T16" fmla="*/ 0 w 272"/>
                <a:gd name="T17" fmla="*/ 69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2" h="350">
                  <a:moveTo>
                    <a:pt x="0" y="69"/>
                  </a:moveTo>
                  <a:lnTo>
                    <a:pt x="97" y="69"/>
                  </a:lnTo>
                  <a:lnTo>
                    <a:pt x="97" y="350"/>
                  </a:lnTo>
                  <a:lnTo>
                    <a:pt x="175" y="350"/>
                  </a:lnTo>
                  <a:lnTo>
                    <a:pt x="175" y="69"/>
                  </a:lnTo>
                  <a:lnTo>
                    <a:pt x="272" y="69"/>
                  </a:lnTo>
                  <a:lnTo>
                    <a:pt x="272" y="0"/>
                  </a:lnTo>
                  <a:lnTo>
                    <a:pt x="0" y="0"/>
                  </a:lnTo>
                  <a:lnTo>
                    <a:pt x="0" y="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0" name="Rectangle 10">
              <a:extLst>
                <a:ext uri="{FF2B5EF4-FFF2-40B4-BE49-F238E27FC236}">
                  <a16:creationId xmlns:a16="http://schemas.microsoft.com/office/drawing/2014/main" id="{D0483888-3F90-24A6-185B-AC1F0461375C}"/>
                </a:ext>
              </a:extLst>
            </p:cNvPr>
            <p:cNvSpPr>
              <a:spLocks noChangeArrowheads="1"/>
            </p:cNvSpPr>
            <p:nvPr/>
          </p:nvSpPr>
          <p:spPr bwMode="auto">
            <a:xfrm>
              <a:off x="4219576" y="2803525"/>
              <a:ext cx="114300" cy="555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1" name="Freeform 11">
              <a:extLst>
                <a:ext uri="{FF2B5EF4-FFF2-40B4-BE49-F238E27FC236}">
                  <a16:creationId xmlns:a16="http://schemas.microsoft.com/office/drawing/2014/main" id="{974B1E2A-CD27-DF0D-2DCC-33840350810F}"/>
                </a:ext>
              </a:extLst>
            </p:cNvPr>
            <p:cNvSpPr>
              <a:spLocks/>
            </p:cNvSpPr>
            <p:nvPr/>
          </p:nvSpPr>
          <p:spPr bwMode="auto">
            <a:xfrm>
              <a:off x="4419601" y="2803525"/>
              <a:ext cx="384175" cy="555625"/>
            </a:xfrm>
            <a:custGeom>
              <a:avLst/>
              <a:gdLst>
                <a:gd name="T0" fmla="*/ 72 w 242"/>
                <a:gd name="T1" fmla="*/ 207 h 350"/>
                <a:gd name="T2" fmla="*/ 223 w 242"/>
                <a:gd name="T3" fmla="*/ 207 h 350"/>
                <a:gd name="T4" fmla="*/ 223 w 242"/>
                <a:gd name="T5" fmla="*/ 138 h 350"/>
                <a:gd name="T6" fmla="*/ 72 w 242"/>
                <a:gd name="T7" fmla="*/ 138 h 350"/>
                <a:gd name="T8" fmla="*/ 72 w 242"/>
                <a:gd name="T9" fmla="*/ 74 h 350"/>
                <a:gd name="T10" fmla="*/ 233 w 242"/>
                <a:gd name="T11" fmla="*/ 74 h 350"/>
                <a:gd name="T12" fmla="*/ 233 w 242"/>
                <a:gd name="T13" fmla="*/ 0 h 350"/>
                <a:gd name="T14" fmla="*/ 0 w 242"/>
                <a:gd name="T15" fmla="*/ 0 h 350"/>
                <a:gd name="T16" fmla="*/ 0 w 242"/>
                <a:gd name="T17" fmla="*/ 350 h 350"/>
                <a:gd name="T18" fmla="*/ 242 w 242"/>
                <a:gd name="T19" fmla="*/ 350 h 350"/>
                <a:gd name="T20" fmla="*/ 242 w 242"/>
                <a:gd name="T21" fmla="*/ 281 h 350"/>
                <a:gd name="T22" fmla="*/ 72 w 242"/>
                <a:gd name="T23" fmla="*/ 281 h 350"/>
                <a:gd name="T24" fmla="*/ 72 w 242"/>
                <a:gd name="T25" fmla="*/ 207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2" h="350">
                  <a:moveTo>
                    <a:pt x="72" y="207"/>
                  </a:moveTo>
                  <a:lnTo>
                    <a:pt x="223" y="207"/>
                  </a:lnTo>
                  <a:lnTo>
                    <a:pt x="223" y="138"/>
                  </a:lnTo>
                  <a:lnTo>
                    <a:pt x="72" y="138"/>
                  </a:lnTo>
                  <a:lnTo>
                    <a:pt x="72" y="74"/>
                  </a:lnTo>
                  <a:lnTo>
                    <a:pt x="233" y="74"/>
                  </a:lnTo>
                  <a:lnTo>
                    <a:pt x="233" y="0"/>
                  </a:lnTo>
                  <a:lnTo>
                    <a:pt x="0" y="0"/>
                  </a:lnTo>
                  <a:lnTo>
                    <a:pt x="0" y="350"/>
                  </a:lnTo>
                  <a:lnTo>
                    <a:pt x="242" y="350"/>
                  </a:lnTo>
                  <a:lnTo>
                    <a:pt x="242" y="281"/>
                  </a:lnTo>
                  <a:lnTo>
                    <a:pt x="72" y="281"/>
                  </a:lnTo>
                  <a:lnTo>
                    <a:pt x="72" y="20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2" name="Freeform 12">
              <a:extLst>
                <a:ext uri="{FF2B5EF4-FFF2-40B4-BE49-F238E27FC236}">
                  <a16:creationId xmlns:a16="http://schemas.microsoft.com/office/drawing/2014/main" id="{08D3E64E-70B0-B7FF-DFD1-0DD8686748A7}"/>
                </a:ext>
              </a:extLst>
            </p:cNvPr>
            <p:cNvSpPr>
              <a:spLocks/>
            </p:cNvSpPr>
            <p:nvPr/>
          </p:nvSpPr>
          <p:spPr bwMode="auto">
            <a:xfrm>
              <a:off x="4881563" y="2803525"/>
              <a:ext cx="515938" cy="555625"/>
            </a:xfrm>
            <a:custGeom>
              <a:avLst/>
              <a:gdLst>
                <a:gd name="T0" fmla="*/ 252 w 325"/>
                <a:gd name="T1" fmla="*/ 241 h 350"/>
                <a:gd name="T2" fmla="*/ 247 w 325"/>
                <a:gd name="T3" fmla="*/ 241 h 350"/>
                <a:gd name="T4" fmla="*/ 102 w 325"/>
                <a:gd name="T5" fmla="*/ 0 h 350"/>
                <a:gd name="T6" fmla="*/ 0 w 325"/>
                <a:gd name="T7" fmla="*/ 0 h 350"/>
                <a:gd name="T8" fmla="*/ 0 w 325"/>
                <a:gd name="T9" fmla="*/ 350 h 350"/>
                <a:gd name="T10" fmla="*/ 77 w 325"/>
                <a:gd name="T11" fmla="*/ 350 h 350"/>
                <a:gd name="T12" fmla="*/ 77 w 325"/>
                <a:gd name="T13" fmla="*/ 104 h 350"/>
                <a:gd name="T14" fmla="*/ 77 w 325"/>
                <a:gd name="T15" fmla="*/ 104 h 350"/>
                <a:gd name="T16" fmla="*/ 228 w 325"/>
                <a:gd name="T17" fmla="*/ 350 h 350"/>
                <a:gd name="T18" fmla="*/ 325 w 325"/>
                <a:gd name="T19" fmla="*/ 350 h 350"/>
                <a:gd name="T20" fmla="*/ 325 w 325"/>
                <a:gd name="T21" fmla="*/ 0 h 350"/>
                <a:gd name="T22" fmla="*/ 252 w 325"/>
                <a:gd name="T23" fmla="*/ 0 h 350"/>
                <a:gd name="T24" fmla="*/ 252 w 325"/>
                <a:gd name="T25" fmla="*/ 241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5" h="350">
                  <a:moveTo>
                    <a:pt x="252" y="241"/>
                  </a:moveTo>
                  <a:lnTo>
                    <a:pt x="247" y="241"/>
                  </a:lnTo>
                  <a:lnTo>
                    <a:pt x="102" y="0"/>
                  </a:lnTo>
                  <a:lnTo>
                    <a:pt x="0" y="0"/>
                  </a:lnTo>
                  <a:lnTo>
                    <a:pt x="0" y="350"/>
                  </a:lnTo>
                  <a:lnTo>
                    <a:pt x="77" y="350"/>
                  </a:lnTo>
                  <a:lnTo>
                    <a:pt x="77" y="104"/>
                  </a:lnTo>
                  <a:lnTo>
                    <a:pt x="77" y="104"/>
                  </a:lnTo>
                  <a:lnTo>
                    <a:pt x="228" y="350"/>
                  </a:lnTo>
                  <a:lnTo>
                    <a:pt x="325" y="350"/>
                  </a:lnTo>
                  <a:lnTo>
                    <a:pt x="325" y="0"/>
                  </a:lnTo>
                  <a:lnTo>
                    <a:pt x="252" y="0"/>
                  </a:lnTo>
                  <a:lnTo>
                    <a:pt x="252" y="2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3" name="Freeform 13">
              <a:extLst>
                <a:ext uri="{FF2B5EF4-FFF2-40B4-BE49-F238E27FC236}">
                  <a16:creationId xmlns:a16="http://schemas.microsoft.com/office/drawing/2014/main" id="{6262BF58-70F6-DC5A-636C-0CF2359866A7}"/>
                </a:ext>
              </a:extLst>
            </p:cNvPr>
            <p:cNvSpPr>
              <a:spLocks/>
            </p:cNvSpPr>
            <p:nvPr/>
          </p:nvSpPr>
          <p:spPr bwMode="auto">
            <a:xfrm>
              <a:off x="5457826" y="2803525"/>
              <a:ext cx="431800" cy="555625"/>
            </a:xfrm>
            <a:custGeom>
              <a:avLst/>
              <a:gdLst>
                <a:gd name="T0" fmla="*/ 0 w 272"/>
                <a:gd name="T1" fmla="*/ 69 h 350"/>
                <a:gd name="T2" fmla="*/ 97 w 272"/>
                <a:gd name="T3" fmla="*/ 69 h 350"/>
                <a:gd name="T4" fmla="*/ 97 w 272"/>
                <a:gd name="T5" fmla="*/ 350 h 350"/>
                <a:gd name="T6" fmla="*/ 175 w 272"/>
                <a:gd name="T7" fmla="*/ 350 h 350"/>
                <a:gd name="T8" fmla="*/ 175 w 272"/>
                <a:gd name="T9" fmla="*/ 69 h 350"/>
                <a:gd name="T10" fmla="*/ 272 w 272"/>
                <a:gd name="T11" fmla="*/ 69 h 350"/>
                <a:gd name="T12" fmla="*/ 272 w 272"/>
                <a:gd name="T13" fmla="*/ 0 h 350"/>
                <a:gd name="T14" fmla="*/ 0 w 272"/>
                <a:gd name="T15" fmla="*/ 0 h 350"/>
                <a:gd name="T16" fmla="*/ 0 w 272"/>
                <a:gd name="T17" fmla="*/ 69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2" h="350">
                  <a:moveTo>
                    <a:pt x="0" y="69"/>
                  </a:moveTo>
                  <a:lnTo>
                    <a:pt x="97" y="69"/>
                  </a:lnTo>
                  <a:lnTo>
                    <a:pt x="97" y="350"/>
                  </a:lnTo>
                  <a:lnTo>
                    <a:pt x="175" y="350"/>
                  </a:lnTo>
                  <a:lnTo>
                    <a:pt x="175" y="69"/>
                  </a:lnTo>
                  <a:lnTo>
                    <a:pt x="272" y="69"/>
                  </a:lnTo>
                  <a:lnTo>
                    <a:pt x="272" y="0"/>
                  </a:lnTo>
                  <a:lnTo>
                    <a:pt x="0" y="0"/>
                  </a:lnTo>
                  <a:lnTo>
                    <a:pt x="0" y="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4" name="Freeform 14">
              <a:extLst>
                <a:ext uri="{FF2B5EF4-FFF2-40B4-BE49-F238E27FC236}">
                  <a16:creationId xmlns:a16="http://schemas.microsoft.com/office/drawing/2014/main" id="{49378F82-1E88-9F10-AFBB-3856C56DDE84}"/>
                </a:ext>
              </a:extLst>
            </p:cNvPr>
            <p:cNvSpPr>
              <a:spLocks/>
            </p:cNvSpPr>
            <p:nvPr/>
          </p:nvSpPr>
          <p:spPr bwMode="auto">
            <a:xfrm>
              <a:off x="6089651" y="2795588"/>
              <a:ext cx="393700" cy="579438"/>
            </a:xfrm>
            <a:custGeom>
              <a:avLst/>
              <a:gdLst>
                <a:gd name="T0" fmla="*/ 43 w 51"/>
                <a:gd name="T1" fmla="*/ 35 h 74"/>
                <a:gd name="T2" fmla="*/ 35 w 51"/>
                <a:gd name="T3" fmla="*/ 31 h 74"/>
                <a:gd name="T4" fmla="*/ 27 w 51"/>
                <a:gd name="T5" fmla="*/ 29 h 74"/>
                <a:gd name="T6" fmla="*/ 21 w 51"/>
                <a:gd name="T7" fmla="*/ 26 h 74"/>
                <a:gd name="T8" fmla="*/ 19 w 51"/>
                <a:gd name="T9" fmla="*/ 18 h 74"/>
                <a:gd name="T10" fmla="*/ 22 w 51"/>
                <a:gd name="T11" fmla="*/ 16 h 74"/>
                <a:gd name="T12" fmla="*/ 25 w 51"/>
                <a:gd name="T13" fmla="*/ 14 h 74"/>
                <a:gd name="T14" fmla="*/ 29 w 51"/>
                <a:gd name="T15" fmla="*/ 14 h 74"/>
                <a:gd name="T16" fmla="*/ 35 w 51"/>
                <a:gd name="T17" fmla="*/ 15 h 74"/>
                <a:gd name="T18" fmla="*/ 40 w 51"/>
                <a:gd name="T19" fmla="*/ 19 h 74"/>
                <a:gd name="T20" fmla="*/ 51 w 51"/>
                <a:gd name="T21" fmla="*/ 7 h 74"/>
                <a:gd name="T22" fmla="*/ 41 w 51"/>
                <a:gd name="T23" fmla="*/ 1 h 74"/>
                <a:gd name="T24" fmla="*/ 29 w 51"/>
                <a:gd name="T25" fmla="*/ 0 h 74"/>
                <a:gd name="T26" fmla="*/ 19 w 51"/>
                <a:gd name="T27" fmla="*/ 1 h 74"/>
                <a:gd name="T28" fmla="*/ 11 w 51"/>
                <a:gd name="T29" fmla="*/ 5 h 74"/>
                <a:gd name="T30" fmla="*/ 5 w 51"/>
                <a:gd name="T31" fmla="*/ 13 h 74"/>
                <a:gd name="T32" fmla="*/ 2 w 51"/>
                <a:gd name="T33" fmla="*/ 23 h 74"/>
                <a:gd name="T34" fmla="*/ 5 w 51"/>
                <a:gd name="T35" fmla="*/ 32 h 74"/>
                <a:gd name="T36" fmla="*/ 11 w 51"/>
                <a:gd name="T37" fmla="*/ 38 h 74"/>
                <a:gd name="T38" fmla="*/ 19 w 51"/>
                <a:gd name="T39" fmla="*/ 41 h 74"/>
                <a:gd name="T40" fmla="*/ 27 w 51"/>
                <a:gd name="T41" fmla="*/ 44 h 74"/>
                <a:gd name="T42" fmla="*/ 33 w 51"/>
                <a:gd name="T43" fmla="*/ 47 h 74"/>
                <a:gd name="T44" fmla="*/ 36 w 51"/>
                <a:gd name="T45" fmla="*/ 52 h 74"/>
                <a:gd name="T46" fmla="*/ 35 w 51"/>
                <a:gd name="T47" fmla="*/ 55 h 74"/>
                <a:gd name="T48" fmla="*/ 32 w 51"/>
                <a:gd name="T49" fmla="*/ 58 h 74"/>
                <a:gd name="T50" fmla="*/ 29 w 51"/>
                <a:gd name="T51" fmla="*/ 59 h 74"/>
                <a:gd name="T52" fmla="*/ 17 w 51"/>
                <a:gd name="T53" fmla="*/ 58 h 74"/>
                <a:gd name="T54" fmla="*/ 11 w 51"/>
                <a:gd name="T55" fmla="*/ 53 h 74"/>
                <a:gd name="T56" fmla="*/ 0 w 51"/>
                <a:gd name="T57" fmla="*/ 65 h 74"/>
                <a:gd name="T58" fmla="*/ 11 w 51"/>
                <a:gd name="T59" fmla="*/ 72 h 74"/>
                <a:gd name="T60" fmla="*/ 34 w 51"/>
                <a:gd name="T61" fmla="*/ 72 h 74"/>
                <a:gd name="T62" fmla="*/ 43 w 51"/>
                <a:gd name="T63" fmla="*/ 68 h 74"/>
                <a:gd name="T64" fmla="*/ 49 w 51"/>
                <a:gd name="T65" fmla="*/ 61 h 74"/>
                <a:gd name="T66" fmla="*/ 51 w 51"/>
                <a:gd name="T67" fmla="*/ 51 h 74"/>
                <a:gd name="T68" fmla="*/ 49 w 51"/>
                <a:gd name="T69" fmla="*/ 41 h 74"/>
                <a:gd name="T70" fmla="*/ 43 w 51"/>
                <a:gd name="T71" fmla="*/ 35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1" h="74">
                  <a:moveTo>
                    <a:pt x="43" y="35"/>
                  </a:moveTo>
                  <a:cubicBezTo>
                    <a:pt x="40" y="33"/>
                    <a:pt x="38" y="32"/>
                    <a:pt x="35" y="31"/>
                  </a:cubicBezTo>
                  <a:cubicBezTo>
                    <a:pt x="32" y="31"/>
                    <a:pt x="29" y="30"/>
                    <a:pt x="27" y="29"/>
                  </a:cubicBezTo>
                  <a:cubicBezTo>
                    <a:pt x="25" y="28"/>
                    <a:pt x="23" y="27"/>
                    <a:pt x="21" y="26"/>
                  </a:cubicBezTo>
                  <a:cubicBezTo>
                    <a:pt x="18" y="24"/>
                    <a:pt x="18" y="21"/>
                    <a:pt x="19" y="18"/>
                  </a:cubicBezTo>
                  <a:cubicBezTo>
                    <a:pt x="20" y="17"/>
                    <a:pt x="21" y="16"/>
                    <a:pt x="22" y="16"/>
                  </a:cubicBezTo>
                  <a:cubicBezTo>
                    <a:pt x="23" y="15"/>
                    <a:pt x="24" y="15"/>
                    <a:pt x="25" y="14"/>
                  </a:cubicBezTo>
                  <a:cubicBezTo>
                    <a:pt x="26" y="14"/>
                    <a:pt x="28" y="14"/>
                    <a:pt x="29" y="14"/>
                  </a:cubicBezTo>
                  <a:cubicBezTo>
                    <a:pt x="31" y="14"/>
                    <a:pt x="33" y="14"/>
                    <a:pt x="35" y="15"/>
                  </a:cubicBezTo>
                  <a:cubicBezTo>
                    <a:pt x="37" y="16"/>
                    <a:pt x="39" y="17"/>
                    <a:pt x="40" y="19"/>
                  </a:cubicBezTo>
                  <a:cubicBezTo>
                    <a:pt x="51" y="7"/>
                    <a:pt x="51" y="7"/>
                    <a:pt x="51" y="7"/>
                  </a:cubicBezTo>
                  <a:cubicBezTo>
                    <a:pt x="48" y="4"/>
                    <a:pt x="45" y="2"/>
                    <a:pt x="41" y="1"/>
                  </a:cubicBezTo>
                  <a:cubicBezTo>
                    <a:pt x="37" y="0"/>
                    <a:pt x="33" y="0"/>
                    <a:pt x="29" y="0"/>
                  </a:cubicBezTo>
                  <a:cubicBezTo>
                    <a:pt x="26" y="0"/>
                    <a:pt x="23" y="0"/>
                    <a:pt x="19" y="1"/>
                  </a:cubicBezTo>
                  <a:cubicBezTo>
                    <a:pt x="16" y="2"/>
                    <a:pt x="13" y="3"/>
                    <a:pt x="11" y="5"/>
                  </a:cubicBezTo>
                  <a:cubicBezTo>
                    <a:pt x="8" y="7"/>
                    <a:pt x="6" y="10"/>
                    <a:pt x="5" y="13"/>
                  </a:cubicBezTo>
                  <a:cubicBezTo>
                    <a:pt x="3" y="16"/>
                    <a:pt x="2" y="19"/>
                    <a:pt x="2" y="23"/>
                  </a:cubicBezTo>
                  <a:cubicBezTo>
                    <a:pt x="2" y="26"/>
                    <a:pt x="3" y="29"/>
                    <a:pt x="5" y="32"/>
                  </a:cubicBezTo>
                  <a:cubicBezTo>
                    <a:pt x="7" y="34"/>
                    <a:pt x="9" y="36"/>
                    <a:pt x="11" y="38"/>
                  </a:cubicBezTo>
                  <a:cubicBezTo>
                    <a:pt x="14" y="39"/>
                    <a:pt x="16" y="40"/>
                    <a:pt x="19" y="41"/>
                  </a:cubicBezTo>
                  <a:cubicBezTo>
                    <a:pt x="22" y="42"/>
                    <a:pt x="25" y="43"/>
                    <a:pt x="27" y="44"/>
                  </a:cubicBezTo>
                  <a:cubicBezTo>
                    <a:pt x="29" y="45"/>
                    <a:pt x="31" y="46"/>
                    <a:pt x="33" y="47"/>
                  </a:cubicBezTo>
                  <a:cubicBezTo>
                    <a:pt x="35" y="48"/>
                    <a:pt x="36" y="50"/>
                    <a:pt x="36" y="52"/>
                  </a:cubicBezTo>
                  <a:cubicBezTo>
                    <a:pt x="36" y="53"/>
                    <a:pt x="35" y="54"/>
                    <a:pt x="35" y="55"/>
                  </a:cubicBezTo>
                  <a:cubicBezTo>
                    <a:pt x="34" y="56"/>
                    <a:pt x="33" y="57"/>
                    <a:pt x="32" y="58"/>
                  </a:cubicBezTo>
                  <a:cubicBezTo>
                    <a:pt x="31" y="58"/>
                    <a:pt x="30" y="59"/>
                    <a:pt x="29" y="59"/>
                  </a:cubicBezTo>
                  <a:cubicBezTo>
                    <a:pt x="25" y="60"/>
                    <a:pt x="21" y="59"/>
                    <a:pt x="17" y="58"/>
                  </a:cubicBezTo>
                  <a:cubicBezTo>
                    <a:pt x="15" y="57"/>
                    <a:pt x="13" y="55"/>
                    <a:pt x="11" y="53"/>
                  </a:cubicBezTo>
                  <a:cubicBezTo>
                    <a:pt x="0" y="65"/>
                    <a:pt x="0" y="65"/>
                    <a:pt x="0" y="65"/>
                  </a:cubicBezTo>
                  <a:cubicBezTo>
                    <a:pt x="3" y="68"/>
                    <a:pt x="7" y="70"/>
                    <a:pt x="11" y="72"/>
                  </a:cubicBezTo>
                  <a:cubicBezTo>
                    <a:pt x="19" y="74"/>
                    <a:pt x="27" y="74"/>
                    <a:pt x="34" y="72"/>
                  </a:cubicBezTo>
                  <a:cubicBezTo>
                    <a:pt x="38" y="71"/>
                    <a:pt x="41" y="70"/>
                    <a:pt x="43" y="68"/>
                  </a:cubicBezTo>
                  <a:cubicBezTo>
                    <a:pt x="46" y="66"/>
                    <a:pt x="48" y="64"/>
                    <a:pt x="49" y="61"/>
                  </a:cubicBezTo>
                  <a:cubicBezTo>
                    <a:pt x="51" y="58"/>
                    <a:pt x="51" y="54"/>
                    <a:pt x="51" y="51"/>
                  </a:cubicBezTo>
                  <a:cubicBezTo>
                    <a:pt x="51" y="47"/>
                    <a:pt x="51" y="44"/>
                    <a:pt x="49" y="41"/>
                  </a:cubicBezTo>
                  <a:cubicBezTo>
                    <a:pt x="47" y="38"/>
                    <a:pt x="45" y="36"/>
                    <a:pt x="43" y="3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5" name="Freeform 15">
              <a:extLst>
                <a:ext uri="{FF2B5EF4-FFF2-40B4-BE49-F238E27FC236}">
                  <a16:creationId xmlns:a16="http://schemas.microsoft.com/office/drawing/2014/main" id="{4A5E25E6-9714-685E-36DA-F2A5860E3EE0}"/>
                </a:ext>
              </a:extLst>
            </p:cNvPr>
            <p:cNvSpPr>
              <a:spLocks/>
            </p:cNvSpPr>
            <p:nvPr/>
          </p:nvSpPr>
          <p:spPr bwMode="auto">
            <a:xfrm>
              <a:off x="6543676" y="2803525"/>
              <a:ext cx="454025" cy="571500"/>
            </a:xfrm>
            <a:custGeom>
              <a:avLst/>
              <a:gdLst>
                <a:gd name="T0" fmla="*/ 44 w 59"/>
                <a:gd name="T1" fmla="*/ 43 h 73"/>
                <a:gd name="T2" fmla="*/ 43 w 59"/>
                <a:gd name="T3" fmla="*/ 49 h 73"/>
                <a:gd name="T4" fmla="*/ 40 w 59"/>
                <a:gd name="T5" fmla="*/ 54 h 73"/>
                <a:gd name="T6" fmla="*/ 35 w 59"/>
                <a:gd name="T7" fmla="*/ 57 h 73"/>
                <a:gd name="T8" fmla="*/ 30 w 59"/>
                <a:gd name="T9" fmla="*/ 58 h 73"/>
                <a:gd name="T10" fmla="*/ 24 w 59"/>
                <a:gd name="T11" fmla="*/ 57 h 73"/>
                <a:gd name="T12" fmla="*/ 19 w 59"/>
                <a:gd name="T13" fmla="*/ 54 h 73"/>
                <a:gd name="T14" fmla="*/ 16 w 59"/>
                <a:gd name="T15" fmla="*/ 49 h 73"/>
                <a:gd name="T16" fmla="*/ 15 w 59"/>
                <a:gd name="T17" fmla="*/ 43 h 73"/>
                <a:gd name="T18" fmla="*/ 15 w 59"/>
                <a:gd name="T19" fmla="*/ 0 h 73"/>
                <a:gd name="T20" fmla="*/ 0 w 59"/>
                <a:gd name="T21" fmla="*/ 0 h 73"/>
                <a:gd name="T22" fmla="*/ 0 w 59"/>
                <a:gd name="T23" fmla="*/ 44 h 73"/>
                <a:gd name="T24" fmla="*/ 2 w 59"/>
                <a:gd name="T25" fmla="*/ 55 h 73"/>
                <a:gd name="T26" fmla="*/ 7 w 59"/>
                <a:gd name="T27" fmla="*/ 65 h 73"/>
                <a:gd name="T28" fmla="*/ 17 w 59"/>
                <a:gd name="T29" fmla="*/ 71 h 73"/>
                <a:gd name="T30" fmla="*/ 30 w 59"/>
                <a:gd name="T31" fmla="*/ 73 h 73"/>
                <a:gd name="T32" fmla="*/ 43 w 59"/>
                <a:gd name="T33" fmla="*/ 71 h 73"/>
                <a:gd name="T34" fmla="*/ 52 w 59"/>
                <a:gd name="T35" fmla="*/ 65 h 73"/>
                <a:gd name="T36" fmla="*/ 57 w 59"/>
                <a:gd name="T37" fmla="*/ 55 h 73"/>
                <a:gd name="T38" fmla="*/ 59 w 59"/>
                <a:gd name="T39" fmla="*/ 44 h 73"/>
                <a:gd name="T40" fmla="*/ 59 w 59"/>
                <a:gd name="T41" fmla="*/ 0 h 73"/>
                <a:gd name="T42" fmla="*/ 44 w 59"/>
                <a:gd name="T43" fmla="*/ 0 h 73"/>
                <a:gd name="T44" fmla="*/ 44 w 59"/>
                <a:gd name="T45" fmla="*/ 4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9" h="73">
                  <a:moveTo>
                    <a:pt x="44" y="43"/>
                  </a:moveTo>
                  <a:cubicBezTo>
                    <a:pt x="44" y="45"/>
                    <a:pt x="44" y="47"/>
                    <a:pt x="43" y="49"/>
                  </a:cubicBezTo>
                  <a:cubicBezTo>
                    <a:pt x="42" y="51"/>
                    <a:pt x="41" y="53"/>
                    <a:pt x="40" y="54"/>
                  </a:cubicBezTo>
                  <a:cubicBezTo>
                    <a:pt x="39" y="55"/>
                    <a:pt x="37" y="57"/>
                    <a:pt x="35" y="57"/>
                  </a:cubicBezTo>
                  <a:cubicBezTo>
                    <a:pt x="34" y="58"/>
                    <a:pt x="32" y="58"/>
                    <a:pt x="30" y="58"/>
                  </a:cubicBezTo>
                  <a:cubicBezTo>
                    <a:pt x="28" y="58"/>
                    <a:pt x="26" y="58"/>
                    <a:pt x="24" y="57"/>
                  </a:cubicBezTo>
                  <a:cubicBezTo>
                    <a:pt x="22" y="57"/>
                    <a:pt x="21" y="55"/>
                    <a:pt x="19" y="54"/>
                  </a:cubicBezTo>
                  <a:cubicBezTo>
                    <a:pt x="18" y="53"/>
                    <a:pt x="17" y="51"/>
                    <a:pt x="16" y="49"/>
                  </a:cubicBezTo>
                  <a:cubicBezTo>
                    <a:pt x="16" y="47"/>
                    <a:pt x="15" y="45"/>
                    <a:pt x="15" y="43"/>
                  </a:cubicBezTo>
                  <a:cubicBezTo>
                    <a:pt x="15" y="0"/>
                    <a:pt x="15" y="0"/>
                    <a:pt x="15" y="0"/>
                  </a:cubicBezTo>
                  <a:cubicBezTo>
                    <a:pt x="0" y="0"/>
                    <a:pt x="0" y="0"/>
                    <a:pt x="0" y="0"/>
                  </a:cubicBezTo>
                  <a:cubicBezTo>
                    <a:pt x="0" y="44"/>
                    <a:pt x="0" y="44"/>
                    <a:pt x="0" y="44"/>
                  </a:cubicBezTo>
                  <a:cubicBezTo>
                    <a:pt x="0" y="48"/>
                    <a:pt x="0" y="52"/>
                    <a:pt x="2" y="55"/>
                  </a:cubicBezTo>
                  <a:cubicBezTo>
                    <a:pt x="3" y="59"/>
                    <a:pt x="5" y="62"/>
                    <a:pt x="7" y="65"/>
                  </a:cubicBezTo>
                  <a:cubicBezTo>
                    <a:pt x="10" y="67"/>
                    <a:pt x="13" y="69"/>
                    <a:pt x="17" y="71"/>
                  </a:cubicBezTo>
                  <a:cubicBezTo>
                    <a:pt x="21" y="72"/>
                    <a:pt x="25" y="73"/>
                    <a:pt x="30" y="73"/>
                  </a:cubicBezTo>
                  <a:cubicBezTo>
                    <a:pt x="34" y="73"/>
                    <a:pt x="38" y="72"/>
                    <a:pt x="43" y="71"/>
                  </a:cubicBezTo>
                  <a:cubicBezTo>
                    <a:pt x="46" y="69"/>
                    <a:pt x="49" y="67"/>
                    <a:pt x="52" y="65"/>
                  </a:cubicBezTo>
                  <a:cubicBezTo>
                    <a:pt x="54" y="62"/>
                    <a:pt x="56" y="59"/>
                    <a:pt x="57" y="55"/>
                  </a:cubicBezTo>
                  <a:cubicBezTo>
                    <a:pt x="59" y="52"/>
                    <a:pt x="59" y="48"/>
                    <a:pt x="59" y="44"/>
                  </a:cubicBezTo>
                  <a:cubicBezTo>
                    <a:pt x="59" y="0"/>
                    <a:pt x="59" y="0"/>
                    <a:pt x="59" y="0"/>
                  </a:cubicBezTo>
                  <a:cubicBezTo>
                    <a:pt x="44" y="0"/>
                    <a:pt x="44" y="0"/>
                    <a:pt x="44" y="0"/>
                  </a:cubicBezTo>
                  <a:lnTo>
                    <a:pt x="44" y="4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6" name="Freeform 16">
              <a:extLst>
                <a:ext uri="{FF2B5EF4-FFF2-40B4-BE49-F238E27FC236}">
                  <a16:creationId xmlns:a16="http://schemas.microsoft.com/office/drawing/2014/main" id="{39EF8FE3-DEE6-0677-9384-DBC13733E157}"/>
                </a:ext>
              </a:extLst>
            </p:cNvPr>
            <p:cNvSpPr>
              <a:spLocks noEditPoints="1"/>
            </p:cNvSpPr>
            <p:nvPr/>
          </p:nvSpPr>
          <p:spPr bwMode="auto">
            <a:xfrm>
              <a:off x="7083426" y="2803525"/>
              <a:ext cx="438150" cy="555625"/>
            </a:xfrm>
            <a:custGeom>
              <a:avLst/>
              <a:gdLst>
                <a:gd name="T0" fmla="*/ 36 w 57"/>
                <a:gd name="T1" fmla="*/ 26 h 71"/>
                <a:gd name="T2" fmla="*/ 33 w 57"/>
                <a:gd name="T3" fmla="*/ 29 h 71"/>
                <a:gd name="T4" fmla="*/ 29 w 57"/>
                <a:gd name="T5" fmla="*/ 29 h 71"/>
                <a:gd name="T6" fmla="*/ 25 w 57"/>
                <a:gd name="T7" fmla="*/ 29 h 71"/>
                <a:gd name="T8" fmla="*/ 15 w 57"/>
                <a:gd name="T9" fmla="*/ 29 h 71"/>
                <a:gd name="T10" fmla="*/ 15 w 57"/>
                <a:gd name="T11" fmla="*/ 13 h 71"/>
                <a:gd name="T12" fmla="*/ 26 w 57"/>
                <a:gd name="T13" fmla="*/ 13 h 71"/>
                <a:gd name="T14" fmla="*/ 30 w 57"/>
                <a:gd name="T15" fmla="*/ 14 h 71"/>
                <a:gd name="T16" fmla="*/ 34 w 57"/>
                <a:gd name="T17" fmla="*/ 15 h 71"/>
                <a:gd name="T18" fmla="*/ 37 w 57"/>
                <a:gd name="T19" fmla="*/ 17 h 71"/>
                <a:gd name="T20" fmla="*/ 38 w 57"/>
                <a:gd name="T21" fmla="*/ 22 h 71"/>
                <a:gd name="T22" fmla="*/ 37 w 57"/>
                <a:gd name="T23" fmla="*/ 26 h 71"/>
                <a:gd name="T24" fmla="*/ 50 w 57"/>
                <a:gd name="T25" fmla="*/ 34 h 71"/>
                <a:gd name="T26" fmla="*/ 54 w 57"/>
                <a:gd name="T27" fmla="*/ 22 h 71"/>
                <a:gd name="T28" fmla="*/ 52 w 57"/>
                <a:gd name="T29" fmla="*/ 11 h 71"/>
                <a:gd name="T30" fmla="*/ 46 w 57"/>
                <a:gd name="T31" fmla="*/ 5 h 71"/>
                <a:gd name="T32" fmla="*/ 38 w 57"/>
                <a:gd name="T33" fmla="*/ 1 h 71"/>
                <a:gd name="T34" fmla="*/ 27 w 57"/>
                <a:gd name="T35" fmla="*/ 0 h 71"/>
                <a:gd name="T36" fmla="*/ 0 w 57"/>
                <a:gd name="T37" fmla="*/ 0 h 71"/>
                <a:gd name="T38" fmla="*/ 0 w 57"/>
                <a:gd name="T39" fmla="*/ 71 h 71"/>
                <a:gd name="T40" fmla="*/ 16 w 57"/>
                <a:gd name="T41" fmla="*/ 71 h 71"/>
                <a:gd name="T42" fmla="*/ 16 w 57"/>
                <a:gd name="T43" fmla="*/ 43 h 71"/>
                <a:gd name="T44" fmla="*/ 23 w 57"/>
                <a:gd name="T45" fmla="*/ 43 h 71"/>
                <a:gd name="T46" fmla="*/ 38 w 57"/>
                <a:gd name="T47" fmla="*/ 71 h 71"/>
                <a:gd name="T48" fmla="*/ 57 w 57"/>
                <a:gd name="T49" fmla="*/ 71 h 71"/>
                <a:gd name="T50" fmla="*/ 39 w 57"/>
                <a:gd name="T51" fmla="*/ 41 h 71"/>
                <a:gd name="T52" fmla="*/ 50 w 57"/>
                <a:gd name="T53"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7" h="71">
                  <a:moveTo>
                    <a:pt x="36" y="26"/>
                  </a:moveTo>
                  <a:cubicBezTo>
                    <a:pt x="36" y="27"/>
                    <a:pt x="35" y="28"/>
                    <a:pt x="33" y="29"/>
                  </a:cubicBezTo>
                  <a:cubicBezTo>
                    <a:pt x="32" y="29"/>
                    <a:pt x="30" y="29"/>
                    <a:pt x="29" y="29"/>
                  </a:cubicBezTo>
                  <a:cubicBezTo>
                    <a:pt x="27" y="29"/>
                    <a:pt x="26" y="29"/>
                    <a:pt x="25" y="29"/>
                  </a:cubicBezTo>
                  <a:cubicBezTo>
                    <a:pt x="15" y="29"/>
                    <a:pt x="15" y="29"/>
                    <a:pt x="15" y="29"/>
                  </a:cubicBezTo>
                  <a:cubicBezTo>
                    <a:pt x="15" y="13"/>
                    <a:pt x="15" y="13"/>
                    <a:pt x="15" y="13"/>
                  </a:cubicBezTo>
                  <a:cubicBezTo>
                    <a:pt x="26" y="13"/>
                    <a:pt x="26" y="13"/>
                    <a:pt x="26" y="13"/>
                  </a:cubicBezTo>
                  <a:cubicBezTo>
                    <a:pt x="27" y="13"/>
                    <a:pt x="28" y="14"/>
                    <a:pt x="30" y="14"/>
                  </a:cubicBezTo>
                  <a:cubicBezTo>
                    <a:pt x="31" y="14"/>
                    <a:pt x="33" y="14"/>
                    <a:pt x="34" y="15"/>
                  </a:cubicBezTo>
                  <a:cubicBezTo>
                    <a:pt x="35" y="15"/>
                    <a:pt x="36" y="16"/>
                    <a:pt x="37" y="17"/>
                  </a:cubicBezTo>
                  <a:cubicBezTo>
                    <a:pt x="37" y="19"/>
                    <a:pt x="38" y="20"/>
                    <a:pt x="38" y="22"/>
                  </a:cubicBezTo>
                  <a:cubicBezTo>
                    <a:pt x="38" y="23"/>
                    <a:pt x="37" y="25"/>
                    <a:pt x="37" y="26"/>
                  </a:cubicBezTo>
                  <a:moveTo>
                    <a:pt x="50" y="34"/>
                  </a:moveTo>
                  <a:cubicBezTo>
                    <a:pt x="53" y="31"/>
                    <a:pt x="54" y="26"/>
                    <a:pt x="54" y="22"/>
                  </a:cubicBezTo>
                  <a:cubicBezTo>
                    <a:pt x="54" y="18"/>
                    <a:pt x="53" y="15"/>
                    <a:pt x="52" y="11"/>
                  </a:cubicBezTo>
                  <a:cubicBezTo>
                    <a:pt x="51" y="9"/>
                    <a:pt x="49" y="6"/>
                    <a:pt x="46" y="5"/>
                  </a:cubicBezTo>
                  <a:cubicBezTo>
                    <a:pt x="44" y="3"/>
                    <a:pt x="41" y="2"/>
                    <a:pt x="38" y="1"/>
                  </a:cubicBezTo>
                  <a:cubicBezTo>
                    <a:pt x="34" y="1"/>
                    <a:pt x="31" y="0"/>
                    <a:pt x="27" y="0"/>
                  </a:cubicBezTo>
                  <a:cubicBezTo>
                    <a:pt x="0" y="0"/>
                    <a:pt x="0" y="0"/>
                    <a:pt x="0" y="0"/>
                  </a:cubicBezTo>
                  <a:cubicBezTo>
                    <a:pt x="0" y="71"/>
                    <a:pt x="0" y="71"/>
                    <a:pt x="0" y="71"/>
                  </a:cubicBezTo>
                  <a:cubicBezTo>
                    <a:pt x="16" y="71"/>
                    <a:pt x="16" y="71"/>
                    <a:pt x="16" y="71"/>
                  </a:cubicBezTo>
                  <a:cubicBezTo>
                    <a:pt x="16" y="43"/>
                    <a:pt x="16" y="43"/>
                    <a:pt x="16" y="43"/>
                  </a:cubicBezTo>
                  <a:cubicBezTo>
                    <a:pt x="23" y="43"/>
                    <a:pt x="23" y="43"/>
                    <a:pt x="23" y="43"/>
                  </a:cubicBezTo>
                  <a:cubicBezTo>
                    <a:pt x="38" y="71"/>
                    <a:pt x="38" y="71"/>
                    <a:pt x="38" y="71"/>
                  </a:cubicBezTo>
                  <a:cubicBezTo>
                    <a:pt x="57" y="71"/>
                    <a:pt x="57" y="71"/>
                    <a:pt x="57" y="71"/>
                  </a:cubicBezTo>
                  <a:cubicBezTo>
                    <a:pt x="39" y="41"/>
                    <a:pt x="39" y="41"/>
                    <a:pt x="39" y="41"/>
                  </a:cubicBezTo>
                  <a:cubicBezTo>
                    <a:pt x="43" y="41"/>
                    <a:pt x="47" y="38"/>
                    <a:pt x="50" y="3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7" name="Freeform 17">
              <a:extLst>
                <a:ext uri="{FF2B5EF4-FFF2-40B4-BE49-F238E27FC236}">
                  <a16:creationId xmlns:a16="http://schemas.microsoft.com/office/drawing/2014/main" id="{05BCC5E4-B2C3-C4A4-DE74-A4C6CBE70284}"/>
                </a:ext>
              </a:extLst>
            </p:cNvPr>
            <p:cNvSpPr>
              <a:spLocks/>
            </p:cNvSpPr>
            <p:nvPr/>
          </p:nvSpPr>
          <p:spPr bwMode="auto">
            <a:xfrm>
              <a:off x="7513638" y="2803525"/>
              <a:ext cx="531813" cy="555625"/>
            </a:xfrm>
            <a:custGeom>
              <a:avLst/>
              <a:gdLst>
                <a:gd name="T0" fmla="*/ 170 w 335"/>
                <a:gd name="T1" fmla="*/ 232 h 350"/>
                <a:gd name="T2" fmla="*/ 170 w 335"/>
                <a:gd name="T3" fmla="*/ 232 h 350"/>
                <a:gd name="T4" fmla="*/ 83 w 335"/>
                <a:gd name="T5" fmla="*/ 0 h 350"/>
                <a:gd name="T6" fmla="*/ 0 w 335"/>
                <a:gd name="T7" fmla="*/ 0 h 350"/>
                <a:gd name="T8" fmla="*/ 136 w 335"/>
                <a:gd name="T9" fmla="*/ 350 h 350"/>
                <a:gd name="T10" fmla="*/ 194 w 335"/>
                <a:gd name="T11" fmla="*/ 350 h 350"/>
                <a:gd name="T12" fmla="*/ 335 w 335"/>
                <a:gd name="T13" fmla="*/ 0 h 350"/>
                <a:gd name="T14" fmla="*/ 257 w 335"/>
                <a:gd name="T15" fmla="*/ 0 h 350"/>
                <a:gd name="T16" fmla="*/ 170 w 335"/>
                <a:gd name="T17" fmla="*/ 232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5" h="350">
                  <a:moveTo>
                    <a:pt x="170" y="232"/>
                  </a:moveTo>
                  <a:lnTo>
                    <a:pt x="170" y="232"/>
                  </a:lnTo>
                  <a:lnTo>
                    <a:pt x="83" y="0"/>
                  </a:lnTo>
                  <a:lnTo>
                    <a:pt x="0" y="0"/>
                  </a:lnTo>
                  <a:lnTo>
                    <a:pt x="136" y="350"/>
                  </a:lnTo>
                  <a:lnTo>
                    <a:pt x="194" y="350"/>
                  </a:lnTo>
                  <a:lnTo>
                    <a:pt x="335" y="0"/>
                  </a:lnTo>
                  <a:lnTo>
                    <a:pt x="257" y="0"/>
                  </a:lnTo>
                  <a:lnTo>
                    <a:pt x="170" y="2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8" name="Freeform 18">
              <a:extLst>
                <a:ext uri="{FF2B5EF4-FFF2-40B4-BE49-F238E27FC236}">
                  <a16:creationId xmlns:a16="http://schemas.microsoft.com/office/drawing/2014/main" id="{35A1AEB1-D6D3-032C-B07D-8AF9A2C0AE8B}"/>
                </a:ext>
              </a:extLst>
            </p:cNvPr>
            <p:cNvSpPr>
              <a:spLocks/>
            </p:cNvSpPr>
            <p:nvPr/>
          </p:nvSpPr>
          <p:spPr bwMode="auto">
            <a:xfrm>
              <a:off x="8091488" y="2803525"/>
              <a:ext cx="385763" cy="555625"/>
            </a:xfrm>
            <a:custGeom>
              <a:avLst/>
              <a:gdLst>
                <a:gd name="T0" fmla="*/ 78 w 243"/>
                <a:gd name="T1" fmla="*/ 207 h 350"/>
                <a:gd name="T2" fmla="*/ 228 w 243"/>
                <a:gd name="T3" fmla="*/ 207 h 350"/>
                <a:gd name="T4" fmla="*/ 228 w 243"/>
                <a:gd name="T5" fmla="*/ 138 h 350"/>
                <a:gd name="T6" fmla="*/ 78 w 243"/>
                <a:gd name="T7" fmla="*/ 138 h 350"/>
                <a:gd name="T8" fmla="*/ 78 w 243"/>
                <a:gd name="T9" fmla="*/ 74 h 350"/>
                <a:gd name="T10" fmla="*/ 233 w 243"/>
                <a:gd name="T11" fmla="*/ 74 h 350"/>
                <a:gd name="T12" fmla="*/ 233 w 243"/>
                <a:gd name="T13" fmla="*/ 0 h 350"/>
                <a:gd name="T14" fmla="*/ 0 w 243"/>
                <a:gd name="T15" fmla="*/ 0 h 350"/>
                <a:gd name="T16" fmla="*/ 0 w 243"/>
                <a:gd name="T17" fmla="*/ 350 h 350"/>
                <a:gd name="T18" fmla="*/ 243 w 243"/>
                <a:gd name="T19" fmla="*/ 350 h 350"/>
                <a:gd name="T20" fmla="*/ 243 w 243"/>
                <a:gd name="T21" fmla="*/ 281 h 350"/>
                <a:gd name="T22" fmla="*/ 78 w 243"/>
                <a:gd name="T23" fmla="*/ 281 h 350"/>
                <a:gd name="T24" fmla="*/ 78 w 243"/>
                <a:gd name="T25" fmla="*/ 207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3" h="350">
                  <a:moveTo>
                    <a:pt x="78" y="207"/>
                  </a:moveTo>
                  <a:lnTo>
                    <a:pt x="228" y="207"/>
                  </a:lnTo>
                  <a:lnTo>
                    <a:pt x="228" y="138"/>
                  </a:lnTo>
                  <a:lnTo>
                    <a:pt x="78" y="138"/>
                  </a:lnTo>
                  <a:lnTo>
                    <a:pt x="78" y="74"/>
                  </a:lnTo>
                  <a:lnTo>
                    <a:pt x="233" y="74"/>
                  </a:lnTo>
                  <a:lnTo>
                    <a:pt x="233" y="0"/>
                  </a:lnTo>
                  <a:lnTo>
                    <a:pt x="0" y="0"/>
                  </a:lnTo>
                  <a:lnTo>
                    <a:pt x="0" y="350"/>
                  </a:lnTo>
                  <a:lnTo>
                    <a:pt x="243" y="350"/>
                  </a:lnTo>
                  <a:lnTo>
                    <a:pt x="243" y="281"/>
                  </a:lnTo>
                  <a:lnTo>
                    <a:pt x="78" y="281"/>
                  </a:lnTo>
                  <a:lnTo>
                    <a:pt x="78" y="20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9" name="Freeform 19">
              <a:extLst>
                <a:ext uri="{FF2B5EF4-FFF2-40B4-BE49-F238E27FC236}">
                  <a16:creationId xmlns:a16="http://schemas.microsoft.com/office/drawing/2014/main" id="{8D390B21-D6F4-459D-1B7D-20F3BF66BB23}"/>
                </a:ext>
              </a:extLst>
            </p:cNvPr>
            <p:cNvSpPr>
              <a:spLocks/>
            </p:cNvSpPr>
            <p:nvPr/>
          </p:nvSpPr>
          <p:spPr bwMode="auto">
            <a:xfrm>
              <a:off x="8491538" y="2803525"/>
              <a:ext cx="523875" cy="555625"/>
            </a:xfrm>
            <a:custGeom>
              <a:avLst/>
              <a:gdLst>
                <a:gd name="T0" fmla="*/ 165 w 330"/>
                <a:gd name="T1" fmla="*/ 133 h 350"/>
                <a:gd name="T2" fmla="*/ 93 w 330"/>
                <a:gd name="T3" fmla="*/ 0 h 350"/>
                <a:gd name="T4" fmla="*/ 0 w 330"/>
                <a:gd name="T5" fmla="*/ 0 h 350"/>
                <a:gd name="T6" fmla="*/ 126 w 330"/>
                <a:gd name="T7" fmla="*/ 202 h 350"/>
                <a:gd name="T8" fmla="*/ 126 w 330"/>
                <a:gd name="T9" fmla="*/ 350 h 350"/>
                <a:gd name="T10" fmla="*/ 204 w 330"/>
                <a:gd name="T11" fmla="*/ 350 h 350"/>
                <a:gd name="T12" fmla="*/ 204 w 330"/>
                <a:gd name="T13" fmla="*/ 202 h 350"/>
                <a:gd name="T14" fmla="*/ 330 w 330"/>
                <a:gd name="T15" fmla="*/ 0 h 350"/>
                <a:gd name="T16" fmla="*/ 243 w 330"/>
                <a:gd name="T17" fmla="*/ 0 h 350"/>
                <a:gd name="T18" fmla="*/ 165 w 330"/>
                <a:gd name="T19" fmla="*/ 133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0" h="350">
                  <a:moveTo>
                    <a:pt x="165" y="133"/>
                  </a:moveTo>
                  <a:lnTo>
                    <a:pt x="93" y="0"/>
                  </a:lnTo>
                  <a:lnTo>
                    <a:pt x="0" y="0"/>
                  </a:lnTo>
                  <a:lnTo>
                    <a:pt x="126" y="202"/>
                  </a:lnTo>
                  <a:lnTo>
                    <a:pt x="126" y="350"/>
                  </a:lnTo>
                  <a:lnTo>
                    <a:pt x="204" y="350"/>
                  </a:lnTo>
                  <a:lnTo>
                    <a:pt x="204" y="202"/>
                  </a:lnTo>
                  <a:lnTo>
                    <a:pt x="330" y="0"/>
                  </a:lnTo>
                  <a:lnTo>
                    <a:pt x="243" y="0"/>
                  </a:lnTo>
                  <a:lnTo>
                    <a:pt x="165" y="1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0" name="Freeform 20">
              <a:extLst>
                <a:ext uri="{FF2B5EF4-FFF2-40B4-BE49-F238E27FC236}">
                  <a16:creationId xmlns:a16="http://schemas.microsoft.com/office/drawing/2014/main" id="{563508DF-E72A-4C39-9A88-D58D8C7D4392}"/>
                </a:ext>
              </a:extLst>
            </p:cNvPr>
            <p:cNvSpPr>
              <a:spLocks noEditPoints="1"/>
            </p:cNvSpPr>
            <p:nvPr/>
          </p:nvSpPr>
          <p:spPr bwMode="auto">
            <a:xfrm>
              <a:off x="1169988" y="2413000"/>
              <a:ext cx="8323263" cy="1336675"/>
            </a:xfrm>
            <a:custGeom>
              <a:avLst/>
              <a:gdLst>
                <a:gd name="T0" fmla="*/ 996 w 1081"/>
                <a:gd name="T1" fmla="*/ 155 h 171"/>
                <a:gd name="T2" fmla="*/ 85 w 1081"/>
                <a:gd name="T3" fmla="*/ 155 h 171"/>
                <a:gd name="T4" fmla="*/ 16 w 1081"/>
                <a:gd name="T5" fmla="*/ 85 h 171"/>
                <a:gd name="T6" fmla="*/ 85 w 1081"/>
                <a:gd name="T7" fmla="*/ 16 h 171"/>
                <a:gd name="T8" fmla="*/ 996 w 1081"/>
                <a:gd name="T9" fmla="*/ 16 h 171"/>
                <a:gd name="T10" fmla="*/ 1066 w 1081"/>
                <a:gd name="T11" fmla="*/ 85 h 171"/>
                <a:gd name="T12" fmla="*/ 996 w 1081"/>
                <a:gd name="T13" fmla="*/ 155 h 171"/>
                <a:gd name="T14" fmla="*/ 996 w 1081"/>
                <a:gd name="T15" fmla="*/ 0 h 171"/>
                <a:gd name="T16" fmla="*/ 85 w 1081"/>
                <a:gd name="T17" fmla="*/ 0 h 171"/>
                <a:gd name="T18" fmla="*/ 0 w 1081"/>
                <a:gd name="T19" fmla="*/ 85 h 171"/>
                <a:gd name="T20" fmla="*/ 85 w 1081"/>
                <a:gd name="T21" fmla="*/ 171 h 171"/>
                <a:gd name="T22" fmla="*/ 996 w 1081"/>
                <a:gd name="T23" fmla="*/ 171 h 171"/>
                <a:gd name="T24" fmla="*/ 1081 w 1081"/>
                <a:gd name="T25" fmla="*/ 85 h 171"/>
                <a:gd name="T26" fmla="*/ 996 w 1081"/>
                <a:gd name="T27"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81" h="171">
                  <a:moveTo>
                    <a:pt x="996" y="155"/>
                  </a:moveTo>
                  <a:cubicBezTo>
                    <a:pt x="85" y="155"/>
                    <a:pt x="85" y="155"/>
                    <a:pt x="85" y="155"/>
                  </a:cubicBezTo>
                  <a:cubicBezTo>
                    <a:pt x="47" y="155"/>
                    <a:pt x="16" y="124"/>
                    <a:pt x="16" y="85"/>
                  </a:cubicBezTo>
                  <a:cubicBezTo>
                    <a:pt x="16" y="47"/>
                    <a:pt x="47" y="16"/>
                    <a:pt x="85" y="16"/>
                  </a:cubicBezTo>
                  <a:cubicBezTo>
                    <a:pt x="996" y="16"/>
                    <a:pt x="996" y="16"/>
                    <a:pt x="996" y="16"/>
                  </a:cubicBezTo>
                  <a:cubicBezTo>
                    <a:pt x="1034" y="16"/>
                    <a:pt x="1066" y="47"/>
                    <a:pt x="1066" y="85"/>
                  </a:cubicBezTo>
                  <a:cubicBezTo>
                    <a:pt x="1066" y="124"/>
                    <a:pt x="1034" y="155"/>
                    <a:pt x="996" y="155"/>
                  </a:cubicBezTo>
                  <a:moveTo>
                    <a:pt x="996" y="0"/>
                  </a:moveTo>
                  <a:cubicBezTo>
                    <a:pt x="85" y="0"/>
                    <a:pt x="85" y="0"/>
                    <a:pt x="85" y="0"/>
                  </a:cubicBezTo>
                  <a:cubicBezTo>
                    <a:pt x="38" y="0"/>
                    <a:pt x="0" y="38"/>
                    <a:pt x="0" y="85"/>
                  </a:cubicBezTo>
                  <a:cubicBezTo>
                    <a:pt x="0" y="133"/>
                    <a:pt x="38" y="171"/>
                    <a:pt x="85" y="171"/>
                  </a:cubicBezTo>
                  <a:cubicBezTo>
                    <a:pt x="996" y="171"/>
                    <a:pt x="996" y="171"/>
                    <a:pt x="996" y="171"/>
                  </a:cubicBezTo>
                  <a:cubicBezTo>
                    <a:pt x="1043" y="171"/>
                    <a:pt x="1081" y="133"/>
                    <a:pt x="1081" y="85"/>
                  </a:cubicBezTo>
                  <a:cubicBezTo>
                    <a:pt x="1081" y="38"/>
                    <a:pt x="1043" y="0"/>
                    <a:pt x="99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cxnSp>
        <p:nvCxnSpPr>
          <p:cNvPr id="112" name="Straight Connector 111">
            <a:extLst>
              <a:ext uri="{FF2B5EF4-FFF2-40B4-BE49-F238E27FC236}">
                <a16:creationId xmlns:a16="http://schemas.microsoft.com/office/drawing/2014/main" id="{AB10D68E-663D-6648-433D-7237E2C99B71}"/>
              </a:ext>
            </a:extLst>
          </p:cNvPr>
          <p:cNvCxnSpPr>
            <a:cxnSpLocks/>
          </p:cNvCxnSpPr>
          <p:nvPr userDrawn="1"/>
        </p:nvCxnSpPr>
        <p:spPr>
          <a:xfrm flipH="1">
            <a:off x="11250994" y="6483179"/>
            <a:ext cx="133536" cy="137642"/>
          </a:xfrm>
          <a:prstGeom prst="line">
            <a:avLst/>
          </a:prstGeom>
          <a:ln w="12700" cap="rnd">
            <a:solidFill>
              <a:schemeClr val="bg1">
                <a:lumMod val="95000"/>
              </a:schemeClr>
            </a:solidFill>
            <a:round/>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0ECAD62E-B2C6-42AA-CE74-B1C77060A18C}"/>
              </a:ext>
            </a:extLst>
          </p:cNvPr>
          <p:cNvCxnSpPr>
            <a:cxnSpLocks/>
          </p:cNvCxnSpPr>
          <p:nvPr userDrawn="1"/>
        </p:nvCxnSpPr>
        <p:spPr>
          <a:xfrm flipH="1">
            <a:off x="333374" y="6318000"/>
            <a:ext cx="11523664" cy="0"/>
          </a:xfrm>
          <a:prstGeom prst="line">
            <a:avLst/>
          </a:prstGeom>
          <a:ln w="12700" cap="flat">
            <a:solidFill>
              <a:schemeClr val="bg1">
                <a:lumMod val="9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3FF2AD6-0B11-4C96-32F3-88E8010998DF}"/>
              </a:ext>
            </a:extLst>
          </p:cNvPr>
          <p:cNvCxnSpPr>
            <a:cxnSpLocks/>
          </p:cNvCxnSpPr>
          <p:nvPr userDrawn="1"/>
        </p:nvCxnSpPr>
        <p:spPr>
          <a:xfrm flipH="1">
            <a:off x="11190022" y="6483179"/>
            <a:ext cx="133536" cy="137642"/>
          </a:xfrm>
          <a:prstGeom prst="line">
            <a:avLst/>
          </a:prstGeom>
          <a:ln w="12700" cap="rnd">
            <a:solidFill>
              <a:schemeClr val="bg1">
                <a:lumMod val="95000"/>
              </a:schemeClr>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5462177"/>
      </p:ext>
    </p:extLst>
  </p:cSld>
  <p:clrMap bg1="lt1" tx1="dk1" bg2="lt2" tx2="dk2" accent1="accent1" accent2="accent2" accent3="accent3" accent4="accent4" accent5="accent5" accent6="accent6" hlink="hlink" folHlink="folHlink"/>
  <p:sldLayoutIdLst>
    <p:sldLayoutId id="2147483993" r:id="rId1"/>
    <p:sldLayoutId id="2147483994" r:id="rId2"/>
    <p:sldLayoutId id="2147483995" r:id="rId3"/>
    <p:sldLayoutId id="2147483996" r:id="rId4"/>
    <p:sldLayoutId id="2147483997" r:id="rId5"/>
    <p:sldLayoutId id="2147483998" r:id="rId6"/>
    <p:sldLayoutId id="2147483999" r:id="rId7"/>
    <p:sldLayoutId id="2147484000" r:id="rId8"/>
    <p:sldLayoutId id="2147484001" r:id="rId9"/>
    <p:sldLayoutId id="2147484042" r:id="rId10"/>
    <p:sldLayoutId id="2147484043" r:id="rId11"/>
    <p:sldLayoutId id="2147484003" r:id="rId12"/>
    <p:sldLayoutId id="2147484004" r:id="rId13"/>
    <p:sldLayoutId id="2147484005" r:id="rId14"/>
    <p:sldLayoutId id="2147484006" r:id="rId15"/>
    <p:sldLayoutId id="2147484007" r:id="rId16"/>
    <p:sldLayoutId id="2147484008" r:id="rId17"/>
    <p:sldLayoutId id="2147484009" r:id="rId18"/>
    <p:sldLayoutId id="2147484010" r:id="rId19"/>
    <p:sldLayoutId id="2147484011" r:id="rId20"/>
    <p:sldLayoutId id="2147484012" r:id="rId21"/>
    <p:sldLayoutId id="2147484013" r:id="rId22"/>
    <p:sldLayoutId id="2147484014" r:id="rId23"/>
    <p:sldLayoutId id="2147484015" r:id="rId24"/>
    <p:sldLayoutId id="2147484016" r:id="rId25"/>
    <p:sldLayoutId id="2147484017" r:id="rId26"/>
    <p:sldLayoutId id="2147484018" r:id="rId27"/>
    <p:sldLayoutId id="2147484019" r:id="rId28"/>
    <p:sldLayoutId id="2147484020" r:id="rId29"/>
    <p:sldLayoutId id="2147484021" r:id="rId30"/>
    <p:sldLayoutId id="2147484022" r:id="rId31"/>
    <p:sldLayoutId id="2147484023" r:id="rId32"/>
    <p:sldLayoutId id="2147484024" r:id="rId33"/>
    <p:sldLayoutId id="2147484025" r:id="rId34"/>
    <p:sldLayoutId id="2147484026" r:id="rId35"/>
    <p:sldLayoutId id="2147484027" r:id="rId36"/>
    <p:sldLayoutId id="2147484028" r:id="rId37"/>
    <p:sldLayoutId id="2147484029" r:id="rId38"/>
    <p:sldLayoutId id="2147484030" r:id="rId39"/>
    <p:sldLayoutId id="2147484031" r:id="rId40"/>
    <p:sldLayoutId id="2147484032" r:id="rId41"/>
    <p:sldLayoutId id="2147484033" r:id="rId42"/>
    <p:sldLayoutId id="2147484034" r:id="rId43"/>
    <p:sldLayoutId id="2147484035" r:id="rId44"/>
    <p:sldLayoutId id="2147484036" r:id="rId45"/>
    <p:sldLayoutId id="2147484037" r:id="rId46"/>
    <p:sldLayoutId id="2147484038" r:id="rId47"/>
    <p:sldLayoutId id="2147484039" r:id="rId48"/>
    <p:sldLayoutId id="2147484040" r:id="rId49"/>
    <p:sldLayoutId id="2147484041" r:id="rId50"/>
  </p:sldLayoutIdLst>
  <p:hf hdr="0" ftr="0" dt="0"/>
  <p:txStyles>
    <p:titleStyle>
      <a:lvl1pPr algn="l" defTabSz="914400" rtl="0" eaLnBrk="1" latinLnBrk="0" hangingPunct="1">
        <a:lnSpc>
          <a:spcPct val="90000"/>
        </a:lnSpc>
        <a:spcBef>
          <a:spcPct val="0"/>
        </a:spcBef>
        <a:buNone/>
        <a:defRPr lang="en-GB" sz="1800" b="1" kern="1200" cap="none" spc="0" baseline="0" dirty="0">
          <a:solidFill>
            <a:srgbClr val="231F20"/>
          </a:solidFill>
          <a:latin typeface="+mn-lt"/>
          <a:ea typeface="+mj-ea"/>
          <a:cs typeface="+mj-cs"/>
        </a:defRPr>
      </a:lvl1pPr>
    </p:titleStyle>
    <p:bodyStyle>
      <a:lvl1pPr marL="0" indent="0" algn="l" defTabSz="914400" rtl="0" eaLnBrk="1" latinLnBrk="0" hangingPunct="1">
        <a:lnSpc>
          <a:spcPct val="100000"/>
        </a:lnSpc>
        <a:spcBef>
          <a:spcPts val="0"/>
        </a:spcBef>
        <a:spcAft>
          <a:spcPts val="600"/>
        </a:spcAft>
        <a:buSzPct val="50000"/>
        <a:buFont typeface="HelveticaNeueLT Std Lt Cn" panose="020B0406020202030204" pitchFamily="34" charset="0"/>
        <a:buNone/>
        <a:defRPr sz="1200" b="0" kern="1200">
          <a:solidFill>
            <a:srgbClr val="231F20"/>
          </a:solidFill>
          <a:latin typeface="+mn-lt"/>
          <a:ea typeface="+mn-ea"/>
          <a:cs typeface="+mn-cs"/>
        </a:defRPr>
      </a:lvl1pPr>
      <a:lvl2pPr marL="180975" indent="-180975" algn="l" defTabSz="914400" rtl="0" eaLnBrk="1" latinLnBrk="0" hangingPunct="1">
        <a:lnSpc>
          <a:spcPct val="100000"/>
        </a:lnSpc>
        <a:spcBef>
          <a:spcPts val="0"/>
        </a:spcBef>
        <a:spcAft>
          <a:spcPts val="600"/>
        </a:spcAft>
        <a:buSzPct val="80000"/>
        <a:buFont typeface="Segoe UI" panose="020B0502040204020203" pitchFamily="34" charset="0"/>
        <a:buChar char="●"/>
        <a:defRPr sz="1200" kern="1200">
          <a:solidFill>
            <a:srgbClr val="231F20"/>
          </a:solidFill>
          <a:latin typeface="+mn-lt"/>
          <a:ea typeface="+mn-ea"/>
          <a:cs typeface="+mn-cs"/>
        </a:defRPr>
      </a:lvl2pPr>
      <a:lvl3pPr marL="360363" indent="-179388" algn="l" defTabSz="914400" rtl="0" eaLnBrk="1" latinLnBrk="0" hangingPunct="1">
        <a:lnSpc>
          <a:spcPct val="100000"/>
        </a:lnSpc>
        <a:spcBef>
          <a:spcPts val="0"/>
        </a:spcBef>
        <a:spcAft>
          <a:spcPts val="600"/>
        </a:spcAft>
        <a:buFont typeface="Arial" panose="020B0604020202020204" pitchFamily="34" charset="0"/>
        <a:buChar char="‒"/>
        <a:defRPr sz="1200" kern="1200">
          <a:solidFill>
            <a:srgbClr val="231F20"/>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9" pos="113" userDrawn="1">
          <p15:clr>
            <a:srgbClr val="F26B43"/>
          </p15:clr>
        </p15:guide>
        <p15:guide id="37" orient="horz" pos="4206" userDrawn="1">
          <p15:clr>
            <a:srgbClr val="F26B43"/>
          </p15:clr>
        </p15:guide>
        <p15:guide id="38" pos="7566" userDrawn="1">
          <p15:clr>
            <a:srgbClr val="F26B43"/>
          </p15:clr>
        </p15:guide>
        <p15:guide id="39" orient="horz" pos="114" userDrawn="1">
          <p15:clr>
            <a:srgbClr val="000000"/>
          </p15:clr>
        </p15:guide>
        <p15:guide id="40" pos="210" userDrawn="1">
          <p15:clr>
            <a:srgbClr val="000000"/>
          </p15:clr>
        </p15:guide>
        <p15:guide id="41" pos="7469" userDrawn="1">
          <p15:clr>
            <a:srgbClr val="000000"/>
          </p15:clr>
        </p15:guide>
        <p15:guide id="42" orient="horz" pos="3867" userDrawn="1">
          <p15:clr>
            <a:srgbClr val="000000"/>
          </p15:clr>
        </p15:guide>
        <p15:guide id="43" pos="1856" userDrawn="1">
          <p15:clr>
            <a:srgbClr val="5ACBF0"/>
          </p15:clr>
        </p15:guide>
        <p15:guide id="44" pos="2081" userDrawn="1">
          <p15:clr>
            <a:srgbClr val="5ACBF0"/>
          </p15:clr>
        </p15:guide>
        <p15:guide id="45" pos="3726" userDrawn="1">
          <p15:clr>
            <a:srgbClr val="5ACBF0"/>
          </p15:clr>
        </p15:guide>
        <p15:guide id="46" pos="3953" userDrawn="1">
          <p15:clr>
            <a:srgbClr val="5ACBF0"/>
          </p15:clr>
        </p15:guide>
        <p15:guide id="47" pos="5598" userDrawn="1">
          <p15:clr>
            <a:srgbClr val="5ACBF0"/>
          </p15:clr>
        </p15:guide>
        <p15:guide id="48" pos="5823" userDrawn="1">
          <p15:clr>
            <a:srgbClr val="5ACBF0"/>
          </p15:clr>
        </p15:guide>
        <p15:guide id="49" pos="2479" userDrawn="1">
          <p15:clr>
            <a:srgbClr val="000000"/>
          </p15:clr>
        </p15:guide>
        <p15:guide id="50" pos="2706" userDrawn="1">
          <p15:clr>
            <a:srgbClr val="000000"/>
          </p15:clr>
        </p15:guide>
        <p15:guide id="51" pos="4974" userDrawn="1">
          <p15:clr>
            <a:srgbClr val="000000"/>
          </p15:clr>
        </p15:guide>
        <p15:guide id="52" pos="5201" userDrawn="1">
          <p15:clr>
            <a:srgbClr val="000000"/>
          </p15:clr>
        </p15:guide>
        <p15:guide id="53" pos="3840" userDrawn="1">
          <p15:clr>
            <a:srgbClr val="A4A3A4"/>
          </p15:clr>
        </p15:guide>
        <p15:guide id="54" orient="horz" pos="1139" userDrawn="1">
          <p15:clr>
            <a:srgbClr val="9FCC3B"/>
          </p15:clr>
        </p15:guide>
        <p15:guide id="55" orient="horz" pos="1487" userDrawn="1">
          <p15:clr>
            <a:srgbClr val="9FCC3B"/>
          </p15:clr>
        </p15:guide>
        <p15:guide id="56" orient="horz" pos="3974"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Header" descr="Header">
            <a:extLst>
              <a:ext uri="{FF2B5EF4-FFF2-40B4-BE49-F238E27FC236}">
                <a16:creationId xmlns:a16="http://schemas.microsoft.com/office/drawing/2014/main" id="{451F5451-CC20-46A2-802F-F9D60C2A61E7}"/>
              </a:ext>
            </a:extLst>
          </p:cNvPr>
          <p:cNvSpPr>
            <a:spLocks noGrp="1"/>
          </p:cNvSpPr>
          <p:nvPr>
            <p:ph type="title"/>
          </p:nvPr>
        </p:nvSpPr>
        <p:spPr>
          <a:xfrm>
            <a:off x="335998" y="182467"/>
            <a:ext cx="11519999" cy="576463"/>
          </a:xfrm>
          <a:prstGeom prst="rect">
            <a:avLst/>
          </a:prstGeom>
          <a:noFill/>
        </p:spPr>
        <p:txBody>
          <a:bodyPr vert="horz" wrap="square" lIns="108000" tIns="180000" rIns="108000" bIns="144000" rtlCol="0" anchor="t">
            <a:spAutoFit/>
          </a:bodyPr>
          <a:lstStyle/>
          <a:p>
            <a:pPr marL="0" lvl="0"/>
            <a:r>
              <a:rPr lang="en-GB"/>
              <a:t>Slide title room for two lines</a:t>
            </a:r>
          </a:p>
        </p:txBody>
      </p:sp>
      <p:sp>
        <p:nvSpPr>
          <p:cNvPr id="3" name="Body">
            <a:extLst>
              <a:ext uri="{FF2B5EF4-FFF2-40B4-BE49-F238E27FC236}">
                <a16:creationId xmlns:a16="http://schemas.microsoft.com/office/drawing/2014/main" id="{41F54BE0-878D-4EDE-9290-206FC15489D4}"/>
              </a:ext>
            </a:extLst>
          </p:cNvPr>
          <p:cNvSpPr>
            <a:spLocks noGrp="1"/>
          </p:cNvSpPr>
          <p:nvPr>
            <p:ph type="body" idx="1"/>
          </p:nvPr>
        </p:nvSpPr>
        <p:spPr>
          <a:xfrm>
            <a:off x="335999" y="1468009"/>
            <a:ext cx="11519998" cy="4500000"/>
          </a:xfrm>
          <a:prstGeom prst="rect">
            <a:avLst/>
          </a:prstGeom>
        </p:spPr>
        <p:txBody>
          <a:bodyPr vert="horz" lIns="108000" tIns="0" rIns="108000" bIns="0" rtlCol="0">
            <a:noAutofit/>
          </a:bodyPr>
          <a:lstStyle/>
          <a:p>
            <a:pPr lvl="0"/>
            <a:r>
              <a:rPr lang="en-GB"/>
              <a:t>Click to change the text styles on the slide master</a:t>
            </a:r>
          </a:p>
          <a:p>
            <a:pPr lvl="1"/>
            <a:r>
              <a:rPr lang="en-GB"/>
              <a:t>Text level 1</a:t>
            </a:r>
          </a:p>
          <a:p>
            <a:pPr lvl="2"/>
            <a:r>
              <a:rPr lang="en-GB"/>
              <a:t>Text level 2</a:t>
            </a:r>
          </a:p>
        </p:txBody>
      </p:sp>
      <p:sp>
        <p:nvSpPr>
          <p:cNvPr id="47" name="Slide Number Placeholder 3">
            <a:extLst>
              <a:ext uri="{FF2B5EF4-FFF2-40B4-BE49-F238E27FC236}">
                <a16:creationId xmlns:a16="http://schemas.microsoft.com/office/drawing/2014/main" id="{AF4E2FD1-3B6F-8004-8D57-1238CE211C22}"/>
              </a:ext>
            </a:extLst>
          </p:cNvPr>
          <p:cNvSpPr>
            <a:spLocks noGrp="1"/>
          </p:cNvSpPr>
          <p:nvPr>
            <p:ph type="sldNum" sz="quarter" idx="4"/>
          </p:nvPr>
        </p:nvSpPr>
        <p:spPr>
          <a:xfrm>
            <a:off x="335999" y="6318000"/>
            <a:ext cx="216000" cy="360000"/>
          </a:xfrm>
          <a:prstGeom prst="rect">
            <a:avLst/>
          </a:prstGeom>
          <a:noFill/>
        </p:spPr>
        <p:txBody>
          <a:bodyPr lIns="0" tIns="0" rIns="0" bIns="25200" anchor="b"/>
          <a:lstStyle>
            <a:lvl1pPr algn="l">
              <a:defRPr sz="800" b="1">
                <a:solidFill>
                  <a:srgbClr val="768692"/>
                </a:solidFill>
                <a:latin typeface="+mj-lt"/>
              </a:defRPr>
            </a:lvl1pPr>
          </a:lstStyle>
          <a:p>
            <a:fld id="{D61AABEC-672F-4B68-B914-690DA978312C}" type="slidenum">
              <a:rPr lang="en-GB" smtClean="0"/>
              <a:pPr/>
              <a:t>‹#›</a:t>
            </a:fld>
            <a:endParaRPr lang="en-GB"/>
          </a:p>
        </p:txBody>
      </p:sp>
      <p:sp>
        <p:nvSpPr>
          <p:cNvPr id="48" name="Classification">
            <a:extLst>
              <a:ext uri="{FF2B5EF4-FFF2-40B4-BE49-F238E27FC236}">
                <a16:creationId xmlns:a16="http://schemas.microsoft.com/office/drawing/2014/main" id="{4DEFA83D-F803-5C8C-36C9-08C1B5D30CF3}"/>
              </a:ext>
              <a:ext uri="{C183D7F6-B498-43B3-948B-1728B52AA6E4}">
                <adec:decorative xmlns:adec="http://schemas.microsoft.com/office/drawing/2017/decorative" val="1"/>
              </a:ext>
            </a:extLst>
          </p:cNvPr>
          <p:cNvSpPr txBox="1">
            <a:spLocks/>
          </p:cNvSpPr>
          <p:nvPr userDrawn="1"/>
        </p:nvSpPr>
        <p:spPr>
          <a:xfrm>
            <a:off x="549483" y="6533927"/>
            <a:ext cx="2532745" cy="144073"/>
          </a:xfrm>
          <a:prstGeom prst="rect">
            <a:avLst/>
          </a:prstGeom>
        </p:spPr>
        <p:txBody>
          <a:bodyPr vert="horz" wrap="none" lIns="0" tIns="0" rIns="0" bIns="36000" rtlCol="0" anchor="b">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700" dirty="0">
                <a:solidFill>
                  <a:srgbClr val="768692"/>
                </a:solidFill>
              </a:rPr>
              <a:t>© Ipsos | GPPS National Report | July 2025 | Version 1 | Public</a:t>
            </a:r>
            <a:endParaRPr lang="en-US" sz="700" dirty="0">
              <a:solidFill>
                <a:srgbClr val="768692"/>
              </a:solidFill>
            </a:endParaRPr>
          </a:p>
        </p:txBody>
      </p:sp>
      <p:grpSp>
        <p:nvGrpSpPr>
          <p:cNvPr id="90" name="Group 89">
            <a:extLst>
              <a:ext uri="{FF2B5EF4-FFF2-40B4-BE49-F238E27FC236}">
                <a16:creationId xmlns:a16="http://schemas.microsoft.com/office/drawing/2014/main" id="{DF4EBFA2-65FE-5EDB-AEF2-43AC1ED8C9FA}"/>
              </a:ext>
            </a:extLst>
          </p:cNvPr>
          <p:cNvGrpSpPr>
            <a:grpSpLocks noChangeAspect="1"/>
          </p:cNvGrpSpPr>
          <p:nvPr userDrawn="1"/>
        </p:nvGrpSpPr>
        <p:grpSpPr>
          <a:xfrm>
            <a:off x="8939185" y="6448429"/>
            <a:ext cx="828000" cy="105043"/>
            <a:chOff x="8662471" y="6438874"/>
            <a:chExt cx="851317" cy="108002"/>
          </a:xfrm>
          <a:solidFill>
            <a:schemeClr val="bg1">
              <a:lumMod val="95000"/>
            </a:schemeClr>
          </a:solidFill>
        </p:grpSpPr>
        <p:sp>
          <p:nvSpPr>
            <p:cNvPr id="91" name="Freeform: Shape 90">
              <a:extLst>
                <a:ext uri="{FF2B5EF4-FFF2-40B4-BE49-F238E27FC236}">
                  <a16:creationId xmlns:a16="http://schemas.microsoft.com/office/drawing/2014/main" id="{3881F7CE-BA91-07A3-5D4B-0064C0F3172F}"/>
                </a:ext>
              </a:extLst>
            </p:cNvPr>
            <p:cNvSpPr/>
            <p:nvPr/>
          </p:nvSpPr>
          <p:spPr>
            <a:xfrm rot="2700000">
              <a:off x="8922899" y="6178448"/>
              <a:ext cx="108000" cy="628855"/>
            </a:xfrm>
            <a:custGeom>
              <a:avLst/>
              <a:gdLst>
                <a:gd name="connsiteX0" fmla="*/ 0 w 108000"/>
                <a:gd name="connsiteY0" fmla="*/ 108000 h 628855"/>
                <a:gd name="connsiteX1" fmla="*/ 108000 w 108000"/>
                <a:gd name="connsiteY1" fmla="*/ 0 h 628855"/>
                <a:gd name="connsiteX2" fmla="*/ 107999 w 108000"/>
                <a:gd name="connsiteY2" fmla="*/ 520855 h 628855"/>
                <a:gd name="connsiteX3" fmla="*/ 0 w 108000"/>
                <a:gd name="connsiteY3" fmla="*/ 628855 h 628855"/>
                <a:gd name="connsiteX4" fmla="*/ 0 w 108000"/>
                <a:gd name="connsiteY4" fmla="*/ 108000 h 6288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000" h="628855">
                  <a:moveTo>
                    <a:pt x="0" y="108000"/>
                  </a:moveTo>
                  <a:lnTo>
                    <a:pt x="108000" y="0"/>
                  </a:lnTo>
                  <a:lnTo>
                    <a:pt x="107999" y="520855"/>
                  </a:lnTo>
                  <a:lnTo>
                    <a:pt x="0" y="628855"/>
                  </a:lnTo>
                  <a:lnTo>
                    <a:pt x="0" y="10800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92" name="Freeform: Shape 91">
              <a:extLst>
                <a:ext uri="{FF2B5EF4-FFF2-40B4-BE49-F238E27FC236}">
                  <a16:creationId xmlns:a16="http://schemas.microsoft.com/office/drawing/2014/main" id="{9515F4DF-FBE2-C38D-7229-E9A85CD3D472}"/>
                </a:ext>
              </a:extLst>
            </p:cNvPr>
            <p:cNvSpPr/>
            <p:nvPr/>
          </p:nvSpPr>
          <p:spPr>
            <a:xfrm rot="2700000">
              <a:off x="9145361" y="6178447"/>
              <a:ext cx="108000" cy="628854"/>
            </a:xfrm>
            <a:custGeom>
              <a:avLst/>
              <a:gdLst>
                <a:gd name="connsiteX0" fmla="*/ 0 w 108000"/>
                <a:gd name="connsiteY0" fmla="*/ 108000 h 628854"/>
                <a:gd name="connsiteX1" fmla="*/ 108000 w 108000"/>
                <a:gd name="connsiteY1" fmla="*/ 0 h 628854"/>
                <a:gd name="connsiteX2" fmla="*/ 108000 w 108000"/>
                <a:gd name="connsiteY2" fmla="*/ 520855 h 628854"/>
                <a:gd name="connsiteX3" fmla="*/ 1 w 108000"/>
                <a:gd name="connsiteY3" fmla="*/ 628854 h 628854"/>
                <a:gd name="connsiteX4" fmla="*/ 0 w 108000"/>
                <a:gd name="connsiteY4" fmla="*/ 108000 h 6288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000" h="628854">
                  <a:moveTo>
                    <a:pt x="0" y="108000"/>
                  </a:moveTo>
                  <a:lnTo>
                    <a:pt x="108000" y="0"/>
                  </a:lnTo>
                  <a:lnTo>
                    <a:pt x="108000" y="520855"/>
                  </a:lnTo>
                  <a:lnTo>
                    <a:pt x="1" y="628854"/>
                  </a:lnTo>
                  <a:lnTo>
                    <a:pt x="0" y="10800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grpSp>
      <p:pic>
        <p:nvPicPr>
          <p:cNvPr id="93" name="Ipsos Logo">
            <a:extLst>
              <a:ext uri="{FF2B5EF4-FFF2-40B4-BE49-F238E27FC236}">
                <a16:creationId xmlns:a16="http://schemas.microsoft.com/office/drawing/2014/main" id="{4B51F6D2-0521-15C0-70BF-AF7C2D684CAB}"/>
              </a:ext>
              <a:ext uri="{C183D7F6-B498-43B3-948B-1728B52AA6E4}">
                <adec:decorative xmlns:adec="http://schemas.microsoft.com/office/drawing/2017/decorative" val="1"/>
              </a:ext>
            </a:extLst>
          </p:cNvPr>
          <p:cNvPicPr>
            <a:picLocks noChangeAspect="1"/>
          </p:cNvPicPr>
          <p:nvPr userDrawn="1"/>
        </p:nvPicPr>
        <p:blipFill>
          <a:blip r:embed="rId57">
            <a:extLst>
              <a:ext uri="{28A0092B-C50C-407E-A947-70E740481C1C}">
                <a14:useLocalDpi xmlns:a14="http://schemas.microsoft.com/office/drawing/2010/main" val="0"/>
              </a:ext>
            </a:extLst>
          </a:blip>
          <a:stretch>
            <a:fillRect/>
          </a:stretch>
        </p:blipFill>
        <p:spPr>
          <a:xfrm>
            <a:off x="11589092" y="6426000"/>
            <a:ext cx="277309" cy="252000"/>
          </a:xfrm>
          <a:prstGeom prst="rect">
            <a:avLst/>
          </a:prstGeom>
        </p:spPr>
      </p:pic>
      <p:grpSp>
        <p:nvGrpSpPr>
          <p:cNvPr id="94" name="Group 93">
            <a:extLst>
              <a:ext uri="{FF2B5EF4-FFF2-40B4-BE49-F238E27FC236}">
                <a16:creationId xmlns:a16="http://schemas.microsoft.com/office/drawing/2014/main" id="{B7DDD29E-4A52-9140-AF96-5B3A65F9E2D6}"/>
              </a:ext>
            </a:extLst>
          </p:cNvPr>
          <p:cNvGrpSpPr>
            <a:grpSpLocks noChangeAspect="1"/>
          </p:cNvGrpSpPr>
          <p:nvPr userDrawn="1"/>
        </p:nvGrpSpPr>
        <p:grpSpPr>
          <a:xfrm>
            <a:off x="9864627" y="6462000"/>
            <a:ext cx="1120833" cy="180000"/>
            <a:chOff x="1169988" y="2413000"/>
            <a:chExt cx="8323263" cy="1336675"/>
          </a:xfrm>
          <a:solidFill>
            <a:srgbClr val="0072CE"/>
          </a:solidFill>
        </p:grpSpPr>
        <p:sp>
          <p:nvSpPr>
            <p:cNvPr id="95" name="Freeform 5">
              <a:extLst>
                <a:ext uri="{FF2B5EF4-FFF2-40B4-BE49-F238E27FC236}">
                  <a16:creationId xmlns:a16="http://schemas.microsoft.com/office/drawing/2014/main" id="{B3C71170-04E4-5032-8143-2945A80C8A7E}"/>
                </a:ext>
              </a:extLst>
            </p:cNvPr>
            <p:cNvSpPr>
              <a:spLocks/>
            </p:cNvSpPr>
            <p:nvPr/>
          </p:nvSpPr>
          <p:spPr bwMode="auto">
            <a:xfrm>
              <a:off x="1662113" y="2795588"/>
              <a:ext cx="523875" cy="579438"/>
            </a:xfrm>
            <a:custGeom>
              <a:avLst/>
              <a:gdLst>
                <a:gd name="T0" fmla="*/ 40 w 68"/>
                <a:gd name="T1" fmla="*/ 44 h 74"/>
                <a:gd name="T2" fmla="*/ 53 w 68"/>
                <a:gd name="T3" fmla="*/ 44 h 74"/>
                <a:gd name="T4" fmla="*/ 53 w 68"/>
                <a:gd name="T5" fmla="*/ 56 h 74"/>
                <a:gd name="T6" fmla="*/ 47 w 68"/>
                <a:gd name="T7" fmla="*/ 58 h 74"/>
                <a:gd name="T8" fmla="*/ 38 w 68"/>
                <a:gd name="T9" fmla="*/ 59 h 74"/>
                <a:gd name="T10" fmla="*/ 29 w 68"/>
                <a:gd name="T11" fmla="*/ 58 h 74"/>
                <a:gd name="T12" fmla="*/ 22 w 68"/>
                <a:gd name="T13" fmla="*/ 53 h 74"/>
                <a:gd name="T14" fmla="*/ 18 w 68"/>
                <a:gd name="T15" fmla="*/ 46 h 74"/>
                <a:gd name="T16" fmla="*/ 18 w 68"/>
                <a:gd name="T17" fmla="*/ 28 h 74"/>
                <a:gd name="T18" fmla="*/ 22 w 68"/>
                <a:gd name="T19" fmla="*/ 20 h 74"/>
                <a:gd name="T20" fmla="*/ 29 w 68"/>
                <a:gd name="T21" fmla="*/ 16 h 74"/>
                <a:gd name="T22" fmla="*/ 38 w 68"/>
                <a:gd name="T23" fmla="*/ 14 h 74"/>
                <a:gd name="T24" fmla="*/ 48 w 68"/>
                <a:gd name="T25" fmla="*/ 16 h 74"/>
                <a:gd name="T26" fmla="*/ 55 w 68"/>
                <a:gd name="T27" fmla="*/ 21 h 74"/>
                <a:gd name="T28" fmla="*/ 66 w 68"/>
                <a:gd name="T29" fmla="*/ 9 h 74"/>
                <a:gd name="T30" fmla="*/ 54 w 68"/>
                <a:gd name="T31" fmla="*/ 2 h 74"/>
                <a:gd name="T32" fmla="*/ 38 w 68"/>
                <a:gd name="T33" fmla="*/ 0 h 74"/>
                <a:gd name="T34" fmla="*/ 23 w 68"/>
                <a:gd name="T35" fmla="*/ 2 h 74"/>
                <a:gd name="T36" fmla="*/ 11 w 68"/>
                <a:gd name="T37" fmla="*/ 10 h 74"/>
                <a:gd name="T38" fmla="*/ 3 w 68"/>
                <a:gd name="T39" fmla="*/ 21 h 74"/>
                <a:gd name="T40" fmla="*/ 0 w 68"/>
                <a:gd name="T41" fmla="*/ 37 h 74"/>
                <a:gd name="T42" fmla="*/ 3 w 68"/>
                <a:gd name="T43" fmla="*/ 52 h 74"/>
                <a:gd name="T44" fmla="*/ 11 w 68"/>
                <a:gd name="T45" fmla="*/ 64 h 74"/>
                <a:gd name="T46" fmla="*/ 23 w 68"/>
                <a:gd name="T47" fmla="*/ 71 h 74"/>
                <a:gd name="T48" fmla="*/ 38 w 68"/>
                <a:gd name="T49" fmla="*/ 74 h 74"/>
                <a:gd name="T50" fmla="*/ 53 w 68"/>
                <a:gd name="T51" fmla="*/ 72 h 74"/>
                <a:gd name="T52" fmla="*/ 68 w 68"/>
                <a:gd name="T53" fmla="*/ 67 h 74"/>
                <a:gd name="T54" fmla="*/ 68 w 68"/>
                <a:gd name="T55" fmla="*/ 30 h 74"/>
                <a:gd name="T56" fmla="*/ 40 w 68"/>
                <a:gd name="T57" fmla="*/ 30 h 74"/>
                <a:gd name="T58" fmla="*/ 40 w 68"/>
                <a:gd name="T59" fmla="*/ 44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8" h="74">
                  <a:moveTo>
                    <a:pt x="40" y="44"/>
                  </a:moveTo>
                  <a:cubicBezTo>
                    <a:pt x="53" y="44"/>
                    <a:pt x="53" y="44"/>
                    <a:pt x="53" y="44"/>
                  </a:cubicBezTo>
                  <a:cubicBezTo>
                    <a:pt x="53" y="56"/>
                    <a:pt x="53" y="56"/>
                    <a:pt x="53" y="56"/>
                  </a:cubicBezTo>
                  <a:cubicBezTo>
                    <a:pt x="51" y="57"/>
                    <a:pt x="49" y="58"/>
                    <a:pt x="47" y="58"/>
                  </a:cubicBezTo>
                  <a:cubicBezTo>
                    <a:pt x="44" y="59"/>
                    <a:pt x="41" y="60"/>
                    <a:pt x="38" y="59"/>
                  </a:cubicBezTo>
                  <a:cubicBezTo>
                    <a:pt x="35" y="60"/>
                    <a:pt x="32" y="59"/>
                    <a:pt x="29" y="58"/>
                  </a:cubicBezTo>
                  <a:cubicBezTo>
                    <a:pt x="26" y="57"/>
                    <a:pt x="24" y="55"/>
                    <a:pt x="22" y="53"/>
                  </a:cubicBezTo>
                  <a:cubicBezTo>
                    <a:pt x="20" y="51"/>
                    <a:pt x="19" y="49"/>
                    <a:pt x="18" y="46"/>
                  </a:cubicBezTo>
                  <a:cubicBezTo>
                    <a:pt x="16" y="40"/>
                    <a:pt x="16" y="34"/>
                    <a:pt x="18" y="28"/>
                  </a:cubicBezTo>
                  <a:cubicBezTo>
                    <a:pt x="19" y="25"/>
                    <a:pt x="20" y="23"/>
                    <a:pt x="22" y="20"/>
                  </a:cubicBezTo>
                  <a:cubicBezTo>
                    <a:pt x="24" y="18"/>
                    <a:pt x="26" y="17"/>
                    <a:pt x="29" y="16"/>
                  </a:cubicBezTo>
                  <a:cubicBezTo>
                    <a:pt x="32" y="15"/>
                    <a:pt x="35" y="14"/>
                    <a:pt x="38" y="14"/>
                  </a:cubicBezTo>
                  <a:cubicBezTo>
                    <a:pt x="42" y="14"/>
                    <a:pt x="45" y="14"/>
                    <a:pt x="48" y="16"/>
                  </a:cubicBezTo>
                  <a:cubicBezTo>
                    <a:pt x="51" y="17"/>
                    <a:pt x="53" y="19"/>
                    <a:pt x="55" y="21"/>
                  </a:cubicBezTo>
                  <a:cubicBezTo>
                    <a:pt x="66" y="9"/>
                    <a:pt x="66" y="9"/>
                    <a:pt x="66" y="9"/>
                  </a:cubicBezTo>
                  <a:cubicBezTo>
                    <a:pt x="63" y="5"/>
                    <a:pt x="58" y="3"/>
                    <a:pt x="54" y="2"/>
                  </a:cubicBezTo>
                  <a:cubicBezTo>
                    <a:pt x="49" y="0"/>
                    <a:pt x="43" y="0"/>
                    <a:pt x="38" y="0"/>
                  </a:cubicBezTo>
                  <a:cubicBezTo>
                    <a:pt x="33" y="0"/>
                    <a:pt x="28" y="0"/>
                    <a:pt x="23" y="2"/>
                  </a:cubicBezTo>
                  <a:cubicBezTo>
                    <a:pt x="18" y="4"/>
                    <a:pt x="14" y="6"/>
                    <a:pt x="11" y="10"/>
                  </a:cubicBezTo>
                  <a:cubicBezTo>
                    <a:pt x="7" y="13"/>
                    <a:pt x="5" y="17"/>
                    <a:pt x="3" y="21"/>
                  </a:cubicBezTo>
                  <a:cubicBezTo>
                    <a:pt x="1" y="26"/>
                    <a:pt x="0" y="31"/>
                    <a:pt x="0" y="37"/>
                  </a:cubicBezTo>
                  <a:cubicBezTo>
                    <a:pt x="0" y="42"/>
                    <a:pt x="1" y="47"/>
                    <a:pt x="3" y="52"/>
                  </a:cubicBezTo>
                  <a:cubicBezTo>
                    <a:pt x="5" y="56"/>
                    <a:pt x="7" y="60"/>
                    <a:pt x="11" y="64"/>
                  </a:cubicBezTo>
                  <a:cubicBezTo>
                    <a:pt x="14" y="67"/>
                    <a:pt x="18" y="70"/>
                    <a:pt x="23" y="71"/>
                  </a:cubicBezTo>
                  <a:cubicBezTo>
                    <a:pt x="28" y="73"/>
                    <a:pt x="33" y="74"/>
                    <a:pt x="38" y="74"/>
                  </a:cubicBezTo>
                  <a:cubicBezTo>
                    <a:pt x="43" y="74"/>
                    <a:pt x="48" y="73"/>
                    <a:pt x="53" y="72"/>
                  </a:cubicBezTo>
                  <a:cubicBezTo>
                    <a:pt x="58" y="71"/>
                    <a:pt x="63" y="69"/>
                    <a:pt x="68" y="67"/>
                  </a:cubicBezTo>
                  <a:cubicBezTo>
                    <a:pt x="68" y="30"/>
                    <a:pt x="68" y="30"/>
                    <a:pt x="68" y="30"/>
                  </a:cubicBezTo>
                  <a:cubicBezTo>
                    <a:pt x="40" y="30"/>
                    <a:pt x="40" y="30"/>
                    <a:pt x="40" y="30"/>
                  </a:cubicBezTo>
                  <a:lnTo>
                    <a:pt x="40" y="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6" name="Freeform 6">
              <a:extLst>
                <a:ext uri="{FF2B5EF4-FFF2-40B4-BE49-F238E27FC236}">
                  <a16:creationId xmlns:a16="http://schemas.microsoft.com/office/drawing/2014/main" id="{9394B75E-4115-AA2D-314A-DEDD552DB9F5}"/>
                </a:ext>
              </a:extLst>
            </p:cNvPr>
            <p:cNvSpPr>
              <a:spLocks noEditPoints="1"/>
            </p:cNvSpPr>
            <p:nvPr/>
          </p:nvSpPr>
          <p:spPr bwMode="auto">
            <a:xfrm>
              <a:off x="2255838" y="2803525"/>
              <a:ext cx="415925" cy="555625"/>
            </a:xfrm>
            <a:custGeom>
              <a:avLst/>
              <a:gdLst>
                <a:gd name="T0" fmla="*/ 36 w 54"/>
                <a:gd name="T1" fmla="*/ 26 h 71"/>
                <a:gd name="T2" fmla="*/ 34 w 54"/>
                <a:gd name="T3" fmla="*/ 28 h 71"/>
                <a:gd name="T4" fmla="*/ 31 w 54"/>
                <a:gd name="T5" fmla="*/ 30 h 71"/>
                <a:gd name="T6" fmla="*/ 27 w 54"/>
                <a:gd name="T7" fmla="*/ 30 h 71"/>
                <a:gd name="T8" fmla="*/ 16 w 54"/>
                <a:gd name="T9" fmla="*/ 30 h 71"/>
                <a:gd name="T10" fmla="*/ 16 w 54"/>
                <a:gd name="T11" fmla="*/ 14 h 71"/>
                <a:gd name="T12" fmla="*/ 24 w 54"/>
                <a:gd name="T13" fmla="*/ 14 h 71"/>
                <a:gd name="T14" fmla="*/ 29 w 54"/>
                <a:gd name="T15" fmla="*/ 14 h 71"/>
                <a:gd name="T16" fmla="*/ 33 w 54"/>
                <a:gd name="T17" fmla="*/ 15 h 71"/>
                <a:gd name="T18" fmla="*/ 36 w 54"/>
                <a:gd name="T19" fmla="*/ 17 h 71"/>
                <a:gd name="T20" fmla="*/ 37 w 54"/>
                <a:gd name="T21" fmla="*/ 22 h 71"/>
                <a:gd name="T22" fmla="*/ 36 w 54"/>
                <a:gd name="T23" fmla="*/ 26 h 71"/>
                <a:gd name="T24" fmla="*/ 46 w 54"/>
                <a:gd name="T25" fmla="*/ 5 h 71"/>
                <a:gd name="T26" fmla="*/ 37 w 54"/>
                <a:gd name="T27" fmla="*/ 1 h 71"/>
                <a:gd name="T28" fmla="*/ 27 w 54"/>
                <a:gd name="T29" fmla="*/ 0 h 71"/>
                <a:gd name="T30" fmla="*/ 0 w 54"/>
                <a:gd name="T31" fmla="*/ 0 h 71"/>
                <a:gd name="T32" fmla="*/ 0 w 54"/>
                <a:gd name="T33" fmla="*/ 71 h 71"/>
                <a:gd name="T34" fmla="*/ 16 w 54"/>
                <a:gd name="T35" fmla="*/ 71 h 71"/>
                <a:gd name="T36" fmla="*/ 16 w 54"/>
                <a:gd name="T37" fmla="*/ 43 h 71"/>
                <a:gd name="T38" fmla="*/ 27 w 54"/>
                <a:gd name="T39" fmla="*/ 43 h 71"/>
                <a:gd name="T40" fmla="*/ 38 w 54"/>
                <a:gd name="T41" fmla="*/ 42 h 71"/>
                <a:gd name="T42" fmla="*/ 46 w 54"/>
                <a:gd name="T43" fmla="*/ 39 h 71"/>
                <a:gd name="T44" fmla="*/ 52 w 54"/>
                <a:gd name="T45" fmla="*/ 32 h 71"/>
                <a:gd name="T46" fmla="*/ 54 w 54"/>
                <a:gd name="T47" fmla="*/ 22 h 71"/>
                <a:gd name="T48" fmla="*/ 51 w 54"/>
                <a:gd name="T49" fmla="*/ 11 h 71"/>
                <a:gd name="T50" fmla="*/ 46 w 54"/>
                <a:gd name="T51" fmla="*/ 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4" h="71">
                  <a:moveTo>
                    <a:pt x="36" y="26"/>
                  </a:moveTo>
                  <a:cubicBezTo>
                    <a:pt x="36" y="27"/>
                    <a:pt x="35" y="28"/>
                    <a:pt x="34" y="28"/>
                  </a:cubicBezTo>
                  <a:cubicBezTo>
                    <a:pt x="33" y="29"/>
                    <a:pt x="32" y="30"/>
                    <a:pt x="31" y="30"/>
                  </a:cubicBezTo>
                  <a:cubicBezTo>
                    <a:pt x="29" y="30"/>
                    <a:pt x="28" y="30"/>
                    <a:pt x="27" y="30"/>
                  </a:cubicBezTo>
                  <a:cubicBezTo>
                    <a:pt x="16" y="30"/>
                    <a:pt x="16" y="30"/>
                    <a:pt x="16" y="30"/>
                  </a:cubicBezTo>
                  <a:cubicBezTo>
                    <a:pt x="16" y="14"/>
                    <a:pt x="16" y="14"/>
                    <a:pt x="16" y="14"/>
                  </a:cubicBezTo>
                  <a:cubicBezTo>
                    <a:pt x="24" y="14"/>
                    <a:pt x="24" y="14"/>
                    <a:pt x="24" y="14"/>
                  </a:cubicBezTo>
                  <a:cubicBezTo>
                    <a:pt x="26" y="14"/>
                    <a:pt x="27" y="14"/>
                    <a:pt x="29" y="14"/>
                  </a:cubicBezTo>
                  <a:cubicBezTo>
                    <a:pt x="30" y="14"/>
                    <a:pt x="32" y="14"/>
                    <a:pt x="33" y="15"/>
                  </a:cubicBezTo>
                  <a:cubicBezTo>
                    <a:pt x="34" y="15"/>
                    <a:pt x="35" y="16"/>
                    <a:pt x="36" y="17"/>
                  </a:cubicBezTo>
                  <a:cubicBezTo>
                    <a:pt x="37" y="19"/>
                    <a:pt x="37" y="20"/>
                    <a:pt x="37" y="22"/>
                  </a:cubicBezTo>
                  <a:cubicBezTo>
                    <a:pt x="37" y="23"/>
                    <a:pt x="37" y="25"/>
                    <a:pt x="36" y="26"/>
                  </a:cubicBezTo>
                  <a:moveTo>
                    <a:pt x="46" y="5"/>
                  </a:moveTo>
                  <a:cubicBezTo>
                    <a:pt x="43" y="3"/>
                    <a:pt x="40" y="2"/>
                    <a:pt x="37" y="1"/>
                  </a:cubicBezTo>
                  <a:cubicBezTo>
                    <a:pt x="34" y="1"/>
                    <a:pt x="30" y="0"/>
                    <a:pt x="27" y="0"/>
                  </a:cubicBezTo>
                  <a:cubicBezTo>
                    <a:pt x="0" y="0"/>
                    <a:pt x="0" y="0"/>
                    <a:pt x="0" y="0"/>
                  </a:cubicBezTo>
                  <a:cubicBezTo>
                    <a:pt x="0" y="71"/>
                    <a:pt x="0" y="71"/>
                    <a:pt x="0" y="71"/>
                  </a:cubicBezTo>
                  <a:cubicBezTo>
                    <a:pt x="16" y="71"/>
                    <a:pt x="16" y="71"/>
                    <a:pt x="16" y="71"/>
                  </a:cubicBezTo>
                  <a:cubicBezTo>
                    <a:pt x="16" y="43"/>
                    <a:pt x="16" y="43"/>
                    <a:pt x="16" y="43"/>
                  </a:cubicBezTo>
                  <a:cubicBezTo>
                    <a:pt x="27" y="43"/>
                    <a:pt x="27" y="43"/>
                    <a:pt x="27" y="43"/>
                  </a:cubicBezTo>
                  <a:cubicBezTo>
                    <a:pt x="31" y="44"/>
                    <a:pt x="34" y="43"/>
                    <a:pt x="38" y="42"/>
                  </a:cubicBezTo>
                  <a:cubicBezTo>
                    <a:pt x="41" y="42"/>
                    <a:pt x="44" y="41"/>
                    <a:pt x="46" y="39"/>
                  </a:cubicBezTo>
                  <a:cubicBezTo>
                    <a:pt x="48" y="37"/>
                    <a:pt x="50" y="35"/>
                    <a:pt x="52" y="32"/>
                  </a:cubicBezTo>
                  <a:cubicBezTo>
                    <a:pt x="53" y="29"/>
                    <a:pt x="54" y="25"/>
                    <a:pt x="54" y="22"/>
                  </a:cubicBezTo>
                  <a:cubicBezTo>
                    <a:pt x="54" y="18"/>
                    <a:pt x="53" y="15"/>
                    <a:pt x="51" y="11"/>
                  </a:cubicBezTo>
                  <a:cubicBezTo>
                    <a:pt x="50" y="9"/>
                    <a:pt x="48" y="6"/>
                    <a:pt x="46" y="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7" name="Freeform 7">
              <a:extLst>
                <a:ext uri="{FF2B5EF4-FFF2-40B4-BE49-F238E27FC236}">
                  <a16:creationId xmlns:a16="http://schemas.microsoft.com/office/drawing/2014/main" id="{B35550BC-7561-8087-F7F4-2F2C4751F784}"/>
                </a:ext>
              </a:extLst>
            </p:cNvPr>
            <p:cNvSpPr>
              <a:spLocks noEditPoints="1"/>
            </p:cNvSpPr>
            <p:nvPr/>
          </p:nvSpPr>
          <p:spPr bwMode="auto">
            <a:xfrm>
              <a:off x="2909888" y="2803525"/>
              <a:ext cx="407988" cy="555625"/>
            </a:xfrm>
            <a:custGeom>
              <a:avLst/>
              <a:gdLst>
                <a:gd name="T0" fmla="*/ 36 w 53"/>
                <a:gd name="T1" fmla="*/ 26 h 71"/>
                <a:gd name="T2" fmla="*/ 34 w 53"/>
                <a:gd name="T3" fmla="*/ 28 h 71"/>
                <a:gd name="T4" fmla="*/ 30 w 53"/>
                <a:gd name="T5" fmla="*/ 30 h 71"/>
                <a:gd name="T6" fmla="*/ 26 w 53"/>
                <a:gd name="T7" fmla="*/ 30 h 71"/>
                <a:gd name="T8" fmla="*/ 16 w 53"/>
                <a:gd name="T9" fmla="*/ 30 h 71"/>
                <a:gd name="T10" fmla="*/ 16 w 53"/>
                <a:gd name="T11" fmla="*/ 14 h 71"/>
                <a:gd name="T12" fmla="*/ 24 w 53"/>
                <a:gd name="T13" fmla="*/ 14 h 71"/>
                <a:gd name="T14" fmla="*/ 28 w 53"/>
                <a:gd name="T15" fmla="*/ 14 h 71"/>
                <a:gd name="T16" fmla="*/ 33 w 53"/>
                <a:gd name="T17" fmla="*/ 15 h 71"/>
                <a:gd name="T18" fmla="*/ 36 w 53"/>
                <a:gd name="T19" fmla="*/ 17 h 71"/>
                <a:gd name="T20" fmla="*/ 37 w 53"/>
                <a:gd name="T21" fmla="*/ 22 h 71"/>
                <a:gd name="T22" fmla="*/ 36 w 53"/>
                <a:gd name="T23" fmla="*/ 26 h 71"/>
                <a:gd name="T24" fmla="*/ 51 w 53"/>
                <a:gd name="T25" fmla="*/ 32 h 71"/>
                <a:gd name="T26" fmla="*/ 53 w 53"/>
                <a:gd name="T27" fmla="*/ 22 h 71"/>
                <a:gd name="T28" fmla="*/ 51 w 53"/>
                <a:gd name="T29" fmla="*/ 11 h 71"/>
                <a:gd name="T30" fmla="*/ 45 w 53"/>
                <a:gd name="T31" fmla="*/ 5 h 71"/>
                <a:gd name="T32" fmla="*/ 37 w 53"/>
                <a:gd name="T33" fmla="*/ 1 h 71"/>
                <a:gd name="T34" fmla="*/ 26 w 53"/>
                <a:gd name="T35" fmla="*/ 0 h 71"/>
                <a:gd name="T36" fmla="*/ 0 w 53"/>
                <a:gd name="T37" fmla="*/ 0 h 71"/>
                <a:gd name="T38" fmla="*/ 0 w 53"/>
                <a:gd name="T39" fmla="*/ 71 h 71"/>
                <a:gd name="T40" fmla="*/ 16 w 53"/>
                <a:gd name="T41" fmla="*/ 71 h 71"/>
                <a:gd name="T42" fmla="*/ 16 w 53"/>
                <a:gd name="T43" fmla="*/ 43 h 71"/>
                <a:gd name="T44" fmla="*/ 27 w 53"/>
                <a:gd name="T45" fmla="*/ 43 h 71"/>
                <a:gd name="T46" fmla="*/ 37 w 53"/>
                <a:gd name="T47" fmla="*/ 42 h 71"/>
                <a:gd name="T48" fmla="*/ 46 w 53"/>
                <a:gd name="T49" fmla="*/ 39 h 71"/>
                <a:gd name="T50" fmla="*/ 51 w 53"/>
                <a:gd name="T51"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3" h="71">
                  <a:moveTo>
                    <a:pt x="36" y="26"/>
                  </a:moveTo>
                  <a:cubicBezTo>
                    <a:pt x="35" y="27"/>
                    <a:pt x="35" y="28"/>
                    <a:pt x="34" y="28"/>
                  </a:cubicBezTo>
                  <a:cubicBezTo>
                    <a:pt x="32" y="29"/>
                    <a:pt x="31" y="30"/>
                    <a:pt x="30" y="30"/>
                  </a:cubicBezTo>
                  <a:cubicBezTo>
                    <a:pt x="29" y="30"/>
                    <a:pt x="27" y="30"/>
                    <a:pt x="26" y="30"/>
                  </a:cubicBezTo>
                  <a:cubicBezTo>
                    <a:pt x="16" y="30"/>
                    <a:pt x="16" y="30"/>
                    <a:pt x="16" y="30"/>
                  </a:cubicBezTo>
                  <a:cubicBezTo>
                    <a:pt x="16" y="14"/>
                    <a:pt x="16" y="14"/>
                    <a:pt x="16" y="14"/>
                  </a:cubicBezTo>
                  <a:cubicBezTo>
                    <a:pt x="24" y="14"/>
                    <a:pt x="24" y="14"/>
                    <a:pt x="24" y="14"/>
                  </a:cubicBezTo>
                  <a:cubicBezTo>
                    <a:pt x="25" y="14"/>
                    <a:pt x="27" y="14"/>
                    <a:pt x="28" y="14"/>
                  </a:cubicBezTo>
                  <a:cubicBezTo>
                    <a:pt x="30" y="14"/>
                    <a:pt x="31" y="14"/>
                    <a:pt x="33" y="15"/>
                  </a:cubicBezTo>
                  <a:cubicBezTo>
                    <a:pt x="34" y="15"/>
                    <a:pt x="35" y="16"/>
                    <a:pt x="36" y="17"/>
                  </a:cubicBezTo>
                  <a:cubicBezTo>
                    <a:pt x="37" y="19"/>
                    <a:pt x="37" y="20"/>
                    <a:pt x="37" y="22"/>
                  </a:cubicBezTo>
                  <a:cubicBezTo>
                    <a:pt x="37" y="23"/>
                    <a:pt x="37" y="25"/>
                    <a:pt x="36" y="26"/>
                  </a:cubicBezTo>
                  <a:moveTo>
                    <a:pt x="51" y="32"/>
                  </a:moveTo>
                  <a:cubicBezTo>
                    <a:pt x="53" y="29"/>
                    <a:pt x="53" y="25"/>
                    <a:pt x="53" y="22"/>
                  </a:cubicBezTo>
                  <a:cubicBezTo>
                    <a:pt x="53" y="18"/>
                    <a:pt x="53" y="14"/>
                    <a:pt x="51" y="11"/>
                  </a:cubicBezTo>
                  <a:cubicBezTo>
                    <a:pt x="50" y="9"/>
                    <a:pt x="48" y="6"/>
                    <a:pt x="45" y="5"/>
                  </a:cubicBezTo>
                  <a:cubicBezTo>
                    <a:pt x="43" y="3"/>
                    <a:pt x="40" y="2"/>
                    <a:pt x="37" y="1"/>
                  </a:cubicBezTo>
                  <a:cubicBezTo>
                    <a:pt x="33" y="0"/>
                    <a:pt x="30" y="0"/>
                    <a:pt x="26" y="0"/>
                  </a:cubicBezTo>
                  <a:cubicBezTo>
                    <a:pt x="0" y="0"/>
                    <a:pt x="0" y="0"/>
                    <a:pt x="0" y="0"/>
                  </a:cubicBezTo>
                  <a:cubicBezTo>
                    <a:pt x="0" y="71"/>
                    <a:pt x="0" y="71"/>
                    <a:pt x="0" y="71"/>
                  </a:cubicBezTo>
                  <a:cubicBezTo>
                    <a:pt x="16" y="71"/>
                    <a:pt x="16" y="71"/>
                    <a:pt x="16" y="71"/>
                  </a:cubicBezTo>
                  <a:cubicBezTo>
                    <a:pt x="16" y="43"/>
                    <a:pt x="16" y="43"/>
                    <a:pt x="16" y="43"/>
                  </a:cubicBezTo>
                  <a:cubicBezTo>
                    <a:pt x="27" y="43"/>
                    <a:pt x="27" y="43"/>
                    <a:pt x="27" y="43"/>
                  </a:cubicBezTo>
                  <a:cubicBezTo>
                    <a:pt x="30" y="44"/>
                    <a:pt x="34" y="43"/>
                    <a:pt x="37" y="42"/>
                  </a:cubicBezTo>
                  <a:cubicBezTo>
                    <a:pt x="40" y="42"/>
                    <a:pt x="43" y="41"/>
                    <a:pt x="46" y="39"/>
                  </a:cubicBezTo>
                  <a:cubicBezTo>
                    <a:pt x="48" y="37"/>
                    <a:pt x="50" y="35"/>
                    <a:pt x="51" y="3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8" name="Freeform 8">
              <a:extLst>
                <a:ext uri="{FF2B5EF4-FFF2-40B4-BE49-F238E27FC236}">
                  <a16:creationId xmlns:a16="http://schemas.microsoft.com/office/drawing/2014/main" id="{1A0A256A-C2E8-1AEE-52C6-10F4813F48B9}"/>
                </a:ext>
              </a:extLst>
            </p:cNvPr>
            <p:cNvSpPr>
              <a:spLocks noEditPoints="1"/>
            </p:cNvSpPr>
            <p:nvPr/>
          </p:nvSpPr>
          <p:spPr bwMode="auto">
            <a:xfrm>
              <a:off x="3249613" y="2803525"/>
              <a:ext cx="568325" cy="555625"/>
            </a:xfrm>
            <a:custGeom>
              <a:avLst/>
              <a:gdLst>
                <a:gd name="T0" fmla="*/ 135 w 358"/>
                <a:gd name="T1" fmla="*/ 212 h 350"/>
                <a:gd name="T2" fmla="*/ 179 w 358"/>
                <a:gd name="T3" fmla="*/ 104 h 350"/>
                <a:gd name="T4" fmla="*/ 223 w 358"/>
                <a:gd name="T5" fmla="*/ 212 h 350"/>
                <a:gd name="T6" fmla="*/ 135 w 358"/>
                <a:gd name="T7" fmla="*/ 212 h 350"/>
                <a:gd name="T8" fmla="*/ 150 w 358"/>
                <a:gd name="T9" fmla="*/ 0 h 350"/>
                <a:gd name="T10" fmla="*/ 0 w 358"/>
                <a:gd name="T11" fmla="*/ 350 h 350"/>
                <a:gd name="T12" fmla="*/ 82 w 358"/>
                <a:gd name="T13" fmla="*/ 350 h 350"/>
                <a:gd name="T14" fmla="*/ 111 w 358"/>
                <a:gd name="T15" fmla="*/ 276 h 350"/>
                <a:gd name="T16" fmla="*/ 247 w 358"/>
                <a:gd name="T17" fmla="*/ 276 h 350"/>
                <a:gd name="T18" fmla="*/ 276 w 358"/>
                <a:gd name="T19" fmla="*/ 350 h 350"/>
                <a:gd name="T20" fmla="*/ 358 w 358"/>
                <a:gd name="T21" fmla="*/ 350 h 350"/>
                <a:gd name="T22" fmla="*/ 213 w 358"/>
                <a:gd name="T23" fmla="*/ 0 h 350"/>
                <a:gd name="T24" fmla="*/ 150 w 358"/>
                <a:gd name="T25" fmla="*/ 0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58" h="350">
                  <a:moveTo>
                    <a:pt x="135" y="212"/>
                  </a:moveTo>
                  <a:lnTo>
                    <a:pt x="179" y="104"/>
                  </a:lnTo>
                  <a:lnTo>
                    <a:pt x="223" y="212"/>
                  </a:lnTo>
                  <a:lnTo>
                    <a:pt x="135" y="212"/>
                  </a:lnTo>
                  <a:close/>
                  <a:moveTo>
                    <a:pt x="150" y="0"/>
                  </a:moveTo>
                  <a:lnTo>
                    <a:pt x="0" y="350"/>
                  </a:lnTo>
                  <a:lnTo>
                    <a:pt x="82" y="350"/>
                  </a:lnTo>
                  <a:lnTo>
                    <a:pt x="111" y="276"/>
                  </a:lnTo>
                  <a:lnTo>
                    <a:pt x="247" y="276"/>
                  </a:lnTo>
                  <a:lnTo>
                    <a:pt x="276" y="350"/>
                  </a:lnTo>
                  <a:lnTo>
                    <a:pt x="358" y="350"/>
                  </a:lnTo>
                  <a:lnTo>
                    <a:pt x="213" y="0"/>
                  </a:lnTo>
                  <a:lnTo>
                    <a:pt x="15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9" name="Freeform 9">
              <a:extLst>
                <a:ext uri="{FF2B5EF4-FFF2-40B4-BE49-F238E27FC236}">
                  <a16:creationId xmlns:a16="http://schemas.microsoft.com/office/drawing/2014/main" id="{955DD4B5-1760-EA84-7698-0749C1C67ADA}"/>
                </a:ext>
              </a:extLst>
            </p:cNvPr>
            <p:cNvSpPr>
              <a:spLocks/>
            </p:cNvSpPr>
            <p:nvPr/>
          </p:nvSpPr>
          <p:spPr bwMode="auto">
            <a:xfrm>
              <a:off x="3725863" y="2803525"/>
              <a:ext cx="431800" cy="555625"/>
            </a:xfrm>
            <a:custGeom>
              <a:avLst/>
              <a:gdLst>
                <a:gd name="T0" fmla="*/ 0 w 272"/>
                <a:gd name="T1" fmla="*/ 69 h 350"/>
                <a:gd name="T2" fmla="*/ 97 w 272"/>
                <a:gd name="T3" fmla="*/ 69 h 350"/>
                <a:gd name="T4" fmla="*/ 97 w 272"/>
                <a:gd name="T5" fmla="*/ 350 h 350"/>
                <a:gd name="T6" fmla="*/ 175 w 272"/>
                <a:gd name="T7" fmla="*/ 350 h 350"/>
                <a:gd name="T8" fmla="*/ 175 w 272"/>
                <a:gd name="T9" fmla="*/ 69 h 350"/>
                <a:gd name="T10" fmla="*/ 272 w 272"/>
                <a:gd name="T11" fmla="*/ 69 h 350"/>
                <a:gd name="T12" fmla="*/ 272 w 272"/>
                <a:gd name="T13" fmla="*/ 0 h 350"/>
                <a:gd name="T14" fmla="*/ 0 w 272"/>
                <a:gd name="T15" fmla="*/ 0 h 350"/>
                <a:gd name="T16" fmla="*/ 0 w 272"/>
                <a:gd name="T17" fmla="*/ 69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2" h="350">
                  <a:moveTo>
                    <a:pt x="0" y="69"/>
                  </a:moveTo>
                  <a:lnTo>
                    <a:pt x="97" y="69"/>
                  </a:lnTo>
                  <a:lnTo>
                    <a:pt x="97" y="350"/>
                  </a:lnTo>
                  <a:lnTo>
                    <a:pt x="175" y="350"/>
                  </a:lnTo>
                  <a:lnTo>
                    <a:pt x="175" y="69"/>
                  </a:lnTo>
                  <a:lnTo>
                    <a:pt x="272" y="69"/>
                  </a:lnTo>
                  <a:lnTo>
                    <a:pt x="272" y="0"/>
                  </a:lnTo>
                  <a:lnTo>
                    <a:pt x="0" y="0"/>
                  </a:lnTo>
                  <a:lnTo>
                    <a:pt x="0" y="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0" name="Rectangle 10">
              <a:extLst>
                <a:ext uri="{FF2B5EF4-FFF2-40B4-BE49-F238E27FC236}">
                  <a16:creationId xmlns:a16="http://schemas.microsoft.com/office/drawing/2014/main" id="{D0483888-3F90-24A6-185B-AC1F0461375C}"/>
                </a:ext>
              </a:extLst>
            </p:cNvPr>
            <p:cNvSpPr>
              <a:spLocks noChangeArrowheads="1"/>
            </p:cNvSpPr>
            <p:nvPr/>
          </p:nvSpPr>
          <p:spPr bwMode="auto">
            <a:xfrm>
              <a:off x="4219576" y="2803525"/>
              <a:ext cx="114300" cy="555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1" name="Freeform 11">
              <a:extLst>
                <a:ext uri="{FF2B5EF4-FFF2-40B4-BE49-F238E27FC236}">
                  <a16:creationId xmlns:a16="http://schemas.microsoft.com/office/drawing/2014/main" id="{974B1E2A-CD27-DF0D-2DCC-33840350810F}"/>
                </a:ext>
              </a:extLst>
            </p:cNvPr>
            <p:cNvSpPr>
              <a:spLocks/>
            </p:cNvSpPr>
            <p:nvPr/>
          </p:nvSpPr>
          <p:spPr bwMode="auto">
            <a:xfrm>
              <a:off x="4419601" y="2803525"/>
              <a:ext cx="384175" cy="555625"/>
            </a:xfrm>
            <a:custGeom>
              <a:avLst/>
              <a:gdLst>
                <a:gd name="T0" fmla="*/ 72 w 242"/>
                <a:gd name="T1" fmla="*/ 207 h 350"/>
                <a:gd name="T2" fmla="*/ 223 w 242"/>
                <a:gd name="T3" fmla="*/ 207 h 350"/>
                <a:gd name="T4" fmla="*/ 223 w 242"/>
                <a:gd name="T5" fmla="*/ 138 h 350"/>
                <a:gd name="T6" fmla="*/ 72 w 242"/>
                <a:gd name="T7" fmla="*/ 138 h 350"/>
                <a:gd name="T8" fmla="*/ 72 w 242"/>
                <a:gd name="T9" fmla="*/ 74 h 350"/>
                <a:gd name="T10" fmla="*/ 233 w 242"/>
                <a:gd name="T11" fmla="*/ 74 h 350"/>
                <a:gd name="T12" fmla="*/ 233 w 242"/>
                <a:gd name="T13" fmla="*/ 0 h 350"/>
                <a:gd name="T14" fmla="*/ 0 w 242"/>
                <a:gd name="T15" fmla="*/ 0 h 350"/>
                <a:gd name="T16" fmla="*/ 0 w 242"/>
                <a:gd name="T17" fmla="*/ 350 h 350"/>
                <a:gd name="T18" fmla="*/ 242 w 242"/>
                <a:gd name="T19" fmla="*/ 350 h 350"/>
                <a:gd name="T20" fmla="*/ 242 w 242"/>
                <a:gd name="T21" fmla="*/ 281 h 350"/>
                <a:gd name="T22" fmla="*/ 72 w 242"/>
                <a:gd name="T23" fmla="*/ 281 h 350"/>
                <a:gd name="T24" fmla="*/ 72 w 242"/>
                <a:gd name="T25" fmla="*/ 207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2" h="350">
                  <a:moveTo>
                    <a:pt x="72" y="207"/>
                  </a:moveTo>
                  <a:lnTo>
                    <a:pt x="223" y="207"/>
                  </a:lnTo>
                  <a:lnTo>
                    <a:pt x="223" y="138"/>
                  </a:lnTo>
                  <a:lnTo>
                    <a:pt x="72" y="138"/>
                  </a:lnTo>
                  <a:lnTo>
                    <a:pt x="72" y="74"/>
                  </a:lnTo>
                  <a:lnTo>
                    <a:pt x="233" y="74"/>
                  </a:lnTo>
                  <a:lnTo>
                    <a:pt x="233" y="0"/>
                  </a:lnTo>
                  <a:lnTo>
                    <a:pt x="0" y="0"/>
                  </a:lnTo>
                  <a:lnTo>
                    <a:pt x="0" y="350"/>
                  </a:lnTo>
                  <a:lnTo>
                    <a:pt x="242" y="350"/>
                  </a:lnTo>
                  <a:lnTo>
                    <a:pt x="242" y="281"/>
                  </a:lnTo>
                  <a:lnTo>
                    <a:pt x="72" y="281"/>
                  </a:lnTo>
                  <a:lnTo>
                    <a:pt x="72" y="20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2" name="Freeform 12">
              <a:extLst>
                <a:ext uri="{FF2B5EF4-FFF2-40B4-BE49-F238E27FC236}">
                  <a16:creationId xmlns:a16="http://schemas.microsoft.com/office/drawing/2014/main" id="{08D3E64E-70B0-B7FF-DFD1-0DD8686748A7}"/>
                </a:ext>
              </a:extLst>
            </p:cNvPr>
            <p:cNvSpPr>
              <a:spLocks/>
            </p:cNvSpPr>
            <p:nvPr/>
          </p:nvSpPr>
          <p:spPr bwMode="auto">
            <a:xfrm>
              <a:off x="4881563" y="2803525"/>
              <a:ext cx="515938" cy="555625"/>
            </a:xfrm>
            <a:custGeom>
              <a:avLst/>
              <a:gdLst>
                <a:gd name="T0" fmla="*/ 252 w 325"/>
                <a:gd name="T1" fmla="*/ 241 h 350"/>
                <a:gd name="T2" fmla="*/ 247 w 325"/>
                <a:gd name="T3" fmla="*/ 241 h 350"/>
                <a:gd name="T4" fmla="*/ 102 w 325"/>
                <a:gd name="T5" fmla="*/ 0 h 350"/>
                <a:gd name="T6" fmla="*/ 0 w 325"/>
                <a:gd name="T7" fmla="*/ 0 h 350"/>
                <a:gd name="T8" fmla="*/ 0 w 325"/>
                <a:gd name="T9" fmla="*/ 350 h 350"/>
                <a:gd name="T10" fmla="*/ 77 w 325"/>
                <a:gd name="T11" fmla="*/ 350 h 350"/>
                <a:gd name="T12" fmla="*/ 77 w 325"/>
                <a:gd name="T13" fmla="*/ 104 h 350"/>
                <a:gd name="T14" fmla="*/ 77 w 325"/>
                <a:gd name="T15" fmla="*/ 104 h 350"/>
                <a:gd name="T16" fmla="*/ 228 w 325"/>
                <a:gd name="T17" fmla="*/ 350 h 350"/>
                <a:gd name="T18" fmla="*/ 325 w 325"/>
                <a:gd name="T19" fmla="*/ 350 h 350"/>
                <a:gd name="T20" fmla="*/ 325 w 325"/>
                <a:gd name="T21" fmla="*/ 0 h 350"/>
                <a:gd name="T22" fmla="*/ 252 w 325"/>
                <a:gd name="T23" fmla="*/ 0 h 350"/>
                <a:gd name="T24" fmla="*/ 252 w 325"/>
                <a:gd name="T25" fmla="*/ 241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5" h="350">
                  <a:moveTo>
                    <a:pt x="252" y="241"/>
                  </a:moveTo>
                  <a:lnTo>
                    <a:pt x="247" y="241"/>
                  </a:lnTo>
                  <a:lnTo>
                    <a:pt x="102" y="0"/>
                  </a:lnTo>
                  <a:lnTo>
                    <a:pt x="0" y="0"/>
                  </a:lnTo>
                  <a:lnTo>
                    <a:pt x="0" y="350"/>
                  </a:lnTo>
                  <a:lnTo>
                    <a:pt x="77" y="350"/>
                  </a:lnTo>
                  <a:lnTo>
                    <a:pt x="77" y="104"/>
                  </a:lnTo>
                  <a:lnTo>
                    <a:pt x="77" y="104"/>
                  </a:lnTo>
                  <a:lnTo>
                    <a:pt x="228" y="350"/>
                  </a:lnTo>
                  <a:lnTo>
                    <a:pt x="325" y="350"/>
                  </a:lnTo>
                  <a:lnTo>
                    <a:pt x="325" y="0"/>
                  </a:lnTo>
                  <a:lnTo>
                    <a:pt x="252" y="0"/>
                  </a:lnTo>
                  <a:lnTo>
                    <a:pt x="252" y="2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3" name="Freeform 13">
              <a:extLst>
                <a:ext uri="{FF2B5EF4-FFF2-40B4-BE49-F238E27FC236}">
                  <a16:creationId xmlns:a16="http://schemas.microsoft.com/office/drawing/2014/main" id="{6262BF58-70F6-DC5A-636C-0CF2359866A7}"/>
                </a:ext>
              </a:extLst>
            </p:cNvPr>
            <p:cNvSpPr>
              <a:spLocks/>
            </p:cNvSpPr>
            <p:nvPr/>
          </p:nvSpPr>
          <p:spPr bwMode="auto">
            <a:xfrm>
              <a:off x="5457826" y="2803525"/>
              <a:ext cx="431800" cy="555625"/>
            </a:xfrm>
            <a:custGeom>
              <a:avLst/>
              <a:gdLst>
                <a:gd name="T0" fmla="*/ 0 w 272"/>
                <a:gd name="T1" fmla="*/ 69 h 350"/>
                <a:gd name="T2" fmla="*/ 97 w 272"/>
                <a:gd name="T3" fmla="*/ 69 h 350"/>
                <a:gd name="T4" fmla="*/ 97 w 272"/>
                <a:gd name="T5" fmla="*/ 350 h 350"/>
                <a:gd name="T6" fmla="*/ 175 w 272"/>
                <a:gd name="T7" fmla="*/ 350 h 350"/>
                <a:gd name="T8" fmla="*/ 175 w 272"/>
                <a:gd name="T9" fmla="*/ 69 h 350"/>
                <a:gd name="T10" fmla="*/ 272 w 272"/>
                <a:gd name="T11" fmla="*/ 69 h 350"/>
                <a:gd name="T12" fmla="*/ 272 w 272"/>
                <a:gd name="T13" fmla="*/ 0 h 350"/>
                <a:gd name="T14" fmla="*/ 0 w 272"/>
                <a:gd name="T15" fmla="*/ 0 h 350"/>
                <a:gd name="T16" fmla="*/ 0 w 272"/>
                <a:gd name="T17" fmla="*/ 69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2" h="350">
                  <a:moveTo>
                    <a:pt x="0" y="69"/>
                  </a:moveTo>
                  <a:lnTo>
                    <a:pt x="97" y="69"/>
                  </a:lnTo>
                  <a:lnTo>
                    <a:pt x="97" y="350"/>
                  </a:lnTo>
                  <a:lnTo>
                    <a:pt x="175" y="350"/>
                  </a:lnTo>
                  <a:lnTo>
                    <a:pt x="175" y="69"/>
                  </a:lnTo>
                  <a:lnTo>
                    <a:pt x="272" y="69"/>
                  </a:lnTo>
                  <a:lnTo>
                    <a:pt x="272" y="0"/>
                  </a:lnTo>
                  <a:lnTo>
                    <a:pt x="0" y="0"/>
                  </a:lnTo>
                  <a:lnTo>
                    <a:pt x="0" y="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4" name="Freeform 14">
              <a:extLst>
                <a:ext uri="{FF2B5EF4-FFF2-40B4-BE49-F238E27FC236}">
                  <a16:creationId xmlns:a16="http://schemas.microsoft.com/office/drawing/2014/main" id="{49378F82-1E88-9F10-AFBB-3856C56DDE84}"/>
                </a:ext>
              </a:extLst>
            </p:cNvPr>
            <p:cNvSpPr>
              <a:spLocks/>
            </p:cNvSpPr>
            <p:nvPr/>
          </p:nvSpPr>
          <p:spPr bwMode="auto">
            <a:xfrm>
              <a:off x="6089651" y="2795588"/>
              <a:ext cx="393700" cy="579438"/>
            </a:xfrm>
            <a:custGeom>
              <a:avLst/>
              <a:gdLst>
                <a:gd name="T0" fmla="*/ 43 w 51"/>
                <a:gd name="T1" fmla="*/ 35 h 74"/>
                <a:gd name="T2" fmla="*/ 35 w 51"/>
                <a:gd name="T3" fmla="*/ 31 h 74"/>
                <a:gd name="T4" fmla="*/ 27 w 51"/>
                <a:gd name="T5" fmla="*/ 29 h 74"/>
                <a:gd name="T6" fmla="*/ 21 w 51"/>
                <a:gd name="T7" fmla="*/ 26 h 74"/>
                <a:gd name="T8" fmla="*/ 19 w 51"/>
                <a:gd name="T9" fmla="*/ 18 h 74"/>
                <a:gd name="T10" fmla="*/ 22 w 51"/>
                <a:gd name="T11" fmla="*/ 16 h 74"/>
                <a:gd name="T12" fmla="*/ 25 w 51"/>
                <a:gd name="T13" fmla="*/ 14 h 74"/>
                <a:gd name="T14" fmla="*/ 29 w 51"/>
                <a:gd name="T15" fmla="*/ 14 h 74"/>
                <a:gd name="T16" fmla="*/ 35 w 51"/>
                <a:gd name="T17" fmla="*/ 15 h 74"/>
                <a:gd name="T18" fmla="*/ 40 w 51"/>
                <a:gd name="T19" fmla="*/ 19 h 74"/>
                <a:gd name="T20" fmla="*/ 51 w 51"/>
                <a:gd name="T21" fmla="*/ 7 h 74"/>
                <a:gd name="T22" fmla="*/ 41 w 51"/>
                <a:gd name="T23" fmla="*/ 1 h 74"/>
                <a:gd name="T24" fmla="*/ 29 w 51"/>
                <a:gd name="T25" fmla="*/ 0 h 74"/>
                <a:gd name="T26" fmla="*/ 19 w 51"/>
                <a:gd name="T27" fmla="*/ 1 h 74"/>
                <a:gd name="T28" fmla="*/ 11 w 51"/>
                <a:gd name="T29" fmla="*/ 5 h 74"/>
                <a:gd name="T30" fmla="*/ 5 w 51"/>
                <a:gd name="T31" fmla="*/ 13 h 74"/>
                <a:gd name="T32" fmla="*/ 2 w 51"/>
                <a:gd name="T33" fmla="*/ 23 h 74"/>
                <a:gd name="T34" fmla="*/ 5 w 51"/>
                <a:gd name="T35" fmla="*/ 32 h 74"/>
                <a:gd name="T36" fmla="*/ 11 w 51"/>
                <a:gd name="T37" fmla="*/ 38 h 74"/>
                <a:gd name="T38" fmla="*/ 19 w 51"/>
                <a:gd name="T39" fmla="*/ 41 h 74"/>
                <a:gd name="T40" fmla="*/ 27 w 51"/>
                <a:gd name="T41" fmla="*/ 44 h 74"/>
                <a:gd name="T42" fmla="*/ 33 w 51"/>
                <a:gd name="T43" fmla="*/ 47 h 74"/>
                <a:gd name="T44" fmla="*/ 36 w 51"/>
                <a:gd name="T45" fmla="*/ 52 h 74"/>
                <a:gd name="T46" fmla="*/ 35 w 51"/>
                <a:gd name="T47" fmla="*/ 55 h 74"/>
                <a:gd name="T48" fmla="*/ 32 w 51"/>
                <a:gd name="T49" fmla="*/ 58 h 74"/>
                <a:gd name="T50" fmla="*/ 29 w 51"/>
                <a:gd name="T51" fmla="*/ 59 h 74"/>
                <a:gd name="T52" fmla="*/ 17 w 51"/>
                <a:gd name="T53" fmla="*/ 58 h 74"/>
                <a:gd name="T54" fmla="*/ 11 w 51"/>
                <a:gd name="T55" fmla="*/ 53 h 74"/>
                <a:gd name="T56" fmla="*/ 0 w 51"/>
                <a:gd name="T57" fmla="*/ 65 h 74"/>
                <a:gd name="T58" fmla="*/ 11 w 51"/>
                <a:gd name="T59" fmla="*/ 72 h 74"/>
                <a:gd name="T60" fmla="*/ 34 w 51"/>
                <a:gd name="T61" fmla="*/ 72 h 74"/>
                <a:gd name="T62" fmla="*/ 43 w 51"/>
                <a:gd name="T63" fmla="*/ 68 h 74"/>
                <a:gd name="T64" fmla="*/ 49 w 51"/>
                <a:gd name="T65" fmla="*/ 61 h 74"/>
                <a:gd name="T66" fmla="*/ 51 w 51"/>
                <a:gd name="T67" fmla="*/ 51 h 74"/>
                <a:gd name="T68" fmla="*/ 49 w 51"/>
                <a:gd name="T69" fmla="*/ 41 h 74"/>
                <a:gd name="T70" fmla="*/ 43 w 51"/>
                <a:gd name="T71" fmla="*/ 35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1" h="74">
                  <a:moveTo>
                    <a:pt x="43" y="35"/>
                  </a:moveTo>
                  <a:cubicBezTo>
                    <a:pt x="40" y="33"/>
                    <a:pt x="38" y="32"/>
                    <a:pt x="35" y="31"/>
                  </a:cubicBezTo>
                  <a:cubicBezTo>
                    <a:pt x="32" y="31"/>
                    <a:pt x="29" y="30"/>
                    <a:pt x="27" y="29"/>
                  </a:cubicBezTo>
                  <a:cubicBezTo>
                    <a:pt x="25" y="28"/>
                    <a:pt x="23" y="27"/>
                    <a:pt x="21" y="26"/>
                  </a:cubicBezTo>
                  <a:cubicBezTo>
                    <a:pt x="18" y="24"/>
                    <a:pt x="18" y="21"/>
                    <a:pt x="19" y="18"/>
                  </a:cubicBezTo>
                  <a:cubicBezTo>
                    <a:pt x="20" y="17"/>
                    <a:pt x="21" y="16"/>
                    <a:pt x="22" y="16"/>
                  </a:cubicBezTo>
                  <a:cubicBezTo>
                    <a:pt x="23" y="15"/>
                    <a:pt x="24" y="15"/>
                    <a:pt x="25" y="14"/>
                  </a:cubicBezTo>
                  <a:cubicBezTo>
                    <a:pt x="26" y="14"/>
                    <a:pt x="28" y="14"/>
                    <a:pt x="29" y="14"/>
                  </a:cubicBezTo>
                  <a:cubicBezTo>
                    <a:pt x="31" y="14"/>
                    <a:pt x="33" y="14"/>
                    <a:pt x="35" y="15"/>
                  </a:cubicBezTo>
                  <a:cubicBezTo>
                    <a:pt x="37" y="16"/>
                    <a:pt x="39" y="17"/>
                    <a:pt x="40" y="19"/>
                  </a:cubicBezTo>
                  <a:cubicBezTo>
                    <a:pt x="51" y="7"/>
                    <a:pt x="51" y="7"/>
                    <a:pt x="51" y="7"/>
                  </a:cubicBezTo>
                  <a:cubicBezTo>
                    <a:pt x="48" y="4"/>
                    <a:pt x="45" y="2"/>
                    <a:pt x="41" y="1"/>
                  </a:cubicBezTo>
                  <a:cubicBezTo>
                    <a:pt x="37" y="0"/>
                    <a:pt x="33" y="0"/>
                    <a:pt x="29" y="0"/>
                  </a:cubicBezTo>
                  <a:cubicBezTo>
                    <a:pt x="26" y="0"/>
                    <a:pt x="23" y="0"/>
                    <a:pt x="19" y="1"/>
                  </a:cubicBezTo>
                  <a:cubicBezTo>
                    <a:pt x="16" y="2"/>
                    <a:pt x="13" y="3"/>
                    <a:pt x="11" y="5"/>
                  </a:cubicBezTo>
                  <a:cubicBezTo>
                    <a:pt x="8" y="7"/>
                    <a:pt x="6" y="10"/>
                    <a:pt x="5" y="13"/>
                  </a:cubicBezTo>
                  <a:cubicBezTo>
                    <a:pt x="3" y="16"/>
                    <a:pt x="2" y="19"/>
                    <a:pt x="2" y="23"/>
                  </a:cubicBezTo>
                  <a:cubicBezTo>
                    <a:pt x="2" y="26"/>
                    <a:pt x="3" y="29"/>
                    <a:pt x="5" y="32"/>
                  </a:cubicBezTo>
                  <a:cubicBezTo>
                    <a:pt x="7" y="34"/>
                    <a:pt x="9" y="36"/>
                    <a:pt x="11" y="38"/>
                  </a:cubicBezTo>
                  <a:cubicBezTo>
                    <a:pt x="14" y="39"/>
                    <a:pt x="16" y="40"/>
                    <a:pt x="19" y="41"/>
                  </a:cubicBezTo>
                  <a:cubicBezTo>
                    <a:pt x="22" y="42"/>
                    <a:pt x="25" y="43"/>
                    <a:pt x="27" y="44"/>
                  </a:cubicBezTo>
                  <a:cubicBezTo>
                    <a:pt x="29" y="45"/>
                    <a:pt x="31" y="46"/>
                    <a:pt x="33" y="47"/>
                  </a:cubicBezTo>
                  <a:cubicBezTo>
                    <a:pt x="35" y="48"/>
                    <a:pt x="36" y="50"/>
                    <a:pt x="36" y="52"/>
                  </a:cubicBezTo>
                  <a:cubicBezTo>
                    <a:pt x="36" y="53"/>
                    <a:pt x="35" y="54"/>
                    <a:pt x="35" y="55"/>
                  </a:cubicBezTo>
                  <a:cubicBezTo>
                    <a:pt x="34" y="56"/>
                    <a:pt x="33" y="57"/>
                    <a:pt x="32" y="58"/>
                  </a:cubicBezTo>
                  <a:cubicBezTo>
                    <a:pt x="31" y="58"/>
                    <a:pt x="30" y="59"/>
                    <a:pt x="29" y="59"/>
                  </a:cubicBezTo>
                  <a:cubicBezTo>
                    <a:pt x="25" y="60"/>
                    <a:pt x="21" y="59"/>
                    <a:pt x="17" y="58"/>
                  </a:cubicBezTo>
                  <a:cubicBezTo>
                    <a:pt x="15" y="57"/>
                    <a:pt x="13" y="55"/>
                    <a:pt x="11" y="53"/>
                  </a:cubicBezTo>
                  <a:cubicBezTo>
                    <a:pt x="0" y="65"/>
                    <a:pt x="0" y="65"/>
                    <a:pt x="0" y="65"/>
                  </a:cubicBezTo>
                  <a:cubicBezTo>
                    <a:pt x="3" y="68"/>
                    <a:pt x="7" y="70"/>
                    <a:pt x="11" y="72"/>
                  </a:cubicBezTo>
                  <a:cubicBezTo>
                    <a:pt x="19" y="74"/>
                    <a:pt x="27" y="74"/>
                    <a:pt x="34" y="72"/>
                  </a:cubicBezTo>
                  <a:cubicBezTo>
                    <a:pt x="38" y="71"/>
                    <a:pt x="41" y="70"/>
                    <a:pt x="43" y="68"/>
                  </a:cubicBezTo>
                  <a:cubicBezTo>
                    <a:pt x="46" y="66"/>
                    <a:pt x="48" y="64"/>
                    <a:pt x="49" y="61"/>
                  </a:cubicBezTo>
                  <a:cubicBezTo>
                    <a:pt x="51" y="58"/>
                    <a:pt x="51" y="54"/>
                    <a:pt x="51" y="51"/>
                  </a:cubicBezTo>
                  <a:cubicBezTo>
                    <a:pt x="51" y="47"/>
                    <a:pt x="51" y="44"/>
                    <a:pt x="49" y="41"/>
                  </a:cubicBezTo>
                  <a:cubicBezTo>
                    <a:pt x="47" y="38"/>
                    <a:pt x="45" y="36"/>
                    <a:pt x="43" y="3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5" name="Freeform 15">
              <a:extLst>
                <a:ext uri="{FF2B5EF4-FFF2-40B4-BE49-F238E27FC236}">
                  <a16:creationId xmlns:a16="http://schemas.microsoft.com/office/drawing/2014/main" id="{4A5E25E6-9714-685E-36DA-F2A5860E3EE0}"/>
                </a:ext>
              </a:extLst>
            </p:cNvPr>
            <p:cNvSpPr>
              <a:spLocks/>
            </p:cNvSpPr>
            <p:nvPr/>
          </p:nvSpPr>
          <p:spPr bwMode="auto">
            <a:xfrm>
              <a:off x="6543676" y="2803525"/>
              <a:ext cx="454025" cy="571500"/>
            </a:xfrm>
            <a:custGeom>
              <a:avLst/>
              <a:gdLst>
                <a:gd name="T0" fmla="*/ 44 w 59"/>
                <a:gd name="T1" fmla="*/ 43 h 73"/>
                <a:gd name="T2" fmla="*/ 43 w 59"/>
                <a:gd name="T3" fmla="*/ 49 h 73"/>
                <a:gd name="T4" fmla="*/ 40 w 59"/>
                <a:gd name="T5" fmla="*/ 54 h 73"/>
                <a:gd name="T6" fmla="*/ 35 w 59"/>
                <a:gd name="T7" fmla="*/ 57 h 73"/>
                <a:gd name="T8" fmla="*/ 30 w 59"/>
                <a:gd name="T9" fmla="*/ 58 h 73"/>
                <a:gd name="T10" fmla="*/ 24 w 59"/>
                <a:gd name="T11" fmla="*/ 57 h 73"/>
                <a:gd name="T12" fmla="*/ 19 w 59"/>
                <a:gd name="T13" fmla="*/ 54 h 73"/>
                <a:gd name="T14" fmla="*/ 16 w 59"/>
                <a:gd name="T15" fmla="*/ 49 h 73"/>
                <a:gd name="T16" fmla="*/ 15 w 59"/>
                <a:gd name="T17" fmla="*/ 43 h 73"/>
                <a:gd name="T18" fmla="*/ 15 w 59"/>
                <a:gd name="T19" fmla="*/ 0 h 73"/>
                <a:gd name="T20" fmla="*/ 0 w 59"/>
                <a:gd name="T21" fmla="*/ 0 h 73"/>
                <a:gd name="T22" fmla="*/ 0 w 59"/>
                <a:gd name="T23" fmla="*/ 44 h 73"/>
                <a:gd name="T24" fmla="*/ 2 w 59"/>
                <a:gd name="T25" fmla="*/ 55 h 73"/>
                <a:gd name="T26" fmla="*/ 7 w 59"/>
                <a:gd name="T27" fmla="*/ 65 h 73"/>
                <a:gd name="T28" fmla="*/ 17 w 59"/>
                <a:gd name="T29" fmla="*/ 71 h 73"/>
                <a:gd name="T30" fmla="*/ 30 w 59"/>
                <a:gd name="T31" fmla="*/ 73 h 73"/>
                <a:gd name="T32" fmla="*/ 43 w 59"/>
                <a:gd name="T33" fmla="*/ 71 h 73"/>
                <a:gd name="T34" fmla="*/ 52 w 59"/>
                <a:gd name="T35" fmla="*/ 65 h 73"/>
                <a:gd name="T36" fmla="*/ 57 w 59"/>
                <a:gd name="T37" fmla="*/ 55 h 73"/>
                <a:gd name="T38" fmla="*/ 59 w 59"/>
                <a:gd name="T39" fmla="*/ 44 h 73"/>
                <a:gd name="T40" fmla="*/ 59 w 59"/>
                <a:gd name="T41" fmla="*/ 0 h 73"/>
                <a:gd name="T42" fmla="*/ 44 w 59"/>
                <a:gd name="T43" fmla="*/ 0 h 73"/>
                <a:gd name="T44" fmla="*/ 44 w 59"/>
                <a:gd name="T45" fmla="*/ 4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9" h="73">
                  <a:moveTo>
                    <a:pt x="44" y="43"/>
                  </a:moveTo>
                  <a:cubicBezTo>
                    <a:pt x="44" y="45"/>
                    <a:pt x="44" y="47"/>
                    <a:pt x="43" y="49"/>
                  </a:cubicBezTo>
                  <a:cubicBezTo>
                    <a:pt x="42" y="51"/>
                    <a:pt x="41" y="53"/>
                    <a:pt x="40" y="54"/>
                  </a:cubicBezTo>
                  <a:cubicBezTo>
                    <a:pt x="39" y="55"/>
                    <a:pt x="37" y="57"/>
                    <a:pt x="35" y="57"/>
                  </a:cubicBezTo>
                  <a:cubicBezTo>
                    <a:pt x="34" y="58"/>
                    <a:pt x="32" y="58"/>
                    <a:pt x="30" y="58"/>
                  </a:cubicBezTo>
                  <a:cubicBezTo>
                    <a:pt x="28" y="58"/>
                    <a:pt x="26" y="58"/>
                    <a:pt x="24" y="57"/>
                  </a:cubicBezTo>
                  <a:cubicBezTo>
                    <a:pt x="22" y="57"/>
                    <a:pt x="21" y="55"/>
                    <a:pt x="19" y="54"/>
                  </a:cubicBezTo>
                  <a:cubicBezTo>
                    <a:pt x="18" y="53"/>
                    <a:pt x="17" y="51"/>
                    <a:pt x="16" y="49"/>
                  </a:cubicBezTo>
                  <a:cubicBezTo>
                    <a:pt x="16" y="47"/>
                    <a:pt x="15" y="45"/>
                    <a:pt x="15" y="43"/>
                  </a:cubicBezTo>
                  <a:cubicBezTo>
                    <a:pt x="15" y="0"/>
                    <a:pt x="15" y="0"/>
                    <a:pt x="15" y="0"/>
                  </a:cubicBezTo>
                  <a:cubicBezTo>
                    <a:pt x="0" y="0"/>
                    <a:pt x="0" y="0"/>
                    <a:pt x="0" y="0"/>
                  </a:cubicBezTo>
                  <a:cubicBezTo>
                    <a:pt x="0" y="44"/>
                    <a:pt x="0" y="44"/>
                    <a:pt x="0" y="44"/>
                  </a:cubicBezTo>
                  <a:cubicBezTo>
                    <a:pt x="0" y="48"/>
                    <a:pt x="0" y="52"/>
                    <a:pt x="2" y="55"/>
                  </a:cubicBezTo>
                  <a:cubicBezTo>
                    <a:pt x="3" y="59"/>
                    <a:pt x="5" y="62"/>
                    <a:pt x="7" y="65"/>
                  </a:cubicBezTo>
                  <a:cubicBezTo>
                    <a:pt x="10" y="67"/>
                    <a:pt x="13" y="69"/>
                    <a:pt x="17" y="71"/>
                  </a:cubicBezTo>
                  <a:cubicBezTo>
                    <a:pt x="21" y="72"/>
                    <a:pt x="25" y="73"/>
                    <a:pt x="30" y="73"/>
                  </a:cubicBezTo>
                  <a:cubicBezTo>
                    <a:pt x="34" y="73"/>
                    <a:pt x="38" y="72"/>
                    <a:pt x="43" y="71"/>
                  </a:cubicBezTo>
                  <a:cubicBezTo>
                    <a:pt x="46" y="69"/>
                    <a:pt x="49" y="67"/>
                    <a:pt x="52" y="65"/>
                  </a:cubicBezTo>
                  <a:cubicBezTo>
                    <a:pt x="54" y="62"/>
                    <a:pt x="56" y="59"/>
                    <a:pt x="57" y="55"/>
                  </a:cubicBezTo>
                  <a:cubicBezTo>
                    <a:pt x="59" y="52"/>
                    <a:pt x="59" y="48"/>
                    <a:pt x="59" y="44"/>
                  </a:cubicBezTo>
                  <a:cubicBezTo>
                    <a:pt x="59" y="0"/>
                    <a:pt x="59" y="0"/>
                    <a:pt x="59" y="0"/>
                  </a:cubicBezTo>
                  <a:cubicBezTo>
                    <a:pt x="44" y="0"/>
                    <a:pt x="44" y="0"/>
                    <a:pt x="44" y="0"/>
                  </a:cubicBezTo>
                  <a:lnTo>
                    <a:pt x="44" y="4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6" name="Freeform 16">
              <a:extLst>
                <a:ext uri="{FF2B5EF4-FFF2-40B4-BE49-F238E27FC236}">
                  <a16:creationId xmlns:a16="http://schemas.microsoft.com/office/drawing/2014/main" id="{39EF8FE3-DEE6-0677-9384-DBC13733E157}"/>
                </a:ext>
              </a:extLst>
            </p:cNvPr>
            <p:cNvSpPr>
              <a:spLocks noEditPoints="1"/>
            </p:cNvSpPr>
            <p:nvPr/>
          </p:nvSpPr>
          <p:spPr bwMode="auto">
            <a:xfrm>
              <a:off x="7083426" y="2803525"/>
              <a:ext cx="438150" cy="555625"/>
            </a:xfrm>
            <a:custGeom>
              <a:avLst/>
              <a:gdLst>
                <a:gd name="T0" fmla="*/ 36 w 57"/>
                <a:gd name="T1" fmla="*/ 26 h 71"/>
                <a:gd name="T2" fmla="*/ 33 w 57"/>
                <a:gd name="T3" fmla="*/ 29 h 71"/>
                <a:gd name="T4" fmla="*/ 29 w 57"/>
                <a:gd name="T5" fmla="*/ 29 h 71"/>
                <a:gd name="T6" fmla="*/ 25 w 57"/>
                <a:gd name="T7" fmla="*/ 29 h 71"/>
                <a:gd name="T8" fmla="*/ 15 w 57"/>
                <a:gd name="T9" fmla="*/ 29 h 71"/>
                <a:gd name="T10" fmla="*/ 15 w 57"/>
                <a:gd name="T11" fmla="*/ 13 h 71"/>
                <a:gd name="T12" fmla="*/ 26 w 57"/>
                <a:gd name="T13" fmla="*/ 13 h 71"/>
                <a:gd name="T14" fmla="*/ 30 w 57"/>
                <a:gd name="T15" fmla="*/ 14 h 71"/>
                <a:gd name="T16" fmla="*/ 34 w 57"/>
                <a:gd name="T17" fmla="*/ 15 h 71"/>
                <a:gd name="T18" fmla="*/ 37 w 57"/>
                <a:gd name="T19" fmla="*/ 17 h 71"/>
                <a:gd name="T20" fmla="*/ 38 w 57"/>
                <a:gd name="T21" fmla="*/ 22 h 71"/>
                <a:gd name="T22" fmla="*/ 37 w 57"/>
                <a:gd name="T23" fmla="*/ 26 h 71"/>
                <a:gd name="T24" fmla="*/ 50 w 57"/>
                <a:gd name="T25" fmla="*/ 34 h 71"/>
                <a:gd name="T26" fmla="*/ 54 w 57"/>
                <a:gd name="T27" fmla="*/ 22 h 71"/>
                <a:gd name="T28" fmla="*/ 52 w 57"/>
                <a:gd name="T29" fmla="*/ 11 h 71"/>
                <a:gd name="T30" fmla="*/ 46 w 57"/>
                <a:gd name="T31" fmla="*/ 5 h 71"/>
                <a:gd name="T32" fmla="*/ 38 w 57"/>
                <a:gd name="T33" fmla="*/ 1 h 71"/>
                <a:gd name="T34" fmla="*/ 27 w 57"/>
                <a:gd name="T35" fmla="*/ 0 h 71"/>
                <a:gd name="T36" fmla="*/ 0 w 57"/>
                <a:gd name="T37" fmla="*/ 0 h 71"/>
                <a:gd name="T38" fmla="*/ 0 w 57"/>
                <a:gd name="T39" fmla="*/ 71 h 71"/>
                <a:gd name="T40" fmla="*/ 16 w 57"/>
                <a:gd name="T41" fmla="*/ 71 h 71"/>
                <a:gd name="T42" fmla="*/ 16 w 57"/>
                <a:gd name="T43" fmla="*/ 43 h 71"/>
                <a:gd name="T44" fmla="*/ 23 w 57"/>
                <a:gd name="T45" fmla="*/ 43 h 71"/>
                <a:gd name="T46" fmla="*/ 38 w 57"/>
                <a:gd name="T47" fmla="*/ 71 h 71"/>
                <a:gd name="T48" fmla="*/ 57 w 57"/>
                <a:gd name="T49" fmla="*/ 71 h 71"/>
                <a:gd name="T50" fmla="*/ 39 w 57"/>
                <a:gd name="T51" fmla="*/ 41 h 71"/>
                <a:gd name="T52" fmla="*/ 50 w 57"/>
                <a:gd name="T53"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7" h="71">
                  <a:moveTo>
                    <a:pt x="36" y="26"/>
                  </a:moveTo>
                  <a:cubicBezTo>
                    <a:pt x="36" y="27"/>
                    <a:pt x="35" y="28"/>
                    <a:pt x="33" y="29"/>
                  </a:cubicBezTo>
                  <a:cubicBezTo>
                    <a:pt x="32" y="29"/>
                    <a:pt x="30" y="29"/>
                    <a:pt x="29" y="29"/>
                  </a:cubicBezTo>
                  <a:cubicBezTo>
                    <a:pt x="27" y="29"/>
                    <a:pt x="26" y="29"/>
                    <a:pt x="25" y="29"/>
                  </a:cubicBezTo>
                  <a:cubicBezTo>
                    <a:pt x="15" y="29"/>
                    <a:pt x="15" y="29"/>
                    <a:pt x="15" y="29"/>
                  </a:cubicBezTo>
                  <a:cubicBezTo>
                    <a:pt x="15" y="13"/>
                    <a:pt x="15" y="13"/>
                    <a:pt x="15" y="13"/>
                  </a:cubicBezTo>
                  <a:cubicBezTo>
                    <a:pt x="26" y="13"/>
                    <a:pt x="26" y="13"/>
                    <a:pt x="26" y="13"/>
                  </a:cubicBezTo>
                  <a:cubicBezTo>
                    <a:pt x="27" y="13"/>
                    <a:pt x="28" y="14"/>
                    <a:pt x="30" y="14"/>
                  </a:cubicBezTo>
                  <a:cubicBezTo>
                    <a:pt x="31" y="14"/>
                    <a:pt x="33" y="14"/>
                    <a:pt x="34" y="15"/>
                  </a:cubicBezTo>
                  <a:cubicBezTo>
                    <a:pt x="35" y="15"/>
                    <a:pt x="36" y="16"/>
                    <a:pt x="37" y="17"/>
                  </a:cubicBezTo>
                  <a:cubicBezTo>
                    <a:pt x="37" y="19"/>
                    <a:pt x="38" y="20"/>
                    <a:pt x="38" y="22"/>
                  </a:cubicBezTo>
                  <a:cubicBezTo>
                    <a:pt x="38" y="23"/>
                    <a:pt x="37" y="25"/>
                    <a:pt x="37" y="26"/>
                  </a:cubicBezTo>
                  <a:moveTo>
                    <a:pt x="50" y="34"/>
                  </a:moveTo>
                  <a:cubicBezTo>
                    <a:pt x="53" y="31"/>
                    <a:pt x="54" y="26"/>
                    <a:pt x="54" y="22"/>
                  </a:cubicBezTo>
                  <a:cubicBezTo>
                    <a:pt x="54" y="18"/>
                    <a:pt x="53" y="15"/>
                    <a:pt x="52" y="11"/>
                  </a:cubicBezTo>
                  <a:cubicBezTo>
                    <a:pt x="51" y="9"/>
                    <a:pt x="49" y="6"/>
                    <a:pt x="46" y="5"/>
                  </a:cubicBezTo>
                  <a:cubicBezTo>
                    <a:pt x="44" y="3"/>
                    <a:pt x="41" y="2"/>
                    <a:pt x="38" y="1"/>
                  </a:cubicBezTo>
                  <a:cubicBezTo>
                    <a:pt x="34" y="1"/>
                    <a:pt x="31" y="0"/>
                    <a:pt x="27" y="0"/>
                  </a:cubicBezTo>
                  <a:cubicBezTo>
                    <a:pt x="0" y="0"/>
                    <a:pt x="0" y="0"/>
                    <a:pt x="0" y="0"/>
                  </a:cubicBezTo>
                  <a:cubicBezTo>
                    <a:pt x="0" y="71"/>
                    <a:pt x="0" y="71"/>
                    <a:pt x="0" y="71"/>
                  </a:cubicBezTo>
                  <a:cubicBezTo>
                    <a:pt x="16" y="71"/>
                    <a:pt x="16" y="71"/>
                    <a:pt x="16" y="71"/>
                  </a:cubicBezTo>
                  <a:cubicBezTo>
                    <a:pt x="16" y="43"/>
                    <a:pt x="16" y="43"/>
                    <a:pt x="16" y="43"/>
                  </a:cubicBezTo>
                  <a:cubicBezTo>
                    <a:pt x="23" y="43"/>
                    <a:pt x="23" y="43"/>
                    <a:pt x="23" y="43"/>
                  </a:cubicBezTo>
                  <a:cubicBezTo>
                    <a:pt x="38" y="71"/>
                    <a:pt x="38" y="71"/>
                    <a:pt x="38" y="71"/>
                  </a:cubicBezTo>
                  <a:cubicBezTo>
                    <a:pt x="57" y="71"/>
                    <a:pt x="57" y="71"/>
                    <a:pt x="57" y="71"/>
                  </a:cubicBezTo>
                  <a:cubicBezTo>
                    <a:pt x="39" y="41"/>
                    <a:pt x="39" y="41"/>
                    <a:pt x="39" y="41"/>
                  </a:cubicBezTo>
                  <a:cubicBezTo>
                    <a:pt x="43" y="41"/>
                    <a:pt x="47" y="38"/>
                    <a:pt x="50" y="3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7" name="Freeform 17">
              <a:extLst>
                <a:ext uri="{FF2B5EF4-FFF2-40B4-BE49-F238E27FC236}">
                  <a16:creationId xmlns:a16="http://schemas.microsoft.com/office/drawing/2014/main" id="{05BCC5E4-B2C3-C4A4-DE74-A4C6CBE70284}"/>
                </a:ext>
              </a:extLst>
            </p:cNvPr>
            <p:cNvSpPr>
              <a:spLocks/>
            </p:cNvSpPr>
            <p:nvPr/>
          </p:nvSpPr>
          <p:spPr bwMode="auto">
            <a:xfrm>
              <a:off x="7513638" y="2803525"/>
              <a:ext cx="531813" cy="555625"/>
            </a:xfrm>
            <a:custGeom>
              <a:avLst/>
              <a:gdLst>
                <a:gd name="T0" fmla="*/ 170 w 335"/>
                <a:gd name="T1" fmla="*/ 232 h 350"/>
                <a:gd name="T2" fmla="*/ 170 w 335"/>
                <a:gd name="T3" fmla="*/ 232 h 350"/>
                <a:gd name="T4" fmla="*/ 83 w 335"/>
                <a:gd name="T5" fmla="*/ 0 h 350"/>
                <a:gd name="T6" fmla="*/ 0 w 335"/>
                <a:gd name="T7" fmla="*/ 0 h 350"/>
                <a:gd name="T8" fmla="*/ 136 w 335"/>
                <a:gd name="T9" fmla="*/ 350 h 350"/>
                <a:gd name="T10" fmla="*/ 194 w 335"/>
                <a:gd name="T11" fmla="*/ 350 h 350"/>
                <a:gd name="T12" fmla="*/ 335 w 335"/>
                <a:gd name="T13" fmla="*/ 0 h 350"/>
                <a:gd name="T14" fmla="*/ 257 w 335"/>
                <a:gd name="T15" fmla="*/ 0 h 350"/>
                <a:gd name="T16" fmla="*/ 170 w 335"/>
                <a:gd name="T17" fmla="*/ 232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5" h="350">
                  <a:moveTo>
                    <a:pt x="170" y="232"/>
                  </a:moveTo>
                  <a:lnTo>
                    <a:pt x="170" y="232"/>
                  </a:lnTo>
                  <a:lnTo>
                    <a:pt x="83" y="0"/>
                  </a:lnTo>
                  <a:lnTo>
                    <a:pt x="0" y="0"/>
                  </a:lnTo>
                  <a:lnTo>
                    <a:pt x="136" y="350"/>
                  </a:lnTo>
                  <a:lnTo>
                    <a:pt x="194" y="350"/>
                  </a:lnTo>
                  <a:lnTo>
                    <a:pt x="335" y="0"/>
                  </a:lnTo>
                  <a:lnTo>
                    <a:pt x="257" y="0"/>
                  </a:lnTo>
                  <a:lnTo>
                    <a:pt x="170" y="2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8" name="Freeform 18">
              <a:extLst>
                <a:ext uri="{FF2B5EF4-FFF2-40B4-BE49-F238E27FC236}">
                  <a16:creationId xmlns:a16="http://schemas.microsoft.com/office/drawing/2014/main" id="{35A1AEB1-D6D3-032C-B07D-8AF9A2C0AE8B}"/>
                </a:ext>
              </a:extLst>
            </p:cNvPr>
            <p:cNvSpPr>
              <a:spLocks/>
            </p:cNvSpPr>
            <p:nvPr/>
          </p:nvSpPr>
          <p:spPr bwMode="auto">
            <a:xfrm>
              <a:off x="8091488" y="2803525"/>
              <a:ext cx="385763" cy="555625"/>
            </a:xfrm>
            <a:custGeom>
              <a:avLst/>
              <a:gdLst>
                <a:gd name="T0" fmla="*/ 78 w 243"/>
                <a:gd name="T1" fmla="*/ 207 h 350"/>
                <a:gd name="T2" fmla="*/ 228 w 243"/>
                <a:gd name="T3" fmla="*/ 207 h 350"/>
                <a:gd name="T4" fmla="*/ 228 w 243"/>
                <a:gd name="T5" fmla="*/ 138 h 350"/>
                <a:gd name="T6" fmla="*/ 78 w 243"/>
                <a:gd name="T7" fmla="*/ 138 h 350"/>
                <a:gd name="T8" fmla="*/ 78 w 243"/>
                <a:gd name="T9" fmla="*/ 74 h 350"/>
                <a:gd name="T10" fmla="*/ 233 w 243"/>
                <a:gd name="T11" fmla="*/ 74 h 350"/>
                <a:gd name="T12" fmla="*/ 233 w 243"/>
                <a:gd name="T13" fmla="*/ 0 h 350"/>
                <a:gd name="T14" fmla="*/ 0 w 243"/>
                <a:gd name="T15" fmla="*/ 0 h 350"/>
                <a:gd name="T16" fmla="*/ 0 w 243"/>
                <a:gd name="T17" fmla="*/ 350 h 350"/>
                <a:gd name="T18" fmla="*/ 243 w 243"/>
                <a:gd name="T19" fmla="*/ 350 h 350"/>
                <a:gd name="T20" fmla="*/ 243 w 243"/>
                <a:gd name="T21" fmla="*/ 281 h 350"/>
                <a:gd name="T22" fmla="*/ 78 w 243"/>
                <a:gd name="T23" fmla="*/ 281 h 350"/>
                <a:gd name="T24" fmla="*/ 78 w 243"/>
                <a:gd name="T25" fmla="*/ 207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3" h="350">
                  <a:moveTo>
                    <a:pt x="78" y="207"/>
                  </a:moveTo>
                  <a:lnTo>
                    <a:pt x="228" y="207"/>
                  </a:lnTo>
                  <a:lnTo>
                    <a:pt x="228" y="138"/>
                  </a:lnTo>
                  <a:lnTo>
                    <a:pt x="78" y="138"/>
                  </a:lnTo>
                  <a:lnTo>
                    <a:pt x="78" y="74"/>
                  </a:lnTo>
                  <a:lnTo>
                    <a:pt x="233" y="74"/>
                  </a:lnTo>
                  <a:lnTo>
                    <a:pt x="233" y="0"/>
                  </a:lnTo>
                  <a:lnTo>
                    <a:pt x="0" y="0"/>
                  </a:lnTo>
                  <a:lnTo>
                    <a:pt x="0" y="350"/>
                  </a:lnTo>
                  <a:lnTo>
                    <a:pt x="243" y="350"/>
                  </a:lnTo>
                  <a:lnTo>
                    <a:pt x="243" y="281"/>
                  </a:lnTo>
                  <a:lnTo>
                    <a:pt x="78" y="281"/>
                  </a:lnTo>
                  <a:lnTo>
                    <a:pt x="78" y="20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9" name="Freeform 19">
              <a:extLst>
                <a:ext uri="{FF2B5EF4-FFF2-40B4-BE49-F238E27FC236}">
                  <a16:creationId xmlns:a16="http://schemas.microsoft.com/office/drawing/2014/main" id="{8D390B21-D6F4-459D-1B7D-20F3BF66BB23}"/>
                </a:ext>
              </a:extLst>
            </p:cNvPr>
            <p:cNvSpPr>
              <a:spLocks/>
            </p:cNvSpPr>
            <p:nvPr/>
          </p:nvSpPr>
          <p:spPr bwMode="auto">
            <a:xfrm>
              <a:off x="8491538" y="2803525"/>
              <a:ext cx="523875" cy="555625"/>
            </a:xfrm>
            <a:custGeom>
              <a:avLst/>
              <a:gdLst>
                <a:gd name="T0" fmla="*/ 165 w 330"/>
                <a:gd name="T1" fmla="*/ 133 h 350"/>
                <a:gd name="T2" fmla="*/ 93 w 330"/>
                <a:gd name="T3" fmla="*/ 0 h 350"/>
                <a:gd name="T4" fmla="*/ 0 w 330"/>
                <a:gd name="T5" fmla="*/ 0 h 350"/>
                <a:gd name="T6" fmla="*/ 126 w 330"/>
                <a:gd name="T7" fmla="*/ 202 h 350"/>
                <a:gd name="T8" fmla="*/ 126 w 330"/>
                <a:gd name="T9" fmla="*/ 350 h 350"/>
                <a:gd name="T10" fmla="*/ 204 w 330"/>
                <a:gd name="T11" fmla="*/ 350 h 350"/>
                <a:gd name="T12" fmla="*/ 204 w 330"/>
                <a:gd name="T13" fmla="*/ 202 h 350"/>
                <a:gd name="T14" fmla="*/ 330 w 330"/>
                <a:gd name="T15" fmla="*/ 0 h 350"/>
                <a:gd name="T16" fmla="*/ 243 w 330"/>
                <a:gd name="T17" fmla="*/ 0 h 350"/>
                <a:gd name="T18" fmla="*/ 165 w 330"/>
                <a:gd name="T19" fmla="*/ 133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0" h="350">
                  <a:moveTo>
                    <a:pt x="165" y="133"/>
                  </a:moveTo>
                  <a:lnTo>
                    <a:pt x="93" y="0"/>
                  </a:lnTo>
                  <a:lnTo>
                    <a:pt x="0" y="0"/>
                  </a:lnTo>
                  <a:lnTo>
                    <a:pt x="126" y="202"/>
                  </a:lnTo>
                  <a:lnTo>
                    <a:pt x="126" y="350"/>
                  </a:lnTo>
                  <a:lnTo>
                    <a:pt x="204" y="350"/>
                  </a:lnTo>
                  <a:lnTo>
                    <a:pt x="204" y="202"/>
                  </a:lnTo>
                  <a:lnTo>
                    <a:pt x="330" y="0"/>
                  </a:lnTo>
                  <a:lnTo>
                    <a:pt x="243" y="0"/>
                  </a:lnTo>
                  <a:lnTo>
                    <a:pt x="165" y="1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0" name="Freeform 20">
              <a:extLst>
                <a:ext uri="{FF2B5EF4-FFF2-40B4-BE49-F238E27FC236}">
                  <a16:creationId xmlns:a16="http://schemas.microsoft.com/office/drawing/2014/main" id="{563508DF-E72A-4C39-9A88-D58D8C7D4392}"/>
                </a:ext>
              </a:extLst>
            </p:cNvPr>
            <p:cNvSpPr>
              <a:spLocks noEditPoints="1"/>
            </p:cNvSpPr>
            <p:nvPr/>
          </p:nvSpPr>
          <p:spPr bwMode="auto">
            <a:xfrm>
              <a:off x="1169988" y="2413000"/>
              <a:ext cx="8323263" cy="1336675"/>
            </a:xfrm>
            <a:custGeom>
              <a:avLst/>
              <a:gdLst>
                <a:gd name="T0" fmla="*/ 996 w 1081"/>
                <a:gd name="T1" fmla="*/ 155 h 171"/>
                <a:gd name="T2" fmla="*/ 85 w 1081"/>
                <a:gd name="T3" fmla="*/ 155 h 171"/>
                <a:gd name="T4" fmla="*/ 16 w 1081"/>
                <a:gd name="T5" fmla="*/ 85 h 171"/>
                <a:gd name="T6" fmla="*/ 85 w 1081"/>
                <a:gd name="T7" fmla="*/ 16 h 171"/>
                <a:gd name="T8" fmla="*/ 996 w 1081"/>
                <a:gd name="T9" fmla="*/ 16 h 171"/>
                <a:gd name="T10" fmla="*/ 1066 w 1081"/>
                <a:gd name="T11" fmla="*/ 85 h 171"/>
                <a:gd name="T12" fmla="*/ 996 w 1081"/>
                <a:gd name="T13" fmla="*/ 155 h 171"/>
                <a:gd name="T14" fmla="*/ 996 w 1081"/>
                <a:gd name="T15" fmla="*/ 0 h 171"/>
                <a:gd name="T16" fmla="*/ 85 w 1081"/>
                <a:gd name="T17" fmla="*/ 0 h 171"/>
                <a:gd name="T18" fmla="*/ 0 w 1081"/>
                <a:gd name="T19" fmla="*/ 85 h 171"/>
                <a:gd name="T20" fmla="*/ 85 w 1081"/>
                <a:gd name="T21" fmla="*/ 171 h 171"/>
                <a:gd name="T22" fmla="*/ 996 w 1081"/>
                <a:gd name="T23" fmla="*/ 171 h 171"/>
                <a:gd name="T24" fmla="*/ 1081 w 1081"/>
                <a:gd name="T25" fmla="*/ 85 h 171"/>
                <a:gd name="T26" fmla="*/ 996 w 1081"/>
                <a:gd name="T27"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81" h="171">
                  <a:moveTo>
                    <a:pt x="996" y="155"/>
                  </a:moveTo>
                  <a:cubicBezTo>
                    <a:pt x="85" y="155"/>
                    <a:pt x="85" y="155"/>
                    <a:pt x="85" y="155"/>
                  </a:cubicBezTo>
                  <a:cubicBezTo>
                    <a:pt x="47" y="155"/>
                    <a:pt x="16" y="124"/>
                    <a:pt x="16" y="85"/>
                  </a:cubicBezTo>
                  <a:cubicBezTo>
                    <a:pt x="16" y="47"/>
                    <a:pt x="47" y="16"/>
                    <a:pt x="85" y="16"/>
                  </a:cubicBezTo>
                  <a:cubicBezTo>
                    <a:pt x="996" y="16"/>
                    <a:pt x="996" y="16"/>
                    <a:pt x="996" y="16"/>
                  </a:cubicBezTo>
                  <a:cubicBezTo>
                    <a:pt x="1034" y="16"/>
                    <a:pt x="1066" y="47"/>
                    <a:pt x="1066" y="85"/>
                  </a:cubicBezTo>
                  <a:cubicBezTo>
                    <a:pt x="1066" y="124"/>
                    <a:pt x="1034" y="155"/>
                    <a:pt x="996" y="155"/>
                  </a:cubicBezTo>
                  <a:moveTo>
                    <a:pt x="996" y="0"/>
                  </a:moveTo>
                  <a:cubicBezTo>
                    <a:pt x="85" y="0"/>
                    <a:pt x="85" y="0"/>
                    <a:pt x="85" y="0"/>
                  </a:cubicBezTo>
                  <a:cubicBezTo>
                    <a:pt x="38" y="0"/>
                    <a:pt x="0" y="38"/>
                    <a:pt x="0" y="85"/>
                  </a:cubicBezTo>
                  <a:cubicBezTo>
                    <a:pt x="0" y="133"/>
                    <a:pt x="38" y="171"/>
                    <a:pt x="85" y="171"/>
                  </a:cubicBezTo>
                  <a:cubicBezTo>
                    <a:pt x="996" y="171"/>
                    <a:pt x="996" y="171"/>
                    <a:pt x="996" y="171"/>
                  </a:cubicBezTo>
                  <a:cubicBezTo>
                    <a:pt x="1043" y="171"/>
                    <a:pt x="1081" y="133"/>
                    <a:pt x="1081" y="85"/>
                  </a:cubicBezTo>
                  <a:cubicBezTo>
                    <a:pt x="1081" y="38"/>
                    <a:pt x="1043" y="0"/>
                    <a:pt x="99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cxnSp>
        <p:nvCxnSpPr>
          <p:cNvPr id="112" name="Straight Connector 111">
            <a:extLst>
              <a:ext uri="{FF2B5EF4-FFF2-40B4-BE49-F238E27FC236}">
                <a16:creationId xmlns:a16="http://schemas.microsoft.com/office/drawing/2014/main" id="{AB10D68E-663D-6648-433D-7237E2C99B71}"/>
              </a:ext>
            </a:extLst>
          </p:cNvPr>
          <p:cNvCxnSpPr>
            <a:cxnSpLocks/>
          </p:cNvCxnSpPr>
          <p:nvPr userDrawn="1"/>
        </p:nvCxnSpPr>
        <p:spPr>
          <a:xfrm flipH="1">
            <a:off x="11250994" y="6483179"/>
            <a:ext cx="133536" cy="137642"/>
          </a:xfrm>
          <a:prstGeom prst="line">
            <a:avLst/>
          </a:prstGeom>
          <a:ln w="12700" cap="rnd">
            <a:solidFill>
              <a:schemeClr val="bg1">
                <a:lumMod val="95000"/>
              </a:schemeClr>
            </a:solidFill>
            <a:round/>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0ECAD62E-B2C6-42AA-CE74-B1C77060A18C}"/>
              </a:ext>
            </a:extLst>
          </p:cNvPr>
          <p:cNvCxnSpPr>
            <a:cxnSpLocks/>
          </p:cNvCxnSpPr>
          <p:nvPr userDrawn="1"/>
        </p:nvCxnSpPr>
        <p:spPr>
          <a:xfrm flipH="1">
            <a:off x="333374" y="6318000"/>
            <a:ext cx="11523664" cy="0"/>
          </a:xfrm>
          <a:prstGeom prst="line">
            <a:avLst/>
          </a:prstGeom>
          <a:ln w="12700" cap="flat">
            <a:solidFill>
              <a:schemeClr val="bg1">
                <a:lumMod val="9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3FF2AD6-0B11-4C96-32F3-88E8010998DF}"/>
              </a:ext>
            </a:extLst>
          </p:cNvPr>
          <p:cNvCxnSpPr>
            <a:cxnSpLocks/>
          </p:cNvCxnSpPr>
          <p:nvPr userDrawn="1"/>
        </p:nvCxnSpPr>
        <p:spPr>
          <a:xfrm flipH="1">
            <a:off x="11190022" y="6483179"/>
            <a:ext cx="133536" cy="137642"/>
          </a:xfrm>
          <a:prstGeom prst="line">
            <a:avLst/>
          </a:prstGeom>
          <a:ln w="12700" cap="rnd">
            <a:solidFill>
              <a:schemeClr val="bg1">
                <a:lumMod val="95000"/>
              </a:schemeClr>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9891516"/>
      </p:ext>
    </p:extLst>
  </p:cSld>
  <p:clrMap bg1="lt1" tx1="dk1" bg2="lt2" tx2="dk2" accent1="accent1" accent2="accent2" accent3="accent3" accent4="accent4" accent5="accent5" accent6="accent6" hlink="hlink" folHlink="folHlink"/>
  <p:sldLayoutIdLst>
    <p:sldLayoutId id="2147484050" r:id="rId1"/>
    <p:sldLayoutId id="2147484051" r:id="rId2"/>
    <p:sldLayoutId id="2147484052" r:id="rId3"/>
    <p:sldLayoutId id="2147484053" r:id="rId4"/>
    <p:sldLayoutId id="2147484054" r:id="rId5"/>
    <p:sldLayoutId id="2147484055" r:id="rId6"/>
    <p:sldLayoutId id="2147484056" r:id="rId7"/>
    <p:sldLayoutId id="2147484057" r:id="rId8"/>
    <p:sldLayoutId id="2147484058" r:id="rId9"/>
    <p:sldLayoutId id="2147484059" r:id="rId10"/>
    <p:sldLayoutId id="2147484060" r:id="rId11"/>
    <p:sldLayoutId id="2147484061" r:id="rId12"/>
    <p:sldLayoutId id="2147484062" r:id="rId13"/>
    <p:sldLayoutId id="2147484063" r:id="rId14"/>
    <p:sldLayoutId id="2147484064" r:id="rId15"/>
    <p:sldLayoutId id="2147484065" r:id="rId16"/>
    <p:sldLayoutId id="2147484066" r:id="rId17"/>
    <p:sldLayoutId id="2147484067" r:id="rId18"/>
    <p:sldLayoutId id="2147484068" r:id="rId19"/>
    <p:sldLayoutId id="2147484069" r:id="rId20"/>
    <p:sldLayoutId id="2147484070" r:id="rId21"/>
    <p:sldLayoutId id="2147484071" r:id="rId22"/>
    <p:sldLayoutId id="2147484072" r:id="rId23"/>
    <p:sldLayoutId id="2147484073" r:id="rId24"/>
    <p:sldLayoutId id="2147484074" r:id="rId25"/>
    <p:sldLayoutId id="2147484075" r:id="rId26"/>
    <p:sldLayoutId id="2147484076" r:id="rId27"/>
    <p:sldLayoutId id="2147484077" r:id="rId28"/>
    <p:sldLayoutId id="2147484078" r:id="rId29"/>
    <p:sldLayoutId id="2147484079" r:id="rId30"/>
    <p:sldLayoutId id="2147484080" r:id="rId31"/>
    <p:sldLayoutId id="2147484081" r:id="rId32"/>
    <p:sldLayoutId id="2147484082" r:id="rId33"/>
    <p:sldLayoutId id="2147484083" r:id="rId34"/>
    <p:sldLayoutId id="2147484084" r:id="rId35"/>
    <p:sldLayoutId id="2147484085" r:id="rId36"/>
    <p:sldLayoutId id="2147484086" r:id="rId37"/>
    <p:sldLayoutId id="2147484087" r:id="rId38"/>
    <p:sldLayoutId id="2147484088" r:id="rId39"/>
    <p:sldLayoutId id="2147484089" r:id="rId40"/>
    <p:sldLayoutId id="2147484090" r:id="rId41"/>
    <p:sldLayoutId id="2147484091" r:id="rId42"/>
    <p:sldLayoutId id="2147484092" r:id="rId43"/>
    <p:sldLayoutId id="2147484093" r:id="rId44"/>
    <p:sldLayoutId id="2147484094" r:id="rId45"/>
    <p:sldLayoutId id="2147484095" r:id="rId46"/>
    <p:sldLayoutId id="2147484096" r:id="rId47"/>
    <p:sldLayoutId id="2147484097" r:id="rId48"/>
    <p:sldLayoutId id="2147484098" r:id="rId49"/>
    <p:sldLayoutId id="2147484099" r:id="rId50"/>
    <p:sldLayoutId id="2147484100" r:id="rId51"/>
    <p:sldLayoutId id="2147484101" r:id="rId52"/>
    <p:sldLayoutId id="2147484102" r:id="rId53"/>
    <p:sldLayoutId id="2147484103" r:id="rId54"/>
    <p:sldLayoutId id="2147484104" r:id="rId55"/>
  </p:sldLayoutIdLst>
  <p:hf hdr="0" ftr="0" dt="0"/>
  <p:txStyles>
    <p:titleStyle>
      <a:lvl1pPr algn="l" defTabSz="914400" rtl="0" eaLnBrk="1" latinLnBrk="0" hangingPunct="1">
        <a:lnSpc>
          <a:spcPct val="90000"/>
        </a:lnSpc>
        <a:spcBef>
          <a:spcPct val="0"/>
        </a:spcBef>
        <a:buNone/>
        <a:defRPr lang="en-GB" sz="1800" b="1" kern="1200" cap="none" spc="0" baseline="0" dirty="0">
          <a:solidFill>
            <a:srgbClr val="231F20"/>
          </a:solidFill>
          <a:latin typeface="+mn-lt"/>
          <a:ea typeface="+mj-ea"/>
          <a:cs typeface="+mj-cs"/>
        </a:defRPr>
      </a:lvl1pPr>
    </p:titleStyle>
    <p:bodyStyle>
      <a:lvl1pPr marL="0" indent="0" algn="l" defTabSz="914400" rtl="0" eaLnBrk="1" latinLnBrk="0" hangingPunct="1">
        <a:lnSpc>
          <a:spcPct val="100000"/>
        </a:lnSpc>
        <a:spcBef>
          <a:spcPts val="0"/>
        </a:spcBef>
        <a:spcAft>
          <a:spcPts val="600"/>
        </a:spcAft>
        <a:buSzPct val="50000"/>
        <a:buFont typeface="HelveticaNeueLT Std Lt Cn" panose="020B0406020202030204" pitchFamily="34" charset="0"/>
        <a:buNone/>
        <a:defRPr sz="1200" b="0" kern="1200">
          <a:solidFill>
            <a:srgbClr val="231F20"/>
          </a:solidFill>
          <a:latin typeface="+mn-lt"/>
          <a:ea typeface="+mn-ea"/>
          <a:cs typeface="+mn-cs"/>
        </a:defRPr>
      </a:lvl1pPr>
      <a:lvl2pPr marL="180975" indent="-180975" algn="l" defTabSz="914400" rtl="0" eaLnBrk="1" latinLnBrk="0" hangingPunct="1">
        <a:lnSpc>
          <a:spcPct val="100000"/>
        </a:lnSpc>
        <a:spcBef>
          <a:spcPts val="0"/>
        </a:spcBef>
        <a:spcAft>
          <a:spcPts val="600"/>
        </a:spcAft>
        <a:buSzPct val="80000"/>
        <a:buFont typeface="Segoe UI" panose="020B0502040204020203" pitchFamily="34" charset="0"/>
        <a:buChar char="●"/>
        <a:defRPr sz="1200" kern="1200">
          <a:solidFill>
            <a:srgbClr val="231F20"/>
          </a:solidFill>
          <a:latin typeface="+mn-lt"/>
          <a:ea typeface="+mn-ea"/>
          <a:cs typeface="+mn-cs"/>
        </a:defRPr>
      </a:lvl2pPr>
      <a:lvl3pPr marL="360363" indent="-179388" algn="l" defTabSz="914400" rtl="0" eaLnBrk="1" latinLnBrk="0" hangingPunct="1">
        <a:lnSpc>
          <a:spcPct val="100000"/>
        </a:lnSpc>
        <a:spcBef>
          <a:spcPts val="0"/>
        </a:spcBef>
        <a:spcAft>
          <a:spcPts val="600"/>
        </a:spcAft>
        <a:buFont typeface="Arial" panose="020B0604020202020204" pitchFamily="34" charset="0"/>
        <a:buChar char="‒"/>
        <a:defRPr sz="1200" kern="1200">
          <a:solidFill>
            <a:srgbClr val="231F20"/>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9" pos="113">
          <p15:clr>
            <a:srgbClr val="F26B43"/>
          </p15:clr>
        </p15:guide>
        <p15:guide id="37" orient="horz" pos="4206">
          <p15:clr>
            <a:srgbClr val="F26B43"/>
          </p15:clr>
        </p15:guide>
        <p15:guide id="38" pos="7566">
          <p15:clr>
            <a:srgbClr val="F26B43"/>
          </p15:clr>
        </p15:guide>
        <p15:guide id="39" orient="horz" pos="114">
          <p15:clr>
            <a:srgbClr val="000000"/>
          </p15:clr>
        </p15:guide>
        <p15:guide id="40" pos="210">
          <p15:clr>
            <a:srgbClr val="000000"/>
          </p15:clr>
        </p15:guide>
        <p15:guide id="41" pos="7469">
          <p15:clr>
            <a:srgbClr val="000000"/>
          </p15:clr>
        </p15:guide>
        <p15:guide id="42" orient="horz" pos="3867">
          <p15:clr>
            <a:srgbClr val="000000"/>
          </p15:clr>
        </p15:guide>
        <p15:guide id="43" pos="1856">
          <p15:clr>
            <a:srgbClr val="5ACBF0"/>
          </p15:clr>
        </p15:guide>
        <p15:guide id="44" pos="2081">
          <p15:clr>
            <a:srgbClr val="5ACBF0"/>
          </p15:clr>
        </p15:guide>
        <p15:guide id="45" pos="3726">
          <p15:clr>
            <a:srgbClr val="5ACBF0"/>
          </p15:clr>
        </p15:guide>
        <p15:guide id="46" pos="3953">
          <p15:clr>
            <a:srgbClr val="5ACBF0"/>
          </p15:clr>
        </p15:guide>
        <p15:guide id="47" pos="5598">
          <p15:clr>
            <a:srgbClr val="5ACBF0"/>
          </p15:clr>
        </p15:guide>
        <p15:guide id="48" pos="5823">
          <p15:clr>
            <a:srgbClr val="5ACBF0"/>
          </p15:clr>
        </p15:guide>
        <p15:guide id="49" pos="2479">
          <p15:clr>
            <a:srgbClr val="000000"/>
          </p15:clr>
        </p15:guide>
        <p15:guide id="50" pos="2706">
          <p15:clr>
            <a:srgbClr val="000000"/>
          </p15:clr>
        </p15:guide>
        <p15:guide id="51" pos="4974">
          <p15:clr>
            <a:srgbClr val="000000"/>
          </p15:clr>
        </p15:guide>
        <p15:guide id="52" pos="5201">
          <p15:clr>
            <a:srgbClr val="000000"/>
          </p15:clr>
        </p15:guide>
        <p15:guide id="53" pos="3840">
          <p15:clr>
            <a:srgbClr val="A4A3A4"/>
          </p15:clr>
        </p15:guide>
        <p15:guide id="54" orient="horz" pos="1248">
          <p15:clr>
            <a:srgbClr val="9FCC3B"/>
          </p15:clr>
        </p15:guide>
        <p15:guide id="55" orient="horz" pos="1487">
          <p15:clr>
            <a:srgbClr val="9FCC3B"/>
          </p15:clr>
        </p15:guide>
        <p15:guide id="56" orient="horz" pos="397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50.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52.xml"/><Relationship Id="rId5" Type="http://schemas.openxmlformats.org/officeDocument/2006/relationships/chart" Target="../charts/chart2.xml"/><Relationship Id="rId4" Type="http://schemas.openxmlformats.org/officeDocument/2006/relationships/slide" Target="slide2.xml"/></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7" Type="http://schemas.openxmlformats.org/officeDocument/2006/relationships/slide" Target="slide2.xml"/><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26.jpeg"/><Relationship Id="rId5" Type="http://schemas.openxmlformats.org/officeDocument/2006/relationships/chart" Target="../charts/chart4.xml"/><Relationship Id="rId4" Type="http://schemas.openxmlformats.org/officeDocument/2006/relationships/chart" Target="../charts/chart3.xml"/></Relationships>
</file>

<file path=ppt/slides/_rels/slide1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3.xml"/><Relationship Id="rId1" Type="http://schemas.openxmlformats.org/officeDocument/2006/relationships/slideLayout" Target="../slideLayouts/slideLayout8.xml"/><Relationship Id="rId5" Type="http://schemas.openxmlformats.org/officeDocument/2006/relationships/slide" Target="slide2.xml"/><Relationship Id="rId4" Type="http://schemas.openxmlformats.org/officeDocument/2006/relationships/hyperlink" Target="https://gp-patient.co.uk/analysistool" TargetMode="Externa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4.xml"/><Relationship Id="rId1" Type="http://schemas.openxmlformats.org/officeDocument/2006/relationships/slideLayout" Target="../slideLayouts/slideLayout8.xml"/><Relationship Id="rId5" Type="http://schemas.openxmlformats.org/officeDocument/2006/relationships/slide" Target="slide2.xml"/><Relationship Id="rId4" Type="http://schemas.openxmlformats.org/officeDocument/2006/relationships/hyperlink" Target="https://gp-patient.co.uk/analysistool" TargetMode="External"/></Relationships>
</file>

<file path=ppt/slides/_rels/slide14.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5.xml"/><Relationship Id="rId1" Type="http://schemas.openxmlformats.org/officeDocument/2006/relationships/slideLayout" Target="../slideLayouts/slideLayout8.xml"/><Relationship Id="rId5" Type="http://schemas.openxmlformats.org/officeDocument/2006/relationships/slide" Target="slide2.xml"/><Relationship Id="rId4" Type="http://schemas.openxmlformats.org/officeDocument/2006/relationships/hyperlink" Target="https://gp-patient.co.uk/analysistool" TargetMode="External"/></Relationships>
</file>

<file path=ppt/slides/_rels/slide15.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6.xml"/><Relationship Id="rId1" Type="http://schemas.openxmlformats.org/officeDocument/2006/relationships/slideLayout" Target="../slideLayouts/slideLayout8.xml"/><Relationship Id="rId5" Type="http://schemas.openxmlformats.org/officeDocument/2006/relationships/slide" Target="slide2.xml"/><Relationship Id="rId4" Type="http://schemas.openxmlformats.org/officeDocument/2006/relationships/hyperlink" Target="https://gp-patient.co.uk/analysistool" TargetMode="External"/></Relationships>
</file>

<file path=ppt/slides/_rels/slide16.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51.xml"/></Relationships>
</file>

<file path=ppt/slides/_rels/slide17.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7.xml"/><Relationship Id="rId1" Type="http://schemas.openxmlformats.org/officeDocument/2006/relationships/slideLayout" Target="../slideLayouts/slideLayout52.xml"/><Relationship Id="rId5" Type="http://schemas.openxmlformats.org/officeDocument/2006/relationships/chart" Target="../charts/chart10.xml"/><Relationship Id="rId4" Type="http://schemas.openxmlformats.org/officeDocument/2006/relationships/slide" Target="slide2.xml"/></Relationships>
</file>

<file path=ppt/slides/_rels/slide18.xml.rels><?xml version="1.0" encoding="UTF-8" standalone="yes"?>
<Relationships xmlns="http://schemas.openxmlformats.org/package/2006/relationships"><Relationship Id="rId3" Type="http://schemas.openxmlformats.org/officeDocument/2006/relationships/chart" Target="../charts/chart11.xml"/><Relationship Id="rId7" Type="http://schemas.openxmlformats.org/officeDocument/2006/relationships/chart" Target="../charts/chart12.xml"/><Relationship Id="rId2" Type="http://schemas.openxmlformats.org/officeDocument/2006/relationships/notesSlide" Target="../notesSlides/notesSlide8.xml"/><Relationship Id="rId1" Type="http://schemas.openxmlformats.org/officeDocument/2006/relationships/slideLayout" Target="../slideLayouts/slideLayout52.xml"/><Relationship Id="rId6" Type="http://schemas.openxmlformats.org/officeDocument/2006/relationships/slide" Target="slide2.xml"/><Relationship Id="rId5" Type="http://schemas.openxmlformats.org/officeDocument/2006/relationships/image" Target="../media/image28.svg"/><Relationship Id="rId4" Type="http://schemas.openxmlformats.org/officeDocument/2006/relationships/image" Target="../media/image27.svg"/></Relationships>
</file>

<file path=ppt/slides/_rels/slide19.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chart" Target="../charts/chart14.xml"/><Relationship Id="rId2" Type="http://schemas.openxmlformats.org/officeDocument/2006/relationships/notesSlide" Target="../notesSlides/notesSlide9.xml"/><Relationship Id="rId1" Type="http://schemas.openxmlformats.org/officeDocument/2006/relationships/slideLayout" Target="../slideLayouts/slideLayout52.xml"/><Relationship Id="rId6" Type="http://schemas.openxmlformats.org/officeDocument/2006/relationships/slide" Target="slide2.xml"/><Relationship Id="rId5" Type="http://schemas.openxmlformats.org/officeDocument/2006/relationships/image" Target="../media/image28.svg"/><Relationship Id="rId4" Type="http://schemas.openxmlformats.org/officeDocument/2006/relationships/image" Target="../media/image27.svg"/></Relationships>
</file>

<file path=ppt/slides/_rels/slide2.xml.rels><?xml version="1.0" encoding="UTF-8" standalone="yes"?>
<Relationships xmlns="http://schemas.openxmlformats.org/package/2006/relationships"><Relationship Id="rId8" Type="http://schemas.openxmlformats.org/officeDocument/2006/relationships/slide" Target="slide57.xml"/><Relationship Id="rId13" Type="http://schemas.openxmlformats.org/officeDocument/2006/relationships/slide" Target="slide80.xml"/><Relationship Id="rId3" Type="http://schemas.openxmlformats.org/officeDocument/2006/relationships/slide" Target="slide3.xml"/><Relationship Id="rId7" Type="http://schemas.openxmlformats.org/officeDocument/2006/relationships/slide" Target="slide36.xml"/><Relationship Id="rId12" Type="http://schemas.openxmlformats.org/officeDocument/2006/relationships/slide" Target="slide74.xml"/><Relationship Id="rId2" Type="http://schemas.openxmlformats.org/officeDocument/2006/relationships/slide" Target="slide1.xml"/><Relationship Id="rId1" Type="http://schemas.openxmlformats.org/officeDocument/2006/relationships/slideLayout" Target="../slideLayouts/slideLayout51.xml"/><Relationship Id="rId6" Type="http://schemas.openxmlformats.org/officeDocument/2006/relationships/slide" Target="slide16.xml"/><Relationship Id="rId11" Type="http://schemas.openxmlformats.org/officeDocument/2006/relationships/slide" Target="slide71.xml"/><Relationship Id="rId5" Type="http://schemas.openxmlformats.org/officeDocument/2006/relationships/slide" Target="slide9.xml"/><Relationship Id="rId10" Type="http://schemas.openxmlformats.org/officeDocument/2006/relationships/slide" Target="slide67.xml"/><Relationship Id="rId4" Type="http://schemas.openxmlformats.org/officeDocument/2006/relationships/slide" Target="slide6.xml"/><Relationship Id="rId9" Type="http://schemas.openxmlformats.org/officeDocument/2006/relationships/slide" Target="slide24.xml"/></Relationships>
</file>

<file path=ppt/slides/_rels/slide20.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0.xml"/><Relationship Id="rId1" Type="http://schemas.openxmlformats.org/officeDocument/2006/relationships/slideLayout" Target="../slideLayouts/slideLayout52.xml"/><Relationship Id="rId5" Type="http://schemas.openxmlformats.org/officeDocument/2006/relationships/chart" Target="../charts/chart16.xml"/><Relationship Id="rId4" Type="http://schemas.openxmlformats.org/officeDocument/2006/relationships/slide" Target="slide2.xml"/></Relationships>
</file>

<file path=ppt/slides/_rels/slide21.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slide" Target="slide2.xml"/></Relationships>
</file>

<file path=ppt/slides/_rels/slide22.xml.rels><?xml version="1.0" encoding="UTF-8" standalone="yes"?>
<Relationships xmlns="http://schemas.openxmlformats.org/package/2006/relationships"><Relationship Id="rId3" Type="http://schemas.openxmlformats.org/officeDocument/2006/relationships/chart" Target="../charts/chart18.xml"/><Relationship Id="rId7" Type="http://schemas.openxmlformats.org/officeDocument/2006/relationships/image" Target="../media/image30.jpe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slide" Target="slide2.xml"/><Relationship Id="rId5" Type="http://schemas.openxmlformats.org/officeDocument/2006/relationships/image" Target="../media/image29.jpeg"/><Relationship Id="rId4" Type="http://schemas.openxmlformats.org/officeDocument/2006/relationships/chart" Target="../charts/chart19.xml"/></Relationships>
</file>

<file path=ppt/slides/_rels/slide23.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openxmlformats.org/officeDocument/2006/relationships/chart" Target="../charts/chart21.xml"/></Relationships>
</file>

<file path=ppt/slides/_rels/slide24.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51.xml"/></Relationships>
</file>

<file path=ppt/slides/_rels/slide25.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14.xml"/><Relationship Id="rId1" Type="http://schemas.openxmlformats.org/officeDocument/2006/relationships/slideLayout" Target="../slideLayouts/slideLayout52.xml"/><Relationship Id="rId6" Type="http://schemas.openxmlformats.org/officeDocument/2006/relationships/chart" Target="../charts/chart23.xml"/><Relationship Id="rId5" Type="http://schemas.openxmlformats.org/officeDocument/2006/relationships/slide" Target="slide2.xml"/><Relationship Id="rId4" Type="http://schemas.openxmlformats.org/officeDocument/2006/relationships/image" Target="../media/image24.svg"/></Relationships>
</file>

<file path=ppt/slides/_rels/slide26.xml.rels><?xml version="1.0" encoding="UTF-8" standalone="yes"?>
<Relationships xmlns="http://schemas.openxmlformats.org/package/2006/relationships"><Relationship Id="rId3" Type="http://schemas.openxmlformats.org/officeDocument/2006/relationships/chart" Target="../charts/chart24.xml"/><Relationship Id="rId7" Type="http://schemas.openxmlformats.org/officeDocument/2006/relationships/slide" Target="slide2.xml"/><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chart" Target="../charts/chart25.xml"/></Relationships>
</file>

<file path=ppt/slides/_rels/slide27.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slide" Target="slide2.xml"/></Relationships>
</file>

<file path=ppt/slides/_rels/slide28.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notesSlide" Target="../notesSlides/notesSlide17.xml"/><Relationship Id="rId1" Type="http://schemas.openxmlformats.org/officeDocument/2006/relationships/slideLayout" Target="../slideLayouts/slideLayout8.xml"/><Relationship Id="rId4" Type="http://schemas.openxmlformats.org/officeDocument/2006/relationships/slide" Target="slide2.xml"/></Relationships>
</file>

<file path=ppt/slides/_rels/slide29.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slide" Target="slide2.xml"/></Relationships>
</file>

<file path=ppt/slides/_rels/slide3.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51.xml"/></Relationships>
</file>

<file path=ppt/slides/_rels/slide30.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slide" Target="slide2.xml"/></Relationships>
</file>

<file path=ppt/slides/_rels/slide31.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slide" Target="slide2.xml"/></Relationships>
</file>

<file path=ppt/slides/_rels/slide32.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notesSlide" Target="../notesSlides/notesSlide21.xml"/><Relationship Id="rId1" Type="http://schemas.openxmlformats.org/officeDocument/2006/relationships/slideLayout" Target="../slideLayouts/slideLayout8.xml"/><Relationship Id="rId5" Type="http://schemas.openxmlformats.org/officeDocument/2006/relationships/slide" Target="slide2.xml"/><Relationship Id="rId4" Type="http://schemas.openxmlformats.org/officeDocument/2006/relationships/chart" Target="../charts/chart32.xml"/></Relationships>
</file>

<file path=ppt/slides/_rels/slide33.xml.rels><?xml version="1.0" encoding="UTF-8" standalone="yes"?>
<Relationships xmlns="http://schemas.openxmlformats.org/package/2006/relationships"><Relationship Id="rId3" Type="http://schemas.openxmlformats.org/officeDocument/2006/relationships/chart" Target="../charts/chart33.xml"/><Relationship Id="rId2" Type="http://schemas.openxmlformats.org/officeDocument/2006/relationships/notesSlide" Target="../notesSlides/notesSlide22.xml"/><Relationship Id="rId1" Type="http://schemas.openxmlformats.org/officeDocument/2006/relationships/slideLayout" Target="../slideLayouts/slideLayout8.xml"/><Relationship Id="rId5" Type="http://schemas.openxmlformats.org/officeDocument/2006/relationships/slide" Target="slide2.xml"/><Relationship Id="rId4" Type="http://schemas.openxmlformats.org/officeDocument/2006/relationships/chart" Target="../charts/chart34.xml"/></Relationships>
</file>

<file path=ppt/slides/_rels/slide34.xml.rels><?xml version="1.0" encoding="UTF-8" standalone="yes"?>
<Relationships xmlns="http://schemas.openxmlformats.org/package/2006/relationships"><Relationship Id="rId3" Type="http://schemas.openxmlformats.org/officeDocument/2006/relationships/chart" Target="../charts/chart35.xml"/><Relationship Id="rId7" Type="http://schemas.openxmlformats.org/officeDocument/2006/relationships/image" Target="../media/image34.jpeg"/><Relationship Id="rId2" Type="http://schemas.openxmlformats.org/officeDocument/2006/relationships/notesSlide" Target="../notesSlides/notesSlide23.xml"/><Relationship Id="rId1" Type="http://schemas.openxmlformats.org/officeDocument/2006/relationships/slideLayout" Target="../slideLayouts/slideLayout8.xml"/><Relationship Id="rId6" Type="http://schemas.openxmlformats.org/officeDocument/2006/relationships/slide" Target="slide2.xml"/><Relationship Id="rId5" Type="http://schemas.openxmlformats.org/officeDocument/2006/relationships/image" Target="../media/image33.jpeg"/><Relationship Id="rId4" Type="http://schemas.openxmlformats.org/officeDocument/2006/relationships/chart" Target="../charts/chart36.xml"/></Relationships>
</file>

<file path=ppt/slides/_rels/slide35.xml.rels><?xml version="1.0" encoding="UTF-8" standalone="yes"?>
<Relationships xmlns="http://schemas.openxmlformats.org/package/2006/relationships"><Relationship Id="rId3" Type="http://schemas.openxmlformats.org/officeDocument/2006/relationships/chart" Target="../charts/chart37.xml"/><Relationship Id="rId2" Type="http://schemas.openxmlformats.org/officeDocument/2006/relationships/notesSlide" Target="../notesSlides/notesSlide24.xml"/><Relationship Id="rId1" Type="http://schemas.openxmlformats.org/officeDocument/2006/relationships/slideLayout" Target="../slideLayouts/slideLayout8.xml"/><Relationship Id="rId4" Type="http://schemas.openxmlformats.org/officeDocument/2006/relationships/slide" Target="slide2.xml"/></Relationships>
</file>

<file path=ppt/slides/_rels/slide36.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51.xml"/></Relationships>
</file>

<file path=ppt/slides/_rels/slide37.xml.rels><?xml version="1.0" encoding="UTF-8" standalone="yes"?>
<Relationships xmlns="http://schemas.openxmlformats.org/package/2006/relationships"><Relationship Id="rId3" Type="http://schemas.openxmlformats.org/officeDocument/2006/relationships/chart" Target="../charts/chart38.xml"/><Relationship Id="rId2" Type="http://schemas.openxmlformats.org/officeDocument/2006/relationships/notesSlide" Target="../notesSlides/notesSlide25.xml"/><Relationship Id="rId1" Type="http://schemas.openxmlformats.org/officeDocument/2006/relationships/slideLayout" Target="../slideLayouts/slideLayout8.xml"/><Relationship Id="rId4" Type="http://schemas.openxmlformats.org/officeDocument/2006/relationships/slide" Target="slide2.xml"/></Relationships>
</file>

<file path=ppt/slides/_rels/slide38.xml.rels><?xml version="1.0" encoding="UTF-8" standalone="yes"?>
<Relationships xmlns="http://schemas.openxmlformats.org/package/2006/relationships"><Relationship Id="rId3" Type="http://schemas.openxmlformats.org/officeDocument/2006/relationships/chart" Target="../charts/chart39.xml"/><Relationship Id="rId2" Type="http://schemas.openxmlformats.org/officeDocument/2006/relationships/notesSlide" Target="../notesSlides/notesSlide26.xml"/><Relationship Id="rId1" Type="http://schemas.openxmlformats.org/officeDocument/2006/relationships/slideLayout" Target="../slideLayouts/slideLayout8.xml"/><Relationship Id="rId4" Type="http://schemas.openxmlformats.org/officeDocument/2006/relationships/slide" Target="slide2.xml"/></Relationships>
</file>

<file path=ppt/slides/_rels/slide39.xml.rels><?xml version="1.0" encoding="UTF-8" standalone="yes"?>
<Relationships xmlns="http://schemas.openxmlformats.org/package/2006/relationships"><Relationship Id="rId3" Type="http://schemas.openxmlformats.org/officeDocument/2006/relationships/chart" Target="../charts/chart40.xml"/><Relationship Id="rId2" Type="http://schemas.openxmlformats.org/officeDocument/2006/relationships/notesSlide" Target="../notesSlides/notesSlide27.xml"/><Relationship Id="rId1" Type="http://schemas.openxmlformats.org/officeDocument/2006/relationships/slideLayout" Target="../slideLayouts/slideLayout8.xml"/><Relationship Id="rId4" Type="http://schemas.openxmlformats.org/officeDocument/2006/relationships/slide" Target="slide2.xml"/></Relationships>
</file>

<file path=ppt/slides/_rels/slide4.xml.rels><?xml version="1.0" encoding="UTF-8" standalone="yes"?>
<Relationships xmlns="http://schemas.openxmlformats.org/package/2006/relationships"><Relationship Id="rId3" Type="http://schemas.openxmlformats.org/officeDocument/2006/relationships/hyperlink" Target="https://gp-patient.co.uk/technical-annex-introduction-2025" TargetMode="External"/><Relationship Id="rId2" Type="http://schemas.openxmlformats.org/officeDocument/2006/relationships/hyperlink" Target="https://www.england.nhs.uk/about/equality/equality-hub/patient-equalities-programme/equality-frameworks-and-information-standards/accessibleinfo/" TargetMode="External"/><Relationship Id="rId1" Type="http://schemas.openxmlformats.org/officeDocument/2006/relationships/slideLayout" Target="../slideLayouts/slideLayout53.xml"/><Relationship Id="rId6" Type="http://schemas.openxmlformats.org/officeDocument/2006/relationships/slide" Target="slide2.xml"/><Relationship Id="rId5" Type="http://schemas.openxmlformats.org/officeDocument/2006/relationships/hyperlink" Target="https://www.gp-patient.co.uk/surveysandreports" TargetMode="External"/><Relationship Id="rId4" Type="http://schemas.openxmlformats.org/officeDocument/2006/relationships/hyperlink" Target="https://www.gp-patient.co.uk/downloads/2025/qandletter/GPPS_2025_Questionnaire_PUBLIC.pdf" TargetMode="External"/></Relationships>
</file>

<file path=ppt/slides/_rels/slide40.xml.rels><?xml version="1.0" encoding="UTF-8" standalone="yes"?>
<Relationships xmlns="http://schemas.openxmlformats.org/package/2006/relationships"><Relationship Id="rId3" Type="http://schemas.openxmlformats.org/officeDocument/2006/relationships/chart" Target="../charts/chart41.xml"/><Relationship Id="rId2" Type="http://schemas.openxmlformats.org/officeDocument/2006/relationships/notesSlide" Target="../notesSlides/notesSlide28.xml"/><Relationship Id="rId1" Type="http://schemas.openxmlformats.org/officeDocument/2006/relationships/slideLayout" Target="../slideLayouts/slideLayout8.xml"/><Relationship Id="rId4" Type="http://schemas.openxmlformats.org/officeDocument/2006/relationships/slide" Target="slide2.xml"/></Relationships>
</file>

<file path=ppt/slides/_rels/slide41.xml.rels><?xml version="1.0" encoding="UTF-8" standalone="yes"?>
<Relationships xmlns="http://schemas.openxmlformats.org/package/2006/relationships"><Relationship Id="rId3" Type="http://schemas.openxmlformats.org/officeDocument/2006/relationships/chart" Target="../charts/chart42.xml"/><Relationship Id="rId2" Type="http://schemas.openxmlformats.org/officeDocument/2006/relationships/notesSlide" Target="../notesSlides/notesSlide29.xml"/><Relationship Id="rId1" Type="http://schemas.openxmlformats.org/officeDocument/2006/relationships/slideLayout" Target="../slideLayouts/slideLayout8.xml"/><Relationship Id="rId4" Type="http://schemas.openxmlformats.org/officeDocument/2006/relationships/slide" Target="slide2.xml"/></Relationships>
</file>

<file path=ppt/slides/_rels/slide42.xml.rels><?xml version="1.0" encoding="UTF-8" standalone="yes"?>
<Relationships xmlns="http://schemas.openxmlformats.org/package/2006/relationships"><Relationship Id="rId3" Type="http://schemas.openxmlformats.org/officeDocument/2006/relationships/chart" Target="../charts/chart43.xml"/><Relationship Id="rId2" Type="http://schemas.openxmlformats.org/officeDocument/2006/relationships/notesSlide" Target="../notesSlides/notesSlide30.xml"/><Relationship Id="rId1" Type="http://schemas.openxmlformats.org/officeDocument/2006/relationships/slideLayout" Target="../slideLayouts/slideLayout8.xml"/><Relationship Id="rId4" Type="http://schemas.openxmlformats.org/officeDocument/2006/relationships/slide" Target="slide2.xml"/></Relationships>
</file>

<file path=ppt/slides/_rels/slide43.xml.rels><?xml version="1.0" encoding="UTF-8" standalone="yes"?>
<Relationships xmlns="http://schemas.openxmlformats.org/package/2006/relationships"><Relationship Id="rId3" Type="http://schemas.openxmlformats.org/officeDocument/2006/relationships/chart" Target="../charts/chart44.xml"/><Relationship Id="rId2" Type="http://schemas.openxmlformats.org/officeDocument/2006/relationships/notesSlide" Target="../notesSlides/notesSlide31.xml"/><Relationship Id="rId1" Type="http://schemas.openxmlformats.org/officeDocument/2006/relationships/slideLayout" Target="../slideLayouts/slideLayout8.xml"/><Relationship Id="rId4" Type="http://schemas.openxmlformats.org/officeDocument/2006/relationships/slide" Target="slide2.xml"/></Relationships>
</file>

<file path=ppt/slides/_rels/slide44.xml.rels><?xml version="1.0" encoding="UTF-8" standalone="yes"?>
<Relationships xmlns="http://schemas.openxmlformats.org/package/2006/relationships"><Relationship Id="rId3" Type="http://schemas.openxmlformats.org/officeDocument/2006/relationships/chart" Target="../charts/chart45.xml"/><Relationship Id="rId2" Type="http://schemas.openxmlformats.org/officeDocument/2006/relationships/notesSlide" Target="../notesSlides/notesSlide32.xml"/><Relationship Id="rId1" Type="http://schemas.openxmlformats.org/officeDocument/2006/relationships/slideLayout" Target="../slideLayouts/slideLayout8.xml"/><Relationship Id="rId4" Type="http://schemas.openxmlformats.org/officeDocument/2006/relationships/slide" Target="slide2.xml"/></Relationships>
</file>

<file path=ppt/slides/_rels/slide45.xml.rels><?xml version="1.0" encoding="UTF-8" standalone="yes"?>
<Relationships xmlns="http://schemas.openxmlformats.org/package/2006/relationships"><Relationship Id="rId3" Type="http://schemas.openxmlformats.org/officeDocument/2006/relationships/chart" Target="../charts/chart46.xml"/><Relationship Id="rId2" Type="http://schemas.openxmlformats.org/officeDocument/2006/relationships/notesSlide" Target="../notesSlides/notesSlide33.xml"/><Relationship Id="rId1" Type="http://schemas.openxmlformats.org/officeDocument/2006/relationships/slideLayout" Target="../slideLayouts/slideLayout52.xml"/><Relationship Id="rId6" Type="http://schemas.openxmlformats.org/officeDocument/2006/relationships/chart" Target="../charts/chart47.xml"/><Relationship Id="rId5" Type="http://schemas.openxmlformats.org/officeDocument/2006/relationships/slide" Target="slide2.xml"/><Relationship Id="rId4" Type="http://schemas.openxmlformats.org/officeDocument/2006/relationships/image" Target="../media/image35.svg"/></Relationships>
</file>

<file path=ppt/slides/_rels/slide46.xml.rels><?xml version="1.0" encoding="UTF-8" standalone="yes"?>
<Relationships xmlns="http://schemas.openxmlformats.org/package/2006/relationships"><Relationship Id="rId3" Type="http://schemas.openxmlformats.org/officeDocument/2006/relationships/chart" Target="../charts/chart48.xml"/><Relationship Id="rId2" Type="http://schemas.openxmlformats.org/officeDocument/2006/relationships/notesSlide" Target="../notesSlides/notesSlide34.xml"/><Relationship Id="rId1" Type="http://schemas.openxmlformats.org/officeDocument/2006/relationships/slideLayout" Target="../slideLayouts/slideLayout52.xml"/><Relationship Id="rId6" Type="http://schemas.openxmlformats.org/officeDocument/2006/relationships/chart" Target="../charts/chart49.xml"/><Relationship Id="rId5" Type="http://schemas.openxmlformats.org/officeDocument/2006/relationships/slide" Target="slide2.xml"/><Relationship Id="rId4" Type="http://schemas.openxmlformats.org/officeDocument/2006/relationships/image" Target="../media/image35.svg"/></Relationships>
</file>

<file path=ppt/slides/_rels/slide47.xml.rels><?xml version="1.0" encoding="UTF-8" standalone="yes"?>
<Relationships xmlns="http://schemas.openxmlformats.org/package/2006/relationships"><Relationship Id="rId3" Type="http://schemas.openxmlformats.org/officeDocument/2006/relationships/chart" Target="../charts/chart50.xml"/><Relationship Id="rId2" Type="http://schemas.openxmlformats.org/officeDocument/2006/relationships/notesSlide" Target="../notesSlides/notesSlide35.xml"/><Relationship Id="rId1" Type="http://schemas.openxmlformats.org/officeDocument/2006/relationships/slideLayout" Target="../slideLayouts/slideLayout52.xml"/><Relationship Id="rId6" Type="http://schemas.openxmlformats.org/officeDocument/2006/relationships/chart" Target="../charts/chart51.xml"/><Relationship Id="rId5" Type="http://schemas.openxmlformats.org/officeDocument/2006/relationships/slide" Target="slide2.xml"/><Relationship Id="rId4" Type="http://schemas.openxmlformats.org/officeDocument/2006/relationships/image" Target="../media/image35.svg"/></Relationships>
</file>

<file path=ppt/slides/_rels/slide48.xml.rels><?xml version="1.0" encoding="UTF-8" standalone="yes"?>
<Relationships xmlns="http://schemas.openxmlformats.org/package/2006/relationships"><Relationship Id="rId3" Type="http://schemas.openxmlformats.org/officeDocument/2006/relationships/chart" Target="../charts/chart52.xml"/><Relationship Id="rId2" Type="http://schemas.openxmlformats.org/officeDocument/2006/relationships/notesSlide" Target="../notesSlides/notesSlide36.xml"/><Relationship Id="rId1" Type="http://schemas.openxmlformats.org/officeDocument/2006/relationships/slideLayout" Target="../slideLayouts/slideLayout52.xml"/><Relationship Id="rId6" Type="http://schemas.openxmlformats.org/officeDocument/2006/relationships/chart" Target="../charts/chart53.xml"/><Relationship Id="rId5" Type="http://schemas.openxmlformats.org/officeDocument/2006/relationships/slide" Target="slide2.xml"/><Relationship Id="rId4" Type="http://schemas.openxmlformats.org/officeDocument/2006/relationships/image" Target="../media/image36.svg"/></Relationships>
</file>

<file path=ppt/slides/_rels/slide49.xml.rels><?xml version="1.0" encoding="UTF-8" standalone="yes"?>
<Relationships xmlns="http://schemas.openxmlformats.org/package/2006/relationships"><Relationship Id="rId3" Type="http://schemas.openxmlformats.org/officeDocument/2006/relationships/chart" Target="../charts/chart54.xml"/><Relationship Id="rId2" Type="http://schemas.openxmlformats.org/officeDocument/2006/relationships/notesSlide" Target="../notesSlides/notesSlide37.xml"/><Relationship Id="rId1" Type="http://schemas.openxmlformats.org/officeDocument/2006/relationships/slideLayout" Target="../slideLayouts/slideLayout52.xml"/><Relationship Id="rId6" Type="http://schemas.openxmlformats.org/officeDocument/2006/relationships/chart" Target="../charts/chart55.xml"/><Relationship Id="rId5" Type="http://schemas.openxmlformats.org/officeDocument/2006/relationships/slide" Target="slide2.xml"/><Relationship Id="rId4" Type="http://schemas.openxmlformats.org/officeDocument/2006/relationships/image" Target="../media/image36.svg"/></Relationships>
</file>

<file path=ppt/slides/_rels/slide5.xml.rels><?xml version="1.0" encoding="UTF-8" standalone="yes"?>
<Relationships xmlns="http://schemas.openxmlformats.org/package/2006/relationships"><Relationship Id="rId3" Type="http://schemas.openxmlformats.org/officeDocument/2006/relationships/hyperlink" Target="https://www.gp-patient.co.uk/Downloads/2025/survey-results/supporting-documents/presentation-of-results/GPPS_2025_Presentation_of_results_PUBLIC.xlsx" TargetMode="External"/><Relationship Id="rId2" Type="http://schemas.openxmlformats.org/officeDocument/2006/relationships/hyperlink" Target="https://www.gp-patient.co.uk/surveysandreports" TargetMode="External"/><Relationship Id="rId1" Type="http://schemas.openxmlformats.org/officeDocument/2006/relationships/slideLayout" Target="../slideLayouts/slideLayout53.xml"/><Relationship Id="rId5" Type="http://schemas.openxmlformats.org/officeDocument/2006/relationships/slide" Target="slide2.xml"/><Relationship Id="rId4" Type="http://schemas.openxmlformats.org/officeDocument/2006/relationships/hyperlink" Target="https://gp-patient.co.uk/technical-annex-introduction-2025" TargetMode="External"/></Relationships>
</file>

<file path=ppt/slides/_rels/slide50.xml.rels><?xml version="1.0" encoding="UTF-8" standalone="yes"?>
<Relationships xmlns="http://schemas.openxmlformats.org/package/2006/relationships"><Relationship Id="rId3" Type="http://schemas.openxmlformats.org/officeDocument/2006/relationships/chart" Target="../charts/chart56.xml"/><Relationship Id="rId2" Type="http://schemas.openxmlformats.org/officeDocument/2006/relationships/notesSlide" Target="../notesSlides/notesSlide38.xml"/><Relationship Id="rId1" Type="http://schemas.openxmlformats.org/officeDocument/2006/relationships/slideLayout" Target="../slideLayouts/slideLayout52.xml"/><Relationship Id="rId6" Type="http://schemas.openxmlformats.org/officeDocument/2006/relationships/chart" Target="../charts/chart57.xml"/><Relationship Id="rId5" Type="http://schemas.openxmlformats.org/officeDocument/2006/relationships/slide" Target="slide2.xml"/><Relationship Id="rId4" Type="http://schemas.openxmlformats.org/officeDocument/2006/relationships/image" Target="../media/image36.svg"/></Relationships>
</file>

<file path=ppt/slides/_rels/slide51.xml.rels><?xml version="1.0" encoding="UTF-8" standalone="yes"?>
<Relationships xmlns="http://schemas.openxmlformats.org/package/2006/relationships"><Relationship Id="rId3" Type="http://schemas.openxmlformats.org/officeDocument/2006/relationships/chart" Target="../charts/chart58.xml"/><Relationship Id="rId2" Type="http://schemas.openxmlformats.org/officeDocument/2006/relationships/notesSlide" Target="../notesSlides/notesSlide39.xml"/><Relationship Id="rId1" Type="http://schemas.openxmlformats.org/officeDocument/2006/relationships/slideLayout" Target="../slideLayouts/slideLayout8.xml"/><Relationship Id="rId4" Type="http://schemas.openxmlformats.org/officeDocument/2006/relationships/slide" Target="slide2.xml"/></Relationships>
</file>

<file path=ppt/slides/_rels/slide52.xml.rels><?xml version="1.0" encoding="UTF-8" standalone="yes"?>
<Relationships xmlns="http://schemas.openxmlformats.org/package/2006/relationships"><Relationship Id="rId3" Type="http://schemas.openxmlformats.org/officeDocument/2006/relationships/chart" Target="../charts/chart59.xml"/><Relationship Id="rId2" Type="http://schemas.openxmlformats.org/officeDocument/2006/relationships/notesSlide" Target="../notesSlides/notesSlide40.xml"/><Relationship Id="rId1" Type="http://schemas.openxmlformats.org/officeDocument/2006/relationships/slideLayout" Target="../slideLayouts/slideLayout52.xml"/><Relationship Id="rId5" Type="http://schemas.openxmlformats.org/officeDocument/2006/relationships/chart" Target="../charts/chart60.xml"/><Relationship Id="rId4" Type="http://schemas.openxmlformats.org/officeDocument/2006/relationships/slide" Target="slide2.xml"/></Relationships>
</file>

<file path=ppt/slides/_rels/slide53.xml.rels><?xml version="1.0" encoding="UTF-8" standalone="yes"?>
<Relationships xmlns="http://schemas.openxmlformats.org/package/2006/relationships"><Relationship Id="rId3" Type="http://schemas.openxmlformats.org/officeDocument/2006/relationships/chart" Target="../charts/chart61.xml"/><Relationship Id="rId2" Type="http://schemas.openxmlformats.org/officeDocument/2006/relationships/notesSlide" Target="../notesSlides/notesSlide41.xml"/><Relationship Id="rId1" Type="http://schemas.openxmlformats.org/officeDocument/2006/relationships/slideLayout" Target="../slideLayouts/slideLayout8.xml"/><Relationship Id="rId5" Type="http://schemas.openxmlformats.org/officeDocument/2006/relationships/slide" Target="slide2.xml"/><Relationship Id="rId4" Type="http://schemas.openxmlformats.org/officeDocument/2006/relationships/hyperlink" Target="https://gp-patient.co.uk/analysistool" TargetMode="External"/></Relationships>
</file>

<file path=ppt/slides/_rels/slide54.xml.rels><?xml version="1.0" encoding="UTF-8" standalone="yes"?>
<Relationships xmlns="http://schemas.openxmlformats.org/package/2006/relationships"><Relationship Id="rId3" Type="http://schemas.openxmlformats.org/officeDocument/2006/relationships/chart" Target="../charts/chart62.xml"/><Relationship Id="rId2" Type="http://schemas.openxmlformats.org/officeDocument/2006/relationships/notesSlide" Target="../notesSlides/notesSlide42.xml"/><Relationship Id="rId1" Type="http://schemas.openxmlformats.org/officeDocument/2006/relationships/slideLayout" Target="../slideLayouts/slideLayout8.xml"/><Relationship Id="rId5" Type="http://schemas.openxmlformats.org/officeDocument/2006/relationships/slide" Target="slide2.xml"/><Relationship Id="rId4" Type="http://schemas.openxmlformats.org/officeDocument/2006/relationships/hyperlink" Target="https://gp-patient.co.uk/analysistool" TargetMode="External"/></Relationships>
</file>

<file path=ppt/slides/_rels/slide55.xml.rels><?xml version="1.0" encoding="UTF-8" standalone="yes"?>
<Relationships xmlns="http://schemas.openxmlformats.org/package/2006/relationships"><Relationship Id="rId3" Type="http://schemas.openxmlformats.org/officeDocument/2006/relationships/chart" Target="../charts/chart63.xml"/><Relationship Id="rId2" Type="http://schemas.openxmlformats.org/officeDocument/2006/relationships/notesSlide" Target="../notesSlides/notesSlide43.xml"/><Relationship Id="rId1" Type="http://schemas.openxmlformats.org/officeDocument/2006/relationships/slideLayout" Target="../slideLayouts/slideLayout8.xml"/><Relationship Id="rId5" Type="http://schemas.openxmlformats.org/officeDocument/2006/relationships/slide" Target="slide2.xml"/><Relationship Id="rId4" Type="http://schemas.openxmlformats.org/officeDocument/2006/relationships/hyperlink" Target="https://gp-patient.co.uk/analysistool" TargetMode="External"/></Relationships>
</file>

<file path=ppt/slides/_rels/slide56.xml.rels><?xml version="1.0" encoding="UTF-8" standalone="yes"?>
<Relationships xmlns="http://schemas.openxmlformats.org/package/2006/relationships"><Relationship Id="rId3" Type="http://schemas.openxmlformats.org/officeDocument/2006/relationships/chart" Target="../charts/chart64.xml"/><Relationship Id="rId2" Type="http://schemas.openxmlformats.org/officeDocument/2006/relationships/notesSlide" Target="../notesSlides/notesSlide44.xml"/><Relationship Id="rId1" Type="http://schemas.openxmlformats.org/officeDocument/2006/relationships/slideLayout" Target="../slideLayouts/slideLayout8.xml"/><Relationship Id="rId5" Type="http://schemas.openxmlformats.org/officeDocument/2006/relationships/slide" Target="slide2.xml"/><Relationship Id="rId4" Type="http://schemas.openxmlformats.org/officeDocument/2006/relationships/hyperlink" Target="https://gp-patient.co.uk/analysistool" TargetMode="External"/></Relationships>
</file>

<file path=ppt/slides/_rels/slide57.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51.xml"/></Relationships>
</file>

<file path=ppt/slides/_rels/slide58.xml.rels><?xml version="1.0" encoding="UTF-8" standalone="yes"?>
<Relationships xmlns="http://schemas.openxmlformats.org/package/2006/relationships"><Relationship Id="rId3" Type="http://schemas.openxmlformats.org/officeDocument/2006/relationships/chart" Target="../charts/chart65.xml"/><Relationship Id="rId2" Type="http://schemas.openxmlformats.org/officeDocument/2006/relationships/notesSlide" Target="../notesSlides/notesSlide45.xml"/><Relationship Id="rId1" Type="http://schemas.openxmlformats.org/officeDocument/2006/relationships/slideLayout" Target="../slideLayouts/slideLayout8.xml"/><Relationship Id="rId4" Type="http://schemas.openxmlformats.org/officeDocument/2006/relationships/slide" Target="slide2.xml"/></Relationships>
</file>

<file path=ppt/slides/_rels/slide59.xml.rels><?xml version="1.0" encoding="UTF-8" standalone="yes"?>
<Relationships xmlns="http://schemas.openxmlformats.org/package/2006/relationships"><Relationship Id="rId3" Type="http://schemas.openxmlformats.org/officeDocument/2006/relationships/chart" Target="../charts/chart66.xml"/><Relationship Id="rId2" Type="http://schemas.openxmlformats.org/officeDocument/2006/relationships/notesSlide" Target="../notesSlides/notesSlide46.xml"/><Relationship Id="rId1" Type="http://schemas.openxmlformats.org/officeDocument/2006/relationships/slideLayout" Target="../slideLayouts/slideLayout8.xml"/><Relationship Id="rId4" Type="http://schemas.openxmlformats.org/officeDocument/2006/relationships/chart" Target="../charts/chart67.xml"/></Relationships>
</file>

<file path=ppt/slides/_rels/slide6.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51.xml"/></Relationships>
</file>

<file path=ppt/slides/_rels/slide60.xml.rels><?xml version="1.0" encoding="UTF-8" standalone="yes"?>
<Relationships xmlns="http://schemas.openxmlformats.org/package/2006/relationships"><Relationship Id="rId3" Type="http://schemas.openxmlformats.org/officeDocument/2006/relationships/chart" Target="../charts/chart68.xml"/><Relationship Id="rId2" Type="http://schemas.openxmlformats.org/officeDocument/2006/relationships/notesSlide" Target="../notesSlides/notesSlide47.xml"/><Relationship Id="rId1" Type="http://schemas.openxmlformats.org/officeDocument/2006/relationships/slideLayout" Target="../slideLayouts/slideLayout52.xml"/><Relationship Id="rId6" Type="http://schemas.openxmlformats.org/officeDocument/2006/relationships/chart" Target="../charts/chart69.xml"/><Relationship Id="rId5" Type="http://schemas.openxmlformats.org/officeDocument/2006/relationships/slide" Target="slide2.xml"/><Relationship Id="rId4" Type="http://schemas.openxmlformats.org/officeDocument/2006/relationships/image" Target="../media/image37.svg"/></Relationships>
</file>

<file path=ppt/slides/_rels/slide61.xml.rels><?xml version="1.0" encoding="UTF-8" standalone="yes"?>
<Relationships xmlns="http://schemas.openxmlformats.org/package/2006/relationships"><Relationship Id="rId3" Type="http://schemas.openxmlformats.org/officeDocument/2006/relationships/chart" Target="../charts/chart70.xml"/><Relationship Id="rId2" Type="http://schemas.openxmlformats.org/officeDocument/2006/relationships/notesSlide" Target="../notesSlides/notesSlide48.xml"/><Relationship Id="rId1" Type="http://schemas.openxmlformats.org/officeDocument/2006/relationships/slideLayout" Target="../slideLayouts/slideLayout52.xml"/><Relationship Id="rId6" Type="http://schemas.openxmlformats.org/officeDocument/2006/relationships/chart" Target="../charts/chart71.xml"/><Relationship Id="rId5" Type="http://schemas.openxmlformats.org/officeDocument/2006/relationships/slide" Target="slide2.xml"/><Relationship Id="rId4" Type="http://schemas.openxmlformats.org/officeDocument/2006/relationships/image" Target="../media/image38.svg"/></Relationships>
</file>

<file path=ppt/slides/_rels/slide62.xml.rels><?xml version="1.0" encoding="UTF-8" standalone="yes"?>
<Relationships xmlns="http://schemas.openxmlformats.org/package/2006/relationships"><Relationship Id="rId3" Type="http://schemas.openxmlformats.org/officeDocument/2006/relationships/chart" Target="../charts/chart72.xml"/><Relationship Id="rId2" Type="http://schemas.openxmlformats.org/officeDocument/2006/relationships/notesSlide" Target="../notesSlides/notesSlide49.xml"/><Relationship Id="rId1" Type="http://schemas.openxmlformats.org/officeDocument/2006/relationships/slideLayout" Target="../slideLayouts/slideLayout8.xml"/><Relationship Id="rId4" Type="http://schemas.openxmlformats.org/officeDocument/2006/relationships/slide" Target="slide2.xml"/></Relationships>
</file>

<file path=ppt/slides/_rels/slide63.xml.rels><?xml version="1.0" encoding="UTF-8" standalone="yes"?>
<Relationships xmlns="http://schemas.openxmlformats.org/package/2006/relationships"><Relationship Id="rId3" Type="http://schemas.openxmlformats.org/officeDocument/2006/relationships/chart" Target="../charts/chart73.xml"/><Relationship Id="rId2" Type="http://schemas.openxmlformats.org/officeDocument/2006/relationships/notesSlide" Target="../notesSlides/notesSlide50.xml"/><Relationship Id="rId1" Type="http://schemas.openxmlformats.org/officeDocument/2006/relationships/slideLayout" Target="../slideLayouts/slideLayout52.xml"/><Relationship Id="rId6" Type="http://schemas.openxmlformats.org/officeDocument/2006/relationships/chart" Target="../charts/chart74.xml"/><Relationship Id="rId5" Type="http://schemas.openxmlformats.org/officeDocument/2006/relationships/slide" Target="slide2.xml"/><Relationship Id="rId4" Type="http://schemas.openxmlformats.org/officeDocument/2006/relationships/image" Target="../media/image37.svg"/></Relationships>
</file>

<file path=ppt/slides/_rels/slide64.xml.rels><?xml version="1.0" encoding="UTF-8" standalone="yes"?>
<Relationships xmlns="http://schemas.openxmlformats.org/package/2006/relationships"><Relationship Id="rId3" Type="http://schemas.openxmlformats.org/officeDocument/2006/relationships/chart" Target="../charts/chart75.xml"/><Relationship Id="rId7" Type="http://schemas.openxmlformats.org/officeDocument/2006/relationships/slide" Target="slide2.xml"/><Relationship Id="rId2" Type="http://schemas.openxmlformats.org/officeDocument/2006/relationships/notesSlide" Target="../notesSlides/notesSlide51.xml"/><Relationship Id="rId1" Type="http://schemas.openxmlformats.org/officeDocument/2006/relationships/slideLayout" Target="../slideLayouts/slideLayout8.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chart" Target="../charts/chart76.xml"/></Relationships>
</file>

<file path=ppt/slides/_rels/slide65.xml.rels><?xml version="1.0" encoding="UTF-8" standalone="yes"?>
<Relationships xmlns="http://schemas.openxmlformats.org/package/2006/relationships"><Relationship Id="rId3" Type="http://schemas.openxmlformats.org/officeDocument/2006/relationships/chart" Target="../charts/chart77.xml"/><Relationship Id="rId2" Type="http://schemas.openxmlformats.org/officeDocument/2006/relationships/notesSlide" Target="../notesSlides/notesSlide52.xml"/><Relationship Id="rId1" Type="http://schemas.openxmlformats.org/officeDocument/2006/relationships/slideLayout" Target="../slideLayouts/slideLayout8.xml"/><Relationship Id="rId4" Type="http://schemas.openxmlformats.org/officeDocument/2006/relationships/slide" Target="slide2.xml"/></Relationships>
</file>

<file path=ppt/slides/_rels/slide66.xml.rels><?xml version="1.0" encoding="UTF-8" standalone="yes"?>
<Relationships xmlns="http://schemas.openxmlformats.org/package/2006/relationships"><Relationship Id="rId3" Type="http://schemas.openxmlformats.org/officeDocument/2006/relationships/chart" Target="../charts/chart78.xml"/><Relationship Id="rId2" Type="http://schemas.openxmlformats.org/officeDocument/2006/relationships/notesSlide" Target="../notesSlides/notesSlide53.xml"/><Relationship Id="rId1" Type="http://schemas.openxmlformats.org/officeDocument/2006/relationships/slideLayout" Target="../slideLayouts/slideLayout52.xml"/><Relationship Id="rId4" Type="http://schemas.openxmlformats.org/officeDocument/2006/relationships/slide" Target="slide2.xml"/></Relationships>
</file>

<file path=ppt/slides/_rels/slide67.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51.xml"/></Relationships>
</file>

<file path=ppt/slides/_rels/slide68.xml.rels><?xml version="1.0" encoding="UTF-8" standalone="yes"?>
<Relationships xmlns="http://schemas.openxmlformats.org/package/2006/relationships"><Relationship Id="rId3" Type="http://schemas.openxmlformats.org/officeDocument/2006/relationships/chart" Target="../charts/chart79.xml"/><Relationship Id="rId2" Type="http://schemas.openxmlformats.org/officeDocument/2006/relationships/notesSlide" Target="../notesSlides/notesSlide54.xml"/><Relationship Id="rId1" Type="http://schemas.openxmlformats.org/officeDocument/2006/relationships/slideLayout" Target="../slideLayouts/slideLayout52.xml"/><Relationship Id="rId6" Type="http://schemas.openxmlformats.org/officeDocument/2006/relationships/chart" Target="../charts/chart80.xml"/><Relationship Id="rId5" Type="http://schemas.openxmlformats.org/officeDocument/2006/relationships/slide" Target="slide2.xml"/><Relationship Id="rId4" Type="http://schemas.openxmlformats.org/officeDocument/2006/relationships/image" Target="../media/image24.svg"/></Relationships>
</file>

<file path=ppt/slides/_rels/slide69.xml.rels><?xml version="1.0" encoding="UTF-8" standalone="yes"?>
<Relationships xmlns="http://schemas.openxmlformats.org/package/2006/relationships"><Relationship Id="rId3" Type="http://schemas.openxmlformats.org/officeDocument/2006/relationships/chart" Target="../charts/chart81.xml"/><Relationship Id="rId2" Type="http://schemas.openxmlformats.org/officeDocument/2006/relationships/notesSlide" Target="../notesSlides/notesSlide55.xml"/><Relationship Id="rId1" Type="http://schemas.openxmlformats.org/officeDocument/2006/relationships/slideLayout" Target="../slideLayouts/slideLayout8.xml"/><Relationship Id="rId4" Type="http://schemas.openxmlformats.org/officeDocument/2006/relationships/slide" Target="slide2.xml"/></Relationships>
</file>

<file path=ppt/slides/_rels/slide7.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image" Target="../media/image4.svg"/><Relationship Id="rId1" Type="http://schemas.openxmlformats.org/officeDocument/2006/relationships/slideLayout" Target="../slideLayouts/slideLayout159.xml"/><Relationship Id="rId6" Type="http://schemas.openxmlformats.org/officeDocument/2006/relationships/image" Target="../media/image8.svg"/><Relationship Id="rId5" Type="http://schemas.openxmlformats.org/officeDocument/2006/relationships/image" Target="../media/image7.sv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svg"/></Relationships>
</file>

<file path=ppt/slides/_rels/slide7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56.xml"/><Relationship Id="rId1" Type="http://schemas.openxmlformats.org/officeDocument/2006/relationships/slideLayout" Target="../slideLayouts/slideLayout8.xml"/><Relationship Id="rId4" Type="http://schemas.openxmlformats.org/officeDocument/2006/relationships/chart" Target="../charts/chart82.xml"/></Relationships>
</file>

<file path=ppt/slides/_rels/slide71.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51.xml"/></Relationships>
</file>

<file path=ppt/slides/_rels/slide72.xml.rels><?xml version="1.0" encoding="UTF-8" standalone="yes"?>
<Relationships xmlns="http://schemas.openxmlformats.org/package/2006/relationships"><Relationship Id="rId3" Type="http://schemas.openxmlformats.org/officeDocument/2006/relationships/chart" Target="../charts/chart83.xml"/><Relationship Id="rId2" Type="http://schemas.openxmlformats.org/officeDocument/2006/relationships/notesSlide" Target="../notesSlides/notesSlide57.xml"/><Relationship Id="rId1" Type="http://schemas.openxmlformats.org/officeDocument/2006/relationships/slideLayout" Target="../slideLayouts/slideLayout52.xml"/><Relationship Id="rId6" Type="http://schemas.openxmlformats.org/officeDocument/2006/relationships/chart" Target="../charts/chart84.xml"/><Relationship Id="rId5" Type="http://schemas.openxmlformats.org/officeDocument/2006/relationships/slide" Target="slide2.xml"/><Relationship Id="rId4" Type="http://schemas.openxmlformats.org/officeDocument/2006/relationships/image" Target="../media/image24.svg"/></Relationships>
</file>

<file path=ppt/slides/_rels/slide73.xml.rels><?xml version="1.0" encoding="UTF-8" standalone="yes"?>
<Relationships xmlns="http://schemas.openxmlformats.org/package/2006/relationships"><Relationship Id="rId3" Type="http://schemas.openxmlformats.org/officeDocument/2006/relationships/chart" Target="../charts/chart85.xml"/><Relationship Id="rId2" Type="http://schemas.openxmlformats.org/officeDocument/2006/relationships/notesSlide" Target="../notesSlides/notesSlide58.xml"/><Relationship Id="rId1" Type="http://schemas.openxmlformats.org/officeDocument/2006/relationships/slideLayout" Target="../slideLayouts/slideLayout8.xml"/><Relationship Id="rId4" Type="http://schemas.openxmlformats.org/officeDocument/2006/relationships/slide" Target="slide2.xml"/></Relationships>
</file>

<file path=ppt/slides/_rels/slide74.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51.xml"/></Relationships>
</file>

<file path=ppt/slides/_rels/slide75.xml.rels><?xml version="1.0" encoding="UTF-8" standalone="yes"?>
<Relationships xmlns="http://schemas.openxmlformats.org/package/2006/relationships"><Relationship Id="rId3" Type="http://schemas.openxmlformats.org/officeDocument/2006/relationships/chart" Target="../charts/chart86.xml"/><Relationship Id="rId2" Type="http://schemas.openxmlformats.org/officeDocument/2006/relationships/notesSlide" Target="../notesSlides/notesSlide59.xml"/><Relationship Id="rId1" Type="http://schemas.openxmlformats.org/officeDocument/2006/relationships/slideLayout" Target="../slideLayouts/slideLayout52.xml"/><Relationship Id="rId6" Type="http://schemas.openxmlformats.org/officeDocument/2006/relationships/chart" Target="../charts/chart87.xml"/><Relationship Id="rId5" Type="http://schemas.openxmlformats.org/officeDocument/2006/relationships/slide" Target="slide2.xml"/><Relationship Id="rId4" Type="http://schemas.openxmlformats.org/officeDocument/2006/relationships/image" Target="../media/image24.svg"/></Relationships>
</file>

<file path=ppt/slides/_rels/slide76.xml.rels><?xml version="1.0" encoding="UTF-8" standalone="yes"?>
<Relationships xmlns="http://schemas.openxmlformats.org/package/2006/relationships"><Relationship Id="rId3" Type="http://schemas.openxmlformats.org/officeDocument/2006/relationships/chart" Target="../charts/chart88.xml"/><Relationship Id="rId2" Type="http://schemas.openxmlformats.org/officeDocument/2006/relationships/notesSlide" Target="../notesSlides/notesSlide60.xml"/><Relationship Id="rId1" Type="http://schemas.openxmlformats.org/officeDocument/2006/relationships/slideLayout" Target="../slideLayouts/slideLayout8.xml"/><Relationship Id="rId4" Type="http://schemas.openxmlformats.org/officeDocument/2006/relationships/slide" Target="slide2.xml"/></Relationships>
</file>

<file path=ppt/slides/_rels/slide7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61.xml"/><Relationship Id="rId1" Type="http://schemas.openxmlformats.org/officeDocument/2006/relationships/slideLayout" Target="../slideLayouts/slideLayout8.xml"/><Relationship Id="rId4" Type="http://schemas.openxmlformats.org/officeDocument/2006/relationships/chart" Target="../charts/chart89.xml"/></Relationships>
</file>

<file path=ppt/slides/_rels/slide78.xml.rels><?xml version="1.0" encoding="UTF-8" standalone="yes"?>
<Relationships xmlns="http://schemas.openxmlformats.org/package/2006/relationships"><Relationship Id="rId3" Type="http://schemas.openxmlformats.org/officeDocument/2006/relationships/chart" Target="../charts/chart90.xml"/><Relationship Id="rId2" Type="http://schemas.openxmlformats.org/officeDocument/2006/relationships/notesSlide" Target="../notesSlides/notesSlide62.xml"/><Relationship Id="rId1" Type="http://schemas.openxmlformats.org/officeDocument/2006/relationships/slideLayout" Target="../slideLayouts/slideLayout8.xml"/><Relationship Id="rId4" Type="http://schemas.openxmlformats.org/officeDocument/2006/relationships/slide" Target="slide2.xml"/></Relationships>
</file>

<file path=ppt/slides/_rels/slide79.xml.rels><?xml version="1.0" encoding="UTF-8" standalone="yes"?>
<Relationships xmlns="http://schemas.openxmlformats.org/package/2006/relationships"><Relationship Id="rId3" Type="http://schemas.openxmlformats.org/officeDocument/2006/relationships/chart" Target="../charts/chart91.xml"/><Relationship Id="rId2" Type="http://schemas.openxmlformats.org/officeDocument/2006/relationships/notesSlide" Target="../notesSlides/notesSlide63.xml"/><Relationship Id="rId1" Type="http://schemas.openxmlformats.org/officeDocument/2006/relationships/slideLayout" Target="../slideLayouts/slideLayout8.xml"/><Relationship Id="rId4" Type="http://schemas.openxmlformats.org/officeDocument/2006/relationships/slide" Target="slide2.xml"/></Relationships>
</file>

<file path=ppt/slides/_rels/slide8.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23.svg"/><Relationship Id="rId3" Type="http://schemas.openxmlformats.org/officeDocument/2006/relationships/image" Target="../media/image14.svg"/><Relationship Id="rId7" Type="http://schemas.openxmlformats.org/officeDocument/2006/relationships/image" Target="../media/image18.svg"/><Relationship Id="rId12" Type="http://schemas.openxmlformats.org/officeDocument/2006/relationships/image" Target="../media/image22.svg"/><Relationship Id="rId2" Type="http://schemas.openxmlformats.org/officeDocument/2006/relationships/image" Target="../media/image13.svg"/><Relationship Id="rId1" Type="http://schemas.openxmlformats.org/officeDocument/2006/relationships/slideLayout" Target="../slideLayouts/slideLayout159.xml"/><Relationship Id="rId6" Type="http://schemas.openxmlformats.org/officeDocument/2006/relationships/image" Target="../media/image17.svg"/><Relationship Id="rId11" Type="http://schemas.openxmlformats.org/officeDocument/2006/relationships/image" Target="../media/image12.svg"/><Relationship Id="rId5" Type="http://schemas.openxmlformats.org/officeDocument/2006/relationships/image" Target="../media/image16.svg"/><Relationship Id="rId10" Type="http://schemas.openxmlformats.org/officeDocument/2006/relationships/image" Target="../media/image21.svg"/><Relationship Id="rId4" Type="http://schemas.openxmlformats.org/officeDocument/2006/relationships/image" Target="../media/image15.svg"/><Relationship Id="rId9" Type="http://schemas.openxmlformats.org/officeDocument/2006/relationships/image" Target="../media/image20.svg"/></Relationships>
</file>

<file path=ppt/slides/_rels/slide8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64.xml"/><Relationship Id="rId1" Type="http://schemas.openxmlformats.org/officeDocument/2006/relationships/slideLayout" Target="../slideLayouts/slideLayout51.xml"/></Relationships>
</file>

<file path=ppt/slides/_rels/slide81.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5.png"/><Relationship Id="rId3" Type="http://schemas.openxmlformats.org/officeDocument/2006/relationships/hyperlink" Target="https://www.gp-patient.co.uk/surveysandreports" TargetMode="External"/><Relationship Id="rId7" Type="http://schemas.microsoft.com/office/2007/relationships/hdphoto" Target="../media/hdphoto1.wdp"/><Relationship Id="rId12" Type="http://schemas.openxmlformats.org/officeDocument/2006/relationships/image" Target="../media/image44.png"/><Relationship Id="rId2" Type="http://schemas.openxmlformats.org/officeDocument/2006/relationships/hyperlink" Target="https://www.england.nhs.uk/about/equality/equality-hub/patient-equalities-programme/equality-frameworks-and-information-standards/accessibleinfo/" TargetMode="External"/><Relationship Id="rId16" Type="http://schemas.microsoft.com/office/2007/relationships/hdphoto" Target="../media/hdphoto5.wdp"/><Relationship Id="rId1" Type="http://schemas.openxmlformats.org/officeDocument/2006/relationships/slideLayout" Target="../slideLayouts/slideLayout53.xml"/><Relationship Id="rId6" Type="http://schemas.openxmlformats.org/officeDocument/2006/relationships/image" Target="../media/image41.png"/><Relationship Id="rId11" Type="http://schemas.microsoft.com/office/2007/relationships/hdphoto" Target="../media/hdphoto3.wdp"/><Relationship Id="rId5" Type="http://schemas.openxmlformats.org/officeDocument/2006/relationships/slide" Target="slide2.xml"/><Relationship Id="rId15" Type="http://schemas.openxmlformats.org/officeDocument/2006/relationships/image" Target="../media/image46.png"/><Relationship Id="rId10" Type="http://schemas.openxmlformats.org/officeDocument/2006/relationships/image" Target="../media/image43.png"/><Relationship Id="rId4" Type="http://schemas.openxmlformats.org/officeDocument/2006/relationships/hyperlink" Target="mailto:gppatientsurvey@ipsos.com" TargetMode="External"/><Relationship Id="rId9" Type="http://schemas.microsoft.com/office/2007/relationships/hdphoto" Target="../media/hdphoto2.wdp"/><Relationship Id="rId14" Type="http://schemas.microsoft.com/office/2007/relationships/hdphoto" Target="../media/hdphoto4.wdp"/></Relationships>
</file>

<file path=ppt/slides/_rels/slide82.xml.rels><?xml version="1.0" encoding="UTF-8" standalone="yes"?>
<Relationships xmlns="http://schemas.openxmlformats.org/package/2006/relationships"><Relationship Id="rId3" Type="http://schemas.openxmlformats.org/officeDocument/2006/relationships/chart" Target="../charts/chart92.xml"/><Relationship Id="rId2" Type="http://schemas.openxmlformats.org/officeDocument/2006/relationships/notesSlide" Target="../notesSlides/notesSlide65.xml"/><Relationship Id="rId1" Type="http://schemas.openxmlformats.org/officeDocument/2006/relationships/slideLayout" Target="../slideLayouts/slideLayout8.xml"/><Relationship Id="rId6" Type="http://schemas.openxmlformats.org/officeDocument/2006/relationships/image" Target="../media/image48.svg"/><Relationship Id="rId5" Type="http://schemas.openxmlformats.org/officeDocument/2006/relationships/chart" Target="../charts/chart93.xml"/><Relationship Id="rId4" Type="http://schemas.openxmlformats.org/officeDocument/2006/relationships/image" Target="../media/image47.svg"/></Relationships>
</file>

<file path=ppt/slides/_rels/slide83.xml.rels><?xml version="1.0" encoding="UTF-8" standalone="yes"?>
<Relationships xmlns="http://schemas.openxmlformats.org/package/2006/relationships"><Relationship Id="rId3" Type="http://schemas.openxmlformats.org/officeDocument/2006/relationships/chart" Target="../charts/chart94.xml"/><Relationship Id="rId2" Type="http://schemas.openxmlformats.org/officeDocument/2006/relationships/notesSlide" Target="../notesSlides/notesSlide66.xml"/><Relationship Id="rId1" Type="http://schemas.openxmlformats.org/officeDocument/2006/relationships/slideLayout" Target="../slideLayouts/slideLayout8.xml"/><Relationship Id="rId5" Type="http://schemas.openxmlformats.org/officeDocument/2006/relationships/chart" Target="../charts/chart95.xml"/><Relationship Id="rId4" Type="http://schemas.openxmlformats.org/officeDocument/2006/relationships/image" Target="../media/image49.svg"/></Relationships>
</file>

<file path=ppt/slides/_rels/slide84.xml.rels><?xml version="1.0" encoding="UTF-8" standalone="yes"?>
<Relationships xmlns="http://schemas.openxmlformats.org/package/2006/relationships"><Relationship Id="rId3" Type="http://schemas.openxmlformats.org/officeDocument/2006/relationships/chart" Target="../charts/chart96.xml"/><Relationship Id="rId2" Type="http://schemas.openxmlformats.org/officeDocument/2006/relationships/notesSlide" Target="../notesSlides/notesSlide67.xml"/><Relationship Id="rId1" Type="http://schemas.openxmlformats.org/officeDocument/2006/relationships/slideLayout" Target="../slideLayouts/slideLayout8.xml"/><Relationship Id="rId4" Type="http://schemas.openxmlformats.org/officeDocument/2006/relationships/slide" Target="slide84.xml"/></Relationships>
</file>

<file path=ppt/slides/_rels/slide85.xml.rels><?xml version="1.0" encoding="UTF-8" standalone="yes"?>
<Relationships xmlns="http://schemas.openxmlformats.org/package/2006/relationships"><Relationship Id="rId3" Type="http://schemas.openxmlformats.org/officeDocument/2006/relationships/hyperlink" Target="https://gp-patient.co.uk/surveysandreports" TargetMode="External"/><Relationship Id="rId2" Type="http://schemas.openxmlformats.org/officeDocument/2006/relationships/image" Target="../media/image3.emf"/><Relationship Id="rId1" Type="http://schemas.openxmlformats.org/officeDocument/2006/relationships/slideLayout" Target="../slideLayouts/slideLayout50.xml"/><Relationship Id="rId6" Type="http://schemas.openxmlformats.org/officeDocument/2006/relationships/hyperlink" Target="https://www.gp-patient.co.uk/faq" TargetMode="External"/><Relationship Id="rId5" Type="http://schemas.openxmlformats.org/officeDocument/2006/relationships/hyperlink" Target="https://gp-patient.co.uk/analysistool" TargetMode="External"/><Relationship Id="rId4" Type="http://schemas.openxmlformats.org/officeDocument/2006/relationships/hyperlink" Target="https://www.gp-patient.co.uk/surveysandreports"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P Patient Survey">
            <a:extLst>
              <a:ext uri="{FF2B5EF4-FFF2-40B4-BE49-F238E27FC236}">
                <a16:creationId xmlns:a16="http://schemas.microsoft.com/office/drawing/2014/main" id="{02B48012-465C-5052-0A79-B79A007DCC7D}"/>
              </a:ext>
              <a:ext uri="{C183D7F6-B498-43B3-948B-1728B52AA6E4}">
                <adec:decorative xmlns:adec="http://schemas.microsoft.com/office/drawing/2017/decorative" val="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8137" y="1362997"/>
            <a:ext cx="8315725" cy="1336702"/>
          </a:xfrm>
          <a:prstGeom prst="rect">
            <a:avLst/>
          </a:prstGeom>
        </p:spPr>
      </p:pic>
      <p:sp>
        <p:nvSpPr>
          <p:cNvPr id="4" name="Text Placeholder 2">
            <a:extLst>
              <a:ext uri="{FF2B5EF4-FFF2-40B4-BE49-F238E27FC236}">
                <a16:creationId xmlns:a16="http://schemas.microsoft.com/office/drawing/2014/main" id="{49993D81-C780-61D5-FDCD-EA432A1491C0}"/>
              </a:ext>
            </a:extLst>
          </p:cNvPr>
          <p:cNvSpPr txBox="1">
            <a:spLocks noGrp="1"/>
          </p:cNvSpPr>
          <p:nvPr>
            <p:ph type="title" idx="4294967295"/>
          </p:nvPr>
        </p:nvSpPr>
        <p:spPr bwMode="gray">
          <a:xfrm>
            <a:off x="4655673" y="3523326"/>
            <a:ext cx="2427716" cy="436786"/>
          </a:xfrm>
          <a:prstGeom prst="rect">
            <a:avLst/>
          </a:prstGeom>
          <a:noFill/>
          <a:ln>
            <a:noFill/>
            <a:prstDash/>
          </a:ln>
          <a:effectLst/>
        </p:spPr>
        <p:txBody>
          <a:bodyPr rot="0" spcFirstLastPara="0" vertOverflow="overflow" horzOverflow="overflow" vert="horz" wrap="none" lIns="0" tIns="0" rIns="0" bIns="0" numCol="1" spcCol="0" rtlCol="0" fromWordArt="0" anchor="b" anchorCtr="0" forceAA="0" compatLnSpc="1">
            <a:prstTxWarp prst="textNoShape">
              <a:avLst/>
            </a:prstTxWarp>
            <a:spAutoFit/>
          </a:bodyPr>
          <a:lstStyle>
            <a:lvl1pPr marL="0" indent="0" algn="l" defTabSz="914400" rtl="0" eaLnBrk="1" latinLnBrk="0" hangingPunct="1">
              <a:lnSpc>
                <a:spcPct val="110000"/>
              </a:lnSpc>
              <a:spcBef>
                <a:spcPts val="600"/>
              </a:spcBef>
              <a:spcAft>
                <a:spcPts val="600"/>
              </a:spcAft>
              <a:buClr>
                <a:schemeClr val="bg2"/>
              </a:buClr>
              <a:buFontTx/>
              <a:buNone/>
              <a:defRPr lang="en-US" sz="3600" b="1" kern="1200" dirty="0" smtClean="0">
                <a:solidFill>
                  <a:schemeClr val="bg1"/>
                </a:solidFill>
                <a:latin typeface="+mj-lt"/>
                <a:ea typeface="+mn-ea"/>
                <a:cs typeface="+mn-cs"/>
              </a:defRPr>
            </a:lvl1pPr>
            <a:lvl2pPr marL="742950" indent="-285750" algn="l" defTabSz="914400" rtl="0" eaLnBrk="1" latinLnBrk="0" hangingPunct="1">
              <a:lnSpc>
                <a:spcPct val="110000"/>
              </a:lnSpc>
              <a:spcBef>
                <a:spcPts val="600"/>
              </a:spcBef>
              <a:spcAft>
                <a:spcPts val="600"/>
              </a:spcAft>
              <a:buClr>
                <a:schemeClr val="bg2"/>
              </a:buClr>
              <a:buFont typeface="Geomanist Light" pitchFamily="50"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600"/>
              </a:spcBef>
              <a:spcAft>
                <a:spcPts val="600"/>
              </a:spcAft>
              <a:buClr>
                <a:schemeClr val="bg2"/>
              </a:buClr>
              <a:buFont typeface="Geomanist Light" pitchFamily="50"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600"/>
              </a:spcBef>
              <a:spcAft>
                <a:spcPts val="600"/>
              </a:spcAft>
              <a:buClr>
                <a:schemeClr val="bg2"/>
              </a:buClr>
              <a:buFont typeface="Geomanist Light" pitchFamily="50"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600"/>
              </a:spcBef>
              <a:spcAft>
                <a:spcPts val="600"/>
              </a:spcAft>
              <a:buClr>
                <a:schemeClr val="bg2"/>
              </a:buClr>
              <a:buFont typeface="Geomanist Light" pitchFamily="50"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10000"/>
              </a:lnSpc>
              <a:spcBef>
                <a:spcPts val="600"/>
              </a:spcBef>
              <a:spcAft>
                <a:spcPts val="600"/>
              </a:spcAft>
              <a:buClr>
                <a:srgbClr val="5BC5F1"/>
              </a:buClr>
              <a:buSzTx/>
              <a:buFontTx/>
              <a:buNone/>
              <a:tabLst/>
              <a:defRPr/>
            </a:pPr>
            <a:r>
              <a:rPr kumimoji="0" lang="en-GB" sz="2800" b="0" i="0" u="none" strike="noStrike" kern="1200" cap="none" spc="0" normalizeH="0" baseline="0" noProof="0" dirty="0">
                <a:ln>
                  <a:noFill/>
                </a:ln>
                <a:solidFill>
                  <a:sysClr val="window" lastClr="FFFFFF"/>
                </a:solidFill>
                <a:effectLst/>
                <a:uLnTx/>
                <a:uFillTx/>
                <a:latin typeface="+mn-lt"/>
                <a:ea typeface="+mn-ea"/>
                <a:cs typeface="+mn-cs"/>
              </a:rPr>
              <a:t>National report</a:t>
            </a:r>
          </a:p>
        </p:txBody>
      </p:sp>
      <p:sp>
        <p:nvSpPr>
          <p:cNvPr id="3" name="Text Placeholder 9">
            <a:extLst>
              <a:ext uri="{FF2B5EF4-FFF2-40B4-BE49-F238E27FC236}">
                <a16:creationId xmlns:a16="http://schemas.microsoft.com/office/drawing/2014/main" id="{883CE8FE-F1C2-6B52-2030-DFF5DA165962}"/>
              </a:ext>
            </a:extLst>
          </p:cNvPr>
          <p:cNvSpPr txBox="1">
            <a:spLocks/>
          </p:cNvSpPr>
          <p:nvPr/>
        </p:nvSpPr>
        <p:spPr bwMode="black">
          <a:xfrm>
            <a:off x="3391970" y="4108617"/>
            <a:ext cx="4955122" cy="463381"/>
          </a:xfrm>
          <a:prstGeom prst="rect">
            <a:avLst/>
          </a:prstGeom>
        </p:spPr>
        <p:txBody>
          <a:bodyPr vert="horz" wrap="square" lIns="0" tIns="0" rIns="0" bIns="0" rtlCol="0">
            <a:noAutofit/>
          </a:bodyPr>
          <a:lstStyle>
            <a:lvl1pPr marL="0" indent="0" algn="l" defTabSz="914400" rtl="0" eaLnBrk="1" latinLnBrk="0" hangingPunct="1">
              <a:lnSpc>
                <a:spcPct val="110000"/>
              </a:lnSpc>
              <a:spcBef>
                <a:spcPts val="1200"/>
              </a:spcBef>
              <a:spcAft>
                <a:spcPts val="600"/>
              </a:spcAft>
              <a:buClr>
                <a:schemeClr val="bg2"/>
              </a:buClr>
              <a:buFont typeface="Wingdings" panose="05000000000000000000" pitchFamily="2" charset="2"/>
              <a:buNone/>
              <a:defRPr sz="1600" kern="1200">
                <a:solidFill>
                  <a:schemeClr val="bg1"/>
                </a:solidFill>
                <a:latin typeface="+mn-lt"/>
                <a:ea typeface="+mn-ea"/>
                <a:cs typeface="+mn-cs"/>
              </a:defRPr>
            </a:lvl1pPr>
            <a:lvl2pPr marL="457200" indent="0" algn="l" defTabSz="914400" rtl="0" eaLnBrk="1" latinLnBrk="0" hangingPunct="1">
              <a:lnSpc>
                <a:spcPct val="110000"/>
              </a:lnSpc>
              <a:spcBef>
                <a:spcPts val="600"/>
              </a:spcBef>
              <a:spcAft>
                <a:spcPts val="600"/>
              </a:spcAft>
              <a:buClr>
                <a:schemeClr val="bg2"/>
              </a:buClr>
              <a:buFont typeface="Geomanist Light" pitchFamily="50" charset="0"/>
              <a:buNone/>
              <a:defRPr sz="2400" kern="1200">
                <a:solidFill>
                  <a:schemeClr val="bg1"/>
                </a:solidFill>
                <a:latin typeface="+mn-lt"/>
                <a:ea typeface="+mn-ea"/>
                <a:cs typeface="+mn-cs"/>
              </a:defRPr>
            </a:lvl2pPr>
            <a:lvl3pPr marL="914400" indent="0" algn="l" defTabSz="914400" rtl="0" eaLnBrk="1" latinLnBrk="0" hangingPunct="1">
              <a:lnSpc>
                <a:spcPct val="110000"/>
              </a:lnSpc>
              <a:spcBef>
                <a:spcPts val="600"/>
              </a:spcBef>
              <a:spcAft>
                <a:spcPts val="600"/>
              </a:spcAft>
              <a:buClr>
                <a:schemeClr val="bg2"/>
              </a:buClr>
              <a:buFont typeface="Geomanist Light" pitchFamily="50" charset="0"/>
              <a:buNone/>
              <a:defRPr sz="2000" kern="1200">
                <a:solidFill>
                  <a:schemeClr val="bg1"/>
                </a:solidFill>
                <a:latin typeface="+mn-lt"/>
                <a:ea typeface="+mn-ea"/>
                <a:cs typeface="+mn-cs"/>
              </a:defRPr>
            </a:lvl3pPr>
            <a:lvl4pPr marL="1371600" indent="0" algn="l" defTabSz="914400" rtl="0" eaLnBrk="1" latinLnBrk="0" hangingPunct="1">
              <a:lnSpc>
                <a:spcPct val="110000"/>
              </a:lnSpc>
              <a:spcBef>
                <a:spcPts val="600"/>
              </a:spcBef>
              <a:spcAft>
                <a:spcPts val="600"/>
              </a:spcAft>
              <a:buClr>
                <a:schemeClr val="bg2"/>
              </a:buClr>
              <a:buFont typeface="Geomanist Light" pitchFamily="50" charset="0"/>
              <a:buNone/>
              <a:defRPr sz="1800" kern="1200">
                <a:solidFill>
                  <a:schemeClr val="bg1"/>
                </a:solidFill>
                <a:latin typeface="+mn-lt"/>
                <a:ea typeface="+mn-ea"/>
                <a:cs typeface="+mn-cs"/>
              </a:defRPr>
            </a:lvl4pPr>
            <a:lvl5pPr marL="1828800" indent="0" algn="l" defTabSz="914400" rtl="0" eaLnBrk="1" latinLnBrk="0" hangingPunct="1">
              <a:lnSpc>
                <a:spcPct val="110000"/>
              </a:lnSpc>
              <a:spcBef>
                <a:spcPts val="600"/>
              </a:spcBef>
              <a:spcAft>
                <a:spcPts val="600"/>
              </a:spcAft>
              <a:buClr>
                <a:schemeClr val="bg2"/>
              </a:buClr>
              <a:buFont typeface="Geomanist Light" pitchFamily="50" charset="0"/>
              <a:buNone/>
              <a:defRPr sz="1800" kern="1200">
                <a:solidFill>
                  <a:schemeClr val="bg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10000"/>
              </a:lnSpc>
              <a:spcBef>
                <a:spcPts val="1200"/>
              </a:spcBef>
              <a:spcAft>
                <a:spcPts val="600"/>
              </a:spcAft>
              <a:buClr>
                <a:srgbClr val="5BC5F1"/>
              </a:buClr>
              <a:buSzTx/>
              <a:buFont typeface="Wingdings" panose="05000000000000000000" pitchFamily="2" charset="2"/>
              <a:buNone/>
              <a:tabLst/>
              <a:defRPr/>
            </a:pPr>
            <a:r>
              <a:rPr kumimoji="0" lang="en-GB" sz="2400" b="1" i="0" u="none" strike="noStrike" kern="1200" cap="none" spc="0" normalizeH="0" baseline="0" noProof="0">
                <a:ln>
                  <a:noFill/>
                </a:ln>
                <a:solidFill>
                  <a:sysClr val="window" lastClr="FFFFFF"/>
                </a:solidFill>
                <a:effectLst/>
                <a:uLnTx/>
                <a:uFillTx/>
                <a:ea typeface="+mn-ea"/>
                <a:cs typeface="+mn-cs"/>
              </a:rPr>
              <a:t>2025 survey</a:t>
            </a:r>
          </a:p>
        </p:txBody>
      </p:sp>
      <p:cxnSp>
        <p:nvCxnSpPr>
          <p:cNvPr id="5" name="Straight Connector 4">
            <a:extLst>
              <a:ext uri="{FF2B5EF4-FFF2-40B4-BE49-F238E27FC236}">
                <a16:creationId xmlns:a16="http://schemas.microsoft.com/office/drawing/2014/main" id="{71CA617B-1916-120F-190D-7B9C25112FA5}"/>
              </a:ext>
              <a:ext uri="{C183D7F6-B498-43B3-948B-1728B52AA6E4}">
                <adec:decorative xmlns:adec="http://schemas.microsoft.com/office/drawing/2017/decorative" val="1"/>
              </a:ext>
            </a:extLst>
          </p:cNvPr>
          <p:cNvCxnSpPr/>
          <p:nvPr/>
        </p:nvCxnSpPr>
        <p:spPr>
          <a:xfrm>
            <a:off x="3810345" y="4010912"/>
            <a:ext cx="4118372" cy="0"/>
          </a:xfrm>
          <a:prstGeom prst="line">
            <a:avLst/>
          </a:prstGeom>
          <a:noFill/>
          <a:ln w="12700" cap="flat" cmpd="sng" algn="ctr">
            <a:solidFill>
              <a:sysClr val="window" lastClr="FFFFFF"/>
            </a:solidFill>
            <a:prstDash val="solid"/>
          </a:ln>
          <a:effectLst/>
        </p:spPr>
      </p:cxnSp>
    </p:spTree>
    <p:extLst>
      <p:ext uri="{BB962C8B-B14F-4D97-AF65-F5344CB8AC3E}">
        <p14:creationId xmlns:p14="http://schemas.microsoft.com/office/powerpoint/2010/main" val="20396621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3B2B1745-B9D4-22BC-9FCF-A9023C2FFAC6}"/>
              </a:ext>
            </a:extLst>
          </p:cNvPr>
          <p:cNvSpPr>
            <a:spLocks noGrp="1"/>
          </p:cNvSpPr>
          <p:nvPr>
            <p:ph type="title"/>
          </p:nvPr>
        </p:nvSpPr>
        <p:spPr>
          <a:xfrm>
            <a:off x="335997" y="182467"/>
            <a:ext cx="2967589" cy="1618508"/>
          </a:xfrm>
        </p:spPr>
        <p:txBody>
          <a:bodyPr/>
          <a:lstStyle/>
          <a:p>
            <a:r>
              <a:rPr lang="en-GB"/>
              <a:t>How did patients describe their overall experience of their GP practice?</a:t>
            </a:r>
          </a:p>
        </p:txBody>
      </p:sp>
      <p:sp>
        <p:nvSpPr>
          <p:cNvPr id="5" name="Commentary">
            <a:extLst>
              <a:ext uri="{FF2B5EF4-FFF2-40B4-BE49-F238E27FC236}">
                <a16:creationId xmlns:a16="http://schemas.microsoft.com/office/drawing/2014/main" id="{C443E82C-37B8-19B2-9A16-85C463D3C16F}"/>
              </a:ext>
            </a:extLst>
          </p:cNvPr>
          <p:cNvSpPr>
            <a:spLocks noGrp="1"/>
          </p:cNvSpPr>
          <p:nvPr>
            <p:ph type="body" sz="quarter" idx="19"/>
          </p:nvPr>
        </p:nvSpPr>
        <p:spPr>
          <a:xfrm>
            <a:off x="3303588" y="180975"/>
            <a:ext cx="8549787" cy="1618508"/>
          </a:xfrm>
        </p:spPr>
        <p:txBody>
          <a:bodyPr numCol="1"/>
          <a:lstStyle/>
          <a:p>
            <a:r>
              <a:rPr lang="en-GB" dirty="0"/>
              <a:t>Three quarters of patients (75.4%) had a good¹ overall experience of their GP practice, with 43.9% describing their experience as ‘very good’. Meanwhile, 11.6% said their experience was poor², with 4.8% describing their experience as ‘very poor’. Another 13.0% of patients said their experience of their GP practice was ‘neither good nor poor’.</a:t>
            </a:r>
          </a:p>
          <a:p>
            <a:r>
              <a:rPr lang="en-GB" dirty="0"/>
              <a:t>There has been a 1.5 percentage point increase in the proportion of patients reporting a good¹ overall experience of their GP practice over the last year (from 73.9% in 2024 to 75.4% in 2025). </a:t>
            </a:r>
          </a:p>
        </p:txBody>
      </p:sp>
      <p:sp>
        <p:nvSpPr>
          <p:cNvPr id="9" name="Question Text #1">
            <a:extLst>
              <a:ext uri="{FF2B5EF4-FFF2-40B4-BE49-F238E27FC236}">
                <a16:creationId xmlns:a16="http://schemas.microsoft.com/office/drawing/2014/main" id="{95FD3EF2-1688-A664-CBE2-F0416D4E7B57}"/>
              </a:ext>
            </a:extLst>
          </p:cNvPr>
          <p:cNvSpPr txBox="1"/>
          <p:nvPr/>
        </p:nvSpPr>
        <p:spPr>
          <a:xfrm>
            <a:off x="333374" y="1808163"/>
            <a:ext cx="11523663" cy="540000"/>
          </a:xfrm>
          <a:prstGeom prst="rect">
            <a:avLst/>
          </a:prstGeom>
          <a:noFill/>
        </p:spPr>
        <p:txBody>
          <a:bodyPr wrap="square" lIns="180000" tIns="18000" rIns="0" bIns="0" rtlCol="0" anchor="ctr">
            <a:noAutofit/>
          </a:bodyPr>
          <a:lstStyle>
            <a:defPPr>
              <a:defRPr lang="fr-FR"/>
            </a:defPPr>
            <a:lvl1pPr>
              <a:lnSpc>
                <a:spcPct val="90000"/>
              </a:lnSpc>
              <a:defRPr sz="1200" b="1">
                <a:solidFill>
                  <a:srgbClr val="231F20"/>
                </a:solidFill>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200" b="1" i="0" u="none" strike="noStrike" kern="1200" cap="none" spc="0" normalizeH="0" baseline="0" noProof="0">
                <a:ln>
                  <a:noFill/>
                </a:ln>
                <a:solidFill>
                  <a:srgbClr val="231F20"/>
                </a:solidFill>
                <a:effectLst/>
                <a:uLnTx/>
                <a:uFillTx/>
                <a:latin typeface="Arial"/>
                <a:ea typeface="+mn-ea"/>
                <a:cs typeface="+mn-cs"/>
              </a:rPr>
              <a:t>Q32. Overall, how would you describe your experience of your GP practice?</a:t>
            </a:r>
          </a:p>
        </p:txBody>
      </p:sp>
      <p:sp>
        <p:nvSpPr>
          <p:cNvPr id="21" name="Base and Footnotes">
            <a:extLst>
              <a:ext uri="{FF2B5EF4-FFF2-40B4-BE49-F238E27FC236}">
                <a16:creationId xmlns:a16="http://schemas.microsoft.com/office/drawing/2014/main" id="{AFE04607-8FAA-D212-6398-041DC57EBD98}"/>
              </a:ext>
            </a:extLst>
          </p:cNvPr>
          <p:cNvSpPr>
            <a:spLocks noGrp="1"/>
          </p:cNvSpPr>
          <p:nvPr>
            <p:ph type="body" sz="quarter" idx="18"/>
          </p:nvPr>
        </p:nvSpPr>
        <p:spPr>
          <a:xfrm>
            <a:off x="333374" y="6149263"/>
            <a:ext cx="11523664" cy="159462"/>
          </a:xfrm>
        </p:spPr>
        <p:txBody>
          <a:bodyPr/>
          <a:lstStyle/>
          <a:p>
            <a:r>
              <a:rPr lang="en-GB"/>
              <a:t>¹Good = ‘very good’ and ‘fairly good’. ²Poor = ‘very poor’ and ‘fairly poor’. Base: asked of all patients: 2025 (699,562), 2024 (693,982).</a:t>
            </a:r>
          </a:p>
        </p:txBody>
      </p:sp>
      <p:sp>
        <p:nvSpPr>
          <p:cNvPr id="4" name="Slide Number">
            <a:extLst>
              <a:ext uri="{FF2B5EF4-FFF2-40B4-BE49-F238E27FC236}">
                <a16:creationId xmlns:a16="http://schemas.microsoft.com/office/drawing/2014/main" id="{A70A6BA7-C1FE-1F00-F594-7D6BCCDC63B6}"/>
              </a:ext>
              <a:ext uri="{C183D7F6-B498-43B3-948B-1728B52AA6E4}">
                <adec:decorative xmlns:adec="http://schemas.microsoft.com/office/drawing/2017/decorative" val="1"/>
              </a:ext>
            </a:extLst>
          </p:cNvPr>
          <p:cNvSpPr>
            <a:spLocks noGrp="1"/>
          </p:cNvSpPr>
          <p:nvPr>
            <p:ph type="sldNum" sz="quarter" idx="4"/>
          </p:nvPr>
        </p:nvSpPr>
        <p:spPr>
          <a:xfrm>
            <a:off x="335999" y="6318000"/>
            <a:ext cx="216000" cy="360000"/>
          </a:xfrm>
        </p:spPr>
        <p:txBody>
          <a:bodyPr/>
          <a:lstStyle/>
          <a:p>
            <a:pPr lvl="0"/>
            <a:fld id="{D61AABEC-672F-4B68-B914-690DA978312C}" type="slidenum">
              <a:rPr lang="en-GB" noProof="0" smtClean="0"/>
              <a:pPr lvl="0"/>
              <a:t>10</a:t>
            </a:fld>
            <a:endParaRPr lang="en-GB" noProof="0"/>
          </a:p>
        </p:txBody>
      </p:sp>
      <p:sp>
        <p:nvSpPr>
          <p:cNvPr id="6" name="Question Marker #1">
            <a:extLst>
              <a:ext uri="{FF2B5EF4-FFF2-40B4-BE49-F238E27FC236}">
                <a16:creationId xmlns:a16="http://schemas.microsoft.com/office/drawing/2014/main" id="{53653D9F-6C7C-B039-C9CB-A27C33EE3BEF}"/>
              </a:ext>
              <a:ext uri="{C183D7F6-B498-43B3-948B-1728B52AA6E4}">
                <adec:decorative xmlns:adec="http://schemas.microsoft.com/office/drawing/2017/decorative" val="1"/>
              </a:ext>
            </a:extLst>
          </p:cNvPr>
          <p:cNvSpPr/>
          <p:nvPr/>
        </p:nvSpPr>
        <p:spPr>
          <a:xfrm>
            <a:off x="333375" y="1898163"/>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19" name="Doughnut Chart">
            <a:extLst>
              <a:ext uri="{FF2B5EF4-FFF2-40B4-BE49-F238E27FC236}">
                <a16:creationId xmlns:a16="http://schemas.microsoft.com/office/drawing/2014/main" id="{BD5C23D3-528E-7952-ADE9-8861EFA3559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40616598"/>
              </p:ext>
            </p:extLst>
          </p:nvPr>
        </p:nvGraphicFramePr>
        <p:xfrm>
          <a:off x="333375" y="2359276"/>
          <a:ext cx="4680000" cy="3779587"/>
        </p:xfrm>
        <a:graphic>
          <a:graphicData uri="http://schemas.openxmlformats.org/drawingml/2006/chart">
            <c:chart xmlns:c="http://schemas.openxmlformats.org/drawingml/2006/chart" xmlns:r="http://schemas.openxmlformats.org/officeDocument/2006/relationships" r:id="rId3"/>
          </a:graphicData>
        </a:graphic>
      </p:graphicFrame>
      <p:cxnSp>
        <p:nvCxnSpPr>
          <p:cNvPr id="23" name="Divider Line">
            <a:extLst>
              <a:ext uri="{FF2B5EF4-FFF2-40B4-BE49-F238E27FC236}">
                <a16:creationId xmlns:a16="http://schemas.microsoft.com/office/drawing/2014/main" id="{1AB184B9-5732-2D3A-02E9-C7E2F28938C0}"/>
              </a:ext>
              <a:ext uri="{C183D7F6-B498-43B3-948B-1728B52AA6E4}">
                <adec:decorative xmlns:adec="http://schemas.microsoft.com/office/drawing/2017/decorative" val="1"/>
              </a:ext>
            </a:extLst>
          </p:cNvPr>
          <p:cNvCxnSpPr>
            <a:cxnSpLocks/>
          </p:cNvCxnSpPr>
          <p:nvPr/>
        </p:nvCxnSpPr>
        <p:spPr>
          <a:xfrm>
            <a:off x="4883391" y="2539040"/>
            <a:ext cx="0" cy="3420000"/>
          </a:xfrm>
          <a:prstGeom prst="line">
            <a:avLst/>
          </a:prstGeom>
          <a:ln w="6350" cap="rnd">
            <a:solidFill>
              <a:srgbClr val="768692"/>
            </a:solidFill>
            <a:prstDash val="sysDot"/>
            <a:round/>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702EA6F9-19FC-CD66-5C19-116B5D8B338D}"/>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12" name="Freeform 110">
              <a:hlinkClick r:id="rId4" action="ppaction://hlinksldjump" tooltip="Main Menu..."/>
              <a:hlinkHover r:id="" action="ppaction://noaction" highlightClick="1"/>
              <a:extLst>
                <a:ext uri="{FF2B5EF4-FFF2-40B4-BE49-F238E27FC236}">
                  <a16:creationId xmlns:a16="http://schemas.microsoft.com/office/drawing/2014/main" id="{B40E8C0E-38A8-740C-C112-DC298088392C}"/>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13" name="Rectangle 12">
              <a:extLst>
                <a:ext uri="{FF2B5EF4-FFF2-40B4-BE49-F238E27FC236}">
                  <a16:creationId xmlns:a16="http://schemas.microsoft.com/office/drawing/2014/main" id="{EDA94D4D-82FF-D3C7-7395-FAD698063DD4}"/>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graphicFrame>
        <p:nvGraphicFramePr>
          <p:cNvPr id="3" name="Line Chart">
            <a:extLst>
              <a:ext uri="{FF2B5EF4-FFF2-40B4-BE49-F238E27FC236}">
                <a16:creationId xmlns:a16="http://schemas.microsoft.com/office/drawing/2014/main" id="{E5F1ADAB-D53B-2F6D-1327-4F9A43F0060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41488754"/>
              </p:ext>
            </p:extLst>
          </p:nvPr>
        </p:nvGraphicFramePr>
        <p:xfrm>
          <a:off x="5013375" y="2359512"/>
          <a:ext cx="6843663" cy="3779057"/>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3014028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11697DA8-7346-1597-B96B-84A6EF18F72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7947" y="1335489"/>
            <a:ext cx="3529584" cy="1682496"/>
          </a:xfrm>
          <a:prstGeom prst="rect">
            <a:avLst/>
          </a:prstGeom>
        </p:spPr>
      </p:pic>
      <p:graphicFrame>
        <p:nvGraphicFramePr>
          <p:cNvPr id="4" name="Doughnut Chart">
            <a:extLst>
              <a:ext uri="{FF2B5EF4-FFF2-40B4-BE49-F238E27FC236}">
                <a16:creationId xmlns:a16="http://schemas.microsoft.com/office/drawing/2014/main" id="{D120E8C9-7BB2-B3CA-1DF8-F071305ABCEB}"/>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730075460"/>
              </p:ext>
            </p:extLst>
          </p:nvPr>
        </p:nvGraphicFramePr>
        <p:xfrm>
          <a:off x="335999" y="3898183"/>
          <a:ext cx="3600000" cy="2160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 name="Doughnut Chart">
            <a:extLst>
              <a:ext uri="{FF2B5EF4-FFF2-40B4-BE49-F238E27FC236}">
                <a16:creationId xmlns:a16="http://schemas.microsoft.com/office/drawing/2014/main" id="{37770726-3550-80AD-E614-EDDF6AAAF443}"/>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453960465"/>
              </p:ext>
            </p:extLst>
          </p:nvPr>
        </p:nvGraphicFramePr>
        <p:xfrm>
          <a:off x="333376" y="2295820"/>
          <a:ext cx="3600000" cy="2160000"/>
        </p:xfrm>
        <a:graphic>
          <a:graphicData uri="http://schemas.openxmlformats.org/drawingml/2006/chart">
            <c:chart xmlns:c="http://schemas.openxmlformats.org/drawingml/2006/chart" xmlns:r="http://schemas.openxmlformats.org/officeDocument/2006/relationships" r:id="rId5"/>
          </a:graphicData>
        </a:graphic>
      </p:graphicFrame>
      <p:sp>
        <p:nvSpPr>
          <p:cNvPr id="44" name="Title #1">
            <a:extLst>
              <a:ext uri="{FF2B5EF4-FFF2-40B4-BE49-F238E27FC236}">
                <a16:creationId xmlns:a16="http://schemas.microsoft.com/office/drawing/2014/main" id="{F107A4B8-539A-A06E-1EC1-4BD94169E22E}"/>
              </a:ext>
            </a:extLst>
          </p:cNvPr>
          <p:cNvSpPr>
            <a:spLocks noGrp="1"/>
          </p:cNvSpPr>
          <p:nvPr>
            <p:ph type="title"/>
          </p:nvPr>
        </p:nvSpPr>
        <p:spPr>
          <a:xfrm>
            <a:off x="336550" y="182563"/>
            <a:ext cx="3598863" cy="1324360"/>
          </a:xfrm>
          <a:noFill/>
        </p:spPr>
        <p:txBody>
          <a:bodyPr/>
          <a:lstStyle/>
          <a:p>
            <a:r>
              <a:rPr lang="en-GB" dirty="0"/>
              <a:t>How did overall experience of GP practice vary between Integrated Care Systems (ICSs)? </a:t>
            </a:r>
          </a:p>
        </p:txBody>
      </p:sp>
      <p:sp>
        <p:nvSpPr>
          <p:cNvPr id="46" name="Commentary #1">
            <a:extLst>
              <a:ext uri="{FF2B5EF4-FFF2-40B4-BE49-F238E27FC236}">
                <a16:creationId xmlns:a16="http://schemas.microsoft.com/office/drawing/2014/main" id="{3A1FDA9B-E440-AC53-B64F-45CC395B8C27}"/>
              </a:ext>
            </a:extLst>
          </p:cNvPr>
          <p:cNvSpPr>
            <a:spLocks noGrp="1"/>
          </p:cNvSpPr>
          <p:nvPr>
            <p:ph type="body" sz="quarter" idx="19"/>
          </p:nvPr>
        </p:nvSpPr>
        <p:spPr>
          <a:xfrm>
            <a:off x="333375" y="1556110"/>
            <a:ext cx="3598863" cy="884070"/>
          </a:xfrm>
        </p:spPr>
        <p:txBody>
          <a:bodyPr bIns="144000">
            <a:spAutoFit/>
          </a:bodyPr>
          <a:lstStyle/>
          <a:p>
            <a:r>
              <a:rPr lang="en-GB" dirty="0"/>
              <a:t>The proportion of patients who reported a good</a:t>
            </a:r>
            <a:r>
              <a:rPr kumimoji="0" lang="en-GB" sz="1200" b="0" i="0" u="none" strike="noStrike" kern="1200" cap="none" spc="0" normalizeH="0" baseline="30000" noProof="0" dirty="0">
                <a:ln>
                  <a:noFill/>
                </a:ln>
                <a:effectLst/>
                <a:uLnTx/>
                <a:uFillTx/>
                <a:latin typeface="Segoe UI"/>
                <a:ea typeface="+mn-ea"/>
                <a:cs typeface="+mn-cs"/>
              </a:rPr>
              <a:t>1</a:t>
            </a:r>
            <a:r>
              <a:rPr lang="en-GB" dirty="0"/>
              <a:t> overall experience of their GP practice varied between ICSs (ranging from 67.3% to 80.9%, a difference of 13.6 percentage points). </a:t>
            </a:r>
          </a:p>
        </p:txBody>
      </p:sp>
      <p:sp>
        <p:nvSpPr>
          <p:cNvPr id="10" name="Question Text #1">
            <a:extLst>
              <a:ext uri="{FF2B5EF4-FFF2-40B4-BE49-F238E27FC236}">
                <a16:creationId xmlns:a16="http://schemas.microsoft.com/office/drawing/2014/main" id="{6FA72164-7755-770A-8919-740D9CA9B161}"/>
              </a:ext>
            </a:extLst>
          </p:cNvPr>
          <p:cNvSpPr txBox="1"/>
          <p:nvPr/>
        </p:nvSpPr>
        <p:spPr>
          <a:xfrm>
            <a:off x="333374" y="2560226"/>
            <a:ext cx="3598863" cy="347957"/>
          </a:xfrm>
          <a:prstGeom prst="rect">
            <a:avLst/>
          </a:prstGeom>
          <a:noFill/>
        </p:spPr>
        <p:txBody>
          <a:bodyPr wrap="square" lIns="360000" tIns="36000" rIns="180000" bIns="144000" rtlCol="0" anchor="t">
            <a:spAutoFit/>
          </a:bodyPr>
          <a:lstStyle>
            <a:defPPr>
              <a:defRPr lang="fr-FR"/>
            </a:defPPr>
            <a:lvl1pPr>
              <a:lnSpc>
                <a:spcPct val="90000"/>
              </a:lnSpc>
              <a:defRPr sz="1200" b="1"/>
            </a:lvl1pPr>
          </a:lstStyle>
          <a:p>
            <a:pPr algn="ctr"/>
            <a:r>
              <a:rPr lang="en-GB" b="0" dirty="0">
                <a:solidFill>
                  <a:schemeClr val="bg1"/>
                </a:solidFill>
              </a:rPr>
              <a:t>ICS range - % </a:t>
            </a:r>
            <a:r>
              <a:rPr lang="en-GB" dirty="0">
                <a:solidFill>
                  <a:schemeClr val="bg1"/>
                </a:solidFill>
              </a:rPr>
              <a:t>Good</a:t>
            </a:r>
            <a:r>
              <a:rPr kumimoji="0" lang="en-GB" sz="1200" b="1" i="0" u="none" strike="noStrike" kern="1200" cap="none" spc="0" normalizeH="0" baseline="30000" noProof="0" dirty="0">
                <a:ln>
                  <a:noFill/>
                </a:ln>
                <a:solidFill>
                  <a:prstClr val="white"/>
                </a:solidFill>
                <a:effectLst/>
                <a:uLnTx/>
                <a:uFillTx/>
                <a:latin typeface="Segoe UI"/>
                <a:ea typeface="+mn-ea"/>
                <a:cs typeface="+mn-cs"/>
              </a:rPr>
              <a:t>1</a:t>
            </a:r>
            <a:endParaRPr lang="en-GB" dirty="0">
              <a:solidFill>
                <a:schemeClr val="bg1"/>
              </a:solidFill>
            </a:endParaRPr>
          </a:p>
        </p:txBody>
      </p:sp>
      <p:graphicFrame>
        <p:nvGraphicFramePr>
          <p:cNvPr id="15" name="Table 14">
            <a:extLst>
              <a:ext uri="{FF2B5EF4-FFF2-40B4-BE49-F238E27FC236}">
                <a16:creationId xmlns:a16="http://schemas.microsoft.com/office/drawing/2014/main" id="{21DC0029-9FA5-40A4-B88A-649B56C8CDA4}"/>
              </a:ext>
            </a:extLst>
          </p:cNvPr>
          <p:cNvGraphicFramePr>
            <a:graphicFrameLocks noGrp="1"/>
          </p:cNvGraphicFramePr>
          <p:nvPr>
            <p:extLst>
              <p:ext uri="{D42A27DB-BD31-4B8C-83A1-F6EECF244321}">
                <p14:modId xmlns:p14="http://schemas.microsoft.com/office/powerpoint/2010/main" val="2500320622"/>
              </p:ext>
            </p:extLst>
          </p:nvPr>
        </p:nvGraphicFramePr>
        <p:xfrm>
          <a:off x="1597914" y="3231566"/>
          <a:ext cx="1069782" cy="640080"/>
        </p:xfrm>
        <a:graphic>
          <a:graphicData uri="http://schemas.openxmlformats.org/drawingml/2006/table">
            <a:tbl>
              <a:tblPr firstRow="1" bandRow="1"/>
              <a:tblGrid>
                <a:gridCol w="1069782">
                  <a:extLst>
                    <a:ext uri="{9D8B030D-6E8A-4147-A177-3AD203B41FA5}">
                      <a16:colId xmlns:a16="http://schemas.microsoft.com/office/drawing/2014/main" val="1452192164"/>
                    </a:ext>
                  </a:extLst>
                </a:gridCol>
              </a:tblGrid>
              <a:tr h="299511">
                <a:tc>
                  <a:txBody>
                    <a:bodyPr/>
                    <a:lstStyle>
                      <a:lvl1pPr marL="0" algn="l" defTabSz="914400" rtl="0" eaLnBrk="1" latinLnBrk="0" hangingPunct="1">
                        <a:defRPr sz="1800" b="1" kern="1200">
                          <a:solidFill>
                            <a:schemeClr val="lt1"/>
                          </a:solidFill>
                          <a:latin typeface="Segoe UI"/>
                        </a:defRPr>
                      </a:lvl1pPr>
                      <a:lvl2pPr marL="457200" algn="l" defTabSz="914400" rtl="0" eaLnBrk="1" latinLnBrk="0" hangingPunct="1">
                        <a:defRPr sz="1800" b="1" kern="1200">
                          <a:solidFill>
                            <a:schemeClr val="lt1"/>
                          </a:solidFill>
                          <a:latin typeface="Segoe UI"/>
                        </a:defRPr>
                      </a:lvl2pPr>
                      <a:lvl3pPr marL="914400" algn="l" defTabSz="914400" rtl="0" eaLnBrk="1" latinLnBrk="0" hangingPunct="1">
                        <a:defRPr sz="1800" b="1" kern="1200">
                          <a:solidFill>
                            <a:schemeClr val="lt1"/>
                          </a:solidFill>
                          <a:latin typeface="Segoe UI"/>
                        </a:defRPr>
                      </a:lvl3pPr>
                      <a:lvl4pPr marL="1371600" algn="l" defTabSz="914400" rtl="0" eaLnBrk="1" latinLnBrk="0" hangingPunct="1">
                        <a:defRPr sz="1800" b="1" kern="1200">
                          <a:solidFill>
                            <a:schemeClr val="lt1"/>
                          </a:solidFill>
                          <a:latin typeface="Segoe UI"/>
                        </a:defRPr>
                      </a:lvl4pPr>
                      <a:lvl5pPr marL="1828800" algn="l" defTabSz="914400" rtl="0" eaLnBrk="1" latinLnBrk="0" hangingPunct="1">
                        <a:defRPr sz="1800" b="1" kern="1200">
                          <a:solidFill>
                            <a:schemeClr val="lt1"/>
                          </a:solidFill>
                          <a:latin typeface="Segoe UI"/>
                        </a:defRPr>
                      </a:lvl5pPr>
                      <a:lvl6pPr marL="2286000" algn="l" defTabSz="914400" rtl="0" eaLnBrk="1" latinLnBrk="0" hangingPunct="1">
                        <a:defRPr sz="1800" b="1" kern="1200">
                          <a:solidFill>
                            <a:schemeClr val="lt1"/>
                          </a:solidFill>
                          <a:latin typeface="Segoe UI"/>
                        </a:defRPr>
                      </a:lvl6pPr>
                      <a:lvl7pPr marL="2743200" algn="l" defTabSz="914400" rtl="0" eaLnBrk="1" latinLnBrk="0" hangingPunct="1">
                        <a:defRPr sz="1800" b="1" kern="1200">
                          <a:solidFill>
                            <a:schemeClr val="lt1"/>
                          </a:solidFill>
                          <a:latin typeface="Segoe UI"/>
                        </a:defRPr>
                      </a:lvl7pPr>
                      <a:lvl8pPr marL="3200400" algn="l" defTabSz="914400" rtl="0" eaLnBrk="1" latinLnBrk="0" hangingPunct="1">
                        <a:defRPr sz="1800" b="1" kern="1200">
                          <a:solidFill>
                            <a:schemeClr val="lt1"/>
                          </a:solidFill>
                          <a:latin typeface="Segoe UI"/>
                        </a:defRPr>
                      </a:lvl8pPr>
                      <a:lvl9pPr marL="3657600" algn="l" defTabSz="914400" rtl="0" eaLnBrk="1" latinLnBrk="0" hangingPunct="1">
                        <a:defRPr sz="1800" b="1" kern="1200">
                          <a:solidFill>
                            <a:schemeClr val="lt1"/>
                          </a:solidFill>
                          <a:latin typeface="Segoe UI"/>
                        </a:defRPr>
                      </a:lvl9pPr>
                    </a:lstStyle>
                    <a:p>
                      <a:pPr algn="ctr"/>
                      <a:r>
                        <a:rPr lang="en-GB" sz="1400">
                          <a:solidFill>
                            <a:schemeClr val="bg1"/>
                          </a:solidFill>
                        </a:rPr>
                        <a:t>Lowest</a:t>
                      </a:r>
                      <a:endParaRPr lang="en-GB" sz="1200">
                        <a:solidFill>
                          <a:schemeClr val="bg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61135896"/>
                  </a:ext>
                </a:extLst>
              </a:tr>
              <a:tr h="332789">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algn="ctr"/>
                      <a:r>
                        <a:rPr lang="en-GB" sz="1600" b="1" dirty="0">
                          <a:solidFill>
                            <a:schemeClr val="bg1"/>
                          </a:solidFill>
                        </a:rPr>
                        <a:t> 67.3%</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83737760"/>
                  </a:ext>
                </a:extLst>
              </a:tr>
            </a:tbl>
          </a:graphicData>
        </a:graphic>
      </p:graphicFrame>
      <p:graphicFrame>
        <p:nvGraphicFramePr>
          <p:cNvPr id="16" name="Table 15">
            <a:extLst>
              <a:ext uri="{FF2B5EF4-FFF2-40B4-BE49-F238E27FC236}">
                <a16:creationId xmlns:a16="http://schemas.microsoft.com/office/drawing/2014/main" id="{2C9E8E52-C5E6-FF55-1AE6-A3D63FF42B99}"/>
              </a:ext>
            </a:extLst>
          </p:cNvPr>
          <p:cNvGraphicFramePr>
            <a:graphicFrameLocks noGrp="1"/>
          </p:cNvGraphicFramePr>
          <p:nvPr>
            <p:extLst>
              <p:ext uri="{D42A27DB-BD31-4B8C-83A1-F6EECF244321}">
                <p14:modId xmlns:p14="http://schemas.microsoft.com/office/powerpoint/2010/main" val="1614959223"/>
              </p:ext>
            </p:extLst>
          </p:nvPr>
        </p:nvGraphicFramePr>
        <p:xfrm>
          <a:off x="1597914" y="4858843"/>
          <a:ext cx="1069782" cy="640080"/>
        </p:xfrm>
        <a:graphic>
          <a:graphicData uri="http://schemas.openxmlformats.org/drawingml/2006/table">
            <a:tbl>
              <a:tblPr firstRow="1" bandRow="1"/>
              <a:tblGrid>
                <a:gridCol w="1069782">
                  <a:extLst>
                    <a:ext uri="{9D8B030D-6E8A-4147-A177-3AD203B41FA5}">
                      <a16:colId xmlns:a16="http://schemas.microsoft.com/office/drawing/2014/main" val="1452192164"/>
                    </a:ext>
                  </a:extLst>
                </a:gridCol>
              </a:tblGrid>
              <a:tr h="299511">
                <a:tc>
                  <a:txBody>
                    <a:bodyPr/>
                    <a:lstStyle>
                      <a:lvl1pPr marL="0" algn="l" defTabSz="914400" rtl="0" eaLnBrk="1" latinLnBrk="0" hangingPunct="1">
                        <a:defRPr sz="1800" b="1" kern="1200">
                          <a:solidFill>
                            <a:schemeClr val="lt1"/>
                          </a:solidFill>
                          <a:latin typeface="Segoe UI"/>
                        </a:defRPr>
                      </a:lvl1pPr>
                      <a:lvl2pPr marL="457200" algn="l" defTabSz="914400" rtl="0" eaLnBrk="1" latinLnBrk="0" hangingPunct="1">
                        <a:defRPr sz="1800" b="1" kern="1200">
                          <a:solidFill>
                            <a:schemeClr val="lt1"/>
                          </a:solidFill>
                          <a:latin typeface="Segoe UI"/>
                        </a:defRPr>
                      </a:lvl2pPr>
                      <a:lvl3pPr marL="914400" algn="l" defTabSz="914400" rtl="0" eaLnBrk="1" latinLnBrk="0" hangingPunct="1">
                        <a:defRPr sz="1800" b="1" kern="1200">
                          <a:solidFill>
                            <a:schemeClr val="lt1"/>
                          </a:solidFill>
                          <a:latin typeface="Segoe UI"/>
                        </a:defRPr>
                      </a:lvl3pPr>
                      <a:lvl4pPr marL="1371600" algn="l" defTabSz="914400" rtl="0" eaLnBrk="1" latinLnBrk="0" hangingPunct="1">
                        <a:defRPr sz="1800" b="1" kern="1200">
                          <a:solidFill>
                            <a:schemeClr val="lt1"/>
                          </a:solidFill>
                          <a:latin typeface="Segoe UI"/>
                        </a:defRPr>
                      </a:lvl4pPr>
                      <a:lvl5pPr marL="1828800" algn="l" defTabSz="914400" rtl="0" eaLnBrk="1" latinLnBrk="0" hangingPunct="1">
                        <a:defRPr sz="1800" b="1" kern="1200">
                          <a:solidFill>
                            <a:schemeClr val="lt1"/>
                          </a:solidFill>
                          <a:latin typeface="Segoe UI"/>
                        </a:defRPr>
                      </a:lvl5pPr>
                      <a:lvl6pPr marL="2286000" algn="l" defTabSz="914400" rtl="0" eaLnBrk="1" latinLnBrk="0" hangingPunct="1">
                        <a:defRPr sz="1800" b="1" kern="1200">
                          <a:solidFill>
                            <a:schemeClr val="lt1"/>
                          </a:solidFill>
                          <a:latin typeface="Segoe UI"/>
                        </a:defRPr>
                      </a:lvl6pPr>
                      <a:lvl7pPr marL="2743200" algn="l" defTabSz="914400" rtl="0" eaLnBrk="1" latinLnBrk="0" hangingPunct="1">
                        <a:defRPr sz="1800" b="1" kern="1200">
                          <a:solidFill>
                            <a:schemeClr val="lt1"/>
                          </a:solidFill>
                          <a:latin typeface="Segoe UI"/>
                        </a:defRPr>
                      </a:lvl7pPr>
                      <a:lvl8pPr marL="3200400" algn="l" defTabSz="914400" rtl="0" eaLnBrk="1" latinLnBrk="0" hangingPunct="1">
                        <a:defRPr sz="1800" b="1" kern="1200">
                          <a:solidFill>
                            <a:schemeClr val="lt1"/>
                          </a:solidFill>
                          <a:latin typeface="Segoe UI"/>
                        </a:defRPr>
                      </a:lvl8pPr>
                      <a:lvl9pPr marL="3657600" algn="l" defTabSz="914400" rtl="0" eaLnBrk="1" latinLnBrk="0" hangingPunct="1">
                        <a:defRPr sz="1800" b="1" kern="1200">
                          <a:solidFill>
                            <a:schemeClr val="lt1"/>
                          </a:solidFill>
                          <a:latin typeface="Segoe UI"/>
                        </a:defRPr>
                      </a:lvl9pPr>
                    </a:lstStyle>
                    <a:p>
                      <a:pPr algn="ctr"/>
                      <a:r>
                        <a:rPr lang="en-GB" sz="1400" dirty="0">
                          <a:solidFill>
                            <a:schemeClr val="bg1"/>
                          </a:solidFill>
                        </a:rPr>
                        <a:t>Highest</a:t>
                      </a:r>
                      <a:endParaRPr lang="en-GB" sz="1200" dirty="0">
                        <a:solidFill>
                          <a:schemeClr val="bg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61135896"/>
                  </a:ext>
                </a:extLst>
              </a:tr>
              <a:tr h="332789">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algn="ctr"/>
                      <a:r>
                        <a:rPr lang="en-GB" sz="1600" b="1" dirty="0">
                          <a:solidFill>
                            <a:schemeClr val="bg1"/>
                          </a:solidFill>
                        </a:rPr>
                        <a:t>  80.9%</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83737760"/>
                  </a:ext>
                </a:extLst>
              </a:tr>
            </a:tbl>
          </a:graphicData>
        </a:graphic>
      </p:graphicFrame>
      <p:sp>
        <p:nvSpPr>
          <p:cNvPr id="18" name="Base and Footnotes (Doughnut)">
            <a:extLst>
              <a:ext uri="{FF2B5EF4-FFF2-40B4-BE49-F238E27FC236}">
                <a16:creationId xmlns:a16="http://schemas.microsoft.com/office/drawing/2014/main" id="{86196B3A-20B1-4C49-C72C-D7F5FD8A3045}"/>
              </a:ext>
            </a:extLst>
          </p:cNvPr>
          <p:cNvSpPr txBox="1">
            <a:spLocks/>
          </p:cNvSpPr>
          <p:nvPr/>
        </p:nvSpPr>
        <p:spPr>
          <a:xfrm>
            <a:off x="336550" y="6149263"/>
            <a:ext cx="3595687" cy="159462"/>
          </a:xfrm>
          <a:prstGeom prst="rect">
            <a:avLst/>
          </a:prstGeom>
        </p:spPr>
        <p:txBody>
          <a:bodyPr vert="horz" wrap="square" lIns="180000" tIns="0" rIns="180000" bIns="36000" rtlCol="0" anchor="b">
            <a:spAutoFit/>
          </a:bodyPr>
          <a:lstStyle>
            <a:lvl1pPr marL="0" indent="0" algn="l" defTabSz="914400" rtl="0" eaLnBrk="1" latinLnBrk="0" hangingPunct="1">
              <a:lnSpc>
                <a:spcPct val="100000"/>
              </a:lnSpc>
              <a:spcBef>
                <a:spcPts val="0"/>
              </a:spcBef>
              <a:spcAft>
                <a:spcPts val="600"/>
              </a:spcAft>
              <a:buSzPct val="50000"/>
              <a:buFont typeface="HelveticaNeueLT Std Lt Cn" panose="020B0406020202030204" pitchFamily="34" charset="0"/>
              <a:buNone/>
              <a:defRPr lang="en-GB" sz="800" b="0" i="1" kern="1200" dirty="0">
                <a:solidFill>
                  <a:srgbClr val="231F20"/>
                </a:solidFill>
                <a:latin typeface="+mn-lt"/>
                <a:ea typeface="+mn-ea"/>
                <a:cs typeface="+mn-cs"/>
              </a:defRPr>
            </a:lvl1pPr>
            <a:lvl2pPr marL="180975" indent="-180975" algn="l" defTabSz="914400" rtl="0" eaLnBrk="1" latinLnBrk="0" hangingPunct="1">
              <a:lnSpc>
                <a:spcPct val="100000"/>
              </a:lnSpc>
              <a:spcBef>
                <a:spcPts val="0"/>
              </a:spcBef>
              <a:spcAft>
                <a:spcPts val="600"/>
              </a:spcAft>
              <a:buSzPct val="80000"/>
              <a:buFont typeface="Segoe UI" panose="020B0502040204020203" pitchFamily="34" charset="0"/>
              <a:buChar char="●"/>
              <a:defRPr sz="1200" kern="1200">
                <a:solidFill>
                  <a:srgbClr val="231F20"/>
                </a:solidFill>
                <a:latin typeface="+mn-lt"/>
                <a:ea typeface="+mn-ea"/>
                <a:cs typeface="+mn-cs"/>
              </a:defRPr>
            </a:lvl2pPr>
            <a:lvl3pPr marL="360363" indent="-179388" algn="l" defTabSz="914400" rtl="0" eaLnBrk="1" latinLnBrk="0" hangingPunct="1">
              <a:lnSpc>
                <a:spcPct val="100000"/>
              </a:lnSpc>
              <a:spcBef>
                <a:spcPts val="0"/>
              </a:spcBef>
              <a:spcAft>
                <a:spcPts val="600"/>
              </a:spcAft>
              <a:buFont typeface="Arial" panose="020B0604020202020204" pitchFamily="34" charset="0"/>
              <a:buChar char="‒"/>
              <a:defRPr sz="1200" kern="1200">
                <a:solidFill>
                  <a:srgbClr val="231F20"/>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i="0" baseline="30000">
                <a:solidFill>
                  <a:schemeClr val="bg1"/>
                </a:solidFill>
              </a:rPr>
              <a:t>1</a:t>
            </a:r>
            <a:r>
              <a:rPr lang="en-GB" i="0">
                <a:solidFill>
                  <a:schemeClr val="bg1"/>
                </a:solidFill>
              </a:rPr>
              <a:t>Good = ‘very good’ and ‘fairly good’</a:t>
            </a:r>
          </a:p>
        </p:txBody>
      </p:sp>
      <p:sp>
        <p:nvSpPr>
          <p:cNvPr id="2" name="Title #2">
            <a:extLst>
              <a:ext uri="{FF2B5EF4-FFF2-40B4-BE49-F238E27FC236}">
                <a16:creationId xmlns:a16="http://schemas.microsoft.com/office/drawing/2014/main" id="{778F1E40-FFB3-B53D-B8B6-EBEA864319BE}"/>
              </a:ext>
            </a:extLst>
          </p:cNvPr>
          <p:cNvSpPr txBox="1">
            <a:spLocks/>
          </p:cNvSpPr>
          <p:nvPr/>
        </p:nvSpPr>
        <p:spPr>
          <a:xfrm>
            <a:off x="4295774" y="182563"/>
            <a:ext cx="7559675" cy="576463"/>
          </a:xfrm>
          <a:prstGeom prst="rect">
            <a:avLst/>
          </a:prstGeom>
          <a:noFill/>
        </p:spPr>
        <p:txBody>
          <a:bodyPr vert="horz" wrap="square" lIns="180000" tIns="180000" rIns="180000" bIns="144000" rtlCol="0" anchor="t">
            <a:spAutoFit/>
          </a:bodyPr>
          <a:lstStyle>
            <a:lvl1pPr algn="l" defTabSz="914400" rtl="0" eaLnBrk="1" latinLnBrk="0" hangingPunct="1">
              <a:lnSpc>
                <a:spcPct val="90000"/>
              </a:lnSpc>
              <a:spcBef>
                <a:spcPct val="0"/>
              </a:spcBef>
              <a:buNone/>
              <a:defRPr lang="en-GB" sz="1800" b="1" kern="1200" cap="none" spc="0" baseline="0" dirty="0">
                <a:solidFill>
                  <a:schemeClr val="bg1"/>
                </a:solidFill>
                <a:latin typeface="+mn-lt"/>
                <a:ea typeface="+mj-ea"/>
                <a:cs typeface="+mj-cs"/>
              </a:defRPr>
            </a:lvl1pPr>
          </a:lstStyle>
          <a:p>
            <a:r>
              <a:rPr lang="en-GB" dirty="0">
                <a:solidFill>
                  <a:srgbClr val="231F20"/>
                </a:solidFill>
              </a:rPr>
              <a:t>Overall experience of GP practice</a:t>
            </a:r>
          </a:p>
        </p:txBody>
      </p:sp>
      <p:sp>
        <p:nvSpPr>
          <p:cNvPr id="27" name="Question Text #2">
            <a:extLst>
              <a:ext uri="{FF2B5EF4-FFF2-40B4-BE49-F238E27FC236}">
                <a16:creationId xmlns:a16="http://schemas.microsoft.com/office/drawing/2014/main" id="{C5F29AE1-484E-792F-4342-483A9C3F5538}"/>
              </a:ext>
            </a:extLst>
          </p:cNvPr>
          <p:cNvSpPr txBox="1"/>
          <p:nvPr/>
        </p:nvSpPr>
        <p:spPr>
          <a:xfrm>
            <a:off x="4295775" y="759026"/>
            <a:ext cx="7562850" cy="360000"/>
          </a:xfrm>
          <a:prstGeom prst="rect">
            <a:avLst/>
          </a:prstGeom>
          <a:noFill/>
        </p:spPr>
        <p:txBody>
          <a:bodyPr wrap="square" lIns="360000" tIns="18000" rIns="0" bIns="0" rtlCol="0" anchor="ctr">
            <a:noAutofit/>
          </a:bodyPr>
          <a:lstStyle>
            <a:defPPr>
              <a:defRPr lang="fr-FR"/>
            </a:defPPr>
            <a:lvl1pPr>
              <a:lnSpc>
                <a:spcPct val="90000"/>
              </a:lnSpc>
              <a:defRPr sz="1200" b="1">
                <a:solidFill>
                  <a:srgbClr val="231F20"/>
                </a:solidFill>
              </a:defRPr>
            </a:lvl1pPr>
          </a:lstStyle>
          <a:p>
            <a:r>
              <a:rPr lang="en-GB" dirty="0"/>
              <a:t>Q32. Overall, how would you describe your experience of your GP practice?</a:t>
            </a:r>
          </a:p>
        </p:txBody>
      </p:sp>
      <p:pic>
        <p:nvPicPr>
          <p:cNvPr id="9" name="Picture 8" descr="Heat map of ICSs showing percentage of patients who reported an overall  good experience (Q32). Ranging from 67.3% to 80.9%">
            <a:extLst>
              <a:ext uri="{FF2B5EF4-FFF2-40B4-BE49-F238E27FC236}">
                <a16:creationId xmlns:a16="http://schemas.microsoft.com/office/drawing/2014/main" id="{9BF12883-51FF-465A-FD8F-3E1E22800F23}"/>
              </a:ext>
              <a:ext uri="{C183D7F6-B498-43B3-948B-1728B52AA6E4}">
                <adec:decorative xmlns:adec="http://schemas.microsoft.com/office/drawing/2017/decorative" val="0"/>
              </a:ext>
            </a:extLst>
          </p:cNvPr>
          <p:cNvPicPr>
            <a:picLocks noChangeAspect="1"/>
          </p:cNvPicPr>
          <p:nvPr/>
        </p:nvPicPr>
        <p:blipFill>
          <a:blip r:embed="rId6">
            <a:extLst>
              <a:ext uri="{28A0092B-C50C-407E-A947-70E740481C1C}">
                <a14:useLocalDpi xmlns:a14="http://schemas.microsoft.com/office/drawing/2010/main" val="0"/>
              </a:ext>
            </a:extLst>
          </a:blip>
          <a:srcRect l="16050" t="20004" r="9729" b="15714"/>
          <a:stretch/>
        </p:blipFill>
        <p:spPr>
          <a:xfrm>
            <a:off x="6428903" y="1174480"/>
            <a:ext cx="3600000" cy="4408433"/>
          </a:xfrm>
          <a:prstGeom prst="rect">
            <a:avLst/>
          </a:prstGeom>
        </p:spPr>
      </p:pic>
      <p:sp>
        <p:nvSpPr>
          <p:cNvPr id="8" name="Base and Footnotes (Line)">
            <a:extLst>
              <a:ext uri="{FF2B5EF4-FFF2-40B4-BE49-F238E27FC236}">
                <a16:creationId xmlns:a16="http://schemas.microsoft.com/office/drawing/2014/main" id="{233A5E8A-0D0C-D180-4DF5-D6D93CD328B5}"/>
              </a:ext>
            </a:extLst>
          </p:cNvPr>
          <p:cNvSpPr>
            <a:spLocks noGrp="1"/>
          </p:cNvSpPr>
          <p:nvPr>
            <p:ph type="body" sz="quarter" idx="18"/>
          </p:nvPr>
        </p:nvSpPr>
        <p:spPr>
          <a:xfrm>
            <a:off x="4295774" y="6149263"/>
            <a:ext cx="7561263" cy="159462"/>
          </a:xfrm>
        </p:spPr>
        <p:txBody>
          <a:bodyPr/>
          <a:lstStyle/>
          <a:p>
            <a:r>
              <a:rPr lang="en-GB" i="0" dirty="0"/>
              <a:t>ICSs are divided into five equal sized groups based on their results; each group represents 20% of the ICSs. Base: asked of all patients: 2025 </a:t>
            </a:r>
            <a:r>
              <a:rPr lang="en-GB" dirty="0"/>
              <a:t>(699,562</a:t>
            </a:r>
            <a:r>
              <a:rPr lang="en-GB" i="0" dirty="0"/>
              <a:t>).</a:t>
            </a:r>
          </a:p>
        </p:txBody>
      </p:sp>
      <p:sp>
        <p:nvSpPr>
          <p:cNvPr id="26" name="Question Marker #2">
            <a:extLst>
              <a:ext uri="{FF2B5EF4-FFF2-40B4-BE49-F238E27FC236}">
                <a16:creationId xmlns:a16="http://schemas.microsoft.com/office/drawing/2014/main" id="{0D207A00-92E1-A10D-7AD7-6B7D4D75B5F5}"/>
              </a:ext>
              <a:ext uri="{C183D7F6-B498-43B3-948B-1728B52AA6E4}">
                <adec:decorative xmlns:adec="http://schemas.microsoft.com/office/drawing/2017/decorative" val="1"/>
              </a:ext>
            </a:extLst>
          </p:cNvPr>
          <p:cNvSpPr/>
          <p:nvPr/>
        </p:nvSpPr>
        <p:spPr>
          <a:xfrm>
            <a:off x="4485546" y="759026"/>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rgbClr val="231F20"/>
              </a:solidFill>
            </a:endParaRPr>
          </a:p>
        </p:txBody>
      </p:sp>
      <p:sp>
        <p:nvSpPr>
          <p:cNvPr id="42" name="Slide Number">
            <a:extLst>
              <a:ext uri="{FF2B5EF4-FFF2-40B4-BE49-F238E27FC236}">
                <a16:creationId xmlns:a16="http://schemas.microsoft.com/office/drawing/2014/main" id="{E5F4554F-69F8-AA29-6977-371055DC47B9}"/>
              </a:ext>
              <a:ext uri="{C183D7F6-B498-43B3-948B-1728B52AA6E4}">
                <adec:decorative xmlns:adec="http://schemas.microsoft.com/office/drawing/2017/decorative" val="1"/>
              </a:ext>
            </a:extLst>
          </p:cNvPr>
          <p:cNvSpPr>
            <a:spLocks noGrp="1"/>
          </p:cNvSpPr>
          <p:nvPr>
            <p:ph type="sldNum" sz="quarter" idx="4"/>
          </p:nvPr>
        </p:nvSpPr>
        <p:spPr>
          <a:xfrm>
            <a:off x="335999" y="6318000"/>
            <a:ext cx="216000" cy="360000"/>
          </a:xfrm>
        </p:spPr>
        <p:txBody>
          <a:bodyPr/>
          <a:lstStyle/>
          <a:p>
            <a:fld id="{D61AABEC-672F-4B68-B914-690DA978312C}" type="slidenum">
              <a:rPr lang="en-GB" smtClean="0"/>
              <a:pPr/>
              <a:t>11</a:t>
            </a:fld>
            <a:endParaRPr lang="en-GB"/>
          </a:p>
        </p:txBody>
      </p:sp>
      <p:grpSp>
        <p:nvGrpSpPr>
          <p:cNvPr id="12" name="Group 11">
            <a:extLst>
              <a:ext uri="{FF2B5EF4-FFF2-40B4-BE49-F238E27FC236}">
                <a16:creationId xmlns:a16="http://schemas.microsoft.com/office/drawing/2014/main" id="{A7ACD4C7-A4C9-DE4E-5207-57BDCD20F471}"/>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13" name="Freeform 110">
              <a:hlinkClick r:id="rId7" action="ppaction://hlinksldjump" tooltip="Main Menu..."/>
              <a:hlinkHover r:id="" action="ppaction://noaction" highlightClick="1"/>
              <a:extLst>
                <a:ext uri="{FF2B5EF4-FFF2-40B4-BE49-F238E27FC236}">
                  <a16:creationId xmlns:a16="http://schemas.microsoft.com/office/drawing/2014/main" id="{D64F159C-F312-4A95-CFC2-1A69E888352E}"/>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14" name="Rectangle 13">
              <a:extLst>
                <a:ext uri="{FF2B5EF4-FFF2-40B4-BE49-F238E27FC236}">
                  <a16:creationId xmlns:a16="http://schemas.microsoft.com/office/drawing/2014/main" id="{ED8058A6-0807-5F4F-C8E1-B0BFBAD273B3}"/>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rgbClr val="005EB8"/>
                  </a:solidFill>
                  <a:effectLst/>
                  <a:uLnTx/>
                  <a:uFillTx/>
                  <a:ea typeface="+mn-ea"/>
                  <a:cs typeface="+mn-cs"/>
                </a:rPr>
                <a:t>Main menu |</a:t>
              </a:r>
            </a:p>
          </p:txBody>
        </p:sp>
      </p:grpSp>
    </p:spTree>
    <p:extLst>
      <p:ext uri="{BB962C8B-B14F-4D97-AF65-F5344CB8AC3E}">
        <p14:creationId xmlns:p14="http://schemas.microsoft.com/office/powerpoint/2010/main" val="27554267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FEA3E2B1-D6A6-DD19-A8A4-BFDAEB45EA04}"/>
              </a:ext>
            </a:extLst>
          </p:cNvPr>
          <p:cNvSpPr>
            <a:spLocks noGrp="1"/>
          </p:cNvSpPr>
          <p:nvPr>
            <p:ph type="title"/>
          </p:nvPr>
        </p:nvSpPr>
        <p:spPr>
          <a:xfrm>
            <a:off x="335998" y="182467"/>
            <a:ext cx="3599415" cy="1075061"/>
          </a:xfrm>
        </p:spPr>
        <p:txBody>
          <a:bodyPr/>
          <a:lstStyle/>
          <a:p>
            <a:r>
              <a:rPr lang="en-GB"/>
              <a:t>How did overall experience of GP practice vary by patient demographics?</a:t>
            </a:r>
          </a:p>
        </p:txBody>
      </p:sp>
      <p:sp>
        <p:nvSpPr>
          <p:cNvPr id="4" name="Commentary">
            <a:extLst>
              <a:ext uri="{FF2B5EF4-FFF2-40B4-BE49-F238E27FC236}">
                <a16:creationId xmlns:a16="http://schemas.microsoft.com/office/drawing/2014/main" id="{423EDC38-9CF4-BA9C-E0A3-D773442DA44D}"/>
              </a:ext>
            </a:extLst>
          </p:cNvPr>
          <p:cNvSpPr>
            <a:spLocks noGrp="1"/>
          </p:cNvSpPr>
          <p:nvPr>
            <p:ph type="body" sz="quarter" idx="19"/>
          </p:nvPr>
        </p:nvSpPr>
        <p:spPr>
          <a:xfrm>
            <a:off x="309705" y="1257528"/>
            <a:ext cx="3598863" cy="4500000"/>
          </a:xfrm>
        </p:spPr>
        <p:txBody>
          <a:bodyPr/>
          <a:lstStyle/>
          <a:p>
            <a:r>
              <a:rPr lang="en-GB"/>
              <a:t>Patients’ overall experience of their GP practice varied among different patient groups</a:t>
            </a:r>
            <a:r>
              <a:rPr kumimoji="0" lang="en-GB" sz="1400" b="0" i="0" u="none" strike="noStrike" kern="1200" cap="none" spc="0" normalizeH="0" baseline="30000" noProof="0">
                <a:ln>
                  <a:noFill/>
                </a:ln>
                <a:effectLst/>
                <a:uLnTx/>
                <a:uFillTx/>
                <a:latin typeface="Segoe UI"/>
                <a:ea typeface="+mn-ea"/>
                <a:cs typeface="+mn-cs"/>
              </a:rPr>
              <a:t>1</a:t>
            </a:r>
            <a:r>
              <a:rPr lang="en-GB"/>
              <a:t>. </a:t>
            </a:r>
          </a:p>
          <a:p>
            <a:pPr>
              <a:lnSpc>
                <a:spcPct val="110000"/>
              </a:lnSpc>
              <a:spcBef>
                <a:spcPts val="600"/>
              </a:spcBef>
              <a:spcAft>
                <a:spcPts val="600"/>
              </a:spcAft>
              <a:buClr>
                <a:schemeClr val="bg2"/>
              </a:buClr>
            </a:pPr>
            <a:r>
              <a:rPr lang="en-GB" sz="1200" b="1"/>
              <a:t>Which of the following best describes you?</a:t>
            </a:r>
          </a:p>
          <a:p>
            <a:pPr marL="171450" indent="-171450">
              <a:buFont typeface="Arial" panose="020B0604020202020204" pitchFamily="34" charset="0"/>
              <a:buChar char="•"/>
            </a:pPr>
            <a:r>
              <a:rPr lang="en-GB"/>
              <a:t>Female patients reported the most positive overall experience.</a:t>
            </a:r>
          </a:p>
          <a:p>
            <a:pPr marL="171450" indent="-171450">
              <a:buFont typeface="Arial" panose="020B0604020202020204" pitchFamily="34" charset="0"/>
              <a:buChar char="•"/>
            </a:pPr>
            <a:r>
              <a:rPr lang="en-GB"/>
              <a:t>Non-binary patients or patients who prefer to self-describe reported a less positive overall experience, along with those who would prefer not to say.</a:t>
            </a:r>
          </a:p>
          <a:p>
            <a:pPr>
              <a:lnSpc>
                <a:spcPct val="110000"/>
              </a:lnSpc>
              <a:spcBef>
                <a:spcPts val="600"/>
              </a:spcBef>
              <a:spcAft>
                <a:spcPts val="600"/>
              </a:spcAft>
              <a:buClr>
                <a:schemeClr val="bg2"/>
              </a:buClr>
            </a:pPr>
            <a:r>
              <a:rPr lang="en-GB" sz="1200" b="1"/>
              <a:t>Is your gender identity the same as the sex you were registered at birth?</a:t>
            </a:r>
          </a:p>
          <a:p>
            <a:pPr marL="171450" indent="-171450">
              <a:buFont typeface="Arial" panose="020B0604020202020204" pitchFamily="34" charset="0"/>
              <a:buChar char="•"/>
            </a:pPr>
            <a:r>
              <a:rPr lang="en-GB"/>
              <a:t>Patients whose gender identity is different from their sex registered at birth reported a less positive overall experience, along with those who would prefer not to say.</a:t>
            </a:r>
          </a:p>
          <a:p>
            <a:r>
              <a:rPr lang="en-GB" b="1"/>
              <a:t>Age</a:t>
            </a:r>
          </a:p>
          <a:p>
            <a:pPr marL="171450" indent="-171450">
              <a:buFont typeface="Arial" panose="020B0604020202020204" pitchFamily="34" charset="0"/>
              <a:buChar char="•"/>
            </a:pPr>
            <a:r>
              <a:rPr lang="en-GB"/>
              <a:t>Older patients reported a more positive overall experience than younger patients. However, patients who preferred not to say their age, reported a less positive overall experience of their GP practice.</a:t>
            </a:r>
          </a:p>
        </p:txBody>
      </p:sp>
      <p:sp>
        <p:nvSpPr>
          <p:cNvPr id="6" name="Base and Footnotes (Bar)">
            <a:extLst>
              <a:ext uri="{FF2B5EF4-FFF2-40B4-BE49-F238E27FC236}">
                <a16:creationId xmlns:a16="http://schemas.microsoft.com/office/drawing/2014/main" id="{726C4DED-8A27-4F9F-9242-F22A3400F465}"/>
              </a:ext>
            </a:extLst>
          </p:cNvPr>
          <p:cNvSpPr txBox="1">
            <a:spLocks/>
          </p:cNvSpPr>
          <p:nvPr/>
        </p:nvSpPr>
        <p:spPr>
          <a:xfrm>
            <a:off x="336550" y="6026152"/>
            <a:ext cx="3595687" cy="282573"/>
          </a:xfrm>
          <a:prstGeom prst="rect">
            <a:avLst/>
          </a:prstGeom>
        </p:spPr>
        <p:txBody>
          <a:bodyPr vert="horz" wrap="square" lIns="180000" tIns="0" rIns="180000" bIns="36000" rtlCol="0" anchor="b">
            <a:spAutoFit/>
          </a:bodyPr>
          <a:lstStyle>
            <a:lvl1pPr marL="0" indent="0" algn="l" defTabSz="914400" rtl="0" eaLnBrk="1" latinLnBrk="0" hangingPunct="1">
              <a:lnSpc>
                <a:spcPct val="100000"/>
              </a:lnSpc>
              <a:spcBef>
                <a:spcPts val="0"/>
              </a:spcBef>
              <a:spcAft>
                <a:spcPts val="600"/>
              </a:spcAft>
              <a:buSzPct val="50000"/>
              <a:buFont typeface="HelveticaNeueLT Std Lt Cn" panose="020B0406020202030204" pitchFamily="34" charset="0"/>
              <a:buNone/>
              <a:defRPr lang="en-GB" sz="800" b="0" i="1" kern="1200" dirty="0">
                <a:solidFill>
                  <a:srgbClr val="231F20"/>
                </a:solidFill>
                <a:latin typeface="+mn-lt"/>
                <a:ea typeface="+mn-ea"/>
                <a:cs typeface="+mn-cs"/>
              </a:defRPr>
            </a:lvl1pPr>
            <a:lvl2pPr marL="180975" indent="-180975" algn="l" defTabSz="914400" rtl="0" eaLnBrk="1" latinLnBrk="0" hangingPunct="1">
              <a:lnSpc>
                <a:spcPct val="100000"/>
              </a:lnSpc>
              <a:spcBef>
                <a:spcPts val="0"/>
              </a:spcBef>
              <a:spcAft>
                <a:spcPts val="600"/>
              </a:spcAft>
              <a:buSzPct val="80000"/>
              <a:buFont typeface="Segoe UI" panose="020B0502040204020203" pitchFamily="34" charset="0"/>
              <a:buChar char="●"/>
              <a:defRPr sz="1200" kern="1200">
                <a:solidFill>
                  <a:srgbClr val="231F20"/>
                </a:solidFill>
                <a:latin typeface="+mn-lt"/>
                <a:ea typeface="+mn-ea"/>
                <a:cs typeface="+mn-cs"/>
              </a:defRPr>
            </a:lvl2pPr>
            <a:lvl3pPr marL="360363" indent="-179388" algn="l" defTabSz="914400" rtl="0" eaLnBrk="1" latinLnBrk="0" hangingPunct="1">
              <a:lnSpc>
                <a:spcPct val="100000"/>
              </a:lnSpc>
              <a:spcBef>
                <a:spcPts val="0"/>
              </a:spcBef>
              <a:spcAft>
                <a:spcPts val="600"/>
              </a:spcAft>
              <a:buFont typeface="Arial" panose="020B0604020202020204" pitchFamily="34" charset="0"/>
              <a:buChar char="‒"/>
              <a:defRPr sz="1200" kern="1200">
                <a:solidFill>
                  <a:srgbClr val="231F20"/>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GB" sz="800" i="0" baseline="30000">
                <a:solidFill>
                  <a:schemeClr val="bg1"/>
                </a:solidFill>
              </a:rPr>
              <a:t>1</a:t>
            </a:r>
            <a:r>
              <a:rPr lang="en-GB" i="0">
                <a:solidFill>
                  <a:schemeClr val="bg1"/>
                </a:solidFill>
              </a:rPr>
              <a:t>Please note that differences in results between different groups of patients may be influenced by other factors.</a:t>
            </a:r>
          </a:p>
        </p:txBody>
      </p:sp>
      <p:sp>
        <p:nvSpPr>
          <p:cNvPr id="7" name="Question Marker #2">
            <a:extLst>
              <a:ext uri="{FF2B5EF4-FFF2-40B4-BE49-F238E27FC236}">
                <a16:creationId xmlns:a16="http://schemas.microsoft.com/office/drawing/2014/main" id="{12CBB66E-0823-7E4F-CC0A-F5070C8837BD}"/>
              </a:ext>
              <a:ext uri="{C183D7F6-B498-43B3-948B-1728B52AA6E4}">
                <adec:decorative xmlns:adec="http://schemas.microsoft.com/office/drawing/2017/decorative" val="1"/>
              </a:ext>
            </a:extLst>
          </p:cNvPr>
          <p:cNvSpPr/>
          <p:nvPr/>
        </p:nvSpPr>
        <p:spPr>
          <a:xfrm>
            <a:off x="4485546" y="398930"/>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rgbClr val="231F20"/>
              </a:solidFill>
            </a:endParaRPr>
          </a:p>
        </p:txBody>
      </p:sp>
      <p:sp>
        <p:nvSpPr>
          <p:cNvPr id="8" name="Question Text #2">
            <a:extLst>
              <a:ext uri="{FF2B5EF4-FFF2-40B4-BE49-F238E27FC236}">
                <a16:creationId xmlns:a16="http://schemas.microsoft.com/office/drawing/2014/main" id="{02795E02-D951-9DD7-71B7-F6949F4D8DED}"/>
              </a:ext>
            </a:extLst>
          </p:cNvPr>
          <p:cNvSpPr txBox="1"/>
          <p:nvPr/>
        </p:nvSpPr>
        <p:spPr>
          <a:xfrm>
            <a:off x="4295775" y="308930"/>
            <a:ext cx="7559674" cy="540000"/>
          </a:xfrm>
          <a:prstGeom prst="rect">
            <a:avLst/>
          </a:prstGeom>
          <a:noFill/>
        </p:spPr>
        <p:txBody>
          <a:bodyPr wrap="square" lIns="360000" tIns="18000" rIns="0" bIns="0" rtlCol="0" anchor="ctr">
            <a:noAutofit/>
          </a:bodyPr>
          <a:lstStyle>
            <a:defPPr>
              <a:defRPr lang="fr-FR"/>
            </a:defPPr>
            <a:lvl1pPr>
              <a:lnSpc>
                <a:spcPct val="90000"/>
              </a:lnSpc>
              <a:defRPr sz="1200" b="1">
                <a:solidFill>
                  <a:srgbClr val="231F20"/>
                </a:solidFill>
              </a:defRPr>
            </a:lvl1pPr>
          </a:lstStyle>
          <a:p>
            <a:r>
              <a:rPr lang="en-GB"/>
              <a:t>Q32. Overall, how would you describe your experience of your GP practice?</a:t>
            </a:r>
          </a:p>
        </p:txBody>
      </p:sp>
      <p:graphicFrame>
        <p:nvGraphicFramePr>
          <p:cNvPr id="11" name="Line Chart">
            <a:extLst>
              <a:ext uri="{FF2B5EF4-FFF2-40B4-BE49-F238E27FC236}">
                <a16:creationId xmlns:a16="http://schemas.microsoft.com/office/drawing/2014/main" id="{C6D687C1-0432-B289-907C-1C6E1637435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33343238"/>
              </p:ext>
            </p:extLst>
          </p:nvPr>
        </p:nvGraphicFramePr>
        <p:xfrm>
          <a:off x="4292598" y="929137"/>
          <a:ext cx="7559674" cy="5040000"/>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Box 13">
            <a:extLst>
              <a:ext uri="{FF2B5EF4-FFF2-40B4-BE49-F238E27FC236}">
                <a16:creationId xmlns:a16="http://schemas.microsoft.com/office/drawing/2014/main" id="{4DEAEB6F-E937-0097-480F-EF6F256F7067}"/>
              </a:ext>
              <a:ext uri="{C183D7F6-B498-43B3-948B-1728B52AA6E4}">
                <adec:decorative xmlns:adec="http://schemas.microsoft.com/office/drawing/2017/decorative" val="1"/>
              </a:ext>
            </a:extLst>
          </p:cNvPr>
          <p:cNvSpPr txBox="1"/>
          <p:nvPr/>
        </p:nvSpPr>
        <p:spPr>
          <a:xfrm>
            <a:off x="7480586" y="735081"/>
            <a:ext cx="1183698" cy="276999"/>
          </a:xfrm>
          <a:prstGeom prst="rect">
            <a:avLst/>
          </a:prstGeom>
          <a:noFill/>
        </p:spPr>
        <p:txBody>
          <a:bodyPr wrap="square">
            <a:spAutoFit/>
          </a:bodyPr>
          <a:lstStyle/>
          <a:p>
            <a:pPr defTabSz="781903" fontAlgn="base">
              <a:spcBef>
                <a:spcPct val="0"/>
              </a:spcBef>
              <a:spcAft>
                <a:spcPct val="0"/>
              </a:spcAft>
              <a:defRPr/>
            </a:pPr>
            <a:r>
              <a:rPr lang="en-GB" sz="1200" b="1" i="1" kern="0">
                <a:cs typeface="Arial" panose="020B0604020202020204" pitchFamily="34" charset="0"/>
              </a:rPr>
              <a:t>% Good</a:t>
            </a:r>
            <a:r>
              <a:rPr lang="en-GB" sz="1200" b="1" i="1" kern="0" baseline="30000">
                <a:cs typeface="Arial" panose="020B0604020202020204" pitchFamily="34" charset="0"/>
              </a:rPr>
              <a:t>2</a:t>
            </a:r>
            <a:endParaRPr lang="en-GB" sz="1200" b="1" i="1" kern="0">
              <a:cs typeface="Arial" panose="020B0604020202020204" pitchFamily="34" charset="0"/>
            </a:endParaRPr>
          </a:p>
        </p:txBody>
      </p:sp>
      <p:sp>
        <p:nvSpPr>
          <p:cNvPr id="9" name="TextBox 8">
            <a:extLst>
              <a:ext uri="{FF2B5EF4-FFF2-40B4-BE49-F238E27FC236}">
                <a16:creationId xmlns:a16="http://schemas.microsoft.com/office/drawing/2014/main" id="{44C3796A-8DDC-42FE-22C5-560F7FA82418}"/>
              </a:ext>
              <a:ext uri="{C183D7F6-B498-43B3-948B-1728B52AA6E4}">
                <adec:decorative xmlns:adec="http://schemas.microsoft.com/office/drawing/2017/decorative" val="1"/>
              </a:ext>
            </a:extLst>
          </p:cNvPr>
          <p:cNvSpPr txBox="1"/>
          <p:nvPr/>
        </p:nvSpPr>
        <p:spPr>
          <a:xfrm>
            <a:off x="4223014" y="1357813"/>
            <a:ext cx="3223639" cy="187424"/>
          </a:xfrm>
          <a:prstGeom prst="rect">
            <a:avLst/>
          </a:prstGeom>
          <a:noFill/>
        </p:spPr>
        <p:txBody>
          <a:bodyPr wrap="none" lIns="0" tIns="0" rIns="0" bIns="0" rtlCol="0">
            <a:spAutoFit/>
          </a:bodyPr>
          <a:lstStyle/>
          <a:p>
            <a:pPr>
              <a:lnSpc>
                <a:spcPct val="110000"/>
              </a:lnSpc>
              <a:spcBef>
                <a:spcPts val="600"/>
              </a:spcBef>
              <a:spcAft>
                <a:spcPts val="600"/>
              </a:spcAft>
              <a:buClr>
                <a:schemeClr val="bg2"/>
              </a:buClr>
            </a:pPr>
            <a:r>
              <a:rPr lang="en-GB" sz="1200" b="1"/>
              <a:t>Which of the following best describes you?</a:t>
            </a:r>
          </a:p>
        </p:txBody>
      </p:sp>
      <p:sp>
        <p:nvSpPr>
          <p:cNvPr id="10" name="TextBox 9">
            <a:extLst>
              <a:ext uri="{FF2B5EF4-FFF2-40B4-BE49-F238E27FC236}">
                <a16:creationId xmlns:a16="http://schemas.microsoft.com/office/drawing/2014/main" id="{F1A0D828-1898-61EC-6E27-28AD9FC65AA6}"/>
              </a:ext>
              <a:ext uri="{C183D7F6-B498-43B3-948B-1728B52AA6E4}">
                <adec:decorative xmlns:adec="http://schemas.microsoft.com/office/drawing/2017/decorative" val="1"/>
              </a:ext>
            </a:extLst>
          </p:cNvPr>
          <p:cNvSpPr txBox="1"/>
          <p:nvPr/>
        </p:nvSpPr>
        <p:spPr>
          <a:xfrm>
            <a:off x="4223014" y="2727889"/>
            <a:ext cx="5302734" cy="187424"/>
          </a:xfrm>
          <a:prstGeom prst="rect">
            <a:avLst/>
          </a:prstGeom>
          <a:noFill/>
        </p:spPr>
        <p:txBody>
          <a:bodyPr wrap="none" lIns="0" tIns="0" rIns="0" bIns="0" rtlCol="0">
            <a:spAutoFit/>
          </a:bodyPr>
          <a:lstStyle/>
          <a:p>
            <a:pPr>
              <a:lnSpc>
                <a:spcPct val="110000"/>
              </a:lnSpc>
              <a:spcBef>
                <a:spcPts val="600"/>
              </a:spcBef>
              <a:spcAft>
                <a:spcPts val="600"/>
              </a:spcAft>
              <a:buClr>
                <a:schemeClr val="bg2"/>
              </a:buClr>
            </a:pPr>
            <a:r>
              <a:rPr lang="en-GB" sz="1200" b="1"/>
              <a:t>Is your gender identity the same as the sex you were registered at birth?</a:t>
            </a:r>
          </a:p>
        </p:txBody>
      </p:sp>
      <p:sp>
        <p:nvSpPr>
          <p:cNvPr id="12" name="TextBox 11">
            <a:extLst>
              <a:ext uri="{FF2B5EF4-FFF2-40B4-BE49-F238E27FC236}">
                <a16:creationId xmlns:a16="http://schemas.microsoft.com/office/drawing/2014/main" id="{948223A5-D8EA-1CC1-27CA-E50C02E483D5}"/>
              </a:ext>
              <a:ext uri="{C183D7F6-B498-43B3-948B-1728B52AA6E4}">
                <adec:decorative xmlns:adec="http://schemas.microsoft.com/office/drawing/2017/decorative" val="1"/>
              </a:ext>
            </a:extLst>
          </p:cNvPr>
          <p:cNvSpPr txBox="1"/>
          <p:nvPr/>
        </p:nvSpPr>
        <p:spPr>
          <a:xfrm>
            <a:off x="4223014" y="3783550"/>
            <a:ext cx="290144" cy="187424"/>
          </a:xfrm>
          <a:prstGeom prst="rect">
            <a:avLst/>
          </a:prstGeom>
          <a:noFill/>
        </p:spPr>
        <p:txBody>
          <a:bodyPr wrap="none" lIns="0" tIns="0" rIns="0" bIns="0" rtlCol="0">
            <a:spAutoFit/>
          </a:bodyPr>
          <a:lstStyle/>
          <a:p>
            <a:pPr>
              <a:lnSpc>
                <a:spcPct val="110000"/>
              </a:lnSpc>
              <a:spcBef>
                <a:spcPts val="600"/>
              </a:spcBef>
              <a:spcAft>
                <a:spcPts val="600"/>
              </a:spcAft>
              <a:buClr>
                <a:schemeClr val="bg2"/>
              </a:buClr>
            </a:pPr>
            <a:r>
              <a:rPr lang="en-GB" sz="1200" b="1"/>
              <a:t>Age</a:t>
            </a:r>
          </a:p>
        </p:txBody>
      </p:sp>
      <p:sp>
        <p:nvSpPr>
          <p:cNvPr id="5" name="Base and Footnotes">
            <a:extLst>
              <a:ext uri="{FF2B5EF4-FFF2-40B4-BE49-F238E27FC236}">
                <a16:creationId xmlns:a16="http://schemas.microsoft.com/office/drawing/2014/main" id="{882AC0E1-A6DA-9A93-2142-10ED78CFB7DB}"/>
              </a:ext>
            </a:extLst>
          </p:cNvPr>
          <p:cNvSpPr>
            <a:spLocks noGrp="1"/>
          </p:cNvSpPr>
          <p:nvPr>
            <p:ph type="body" sz="quarter" idx="18"/>
          </p:nvPr>
        </p:nvSpPr>
        <p:spPr>
          <a:xfrm>
            <a:off x="4295774" y="5883218"/>
            <a:ext cx="7561263" cy="682682"/>
          </a:xfrm>
        </p:spPr>
        <p:txBody>
          <a:bodyPr/>
          <a:lstStyle/>
          <a:p>
            <a:r>
              <a:rPr lang="en-GB" sz="800" baseline="30000">
                <a:solidFill>
                  <a:srgbClr val="222223"/>
                </a:solidFill>
              </a:rPr>
              <a:t>2</a:t>
            </a:r>
            <a:r>
              <a:rPr kumimoji="0" lang="en-GB" sz="800" b="0" i="0" u="none" strike="noStrike" kern="1200" cap="none" spc="0" normalizeH="0" baseline="0" noProof="0">
                <a:ln>
                  <a:noFill/>
                </a:ln>
                <a:solidFill>
                  <a:srgbClr val="222223"/>
                </a:solidFill>
                <a:effectLst/>
                <a:uLnTx/>
                <a:uFillTx/>
                <a:ea typeface="+mn-ea"/>
                <a:cs typeface="+mn-cs"/>
              </a:rPr>
              <a:t>Good = ‘very </a:t>
            </a:r>
            <a:r>
              <a:rPr lang="en-GB">
                <a:solidFill>
                  <a:srgbClr val="222223"/>
                </a:solidFill>
              </a:rPr>
              <a:t>good’ and ‘fairly good’. Base: asked of all patients: 2025 (699,562). Base ranges: Which of the following best describes you? (1,010 to 398,800), Gender identity same as sex at birth (3,804 to 684,131), Age (4,958 to 157,416).</a:t>
            </a:r>
          </a:p>
          <a:p>
            <a:r>
              <a:rPr lang="en-GB">
                <a:solidFill>
                  <a:srgbClr val="222223"/>
                </a:solidFill>
              </a:rPr>
              <a:t>To break down the survey results by patient demographics for all other questions, go to </a:t>
            </a:r>
            <a:r>
              <a:rPr lang="en-GB">
                <a:solidFill>
                  <a:srgbClr val="222223"/>
                </a:solidFill>
                <a:hlinkClick r:id="rId4"/>
              </a:rPr>
              <a:t>https://gp-patient.co.uk/analysistool</a:t>
            </a:r>
            <a:r>
              <a:rPr lang="en-GB">
                <a:solidFill>
                  <a:srgbClr val="222223"/>
                </a:solidFill>
              </a:rPr>
              <a:t>. </a:t>
            </a:r>
          </a:p>
          <a:p>
            <a:endParaRPr lang="en-GB" i="0"/>
          </a:p>
        </p:txBody>
      </p:sp>
      <p:sp>
        <p:nvSpPr>
          <p:cNvPr id="3" name="Slide Number">
            <a:extLst>
              <a:ext uri="{FF2B5EF4-FFF2-40B4-BE49-F238E27FC236}">
                <a16:creationId xmlns:a16="http://schemas.microsoft.com/office/drawing/2014/main" id="{2ADF413E-BCE3-9AFA-BA1A-3EA83634FA85}"/>
              </a:ext>
              <a:ext uri="{C183D7F6-B498-43B3-948B-1728B52AA6E4}">
                <adec:decorative xmlns:adec="http://schemas.microsoft.com/office/drawing/2017/decorative" val="1"/>
              </a:ext>
            </a:extLst>
          </p:cNvPr>
          <p:cNvSpPr>
            <a:spLocks noGrp="1"/>
          </p:cNvSpPr>
          <p:nvPr>
            <p:ph type="sldNum" sz="quarter" idx="4"/>
          </p:nvPr>
        </p:nvSpPr>
        <p:spPr/>
        <p:txBody>
          <a:bodyPr/>
          <a:lstStyle/>
          <a:p>
            <a:fld id="{D61AABEC-672F-4B68-B914-690DA978312C}" type="slidenum">
              <a:rPr lang="en-GB" smtClean="0"/>
              <a:pPr/>
              <a:t>12</a:t>
            </a:fld>
            <a:endParaRPr lang="en-GB"/>
          </a:p>
        </p:txBody>
      </p:sp>
      <p:grpSp>
        <p:nvGrpSpPr>
          <p:cNvPr id="17" name="Group 16">
            <a:extLst>
              <a:ext uri="{FF2B5EF4-FFF2-40B4-BE49-F238E27FC236}">
                <a16:creationId xmlns:a16="http://schemas.microsoft.com/office/drawing/2014/main" id="{F53CC637-0246-DD02-4059-84BF14F686B2}"/>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18" name="Freeform 110">
              <a:hlinkClick r:id="rId5" action="ppaction://hlinksldjump" tooltip="Main Menu..."/>
              <a:hlinkHover r:id="" action="ppaction://noaction" highlightClick="1"/>
              <a:extLst>
                <a:ext uri="{FF2B5EF4-FFF2-40B4-BE49-F238E27FC236}">
                  <a16:creationId xmlns:a16="http://schemas.microsoft.com/office/drawing/2014/main" id="{0A096B57-04CB-45A6-6BF2-B72C4F273A15}"/>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19" name="Rectangle 18">
              <a:extLst>
                <a:ext uri="{FF2B5EF4-FFF2-40B4-BE49-F238E27FC236}">
                  <a16:creationId xmlns:a16="http://schemas.microsoft.com/office/drawing/2014/main" id="{652AD5F2-5F1A-4297-ED37-4B255F62839D}"/>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spTree>
    <p:extLst>
      <p:ext uri="{BB962C8B-B14F-4D97-AF65-F5344CB8AC3E}">
        <p14:creationId xmlns:p14="http://schemas.microsoft.com/office/powerpoint/2010/main" val="14469535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FEA3E2B1-D6A6-DD19-A8A4-BFDAEB45EA04}"/>
              </a:ext>
            </a:extLst>
          </p:cNvPr>
          <p:cNvSpPr>
            <a:spLocks noGrp="1"/>
          </p:cNvSpPr>
          <p:nvPr>
            <p:ph type="title"/>
          </p:nvPr>
        </p:nvSpPr>
        <p:spPr>
          <a:xfrm>
            <a:off x="335998" y="182467"/>
            <a:ext cx="3599415" cy="1075061"/>
          </a:xfrm>
        </p:spPr>
        <p:txBody>
          <a:bodyPr/>
          <a:lstStyle/>
          <a:p>
            <a:r>
              <a:rPr lang="en-GB"/>
              <a:t>How did overall experience of GP practice vary by patient demographics?</a:t>
            </a:r>
          </a:p>
        </p:txBody>
      </p:sp>
      <p:sp>
        <p:nvSpPr>
          <p:cNvPr id="4" name="Commentary">
            <a:extLst>
              <a:ext uri="{FF2B5EF4-FFF2-40B4-BE49-F238E27FC236}">
                <a16:creationId xmlns:a16="http://schemas.microsoft.com/office/drawing/2014/main" id="{423EDC38-9CF4-BA9C-E0A3-D773442DA44D}"/>
              </a:ext>
            </a:extLst>
          </p:cNvPr>
          <p:cNvSpPr>
            <a:spLocks noGrp="1"/>
          </p:cNvSpPr>
          <p:nvPr>
            <p:ph type="body" sz="quarter" idx="19"/>
          </p:nvPr>
        </p:nvSpPr>
        <p:spPr/>
        <p:txBody>
          <a:bodyPr/>
          <a:lstStyle/>
          <a:p>
            <a:r>
              <a:rPr lang="en-GB"/>
              <a:t>Patients’ overall experience of their GP practice varied by ethnicity</a:t>
            </a:r>
            <a:r>
              <a:rPr kumimoji="0" lang="en-GB" sz="1200" b="0" i="0" u="none" strike="noStrike" kern="1200" cap="none" spc="0" normalizeH="0" baseline="30000" noProof="0">
                <a:ln>
                  <a:noFill/>
                </a:ln>
                <a:effectLst/>
                <a:uLnTx/>
                <a:uFillTx/>
                <a:latin typeface="Segoe UI"/>
                <a:ea typeface="+mn-ea"/>
                <a:cs typeface="+mn-cs"/>
              </a:rPr>
              <a:t>1</a:t>
            </a:r>
            <a:r>
              <a:rPr lang="en-GB"/>
              <a:t>. </a:t>
            </a:r>
          </a:p>
          <a:p>
            <a:pPr marL="171450" indent="-171450">
              <a:buFont typeface="Arial" panose="020B0604020202020204" pitchFamily="34" charset="0"/>
              <a:buChar char="•"/>
            </a:pPr>
            <a:r>
              <a:rPr lang="en-GB"/>
              <a:t>Patients from African or Irish backgrounds reported a more positive overall experience, followed by those from Caribbean and Any other Black, Black British, Caribbean, or African ethnic groups, along with patients from English, Welsh, Scottish, Northern Irish or British backgrounds.</a:t>
            </a:r>
          </a:p>
          <a:p>
            <a:pPr marL="171450" indent="-171450">
              <a:buFont typeface="Arial" panose="020B0604020202020204" pitchFamily="34" charset="0"/>
              <a:buChar char="•"/>
            </a:pPr>
            <a:r>
              <a:rPr lang="en-GB"/>
              <a:t>Patients from Gypsy or Irish Traveller backgrounds reported the least positive overall experience, along with those who would prefer not to say.</a:t>
            </a:r>
          </a:p>
        </p:txBody>
      </p:sp>
      <p:sp>
        <p:nvSpPr>
          <p:cNvPr id="6" name="Base and Footnotes (Bar)">
            <a:extLst>
              <a:ext uri="{FF2B5EF4-FFF2-40B4-BE49-F238E27FC236}">
                <a16:creationId xmlns:a16="http://schemas.microsoft.com/office/drawing/2014/main" id="{726C4DED-8A27-4F9F-9242-F22A3400F465}"/>
              </a:ext>
            </a:extLst>
          </p:cNvPr>
          <p:cNvSpPr txBox="1">
            <a:spLocks/>
          </p:cNvSpPr>
          <p:nvPr/>
        </p:nvSpPr>
        <p:spPr>
          <a:xfrm>
            <a:off x="336550" y="6026152"/>
            <a:ext cx="3595687" cy="282573"/>
          </a:xfrm>
          <a:prstGeom prst="rect">
            <a:avLst/>
          </a:prstGeom>
        </p:spPr>
        <p:txBody>
          <a:bodyPr vert="horz" wrap="square" lIns="180000" tIns="0" rIns="180000" bIns="36000" rtlCol="0" anchor="b">
            <a:spAutoFit/>
          </a:bodyPr>
          <a:lstStyle>
            <a:lvl1pPr marL="0" indent="0" algn="l" defTabSz="914400" rtl="0" eaLnBrk="1" latinLnBrk="0" hangingPunct="1">
              <a:lnSpc>
                <a:spcPct val="100000"/>
              </a:lnSpc>
              <a:spcBef>
                <a:spcPts val="0"/>
              </a:spcBef>
              <a:spcAft>
                <a:spcPts val="600"/>
              </a:spcAft>
              <a:buSzPct val="50000"/>
              <a:buFont typeface="HelveticaNeueLT Std Lt Cn" panose="020B0406020202030204" pitchFamily="34" charset="0"/>
              <a:buNone/>
              <a:defRPr lang="en-GB" sz="800" b="0" i="1" kern="1200" dirty="0">
                <a:solidFill>
                  <a:srgbClr val="231F20"/>
                </a:solidFill>
                <a:latin typeface="+mn-lt"/>
                <a:ea typeface="+mn-ea"/>
                <a:cs typeface="+mn-cs"/>
              </a:defRPr>
            </a:lvl1pPr>
            <a:lvl2pPr marL="180975" indent="-180975" algn="l" defTabSz="914400" rtl="0" eaLnBrk="1" latinLnBrk="0" hangingPunct="1">
              <a:lnSpc>
                <a:spcPct val="100000"/>
              </a:lnSpc>
              <a:spcBef>
                <a:spcPts val="0"/>
              </a:spcBef>
              <a:spcAft>
                <a:spcPts val="600"/>
              </a:spcAft>
              <a:buSzPct val="80000"/>
              <a:buFont typeface="Segoe UI" panose="020B0502040204020203" pitchFamily="34" charset="0"/>
              <a:buChar char="●"/>
              <a:defRPr sz="1200" kern="1200">
                <a:solidFill>
                  <a:srgbClr val="231F20"/>
                </a:solidFill>
                <a:latin typeface="+mn-lt"/>
                <a:ea typeface="+mn-ea"/>
                <a:cs typeface="+mn-cs"/>
              </a:defRPr>
            </a:lvl2pPr>
            <a:lvl3pPr marL="360363" indent="-179388" algn="l" defTabSz="914400" rtl="0" eaLnBrk="1" latinLnBrk="0" hangingPunct="1">
              <a:lnSpc>
                <a:spcPct val="100000"/>
              </a:lnSpc>
              <a:spcBef>
                <a:spcPts val="0"/>
              </a:spcBef>
              <a:spcAft>
                <a:spcPts val="600"/>
              </a:spcAft>
              <a:buFont typeface="Arial" panose="020B0604020202020204" pitchFamily="34" charset="0"/>
              <a:buChar char="‒"/>
              <a:defRPr sz="1200" kern="1200">
                <a:solidFill>
                  <a:srgbClr val="231F20"/>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GB" sz="800" i="0" baseline="30000">
                <a:solidFill>
                  <a:schemeClr val="bg1"/>
                </a:solidFill>
              </a:rPr>
              <a:t>1</a:t>
            </a:r>
            <a:r>
              <a:rPr lang="en-GB" i="0">
                <a:solidFill>
                  <a:schemeClr val="bg1"/>
                </a:solidFill>
              </a:rPr>
              <a:t>Please note that differences in results between different groups of patients may be influenced by other factors.</a:t>
            </a:r>
          </a:p>
        </p:txBody>
      </p:sp>
      <p:sp>
        <p:nvSpPr>
          <p:cNvPr id="7" name="Question Marker #2">
            <a:extLst>
              <a:ext uri="{FF2B5EF4-FFF2-40B4-BE49-F238E27FC236}">
                <a16:creationId xmlns:a16="http://schemas.microsoft.com/office/drawing/2014/main" id="{12CBB66E-0823-7E4F-CC0A-F5070C8837BD}"/>
              </a:ext>
              <a:ext uri="{C183D7F6-B498-43B3-948B-1728B52AA6E4}">
                <adec:decorative xmlns:adec="http://schemas.microsoft.com/office/drawing/2017/decorative" val="1"/>
              </a:ext>
            </a:extLst>
          </p:cNvPr>
          <p:cNvSpPr/>
          <p:nvPr/>
        </p:nvSpPr>
        <p:spPr>
          <a:xfrm>
            <a:off x="4485546" y="398930"/>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rgbClr val="231F20"/>
              </a:solidFill>
            </a:endParaRPr>
          </a:p>
        </p:txBody>
      </p:sp>
      <p:sp>
        <p:nvSpPr>
          <p:cNvPr id="8" name="Question Text #2">
            <a:extLst>
              <a:ext uri="{FF2B5EF4-FFF2-40B4-BE49-F238E27FC236}">
                <a16:creationId xmlns:a16="http://schemas.microsoft.com/office/drawing/2014/main" id="{02795E02-D951-9DD7-71B7-F6949F4D8DED}"/>
              </a:ext>
              <a:ext uri="{C183D7F6-B498-43B3-948B-1728B52AA6E4}">
                <adec:decorative xmlns:adec="http://schemas.microsoft.com/office/drawing/2017/decorative" val="0"/>
              </a:ext>
            </a:extLst>
          </p:cNvPr>
          <p:cNvSpPr txBox="1"/>
          <p:nvPr/>
        </p:nvSpPr>
        <p:spPr>
          <a:xfrm>
            <a:off x="4295775" y="308930"/>
            <a:ext cx="7559674" cy="540000"/>
          </a:xfrm>
          <a:prstGeom prst="rect">
            <a:avLst/>
          </a:prstGeom>
          <a:noFill/>
        </p:spPr>
        <p:txBody>
          <a:bodyPr wrap="square" lIns="360000" tIns="18000" rIns="0" bIns="0" rtlCol="0" anchor="ctr">
            <a:noAutofit/>
          </a:bodyPr>
          <a:lstStyle>
            <a:defPPr>
              <a:defRPr lang="fr-FR"/>
            </a:defPPr>
            <a:lvl1pPr>
              <a:lnSpc>
                <a:spcPct val="90000"/>
              </a:lnSpc>
              <a:defRPr sz="1200" b="1">
                <a:solidFill>
                  <a:srgbClr val="231F20"/>
                </a:solidFill>
              </a:defRPr>
            </a:lvl1pPr>
          </a:lstStyle>
          <a:p>
            <a:r>
              <a:rPr lang="en-GB"/>
              <a:t>Q32. Overall, how would you describe your experience of your GP practice?</a:t>
            </a:r>
          </a:p>
        </p:txBody>
      </p:sp>
      <p:graphicFrame>
        <p:nvGraphicFramePr>
          <p:cNvPr id="11" name="Line Chart">
            <a:extLst>
              <a:ext uri="{FF2B5EF4-FFF2-40B4-BE49-F238E27FC236}">
                <a16:creationId xmlns:a16="http://schemas.microsoft.com/office/drawing/2014/main" id="{C6D687C1-0432-B289-907C-1C6E1637435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34613165"/>
              </p:ext>
            </p:extLst>
          </p:nvPr>
        </p:nvGraphicFramePr>
        <p:xfrm>
          <a:off x="4292598" y="929137"/>
          <a:ext cx="7559674" cy="5040000"/>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a:extLst>
              <a:ext uri="{FF2B5EF4-FFF2-40B4-BE49-F238E27FC236}">
                <a16:creationId xmlns:a16="http://schemas.microsoft.com/office/drawing/2014/main" id="{2ADF413E-BCE3-9AFA-BA1A-3EA83634FA85}"/>
              </a:ext>
              <a:ext uri="{C183D7F6-B498-43B3-948B-1728B52AA6E4}">
                <adec:decorative xmlns:adec="http://schemas.microsoft.com/office/drawing/2017/decorative" val="1"/>
              </a:ext>
            </a:extLst>
          </p:cNvPr>
          <p:cNvSpPr>
            <a:spLocks noGrp="1"/>
          </p:cNvSpPr>
          <p:nvPr>
            <p:ph type="sldNum" sz="quarter" idx="4"/>
          </p:nvPr>
        </p:nvSpPr>
        <p:spPr/>
        <p:txBody>
          <a:bodyPr/>
          <a:lstStyle/>
          <a:p>
            <a:fld id="{D61AABEC-672F-4B68-B914-690DA978312C}" type="slidenum">
              <a:rPr lang="en-GB" smtClean="0"/>
              <a:pPr/>
              <a:t>13</a:t>
            </a:fld>
            <a:endParaRPr lang="en-GB"/>
          </a:p>
        </p:txBody>
      </p:sp>
      <p:sp>
        <p:nvSpPr>
          <p:cNvPr id="14" name="TextBox 13">
            <a:extLst>
              <a:ext uri="{FF2B5EF4-FFF2-40B4-BE49-F238E27FC236}">
                <a16:creationId xmlns:a16="http://schemas.microsoft.com/office/drawing/2014/main" id="{4DEAEB6F-E937-0097-480F-EF6F256F7067}"/>
              </a:ext>
              <a:ext uri="{C183D7F6-B498-43B3-948B-1728B52AA6E4}">
                <adec:decorative xmlns:adec="http://schemas.microsoft.com/office/drawing/2017/decorative" val="1"/>
              </a:ext>
            </a:extLst>
          </p:cNvPr>
          <p:cNvSpPr txBox="1"/>
          <p:nvPr/>
        </p:nvSpPr>
        <p:spPr>
          <a:xfrm>
            <a:off x="7480586" y="735081"/>
            <a:ext cx="1183698" cy="276999"/>
          </a:xfrm>
          <a:prstGeom prst="rect">
            <a:avLst/>
          </a:prstGeom>
          <a:noFill/>
        </p:spPr>
        <p:txBody>
          <a:bodyPr wrap="square">
            <a:spAutoFit/>
          </a:bodyPr>
          <a:lstStyle/>
          <a:p>
            <a:pPr defTabSz="781903" fontAlgn="base">
              <a:spcBef>
                <a:spcPct val="0"/>
              </a:spcBef>
              <a:spcAft>
                <a:spcPct val="0"/>
              </a:spcAft>
              <a:defRPr/>
            </a:pPr>
            <a:r>
              <a:rPr lang="en-GB" sz="1200" b="1" i="1" kern="0">
                <a:cs typeface="Arial" panose="020B0604020202020204" pitchFamily="34" charset="0"/>
              </a:rPr>
              <a:t>% Good</a:t>
            </a:r>
            <a:r>
              <a:rPr lang="en-GB" sz="1200" b="1" i="1" kern="0" baseline="30000">
                <a:cs typeface="Arial" panose="020B0604020202020204" pitchFamily="34" charset="0"/>
              </a:rPr>
              <a:t>2</a:t>
            </a:r>
            <a:endParaRPr lang="en-GB" sz="1200" b="1" i="1" kern="0">
              <a:cs typeface="Arial" panose="020B0604020202020204" pitchFamily="34" charset="0"/>
            </a:endParaRPr>
          </a:p>
        </p:txBody>
      </p:sp>
      <p:sp>
        <p:nvSpPr>
          <p:cNvPr id="9" name="TextBox 8">
            <a:extLst>
              <a:ext uri="{FF2B5EF4-FFF2-40B4-BE49-F238E27FC236}">
                <a16:creationId xmlns:a16="http://schemas.microsoft.com/office/drawing/2014/main" id="{44C3796A-8DDC-42FE-22C5-560F7FA82418}"/>
              </a:ext>
              <a:ext uri="{C183D7F6-B498-43B3-948B-1728B52AA6E4}">
                <adec:decorative xmlns:adec="http://schemas.microsoft.com/office/drawing/2017/decorative" val="1"/>
              </a:ext>
            </a:extLst>
          </p:cNvPr>
          <p:cNvSpPr txBox="1"/>
          <p:nvPr/>
        </p:nvSpPr>
        <p:spPr>
          <a:xfrm>
            <a:off x="4223455" y="1195410"/>
            <a:ext cx="650819" cy="187424"/>
          </a:xfrm>
          <a:prstGeom prst="rect">
            <a:avLst/>
          </a:prstGeom>
          <a:noFill/>
        </p:spPr>
        <p:txBody>
          <a:bodyPr wrap="none" lIns="0" tIns="0" rIns="0" bIns="0" rtlCol="0">
            <a:spAutoFit/>
          </a:bodyPr>
          <a:lstStyle/>
          <a:p>
            <a:pPr>
              <a:lnSpc>
                <a:spcPct val="110000"/>
              </a:lnSpc>
              <a:spcBef>
                <a:spcPts val="600"/>
              </a:spcBef>
              <a:spcAft>
                <a:spcPts val="600"/>
              </a:spcAft>
              <a:buClr>
                <a:schemeClr val="bg2"/>
              </a:buClr>
            </a:pPr>
            <a:r>
              <a:rPr lang="en-GB" sz="1200" b="1"/>
              <a:t>Ethnicity</a:t>
            </a:r>
          </a:p>
        </p:txBody>
      </p:sp>
      <p:sp>
        <p:nvSpPr>
          <p:cNvPr id="10" name="TextBox 9">
            <a:extLst>
              <a:ext uri="{FF2B5EF4-FFF2-40B4-BE49-F238E27FC236}">
                <a16:creationId xmlns:a16="http://schemas.microsoft.com/office/drawing/2014/main" id="{4D89DF72-0629-A571-6E4C-B6B8E58B3095}"/>
              </a:ext>
              <a:ext uri="{C183D7F6-B498-43B3-948B-1728B52AA6E4}">
                <adec:decorative xmlns:adec="http://schemas.microsoft.com/office/drawing/2017/decorative" val="1"/>
              </a:ext>
            </a:extLst>
          </p:cNvPr>
          <p:cNvSpPr txBox="1"/>
          <p:nvPr/>
        </p:nvSpPr>
        <p:spPr>
          <a:xfrm>
            <a:off x="7154943" y="1308172"/>
            <a:ext cx="349455" cy="156133"/>
          </a:xfrm>
          <a:prstGeom prst="rect">
            <a:avLst/>
          </a:prstGeom>
          <a:noFill/>
        </p:spPr>
        <p:txBody>
          <a:bodyPr wrap="none" lIns="0" tIns="0" rIns="0" bIns="0" rtlCol="0">
            <a:spAutoFit/>
          </a:bodyPr>
          <a:lstStyle/>
          <a:p>
            <a:pPr algn="r">
              <a:lnSpc>
                <a:spcPct val="110000"/>
              </a:lnSpc>
              <a:spcBef>
                <a:spcPts val="600"/>
              </a:spcBef>
              <a:spcAft>
                <a:spcPts val="600"/>
              </a:spcAft>
              <a:buClr>
                <a:schemeClr val="bg2"/>
              </a:buClr>
            </a:pPr>
            <a:r>
              <a:rPr lang="en-GB" sz="1000" b="1"/>
              <a:t>White</a:t>
            </a:r>
          </a:p>
        </p:txBody>
      </p:sp>
      <p:sp>
        <p:nvSpPr>
          <p:cNvPr id="12" name="TextBox 11">
            <a:extLst>
              <a:ext uri="{FF2B5EF4-FFF2-40B4-BE49-F238E27FC236}">
                <a16:creationId xmlns:a16="http://schemas.microsoft.com/office/drawing/2014/main" id="{AC1B54BD-7AB8-3F47-70F9-E8F116D2E370}"/>
              </a:ext>
              <a:ext uri="{C183D7F6-B498-43B3-948B-1728B52AA6E4}">
                <adec:decorative xmlns:adec="http://schemas.microsoft.com/office/drawing/2017/decorative" val="1"/>
              </a:ext>
            </a:extLst>
          </p:cNvPr>
          <p:cNvSpPr txBox="1"/>
          <p:nvPr/>
        </p:nvSpPr>
        <p:spPr>
          <a:xfrm>
            <a:off x="5571176" y="2379979"/>
            <a:ext cx="1933222" cy="156133"/>
          </a:xfrm>
          <a:prstGeom prst="rect">
            <a:avLst/>
          </a:prstGeom>
          <a:noFill/>
        </p:spPr>
        <p:txBody>
          <a:bodyPr wrap="none" lIns="0" tIns="0" rIns="0" bIns="0" rtlCol="0">
            <a:spAutoFit/>
          </a:bodyPr>
          <a:lstStyle/>
          <a:p>
            <a:pPr algn="r">
              <a:lnSpc>
                <a:spcPct val="110000"/>
              </a:lnSpc>
              <a:spcBef>
                <a:spcPts val="600"/>
              </a:spcBef>
              <a:spcAft>
                <a:spcPts val="600"/>
              </a:spcAft>
              <a:buClr>
                <a:schemeClr val="bg2"/>
              </a:buClr>
            </a:pPr>
            <a:r>
              <a:rPr lang="en-GB" sz="1000" b="1"/>
              <a:t>Mixed or multiple ethnic groups</a:t>
            </a:r>
          </a:p>
        </p:txBody>
      </p:sp>
      <p:sp>
        <p:nvSpPr>
          <p:cNvPr id="13" name="TextBox 12">
            <a:extLst>
              <a:ext uri="{FF2B5EF4-FFF2-40B4-BE49-F238E27FC236}">
                <a16:creationId xmlns:a16="http://schemas.microsoft.com/office/drawing/2014/main" id="{A52C0747-693F-F57B-4A2D-A8399D77ED07}"/>
              </a:ext>
              <a:ext uri="{C183D7F6-B498-43B3-948B-1728B52AA6E4}">
                <adec:decorative xmlns:adec="http://schemas.microsoft.com/office/drawing/2017/decorative" val="1"/>
              </a:ext>
            </a:extLst>
          </p:cNvPr>
          <p:cNvSpPr txBox="1"/>
          <p:nvPr/>
        </p:nvSpPr>
        <p:spPr>
          <a:xfrm>
            <a:off x="6169096" y="3317325"/>
            <a:ext cx="1335302" cy="156133"/>
          </a:xfrm>
          <a:prstGeom prst="rect">
            <a:avLst/>
          </a:prstGeom>
          <a:noFill/>
        </p:spPr>
        <p:txBody>
          <a:bodyPr wrap="none" lIns="0" tIns="0" rIns="0" bIns="0" rtlCol="0">
            <a:spAutoFit/>
          </a:bodyPr>
          <a:lstStyle/>
          <a:p>
            <a:pPr algn="r">
              <a:lnSpc>
                <a:spcPct val="110000"/>
              </a:lnSpc>
              <a:spcBef>
                <a:spcPts val="600"/>
              </a:spcBef>
              <a:spcAft>
                <a:spcPts val="600"/>
              </a:spcAft>
              <a:buClr>
                <a:schemeClr val="bg2"/>
              </a:buClr>
            </a:pPr>
            <a:r>
              <a:rPr lang="en-GB" sz="1000" b="1"/>
              <a:t>Asian or Asian British</a:t>
            </a:r>
          </a:p>
        </p:txBody>
      </p:sp>
      <p:sp>
        <p:nvSpPr>
          <p:cNvPr id="15" name="TextBox 14">
            <a:extLst>
              <a:ext uri="{FF2B5EF4-FFF2-40B4-BE49-F238E27FC236}">
                <a16:creationId xmlns:a16="http://schemas.microsoft.com/office/drawing/2014/main" id="{6C65D738-47CC-B42E-859F-08A539DB9A2A}"/>
              </a:ext>
              <a:ext uri="{C183D7F6-B498-43B3-948B-1728B52AA6E4}">
                <adec:decorative xmlns:adec="http://schemas.microsoft.com/office/drawing/2017/decorative" val="1"/>
              </a:ext>
            </a:extLst>
          </p:cNvPr>
          <p:cNvSpPr txBox="1"/>
          <p:nvPr/>
        </p:nvSpPr>
        <p:spPr>
          <a:xfrm>
            <a:off x="4978064" y="4389132"/>
            <a:ext cx="2526333" cy="156133"/>
          </a:xfrm>
          <a:prstGeom prst="rect">
            <a:avLst/>
          </a:prstGeom>
          <a:noFill/>
        </p:spPr>
        <p:txBody>
          <a:bodyPr wrap="none" lIns="0" tIns="0" rIns="0" bIns="0" rtlCol="0">
            <a:spAutoFit/>
          </a:bodyPr>
          <a:lstStyle/>
          <a:p>
            <a:pPr algn="r">
              <a:lnSpc>
                <a:spcPct val="110000"/>
              </a:lnSpc>
              <a:spcBef>
                <a:spcPts val="600"/>
              </a:spcBef>
              <a:spcAft>
                <a:spcPts val="600"/>
              </a:spcAft>
              <a:buClr>
                <a:schemeClr val="bg2"/>
              </a:buClr>
            </a:pPr>
            <a:r>
              <a:rPr lang="en-GB" sz="1000" b="1"/>
              <a:t>Black, Black British, Caribbean or African</a:t>
            </a:r>
          </a:p>
        </p:txBody>
      </p:sp>
      <p:sp>
        <p:nvSpPr>
          <p:cNvPr id="16" name="TextBox 15">
            <a:extLst>
              <a:ext uri="{FF2B5EF4-FFF2-40B4-BE49-F238E27FC236}">
                <a16:creationId xmlns:a16="http://schemas.microsoft.com/office/drawing/2014/main" id="{4C87A353-45B9-78EB-AC9A-EE452F7A62B3}"/>
              </a:ext>
              <a:ext uri="{C183D7F6-B498-43B3-948B-1728B52AA6E4}">
                <adec:decorative xmlns:adec="http://schemas.microsoft.com/office/drawing/2017/decorative" val="1"/>
              </a:ext>
            </a:extLst>
          </p:cNvPr>
          <p:cNvSpPr txBox="1"/>
          <p:nvPr/>
        </p:nvSpPr>
        <p:spPr>
          <a:xfrm>
            <a:off x="6351837" y="5145797"/>
            <a:ext cx="1152560" cy="156133"/>
          </a:xfrm>
          <a:prstGeom prst="rect">
            <a:avLst/>
          </a:prstGeom>
          <a:noFill/>
        </p:spPr>
        <p:txBody>
          <a:bodyPr wrap="none" lIns="0" tIns="0" rIns="0" bIns="0" rtlCol="0">
            <a:spAutoFit/>
          </a:bodyPr>
          <a:lstStyle/>
          <a:p>
            <a:pPr algn="r">
              <a:lnSpc>
                <a:spcPct val="110000"/>
              </a:lnSpc>
              <a:spcBef>
                <a:spcPts val="600"/>
              </a:spcBef>
              <a:spcAft>
                <a:spcPts val="600"/>
              </a:spcAft>
              <a:buClr>
                <a:schemeClr val="bg2"/>
              </a:buClr>
            </a:pPr>
            <a:r>
              <a:rPr lang="en-GB" sz="1000" b="1"/>
              <a:t>Other ethnic group</a:t>
            </a:r>
          </a:p>
        </p:txBody>
      </p:sp>
      <p:sp>
        <p:nvSpPr>
          <p:cNvPr id="5" name="Base and Footnotes">
            <a:extLst>
              <a:ext uri="{FF2B5EF4-FFF2-40B4-BE49-F238E27FC236}">
                <a16:creationId xmlns:a16="http://schemas.microsoft.com/office/drawing/2014/main" id="{882AC0E1-A6DA-9A93-2142-10ED78CFB7DB}"/>
              </a:ext>
            </a:extLst>
          </p:cNvPr>
          <p:cNvSpPr>
            <a:spLocks noGrp="1"/>
          </p:cNvSpPr>
          <p:nvPr>
            <p:ph type="body" sz="quarter" idx="18"/>
          </p:nvPr>
        </p:nvSpPr>
        <p:spPr>
          <a:xfrm>
            <a:off x="4295774" y="5949208"/>
            <a:ext cx="7561263" cy="359517"/>
          </a:xfrm>
        </p:spPr>
        <p:txBody>
          <a:bodyPr/>
          <a:lstStyle/>
          <a:p>
            <a:r>
              <a:rPr lang="en-GB" sz="800" baseline="30000">
                <a:solidFill>
                  <a:srgbClr val="222223"/>
                </a:solidFill>
              </a:rPr>
              <a:t>2</a:t>
            </a:r>
            <a:r>
              <a:rPr kumimoji="0" lang="en-GB" sz="800" b="0" i="0" u="none" strike="noStrike" kern="1200" cap="none" spc="0" normalizeH="0" baseline="0" noProof="0">
                <a:ln>
                  <a:noFill/>
                </a:ln>
                <a:solidFill>
                  <a:srgbClr val="222223"/>
                </a:solidFill>
                <a:effectLst/>
                <a:uLnTx/>
                <a:uFillTx/>
                <a:ea typeface="+mn-ea"/>
                <a:cs typeface="+mn-cs"/>
              </a:rPr>
              <a:t>Good = ‘very good’ and ‘fairly good’. </a:t>
            </a:r>
            <a:r>
              <a:rPr lang="en-GB" i="0"/>
              <a:t>Base: asked of all patients: 2025 (699,562). Base ranges: Ethnicity (319 to 509,006).</a:t>
            </a:r>
            <a:endParaRPr lang="en-GB">
              <a:solidFill>
                <a:srgbClr val="222223"/>
              </a:solidFill>
            </a:endParaRPr>
          </a:p>
          <a:p>
            <a:r>
              <a:rPr lang="en-GB">
                <a:solidFill>
                  <a:srgbClr val="222223"/>
                </a:solidFill>
              </a:rPr>
              <a:t>To break down the survey results by patient demographics for all other questions, go to </a:t>
            </a:r>
            <a:r>
              <a:rPr lang="en-GB">
                <a:solidFill>
                  <a:srgbClr val="222223"/>
                </a:solidFill>
                <a:hlinkClick r:id="rId4"/>
              </a:rPr>
              <a:t>https://gp-patient.co.uk/analysistool</a:t>
            </a:r>
            <a:r>
              <a:rPr lang="en-GB">
                <a:solidFill>
                  <a:srgbClr val="222223"/>
                </a:solidFill>
              </a:rPr>
              <a:t>. </a:t>
            </a:r>
            <a:endParaRPr lang="en-GB" i="0"/>
          </a:p>
        </p:txBody>
      </p:sp>
      <p:grpSp>
        <p:nvGrpSpPr>
          <p:cNvPr id="25" name="Group 24">
            <a:extLst>
              <a:ext uri="{FF2B5EF4-FFF2-40B4-BE49-F238E27FC236}">
                <a16:creationId xmlns:a16="http://schemas.microsoft.com/office/drawing/2014/main" id="{5651E98B-6FF6-0E58-1EA1-BA1BE9DF115B}"/>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26" name="Freeform 110">
              <a:hlinkClick r:id="rId5" action="ppaction://hlinksldjump" tooltip="Main Menu..."/>
              <a:hlinkHover r:id="" action="ppaction://noaction" highlightClick="1"/>
              <a:extLst>
                <a:ext uri="{FF2B5EF4-FFF2-40B4-BE49-F238E27FC236}">
                  <a16:creationId xmlns:a16="http://schemas.microsoft.com/office/drawing/2014/main" id="{DA02AA66-AE37-4A04-EB51-1654B103EF50}"/>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27" name="Rectangle 26">
              <a:extLst>
                <a:ext uri="{FF2B5EF4-FFF2-40B4-BE49-F238E27FC236}">
                  <a16:creationId xmlns:a16="http://schemas.microsoft.com/office/drawing/2014/main" id="{7DD310C8-8881-3A25-A268-1BDABB3B658A}"/>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spTree>
    <p:extLst>
      <p:ext uri="{BB962C8B-B14F-4D97-AF65-F5344CB8AC3E}">
        <p14:creationId xmlns:p14="http://schemas.microsoft.com/office/powerpoint/2010/main" val="25202298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FEA3E2B1-D6A6-DD19-A8A4-BFDAEB45EA04}"/>
              </a:ext>
            </a:extLst>
          </p:cNvPr>
          <p:cNvSpPr>
            <a:spLocks noGrp="1"/>
          </p:cNvSpPr>
          <p:nvPr>
            <p:ph type="title"/>
          </p:nvPr>
        </p:nvSpPr>
        <p:spPr>
          <a:xfrm>
            <a:off x="335998" y="182467"/>
            <a:ext cx="3599415" cy="1075061"/>
          </a:xfrm>
        </p:spPr>
        <p:txBody>
          <a:bodyPr/>
          <a:lstStyle/>
          <a:p>
            <a:r>
              <a:rPr lang="en-GB"/>
              <a:t>How did overall experience of GP practice vary by patient demographics?</a:t>
            </a:r>
          </a:p>
        </p:txBody>
      </p:sp>
      <p:sp>
        <p:nvSpPr>
          <p:cNvPr id="4" name="Commentary">
            <a:extLst>
              <a:ext uri="{FF2B5EF4-FFF2-40B4-BE49-F238E27FC236}">
                <a16:creationId xmlns:a16="http://schemas.microsoft.com/office/drawing/2014/main" id="{423EDC38-9CF4-BA9C-E0A3-D773442DA44D}"/>
              </a:ext>
            </a:extLst>
          </p:cNvPr>
          <p:cNvSpPr>
            <a:spLocks noGrp="1"/>
          </p:cNvSpPr>
          <p:nvPr>
            <p:ph type="body" sz="quarter" idx="19"/>
          </p:nvPr>
        </p:nvSpPr>
        <p:spPr/>
        <p:txBody>
          <a:bodyPr/>
          <a:lstStyle/>
          <a:p>
            <a:r>
              <a:rPr lang="en-GB"/>
              <a:t>Patients’ overall experience of their GP practice varied among different patient groups</a:t>
            </a:r>
            <a:r>
              <a:rPr kumimoji="0" lang="en-GB" sz="1400" b="0" i="0" u="none" strike="noStrike" kern="1200" cap="none" spc="0" normalizeH="0" baseline="30000" noProof="0">
                <a:ln>
                  <a:noFill/>
                </a:ln>
                <a:effectLst/>
                <a:uLnTx/>
                <a:uFillTx/>
                <a:latin typeface="Segoe UI"/>
                <a:ea typeface="+mn-ea"/>
                <a:cs typeface="+mn-cs"/>
              </a:rPr>
              <a:t>1</a:t>
            </a:r>
            <a:r>
              <a:rPr lang="en-GB"/>
              <a:t>. </a:t>
            </a:r>
          </a:p>
          <a:p>
            <a:r>
              <a:rPr lang="en-GB" b="1"/>
              <a:t>Sexuality</a:t>
            </a:r>
          </a:p>
          <a:p>
            <a:pPr marL="171450" indent="-171450">
              <a:buFont typeface="Arial" panose="020B0604020202020204" pitchFamily="34" charset="0"/>
              <a:buChar char="•"/>
            </a:pPr>
            <a:r>
              <a:rPr lang="en-GB"/>
              <a:t>Gay or lesbian and bisexual patients reported a less positive overall experience, along with those who would prefer not to say about their sexuality.</a:t>
            </a:r>
          </a:p>
          <a:p>
            <a:r>
              <a:rPr lang="en-GB" b="1"/>
              <a:t>Religion</a:t>
            </a:r>
          </a:p>
          <a:p>
            <a:pPr marL="171450" indent="-171450">
              <a:buFont typeface="Arial" panose="020B0604020202020204" pitchFamily="34" charset="0"/>
              <a:buChar char="•"/>
            </a:pPr>
            <a:r>
              <a:rPr lang="en-GB"/>
              <a:t>Christian patients reported a more positive overall experience.</a:t>
            </a:r>
          </a:p>
          <a:p>
            <a:pPr marL="171450" indent="-171450">
              <a:buFont typeface="Arial" panose="020B0604020202020204" pitchFamily="34" charset="0"/>
              <a:buChar char="•"/>
            </a:pPr>
            <a:r>
              <a:rPr lang="en-GB"/>
              <a:t>Sikh and Muslim patients reported a less positive overall experience, along with those identifying with other religions and who preferred not to say.</a:t>
            </a:r>
          </a:p>
          <a:p>
            <a:r>
              <a:rPr lang="en-GB"/>
              <a:t>Carer</a:t>
            </a:r>
          </a:p>
          <a:p>
            <a:pPr marL="171450" indent="-171450">
              <a:buFont typeface="Arial" panose="020B0604020202020204" pitchFamily="34" charset="0"/>
              <a:buChar char="•"/>
            </a:pPr>
            <a:r>
              <a:rPr lang="en-GB"/>
              <a:t>Patients who are carers</a:t>
            </a:r>
            <a:r>
              <a:rPr lang="en-GB" sz="1200" baseline="30000"/>
              <a:t>2</a:t>
            </a:r>
            <a:r>
              <a:rPr lang="en-GB"/>
              <a:t>, reported a less positive overall experience compared with patients overall.</a:t>
            </a:r>
          </a:p>
        </p:txBody>
      </p:sp>
      <p:sp>
        <p:nvSpPr>
          <p:cNvPr id="6" name="Base and Footnotes (Bar)">
            <a:extLst>
              <a:ext uri="{FF2B5EF4-FFF2-40B4-BE49-F238E27FC236}">
                <a16:creationId xmlns:a16="http://schemas.microsoft.com/office/drawing/2014/main" id="{726C4DED-8A27-4F9F-9242-F22A3400F465}"/>
              </a:ext>
            </a:extLst>
          </p:cNvPr>
          <p:cNvSpPr txBox="1">
            <a:spLocks/>
          </p:cNvSpPr>
          <p:nvPr/>
        </p:nvSpPr>
        <p:spPr>
          <a:xfrm>
            <a:off x="336550" y="6026152"/>
            <a:ext cx="3595687" cy="282573"/>
          </a:xfrm>
          <a:prstGeom prst="rect">
            <a:avLst/>
          </a:prstGeom>
        </p:spPr>
        <p:txBody>
          <a:bodyPr vert="horz" wrap="square" lIns="180000" tIns="0" rIns="180000" bIns="36000" rtlCol="0" anchor="b">
            <a:spAutoFit/>
          </a:bodyPr>
          <a:lstStyle>
            <a:lvl1pPr marL="0" indent="0" algn="l" defTabSz="914400" rtl="0" eaLnBrk="1" latinLnBrk="0" hangingPunct="1">
              <a:lnSpc>
                <a:spcPct val="100000"/>
              </a:lnSpc>
              <a:spcBef>
                <a:spcPts val="0"/>
              </a:spcBef>
              <a:spcAft>
                <a:spcPts val="600"/>
              </a:spcAft>
              <a:buSzPct val="50000"/>
              <a:buFont typeface="HelveticaNeueLT Std Lt Cn" panose="020B0406020202030204" pitchFamily="34" charset="0"/>
              <a:buNone/>
              <a:defRPr lang="en-GB" sz="800" b="0" i="1" kern="1200" dirty="0">
                <a:solidFill>
                  <a:srgbClr val="231F20"/>
                </a:solidFill>
                <a:latin typeface="+mn-lt"/>
                <a:ea typeface="+mn-ea"/>
                <a:cs typeface="+mn-cs"/>
              </a:defRPr>
            </a:lvl1pPr>
            <a:lvl2pPr marL="180975" indent="-180975" algn="l" defTabSz="914400" rtl="0" eaLnBrk="1" latinLnBrk="0" hangingPunct="1">
              <a:lnSpc>
                <a:spcPct val="100000"/>
              </a:lnSpc>
              <a:spcBef>
                <a:spcPts val="0"/>
              </a:spcBef>
              <a:spcAft>
                <a:spcPts val="600"/>
              </a:spcAft>
              <a:buSzPct val="80000"/>
              <a:buFont typeface="Segoe UI" panose="020B0502040204020203" pitchFamily="34" charset="0"/>
              <a:buChar char="●"/>
              <a:defRPr sz="1200" kern="1200">
                <a:solidFill>
                  <a:srgbClr val="231F20"/>
                </a:solidFill>
                <a:latin typeface="+mn-lt"/>
                <a:ea typeface="+mn-ea"/>
                <a:cs typeface="+mn-cs"/>
              </a:defRPr>
            </a:lvl2pPr>
            <a:lvl3pPr marL="360363" indent="-179388" algn="l" defTabSz="914400" rtl="0" eaLnBrk="1" latinLnBrk="0" hangingPunct="1">
              <a:lnSpc>
                <a:spcPct val="100000"/>
              </a:lnSpc>
              <a:spcBef>
                <a:spcPts val="0"/>
              </a:spcBef>
              <a:spcAft>
                <a:spcPts val="600"/>
              </a:spcAft>
              <a:buFont typeface="Arial" panose="020B0604020202020204" pitchFamily="34" charset="0"/>
              <a:buChar char="‒"/>
              <a:defRPr sz="1200" kern="1200">
                <a:solidFill>
                  <a:srgbClr val="231F20"/>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GB" sz="800" i="0" baseline="30000">
                <a:solidFill>
                  <a:schemeClr val="bg1"/>
                </a:solidFill>
              </a:rPr>
              <a:t>1</a:t>
            </a:r>
            <a:r>
              <a:rPr lang="en-GB" i="0">
                <a:solidFill>
                  <a:schemeClr val="bg1"/>
                </a:solidFill>
              </a:rPr>
              <a:t>Please note that differences in results between different groups of patients may be influenced by other factors.</a:t>
            </a:r>
          </a:p>
        </p:txBody>
      </p:sp>
      <p:sp>
        <p:nvSpPr>
          <p:cNvPr id="7" name="Question Marker #2">
            <a:extLst>
              <a:ext uri="{FF2B5EF4-FFF2-40B4-BE49-F238E27FC236}">
                <a16:creationId xmlns:a16="http://schemas.microsoft.com/office/drawing/2014/main" id="{12CBB66E-0823-7E4F-CC0A-F5070C8837BD}"/>
              </a:ext>
              <a:ext uri="{C183D7F6-B498-43B3-948B-1728B52AA6E4}">
                <adec:decorative xmlns:adec="http://schemas.microsoft.com/office/drawing/2017/decorative" val="1"/>
              </a:ext>
            </a:extLst>
          </p:cNvPr>
          <p:cNvSpPr/>
          <p:nvPr/>
        </p:nvSpPr>
        <p:spPr>
          <a:xfrm>
            <a:off x="4485546" y="398930"/>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rgbClr val="231F20"/>
              </a:solidFill>
            </a:endParaRPr>
          </a:p>
        </p:txBody>
      </p:sp>
      <p:sp>
        <p:nvSpPr>
          <p:cNvPr id="8" name="Question Text #2">
            <a:extLst>
              <a:ext uri="{FF2B5EF4-FFF2-40B4-BE49-F238E27FC236}">
                <a16:creationId xmlns:a16="http://schemas.microsoft.com/office/drawing/2014/main" id="{02795E02-D951-9DD7-71B7-F6949F4D8DED}"/>
              </a:ext>
            </a:extLst>
          </p:cNvPr>
          <p:cNvSpPr txBox="1"/>
          <p:nvPr/>
        </p:nvSpPr>
        <p:spPr>
          <a:xfrm>
            <a:off x="4295775" y="308930"/>
            <a:ext cx="7559674" cy="540000"/>
          </a:xfrm>
          <a:prstGeom prst="rect">
            <a:avLst/>
          </a:prstGeom>
          <a:noFill/>
        </p:spPr>
        <p:txBody>
          <a:bodyPr wrap="square" lIns="360000" tIns="18000" rIns="0" bIns="0" rtlCol="0" anchor="ctr">
            <a:noAutofit/>
          </a:bodyPr>
          <a:lstStyle>
            <a:defPPr>
              <a:defRPr lang="fr-FR"/>
            </a:defPPr>
            <a:lvl1pPr>
              <a:lnSpc>
                <a:spcPct val="90000"/>
              </a:lnSpc>
              <a:defRPr sz="1200" b="1">
                <a:solidFill>
                  <a:srgbClr val="231F20"/>
                </a:solidFill>
              </a:defRPr>
            </a:lvl1pPr>
          </a:lstStyle>
          <a:p>
            <a:r>
              <a:rPr lang="en-GB"/>
              <a:t>Q32. Overall, how would you describe your experience of your GP practice?</a:t>
            </a:r>
          </a:p>
        </p:txBody>
      </p:sp>
      <p:graphicFrame>
        <p:nvGraphicFramePr>
          <p:cNvPr id="11" name="Line Chart">
            <a:extLst>
              <a:ext uri="{FF2B5EF4-FFF2-40B4-BE49-F238E27FC236}">
                <a16:creationId xmlns:a16="http://schemas.microsoft.com/office/drawing/2014/main" id="{C6D687C1-0432-B289-907C-1C6E1637435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38091334"/>
              </p:ext>
            </p:extLst>
          </p:nvPr>
        </p:nvGraphicFramePr>
        <p:xfrm>
          <a:off x="4292598" y="929137"/>
          <a:ext cx="7559674" cy="5040000"/>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a:extLst>
              <a:ext uri="{FF2B5EF4-FFF2-40B4-BE49-F238E27FC236}">
                <a16:creationId xmlns:a16="http://schemas.microsoft.com/office/drawing/2014/main" id="{2ADF413E-BCE3-9AFA-BA1A-3EA83634FA85}"/>
              </a:ext>
              <a:ext uri="{C183D7F6-B498-43B3-948B-1728B52AA6E4}">
                <adec:decorative xmlns:adec="http://schemas.microsoft.com/office/drawing/2017/decorative" val="1"/>
              </a:ext>
            </a:extLst>
          </p:cNvPr>
          <p:cNvSpPr>
            <a:spLocks noGrp="1"/>
          </p:cNvSpPr>
          <p:nvPr>
            <p:ph type="sldNum" sz="quarter" idx="4"/>
          </p:nvPr>
        </p:nvSpPr>
        <p:spPr/>
        <p:txBody>
          <a:bodyPr/>
          <a:lstStyle/>
          <a:p>
            <a:fld id="{D61AABEC-672F-4B68-B914-690DA978312C}" type="slidenum">
              <a:rPr lang="en-GB" smtClean="0"/>
              <a:pPr/>
              <a:t>14</a:t>
            </a:fld>
            <a:endParaRPr lang="en-GB"/>
          </a:p>
        </p:txBody>
      </p:sp>
      <p:sp>
        <p:nvSpPr>
          <p:cNvPr id="14" name="TextBox 13">
            <a:extLst>
              <a:ext uri="{FF2B5EF4-FFF2-40B4-BE49-F238E27FC236}">
                <a16:creationId xmlns:a16="http://schemas.microsoft.com/office/drawing/2014/main" id="{4DEAEB6F-E937-0097-480F-EF6F256F7067}"/>
              </a:ext>
              <a:ext uri="{C183D7F6-B498-43B3-948B-1728B52AA6E4}">
                <adec:decorative xmlns:adec="http://schemas.microsoft.com/office/drawing/2017/decorative" val="1"/>
              </a:ext>
            </a:extLst>
          </p:cNvPr>
          <p:cNvSpPr txBox="1"/>
          <p:nvPr/>
        </p:nvSpPr>
        <p:spPr>
          <a:xfrm>
            <a:off x="7480586" y="735081"/>
            <a:ext cx="1183698" cy="276999"/>
          </a:xfrm>
          <a:prstGeom prst="rect">
            <a:avLst/>
          </a:prstGeom>
          <a:noFill/>
        </p:spPr>
        <p:txBody>
          <a:bodyPr wrap="square">
            <a:spAutoFit/>
          </a:bodyPr>
          <a:lstStyle/>
          <a:p>
            <a:pPr defTabSz="781903" fontAlgn="base">
              <a:spcBef>
                <a:spcPct val="0"/>
              </a:spcBef>
              <a:spcAft>
                <a:spcPct val="0"/>
              </a:spcAft>
              <a:defRPr/>
            </a:pPr>
            <a:r>
              <a:rPr lang="en-GB" sz="1200" b="1" i="1" kern="0">
                <a:cs typeface="Arial" panose="020B0604020202020204" pitchFamily="34" charset="0"/>
              </a:rPr>
              <a:t>% Good</a:t>
            </a:r>
            <a:r>
              <a:rPr lang="en-GB" sz="1200" b="1" i="1" kern="0" baseline="30000">
                <a:cs typeface="Arial" panose="020B0604020202020204" pitchFamily="34" charset="0"/>
              </a:rPr>
              <a:t>3</a:t>
            </a:r>
            <a:endParaRPr lang="en-GB" sz="1200" b="1" i="1" kern="0">
              <a:cs typeface="Arial" panose="020B0604020202020204" pitchFamily="34" charset="0"/>
            </a:endParaRPr>
          </a:p>
        </p:txBody>
      </p:sp>
      <p:sp>
        <p:nvSpPr>
          <p:cNvPr id="9" name="TextBox 8">
            <a:extLst>
              <a:ext uri="{FF2B5EF4-FFF2-40B4-BE49-F238E27FC236}">
                <a16:creationId xmlns:a16="http://schemas.microsoft.com/office/drawing/2014/main" id="{44C3796A-8DDC-42FE-22C5-560F7FA82418}"/>
              </a:ext>
              <a:ext uri="{C183D7F6-B498-43B3-948B-1728B52AA6E4}">
                <adec:decorative xmlns:adec="http://schemas.microsoft.com/office/drawing/2017/decorative" val="1"/>
              </a:ext>
            </a:extLst>
          </p:cNvPr>
          <p:cNvSpPr txBox="1"/>
          <p:nvPr/>
        </p:nvSpPr>
        <p:spPr>
          <a:xfrm>
            <a:off x="4152063" y="1404576"/>
            <a:ext cx="674864" cy="187424"/>
          </a:xfrm>
          <a:prstGeom prst="rect">
            <a:avLst/>
          </a:prstGeom>
          <a:noFill/>
        </p:spPr>
        <p:txBody>
          <a:bodyPr wrap="none" lIns="0" tIns="0" rIns="0" bIns="0" rtlCol="0">
            <a:spAutoFit/>
          </a:bodyPr>
          <a:lstStyle/>
          <a:p>
            <a:pPr algn="r">
              <a:lnSpc>
                <a:spcPct val="110000"/>
              </a:lnSpc>
              <a:spcBef>
                <a:spcPts val="600"/>
              </a:spcBef>
              <a:spcAft>
                <a:spcPts val="600"/>
              </a:spcAft>
              <a:buClr>
                <a:schemeClr val="bg2"/>
              </a:buClr>
            </a:pPr>
            <a:r>
              <a:rPr lang="en-GB" sz="1200" b="1"/>
              <a:t>Sexuality</a:t>
            </a:r>
          </a:p>
        </p:txBody>
      </p:sp>
      <p:sp>
        <p:nvSpPr>
          <p:cNvPr id="10" name="TextBox 9">
            <a:extLst>
              <a:ext uri="{FF2B5EF4-FFF2-40B4-BE49-F238E27FC236}">
                <a16:creationId xmlns:a16="http://schemas.microsoft.com/office/drawing/2014/main" id="{F1A0D828-1898-61EC-6E27-28AD9FC65AA6}"/>
              </a:ext>
              <a:ext uri="{C183D7F6-B498-43B3-948B-1728B52AA6E4}">
                <adec:decorative xmlns:adec="http://schemas.microsoft.com/office/drawing/2017/decorative" val="1"/>
              </a:ext>
            </a:extLst>
          </p:cNvPr>
          <p:cNvSpPr txBox="1"/>
          <p:nvPr/>
        </p:nvSpPr>
        <p:spPr>
          <a:xfrm>
            <a:off x="4152063" y="2879607"/>
            <a:ext cx="609141" cy="187424"/>
          </a:xfrm>
          <a:prstGeom prst="rect">
            <a:avLst/>
          </a:prstGeom>
          <a:noFill/>
        </p:spPr>
        <p:txBody>
          <a:bodyPr wrap="none" lIns="0" tIns="0" rIns="0" bIns="0" rtlCol="0">
            <a:spAutoFit/>
          </a:bodyPr>
          <a:lstStyle/>
          <a:p>
            <a:pPr>
              <a:lnSpc>
                <a:spcPct val="110000"/>
              </a:lnSpc>
              <a:spcBef>
                <a:spcPts val="600"/>
              </a:spcBef>
              <a:spcAft>
                <a:spcPts val="600"/>
              </a:spcAft>
              <a:buClr>
                <a:schemeClr val="bg2"/>
              </a:buClr>
            </a:pPr>
            <a:r>
              <a:rPr lang="en-GB" sz="1200" b="1"/>
              <a:t>Religion</a:t>
            </a:r>
          </a:p>
        </p:txBody>
      </p:sp>
      <p:sp>
        <p:nvSpPr>
          <p:cNvPr id="12" name="TextBox 11">
            <a:extLst>
              <a:ext uri="{FF2B5EF4-FFF2-40B4-BE49-F238E27FC236}">
                <a16:creationId xmlns:a16="http://schemas.microsoft.com/office/drawing/2014/main" id="{948223A5-D8EA-1CC1-27CA-E50C02E483D5}"/>
              </a:ext>
              <a:ext uri="{C183D7F6-B498-43B3-948B-1728B52AA6E4}">
                <adec:decorative xmlns:adec="http://schemas.microsoft.com/office/drawing/2017/decorative" val="1"/>
              </a:ext>
            </a:extLst>
          </p:cNvPr>
          <p:cNvSpPr txBox="1"/>
          <p:nvPr/>
        </p:nvSpPr>
        <p:spPr>
          <a:xfrm>
            <a:off x="4152063" y="5222552"/>
            <a:ext cx="399148" cy="187424"/>
          </a:xfrm>
          <a:prstGeom prst="rect">
            <a:avLst/>
          </a:prstGeom>
          <a:noFill/>
        </p:spPr>
        <p:txBody>
          <a:bodyPr wrap="none" lIns="0" tIns="0" rIns="0" bIns="0" rtlCol="0">
            <a:spAutoFit/>
          </a:bodyPr>
          <a:lstStyle/>
          <a:p>
            <a:pPr>
              <a:lnSpc>
                <a:spcPct val="110000"/>
              </a:lnSpc>
              <a:spcBef>
                <a:spcPts val="600"/>
              </a:spcBef>
              <a:spcAft>
                <a:spcPts val="600"/>
              </a:spcAft>
              <a:buClr>
                <a:schemeClr val="bg2"/>
              </a:buClr>
            </a:pPr>
            <a:r>
              <a:rPr lang="en-GB" sz="1200" b="1"/>
              <a:t>Carer</a:t>
            </a:r>
            <a:endParaRPr lang="en-GB" sz="1200" b="1" baseline="30000"/>
          </a:p>
        </p:txBody>
      </p:sp>
      <p:sp>
        <p:nvSpPr>
          <p:cNvPr id="5" name="Base and Footnotes">
            <a:extLst>
              <a:ext uri="{FF2B5EF4-FFF2-40B4-BE49-F238E27FC236}">
                <a16:creationId xmlns:a16="http://schemas.microsoft.com/office/drawing/2014/main" id="{882AC0E1-A6DA-9A93-2142-10ED78CFB7DB}"/>
              </a:ext>
            </a:extLst>
          </p:cNvPr>
          <p:cNvSpPr>
            <a:spLocks noGrp="1"/>
          </p:cNvSpPr>
          <p:nvPr>
            <p:ph type="body" sz="quarter" idx="18"/>
          </p:nvPr>
        </p:nvSpPr>
        <p:spPr>
          <a:xfrm>
            <a:off x="4295774" y="5702987"/>
            <a:ext cx="7561263" cy="605738"/>
          </a:xfrm>
        </p:spPr>
        <p:txBody>
          <a:bodyPr/>
          <a:lstStyle/>
          <a:p>
            <a:r>
              <a:rPr lang="en-GB" sz="800" baseline="30000">
                <a:solidFill>
                  <a:srgbClr val="222223"/>
                </a:solidFill>
              </a:rPr>
              <a:t>2</a:t>
            </a:r>
            <a:r>
              <a:rPr lang="en-GB" sz="800">
                <a:solidFill>
                  <a:srgbClr val="222223"/>
                </a:solidFill>
              </a:rPr>
              <a:t>Carer = Any ‘yes’ at Q</a:t>
            </a:r>
            <a:r>
              <a:rPr lang="en-GB">
                <a:solidFill>
                  <a:srgbClr val="222223"/>
                </a:solidFill>
              </a:rPr>
              <a:t>61</a:t>
            </a:r>
            <a:r>
              <a:rPr lang="en-GB" sz="800">
                <a:solidFill>
                  <a:srgbClr val="222223"/>
                </a:solidFill>
              </a:rPr>
              <a:t>. Do you look after, or give any help or support to, anyone because they have long-term physical or mental health conditions or illnesses, or problems related to old age? </a:t>
            </a:r>
            <a:r>
              <a:rPr kumimoji="0" lang="en-GB" sz="800" b="0" i="0" u="none" strike="noStrike" kern="1200" cap="none" spc="0" normalizeH="0" baseline="30000" noProof="0">
                <a:ln>
                  <a:noFill/>
                </a:ln>
                <a:solidFill>
                  <a:srgbClr val="222223"/>
                </a:solidFill>
                <a:effectLst/>
                <a:uLnTx/>
                <a:uFillTx/>
                <a:ea typeface="+mn-ea"/>
                <a:cs typeface="+mn-cs"/>
              </a:rPr>
              <a:t>3</a:t>
            </a:r>
            <a:r>
              <a:rPr kumimoji="0" lang="en-GB" sz="800" b="0" i="0" u="none" strike="noStrike" kern="1200" cap="none" spc="0" normalizeH="0" baseline="0" noProof="0">
                <a:ln>
                  <a:noFill/>
                </a:ln>
                <a:solidFill>
                  <a:srgbClr val="222223"/>
                </a:solidFill>
                <a:effectLst/>
                <a:uLnTx/>
                <a:uFillTx/>
                <a:ea typeface="+mn-ea"/>
                <a:cs typeface="+mn-cs"/>
              </a:rPr>
              <a:t>Good = ‘very good’ and ‘fairly good’. Base: asked of all patients: </a:t>
            </a:r>
            <a:r>
              <a:rPr lang="en-GB" i="0"/>
              <a:t>2025 (699,562).</a:t>
            </a:r>
            <a:r>
              <a:rPr kumimoji="0" lang="en-GB" sz="800" b="0" i="0" u="none" strike="noStrike" kern="1200" cap="none" spc="0" normalizeH="0" baseline="0" noProof="0">
                <a:ln>
                  <a:noFill/>
                </a:ln>
                <a:solidFill>
                  <a:srgbClr val="222223"/>
                </a:solidFill>
                <a:effectLst/>
                <a:uLnTx/>
                <a:uFillTx/>
                <a:ea typeface="+mn-ea"/>
                <a:cs typeface="+mn-cs"/>
              </a:rPr>
              <a:t> Base ranges: Sexuality </a:t>
            </a:r>
            <a:r>
              <a:rPr lang="en-GB">
                <a:solidFill>
                  <a:srgbClr val="222223"/>
                </a:solidFill>
              </a:rPr>
              <a:t>(7,600 t</a:t>
            </a:r>
            <a:r>
              <a:rPr kumimoji="0" lang="en-GB" sz="800" b="0" i="0" u="none" strike="noStrike" kern="1200" cap="none" spc="0" normalizeH="0" baseline="0" noProof="0">
                <a:ln>
                  <a:noFill/>
                </a:ln>
                <a:solidFill>
                  <a:srgbClr val="222223"/>
                </a:solidFill>
                <a:effectLst/>
                <a:uLnTx/>
                <a:uFillTx/>
                <a:ea typeface="+mn-ea"/>
                <a:cs typeface="+mn-cs"/>
              </a:rPr>
              <a:t>o 627,494), Religion </a:t>
            </a:r>
            <a:r>
              <a:rPr lang="en-GB">
                <a:solidFill>
                  <a:srgbClr val="222223"/>
                </a:solidFill>
              </a:rPr>
              <a:t>(3,717</a:t>
            </a:r>
            <a:r>
              <a:rPr kumimoji="0" lang="en-GB" sz="800" b="0" i="0" u="none" strike="noStrike" kern="1200" cap="none" spc="0" normalizeH="0" baseline="0" noProof="0">
                <a:ln>
                  <a:noFill/>
                </a:ln>
                <a:solidFill>
                  <a:srgbClr val="222223"/>
                </a:solidFill>
                <a:effectLst/>
                <a:uLnTx/>
                <a:uFillTx/>
                <a:ea typeface="+mn-ea"/>
                <a:cs typeface="+mn-cs"/>
              </a:rPr>
              <a:t> to </a:t>
            </a:r>
            <a:r>
              <a:rPr lang="en-GB">
                <a:solidFill>
                  <a:srgbClr val="222223"/>
                </a:solidFill>
              </a:rPr>
              <a:t>374</a:t>
            </a:r>
            <a:r>
              <a:rPr kumimoji="0" lang="en-GB" sz="800" b="0" i="0" u="none" strike="noStrike" kern="1200" cap="none" spc="0" normalizeH="0" baseline="0" noProof="0">
                <a:ln>
                  <a:noFill/>
                </a:ln>
                <a:solidFill>
                  <a:srgbClr val="222223"/>
                </a:solidFill>
                <a:effectLst/>
                <a:uLnTx/>
                <a:uFillTx/>
                <a:ea typeface="+mn-ea"/>
                <a:cs typeface="+mn-cs"/>
              </a:rPr>
              <a:t>,590) Carer </a:t>
            </a:r>
            <a:r>
              <a:rPr lang="en-GB">
                <a:solidFill>
                  <a:srgbClr val="222223"/>
                </a:solidFill>
              </a:rPr>
              <a:t>(124,311). </a:t>
            </a:r>
          </a:p>
          <a:p>
            <a:r>
              <a:rPr lang="en-GB">
                <a:solidFill>
                  <a:srgbClr val="222223"/>
                </a:solidFill>
              </a:rPr>
              <a:t>To break down the survey results by patient demographics for all other questions, go to </a:t>
            </a:r>
            <a:r>
              <a:rPr lang="en-GB">
                <a:solidFill>
                  <a:srgbClr val="222223"/>
                </a:solidFill>
                <a:hlinkClick r:id="rId4"/>
              </a:rPr>
              <a:t>https://gp-patient.co.uk/analysistool</a:t>
            </a:r>
            <a:r>
              <a:rPr lang="en-GB">
                <a:solidFill>
                  <a:srgbClr val="222223"/>
                </a:solidFill>
              </a:rPr>
              <a:t>. </a:t>
            </a:r>
            <a:endParaRPr kumimoji="0" lang="en-GB" sz="800" b="0" i="0" u="none" strike="noStrike" kern="1200" cap="none" spc="0" normalizeH="0" baseline="0" noProof="0">
              <a:ln>
                <a:noFill/>
              </a:ln>
              <a:solidFill>
                <a:srgbClr val="222223"/>
              </a:solidFill>
              <a:effectLst/>
              <a:uLnTx/>
              <a:uFillTx/>
              <a:ea typeface="+mn-ea"/>
              <a:cs typeface="+mn-cs"/>
            </a:endParaRPr>
          </a:p>
        </p:txBody>
      </p:sp>
      <p:grpSp>
        <p:nvGrpSpPr>
          <p:cNvPr id="17" name="Group 16">
            <a:extLst>
              <a:ext uri="{FF2B5EF4-FFF2-40B4-BE49-F238E27FC236}">
                <a16:creationId xmlns:a16="http://schemas.microsoft.com/office/drawing/2014/main" id="{195E1F07-6E60-C00A-81F5-A7E00FCC5B00}"/>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18" name="Freeform 110">
              <a:hlinkClick r:id="rId5" action="ppaction://hlinksldjump" tooltip="Main Menu..."/>
              <a:hlinkHover r:id="" action="ppaction://noaction" highlightClick="1"/>
              <a:extLst>
                <a:ext uri="{FF2B5EF4-FFF2-40B4-BE49-F238E27FC236}">
                  <a16:creationId xmlns:a16="http://schemas.microsoft.com/office/drawing/2014/main" id="{5E081F33-BECE-0CEA-9B99-A8B3529EF392}"/>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19" name="Rectangle 18">
              <a:extLst>
                <a:ext uri="{FF2B5EF4-FFF2-40B4-BE49-F238E27FC236}">
                  <a16:creationId xmlns:a16="http://schemas.microsoft.com/office/drawing/2014/main" id="{85101A29-88CD-746B-CF65-14384ABCD3C6}"/>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spTree>
    <p:extLst>
      <p:ext uri="{BB962C8B-B14F-4D97-AF65-F5344CB8AC3E}">
        <p14:creationId xmlns:p14="http://schemas.microsoft.com/office/powerpoint/2010/main" val="2369953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FEA3E2B1-D6A6-DD19-A8A4-BFDAEB45EA04}"/>
              </a:ext>
            </a:extLst>
          </p:cNvPr>
          <p:cNvSpPr>
            <a:spLocks noGrp="1"/>
          </p:cNvSpPr>
          <p:nvPr>
            <p:ph type="title"/>
          </p:nvPr>
        </p:nvSpPr>
        <p:spPr>
          <a:xfrm>
            <a:off x="335998" y="182467"/>
            <a:ext cx="3599415" cy="1075061"/>
          </a:xfrm>
        </p:spPr>
        <p:txBody>
          <a:bodyPr/>
          <a:lstStyle/>
          <a:p>
            <a:r>
              <a:rPr lang="en-GB"/>
              <a:t>How did overall experience of GP practice vary by patient demographics?</a:t>
            </a:r>
          </a:p>
        </p:txBody>
      </p:sp>
      <p:sp>
        <p:nvSpPr>
          <p:cNvPr id="4" name="Commentary">
            <a:extLst>
              <a:ext uri="{FF2B5EF4-FFF2-40B4-BE49-F238E27FC236}">
                <a16:creationId xmlns:a16="http://schemas.microsoft.com/office/drawing/2014/main" id="{423EDC38-9CF4-BA9C-E0A3-D773442DA44D}"/>
              </a:ext>
            </a:extLst>
          </p:cNvPr>
          <p:cNvSpPr>
            <a:spLocks noGrp="1"/>
          </p:cNvSpPr>
          <p:nvPr>
            <p:ph type="body" sz="quarter" idx="19"/>
          </p:nvPr>
        </p:nvSpPr>
        <p:spPr/>
        <p:txBody>
          <a:bodyPr/>
          <a:lstStyle/>
          <a:p>
            <a:r>
              <a:rPr lang="en-GB"/>
              <a:t>Patients’ overall experience of their GP practice varied among different patient groups</a:t>
            </a:r>
            <a:r>
              <a:rPr kumimoji="0" lang="en-GB" sz="1400" b="0" i="0" u="none" strike="noStrike" kern="1200" cap="none" spc="0" normalizeH="0" baseline="30000" noProof="0">
                <a:ln>
                  <a:noFill/>
                </a:ln>
                <a:effectLst/>
                <a:uLnTx/>
                <a:uFillTx/>
                <a:latin typeface="Segoe UI"/>
                <a:ea typeface="+mn-ea"/>
                <a:cs typeface="+mn-cs"/>
              </a:rPr>
              <a:t>1</a:t>
            </a:r>
            <a:r>
              <a:rPr lang="en-GB"/>
              <a:t>. </a:t>
            </a:r>
          </a:p>
          <a:p>
            <a:r>
              <a:rPr lang="en-GB" b="1"/>
              <a:t>Deprivation</a:t>
            </a:r>
          </a:p>
          <a:p>
            <a:pPr marL="171450" indent="-171450">
              <a:buFont typeface="Arial" panose="020B0604020202020204" pitchFamily="34" charset="0"/>
              <a:buChar char="•"/>
            </a:pPr>
            <a:r>
              <a:rPr lang="en-GB"/>
              <a:t>Patients living in the most deprived areas reported a less positive overall experience.</a:t>
            </a:r>
          </a:p>
          <a:p>
            <a:r>
              <a:rPr lang="en-GB" b="1"/>
              <a:t>Disability</a:t>
            </a:r>
            <a:r>
              <a:rPr lang="en-GB" sz="1200" b="1" baseline="30000">
                <a:latin typeface="Segoe UI"/>
              </a:rPr>
              <a:t>2</a:t>
            </a:r>
            <a:endParaRPr lang="en-GB" b="1"/>
          </a:p>
          <a:p>
            <a:pPr marL="171450" indent="-171450">
              <a:buFont typeface="Arial" panose="020B0604020202020204" pitchFamily="34" charset="0"/>
              <a:buChar char="•"/>
            </a:pPr>
            <a:r>
              <a:rPr lang="en-GB"/>
              <a:t>Patients with a disability reported a less positive overall experience compared with patients overall.</a:t>
            </a:r>
          </a:p>
          <a:p>
            <a:r>
              <a:rPr lang="en-GB" b="1"/>
              <a:t>Number of long-term conditions</a:t>
            </a:r>
            <a:r>
              <a:rPr lang="en-GB" sz="1200" b="1" baseline="30000">
                <a:latin typeface="Segoe UI"/>
              </a:rPr>
              <a:t>3</a:t>
            </a:r>
            <a:endParaRPr lang="en-GB" b="1"/>
          </a:p>
          <a:p>
            <a:pPr marL="171450" indent="-171450">
              <a:buFont typeface="Arial" panose="020B0604020202020204" pitchFamily="34" charset="0"/>
              <a:buChar char="•"/>
            </a:pPr>
            <a:r>
              <a:rPr lang="en-GB"/>
              <a:t>Patients with three or more conditions reported a less positive overall experience.</a:t>
            </a:r>
          </a:p>
        </p:txBody>
      </p:sp>
      <p:sp>
        <p:nvSpPr>
          <p:cNvPr id="6" name="Base and Footnotes (Bar)">
            <a:extLst>
              <a:ext uri="{FF2B5EF4-FFF2-40B4-BE49-F238E27FC236}">
                <a16:creationId xmlns:a16="http://schemas.microsoft.com/office/drawing/2014/main" id="{726C4DED-8A27-4F9F-9242-F22A3400F465}"/>
              </a:ext>
            </a:extLst>
          </p:cNvPr>
          <p:cNvSpPr txBox="1">
            <a:spLocks/>
          </p:cNvSpPr>
          <p:nvPr/>
        </p:nvSpPr>
        <p:spPr>
          <a:xfrm>
            <a:off x="336550" y="6026152"/>
            <a:ext cx="3595687" cy="282573"/>
          </a:xfrm>
          <a:prstGeom prst="rect">
            <a:avLst/>
          </a:prstGeom>
        </p:spPr>
        <p:txBody>
          <a:bodyPr vert="horz" wrap="square" lIns="180000" tIns="0" rIns="180000" bIns="36000" rtlCol="0" anchor="b">
            <a:spAutoFit/>
          </a:bodyPr>
          <a:lstStyle>
            <a:lvl1pPr marL="0" indent="0" algn="l" defTabSz="914400" rtl="0" eaLnBrk="1" latinLnBrk="0" hangingPunct="1">
              <a:lnSpc>
                <a:spcPct val="100000"/>
              </a:lnSpc>
              <a:spcBef>
                <a:spcPts val="0"/>
              </a:spcBef>
              <a:spcAft>
                <a:spcPts val="600"/>
              </a:spcAft>
              <a:buSzPct val="50000"/>
              <a:buFont typeface="HelveticaNeueLT Std Lt Cn" panose="020B0406020202030204" pitchFamily="34" charset="0"/>
              <a:buNone/>
              <a:defRPr lang="en-GB" sz="800" b="0" i="1" kern="1200" dirty="0">
                <a:solidFill>
                  <a:srgbClr val="231F20"/>
                </a:solidFill>
                <a:latin typeface="+mn-lt"/>
                <a:ea typeface="+mn-ea"/>
                <a:cs typeface="+mn-cs"/>
              </a:defRPr>
            </a:lvl1pPr>
            <a:lvl2pPr marL="180975" indent="-180975" algn="l" defTabSz="914400" rtl="0" eaLnBrk="1" latinLnBrk="0" hangingPunct="1">
              <a:lnSpc>
                <a:spcPct val="100000"/>
              </a:lnSpc>
              <a:spcBef>
                <a:spcPts val="0"/>
              </a:spcBef>
              <a:spcAft>
                <a:spcPts val="600"/>
              </a:spcAft>
              <a:buSzPct val="80000"/>
              <a:buFont typeface="Segoe UI" panose="020B0502040204020203" pitchFamily="34" charset="0"/>
              <a:buChar char="●"/>
              <a:defRPr sz="1200" kern="1200">
                <a:solidFill>
                  <a:srgbClr val="231F20"/>
                </a:solidFill>
                <a:latin typeface="+mn-lt"/>
                <a:ea typeface="+mn-ea"/>
                <a:cs typeface="+mn-cs"/>
              </a:defRPr>
            </a:lvl2pPr>
            <a:lvl3pPr marL="360363" indent="-179388" algn="l" defTabSz="914400" rtl="0" eaLnBrk="1" latinLnBrk="0" hangingPunct="1">
              <a:lnSpc>
                <a:spcPct val="100000"/>
              </a:lnSpc>
              <a:spcBef>
                <a:spcPts val="0"/>
              </a:spcBef>
              <a:spcAft>
                <a:spcPts val="600"/>
              </a:spcAft>
              <a:buFont typeface="Arial" panose="020B0604020202020204" pitchFamily="34" charset="0"/>
              <a:buChar char="‒"/>
              <a:defRPr sz="1200" kern="1200">
                <a:solidFill>
                  <a:srgbClr val="231F20"/>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GB" sz="800" i="0" baseline="30000">
                <a:solidFill>
                  <a:schemeClr val="bg1"/>
                </a:solidFill>
              </a:rPr>
              <a:t>1</a:t>
            </a:r>
            <a:r>
              <a:rPr lang="en-GB" i="0">
                <a:solidFill>
                  <a:schemeClr val="bg1"/>
                </a:solidFill>
              </a:rPr>
              <a:t>Please note that differences in results between different groups of patients may be influenced by other factors.</a:t>
            </a:r>
          </a:p>
        </p:txBody>
      </p:sp>
      <p:sp>
        <p:nvSpPr>
          <p:cNvPr id="7" name="Question Marker #2">
            <a:extLst>
              <a:ext uri="{FF2B5EF4-FFF2-40B4-BE49-F238E27FC236}">
                <a16:creationId xmlns:a16="http://schemas.microsoft.com/office/drawing/2014/main" id="{12CBB66E-0823-7E4F-CC0A-F5070C8837BD}"/>
              </a:ext>
              <a:ext uri="{C183D7F6-B498-43B3-948B-1728B52AA6E4}">
                <adec:decorative xmlns:adec="http://schemas.microsoft.com/office/drawing/2017/decorative" val="1"/>
              </a:ext>
            </a:extLst>
          </p:cNvPr>
          <p:cNvSpPr/>
          <p:nvPr/>
        </p:nvSpPr>
        <p:spPr>
          <a:xfrm>
            <a:off x="4485546" y="398930"/>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rgbClr val="231F20"/>
              </a:solidFill>
            </a:endParaRPr>
          </a:p>
        </p:txBody>
      </p:sp>
      <p:sp>
        <p:nvSpPr>
          <p:cNvPr id="8" name="Question Text #2">
            <a:extLst>
              <a:ext uri="{FF2B5EF4-FFF2-40B4-BE49-F238E27FC236}">
                <a16:creationId xmlns:a16="http://schemas.microsoft.com/office/drawing/2014/main" id="{02795E02-D951-9DD7-71B7-F6949F4D8DED}"/>
              </a:ext>
            </a:extLst>
          </p:cNvPr>
          <p:cNvSpPr txBox="1"/>
          <p:nvPr/>
        </p:nvSpPr>
        <p:spPr>
          <a:xfrm>
            <a:off x="4295775" y="308930"/>
            <a:ext cx="7559674" cy="540000"/>
          </a:xfrm>
          <a:prstGeom prst="rect">
            <a:avLst/>
          </a:prstGeom>
          <a:noFill/>
        </p:spPr>
        <p:txBody>
          <a:bodyPr wrap="square" lIns="360000" tIns="18000" rIns="0" bIns="0" rtlCol="0" anchor="ctr">
            <a:noAutofit/>
          </a:bodyPr>
          <a:lstStyle>
            <a:defPPr>
              <a:defRPr lang="fr-FR"/>
            </a:defPPr>
            <a:lvl1pPr>
              <a:lnSpc>
                <a:spcPct val="90000"/>
              </a:lnSpc>
              <a:defRPr sz="1200" b="1">
                <a:solidFill>
                  <a:srgbClr val="231F20"/>
                </a:solidFill>
              </a:defRPr>
            </a:lvl1pPr>
          </a:lstStyle>
          <a:p>
            <a:r>
              <a:rPr lang="en-GB"/>
              <a:t>Q32. Overall, how would you describe your experience of your GP practice?</a:t>
            </a:r>
          </a:p>
        </p:txBody>
      </p:sp>
      <p:graphicFrame>
        <p:nvGraphicFramePr>
          <p:cNvPr id="11" name="Line Chart">
            <a:extLst>
              <a:ext uri="{FF2B5EF4-FFF2-40B4-BE49-F238E27FC236}">
                <a16:creationId xmlns:a16="http://schemas.microsoft.com/office/drawing/2014/main" id="{C6D687C1-0432-B289-907C-1C6E1637435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38114311"/>
              </p:ext>
            </p:extLst>
          </p:nvPr>
        </p:nvGraphicFramePr>
        <p:xfrm>
          <a:off x="4292598" y="929137"/>
          <a:ext cx="7559674" cy="4850794"/>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a:extLst>
              <a:ext uri="{FF2B5EF4-FFF2-40B4-BE49-F238E27FC236}">
                <a16:creationId xmlns:a16="http://schemas.microsoft.com/office/drawing/2014/main" id="{2ADF413E-BCE3-9AFA-BA1A-3EA83634FA85}"/>
              </a:ext>
              <a:ext uri="{C183D7F6-B498-43B3-948B-1728B52AA6E4}">
                <adec:decorative xmlns:adec="http://schemas.microsoft.com/office/drawing/2017/decorative" val="1"/>
              </a:ext>
            </a:extLst>
          </p:cNvPr>
          <p:cNvSpPr>
            <a:spLocks noGrp="1"/>
          </p:cNvSpPr>
          <p:nvPr>
            <p:ph type="sldNum" sz="quarter" idx="4"/>
          </p:nvPr>
        </p:nvSpPr>
        <p:spPr/>
        <p:txBody>
          <a:bodyPr/>
          <a:lstStyle/>
          <a:p>
            <a:fld id="{D61AABEC-672F-4B68-B914-690DA978312C}" type="slidenum">
              <a:rPr lang="en-GB" smtClean="0"/>
              <a:pPr/>
              <a:t>15</a:t>
            </a:fld>
            <a:endParaRPr lang="en-GB"/>
          </a:p>
        </p:txBody>
      </p:sp>
      <p:sp>
        <p:nvSpPr>
          <p:cNvPr id="14" name="TextBox 13">
            <a:extLst>
              <a:ext uri="{FF2B5EF4-FFF2-40B4-BE49-F238E27FC236}">
                <a16:creationId xmlns:a16="http://schemas.microsoft.com/office/drawing/2014/main" id="{4DEAEB6F-E937-0097-480F-EF6F256F7067}"/>
              </a:ext>
              <a:ext uri="{C183D7F6-B498-43B3-948B-1728B52AA6E4}">
                <adec:decorative xmlns:adec="http://schemas.microsoft.com/office/drawing/2017/decorative" val="1"/>
              </a:ext>
            </a:extLst>
          </p:cNvPr>
          <p:cNvSpPr txBox="1"/>
          <p:nvPr/>
        </p:nvSpPr>
        <p:spPr>
          <a:xfrm>
            <a:off x="7480586" y="736096"/>
            <a:ext cx="1183698" cy="276999"/>
          </a:xfrm>
          <a:prstGeom prst="rect">
            <a:avLst/>
          </a:prstGeom>
          <a:noFill/>
        </p:spPr>
        <p:txBody>
          <a:bodyPr wrap="square">
            <a:spAutoFit/>
          </a:bodyPr>
          <a:lstStyle/>
          <a:p>
            <a:pPr defTabSz="781903" fontAlgn="base">
              <a:spcBef>
                <a:spcPct val="0"/>
              </a:spcBef>
              <a:spcAft>
                <a:spcPct val="0"/>
              </a:spcAft>
              <a:defRPr/>
            </a:pPr>
            <a:r>
              <a:rPr lang="en-GB" sz="1200" b="1" i="1" kern="0">
                <a:cs typeface="Arial" panose="020B0604020202020204" pitchFamily="34" charset="0"/>
              </a:rPr>
              <a:t>% Good</a:t>
            </a:r>
            <a:r>
              <a:rPr lang="en-GB" sz="1200" b="1" i="1" kern="0" baseline="30000">
                <a:cs typeface="Arial" panose="020B0604020202020204" pitchFamily="34" charset="0"/>
              </a:rPr>
              <a:t>4</a:t>
            </a:r>
            <a:endParaRPr lang="en-GB" sz="1200" b="1" i="1" kern="0">
              <a:cs typeface="Arial" panose="020B0604020202020204" pitchFamily="34" charset="0"/>
            </a:endParaRPr>
          </a:p>
        </p:txBody>
      </p:sp>
      <p:sp>
        <p:nvSpPr>
          <p:cNvPr id="10" name="TextBox 9">
            <a:extLst>
              <a:ext uri="{FF2B5EF4-FFF2-40B4-BE49-F238E27FC236}">
                <a16:creationId xmlns:a16="http://schemas.microsoft.com/office/drawing/2014/main" id="{F1A0D828-1898-61EC-6E27-28AD9FC65AA6}"/>
              </a:ext>
              <a:ext uri="{C183D7F6-B498-43B3-948B-1728B52AA6E4}">
                <adec:decorative xmlns:adec="http://schemas.microsoft.com/office/drawing/2017/decorative" val="1"/>
              </a:ext>
            </a:extLst>
          </p:cNvPr>
          <p:cNvSpPr txBox="1"/>
          <p:nvPr/>
        </p:nvSpPr>
        <p:spPr>
          <a:xfrm>
            <a:off x="4223455" y="3432122"/>
            <a:ext cx="684483" cy="187424"/>
          </a:xfrm>
          <a:prstGeom prst="rect">
            <a:avLst/>
          </a:prstGeom>
          <a:noFill/>
        </p:spPr>
        <p:txBody>
          <a:bodyPr wrap="none" lIns="0" tIns="0" rIns="0" bIns="0" rtlCol="0">
            <a:spAutoFit/>
          </a:bodyPr>
          <a:lstStyle/>
          <a:p>
            <a:pPr>
              <a:lnSpc>
                <a:spcPct val="110000"/>
              </a:lnSpc>
              <a:spcBef>
                <a:spcPts val="600"/>
              </a:spcBef>
              <a:spcAft>
                <a:spcPts val="600"/>
              </a:spcAft>
              <a:buClr>
                <a:schemeClr val="bg2"/>
              </a:buClr>
            </a:pPr>
            <a:r>
              <a:rPr lang="en-GB" sz="1200" b="1"/>
              <a:t>Disability</a:t>
            </a:r>
          </a:p>
        </p:txBody>
      </p:sp>
      <p:sp>
        <p:nvSpPr>
          <p:cNvPr id="9" name="TextBox 8">
            <a:extLst>
              <a:ext uri="{FF2B5EF4-FFF2-40B4-BE49-F238E27FC236}">
                <a16:creationId xmlns:a16="http://schemas.microsoft.com/office/drawing/2014/main" id="{44C3796A-8DDC-42FE-22C5-560F7FA82418}"/>
              </a:ext>
              <a:ext uri="{C183D7F6-B498-43B3-948B-1728B52AA6E4}">
                <adec:decorative xmlns:adec="http://schemas.microsoft.com/office/drawing/2017/decorative" val="1"/>
              </a:ext>
            </a:extLst>
          </p:cNvPr>
          <p:cNvSpPr txBox="1"/>
          <p:nvPr/>
        </p:nvSpPr>
        <p:spPr>
          <a:xfrm>
            <a:off x="4223455" y="1523166"/>
            <a:ext cx="1833835" cy="187424"/>
          </a:xfrm>
          <a:prstGeom prst="rect">
            <a:avLst/>
          </a:prstGeom>
          <a:noFill/>
        </p:spPr>
        <p:txBody>
          <a:bodyPr wrap="none" lIns="0" tIns="0" rIns="0" bIns="0" rtlCol="0">
            <a:spAutoFit/>
          </a:bodyPr>
          <a:lstStyle/>
          <a:p>
            <a:pPr>
              <a:lnSpc>
                <a:spcPct val="110000"/>
              </a:lnSpc>
              <a:spcBef>
                <a:spcPts val="600"/>
              </a:spcBef>
              <a:spcAft>
                <a:spcPts val="600"/>
              </a:spcAft>
              <a:buClr>
                <a:schemeClr val="bg2"/>
              </a:buClr>
            </a:pPr>
            <a:r>
              <a:rPr lang="en-GB" sz="1200" b="1"/>
              <a:t>IMD deprivation quintiles</a:t>
            </a:r>
          </a:p>
        </p:txBody>
      </p:sp>
      <p:sp>
        <p:nvSpPr>
          <p:cNvPr id="12" name="TextBox 11">
            <a:extLst>
              <a:ext uri="{FF2B5EF4-FFF2-40B4-BE49-F238E27FC236}">
                <a16:creationId xmlns:a16="http://schemas.microsoft.com/office/drawing/2014/main" id="{948223A5-D8EA-1CC1-27CA-E50C02E483D5}"/>
              </a:ext>
              <a:ext uri="{C183D7F6-B498-43B3-948B-1728B52AA6E4}">
                <adec:decorative xmlns:adec="http://schemas.microsoft.com/office/drawing/2017/decorative" val="1"/>
              </a:ext>
            </a:extLst>
          </p:cNvPr>
          <p:cNvSpPr txBox="1"/>
          <p:nvPr/>
        </p:nvSpPr>
        <p:spPr>
          <a:xfrm>
            <a:off x="4223455" y="4131450"/>
            <a:ext cx="2390078" cy="187424"/>
          </a:xfrm>
          <a:prstGeom prst="rect">
            <a:avLst/>
          </a:prstGeom>
          <a:noFill/>
        </p:spPr>
        <p:txBody>
          <a:bodyPr wrap="none" lIns="0" tIns="0" rIns="0" bIns="0" rtlCol="0">
            <a:spAutoFit/>
          </a:bodyPr>
          <a:lstStyle/>
          <a:p>
            <a:pPr>
              <a:lnSpc>
                <a:spcPct val="110000"/>
              </a:lnSpc>
              <a:spcBef>
                <a:spcPts val="600"/>
              </a:spcBef>
              <a:spcAft>
                <a:spcPts val="600"/>
              </a:spcAft>
              <a:buClr>
                <a:schemeClr val="bg2"/>
              </a:buClr>
            </a:pPr>
            <a:r>
              <a:rPr lang="en-GB" sz="1200" b="1"/>
              <a:t>Number of long-term conditions</a:t>
            </a:r>
          </a:p>
        </p:txBody>
      </p:sp>
      <p:sp>
        <p:nvSpPr>
          <p:cNvPr id="5" name="Base and Footnotes">
            <a:extLst>
              <a:ext uri="{FF2B5EF4-FFF2-40B4-BE49-F238E27FC236}">
                <a16:creationId xmlns:a16="http://schemas.microsoft.com/office/drawing/2014/main" id="{882AC0E1-A6DA-9A93-2142-10ED78CFB7DB}"/>
              </a:ext>
              <a:ext uri="{C183D7F6-B498-43B3-948B-1728B52AA6E4}">
                <adec:decorative xmlns:adec="http://schemas.microsoft.com/office/drawing/2017/decorative" val="0"/>
              </a:ext>
            </a:extLst>
          </p:cNvPr>
          <p:cNvSpPr>
            <a:spLocks noGrp="1"/>
          </p:cNvSpPr>
          <p:nvPr>
            <p:ph type="body" sz="quarter" idx="18"/>
          </p:nvPr>
        </p:nvSpPr>
        <p:spPr>
          <a:xfrm>
            <a:off x="4295774" y="5579876"/>
            <a:ext cx="7561263" cy="728849"/>
          </a:xfrm>
        </p:spPr>
        <p:txBody>
          <a:bodyPr/>
          <a:lstStyle/>
          <a:p>
            <a:pPr>
              <a:defRPr/>
            </a:pPr>
            <a:r>
              <a:rPr lang="en-GB" sz="800" baseline="30000" dirty="0">
                <a:solidFill>
                  <a:srgbClr val="222223"/>
                </a:solidFill>
              </a:rPr>
              <a:t>2</a:t>
            </a:r>
            <a:r>
              <a:rPr lang="en-GB" sz="800" dirty="0">
                <a:solidFill>
                  <a:srgbClr val="222223"/>
                </a:solidFill>
              </a:rPr>
              <a:t>Disability = ‘Yes, a lot’ </a:t>
            </a:r>
            <a:r>
              <a:rPr lang="en-GB" i="0" dirty="0">
                <a:solidFill>
                  <a:schemeClr val="tx1"/>
                </a:solidFill>
              </a:rPr>
              <a:t>and</a:t>
            </a:r>
            <a:r>
              <a:rPr lang="en-GB" sz="800" dirty="0">
                <a:solidFill>
                  <a:srgbClr val="222223"/>
                </a:solidFill>
              </a:rPr>
              <a:t> ‘Yes, a little’ at Q41. </a:t>
            </a:r>
            <a:r>
              <a:rPr lang="en-GB" dirty="0"/>
              <a:t>Do any of your conditions or illnesses reduce your ability to carry out day-to-day activities? </a:t>
            </a:r>
            <a:r>
              <a:rPr lang="en-GB" sz="800" dirty="0">
                <a:solidFill>
                  <a:srgbClr val="222223"/>
                </a:solidFill>
              </a:rPr>
              <a:t>for patients identified as having a long-term condition or illness expected to last 12 months or more. </a:t>
            </a:r>
            <a:r>
              <a:rPr lang="en-GB" sz="800" baseline="30000" dirty="0">
                <a:solidFill>
                  <a:srgbClr val="222223"/>
                </a:solidFill>
              </a:rPr>
              <a:t>3</a:t>
            </a:r>
            <a:r>
              <a:rPr lang="en-GB" sz="800" dirty="0">
                <a:solidFill>
                  <a:srgbClr val="222223"/>
                </a:solidFill>
              </a:rPr>
              <a:t>Number of long-term conditions = Number of long-term conditions identified at Q39. </a:t>
            </a:r>
            <a:r>
              <a:rPr lang="en-GB" dirty="0"/>
              <a:t>Which of the following long-term conditions or illnesses do you have? </a:t>
            </a:r>
            <a:r>
              <a:rPr lang="en-GB" sz="800" baseline="30000" dirty="0">
                <a:solidFill>
                  <a:srgbClr val="222223"/>
                </a:solidFill>
              </a:rPr>
              <a:t>4</a:t>
            </a:r>
            <a:r>
              <a:rPr kumimoji="0" lang="en-GB" sz="800" b="0" i="0" u="none" strike="noStrike" kern="1200" cap="none" spc="0" normalizeH="0" baseline="0" noProof="0" dirty="0">
                <a:ln>
                  <a:noFill/>
                </a:ln>
                <a:solidFill>
                  <a:srgbClr val="222223"/>
                </a:solidFill>
                <a:effectLst/>
                <a:uLnTx/>
                <a:uFillTx/>
                <a:ea typeface="+mn-ea"/>
                <a:cs typeface="+mn-cs"/>
              </a:rPr>
              <a:t>Good = ‘very good’ and ‘fairly good’. Base: asked of all patients: </a:t>
            </a:r>
            <a:r>
              <a:rPr lang="en-GB" i="0" dirty="0"/>
              <a:t>2025 (699,562). </a:t>
            </a:r>
            <a:r>
              <a:rPr kumimoji="0" lang="en-GB" sz="800" b="0" i="0" u="none" strike="noStrike" kern="1200" cap="none" spc="0" normalizeH="0" baseline="0" noProof="0" dirty="0">
                <a:ln>
                  <a:noFill/>
                </a:ln>
                <a:solidFill>
                  <a:srgbClr val="222223"/>
                </a:solidFill>
                <a:effectLst/>
                <a:uLnTx/>
                <a:uFillTx/>
                <a:ea typeface="+mn-ea"/>
                <a:cs typeface="+mn-cs"/>
              </a:rPr>
              <a:t>Base ranges: IMD deprivation quintile (</a:t>
            </a:r>
            <a:r>
              <a:rPr lang="en-GB" dirty="0">
                <a:solidFill>
                  <a:srgbClr val="222223"/>
                </a:solidFill>
              </a:rPr>
              <a:t>130</a:t>
            </a:r>
            <a:r>
              <a:rPr kumimoji="0" lang="en-GB" sz="800" b="0" i="0" u="none" strike="noStrike" kern="1200" cap="none" spc="0" normalizeH="0" baseline="0" noProof="0" dirty="0">
                <a:ln>
                  <a:noFill/>
                </a:ln>
                <a:solidFill>
                  <a:srgbClr val="222223"/>
                </a:solidFill>
                <a:effectLst/>
                <a:uLnTx/>
                <a:uFillTx/>
                <a:ea typeface="+mn-ea"/>
                <a:cs typeface="+mn-cs"/>
              </a:rPr>
              <a:t>,703 to 143,781), Disability (272,982) Number of long-term conditions (123,644 to </a:t>
            </a:r>
            <a:r>
              <a:rPr lang="en-GB" dirty="0">
                <a:solidFill>
                  <a:srgbClr val="222223"/>
                </a:solidFill>
              </a:rPr>
              <a:t>213,685</a:t>
            </a:r>
            <a:r>
              <a:rPr kumimoji="0" lang="en-GB" sz="800" b="0" i="0" u="none" strike="noStrike" kern="1200" cap="none" spc="0" normalizeH="0" baseline="0" noProof="0" dirty="0">
                <a:ln>
                  <a:noFill/>
                </a:ln>
                <a:solidFill>
                  <a:srgbClr val="222223"/>
                </a:solidFill>
                <a:effectLst/>
                <a:uLnTx/>
                <a:uFillTx/>
                <a:ea typeface="+mn-ea"/>
                <a:cs typeface="+mn-cs"/>
              </a:rPr>
              <a:t>).</a:t>
            </a:r>
          </a:p>
          <a:p>
            <a:r>
              <a:rPr lang="en-GB" dirty="0">
                <a:solidFill>
                  <a:srgbClr val="222223"/>
                </a:solidFill>
              </a:rPr>
              <a:t>To break down the survey results by patient demographics for all other questions, go to </a:t>
            </a:r>
            <a:r>
              <a:rPr lang="en-GB" dirty="0">
                <a:solidFill>
                  <a:srgbClr val="222223"/>
                </a:solidFill>
                <a:hlinkClick r:id="rId4"/>
              </a:rPr>
              <a:t>https://gp-patient.co.uk/analysistool</a:t>
            </a:r>
            <a:r>
              <a:rPr lang="en-GB" dirty="0">
                <a:solidFill>
                  <a:srgbClr val="222223"/>
                </a:solidFill>
              </a:rPr>
              <a:t>. </a:t>
            </a:r>
            <a:endParaRPr kumimoji="0" lang="en-GB" sz="800" b="0" i="0" u="none" strike="noStrike" kern="1200" cap="none" spc="0" normalizeH="0" baseline="0" noProof="0" dirty="0">
              <a:ln>
                <a:noFill/>
              </a:ln>
              <a:solidFill>
                <a:srgbClr val="222223"/>
              </a:solidFill>
              <a:effectLst/>
              <a:uLnTx/>
              <a:uFillTx/>
              <a:ea typeface="+mn-ea"/>
              <a:cs typeface="+mn-cs"/>
            </a:endParaRPr>
          </a:p>
        </p:txBody>
      </p:sp>
      <p:grpSp>
        <p:nvGrpSpPr>
          <p:cNvPr id="17" name="Group 16">
            <a:extLst>
              <a:ext uri="{FF2B5EF4-FFF2-40B4-BE49-F238E27FC236}">
                <a16:creationId xmlns:a16="http://schemas.microsoft.com/office/drawing/2014/main" id="{6E228F6F-C6D0-BF4A-60C7-B22D52A01799}"/>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18" name="Freeform 110">
              <a:hlinkClick r:id="rId5" action="ppaction://hlinksldjump" tooltip="Main Menu..."/>
              <a:hlinkHover r:id="" action="ppaction://noaction" highlightClick="1"/>
              <a:extLst>
                <a:ext uri="{FF2B5EF4-FFF2-40B4-BE49-F238E27FC236}">
                  <a16:creationId xmlns:a16="http://schemas.microsoft.com/office/drawing/2014/main" id="{4504A864-A6C3-3393-1D70-CB1C9840F034}"/>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19" name="Rectangle 18">
              <a:extLst>
                <a:ext uri="{FF2B5EF4-FFF2-40B4-BE49-F238E27FC236}">
                  <a16:creationId xmlns:a16="http://schemas.microsoft.com/office/drawing/2014/main" id="{4E0FCD18-8890-42DD-2A8C-9AA6743363B8}"/>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spTree>
    <p:extLst>
      <p:ext uri="{BB962C8B-B14F-4D97-AF65-F5344CB8AC3E}">
        <p14:creationId xmlns:p14="http://schemas.microsoft.com/office/powerpoint/2010/main" val="32665091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3D5B6DD-38A1-D570-B96B-4C65172107DD}"/>
              </a:ext>
              <a:ext uri="{C183D7F6-B498-43B3-948B-1728B52AA6E4}">
                <adec:decorative xmlns:adec="http://schemas.microsoft.com/office/drawing/2017/decorative" val="1"/>
              </a:ext>
            </a:extLst>
          </p:cNvPr>
          <p:cNvSpPr>
            <a:spLocks noGrp="1"/>
          </p:cNvSpPr>
          <p:nvPr>
            <p:ph type="sldNum" sz="quarter" idx="4"/>
          </p:nvPr>
        </p:nvSpPr>
        <p:spPr/>
        <p:txBody>
          <a:bodyPr/>
          <a:lstStyle/>
          <a:p>
            <a:fld id="{D61AABEC-672F-4B68-B914-690DA978312C}" type="slidenum">
              <a:rPr lang="en-GB" smtClean="0"/>
              <a:pPr/>
              <a:t>16</a:t>
            </a:fld>
            <a:endParaRPr lang="en-GB"/>
          </a:p>
        </p:txBody>
      </p:sp>
      <p:sp>
        <p:nvSpPr>
          <p:cNvPr id="65" name="TextBox 64">
            <a:extLst>
              <a:ext uri="{FF2B5EF4-FFF2-40B4-BE49-F238E27FC236}">
                <a16:creationId xmlns:a16="http://schemas.microsoft.com/office/drawing/2014/main" id="{91A6029E-B6D9-AD11-7B14-56BC46627BD6}"/>
              </a:ext>
            </a:extLst>
          </p:cNvPr>
          <p:cNvSpPr txBox="1"/>
          <p:nvPr/>
        </p:nvSpPr>
        <p:spPr bwMode="white">
          <a:xfrm>
            <a:off x="517971" y="1085463"/>
            <a:ext cx="1017907" cy="2152769"/>
          </a:xfrm>
          <a:prstGeom prst="rect">
            <a:avLst/>
          </a:prstGeom>
          <a:noFill/>
        </p:spPr>
        <p:txBody>
          <a:bodyPr wrap="none" lIns="0" tIns="0" rIns="0" bIns="0" rtlCol="0">
            <a:spAutoFit/>
          </a:bodyPr>
          <a:lstStyle/>
          <a:p>
            <a:pPr>
              <a:lnSpc>
                <a:spcPct val="110000"/>
              </a:lnSpc>
              <a:spcBef>
                <a:spcPts val="2400"/>
              </a:spcBef>
              <a:buClr>
                <a:srgbClr val="5BC5F1"/>
              </a:buClr>
              <a:defRPr/>
            </a:pPr>
            <a:r>
              <a:rPr lang="en-GB" sz="13800" b="1">
                <a:solidFill>
                  <a:prstClr val="white"/>
                </a:solidFill>
              </a:rPr>
              <a:t>4</a:t>
            </a:r>
          </a:p>
        </p:txBody>
      </p:sp>
      <p:sp>
        <p:nvSpPr>
          <p:cNvPr id="64" name="Text Placeholder 2">
            <a:extLst>
              <a:ext uri="{FF2B5EF4-FFF2-40B4-BE49-F238E27FC236}">
                <a16:creationId xmlns:a16="http://schemas.microsoft.com/office/drawing/2014/main" id="{4E2EE3B8-EA4A-54EA-66B2-B7E438A076E7}"/>
              </a:ext>
            </a:extLst>
          </p:cNvPr>
          <p:cNvSpPr txBox="1">
            <a:spLocks noGrp="1"/>
          </p:cNvSpPr>
          <p:nvPr>
            <p:ph type="title" idx="4294967295"/>
          </p:nvPr>
        </p:nvSpPr>
        <p:spPr bwMode="gray">
          <a:xfrm>
            <a:off x="505272" y="3315017"/>
            <a:ext cx="4896544" cy="230425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marL="273050" indent="-273050" algn="l" defTabSz="914400" rtl="0" eaLnBrk="1" latinLnBrk="0" hangingPunct="1">
              <a:lnSpc>
                <a:spcPct val="110000"/>
              </a:lnSpc>
              <a:spcBef>
                <a:spcPts val="600"/>
              </a:spcBef>
              <a:spcAft>
                <a:spcPts val="600"/>
              </a:spcAft>
              <a:buClr>
                <a:schemeClr val="bg2"/>
              </a:buClr>
              <a:buFont typeface="Wingdings" panose="05000000000000000000" pitchFamily="2" charset="2"/>
              <a:buChar char="§"/>
              <a:defRPr sz="2800" kern="1200">
                <a:solidFill>
                  <a:schemeClr val="tx1"/>
                </a:solidFill>
                <a:latin typeface="+mn-lt"/>
                <a:ea typeface="+mn-ea"/>
                <a:cs typeface="+mn-cs"/>
              </a:defRPr>
            </a:lvl1pPr>
            <a:lvl2pPr marL="742950" indent="-285750" algn="l" defTabSz="914400" rtl="0" eaLnBrk="1" latinLnBrk="0" hangingPunct="1">
              <a:lnSpc>
                <a:spcPct val="110000"/>
              </a:lnSpc>
              <a:spcBef>
                <a:spcPts val="600"/>
              </a:spcBef>
              <a:spcAft>
                <a:spcPts val="600"/>
              </a:spcAft>
              <a:buClr>
                <a:schemeClr val="bg2"/>
              </a:buClr>
              <a:buFont typeface="Geomanist Light" pitchFamily="50"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600"/>
              </a:spcBef>
              <a:spcAft>
                <a:spcPts val="600"/>
              </a:spcAft>
              <a:buClr>
                <a:schemeClr val="bg2"/>
              </a:buClr>
              <a:buFont typeface="Geomanist Light" pitchFamily="50"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600"/>
              </a:spcBef>
              <a:spcAft>
                <a:spcPts val="600"/>
              </a:spcAft>
              <a:buClr>
                <a:schemeClr val="bg2"/>
              </a:buClr>
              <a:buFont typeface="Geomanist Light" pitchFamily="50"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600"/>
              </a:spcBef>
              <a:spcAft>
                <a:spcPts val="600"/>
              </a:spcAft>
              <a:buClr>
                <a:schemeClr val="bg2"/>
              </a:buClr>
              <a:buFont typeface="Geomanist Light" pitchFamily="50"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
                <a:srgbClr val="5BC5F1"/>
              </a:buClr>
              <a:buSzTx/>
              <a:buFont typeface="Wingdings" panose="05000000000000000000" pitchFamily="2" charset="2"/>
              <a:buNone/>
              <a:tabLst/>
              <a:defRPr/>
            </a:pPr>
            <a:r>
              <a:rPr kumimoji="0" lang="en-GB" sz="5800" b="1" i="0" u="none" strike="noStrike" kern="1200" cap="none" spc="0" normalizeH="0" baseline="0" noProof="0" dirty="0">
                <a:ln>
                  <a:noFill/>
                </a:ln>
                <a:solidFill>
                  <a:sysClr val="window" lastClr="FFFFFF"/>
                </a:solidFill>
                <a:effectLst/>
                <a:uLnTx/>
                <a:uFillTx/>
                <a:latin typeface="+mn-lt"/>
                <a:ea typeface="+mn-ea"/>
                <a:cs typeface="+mn-cs"/>
              </a:rPr>
              <a:t>Local GP practice services</a:t>
            </a:r>
          </a:p>
        </p:txBody>
      </p:sp>
      <p:cxnSp>
        <p:nvCxnSpPr>
          <p:cNvPr id="68" name="Straight Connector 67">
            <a:extLst>
              <a:ext uri="{FF2B5EF4-FFF2-40B4-BE49-F238E27FC236}">
                <a16:creationId xmlns:a16="http://schemas.microsoft.com/office/drawing/2014/main" id="{EC4BC9A9-5B72-708E-4B42-7A79B8646452}"/>
              </a:ext>
              <a:ext uri="{C183D7F6-B498-43B3-948B-1728B52AA6E4}">
                <adec:decorative xmlns:adec="http://schemas.microsoft.com/office/drawing/2017/decorative" val="1"/>
              </a:ext>
            </a:extLst>
          </p:cNvPr>
          <p:cNvCxnSpPr>
            <a:cxnSpLocks/>
          </p:cNvCxnSpPr>
          <p:nvPr/>
        </p:nvCxnSpPr>
        <p:spPr bwMode="white">
          <a:xfrm>
            <a:off x="505272" y="3179289"/>
            <a:ext cx="7194392" cy="0"/>
          </a:xfrm>
          <a:prstGeom prst="line">
            <a:avLst/>
          </a:prstGeom>
          <a:noFill/>
          <a:ln w="12700" cap="flat" cmpd="sng" algn="ctr">
            <a:solidFill>
              <a:schemeClr val="bg1"/>
            </a:solidFill>
            <a:prstDash val="solid"/>
          </a:ln>
          <a:effectLst/>
        </p:spPr>
      </p:cxnSp>
      <p:sp>
        <p:nvSpPr>
          <p:cNvPr id="4" name="Rectangle 3">
            <a:hlinkClick r:id="" action="ppaction://noaction"/>
            <a:hlinkHover r:id="" action="ppaction://noaction" highlightClick="1"/>
            <a:extLst>
              <a:ext uri="{FF2B5EF4-FFF2-40B4-BE49-F238E27FC236}">
                <a16:creationId xmlns:a16="http://schemas.microsoft.com/office/drawing/2014/main" id="{A0E0ED32-2DE0-825F-E0D3-4F56A329CD06}"/>
              </a:ext>
              <a:ext uri="{C183D7F6-B498-43B3-948B-1728B52AA6E4}">
                <adec:decorative xmlns:adec="http://schemas.microsoft.com/office/drawing/2017/decorative" val="1"/>
              </a:ext>
            </a:extLst>
          </p:cNvPr>
          <p:cNvSpPr/>
          <p:nvPr/>
        </p:nvSpPr>
        <p:spPr bwMode="ltGray">
          <a:xfrm>
            <a:off x="8721394" y="761029"/>
            <a:ext cx="417916" cy="294402"/>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lang="en-GB" sz="2000" kern="0">
                <a:solidFill>
                  <a:schemeClr val="bg1"/>
                </a:solidFill>
              </a:rPr>
              <a:t>1</a:t>
            </a:r>
            <a:endParaRPr kumimoji="0" lang="en-GB" sz="2000" b="0" i="0" u="none" strike="noStrike" kern="0" cap="none" spc="0" normalizeH="0" baseline="0" noProof="0">
              <a:ln>
                <a:noFill/>
              </a:ln>
              <a:solidFill>
                <a:schemeClr val="bg1"/>
              </a:solidFill>
              <a:effectLst/>
              <a:uLnTx/>
              <a:uFillTx/>
              <a:ea typeface="+mn-ea"/>
              <a:cs typeface="+mn-cs"/>
            </a:endParaRPr>
          </a:p>
        </p:txBody>
      </p:sp>
      <p:sp>
        <p:nvSpPr>
          <p:cNvPr id="5" name="Freeform 18">
            <a:hlinkClick r:id="rId2" action="ppaction://hlinksldjump"/>
            <a:hlinkHover r:id="" action="ppaction://noaction" highlightClick="1"/>
            <a:extLst>
              <a:ext uri="{FF2B5EF4-FFF2-40B4-BE49-F238E27FC236}">
                <a16:creationId xmlns:a16="http://schemas.microsoft.com/office/drawing/2014/main" id="{F2D13B3C-632A-E441-B4FD-6481CCAEA675}"/>
              </a:ext>
              <a:ext uri="{C183D7F6-B498-43B3-948B-1728B52AA6E4}">
                <adec:decorative xmlns:adec="http://schemas.microsoft.com/office/drawing/2017/decorative" val="1"/>
              </a:ext>
            </a:extLst>
          </p:cNvPr>
          <p:cNvSpPr/>
          <p:nvPr/>
        </p:nvSpPr>
        <p:spPr bwMode="gray">
          <a:xfrm>
            <a:off x="11336122" y="5895487"/>
            <a:ext cx="274648" cy="297711"/>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ysClr val="window" lastClr="FFFFFF"/>
          </a:solidFill>
          <a:ln w="254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endParaRPr kumimoji="0" lang="en-GB" sz="2000" b="0" i="0" u="none" strike="noStrike" kern="0" cap="none" spc="0" normalizeH="0" baseline="0" noProof="0">
              <a:ln>
                <a:noFill/>
              </a:ln>
              <a:solidFill>
                <a:srgbClr val="005C9A"/>
              </a:solidFill>
              <a:effectLst/>
              <a:uLnTx/>
              <a:uFillTx/>
              <a:latin typeface="Segoe UI"/>
              <a:ea typeface="+mn-ea"/>
              <a:cs typeface="+mn-cs"/>
            </a:endParaRPr>
          </a:p>
        </p:txBody>
      </p:sp>
      <p:sp>
        <p:nvSpPr>
          <p:cNvPr id="6" name="Rectangle 5">
            <a:extLst>
              <a:ext uri="{FF2B5EF4-FFF2-40B4-BE49-F238E27FC236}">
                <a16:creationId xmlns:a16="http://schemas.microsoft.com/office/drawing/2014/main" id="{42CA1CA8-B93E-D806-DCBB-E16A4C8AA173}"/>
              </a:ext>
              <a:ext uri="{C183D7F6-B498-43B3-948B-1728B52AA6E4}">
                <adec:decorative xmlns:adec="http://schemas.microsoft.com/office/drawing/2017/decorative" val="1"/>
              </a:ext>
            </a:extLst>
          </p:cNvPr>
          <p:cNvSpPr/>
          <p:nvPr/>
        </p:nvSpPr>
        <p:spPr>
          <a:xfrm>
            <a:off x="10030436" y="5912462"/>
            <a:ext cx="1082348" cy="307777"/>
          </a:xfrm>
          <a:prstGeom prst="rect">
            <a:avLst/>
          </a:prstGeom>
        </p:spPr>
        <p:txBody>
          <a:bodyPr wrap="none">
            <a:spAutoFit/>
          </a:bodyPr>
          <a:lstStyle/>
          <a:p>
            <a:pPr algn="r">
              <a:defRPr/>
            </a:pPr>
            <a:r>
              <a:rPr lang="en-GB" sz="1400">
                <a:solidFill>
                  <a:prstClr val="white"/>
                </a:solidFill>
                <a:latin typeface="Segoe UI"/>
              </a:rPr>
              <a:t>Main menu</a:t>
            </a:r>
          </a:p>
        </p:txBody>
      </p:sp>
      <p:sp>
        <p:nvSpPr>
          <p:cNvPr id="7" name="Isosceles Triangle 6">
            <a:extLst>
              <a:ext uri="{FF2B5EF4-FFF2-40B4-BE49-F238E27FC236}">
                <a16:creationId xmlns:a16="http://schemas.microsoft.com/office/drawing/2014/main" id="{FD4D7DAB-6F34-F260-9702-8C6AFD3342FF}"/>
              </a:ext>
              <a:ext uri="{C183D7F6-B498-43B3-948B-1728B52AA6E4}">
                <adec:decorative xmlns:adec="http://schemas.microsoft.com/office/drawing/2017/decorative" val="1"/>
              </a:ext>
            </a:extLst>
          </p:cNvPr>
          <p:cNvSpPr/>
          <p:nvPr/>
        </p:nvSpPr>
        <p:spPr bwMode="gray">
          <a:xfrm rot="5400000">
            <a:off x="11109968" y="6028323"/>
            <a:ext cx="153027" cy="96594"/>
          </a:xfrm>
          <a:prstGeom prst="triangle">
            <a:avLst/>
          </a:prstGeom>
          <a:solidFill>
            <a:srgbClr val="99C7EB"/>
          </a:solidFill>
          <a:ln w="254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endParaRPr kumimoji="0" lang="en-GB" sz="2000" b="0" i="0" u="none" strike="noStrike" kern="0" cap="none" spc="0" normalizeH="0" baseline="0" noProof="0">
              <a:ln>
                <a:noFill/>
              </a:ln>
              <a:solidFill>
                <a:prstClr val="white"/>
              </a:solidFill>
              <a:effectLst/>
              <a:uLnTx/>
              <a:uFillTx/>
              <a:latin typeface="Segoe UI"/>
              <a:ea typeface="+mn-ea"/>
              <a:cs typeface="+mn-cs"/>
            </a:endParaRPr>
          </a:p>
        </p:txBody>
      </p:sp>
      <p:grpSp>
        <p:nvGrpSpPr>
          <p:cNvPr id="10" name="Group 9">
            <a:extLst>
              <a:ext uri="{FF2B5EF4-FFF2-40B4-BE49-F238E27FC236}">
                <a16:creationId xmlns:a16="http://schemas.microsoft.com/office/drawing/2014/main" id="{708C80B0-D5EA-D0D8-B6A7-4B683940C6F8}"/>
              </a:ext>
              <a:ext uri="{C183D7F6-B498-43B3-948B-1728B52AA6E4}">
                <adec:decorative xmlns:adec="http://schemas.microsoft.com/office/drawing/2017/decorative" val="1"/>
              </a:ext>
            </a:extLst>
          </p:cNvPr>
          <p:cNvGrpSpPr/>
          <p:nvPr/>
        </p:nvGrpSpPr>
        <p:grpSpPr>
          <a:xfrm>
            <a:off x="8613681" y="1135798"/>
            <a:ext cx="2499103" cy="3391981"/>
            <a:chOff x="7620887" y="1385798"/>
            <a:chExt cx="2499103" cy="3391981"/>
          </a:xfrm>
        </p:grpSpPr>
        <p:cxnSp>
          <p:nvCxnSpPr>
            <p:cNvPr id="26" name="Straight Connector 25">
              <a:extLst>
                <a:ext uri="{FF2B5EF4-FFF2-40B4-BE49-F238E27FC236}">
                  <a16:creationId xmlns:a16="http://schemas.microsoft.com/office/drawing/2014/main" id="{0D496F1F-BFF6-0A69-6420-E3ED3DB68709}"/>
                </a:ext>
              </a:extLst>
            </p:cNvPr>
            <p:cNvCxnSpPr/>
            <p:nvPr/>
          </p:nvCxnSpPr>
          <p:spPr>
            <a:xfrm>
              <a:off x="7650956" y="1385798"/>
              <a:ext cx="2448272" cy="0"/>
            </a:xfrm>
            <a:prstGeom prst="line">
              <a:avLst/>
            </a:prstGeom>
            <a:noFill/>
            <a:ln w="6350" cap="flat" cmpd="sng" algn="ctr">
              <a:solidFill>
                <a:srgbClr val="297DB1"/>
              </a:solidFill>
              <a:prstDash val="sysDot"/>
            </a:ln>
            <a:effectLst/>
          </p:spPr>
        </p:cxnSp>
        <p:cxnSp>
          <p:nvCxnSpPr>
            <p:cNvPr id="27" name="Straight Connector 26">
              <a:extLst>
                <a:ext uri="{FF2B5EF4-FFF2-40B4-BE49-F238E27FC236}">
                  <a16:creationId xmlns:a16="http://schemas.microsoft.com/office/drawing/2014/main" id="{DE75EE2D-241D-2671-FE5A-7071E884D83A}"/>
                </a:ext>
              </a:extLst>
            </p:cNvPr>
            <p:cNvCxnSpPr/>
            <p:nvPr/>
          </p:nvCxnSpPr>
          <p:spPr>
            <a:xfrm>
              <a:off x="7650956" y="1789906"/>
              <a:ext cx="2448272" cy="0"/>
            </a:xfrm>
            <a:prstGeom prst="line">
              <a:avLst/>
            </a:prstGeom>
            <a:noFill/>
            <a:ln w="6350" cap="flat" cmpd="sng" algn="ctr">
              <a:solidFill>
                <a:srgbClr val="297DB1"/>
              </a:solidFill>
              <a:prstDash val="sysDot"/>
            </a:ln>
            <a:effectLst/>
          </p:spPr>
        </p:cxnSp>
        <p:cxnSp>
          <p:nvCxnSpPr>
            <p:cNvPr id="28" name="Straight Connector 27">
              <a:extLst>
                <a:ext uri="{FF2B5EF4-FFF2-40B4-BE49-F238E27FC236}">
                  <a16:creationId xmlns:a16="http://schemas.microsoft.com/office/drawing/2014/main" id="{27C82EAD-3796-0754-3A25-C97F943B3E77}"/>
                </a:ext>
              </a:extLst>
            </p:cNvPr>
            <p:cNvCxnSpPr/>
            <p:nvPr/>
          </p:nvCxnSpPr>
          <p:spPr>
            <a:xfrm>
              <a:off x="7650956" y="2314400"/>
              <a:ext cx="2448272" cy="0"/>
            </a:xfrm>
            <a:prstGeom prst="line">
              <a:avLst/>
            </a:prstGeom>
            <a:noFill/>
            <a:ln w="6350" cap="flat" cmpd="sng" algn="ctr">
              <a:solidFill>
                <a:srgbClr val="297DB1"/>
              </a:solidFill>
              <a:prstDash val="sysDot"/>
            </a:ln>
            <a:effectLst/>
          </p:spPr>
        </p:cxnSp>
        <p:cxnSp>
          <p:nvCxnSpPr>
            <p:cNvPr id="37" name="Straight Connector 36">
              <a:extLst>
                <a:ext uri="{FF2B5EF4-FFF2-40B4-BE49-F238E27FC236}">
                  <a16:creationId xmlns:a16="http://schemas.microsoft.com/office/drawing/2014/main" id="{98D9BA87-3343-E3D9-2119-15D567D81C16}"/>
                </a:ext>
              </a:extLst>
            </p:cNvPr>
            <p:cNvCxnSpPr/>
            <p:nvPr/>
          </p:nvCxnSpPr>
          <p:spPr>
            <a:xfrm>
              <a:off x="7671718" y="2820266"/>
              <a:ext cx="2448272" cy="0"/>
            </a:xfrm>
            <a:prstGeom prst="line">
              <a:avLst/>
            </a:prstGeom>
            <a:noFill/>
            <a:ln w="6350" cap="flat" cmpd="sng" algn="ctr">
              <a:solidFill>
                <a:srgbClr val="297DB1"/>
              </a:solidFill>
              <a:prstDash val="sysDot"/>
            </a:ln>
            <a:effectLst/>
          </p:spPr>
        </p:cxnSp>
        <p:cxnSp>
          <p:nvCxnSpPr>
            <p:cNvPr id="38" name="Straight Connector 37">
              <a:extLst>
                <a:ext uri="{FF2B5EF4-FFF2-40B4-BE49-F238E27FC236}">
                  <a16:creationId xmlns:a16="http://schemas.microsoft.com/office/drawing/2014/main" id="{61F0B8D8-0B59-B90F-435F-7153F98AC441}"/>
                </a:ext>
              </a:extLst>
            </p:cNvPr>
            <p:cNvCxnSpPr/>
            <p:nvPr/>
          </p:nvCxnSpPr>
          <p:spPr>
            <a:xfrm>
              <a:off x="7650956" y="3243002"/>
              <a:ext cx="2448272" cy="0"/>
            </a:xfrm>
            <a:prstGeom prst="line">
              <a:avLst/>
            </a:prstGeom>
            <a:noFill/>
            <a:ln w="6350" cap="flat" cmpd="sng" algn="ctr">
              <a:solidFill>
                <a:srgbClr val="297DB1"/>
              </a:solidFill>
              <a:prstDash val="sysDot"/>
            </a:ln>
            <a:effectLst/>
          </p:spPr>
        </p:cxnSp>
        <p:cxnSp>
          <p:nvCxnSpPr>
            <p:cNvPr id="39" name="Straight Connector 38">
              <a:extLst>
                <a:ext uri="{FF2B5EF4-FFF2-40B4-BE49-F238E27FC236}">
                  <a16:creationId xmlns:a16="http://schemas.microsoft.com/office/drawing/2014/main" id="{A8BB68E9-57AA-5DDF-13DE-E07DCADC292B}"/>
                </a:ext>
              </a:extLst>
            </p:cNvPr>
            <p:cNvCxnSpPr/>
            <p:nvPr/>
          </p:nvCxnSpPr>
          <p:spPr>
            <a:xfrm>
              <a:off x="7620887" y="3797358"/>
              <a:ext cx="2448272" cy="0"/>
            </a:xfrm>
            <a:prstGeom prst="line">
              <a:avLst/>
            </a:prstGeom>
            <a:noFill/>
            <a:ln w="6350" cap="flat" cmpd="sng" algn="ctr">
              <a:solidFill>
                <a:srgbClr val="297DB1"/>
              </a:solidFill>
              <a:prstDash val="sysDot"/>
            </a:ln>
            <a:effectLst/>
          </p:spPr>
        </p:cxnSp>
        <p:cxnSp>
          <p:nvCxnSpPr>
            <p:cNvPr id="40" name="Straight Connector 39">
              <a:extLst>
                <a:ext uri="{FF2B5EF4-FFF2-40B4-BE49-F238E27FC236}">
                  <a16:creationId xmlns:a16="http://schemas.microsoft.com/office/drawing/2014/main" id="{158E0F93-E209-5992-6B43-E9C3C002C97C}"/>
                </a:ext>
              </a:extLst>
            </p:cNvPr>
            <p:cNvCxnSpPr/>
            <p:nvPr/>
          </p:nvCxnSpPr>
          <p:spPr>
            <a:xfrm>
              <a:off x="7620887" y="4246650"/>
              <a:ext cx="2448272" cy="0"/>
            </a:xfrm>
            <a:prstGeom prst="line">
              <a:avLst/>
            </a:prstGeom>
            <a:noFill/>
            <a:ln w="6350" cap="flat" cmpd="sng" algn="ctr">
              <a:solidFill>
                <a:srgbClr val="297DB1"/>
              </a:solidFill>
              <a:prstDash val="sysDot"/>
            </a:ln>
            <a:effectLst/>
          </p:spPr>
        </p:cxnSp>
        <p:cxnSp>
          <p:nvCxnSpPr>
            <p:cNvPr id="41" name="Straight Connector 40">
              <a:extLst>
                <a:ext uri="{FF2B5EF4-FFF2-40B4-BE49-F238E27FC236}">
                  <a16:creationId xmlns:a16="http://schemas.microsoft.com/office/drawing/2014/main" id="{52B9895F-8C53-5E97-651E-28A40E12CF54}"/>
                </a:ext>
              </a:extLst>
            </p:cNvPr>
            <p:cNvCxnSpPr/>
            <p:nvPr/>
          </p:nvCxnSpPr>
          <p:spPr>
            <a:xfrm>
              <a:off x="7636220" y="4777779"/>
              <a:ext cx="2448272" cy="0"/>
            </a:xfrm>
            <a:prstGeom prst="line">
              <a:avLst/>
            </a:prstGeom>
            <a:noFill/>
            <a:ln w="6350" cap="flat" cmpd="sng" algn="ctr">
              <a:solidFill>
                <a:srgbClr val="297DB1"/>
              </a:solidFill>
              <a:prstDash val="sysDot"/>
            </a:ln>
            <a:effectLst/>
          </p:spPr>
        </p:cxnSp>
      </p:grpSp>
      <p:sp>
        <p:nvSpPr>
          <p:cNvPr id="42" name="Rectangle 41">
            <a:hlinkClick r:id="" action="ppaction://noaction"/>
            <a:hlinkHover r:id="" action="ppaction://noaction" highlightClick="1"/>
            <a:extLst>
              <a:ext uri="{FF2B5EF4-FFF2-40B4-BE49-F238E27FC236}">
                <a16:creationId xmlns:a16="http://schemas.microsoft.com/office/drawing/2014/main" id="{A9D61C12-5320-950F-E6B6-D079CE51C841}"/>
              </a:ext>
              <a:ext uri="{C183D7F6-B498-43B3-948B-1728B52AA6E4}">
                <adec:decorative xmlns:adec="http://schemas.microsoft.com/office/drawing/2017/decorative" val="1"/>
              </a:ext>
            </a:extLst>
          </p:cNvPr>
          <p:cNvSpPr/>
          <p:nvPr/>
        </p:nvSpPr>
        <p:spPr bwMode="ltGray">
          <a:xfrm>
            <a:off x="8731782" y="1193799"/>
            <a:ext cx="417916" cy="296187"/>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2</a:t>
            </a:r>
          </a:p>
        </p:txBody>
      </p:sp>
      <p:sp>
        <p:nvSpPr>
          <p:cNvPr id="43" name="Rectangle 42">
            <a:hlinkClick r:id="" action="ppaction://noaction"/>
            <a:hlinkHover r:id="" action="ppaction://noaction" highlightClick="1"/>
            <a:extLst>
              <a:ext uri="{FF2B5EF4-FFF2-40B4-BE49-F238E27FC236}">
                <a16:creationId xmlns:a16="http://schemas.microsoft.com/office/drawing/2014/main" id="{33AB6EA9-5CAF-0F05-6AC7-756A8EEAD454}"/>
              </a:ext>
              <a:ext uri="{C183D7F6-B498-43B3-948B-1728B52AA6E4}">
                <adec:decorative xmlns:adec="http://schemas.microsoft.com/office/drawing/2017/decorative" val="1"/>
              </a:ext>
            </a:extLst>
          </p:cNvPr>
          <p:cNvSpPr/>
          <p:nvPr/>
        </p:nvSpPr>
        <p:spPr bwMode="ltGray">
          <a:xfrm>
            <a:off x="8721394" y="1648067"/>
            <a:ext cx="417916" cy="302523"/>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3</a:t>
            </a:r>
          </a:p>
        </p:txBody>
      </p:sp>
      <p:sp>
        <p:nvSpPr>
          <p:cNvPr id="44" name="Rectangle 43">
            <a:hlinkClick r:id="" action="ppaction://noaction"/>
            <a:hlinkHover r:id="" action="ppaction://noaction" highlightClick="1"/>
            <a:extLst>
              <a:ext uri="{FF2B5EF4-FFF2-40B4-BE49-F238E27FC236}">
                <a16:creationId xmlns:a16="http://schemas.microsoft.com/office/drawing/2014/main" id="{460B83C7-3245-DFAC-B7DA-DCA794FC7C93}"/>
              </a:ext>
              <a:ext uri="{C183D7F6-B498-43B3-948B-1728B52AA6E4}">
                <adec:decorative xmlns:adec="http://schemas.microsoft.com/office/drawing/2017/decorative" val="1"/>
              </a:ext>
            </a:extLst>
          </p:cNvPr>
          <p:cNvSpPr/>
          <p:nvPr/>
        </p:nvSpPr>
        <p:spPr bwMode="ltGray">
          <a:xfrm>
            <a:off x="8731782" y="3606342"/>
            <a:ext cx="417916" cy="314774"/>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4</a:t>
            </a:r>
          </a:p>
        </p:txBody>
      </p:sp>
      <p:sp>
        <p:nvSpPr>
          <p:cNvPr id="45" name="Rectangle 44">
            <a:hlinkClick r:id="" action="ppaction://noaction"/>
            <a:hlinkHover r:id="" action="ppaction://noaction" highlightClick="1"/>
            <a:extLst>
              <a:ext uri="{FF2B5EF4-FFF2-40B4-BE49-F238E27FC236}">
                <a16:creationId xmlns:a16="http://schemas.microsoft.com/office/drawing/2014/main" id="{5C8CD5D0-B07D-B5DE-75DF-A079E8BEEDB2}"/>
              </a:ext>
              <a:ext uri="{C183D7F6-B498-43B3-948B-1728B52AA6E4}">
                <adec:decorative xmlns:adec="http://schemas.microsoft.com/office/drawing/2017/decorative" val="1"/>
              </a:ext>
            </a:extLst>
          </p:cNvPr>
          <p:cNvSpPr/>
          <p:nvPr/>
        </p:nvSpPr>
        <p:spPr bwMode="ltGray">
          <a:xfrm>
            <a:off x="8720322" y="2630000"/>
            <a:ext cx="417916" cy="319419"/>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5</a:t>
            </a:r>
          </a:p>
        </p:txBody>
      </p:sp>
      <p:sp>
        <p:nvSpPr>
          <p:cNvPr id="46" name="Rectangle 45">
            <a:hlinkClick r:id="" action="ppaction://noaction"/>
            <a:hlinkHover r:id="" action="ppaction://noaction" highlightClick="1"/>
            <a:extLst>
              <a:ext uri="{FF2B5EF4-FFF2-40B4-BE49-F238E27FC236}">
                <a16:creationId xmlns:a16="http://schemas.microsoft.com/office/drawing/2014/main" id="{6D8831AA-6B03-E486-247F-72E6B0FED197}"/>
              </a:ext>
              <a:ext uri="{C183D7F6-B498-43B3-948B-1728B52AA6E4}">
                <adec:decorative xmlns:adec="http://schemas.microsoft.com/office/drawing/2017/decorative" val="1"/>
              </a:ext>
            </a:extLst>
          </p:cNvPr>
          <p:cNvSpPr/>
          <p:nvPr/>
        </p:nvSpPr>
        <p:spPr bwMode="ltGray">
          <a:xfrm>
            <a:off x="8717210" y="3121917"/>
            <a:ext cx="417916" cy="318947"/>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6</a:t>
            </a:r>
          </a:p>
        </p:txBody>
      </p:sp>
      <p:sp>
        <p:nvSpPr>
          <p:cNvPr id="47" name="Rectangle 46">
            <a:hlinkClick r:id="" action="ppaction://noaction"/>
            <a:hlinkHover r:id="" action="ppaction://noaction" highlightClick="1"/>
            <a:extLst>
              <a:ext uri="{FF2B5EF4-FFF2-40B4-BE49-F238E27FC236}">
                <a16:creationId xmlns:a16="http://schemas.microsoft.com/office/drawing/2014/main" id="{5239B0DF-6525-3844-A719-B828486CA7AB}"/>
              </a:ext>
              <a:ext uri="{C183D7F6-B498-43B3-948B-1728B52AA6E4}">
                <adec:decorative xmlns:adec="http://schemas.microsoft.com/office/drawing/2017/decorative" val="1"/>
              </a:ext>
            </a:extLst>
          </p:cNvPr>
          <p:cNvSpPr/>
          <p:nvPr/>
        </p:nvSpPr>
        <p:spPr bwMode="ltGray">
          <a:xfrm>
            <a:off x="8715903" y="5523573"/>
            <a:ext cx="417916" cy="313354"/>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lang="en-GB" sz="2000" kern="0">
                <a:solidFill>
                  <a:schemeClr val="bg1"/>
                </a:solidFill>
              </a:rPr>
              <a:t>11</a:t>
            </a:r>
            <a:endParaRPr kumimoji="0" lang="en-GB" sz="2000" b="0" i="0" u="none" strike="noStrike" kern="0" cap="none" spc="0" normalizeH="0" baseline="0" noProof="0">
              <a:ln>
                <a:noFill/>
              </a:ln>
              <a:solidFill>
                <a:schemeClr val="bg1"/>
              </a:solidFill>
              <a:effectLst/>
              <a:uLnTx/>
              <a:uFillTx/>
              <a:ea typeface="+mn-ea"/>
              <a:cs typeface="+mn-cs"/>
            </a:endParaRPr>
          </a:p>
        </p:txBody>
      </p:sp>
      <p:sp>
        <p:nvSpPr>
          <p:cNvPr id="48" name="Rectangle 47">
            <a:hlinkClick r:id="" action="ppaction://noaction"/>
            <a:hlinkHover r:id="" action="ppaction://noaction" highlightClick="1"/>
            <a:extLst>
              <a:ext uri="{FF2B5EF4-FFF2-40B4-BE49-F238E27FC236}">
                <a16:creationId xmlns:a16="http://schemas.microsoft.com/office/drawing/2014/main" id="{66495043-04BF-8283-938D-9273CAB4C79C}"/>
              </a:ext>
              <a:ext uri="{C183D7F6-B498-43B3-948B-1728B52AA6E4}">
                <adec:decorative xmlns:adec="http://schemas.microsoft.com/office/drawing/2017/decorative" val="1"/>
              </a:ext>
            </a:extLst>
          </p:cNvPr>
          <p:cNvSpPr/>
          <p:nvPr/>
        </p:nvSpPr>
        <p:spPr bwMode="ltGray">
          <a:xfrm>
            <a:off x="8717210" y="4086299"/>
            <a:ext cx="417916" cy="313349"/>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8</a:t>
            </a:r>
          </a:p>
        </p:txBody>
      </p:sp>
      <p:graphicFrame>
        <p:nvGraphicFramePr>
          <p:cNvPr id="49" name="Table 48">
            <a:extLst>
              <a:ext uri="{FF2B5EF4-FFF2-40B4-BE49-F238E27FC236}">
                <a16:creationId xmlns:a16="http://schemas.microsoft.com/office/drawing/2014/main" id="{CE8B2FD3-9159-6FF3-A546-86FA07765CE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61016371"/>
              </p:ext>
            </p:extLst>
          </p:nvPr>
        </p:nvGraphicFramePr>
        <p:xfrm>
          <a:off x="9247022" y="639536"/>
          <a:ext cx="2179715" cy="5255953"/>
        </p:xfrm>
        <a:graphic>
          <a:graphicData uri="http://schemas.openxmlformats.org/drawingml/2006/table">
            <a:tbl>
              <a:tblPr firstRow="1" bandRow="1"/>
              <a:tblGrid>
                <a:gridCol w="2179715">
                  <a:extLst>
                    <a:ext uri="{9D8B030D-6E8A-4147-A177-3AD203B41FA5}">
                      <a16:colId xmlns:a16="http://schemas.microsoft.com/office/drawing/2014/main" val="24541704"/>
                    </a:ext>
                  </a:extLst>
                </a:gridCol>
              </a:tblGrid>
              <a:tr h="451423">
                <a:tc>
                  <a:txBody>
                    <a:bodyPr/>
                    <a:lstStyle>
                      <a:lvl1pPr marL="0" algn="l" defTabSz="914400" rtl="0" eaLnBrk="1" latinLnBrk="0" hangingPunct="1">
                        <a:defRPr sz="1800" b="1" kern="1200">
                          <a:solidFill>
                            <a:schemeClr val="lt1"/>
                          </a:solidFill>
                          <a:latin typeface="Segoe UI"/>
                        </a:defRPr>
                      </a:lvl1pPr>
                      <a:lvl2pPr marL="457200" algn="l" defTabSz="914400" rtl="0" eaLnBrk="1" latinLnBrk="0" hangingPunct="1">
                        <a:defRPr sz="1800" b="1" kern="1200">
                          <a:solidFill>
                            <a:schemeClr val="lt1"/>
                          </a:solidFill>
                          <a:latin typeface="Segoe UI"/>
                        </a:defRPr>
                      </a:lvl2pPr>
                      <a:lvl3pPr marL="914400" algn="l" defTabSz="914400" rtl="0" eaLnBrk="1" latinLnBrk="0" hangingPunct="1">
                        <a:defRPr sz="1800" b="1" kern="1200">
                          <a:solidFill>
                            <a:schemeClr val="lt1"/>
                          </a:solidFill>
                          <a:latin typeface="Segoe UI"/>
                        </a:defRPr>
                      </a:lvl3pPr>
                      <a:lvl4pPr marL="1371600" algn="l" defTabSz="914400" rtl="0" eaLnBrk="1" latinLnBrk="0" hangingPunct="1">
                        <a:defRPr sz="1800" b="1" kern="1200">
                          <a:solidFill>
                            <a:schemeClr val="lt1"/>
                          </a:solidFill>
                          <a:latin typeface="Segoe UI"/>
                        </a:defRPr>
                      </a:lvl4pPr>
                      <a:lvl5pPr marL="1828800" algn="l" defTabSz="914400" rtl="0" eaLnBrk="1" latinLnBrk="0" hangingPunct="1">
                        <a:defRPr sz="1800" b="1" kern="1200">
                          <a:solidFill>
                            <a:schemeClr val="lt1"/>
                          </a:solidFill>
                          <a:latin typeface="Segoe UI"/>
                        </a:defRPr>
                      </a:lvl5pPr>
                      <a:lvl6pPr marL="2286000" algn="l" defTabSz="914400" rtl="0" eaLnBrk="1" latinLnBrk="0" hangingPunct="1">
                        <a:defRPr sz="1800" b="1" kern="1200">
                          <a:solidFill>
                            <a:schemeClr val="lt1"/>
                          </a:solidFill>
                          <a:latin typeface="Segoe UI"/>
                        </a:defRPr>
                      </a:lvl6pPr>
                      <a:lvl7pPr marL="2743200" algn="l" defTabSz="914400" rtl="0" eaLnBrk="1" latinLnBrk="0" hangingPunct="1">
                        <a:defRPr sz="1800" b="1" kern="1200">
                          <a:solidFill>
                            <a:schemeClr val="lt1"/>
                          </a:solidFill>
                          <a:latin typeface="Segoe UI"/>
                        </a:defRPr>
                      </a:lvl7pPr>
                      <a:lvl8pPr marL="3200400" algn="l" defTabSz="914400" rtl="0" eaLnBrk="1" latinLnBrk="0" hangingPunct="1">
                        <a:defRPr sz="1800" b="1" kern="1200">
                          <a:solidFill>
                            <a:schemeClr val="lt1"/>
                          </a:solidFill>
                          <a:latin typeface="Segoe UI"/>
                        </a:defRPr>
                      </a:lvl8pPr>
                      <a:lvl9pPr marL="3657600" algn="l" defTabSz="914400" rtl="0" eaLnBrk="1" latinLnBrk="0" hangingPunct="1">
                        <a:defRPr sz="1800" b="1" kern="1200">
                          <a:solidFill>
                            <a:schemeClr val="lt1"/>
                          </a:solidFill>
                          <a:latin typeface="Segoe UI"/>
                        </a:defRPr>
                      </a:lvl9pPr>
                    </a:lstStyle>
                    <a:p>
                      <a:pPr algn="l"/>
                      <a:r>
                        <a:rPr lang="en-GB" sz="1400" b="0">
                          <a:solidFill>
                            <a:schemeClr val="bg1"/>
                          </a:solidFill>
                          <a:latin typeface="+mn-lt"/>
                        </a:rPr>
                        <a:t>About</a:t>
                      </a:r>
                      <a:r>
                        <a:rPr lang="en-GB" sz="1400" b="0" baseline="0">
                          <a:solidFill>
                            <a:schemeClr val="bg1"/>
                          </a:solidFill>
                          <a:latin typeface="+mn-lt"/>
                        </a:rPr>
                        <a:t> the survey</a:t>
                      </a:r>
                      <a:endParaRPr lang="en-GB" sz="1400" b="0">
                        <a:solidFill>
                          <a:schemeClr val="bg1"/>
                        </a:solidFill>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8835298"/>
                  </a:ext>
                </a:extLst>
              </a:tr>
              <a:tr h="451423">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algn="l"/>
                      <a:r>
                        <a:rPr lang="en-GB" sz="1400" b="0">
                          <a:solidFill>
                            <a:schemeClr val="bg1"/>
                          </a:solidFill>
                          <a:latin typeface="+mn-lt"/>
                        </a:rPr>
                        <a:t>Headline findings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2386766"/>
                  </a:ext>
                </a:extLst>
              </a:tr>
              <a:tr h="523998">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Overall experience of GP practice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48291756"/>
                  </a:ext>
                </a:extLst>
              </a:tr>
              <a:tr h="523998">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Local GP practice services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82604302"/>
                  </a:ext>
                </a:extLst>
              </a:tr>
              <a:tr h="451423">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Last contact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48611520"/>
                  </a:ext>
                </a:extLst>
              </a:tr>
              <a:tr h="523998">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Patient’s last appointment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04165488"/>
                  </a:ext>
                </a:extLst>
              </a:tr>
              <a:tr h="451423">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Patient</a:t>
                      </a:r>
                      <a:r>
                        <a:rPr lang="en-GB" sz="1400" b="1">
                          <a:solidFill>
                            <a:schemeClr val="bg1"/>
                          </a:solidFill>
                          <a:latin typeface="+mn-lt"/>
                        </a:rPr>
                        <a:t> </a:t>
                      </a:r>
                      <a:r>
                        <a:rPr lang="en-GB" sz="1400" b="0">
                          <a:solidFill>
                            <a:schemeClr val="bg1"/>
                          </a:solidFill>
                          <a:latin typeface="+mn-lt"/>
                        </a:rPr>
                        <a:t>health</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1438189"/>
                  </a:ext>
                </a:extLst>
              </a:tr>
              <a:tr h="523998">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When the GP practice is closed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91412992"/>
                  </a:ext>
                </a:extLst>
              </a:tr>
              <a:tr h="451423">
                <a:tc>
                  <a:txBody>
                    <a:bodyPr/>
                    <a:lstStyle/>
                    <a:p>
                      <a:pPr marL="0" indent="0" algn="l">
                        <a:buFont typeface="Arial" panose="020B0604020202020204" pitchFamily="34" charset="0"/>
                        <a:buNone/>
                      </a:pPr>
                      <a:r>
                        <a:rPr lang="en-GB" sz="1400" b="0">
                          <a:solidFill>
                            <a:schemeClr val="bg1"/>
                          </a:solidFill>
                          <a:latin typeface="+mn-lt"/>
                        </a:rPr>
                        <a:t>Pharmacy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60071128"/>
                  </a:ext>
                </a:extLst>
              </a:tr>
              <a:tr h="451423">
                <a:tc>
                  <a:txBody>
                    <a:bodyPr/>
                    <a:lstStyle/>
                    <a:p>
                      <a:pPr marL="0" indent="0" algn="l">
                        <a:buFont typeface="Arial" panose="020B0604020202020204" pitchFamily="34" charset="0"/>
                        <a:buNone/>
                      </a:pPr>
                      <a:r>
                        <a:rPr lang="en-GB" sz="1400" b="0">
                          <a:solidFill>
                            <a:schemeClr val="bg1"/>
                          </a:solidFill>
                          <a:latin typeface="+mn-lt"/>
                        </a:rPr>
                        <a:t>Dentistry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36920332"/>
                  </a:ext>
                </a:extLst>
              </a:tr>
              <a:tr h="451423">
                <a:tc>
                  <a:txBody>
                    <a:bodyPr/>
                    <a:lstStyle/>
                    <a:p>
                      <a:pPr marL="0" indent="0" algn="l">
                        <a:buFont typeface="Arial" panose="020B0604020202020204" pitchFamily="34" charset="0"/>
                        <a:buNone/>
                      </a:pPr>
                      <a:r>
                        <a:rPr lang="en-GB" sz="1400" b="0">
                          <a:solidFill>
                            <a:schemeClr val="bg1"/>
                          </a:solidFill>
                          <a:latin typeface="+mn-lt"/>
                        </a:rPr>
                        <a:t>Accessible information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86303014"/>
                  </a:ext>
                </a:extLst>
              </a:tr>
            </a:tbl>
          </a:graphicData>
        </a:graphic>
      </p:graphicFrame>
      <p:sp>
        <p:nvSpPr>
          <p:cNvPr id="50" name="TextBox 49">
            <a:extLst>
              <a:ext uri="{FF2B5EF4-FFF2-40B4-BE49-F238E27FC236}">
                <a16:creationId xmlns:a16="http://schemas.microsoft.com/office/drawing/2014/main" id="{5286D431-927F-96E3-431E-A1CC96A43A16}"/>
              </a:ext>
              <a:ext uri="{C183D7F6-B498-43B3-948B-1728B52AA6E4}">
                <adec:decorative xmlns:adec="http://schemas.microsoft.com/office/drawing/2017/decorative" val="1"/>
              </a:ext>
            </a:extLst>
          </p:cNvPr>
          <p:cNvSpPr txBox="1"/>
          <p:nvPr/>
        </p:nvSpPr>
        <p:spPr bwMode="ltGray">
          <a:xfrm>
            <a:off x="8541701" y="387554"/>
            <a:ext cx="496931" cy="218586"/>
          </a:xfrm>
          <a:prstGeom prst="rect">
            <a:avLst/>
          </a:prstGeom>
          <a:noFill/>
        </p:spPr>
        <p:txBody>
          <a:bodyPr wrap="none" lIns="0" tIns="0" rIns="0" bIns="0" rtlCol="0">
            <a:spAutoFit/>
          </a:bodyPr>
          <a:lstStyle/>
          <a:p>
            <a:pPr>
              <a:lnSpc>
                <a:spcPct val="110000"/>
              </a:lnSpc>
              <a:spcBef>
                <a:spcPts val="2400"/>
              </a:spcBef>
              <a:buClr>
                <a:srgbClr val="5BC5F1"/>
              </a:buClr>
              <a:defRPr/>
            </a:pPr>
            <a:r>
              <a:rPr lang="en-GB" sz="1400">
                <a:solidFill>
                  <a:prstClr val="white"/>
                </a:solidFill>
              </a:rPr>
              <a:t>Menu:</a:t>
            </a:r>
          </a:p>
        </p:txBody>
      </p:sp>
      <p:cxnSp>
        <p:nvCxnSpPr>
          <p:cNvPr id="51" name="Straight Connector 50">
            <a:extLst>
              <a:ext uri="{FF2B5EF4-FFF2-40B4-BE49-F238E27FC236}">
                <a16:creationId xmlns:a16="http://schemas.microsoft.com/office/drawing/2014/main" id="{EC059AAF-C8B1-50B8-6812-9287CBCB236F}"/>
              </a:ext>
              <a:ext uri="{C183D7F6-B498-43B3-948B-1728B52AA6E4}">
                <adec:decorative xmlns:adec="http://schemas.microsoft.com/office/drawing/2017/decorative" val="1"/>
              </a:ext>
            </a:extLst>
          </p:cNvPr>
          <p:cNvCxnSpPr>
            <a:cxnSpLocks/>
          </p:cNvCxnSpPr>
          <p:nvPr/>
        </p:nvCxnSpPr>
        <p:spPr>
          <a:xfrm>
            <a:off x="8629014" y="4969690"/>
            <a:ext cx="2448272" cy="0"/>
          </a:xfrm>
          <a:prstGeom prst="line">
            <a:avLst/>
          </a:prstGeom>
          <a:noFill/>
          <a:ln w="6350" cap="flat" cmpd="sng" algn="ctr">
            <a:solidFill>
              <a:srgbClr val="297DB1"/>
            </a:solidFill>
            <a:prstDash val="sysDot"/>
          </a:ln>
          <a:effectLst/>
        </p:spPr>
      </p:cxnSp>
      <p:cxnSp>
        <p:nvCxnSpPr>
          <p:cNvPr id="52" name="Straight Connector 51">
            <a:extLst>
              <a:ext uri="{FF2B5EF4-FFF2-40B4-BE49-F238E27FC236}">
                <a16:creationId xmlns:a16="http://schemas.microsoft.com/office/drawing/2014/main" id="{E2DC7A4E-69EF-5DE7-72B4-CF55B1626C0A}"/>
              </a:ext>
              <a:ext uri="{C183D7F6-B498-43B3-948B-1728B52AA6E4}">
                <adec:decorative xmlns:adec="http://schemas.microsoft.com/office/drawing/2017/decorative" val="1"/>
              </a:ext>
            </a:extLst>
          </p:cNvPr>
          <p:cNvCxnSpPr>
            <a:cxnSpLocks/>
          </p:cNvCxnSpPr>
          <p:nvPr/>
        </p:nvCxnSpPr>
        <p:spPr>
          <a:xfrm>
            <a:off x="8643750" y="5887167"/>
            <a:ext cx="2448272" cy="0"/>
          </a:xfrm>
          <a:prstGeom prst="line">
            <a:avLst/>
          </a:prstGeom>
          <a:noFill/>
          <a:ln w="6350" cap="flat" cmpd="sng" algn="ctr">
            <a:solidFill>
              <a:srgbClr val="297DB1"/>
            </a:solidFill>
            <a:prstDash val="sysDot"/>
          </a:ln>
          <a:effectLst/>
        </p:spPr>
      </p:cxnSp>
      <p:sp>
        <p:nvSpPr>
          <p:cNvPr id="53" name="Rectangle 52">
            <a:hlinkClick r:id="" action="ppaction://noaction"/>
            <a:hlinkHover r:id="" action="ppaction://noaction" highlightClick="1"/>
            <a:extLst>
              <a:ext uri="{FF2B5EF4-FFF2-40B4-BE49-F238E27FC236}">
                <a16:creationId xmlns:a16="http://schemas.microsoft.com/office/drawing/2014/main" id="{A8498140-D181-95FD-CEA3-2C08642B0059}"/>
              </a:ext>
              <a:ext uri="{C183D7F6-B498-43B3-948B-1728B52AA6E4}">
                <adec:decorative xmlns:adec="http://schemas.microsoft.com/office/drawing/2017/decorative" val="1"/>
              </a:ext>
            </a:extLst>
          </p:cNvPr>
          <p:cNvSpPr/>
          <p:nvPr/>
        </p:nvSpPr>
        <p:spPr bwMode="ltGray">
          <a:xfrm>
            <a:off x="8718517" y="5025567"/>
            <a:ext cx="417916" cy="326743"/>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lang="en-GB" sz="2000" kern="0">
                <a:solidFill>
                  <a:schemeClr val="bg1"/>
                </a:solidFill>
              </a:rPr>
              <a:t>10</a:t>
            </a:r>
            <a:endParaRPr kumimoji="0" lang="en-GB" sz="2000" b="0" i="0" u="none" strike="noStrike" kern="0" cap="none" spc="0" normalizeH="0" baseline="0" noProof="0">
              <a:ln>
                <a:noFill/>
              </a:ln>
              <a:solidFill>
                <a:schemeClr val="bg1"/>
              </a:solidFill>
              <a:effectLst/>
              <a:uLnTx/>
              <a:uFillTx/>
              <a:ea typeface="+mn-ea"/>
              <a:cs typeface="+mn-cs"/>
            </a:endParaRPr>
          </a:p>
        </p:txBody>
      </p:sp>
      <p:grpSp>
        <p:nvGrpSpPr>
          <p:cNvPr id="54" name="Group 53">
            <a:extLst>
              <a:ext uri="{FF2B5EF4-FFF2-40B4-BE49-F238E27FC236}">
                <a16:creationId xmlns:a16="http://schemas.microsoft.com/office/drawing/2014/main" id="{DDD7C159-2657-D71E-5C86-8BCC63B5136C}"/>
              </a:ext>
              <a:ext uri="{C183D7F6-B498-43B3-948B-1728B52AA6E4}">
                <adec:decorative xmlns:adec="http://schemas.microsoft.com/office/drawing/2017/decorative" val="1"/>
              </a:ext>
            </a:extLst>
          </p:cNvPr>
          <p:cNvGrpSpPr/>
          <p:nvPr/>
        </p:nvGrpSpPr>
        <p:grpSpPr bwMode="ltGray">
          <a:xfrm>
            <a:off x="8736428" y="2125038"/>
            <a:ext cx="417916" cy="352423"/>
            <a:chOff x="5822852" y="1343018"/>
            <a:chExt cx="417916" cy="327149"/>
          </a:xfrm>
        </p:grpSpPr>
        <p:sp>
          <p:nvSpPr>
            <p:cNvPr id="55" name="Rectangle 54">
              <a:extLst>
                <a:ext uri="{FF2B5EF4-FFF2-40B4-BE49-F238E27FC236}">
                  <a16:creationId xmlns:a16="http://schemas.microsoft.com/office/drawing/2014/main" id="{DD111BBC-4DFD-AB06-B991-CF251060283A}"/>
                </a:ext>
              </a:extLst>
            </p:cNvPr>
            <p:cNvSpPr/>
            <p:nvPr/>
          </p:nvSpPr>
          <p:spPr bwMode="ltGray">
            <a:xfrm>
              <a:off x="5822852" y="1343018"/>
              <a:ext cx="417916" cy="327149"/>
            </a:xfrm>
            <a:prstGeom prst="rect">
              <a:avLst/>
            </a:prstGeom>
            <a:solidFill>
              <a:sysClr val="window" lastClr="FFFFFF"/>
            </a:solidFill>
            <a:ln w="127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endParaRPr kumimoji="0" lang="en-GB" sz="2000" b="0" i="0" u="none" strike="noStrike" kern="0" cap="none" spc="0" normalizeH="0" baseline="0" noProof="0">
                <a:ln>
                  <a:noFill/>
                </a:ln>
                <a:solidFill>
                  <a:prstClr val="white"/>
                </a:solidFill>
                <a:effectLst/>
                <a:uLnTx/>
                <a:uFillTx/>
                <a:latin typeface="Segoe UI"/>
                <a:ea typeface="+mn-ea"/>
                <a:cs typeface="+mn-cs"/>
              </a:endParaRPr>
            </a:p>
          </p:txBody>
        </p:sp>
        <p:sp>
          <p:nvSpPr>
            <p:cNvPr id="56" name="Isosceles Triangle 55">
              <a:extLst>
                <a:ext uri="{FF2B5EF4-FFF2-40B4-BE49-F238E27FC236}">
                  <a16:creationId xmlns:a16="http://schemas.microsoft.com/office/drawing/2014/main" id="{99D8215B-B920-EAD6-AE45-3211B2A55665}"/>
                </a:ext>
              </a:extLst>
            </p:cNvPr>
            <p:cNvSpPr/>
            <p:nvPr/>
          </p:nvSpPr>
          <p:spPr bwMode="ltGray">
            <a:xfrm rot="5400000">
              <a:off x="5966555" y="1463881"/>
              <a:ext cx="153027" cy="96594"/>
            </a:xfrm>
            <a:prstGeom prst="triangle">
              <a:avLst/>
            </a:prstGeom>
            <a:solidFill>
              <a:srgbClr val="0071BB"/>
            </a:solidFill>
            <a:ln w="254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endParaRPr kumimoji="0" lang="en-GB" sz="2000" b="0" i="0" u="none" strike="noStrike" kern="0" cap="none" spc="0" normalizeH="0" baseline="0" noProof="0">
                <a:ln>
                  <a:noFill/>
                </a:ln>
                <a:solidFill>
                  <a:prstClr val="white"/>
                </a:solidFill>
                <a:effectLst/>
                <a:uLnTx/>
                <a:uFillTx/>
                <a:latin typeface="Segoe UI"/>
                <a:ea typeface="+mn-ea"/>
                <a:cs typeface="+mn-cs"/>
              </a:endParaRPr>
            </a:p>
          </p:txBody>
        </p:sp>
      </p:grpSp>
      <p:cxnSp>
        <p:nvCxnSpPr>
          <p:cNvPr id="57" name="Straight Connector 56">
            <a:extLst>
              <a:ext uri="{FF2B5EF4-FFF2-40B4-BE49-F238E27FC236}">
                <a16:creationId xmlns:a16="http://schemas.microsoft.com/office/drawing/2014/main" id="{10F20561-199E-331A-89CC-E170DA237E11}"/>
              </a:ext>
              <a:ext uri="{C183D7F6-B498-43B3-948B-1728B52AA6E4}">
                <adec:decorative xmlns:adec="http://schemas.microsoft.com/office/drawing/2017/decorative" val="1"/>
              </a:ext>
            </a:extLst>
          </p:cNvPr>
          <p:cNvCxnSpPr>
            <a:cxnSpLocks/>
          </p:cNvCxnSpPr>
          <p:nvPr/>
        </p:nvCxnSpPr>
        <p:spPr>
          <a:xfrm>
            <a:off x="8613681" y="5404455"/>
            <a:ext cx="2448272" cy="0"/>
          </a:xfrm>
          <a:prstGeom prst="line">
            <a:avLst/>
          </a:prstGeom>
          <a:noFill/>
          <a:ln w="6350" cap="flat" cmpd="sng" algn="ctr">
            <a:solidFill>
              <a:srgbClr val="297DB1"/>
            </a:solidFill>
            <a:prstDash val="sysDot"/>
          </a:ln>
          <a:effectLst/>
        </p:spPr>
      </p:cxnSp>
      <p:sp>
        <p:nvSpPr>
          <p:cNvPr id="58" name="Rectangle 57">
            <a:hlinkClick r:id="" action="ppaction://noaction"/>
            <a:hlinkHover r:id="" action="ppaction://noaction" highlightClick="1"/>
            <a:extLst>
              <a:ext uri="{FF2B5EF4-FFF2-40B4-BE49-F238E27FC236}">
                <a16:creationId xmlns:a16="http://schemas.microsoft.com/office/drawing/2014/main" id="{0E856914-D12F-F765-DDB3-0866B4B24226}"/>
              </a:ext>
              <a:ext uri="{C183D7F6-B498-43B3-948B-1728B52AA6E4}">
                <adec:decorative xmlns:adec="http://schemas.microsoft.com/office/drawing/2017/decorative" val="1"/>
              </a:ext>
            </a:extLst>
          </p:cNvPr>
          <p:cNvSpPr/>
          <p:nvPr/>
        </p:nvSpPr>
        <p:spPr bwMode="ltGray">
          <a:xfrm>
            <a:off x="8715903" y="4582619"/>
            <a:ext cx="417916" cy="318912"/>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9</a:t>
            </a:r>
          </a:p>
        </p:txBody>
      </p:sp>
    </p:spTree>
    <p:extLst>
      <p:ext uri="{BB962C8B-B14F-4D97-AF65-F5344CB8AC3E}">
        <p14:creationId xmlns:p14="http://schemas.microsoft.com/office/powerpoint/2010/main" val="5703885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3B2B1745-B9D4-22BC-9FCF-A9023C2FFAC6}"/>
              </a:ext>
            </a:extLst>
          </p:cNvPr>
          <p:cNvSpPr>
            <a:spLocks noGrp="1"/>
          </p:cNvSpPr>
          <p:nvPr>
            <p:ph type="title"/>
          </p:nvPr>
        </p:nvSpPr>
        <p:spPr>
          <a:xfrm>
            <a:off x="335997" y="182467"/>
            <a:ext cx="2967589" cy="1618508"/>
          </a:xfrm>
        </p:spPr>
        <p:txBody>
          <a:bodyPr/>
          <a:lstStyle/>
          <a:p>
            <a:r>
              <a:rPr lang="en-GB"/>
              <a:t>How easy do patients find contacting their GP practice on the phone?</a:t>
            </a:r>
            <a:endParaRPr lang="en-GB">
              <a:highlight>
                <a:srgbClr val="FF0000"/>
              </a:highlight>
            </a:endParaRPr>
          </a:p>
        </p:txBody>
      </p:sp>
      <p:sp>
        <p:nvSpPr>
          <p:cNvPr id="4" name="Slide Number">
            <a:extLst>
              <a:ext uri="{FF2B5EF4-FFF2-40B4-BE49-F238E27FC236}">
                <a16:creationId xmlns:a16="http://schemas.microsoft.com/office/drawing/2014/main" id="{A70A6BA7-C1FE-1F00-F594-7D6BCCDC63B6}"/>
              </a:ext>
              <a:ext uri="{C183D7F6-B498-43B3-948B-1728B52AA6E4}">
                <adec:decorative xmlns:adec="http://schemas.microsoft.com/office/drawing/2017/decorative" val="1"/>
              </a:ext>
            </a:extLst>
          </p:cNvPr>
          <p:cNvSpPr>
            <a:spLocks noGrp="1"/>
          </p:cNvSpPr>
          <p:nvPr>
            <p:ph type="sldNum" sz="quarter" idx="4"/>
          </p:nvPr>
        </p:nvSpPr>
        <p:spPr>
          <a:xfrm>
            <a:off x="335999" y="6318000"/>
            <a:ext cx="216000" cy="360000"/>
          </a:xfrm>
        </p:spPr>
        <p:txBody>
          <a:bodyPr/>
          <a:lstStyle/>
          <a:p>
            <a:pPr lvl="0"/>
            <a:fld id="{D61AABEC-672F-4B68-B914-690DA978312C}" type="slidenum">
              <a:rPr lang="en-GB" noProof="0" smtClean="0"/>
              <a:pPr lvl="0"/>
              <a:t>17</a:t>
            </a:fld>
            <a:endParaRPr lang="en-GB" noProof="0"/>
          </a:p>
        </p:txBody>
      </p:sp>
      <p:sp>
        <p:nvSpPr>
          <p:cNvPr id="5" name="Commentary">
            <a:extLst>
              <a:ext uri="{FF2B5EF4-FFF2-40B4-BE49-F238E27FC236}">
                <a16:creationId xmlns:a16="http://schemas.microsoft.com/office/drawing/2014/main" id="{C443E82C-37B8-19B2-9A16-85C463D3C16F}"/>
              </a:ext>
            </a:extLst>
          </p:cNvPr>
          <p:cNvSpPr>
            <a:spLocks noGrp="1"/>
          </p:cNvSpPr>
          <p:nvPr>
            <p:ph type="body" sz="quarter" idx="19"/>
          </p:nvPr>
        </p:nvSpPr>
        <p:spPr>
          <a:xfrm>
            <a:off x="3303588" y="180975"/>
            <a:ext cx="8549787" cy="1618508"/>
          </a:xfrm>
        </p:spPr>
        <p:txBody>
          <a:bodyPr numCol="1"/>
          <a:lstStyle/>
          <a:p>
            <a:r>
              <a:rPr lang="en-GB" dirty="0"/>
              <a:t>Overall, 92.7% had tried to contact their GP practice on the phone</a:t>
            </a:r>
            <a:r>
              <a:rPr kumimoji="0" lang="en-GB" sz="1200" b="0" i="0" u="none" strike="noStrike" kern="1200" cap="none" spc="0" normalizeH="0" baseline="30000" noProof="0" dirty="0">
                <a:ln>
                  <a:noFill/>
                </a:ln>
                <a:effectLst/>
                <a:uLnTx/>
                <a:uFillTx/>
                <a:ea typeface="+mn-ea"/>
                <a:cs typeface="+mn-cs"/>
              </a:rPr>
              <a:t>1</a:t>
            </a:r>
            <a:r>
              <a:rPr lang="en-GB" dirty="0"/>
              <a:t>. </a:t>
            </a:r>
          </a:p>
          <a:p>
            <a:r>
              <a:rPr lang="en-GB" dirty="0"/>
              <a:t>Of those who had tried, just over half (52.9%) said it is easy</a:t>
            </a:r>
            <a:r>
              <a:rPr lang="en-GB" baseline="30000" dirty="0">
                <a:latin typeface="Segoe UI"/>
              </a:rPr>
              <a:t>2</a:t>
            </a:r>
            <a:r>
              <a:rPr lang="en-GB" dirty="0"/>
              <a:t> to contact their GP practice on the phone, with more saying it is ‘fairly easy’ (32.3%) than ‘very easy’ (20.7%). One in three (34.7%) said it is difficult³, including 13.5% who said it is ‘very difficult’. </a:t>
            </a:r>
          </a:p>
          <a:p>
            <a:r>
              <a:rPr lang="en-GB" dirty="0"/>
              <a:t>There has been a 3.2 percentage point increase in the proportion of patients reporting that it is easy</a:t>
            </a:r>
            <a:r>
              <a:rPr lang="en-GB" baseline="30000" dirty="0">
                <a:latin typeface="Segoe UI"/>
              </a:rPr>
              <a:t>2</a:t>
            </a:r>
            <a:r>
              <a:rPr lang="en-GB" dirty="0"/>
              <a:t> to contact their GP practice on the phone from the 2024 survey (49.7% in 2024 and 52.9% in 2025). </a:t>
            </a:r>
          </a:p>
        </p:txBody>
      </p:sp>
      <p:sp>
        <p:nvSpPr>
          <p:cNvPr id="9" name="Question Text #1">
            <a:extLst>
              <a:ext uri="{FF2B5EF4-FFF2-40B4-BE49-F238E27FC236}">
                <a16:creationId xmlns:a16="http://schemas.microsoft.com/office/drawing/2014/main" id="{95FD3EF2-1688-A664-CBE2-F0416D4E7B57}"/>
              </a:ext>
            </a:extLst>
          </p:cNvPr>
          <p:cNvSpPr txBox="1"/>
          <p:nvPr/>
        </p:nvSpPr>
        <p:spPr>
          <a:xfrm>
            <a:off x="333374" y="1808163"/>
            <a:ext cx="11523663" cy="540000"/>
          </a:xfrm>
          <a:prstGeom prst="rect">
            <a:avLst/>
          </a:prstGeom>
          <a:noFill/>
        </p:spPr>
        <p:txBody>
          <a:bodyPr wrap="square" lIns="180000" tIns="18000" rIns="0" bIns="0" rtlCol="0" anchor="ctr">
            <a:noAutofit/>
          </a:bodyPr>
          <a:lstStyle>
            <a:defPPr>
              <a:defRPr lang="fr-FR"/>
            </a:defPPr>
            <a:lvl1pPr>
              <a:lnSpc>
                <a:spcPct val="90000"/>
              </a:lnSpc>
              <a:defRPr sz="1200" b="1">
                <a:solidFill>
                  <a:srgbClr val="231F20"/>
                </a:solidFill>
              </a:defRPr>
            </a:lvl1pPr>
          </a:lstStyle>
          <a:p>
            <a:pPr algn="l">
              <a:lnSpc>
                <a:spcPct val="90000"/>
              </a:lnSpc>
            </a:pPr>
            <a:r>
              <a:rPr lang="en-GB" sz="1200" b="1">
                <a:solidFill>
                  <a:srgbClr val="231F20"/>
                </a:solidFill>
              </a:rPr>
              <a:t>Q1. Generally, how easy or difficult is it to contact your GP practice on the phone?</a:t>
            </a:r>
          </a:p>
        </p:txBody>
      </p:sp>
      <p:sp>
        <p:nvSpPr>
          <p:cNvPr id="21" name="Base and Footnotes">
            <a:extLst>
              <a:ext uri="{FF2B5EF4-FFF2-40B4-BE49-F238E27FC236}">
                <a16:creationId xmlns:a16="http://schemas.microsoft.com/office/drawing/2014/main" id="{AFE04607-8FAA-D212-6398-041DC57EBD98}"/>
              </a:ext>
            </a:extLst>
          </p:cNvPr>
          <p:cNvSpPr>
            <a:spLocks noGrp="1"/>
          </p:cNvSpPr>
          <p:nvPr>
            <p:ph type="body" sz="quarter" idx="18"/>
          </p:nvPr>
        </p:nvSpPr>
        <p:spPr>
          <a:xfrm>
            <a:off x="333374" y="6026152"/>
            <a:ext cx="11523664" cy="282573"/>
          </a:xfrm>
        </p:spPr>
        <p:txBody>
          <a:bodyPr/>
          <a:lstStyle/>
          <a:p>
            <a:r>
              <a:rPr kumimoji="0" lang="en-GB" sz="800" b="0" i="0" u="none" strike="noStrike" kern="1200" cap="none" spc="0" normalizeH="0" baseline="30000" noProof="0">
                <a:ln>
                  <a:noFill/>
                </a:ln>
                <a:solidFill>
                  <a:srgbClr val="231F20"/>
                </a:solidFill>
                <a:effectLst/>
                <a:uLnTx/>
                <a:uFillTx/>
                <a:ea typeface="+mn-ea"/>
                <a:cs typeface="+mn-cs"/>
              </a:rPr>
              <a:t>1</a:t>
            </a:r>
            <a:r>
              <a:rPr lang="en-GB"/>
              <a:t>Tried to contact GP practice on the phone = ‘very easy’ and ‘fairly easy’ and ‘neither easy nor difficult’ and ‘fairly difficult’ and ‘very difficult’. ²Easy = ‘very easy’ and ‘fairly easy’. ³Difficult = ‘very difficult’ and ‘fairly difficult’. Base: asked of all patients, excluding those who said ‘I haven’t tried’: 2025 (664,460), 2024 (661,424).</a:t>
            </a:r>
          </a:p>
        </p:txBody>
      </p:sp>
      <p:sp>
        <p:nvSpPr>
          <p:cNvPr id="6" name="Question Marker #1">
            <a:extLst>
              <a:ext uri="{FF2B5EF4-FFF2-40B4-BE49-F238E27FC236}">
                <a16:creationId xmlns:a16="http://schemas.microsoft.com/office/drawing/2014/main" id="{53653D9F-6C7C-B039-C9CB-A27C33EE3BEF}"/>
              </a:ext>
              <a:ext uri="{C183D7F6-B498-43B3-948B-1728B52AA6E4}">
                <adec:decorative xmlns:adec="http://schemas.microsoft.com/office/drawing/2017/decorative" val="1"/>
              </a:ext>
            </a:extLst>
          </p:cNvPr>
          <p:cNvSpPr/>
          <p:nvPr/>
        </p:nvSpPr>
        <p:spPr>
          <a:xfrm>
            <a:off x="333375" y="1898163"/>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19" name="Doughnut Chart">
            <a:extLst>
              <a:ext uri="{FF2B5EF4-FFF2-40B4-BE49-F238E27FC236}">
                <a16:creationId xmlns:a16="http://schemas.microsoft.com/office/drawing/2014/main" id="{BD5C23D3-528E-7952-ADE9-8861EFA3559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90474736"/>
              </p:ext>
            </p:extLst>
          </p:nvPr>
        </p:nvGraphicFramePr>
        <p:xfrm>
          <a:off x="333375" y="2359276"/>
          <a:ext cx="4680000" cy="3779587"/>
        </p:xfrm>
        <a:graphic>
          <a:graphicData uri="http://schemas.openxmlformats.org/drawingml/2006/chart">
            <c:chart xmlns:c="http://schemas.openxmlformats.org/drawingml/2006/chart" xmlns:r="http://schemas.openxmlformats.org/officeDocument/2006/relationships" r:id="rId3"/>
          </a:graphicData>
        </a:graphic>
      </p:graphicFrame>
      <p:cxnSp>
        <p:nvCxnSpPr>
          <p:cNvPr id="23" name="Divider Line">
            <a:extLst>
              <a:ext uri="{FF2B5EF4-FFF2-40B4-BE49-F238E27FC236}">
                <a16:creationId xmlns:a16="http://schemas.microsoft.com/office/drawing/2014/main" id="{1AB184B9-5732-2D3A-02E9-C7E2F28938C0}"/>
              </a:ext>
              <a:ext uri="{C183D7F6-B498-43B3-948B-1728B52AA6E4}">
                <adec:decorative xmlns:adec="http://schemas.microsoft.com/office/drawing/2017/decorative" val="1"/>
              </a:ext>
            </a:extLst>
          </p:cNvPr>
          <p:cNvCxnSpPr>
            <a:cxnSpLocks/>
          </p:cNvCxnSpPr>
          <p:nvPr/>
        </p:nvCxnSpPr>
        <p:spPr>
          <a:xfrm>
            <a:off x="4883391" y="2539040"/>
            <a:ext cx="0" cy="3420000"/>
          </a:xfrm>
          <a:prstGeom prst="line">
            <a:avLst/>
          </a:prstGeom>
          <a:ln w="6350" cap="rnd">
            <a:solidFill>
              <a:srgbClr val="768692"/>
            </a:solidFill>
            <a:prstDash val="sysDot"/>
            <a:round/>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62CA3F00-F740-4AB9-825E-673F1C84E246}"/>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12" name="Freeform 110">
              <a:hlinkClick r:id="rId4" action="ppaction://hlinksldjump" tooltip="Main Menu..."/>
              <a:hlinkHover r:id="" action="ppaction://noaction" highlightClick="1"/>
              <a:extLst>
                <a:ext uri="{FF2B5EF4-FFF2-40B4-BE49-F238E27FC236}">
                  <a16:creationId xmlns:a16="http://schemas.microsoft.com/office/drawing/2014/main" id="{D50B10F7-2554-7DFF-F19D-45DA08F2CFB2}"/>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13" name="Rectangle 12">
              <a:extLst>
                <a:ext uri="{FF2B5EF4-FFF2-40B4-BE49-F238E27FC236}">
                  <a16:creationId xmlns:a16="http://schemas.microsoft.com/office/drawing/2014/main" id="{69A3B13A-3975-7A66-F03B-2E742785572B}"/>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graphicFrame>
        <p:nvGraphicFramePr>
          <p:cNvPr id="3" name="Line Chart">
            <a:extLst>
              <a:ext uri="{FF2B5EF4-FFF2-40B4-BE49-F238E27FC236}">
                <a16:creationId xmlns:a16="http://schemas.microsoft.com/office/drawing/2014/main" id="{B8207061-08D1-697D-BC7F-8B7DCEB41E8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61027951"/>
              </p:ext>
            </p:extLst>
          </p:nvPr>
        </p:nvGraphicFramePr>
        <p:xfrm>
          <a:off x="5227362" y="2213539"/>
          <a:ext cx="6843663" cy="3779057"/>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6127539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3B2B1745-B9D4-22BC-9FCF-A9023C2FFAC6}"/>
              </a:ext>
            </a:extLst>
          </p:cNvPr>
          <p:cNvSpPr>
            <a:spLocks noGrp="1"/>
          </p:cNvSpPr>
          <p:nvPr>
            <p:ph type="title"/>
          </p:nvPr>
        </p:nvSpPr>
        <p:spPr>
          <a:xfrm>
            <a:off x="335997" y="182467"/>
            <a:ext cx="2967589" cy="1618508"/>
          </a:xfrm>
        </p:spPr>
        <p:txBody>
          <a:bodyPr/>
          <a:lstStyle/>
          <a:p>
            <a:r>
              <a:rPr lang="en-GB"/>
              <a:t>How easy do patients find contacting their GP practice using their website?</a:t>
            </a:r>
          </a:p>
        </p:txBody>
      </p:sp>
      <p:sp>
        <p:nvSpPr>
          <p:cNvPr id="5" name="Commentary">
            <a:extLst>
              <a:ext uri="{FF2B5EF4-FFF2-40B4-BE49-F238E27FC236}">
                <a16:creationId xmlns:a16="http://schemas.microsoft.com/office/drawing/2014/main" id="{C443E82C-37B8-19B2-9A16-85C463D3C16F}"/>
              </a:ext>
            </a:extLst>
          </p:cNvPr>
          <p:cNvSpPr>
            <a:spLocks noGrp="1"/>
          </p:cNvSpPr>
          <p:nvPr>
            <p:ph type="body" sz="quarter" idx="19"/>
          </p:nvPr>
        </p:nvSpPr>
        <p:spPr>
          <a:xfrm>
            <a:off x="3303588" y="180975"/>
            <a:ext cx="8549787" cy="1618508"/>
          </a:xfrm>
        </p:spPr>
        <p:txBody>
          <a:bodyPr numCol="1"/>
          <a:lstStyle/>
          <a:p>
            <a:pPr>
              <a:lnSpc>
                <a:spcPct val="110000"/>
              </a:lnSpc>
              <a:buSzTx/>
              <a:defRPr/>
            </a:pPr>
            <a:r>
              <a:rPr lang="en-GB" dirty="0"/>
              <a:t>Overall, 56.0% had tried to contact their GP practice using their website</a:t>
            </a:r>
            <a:r>
              <a:rPr kumimoji="0" lang="en-GB" sz="1200" b="0" i="0" u="none" strike="noStrike" kern="1200" cap="none" spc="0" normalizeH="0" baseline="30000" noProof="0" dirty="0">
                <a:ln>
                  <a:noFill/>
                </a:ln>
                <a:effectLst/>
                <a:uLnTx/>
                <a:uFillTx/>
                <a:ea typeface="+mn-ea"/>
                <a:cs typeface="+mn-cs"/>
              </a:rPr>
              <a:t>¹</a:t>
            </a:r>
            <a:r>
              <a:rPr lang="en-GB" dirty="0"/>
              <a:t>. This is a 4.3 percentage point increase from the 2024 survey (51.7%). </a:t>
            </a:r>
          </a:p>
          <a:p>
            <a:pPr marL="0" marR="0" lvl="0" indent="0" algn="l" defTabSz="914400" rtl="0" eaLnBrk="1" fontAlgn="auto" latinLnBrk="0" hangingPunct="1">
              <a:lnSpc>
                <a:spcPct val="110000"/>
              </a:lnSpc>
              <a:spcBef>
                <a:spcPts val="0"/>
              </a:spcBef>
              <a:spcAft>
                <a:spcPts val="600"/>
              </a:spcAft>
              <a:buClrTx/>
              <a:buSzTx/>
              <a:buFontTx/>
              <a:buNone/>
              <a:tabLst/>
              <a:defRPr/>
            </a:pPr>
            <a:r>
              <a:rPr kumimoji="0" lang="en-GB" sz="1200" b="0" i="0" u="none" strike="noStrike" kern="1200" cap="none" spc="0" normalizeH="0" baseline="0" noProof="0" dirty="0">
                <a:ln>
                  <a:noFill/>
                </a:ln>
                <a:effectLst/>
                <a:uLnTx/>
                <a:uFillTx/>
                <a:ea typeface="+mn-ea"/>
                <a:cs typeface="+mn-cs"/>
              </a:rPr>
              <a:t>Of those who had tried, </a:t>
            </a:r>
            <a:r>
              <a:rPr lang="en-GB" dirty="0"/>
              <a:t>around half </a:t>
            </a:r>
            <a:r>
              <a:rPr kumimoji="0" lang="en-GB" sz="1200" b="0" i="0" u="none" strike="noStrike" kern="1200" cap="none" spc="0" normalizeH="0" baseline="0" noProof="0" dirty="0">
                <a:ln>
                  <a:noFill/>
                </a:ln>
                <a:effectLst/>
                <a:uLnTx/>
                <a:uFillTx/>
                <a:ea typeface="+mn-ea"/>
                <a:cs typeface="+mn-cs"/>
              </a:rPr>
              <a:t>(5</a:t>
            </a:r>
            <a:r>
              <a:rPr lang="en-GB" dirty="0"/>
              <a:t>1.2</a:t>
            </a:r>
            <a:r>
              <a:rPr kumimoji="0" lang="en-GB" sz="1200" b="0" i="0" u="none" strike="noStrike" kern="1200" cap="none" spc="0" normalizeH="0" baseline="0" noProof="0" dirty="0">
                <a:ln>
                  <a:noFill/>
                </a:ln>
                <a:effectLst/>
                <a:uLnTx/>
                <a:uFillTx/>
                <a:ea typeface="+mn-ea"/>
                <a:cs typeface="+mn-cs"/>
              </a:rPr>
              <a:t>%) said it </a:t>
            </a:r>
            <a:r>
              <a:rPr lang="en-GB" dirty="0"/>
              <a:t>is</a:t>
            </a:r>
            <a:r>
              <a:rPr kumimoji="0" lang="en-GB" sz="1200" b="0" i="0" u="none" strike="noStrike" kern="1200" cap="none" spc="0" normalizeH="0" baseline="0" noProof="0" dirty="0">
                <a:ln>
                  <a:noFill/>
                </a:ln>
                <a:effectLst/>
                <a:uLnTx/>
                <a:uFillTx/>
                <a:ea typeface="+mn-ea"/>
                <a:cs typeface="+mn-cs"/>
              </a:rPr>
              <a:t> easy</a:t>
            </a:r>
            <a:r>
              <a:rPr lang="en-GB" sz="1200" baseline="30000" dirty="0"/>
              <a:t>²</a:t>
            </a:r>
            <a:r>
              <a:rPr kumimoji="0" lang="en-GB" sz="1200" b="0" i="0" u="none" strike="noStrike" kern="1200" cap="none" spc="0" normalizeH="0" baseline="0" noProof="0" dirty="0">
                <a:ln>
                  <a:noFill/>
                </a:ln>
                <a:effectLst/>
                <a:uLnTx/>
                <a:uFillTx/>
                <a:ea typeface="+mn-ea"/>
                <a:cs typeface="+mn-cs"/>
              </a:rPr>
              <a:t> to contact their GP practice using their website, with 22.8% saying it is ‘very easy’. </a:t>
            </a:r>
            <a:r>
              <a:rPr lang="en-GB" dirty="0"/>
              <a:t>O</a:t>
            </a:r>
            <a:r>
              <a:rPr kumimoji="0" lang="en-GB" sz="1200" b="0" i="0" u="none" strike="noStrike" kern="1200" cap="none" spc="0" normalizeH="0" baseline="0" noProof="0" dirty="0">
                <a:ln>
                  <a:noFill/>
                </a:ln>
                <a:effectLst/>
                <a:uLnTx/>
                <a:uFillTx/>
                <a:ea typeface="+mn-ea"/>
                <a:cs typeface="+mn-cs"/>
              </a:rPr>
              <a:t>ne third (33.9%) </a:t>
            </a:r>
            <a:r>
              <a:rPr kumimoji="0" lang="en-GB" sz="1200" b="0" i="0" u="none" strike="noStrike" kern="1200" cap="none" spc="0" normalizeH="0" baseline="0" noProof="0" dirty="0" err="1">
                <a:ln>
                  <a:noFill/>
                </a:ln>
                <a:effectLst/>
                <a:uLnTx/>
                <a:uFillTx/>
                <a:ea typeface="+mn-ea"/>
                <a:cs typeface="+mn-cs"/>
              </a:rPr>
              <a:t>sa</a:t>
            </a:r>
            <a:r>
              <a:rPr lang="en-GB" dirty="0"/>
              <a:t>id</a:t>
            </a:r>
            <a:r>
              <a:rPr kumimoji="0" lang="en-GB" sz="1200" b="0" i="0" u="none" strike="noStrike" kern="1200" cap="none" spc="0" normalizeH="0" baseline="0" noProof="0" dirty="0">
                <a:ln>
                  <a:noFill/>
                </a:ln>
                <a:effectLst/>
                <a:uLnTx/>
                <a:uFillTx/>
                <a:ea typeface="+mn-ea"/>
                <a:cs typeface="+mn-cs"/>
              </a:rPr>
              <a:t> it </a:t>
            </a:r>
            <a:r>
              <a:rPr lang="en-GB" dirty="0"/>
              <a:t>is</a:t>
            </a:r>
            <a:r>
              <a:rPr kumimoji="0" lang="en-GB" sz="1200" b="0" i="0" u="none" strike="noStrike" kern="1200" cap="none" spc="0" normalizeH="0" baseline="0" noProof="0" dirty="0">
                <a:ln>
                  <a:noFill/>
                </a:ln>
                <a:effectLst/>
                <a:uLnTx/>
                <a:uFillTx/>
                <a:ea typeface="+mn-ea"/>
                <a:cs typeface="+mn-cs"/>
              </a:rPr>
              <a:t> difficult</a:t>
            </a:r>
            <a:r>
              <a:rPr kumimoji="0" lang="en-GB" sz="1200" b="0" i="0" u="none" strike="noStrike" kern="1200" cap="none" spc="0" normalizeH="0" baseline="30000" noProof="0" dirty="0">
                <a:ln>
                  <a:noFill/>
                </a:ln>
                <a:effectLst/>
                <a:uLnTx/>
                <a:uFillTx/>
                <a:ea typeface="+mn-ea"/>
                <a:cs typeface="+mn-cs"/>
              </a:rPr>
              <a:t>³</a:t>
            </a:r>
            <a:r>
              <a:rPr lang="en-GB" dirty="0"/>
              <a:t>, including 15.3% who said it is ‘very difficult’. </a:t>
            </a:r>
          </a:p>
          <a:p>
            <a:pPr marL="0" marR="0" lvl="0" indent="0" algn="l" defTabSz="914400" rtl="0" eaLnBrk="1" fontAlgn="auto" latinLnBrk="0" hangingPunct="1">
              <a:lnSpc>
                <a:spcPct val="110000"/>
              </a:lnSpc>
              <a:spcBef>
                <a:spcPts val="0"/>
              </a:spcBef>
              <a:spcAft>
                <a:spcPts val="600"/>
              </a:spcAft>
              <a:buClrTx/>
              <a:buSzTx/>
              <a:buFontTx/>
              <a:buNone/>
              <a:tabLst/>
              <a:defRPr/>
            </a:pPr>
            <a:r>
              <a:rPr lang="en-GB" dirty="0"/>
              <a:t>The proportion of patients reporting that it is </a:t>
            </a:r>
            <a:r>
              <a:rPr kumimoji="0" lang="en-GB" sz="1200" b="0" i="0" u="none" strike="noStrike" kern="1200" cap="none" spc="0" normalizeH="0" baseline="0" noProof="0" dirty="0">
                <a:ln>
                  <a:noFill/>
                </a:ln>
                <a:effectLst/>
                <a:uLnTx/>
                <a:uFillTx/>
                <a:ea typeface="+mn-ea"/>
                <a:cs typeface="+mn-cs"/>
              </a:rPr>
              <a:t>easy</a:t>
            </a:r>
            <a:r>
              <a:rPr lang="en-GB" sz="1200" baseline="30000" dirty="0"/>
              <a:t>²</a:t>
            </a:r>
            <a:r>
              <a:rPr kumimoji="0" lang="en-GB" sz="1200" b="0" i="0" u="none" strike="noStrike" kern="1200" cap="none" spc="0" normalizeH="0" baseline="0" noProof="0" dirty="0">
                <a:ln>
                  <a:noFill/>
                </a:ln>
                <a:effectLst/>
                <a:uLnTx/>
                <a:uFillTx/>
                <a:ea typeface="+mn-ea"/>
                <a:cs typeface="+mn-cs"/>
              </a:rPr>
              <a:t> to contact their GP practice using their website has increased by 3.3 percentage points from the 2024 survey (47.9% in 2024 and 51.2% in 2025). </a:t>
            </a:r>
          </a:p>
        </p:txBody>
      </p:sp>
      <p:sp>
        <p:nvSpPr>
          <p:cNvPr id="6" name="Question Marker #1">
            <a:extLst>
              <a:ext uri="{FF2B5EF4-FFF2-40B4-BE49-F238E27FC236}">
                <a16:creationId xmlns:a16="http://schemas.microsoft.com/office/drawing/2014/main" id="{53653D9F-6C7C-B039-C9CB-A27C33EE3BEF}"/>
              </a:ext>
              <a:ext uri="{C183D7F6-B498-43B3-948B-1728B52AA6E4}">
                <adec:decorative xmlns:adec="http://schemas.microsoft.com/office/drawing/2017/decorative" val="1"/>
              </a:ext>
            </a:extLst>
          </p:cNvPr>
          <p:cNvSpPr/>
          <p:nvPr/>
        </p:nvSpPr>
        <p:spPr>
          <a:xfrm>
            <a:off x="333375" y="1898163"/>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Arial"/>
              <a:ea typeface="+mn-ea"/>
              <a:cs typeface="+mn-cs"/>
            </a:endParaRPr>
          </a:p>
        </p:txBody>
      </p:sp>
      <p:sp>
        <p:nvSpPr>
          <p:cNvPr id="9" name="Question Text #1">
            <a:extLst>
              <a:ext uri="{FF2B5EF4-FFF2-40B4-BE49-F238E27FC236}">
                <a16:creationId xmlns:a16="http://schemas.microsoft.com/office/drawing/2014/main" id="{95FD3EF2-1688-A664-CBE2-F0416D4E7B57}"/>
              </a:ext>
            </a:extLst>
          </p:cNvPr>
          <p:cNvSpPr txBox="1"/>
          <p:nvPr/>
        </p:nvSpPr>
        <p:spPr>
          <a:xfrm>
            <a:off x="333374" y="1808163"/>
            <a:ext cx="11523663" cy="540000"/>
          </a:xfrm>
          <a:prstGeom prst="rect">
            <a:avLst/>
          </a:prstGeom>
          <a:noFill/>
        </p:spPr>
        <p:txBody>
          <a:bodyPr wrap="square" lIns="180000" tIns="18000" rIns="0" bIns="0" rtlCol="0" anchor="ctr">
            <a:noAutofit/>
          </a:bodyPr>
          <a:lstStyle>
            <a:defPPr>
              <a:defRPr lang="fr-FR"/>
            </a:defPPr>
            <a:lvl1pPr>
              <a:lnSpc>
                <a:spcPct val="90000"/>
              </a:lnSpc>
              <a:defRPr sz="1200" b="1">
                <a:solidFill>
                  <a:srgbClr val="231F20"/>
                </a:solidFill>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200" b="1" i="0" u="none" strike="noStrike" kern="1200" cap="none" spc="0" normalizeH="0" baseline="0" noProof="0">
                <a:ln>
                  <a:noFill/>
                </a:ln>
                <a:solidFill>
                  <a:srgbClr val="231F20"/>
                </a:solidFill>
                <a:effectLst/>
                <a:uLnTx/>
                <a:uFillTx/>
                <a:latin typeface="Arial"/>
                <a:ea typeface="+mn-ea"/>
                <a:cs typeface="+mn-cs"/>
              </a:rPr>
              <a:t>Q2. Generally, how easy or difficult is it to contact your GP practice using their website?</a:t>
            </a:r>
          </a:p>
        </p:txBody>
      </p:sp>
      <p:graphicFrame>
        <p:nvGraphicFramePr>
          <p:cNvPr id="19" name="Doughnut Chart">
            <a:extLst>
              <a:ext uri="{FF2B5EF4-FFF2-40B4-BE49-F238E27FC236}">
                <a16:creationId xmlns:a16="http://schemas.microsoft.com/office/drawing/2014/main" id="{BD5C23D3-528E-7952-ADE9-8861EFA3559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02691446"/>
              </p:ext>
            </p:extLst>
          </p:nvPr>
        </p:nvGraphicFramePr>
        <p:xfrm>
          <a:off x="333375" y="2359276"/>
          <a:ext cx="4680000" cy="3779587"/>
        </p:xfrm>
        <a:graphic>
          <a:graphicData uri="http://schemas.openxmlformats.org/drawingml/2006/chart">
            <c:chart xmlns:c="http://schemas.openxmlformats.org/drawingml/2006/chart" xmlns:r="http://schemas.openxmlformats.org/officeDocument/2006/relationships" r:id="rId3"/>
          </a:graphicData>
        </a:graphic>
      </p:graphicFrame>
      <p:cxnSp>
        <p:nvCxnSpPr>
          <p:cNvPr id="23" name="Divider Line">
            <a:extLst>
              <a:ext uri="{FF2B5EF4-FFF2-40B4-BE49-F238E27FC236}">
                <a16:creationId xmlns:a16="http://schemas.microsoft.com/office/drawing/2014/main" id="{1AB184B9-5732-2D3A-02E9-C7E2F28938C0}"/>
              </a:ext>
              <a:ext uri="{C183D7F6-B498-43B3-948B-1728B52AA6E4}">
                <adec:decorative xmlns:adec="http://schemas.microsoft.com/office/drawing/2017/decorative" val="1"/>
              </a:ext>
            </a:extLst>
          </p:cNvPr>
          <p:cNvCxnSpPr>
            <a:cxnSpLocks/>
          </p:cNvCxnSpPr>
          <p:nvPr/>
        </p:nvCxnSpPr>
        <p:spPr>
          <a:xfrm>
            <a:off x="4883391" y="2539040"/>
            <a:ext cx="0" cy="3420000"/>
          </a:xfrm>
          <a:prstGeom prst="line">
            <a:avLst/>
          </a:prstGeom>
          <a:ln w="6350" cap="rnd">
            <a:solidFill>
              <a:srgbClr val="768692"/>
            </a:solidFill>
            <a:prstDash val="sysDot"/>
            <a:round/>
          </a:ln>
        </p:spPr>
        <p:style>
          <a:lnRef idx="1">
            <a:schemeClr val="accent1"/>
          </a:lnRef>
          <a:fillRef idx="0">
            <a:schemeClr val="accent1"/>
          </a:fillRef>
          <a:effectRef idx="0">
            <a:schemeClr val="accent1"/>
          </a:effectRef>
          <a:fontRef idx="minor">
            <a:schemeClr val="tx1"/>
          </a:fontRef>
        </p:style>
      </p:cxnSp>
      <p:sp>
        <p:nvSpPr>
          <p:cNvPr id="21" name="Base and Footnotes">
            <a:extLst>
              <a:ext uri="{FF2B5EF4-FFF2-40B4-BE49-F238E27FC236}">
                <a16:creationId xmlns:a16="http://schemas.microsoft.com/office/drawing/2014/main" id="{AFE04607-8FAA-D212-6398-041DC57EBD98}"/>
              </a:ext>
            </a:extLst>
          </p:cNvPr>
          <p:cNvSpPr>
            <a:spLocks noGrp="1"/>
          </p:cNvSpPr>
          <p:nvPr>
            <p:ph type="body" sz="quarter" idx="18"/>
          </p:nvPr>
        </p:nvSpPr>
        <p:spPr>
          <a:xfrm>
            <a:off x="333374" y="6026152"/>
            <a:ext cx="11523664" cy="282573"/>
          </a:xfrm>
        </p:spPr>
        <p:txBody>
          <a:bodyPr/>
          <a:lstStyle/>
          <a:p>
            <a:r>
              <a:rPr lang="en-GB" baseline="30000"/>
              <a:t>1</a:t>
            </a:r>
            <a:r>
              <a:rPr lang="en-GB"/>
              <a:t>Tried to contact GP practice using their website = ‘very easy’ and ‘fairly easy’ and ‘neither easy nor difficult’ and ‘fairly difficult’ and ‘very difficult’. </a:t>
            </a:r>
            <a:r>
              <a:rPr lang="en-GB" baseline="30000"/>
              <a:t>2</a:t>
            </a:r>
            <a:r>
              <a:rPr lang="en-GB"/>
              <a:t>Easy = ‘very easy’ and ‘fairly easy’. </a:t>
            </a:r>
            <a:r>
              <a:rPr lang="en-GB" baseline="30000"/>
              <a:t>3</a:t>
            </a:r>
            <a:r>
              <a:rPr lang="en-GB"/>
              <a:t>Difficult = ‘very difficult’ and ‘fairly difficult’. Base: asked of all patients, excluding those that said ‘I haven’t tried’: 2025 (344,811), 2024 (315,087).</a:t>
            </a:r>
          </a:p>
        </p:txBody>
      </p:sp>
      <p:sp>
        <p:nvSpPr>
          <p:cNvPr id="4" name="Slide Number">
            <a:extLst>
              <a:ext uri="{FF2B5EF4-FFF2-40B4-BE49-F238E27FC236}">
                <a16:creationId xmlns:a16="http://schemas.microsoft.com/office/drawing/2014/main" id="{A70A6BA7-C1FE-1F00-F594-7D6BCCDC63B6}"/>
              </a:ext>
              <a:ext uri="{C183D7F6-B498-43B3-948B-1728B52AA6E4}">
                <adec:decorative xmlns:adec="http://schemas.microsoft.com/office/drawing/2017/decorative" val="1"/>
              </a:ext>
            </a:extLst>
          </p:cNvPr>
          <p:cNvSpPr>
            <a:spLocks noGrp="1"/>
          </p:cNvSpPr>
          <p:nvPr>
            <p:ph type="sldNum" sz="quarter" idx="4"/>
          </p:nvPr>
        </p:nvSpPr>
        <p:spPr>
          <a:xfrm>
            <a:off x="335999" y="6318000"/>
            <a:ext cx="21600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1AABEC-672F-4B68-B914-690DA978312C}" type="slidenum">
              <a:rPr kumimoji="0" lang="en-GB" sz="800" b="1" i="0" u="none" strike="noStrike" kern="1200" cap="none" spc="0" normalizeH="0" baseline="0" noProof="0" smtClean="0">
                <a:ln>
                  <a:noFill/>
                </a:ln>
                <a:solidFill>
                  <a:srgbClr val="768692"/>
                </a:solidFill>
                <a:effectLst/>
                <a:uLnTx/>
                <a:uFillTx/>
                <a:latin typeface="Arial Blac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GB" sz="800" b="1" i="0" u="none" strike="noStrike" kern="1200" cap="none" spc="0" normalizeH="0" baseline="0" noProof="0">
              <a:ln>
                <a:noFill/>
              </a:ln>
              <a:solidFill>
                <a:srgbClr val="768692"/>
              </a:solidFill>
              <a:effectLst/>
              <a:uLnTx/>
              <a:uFillTx/>
              <a:latin typeface="Arial Black"/>
              <a:ea typeface="+mn-ea"/>
              <a:cs typeface="+mn-cs"/>
            </a:endParaRPr>
          </a:p>
        </p:txBody>
      </p:sp>
      <p:pic>
        <p:nvPicPr>
          <p:cNvPr id="18" name="Graphic 17">
            <a:extLst>
              <a:ext uri="{FF2B5EF4-FFF2-40B4-BE49-F238E27FC236}">
                <a16:creationId xmlns:a16="http://schemas.microsoft.com/office/drawing/2014/main" id="{1A4AF1FE-07D2-BB32-54C5-9CADB0EC9903}"/>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216175" y="3791369"/>
            <a:ext cx="914400" cy="914400"/>
          </a:xfrm>
          <a:prstGeom prst="rect">
            <a:avLst/>
          </a:prstGeom>
        </p:spPr>
      </p:pic>
      <p:pic>
        <p:nvPicPr>
          <p:cNvPr id="22" name="Graphic 21">
            <a:extLst>
              <a:ext uri="{FF2B5EF4-FFF2-40B4-BE49-F238E27FC236}">
                <a16:creationId xmlns:a16="http://schemas.microsoft.com/office/drawing/2014/main" id="{DFC14C6A-0B91-CACC-FC5F-00FF3FC20FC2}"/>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431835" y="4140679"/>
            <a:ext cx="483080" cy="483080"/>
          </a:xfrm>
          <a:prstGeom prst="rect">
            <a:avLst/>
          </a:prstGeom>
        </p:spPr>
      </p:pic>
      <p:grpSp>
        <p:nvGrpSpPr>
          <p:cNvPr id="11" name="Group 10">
            <a:extLst>
              <a:ext uri="{FF2B5EF4-FFF2-40B4-BE49-F238E27FC236}">
                <a16:creationId xmlns:a16="http://schemas.microsoft.com/office/drawing/2014/main" id="{68413B3E-2C68-F96F-E77B-4CF923DE7135}"/>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12" name="Freeform 110">
              <a:hlinkClick r:id="rId6" action="ppaction://hlinksldjump" tooltip="Main Menu..."/>
              <a:hlinkHover r:id="" action="ppaction://noaction" highlightClick="1"/>
              <a:extLst>
                <a:ext uri="{FF2B5EF4-FFF2-40B4-BE49-F238E27FC236}">
                  <a16:creationId xmlns:a16="http://schemas.microsoft.com/office/drawing/2014/main" id="{A3632A4C-16A7-73B5-E1F8-E0A9AE7BF765}"/>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13" name="Rectangle 12">
              <a:extLst>
                <a:ext uri="{FF2B5EF4-FFF2-40B4-BE49-F238E27FC236}">
                  <a16:creationId xmlns:a16="http://schemas.microsoft.com/office/drawing/2014/main" id="{16681D34-EAB6-67F3-A65E-FD7629DEFDCE}"/>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graphicFrame>
        <p:nvGraphicFramePr>
          <p:cNvPr id="3" name="Line Chart">
            <a:extLst>
              <a:ext uri="{FF2B5EF4-FFF2-40B4-BE49-F238E27FC236}">
                <a16:creationId xmlns:a16="http://schemas.microsoft.com/office/drawing/2014/main" id="{F19A8F06-307F-BF2C-4ACC-3697EB1B124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00925953"/>
              </p:ext>
            </p:extLst>
          </p:nvPr>
        </p:nvGraphicFramePr>
        <p:xfrm>
          <a:off x="5227362" y="2213539"/>
          <a:ext cx="6843663" cy="377905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5752402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3B2B1745-B9D4-22BC-9FCF-A9023C2FFAC6}"/>
              </a:ext>
            </a:extLst>
          </p:cNvPr>
          <p:cNvSpPr>
            <a:spLocks noGrp="1"/>
          </p:cNvSpPr>
          <p:nvPr>
            <p:ph type="title"/>
          </p:nvPr>
        </p:nvSpPr>
        <p:spPr>
          <a:xfrm>
            <a:off x="335997" y="182467"/>
            <a:ext cx="2967589" cy="1618508"/>
          </a:xfrm>
        </p:spPr>
        <p:txBody>
          <a:bodyPr/>
          <a:lstStyle/>
          <a:p>
            <a:r>
              <a:rPr lang="en-GB"/>
              <a:t>How easy did patients find contacting their GP practice using the NHS App?</a:t>
            </a:r>
          </a:p>
        </p:txBody>
      </p:sp>
      <p:sp>
        <p:nvSpPr>
          <p:cNvPr id="5" name="Commentary">
            <a:extLst>
              <a:ext uri="{FF2B5EF4-FFF2-40B4-BE49-F238E27FC236}">
                <a16:creationId xmlns:a16="http://schemas.microsoft.com/office/drawing/2014/main" id="{C443E82C-37B8-19B2-9A16-85C463D3C16F}"/>
              </a:ext>
            </a:extLst>
          </p:cNvPr>
          <p:cNvSpPr>
            <a:spLocks noGrp="1"/>
          </p:cNvSpPr>
          <p:nvPr>
            <p:ph type="body" sz="quarter" idx="19"/>
          </p:nvPr>
        </p:nvSpPr>
        <p:spPr>
          <a:xfrm>
            <a:off x="3303588" y="180975"/>
            <a:ext cx="8549787" cy="1618508"/>
          </a:xfrm>
        </p:spPr>
        <p:txBody>
          <a:bodyPr numCol="1"/>
          <a:lstStyle/>
          <a:p>
            <a:pPr>
              <a:lnSpc>
                <a:spcPct val="110000"/>
              </a:lnSpc>
              <a:buSzTx/>
              <a:defRPr/>
            </a:pPr>
            <a:r>
              <a:rPr lang="en-GB" dirty="0"/>
              <a:t>Around two in five (42.4%) had tried to contact their GP practice using the NHS App</a:t>
            </a:r>
            <a:r>
              <a:rPr kumimoji="0" lang="en-GB" sz="1200" b="0" i="0" u="none" strike="noStrike" kern="1200" cap="none" spc="0" normalizeH="0" baseline="30000" noProof="0" dirty="0">
                <a:ln>
                  <a:noFill/>
                </a:ln>
                <a:effectLst/>
                <a:uLnTx/>
                <a:uFillTx/>
                <a:ea typeface="+mn-ea"/>
                <a:cs typeface="+mn-cs"/>
              </a:rPr>
              <a:t>¹</a:t>
            </a:r>
            <a:r>
              <a:rPr lang="en-GB" dirty="0"/>
              <a:t>, a 6.8 percentage point increase from the 2024 survey (35.6%). </a:t>
            </a:r>
          </a:p>
          <a:p>
            <a:pPr marL="0" marR="0" lvl="0" indent="0" algn="l" defTabSz="914400" rtl="0" eaLnBrk="1" fontAlgn="auto" latinLnBrk="0" hangingPunct="1">
              <a:lnSpc>
                <a:spcPct val="110000"/>
              </a:lnSpc>
              <a:spcBef>
                <a:spcPts val="0"/>
              </a:spcBef>
              <a:spcAft>
                <a:spcPts val="600"/>
              </a:spcAft>
              <a:buClrTx/>
              <a:buSzTx/>
              <a:buFontTx/>
              <a:buNone/>
              <a:tabLst/>
              <a:defRPr/>
            </a:pPr>
            <a:r>
              <a:rPr kumimoji="0" lang="en-GB" sz="1200" b="0" i="0" u="none" strike="noStrike" kern="1200" cap="none" spc="0" normalizeH="0" baseline="0" noProof="0" dirty="0">
                <a:ln>
                  <a:noFill/>
                </a:ln>
                <a:effectLst/>
                <a:uLnTx/>
                <a:uFillTx/>
                <a:ea typeface="+mn-ea"/>
                <a:cs typeface="+mn-cs"/>
              </a:rPr>
              <a:t>Of those who had tried, just under half (</a:t>
            </a:r>
            <a:r>
              <a:rPr lang="en-GB" dirty="0"/>
              <a:t>49</a:t>
            </a:r>
            <a:r>
              <a:rPr kumimoji="0" lang="en-GB" sz="1200" b="0" i="0" u="none" strike="noStrike" kern="1200" cap="none" spc="0" normalizeH="0" baseline="0" noProof="0" dirty="0">
                <a:ln>
                  <a:noFill/>
                </a:ln>
                <a:effectLst/>
                <a:uLnTx/>
                <a:uFillTx/>
                <a:ea typeface="+mn-ea"/>
                <a:cs typeface="+mn-cs"/>
              </a:rPr>
              <a:t>.0%) said it </a:t>
            </a:r>
            <a:r>
              <a:rPr lang="en-GB" dirty="0"/>
              <a:t>is</a:t>
            </a:r>
            <a:r>
              <a:rPr kumimoji="0" lang="en-GB" sz="1200" b="0" i="0" u="none" strike="noStrike" kern="1200" cap="none" spc="0" normalizeH="0" baseline="0" noProof="0" dirty="0">
                <a:ln>
                  <a:noFill/>
                </a:ln>
                <a:effectLst/>
                <a:uLnTx/>
                <a:uFillTx/>
                <a:ea typeface="+mn-ea"/>
                <a:cs typeface="+mn-cs"/>
              </a:rPr>
              <a:t> easy</a:t>
            </a:r>
            <a:r>
              <a:rPr lang="en-GB" sz="1200" baseline="30000" dirty="0"/>
              <a:t>²</a:t>
            </a:r>
            <a:r>
              <a:rPr kumimoji="0" lang="en-GB" sz="1200" b="0" i="0" u="none" strike="noStrike" kern="1200" cap="none" spc="0" normalizeH="0" baseline="0" noProof="0" dirty="0">
                <a:ln>
                  <a:noFill/>
                </a:ln>
                <a:effectLst/>
                <a:uLnTx/>
                <a:uFillTx/>
                <a:ea typeface="+mn-ea"/>
                <a:cs typeface="+mn-cs"/>
              </a:rPr>
              <a:t> to contact their GP practice using the NHS App</a:t>
            </a:r>
            <a:r>
              <a:rPr lang="en-GB" dirty="0"/>
              <a:t>. </a:t>
            </a:r>
            <a:r>
              <a:rPr lang="en-GB" sz="1200" dirty="0"/>
              <a:t>Just over one in three </a:t>
            </a:r>
            <a:r>
              <a:rPr kumimoji="0" lang="en-GB" sz="1200" b="0" i="0" u="none" strike="noStrike" kern="1200" cap="none" spc="0" normalizeH="0" baseline="0" noProof="0" dirty="0">
                <a:ln>
                  <a:noFill/>
                </a:ln>
                <a:effectLst/>
                <a:uLnTx/>
                <a:uFillTx/>
                <a:ea typeface="+mn-ea"/>
                <a:cs typeface="+mn-cs"/>
              </a:rPr>
              <a:t>(35.5%) said it </a:t>
            </a:r>
            <a:r>
              <a:rPr lang="en-GB" dirty="0"/>
              <a:t>is</a:t>
            </a:r>
            <a:r>
              <a:rPr kumimoji="0" lang="en-GB" sz="1200" b="0" i="0" u="none" strike="noStrike" kern="1200" cap="none" spc="0" normalizeH="0" baseline="0" noProof="0" dirty="0">
                <a:ln>
                  <a:noFill/>
                </a:ln>
                <a:effectLst/>
                <a:uLnTx/>
                <a:uFillTx/>
                <a:ea typeface="+mn-ea"/>
                <a:cs typeface="+mn-cs"/>
              </a:rPr>
              <a:t> difficult, and another 15.5% said it </a:t>
            </a:r>
            <a:r>
              <a:rPr lang="en-GB" dirty="0"/>
              <a:t>is</a:t>
            </a:r>
            <a:r>
              <a:rPr kumimoji="0" lang="en-GB" sz="1200" b="0" i="0" u="none" strike="noStrike" kern="1200" cap="none" spc="0" normalizeH="0" baseline="0" noProof="0" dirty="0">
                <a:ln>
                  <a:noFill/>
                </a:ln>
                <a:effectLst/>
                <a:uLnTx/>
                <a:uFillTx/>
                <a:ea typeface="+mn-ea"/>
                <a:cs typeface="+mn-cs"/>
              </a:rPr>
              <a:t> ‘neither easy nor difficult’. </a:t>
            </a:r>
          </a:p>
          <a:p>
            <a:pPr marL="0" marR="0" lvl="0" indent="0" algn="l" defTabSz="914400" rtl="0" eaLnBrk="1" fontAlgn="auto" latinLnBrk="0" hangingPunct="1">
              <a:lnSpc>
                <a:spcPct val="110000"/>
              </a:lnSpc>
              <a:spcBef>
                <a:spcPts val="0"/>
              </a:spcBef>
              <a:spcAft>
                <a:spcPts val="600"/>
              </a:spcAft>
              <a:buClrTx/>
              <a:buSzTx/>
              <a:buFontTx/>
              <a:buNone/>
              <a:tabLst/>
              <a:defRPr/>
            </a:pPr>
            <a:r>
              <a:rPr lang="en-GB" dirty="0"/>
              <a:t>The proportion of patients reporting that it is </a:t>
            </a:r>
            <a:r>
              <a:rPr kumimoji="0" lang="en-GB" sz="1200" b="0" i="0" u="none" strike="noStrike" kern="1200" cap="none" spc="0" normalizeH="0" baseline="0" noProof="0" dirty="0">
                <a:ln>
                  <a:noFill/>
                </a:ln>
                <a:effectLst/>
                <a:uLnTx/>
                <a:uFillTx/>
                <a:ea typeface="+mn-ea"/>
                <a:cs typeface="+mn-cs"/>
              </a:rPr>
              <a:t>easy</a:t>
            </a:r>
            <a:r>
              <a:rPr lang="en-GB" sz="1200" baseline="30000" dirty="0"/>
              <a:t>²</a:t>
            </a:r>
            <a:r>
              <a:rPr kumimoji="0" lang="en-GB" sz="1200" b="0" i="0" u="none" strike="noStrike" kern="1200" cap="none" spc="0" normalizeH="0" baseline="0" noProof="0" dirty="0">
                <a:ln>
                  <a:noFill/>
                </a:ln>
                <a:effectLst/>
                <a:uLnTx/>
                <a:uFillTx/>
                <a:ea typeface="+mn-ea"/>
                <a:cs typeface="+mn-cs"/>
              </a:rPr>
              <a:t> to contact their GP practice using the NHS App has increased </a:t>
            </a:r>
            <a:r>
              <a:rPr lang="en-GB" dirty="0"/>
              <a:t>by 4.2 percentage points from the 2024 survey (44.8% in 2024 and 49.0% in 2025). </a:t>
            </a:r>
          </a:p>
          <a:p>
            <a:pPr marL="0" marR="0" lvl="0" indent="0" algn="l" defTabSz="914400" rtl="0" eaLnBrk="1" fontAlgn="auto" latinLnBrk="0" hangingPunct="1">
              <a:lnSpc>
                <a:spcPct val="110000"/>
              </a:lnSpc>
              <a:spcBef>
                <a:spcPts val="0"/>
              </a:spcBef>
              <a:spcAft>
                <a:spcPts val="600"/>
              </a:spcAft>
              <a:buClrTx/>
              <a:buSzTx/>
              <a:buFontTx/>
              <a:buNone/>
              <a:tabLst/>
              <a:defRPr/>
            </a:pPr>
            <a:endParaRPr lang="en-GB" dirty="0"/>
          </a:p>
        </p:txBody>
      </p:sp>
      <p:sp>
        <p:nvSpPr>
          <p:cNvPr id="6" name="Question Marker #1">
            <a:extLst>
              <a:ext uri="{FF2B5EF4-FFF2-40B4-BE49-F238E27FC236}">
                <a16:creationId xmlns:a16="http://schemas.microsoft.com/office/drawing/2014/main" id="{53653D9F-6C7C-B039-C9CB-A27C33EE3BEF}"/>
              </a:ext>
              <a:ext uri="{C183D7F6-B498-43B3-948B-1728B52AA6E4}">
                <adec:decorative xmlns:adec="http://schemas.microsoft.com/office/drawing/2017/decorative" val="1"/>
              </a:ext>
            </a:extLst>
          </p:cNvPr>
          <p:cNvSpPr/>
          <p:nvPr/>
        </p:nvSpPr>
        <p:spPr>
          <a:xfrm>
            <a:off x="333375" y="1898163"/>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Arial"/>
              <a:ea typeface="+mn-ea"/>
              <a:cs typeface="+mn-cs"/>
            </a:endParaRPr>
          </a:p>
        </p:txBody>
      </p:sp>
      <p:sp>
        <p:nvSpPr>
          <p:cNvPr id="9" name="Question Text #1">
            <a:extLst>
              <a:ext uri="{FF2B5EF4-FFF2-40B4-BE49-F238E27FC236}">
                <a16:creationId xmlns:a16="http://schemas.microsoft.com/office/drawing/2014/main" id="{95FD3EF2-1688-A664-CBE2-F0416D4E7B57}"/>
              </a:ext>
            </a:extLst>
          </p:cNvPr>
          <p:cNvSpPr txBox="1"/>
          <p:nvPr/>
        </p:nvSpPr>
        <p:spPr>
          <a:xfrm>
            <a:off x="333374" y="1808163"/>
            <a:ext cx="11523663" cy="540000"/>
          </a:xfrm>
          <a:prstGeom prst="rect">
            <a:avLst/>
          </a:prstGeom>
          <a:noFill/>
        </p:spPr>
        <p:txBody>
          <a:bodyPr wrap="square" lIns="180000" tIns="18000" rIns="0" bIns="0" rtlCol="0" anchor="ctr">
            <a:noAutofit/>
          </a:bodyPr>
          <a:lstStyle>
            <a:defPPr>
              <a:defRPr lang="fr-FR"/>
            </a:defPPr>
            <a:lvl1pPr>
              <a:lnSpc>
                <a:spcPct val="90000"/>
              </a:lnSpc>
              <a:defRPr sz="1200" b="1">
                <a:solidFill>
                  <a:srgbClr val="231F20"/>
                </a:solidFill>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200" b="1" i="0" u="none" strike="noStrike" kern="1200" cap="none" spc="0" normalizeH="0" baseline="0" noProof="0">
                <a:ln>
                  <a:noFill/>
                </a:ln>
                <a:solidFill>
                  <a:srgbClr val="231F20"/>
                </a:solidFill>
                <a:effectLst/>
                <a:uLnTx/>
                <a:uFillTx/>
                <a:latin typeface="Arial"/>
                <a:ea typeface="+mn-ea"/>
                <a:cs typeface="+mn-cs"/>
              </a:rPr>
              <a:t>Q3. Generally, how easy or difficult is it to contact your GP practice using the NHS App?</a:t>
            </a:r>
          </a:p>
        </p:txBody>
      </p:sp>
      <p:graphicFrame>
        <p:nvGraphicFramePr>
          <p:cNvPr id="19" name="Doughnut Chart">
            <a:extLst>
              <a:ext uri="{FF2B5EF4-FFF2-40B4-BE49-F238E27FC236}">
                <a16:creationId xmlns:a16="http://schemas.microsoft.com/office/drawing/2014/main" id="{BD5C23D3-528E-7952-ADE9-8861EFA3559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46022300"/>
              </p:ext>
            </p:extLst>
          </p:nvPr>
        </p:nvGraphicFramePr>
        <p:xfrm>
          <a:off x="333375" y="2359276"/>
          <a:ext cx="4680000" cy="3779587"/>
        </p:xfrm>
        <a:graphic>
          <a:graphicData uri="http://schemas.openxmlformats.org/drawingml/2006/chart">
            <c:chart xmlns:c="http://schemas.openxmlformats.org/drawingml/2006/chart" xmlns:r="http://schemas.openxmlformats.org/officeDocument/2006/relationships" r:id="rId3"/>
          </a:graphicData>
        </a:graphic>
      </p:graphicFrame>
      <p:cxnSp>
        <p:nvCxnSpPr>
          <p:cNvPr id="23" name="Divider Line">
            <a:extLst>
              <a:ext uri="{FF2B5EF4-FFF2-40B4-BE49-F238E27FC236}">
                <a16:creationId xmlns:a16="http://schemas.microsoft.com/office/drawing/2014/main" id="{1AB184B9-5732-2D3A-02E9-C7E2F28938C0}"/>
              </a:ext>
              <a:ext uri="{C183D7F6-B498-43B3-948B-1728B52AA6E4}">
                <adec:decorative xmlns:adec="http://schemas.microsoft.com/office/drawing/2017/decorative" val="1"/>
              </a:ext>
            </a:extLst>
          </p:cNvPr>
          <p:cNvCxnSpPr>
            <a:cxnSpLocks/>
          </p:cNvCxnSpPr>
          <p:nvPr/>
        </p:nvCxnSpPr>
        <p:spPr>
          <a:xfrm>
            <a:off x="4883391" y="2539040"/>
            <a:ext cx="0" cy="3420000"/>
          </a:xfrm>
          <a:prstGeom prst="line">
            <a:avLst/>
          </a:prstGeom>
          <a:ln w="6350" cap="rnd">
            <a:solidFill>
              <a:srgbClr val="768692"/>
            </a:solidFill>
            <a:prstDash val="sysDot"/>
            <a:round/>
          </a:ln>
        </p:spPr>
        <p:style>
          <a:lnRef idx="1">
            <a:schemeClr val="accent1"/>
          </a:lnRef>
          <a:fillRef idx="0">
            <a:schemeClr val="accent1"/>
          </a:fillRef>
          <a:effectRef idx="0">
            <a:schemeClr val="accent1"/>
          </a:effectRef>
          <a:fontRef idx="minor">
            <a:schemeClr val="tx1"/>
          </a:fontRef>
        </p:style>
      </p:cxnSp>
      <p:sp>
        <p:nvSpPr>
          <p:cNvPr id="21" name="Base and Footnotes">
            <a:extLst>
              <a:ext uri="{FF2B5EF4-FFF2-40B4-BE49-F238E27FC236}">
                <a16:creationId xmlns:a16="http://schemas.microsoft.com/office/drawing/2014/main" id="{AFE04607-8FAA-D212-6398-041DC57EBD98}"/>
              </a:ext>
            </a:extLst>
          </p:cNvPr>
          <p:cNvSpPr>
            <a:spLocks noGrp="1"/>
          </p:cNvSpPr>
          <p:nvPr>
            <p:ph type="body" sz="quarter" idx="18"/>
          </p:nvPr>
        </p:nvSpPr>
        <p:spPr>
          <a:xfrm>
            <a:off x="333374" y="6026152"/>
            <a:ext cx="11523664" cy="282573"/>
          </a:xfrm>
        </p:spPr>
        <p:txBody>
          <a:bodyPr/>
          <a:lstStyle/>
          <a:p>
            <a:r>
              <a:rPr lang="en-GB" baseline="30000"/>
              <a:t>1</a:t>
            </a:r>
            <a:r>
              <a:rPr lang="en-GB"/>
              <a:t>Tried to contact GP practice using the NHS App = ‘very easy’ and ‘fairly easy’ and ‘neither easy nor difficult’ and ‘fairly difficult’ and ‘very difficult’. </a:t>
            </a:r>
            <a:r>
              <a:rPr lang="en-GB" baseline="30000"/>
              <a:t>2</a:t>
            </a:r>
            <a:r>
              <a:rPr lang="en-GB"/>
              <a:t>Easy = ‘very easy’ and ‘fairly easy’. </a:t>
            </a:r>
            <a:r>
              <a:rPr lang="en-GB" baseline="30000"/>
              <a:t>3</a:t>
            </a:r>
            <a:r>
              <a:rPr lang="en-GB"/>
              <a:t>Difficult = ‘very difficult’ and ‘fairly difficult’. Base: asked of all patients, excluding those that said ‘I haven’t tried’: 2025 (271,115), 2024 (220,709).</a:t>
            </a:r>
          </a:p>
        </p:txBody>
      </p:sp>
      <p:sp>
        <p:nvSpPr>
          <p:cNvPr id="4" name="Slide Number">
            <a:extLst>
              <a:ext uri="{FF2B5EF4-FFF2-40B4-BE49-F238E27FC236}">
                <a16:creationId xmlns:a16="http://schemas.microsoft.com/office/drawing/2014/main" id="{A70A6BA7-C1FE-1F00-F594-7D6BCCDC63B6}"/>
              </a:ext>
              <a:ext uri="{C183D7F6-B498-43B3-948B-1728B52AA6E4}">
                <adec:decorative xmlns:adec="http://schemas.microsoft.com/office/drawing/2017/decorative" val="1"/>
              </a:ext>
            </a:extLst>
          </p:cNvPr>
          <p:cNvSpPr>
            <a:spLocks noGrp="1"/>
          </p:cNvSpPr>
          <p:nvPr>
            <p:ph type="sldNum" sz="quarter" idx="4"/>
          </p:nvPr>
        </p:nvSpPr>
        <p:spPr>
          <a:xfrm>
            <a:off x="335999" y="6318000"/>
            <a:ext cx="21600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1AABEC-672F-4B68-B914-690DA978312C}" type="slidenum">
              <a:rPr kumimoji="0" lang="en-GB" sz="800" b="1" i="0" u="none" strike="noStrike" kern="1200" cap="none" spc="0" normalizeH="0" baseline="0" noProof="0" smtClean="0">
                <a:ln>
                  <a:noFill/>
                </a:ln>
                <a:solidFill>
                  <a:srgbClr val="768692"/>
                </a:solidFill>
                <a:effectLst/>
                <a:uLnTx/>
                <a:uFillTx/>
                <a:latin typeface="Arial Blac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GB" sz="800" b="1" i="0" u="none" strike="noStrike" kern="1200" cap="none" spc="0" normalizeH="0" baseline="0" noProof="0">
              <a:ln>
                <a:noFill/>
              </a:ln>
              <a:solidFill>
                <a:srgbClr val="768692"/>
              </a:solidFill>
              <a:effectLst/>
              <a:uLnTx/>
              <a:uFillTx/>
              <a:latin typeface="Arial Black"/>
              <a:ea typeface="+mn-ea"/>
              <a:cs typeface="+mn-cs"/>
            </a:endParaRPr>
          </a:p>
        </p:txBody>
      </p:sp>
      <p:pic>
        <p:nvPicPr>
          <p:cNvPr id="18" name="Graphic 17">
            <a:extLst>
              <a:ext uri="{FF2B5EF4-FFF2-40B4-BE49-F238E27FC236}">
                <a16:creationId xmlns:a16="http://schemas.microsoft.com/office/drawing/2014/main" id="{1A4AF1FE-07D2-BB32-54C5-9CADB0EC9903}"/>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216175" y="3791369"/>
            <a:ext cx="914400" cy="914400"/>
          </a:xfrm>
          <a:prstGeom prst="rect">
            <a:avLst/>
          </a:prstGeom>
        </p:spPr>
      </p:pic>
      <p:pic>
        <p:nvPicPr>
          <p:cNvPr id="22" name="Graphic 21">
            <a:extLst>
              <a:ext uri="{FF2B5EF4-FFF2-40B4-BE49-F238E27FC236}">
                <a16:creationId xmlns:a16="http://schemas.microsoft.com/office/drawing/2014/main" id="{DFC14C6A-0B91-CACC-FC5F-00FF3FC20FC2}"/>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431835" y="4140679"/>
            <a:ext cx="483080" cy="483080"/>
          </a:xfrm>
          <a:prstGeom prst="rect">
            <a:avLst/>
          </a:prstGeom>
        </p:spPr>
      </p:pic>
      <p:grpSp>
        <p:nvGrpSpPr>
          <p:cNvPr id="11" name="Group 10">
            <a:extLst>
              <a:ext uri="{FF2B5EF4-FFF2-40B4-BE49-F238E27FC236}">
                <a16:creationId xmlns:a16="http://schemas.microsoft.com/office/drawing/2014/main" id="{BBCFFB3A-A244-AA8D-61D4-A085541F938A}"/>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12" name="Freeform 110">
              <a:hlinkClick r:id="rId6" action="ppaction://hlinksldjump" tooltip="Main Menu..."/>
              <a:hlinkHover r:id="" action="ppaction://noaction" highlightClick="1"/>
              <a:extLst>
                <a:ext uri="{FF2B5EF4-FFF2-40B4-BE49-F238E27FC236}">
                  <a16:creationId xmlns:a16="http://schemas.microsoft.com/office/drawing/2014/main" id="{827884C1-4FEC-4BB9-4F69-8DAC847CAD91}"/>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13" name="Rectangle 12">
              <a:extLst>
                <a:ext uri="{FF2B5EF4-FFF2-40B4-BE49-F238E27FC236}">
                  <a16:creationId xmlns:a16="http://schemas.microsoft.com/office/drawing/2014/main" id="{451B9740-23B6-1423-C21A-8562631112CF}"/>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graphicFrame>
        <p:nvGraphicFramePr>
          <p:cNvPr id="3" name="Line Chart">
            <a:extLst>
              <a:ext uri="{FF2B5EF4-FFF2-40B4-BE49-F238E27FC236}">
                <a16:creationId xmlns:a16="http://schemas.microsoft.com/office/drawing/2014/main" id="{7EE7F688-1BA3-2265-D078-A8F6D110777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1240393"/>
              </p:ext>
            </p:extLst>
          </p:nvPr>
        </p:nvGraphicFramePr>
        <p:xfrm>
          <a:off x="5227362" y="2213539"/>
          <a:ext cx="6843663" cy="377905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049503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3D5B6DD-38A1-D570-B96B-4C65172107DD}"/>
              </a:ext>
              <a:ext uri="{C183D7F6-B498-43B3-948B-1728B52AA6E4}">
                <adec:decorative xmlns:adec="http://schemas.microsoft.com/office/drawing/2017/decorative" val="1"/>
              </a:ext>
            </a:extLst>
          </p:cNvPr>
          <p:cNvSpPr>
            <a:spLocks noGrp="1"/>
          </p:cNvSpPr>
          <p:nvPr>
            <p:ph type="sldNum" sz="quarter" idx="4"/>
          </p:nvPr>
        </p:nvSpPr>
        <p:spPr/>
        <p:txBody>
          <a:bodyPr/>
          <a:lstStyle/>
          <a:p>
            <a:fld id="{D61AABEC-672F-4B68-B914-690DA978312C}" type="slidenum">
              <a:rPr lang="en-GB" smtClean="0"/>
              <a:pPr/>
              <a:t>2</a:t>
            </a:fld>
            <a:endParaRPr lang="en-GB"/>
          </a:p>
        </p:txBody>
      </p:sp>
      <p:sp>
        <p:nvSpPr>
          <p:cNvPr id="5" name="Text Placeholder 2">
            <a:extLst>
              <a:ext uri="{FF2B5EF4-FFF2-40B4-BE49-F238E27FC236}">
                <a16:creationId xmlns:a16="http://schemas.microsoft.com/office/drawing/2014/main" id="{5B7A37ED-1070-9377-580A-4E40A2EAB960}"/>
              </a:ext>
            </a:extLst>
          </p:cNvPr>
          <p:cNvSpPr txBox="1">
            <a:spLocks noGrp="1"/>
          </p:cNvSpPr>
          <p:nvPr>
            <p:ph type="title" idx="4294967295"/>
          </p:nvPr>
        </p:nvSpPr>
        <p:spPr>
          <a:xfrm>
            <a:off x="1005136" y="307355"/>
            <a:ext cx="2131972" cy="63426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273050" indent="-273050" algn="l" defTabSz="914400" rtl="0" eaLnBrk="1" latinLnBrk="0" hangingPunct="1">
              <a:lnSpc>
                <a:spcPct val="110000"/>
              </a:lnSpc>
              <a:spcBef>
                <a:spcPts val="600"/>
              </a:spcBef>
              <a:spcAft>
                <a:spcPts val="600"/>
              </a:spcAft>
              <a:buClr>
                <a:schemeClr val="bg2"/>
              </a:buClr>
              <a:buFont typeface="Wingdings" panose="05000000000000000000" pitchFamily="2" charset="2"/>
              <a:buChar char="§"/>
              <a:defRPr sz="2800" kern="1200">
                <a:solidFill>
                  <a:schemeClr val="tx1"/>
                </a:solidFill>
                <a:latin typeface="+mn-lt"/>
                <a:ea typeface="+mn-ea"/>
                <a:cs typeface="+mn-cs"/>
              </a:defRPr>
            </a:lvl1pPr>
            <a:lvl2pPr marL="742950" indent="-285750" algn="l" defTabSz="914400" rtl="0" eaLnBrk="1" latinLnBrk="0" hangingPunct="1">
              <a:lnSpc>
                <a:spcPct val="110000"/>
              </a:lnSpc>
              <a:spcBef>
                <a:spcPts val="600"/>
              </a:spcBef>
              <a:spcAft>
                <a:spcPts val="600"/>
              </a:spcAft>
              <a:buClr>
                <a:schemeClr val="bg2"/>
              </a:buClr>
              <a:buFont typeface="Geomanist Light" pitchFamily="50"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600"/>
              </a:spcBef>
              <a:spcAft>
                <a:spcPts val="600"/>
              </a:spcAft>
              <a:buClr>
                <a:schemeClr val="bg2"/>
              </a:buClr>
              <a:buFont typeface="Geomanist Light" pitchFamily="50"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600"/>
              </a:spcBef>
              <a:spcAft>
                <a:spcPts val="600"/>
              </a:spcAft>
              <a:buClr>
                <a:schemeClr val="bg2"/>
              </a:buClr>
              <a:buFont typeface="Geomanist Light" pitchFamily="50"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600"/>
              </a:spcBef>
              <a:spcAft>
                <a:spcPts val="600"/>
              </a:spcAft>
              <a:buClr>
                <a:schemeClr val="bg2"/>
              </a:buClr>
              <a:buFont typeface="Geomanist Light" pitchFamily="50"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600"/>
              </a:spcBef>
              <a:spcAft>
                <a:spcPts val="600"/>
              </a:spcAft>
              <a:buClr>
                <a:srgbClr val="5BC5F1"/>
              </a:buClr>
              <a:buSzTx/>
              <a:buFont typeface="Wingdings" panose="05000000000000000000" pitchFamily="2" charset="2"/>
              <a:buNone/>
              <a:tabLst/>
              <a:defRPr/>
            </a:pPr>
            <a:r>
              <a:rPr kumimoji="0" lang="en-GB" sz="3600" b="1" i="0" u="none" strike="noStrike" kern="1200" cap="none" spc="0" normalizeH="0" baseline="0" noProof="0" dirty="0">
                <a:ln>
                  <a:noFill/>
                </a:ln>
                <a:solidFill>
                  <a:prstClr val="white"/>
                </a:solidFill>
                <a:effectLst/>
                <a:uLnTx/>
                <a:uFillTx/>
                <a:latin typeface="+mn-lt"/>
                <a:ea typeface="+mn-ea"/>
                <a:cs typeface="+mn-cs"/>
              </a:rPr>
              <a:t>Menu</a:t>
            </a:r>
            <a:endParaRPr kumimoji="0" lang="en-GB" sz="2800" b="1" i="0" u="none" strike="noStrike" kern="1200" cap="none" spc="0" normalizeH="0" baseline="0" noProof="0" dirty="0">
              <a:ln>
                <a:noFill/>
              </a:ln>
              <a:solidFill>
                <a:prstClr val="white"/>
              </a:solidFill>
              <a:effectLst/>
              <a:uLnTx/>
              <a:uFillTx/>
              <a:latin typeface="+mn-lt"/>
              <a:ea typeface="+mn-ea"/>
              <a:cs typeface="+mn-cs"/>
            </a:endParaRPr>
          </a:p>
        </p:txBody>
      </p:sp>
      <p:sp>
        <p:nvSpPr>
          <p:cNvPr id="6" name="Freeform 77">
            <a:hlinkClick r:id="rId2" action="ppaction://hlinksldjump" tooltip="Main Menu..."/>
            <a:hlinkHover r:id="" action="ppaction://noaction" highlightClick="1"/>
            <a:extLst>
              <a:ext uri="{FF2B5EF4-FFF2-40B4-BE49-F238E27FC236}">
                <a16:creationId xmlns:a16="http://schemas.microsoft.com/office/drawing/2014/main" id="{04C9BEC3-C8C3-424E-8D1B-BCC0DA85BF02}"/>
              </a:ext>
              <a:ext uri="{C183D7F6-B498-43B3-948B-1728B52AA6E4}">
                <adec:decorative xmlns:adec="http://schemas.microsoft.com/office/drawing/2017/decorative" val="1"/>
              </a:ext>
            </a:extLst>
          </p:cNvPr>
          <p:cNvSpPr/>
          <p:nvPr/>
        </p:nvSpPr>
        <p:spPr bwMode="gray">
          <a:xfrm>
            <a:off x="517972" y="431799"/>
            <a:ext cx="351481" cy="38099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ysClr val="window" lastClr="FFFFFF"/>
          </a:solidFill>
          <a:ln w="254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endParaRPr kumimoji="0" lang="en-GB" sz="2000" b="0" i="0" u="none" strike="noStrike" kern="0" cap="none" spc="0" normalizeH="0" baseline="0" noProof="0">
              <a:ln>
                <a:noFill/>
              </a:ln>
              <a:solidFill>
                <a:prstClr val="white"/>
              </a:solidFill>
              <a:effectLst/>
              <a:uLnTx/>
              <a:uFillTx/>
              <a:latin typeface="Segoe UI"/>
              <a:ea typeface="+mn-ea"/>
              <a:cs typeface="+mn-cs"/>
            </a:endParaRPr>
          </a:p>
        </p:txBody>
      </p:sp>
      <p:cxnSp>
        <p:nvCxnSpPr>
          <p:cNvPr id="7" name="Straight Connector 6">
            <a:extLst>
              <a:ext uri="{FF2B5EF4-FFF2-40B4-BE49-F238E27FC236}">
                <a16:creationId xmlns:a16="http://schemas.microsoft.com/office/drawing/2014/main" id="{FAA9B1AF-8962-06AB-DB44-8B3CC47336CD}"/>
              </a:ext>
              <a:ext uri="{C183D7F6-B498-43B3-948B-1728B52AA6E4}">
                <adec:decorative xmlns:adec="http://schemas.microsoft.com/office/drawing/2017/decorative" val="1"/>
              </a:ext>
            </a:extLst>
          </p:cNvPr>
          <p:cNvCxnSpPr>
            <a:cxnSpLocks/>
          </p:cNvCxnSpPr>
          <p:nvPr/>
        </p:nvCxnSpPr>
        <p:spPr>
          <a:xfrm>
            <a:off x="505272" y="1044327"/>
            <a:ext cx="7173610" cy="0"/>
          </a:xfrm>
          <a:prstGeom prst="line">
            <a:avLst/>
          </a:prstGeom>
          <a:noFill/>
          <a:ln w="12700" cap="flat" cmpd="sng" algn="ctr">
            <a:solidFill>
              <a:schemeClr val="bg1"/>
            </a:solidFill>
            <a:prstDash val="solid"/>
          </a:ln>
          <a:effectLst/>
        </p:spPr>
      </p:cxnSp>
      <p:graphicFrame>
        <p:nvGraphicFramePr>
          <p:cNvPr id="9" name="Table 8">
            <a:extLst>
              <a:ext uri="{FF2B5EF4-FFF2-40B4-BE49-F238E27FC236}">
                <a16:creationId xmlns:a16="http://schemas.microsoft.com/office/drawing/2014/main" id="{831C84D5-98A8-194E-2BF7-05619EE1577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874613351"/>
              </p:ext>
            </p:extLst>
          </p:nvPr>
        </p:nvGraphicFramePr>
        <p:xfrm>
          <a:off x="1243613" y="1189892"/>
          <a:ext cx="5150668" cy="4979733"/>
        </p:xfrm>
        <a:graphic>
          <a:graphicData uri="http://schemas.openxmlformats.org/drawingml/2006/table">
            <a:tbl>
              <a:tblPr firstRow="1" bandRow="1"/>
              <a:tblGrid>
                <a:gridCol w="5150668">
                  <a:extLst>
                    <a:ext uri="{9D8B030D-6E8A-4147-A177-3AD203B41FA5}">
                      <a16:colId xmlns:a16="http://schemas.microsoft.com/office/drawing/2014/main" val="24541704"/>
                    </a:ext>
                  </a:extLst>
                </a:gridCol>
              </a:tblGrid>
              <a:tr h="452703">
                <a:tc>
                  <a:txBody>
                    <a:bodyPr/>
                    <a:lstStyle>
                      <a:lvl1pPr marL="0" algn="l" defTabSz="914400" rtl="0" eaLnBrk="1" latinLnBrk="0" hangingPunct="1">
                        <a:defRPr sz="1800" b="1" kern="1200">
                          <a:solidFill>
                            <a:schemeClr val="lt1"/>
                          </a:solidFill>
                          <a:latin typeface="Segoe UI"/>
                        </a:defRPr>
                      </a:lvl1pPr>
                      <a:lvl2pPr marL="457200" algn="l" defTabSz="914400" rtl="0" eaLnBrk="1" latinLnBrk="0" hangingPunct="1">
                        <a:defRPr sz="1800" b="1" kern="1200">
                          <a:solidFill>
                            <a:schemeClr val="lt1"/>
                          </a:solidFill>
                          <a:latin typeface="Segoe UI"/>
                        </a:defRPr>
                      </a:lvl2pPr>
                      <a:lvl3pPr marL="914400" algn="l" defTabSz="914400" rtl="0" eaLnBrk="1" latinLnBrk="0" hangingPunct="1">
                        <a:defRPr sz="1800" b="1" kern="1200">
                          <a:solidFill>
                            <a:schemeClr val="lt1"/>
                          </a:solidFill>
                          <a:latin typeface="Segoe UI"/>
                        </a:defRPr>
                      </a:lvl3pPr>
                      <a:lvl4pPr marL="1371600" algn="l" defTabSz="914400" rtl="0" eaLnBrk="1" latinLnBrk="0" hangingPunct="1">
                        <a:defRPr sz="1800" b="1" kern="1200">
                          <a:solidFill>
                            <a:schemeClr val="lt1"/>
                          </a:solidFill>
                          <a:latin typeface="Segoe UI"/>
                        </a:defRPr>
                      </a:lvl4pPr>
                      <a:lvl5pPr marL="1828800" algn="l" defTabSz="914400" rtl="0" eaLnBrk="1" latinLnBrk="0" hangingPunct="1">
                        <a:defRPr sz="1800" b="1" kern="1200">
                          <a:solidFill>
                            <a:schemeClr val="lt1"/>
                          </a:solidFill>
                          <a:latin typeface="Segoe UI"/>
                        </a:defRPr>
                      </a:lvl5pPr>
                      <a:lvl6pPr marL="2286000" algn="l" defTabSz="914400" rtl="0" eaLnBrk="1" latinLnBrk="0" hangingPunct="1">
                        <a:defRPr sz="1800" b="1" kern="1200">
                          <a:solidFill>
                            <a:schemeClr val="lt1"/>
                          </a:solidFill>
                          <a:latin typeface="Segoe UI"/>
                        </a:defRPr>
                      </a:lvl6pPr>
                      <a:lvl7pPr marL="2743200" algn="l" defTabSz="914400" rtl="0" eaLnBrk="1" latinLnBrk="0" hangingPunct="1">
                        <a:defRPr sz="1800" b="1" kern="1200">
                          <a:solidFill>
                            <a:schemeClr val="lt1"/>
                          </a:solidFill>
                          <a:latin typeface="Segoe UI"/>
                        </a:defRPr>
                      </a:lvl7pPr>
                      <a:lvl8pPr marL="3200400" algn="l" defTabSz="914400" rtl="0" eaLnBrk="1" latinLnBrk="0" hangingPunct="1">
                        <a:defRPr sz="1800" b="1" kern="1200">
                          <a:solidFill>
                            <a:schemeClr val="lt1"/>
                          </a:solidFill>
                          <a:latin typeface="Segoe UI"/>
                        </a:defRPr>
                      </a:lvl8pPr>
                      <a:lvl9pPr marL="3657600" algn="l" defTabSz="914400" rtl="0" eaLnBrk="1" latinLnBrk="0" hangingPunct="1">
                        <a:defRPr sz="1800" b="1" kern="1200">
                          <a:solidFill>
                            <a:schemeClr val="lt1"/>
                          </a:solidFill>
                          <a:latin typeface="Segoe UI"/>
                        </a:defRPr>
                      </a:lvl9pPr>
                    </a:lstStyle>
                    <a:p>
                      <a:pPr algn="l"/>
                      <a:r>
                        <a:rPr lang="en-GB" sz="1800" b="0" dirty="0">
                          <a:solidFill>
                            <a:schemeClr val="bg1"/>
                          </a:solidFill>
                          <a:latin typeface="+mn-lt"/>
                        </a:rPr>
                        <a:t>About</a:t>
                      </a:r>
                      <a:r>
                        <a:rPr lang="en-GB" sz="1800" b="0" baseline="0" dirty="0">
                          <a:solidFill>
                            <a:schemeClr val="bg1"/>
                          </a:solidFill>
                          <a:latin typeface="+mn-lt"/>
                        </a:rPr>
                        <a:t> the survey</a:t>
                      </a:r>
                      <a:endParaRPr lang="en-GB" sz="1800" b="0" dirty="0">
                        <a:solidFill>
                          <a:schemeClr val="bg1"/>
                        </a:solidFill>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8835298"/>
                  </a:ext>
                </a:extLst>
              </a:tr>
              <a:tr h="452703">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algn="l"/>
                      <a:r>
                        <a:rPr lang="en-GB" sz="1800" b="0">
                          <a:solidFill>
                            <a:schemeClr val="bg1"/>
                          </a:solidFill>
                          <a:latin typeface="+mn-lt"/>
                        </a:rPr>
                        <a:t>Headline findings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2386766"/>
                  </a:ext>
                </a:extLst>
              </a:tr>
              <a:tr h="452703">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lvl="0" indent="0" algn="l">
                        <a:buFont typeface="Arial" panose="020B0604020202020204" pitchFamily="34" charset="0"/>
                        <a:buNone/>
                      </a:pPr>
                      <a:r>
                        <a:rPr lang="en-GB" sz="1800" b="0">
                          <a:solidFill>
                            <a:schemeClr val="bg1"/>
                          </a:solidFill>
                          <a:latin typeface="+mn-lt"/>
                        </a:rPr>
                        <a:t>Overall experience of GP practice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48291756"/>
                  </a:ext>
                </a:extLst>
              </a:tr>
              <a:tr h="452703">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lvl="0" indent="0" algn="l">
                        <a:buFont typeface="Arial" panose="020B0604020202020204" pitchFamily="34" charset="0"/>
                        <a:buNone/>
                      </a:pPr>
                      <a:r>
                        <a:rPr lang="en-GB" sz="1800" b="0">
                          <a:solidFill>
                            <a:schemeClr val="bg1"/>
                          </a:solidFill>
                          <a:latin typeface="+mn-lt"/>
                        </a:rPr>
                        <a:t>Local GP services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82604302"/>
                  </a:ext>
                </a:extLst>
              </a:tr>
              <a:tr h="452703">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lvl="0" indent="0" algn="l">
                        <a:buFont typeface="Arial" panose="020B0604020202020204" pitchFamily="34" charset="0"/>
                        <a:buNone/>
                      </a:pPr>
                      <a:r>
                        <a:rPr lang="en-GB" sz="1800" b="0">
                          <a:solidFill>
                            <a:schemeClr val="bg1"/>
                          </a:solidFill>
                          <a:latin typeface="+mn-lt"/>
                        </a:rPr>
                        <a:t>Last contact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48611520"/>
                  </a:ext>
                </a:extLst>
              </a:tr>
              <a:tr h="452703">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lvl="0" indent="0" algn="l">
                        <a:buFont typeface="Arial" panose="020B0604020202020204" pitchFamily="34" charset="0"/>
                        <a:buNone/>
                      </a:pPr>
                      <a:r>
                        <a:rPr lang="en-GB" sz="1800" b="0">
                          <a:solidFill>
                            <a:schemeClr val="bg1"/>
                          </a:solidFill>
                          <a:latin typeface="+mn-lt"/>
                        </a:rPr>
                        <a:t>Patient’s last appointment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04165488"/>
                  </a:ext>
                </a:extLst>
              </a:tr>
              <a:tr h="452703">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0">
                          <a:solidFill>
                            <a:schemeClr val="bg1"/>
                          </a:solidFill>
                          <a:latin typeface="+mn-lt"/>
                        </a:rPr>
                        <a:t>Patient health</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1438189"/>
                  </a:ext>
                </a:extLst>
              </a:tr>
              <a:tr h="452703">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0">
                          <a:solidFill>
                            <a:schemeClr val="bg1"/>
                          </a:solidFill>
                          <a:latin typeface="+mn-lt"/>
                        </a:rPr>
                        <a:t>When the GP practice is closed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742339"/>
                  </a:ext>
                </a:extLst>
              </a:tr>
              <a:tr h="452703">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lvl="0" indent="0" algn="l">
                        <a:buFont typeface="Arial" panose="020B0604020202020204" pitchFamily="34" charset="0"/>
                        <a:buNone/>
                      </a:pPr>
                      <a:r>
                        <a:rPr lang="en-GB" sz="1800" b="0" dirty="0">
                          <a:solidFill>
                            <a:schemeClr val="bg1"/>
                          </a:solidFill>
                          <a:latin typeface="+mn-lt"/>
                        </a:rPr>
                        <a:t>Pharmacy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41102451"/>
                  </a:ext>
                </a:extLst>
              </a:tr>
              <a:tr h="452703">
                <a:tc>
                  <a:txBody>
                    <a:bodyPr/>
                    <a:lstStyle/>
                    <a:p>
                      <a:pPr marL="0" lvl="0" indent="0" algn="l">
                        <a:buFont typeface="Arial" panose="020B0604020202020204" pitchFamily="34" charset="0"/>
                        <a:buNone/>
                      </a:pPr>
                      <a:r>
                        <a:rPr lang="en-GB" sz="1800" b="0">
                          <a:solidFill>
                            <a:schemeClr val="bg1"/>
                          </a:solidFill>
                          <a:latin typeface="+mn-lt"/>
                        </a:rPr>
                        <a:t>Dentistry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72524620"/>
                  </a:ext>
                </a:extLst>
              </a:tr>
              <a:tr h="452703">
                <a:tc>
                  <a:txBody>
                    <a:bodyPr/>
                    <a:lstStyle/>
                    <a:p>
                      <a:pPr marL="0" lvl="0" indent="0" algn="l">
                        <a:buFont typeface="Arial" panose="020B0604020202020204" pitchFamily="34" charset="0"/>
                        <a:buNone/>
                      </a:pPr>
                      <a:r>
                        <a:rPr lang="en-GB" sz="1800" b="0" dirty="0">
                          <a:solidFill>
                            <a:schemeClr val="bg1"/>
                          </a:solidFill>
                          <a:latin typeface="+mn-lt"/>
                        </a:rPr>
                        <a:t>Accessible information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06792206"/>
                  </a:ext>
                </a:extLst>
              </a:tr>
            </a:tbl>
          </a:graphicData>
        </a:graphic>
      </p:graphicFrame>
      <p:sp>
        <p:nvSpPr>
          <p:cNvPr id="10" name="Rectangle 9">
            <a:hlinkClick r:id="rId3" action="ppaction://hlinksldjump"/>
            <a:hlinkHover r:id="" action="ppaction://noaction" highlightClick="1"/>
            <a:extLst>
              <a:ext uri="{FF2B5EF4-FFF2-40B4-BE49-F238E27FC236}">
                <a16:creationId xmlns:a16="http://schemas.microsoft.com/office/drawing/2014/main" id="{991E6ED5-E35A-6EF2-174E-24777ABBFA0F}"/>
              </a:ext>
              <a:ext uri="{C183D7F6-B498-43B3-948B-1728B52AA6E4}">
                <adec:decorative xmlns:adec="http://schemas.microsoft.com/office/drawing/2017/decorative" val="1"/>
              </a:ext>
            </a:extLst>
          </p:cNvPr>
          <p:cNvSpPr/>
          <p:nvPr/>
        </p:nvSpPr>
        <p:spPr bwMode="gray">
          <a:xfrm>
            <a:off x="505272" y="1245810"/>
            <a:ext cx="417916" cy="327149"/>
          </a:xfrm>
          <a:prstGeom prst="rect">
            <a:avLst/>
          </a:prstGeom>
          <a:solidFill>
            <a:sysClr val="window" lastClr="FFFFFF"/>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rgbClr val="0071BB"/>
                </a:solidFill>
                <a:effectLst/>
                <a:uLnTx/>
                <a:uFillTx/>
                <a:ea typeface="+mn-ea"/>
                <a:cs typeface="+mn-cs"/>
              </a:rPr>
              <a:t>1</a:t>
            </a:r>
          </a:p>
        </p:txBody>
      </p:sp>
      <p:sp>
        <p:nvSpPr>
          <p:cNvPr id="11" name="Rectangle 10">
            <a:hlinkClick r:id="rId4" action="ppaction://hlinksldjump"/>
            <a:hlinkHover r:id="" action="ppaction://noaction" highlightClick="1"/>
            <a:extLst>
              <a:ext uri="{FF2B5EF4-FFF2-40B4-BE49-F238E27FC236}">
                <a16:creationId xmlns:a16="http://schemas.microsoft.com/office/drawing/2014/main" id="{452DED81-30C5-B2F1-7552-293E029CBE15}"/>
              </a:ext>
              <a:ext uri="{C183D7F6-B498-43B3-948B-1728B52AA6E4}">
                <adec:decorative xmlns:adec="http://schemas.microsoft.com/office/drawing/2017/decorative" val="1"/>
              </a:ext>
            </a:extLst>
          </p:cNvPr>
          <p:cNvSpPr/>
          <p:nvPr/>
        </p:nvSpPr>
        <p:spPr bwMode="gray">
          <a:xfrm>
            <a:off x="505272" y="1697725"/>
            <a:ext cx="417916" cy="327149"/>
          </a:xfrm>
          <a:prstGeom prst="rect">
            <a:avLst/>
          </a:prstGeom>
          <a:solidFill>
            <a:sysClr val="window" lastClr="FFFFFF"/>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rgbClr val="0071BB"/>
                </a:solidFill>
                <a:effectLst/>
                <a:uLnTx/>
                <a:uFillTx/>
                <a:ea typeface="+mn-ea"/>
                <a:cs typeface="+mn-cs"/>
              </a:rPr>
              <a:t>2</a:t>
            </a:r>
          </a:p>
        </p:txBody>
      </p:sp>
      <p:sp>
        <p:nvSpPr>
          <p:cNvPr id="12" name="Rectangle 11">
            <a:hlinkClick r:id="rId5" action="ppaction://hlinksldjump"/>
            <a:hlinkHover r:id="" action="ppaction://noaction" highlightClick="1"/>
            <a:extLst>
              <a:ext uri="{FF2B5EF4-FFF2-40B4-BE49-F238E27FC236}">
                <a16:creationId xmlns:a16="http://schemas.microsoft.com/office/drawing/2014/main" id="{7D8D8FF8-CE3E-C2CF-94DA-3EFD4AF04F84}"/>
              </a:ext>
              <a:ext uri="{C183D7F6-B498-43B3-948B-1728B52AA6E4}">
                <adec:decorative xmlns:adec="http://schemas.microsoft.com/office/drawing/2017/decorative" val="1"/>
              </a:ext>
            </a:extLst>
          </p:cNvPr>
          <p:cNvSpPr/>
          <p:nvPr/>
        </p:nvSpPr>
        <p:spPr bwMode="gray">
          <a:xfrm>
            <a:off x="505272" y="2149640"/>
            <a:ext cx="417916" cy="327149"/>
          </a:xfrm>
          <a:prstGeom prst="rect">
            <a:avLst/>
          </a:prstGeom>
          <a:solidFill>
            <a:sysClr val="window" lastClr="FFFFFF"/>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rgbClr val="0071BB"/>
                </a:solidFill>
                <a:effectLst/>
                <a:uLnTx/>
                <a:uFillTx/>
                <a:ea typeface="+mn-ea"/>
                <a:cs typeface="+mn-cs"/>
              </a:rPr>
              <a:t>3</a:t>
            </a:r>
          </a:p>
        </p:txBody>
      </p:sp>
      <p:sp>
        <p:nvSpPr>
          <p:cNvPr id="13" name="Rectangle 12">
            <a:hlinkClick r:id="rId6" action="ppaction://hlinksldjump"/>
            <a:hlinkHover r:id="" action="ppaction://noaction" highlightClick="1"/>
            <a:extLst>
              <a:ext uri="{FF2B5EF4-FFF2-40B4-BE49-F238E27FC236}">
                <a16:creationId xmlns:a16="http://schemas.microsoft.com/office/drawing/2014/main" id="{BB4C27E3-23B5-9559-DDA1-11C442CF3702}"/>
              </a:ext>
              <a:ext uri="{C183D7F6-B498-43B3-948B-1728B52AA6E4}">
                <adec:decorative xmlns:adec="http://schemas.microsoft.com/office/drawing/2017/decorative" val="1"/>
              </a:ext>
            </a:extLst>
          </p:cNvPr>
          <p:cNvSpPr/>
          <p:nvPr/>
        </p:nvSpPr>
        <p:spPr bwMode="gray">
          <a:xfrm>
            <a:off x="505272" y="2601555"/>
            <a:ext cx="417916" cy="327149"/>
          </a:xfrm>
          <a:prstGeom prst="rect">
            <a:avLst/>
          </a:prstGeom>
          <a:solidFill>
            <a:sysClr val="window" lastClr="FFFFFF"/>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rgbClr val="0071BB"/>
                </a:solidFill>
                <a:effectLst/>
                <a:uLnTx/>
                <a:uFillTx/>
                <a:ea typeface="+mn-ea"/>
                <a:cs typeface="+mn-cs"/>
              </a:rPr>
              <a:t>4</a:t>
            </a:r>
          </a:p>
        </p:txBody>
      </p:sp>
      <p:sp>
        <p:nvSpPr>
          <p:cNvPr id="15" name="Rectangle 14">
            <a:hlinkClick r:id="rId7" action="ppaction://hlinksldjump"/>
            <a:hlinkHover r:id="" action="ppaction://noaction" highlightClick="1"/>
            <a:extLst>
              <a:ext uri="{FF2B5EF4-FFF2-40B4-BE49-F238E27FC236}">
                <a16:creationId xmlns:a16="http://schemas.microsoft.com/office/drawing/2014/main" id="{DE1E7A7C-F008-5E63-8794-F729A247FDB1}"/>
              </a:ext>
              <a:ext uri="{C183D7F6-B498-43B3-948B-1728B52AA6E4}">
                <adec:decorative xmlns:adec="http://schemas.microsoft.com/office/drawing/2017/decorative" val="1"/>
              </a:ext>
            </a:extLst>
          </p:cNvPr>
          <p:cNvSpPr/>
          <p:nvPr/>
        </p:nvSpPr>
        <p:spPr bwMode="gray">
          <a:xfrm>
            <a:off x="505272" y="3505385"/>
            <a:ext cx="417916" cy="327149"/>
          </a:xfrm>
          <a:prstGeom prst="rect">
            <a:avLst/>
          </a:prstGeom>
          <a:solidFill>
            <a:sysClr val="window" lastClr="FFFFFF"/>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rgbClr val="0071BB"/>
                </a:solidFill>
                <a:effectLst/>
                <a:uLnTx/>
                <a:uFillTx/>
                <a:ea typeface="+mn-ea"/>
                <a:cs typeface="+mn-cs"/>
              </a:rPr>
              <a:t>6</a:t>
            </a:r>
          </a:p>
        </p:txBody>
      </p:sp>
      <p:sp>
        <p:nvSpPr>
          <p:cNvPr id="16" name="Rectangle 15">
            <a:hlinkClick r:id="rId8" action="ppaction://hlinksldjump"/>
            <a:hlinkHover r:id="" action="ppaction://noaction" highlightClick="1"/>
            <a:extLst>
              <a:ext uri="{FF2B5EF4-FFF2-40B4-BE49-F238E27FC236}">
                <a16:creationId xmlns:a16="http://schemas.microsoft.com/office/drawing/2014/main" id="{3437F096-AB44-F071-E927-52AF9E40C91C}"/>
              </a:ext>
              <a:ext uri="{C183D7F6-B498-43B3-948B-1728B52AA6E4}">
                <adec:decorative xmlns:adec="http://schemas.microsoft.com/office/drawing/2017/decorative" val="1"/>
              </a:ext>
            </a:extLst>
          </p:cNvPr>
          <p:cNvSpPr/>
          <p:nvPr/>
        </p:nvSpPr>
        <p:spPr bwMode="gray">
          <a:xfrm>
            <a:off x="505272" y="3957300"/>
            <a:ext cx="417916" cy="327149"/>
          </a:xfrm>
          <a:prstGeom prst="rect">
            <a:avLst/>
          </a:prstGeom>
          <a:solidFill>
            <a:sysClr val="window" lastClr="FFFFFF"/>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rgbClr val="0071BB"/>
                </a:solidFill>
                <a:effectLst/>
                <a:uLnTx/>
                <a:uFillTx/>
                <a:ea typeface="+mn-ea"/>
                <a:cs typeface="+mn-cs"/>
              </a:rPr>
              <a:t>7</a:t>
            </a:r>
          </a:p>
        </p:txBody>
      </p:sp>
      <p:sp>
        <p:nvSpPr>
          <p:cNvPr id="14" name="Rectangle 13">
            <a:hlinkClick r:id="rId9" action="ppaction://hlinksldjump"/>
            <a:hlinkHover r:id="" action="ppaction://noaction" highlightClick="1"/>
            <a:extLst>
              <a:ext uri="{FF2B5EF4-FFF2-40B4-BE49-F238E27FC236}">
                <a16:creationId xmlns:a16="http://schemas.microsoft.com/office/drawing/2014/main" id="{98E1BDC0-D992-94A9-2AFE-CDE8830838E3}"/>
              </a:ext>
              <a:ext uri="{C183D7F6-B498-43B3-948B-1728B52AA6E4}">
                <adec:decorative xmlns:adec="http://schemas.microsoft.com/office/drawing/2017/decorative" val="1"/>
              </a:ext>
            </a:extLst>
          </p:cNvPr>
          <p:cNvSpPr/>
          <p:nvPr/>
        </p:nvSpPr>
        <p:spPr bwMode="gray">
          <a:xfrm>
            <a:off x="505272" y="3053470"/>
            <a:ext cx="417916" cy="327149"/>
          </a:xfrm>
          <a:prstGeom prst="rect">
            <a:avLst/>
          </a:prstGeom>
          <a:solidFill>
            <a:sysClr val="window" lastClr="FFFFFF"/>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rgbClr val="0071BB"/>
                </a:solidFill>
                <a:effectLst/>
                <a:uLnTx/>
                <a:uFillTx/>
                <a:ea typeface="+mn-ea"/>
                <a:cs typeface="+mn-cs"/>
              </a:rPr>
              <a:t>5</a:t>
            </a:r>
          </a:p>
        </p:txBody>
      </p:sp>
      <p:sp>
        <p:nvSpPr>
          <p:cNvPr id="17" name="Rectangle 16">
            <a:hlinkClick r:id="rId10" action="ppaction://hlinksldjump"/>
            <a:hlinkHover r:id="" action="ppaction://noaction" highlightClick="1"/>
            <a:extLst>
              <a:ext uri="{FF2B5EF4-FFF2-40B4-BE49-F238E27FC236}">
                <a16:creationId xmlns:a16="http://schemas.microsoft.com/office/drawing/2014/main" id="{DF557913-0E2F-5E7E-5E48-2398A47B9D01}"/>
              </a:ext>
              <a:ext uri="{C183D7F6-B498-43B3-948B-1728B52AA6E4}">
                <adec:decorative xmlns:adec="http://schemas.microsoft.com/office/drawing/2017/decorative" val="1"/>
              </a:ext>
            </a:extLst>
          </p:cNvPr>
          <p:cNvSpPr/>
          <p:nvPr/>
        </p:nvSpPr>
        <p:spPr bwMode="gray">
          <a:xfrm>
            <a:off x="505272" y="4409215"/>
            <a:ext cx="417916" cy="327149"/>
          </a:xfrm>
          <a:prstGeom prst="rect">
            <a:avLst/>
          </a:prstGeom>
          <a:solidFill>
            <a:sysClr val="window" lastClr="FFFFFF"/>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rgbClr val="0071BB"/>
                </a:solidFill>
                <a:effectLst/>
                <a:uLnTx/>
                <a:uFillTx/>
                <a:ea typeface="+mn-ea"/>
                <a:cs typeface="+mn-cs"/>
              </a:rPr>
              <a:t>8</a:t>
            </a:r>
          </a:p>
        </p:txBody>
      </p:sp>
      <p:sp>
        <p:nvSpPr>
          <p:cNvPr id="18" name="Isosceles Triangle 17">
            <a:extLst>
              <a:ext uri="{FF2B5EF4-FFF2-40B4-BE49-F238E27FC236}">
                <a16:creationId xmlns:a16="http://schemas.microsoft.com/office/drawing/2014/main" id="{330E97F8-59DF-ADB8-4DFD-74FEE8F41CA7}"/>
              </a:ext>
              <a:ext uri="{C183D7F6-B498-43B3-948B-1728B52AA6E4}">
                <adec:decorative xmlns:adec="http://schemas.microsoft.com/office/drawing/2017/decorative" val="1"/>
              </a:ext>
            </a:extLst>
          </p:cNvPr>
          <p:cNvSpPr/>
          <p:nvPr/>
        </p:nvSpPr>
        <p:spPr bwMode="gray">
          <a:xfrm rot="5400000">
            <a:off x="1039341" y="1351791"/>
            <a:ext cx="198286" cy="125650"/>
          </a:xfrm>
          <a:prstGeom prst="triangle">
            <a:avLst/>
          </a:prstGeom>
          <a:solidFill>
            <a:sysClr val="window" lastClr="FFFFFF"/>
          </a:solidFill>
          <a:ln w="254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endParaRPr kumimoji="0" lang="en-GB" sz="2000" b="0" i="0" u="none" strike="noStrike" kern="0" cap="none" spc="0" normalizeH="0" baseline="0" noProof="0">
              <a:ln>
                <a:noFill/>
              </a:ln>
              <a:solidFill>
                <a:prstClr val="white"/>
              </a:solidFill>
              <a:effectLst/>
              <a:uLnTx/>
              <a:uFillTx/>
              <a:latin typeface="Segoe UI"/>
              <a:ea typeface="+mn-ea"/>
              <a:cs typeface="+mn-cs"/>
            </a:endParaRPr>
          </a:p>
        </p:txBody>
      </p:sp>
      <p:sp>
        <p:nvSpPr>
          <p:cNvPr id="19" name="Isosceles Triangle 18">
            <a:extLst>
              <a:ext uri="{FF2B5EF4-FFF2-40B4-BE49-F238E27FC236}">
                <a16:creationId xmlns:a16="http://schemas.microsoft.com/office/drawing/2014/main" id="{43BC8BAA-4289-B33D-03E0-E27D95ECE3CF}"/>
              </a:ext>
              <a:ext uri="{C183D7F6-B498-43B3-948B-1728B52AA6E4}">
                <adec:decorative xmlns:adec="http://schemas.microsoft.com/office/drawing/2017/decorative" val="1"/>
              </a:ext>
            </a:extLst>
          </p:cNvPr>
          <p:cNvSpPr/>
          <p:nvPr/>
        </p:nvSpPr>
        <p:spPr bwMode="gray">
          <a:xfrm rot="5400000">
            <a:off x="1039341" y="1801400"/>
            <a:ext cx="198286" cy="125650"/>
          </a:xfrm>
          <a:prstGeom prst="triangle">
            <a:avLst/>
          </a:prstGeom>
          <a:solidFill>
            <a:sysClr val="window" lastClr="FFFFFF"/>
          </a:solidFill>
          <a:ln w="254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endParaRPr kumimoji="0" lang="en-GB" sz="2000" b="0" i="0" u="none" strike="noStrike" kern="0" cap="none" spc="0" normalizeH="0" baseline="0" noProof="0">
              <a:ln>
                <a:noFill/>
              </a:ln>
              <a:solidFill>
                <a:prstClr val="white"/>
              </a:solidFill>
              <a:effectLst/>
              <a:uLnTx/>
              <a:uFillTx/>
              <a:latin typeface="Segoe UI"/>
              <a:ea typeface="+mn-ea"/>
              <a:cs typeface="+mn-cs"/>
            </a:endParaRPr>
          </a:p>
        </p:txBody>
      </p:sp>
      <p:sp>
        <p:nvSpPr>
          <p:cNvPr id="20" name="Isosceles Triangle 19">
            <a:extLst>
              <a:ext uri="{FF2B5EF4-FFF2-40B4-BE49-F238E27FC236}">
                <a16:creationId xmlns:a16="http://schemas.microsoft.com/office/drawing/2014/main" id="{BBE46C7A-E859-8700-00E4-1F029500AA4C}"/>
              </a:ext>
              <a:ext uri="{C183D7F6-B498-43B3-948B-1728B52AA6E4}">
                <adec:decorative xmlns:adec="http://schemas.microsoft.com/office/drawing/2017/decorative" val="1"/>
              </a:ext>
            </a:extLst>
          </p:cNvPr>
          <p:cNvSpPr/>
          <p:nvPr/>
        </p:nvSpPr>
        <p:spPr bwMode="gray">
          <a:xfrm rot="5400000">
            <a:off x="1039341" y="2251009"/>
            <a:ext cx="198286" cy="125650"/>
          </a:xfrm>
          <a:prstGeom prst="triangle">
            <a:avLst/>
          </a:prstGeom>
          <a:solidFill>
            <a:sysClr val="window" lastClr="FFFFFF"/>
          </a:solidFill>
          <a:ln w="254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endParaRPr kumimoji="0" lang="en-GB" sz="2000" b="0" i="0" u="none" strike="noStrike" kern="0" cap="none" spc="0" normalizeH="0" baseline="0" noProof="0">
              <a:ln>
                <a:noFill/>
              </a:ln>
              <a:solidFill>
                <a:prstClr val="white"/>
              </a:solidFill>
              <a:effectLst/>
              <a:uLnTx/>
              <a:uFillTx/>
              <a:latin typeface="Segoe UI"/>
              <a:ea typeface="+mn-ea"/>
              <a:cs typeface="+mn-cs"/>
            </a:endParaRPr>
          </a:p>
        </p:txBody>
      </p:sp>
      <p:sp>
        <p:nvSpPr>
          <p:cNvPr id="21" name="Isosceles Triangle 20">
            <a:extLst>
              <a:ext uri="{FF2B5EF4-FFF2-40B4-BE49-F238E27FC236}">
                <a16:creationId xmlns:a16="http://schemas.microsoft.com/office/drawing/2014/main" id="{6305CC73-8484-6EF0-CC5B-D124353FCC5C}"/>
              </a:ext>
              <a:ext uri="{C183D7F6-B498-43B3-948B-1728B52AA6E4}">
                <adec:decorative xmlns:adec="http://schemas.microsoft.com/office/drawing/2017/decorative" val="1"/>
              </a:ext>
            </a:extLst>
          </p:cNvPr>
          <p:cNvSpPr/>
          <p:nvPr/>
        </p:nvSpPr>
        <p:spPr bwMode="gray">
          <a:xfrm rot="5400000">
            <a:off x="1039341" y="2700618"/>
            <a:ext cx="198286" cy="125650"/>
          </a:xfrm>
          <a:prstGeom prst="triangle">
            <a:avLst/>
          </a:prstGeom>
          <a:solidFill>
            <a:sysClr val="window" lastClr="FFFFFF"/>
          </a:solidFill>
          <a:ln w="254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endParaRPr kumimoji="0" lang="en-GB" sz="2000" b="0" i="0" u="none" strike="noStrike" kern="0" cap="none" spc="0" normalizeH="0" baseline="0" noProof="0">
              <a:ln>
                <a:noFill/>
              </a:ln>
              <a:solidFill>
                <a:prstClr val="white"/>
              </a:solidFill>
              <a:effectLst/>
              <a:uLnTx/>
              <a:uFillTx/>
              <a:latin typeface="Segoe UI"/>
              <a:ea typeface="+mn-ea"/>
              <a:cs typeface="+mn-cs"/>
            </a:endParaRPr>
          </a:p>
        </p:txBody>
      </p:sp>
      <p:sp>
        <p:nvSpPr>
          <p:cNvPr id="22" name="Isosceles Triangle 21">
            <a:extLst>
              <a:ext uri="{FF2B5EF4-FFF2-40B4-BE49-F238E27FC236}">
                <a16:creationId xmlns:a16="http://schemas.microsoft.com/office/drawing/2014/main" id="{89AF5D5D-1FBB-2EE5-7DE1-DF429924D083}"/>
              </a:ext>
              <a:ext uri="{C183D7F6-B498-43B3-948B-1728B52AA6E4}">
                <adec:decorative xmlns:adec="http://schemas.microsoft.com/office/drawing/2017/decorative" val="1"/>
              </a:ext>
            </a:extLst>
          </p:cNvPr>
          <p:cNvSpPr/>
          <p:nvPr/>
        </p:nvSpPr>
        <p:spPr bwMode="gray">
          <a:xfrm rot="5400000">
            <a:off x="1039341" y="3150227"/>
            <a:ext cx="198286" cy="125650"/>
          </a:xfrm>
          <a:prstGeom prst="triangle">
            <a:avLst/>
          </a:prstGeom>
          <a:solidFill>
            <a:sysClr val="window" lastClr="FFFFFF"/>
          </a:solidFill>
          <a:ln w="254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endParaRPr kumimoji="0" lang="en-GB" sz="2000" b="0" i="0" u="none" strike="noStrike" kern="0" cap="none" spc="0" normalizeH="0" baseline="0" noProof="0">
              <a:ln>
                <a:noFill/>
              </a:ln>
              <a:solidFill>
                <a:prstClr val="white"/>
              </a:solidFill>
              <a:effectLst/>
              <a:uLnTx/>
              <a:uFillTx/>
              <a:latin typeface="Segoe UI"/>
              <a:ea typeface="+mn-ea"/>
              <a:cs typeface="+mn-cs"/>
            </a:endParaRPr>
          </a:p>
        </p:txBody>
      </p:sp>
      <p:sp>
        <p:nvSpPr>
          <p:cNvPr id="23" name="Isosceles Triangle 22">
            <a:extLst>
              <a:ext uri="{FF2B5EF4-FFF2-40B4-BE49-F238E27FC236}">
                <a16:creationId xmlns:a16="http://schemas.microsoft.com/office/drawing/2014/main" id="{E6527DF7-D8DD-8F01-174A-F834AB0A0858}"/>
              </a:ext>
              <a:ext uri="{C183D7F6-B498-43B3-948B-1728B52AA6E4}">
                <adec:decorative xmlns:adec="http://schemas.microsoft.com/office/drawing/2017/decorative" val="1"/>
              </a:ext>
            </a:extLst>
          </p:cNvPr>
          <p:cNvSpPr/>
          <p:nvPr/>
        </p:nvSpPr>
        <p:spPr bwMode="gray">
          <a:xfrm rot="5400000">
            <a:off x="1039341" y="3599836"/>
            <a:ext cx="198286" cy="125650"/>
          </a:xfrm>
          <a:prstGeom prst="triangle">
            <a:avLst/>
          </a:prstGeom>
          <a:solidFill>
            <a:sysClr val="window" lastClr="FFFFFF"/>
          </a:solidFill>
          <a:ln w="254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endParaRPr kumimoji="0" lang="en-GB" sz="2000" b="0" i="0" u="none" strike="noStrike" kern="0" cap="none" spc="0" normalizeH="0" baseline="0" noProof="0">
              <a:ln>
                <a:noFill/>
              </a:ln>
              <a:solidFill>
                <a:prstClr val="white"/>
              </a:solidFill>
              <a:effectLst/>
              <a:uLnTx/>
              <a:uFillTx/>
              <a:latin typeface="Segoe UI"/>
              <a:ea typeface="+mn-ea"/>
              <a:cs typeface="+mn-cs"/>
            </a:endParaRPr>
          </a:p>
        </p:txBody>
      </p:sp>
      <p:sp>
        <p:nvSpPr>
          <p:cNvPr id="24" name="Isosceles Triangle 23">
            <a:extLst>
              <a:ext uri="{FF2B5EF4-FFF2-40B4-BE49-F238E27FC236}">
                <a16:creationId xmlns:a16="http://schemas.microsoft.com/office/drawing/2014/main" id="{E6E4717E-654D-586F-5DA9-3E506E71BB1A}"/>
              </a:ext>
              <a:ext uri="{C183D7F6-B498-43B3-948B-1728B52AA6E4}">
                <adec:decorative xmlns:adec="http://schemas.microsoft.com/office/drawing/2017/decorative" val="1"/>
              </a:ext>
            </a:extLst>
          </p:cNvPr>
          <p:cNvSpPr/>
          <p:nvPr/>
        </p:nvSpPr>
        <p:spPr bwMode="gray">
          <a:xfrm rot="5400000">
            <a:off x="1039341" y="4049445"/>
            <a:ext cx="198286" cy="125650"/>
          </a:xfrm>
          <a:prstGeom prst="triangle">
            <a:avLst/>
          </a:prstGeom>
          <a:solidFill>
            <a:sysClr val="window" lastClr="FFFFFF"/>
          </a:solidFill>
          <a:ln w="254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endParaRPr kumimoji="0" lang="en-GB" sz="2000" b="0" i="0" u="none" strike="noStrike" kern="0" cap="none" spc="0" normalizeH="0" baseline="0" noProof="0">
              <a:ln>
                <a:noFill/>
              </a:ln>
              <a:solidFill>
                <a:prstClr val="white"/>
              </a:solidFill>
              <a:effectLst/>
              <a:uLnTx/>
              <a:uFillTx/>
              <a:latin typeface="Segoe UI"/>
              <a:ea typeface="+mn-ea"/>
              <a:cs typeface="+mn-cs"/>
            </a:endParaRPr>
          </a:p>
        </p:txBody>
      </p:sp>
      <p:sp>
        <p:nvSpPr>
          <p:cNvPr id="25" name="Isosceles Triangle 24">
            <a:extLst>
              <a:ext uri="{FF2B5EF4-FFF2-40B4-BE49-F238E27FC236}">
                <a16:creationId xmlns:a16="http://schemas.microsoft.com/office/drawing/2014/main" id="{63FF0684-19BF-4133-06E0-5047E7030830}"/>
              </a:ext>
              <a:ext uri="{C183D7F6-B498-43B3-948B-1728B52AA6E4}">
                <adec:decorative xmlns:adec="http://schemas.microsoft.com/office/drawing/2017/decorative" val="1"/>
              </a:ext>
            </a:extLst>
          </p:cNvPr>
          <p:cNvSpPr/>
          <p:nvPr/>
        </p:nvSpPr>
        <p:spPr bwMode="gray">
          <a:xfrm rot="5400000">
            <a:off x="1039341" y="4499054"/>
            <a:ext cx="198286" cy="125650"/>
          </a:xfrm>
          <a:prstGeom prst="triangle">
            <a:avLst/>
          </a:prstGeom>
          <a:solidFill>
            <a:sysClr val="window" lastClr="FFFFFF"/>
          </a:solidFill>
          <a:ln w="254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endParaRPr kumimoji="0" lang="en-GB" sz="2000" b="0" i="0" u="none" strike="noStrike" kern="0" cap="none" spc="0" normalizeH="0" baseline="0" noProof="0">
              <a:ln>
                <a:noFill/>
              </a:ln>
              <a:solidFill>
                <a:prstClr val="white"/>
              </a:solidFill>
              <a:effectLst/>
              <a:uLnTx/>
              <a:uFillTx/>
              <a:latin typeface="Segoe UI"/>
              <a:ea typeface="+mn-ea"/>
              <a:cs typeface="+mn-cs"/>
            </a:endParaRPr>
          </a:p>
        </p:txBody>
      </p:sp>
      <p:sp>
        <p:nvSpPr>
          <p:cNvPr id="27" name="TextBox 26">
            <a:extLst>
              <a:ext uri="{FF2B5EF4-FFF2-40B4-BE49-F238E27FC236}">
                <a16:creationId xmlns:a16="http://schemas.microsoft.com/office/drawing/2014/main" id="{FD21A1F1-42E0-6601-C27D-0ABB7D0B5FAC}"/>
              </a:ext>
            </a:extLst>
          </p:cNvPr>
          <p:cNvSpPr txBox="1"/>
          <p:nvPr/>
        </p:nvSpPr>
        <p:spPr>
          <a:xfrm>
            <a:off x="8699812" y="860378"/>
            <a:ext cx="2673707" cy="812530"/>
          </a:xfrm>
          <a:prstGeom prst="rect">
            <a:avLst/>
          </a:prstGeom>
          <a:noFill/>
        </p:spPr>
        <p:txBody>
          <a:bodyPr wrap="square" lIns="0" tIns="0" rIns="0" bIns="0" rtlCol="0">
            <a:spAutoFit/>
          </a:bodyPr>
          <a:lstStyle/>
          <a:p>
            <a:pPr>
              <a:lnSpc>
                <a:spcPct val="110000"/>
              </a:lnSpc>
              <a:spcBef>
                <a:spcPts val="2400"/>
              </a:spcBef>
              <a:buClr>
                <a:srgbClr val="5BC5F1"/>
              </a:buClr>
              <a:defRPr/>
            </a:pPr>
            <a:r>
              <a:rPr lang="en-GB" sz="1600" dirty="0">
                <a:solidFill>
                  <a:prstClr val="white"/>
                </a:solidFill>
              </a:rPr>
              <a:t>Visit</a:t>
            </a:r>
            <a:r>
              <a:rPr lang="en-GB" sz="1600" b="1" dirty="0">
                <a:solidFill>
                  <a:prstClr val="white"/>
                </a:solidFill>
              </a:rPr>
              <a:t> www.gp-patient.co.uk </a:t>
            </a:r>
            <a:r>
              <a:rPr lang="en-GB" sz="1600" dirty="0">
                <a:solidFill>
                  <a:prstClr val="white"/>
                </a:solidFill>
              </a:rPr>
              <a:t>for further information. Here you can…</a:t>
            </a:r>
          </a:p>
        </p:txBody>
      </p:sp>
      <p:sp>
        <p:nvSpPr>
          <p:cNvPr id="28" name="TextBox 27">
            <a:extLst>
              <a:ext uri="{FF2B5EF4-FFF2-40B4-BE49-F238E27FC236}">
                <a16:creationId xmlns:a16="http://schemas.microsoft.com/office/drawing/2014/main" id="{4C08CFDC-0F85-8FAB-818C-9B556F9067A3}"/>
              </a:ext>
            </a:extLst>
          </p:cNvPr>
          <p:cNvSpPr txBox="1"/>
          <p:nvPr/>
        </p:nvSpPr>
        <p:spPr>
          <a:xfrm>
            <a:off x="8723963" y="2527311"/>
            <a:ext cx="2673706" cy="812530"/>
          </a:xfrm>
          <a:prstGeom prst="rect">
            <a:avLst/>
          </a:prstGeom>
          <a:noFill/>
        </p:spPr>
        <p:txBody>
          <a:bodyPr wrap="square" lIns="0" tIns="0" rIns="0" bIns="0" rtlCol="0">
            <a:spAutoFit/>
          </a:bodyPr>
          <a:lstStyle/>
          <a:p>
            <a:pPr>
              <a:lnSpc>
                <a:spcPct val="110000"/>
              </a:lnSpc>
              <a:spcBef>
                <a:spcPts val="2400"/>
              </a:spcBef>
              <a:buClr>
                <a:srgbClr val="5BC5F1"/>
              </a:buClr>
              <a:defRPr/>
            </a:pPr>
            <a:r>
              <a:rPr lang="en-GB" sz="1600">
                <a:solidFill>
                  <a:prstClr val="white"/>
                </a:solidFill>
              </a:rPr>
              <a:t>See reports which show the results broken down by </a:t>
            </a:r>
            <a:r>
              <a:rPr lang="en-GB" sz="1600" b="1">
                <a:solidFill>
                  <a:prstClr val="white"/>
                </a:solidFill>
              </a:rPr>
              <a:t>ICS, PCN,</a:t>
            </a:r>
            <a:r>
              <a:rPr lang="en-GB" sz="1600">
                <a:solidFill>
                  <a:prstClr val="white"/>
                </a:solidFill>
              </a:rPr>
              <a:t> and </a:t>
            </a:r>
            <a:r>
              <a:rPr lang="en-GB" sz="1600" b="1">
                <a:solidFill>
                  <a:prstClr val="white"/>
                </a:solidFill>
              </a:rPr>
              <a:t>GP practice</a:t>
            </a:r>
          </a:p>
        </p:txBody>
      </p:sp>
      <p:sp>
        <p:nvSpPr>
          <p:cNvPr id="29" name="TextBox 28">
            <a:extLst>
              <a:ext uri="{FF2B5EF4-FFF2-40B4-BE49-F238E27FC236}">
                <a16:creationId xmlns:a16="http://schemas.microsoft.com/office/drawing/2014/main" id="{15539F47-A145-99E2-D1BF-FE3357FB902C}"/>
              </a:ext>
            </a:extLst>
          </p:cNvPr>
          <p:cNvSpPr txBox="1"/>
          <p:nvPr/>
        </p:nvSpPr>
        <p:spPr>
          <a:xfrm>
            <a:off x="8723963" y="4284600"/>
            <a:ext cx="2658744" cy="1354217"/>
          </a:xfrm>
          <a:prstGeom prst="rect">
            <a:avLst/>
          </a:prstGeom>
          <a:noFill/>
        </p:spPr>
        <p:txBody>
          <a:bodyPr wrap="square" lIns="0" tIns="0" rIns="0" bIns="0" rtlCol="0">
            <a:spAutoFit/>
          </a:bodyPr>
          <a:lstStyle/>
          <a:p>
            <a:pPr>
              <a:lnSpc>
                <a:spcPct val="110000"/>
              </a:lnSpc>
              <a:spcBef>
                <a:spcPts val="2400"/>
              </a:spcBef>
              <a:buClr>
                <a:srgbClr val="5BC5F1"/>
              </a:buClr>
              <a:defRPr/>
            </a:pPr>
            <a:r>
              <a:rPr lang="en-GB" sz="1600">
                <a:solidFill>
                  <a:prstClr val="white"/>
                </a:solidFill>
              </a:rPr>
              <a:t>Analyse the survey data for a </a:t>
            </a:r>
            <a:r>
              <a:rPr lang="en-GB" sz="1600" b="1">
                <a:solidFill>
                  <a:prstClr val="white"/>
                </a:solidFill>
              </a:rPr>
              <a:t>specific participant group </a:t>
            </a:r>
            <a:r>
              <a:rPr lang="en-GB" sz="1600">
                <a:solidFill>
                  <a:prstClr val="white"/>
                </a:solidFill>
              </a:rPr>
              <a:t>(e.g. by age, ethnicity, those with long-term conditions, and more)</a:t>
            </a:r>
            <a:endParaRPr lang="en-GB" sz="1600" b="1">
              <a:solidFill>
                <a:prstClr val="white"/>
              </a:solidFill>
              <a:highlight>
                <a:srgbClr val="FFFF00"/>
              </a:highlight>
            </a:endParaRPr>
          </a:p>
        </p:txBody>
      </p:sp>
      <p:cxnSp>
        <p:nvCxnSpPr>
          <p:cNvPr id="30" name="Straight Connector 29">
            <a:extLst>
              <a:ext uri="{FF2B5EF4-FFF2-40B4-BE49-F238E27FC236}">
                <a16:creationId xmlns:a16="http://schemas.microsoft.com/office/drawing/2014/main" id="{A1A25572-F67C-1606-DE6A-83270C081891}"/>
              </a:ext>
              <a:ext uri="{C183D7F6-B498-43B3-948B-1728B52AA6E4}">
                <adec:decorative xmlns:adec="http://schemas.microsoft.com/office/drawing/2017/decorative" val="1"/>
              </a:ext>
            </a:extLst>
          </p:cNvPr>
          <p:cNvCxnSpPr>
            <a:cxnSpLocks/>
          </p:cNvCxnSpPr>
          <p:nvPr/>
        </p:nvCxnSpPr>
        <p:spPr>
          <a:xfrm>
            <a:off x="8687112" y="2024689"/>
            <a:ext cx="2673706" cy="0"/>
          </a:xfrm>
          <a:prstGeom prst="line">
            <a:avLst/>
          </a:prstGeom>
          <a:noFill/>
          <a:ln w="12700" cap="flat" cmpd="sng" algn="ctr">
            <a:solidFill>
              <a:schemeClr val="bg1"/>
            </a:solidFill>
            <a:prstDash val="solid"/>
          </a:ln>
          <a:effectLst/>
        </p:spPr>
      </p:cxnSp>
      <p:cxnSp>
        <p:nvCxnSpPr>
          <p:cNvPr id="31" name="Straight Connector 30">
            <a:extLst>
              <a:ext uri="{FF2B5EF4-FFF2-40B4-BE49-F238E27FC236}">
                <a16:creationId xmlns:a16="http://schemas.microsoft.com/office/drawing/2014/main" id="{083468C6-8A6D-4AD3-F364-311AF74B8E56}"/>
              </a:ext>
              <a:ext uri="{C183D7F6-B498-43B3-948B-1728B52AA6E4}">
                <adec:decorative xmlns:adec="http://schemas.microsoft.com/office/drawing/2017/decorative" val="1"/>
              </a:ext>
            </a:extLst>
          </p:cNvPr>
          <p:cNvCxnSpPr>
            <a:cxnSpLocks/>
          </p:cNvCxnSpPr>
          <p:nvPr/>
        </p:nvCxnSpPr>
        <p:spPr>
          <a:xfrm flipV="1">
            <a:off x="8702074" y="3837406"/>
            <a:ext cx="2658744" cy="11727"/>
          </a:xfrm>
          <a:prstGeom prst="line">
            <a:avLst/>
          </a:prstGeom>
          <a:noFill/>
          <a:ln w="12700" cap="flat" cmpd="sng" algn="ctr">
            <a:solidFill>
              <a:schemeClr val="bg1"/>
            </a:solidFill>
            <a:prstDash val="solid"/>
          </a:ln>
          <a:effectLst/>
        </p:spPr>
      </p:cxnSp>
      <p:sp>
        <p:nvSpPr>
          <p:cNvPr id="2" name="Rectangle 1">
            <a:hlinkClick r:id="rId11" action="ppaction://hlinksldjump"/>
            <a:hlinkHover r:id="" action="ppaction://noaction" highlightClick="1"/>
            <a:extLst>
              <a:ext uri="{FF2B5EF4-FFF2-40B4-BE49-F238E27FC236}">
                <a16:creationId xmlns:a16="http://schemas.microsoft.com/office/drawing/2014/main" id="{09EE1B16-5E42-CD04-0A27-5D3BBD3B8841}"/>
              </a:ext>
              <a:ext uri="{C183D7F6-B498-43B3-948B-1728B52AA6E4}">
                <adec:decorative xmlns:adec="http://schemas.microsoft.com/office/drawing/2017/decorative" val="1"/>
              </a:ext>
            </a:extLst>
          </p:cNvPr>
          <p:cNvSpPr/>
          <p:nvPr/>
        </p:nvSpPr>
        <p:spPr bwMode="gray">
          <a:xfrm>
            <a:off x="505272" y="4858824"/>
            <a:ext cx="417916" cy="327149"/>
          </a:xfrm>
          <a:prstGeom prst="rect">
            <a:avLst/>
          </a:prstGeom>
          <a:solidFill>
            <a:sysClr val="window" lastClr="FFFFFF"/>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lang="en-GB" sz="2000" kern="0">
                <a:solidFill>
                  <a:srgbClr val="0071BB"/>
                </a:solidFill>
              </a:rPr>
              <a:t>9</a:t>
            </a:r>
            <a:endParaRPr kumimoji="0" lang="en-GB" sz="2000" b="0" i="0" u="none" strike="noStrike" kern="0" cap="none" spc="0" normalizeH="0" baseline="0" noProof="0">
              <a:ln>
                <a:noFill/>
              </a:ln>
              <a:solidFill>
                <a:srgbClr val="0071BB"/>
              </a:solidFill>
              <a:effectLst/>
              <a:uLnTx/>
              <a:uFillTx/>
              <a:ea typeface="+mn-ea"/>
              <a:cs typeface="+mn-cs"/>
            </a:endParaRPr>
          </a:p>
        </p:txBody>
      </p:sp>
      <p:sp>
        <p:nvSpPr>
          <p:cNvPr id="4" name="Isosceles Triangle 3">
            <a:extLst>
              <a:ext uri="{FF2B5EF4-FFF2-40B4-BE49-F238E27FC236}">
                <a16:creationId xmlns:a16="http://schemas.microsoft.com/office/drawing/2014/main" id="{7BDF374D-DB7F-16AC-1362-71FC80F4D624}"/>
              </a:ext>
              <a:ext uri="{C183D7F6-B498-43B3-948B-1728B52AA6E4}">
                <adec:decorative xmlns:adec="http://schemas.microsoft.com/office/drawing/2017/decorative" val="1"/>
              </a:ext>
            </a:extLst>
          </p:cNvPr>
          <p:cNvSpPr/>
          <p:nvPr/>
        </p:nvSpPr>
        <p:spPr bwMode="gray">
          <a:xfrm rot="5400000">
            <a:off x="1039341" y="4948663"/>
            <a:ext cx="198286" cy="125650"/>
          </a:xfrm>
          <a:prstGeom prst="triangle">
            <a:avLst/>
          </a:prstGeom>
          <a:solidFill>
            <a:sysClr val="window" lastClr="FFFFFF"/>
          </a:solidFill>
          <a:ln w="254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endParaRPr kumimoji="0" lang="en-GB" sz="2000" b="0" i="0" u="none" strike="noStrike" kern="0" cap="none" spc="0" normalizeH="0" baseline="0" noProof="0">
              <a:ln>
                <a:noFill/>
              </a:ln>
              <a:solidFill>
                <a:prstClr val="white"/>
              </a:solidFill>
              <a:effectLst/>
              <a:uLnTx/>
              <a:uFillTx/>
              <a:latin typeface="Segoe UI"/>
              <a:ea typeface="+mn-ea"/>
              <a:cs typeface="+mn-cs"/>
            </a:endParaRPr>
          </a:p>
        </p:txBody>
      </p:sp>
      <p:sp>
        <p:nvSpPr>
          <p:cNvPr id="8" name="Rectangle 7">
            <a:hlinkClick r:id="rId12" action="ppaction://hlinksldjump"/>
            <a:hlinkHover r:id="" action="ppaction://noaction" highlightClick="1"/>
            <a:extLst>
              <a:ext uri="{FF2B5EF4-FFF2-40B4-BE49-F238E27FC236}">
                <a16:creationId xmlns:a16="http://schemas.microsoft.com/office/drawing/2014/main" id="{604952E5-AD45-B6B8-DC73-6596CCCB83C3}"/>
              </a:ext>
              <a:ext uri="{C183D7F6-B498-43B3-948B-1728B52AA6E4}">
                <adec:decorative xmlns:adec="http://schemas.microsoft.com/office/drawing/2017/decorative" val="1"/>
              </a:ext>
            </a:extLst>
          </p:cNvPr>
          <p:cNvSpPr/>
          <p:nvPr/>
        </p:nvSpPr>
        <p:spPr bwMode="gray">
          <a:xfrm>
            <a:off x="504535" y="5324288"/>
            <a:ext cx="417916" cy="327149"/>
          </a:xfrm>
          <a:prstGeom prst="rect">
            <a:avLst/>
          </a:prstGeom>
          <a:solidFill>
            <a:sysClr val="window" lastClr="FFFFFF"/>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lang="en-GB" sz="2000" kern="0">
                <a:solidFill>
                  <a:srgbClr val="0071BB"/>
                </a:solidFill>
              </a:rPr>
              <a:t>10</a:t>
            </a:r>
            <a:endParaRPr kumimoji="0" lang="en-GB" sz="2000" b="0" i="0" u="none" strike="noStrike" kern="0" cap="none" spc="0" normalizeH="0" baseline="0" noProof="0">
              <a:ln>
                <a:noFill/>
              </a:ln>
              <a:solidFill>
                <a:srgbClr val="0071BB"/>
              </a:solidFill>
              <a:effectLst/>
              <a:uLnTx/>
              <a:uFillTx/>
              <a:ea typeface="+mn-ea"/>
              <a:cs typeface="+mn-cs"/>
            </a:endParaRPr>
          </a:p>
        </p:txBody>
      </p:sp>
      <p:sp>
        <p:nvSpPr>
          <p:cNvPr id="26" name="Isosceles Triangle 25">
            <a:extLst>
              <a:ext uri="{FF2B5EF4-FFF2-40B4-BE49-F238E27FC236}">
                <a16:creationId xmlns:a16="http://schemas.microsoft.com/office/drawing/2014/main" id="{577CB58E-F88C-99E4-1D95-AFF53776F278}"/>
              </a:ext>
              <a:ext uri="{C183D7F6-B498-43B3-948B-1728B52AA6E4}">
                <adec:decorative xmlns:adec="http://schemas.microsoft.com/office/drawing/2017/decorative" val="1"/>
              </a:ext>
            </a:extLst>
          </p:cNvPr>
          <p:cNvSpPr/>
          <p:nvPr/>
        </p:nvSpPr>
        <p:spPr bwMode="gray">
          <a:xfrm rot="5400000">
            <a:off x="1038604" y="5414127"/>
            <a:ext cx="198286" cy="125650"/>
          </a:xfrm>
          <a:prstGeom prst="triangle">
            <a:avLst/>
          </a:prstGeom>
          <a:solidFill>
            <a:sysClr val="window" lastClr="FFFFFF"/>
          </a:solidFill>
          <a:ln w="254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endParaRPr kumimoji="0" lang="en-GB" sz="2000" b="0" i="0" u="none" strike="noStrike" kern="0" cap="none" spc="0" normalizeH="0" baseline="0" noProof="0">
              <a:ln>
                <a:noFill/>
              </a:ln>
              <a:solidFill>
                <a:prstClr val="white"/>
              </a:solidFill>
              <a:effectLst/>
              <a:uLnTx/>
              <a:uFillTx/>
              <a:latin typeface="Segoe UI"/>
              <a:ea typeface="+mn-ea"/>
              <a:cs typeface="+mn-cs"/>
            </a:endParaRPr>
          </a:p>
        </p:txBody>
      </p:sp>
      <p:sp>
        <p:nvSpPr>
          <p:cNvPr id="32" name="Rectangle 31">
            <a:hlinkClick r:id="rId13" action="ppaction://hlinksldjump"/>
            <a:hlinkHover r:id="" action="ppaction://noaction" highlightClick="1"/>
            <a:extLst>
              <a:ext uri="{FF2B5EF4-FFF2-40B4-BE49-F238E27FC236}">
                <a16:creationId xmlns:a16="http://schemas.microsoft.com/office/drawing/2014/main" id="{4B05A3D9-E72C-46E9-3868-4B07B5EC796C}"/>
              </a:ext>
              <a:ext uri="{C183D7F6-B498-43B3-948B-1728B52AA6E4}">
                <adec:decorative xmlns:adec="http://schemas.microsoft.com/office/drawing/2017/decorative" val="1"/>
              </a:ext>
            </a:extLst>
          </p:cNvPr>
          <p:cNvSpPr/>
          <p:nvPr/>
        </p:nvSpPr>
        <p:spPr bwMode="gray">
          <a:xfrm>
            <a:off x="504535" y="5773897"/>
            <a:ext cx="417916" cy="327149"/>
          </a:xfrm>
          <a:prstGeom prst="rect">
            <a:avLst/>
          </a:prstGeom>
          <a:solidFill>
            <a:sysClr val="window" lastClr="FFFFFF"/>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lang="en-GB" sz="2000" kern="0">
                <a:solidFill>
                  <a:srgbClr val="0071BB"/>
                </a:solidFill>
              </a:rPr>
              <a:t>11</a:t>
            </a:r>
            <a:endParaRPr kumimoji="0" lang="en-GB" sz="2000" b="0" i="0" u="none" strike="noStrike" kern="0" cap="none" spc="0" normalizeH="0" baseline="0" noProof="0">
              <a:ln>
                <a:noFill/>
              </a:ln>
              <a:solidFill>
                <a:srgbClr val="0071BB"/>
              </a:solidFill>
              <a:effectLst/>
              <a:uLnTx/>
              <a:uFillTx/>
              <a:ea typeface="+mn-ea"/>
              <a:cs typeface="+mn-cs"/>
            </a:endParaRPr>
          </a:p>
        </p:txBody>
      </p:sp>
      <p:sp>
        <p:nvSpPr>
          <p:cNvPr id="33" name="Isosceles Triangle 32">
            <a:extLst>
              <a:ext uri="{FF2B5EF4-FFF2-40B4-BE49-F238E27FC236}">
                <a16:creationId xmlns:a16="http://schemas.microsoft.com/office/drawing/2014/main" id="{A94FDAC7-04D2-4B08-5A6C-5017EFFB9B28}"/>
              </a:ext>
              <a:ext uri="{C183D7F6-B498-43B3-948B-1728B52AA6E4}">
                <adec:decorative xmlns:adec="http://schemas.microsoft.com/office/drawing/2017/decorative" val="1"/>
              </a:ext>
            </a:extLst>
          </p:cNvPr>
          <p:cNvSpPr/>
          <p:nvPr/>
        </p:nvSpPr>
        <p:spPr bwMode="gray">
          <a:xfrm rot="5400000">
            <a:off x="1038604" y="5863736"/>
            <a:ext cx="198286" cy="125650"/>
          </a:xfrm>
          <a:prstGeom prst="triangle">
            <a:avLst/>
          </a:prstGeom>
          <a:solidFill>
            <a:sysClr val="window" lastClr="FFFFFF"/>
          </a:solidFill>
          <a:ln w="254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endParaRPr kumimoji="0" lang="en-GB" sz="2000" b="0" i="0" u="none" strike="noStrike" kern="0" cap="none" spc="0" normalizeH="0" baseline="0" noProof="0">
              <a:ln>
                <a:noFill/>
              </a:ln>
              <a:solidFill>
                <a:prstClr val="white"/>
              </a:solidFill>
              <a:effectLst/>
              <a:uLnTx/>
              <a:uFillTx/>
              <a:latin typeface="Segoe UI"/>
              <a:ea typeface="+mn-ea"/>
              <a:cs typeface="+mn-cs"/>
            </a:endParaRPr>
          </a:p>
        </p:txBody>
      </p:sp>
    </p:spTree>
    <p:extLst>
      <p:ext uri="{BB962C8B-B14F-4D97-AF65-F5344CB8AC3E}">
        <p14:creationId xmlns:p14="http://schemas.microsoft.com/office/powerpoint/2010/main" val="2829717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3B2B1745-B9D4-22BC-9FCF-A9023C2FFAC6}"/>
              </a:ext>
            </a:extLst>
          </p:cNvPr>
          <p:cNvSpPr>
            <a:spLocks noGrp="1"/>
          </p:cNvSpPr>
          <p:nvPr>
            <p:ph type="title"/>
          </p:nvPr>
        </p:nvSpPr>
        <p:spPr>
          <a:xfrm>
            <a:off x="335997" y="182467"/>
            <a:ext cx="2967589" cy="1618508"/>
          </a:xfrm>
        </p:spPr>
        <p:txBody>
          <a:bodyPr/>
          <a:lstStyle/>
          <a:p>
            <a:r>
              <a:rPr lang="en-GB"/>
              <a:t>How helpful do patients find the reception and administrative staff at their GP practice?</a:t>
            </a:r>
          </a:p>
        </p:txBody>
      </p:sp>
      <p:sp>
        <p:nvSpPr>
          <p:cNvPr id="4" name="Slide Number">
            <a:extLst>
              <a:ext uri="{FF2B5EF4-FFF2-40B4-BE49-F238E27FC236}">
                <a16:creationId xmlns:a16="http://schemas.microsoft.com/office/drawing/2014/main" id="{A70A6BA7-C1FE-1F00-F594-7D6BCCDC63B6}"/>
              </a:ext>
              <a:ext uri="{C183D7F6-B498-43B3-948B-1728B52AA6E4}">
                <adec:decorative xmlns:adec="http://schemas.microsoft.com/office/drawing/2017/decorative" val="1"/>
              </a:ext>
            </a:extLst>
          </p:cNvPr>
          <p:cNvSpPr>
            <a:spLocks noGrp="1"/>
          </p:cNvSpPr>
          <p:nvPr>
            <p:ph type="sldNum" sz="quarter" idx="4"/>
          </p:nvPr>
        </p:nvSpPr>
        <p:spPr>
          <a:xfrm>
            <a:off x="335999" y="6318000"/>
            <a:ext cx="216000" cy="360000"/>
          </a:xfrm>
        </p:spPr>
        <p:txBody>
          <a:bodyPr/>
          <a:lstStyle/>
          <a:p>
            <a:pPr lvl="0"/>
            <a:fld id="{D61AABEC-672F-4B68-B914-690DA978312C}" type="slidenum">
              <a:rPr lang="en-GB" noProof="0" smtClean="0"/>
              <a:pPr lvl="0"/>
              <a:t>20</a:t>
            </a:fld>
            <a:endParaRPr lang="en-GB" noProof="0"/>
          </a:p>
        </p:txBody>
      </p:sp>
      <p:sp>
        <p:nvSpPr>
          <p:cNvPr id="5" name="Commentary">
            <a:extLst>
              <a:ext uri="{FF2B5EF4-FFF2-40B4-BE49-F238E27FC236}">
                <a16:creationId xmlns:a16="http://schemas.microsoft.com/office/drawing/2014/main" id="{C443E82C-37B8-19B2-9A16-85C463D3C16F}"/>
              </a:ext>
            </a:extLst>
          </p:cNvPr>
          <p:cNvSpPr>
            <a:spLocks noGrp="1"/>
          </p:cNvSpPr>
          <p:nvPr>
            <p:ph type="body" sz="quarter" idx="19"/>
          </p:nvPr>
        </p:nvSpPr>
        <p:spPr>
          <a:xfrm>
            <a:off x="3303588" y="180975"/>
            <a:ext cx="8549787" cy="1618508"/>
          </a:xfrm>
        </p:spPr>
        <p:txBody>
          <a:bodyPr numCol="1"/>
          <a:lstStyle/>
          <a:p>
            <a:r>
              <a:rPr lang="en-GB"/>
              <a:t>More than four in five (83.3%) said they find the reception and administrative team at their GP practice helpful¹, including 42.5% who said they find them ‘very helpful’. </a:t>
            </a:r>
          </a:p>
          <a:p>
            <a:r>
              <a:rPr lang="en-GB"/>
              <a:t>Around one in six (16.7%) said they do not find them helpful², including 5.6% who say they find them ‘not at all helpful’.</a:t>
            </a:r>
          </a:p>
          <a:p>
            <a:r>
              <a:rPr lang="en-GB"/>
              <a:t>The proportion of patients reporting they find the reception and administrative team at their GP practice helpful¹ has increased slightly from the 2024 survey (previously 82.6%). </a:t>
            </a:r>
          </a:p>
          <a:p>
            <a:endParaRPr lang="en-GB"/>
          </a:p>
        </p:txBody>
      </p:sp>
      <p:sp>
        <p:nvSpPr>
          <p:cNvPr id="9" name="Question Text #1">
            <a:extLst>
              <a:ext uri="{FF2B5EF4-FFF2-40B4-BE49-F238E27FC236}">
                <a16:creationId xmlns:a16="http://schemas.microsoft.com/office/drawing/2014/main" id="{95FD3EF2-1688-A664-CBE2-F0416D4E7B57}"/>
              </a:ext>
            </a:extLst>
          </p:cNvPr>
          <p:cNvSpPr txBox="1"/>
          <p:nvPr/>
        </p:nvSpPr>
        <p:spPr>
          <a:xfrm>
            <a:off x="333374" y="1808163"/>
            <a:ext cx="11523663" cy="540000"/>
          </a:xfrm>
          <a:prstGeom prst="rect">
            <a:avLst/>
          </a:prstGeom>
          <a:noFill/>
        </p:spPr>
        <p:txBody>
          <a:bodyPr wrap="square" lIns="180000" tIns="18000" rIns="0" bIns="0" rtlCol="0" anchor="ctr">
            <a:noAutofit/>
          </a:bodyPr>
          <a:lstStyle>
            <a:defPPr>
              <a:defRPr lang="fr-FR"/>
            </a:defPPr>
            <a:lvl1pPr>
              <a:lnSpc>
                <a:spcPct val="90000"/>
              </a:lnSpc>
              <a:defRPr sz="1200" b="1">
                <a:solidFill>
                  <a:srgbClr val="231F20"/>
                </a:solidFill>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200" b="1" i="0" u="none" strike="noStrike" kern="1200" cap="none" spc="0" normalizeH="0" baseline="0" noProof="0">
                <a:ln>
                  <a:noFill/>
                </a:ln>
                <a:effectLst/>
                <a:uLnTx/>
                <a:uFillTx/>
                <a:latin typeface="Arial"/>
                <a:ea typeface="+mn-ea"/>
                <a:cs typeface="+mn-cs"/>
              </a:rPr>
              <a:t>Q4. Overall, how helpful do you find the reception and administrative team at your GP practice?</a:t>
            </a:r>
          </a:p>
        </p:txBody>
      </p:sp>
      <p:sp>
        <p:nvSpPr>
          <p:cNvPr id="21" name="Base and Footnotes">
            <a:extLst>
              <a:ext uri="{FF2B5EF4-FFF2-40B4-BE49-F238E27FC236}">
                <a16:creationId xmlns:a16="http://schemas.microsoft.com/office/drawing/2014/main" id="{AFE04607-8FAA-D212-6398-041DC57EBD98}"/>
              </a:ext>
            </a:extLst>
          </p:cNvPr>
          <p:cNvSpPr>
            <a:spLocks noGrp="1"/>
          </p:cNvSpPr>
          <p:nvPr>
            <p:ph type="body" sz="quarter" idx="18"/>
          </p:nvPr>
        </p:nvSpPr>
        <p:spPr>
          <a:xfrm>
            <a:off x="333374" y="6149263"/>
            <a:ext cx="11523664" cy="159462"/>
          </a:xfrm>
        </p:spPr>
        <p:txBody>
          <a:bodyPr/>
          <a:lstStyle/>
          <a:p>
            <a:pPr>
              <a:spcAft>
                <a:spcPts val="0"/>
              </a:spcAft>
            </a:pPr>
            <a:r>
              <a:rPr lang="en-GB" i="0" baseline="30000">
                <a:solidFill>
                  <a:srgbClr val="231F20"/>
                </a:solidFill>
              </a:rPr>
              <a:t>1</a:t>
            </a:r>
            <a:r>
              <a:rPr lang="en-GB" i="0">
                <a:solidFill>
                  <a:srgbClr val="231F20"/>
                </a:solidFill>
              </a:rPr>
              <a:t>Helpful = ‘very helpful’ </a:t>
            </a:r>
            <a:r>
              <a:rPr lang="en-GB"/>
              <a:t>and</a:t>
            </a:r>
            <a:r>
              <a:rPr lang="en-GB" i="0">
                <a:solidFill>
                  <a:srgbClr val="231F20"/>
                </a:solidFill>
              </a:rPr>
              <a:t> ‘fairly helpful’. </a:t>
            </a:r>
            <a:r>
              <a:rPr lang="en-GB" i="0" baseline="30000">
                <a:solidFill>
                  <a:srgbClr val="231F20"/>
                </a:solidFill>
              </a:rPr>
              <a:t>2</a:t>
            </a:r>
            <a:r>
              <a:rPr lang="en-GB" i="0">
                <a:solidFill>
                  <a:srgbClr val="231F20"/>
                </a:solidFill>
              </a:rPr>
              <a:t>Not helpful = ‘not very helpful’ </a:t>
            </a:r>
            <a:r>
              <a:rPr lang="en-GB"/>
              <a:t>and</a:t>
            </a:r>
            <a:r>
              <a:rPr lang="en-GB" i="0">
                <a:solidFill>
                  <a:srgbClr val="231F20"/>
                </a:solidFill>
              </a:rPr>
              <a:t> ‘not at all helpful’. Base: asked of all patients, excluding those who said ‘I don’t know’: </a:t>
            </a:r>
            <a:r>
              <a:rPr lang="en-GB"/>
              <a:t>2025 (680,531), </a:t>
            </a:r>
            <a:r>
              <a:rPr lang="en-GB" i="0">
                <a:solidFill>
                  <a:srgbClr val="231F20"/>
                </a:solidFill>
              </a:rPr>
              <a:t>2024 (675,643).</a:t>
            </a:r>
          </a:p>
        </p:txBody>
      </p:sp>
      <p:sp>
        <p:nvSpPr>
          <p:cNvPr id="6" name="Question Marker #1">
            <a:extLst>
              <a:ext uri="{FF2B5EF4-FFF2-40B4-BE49-F238E27FC236}">
                <a16:creationId xmlns:a16="http://schemas.microsoft.com/office/drawing/2014/main" id="{53653D9F-6C7C-B039-C9CB-A27C33EE3BEF}"/>
              </a:ext>
              <a:ext uri="{C183D7F6-B498-43B3-948B-1728B52AA6E4}">
                <adec:decorative xmlns:adec="http://schemas.microsoft.com/office/drawing/2017/decorative" val="1"/>
              </a:ext>
            </a:extLst>
          </p:cNvPr>
          <p:cNvSpPr/>
          <p:nvPr/>
        </p:nvSpPr>
        <p:spPr>
          <a:xfrm>
            <a:off x="333375" y="1898163"/>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19" name="Doughnut Chart">
            <a:extLst>
              <a:ext uri="{FF2B5EF4-FFF2-40B4-BE49-F238E27FC236}">
                <a16:creationId xmlns:a16="http://schemas.microsoft.com/office/drawing/2014/main" id="{BD5C23D3-528E-7952-ADE9-8861EFA3559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45590003"/>
              </p:ext>
            </p:extLst>
          </p:nvPr>
        </p:nvGraphicFramePr>
        <p:xfrm>
          <a:off x="333375" y="2359276"/>
          <a:ext cx="4680000" cy="3779587"/>
        </p:xfrm>
        <a:graphic>
          <a:graphicData uri="http://schemas.openxmlformats.org/drawingml/2006/chart">
            <c:chart xmlns:c="http://schemas.openxmlformats.org/drawingml/2006/chart" xmlns:r="http://schemas.openxmlformats.org/officeDocument/2006/relationships" r:id="rId3"/>
          </a:graphicData>
        </a:graphic>
      </p:graphicFrame>
      <p:cxnSp>
        <p:nvCxnSpPr>
          <p:cNvPr id="23" name="Divider Line">
            <a:extLst>
              <a:ext uri="{FF2B5EF4-FFF2-40B4-BE49-F238E27FC236}">
                <a16:creationId xmlns:a16="http://schemas.microsoft.com/office/drawing/2014/main" id="{1AB184B9-5732-2D3A-02E9-C7E2F28938C0}"/>
              </a:ext>
              <a:ext uri="{C183D7F6-B498-43B3-948B-1728B52AA6E4}">
                <adec:decorative xmlns:adec="http://schemas.microsoft.com/office/drawing/2017/decorative" val="1"/>
              </a:ext>
            </a:extLst>
          </p:cNvPr>
          <p:cNvCxnSpPr>
            <a:cxnSpLocks/>
          </p:cNvCxnSpPr>
          <p:nvPr/>
        </p:nvCxnSpPr>
        <p:spPr>
          <a:xfrm>
            <a:off x="4883391" y="2539040"/>
            <a:ext cx="0" cy="3420000"/>
          </a:xfrm>
          <a:prstGeom prst="line">
            <a:avLst/>
          </a:prstGeom>
          <a:ln w="6350" cap="rnd">
            <a:solidFill>
              <a:srgbClr val="768692"/>
            </a:solidFill>
            <a:prstDash val="sysDot"/>
            <a:round/>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1A8952EC-6D01-A958-C62E-3258BA7713C4}"/>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12" name="Freeform 110">
              <a:hlinkClick r:id="rId4" action="ppaction://hlinksldjump" tooltip="Main Menu..."/>
              <a:hlinkHover r:id="" action="ppaction://noaction" highlightClick="1"/>
              <a:extLst>
                <a:ext uri="{FF2B5EF4-FFF2-40B4-BE49-F238E27FC236}">
                  <a16:creationId xmlns:a16="http://schemas.microsoft.com/office/drawing/2014/main" id="{9FAC068A-E91D-B34C-8118-F7FD84036EF0}"/>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13" name="Rectangle 12">
              <a:extLst>
                <a:ext uri="{FF2B5EF4-FFF2-40B4-BE49-F238E27FC236}">
                  <a16:creationId xmlns:a16="http://schemas.microsoft.com/office/drawing/2014/main" id="{F05C62B2-A22C-ECA3-AFCE-7727E435CC73}"/>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graphicFrame>
        <p:nvGraphicFramePr>
          <p:cNvPr id="7" name="Line Chart">
            <a:extLst>
              <a:ext uri="{FF2B5EF4-FFF2-40B4-BE49-F238E27FC236}">
                <a16:creationId xmlns:a16="http://schemas.microsoft.com/office/drawing/2014/main" id="{3717561B-7C76-EDB4-7186-A0F1AF829C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16037730"/>
              </p:ext>
            </p:extLst>
          </p:nvPr>
        </p:nvGraphicFramePr>
        <p:xfrm>
          <a:off x="5227362" y="2213539"/>
          <a:ext cx="6843663" cy="3779057"/>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7356769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FEA3E2B1-D6A6-DD19-A8A4-BFDAEB45EA04}"/>
              </a:ext>
            </a:extLst>
          </p:cNvPr>
          <p:cNvSpPr>
            <a:spLocks noGrp="1"/>
          </p:cNvSpPr>
          <p:nvPr>
            <p:ph type="title"/>
          </p:nvPr>
        </p:nvSpPr>
        <p:spPr>
          <a:xfrm>
            <a:off x="335998" y="182467"/>
            <a:ext cx="3599415" cy="1075061"/>
          </a:xfrm>
        </p:spPr>
        <p:txBody>
          <a:bodyPr/>
          <a:lstStyle/>
          <a:p>
            <a:r>
              <a:rPr lang="en-GB"/>
              <a:t>Have patients used online GP services in the last 12 months?</a:t>
            </a:r>
          </a:p>
        </p:txBody>
      </p:sp>
      <p:sp>
        <p:nvSpPr>
          <p:cNvPr id="4" name="Commentary">
            <a:extLst>
              <a:ext uri="{FF2B5EF4-FFF2-40B4-BE49-F238E27FC236}">
                <a16:creationId xmlns:a16="http://schemas.microsoft.com/office/drawing/2014/main" id="{423EDC38-9CF4-BA9C-E0A3-D773442DA44D}"/>
              </a:ext>
            </a:extLst>
          </p:cNvPr>
          <p:cNvSpPr>
            <a:spLocks noGrp="1"/>
          </p:cNvSpPr>
          <p:nvPr>
            <p:ph type="body" sz="quarter" idx="19"/>
          </p:nvPr>
        </p:nvSpPr>
        <p:spPr>
          <a:xfrm>
            <a:off x="333375" y="1246148"/>
            <a:ext cx="3598863" cy="4500000"/>
          </a:xfrm>
        </p:spPr>
        <p:txBody>
          <a:bodyPr/>
          <a:lstStyle/>
          <a:p>
            <a:r>
              <a:rPr lang="en-GB" sz="1100" dirty="0"/>
              <a:t>Overall, three in four (74.4%) reported using at least one online GP service in the 12 months before taking part in the survey¹. This is an increase of 5.4 percentage points from the 2024 survey (69.0%). </a:t>
            </a:r>
          </a:p>
          <a:p>
            <a:pPr marL="171450" indent="-171450">
              <a:buFont typeface="Arial" panose="020B0604020202020204" pitchFamily="34" charset="0"/>
              <a:buChar char="•"/>
            </a:pPr>
            <a:r>
              <a:rPr lang="en-GB" sz="1100" dirty="0"/>
              <a:t>Patients most commonly reported booking appointments (45.2%) or ordering repeat prescriptions (42.8%) online. </a:t>
            </a:r>
          </a:p>
          <a:p>
            <a:pPr marL="171450" indent="-171450">
              <a:buFont typeface="Arial" panose="020B0604020202020204" pitchFamily="34" charset="0"/>
              <a:buChar char="•"/>
            </a:pPr>
            <a:r>
              <a:rPr lang="en-GB" sz="1100" dirty="0"/>
              <a:t>More than a quarter (28.2%) said they had used online GP services to find out test results.</a:t>
            </a:r>
          </a:p>
          <a:p>
            <a:pPr marL="171450" indent="-171450">
              <a:buFont typeface="Arial" panose="020B0604020202020204" pitchFamily="34" charset="0"/>
              <a:buChar char="•"/>
            </a:pPr>
            <a:r>
              <a:rPr lang="en-GB" sz="1100" dirty="0"/>
              <a:t>Just under a quarter (24.2%) had filled in an online form to give information about a health issue.</a:t>
            </a:r>
          </a:p>
          <a:p>
            <a:pPr marL="171450" indent="-171450">
              <a:buFont typeface="Arial" panose="020B0604020202020204" pitchFamily="34" charset="0"/>
              <a:buChar char="•"/>
            </a:pPr>
            <a:r>
              <a:rPr lang="en-GB" sz="1100" dirty="0"/>
              <a:t>Slightly fewer (23.4%) reported accessing their medical records, 9.1% had made an administrative request and 3.9% had registered with a practice. </a:t>
            </a:r>
          </a:p>
          <a:p>
            <a:r>
              <a:rPr lang="en-GB" sz="1100" dirty="0"/>
              <a:t>Compared with 2024, all online services were used by a greater proportion, with the most notable increases for finding out test results (+7.1 percentage points), accessing medical records (+6.5 percentage points), filling in an online form (+4.5 percentage points) and booking appointments (+4.2 percentage points). </a:t>
            </a:r>
          </a:p>
          <a:p>
            <a:r>
              <a:rPr lang="en-GB" sz="1100" dirty="0"/>
              <a:t>One in four (25.6%) reported not using any of the online GP services listed in the 12 months before taking part in the survey (a decrease from 2024, previously 31.0%). </a:t>
            </a:r>
          </a:p>
        </p:txBody>
      </p:sp>
      <p:sp>
        <p:nvSpPr>
          <p:cNvPr id="7" name="Question Marker #2">
            <a:extLst>
              <a:ext uri="{FF2B5EF4-FFF2-40B4-BE49-F238E27FC236}">
                <a16:creationId xmlns:a16="http://schemas.microsoft.com/office/drawing/2014/main" id="{12CBB66E-0823-7E4F-CC0A-F5070C8837BD}"/>
              </a:ext>
              <a:ext uri="{C183D7F6-B498-43B3-948B-1728B52AA6E4}">
                <adec:decorative xmlns:adec="http://schemas.microsoft.com/office/drawing/2017/decorative" val="1"/>
              </a:ext>
            </a:extLst>
          </p:cNvPr>
          <p:cNvSpPr/>
          <p:nvPr/>
        </p:nvSpPr>
        <p:spPr>
          <a:xfrm>
            <a:off x="4485546" y="398930"/>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rgbClr val="231F20"/>
              </a:solidFill>
            </a:endParaRPr>
          </a:p>
        </p:txBody>
      </p:sp>
      <p:sp>
        <p:nvSpPr>
          <p:cNvPr id="8" name="Question Text #2">
            <a:extLst>
              <a:ext uri="{FF2B5EF4-FFF2-40B4-BE49-F238E27FC236}">
                <a16:creationId xmlns:a16="http://schemas.microsoft.com/office/drawing/2014/main" id="{02795E02-D951-9DD7-71B7-F6949F4D8DED}"/>
              </a:ext>
            </a:extLst>
          </p:cNvPr>
          <p:cNvSpPr txBox="1"/>
          <p:nvPr/>
        </p:nvSpPr>
        <p:spPr>
          <a:xfrm>
            <a:off x="4295775" y="308930"/>
            <a:ext cx="7559674" cy="540000"/>
          </a:xfrm>
          <a:prstGeom prst="rect">
            <a:avLst/>
          </a:prstGeom>
          <a:noFill/>
        </p:spPr>
        <p:txBody>
          <a:bodyPr wrap="square" lIns="360000" tIns="18000" rIns="0" bIns="0" rtlCol="0" anchor="ctr">
            <a:noAutofit/>
          </a:bodyPr>
          <a:lstStyle>
            <a:defPPr>
              <a:defRPr lang="fr-FR"/>
            </a:defPPr>
            <a:lvl1pPr>
              <a:lnSpc>
                <a:spcPct val="90000"/>
              </a:lnSpc>
              <a:defRPr sz="1200" b="1">
                <a:solidFill>
                  <a:srgbClr val="231F20"/>
                </a:solidFill>
              </a:defRPr>
            </a:lvl1pPr>
          </a:lstStyle>
          <a:p>
            <a:r>
              <a:rPr lang="en-GB"/>
              <a:t>Q5. Which of the following online GP services have you used in the last 12 months? </a:t>
            </a:r>
            <a:r>
              <a:rPr lang="en-GB" b="0"/>
              <a:t>(multiple responses allowed)</a:t>
            </a:r>
          </a:p>
        </p:txBody>
      </p:sp>
      <p:graphicFrame>
        <p:nvGraphicFramePr>
          <p:cNvPr id="11" name="Line Chart">
            <a:extLst>
              <a:ext uri="{FF2B5EF4-FFF2-40B4-BE49-F238E27FC236}">
                <a16:creationId xmlns:a16="http://schemas.microsoft.com/office/drawing/2014/main" id="{C6D687C1-0432-B289-907C-1C6E1637435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58876254"/>
              </p:ext>
            </p:extLst>
          </p:nvPr>
        </p:nvGraphicFramePr>
        <p:xfrm>
          <a:off x="4292598" y="929137"/>
          <a:ext cx="7559674" cy="5040000"/>
        </p:xfrm>
        <a:graphic>
          <a:graphicData uri="http://schemas.openxmlformats.org/drawingml/2006/chart">
            <c:chart xmlns:c="http://schemas.openxmlformats.org/drawingml/2006/chart" xmlns:r="http://schemas.openxmlformats.org/officeDocument/2006/relationships" r:id="rId3"/>
          </a:graphicData>
        </a:graphic>
      </p:graphicFrame>
      <p:sp>
        <p:nvSpPr>
          <p:cNvPr id="5" name="Base and Footnotes">
            <a:extLst>
              <a:ext uri="{FF2B5EF4-FFF2-40B4-BE49-F238E27FC236}">
                <a16:creationId xmlns:a16="http://schemas.microsoft.com/office/drawing/2014/main" id="{882AC0E1-A6DA-9A93-2142-10ED78CFB7DB}"/>
              </a:ext>
            </a:extLst>
          </p:cNvPr>
          <p:cNvSpPr>
            <a:spLocks noGrp="1"/>
          </p:cNvSpPr>
          <p:nvPr>
            <p:ph type="body" sz="quarter" idx="18"/>
          </p:nvPr>
        </p:nvSpPr>
        <p:spPr>
          <a:xfrm>
            <a:off x="4295774" y="5903042"/>
            <a:ext cx="7561263" cy="405683"/>
          </a:xfrm>
        </p:spPr>
        <p:txBody>
          <a:bodyPr/>
          <a:lstStyle/>
          <a:p>
            <a:r>
              <a:rPr lang="en-GB"/>
              <a:t>¹Used any online general practice service = ‘booking appointments’ or ‘ordering repeat prescriptions’ or ‘finding out test results’ or ‘filling in an online form to give information about a health issue’ or ‘accessing medical records’ or ‘making an administrative request’ or ‘registering with a practice’. B</a:t>
            </a:r>
            <a:r>
              <a:rPr lang="en-GB" i="0"/>
              <a:t>ase: </a:t>
            </a:r>
            <a:r>
              <a:rPr lang="en-GB"/>
              <a:t>a</a:t>
            </a:r>
            <a:r>
              <a:rPr lang="en-GB" i="0"/>
              <a:t>sked of all patients: 2025 (696,351), 2024 (692,068).</a:t>
            </a:r>
            <a:r>
              <a:rPr lang="en-GB" i="0">
                <a:highlight>
                  <a:srgbClr val="FF0000"/>
                </a:highlight>
              </a:rPr>
              <a:t> </a:t>
            </a:r>
            <a:endParaRPr lang="en-GB" i="0"/>
          </a:p>
        </p:txBody>
      </p:sp>
      <p:sp>
        <p:nvSpPr>
          <p:cNvPr id="3" name="Slide Number">
            <a:extLst>
              <a:ext uri="{FF2B5EF4-FFF2-40B4-BE49-F238E27FC236}">
                <a16:creationId xmlns:a16="http://schemas.microsoft.com/office/drawing/2014/main" id="{2ADF413E-BCE3-9AFA-BA1A-3EA83634FA85}"/>
              </a:ext>
              <a:ext uri="{C183D7F6-B498-43B3-948B-1728B52AA6E4}">
                <adec:decorative xmlns:adec="http://schemas.microsoft.com/office/drawing/2017/decorative" val="1"/>
              </a:ext>
            </a:extLst>
          </p:cNvPr>
          <p:cNvSpPr>
            <a:spLocks noGrp="1"/>
          </p:cNvSpPr>
          <p:nvPr>
            <p:ph type="sldNum" sz="quarter" idx="4"/>
          </p:nvPr>
        </p:nvSpPr>
        <p:spPr/>
        <p:txBody>
          <a:bodyPr/>
          <a:lstStyle/>
          <a:p>
            <a:fld id="{D61AABEC-672F-4B68-B914-690DA978312C}" type="slidenum">
              <a:rPr lang="en-GB" smtClean="0"/>
              <a:pPr/>
              <a:t>21</a:t>
            </a:fld>
            <a:endParaRPr lang="en-GB"/>
          </a:p>
        </p:txBody>
      </p:sp>
      <p:cxnSp>
        <p:nvCxnSpPr>
          <p:cNvPr id="14" name="Straight Connector 13">
            <a:extLst>
              <a:ext uri="{FF2B5EF4-FFF2-40B4-BE49-F238E27FC236}">
                <a16:creationId xmlns:a16="http://schemas.microsoft.com/office/drawing/2014/main" id="{D3F3AE4D-C700-B101-6737-BE7879F6D79D}"/>
              </a:ext>
              <a:ext uri="{C183D7F6-B498-43B3-948B-1728B52AA6E4}">
                <adec:decorative xmlns:adec="http://schemas.microsoft.com/office/drawing/2017/decorative" val="1"/>
              </a:ext>
            </a:extLst>
          </p:cNvPr>
          <p:cNvCxnSpPr>
            <a:cxnSpLocks/>
          </p:cNvCxnSpPr>
          <p:nvPr/>
        </p:nvCxnSpPr>
        <p:spPr>
          <a:xfrm>
            <a:off x="4292598" y="1599226"/>
            <a:ext cx="7470777"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AA838714-40CD-9419-D89B-63666273D385}"/>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13" name="Freeform 110">
              <a:hlinkClick r:id="rId4" action="ppaction://hlinksldjump" tooltip="Main Menu..."/>
              <a:hlinkHover r:id="" action="ppaction://noaction" highlightClick="1"/>
              <a:extLst>
                <a:ext uri="{FF2B5EF4-FFF2-40B4-BE49-F238E27FC236}">
                  <a16:creationId xmlns:a16="http://schemas.microsoft.com/office/drawing/2014/main" id="{87BB5D10-7DF2-1D38-04D2-2BA50B96627E}"/>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15" name="Rectangle 14">
              <a:extLst>
                <a:ext uri="{FF2B5EF4-FFF2-40B4-BE49-F238E27FC236}">
                  <a16:creationId xmlns:a16="http://schemas.microsoft.com/office/drawing/2014/main" id="{2095C4F0-EDE9-478A-2A1F-96518D32C432}"/>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spTree>
    <p:extLst>
      <p:ext uri="{BB962C8B-B14F-4D97-AF65-F5344CB8AC3E}">
        <p14:creationId xmlns:p14="http://schemas.microsoft.com/office/powerpoint/2010/main" val="15796904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oughnut Chart">
            <a:extLst>
              <a:ext uri="{FF2B5EF4-FFF2-40B4-BE49-F238E27FC236}">
                <a16:creationId xmlns:a16="http://schemas.microsoft.com/office/drawing/2014/main" id="{D120E8C9-7BB2-B3CA-1DF8-F071305ABCEB}"/>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2279090928"/>
              </p:ext>
            </p:extLst>
          </p:nvPr>
        </p:nvGraphicFramePr>
        <p:xfrm>
          <a:off x="335999" y="3617626"/>
          <a:ext cx="3600000" cy="2160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Doughnut Chart">
            <a:extLst>
              <a:ext uri="{FF2B5EF4-FFF2-40B4-BE49-F238E27FC236}">
                <a16:creationId xmlns:a16="http://schemas.microsoft.com/office/drawing/2014/main" id="{37770726-3550-80AD-E614-EDDF6AAAF443}"/>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1743619106"/>
              </p:ext>
            </p:extLst>
          </p:nvPr>
        </p:nvGraphicFramePr>
        <p:xfrm>
          <a:off x="333376" y="2160737"/>
          <a:ext cx="3600000" cy="2160000"/>
        </p:xfrm>
        <a:graphic>
          <a:graphicData uri="http://schemas.openxmlformats.org/drawingml/2006/chart">
            <c:chart xmlns:c="http://schemas.openxmlformats.org/drawingml/2006/chart" xmlns:r="http://schemas.openxmlformats.org/officeDocument/2006/relationships" r:id="rId4"/>
          </a:graphicData>
        </a:graphic>
      </p:graphicFrame>
      <p:sp>
        <p:nvSpPr>
          <p:cNvPr id="44" name="Title #1">
            <a:extLst>
              <a:ext uri="{FF2B5EF4-FFF2-40B4-BE49-F238E27FC236}">
                <a16:creationId xmlns:a16="http://schemas.microsoft.com/office/drawing/2014/main" id="{F107A4B8-539A-A06E-1EC1-4BD94169E22E}"/>
              </a:ext>
            </a:extLst>
          </p:cNvPr>
          <p:cNvSpPr>
            <a:spLocks noGrp="1"/>
          </p:cNvSpPr>
          <p:nvPr>
            <p:ph type="title"/>
          </p:nvPr>
        </p:nvSpPr>
        <p:spPr>
          <a:xfrm>
            <a:off x="336550" y="182563"/>
            <a:ext cx="3598863" cy="1324360"/>
          </a:xfrm>
          <a:noFill/>
        </p:spPr>
        <p:txBody>
          <a:bodyPr/>
          <a:lstStyle/>
          <a:p>
            <a:r>
              <a:rPr lang="en-GB"/>
              <a:t>How do use of online GP services vary between Integrated Care Systems (ICSs)?</a:t>
            </a:r>
          </a:p>
        </p:txBody>
      </p:sp>
      <p:sp>
        <p:nvSpPr>
          <p:cNvPr id="46" name="Commentary #1">
            <a:extLst>
              <a:ext uri="{FF2B5EF4-FFF2-40B4-BE49-F238E27FC236}">
                <a16:creationId xmlns:a16="http://schemas.microsoft.com/office/drawing/2014/main" id="{3A1FDA9B-E440-AC53-B64F-45CC395B8C27}"/>
              </a:ext>
            </a:extLst>
          </p:cNvPr>
          <p:cNvSpPr>
            <a:spLocks noGrp="1"/>
          </p:cNvSpPr>
          <p:nvPr>
            <p:ph type="body" sz="quarter" idx="19"/>
          </p:nvPr>
        </p:nvSpPr>
        <p:spPr>
          <a:xfrm>
            <a:off x="333375" y="1423965"/>
            <a:ext cx="3598863" cy="1068736"/>
          </a:xfrm>
        </p:spPr>
        <p:txBody>
          <a:bodyPr bIns="144000">
            <a:spAutoFit/>
          </a:bodyPr>
          <a:lstStyle/>
          <a:p>
            <a:r>
              <a:rPr lang="en-GB" dirty="0"/>
              <a:t>The proportion of patients who had used online GP services in the 12 months before taking part in the survey</a:t>
            </a:r>
            <a:r>
              <a:rPr kumimoji="0" lang="en-GB" sz="1200" b="0" i="0" u="none" strike="noStrike" kern="1200" cap="none" spc="0" normalizeH="0" baseline="30000" noProof="0" dirty="0">
                <a:ln>
                  <a:noFill/>
                </a:ln>
                <a:effectLst/>
                <a:uLnTx/>
                <a:uFillTx/>
                <a:latin typeface="Segoe UI"/>
                <a:ea typeface="+mn-ea"/>
                <a:cs typeface="+mn-cs"/>
              </a:rPr>
              <a:t>1</a:t>
            </a:r>
            <a:r>
              <a:rPr lang="en-GB" dirty="0"/>
              <a:t> varied between ICSs (ranging from 67.9% to 81.3%, a difference of 13.4 percentage points). </a:t>
            </a:r>
          </a:p>
        </p:txBody>
      </p:sp>
      <p:sp>
        <p:nvSpPr>
          <p:cNvPr id="10" name="Question Text #1">
            <a:extLst>
              <a:ext uri="{FF2B5EF4-FFF2-40B4-BE49-F238E27FC236}">
                <a16:creationId xmlns:a16="http://schemas.microsoft.com/office/drawing/2014/main" id="{6FA72164-7755-770A-8919-740D9CA9B161}"/>
              </a:ext>
            </a:extLst>
          </p:cNvPr>
          <p:cNvSpPr txBox="1"/>
          <p:nvPr/>
        </p:nvSpPr>
        <p:spPr>
          <a:xfrm>
            <a:off x="302201" y="2425143"/>
            <a:ext cx="3662413" cy="347957"/>
          </a:xfrm>
          <a:prstGeom prst="rect">
            <a:avLst/>
          </a:prstGeom>
          <a:noFill/>
        </p:spPr>
        <p:txBody>
          <a:bodyPr wrap="square" lIns="360000" tIns="36000" rIns="180000" bIns="144000" rtlCol="0" anchor="t">
            <a:spAutoFit/>
          </a:bodyPr>
          <a:lstStyle>
            <a:defPPr>
              <a:defRPr lang="fr-FR"/>
            </a:defPPr>
            <a:lvl1pPr>
              <a:lnSpc>
                <a:spcPct val="90000"/>
              </a:lnSpc>
              <a:defRPr sz="1200" b="1"/>
            </a:lvl1pPr>
          </a:lstStyle>
          <a:p>
            <a:pPr algn="ctr"/>
            <a:r>
              <a:rPr lang="en-GB" b="0">
                <a:solidFill>
                  <a:schemeClr val="bg1"/>
                </a:solidFill>
              </a:rPr>
              <a:t>ICS range - % </a:t>
            </a:r>
            <a:r>
              <a:rPr lang="en-GB">
                <a:solidFill>
                  <a:schemeClr val="bg1"/>
                </a:solidFill>
              </a:rPr>
              <a:t>Used any online GP service</a:t>
            </a:r>
            <a:r>
              <a:rPr kumimoji="0" lang="en-GB" sz="1200" b="1" i="0" u="none" strike="noStrike" kern="1200" cap="none" spc="0" normalizeH="0" baseline="30000" noProof="0">
                <a:ln>
                  <a:noFill/>
                </a:ln>
                <a:solidFill>
                  <a:prstClr val="white"/>
                </a:solidFill>
                <a:effectLst/>
                <a:uLnTx/>
                <a:uFillTx/>
                <a:latin typeface="Segoe UI"/>
                <a:ea typeface="+mn-ea"/>
                <a:cs typeface="+mn-cs"/>
              </a:rPr>
              <a:t>1</a:t>
            </a:r>
            <a:endParaRPr lang="en-GB">
              <a:solidFill>
                <a:schemeClr val="bg1"/>
              </a:solidFill>
            </a:endParaRPr>
          </a:p>
        </p:txBody>
      </p:sp>
      <p:graphicFrame>
        <p:nvGraphicFramePr>
          <p:cNvPr id="15" name="Table 14">
            <a:extLst>
              <a:ext uri="{FF2B5EF4-FFF2-40B4-BE49-F238E27FC236}">
                <a16:creationId xmlns:a16="http://schemas.microsoft.com/office/drawing/2014/main" id="{21DC0029-9FA5-40A4-B88A-649B56C8CDA4}"/>
              </a:ext>
            </a:extLst>
          </p:cNvPr>
          <p:cNvGraphicFramePr>
            <a:graphicFrameLocks noGrp="1"/>
          </p:cNvGraphicFramePr>
          <p:nvPr>
            <p:extLst>
              <p:ext uri="{D42A27DB-BD31-4B8C-83A1-F6EECF244321}">
                <p14:modId xmlns:p14="http://schemas.microsoft.com/office/powerpoint/2010/main" val="1658537949"/>
              </p:ext>
            </p:extLst>
          </p:nvPr>
        </p:nvGraphicFramePr>
        <p:xfrm>
          <a:off x="1597914" y="3096483"/>
          <a:ext cx="1069782" cy="640080"/>
        </p:xfrm>
        <a:graphic>
          <a:graphicData uri="http://schemas.openxmlformats.org/drawingml/2006/table">
            <a:tbl>
              <a:tblPr firstRow="1" bandRow="1"/>
              <a:tblGrid>
                <a:gridCol w="1069782">
                  <a:extLst>
                    <a:ext uri="{9D8B030D-6E8A-4147-A177-3AD203B41FA5}">
                      <a16:colId xmlns:a16="http://schemas.microsoft.com/office/drawing/2014/main" val="1452192164"/>
                    </a:ext>
                  </a:extLst>
                </a:gridCol>
              </a:tblGrid>
              <a:tr h="299511">
                <a:tc>
                  <a:txBody>
                    <a:bodyPr/>
                    <a:lstStyle>
                      <a:lvl1pPr marL="0" algn="l" defTabSz="914400" rtl="0" eaLnBrk="1" latinLnBrk="0" hangingPunct="1">
                        <a:defRPr sz="1800" b="1" kern="1200">
                          <a:solidFill>
                            <a:schemeClr val="lt1"/>
                          </a:solidFill>
                          <a:latin typeface="Segoe UI"/>
                        </a:defRPr>
                      </a:lvl1pPr>
                      <a:lvl2pPr marL="457200" algn="l" defTabSz="914400" rtl="0" eaLnBrk="1" latinLnBrk="0" hangingPunct="1">
                        <a:defRPr sz="1800" b="1" kern="1200">
                          <a:solidFill>
                            <a:schemeClr val="lt1"/>
                          </a:solidFill>
                          <a:latin typeface="Segoe UI"/>
                        </a:defRPr>
                      </a:lvl2pPr>
                      <a:lvl3pPr marL="914400" algn="l" defTabSz="914400" rtl="0" eaLnBrk="1" latinLnBrk="0" hangingPunct="1">
                        <a:defRPr sz="1800" b="1" kern="1200">
                          <a:solidFill>
                            <a:schemeClr val="lt1"/>
                          </a:solidFill>
                          <a:latin typeface="Segoe UI"/>
                        </a:defRPr>
                      </a:lvl3pPr>
                      <a:lvl4pPr marL="1371600" algn="l" defTabSz="914400" rtl="0" eaLnBrk="1" latinLnBrk="0" hangingPunct="1">
                        <a:defRPr sz="1800" b="1" kern="1200">
                          <a:solidFill>
                            <a:schemeClr val="lt1"/>
                          </a:solidFill>
                          <a:latin typeface="Segoe UI"/>
                        </a:defRPr>
                      </a:lvl4pPr>
                      <a:lvl5pPr marL="1828800" algn="l" defTabSz="914400" rtl="0" eaLnBrk="1" latinLnBrk="0" hangingPunct="1">
                        <a:defRPr sz="1800" b="1" kern="1200">
                          <a:solidFill>
                            <a:schemeClr val="lt1"/>
                          </a:solidFill>
                          <a:latin typeface="Segoe UI"/>
                        </a:defRPr>
                      </a:lvl5pPr>
                      <a:lvl6pPr marL="2286000" algn="l" defTabSz="914400" rtl="0" eaLnBrk="1" latinLnBrk="0" hangingPunct="1">
                        <a:defRPr sz="1800" b="1" kern="1200">
                          <a:solidFill>
                            <a:schemeClr val="lt1"/>
                          </a:solidFill>
                          <a:latin typeface="Segoe UI"/>
                        </a:defRPr>
                      </a:lvl6pPr>
                      <a:lvl7pPr marL="2743200" algn="l" defTabSz="914400" rtl="0" eaLnBrk="1" latinLnBrk="0" hangingPunct="1">
                        <a:defRPr sz="1800" b="1" kern="1200">
                          <a:solidFill>
                            <a:schemeClr val="lt1"/>
                          </a:solidFill>
                          <a:latin typeface="Segoe UI"/>
                        </a:defRPr>
                      </a:lvl7pPr>
                      <a:lvl8pPr marL="3200400" algn="l" defTabSz="914400" rtl="0" eaLnBrk="1" latinLnBrk="0" hangingPunct="1">
                        <a:defRPr sz="1800" b="1" kern="1200">
                          <a:solidFill>
                            <a:schemeClr val="lt1"/>
                          </a:solidFill>
                          <a:latin typeface="Segoe UI"/>
                        </a:defRPr>
                      </a:lvl8pPr>
                      <a:lvl9pPr marL="3657600" algn="l" defTabSz="914400" rtl="0" eaLnBrk="1" latinLnBrk="0" hangingPunct="1">
                        <a:defRPr sz="1800" b="1" kern="1200">
                          <a:solidFill>
                            <a:schemeClr val="lt1"/>
                          </a:solidFill>
                          <a:latin typeface="Segoe UI"/>
                        </a:defRPr>
                      </a:lvl9pPr>
                    </a:lstStyle>
                    <a:p>
                      <a:pPr algn="ctr"/>
                      <a:r>
                        <a:rPr lang="en-GB" sz="1400">
                          <a:solidFill>
                            <a:schemeClr val="bg1"/>
                          </a:solidFill>
                        </a:rPr>
                        <a:t>Lowest</a:t>
                      </a:r>
                      <a:endParaRPr lang="en-GB" sz="1200">
                        <a:solidFill>
                          <a:schemeClr val="bg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61135896"/>
                  </a:ext>
                </a:extLst>
              </a:tr>
              <a:tr h="332789">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algn="ctr"/>
                      <a:r>
                        <a:rPr lang="en-GB" sz="1600" b="1" dirty="0">
                          <a:solidFill>
                            <a:schemeClr val="bg1"/>
                          </a:solidFill>
                        </a:rPr>
                        <a:t> 67.9%</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83737760"/>
                  </a:ext>
                </a:extLst>
              </a:tr>
            </a:tbl>
          </a:graphicData>
        </a:graphic>
      </p:graphicFrame>
      <p:graphicFrame>
        <p:nvGraphicFramePr>
          <p:cNvPr id="16" name="Table 15">
            <a:extLst>
              <a:ext uri="{FF2B5EF4-FFF2-40B4-BE49-F238E27FC236}">
                <a16:creationId xmlns:a16="http://schemas.microsoft.com/office/drawing/2014/main" id="{2C9E8E52-C5E6-FF55-1AE6-A3D63FF42B99}"/>
              </a:ext>
            </a:extLst>
          </p:cNvPr>
          <p:cNvGraphicFramePr>
            <a:graphicFrameLocks noGrp="1"/>
          </p:cNvGraphicFramePr>
          <p:nvPr>
            <p:extLst>
              <p:ext uri="{D42A27DB-BD31-4B8C-83A1-F6EECF244321}">
                <p14:modId xmlns:p14="http://schemas.microsoft.com/office/powerpoint/2010/main" val="1897045409"/>
              </p:ext>
            </p:extLst>
          </p:nvPr>
        </p:nvGraphicFramePr>
        <p:xfrm>
          <a:off x="1597914" y="4578286"/>
          <a:ext cx="1069782" cy="640080"/>
        </p:xfrm>
        <a:graphic>
          <a:graphicData uri="http://schemas.openxmlformats.org/drawingml/2006/table">
            <a:tbl>
              <a:tblPr firstRow="1" bandRow="1"/>
              <a:tblGrid>
                <a:gridCol w="1069782">
                  <a:extLst>
                    <a:ext uri="{9D8B030D-6E8A-4147-A177-3AD203B41FA5}">
                      <a16:colId xmlns:a16="http://schemas.microsoft.com/office/drawing/2014/main" val="1452192164"/>
                    </a:ext>
                  </a:extLst>
                </a:gridCol>
              </a:tblGrid>
              <a:tr h="299511">
                <a:tc>
                  <a:txBody>
                    <a:bodyPr/>
                    <a:lstStyle>
                      <a:lvl1pPr marL="0" algn="l" defTabSz="914400" rtl="0" eaLnBrk="1" latinLnBrk="0" hangingPunct="1">
                        <a:defRPr sz="1800" b="1" kern="1200">
                          <a:solidFill>
                            <a:schemeClr val="lt1"/>
                          </a:solidFill>
                          <a:latin typeface="Segoe UI"/>
                        </a:defRPr>
                      </a:lvl1pPr>
                      <a:lvl2pPr marL="457200" algn="l" defTabSz="914400" rtl="0" eaLnBrk="1" latinLnBrk="0" hangingPunct="1">
                        <a:defRPr sz="1800" b="1" kern="1200">
                          <a:solidFill>
                            <a:schemeClr val="lt1"/>
                          </a:solidFill>
                          <a:latin typeface="Segoe UI"/>
                        </a:defRPr>
                      </a:lvl2pPr>
                      <a:lvl3pPr marL="914400" algn="l" defTabSz="914400" rtl="0" eaLnBrk="1" latinLnBrk="0" hangingPunct="1">
                        <a:defRPr sz="1800" b="1" kern="1200">
                          <a:solidFill>
                            <a:schemeClr val="lt1"/>
                          </a:solidFill>
                          <a:latin typeface="Segoe UI"/>
                        </a:defRPr>
                      </a:lvl3pPr>
                      <a:lvl4pPr marL="1371600" algn="l" defTabSz="914400" rtl="0" eaLnBrk="1" latinLnBrk="0" hangingPunct="1">
                        <a:defRPr sz="1800" b="1" kern="1200">
                          <a:solidFill>
                            <a:schemeClr val="lt1"/>
                          </a:solidFill>
                          <a:latin typeface="Segoe UI"/>
                        </a:defRPr>
                      </a:lvl4pPr>
                      <a:lvl5pPr marL="1828800" algn="l" defTabSz="914400" rtl="0" eaLnBrk="1" latinLnBrk="0" hangingPunct="1">
                        <a:defRPr sz="1800" b="1" kern="1200">
                          <a:solidFill>
                            <a:schemeClr val="lt1"/>
                          </a:solidFill>
                          <a:latin typeface="Segoe UI"/>
                        </a:defRPr>
                      </a:lvl5pPr>
                      <a:lvl6pPr marL="2286000" algn="l" defTabSz="914400" rtl="0" eaLnBrk="1" latinLnBrk="0" hangingPunct="1">
                        <a:defRPr sz="1800" b="1" kern="1200">
                          <a:solidFill>
                            <a:schemeClr val="lt1"/>
                          </a:solidFill>
                          <a:latin typeface="Segoe UI"/>
                        </a:defRPr>
                      </a:lvl6pPr>
                      <a:lvl7pPr marL="2743200" algn="l" defTabSz="914400" rtl="0" eaLnBrk="1" latinLnBrk="0" hangingPunct="1">
                        <a:defRPr sz="1800" b="1" kern="1200">
                          <a:solidFill>
                            <a:schemeClr val="lt1"/>
                          </a:solidFill>
                          <a:latin typeface="Segoe UI"/>
                        </a:defRPr>
                      </a:lvl7pPr>
                      <a:lvl8pPr marL="3200400" algn="l" defTabSz="914400" rtl="0" eaLnBrk="1" latinLnBrk="0" hangingPunct="1">
                        <a:defRPr sz="1800" b="1" kern="1200">
                          <a:solidFill>
                            <a:schemeClr val="lt1"/>
                          </a:solidFill>
                          <a:latin typeface="Segoe UI"/>
                        </a:defRPr>
                      </a:lvl8pPr>
                      <a:lvl9pPr marL="3657600" algn="l" defTabSz="914400" rtl="0" eaLnBrk="1" latinLnBrk="0" hangingPunct="1">
                        <a:defRPr sz="1800" b="1" kern="1200">
                          <a:solidFill>
                            <a:schemeClr val="lt1"/>
                          </a:solidFill>
                          <a:latin typeface="Segoe UI"/>
                        </a:defRPr>
                      </a:lvl9pPr>
                    </a:lstStyle>
                    <a:p>
                      <a:pPr algn="ctr"/>
                      <a:r>
                        <a:rPr lang="en-GB" sz="1400">
                          <a:solidFill>
                            <a:schemeClr val="bg1"/>
                          </a:solidFill>
                        </a:rPr>
                        <a:t>Highest</a:t>
                      </a:r>
                      <a:endParaRPr lang="en-GB" sz="1200">
                        <a:solidFill>
                          <a:schemeClr val="bg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61135896"/>
                  </a:ext>
                </a:extLst>
              </a:tr>
              <a:tr h="332789">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algn="ctr"/>
                      <a:r>
                        <a:rPr lang="en-GB" sz="1600" b="1" dirty="0">
                          <a:solidFill>
                            <a:schemeClr val="bg1"/>
                          </a:solidFill>
                        </a:rPr>
                        <a:t>81.3%</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83737760"/>
                  </a:ext>
                </a:extLst>
              </a:tr>
            </a:tbl>
          </a:graphicData>
        </a:graphic>
      </p:graphicFrame>
      <p:sp>
        <p:nvSpPr>
          <p:cNvPr id="18" name="Base and Footnotes (Doughnut)">
            <a:extLst>
              <a:ext uri="{FF2B5EF4-FFF2-40B4-BE49-F238E27FC236}">
                <a16:creationId xmlns:a16="http://schemas.microsoft.com/office/drawing/2014/main" id="{86196B3A-20B1-4C49-C72C-D7F5FD8A3045}"/>
              </a:ext>
            </a:extLst>
          </p:cNvPr>
          <p:cNvSpPr txBox="1">
            <a:spLocks/>
          </p:cNvSpPr>
          <p:nvPr/>
        </p:nvSpPr>
        <p:spPr>
          <a:xfrm>
            <a:off x="336550" y="5656820"/>
            <a:ext cx="3595687" cy="651905"/>
          </a:xfrm>
          <a:prstGeom prst="rect">
            <a:avLst/>
          </a:prstGeom>
        </p:spPr>
        <p:txBody>
          <a:bodyPr vert="horz" wrap="square" lIns="180000" tIns="0" rIns="180000" bIns="36000" rtlCol="0" anchor="b">
            <a:spAutoFit/>
          </a:bodyPr>
          <a:lstStyle>
            <a:lvl1pPr marL="0" indent="0" algn="l" defTabSz="914400" rtl="0" eaLnBrk="1" latinLnBrk="0" hangingPunct="1">
              <a:lnSpc>
                <a:spcPct val="100000"/>
              </a:lnSpc>
              <a:spcBef>
                <a:spcPts val="0"/>
              </a:spcBef>
              <a:spcAft>
                <a:spcPts val="600"/>
              </a:spcAft>
              <a:buSzPct val="50000"/>
              <a:buFont typeface="HelveticaNeueLT Std Lt Cn" panose="020B0406020202030204" pitchFamily="34" charset="0"/>
              <a:buNone/>
              <a:defRPr lang="en-GB" sz="800" b="0" i="1" kern="1200" dirty="0">
                <a:solidFill>
                  <a:srgbClr val="231F20"/>
                </a:solidFill>
                <a:latin typeface="+mn-lt"/>
                <a:ea typeface="+mn-ea"/>
                <a:cs typeface="+mn-cs"/>
              </a:defRPr>
            </a:lvl1pPr>
            <a:lvl2pPr marL="180975" indent="-180975" algn="l" defTabSz="914400" rtl="0" eaLnBrk="1" latinLnBrk="0" hangingPunct="1">
              <a:lnSpc>
                <a:spcPct val="100000"/>
              </a:lnSpc>
              <a:spcBef>
                <a:spcPts val="0"/>
              </a:spcBef>
              <a:spcAft>
                <a:spcPts val="600"/>
              </a:spcAft>
              <a:buSzPct val="80000"/>
              <a:buFont typeface="Segoe UI" panose="020B0502040204020203" pitchFamily="34" charset="0"/>
              <a:buChar char="●"/>
              <a:defRPr sz="1200" kern="1200">
                <a:solidFill>
                  <a:srgbClr val="231F20"/>
                </a:solidFill>
                <a:latin typeface="+mn-lt"/>
                <a:ea typeface="+mn-ea"/>
                <a:cs typeface="+mn-cs"/>
              </a:defRPr>
            </a:lvl2pPr>
            <a:lvl3pPr marL="360363" indent="-179388" algn="l" defTabSz="914400" rtl="0" eaLnBrk="1" latinLnBrk="0" hangingPunct="1">
              <a:lnSpc>
                <a:spcPct val="100000"/>
              </a:lnSpc>
              <a:spcBef>
                <a:spcPts val="0"/>
              </a:spcBef>
              <a:spcAft>
                <a:spcPts val="600"/>
              </a:spcAft>
              <a:buFont typeface="Arial" panose="020B0604020202020204" pitchFamily="34" charset="0"/>
              <a:buChar char="‒"/>
              <a:defRPr sz="1200" kern="1200">
                <a:solidFill>
                  <a:srgbClr val="231F20"/>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i="0" baseline="30000" dirty="0">
                <a:solidFill>
                  <a:schemeClr val="bg1"/>
                </a:solidFill>
              </a:rPr>
              <a:t>1</a:t>
            </a:r>
            <a:r>
              <a:rPr kumimoji="0" lang="en-GB" sz="800" b="0" i="0" u="none" strike="noStrike" kern="1200" cap="none" spc="0" normalizeH="0" baseline="0" noProof="0" dirty="0">
                <a:ln>
                  <a:noFill/>
                </a:ln>
                <a:solidFill>
                  <a:schemeClr val="bg1"/>
                </a:solidFill>
                <a:effectLst/>
                <a:uLnTx/>
                <a:uFillTx/>
                <a:latin typeface="Arial"/>
                <a:ea typeface="+mn-ea"/>
                <a:cs typeface="+mn-cs"/>
              </a:rPr>
              <a:t>Used any online general practice service = ‘booking appointments’ or ‘ordering repeat prescriptions’ or ‘finding out test results’ or ‘filling in an online form to give information about a health issue’ or ‘accessing medical records’ or ‘making an administrative request’ or ‘registering with a practice’. </a:t>
            </a:r>
            <a:endParaRPr lang="en-GB" i="0" dirty="0">
              <a:solidFill>
                <a:schemeClr val="bg1"/>
              </a:solidFill>
            </a:endParaRPr>
          </a:p>
        </p:txBody>
      </p:sp>
      <p:sp>
        <p:nvSpPr>
          <p:cNvPr id="2" name="Title #2">
            <a:extLst>
              <a:ext uri="{FF2B5EF4-FFF2-40B4-BE49-F238E27FC236}">
                <a16:creationId xmlns:a16="http://schemas.microsoft.com/office/drawing/2014/main" id="{778F1E40-FFB3-B53D-B8B6-EBEA864319BE}"/>
              </a:ext>
            </a:extLst>
          </p:cNvPr>
          <p:cNvSpPr txBox="1">
            <a:spLocks/>
          </p:cNvSpPr>
          <p:nvPr/>
        </p:nvSpPr>
        <p:spPr>
          <a:xfrm>
            <a:off x="4295774" y="182563"/>
            <a:ext cx="7559675" cy="576463"/>
          </a:xfrm>
          <a:prstGeom prst="rect">
            <a:avLst/>
          </a:prstGeom>
          <a:noFill/>
        </p:spPr>
        <p:txBody>
          <a:bodyPr vert="horz" wrap="square" lIns="180000" tIns="180000" rIns="180000" bIns="144000" rtlCol="0" anchor="t">
            <a:spAutoFit/>
          </a:bodyPr>
          <a:lstStyle>
            <a:lvl1pPr algn="l" defTabSz="914400" rtl="0" eaLnBrk="1" latinLnBrk="0" hangingPunct="1">
              <a:lnSpc>
                <a:spcPct val="90000"/>
              </a:lnSpc>
              <a:spcBef>
                <a:spcPct val="0"/>
              </a:spcBef>
              <a:buNone/>
              <a:defRPr lang="en-GB" sz="1800" b="1" kern="1200" cap="none" spc="0" baseline="0" dirty="0">
                <a:solidFill>
                  <a:schemeClr val="bg1"/>
                </a:solidFill>
                <a:latin typeface="+mn-lt"/>
                <a:ea typeface="+mj-ea"/>
                <a:cs typeface="+mj-cs"/>
              </a:defRPr>
            </a:lvl1pPr>
          </a:lstStyle>
          <a:p>
            <a:r>
              <a:rPr lang="en-GB">
                <a:solidFill>
                  <a:srgbClr val="231F20"/>
                </a:solidFill>
              </a:rPr>
              <a:t>Have patients used online GP services in the last 12 months?</a:t>
            </a:r>
          </a:p>
        </p:txBody>
      </p:sp>
      <p:sp>
        <p:nvSpPr>
          <p:cNvPr id="26" name="Question Marker #2">
            <a:extLst>
              <a:ext uri="{FF2B5EF4-FFF2-40B4-BE49-F238E27FC236}">
                <a16:creationId xmlns:a16="http://schemas.microsoft.com/office/drawing/2014/main" id="{0D207A00-92E1-A10D-7AD7-6B7D4D75B5F5}"/>
              </a:ext>
              <a:ext uri="{C183D7F6-B498-43B3-948B-1728B52AA6E4}">
                <adec:decorative xmlns:adec="http://schemas.microsoft.com/office/drawing/2017/decorative" val="1"/>
              </a:ext>
            </a:extLst>
          </p:cNvPr>
          <p:cNvSpPr/>
          <p:nvPr/>
        </p:nvSpPr>
        <p:spPr>
          <a:xfrm>
            <a:off x="4485546" y="759026"/>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rgbClr val="231F20"/>
              </a:solidFill>
            </a:endParaRPr>
          </a:p>
        </p:txBody>
      </p:sp>
      <p:sp>
        <p:nvSpPr>
          <p:cNvPr id="27" name="Question Text #2">
            <a:extLst>
              <a:ext uri="{FF2B5EF4-FFF2-40B4-BE49-F238E27FC236}">
                <a16:creationId xmlns:a16="http://schemas.microsoft.com/office/drawing/2014/main" id="{C5F29AE1-484E-792F-4342-483A9C3F5538}"/>
              </a:ext>
            </a:extLst>
          </p:cNvPr>
          <p:cNvSpPr txBox="1"/>
          <p:nvPr/>
        </p:nvSpPr>
        <p:spPr>
          <a:xfrm>
            <a:off x="4295775" y="759026"/>
            <a:ext cx="7562850" cy="360000"/>
          </a:xfrm>
          <a:prstGeom prst="rect">
            <a:avLst/>
          </a:prstGeom>
          <a:noFill/>
        </p:spPr>
        <p:txBody>
          <a:bodyPr wrap="square" lIns="360000" tIns="18000" rIns="0" bIns="0" rtlCol="0" anchor="ctr">
            <a:noAutofit/>
          </a:bodyPr>
          <a:lstStyle>
            <a:defPPr>
              <a:defRPr lang="fr-FR"/>
            </a:defPPr>
            <a:lvl1pPr>
              <a:lnSpc>
                <a:spcPct val="90000"/>
              </a:lnSpc>
              <a:defRPr sz="1200" b="1">
                <a:solidFill>
                  <a:srgbClr val="231F20"/>
                </a:solidFill>
              </a:defRPr>
            </a:lvl1pPr>
          </a:lstStyle>
          <a:p>
            <a:r>
              <a:rPr lang="en-GB"/>
              <a:t>Q5. Which of the following online GP services have you used in the last 12 months? </a:t>
            </a:r>
          </a:p>
        </p:txBody>
      </p:sp>
      <p:pic>
        <p:nvPicPr>
          <p:cNvPr id="19" name="Picture 18" descr="Heat map of ICSs showing overall pergentage of patients who used online GP services (Q5), Ranging from 67.9% to 81.3%.">
            <a:extLst>
              <a:ext uri="{FF2B5EF4-FFF2-40B4-BE49-F238E27FC236}">
                <a16:creationId xmlns:a16="http://schemas.microsoft.com/office/drawing/2014/main" id="{A6004FAA-5C65-B9D6-B2F5-80C7D60299C2}"/>
              </a:ext>
              <a:ext uri="{C183D7F6-B498-43B3-948B-1728B52AA6E4}">
                <adec:decorative xmlns:adec="http://schemas.microsoft.com/office/drawing/2017/decorative" val="0"/>
              </a:ext>
            </a:extLst>
          </p:cNvPr>
          <p:cNvPicPr>
            <a:picLocks noChangeAspect="1"/>
          </p:cNvPicPr>
          <p:nvPr/>
        </p:nvPicPr>
        <p:blipFill>
          <a:blip r:embed="rId5">
            <a:extLst>
              <a:ext uri="{28A0092B-C50C-407E-A947-70E740481C1C}">
                <a14:useLocalDpi xmlns:a14="http://schemas.microsoft.com/office/drawing/2010/main" val="0"/>
              </a:ext>
            </a:extLst>
          </a:blip>
          <a:srcRect l="12055" t="22155" r="8076" b="13653"/>
          <a:stretch/>
        </p:blipFill>
        <p:spPr>
          <a:xfrm>
            <a:off x="6239920" y="1458067"/>
            <a:ext cx="3873910" cy="4402264"/>
          </a:xfrm>
          <a:prstGeom prst="rect">
            <a:avLst/>
          </a:prstGeom>
        </p:spPr>
      </p:pic>
      <p:sp>
        <p:nvSpPr>
          <p:cNvPr id="8" name="Base and Footnotes (Line)">
            <a:extLst>
              <a:ext uri="{FF2B5EF4-FFF2-40B4-BE49-F238E27FC236}">
                <a16:creationId xmlns:a16="http://schemas.microsoft.com/office/drawing/2014/main" id="{233A5E8A-0D0C-D180-4DF5-D6D93CD328B5}"/>
              </a:ext>
            </a:extLst>
          </p:cNvPr>
          <p:cNvSpPr>
            <a:spLocks noGrp="1"/>
          </p:cNvSpPr>
          <p:nvPr>
            <p:ph type="body" sz="quarter" idx="18"/>
          </p:nvPr>
        </p:nvSpPr>
        <p:spPr>
          <a:xfrm>
            <a:off x="4295774" y="6149263"/>
            <a:ext cx="7561263" cy="159462"/>
          </a:xfrm>
        </p:spPr>
        <p:txBody>
          <a:bodyPr/>
          <a:lstStyle/>
          <a:p>
            <a:r>
              <a:rPr lang="en-GB" i="0"/>
              <a:t>ICSs are divided into five equal sized groups based on their results; each group represents 20% of the ICSs. Base: asked of all patients: 2025 (696,351).</a:t>
            </a:r>
            <a:r>
              <a:rPr lang="en-GB" i="0">
                <a:highlight>
                  <a:srgbClr val="FF0000"/>
                </a:highlight>
              </a:rPr>
              <a:t> </a:t>
            </a:r>
            <a:endParaRPr lang="en-GB" i="0"/>
          </a:p>
        </p:txBody>
      </p:sp>
      <p:sp>
        <p:nvSpPr>
          <p:cNvPr id="42" name="Slide Number">
            <a:extLst>
              <a:ext uri="{FF2B5EF4-FFF2-40B4-BE49-F238E27FC236}">
                <a16:creationId xmlns:a16="http://schemas.microsoft.com/office/drawing/2014/main" id="{E5F4554F-69F8-AA29-6977-371055DC47B9}"/>
              </a:ext>
              <a:ext uri="{C183D7F6-B498-43B3-948B-1728B52AA6E4}">
                <adec:decorative xmlns:adec="http://schemas.microsoft.com/office/drawing/2017/decorative" val="1"/>
              </a:ext>
            </a:extLst>
          </p:cNvPr>
          <p:cNvSpPr>
            <a:spLocks noGrp="1"/>
          </p:cNvSpPr>
          <p:nvPr>
            <p:ph type="sldNum" sz="quarter" idx="4"/>
          </p:nvPr>
        </p:nvSpPr>
        <p:spPr>
          <a:xfrm>
            <a:off x="335999" y="6318000"/>
            <a:ext cx="216000" cy="360000"/>
          </a:xfrm>
        </p:spPr>
        <p:txBody>
          <a:bodyPr/>
          <a:lstStyle/>
          <a:p>
            <a:fld id="{D61AABEC-672F-4B68-B914-690DA978312C}" type="slidenum">
              <a:rPr lang="en-GB" smtClean="0"/>
              <a:pPr/>
              <a:t>22</a:t>
            </a:fld>
            <a:endParaRPr lang="en-GB"/>
          </a:p>
        </p:txBody>
      </p:sp>
      <p:grpSp>
        <p:nvGrpSpPr>
          <p:cNvPr id="12" name="Group 11">
            <a:extLst>
              <a:ext uri="{FF2B5EF4-FFF2-40B4-BE49-F238E27FC236}">
                <a16:creationId xmlns:a16="http://schemas.microsoft.com/office/drawing/2014/main" id="{A123A85A-E67A-9907-08CA-DAADE4B428E9}"/>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13" name="Freeform 110">
              <a:hlinkClick r:id="rId6" action="ppaction://hlinksldjump" tooltip="Main Menu..."/>
              <a:hlinkHover r:id="" action="ppaction://noaction" highlightClick="1"/>
              <a:extLst>
                <a:ext uri="{FF2B5EF4-FFF2-40B4-BE49-F238E27FC236}">
                  <a16:creationId xmlns:a16="http://schemas.microsoft.com/office/drawing/2014/main" id="{81DB6B3D-8299-40DC-4B5E-FE300BAA5B66}"/>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14" name="Rectangle 13">
              <a:extLst>
                <a:ext uri="{FF2B5EF4-FFF2-40B4-BE49-F238E27FC236}">
                  <a16:creationId xmlns:a16="http://schemas.microsoft.com/office/drawing/2014/main" id="{6804D49D-7116-AB90-B181-172C5F3C7181}"/>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pic>
        <p:nvPicPr>
          <p:cNvPr id="7" name="Picture 6">
            <a:extLst>
              <a:ext uri="{FF2B5EF4-FFF2-40B4-BE49-F238E27FC236}">
                <a16:creationId xmlns:a16="http://schemas.microsoft.com/office/drawing/2014/main" id="{B403E1A0-9EA6-3E50-630E-F30187F3A5B7}"/>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rcRect r="21004"/>
          <a:stretch/>
        </p:blipFill>
        <p:spPr>
          <a:xfrm>
            <a:off x="4438481" y="1506923"/>
            <a:ext cx="2788229" cy="1708099"/>
          </a:xfrm>
          <a:prstGeom prst="rect">
            <a:avLst/>
          </a:prstGeom>
        </p:spPr>
      </p:pic>
    </p:spTree>
    <p:extLst>
      <p:ext uri="{BB962C8B-B14F-4D97-AF65-F5344CB8AC3E}">
        <p14:creationId xmlns:p14="http://schemas.microsoft.com/office/powerpoint/2010/main" val="2718889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354E85-7906-25D0-C9ED-3CE6B57362B0}"/>
            </a:ext>
          </a:extLst>
        </p:cNvPr>
        <p:cNvGrpSpPr/>
        <p:nvPr/>
      </p:nvGrpSpPr>
      <p:grpSpPr>
        <a:xfrm>
          <a:off x="0" y="0"/>
          <a:ext cx="0" cy="0"/>
          <a:chOff x="0" y="0"/>
          <a:chExt cx="0" cy="0"/>
        </a:xfrm>
      </p:grpSpPr>
      <p:sp>
        <p:nvSpPr>
          <p:cNvPr id="44" name="Title #1">
            <a:extLst>
              <a:ext uri="{FF2B5EF4-FFF2-40B4-BE49-F238E27FC236}">
                <a16:creationId xmlns:a16="http://schemas.microsoft.com/office/drawing/2014/main" id="{58CD6D4E-46A6-D5B9-C28F-0EC40A604BD0}"/>
              </a:ext>
            </a:extLst>
          </p:cNvPr>
          <p:cNvSpPr>
            <a:spLocks noGrp="1"/>
          </p:cNvSpPr>
          <p:nvPr>
            <p:ph type="title"/>
          </p:nvPr>
        </p:nvSpPr>
        <p:spPr>
          <a:xfrm>
            <a:off x="336550" y="182563"/>
            <a:ext cx="3598863" cy="1075061"/>
          </a:xfrm>
          <a:noFill/>
        </p:spPr>
        <p:txBody>
          <a:bodyPr/>
          <a:lstStyle/>
          <a:p>
            <a:r>
              <a:rPr lang="en-GB"/>
              <a:t>Do patients have a</a:t>
            </a:r>
            <a:br>
              <a:rPr lang="en-GB"/>
            </a:br>
            <a:r>
              <a:rPr lang="en-GB"/>
              <a:t>preferred healthcare professional?</a:t>
            </a:r>
          </a:p>
        </p:txBody>
      </p:sp>
      <p:sp>
        <p:nvSpPr>
          <p:cNvPr id="9" name="Question Marker #1">
            <a:extLst>
              <a:ext uri="{FF2B5EF4-FFF2-40B4-BE49-F238E27FC236}">
                <a16:creationId xmlns:a16="http://schemas.microsoft.com/office/drawing/2014/main" id="{5FAB2FE1-61EB-CDE7-C71F-D048C0949142}"/>
              </a:ext>
              <a:ext uri="{C183D7F6-B498-43B3-948B-1728B52AA6E4}">
                <adec:decorative xmlns:adec="http://schemas.microsoft.com/office/drawing/2017/decorative" val="1"/>
              </a:ext>
            </a:extLst>
          </p:cNvPr>
          <p:cNvSpPr/>
          <p:nvPr/>
        </p:nvSpPr>
        <p:spPr>
          <a:xfrm>
            <a:off x="526322" y="1269501"/>
            <a:ext cx="72000" cy="36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10" name="Question Text #1">
            <a:extLst>
              <a:ext uri="{FF2B5EF4-FFF2-40B4-BE49-F238E27FC236}">
                <a16:creationId xmlns:a16="http://schemas.microsoft.com/office/drawing/2014/main" id="{42D60E37-91FD-1EE8-DA55-1365368E37A9}"/>
              </a:ext>
            </a:extLst>
          </p:cNvPr>
          <p:cNvSpPr txBox="1"/>
          <p:nvPr/>
        </p:nvSpPr>
        <p:spPr>
          <a:xfrm>
            <a:off x="333374" y="1253647"/>
            <a:ext cx="3598863" cy="680356"/>
          </a:xfrm>
          <a:prstGeom prst="rect">
            <a:avLst/>
          </a:prstGeom>
          <a:noFill/>
        </p:spPr>
        <p:txBody>
          <a:bodyPr wrap="square" lIns="360000" tIns="36000" rIns="180000" bIns="144000" rtlCol="0" anchor="t">
            <a:spAutoFit/>
          </a:bodyPr>
          <a:lstStyle>
            <a:defPPr>
              <a:defRPr lang="fr-FR"/>
            </a:defPPr>
            <a:lvl1pPr>
              <a:lnSpc>
                <a:spcPct val="90000"/>
              </a:lnSpc>
              <a:defRPr sz="1200" b="1"/>
            </a:lvl1pPr>
          </a:lstStyle>
          <a:p>
            <a:r>
              <a:rPr lang="en-GB">
                <a:solidFill>
                  <a:schemeClr val="bg1"/>
                </a:solidFill>
              </a:rPr>
              <a:t>Q6. Is there a particular healthcare professional at your GP practice you usually prefer to see or speak to?</a:t>
            </a:r>
          </a:p>
        </p:txBody>
      </p:sp>
      <p:sp>
        <p:nvSpPr>
          <p:cNvPr id="46" name="Commentary #1">
            <a:extLst>
              <a:ext uri="{FF2B5EF4-FFF2-40B4-BE49-F238E27FC236}">
                <a16:creationId xmlns:a16="http://schemas.microsoft.com/office/drawing/2014/main" id="{B1388F1C-1226-6404-5B7E-5E8BE5F50DDE}"/>
              </a:ext>
            </a:extLst>
          </p:cNvPr>
          <p:cNvSpPr>
            <a:spLocks noGrp="1"/>
          </p:cNvSpPr>
          <p:nvPr>
            <p:ph type="body" sz="quarter" idx="19"/>
          </p:nvPr>
        </p:nvSpPr>
        <p:spPr>
          <a:xfrm>
            <a:off x="333375" y="1892496"/>
            <a:ext cx="3598863" cy="4444931"/>
          </a:xfrm>
        </p:spPr>
        <p:txBody>
          <a:bodyPr/>
          <a:lstStyle/>
          <a:p>
            <a:r>
              <a:rPr lang="en-GB" dirty="0"/>
              <a:t>Almost a third (32.1%) said there is a particular healthcare professional at their GP practice who they usually prefer to see or speak to. Just over two thirds (67.9%) said they do not have a preferred healthcare professional. </a:t>
            </a:r>
          </a:p>
          <a:p>
            <a:r>
              <a:rPr lang="en-GB" dirty="0"/>
              <a:t>The proportion of patients who had a preferred healthcare professional is similar to the 2024 survey. </a:t>
            </a:r>
          </a:p>
        </p:txBody>
      </p:sp>
      <p:sp>
        <p:nvSpPr>
          <p:cNvPr id="14" name="Chart Title">
            <a:extLst>
              <a:ext uri="{FF2B5EF4-FFF2-40B4-BE49-F238E27FC236}">
                <a16:creationId xmlns:a16="http://schemas.microsoft.com/office/drawing/2014/main" id="{811F6A35-B9F8-EA69-0BFE-7ABEEAFDFCE2}"/>
              </a:ext>
            </a:extLst>
          </p:cNvPr>
          <p:cNvSpPr txBox="1"/>
          <p:nvPr/>
        </p:nvSpPr>
        <p:spPr>
          <a:xfrm>
            <a:off x="327352" y="3667720"/>
            <a:ext cx="3598863" cy="405102"/>
          </a:xfrm>
          <a:prstGeom prst="rect">
            <a:avLst/>
          </a:prstGeom>
          <a:noFill/>
        </p:spPr>
        <p:txBody>
          <a:bodyPr wrap="square" lIns="180000" tIns="36000" rIns="180000" bIns="36000" rtlCol="0" anchor="t">
            <a:spAutoFit/>
          </a:bodyPr>
          <a:lstStyle>
            <a:defPPr>
              <a:defRPr lang="fr-FR"/>
            </a:defPPr>
            <a:lvl1pPr>
              <a:lnSpc>
                <a:spcPct val="90000"/>
              </a:lnSpc>
              <a:defRPr sz="1200" b="1"/>
            </a:lvl1pPr>
          </a:lstStyle>
          <a:p>
            <a:r>
              <a:rPr lang="en-GB" dirty="0">
                <a:solidFill>
                  <a:schemeClr val="bg1"/>
                </a:solidFill>
              </a:rPr>
              <a:t>Had a preferred healthcare professional at their GP practice </a:t>
            </a:r>
            <a:endParaRPr lang="en-GB" baseline="30000" dirty="0">
              <a:solidFill>
                <a:schemeClr val="bg1"/>
              </a:solidFill>
            </a:endParaRPr>
          </a:p>
        </p:txBody>
      </p:sp>
      <p:graphicFrame>
        <p:nvGraphicFramePr>
          <p:cNvPr id="7" name="Bar Chart">
            <a:extLst>
              <a:ext uri="{FF2B5EF4-FFF2-40B4-BE49-F238E27FC236}">
                <a16:creationId xmlns:a16="http://schemas.microsoft.com/office/drawing/2014/main" id="{A21D2D16-21E3-04BF-7D56-DA20B7EBE2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81343614"/>
              </p:ext>
            </p:extLst>
          </p:nvPr>
        </p:nvGraphicFramePr>
        <p:xfrm>
          <a:off x="327352" y="4077459"/>
          <a:ext cx="3600000" cy="1623474"/>
        </p:xfrm>
        <a:graphic>
          <a:graphicData uri="http://schemas.openxmlformats.org/drawingml/2006/chart">
            <c:chart xmlns:c="http://schemas.openxmlformats.org/drawingml/2006/chart" xmlns:r="http://schemas.openxmlformats.org/officeDocument/2006/relationships" r:id="rId3"/>
          </a:graphicData>
        </a:graphic>
      </p:graphicFrame>
      <p:sp>
        <p:nvSpPr>
          <p:cNvPr id="18" name="Base and Footnotes (Bar)">
            <a:extLst>
              <a:ext uri="{FF2B5EF4-FFF2-40B4-BE49-F238E27FC236}">
                <a16:creationId xmlns:a16="http://schemas.microsoft.com/office/drawing/2014/main" id="{2B2912BE-FC41-ABEE-6614-364BD9A597BA}"/>
              </a:ext>
            </a:extLst>
          </p:cNvPr>
          <p:cNvSpPr txBox="1">
            <a:spLocks/>
          </p:cNvSpPr>
          <p:nvPr/>
        </p:nvSpPr>
        <p:spPr>
          <a:xfrm>
            <a:off x="336550" y="6149263"/>
            <a:ext cx="3595687" cy="159462"/>
          </a:xfrm>
          <a:prstGeom prst="rect">
            <a:avLst/>
          </a:prstGeom>
        </p:spPr>
        <p:txBody>
          <a:bodyPr vert="horz" wrap="square" lIns="180000" tIns="0" rIns="180000" bIns="36000" rtlCol="0" anchor="b">
            <a:spAutoFit/>
          </a:bodyPr>
          <a:lstStyle>
            <a:lvl1pPr marL="0" indent="0" algn="l" defTabSz="914400" rtl="0" eaLnBrk="1" latinLnBrk="0" hangingPunct="1">
              <a:lnSpc>
                <a:spcPct val="100000"/>
              </a:lnSpc>
              <a:spcBef>
                <a:spcPts val="0"/>
              </a:spcBef>
              <a:spcAft>
                <a:spcPts val="600"/>
              </a:spcAft>
              <a:buSzPct val="50000"/>
              <a:buFont typeface="HelveticaNeueLT Std Lt Cn" panose="020B0406020202030204" pitchFamily="34" charset="0"/>
              <a:buNone/>
              <a:defRPr lang="en-GB" sz="800" b="0" i="1" kern="1200" dirty="0">
                <a:solidFill>
                  <a:srgbClr val="231F20"/>
                </a:solidFill>
                <a:latin typeface="+mn-lt"/>
                <a:ea typeface="+mn-ea"/>
                <a:cs typeface="+mn-cs"/>
              </a:defRPr>
            </a:lvl1pPr>
            <a:lvl2pPr marL="180975" indent="-180975" algn="l" defTabSz="914400" rtl="0" eaLnBrk="1" latinLnBrk="0" hangingPunct="1">
              <a:lnSpc>
                <a:spcPct val="100000"/>
              </a:lnSpc>
              <a:spcBef>
                <a:spcPts val="0"/>
              </a:spcBef>
              <a:spcAft>
                <a:spcPts val="600"/>
              </a:spcAft>
              <a:buSzPct val="80000"/>
              <a:buFont typeface="Segoe UI" panose="020B0502040204020203" pitchFamily="34" charset="0"/>
              <a:buChar char="●"/>
              <a:defRPr sz="1200" kern="1200">
                <a:solidFill>
                  <a:srgbClr val="231F20"/>
                </a:solidFill>
                <a:latin typeface="+mn-lt"/>
                <a:ea typeface="+mn-ea"/>
                <a:cs typeface="+mn-cs"/>
              </a:defRPr>
            </a:lvl2pPr>
            <a:lvl3pPr marL="360363" indent="-179388" algn="l" defTabSz="914400" rtl="0" eaLnBrk="1" latinLnBrk="0" hangingPunct="1">
              <a:lnSpc>
                <a:spcPct val="100000"/>
              </a:lnSpc>
              <a:spcBef>
                <a:spcPts val="0"/>
              </a:spcBef>
              <a:spcAft>
                <a:spcPts val="600"/>
              </a:spcAft>
              <a:buFont typeface="Arial" panose="020B0604020202020204" pitchFamily="34" charset="0"/>
              <a:buChar char="‒"/>
              <a:defRPr sz="1200" kern="1200">
                <a:solidFill>
                  <a:srgbClr val="231F20"/>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GB" i="0">
                <a:solidFill>
                  <a:schemeClr val="bg1"/>
                </a:solidFill>
              </a:rPr>
              <a:t>Base: asked of all patients: 2025 (695,605), 2024 (690,430)</a:t>
            </a:r>
          </a:p>
        </p:txBody>
      </p:sp>
      <p:sp>
        <p:nvSpPr>
          <p:cNvPr id="2" name="Title #2">
            <a:extLst>
              <a:ext uri="{FF2B5EF4-FFF2-40B4-BE49-F238E27FC236}">
                <a16:creationId xmlns:a16="http://schemas.microsoft.com/office/drawing/2014/main" id="{C02E3FA1-F245-6AC8-7647-6B14315B7A3A}"/>
              </a:ext>
            </a:extLst>
          </p:cNvPr>
          <p:cNvSpPr txBox="1">
            <a:spLocks/>
          </p:cNvSpPr>
          <p:nvPr/>
        </p:nvSpPr>
        <p:spPr>
          <a:xfrm>
            <a:off x="4084320" y="154814"/>
            <a:ext cx="7777225" cy="576463"/>
          </a:xfrm>
          <a:prstGeom prst="rect">
            <a:avLst/>
          </a:prstGeom>
          <a:noFill/>
        </p:spPr>
        <p:txBody>
          <a:bodyPr vert="horz" wrap="square" lIns="180000" tIns="180000" rIns="180000" bIns="144000" rtlCol="0" anchor="t">
            <a:spAutoFit/>
          </a:bodyPr>
          <a:lstStyle>
            <a:lvl1pPr algn="l" defTabSz="914400" rtl="0" eaLnBrk="1" latinLnBrk="0" hangingPunct="1">
              <a:lnSpc>
                <a:spcPct val="90000"/>
              </a:lnSpc>
              <a:spcBef>
                <a:spcPct val="0"/>
              </a:spcBef>
              <a:buNone/>
              <a:defRPr lang="en-GB" sz="1800" b="1" kern="1200" cap="none" spc="0" baseline="0" dirty="0">
                <a:solidFill>
                  <a:schemeClr val="bg1"/>
                </a:solidFill>
                <a:latin typeface="+mn-lt"/>
                <a:ea typeface="+mj-ea"/>
                <a:cs typeface="+mj-cs"/>
              </a:defRPr>
            </a:lvl1pPr>
          </a:lstStyle>
          <a:p>
            <a:r>
              <a:rPr lang="en-GB">
                <a:solidFill>
                  <a:srgbClr val="231F20"/>
                </a:solidFill>
              </a:rPr>
              <a:t>How often do patients see their preferred healthcare professional?</a:t>
            </a:r>
          </a:p>
        </p:txBody>
      </p:sp>
      <p:sp>
        <p:nvSpPr>
          <p:cNvPr id="6" name="Commentary #2">
            <a:extLst>
              <a:ext uri="{FF2B5EF4-FFF2-40B4-BE49-F238E27FC236}">
                <a16:creationId xmlns:a16="http://schemas.microsoft.com/office/drawing/2014/main" id="{9332071C-ECFD-45DE-04E1-B65307204067}"/>
              </a:ext>
            </a:extLst>
          </p:cNvPr>
          <p:cNvSpPr txBox="1">
            <a:spLocks/>
          </p:cNvSpPr>
          <p:nvPr/>
        </p:nvSpPr>
        <p:spPr>
          <a:xfrm>
            <a:off x="4078224" y="674055"/>
            <a:ext cx="7777225" cy="1335600"/>
          </a:xfrm>
          <a:prstGeom prst="rect">
            <a:avLst/>
          </a:prstGeom>
          <a:noFill/>
        </p:spPr>
        <p:txBody>
          <a:bodyPr vert="horz" wrap="square" lIns="180000" tIns="36000" rIns="180000" bIns="144000" rtlCol="0">
            <a:spAutoFit/>
          </a:bodyPr>
          <a:lstStyle>
            <a:lvl1pPr marL="0" indent="0" algn="l" defTabSz="914400" rtl="0" eaLnBrk="1" latinLnBrk="0" hangingPunct="1">
              <a:lnSpc>
                <a:spcPct val="100000"/>
              </a:lnSpc>
              <a:spcBef>
                <a:spcPts val="0"/>
              </a:spcBef>
              <a:spcAft>
                <a:spcPts val="600"/>
              </a:spcAft>
              <a:buSzPct val="50000"/>
              <a:buFont typeface="HelveticaNeueLT Std Lt Cn" panose="020B0406020202030204" pitchFamily="34" charset="0"/>
              <a:buNone/>
              <a:defRPr sz="1200" b="0" kern="1200">
                <a:solidFill>
                  <a:schemeClr val="bg1"/>
                </a:solidFill>
                <a:latin typeface="+mn-lt"/>
                <a:ea typeface="+mn-ea"/>
                <a:cs typeface="+mn-cs"/>
              </a:defRPr>
            </a:lvl1pPr>
            <a:lvl2pPr marL="180975" indent="-180975" algn="l" defTabSz="914400" rtl="0" eaLnBrk="1" latinLnBrk="0" hangingPunct="1">
              <a:lnSpc>
                <a:spcPct val="100000"/>
              </a:lnSpc>
              <a:spcBef>
                <a:spcPts val="0"/>
              </a:spcBef>
              <a:spcAft>
                <a:spcPts val="600"/>
              </a:spcAft>
              <a:buSzPct val="80000"/>
              <a:buFont typeface="Segoe UI" panose="020B0502040204020203" pitchFamily="34" charset="0"/>
              <a:buChar char="●"/>
              <a:defRPr sz="1200" kern="1200">
                <a:solidFill>
                  <a:schemeClr val="bg1"/>
                </a:solidFill>
                <a:latin typeface="+mn-lt"/>
                <a:ea typeface="+mn-ea"/>
                <a:cs typeface="+mn-cs"/>
              </a:defRPr>
            </a:lvl2pPr>
            <a:lvl3pPr marL="360363" indent="-179388" algn="l" defTabSz="914400" rtl="0" eaLnBrk="1" latinLnBrk="0" hangingPunct="1">
              <a:lnSpc>
                <a:spcPct val="100000"/>
              </a:lnSpc>
              <a:spcBef>
                <a:spcPts val="0"/>
              </a:spcBef>
              <a:spcAft>
                <a:spcPts val="600"/>
              </a:spcAft>
              <a:buFont typeface="Arial" panose="020B0604020202020204" pitchFamily="34" charset="0"/>
              <a:buChar char="‒"/>
              <a:defRPr sz="1200" kern="1200">
                <a:solidFill>
                  <a:schemeClr val="bg1"/>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600"/>
              </a:spcBef>
              <a:spcAft>
                <a:spcPts val="600"/>
              </a:spcAft>
              <a:buClrTx/>
              <a:buSzTx/>
              <a:buFontTx/>
              <a:buNone/>
              <a:tabLst/>
              <a:defRPr/>
            </a:pPr>
            <a:r>
              <a:rPr kumimoji="0" lang="en-GB" sz="1200" b="0" i="0" u="none" strike="noStrike" kern="1200" cap="none" spc="0" normalizeH="0" baseline="0" noProof="0">
                <a:ln>
                  <a:noFill/>
                </a:ln>
                <a:solidFill>
                  <a:srgbClr val="222223"/>
                </a:solidFill>
                <a:effectLst/>
                <a:uLnTx/>
                <a:uFillTx/>
                <a:ea typeface="+mn-ea"/>
                <a:cs typeface="+mn-cs"/>
              </a:rPr>
              <a:t>Of those who have a preferred healthcare professional at their GP practice, two in five (</a:t>
            </a:r>
            <a:r>
              <a:rPr lang="en-GB">
                <a:solidFill>
                  <a:srgbClr val="222223"/>
                </a:solidFill>
              </a:rPr>
              <a:t>40.0</a:t>
            </a:r>
            <a:r>
              <a:rPr kumimoji="0" lang="en-GB" sz="1200" b="0" i="0" u="none" strike="noStrike" kern="1200" cap="none" spc="0" normalizeH="0" baseline="0" noProof="0">
                <a:ln>
                  <a:noFill/>
                </a:ln>
                <a:solidFill>
                  <a:srgbClr val="222223"/>
                </a:solidFill>
                <a:effectLst/>
                <a:uLnTx/>
                <a:uFillTx/>
                <a:ea typeface="+mn-ea"/>
                <a:cs typeface="+mn-cs"/>
              </a:rPr>
              <a:t>%) said they get to see or speak to this person always, almost always or a lot of the time¹. Three in five (60.0%) said they get to see or speak to them sometimes, never or almost never²</a:t>
            </a:r>
            <a:r>
              <a:rPr lang="en-GB">
                <a:solidFill>
                  <a:srgbClr val="222223"/>
                </a:solidFill>
              </a:rPr>
              <a:t>. </a:t>
            </a:r>
          </a:p>
          <a:p>
            <a:pPr marL="0" marR="0" lvl="0" indent="0" algn="l" defTabSz="914400" rtl="0" eaLnBrk="1" fontAlgn="auto" latinLnBrk="0" hangingPunct="1">
              <a:lnSpc>
                <a:spcPct val="110000"/>
              </a:lnSpc>
              <a:spcBef>
                <a:spcPts val="600"/>
              </a:spcBef>
              <a:spcAft>
                <a:spcPts val="600"/>
              </a:spcAft>
              <a:buClrTx/>
              <a:buSzTx/>
              <a:buFontTx/>
              <a:buNone/>
              <a:tabLst/>
              <a:defRPr/>
            </a:pPr>
            <a:r>
              <a:rPr lang="en-GB">
                <a:solidFill>
                  <a:srgbClr val="222223"/>
                </a:solidFill>
              </a:rPr>
              <a:t>The proportion of patients who say they get to see their preferred healthcare professional </a:t>
            </a:r>
            <a:r>
              <a:rPr kumimoji="0" lang="en-GB" sz="1200" b="0" i="0" u="none" strike="noStrike" kern="1200" cap="none" spc="0" normalizeH="0" baseline="0" noProof="0">
                <a:ln>
                  <a:noFill/>
                </a:ln>
                <a:solidFill>
                  <a:srgbClr val="222223"/>
                </a:solidFill>
                <a:effectLst/>
                <a:uLnTx/>
                <a:uFillTx/>
                <a:ea typeface="+mn-ea"/>
                <a:cs typeface="+mn-cs"/>
              </a:rPr>
              <a:t>always, almost always or a lot of the time¹ is very similar to the 2024 survey. </a:t>
            </a:r>
          </a:p>
        </p:txBody>
      </p:sp>
      <p:sp>
        <p:nvSpPr>
          <p:cNvPr id="4" name="Question Text #2">
            <a:extLst>
              <a:ext uri="{FF2B5EF4-FFF2-40B4-BE49-F238E27FC236}">
                <a16:creationId xmlns:a16="http://schemas.microsoft.com/office/drawing/2014/main" id="{974BE622-C9F7-A871-E8CE-18116241F68C}"/>
              </a:ext>
            </a:extLst>
          </p:cNvPr>
          <p:cNvSpPr txBox="1"/>
          <p:nvPr/>
        </p:nvSpPr>
        <p:spPr>
          <a:xfrm>
            <a:off x="4078224" y="2041734"/>
            <a:ext cx="7777224" cy="360000"/>
          </a:xfrm>
          <a:prstGeom prst="rect">
            <a:avLst/>
          </a:prstGeom>
          <a:noFill/>
        </p:spPr>
        <p:txBody>
          <a:bodyPr wrap="square" lIns="360000" tIns="18000" rIns="0" bIns="0" rtlCol="0" anchor="ctr">
            <a:noAutofit/>
          </a:bodyPr>
          <a:lstStyle>
            <a:defPPr>
              <a:defRPr lang="fr-FR"/>
            </a:defPPr>
            <a:lvl1pPr>
              <a:lnSpc>
                <a:spcPct val="90000"/>
              </a:lnSpc>
              <a:defRPr sz="1200" b="1">
                <a:solidFill>
                  <a:srgbClr val="231F20"/>
                </a:solidFill>
              </a:defRPr>
            </a:lvl1pPr>
          </a:lstStyle>
          <a:p>
            <a:r>
              <a:rPr lang="en-GB"/>
              <a:t>Q7. How often do you get to see or speak to your preferred healthcare professional when you ask to?</a:t>
            </a:r>
          </a:p>
        </p:txBody>
      </p:sp>
      <p:sp>
        <p:nvSpPr>
          <p:cNvPr id="3" name="Question Marker #2">
            <a:extLst>
              <a:ext uri="{FF2B5EF4-FFF2-40B4-BE49-F238E27FC236}">
                <a16:creationId xmlns:a16="http://schemas.microsoft.com/office/drawing/2014/main" id="{57D09393-32EA-D1F0-680B-17DF8C8E2B8D}"/>
              </a:ext>
              <a:ext uri="{C183D7F6-B498-43B3-948B-1728B52AA6E4}">
                <adec:decorative xmlns:adec="http://schemas.microsoft.com/office/drawing/2017/decorative" val="1"/>
              </a:ext>
            </a:extLst>
          </p:cNvPr>
          <p:cNvSpPr/>
          <p:nvPr/>
        </p:nvSpPr>
        <p:spPr>
          <a:xfrm>
            <a:off x="4259774" y="2041734"/>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rgbClr val="231F20"/>
              </a:solidFill>
            </a:endParaRPr>
          </a:p>
        </p:txBody>
      </p:sp>
      <p:sp>
        <p:nvSpPr>
          <p:cNvPr id="8" name="Base and Footnotes (Line)">
            <a:extLst>
              <a:ext uri="{FF2B5EF4-FFF2-40B4-BE49-F238E27FC236}">
                <a16:creationId xmlns:a16="http://schemas.microsoft.com/office/drawing/2014/main" id="{0410E36B-E2EB-7AB9-0B93-74AEE695CE22}"/>
              </a:ext>
            </a:extLst>
          </p:cNvPr>
          <p:cNvSpPr>
            <a:spLocks noGrp="1"/>
          </p:cNvSpPr>
          <p:nvPr>
            <p:ph type="body" sz="quarter" idx="18"/>
          </p:nvPr>
        </p:nvSpPr>
        <p:spPr>
          <a:xfrm>
            <a:off x="4295774" y="6026152"/>
            <a:ext cx="7561263" cy="282573"/>
          </a:xfrm>
        </p:spPr>
        <p:txBody>
          <a:bodyPr/>
          <a:lstStyle/>
          <a:p>
            <a:pPr>
              <a:spcAft>
                <a:spcPts val="0"/>
              </a:spcAft>
            </a:pPr>
            <a:r>
              <a:rPr lang="en-GB" baseline="30000"/>
              <a:t>1</a:t>
            </a:r>
            <a:r>
              <a:rPr lang="en-GB" i="0"/>
              <a:t>Always, almost always or a lot of the time = ‘Always or almost always’ + ‘a lot of the time’. </a:t>
            </a:r>
            <a:r>
              <a:rPr lang="en-GB" i="0" baseline="30000"/>
              <a:t>2 </a:t>
            </a:r>
            <a:r>
              <a:rPr lang="en-GB" i="0"/>
              <a:t>Some of the time or never = ‘Some of the time’ + ‘never or almost never’ Base: </a:t>
            </a:r>
            <a:r>
              <a:rPr lang="en-GB"/>
              <a:t>a</a:t>
            </a:r>
            <a:r>
              <a:rPr lang="en-GB" i="0"/>
              <a:t>sked of all patients who have a healthcare professional they prefer to see or speak to, excluding ‘I haven’t tried’: 2025 (233,882), 2024 (235,538)</a:t>
            </a:r>
          </a:p>
        </p:txBody>
      </p:sp>
      <p:graphicFrame>
        <p:nvGraphicFramePr>
          <p:cNvPr id="5" name="Line Chart">
            <a:extLst>
              <a:ext uri="{FF2B5EF4-FFF2-40B4-BE49-F238E27FC236}">
                <a16:creationId xmlns:a16="http://schemas.microsoft.com/office/drawing/2014/main" id="{EF0781C1-1384-996C-B7F6-04F852591C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66029458"/>
              </p:ext>
            </p:extLst>
          </p:nvPr>
        </p:nvGraphicFramePr>
        <p:xfrm>
          <a:off x="3926215" y="2644527"/>
          <a:ext cx="7559674" cy="5040000"/>
        </p:xfrm>
        <a:graphic>
          <a:graphicData uri="http://schemas.openxmlformats.org/drawingml/2006/chart">
            <c:chart xmlns:c="http://schemas.openxmlformats.org/drawingml/2006/chart" xmlns:r="http://schemas.openxmlformats.org/officeDocument/2006/relationships" r:id="rId4"/>
          </a:graphicData>
        </a:graphic>
      </p:graphicFrame>
      <p:sp>
        <p:nvSpPr>
          <p:cNvPr id="42" name="Slide Number">
            <a:extLst>
              <a:ext uri="{FF2B5EF4-FFF2-40B4-BE49-F238E27FC236}">
                <a16:creationId xmlns:a16="http://schemas.microsoft.com/office/drawing/2014/main" id="{E8BAEB48-014B-8443-EECA-A29CE832FE12}"/>
              </a:ext>
              <a:ext uri="{C183D7F6-B498-43B3-948B-1728B52AA6E4}">
                <adec:decorative xmlns:adec="http://schemas.microsoft.com/office/drawing/2017/decorative" val="1"/>
              </a:ext>
            </a:extLst>
          </p:cNvPr>
          <p:cNvSpPr>
            <a:spLocks noGrp="1"/>
          </p:cNvSpPr>
          <p:nvPr>
            <p:ph type="sldNum" sz="quarter" idx="4"/>
          </p:nvPr>
        </p:nvSpPr>
        <p:spPr>
          <a:xfrm>
            <a:off x="335999" y="6318000"/>
            <a:ext cx="216000" cy="360000"/>
          </a:xfrm>
        </p:spPr>
        <p:txBody>
          <a:bodyPr/>
          <a:lstStyle/>
          <a:p>
            <a:fld id="{D61AABEC-672F-4B68-B914-690DA978312C}" type="slidenum">
              <a:rPr lang="en-GB" smtClean="0"/>
              <a:pPr/>
              <a:t>23</a:t>
            </a:fld>
            <a:endParaRPr lang="en-GB"/>
          </a:p>
        </p:txBody>
      </p:sp>
    </p:spTree>
    <p:extLst>
      <p:ext uri="{BB962C8B-B14F-4D97-AF65-F5344CB8AC3E}">
        <p14:creationId xmlns:p14="http://schemas.microsoft.com/office/powerpoint/2010/main" val="32364090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3D5B6DD-38A1-D570-B96B-4C65172107DD}"/>
              </a:ext>
              <a:ext uri="{C183D7F6-B498-43B3-948B-1728B52AA6E4}">
                <adec:decorative xmlns:adec="http://schemas.microsoft.com/office/drawing/2017/decorative" val="1"/>
              </a:ext>
            </a:extLst>
          </p:cNvPr>
          <p:cNvSpPr>
            <a:spLocks noGrp="1"/>
          </p:cNvSpPr>
          <p:nvPr>
            <p:ph type="sldNum" sz="quarter" idx="4"/>
          </p:nvPr>
        </p:nvSpPr>
        <p:spPr/>
        <p:txBody>
          <a:bodyPr/>
          <a:lstStyle/>
          <a:p>
            <a:fld id="{D61AABEC-672F-4B68-B914-690DA978312C}" type="slidenum">
              <a:rPr lang="en-GB" smtClean="0"/>
              <a:pPr/>
              <a:t>24</a:t>
            </a:fld>
            <a:endParaRPr lang="en-GB"/>
          </a:p>
        </p:txBody>
      </p:sp>
      <p:sp>
        <p:nvSpPr>
          <p:cNvPr id="65" name="TextBox 64">
            <a:extLst>
              <a:ext uri="{FF2B5EF4-FFF2-40B4-BE49-F238E27FC236}">
                <a16:creationId xmlns:a16="http://schemas.microsoft.com/office/drawing/2014/main" id="{91A6029E-B6D9-AD11-7B14-56BC46627BD6}"/>
              </a:ext>
            </a:extLst>
          </p:cNvPr>
          <p:cNvSpPr txBox="1"/>
          <p:nvPr/>
        </p:nvSpPr>
        <p:spPr bwMode="white">
          <a:xfrm>
            <a:off x="517971" y="1085463"/>
            <a:ext cx="1017907" cy="2152769"/>
          </a:xfrm>
          <a:prstGeom prst="rect">
            <a:avLst/>
          </a:prstGeom>
          <a:noFill/>
        </p:spPr>
        <p:txBody>
          <a:bodyPr wrap="none" lIns="0" tIns="0" rIns="0" bIns="0" rtlCol="0">
            <a:spAutoFit/>
          </a:bodyPr>
          <a:lstStyle/>
          <a:p>
            <a:pPr>
              <a:lnSpc>
                <a:spcPct val="110000"/>
              </a:lnSpc>
              <a:spcBef>
                <a:spcPts val="2400"/>
              </a:spcBef>
              <a:buClr>
                <a:srgbClr val="5BC5F1"/>
              </a:buClr>
              <a:defRPr/>
            </a:pPr>
            <a:r>
              <a:rPr lang="en-GB" sz="13800" b="1">
                <a:solidFill>
                  <a:prstClr val="white"/>
                </a:solidFill>
              </a:rPr>
              <a:t>5</a:t>
            </a:r>
          </a:p>
        </p:txBody>
      </p:sp>
      <p:sp>
        <p:nvSpPr>
          <p:cNvPr id="64" name="Text Placeholder 2">
            <a:extLst>
              <a:ext uri="{FF2B5EF4-FFF2-40B4-BE49-F238E27FC236}">
                <a16:creationId xmlns:a16="http://schemas.microsoft.com/office/drawing/2014/main" id="{4E2EE3B8-EA4A-54EA-66B2-B7E438A076E7}"/>
              </a:ext>
            </a:extLst>
          </p:cNvPr>
          <p:cNvSpPr txBox="1">
            <a:spLocks noGrp="1"/>
          </p:cNvSpPr>
          <p:nvPr>
            <p:ph type="title" idx="4294967295"/>
          </p:nvPr>
        </p:nvSpPr>
        <p:spPr bwMode="gray">
          <a:xfrm>
            <a:off x="505272" y="3315017"/>
            <a:ext cx="4896544" cy="230425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marL="273050" indent="-273050" algn="l" defTabSz="914400" rtl="0" eaLnBrk="1" latinLnBrk="0" hangingPunct="1">
              <a:lnSpc>
                <a:spcPct val="110000"/>
              </a:lnSpc>
              <a:spcBef>
                <a:spcPts val="600"/>
              </a:spcBef>
              <a:spcAft>
                <a:spcPts val="600"/>
              </a:spcAft>
              <a:buClr>
                <a:schemeClr val="bg2"/>
              </a:buClr>
              <a:buFont typeface="Wingdings" panose="05000000000000000000" pitchFamily="2" charset="2"/>
              <a:buChar char="§"/>
              <a:defRPr sz="2800" kern="1200">
                <a:solidFill>
                  <a:schemeClr val="tx1"/>
                </a:solidFill>
                <a:latin typeface="+mn-lt"/>
                <a:ea typeface="+mn-ea"/>
                <a:cs typeface="+mn-cs"/>
              </a:defRPr>
            </a:lvl1pPr>
            <a:lvl2pPr marL="742950" indent="-285750" algn="l" defTabSz="914400" rtl="0" eaLnBrk="1" latinLnBrk="0" hangingPunct="1">
              <a:lnSpc>
                <a:spcPct val="110000"/>
              </a:lnSpc>
              <a:spcBef>
                <a:spcPts val="600"/>
              </a:spcBef>
              <a:spcAft>
                <a:spcPts val="600"/>
              </a:spcAft>
              <a:buClr>
                <a:schemeClr val="bg2"/>
              </a:buClr>
              <a:buFont typeface="Geomanist Light" pitchFamily="50"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600"/>
              </a:spcBef>
              <a:spcAft>
                <a:spcPts val="600"/>
              </a:spcAft>
              <a:buClr>
                <a:schemeClr val="bg2"/>
              </a:buClr>
              <a:buFont typeface="Geomanist Light" pitchFamily="50"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600"/>
              </a:spcBef>
              <a:spcAft>
                <a:spcPts val="600"/>
              </a:spcAft>
              <a:buClr>
                <a:schemeClr val="bg2"/>
              </a:buClr>
              <a:buFont typeface="Geomanist Light" pitchFamily="50"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600"/>
              </a:spcBef>
              <a:spcAft>
                <a:spcPts val="600"/>
              </a:spcAft>
              <a:buClr>
                <a:schemeClr val="bg2"/>
              </a:buClr>
              <a:buFont typeface="Geomanist Light" pitchFamily="50"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
                <a:srgbClr val="5BC5F1"/>
              </a:buClr>
              <a:buSzTx/>
              <a:buFont typeface="Wingdings" panose="05000000000000000000" pitchFamily="2" charset="2"/>
              <a:buNone/>
              <a:tabLst/>
              <a:defRPr/>
            </a:pPr>
            <a:r>
              <a:rPr kumimoji="0" lang="en-GB" sz="5800" b="1" i="0" u="none" strike="noStrike" kern="1200" cap="none" spc="0" normalizeH="0" baseline="0" noProof="0" dirty="0">
                <a:ln>
                  <a:noFill/>
                </a:ln>
                <a:solidFill>
                  <a:sysClr val="window" lastClr="FFFFFF"/>
                </a:solidFill>
                <a:effectLst/>
                <a:uLnTx/>
                <a:uFillTx/>
                <a:latin typeface="+mn-lt"/>
                <a:ea typeface="+mn-ea"/>
                <a:cs typeface="+mn-cs"/>
              </a:rPr>
              <a:t>Last contact</a:t>
            </a:r>
          </a:p>
        </p:txBody>
      </p:sp>
      <p:cxnSp>
        <p:nvCxnSpPr>
          <p:cNvPr id="68" name="Straight Connector 67">
            <a:extLst>
              <a:ext uri="{FF2B5EF4-FFF2-40B4-BE49-F238E27FC236}">
                <a16:creationId xmlns:a16="http://schemas.microsoft.com/office/drawing/2014/main" id="{EC4BC9A9-5B72-708E-4B42-7A79B8646452}"/>
              </a:ext>
              <a:ext uri="{C183D7F6-B498-43B3-948B-1728B52AA6E4}">
                <adec:decorative xmlns:adec="http://schemas.microsoft.com/office/drawing/2017/decorative" val="1"/>
              </a:ext>
            </a:extLst>
          </p:cNvPr>
          <p:cNvCxnSpPr>
            <a:cxnSpLocks/>
          </p:cNvCxnSpPr>
          <p:nvPr/>
        </p:nvCxnSpPr>
        <p:spPr bwMode="white">
          <a:xfrm>
            <a:off x="505272" y="3179289"/>
            <a:ext cx="7194392" cy="0"/>
          </a:xfrm>
          <a:prstGeom prst="line">
            <a:avLst/>
          </a:prstGeom>
          <a:noFill/>
          <a:ln w="12700" cap="flat" cmpd="sng" algn="ctr">
            <a:solidFill>
              <a:schemeClr val="bg1"/>
            </a:solidFill>
            <a:prstDash val="solid"/>
          </a:ln>
          <a:effectLst/>
        </p:spPr>
      </p:cxnSp>
      <p:sp>
        <p:nvSpPr>
          <p:cNvPr id="4" name="Rectangle 3">
            <a:hlinkClick r:id="" action="ppaction://noaction"/>
            <a:hlinkHover r:id="" action="ppaction://noaction" highlightClick="1"/>
            <a:extLst>
              <a:ext uri="{FF2B5EF4-FFF2-40B4-BE49-F238E27FC236}">
                <a16:creationId xmlns:a16="http://schemas.microsoft.com/office/drawing/2014/main" id="{A5EB5570-AB6A-F5D9-B551-D913A9AF9218}"/>
              </a:ext>
              <a:ext uri="{C183D7F6-B498-43B3-948B-1728B52AA6E4}">
                <adec:decorative xmlns:adec="http://schemas.microsoft.com/office/drawing/2017/decorative" val="1"/>
              </a:ext>
            </a:extLst>
          </p:cNvPr>
          <p:cNvSpPr/>
          <p:nvPr/>
        </p:nvSpPr>
        <p:spPr bwMode="ltGray">
          <a:xfrm>
            <a:off x="8721394" y="761029"/>
            <a:ext cx="417916" cy="294402"/>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lang="en-GB" sz="2000" kern="0">
                <a:solidFill>
                  <a:schemeClr val="bg1"/>
                </a:solidFill>
              </a:rPr>
              <a:t>1</a:t>
            </a:r>
            <a:endParaRPr kumimoji="0" lang="en-GB" sz="2000" b="0" i="0" u="none" strike="noStrike" kern="0" cap="none" spc="0" normalizeH="0" baseline="0" noProof="0">
              <a:ln>
                <a:noFill/>
              </a:ln>
              <a:solidFill>
                <a:schemeClr val="bg1"/>
              </a:solidFill>
              <a:effectLst/>
              <a:uLnTx/>
              <a:uFillTx/>
              <a:ea typeface="+mn-ea"/>
              <a:cs typeface="+mn-cs"/>
            </a:endParaRPr>
          </a:p>
        </p:txBody>
      </p:sp>
      <p:sp>
        <p:nvSpPr>
          <p:cNvPr id="5" name="Freeform 18">
            <a:hlinkClick r:id="rId2" action="ppaction://hlinksldjump"/>
            <a:hlinkHover r:id="" action="ppaction://noaction" highlightClick="1"/>
            <a:extLst>
              <a:ext uri="{FF2B5EF4-FFF2-40B4-BE49-F238E27FC236}">
                <a16:creationId xmlns:a16="http://schemas.microsoft.com/office/drawing/2014/main" id="{2E0D10C6-5A45-FA06-8362-29F31762F365}"/>
              </a:ext>
              <a:ext uri="{C183D7F6-B498-43B3-948B-1728B52AA6E4}">
                <adec:decorative xmlns:adec="http://schemas.microsoft.com/office/drawing/2017/decorative" val="1"/>
              </a:ext>
            </a:extLst>
          </p:cNvPr>
          <p:cNvSpPr/>
          <p:nvPr/>
        </p:nvSpPr>
        <p:spPr bwMode="gray">
          <a:xfrm>
            <a:off x="11336122" y="5895487"/>
            <a:ext cx="274648" cy="297711"/>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ysClr val="window" lastClr="FFFFFF"/>
          </a:solidFill>
          <a:ln w="254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endParaRPr kumimoji="0" lang="en-GB" sz="2000" b="0" i="0" u="none" strike="noStrike" kern="0" cap="none" spc="0" normalizeH="0" baseline="0" noProof="0">
              <a:ln>
                <a:noFill/>
              </a:ln>
              <a:solidFill>
                <a:srgbClr val="005C9A"/>
              </a:solidFill>
              <a:effectLst/>
              <a:uLnTx/>
              <a:uFillTx/>
              <a:latin typeface="Segoe UI"/>
              <a:ea typeface="+mn-ea"/>
              <a:cs typeface="+mn-cs"/>
            </a:endParaRPr>
          </a:p>
        </p:txBody>
      </p:sp>
      <p:sp>
        <p:nvSpPr>
          <p:cNvPr id="6" name="Rectangle 5">
            <a:extLst>
              <a:ext uri="{FF2B5EF4-FFF2-40B4-BE49-F238E27FC236}">
                <a16:creationId xmlns:a16="http://schemas.microsoft.com/office/drawing/2014/main" id="{71184C2B-AAAE-579B-F9FD-93FECE0A4192}"/>
              </a:ext>
              <a:ext uri="{C183D7F6-B498-43B3-948B-1728B52AA6E4}">
                <adec:decorative xmlns:adec="http://schemas.microsoft.com/office/drawing/2017/decorative" val="1"/>
              </a:ext>
            </a:extLst>
          </p:cNvPr>
          <p:cNvSpPr/>
          <p:nvPr/>
        </p:nvSpPr>
        <p:spPr>
          <a:xfrm>
            <a:off x="10030436" y="5912462"/>
            <a:ext cx="1082348" cy="307777"/>
          </a:xfrm>
          <a:prstGeom prst="rect">
            <a:avLst/>
          </a:prstGeom>
        </p:spPr>
        <p:txBody>
          <a:bodyPr wrap="none">
            <a:spAutoFit/>
          </a:bodyPr>
          <a:lstStyle/>
          <a:p>
            <a:pPr algn="r">
              <a:defRPr/>
            </a:pPr>
            <a:r>
              <a:rPr lang="en-GB" sz="1400">
                <a:solidFill>
                  <a:prstClr val="white"/>
                </a:solidFill>
                <a:latin typeface="Segoe UI"/>
              </a:rPr>
              <a:t>Main menu</a:t>
            </a:r>
          </a:p>
        </p:txBody>
      </p:sp>
      <p:sp>
        <p:nvSpPr>
          <p:cNvPr id="7" name="Isosceles Triangle 6">
            <a:extLst>
              <a:ext uri="{FF2B5EF4-FFF2-40B4-BE49-F238E27FC236}">
                <a16:creationId xmlns:a16="http://schemas.microsoft.com/office/drawing/2014/main" id="{49602938-5E25-9245-2C5A-AD5C72ED9AA1}"/>
              </a:ext>
              <a:ext uri="{C183D7F6-B498-43B3-948B-1728B52AA6E4}">
                <adec:decorative xmlns:adec="http://schemas.microsoft.com/office/drawing/2017/decorative" val="1"/>
              </a:ext>
            </a:extLst>
          </p:cNvPr>
          <p:cNvSpPr/>
          <p:nvPr/>
        </p:nvSpPr>
        <p:spPr bwMode="gray">
          <a:xfrm rot="5400000">
            <a:off x="11109968" y="6028323"/>
            <a:ext cx="153027" cy="96594"/>
          </a:xfrm>
          <a:prstGeom prst="triangle">
            <a:avLst/>
          </a:prstGeom>
          <a:solidFill>
            <a:srgbClr val="99C7EB"/>
          </a:solidFill>
          <a:ln w="254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endParaRPr kumimoji="0" lang="en-GB" sz="2000" b="0" i="0" u="none" strike="noStrike" kern="0" cap="none" spc="0" normalizeH="0" baseline="0" noProof="0">
              <a:ln>
                <a:noFill/>
              </a:ln>
              <a:solidFill>
                <a:prstClr val="white"/>
              </a:solidFill>
              <a:effectLst/>
              <a:uLnTx/>
              <a:uFillTx/>
              <a:latin typeface="Segoe UI"/>
              <a:ea typeface="+mn-ea"/>
              <a:cs typeface="+mn-cs"/>
            </a:endParaRPr>
          </a:p>
        </p:txBody>
      </p:sp>
      <p:grpSp>
        <p:nvGrpSpPr>
          <p:cNvPr id="10" name="Group 9">
            <a:extLst>
              <a:ext uri="{FF2B5EF4-FFF2-40B4-BE49-F238E27FC236}">
                <a16:creationId xmlns:a16="http://schemas.microsoft.com/office/drawing/2014/main" id="{CE990299-9A71-942A-574F-5AB8F9691677}"/>
              </a:ext>
              <a:ext uri="{C183D7F6-B498-43B3-948B-1728B52AA6E4}">
                <adec:decorative xmlns:adec="http://schemas.microsoft.com/office/drawing/2017/decorative" val="1"/>
              </a:ext>
            </a:extLst>
          </p:cNvPr>
          <p:cNvGrpSpPr/>
          <p:nvPr/>
        </p:nvGrpSpPr>
        <p:grpSpPr>
          <a:xfrm>
            <a:off x="8613681" y="1135798"/>
            <a:ext cx="2499103" cy="3391981"/>
            <a:chOff x="7620887" y="1385798"/>
            <a:chExt cx="2499103" cy="3391981"/>
          </a:xfrm>
        </p:grpSpPr>
        <p:cxnSp>
          <p:nvCxnSpPr>
            <p:cNvPr id="26" name="Straight Connector 25">
              <a:extLst>
                <a:ext uri="{FF2B5EF4-FFF2-40B4-BE49-F238E27FC236}">
                  <a16:creationId xmlns:a16="http://schemas.microsoft.com/office/drawing/2014/main" id="{01D78BE4-F9B1-C387-8D42-870C02D3FCB1}"/>
                </a:ext>
              </a:extLst>
            </p:cNvPr>
            <p:cNvCxnSpPr/>
            <p:nvPr/>
          </p:nvCxnSpPr>
          <p:spPr>
            <a:xfrm>
              <a:off x="7650956" y="1385798"/>
              <a:ext cx="2448272" cy="0"/>
            </a:xfrm>
            <a:prstGeom prst="line">
              <a:avLst/>
            </a:prstGeom>
            <a:noFill/>
            <a:ln w="6350" cap="flat" cmpd="sng" algn="ctr">
              <a:solidFill>
                <a:srgbClr val="297DB1"/>
              </a:solidFill>
              <a:prstDash val="sysDot"/>
            </a:ln>
            <a:effectLst/>
          </p:spPr>
        </p:cxnSp>
        <p:cxnSp>
          <p:nvCxnSpPr>
            <p:cNvPr id="27" name="Straight Connector 26">
              <a:extLst>
                <a:ext uri="{FF2B5EF4-FFF2-40B4-BE49-F238E27FC236}">
                  <a16:creationId xmlns:a16="http://schemas.microsoft.com/office/drawing/2014/main" id="{17EE8F02-DAC4-90C1-5DA0-5FACF8257EAB}"/>
                </a:ext>
              </a:extLst>
            </p:cNvPr>
            <p:cNvCxnSpPr/>
            <p:nvPr/>
          </p:nvCxnSpPr>
          <p:spPr>
            <a:xfrm>
              <a:off x="7650956" y="1789906"/>
              <a:ext cx="2448272" cy="0"/>
            </a:xfrm>
            <a:prstGeom prst="line">
              <a:avLst/>
            </a:prstGeom>
            <a:noFill/>
            <a:ln w="6350" cap="flat" cmpd="sng" algn="ctr">
              <a:solidFill>
                <a:srgbClr val="297DB1"/>
              </a:solidFill>
              <a:prstDash val="sysDot"/>
            </a:ln>
            <a:effectLst/>
          </p:spPr>
        </p:cxnSp>
        <p:cxnSp>
          <p:nvCxnSpPr>
            <p:cNvPr id="28" name="Straight Connector 27">
              <a:extLst>
                <a:ext uri="{FF2B5EF4-FFF2-40B4-BE49-F238E27FC236}">
                  <a16:creationId xmlns:a16="http://schemas.microsoft.com/office/drawing/2014/main" id="{8157920A-9678-708B-DE59-7DAE225579A3}"/>
                </a:ext>
              </a:extLst>
            </p:cNvPr>
            <p:cNvCxnSpPr/>
            <p:nvPr/>
          </p:nvCxnSpPr>
          <p:spPr>
            <a:xfrm>
              <a:off x="7650956" y="2314400"/>
              <a:ext cx="2448272" cy="0"/>
            </a:xfrm>
            <a:prstGeom prst="line">
              <a:avLst/>
            </a:prstGeom>
            <a:noFill/>
            <a:ln w="6350" cap="flat" cmpd="sng" algn="ctr">
              <a:solidFill>
                <a:srgbClr val="297DB1"/>
              </a:solidFill>
              <a:prstDash val="sysDot"/>
            </a:ln>
            <a:effectLst/>
          </p:spPr>
        </p:cxnSp>
        <p:cxnSp>
          <p:nvCxnSpPr>
            <p:cNvPr id="37" name="Straight Connector 36">
              <a:extLst>
                <a:ext uri="{FF2B5EF4-FFF2-40B4-BE49-F238E27FC236}">
                  <a16:creationId xmlns:a16="http://schemas.microsoft.com/office/drawing/2014/main" id="{175365F8-A565-D776-7D5F-0C815CF96B47}"/>
                </a:ext>
              </a:extLst>
            </p:cNvPr>
            <p:cNvCxnSpPr/>
            <p:nvPr/>
          </p:nvCxnSpPr>
          <p:spPr>
            <a:xfrm>
              <a:off x="7671718" y="2820266"/>
              <a:ext cx="2448272" cy="0"/>
            </a:xfrm>
            <a:prstGeom prst="line">
              <a:avLst/>
            </a:prstGeom>
            <a:noFill/>
            <a:ln w="6350" cap="flat" cmpd="sng" algn="ctr">
              <a:solidFill>
                <a:srgbClr val="297DB1"/>
              </a:solidFill>
              <a:prstDash val="sysDot"/>
            </a:ln>
            <a:effectLst/>
          </p:spPr>
        </p:cxnSp>
        <p:cxnSp>
          <p:nvCxnSpPr>
            <p:cNvPr id="38" name="Straight Connector 37">
              <a:extLst>
                <a:ext uri="{FF2B5EF4-FFF2-40B4-BE49-F238E27FC236}">
                  <a16:creationId xmlns:a16="http://schemas.microsoft.com/office/drawing/2014/main" id="{0154E14B-CFFC-21C0-0158-E444E37EF60A}"/>
                </a:ext>
              </a:extLst>
            </p:cNvPr>
            <p:cNvCxnSpPr/>
            <p:nvPr/>
          </p:nvCxnSpPr>
          <p:spPr>
            <a:xfrm>
              <a:off x="7650956" y="3243002"/>
              <a:ext cx="2448272" cy="0"/>
            </a:xfrm>
            <a:prstGeom prst="line">
              <a:avLst/>
            </a:prstGeom>
            <a:noFill/>
            <a:ln w="6350" cap="flat" cmpd="sng" algn="ctr">
              <a:solidFill>
                <a:srgbClr val="297DB1"/>
              </a:solidFill>
              <a:prstDash val="sysDot"/>
            </a:ln>
            <a:effectLst/>
          </p:spPr>
        </p:cxnSp>
        <p:cxnSp>
          <p:nvCxnSpPr>
            <p:cNvPr id="39" name="Straight Connector 38">
              <a:extLst>
                <a:ext uri="{FF2B5EF4-FFF2-40B4-BE49-F238E27FC236}">
                  <a16:creationId xmlns:a16="http://schemas.microsoft.com/office/drawing/2014/main" id="{EFAA9DC2-2A5E-7319-1FC7-BA9B5AFEB11E}"/>
                </a:ext>
              </a:extLst>
            </p:cNvPr>
            <p:cNvCxnSpPr/>
            <p:nvPr/>
          </p:nvCxnSpPr>
          <p:spPr>
            <a:xfrm>
              <a:off x="7620887" y="3797358"/>
              <a:ext cx="2448272" cy="0"/>
            </a:xfrm>
            <a:prstGeom prst="line">
              <a:avLst/>
            </a:prstGeom>
            <a:noFill/>
            <a:ln w="6350" cap="flat" cmpd="sng" algn="ctr">
              <a:solidFill>
                <a:srgbClr val="297DB1"/>
              </a:solidFill>
              <a:prstDash val="sysDot"/>
            </a:ln>
            <a:effectLst/>
          </p:spPr>
        </p:cxnSp>
        <p:cxnSp>
          <p:nvCxnSpPr>
            <p:cNvPr id="40" name="Straight Connector 39">
              <a:extLst>
                <a:ext uri="{FF2B5EF4-FFF2-40B4-BE49-F238E27FC236}">
                  <a16:creationId xmlns:a16="http://schemas.microsoft.com/office/drawing/2014/main" id="{D82C34DF-7AB5-596C-8551-0A02122F2814}"/>
                </a:ext>
              </a:extLst>
            </p:cNvPr>
            <p:cNvCxnSpPr/>
            <p:nvPr/>
          </p:nvCxnSpPr>
          <p:spPr>
            <a:xfrm>
              <a:off x="7620887" y="4246650"/>
              <a:ext cx="2448272" cy="0"/>
            </a:xfrm>
            <a:prstGeom prst="line">
              <a:avLst/>
            </a:prstGeom>
            <a:noFill/>
            <a:ln w="6350" cap="flat" cmpd="sng" algn="ctr">
              <a:solidFill>
                <a:srgbClr val="297DB1"/>
              </a:solidFill>
              <a:prstDash val="sysDot"/>
            </a:ln>
            <a:effectLst/>
          </p:spPr>
        </p:cxnSp>
        <p:cxnSp>
          <p:nvCxnSpPr>
            <p:cNvPr id="41" name="Straight Connector 40">
              <a:extLst>
                <a:ext uri="{FF2B5EF4-FFF2-40B4-BE49-F238E27FC236}">
                  <a16:creationId xmlns:a16="http://schemas.microsoft.com/office/drawing/2014/main" id="{52094CFB-E148-8C78-BCFD-A0303FEDA011}"/>
                </a:ext>
              </a:extLst>
            </p:cNvPr>
            <p:cNvCxnSpPr/>
            <p:nvPr/>
          </p:nvCxnSpPr>
          <p:spPr>
            <a:xfrm>
              <a:off x="7636220" y="4777779"/>
              <a:ext cx="2448272" cy="0"/>
            </a:xfrm>
            <a:prstGeom prst="line">
              <a:avLst/>
            </a:prstGeom>
            <a:noFill/>
            <a:ln w="6350" cap="flat" cmpd="sng" algn="ctr">
              <a:solidFill>
                <a:srgbClr val="297DB1"/>
              </a:solidFill>
              <a:prstDash val="sysDot"/>
            </a:ln>
            <a:effectLst/>
          </p:spPr>
        </p:cxnSp>
      </p:grpSp>
      <p:sp>
        <p:nvSpPr>
          <p:cNvPr id="42" name="Rectangle 41">
            <a:hlinkClick r:id="" action="ppaction://noaction"/>
            <a:hlinkHover r:id="" action="ppaction://noaction" highlightClick="1"/>
            <a:extLst>
              <a:ext uri="{FF2B5EF4-FFF2-40B4-BE49-F238E27FC236}">
                <a16:creationId xmlns:a16="http://schemas.microsoft.com/office/drawing/2014/main" id="{C3CDEBD8-BE38-4E4A-9303-2DAD142274A0}"/>
              </a:ext>
              <a:ext uri="{C183D7F6-B498-43B3-948B-1728B52AA6E4}">
                <adec:decorative xmlns:adec="http://schemas.microsoft.com/office/drawing/2017/decorative" val="1"/>
              </a:ext>
            </a:extLst>
          </p:cNvPr>
          <p:cNvSpPr/>
          <p:nvPr/>
        </p:nvSpPr>
        <p:spPr bwMode="ltGray">
          <a:xfrm>
            <a:off x="8731782" y="1193799"/>
            <a:ext cx="417916" cy="296187"/>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2</a:t>
            </a:r>
          </a:p>
        </p:txBody>
      </p:sp>
      <p:sp>
        <p:nvSpPr>
          <p:cNvPr id="43" name="Rectangle 42">
            <a:hlinkClick r:id="" action="ppaction://noaction"/>
            <a:hlinkHover r:id="" action="ppaction://noaction" highlightClick="1"/>
            <a:extLst>
              <a:ext uri="{FF2B5EF4-FFF2-40B4-BE49-F238E27FC236}">
                <a16:creationId xmlns:a16="http://schemas.microsoft.com/office/drawing/2014/main" id="{67988F39-F974-9B05-45F3-4B21F68F665C}"/>
              </a:ext>
              <a:ext uri="{C183D7F6-B498-43B3-948B-1728B52AA6E4}">
                <adec:decorative xmlns:adec="http://schemas.microsoft.com/office/drawing/2017/decorative" val="1"/>
              </a:ext>
            </a:extLst>
          </p:cNvPr>
          <p:cNvSpPr/>
          <p:nvPr/>
        </p:nvSpPr>
        <p:spPr bwMode="ltGray">
          <a:xfrm>
            <a:off x="8721394" y="1648067"/>
            <a:ext cx="417916" cy="302523"/>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3</a:t>
            </a:r>
          </a:p>
        </p:txBody>
      </p:sp>
      <p:sp>
        <p:nvSpPr>
          <p:cNvPr id="44" name="Rectangle 43">
            <a:hlinkClick r:id="" action="ppaction://noaction"/>
            <a:hlinkHover r:id="" action="ppaction://noaction" highlightClick="1"/>
            <a:extLst>
              <a:ext uri="{FF2B5EF4-FFF2-40B4-BE49-F238E27FC236}">
                <a16:creationId xmlns:a16="http://schemas.microsoft.com/office/drawing/2014/main" id="{47F04998-D2F6-6425-CAE6-7B351316CA29}"/>
              </a:ext>
              <a:ext uri="{C183D7F6-B498-43B3-948B-1728B52AA6E4}">
                <adec:decorative xmlns:adec="http://schemas.microsoft.com/office/drawing/2017/decorative" val="1"/>
              </a:ext>
            </a:extLst>
          </p:cNvPr>
          <p:cNvSpPr/>
          <p:nvPr/>
        </p:nvSpPr>
        <p:spPr bwMode="ltGray">
          <a:xfrm>
            <a:off x="8718517" y="2169757"/>
            <a:ext cx="417916" cy="314774"/>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4</a:t>
            </a:r>
          </a:p>
        </p:txBody>
      </p:sp>
      <p:sp>
        <p:nvSpPr>
          <p:cNvPr id="45" name="Rectangle 44">
            <a:hlinkClick r:id="" action="ppaction://noaction"/>
            <a:hlinkHover r:id="" action="ppaction://noaction" highlightClick="1"/>
            <a:extLst>
              <a:ext uri="{FF2B5EF4-FFF2-40B4-BE49-F238E27FC236}">
                <a16:creationId xmlns:a16="http://schemas.microsoft.com/office/drawing/2014/main" id="{2B02D4A1-94C1-3CB4-7514-96731DA1044C}"/>
              </a:ext>
              <a:ext uri="{C183D7F6-B498-43B3-948B-1728B52AA6E4}">
                <adec:decorative xmlns:adec="http://schemas.microsoft.com/office/drawing/2017/decorative" val="1"/>
              </a:ext>
            </a:extLst>
          </p:cNvPr>
          <p:cNvSpPr/>
          <p:nvPr/>
        </p:nvSpPr>
        <p:spPr bwMode="ltGray">
          <a:xfrm>
            <a:off x="8731782" y="3587129"/>
            <a:ext cx="417916" cy="319419"/>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lang="en-GB" sz="2000" kern="0">
                <a:solidFill>
                  <a:schemeClr val="bg1"/>
                </a:solidFill>
              </a:rPr>
              <a:t>7</a:t>
            </a:r>
            <a:endParaRPr kumimoji="0" lang="en-GB" sz="2000" b="0" i="0" u="none" strike="noStrike" kern="0" cap="none" spc="0" normalizeH="0" baseline="0" noProof="0">
              <a:ln>
                <a:noFill/>
              </a:ln>
              <a:solidFill>
                <a:schemeClr val="bg1"/>
              </a:solidFill>
              <a:effectLst/>
              <a:uLnTx/>
              <a:uFillTx/>
              <a:ea typeface="+mn-ea"/>
              <a:cs typeface="+mn-cs"/>
            </a:endParaRPr>
          </a:p>
        </p:txBody>
      </p:sp>
      <p:sp>
        <p:nvSpPr>
          <p:cNvPr id="46" name="Rectangle 45">
            <a:hlinkClick r:id="" action="ppaction://noaction"/>
            <a:hlinkHover r:id="" action="ppaction://noaction" highlightClick="1"/>
            <a:extLst>
              <a:ext uri="{FF2B5EF4-FFF2-40B4-BE49-F238E27FC236}">
                <a16:creationId xmlns:a16="http://schemas.microsoft.com/office/drawing/2014/main" id="{3F12957C-D32C-2E84-D1C4-85E15FEFBAA5}"/>
              </a:ext>
              <a:ext uri="{C183D7F6-B498-43B3-948B-1728B52AA6E4}">
                <adec:decorative xmlns:adec="http://schemas.microsoft.com/office/drawing/2017/decorative" val="1"/>
              </a:ext>
            </a:extLst>
          </p:cNvPr>
          <p:cNvSpPr/>
          <p:nvPr/>
        </p:nvSpPr>
        <p:spPr bwMode="ltGray">
          <a:xfrm>
            <a:off x="8717210" y="3121917"/>
            <a:ext cx="417916" cy="318947"/>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6</a:t>
            </a:r>
          </a:p>
        </p:txBody>
      </p:sp>
      <p:sp>
        <p:nvSpPr>
          <p:cNvPr id="47" name="Rectangle 46">
            <a:hlinkClick r:id="" action="ppaction://noaction"/>
            <a:hlinkHover r:id="" action="ppaction://noaction" highlightClick="1"/>
            <a:extLst>
              <a:ext uri="{FF2B5EF4-FFF2-40B4-BE49-F238E27FC236}">
                <a16:creationId xmlns:a16="http://schemas.microsoft.com/office/drawing/2014/main" id="{43FCC2D7-69E5-74E6-8CE2-12F475EBC8A5}"/>
              </a:ext>
              <a:ext uri="{C183D7F6-B498-43B3-948B-1728B52AA6E4}">
                <adec:decorative xmlns:adec="http://schemas.microsoft.com/office/drawing/2017/decorative" val="1"/>
              </a:ext>
            </a:extLst>
          </p:cNvPr>
          <p:cNvSpPr/>
          <p:nvPr/>
        </p:nvSpPr>
        <p:spPr bwMode="ltGray">
          <a:xfrm>
            <a:off x="8715903" y="5523573"/>
            <a:ext cx="417916" cy="313354"/>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lang="en-GB" sz="2000" kern="0">
                <a:solidFill>
                  <a:schemeClr val="bg1"/>
                </a:solidFill>
              </a:rPr>
              <a:t>11</a:t>
            </a:r>
            <a:endParaRPr kumimoji="0" lang="en-GB" sz="2000" b="0" i="0" u="none" strike="noStrike" kern="0" cap="none" spc="0" normalizeH="0" baseline="0" noProof="0">
              <a:ln>
                <a:noFill/>
              </a:ln>
              <a:solidFill>
                <a:schemeClr val="bg1"/>
              </a:solidFill>
              <a:effectLst/>
              <a:uLnTx/>
              <a:uFillTx/>
              <a:ea typeface="+mn-ea"/>
              <a:cs typeface="+mn-cs"/>
            </a:endParaRPr>
          </a:p>
        </p:txBody>
      </p:sp>
      <p:sp>
        <p:nvSpPr>
          <p:cNvPr id="48" name="Rectangle 47">
            <a:hlinkClick r:id="" action="ppaction://noaction"/>
            <a:hlinkHover r:id="" action="ppaction://noaction" highlightClick="1"/>
            <a:extLst>
              <a:ext uri="{FF2B5EF4-FFF2-40B4-BE49-F238E27FC236}">
                <a16:creationId xmlns:a16="http://schemas.microsoft.com/office/drawing/2014/main" id="{3E2FB34D-373F-55AF-CD07-91D9D86440FA}"/>
              </a:ext>
              <a:ext uri="{C183D7F6-B498-43B3-948B-1728B52AA6E4}">
                <adec:decorative xmlns:adec="http://schemas.microsoft.com/office/drawing/2017/decorative" val="1"/>
              </a:ext>
            </a:extLst>
          </p:cNvPr>
          <p:cNvSpPr/>
          <p:nvPr/>
        </p:nvSpPr>
        <p:spPr bwMode="ltGray">
          <a:xfrm>
            <a:off x="8717210" y="4086299"/>
            <a:ext cx="417916" cy="313349"/>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8</a:t>
            </a:r>
          </a:p>
        </p:txBody>
      </p:sp>
      <p:graphicFrame>
        <p:nvGraphicFramePr>
          <p:cNvPr id="49" name="Table 48">
            <a:extLst>
              <a:ext uri="{FF2B5EF4-FFF2-40B4-BE49-F238E27FC236}">
                <a16:creationId xmlns:a16="http://schemas.microsoft.com/office/drawing/2014/main" id="{A45C230A-C349-B2DB-03E5-1CF56DBCF6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07274080"/>
              </p:ext>
            </p:extLst>
          </p:nvPr>
        </p:nvGraphicFramePr>
        <p:xfrm>
          <a:off x="9247022" y="639536"/>
          <a:ext cx="2179715" cy="5255953"/>
        </p:xfrm>
        <a:graphic>
          <a:graphicData uri="http://schemas.openxmlformats.org/drawingml/2006/table">
            <a:tbl>
              <a:tblPr firstRow="1" bandRow="1"/>
              <a:tblGrid>
                <a:gridCol w="2179715">
                  <a:extLst>
                    <a:ext uri="{9D8B030D-6E8A-4147-A177-3AD203B41FA5}">
                      <a16:colId xmlns:a16="http://schemas.microsoft.com/office/drawing/2014/main" val="24541704"/>
                    </a:ext>
                  </a:extLst>
                </a:gridCol>
              </a:tblGrid>
              <a:tr h="451423">
                <a:tc>
                  <a:txBody>
                    <a:bodyPr/>
                    <a:lstStyle>
                      <a:lvl1pPr marL="0" algn="l" defTabSz="914400" rtl="0" eaLnBrk="1" latinLnBrk="0" hangingPunct="1">
                        <a:defRPr sz="1800" b="1" kern="1200">
                          <a:solidFill>
                            <a:schemeClr val="lt1"/>
                          </a:solidFill>
                          <a:latin typeface="Segoe UI"/>
                        </a:defRPr>
                      </a:lvl1pPr>
                      <a:lvl2pPr marL="457200" algn="l" defTabSz="914400" rtl="0" eaLnBrk="1" latinLnBrk="0" hangingPunct="1">
                        <a:defRPr sz="1800" b="1" kern="1200">
                          <a:solidFill>
                            <a:schemeClr val="lt1"/>
                          </a:solidFill>
                          <a:latin typeface="Segoe UI"/>
                        </a:defRPr>
                      </a:lvl2pPr>
                      <a:lvl3pPr marL="914400" algn="l" defTabSz="914400" rtl="0" eaLnBrk="1" latinLnBrk="0" hangingPunct="1">
                        <a:defRPr sz="1800" b="1" kern="1200">
                          <a:solidFill>
                            <a:schemeClr val="lt1"/>
                          </a:solidFill>
                          <a:latin typeface="Segoe UI"/>
                        </a:defRPr>
                      </a:lvl3pPr>
                      <a:lvl4pPr marL="1371600" algn="l" defTabSz="914400" rtl="0" eaLnBrk="1" latinLnBrk="0" hangingPunct="1">
                        <a:defRPr sz="1800" b="1" kern="1200">
                          <a:solidFill>
                            <a:schemeClr val="lt1"/>
                          </a:solidFill>
                          <a:latin typeface="Segoe UI"/>
                        </a:defRPr>
                      </a:lvl4pPr>
                      <a:lvl5pPr marL="1828800" algn="l" defTabSz="914400" rtl="0" eaLnBrk="1" latinLnBrk="0" hangingPunct="1">
                        <a:defRPr sz="1800" b="1" kern="1200">
                          <a:solidFill>
                            <a:schemeClr val="lt1"/>
                          </a:solidFill>
                          <a:latin typeface="Segoe UI"/>
                        </a:defRPr>
                      </a:lvl5pPr>
                      <a:lvl6pPr marL="2286000" algn="l" defTabSz="914400" rtl="0" eaLnBrk="1" latinLnBrk="0" hangingPunct="1">
                        <a:defRPr sz="1800" b="1" kern="1200">
                          <a:solidFill>
                            <a:schemeClr val="lt1"/>
                          </a:solidFill>
                          <a:latin typeface="Segoe UI"/>
                        </a:defRPr>
                      </a:lvl6pPr>
                      <a:lvl7pPr marL="2743200" algn="l" defTabSz="914400" rtl="0" eaLnBrk="1" latinLnBrk="0" hangingPunct="1">
                        <a:defRPr sz="1800" b="1" kern="1200">
                          <a:solidFill>
                            <a:schemeClr val="lt1"/>
                          </a:solidFill>
                          <a:latin typeface="Segoe UI"/>
                        </a:defRPr>
                      </a:lvl7pPr>
                      <a:lvl8pPr marL="3200400" algn="l" defTabSz="914400" rtl="0" eaLnBrk="1" latinLnBrk="0" hangingPunct="1">
                        <a:defRPr sz="1800" b="1" kern="1200">
                          <a:solidFill>
                            <a:schemeClr val="lt1"/>
                          </a:solidFill>
                          <a:latin typeface="Segoe UI"/>
                        </a:defRPr>
                      </a:lvl8pPr>
                      <a:lvl9pPr marL="3657600" algn="l" defTabSz="914400" rtl="0" eaLnBrk="1" latinLnBrk="0" hangingPunct="1">
                        <a:defRPr sz="1800" b="1" kern="1200">
                          <a:solidFill>
                            <a:schemeClr val="lt1"/>
                          </a:solidFill>
                          <a:latin typeface="Segoe UI"/>
                        </a:defRPr>
                      </a:lvl9pPr>
                    </a:lstStyle>
                    <a:p>
                      <a:pPr algn="l"/>
                      <a:r>
                        <a:rPr lang="en-GB" sz="1400" b="0">
                          <a:solidFill>
                            <a:schemeClr val="bg1"/>
                          </a:solidFill>
                          <a:latin typeface="+mn-lt"/>
                        </a:rPr>
                        <a:t>About</a:t>
                      </a:r>
                      <a:r>
                        <a:rPr lang="en-GB" sz="1400" b="0" baseline="0">
                          <a:solidFill>
                            <a:schemeClr val="bg1"/>
                          </a:solidFill>
                          <a:latin typeface="+mn-lt"/>
                        </a:rPr>
                        <a:t> the survey</a:t>
                      </a:r>
                      <a:endParaRPr lang="en-GB" sz="1400" b="0">
                        <a:solidFill>
                          <a:schemeClr val="bg1"/>
                        </a:solidFill>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8835298"/>
                  </a:ext>
                </a:extLst>
              </a:tr>
              <a:tr h="451423">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algn="l"/>
                      <a:r>
                        <a:rPr lang="en-GB" sz="1400" b="0">
                          <a:solidFill>
                            <a:schemeClr val="bg1"/>
                          </a:solidFill>
                          <a:latin typeface="+mn-lt"/>
                        </a:rPr>
                        <a:t>Headline findings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2386766"/>
                  </a:ext>
                </a:extLst>
              </a:tr>
              <a:tr h="523998">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Overall experience of GP practice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48291756"/>
                  </a:ext>
                </a:extLst>
              </a:tr>
              <a:tr h="523998">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Local GP practice services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82604302"/>
                  </a:ext>
                </a:extLst>
              </a:tr>
              <a:tr h="451423">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1">
                          <a:solidFill>
                            <a:schemeClr val="bg1"/>
                          </a:solidFill>
                          <a:latin typeface="+mn-lt"/>
                        </a:rPr>
                        <a:t>Last</a:t>
                      </a:r>
                      <a:r>
                        <a:rPr lang="en-GB" sz="1400" b="0">
                          <a:solidFill>
                            <a:schemeClr val="bg1"/>
                          </a:solidFill>
                          <a:latin typeface="+mn-lt"/>
                        </a:rPr>
                        <a:t> </a:t>
                      </a:r>
                      <a:r>
                        <a:rPr lang="en-GB" sz="1400" b="1">
                          <a:solidFill>
                            <a:schemeClr val="bg1"/>
                          </a:solidFill>
                          <a:latin typeface="+mn-lt"/>
                        </a:rPr>
                        <a:t>contact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48611520"/>
                  </a:ext>
                </a:extLst>
              </a:tr>
              <a:tr h="523998">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Patient’s last appointment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04165488"/>
                  </a:ext>
                </a:extLst>
              </a:tr>
              <a:tr h="451423">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Patient health</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1438189"/>
                  </a:ext>
                </a:extLst>
              </a:tr>
              <a:tr h="523998">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When the GP practice is closed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91412992"/>
                  </a:ext>
                </a:extLst>
              </a:tr>
              <a:tr h="451423">
                <a:tc>
                  <a:txBody>
                    <a:bodyPr/>
                    <a:lstStyle/>
                    <a:p>
                      <a:pPr marL="0" indent="0" algn="l">
                        <a:buFont typeface="Arial" panose="020B0604020202020204" pitchFamily="34" charset="0"/>
                        <a:buNone/>
                      </a:pPr>
                      <a:r>
                        <a:rPr lang="en-GB" sz="1400" b="0">
                          <a:solidFill>
                            <a:schemeClr val="bg1"/>
                          </a:solidFill>
                          <a:latin typeface="+mn-lt"/>
                        </a:rPr>
                        <a:t>Pharmacy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60071128"/>
                  </a:ext>
                </a:extLst>
              </a:tr>
              <a:tr h="451423">
                <a:tc>
                  <a:txBody>
                    <a:bodyPr/>
                    <a:lstStyle/>
                    <a:p>
                      <a:pPr marL="0" indent="0" algn="l">
                        <a:buFont typeface="Arial" panose="020B0604020202020204" pitchFamily="34" charset="0"/>
                        <a:buNone/>
                      </a:pPr>
                      <a:r>
                        <a:rPr lang="en-GB" sz="1400" b="0">
                          <a:solidFill>
                            <a:schemeClr val="bg1"/>
                          </a:solidFill>
                          <a:latin typeface="+mn-lt"/>
                        </a:rPr>
                        <a:t>Dentistry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36920332"/>
                  </a:ext>
                </a:extLst>
              </a:tr>
              <a:tr h="451423">
                <a:tc>
                  <a:txBody>
                    <a:bodyPr/>
                    <a:lstStyle/>
                    <a:p>
                      <a:pPr marL="0" indent="0" algn="l">
                        <a:buFont typeface="Arial" panose="020B0604020202020204" pitchFamily="34" charset="0"/>
                        <a:buNone/>
                      </a:pPr>
                      <a:r>
                        <a:rPr lang="en-GB" sz="1400" b="0">
                          <a:solidFill>
                            <a:schemeClr val="bg1"/>
                          </a:solidFill>
                          <a:latin typeface="+mn-lt"/>
                        </a:rPr>
                        <a:t>Accessible information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86303014"/>
                  </a:ext>
                </a:extLst>
              </a:tr>
            </a:tbl>
          </a:graphicData>
        </a:graphic>
      </p:graphicFrame>
      <p:sp>
        <p:nvSpPr>
          <p:cNvPr id="50" name="TextBox 49">
            <a:extLst>
              <a:ext uri="{FF2B5EF4-FFF2-40B4-BE49-F238E27FC236}">
                <a16:creationId xmlns:a16="http://schemas.microsoft.com/office/drawing/2014/main" id="{B5340269-335A-7160-E1F3-A3EA66D6C6BA}"/>
              </a:ext>
              <a:ext uri="{C183D7F6-B498-43B3-948B-1728B52AA6E4}">
                <adec:decorative xmlns:adec="http://schemas.microsoft.com/office/drawing/2017/decorative" val="1"/>
              </a:ext>
            </a:extLst>
          </p:cNvPr>
          <p:cNvSpPr txBox="1"/>
          <p:nvPr/>
        </p:nvSpPr>
        <p:spPr bwMode="ltGray">
          <a:xfrm>
            <a:off x="8541701" y="387554"/>
            <a:ext cx="496931" cy="218586"/>
          </a:xfrm>
          <a:prstGeom prst="rect">
            <a:avLst/>
          </a:prstGeom>
          <a:noFill/>
        </p:spPr>
        <p:txBody>
          <a:bodyPr wrap="none" lIns="0" tIns="0" rIns="0" bIns="0" rtlCol="0">
            <a:spAutoFit/>
          </a:bodyPr>
          <a:lstStyle/>
          <a:p>
            <a:pPr>
              <a:lnSpc>
                <a:spcPct val="110000"/>
              </a:lnSpc>
              <a:spcBef>
                <a:spcPts val="2400"/>
              </a:spcBef>
              <a:buClr>
                <a:srgbClr val="5BC5F1"/>
              </a:buClr>
              <a:defRPr/>
            </a:pPr>
            <a:r>
              <a:rPr lang="en-GB" sz="1400">
                <a:solidFill>
                  <a:prstClr val="white"/>
                </a:solidFill>
              </a:rPr>
              <a:t>Menu:</a:t>
            </a:r>
          </a:p>
        </p:txBody>
      </p:sp>
      <p:cxnSp>
        <p:nvCxnSpPr>
          <p:cNvPr id="51" name="Straight Connector 50">
            <a:extLst>
              <a:ext uri="{FF2B5EF4-FFF2-40B4-BE49-F238E27FC236}">
                <a16:creationId xmlns:a16="http://schemas.microsoft.com/office/drawing/2014/main" id="{ADB9D57C-55F3-FCA7-23B1-E6DB2A1C55AF}"/>
              </a:ext>
              <a:ext uri="{C183D7F6-B498-43B3-948B-1728B52AA6E4}">
                <adec:decorative xmlns:adec="http://schemas.microsoft.com/office/drawing/2017/decorative" val="1"/>
              </a:ext>
            </a:extLst>
          </p:cNvPr>
          <p:cNvCxnSpPr>
            <a:cxnSpLocks/>
          </p:cNvCxnSpPr>
          <p:nvPr/>
        </p:nvCxnSpPr>
        <p:spPr>
          <a:xfrm>
            <a:off x="8629014" y="4969690"/>
            <a:ext cx="2448272" cy="0"/>
          </a:xfrm>
          <a:prstGeom prst="line">
            <a:avLst/>
          </a:prstGeom>
          <a:noFill/>
          <a:ln w="6350" cap="flat" cmpd="sng" algn="ctr">
            <a:solidFill>
              <a:srgbClr val="297DB1"/>
            </a:solidFill>
            <a:prstDash val="sysDot"/>
          </a:ln>
          <a:effectLst/>
        </p:spPr>
      </p:cxnSp>
      <p:cxnSp>
        <p:nvCxnSpPr>
          <p:cNvPr id="52" name="Straight Connector 51">
            <a:extLst>
              <a:ext uri="{FF2B5EF4-FFF2-40B4-BE49-F238E27FC236}">
                <a16:creationId xmlns:a16="http://schemas.microsoft.com/office/drawing/2014/main" id="{C0EB8AB0-B5A4-27AE-0DEA-04A2FF931C6E}"/>
              </a:ext>
              <a:ext uri="{C183D7F6-B498-43B3-948B-1728B52AA6E4}">
                <adec:decorative xmlns:adec="http://schemas.microsoft.com/office/drawing/2017/decorative" val="1"/>
              </a:ext>
            </a:extLst>
          </p:cNvPr>
          <p:cNvCxnSpPr>
            <a:cxnSpLocks/>
          </p:cNvCxnSpPr>
          <p:nvPr/>
        </p:nvCxnSpPr>
        <p:spPr>
          <a:xfrm>
            <a:off x="8643750" y="5887167"/>
            <a:ext cx="2448272" cy="0"/>
          </a:xfrm>
          <a:prstGeom prst="line">
            <a:avLst/>
          </a:prstGeom>
          <a:noFill/>
          <a:ln w="6350" cap="flat" cmpd="sng" algn="ctr">
            <a:solidFill>
              <a:srgbClr val="297DB1"/>
            </a:solidFill>
            <a:prstDash val="sysDot"/>
          </a:ln>
          <a:effectLst/>
        </p:spPr>
      </p:cxnSp>
      <p:sp>
        <p:nvSpPr>
          <p:cNvPr id="53" name="Rectangle 52">
            <a:hlinkClick r:id="" action="ppaction://noaction"/>
            <a:hlinkHover r:id="" action="ppaction://noaction" highlightClick="1"/>
            <a:extLst>
              <a:ext uri="{FF2B5EF4-FFF2-40B4-BE49-F238E27FC236}">
                <a16:creationId xmlns:a16="http://schemas.microsoft.com/office/drawing/2014/main" id="{E6490DD8-15A7-0F16-EB12-8E465364888E}"/>
              </a:ext>
              <a:ext uri="{C183D7F6-B498-43B3-948B-1728B52AA6E4}">
                <adec:decorative xmlns:adec="http://schemas.microsoft.com/office/drawing/2017/decorative" val="1"/>
              </a:ext>
            </a:extLst>
          </p:cNvPr>
          <p:cNvSpPr/>
          <p:nvPr/>
        </p:nvSpPr>
        <p:spPr bwMode="ltGray">
          <a:xfrm>
            <a:off x="8718517" y="5025567"/>
            <a:ext cx="417916" cy="326743"/>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lang="en-GB" sz="2000" kern="0">
                <a:solidFill>
                  <a:schemeClr val="bg1"/>
                </a:solidFill>
              </a:rPr>
              <a:t>10</a:t>
            </a:r>
            <a:endParaRPr kumimoji="0" lang="en-GB" sz="2000" b="0" i="0" u="none" strike="noStrike" kern="0" cap="none" spc="0" normalizeH="0" baseline="0" noProof="0">
              <a:ln>
                <a:noFill/>
              </a:ln>
              <a:solidFill>
                <a:schemeClr val="bg1"/>
              </a:solidFill>
              <a:effectLst/>
              <a:uLnTx/>
              <a:uFillTx/>
              <a:ea typeface="+mn-ea"/>
              <a:cs typeface="+mn-cs"/>
            </a:endParaRPr>
          </a:p>
        </p:txBody>
      </p:sp>
      <p:grpSp>
        <p:nvGrpSpPr>
          <p:cNvPr id="54" name="Group 53">
            <a:extLst>
              <a:ext uri="{FF2B5EF4-FFF2-40B4-BE49-F238E27FC236}">
                <a16:creationId xmlns:a16="http://schemas.microsoft.com/office/drawing/2014/main" id="{FCB80303-7220-BDFC-69FE-0426A183C982}"/>
              </a:ext>
              <a:ext uri="{C183D7F6-B498-43B3-948B-1728B52AA6E4}">
                <adec:decorative xmlns:adec="http://schemas.microsoft.com/office/drawing/2017/decorative" val="1"/>
              </a:ext>
            </a:extLst>
          </p:cNvPr>
          <p:cNvGrpSpPr/>
          <p:nvPr/>
        </p:nvGrpSpPr>
        <p:grpSpPr bwMode="ltGray">
          <a:xfrm>
            <a:off x="8723431" y="2621709"/>
            <a:ext cx="417916" cy="352423"/>
            <a:chOff x="5822852" y="1343018"/>
            <a:chExt cx="417916" cy="327149"/>
          </a:xfrm>
        </p:grpSpPr>
        <p:sp>
          <p:nvSpPr>
            <p:cNvPr id="55" name="Rectangle 54">
              <a:extLst>
                <a:ext uri="{FF2B5EF4-FFF2-40B4-BE49-F238E27FC236}">
                  <a16:creationId xmlns:a16="http://schemas.microsoft.com/office/drawing/2014/main" id="{F5AF3A4A-9399-E799-83CD-0C18EFDB6848}"/>
                </a:ext>
              </a:extLst>
            </p:cNvPr>
            <p:cNvSpPr/>
            <p:nvPr/>
          </p:nvSpPr>
          <p:spPr bwMode="ltGray">
            <a:xfrm>
              <a:off x="5822852" y="1343018"/>
              <a:ext cx="417916" cy="327149"/>
            </a:xfrm>
            <a:prstGeom prst="rect">
              <a:avLst/>
            </a:prstGeom>
            <a:solidFill>
              <a:sysClr val="window" lastClr="FFFFFF"/>
            </a:solidFill>
            <a:ln w="127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endParaRPr kumimoji="0" lang="en-GB" sz="2000" b="0" i="0" u="none" strike="noStrike" kern="0" cap="none" spc="0" normalizeH="0" baseline="0" noProof="0">
                <a:ln>
                  <a:noFill/>
                </a:ln>
                <a:solidFill>
                  <a:prstClr val="white"/>
                </a:solidFill>
                <a:effectLst/>
                <a:uLnTx/>
                <a:uFillTx/>
                <a:latin typeface="Segoe UI"/>
                <a:ea typeface="+mn-ea"/>
                <a:cs typeface="+mn-cs"/>
              </a:endParaRPr>
            </a:p>
          </p:txBody>
        </p:sp>
        <p:sp>
          <p:nvSpPr>
            <p:cNvPr id="56" name="Isosceles Triangle 55">
              <a:extLst>
                <a:ext uri="{FF2B5EF4-FFF2-40B4-BE49-F238E27FC236}">
                  <a16:creationId xmlns:a16="http://schemas.microsoft.com/office/drawing/2014/main" id="{71B8B5F8-E36C-FD79-A5B8-0340EF7CB301}"/>
                </a:ext>
              </a:extLst>
            </p:cNvPr>
            <p:cNvSpPr/>
            <p:nvPr/>
          </p:nvSpPr>
          <p:spPr bwMode="ltGray">
            <a:xfrm rot="5400000">
              <a:off x="5966555" y="1463881"/>
              <a:ext cx="153027" cy="96594"/>
            </a:xfrm>
            <a:prstGeom prst="triangle">
              <a:avLst/>
            </a:prstGeom>
            <a:solidFill>
              <a:srgbClr val="0071BB"/>
            </a:solidFill>
            <a:ln w="254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endParaRPr kumimoji="0" lang="en-GB" sz="2000" b="0" i="0" u="none" strike="noStrike" kern="0" cap="none" spc="0" normalizeH="0" baseline="0" noProof="0">
                <a:ln>
                  <a:noFill/>
                </a:ln>
                <a:solidFill>
                  <a:prstClr val="white"/>
                </a:solidFill>
                <a:effectLst/>
                <a:uLnTx/>
                <a:uFillTx/>
                <a:latin typeface="Segoe UI"/>
                <a:ea typeface="+mn-ea"/>
                <a:cs typeface="+mn-cs"/>
              </a:endParaRPr>
            </a:p>
          </p:txBody>
        </p:sp>
      </p:grpSp>
      <p:cxnSp>
        <p:nvCxnSpPr>
          <p:cNvPr id="57" name="Straight Connector 56">
            <a:extLst>
              <a:ext uri="{FF2B5EF4-FFF2-40B4-BE49-F238E27FC236}">
                <a16:creationId xmlns:a16="http://schemas.microsoft.com/office/drawing/2014/main" id="{77113AA2-ADB1-5A0C-B46E-86FEE52F6B44}"/>
              </a:ext>
              <a:ext uri="{C183D7F6-B498-43B3-948B-1728B52AA6E4}">
                <adec:decorative xmlns:adec="http://schemas.microsoft.com/office/drawing/2017/decorative" val="1"/>
              </a:ext>
            </a:extLst>
          </p:cNvPr>
          <p:cNvCxnSpPr>
            <a:cxnSpLocks/>
          </p:cNvCxnSpPr>
          <p:nvPr/>
        </p:nvCxnSpPr>
        <p:spPr>
          <a:xfrm>
            <a:off x="8613681" y="5414503"/>
            <a:ext cx="2448272" cy="0"/>
          </a:xfrm>
          <a:prstGeom prst="line">
            <a:avLst/>
          </a:prstGeom>
          <a:noFill/>
          <a:ln w="6350" cap="flat" cmpd="sng" algn="ctr">
            <a:solidFill>
              <a:srgbClr val="297DB1"/>
            </a:solidFill>
            <a:prstDash val="sysDot"/>
          </a:ln>
          <a:effectLst/>
        </p:spPr>
      </p:cxnSp>
      <p:sp>
        <p:nvSpPr>
          <p:cNvPr id="58" name="Rectangle 57">
            <a:hlinkClick r:id="" action="ppaction://noaction"/>
            <a:hlinkHover r:id="" action="ppaction://noaction" highlightClick="1"/>
            <a:extLst>
              <a:ext uri="{FF2B5EF4-FFF2-40B4-BE49-F238E27FC236}">
                <a16:creationId xmlns:a16="http://schemas.microsoft.com/office/drawing/2014/main" id="{0196725E-2F5F-F4EE-773D-2C56335FD954}"/>
              </a:ext>
              <a:ext uri="{C183D7F6-B498-43B3-948B-1728B52AA6E4}">
                <adec:decorative xmlns:adec="http://schemas.microsoft.com/office/drawing/2017/decorative" val="1"/>
              </a:ext>
            </a:extLst>
          </p:cNvPr>
          <p:cNvSpPr/>
          <p:nvPr/>
        </p:nvSpPr>
        <p:spPr bwMode="ltGray">
          <a:xfrm>
            <a:off x="8715903" y="4582619"/>
            <a:ext cx="417916" cy="318912"/>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9</a:t>
            </a:r>
          </a:p>
        </p:txBody>
      </p:sp>
    </p:spTree>
    <p:extLst>
      <p:ext uri="{BB962C8B-B14F-4D97-AF65-F5344CB8AC3E}">
        <p14:creationId xmlns:p14="http://schemas.microsoft.com/office/powerpoint/2010/main" val="42947066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3B2B1745-B9D4-22BC-9FCF-A9023C2FFAC6}"/>
              </a:ext>
            </a:extLst>
          </p:cNvPr>
          <p:cNvSpPr>
            <a:spLocks noGrp="1"/>
          </p:cNvSpPr>
          <p:nvPr>
            <p:ph type="title"/>
          </p:nvPr>
        </p:nvSpPr>
        <p:spPr>
          <a:xfrm>
            <a:off x="335997" y="182467"/>
            <a:ext cx="2967589" cy="1618508"/>
          </a:xfrm>
        </p:spPr>
        <p:txBody>
          <a:bodyPr/>
          <a:lstStyle/>
          <a:p>
            <a:r>
              <a:rPr lang="en-GB"/>
              <a:t>What was patients’ overall experience of  their last contact with their GP practice?</a:t>
            </a:r>
          </a:p>
        </p:txBody>
      </p:sp>
      <p:sp>
        <p:nvSpPr>
          <p:cNvPr id="5" name="Commentary">
            <a:extLst>
              <a:ext uri="{FF2B5EF4-FFF2-40B4-BE49-F238E27FC236}">
                <a16:creationId xmlns:a16="http://schemas.microsoft.com/office/drawing/2014/main" id="{C443E82C-37B8-19B2-9A16-85C463D3C16F}"/>
              </a:ext>
            </a:extLst>
          </p:cNvPr>
          <p:cNvSpPr>
            <a:spLocks noGrp="1"/>
          </p:cNvSpPr>
          <p:nvPr>
            <p:ph type="body" sz="quarter" idx="19"/>
          </p:nvPr>
        </p:nvSpPr>
        <p:spPr>
          <a:xfrm>
            <a:off x="3303588" y="180975"/>
            <a:ext cx="8549787" cy="1618508"/>
          </a:xfrm>
        </p:spPr>
        <p:txBody>
          <a:bodyPr numCol="1"/>
          <a:lstStyle/>
          <a:p>
            <a:r>
              <a:rPr lang="en-GB" dirty="0"/>
              <a:t>Seven in ten (69.6%) patients had a good</a:t>
            </a:r>
            <a:r>
              <a:rPr lang="en-GB" baseline="30000" dirty="0">
                <a:latin typeface="Segoe UI"/>
              </a:rPr>
              <a:t>1</a:t>
            </a:r>
            <a:r>
              <a:rPr lang="en-GB" dirty="0"/>
              <a:t> overall experience of contacting their GP practice the last time they tried, with 39.1% describing their experience as ‘very good’. Fewer (16.8%) said their overall experience was poor</a:t>
            </a:r>
            <a:r>
              <a:rPr lang="en-GB" sz="1200" baseline="30000" dirty="0">
                <a:latin typeface="Segoe UI"/>
              </a:rPr>
              <a:t>2</a:t>
            </a:r>
            <a:r>
              <a:rPr lang="en-GB" dirty="0"/>
              <a:t> and 13.6% said it was ‘neither good nor poor’.</a:t>
            </a:r>
          </a:p>
          <a:p>
            <a:r>
              <a:rPr lang="en-GB" dirty="0"/>
              <a:t>The proportion of patients reporting a good</a:t>
            </a:r>
            <a:r>
              <a:rPr lang="en-GB" baseline="30000" dirty="0">
                <a:latin typeface="Segoe UI"/>
              </a:rPr>
              <a:t>1</a:t>
            </a:r>
            <a:r>
              <a:rPr lang="en-GB" dirty="0"/>
              <a:t> overall experience of contacting their GP practice (69.6%) has increased by 2.3 percentage points from the 2024 survey (67.3%). </a:t>
            </a:r>
          </a:p>
        </p:txBody>
      </p:sp>
      <p:sp>
        <p:nvSpPr>
          <p:cNvPr id="6" name="Question Marker #1">
            <a:extLst>
              <a:ext uri="{FF2B5EF4-FFF2-40B4-BE49-F238E27FC236}">
                <a16:creationId xmlns:a16="http://schemas.microsoft.com/office/drawing/2014/main" id="{53653D9F-6C7C-B039-C9CB-A27C33EE3BEF}"/>
              </a:ext>
              <a:ext uri="{C183D7F6-B498-43B3-948B-1728B52AA6E4}">
                <adec:decorative xmlns:adec="http://schemas.microsoft.com/office/drawing/2017/decorative" val="1"/>
              </a:ext>
            </a:extLst>
          </p:cNvPr>
          <p:cNvSpPr/>
          <p:nvPr/>
        </p:nvSpPr>
        <p:spPr>
          <a:xfrm>
            <a:off x="333375" y="1898163"/>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Arial"/>
              <a:ea typeface="+mn-ea"/>
              <a:cs typeface="+mn-cs"/>
            </a:endParaRPr>
          </a:p>
        </p:txBody>
      </p:sp>
      <p:sp>
        <p:nvSpPr>
          <p:cNvPr id="9" name="Question Text #1">
            <a:extLst>
              <a:ext uri="{FF2B5EF4-FFF2-40B4-BE49-F238E27FC236}">
                <a16:creationId xmlns:a16="http://schemas.microsoft.com/office/drawing/2014/main" id="{95FD3EF2-1688-A664-CBE2-F0416D4E7B57}"/>
              </a:ext>
            </a:extLst>
          </p:cNvPr>
          <p:cNvSpPr txBox="1"/>
          <p:nvPr/>
        </p:nvSpPr>
        <p:spPr>
          <a:xfrm>
            <a:off x="333374" y="1808163"/>
            <a:ext cx="11523663" cy="540000"/>
          </a:xfrm>
          <a:prstGeom prst="rect">
            <a:avLst/>
          </a:prstGeom>
          <a:noFill/>
        </p:spPr>
        <p:txBody>
          <a:bodyPr wrap="square" lIns="180000" tIns="18000" rIns="0" bIns="0" rtlCol="0" anchor="ctr">
            <a:noAutofit/>
          </a:bodyPr>
          <a:lstStyle>
            <a:defPPr>
              <a:defRPr lang="fr-FR"/>
            </a:defPPr>
            <a:lvl1pPr>
              <a:lnSpc>
                <a:spcPct val="90000"/>
              </a:lnSpc>
              <a:defRPr sz="1200" b="1">
                <a:solidFill>
                  <a:srgbClr val="231F20"/>
                </a:solidFill>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200" b="1" i="0" u="none" strike="noStrike" kern="1200" cap="none" spc="0" normalizeH="0" baseline="0" noProof="0">
                <a:ln>
                  <a:noFill/>
                </a:ln>
                <a:solidFill>
                  <a:srgbClr val="231F20"/>
                </a:solidFill>
                <a:effectLst/>
                <a:uLnTx/>
                <a:uFillTx/>
                <a:latin typeface="Arial"/>
                <a:ea typeface="+mn-ea"/>
                <a:cs typeface="+mn-cs"/>
              </a:rPr>
              <a:t>Q16. Overall, how would you describe your experience of contacting your GP practice on this occasion?</a:t>
            </a:r>
          </a:p>
        </p:txBody>
      </p:sp>
      <p:graphicFrame>
        <p:nvGraphicFramePr>
          <p:cNvPr id="19" name="Doughnut Chart">
            <a:extLst>
              <a:ext uri="{FF2B5EF4-FFF2-40B4-BE49-F238E27FC236}">
                <a16:creationId xmlns:a16="http://schemas.microsoft.com/office/drawing/2014/main" id="{BD5C23D3-528E-7952-ADE9-8861EFA3559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1253326"/>
              </p:ext>
            </p:extLst>
          </p:nvPr>
        </p:nvGraphicFramePr>
        <p:xfrm>
          <a:off x="333375" y="2359276"/>
          <a:ext cx="4680000" cy="3779587"/>
        </p:xfrm>
        <a:graphic>
          <a:graphicData uri="http://schemas.openxmlformats.org/drawingml/2006/chart">
            <c:chart xmlns:c="http://schemas.openxmlformats.org/drawingml/2006/chart" xmlns:r="http://schemas.openxmlformats.org/officeDocument/2006/relationships" r:id="rId3"/>
          </a:graphicData>
        </a:graphic>
      </p:graphicFrame>
      <p:cxnSp>
        <p:nvCxnSpPr>
          <p:cNvPr id="23" name="Divider Line">
            <a:extLst>
              <a:ext uri="{FF2B5EF4-FFF2-40B4-BE49-F238E27FC236}">
                <a16:creationId xmlns:a16="http://schemas.microsoft.com/office/drawing/2014/main" id="{1AB184B9-5732-2D3A-02E9-C7E2F28938C0}"/>
              </a:ext>
              <a:ext uri="{C183D7F6-B498-43B3-948B-1728B52AA6E4}">
                <adec:decorative xmlns:adec="http://schemas.microsoft.com/office/drawing/2017/decorative" val="1"/>
              </a:ext>
            </a:extLst>
          </p:cNvPr>
          <p:cNvCxnSpPr>
            <a:cxnSpLocks/>
          </p:cNvCxnSpPr>
          <p:nvPr/>
        </p:nvCxnSpPr>
        <p:spPr>
          <a:xfrm>
            <a:off x="4883391" y="2539040"/>
            <a:ext cx="0" cy="3420000"/>
          </a:xfrm>
          <a:prstGeom prst="line">
            <a:avLst/>
          </a:prstGeom>
          <a:ln w="6350" cap="rnd">
            <a:solidFill>
              <a:srgbClr val="768692"/>
            </a:solidFill>
            <a:prstDash val="sysDot"/>
            <a:round/>
          </a:ln>
        </p:spPr>
        <p:style>
          <a:lnRef idx="1">
            <a:schemeClr val="accent1"/>
          </a:lnRef>
          <a:fillRef idx="0">
            <a:schemeClr val="accent1"/>
          </a:fillRef>
          <a:effectRef idx="0">
            <a:schemeClr val="accent1"/>
          </a:effectRef>
          <a:fontRef idx="minor">
            <a:schemeClr val="tx1"/>
          </a:fontRef>
        </p:style>
      </p:cxnSp>
      <p:sp>
        <p:nvSpPr>
          <p:cNvPr id="21" name="Base and Footnotes">
            <a:extLst>
              <a:ext uri="{FF2B5EF4-FFF2-40B4-BE49-F238E27FC236}">
                <a16:creationId xmlns:a16="http://schemas.microsoft.com/office/drawing/2014/main" id="{AFE04607-8FAA-D212-6398-041DC57EBD98}"/>
              </a:ext>
            </a:extLst>
          </p:cNvPr>
          <p:cNvSpPr>
            <a:spLocks noGrp="1"/>
          </p:cNvSpPr>
          <p:nvPr>
            <p:ph type="body" sz="quarter" idx="18"/>
          </p:nvPr>
        </p:nvSpPr>
        <p:spPr>
          <a:xfrm>
            <a:off x="333374" y="6149263"/>
            <a:ext cx="11523664" cy="159462"/>
          </a:xfrm>
        </p:spPr>
        <p:txBody>
          <a:bodyPr/>
          <a:lstStyle/>
          <a:p>
            <a:r>
              <a:rPr lang="en-GB" baseline="30000"/>
              <a:t>1</a:t>
            </a:r>
            <a:r>
              <a:rPr lang="en-GB"/>
              <a:t>Good = ‘very good’ </a:t>
            </a:r>
            <a:r>
              <a:rPr lang="en-GB" i="0">
                <a:solidFill>
                  <a:schemeClr val="tx1"/>
                </a:solidFill>
              </a:rPr>
              <a:t>and</a:t>
            </a:r>
            <a:r>
              <a:rPr lang="en-GB"/>
              <a:t> ‘fairly good’. </a:t>
            </a:r>
            <a:r>
              <a:rPr lang="en-GB" baseline="30000"/>
              <a:t>2</a:t>
            </a:r>
            <a:r>
              <a:rPr lang="en-GB"/>
              <a:t>Poor = ‘very poor’ </a:t>
            </a:r>
            <a:r>
              <a:rPr lang="en-GB" i="0">
                <a:solidFill>
                  <a:schemeClr val="tx1"/>
                </a:solidFill>
              </a:rPr>
              <a:t>and</a:t>
            </a:r>
            <a:r>
              <a:rPr lang="en-GB"/>
              <a:t> ‘fairly poor’. Base: asked of patients who have tried to contact their GP practice since being registered: 2025 (686,100), 2024 (680,060).</a:t>
            </a:r>
          </a:p>
        </p:txBody>
      </p:sp>
      <p:sp>
        <p:nvSpPr>
          <p:cNvPr id="4" name="Slide Number">
            <a:extLst>
              <a:ext uri="{FF2B5EF4-FFF2-40B4-BE49-F238E27FC236}">
                <a16:creationId xmlns:a16="http://schemas.microsoft.com/office/drawing/2014/main" id="{A70A6BA7-C1FE-1F00-F594-7D6BCCDC63B6}"/>
              </a:ext>
              <a:ext uri="{C183D7F6-B498-43B3-948B-1728B52AA6E4}">
                <adec:decorative xmlns:adec="http://schemas.microsoft.com/office/drawing/2017/decorative" val="1"/>
              </a:ext>
            </a:extLst>
          </p:cNvPr>
          <p:cNvSpPr>
            <a:spLocks noGrp="1"/>
          </p:cNvSpPr>
          <p:nvPr>
            <p:ph type="sldNum" sz="quarter" idx="4"/>
          </p:nvPr>
        </p:nvSpPr>
        <p:spPr>
          <a:xfrm>
            <a:off x="335999" y="6318000"/>
            <a:ext cx="21600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1AABEC-672F-4B68-B914-690DA978312C}" type="slidenum">
              <a:rPr kumimoji="0" lang="en-GB" sz="800" b="1" i="0" u="none" strike="noStrike" kern="1200" cap="none" spc="0" normalizeH="0" baseline="0" noProof="0" smtClean="0">
                <a:ln>
                  <a:noFill/>
                </a:ln>
                <a:solidFill>
                  <a:srgbClr val="768692"/>
                </a:solidFill>
                <a:effectLst/>
                <a:uLnTx/>
                <a:uFillTx/>
                <a:latin typeface="Arial Blac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a:t>
            </a:fld>
            <a:endParaRPr kumimoji="0" lang="en-GB" sz="800" b="1" i="0" u="none" strike="noStrike" kern="1200" cap="none" spc="0" normalizeH="0" baseline="0" noProof="0">
              <a:ln>
                <a:noFill/>
              </a:ln>
              <a:solidFill>
                <a:srgbClr val="768692"/>
              </a:solidFill>
              <a:effectLst/>
              <a:uLnTx/>
              <a:uFillTx/>
              <a:latin typeface="Arial Black"/>
              <a:ea typeface="+mn-ea"/>
              <a:cs typeface="+mn-cs"/>
            </a:endParaRPr>
          </a:p>
        </p:txBody>
      </p:sp>
      <p:pic>
        <p:nvPicPr>
          <p:cNvPr id="14" name="Graphic 1">
            <a:extLst>
              <a:ext uri="{FF2B5EF4-FFF2-40B4-BE49-F238E27FC236}">
                <a16:creationId xmlns:a16="http://schemas.microsoft.com/office/drawing/2014/main" id="{A697F3EE-A49F-F0E6-A3C5-2CAAC8387237}"/>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216175" y="3791369"/>
            <a:ext cx="914400" cy="914400"/>
          </a:xfrm>
          <a:prstGeom prst="rect">
            <a:avLst/>
          </a:prstGeom>
        </p:spPr>
      </p:pic>
      <p:grpSp>
        <p:nvGrpSpPr>
          <p:cNvPr id="11" name="Group 10">
            <a:extLst>
              <a:ext uri="{FF2B5EF4-FFF2-40B4-BE49-F238E27FC236}">
                <a16:creationId xmlns:a16="http://schemas.microsoft.com/office/drawing/2014/main" id="{81E09CFE-D8E2-4308-F00A-7F026958DE67}"/>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12" name="Freeform 110">
              <a:hlinkClick r:id="rId5" action="ppaction://hlinksldjump" tooltip="Main Menu..."/>
              <a:hlinkHover r:id="" action="ppaction://noaction" highlightClick="1"/>
              <a:extLst>
                <a:ext uri="{FF2B5EF4-FFF2-40B4-BE49-F238E27FC236}">
                  <a16:creationId xmlns:a16="http://schemas.microsoft.com/office/drawing/2014/main" id="{CF618B21-DDEF-DBB4-6FAD-74B0D64F6B92}"/>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13" name="Rectangle 12">
              <a:extLst>
                <a:ext uri="{FF2B5EF4-FFF2-40B4-BE49-F238E27FC236}">
                  <a16:creationId xmlns:a16="http://schemas.microsoft.com/office/drawing/2014/main" id="{ED93DD93-3C1F-D8F1-A863-8EC49D8BC32B}"/>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graphicFrame>
        <p:nvGraphicFramePr>
          <p:cNvPr id="3" name="Line Chart">
            <a:extLst>
              <a:ext uri="{FF2B5EF4-FFF2-40B4-BE49-F238E27FC236}">
                <a16:creationId xmlns:a16="http://schemas.microsoft.com/office/drawing/2014/main" id="{3AF7A02C-1077-6B42-B0E3-541B56BC0B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33160699"/>
              </p:ext>
            </p:extLst>
          </p:nvPr>
        </p:nvGraphicFramePr>
        <p:xfrm>
          <a:off x="5013375" y="2359512"/>
          <a:ext cx="6843663" cy="3779057"/>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4501137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oughnut Chart">
            <a:extLst>
              <a:ext uri="{FF2B5EF4-FFF2-40B4-BE49-F238E27FC236}">
                <a16:creationId xmlns:a16="http://schemas.microsoft.com/office/drawing/2014/main" id="{37770726-3550-80AD-E614-EDDF6AAAF443}"/>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3995236603"/>
              </p:ext>
            </p:extLst>
          </p:nvPr>
        </p:nvGraphicFramePr>
        <p:xfrm>
          <a:off x="333376" y="2430903"/>
          <a:ext cx="3600000" cy="2160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Doughnut Chart">
            <a:extLst>
              <a:ext uri="{FF2B5EF4-FFF2-40B4-BE49-F238E27FC236}">
                <a16:creationId xmlns:a16="http://schemas.microsoft.com/office/drawing/2014/main" id="{D120E8C9-7BB2-B3CA-1DF8-F071305ABCEB}"/>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1424343404"/>
              </p:ext>
            </p:extLst>
          </p:nvPr>
        </p:nvGraphicFramePr>
        <p:xfrm>
          <a:off x="335999" y="4033266"/>
          <a:ext cx="3600000" cy="2160000"/>
        </p:xfrm>
        <a:graphic>
          <a:graphicData uri="http://schemas.openxmlformats.org/drawingml/2006/chart">
            <c:chart xmlns:c="http://schemas.openxmlformats.org/drawingml/2006/chart" xmlns:r="http://schemas.openxmlformats.org/officeDocument/2006/relationships" r:id="rId4"/>
          </a:graphicData>
        </a:graphic>
      </p:graphicFrame>
      <p:sp>
        <p:nvSpPr>
          <p:cNvPr id="44" name="Title #1">
            <a:extLst>
              <a:ext uri="{FF2B5EF4-FFF2-40B4-BE49-F238E27FC236}">
                <a16:creationId xmlns:a16="http://schemas.microsoft.com/office/drawing/2014/main" id="{F107A4B8-539A-A06E-1EC1-4BD94169E22E}"/>
              </a:ext>
            </a:extLst>
          </p:cNvPr>
          <p:cNvSpPr>
            <a:spLocks noGrp="1"/>
          </p:cNvSpPr>
          <p:nvPr>
            <p:ph type="title"/>
          </p:nvPr>
        </p:nvSpPr>
        <p:spPr>
          <a:xfrm>
            <a:off x="336550" y="182563"/>
            <a:ext cx="3598863" cy="1573659"/>
          </a:xfrm>
          <a:noFill/>
        </p:spPr>
        <p:txBody>
          <a:bodyPr/>
          <a:lstStyle/>
          <a:p>
            <a:r>
              <a:rPr lang="en-GB"/>
              <a:t>How did overall experience of patients’ last contact with their GP practice vary between Integrated Care Systems (ICSs)? </a:t>
            </a:r>
          </a:p>
        </p:txBody>
      </p:sp>
      <p:sp>
        <p:nvSpPr>
          <p:cNvPr id="46" name="Commentary #1">
            <a:extLst>
              <a:ext uri="{FF2B5EF4-FFF2-40B4-BE49-F238E27FC236}">
                <a16:creationId xmlns:a16="http://schemas.microsoft.com/office/drawing/2014/main" id="{3A1FDA9B-E440-AC53-B64F-45CC395B8C27}"/>
              </a:ext>
            </a:extLst>
          </p:cNvPr>
          <p:cNvSpPr>
            <a:spLocks noGrp="1"/>
          </p:cNvSpPr>
          <p:nvPr>
            <p:ph type="body" sz="quarter" idx="19"/>
          </p:nvPr>
        </p:nvSpPr>
        <p:spPr>
          <a:xfrm>
            <a:off x="333375" y="1675081"/>
            <a:ext cx="3598863" cy="1068736"/>
          </a:xfrm>
        </p:spPr>
        <p:txBody>
          <a:bodyPr bIns="144000">
            <a:spAutoFit/>
          </a:bodyPr>
          <a:lstStyle/>
          <a:p>
            <a:r>
              <a:rPr lang="en-GB"/>
              <a:t>The proportion of patients who described their overall experience of their last contact with their GP practice as good</a:t>
            </a:r>
            <a:r>
              <a:rPr lang="en-GB" baseline="30000"/>
              <a:t>1</a:t>
            </a:r>
            <a:r>
              <a:rPr lang="en-GB"/>
              <a:t> varied between ICSs (ranging from 59.6% to 76.7%, a difference of 17.1 percentage points).</a:t>
            </a:r>
          </a:p>
        </p:txBody>
      </p:sp>
      <p:sp>
        <p:nvSpPr>
          <p:cNvPr id="10" name="Question Text #1">
            <a:extLst>
              <a:ext uri="{FF2B5EF4-FFF2-40B4-BE49-F238E27FC236}">
                <a16:creationId xmlns:a16="http://schemas.microsoft.com/office/drawing/2014/main" id="{6FA72164-7755-770A-8919-740D9CA9B161}"/>
              </a:ext>
            </a:extLst>
          </p:cNvPr>
          <p:cNvSpPr txBox="1"/>
          <p:nvPr/>
        </p:nvSpPr>
        <p:spPr>
          <a:xfrm>
            <a:off x="302201" y="2695309"/>
            <a:ext cx="3662413" cy="347957"/>
          </a:xfrm>
          <a:prstGeom prst="rect">
            <a:avLst/>
          </a:prstGeom>
          <a:noFill/>
        </p:spPr>
        <p:txBody>
          <a:bodyPr wrap="square" lIns="360000" tIns="36000" rIns="180000" bIns="144000" rtlCol="0" anchor="t">
            <a:spAutoFit/>
          </a:bodyPr>
          <a:lstStyle>
            <a:defPPr>
              <a:defRPr lang="fr-FR"/>
            </a:defPPr>
            <a:lvl1pPr>
              <a:lnSpc>
                <a:spcPct val="90000"/>
              </a:lnSpc>
              <a:defRPr sz="1200" b="1"/>
            </a:lvl1pPr>
          </a:lstStyle>
          <a:p>
            <a:pPr algn="ctr"/>
            <a:r>
              <a:rPr lang="en-GB" b="0">
                <a:solidFill>
                  <a:schemeClr val="bg1"/>
                </a:solidFill>
              </a:rPr>
              <a:t>ICS range - % </a:t>
            </a:r>
            <a:r>
              <a:rPr lang="en-GB">
                <a:solidFill>
                  <a:schemeClr val="bg1"/>
                </a:solidFill>
              </a:rPr>
              <a:t>Good</a:t>
            </a:r>
            <a:r>
              <a:rPr kumimoji="0" lang="en-GB" sz="1200" b="1" i="0" u="none" strike="noStrike" kern="1200" cap="none" spc="0" normalizeH="0" baseline="30000" noProof="0">
                <a:ln>
                  <a:noFill/>
                </a:ln>
                <a:solidFill>
                  <a:prstClr val="white"/>
                </a:solidFill>
                <a:effectLst/>
                <a:uLnTx/>
                <a:uFillTx/>
                <a:latin typeface="Segoe UI"/>
                <a:ea typeface="+mn-ea"/>
                <a:cs typeface="+mn-cs"/>
              </a:rPr>
              <a:t>1</a:t>
            </a:r>
            <a:endParaRPr lang="en-GB">
              <a:solidFill>
                <a:schemeClr val="bg1"/>
              </a:solidFill>
            </a:endParaRPr>
          </a:p>
        </p:txBody>
      </p:sp>
      <p:graphicFrame>
        <p:nvGraphicFramePr>
          <p:cNvPr id="15" name="Table 14">
            <a:extLst>
              <a:ext uri="{FF2B5EF4-FFF2-40B4-BE49-F238E27FC236}">
                <a16:creationId xmlns:a16="http://schemas.microsoft.com/office/drawing/2014/main" id="{21DC0029-9FA5-40A4-B88A-649B56C8CDA4}"/>
              </a:ext>
            </a:extLst>
          </p:cNvPr>
          <p:cNvGraphicFramePr>
            <a:graphicFrameLocks noGrp="1"/>
          </p:cNvGraphicFramePr>
          <p:nvPr>
            <p:extLst>
              <p:ext uri="{D42A27DB-BD31-4B8C-83A1-F6EECF244321}">
                <p14:modId xmlns:p14="http://schemas.microsoft.com/office/powerpoint/2010/main" val="647213446"/>
              </p:ext>
            </p:extLst>
          </p:nvPr>
        </p:nvGraphicFramePr>
        <p:xfrm>
          <a:off x="1597914" y="3366649"/>
          <a:ext cx="1069782" cy="640080"/>
        </p:xfrm>
        <a:graphic>
          <a:graphicData uri="http://schemas.openxmlformats.org/drawingml/2006/table">
            <a:tbl>
              <a:tblPr firstRow="1" bandRow="1"/>
              <a:tblGrid>
                <a:gridCol w="1069782">
                  <a:extLst>
                    <a:ext uri="{9D8B030D-6E8A-4147-A177-3AD203B41FA5}">
                      <a16:colId xmlns:a16="http://schemas.microsoft.com/office/drawing/2014/main" val="1452192164"/>
                    </a:ext>
                  </a:extLst>
                </a:gridCol>
              </a:tblGrid>
              <a:tr h="299511">
                <a:tc>
                  <a:txBody>
                    <a:bodyPr/>
                    <a:lstStyle>
                      <a:lvl1pPr marL="0" algn="l" defTabSz="914400" rtl="0" eaLnBrk="1" latinLnBrk="0" hangingPunct="1">
                        <a:defRPr sz="1800" b="1" kern="1200">
                          <a:solidFill>
                            <a:schemeClr val="lt1"/>
                          </a:solidFill>
                          <a:latin typeface="Segoe UI"/>
                        </a:defRPr>
                      </a:lvl1pPr>
                      <a:lvl2pPr marL="457200" algn="l" defTabSz="914400" rtl="0" eaLnBrk="1" latinLnBrk="0" hangingPunct="1">
                        <a:defRPr sz="1800" b="1" kern="1200">
                          <a:solidFill>
                            <a:schemeClr val="lt1"/>
                          </a:solidFill>
                          <a:latin typeface="Segoe UI"/>
                        </a:defRPr>
                      </a:lvl2pPr>
                      <a:lvl3pPr marL="914400" algn="l" defTabSz="914400" rtl="0" eaLnBrk="1" latinLnBrk="0" hangingPunct="1">
                        <a:defRPr sz="1800" b="1" kern="1200">
                          <a:solidFill>
                            <a:schemeClr val="lt1"/>
                          </a:solidFill>
                          <a:latin typeface="Segoe UI"/>
                        </a:defRPr>
                      </a:lvl3pPr>
                      <a:lvl4pPr marL="1371600" algn="l" defTabSz="914400" rtl="0" eaLnBrk="1" latinLnBrk="0" hangingPunct="1">
                        <a:defRPr sz="1800" b="1" kern="1200">
                          <a:solidFill>
                            <a:schemeClr val="lt1"/>
                          </a:solidFill>
                          <a:latin typeface="Segoe UI"/>
                        </a:defRPr>
                      </a:lvl4pPr>
                      <a:lvl5pPr marL="1828800" algn="l" defTabSz="914400" rtl="0" eaLnBrk="1" latinLnBrk="0" hangingPunct="1">
                        <a:defRPr sz="1800" b="1" kern="1200">
                          <a:solidFill>
                            <a:schemeClr val="lt1"/>
                          </a:solidFill>
                          <a:latin typeface="Segoe UI"/>
                        </a:defRPr>
                      </a:lvl5pPr>
                      <a:lvl6pPr marL="2286000" algn="l" defTabSz="914400" rtl="0" eaLnBrk="1" latinLnBrk="0" hangingPunct="1">
                        <a:defRPr sz="1800" b="1" kern="1200">
                          <a:solidFill>
                            <a:schemeClr val="lt1"/>
                          </a:solidFill>
                          <a:latin typeface="Segoe UI"/>
                        </a:defRPr>
                      </a:lvl6pPr>
                      <a:lvl7pPr marL="2743200" algn="l" defTabSz="914400" rtl="0" eaLnBrk="1" latinLnBrk="0" hangingPunct="1">
                        <a:defRPr sz="1800" b="1" kern="1200">
                          <a:solidFill>
                            <a:schemeClr val="lt1"/>
                          </a:solidFill>
                          <a:latin typeface="Segoe UI"/>
                        </a:defRPr>
                      </a:lvl7pPr>
                      <a:lvl8pPr marL="3200400" algn="l" defTabSz="914400" rtl="0" eaLnBrk="1" latinLnBrk="0" hangingPunct="1">
                        <a:defRPr sz="1800" b="1" kern="1200">
                          <a:solidFill>
                            <a:schemeClr val="lt1"/>
                          </a:solidFill>
                          <a:latin typeface="Segoe UI"/>
                        </a:defRPr>
                      </a:lvl8pPr>
                      <a:lvl9pPr marL="3657600" algn="l" defTabSz="914400" rtl="0" eaLnBrk="1" latinLnBrk="0" hangingPunct="1">
                        <a:defRPr sz="1800" b="1" kern="1200">
                          <a:solidFill>
                            <a:schemeClr val="lt1"/>
                          </a:solidFill>
                          <a:latin typeface="Segoe UI"/>
                        </a:defRPr>
                      </a:lvl9pPr>
                    </a:lstStyle>
                    <a:p>
                      <a:pPr algn="ctr"/>
                      <a:r>
                        <a:rPr lang="en-GB" sz="1400">
                          <a:solidFill>
                            <a:schemeClr val="bg1"/>
                          </a:solidFill>
                        </a:rPr>
                        <a:t>Lowest</a:t>
                      </a:r>
                      <a:endParaRPr lang="en-GB" sz="1200">
                        <a:solidFill>
                          <a:schemeClr val="bg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61135896"/>
                  </a:ext>
                </a:extLst>
              </a:tr>
              <a:tr h="199970">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algn="ctr"/>
                      <a:r>
                        <a:rPr lang="en-GB" sz="1600" b="1" dirty="0">
                          <a:solidFill>
                            <a:schemeClr val="bg1"/>
                          </a:solidFill>
                        </a:rPr>
                        <a:t>  59.6%</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83737760"/>
                  </a:ext>
                </a:extLst>
              </a:tr>
            </a:tbl>
          </a:graphicData>
        </a:graphic>
      </p:graphicFrame>
      <p:graphicFrame>
        <p:nvGraphicFramePr>
          <p:cNvPr id="16" name="Table 15">
            <a:extLst>
              <a:ext uri="{FF2B5EF4-FFF2-40B4-BE49-F238E27FC236}">
                <a16:creationId xmlns:a16="http://schemas.microsoft.com/office/drawing/2014/main" id="{2C9E8E52-C5E6-FF55-1AE6-A3D63FF42B99}"/>
              </a:ext>
            </a:extLst>
          </p:cNvPr>
          <p:cNvGraphicFramePr>
            <a:graphicFrameLocks noGrp="1"/>
          </p:cNvGraphicFramePr>
          <p:nvPr>
            <p:extLst>
              <p:ext uri="{D42A27DB-BD31-4B8C-83A1-F6EECF244321}">
                <p14:modId xmlns:p14="http://schemas.microsoft.com/office/powerpoint/2010/main" val="1933794499"/>
              </p:ext>
            </p:extLst>
          </p:nvPr>
        </p:nvGraphicFramePr>
        <p:xfrm>
          <a:off x="1597914" y="4993926"/>
          <a:ext cx="1069782" cy="640080"/>
        </p:xfrm>
        <a:graphic>
          <a:graphicData uri="http://schemas.openxmlformats.org/drawingml/2006/table">
            <a:tbl>
              <a:tblPr firstRow="1" bandRow="1"/>
              <a:tblGrid>
                <a:gridCol w="1069782">
                  <a:extLst>
                    <a:ext uri="{9D8B030D-6E8A-4147-A177-3AD203B41FA5}">
                      <a16:colId xmlns:a16="http://schemas.microsoft.com/office/drawing/2014/main" val="1452192164"/>
                    </a:ext>
                  </a:extLst>
                </a:gridCol>
              </a:tblGrid>
              <a:tr h="299511">
                <a:tc>
                  <a:txBody>
                    <a:bodyPr/>
                    <a:lstStyle>
                      <a:lvl1pPr marL="0" algn="l" defTabSz="914400" rtl="0" eaLnBrk="1" latinLnBrk="0" hangingPunct="1">
                        <a:defRPr sz="1800" b="1" kern="1200">
                          <a:solidFill>
                            <a:schemeClr val="lt1"/>
                          </a:solidFill>
                          <a:latin typeface="Segoe UI"/>
                        </a:defRPr>
                      </a:lvl1pPr>
                      <a:lvl2pPr marL="457200" algn="l" defTabSz="914400" rtl="0" eaLnBrk="1" latinLnBrk="0" hangingPunct="1">
                        <a:defRPr sz="1800" b="1" kern="1200">
                          <a:solidFill>
                            <a:schemeClr val="lt1"/>
                          </a:solidFill>
                          <a:latin typeface="Segoe UI"/>
                        </a:defRPr>
                      </a:lvl2pPr>
                      <a:lvl3pPr marL="914400" algn="l" defTabSz="914400" rtl="0" eaLnBrk="1" latinLnBrk="0" hangingPunct="1">
                        <a:defRPr sz="1800" b="1" kern="1200">
                          <a:solidFill>
                            <a:schemeClr val="lt1"/>
                          </a:solidFill>
                          <a:latin typeface="Segoe UI"/>
                        </a:defRPr>
                      </a:lvl3pPr>
                      <a:lvl4pPr marL="1371600" algn="l" defTabSz="914400" rtl="0" eaLnBrk="1" latinLnBrk="0" hangingPunct="1">
                        <a:defRPr sz="1800" b="1" kern="1200">
                          <a:solidFill>
                            <a:schemeClr val="lt1"/>
                          </a:solidFill>
                          <a:latin typeface="Segoe UI"/>
                        </a:defRPr>
                      </a:lvl4pPr>
                      <a:lvl5pPr marL="1828800" algn="l" defTabSz="914400" rtl="0" eaLnBrk="1" latinLnBrk="0" hangingPunct="1">
                        <a:defRPr sz="1800" b="1" kern="1200">
                          <a:solidFill>
                            <a:schemeClr val="lt1"/>
                          </a:solidFill>
                          <a:latin typeface="Segoe UI"/>
                        </a:defRPr>
                      </a:lvl5pPr>
                      <a:lvl6pPr marL="2286000" algn="l" defTabSz="914400" rtl="0" eaLnBrk="1" latinLnBrk="0" hangingPunct="1">
                        <a:defRPr sz="1800" b="1" kern="1200">
                          <a:solidFill>
                            <a:schemeClr val="lt1"/>
                          </a:solidFill>
                          <a:latin typeface="Segoe UI"/>
                        </a:defRPr>
                      </a:lvl6pPr>
                      <a:lvl7pPr marL="2743200" algn="l" defTabSz="914400" rtl="0" eaLnBrk="1" latinLnBrk="0" hangingPunct="1">
                        <a:defRPr sz="1800" b="1" kern="1200">
                          <a:solidFill>
                            <a:schemeClr val="lt1"/>
                          </a:solidFill>
                          <a:latin typeface="Segoe UI"/>
                        </a:defRPr>
                      </a:lvl7pPr>
                      <a:lvl8pPr marL="3200400" algn="l" defTabSz="914400" rtl="0" eaLnBrk="1" latinLnBrk="0" hangingPunct="1">
                        <a:defRPr sz="1800" b="1" kern="1200">
                          <a:solidFill>
                            <a:schemeClr val="lt1"/>
                          </a:solidFill>
                          <a:latin typeface="Segoe UI"/>
                        </a:defRPr>
                      </a:lvl8pPr>
                      <a:lvl9pPr marL="3657600" algn="l" defTabSz="914400" rtl="0" eaLnBrk="1" latinLnBrk="0" hangingPunct="1">
                        <a:defRPr sz="1800" b="1" kern="1200">
                          <a:solidFill>
                            <a:schemeClr val="lt1"/>
                          </a:solidFill>
                          <a:latin typeface="Segoe UI"/>
                        </a:defRPr>
                      </a:lvl9pPr>
                    </a:lstStyle>
                    <a:p>
                      <a:pPr algn="ctr"/>
                      <a:r>
                        <a:rPr lang="en-GB" sz="1400">
                          <a:solidFill>
                            <a:schemeClr val="bg1"/>
                          </a:solidFill>
                        </a:rPr>
                        <a:t>Highest</a:t>
                      </a:r>
                      <a:endParaRPr lang="en-GB" sz="1200">
                        <a:solidFill>
                          <a:schemeClr val="bg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61135896"/>
                  </a:ext>
                </a:extLst>
              </a:tr>
              <a:tr h="332789">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algn="ctr"/>
                      <a:r>
                        <a:rPr lang="en-GB" sz="1600" b="1" dirty="0">
                          <a:solidFill>
                            <a:schemeClr val="bg1"/>
                          </a:solidFill>
                        </a:rPr>
                        <a:t>  76.7%</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83737760"/>
                  </a:ext>
                </a:extLst>
              </a:tr>
            </a:tbl>
          </a:graphicData>
        </a:graphic>
      </p:graphicFrame>
      <p:sp>
        <p:nvSpPr>
          <p:cNvPr id="18" name="Base and Footnotes (Doughnut)">
            <a:extLst>
              <a:ext uri="{FF2B5EF4-FFF2-40B4-BE49-F238E27FC236}">
                <a16:creationId xmlns:a16="http://schemas.microsoft.com/office/drawing/2014/main" id="{86196B3A-20B1-4C49-C72C-D7F5FD8A3045}"/>
              </a:ext>
            </a:extLst>
          </p:cNvPr>
          <p:cNvSpPr txBox="1">
            <a:spLocks/>
          </p:cNvSpPr>
          <p:nvPr/>
        </p:nvSpPr>
        <p:spPr>
          <a:xfrm>
            <a:off x="336550" y="6149263"/>
            <a:ext cx="3595687" cy="159462"/>
          </a:xfrm>
          <a:prstGeom prst="rect">
            <a:avLst/>
          </a:prstGeom>
        </p:spPr>
        <p:txBody>
          <a:bodyPr vert="horz" wrap="square" lIns="180000" tIns="0" rIns="180000" bIns="36000" rtlCol="0" anchor="b">
            <a:spAutoFit/>
          </a:bodyPr>
          <a:lstStyle>
            <a:lvl1pPr marL="0" indent="0" algn="l" defTabSz="914400" rtl="0" eaLnBrk="1" latinLnBrk="0" hangingPunct="1">
              <a:lnSpc>
                <a:spcPct val="100000"/>
              </a:lnSpc>
              <a:spcBef>
                <a:spcPts val="0"/>
              </a:spcBef>
              <a:spcAft>
                <a:spcPts val="600"/>
              </a:spcAft>
              <a:buSzPct val="50000"/>
              <a:buFont typeface="HelveticaNeueLT Std Lt Cn" panose="020B0406020202030204" pitchFamily="34" charset="0"/>
              <a:buNone/>
              <a:defRPr lang="en-GB" sz="800" b="0" i="1" kern="1200" dirty="0">
                <a:solidFill>
                  <a:srgbClr val="231F20"/>
                </a:solidFill>
                <a:latin typeface="+mn-lt"/>
                <a:ea typeface="+mn-ea"/>
                <a:cs typeface="+mn-cs"/>
              </a:defRPr>
            </a:lvl1pPr>
            <a:lvl2pPr marL="180975" indent="-180975" algn="l" defTabSz="914400" rtl="0" eaLnBrk="1" latinLnBrk="0" hangingPunct="1">
              <a:lnSpc>
                <a:spcPct val="100000"/>
              </a:lnSpc>
              <a:spcBef>
                <a:spcPts val="0"/>
              </a:spcBef>
              <a:spcAft>
                <a:spcPts val="600"/>
              </a:spcAft>
              <a:buSzPct val="80000"/>
              <a:buFont typeface="Segoe UI" panose="020B0502040204020203" pitchFamily="34" charset="0"/>
              <a:buChar char="●"/>
              <a:defRPr sz="1200" kern="1200">
                <a:solidFill>
                  <a:srgbClr val="231F20"/>
                </a:solidFill>
                <a:latin typeface="+mn-lt"/>
                <a:ea typeface="+mn-ea"/>
                <a:cs typeface="+mn-cs"/>
              </a:defRPr>
            </a:lvl2pPr>
            <a:lvl3pPr marL="360363" indent="-179388" algn="l" defTabSz="914400" rtl="0" eaLnBrk="1" latinLnBrk="0" hangingPunct="1">
              <a:lnSpc>
                <a:spcPct val="100000"/>
              </a:lnSpc>
              <a:spcBef>
                <a:spcPts val="0"/>
              </a:spcBef>
              <a:spcAft>
                <a:spcPts val="600"/>
              </a:spcAft>
              <a:buFont typeface="Arial" panose="020B0604020202020204" pitchFamily="34" charset="0"/>
              <a:buChar char="‒"/>
              <a:defRPr sz="1200" kern="1200">
                <a:solidFill>
                  <a:srgbClr val="231F20"/>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i="0" baseline="30000">
                <a:solidFill>
                  <a:schemeClr val="bg1"/>
                </a:solidFill>
              </a:rPr>
              <a:t>1</a:t>
            </a:r>
            <a:r>
              <a:rPr lang="en-GB" i="0">
                <a:solidFill>
                  <a:schemeClr val="bg1"/>
                </a:solidFill>
              </a:rPr>
              <a:t>Good = ‘very good’ and ‘fairly good’</a:t>
            </a:r>
          </a:p>
        </p:txBody>
      </p:sp>
      <p:sp>
        <p:nvSpPr>
          <p:cNvPr id="2" name="Title #2">
            <a:extLst>
              <a:ext uri="{FF2B5EF4-FFF2-40B4-BE49-F238E27FC236}">
                <a16:creationId xmlns:a16="http://schemas.microsoft.com/office/drawing/2014/main" id="{778F1E40-FFB3-B53D-B8B6-EBEA864319BE}"/>
              </a:ext>
            </a:extLst>
          </p:cNvPr>
          <p:cNvSpPr txBox="1">
            <a:spLocks/>
          </p:cNvSpPr>
          <p:nvPr/>
        </p:nvSpPr>
        <p:spPr>
          <a:xfrm>
            <a:off x="4295774" y="182563"/>
            <a:ext cx="7559675" cy="576463"/>
          </a:xfrm>
          <a:prstGeom prst="rect">
            <a:avLst/>
          </a:prstGeom>
          <a:noFill/>
        </p:spPr>
        <p:txBody>
          <a:bodyPr vert="horz" wrap="square" lIns="180000" tIns="180000" rIns="180000" bIns="144000" rtlCol="0" anchor="t">
            <a:spAutoFit/>
          </a:bodyPr>
          <a:lstStyle>
            <a:lvl1pPr algn="l" defTabSz="914400" rtl="0" eaLnBrk="1" latinLnBrk="0" hangingPunct="1">
              <a:lnSpc>
                <a:spcPct val="90000"/>
              </a:lnSpc>
              <a:spcBef>
                <a:spcPct val="0"/>
              </a:spcBef>
              <a:buNone/>
              <a:defRPr lang="en-GB" sz="1800" b="1" kern="1200" cap="none" spc="0" baseline="0" dirty="0">
                <a:solidFill>
                  <a:schemeClr val="bg1"/>
                </a:solidFill>
                <a:latin typeface="+mn-lt"/>
                <a:ea typeface="+mj-ea"/>
                <a:cs typeface="+mj-cs"/>
              </a:defRPr>
            </a:lvl1pPr>
          </a:lstStyle>
          <a:p>
            <a:r>
              <a:rPr lang="en-GB">
                <a:solidFill>
                  <a:srgbClr val="231F20"/>
                </a:solidFill>
              </a:rPr>
              <a:t>Overall experience of last contact with GP practice</a:t>
            </a:r>
          </a:p>
        </p:txBody>
      </p:sp>
      <p:pic>
        <p:nvPicPr>
          <p:cNvPr id="11" name="Picture 10" descr="Heat map of ICSs showing percentage of patients who described their overall experience of their last contact as  good  (Q16). Ranging from 59.6% to 76.7%.">
            <a:extLst>
              <a:ext uri="{FF2B5EF4-FFF2-40B4-BE49-F238E27FC236}">
                <a16:creationId xmlns:a16="http://schemas.microsoft.com/office/drawing/2014/main" id="{0E889796-0D8F-C05E-65A1-072E631BE004}"/>
              </a:ext>
              <a:ext uri="{C183D7F6-B498-43B3-948B-1728B52AA6E4}">
                <adec:decorative xmlns:adec="http://schemas.microsoft.com/office/drawing/2017/decorative" val="0"/>
              </a:ext>
            </a:extLst>
          </p:cNvPr>
          <p:cNvPicPr>
            <a:picLocks noChangeAspect="1"/>
          </p:cNvPicPr>
          <p:nvPr/>
        </p:nvPicPr>
        <p:blipFill>
          <a:blip r:embed="rId5">
            <a:extLst>
              <a:ext uri="{28A0092B-C50C-407E-A947-70E740481C1C}">
                <a14:useLocalDpi xmlns:a14="http://schemas.microsoft.com/office/drawing/2010/main" val="0"/>
              </a:ext>
            </a:extLst>
          </a:blip>
          <a:srcRect l="9186" t="10995" r="11756" b="16437"/>
          <a:stretch/>
        </p:blipFill>
        <p:spPr>
          <a:xfrm>
            <a:off x="5987845" y="693440"/>
            <a:ext cx="3834581" cy="4976729"/>
          </a:xfrm>
          <a:prstGeom prst="rect">
            <a:avLst/>
          </a:prstGeom>
        </p:spPr>
      </p:pic>
      <p:sp>
        <p:nvSpPr>
          <p:cNvPr id="27" name="Question Text #2">
            <a:extLst>
              <a:ext uri="{FF2B5EF4-FFF2-40B4-BE49-F238E27FC236}">
                <a16:creationId xmlns:a16="http://schemas.microsoft.com/office/drawing/2014/main" id="{C5F29AE1-484E-792F-4342-483A9C3F5538}"/>
              </a:ext>
            </a:extLst>
          </p:cNvPr>
          <p:cNvSpPr txBox="1"/>
          <p:nvPr/>
        </p:nvSpPr>
        <p:spPr>
          <a:xfrm>
            <a:off x="4295775" y="759026"/>
            <a:ext cx="7562850" cy="360000"/>
          </a:xfrm>
          <a:prstGeom prst="rect">
            <a:avLst/>
          </a:prstGeom>
          <a:noFill/>
        </p:spPr>
        <p:txBody>
          <a:bodyPr wrap="square" lIns="360000" tIns="18000" rIns="0" bIns="0" rtlCol="0" anchor="ctr">
            <a:noAutofit/>
          </a:bodyPr>
          <a:lstStyle>
            <a:defPPr>
              <a:defRPr lang="fr-FR"/>
            </a:defPPr>
            <a:lvl1pPr>
              <a:lnSpc>
                <a:spcPct val="90000"/>
              </a:lnSpc>
              <a:defRPr sz="1200" b="1">
                <a:solidFill>
                  <a:srgbClr val="231F20"/>
                </a:solidFill>
              </a:defRPr>
            </a:lvl1pPr>
          </a:lstStyle>
          <a:p>
            <a:r>
              <a:rPr lang="en-GB" dirty="0"/>
              <a:t>Q16. Overall, how would you describe your experience of contacting your GP practice on this occasion?</a:t>
            </a:r>
          </a:p>
        </p:txBody>
      </p:sp>
      <p:sp>
        <p:nvSpPr>
          <p:cNvPr id="8" name="Base and Footnotes (Line)">
            <a:extLst>
              <a:ext uri="{FF2B5EF4-FFF2-40B4-BE49-F238E27FC236}">
                <a16:creationId xmlns:a16="http://schemas.microsoft.com/office/drawing/2014/main" id="{233A5E8A-0D0C-D180-4DF5-D6D93CD328B5}"/>
              </a:ext>
            </a:extLst>
          </p:cNvPr>
          <p:cNvSpPr>
            <a:spLocks noGrp="1"/>
          </p:cNvSpPr>
          <p:nvPr>
            <p:ph type="body" sz="quarter" idx="18"/>
          </p:nvPr>
        </p:nvSpPr>
        <p:spPr>
          <a:xfrm>
            <a:off x="4295774" y="6026152"/>
            <a:ext cx="7561263" cy="282573"/>
          </a:xfrm>
        </p:spPr>
        <p:txBody>
          <a:bodyPr/>
          <a:lstStyle/>
          <a:p>
            <a:r>
              <a:rPr lang="en-GB" i="0"/>
              <a:t>ICSs are divided into five equal sized groups based on their results; each group represents 20% of the ICSs. Base: asked of patients who have tried to contact their GP practice since being registered: 2025 (686,100).</a:t>
            </a:r>
          </a:p>
        </p:txBody>
      </p:sp>
      <p:sp>
        <p:nvSpPr>
          <p:cNvPr id="42" name="Slide Number">
            <a:extLst>
              <a:ext uri="{FF2B5EF4-FFF2-40B4-BE49-F238E27FC236}">
                <a16:creationId xmlns:a16="http://schemas.microsoft.com/office/drawing/2014/main" id="{E5F4554F-69F8-AA29-6977-371055DC47B9}"/>
              </a:ext>
              <a:ext uri="{C183D7F6-B498-43B3-948B-1728B52AA6E4}">
                <adec:decorative xmlns:adec="http://schemas.microsoft.com/office/drawing/2017/decorative" val="1"/>
              </a:ext>
            </a:extLst>
          </p:cNvPr>
          <p:cNvSpPr>
            <a:spLocks noGrp="1"/>
          </p:cNvSpPr>
          <p:nvPr>
            <p:ph type="sldNum" sz="quarter" idx="4"/>
          </p:nvPr>
        </p:nvSpPr>
        <p:spPr>
          <a:xfrm>
            <a:off x="335999" y="6318000"/>
            <a:ext cx="216000" cy="360000"/>
          </a:xfrm>
        </p:spPr>
        <p:txBody>
          <a:bodyPr/>
          <a:lstStyle/>
          <a:p>
            <a:fld id="{D61AABEC-672F-4B68-B914-690DA978312C}" type="slidenum">
              <a:rPr lang="en-GB" smtClean="0"/>
              <a:pPr/>
              <a:t>26</a:t>
            </a:fld>
            <a:endParaRPr lang="en-GB"/>
          </a:p>
        </p:txBody>
      </p:sp>
      <p:pic>
        <p:nvPicPr>
          <p:cNvPr id="19" name="Picture 18">
            <a:extLst>
              <a:ext uri="{FF2B5EF4-FFF2-40B4-BE49-F238E27FC236}">
                <a16:creationId xmlns:a16="http://schemas.microsoft.com/office/drawing/2014/main" id="{A18591A2-D7FE-98C8-E6C0-25F5F9204867}"/>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rcRect r="38442"/>
          <a:stretch/>
        </p:blipFill>
        <p:spPr>
          <a:xfrm>
            <a:off x="4483706" y="1234385"/>
            <a:ext cx="2172733" cy="1704442"/>
          </a:xfrm>
          <a:prstGeom prst="rect">
            <a:avLst/>
          </a:prstGeom>
        </p:spPr>
      </p:pic>
      <p:grpSp>
        <p:nvGrpSpPr>
          <p:cNvPr id="12" name="Group 11">
            <a:extLst>
              <a:ext uri="{FF2B5EF4-FFF2-40B4-BE49-F238E27FC236}">
                <a16:creationId xmlns:a16="http://schemas.microsoft.com/office/drawing/2014/main" id="{B9D3FAC2-A5E3-3E34-761B-35A8E0F1AAE7}"/>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13" name="Freeform 110">
              <a:hlinkClick r:id="rId7" action="ppaction://hlinksldjump" tooltip="Main Menu..."/>
              <a:hlinkHover r:id="" action="ppaction://noaction" highlightClick="1"/>
              <a:extLst>
                <a:ext uri="{FF2B5EF4-FFF2-40B4-BE49-F238E27FC236}">
                  <a16:creationId xmlns:a16="http://schemas.microsoft.com/office/drawing/2014/main" id="{B355EE97-035F-47BC-9AE9-4699016874DD}"/>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14" name="Rectangle 13">
              <a:extLst>
                <a:ext uri="{FF2B5EF4-FFF2-40B4-BE49-F238E27FC236}">
                  <a16:creationId xmlns:a16="http://schemas.microsoft.com/office/drawing/2014/main" id="{4AD920D8-7BB7-8011-5042-05B63DF13F7B}"/>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sp>
        <p:nvSpPr>
          <p:cNvPr id="26" name="Question Marker #2">
            <a:extLst>
              <a:ext uri="{FF2B5EF4-FFF2-40B4-BE49-F238E27FC236}">
                <a16:creationId xmlns:a16="http://schemas.microsoft.com/office/drawing/2014/main" id="{0D207A00-92E1-A10D-7AD7-6B7D4D75B5F5}"/>
              </a:ext>
              <a:ext uri="{C183D7F6-B498-43B3-948B-1728B52AA6E4}">
                <adec:decorative xmlns:adec="http://schemas.microsoft.com/office/drawing/2017/decorative" val="1"/>
              </a:ext>
            </a:extLst>
          </p:cNvPr>
          <p:cNvSpPr/>
          <p:nvPr/>
        </p:nvSpPr>
        <p:spPr>
          <a:xfrm>
            <a:off x="4485546" y="759026"/>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rgbClr val="231F20"/>
              </a:solidFill>
            </a:endParaRPr>
          </a:p>
        </p:txBody>
      </p:sp>
    </p:spTree>
    <p:extLst>
      <p:ext uri="{BB962C8B-B14F-4D97-AF65-F5344CB8AC3E}">
        <p14:creationId xmlns:p14="http://schemas.microsoft.com/office/powerpoint/2010/main" val="16054503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FEA3E2B1-D6A6-DD19-A8A4-BFDAEB45EA04}"/>
              </a:ext>
            </a:extLst>
          </p:cNvPr>
          <p:cNvSpPr>
            <a:spLocks noGrp="1"/>
          </p:cNvSpPr>
          <p:nvPr>
            <p:ph type="title"/>
          </p:nvPr>
        </p:nvSpPr>
        <p:spPr>
          <a:xfrm>
            <a:off x="335998" y="182467"/>
            <a:ext cx="3599415" cy="825762"/>
          </a:xfrm>
        </p:spPr>
        <p:txBody>
          <a:bodyPr/>
          <a:lstStyle/>
          <a:p>
            <a:r>
              <a:rPr lang="en-GB"/>
              <a:t>When did patients last try to contact their GP practice?</a:t>
            </a:r>
          </a:p>
        </p:txBody>
      </p:sp>
      <p:sp>
        <p:nvSpPr>
          <p:cNvPr id="4" name="Commentary">
            <a:extLst>
              <a:ext uri="{FF2B5EF4-FFF2-40B4-BE49-F238E27FC236}">
                <a16:creationId xmlns:a16="http://schemas.microsoft.com/office/drawing/2014/main" id="{423EDC38-9CF4-BA9C-E0A3-D773442DA44D}"/>
              </a:ext>
            </a:extLst>
          </p:cNvPr>
          <p:cNvSpPr>
            <a:spLocks noGrp="1"/>
          </p:cNvSpPr>
          <p:nvPr>
            <p:ph type="body" sz="quarter" idx="19"/>
          </p:nvPr>
        </p:nvSpPr>
        <p:spPr>
          <a:xfrm>
            <a:off x="333375" y="1084850"/>
            <a:ext cx="3598863" cy="4500000"/>
          </a:xfrm>
        </p:spPr>
        <p:txBody>
          <a:bodyPr/>
          <a:lstStyle/>
          <a:p>
            <a:r>
              <a:rPr lang="en-GB" dirty="0"/>
              <a:t>Almost two thirds (65.1%) said they last tried to contact their GP practice for themselves or someone else in the 3 months before taking part in the 2025 survey. This is similar to the 2024 survey (65.5%) </a:t>
            </a:r>
          </a:p>
          <a:p>
            <a:r>
              <a:rPr lang="en-GB" dirty="0"/>
              <a:t>Three percent (3.0%) said they had not contacted their GP practice since being registered (2.8% in 2024).</a:t>
            </a:r>
          </a:p>
        </p:txBody>
      </p:sp>
      <p:sp>
        <p:nvSpPr>
          <p:cNvPr id="7" name="Question Marker #2">
            <a:extLst>
              <a:ext uri="{FF2B5EF4-FFF2-40B4-BE49-F238E27FC236}">
                <a16:creationId xmlns:a16="http://schemas.microsoft.com/office/drawing/2014/main" id="{12CBB66E-0823-7E4F-CC0A-F5070C8837BD}"/>
              </a:ext>
              <a:ext uri="{C183D7F6-B498-43B3-948B-1728B52AA6E4}">
                <adec:decorative xmlns:adec="http://schemas.microsoft.com/office/drawing/2017/decorative" val="1"/>
              </a:ext>
            </a:extLst>
          </p:cNvPr>
          <p:cNvSpPr/>
          <p:nvPr/>
        </p:nvSpPr>
        <p:spPr>
          <a:xfrm>
            <a:off x="4485546" y="398930"/>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rgbClr val="231F20"/>
              </a:solidFill>
            </a:endParaRPr>
          </a:p>
        </p:txBody>
      </p:sp>
      <p:sp>
        <p:nvSpPr>
          <p:cNvPr id="8" name="Question Text #2">
            <a:extLst>
              <a:ext uri="{FF2B5EF4-FFF2-40B4-BE49-F238E27FC236}">
                <a16:creationId xmlns:a16="http://schemas.microsoft.com/office/drawing/2014/main" id="{02795E02-D951-9DD7-71B7-F6949F4D8DED}"/>
              </a:ext>
            </a:extLst>
          </p:cNvPr>
          <p:cNvSpPr txBox="1"/>
          <p:nvPr/>
        </p:nvSpPr>
        <p:spPr>
          <a:xfrm>
            <a:off x="4295775" y="308930"/>
            <a:ext cx="7559674" cy="540000"/>
          </a:xfrm>
          <a:prstGeom prst="rect">
            <a:avLst/>
          </a:prstGeom>
          <a:noFill/>
        </p:spPr>
        <p:txBody>
          <a:bodyPr wrap="square" lIns="360000" tIns="18000" rIns="0" bIns="0" rtlCol="0" anchor="ctr">
            <a:noAutofit/>
          </a:bodyPr>
          <a:lstStyle>
            <a:defPPr>
              <a:defRPr lang="fr-FR"/>
            </a:defPPr>
            <a:lvl1pPr>
              <a:lnSpc>
                <a:spcPct val="90000"/>
              </a:lnSpc>
              <a:defRPr sz="1200" b="1">
                <a:solidFill>
                  <a:srgbClr val="231F20"/>
                </a:solidFill>
              </a:defRPr>
            </a:lvl1pPr>
          </a:lstStyle>
          <a:p>
            <a:r>
              <a:rPr lang="en-GB"/>
              <a:t>Q8. When did you last try to contact your GP practice for yourself or someone else?</a:t>
            </a:r>
            <a:endParaRPr lang="en-GB" b="0"/>
          </a:p>
        </p:txBody>
      </p:sp>
      <p:graphicFrame>
        <p:nvGraphicFramePr>
          <p:cNvPr id="11" name="Line Chart">
            <a:extLst>
              <a:ext uri="{FF2B5EF4-FFF2-40B4-BE49-F238E27FC236}">
                <a16:creationId xmlns:a16="http://schemas.microsoft.com/office/drawing/2014/main" id="{C6D687C1-0432-B289-907C-1C6E1637435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75482735"/>
              </p:ext>
            </p:extLst>
          </p:nvPr>
        </p:nvGraphicFramePr>
        <p:xfrm>
          <a:off x="4292598" y="929137"/>
          <a:ext cx="7559674" cy="5040000"/>
        </p:xfrm>
        <a:graphic>
          <a:graphicData uri="http://schemas.openxmlformats.org/drawingml/2006/chart">
            <c:chart xmlns:c="http://schemas.openxmlformats.org/drawingml/2006/chart" xmlns:r="http://schemas.openxmlformats.org/officeDocument/2006/relationships" r:id="rId3"/>
          </a:graphicData>
        </a:graphic>
      </p:graphicFrame>
      <p:sp>
        <p:nvSpPr>
          <p:cNvPr id="5" name="Base and Footnotes">
            <a:extLst>
              <a:ext uri="{FF2B5EF4-FFF2-40B4-BE49-F238E27FC236}">
                <a16:creationId xmlns:a16="http://schemas.microsoft.com/office/drawing/2014/main" id="{882AC0E1-A6DA-9A93-2142-10ED78CFB7DB}"/>
              </a:ext>
            </a:extLst>
          </p:cNvPr>
          <p:cNvSpPr>
            <a:spLocks noGrp="1"/>
          </p:cNvSpPr>
          <p:nvPr>
            <p:ph type="body" sz="quarter" idx="18"/>
          </p:nvPr>
        </p:nvSpPr>
        <p:spPr>
          <a:xfrm>
            <a:off x="4295774" y="6149263"/>
            <a:ext cx="7561263" cy="159462"/>
          </a:xfrm>
        </p:spPr>
        <p:txBody>
          <a:bodyPr/>
          <a:lstStyle/>
          <a:p>
            <a:r>
              <a:rPr lang="en-GB" i="0"/>
              <a:t>Base: </a:t>
            </a:r>
            <a:r>
              <a:rPr lang="en-GB"/>
              <a:t>a</a:t>
            </a:r>
            <a:r>
              <a:rPr lang="en-GB" i="0"/>
              <a:t>sked of all patients: 2025 (700,602), 2024 (694,979).</a:t>
            </a:r>
          </a:p>
        </p:txBody>
      </p:sp>
      <p:sp>
        <p:nvSpPr>
          <p:cNvPr id="3" name="Slide Number">
            <a:extLst>
              <a:ext uri="{FF2B5EF4-FFF2-40B4-BE49-F238E27FC236}">
                <a16:creationId xmlns:a16="http://schemas.microsoft.com/office/drawing/2014/main" id="{2ADF413E-BCE3-9AFA-BA1A-3EA83634FA85}"/>
              </a:ext>
              <a:ext uri="{C183D7F6-B498-43B3-948B-1728B52AA6E4}">
                <adec:decorative xmlns:adec="http://schemas.microsoft.com/office/drawing/2017/decorative" val="1"/>
              </a:ext>
            </a:extLst>
          </p:cNvPr>
          <p:cNvSpPr>
            <a:spLocks noGrp="1"/>
          </p:cNvSpPr>
          <p:nvPr>
            <p:ph type="sldNum" sz="quarter" idx="4"/>
          </p:nvPr>
        </p:nvSpPr>
        <p:spPr/>
        <p:txBody>
          <a:bodyPr/>
          <a:lstStyle/>
          <a:p>
            <a:fld id="{D61AABEC-672F-4B68-B914-690DA978312C}" type="slidenum">
              <a:rPr lang="en-GB" smtClean="0"/>
              <a:pPr/>
              <a:t>27</a:t>
            </a:fld>
            <a:endParaRPr lang="en-GB"/>
          </a:p>
        </p:txBody>
      </p:sp>
      <p:grpSp>
        <p:nvGrpSpPr>
          <p:cNvPr id="6" name="Group 5">
            <a:extLst>
              <a:ext uri="{FF2B5EF4-FFF2-40B4-BE49-F238E27FC236}">
                <a16:creationId xmlns:a16="http://schemas.microsoft.com/office/drawing/2014/main" id="{4CDE5F2C-81A8-35A6-12AE-4F5A1878E992}"/>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9" name="Freeform 110">
              <a:hlinkClick r:id="rId4" action="ppaction://hlinksldjump" tooltip="Main Menu..."/>
              <a:hlinkHover r:id="" action="ppaction://noaction" highlightClick="1"/>
              <a:extLst>
                <a:ext uri="{FF2B5EF4-FFF2-40B4-BE49-F238E27FC236}">
                  <a16:creationId xmlns:a16="http://schemas.microsoft.com/office/drawing/2014/main" id="{37A81450-F4B9-350B-55CC-4DE38164566E}"/>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10" name="Rectangle 9">
              <a:extLst>
                <a:ext uri="{FF2B5EF4-FFF2-40B4-BE49-F238E27FC236}">
                  <a16:creationId xmlns:a16="http://schemas.microsoft.com/office/drawing/2014/main" id="{8A435C3C-FA9C-A177-C21C-E8D7874640F4}"/>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spTree>
    <p:extLst>
      <p:ext uri="{BB962C8B-B14F-4D97-AF65-F5344CB8AC3E}">
        <p14:creationId xmlns:p14="http://schemas.microsoft.com/office/powerpoint/2010/main" val="3018646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FEA3E2B1-D6A6-DD19-A8A4-BFDAEB45EA04}"/>
              </a:ext>
            </a:extLst>
          </p:cNvPr>
          <p:cNvSpPr>
            <a:spLocks noGrp="1"/>
          </p:cNvSpPr>
          <p:nvPr>
            <p:ph type="title"/>
          </p:nvPr>
        </p:nvSpPr>
        <p:spPr>
          <a:xfrm>
            <a:off x="335998" y="182467"/>
            <a:ext cx="3599415" cy="1075061"/>
          </a:xfrm>
        </p:spPr>
        <p:txBody>
          <a:bodyPr/>
          <a:lstStyle/>
          <a:p>
            <a:r>
              <a:rPr lang="en-GB"/>
              <a:t>What was patients' main reason for trying to contact their GP practice?</a:t>
            </a:r>
          </a:p>
        </p:txBody>
      </p:sp>
      <p:sp>
        <p:nvSpPr>
          <p:cNvPr id="4" name="Commentary">
            <a:extLst>
              <a:ext uri="{FF2B5EF4-FFF2-40B4-BE49-F238E27FC236}">
                <a16:creationId xmlns:a16="http://schemas.microsoft.com/office/drawing/2014/main" id="{423EDC38-9CF4-BA9C-E0A3-D773442DA44D}"/>
              </a:ext>
            </a:extLst>
          </p:cNvPr>
          <p:cNvSpPr>
            <a:spLocks noGrp="1"/>
          </p:cNvSpPr>
          <p:nvPr>
            <p:ph type="body" sz="quarter" idx="19"/>
          </p:nvPr>
        </p:nvSpPr>
        <p:spPr>
          <a:xfrm>
            <a:off x="333375" y="1459383"/>
            <a:ext cx="3598863" cy="4500000"/>
          </a:xfrm>
        </p:spPr>
        <p:txBody>
          <a:bodyPr/>
          <a:lstStyle/>
          <a:p>
            <a:r>
              <a:rPr lang="en-GB"/>
              <a:t>Overall, almost two thirds (64.6%) said their main reason for trying to contact their GP practice was to get advice or treatment from a healthcare professional for a health issue, this included 39.1% for a new health issue and 25.5% for an existing one.</a:t>
            </a:r>
          </a:p>
          <a:p>
            <a:r>
              <a:rPr lang="en-GB"/>
              <a:t>One in eight (12.3%) contacted their practice because they wanted to get a prescription.</a:t>
            </a:r>
          </a:p>
          <a:p>
            <a:r>
              <a:rPr lang="en-GB"/>
              <a:t>Fewer mentioned other reasons for contacting their practice, but these included: getting test results (5.6%); discussing a referral for specialist care (3.8%), getting help with a fit note or any other medical evidence (2.0%), making an administrative request (1.3%) or registering with the practice as a new patient (0.5%). </a:t>
            </a:r>
          </a:p>
          <a:p>
            <a:r>
              <a:rPr lang="en-GB"/>
              <a:t>One in ten (9.9%) said they contacted their practice because they wanted to do something else.</a:t>
            </a:r>
          </a:p>
        </p:txBody>
      </p:sp>
      <p:sp>
        <p:nvSpPr>
          <p:cNvPr id="7" name="Question Marker #2">
            <a:extLst>
              <a:ext uri="{FF2B5EF4-FFF2-40B4-BE49-F238E27FC236}">
                <a16:creationId xmlns:a16="http://schemas.microsoft.com/office/drawing/2014/main" id="{12CBB66E-0823-7E4F-CC0A-F5070C8837BD}"/>
              </a:ext>
              <a:ext uri="{C183D7F6-B498-43B3-948B-1728B52AA6E4}">
                <adec:decorative xmlns:adec="http://schemas.microsoft.com/office/drawing/2017/decorative" val="1"/>
              </a:ext>
            </a:extLst>
          </p:cNvPr>
          <p:cNvSpPr/>
          <p:nvPr/>
        </p:nvSpPr>
        <p:spPr>
          <a:xfrm>
            <a:off x="4485546" y="398930"/>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rgbClr val="231F20"/>
              </a:solidFill>
            </a:endParaRPr>
          </a:p>
        </p:txBody>
      </p:sp>
      <p:sp>
        <p:nvSpPr>
          <p:cNvPr id="8" name="Question Text #2">
            <a:extLst>
              <a:ext uri="{FF2B5EF4-FFF2-40B4-BE49-F238E27FC236}">
                <a16:creationId xmlns:a16="http://schemas.microsoft.com/office/drawing/2014/main" id="{02795E02-D951-9DD7-71B7-F6949F4D8DED}"/>
              </a:ext>
            </a:extLst>
          </p:cNvPr>
          <p:cNvSpPr txBox="1"/>
          <p:nvPr/>
        </p:nvSpPr>
        <p:spPr>
          <a:xfrm>
            <a:off x="4295775" y="308930"/>
            <a:ext cx="7559674" cy="540000"/>
          </a:xfrm>
          <a:prstGeom prst="rect">
            <a:avLst/>
          </a:prstGeom>
          <a:noFill/>
        </p:spPr>
        <p:txBody>
          <a:bodyPr wrap="square" lIns="360000" tIns="18000" rIns="0" bIns="0" rtlCol="0" anchor="ctr">
            <a:noAutofit/>
          </a:bodyPr>
          <a:lstStyle>
            <a:defPPr>
              <a:defRPr lang="fr-FR"/>
            </a:defPPr>
            <a:lvl1pPr>
              <a:lnSpc>
                <a:spcPct val="90000"/>
              </a:lnSpc>
              <a:defRPr sz="1200" b="1">
                <a:solidFill>
                  <a:srgbClr val="231F20"/>
                </a:solidFill>
              </a:defRPr>
            </a:lvl1pPr>
          </a:lstStyle>
          <a:p>
            <a:r>
              <a:rPr lang="en-GB"/>
              <a:t>Q9. On that occasion, what was your main reason for trying to contact your GP practice?</a:t>
            </a:r>
            <a:endParaRPr lang="en-GB" b="0"/>
          </a:p>
        </p:txBody>
      </p:sp>
      <p:graphicFrame>
        <p:nvGraphicFramePr>
          <p:cNvPr id="11" name="Line Chart">
            <a:extLst>
              <a:ext uri="{FF2B5EF4-FFF2-40B4-BE49-F238E27FC236}">
                <a16:creationId xmlns:a16="http://schemas.microsoft.com/office/drawing/2014/main" id="{C6D687C1-0432-B289-907C-1C6E1637435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45127968"/>
              </p:ext>
            </p:extLst>
          </p:nvPr>
        </p:nvGraphicFramePr>
        <p:xfrm>
          <a:off x="4292598" y="718630"/>
          <a:ext cx="7559674" cy="5390333"/>
        </p:xfrm>
        <a:graphic>
          <a:graphicData uri="http://schemas.openxmlformats.org/drawingml/2006/chart">
            <c:chart xmlns:c="http://schemas.openxmlformats.org/drawingml/2006/chart" xmlns:r="http://schemas.openxmlformats.org/officeDocument/2006/relationships" r:id="rId3"/>
          </a:graphicData>
        </a:graphic>
      </p:graphicFrame>
      <p:sp>
        <p:nvSpPr>
          <p:cNvPr id="5" name="Base and Footnotes">
            <a:extLst>
              <a:ext uri="{FF2B5EF4-FFF2-40B4-BE49-F238E27FC236}">
                <a16:creationId xmlns:a16="http://schemas.microsoft.com/office/drawing/2014/main" id="{882AC0E1-A6DA-9A93-2142-10ED78CFB7DB}"/>
              </a:ext>
            </a:extLst>
          </p:cNvPr>
          <p:cNvSpPr>
            <a:spLocks noGrp="1"/>
          </p:cNvSpPr>
          <p:nvPr>
            <p:ph type="body" sz="quarter" idx="18"/>
          </p:nvPr>
        </p:nvSpPr>
        <p:spPr>
          <a:xfrm>
            <a:off x="4295774" y="6149263"/>
            <a:ext cx="7561263" cy="159462"/>
          </a:xfrm>
        </p:spPr>
        <p:txBody>
          <a:bodyPr/>
          <a:lstStyle/>
          <a:p>
            <a:r>
              <a:rPr lang="en-GB" i="0"/>
              <a:t>Base: a</a:t>
            </a:r>
            <a:r>
              <a:rPr lang="en-GB"/>
              <a:t>sked of patients who have tried to contact their GP practice since being registered</a:t>
            </a:r>
            <a:r>
              <a:rPr lang="en-GB" i="0"/>
              <a:t>: 2025 (674,461).</a:t>
            </a:r>
            <a:r>
              <a:rPr lang="en-GB" i="0">
                <a:highlight>
                  <a:srgbClr val="FF0000"/>
                </a:highlight>
              </a:rPr>
              <a:t> </a:t>
            </a:r>
            <a:endParaRPr lang="en-GB" i="0"/>
          </a:p>
        </p:txBody>
      </p:sp>
      <p:sp>
        <p:nvSpPr>
          <p:cNvPr id="3" name="Slide Number">
            <a:extLst>
              <a:ext uri="{FF2B5EF4-FFF2-40B4-BE49-F238E27FC236}">
                <a16:creationId xmlns:a16="http://schemas.microsoft.com/office/drawing/2014/main" id="{2ADF413E-BCE3-9AFA-BA1A-3EA83634FA85}"/>
              </a:ext>
              <a:ext uri="{C183D7F6-B498-43B3-948B-1728B52AA6E4}">
                <adec:decorative xmlns:adec="http://schemas.microsoft.com/office/drawing/2017/decorative" val="1"/>
              </a:ext>
            </a:extLst>
          </p:cNvPr>
          <p:cNvSpPr>
            <a:spLocks noGrp="1"/>
          </p:cNvSpPr>
          <p:nvPr>
            <p:ph type="sldNum" sz="quarter" idx="4"/>
          </p:nvPr>
        </p:nvSpPr>
        <p:spPr/>
        <p:txBody>
          <a:bodyPr/>
          <a:lstStyle/>
          <a:p>
            <a:fld id="{D61AABEC-672F-4B68-B914-690DA978312C}" type="slidenum">
              <a:rPr lang="en-GB" smtClean="0"/>
              <a:pPr/>
              <a:t>28</a:t>
            </a:fld>
            <a:endParaRPr lang="en-GB"/>
          </a:p>
        </p:txBody>
      </p:sp>
      <p:grpSp>
        <p:nvGrpSpPr>
          <p:cNvPr id="9" name="Group 8">
            <a:extLst>
              <a:ext uri="{FF2B5EF4-FFF2-40B4-BE49-F238E27FC236}">
                <a16:creationId xmlns:a16="http://schemas.microsoft.com/office/drawing/2014/main" id="{723E0880-7030-659E-F492-51943BD743F6}"/>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10" name="Freeform 110">
              <a:hlinkClick r:id="rId4" action="ppaction://hlinksldjump" tooltip="Main Menu..."/>
              <a:hlinkHover r:id="" action="ppaction://noaction" highlightClick="1"/>
              <a:extLst>
                <a:ext uri="{FF2B5EF4-FFF2-40B4-BE49-F238E27FC236}">
                  <a16:creationId xmlns:a16="http://schemas.microsoft.com/office/drawing/2014/main" id="{A33822A1-60FF-159A-D443-1B5D8DB2CEBB}"/>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15" name="Rectangle 14">
              <a:extLst>
                <a:ext uri="{FF2B5EF4-FFF2-40B4-BE49-F238E27FC236}">
                  <a16:creationId xmlns:a16="http://schemas.microsoft.com/office/drawing/2014/main" id="{B108C3CA-B895-D564-26BF-E72345C2DE13}"/>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spTree>
    <p:extLst>
      <p:ext uri="{BB962C8B-B14F-4D97-AF65-F5344CB8AC3E}">
        <p14:creationId xmlns:p14="http://schemas.microsoft.com/office/powerpoint/2010/main" val="15732572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FEA3E2B1-D6A6-DD19-A8A4-BFDAEB45EA04}"/>
              </a:ext>
            </a:extLst>
          </p:cNvPr>
          <p:cNvSpPr>
            <a:spLocks noGrp="1"/>
          </p:cNvSpPr>
          <p:nvPr>
            <p:ph type="title"/>
          </p:nvPr>
        </p:nvSpPr>
        <p:spPr>
          <a:xfrm>
            <a:off x="335998" y="182467"/>
            <a:ext cx="3599415" cy="825762"/>
          </a:xfrm>
        </p:spPr>
        <p:txBody>
          <a:bodyPr/>
          <a:lstStyle/>
          <a:p>
            <a:r>
              <a:rPr lang="en-GB"/>
              <a:t>How did patients last try to contact their GP practice?</a:t>
            </a:r>
          </a:p>
        </p:txBody>
      </p:sp>
      <p:sp>
        <p:nvSpPr>
          <p:cNvPr id="4" name="Commentary">
            <a:extLst>
              <a:ext uri="{FF2B5EF4-FFF2-40B4-BE49-F238E27FC236}">
                <a16:creationId xmlns:a16="http://schemas.microsoft.com/office/drawing/2014/main" id="{423EDC38-9CF4-BA9C-E0A3-D773442DA44D}"/>
              </a:ext>
            </a:extLst>
          </p:cNvPr>
          <p:cNvSpPr>
            <a:spLocks noGrp="1"/>
          </p:cNvSpPr>
          <p:nvPr>
            <p:ph type="body" sz="quarter" idx="19"/>
          </p:nvPr>
        </p:nvSpPr>
        <p:spPr>
          <a:xfrm>
            <a:off x="333375" y="1160152"/>
            <a:ext cx="3598863" cy="4500000"/>
          </a:xfrm>
        </p:spPr>
        <p:txBody>
          <a:bodyPr/>
          <a:lstStyle/>
          <a:p>
            <a:r>
              <a:rPr lang="en-GB" dirty="0"/>
              <a:t>Among those who tried to contact their GP practice since being registered, three in five (61.8%) said they phoned the practice. </a:t>
            </a:r>
          </a:p>
          <a:p>
            <a:r>
              <a:rPr lang="en-GB" dirty="0"/>
              <a:t>One in seven (14.3%) said they last tried to contact their GP practice by visiting in person, and 14.2% had tried to contact them online, using the practice website.</a:t>
            </a:r>
          </a:p>
          <a:p>
            <a:r>
              <a:rPr lang="en-GB" dirty="0"/>
              <a:t>Fewer tried to contact their GP practice using the NHS App (6.1%) or another website or app (2.1%), and 1.5% said they last tried in another way. </a:t>
            </a:r>
          </a:p>
          <a:p>
            <a:r>
              <a:rPr lang="en-GB" dirty="0"/>
              <a:t>Compared with the 2024 survey, fewer had used the phone to last contact their practice (a 6.0 percentage point decrease), and more had used online methods, including the practice website (+3.1 percentage points) and the NHS App (+2.2 percentage points). </a:t>
            </a:r>
          </a:p>
        </p:txBody>
      </p:sp>
      <p:sp>
        <p:nvSpPr>
          <p:cNvPr id="7" name="Question Marker #2">
            <a:extLst>
              <a:ext uri="{FF2B5EF4-FFF2-40B4-BE49-F238E27FC236}">
                <a16:creationId xmlns:a16="http://schemas.microsoft.com/office/drawing/2014/main" id="{12CBB66E-0823-7E4F-CC0A-F5070C8837BD}"/>
              </a:ext>
              <a:ext uri="{C183D7F6-B498-43B3-948B-1728B52AA6E4}">
                <adec:decorative xmlns:adec="http://schemas.microsoft.com/office/drawing/2017/decorative" val="1"/>
              </a:ext>
            </a:extLst>
          </p:cNvPr>
          <p:cNvSpPr/>
          <p:nvPr/>
        </p:nvSpPr>
        <p:spPr>
          <a:xfrm>
            <a:off x="4485546" y="398930"/>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rgbClr val="231F20"/>
              </a:solidFill>
            </a:endParaRPr>
          </a:p>
        </p:txBody>
      </p:sp>
      <p:sp>
        <p:nvSpPr>
          <p:cNvPr id="8" name="Question Text #2">
            <a:extLst>
              <a:ext uri="{FF2B5EF4-FFF2-40B4-BE49-F238E27FC236}">
                <a16:creationId xmlns:a16="http://schemas.microsoft.com/office/drawing/2014/main" id="{02795E02-D951-9DD7-71B7-F6949F4D8DED}"/>
              </a:ext>
            </a:extLst>
          </p:cNvPr>
          <p:cNvSpPr txBox="1"/>
          <p:nvPr/>
        </p:nvSpPr>
        <p:spPr>
          <a:xfrm>
            <a:off x="4295775" y="308930"/>
            <a:ext cx="7559674" cy="540000"/>
          </a:xfrm>
          <a:prstGeom prst="rect">
            <a:avLst/>
          </a:prstGeom>
          <a:noFill/>
        </p:spPr>
        <p:txBody>
          <a:bodyPr wrap="square" lIns="360000" tIns="18000" rIns="0" bIns="0" rtlCol="0" anchor="ctr">
            <a:noAutofit/>
          </a:bodyPr>
          <a:lstStyle>
            <a:defPPr>
              <a:defRPr lang="fr-FR"/>
            </a:defPPr>
            <a:lvl1pPr>
              <a:lnSpc>
                <a:spcPct val="90000"/>
              </a:lnSpc>
              <a:defRPr sz="1200" b="1">
                <a:solidFill>
                  <a:srgbClr val="231F20"/>
                </a:solidFill>
              </a:defRPr>
            </a:lvl1pPr>
          </a:lstStyle>
          <a:p>
            <a:r>
              <a:rPr lang="en-GB"/>
              <a:t>Q10. Still thinking about the last time you contacted your GP practice, how did you try to contact them?</a:t>
            </a:r>
            <a:endParaRPr lang="en-GB" b="0"/>
          </a:p>
        </p:txBody>
      </p:sp>
      <p:graphicFrame>
        <p:nvGraphicFramePr>
          <p:cNvPr id="11" name="Line Chart">
            <a:extLst>
              <a:ext uri="{FF2B5EF4-FFF2-40B4-BE49-F238E27FC236}">
                <a16:creationId xmlns:a16="http://schemas.microsoft.com/office/drawing/2014/main" id="{C6D687C1-0432-B289-907C-1C6E1637435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37577292"/>
              </p:ext>
            </p:extLst>
          </p:nvPr>
        </p:nvGraphicFramePr>
        <p:xfrm>
          <a:off x="4292598" y="929137"/>
          <a:ext cx="7559674" cy="5040000"/>
        </p:xfrm>
        <a:graphic>
          <a:graphicData uri="http://schemas.openxmlformats.org/drawingml/2006/chart">
            <c:chart xmlns:c="http://schemas.openxmlformats.org/drawingml/2006/chart" xmlns:r="http://schemas.openxmlformats.org/officeDocument/2006/relationships" r:id="rId3"/>
          </a:graphicData>
        </a:graphic>
      </p:graphicFrame>
      <p:sp>
        <p:nvSpPr>
          <p:cNvPr id="5" name="Base and Footnotes">
            <a:extLst>
              <a:ext uri="{FF2B5EF4-FFF2-40B4-BE49-F238E27FC236}">
                <a16:creationId xmlns:a16="http://schemas.microsoft.com/office/drawing/2014/main" id="{882AC0E1-A6DA-9A93-2142-10ED78CFB7DB}"/>
              </a:ext>
            </a:extLst>
          </p:cNvPr>
          <p:cNvSpPr>
            <a:spLocks noGrp="1"/>
          </p:cNvSpPr>
          <p:nvPr>
            <p:ph type="body" sz="quarter" idx="18"/>
          </p:nvPr>
        </p:nvSpPr>
        <p:spPr>
          <a:xfrm>
            <a:off x="4295774" y="6149263"/>
            <a:ext cx="7561263" cy="159462"/>
          </a:xfrm>
        </p:spPr>
        <p:txBody>
          <a:bodyPr/>
          <a:lstStyle/>
          <a:p>
            <a:r>
              <a:rPr lang="en-GB" i="0"/>
              <a:t>Base: a</a:t>
            </a:r>
            <a:r>
              <a:rPr lang="en-GB"/>
              <a:t>sked of patients who have tried to contact their GP practice since being registered</a:t>
            </a:r>
            <a:r>
              <a:rPr lang="en-GB" i="0"/>
              <a:t>: 2025 (683,277), 2024 (675,534).</a:t>
            </a:r>
          </a:p>
        </p:txBody>
      </p:sp>
      <p:sp>
        <p:nvSpPr>
          <p:cNvPr id="3" name="Slide Number">
            <a:extLst>
              <a:ext uri="{FF2B5EF4-FFF2-40B4-BE49-F238E27FC236}">
                <a16:creationId xmlns:a16="http://schemas.microsoft.com/office/drawing/2014/main" id="{2ADF413E-BCE3-9AFA-BA1A-3EA83634FA85}"/>
              </a:ext>
              <a:ext uri="{C183D7F6-B498-43B3-948B-1728B52AA6E4}">
                <adec:decorative xmlns:adec="http://schemas.microsoft.com/office/drawing/2017/decorative" val="1"/>
              </a:ext>
            </a:extLst>
          </p:cNvPr>
          <p:cNvSpPr>
            <a:spLocks noGrp="1"/>
          </p:cNvSpPr>
          <p:nvPr>
            <p:ph type="sldNum" sz="quarter" idx="4"/>
          </p:nvPr>
        </p:nvSpPr>
        <p:spPr/>
        <p:txBody>
          <a:bodyPr/>
          <a:lstStyle/>
          <a:p>
            <a:fld id="{D61AABEC-672F-4B68-B914-690DA978312C}" type="slidenum">
              <a:rPr lang="en-GB" smtClean="0"/>
              <a:pPr/>
              <a:t>29</a:t>
            </a:fld>
            <a:endParaRPr lang="en-GB"/>
          </a:p>
        </p:txBody>
      </p:sp>
      <p:grpSp>
        <p:nvGrpSpPr>
          <p:cNvPr id="6" name="Group 5">
            <a:extLst>
              <a:ext uri="{FF2B5EF4-FFF2-40B4-BE49-F238E27FC236}">
                <a16:creationId xmlns:a16="http://schemas.microsoft.com/office/drawing/2014/main" id="{50E0F356-5596-B60F-F2E3-92C14B4AC3FC}"/>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9" name="Freeform 110">
              <a:hlinkClick r:id="rId4" action="ppaction://hlinksldjump" tooltip="Main Menu..."/>
              <a:hlinkHover r:id="" action="ppaction://noaction" highlightClick="1"/>
              <a:extLst>
                <a:ext uri="{FF2B5EF4-FFF2-40B4-BE49-F238E27FC236}">
                  <a16:creationId xmlns:a16="http://schemas.microsoft.com/office/drawing/2014/main" id="{1F28EF9A-EC23-D208-1D9B-A67FD6BD7A8C}"/>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10" name="Rectangle 9">
              <a:extLst>
                <a:ext uri="{FF2B5EF4-FFF2-40B4-BE49-F238E27FC236}">
                  <a16:creationId xmlns:a16="http://schemas.microsoft.com/office/drawing/2014/main" id="{04FB09BA-F6C9-3E07-204B-1CA61F6EE44E}"/>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spTree>
    <p:extLst>
      <p:ext uri="{BB962C8B-B14F-4D97-AF65-F5344CB8AC3E}">
        <p14:creationId xmlns:p14="http://schemas.microsoft.com/office/powerpoint/2010/main" val="4140765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TextBox 64">
            <a:extLst>
              <a:ext uri="{FF2B5EF4-FFF2-40B4-BE49-F238E27FC236}">
                <a16:creationId xmlns:a16="http://schemas.microsoft.com/office/drawing/2014/main" id="{91A6029E-B6D9-AD11-7B14-56BC46627BD6}"/>
              </a:ext>
            </a:extLst>
          </p:cNvPr>
          <p:cNvSpPr txBox="1"/>
          <p:nvPr/>
        </p:nvSpPr>
        <p:spPr bwMode="white">
          <a:xfrm>
            <a:off x="517971" y="1085463"/>
            <a:ext cx="1017907" cy="2152769"/>
          </a:xfrm>
          <a:prstGeom prst="rect">
            <a:avLst/>
          </a:prstGeom>
          <a:noFill/>
        </p:spPr>
        <p:txBody>
          <a:bodyPr wrap="none" lIns="0" tIns="0" rIns="0" bIns="0" rtlCol="0">
            <a:spAutoFit/>
          </a:bodyPr>
          <a:lstStyle/>
          <a:p>
            <a:pPr>
              <a:lnSpc>
                <a:spcPct val="110000"/>
              </a:lnSpc>
              <a:spcBef>
                <a:spcPts val="2400"/>
              </a:spcBef>
              <a:buClr>
                <a:srgbClr val="5BC5F1"/>
              </a:buClr>
              <a:defRPr/>
            </a:pPr>
            <a:r>
              <a:rPr lang="en-GB" sz="13800" b="1">
                <a:solidFill>
                  <a:prstClr val="white"/>
                </a:solidFill>
              </a:rPr>
              <a:t>1</a:t>
            </a:r>
          </a:p>
        </p:txBody>
      </p:sp>
      <p:sp>
        <p:nvSpPr>
          <p:cNvPr id="64" name="Text Placeholder 2">
            <a:extLst>
              <a:ext uri="{FF2B5EF4-FFF2-40B4-BE49-F238E27FC236}">
                <a16:creationId xmlns:a16="http://schemas.microsoft.com/office/drawing/2014/main" id="{4E2EE3B8-EA4A-54EA-66B2-B7E438A076E7}"/>
              </a:ext>
            </a:extLst>
          </p:cNvPr>
          <p:cNvSpPr txBox="1">
            <a:spLocks noGrp="1"/>
          </p:cNvSpPr>
          <p:nvPr>
            <p:ph type="title" idx="4294967295"/>
          </p:nvPr>
        </p:nvSpPr>
        <p:spPr bwMode="gray">
          <a:xfrm>
            <a:off x="505272" y="3315017"/>
            <a:ext cx="4896544" cy="230425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marL="273050" indent="-273050" algn="l" defTabSz="914400" rtl="0" eaLnBrk="1" latinLnBrk="0" hangingPunct="1">
              <a:lnSpc>
                <a:spcPct val="110000"/>
              </a:lnSpc>
              <a:spcBef>
                <a:spcPts val="600"/>
              </a:spcBef>
              <a:spcAft>
                <a:spcPts val="600"/>
              </a:spcAft>
              <a:buClr>
                <a:schemeClr val="bg2"/>
              </a:buClr>
              <a:buFont typeface="Wingdings" panose="05000000000000000000" pitchFamily="2" charset="2"/>
              <a:buChar char="§"/>
              <a:defRPr sz="2800" kern="1200">
                <a:solidFill>
                  <a:schemeClr val="tx1"/>
                </a:solidFill>
                <a:latin typeface="+mn-lt"/>
                <a:ea typeface="+mn-ea"/>
                <a:cs typeface="+mn-cs"/>
              </a:defRPr>
            </a:lvl1pPr>
            <a:lvl2pPr marL="742950" indent="-285750" algn="l" defTabSz="914400" rtl="0" eaLnBrk="1" latinLnBrk="0" hangingPunct="1">
              <a:lnSpc>
                <a:spcPct val="110000"/>
              </a:lnSpc>
              <a:spcBef>
                <a:spcPts val="600"/>
              </a:spcBef>
              <a:spcAft>
                <a:spcPts val="600"/>
              </a:spcAft>
              <a:buClr>
                <a:schemeClr val="bg2"/>
              </a:buClr>
              <a:buFont typeface="Geomanist Light" pitchFamily="50"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600"/>
              </a:spcBef>
              <a:spcAft>
                <a:spcPts val="600"/>
              </a:spcAft>
              <a:buClr>
                <a:schemeClr val="bg2"/>
              </a:buClr>
              <a:buFont typeface="Geomanist Light" pitchFamily="50"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600"/>
              </a:spcBef>
              <a:spcAft>
                <a:spcPts val="600"/>
              </a:spcAft>
              <a:buClr>
                <a:schemeClr val="bg2"/>
              </a:buClr>
              <a:buFont typeface="Geomanist Light" pitchFamily="50"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600"/>
              </a:spcBef>
              <a:spcAft>
                <a:spcPts val="600"/>
              </a:spcAft>
              <a:buClr>
                <a:schemeClr val="bg2"/>
              </a:buClr>
              <a:buFont typeface="Geomanist Light" pitchFamily="50"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
                <a:srgbClr val="5BC5F1"/>
              </a:buClr>
              <a:buSzTx/>
              <a:buFont typeface="Wingdings" panose="05000000000000000000" pitchFamily="2" charset="2"/>
              <a:buNone/>
              <a:tabLst/>
              <a:defRPr/>
            </a:pPr>
            <a:r>
              <a:rPr kumimoji="0" lang="en-GB" sz="5800" b="1" i="0" u="none" strike="noStrike" kern="1200" cap="none" spc="0" normalizeH="0" baseline="0" noProof="0" dirty="0">
                <a:ln>
                  <a:noFill/>
                </a:ln>
                <a:solidFill>
                  <a:sysClr val="window" lastClr="FFFFFF"/>
                </a:solidFill>
                <a:effectLst/>
                <a:uLnTx/>
                <a:uFillTx/>
                <a:latin typeface="+mn-lt"/>
                <a:ea typeface="+mn-ea"/>
                <a:cs typeface="+mn-cs"/>
              </a:rPr>
              <a:t>About the survey</a:t>
            </a:r>
          </a:p>
        </p:txBody>
      </p:sp>
      <p:cxnSp>
        <p:nvCxnSpPr>
          <p:cNvPr id="68" name="Straight Connector 67">
            <a:extLst>
              <a:ext uri="{FF2B5EF4-FFF2-40B4-BE49-F238E27FC236}">
                <a16:creationId xmlns:a16="http://schemas.microsoft.com/office/drawing/2014/main" id="{EC4BC9A9-5B72-708E-4B42-7A79B8646452}"/>
              </a:ext>
              <a:ext uri="{C183D7F6-B498-43B3-948B-1728B52AA6E4}">
                <adec:decorative xmlns:adec="http://schemas.microsoft.com/office/drawing/2017/decorative" val="1"/>
              </a:ext>
            </a:extLst>
          </p:cNvPr>
          <p:cNvCxnSpPr>
            <a:cxnSpLocks/>
          </p:cNvCxnSpPr>
          <p:nvPr/>
        </p:nvCxnSpPr>
        <p:spPr bwMode="white">
          <a:xfrm>
            <a:off x="505272" y="3179289"/>
            <a:ext cx="7194392" cy="0"/>
          </a:xfrm>
          <a:prstGeom prst="line">
            <a:avLst/>
          </a:prstGeom>
          <a:noFill/>
          <a:ln w="12700" cap="flat" cmpd="sng" algn="ctr">
            <a:solidFill>
              <a:schemeClr val="bg1"/>
            </a:solidFill>
            <a:prstDash val="solid"/>
          </a:ln>
          <a:effectLst/>
        </p:spPr>
      </p:cxnSp>
      <p:sp>
        <p:nvSpPr>
          <p:cNvPr id="70" name="Rectangle 69">
            <a:extLst>
              <a:ext uri="{FF2B5EF4-FFF2-40B4-BE49-F238E27FC236}">
                <a16:creationId xmlns:a16="http://schemas.microsoft.com/office/drawing/2014/main" id="{F9FC47A5-84D4-D746-D4F2-330A0982E413}"/>
              </a:ext>
              <a:ext uri="{C183D7F6-B498-43B3-948B-1728B52AA6E4}">
                <adec:decorative xmlns:adec="http://schemas.microsoft.com/office/drawing/2017/decorative" val="1"/>
              </a:ext>
            </a:extLst>
          </p:cNvPr>
          <p:cNvSpPr/>
          <p:nvPr/>
        </p:nvSpPr>
        <p:spPr>
          <a:xfrm>
            <a:off x="10095719" y="5851828"/>
            <a:ext cx="1082348" cy="307777"/>
          </a:xfrm>
          <a:prstGeom prst="rect">
            <a:avLst/>
          </a:prstGeom>
        </p:spPr>
        <p:txBody>
          <a:bodyPr wrap="none">
            <a:spAutoFit/>
          </a:bodyPr>
          <a:lstStyle/>
          <a:p>
            <a:pPr algn="r">
              <a:defRPr/>
            </a:pPr>
            <a:r>
              <a:rPr lang="en-GB" sz="1400">
                <a:solidFill>
                  <a:prstClr val="white"/>
                </a:solidFill>
              </a:rPr>
              <a:t>Main menu</a:t>
            </a:r>
          </a:p>
        </p:txBody>
      </p:sp>
      <p:cxnSp>
        <p:nvCxnSpPr>
          <p:cNvPr id="4" name="Straight Connector 3">
            <a:extLst>
              <a:ext uri="{FF2B5EF4-FFF2-40B4-BE49-F238E27FC236}">
                <a16:creationId xmlns:a16="http://schemas.microsoft.com/office/drawing/2014/main" id="{195F8707-CE21-2367-C470-FB8CCE75EB92}"/>
              </a:ext>
              <a:ext uri="{C183D7F6-B498-43B3-948B-1728B52AA6E4}">
                <adec:decorative xmlns:adec="http://schemas.microsoft.com/office/drawing/2017/decorative" val="1"/>
              </a:ext>
            </a:extLst>
          </p:cNvPr>
          <p:cNvCxnSpPr/>
          <p:nvPr/>
        </p:nvCxnSpPr>
        <p:spPr>
          <a:xfrm>
            <a:off x="8687374" y="6238300"/>
            <a:ext cx="2448272" cy="0"/>
          </a:xfrm>
          <a:prstGeom prst="line">
            <a:avLst/>
          </a:prstGeom>
          <a:noFill/>
          <a:ln w="6350" cap="flat" cmpd="sng" algn="ctr">
            <a:solidFill>
              <a:srgbClr val="297DB1"/>
            </a:solidFill>
            <a:prstDash val="sysDot"/>
          </a:ln>
          <a:effectLst/>
        </p:spPr>
      </p:cxnSp>
      <p:sp>
        <p:nvSpPr>
          <p:cNvPr id="29" name="Rectangle 28">
            <a:hlinkClick r:id="" action="ppaction://noaction"/>
            <a:hlinkHover r:id="" action="ppaction://noaction" highlightClick="1"/>
            <a:extLst>
              <a:ext uri="{FF2B5EF4-FFF2-40B4-BE49-F238E27FC236}">
                <a16:creationId xmlns:a16="http://schemas.microsoft.com/office/drawing/2014/main" id="{99A9D947-86E7-0129-5F63-36F94EDA024A}"/>
              </a:ext>
              <a:ext uri="{C183D7F6-B498-43B3-948B-1728B52AA6E4}">
                <adec:decorative xmlns:adec="http://schemas.microsoft.com/office/drawing/2017/decorative" val="1"/>
              </a:ext>
            </a:extLst>
          </p:cNvPr>
          <p:cNvSpPr/>
          <p:nvPr/>
        </p:nvSpPr>
        <p:spPr bwMode="ltGray">
          <a:xfrm>
            <a:off x="8715903" y="3602198"/>
            <a:ext cx="417916" cy="294402"/>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7</a:t>
            </a:r>
          </a:p>
        </p:txBody>
      </p:sp>
      <p:sp>
        <p:nvSpPr>
          <p:cNvPr id="30" name="Freeform 18">
            <a:hlinkClick r:id="rId2" action="ppaction://hlinksldjump"/>
            <a:hlinkHover r:id="" action="ppaction://noaction" highlightClick="1"/>
            <a:extLst>
              <a:ext uri="{FF2B5EF4-FFF2-40B4-BE49-F238E27FC236}">
                <a16:creationId xmlns:a16="http://schemas.microsoft.com/office/drawing/2014/main" id="{D161055B-CF63-4A96-B3A1-8444E0BA6340}"/>
              </a:ext>
              <a:ext uri="{C183D7F6-B498-43B3-948B-1728B52AA6E4}">
                <adec:decorative xmlns:adec="http://schemas.microsoft.com/office/drawing/2017/decorative" val="1"/>
              </a:ext>
            </a:extLst>
          </p:cNvPr>
          <p:cNvSpPr/>
          <p:nvPr/>
        </p:nvSpPr>
        <p:spPr bwMode="gray">
          <a:xfrm>
            <a:off x="11317769" y="5836154"/>
            <a:ext cx="274648" cy="297711"/>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ysClr val="window" lastClr="FFFFFF"/>
          </a:solidFill>
          <a:ln w="254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endParaRPr kumimoji="0" lang="en-GB" sz="2000" b="0" i="0" u="none" strike="noStrike" kern="0" cap="none" spc="0" normalizeH="0" baseline="0" noProof="0">
              <a:ln>
                <a:noFill/>
              </a:ln>
              <a:solidFill>
                <a:srgbClr val="005C9A"/>
              </a:solidFill>
              <a:effectLst/>
              <a:uLnTx/>
              <a:uFillTx/>
              <a:latin typeface="Segoe UI"/>
              <a:ea typeface="+mn-ea"/>
              <a:cs typeface="+mn-cs"/>
            </a:endParaRPr>
          </a:p>
        </p:txBody>
      </p:sp>
      <p:sp>
        <p:nvSpPr>
          <p:cNvPr id="32" name="Isosceles Triangle 31">
            <a:extLst>
              <a:ext uri="{FF2B5EF4-FFF2-40B4-BE49-F238E27FC236}">
                <a16:creationId xmlns:a16="http://schemas.microsoft.com/office/drawing/2014/main" id="{B49CE4B2-9F7D-BC6F-83A0-946CDC980C0F}"/>
              </a:ext>
              <a:ext uri="{C183D7F6-B498-43B3-948B-1728B52AA6E4}">
                <adec:decorative xmlns:adec="http://schemas.microsoft.com/office/drawing/2017/decorative" val="1"/>
              </a:ext>
            </a:extLst>
          </p:cNvPr>
          <p:cNvSpPr/>
          <p:nvPr/>
        </p:nvSpPr>
        <p:spPr bwMode="gray">
          <a:xfrm rot="5400000">
            <a:off x="11149850" y="5957419"/>
            <a:ext cx="153027" cy="96594"/>
          </a:xfrm>
          <a:prstGeom prst="triangle">
            <a:avLst/>
          </a:prstGeom>
          <a:solidFill>
            <a:srgbClr val="99C7EB"/>
          </a:solidFill>
          <a:ln w="254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endParaRPr kumimoji="0" lang="en-GB" sz="2000" b="0" i="0" u="none" strike="noStrike" kern="0" cap="none" spc="0" normalizeH="0" baseline="0" noProof="0">
              <a:ln>
                <a:noFill/>
              </a:ln>
              <a:solidFill>
                <a:prstClr val="white"/>
              </a:solidFill>
              <a:effectLst/>
              <a:uLnTx/>
              <a:uFillTx/>
              <a:latin typeface="Segoe UI"/>
              <a:ea typeface="+mn-ea"/>
              <a:cs typeface="+mn-cs"/>
            </a:endParaRPr>
          </a:p>
        </p:txBody>
      </p:sp>
      <p:grpSp>
        <p:nvGrpSpPr>
          <p:cNvPr id="33" name="Group 32">
            <a:extLst>
              <a:ext uri="{FF2B5EF4-FFF2-40B4-BE49-F238E27FC236}">
                <a16:creationId xmlns:a16="http://schemas.microsoft.com/office/drawing/2014/main" id="{816BB3F5-42E2-8672-82A8-65598032382E}"/>
              </a:ext>
              <a:ext uri="{C183D7F6-B498-43B3-948B-1728B52AA6E4}">
                <adec:decorative xmlns:adec="http://schemas.microsoft.com/office/drawing/2017/decorative" val="1"/>
              </a:ext>
            </a:extLst>
          </p:cNvPr>
          <p:cNvGrpSpPr/>
          <p:nvPr/>
        </p:nvGrpSpPr>
        <p:grpSpPr>
          <a:xfrm>
            <a:off x="8613681" y="1135798"/>
            <a:ext cx="2499103" cy="3391981"/>
            <a:chOff x="7620887" y="1385798"/>
            <a:chExt cx="2499103" cy="3391981"/>
          </a:xfrm>
        </p:grpSpPr>
        <p:cxnSp>
          <p:nvCxnSpPr>
            <p:cNvPr id="34" name="Straight Connector 33">
              <a:extLst>
                <a:ext uri="{FF2B5EF4-FFF2-40B4-BE49-F238E27FC236}">
                  <a16:creationId xmlns:a16="http://schemas.microsoft.com/office/drawing/2014/main" id="{C53951A5-B87F-F29E-F5AE-18CD7F9F6CBC}"/>
                </a:ext>
              </a:extLst>
            </p:cNvPr>
            <p:cNvCxnSpPr/>
            <p:nvPr/>
          </p:nvCxnSpPr>
          <p:spPr>
            <a:xfrm>
              <a:off x="7650956" y="1385798"/>
              <a:ext cx="2448272" cy="0"/>
            </a:xfrm>
            <a:prstGeom prst="line">
              <a:avLst/>
            </a:prstGeom>
            <a:noFill/>
            <a:ln w="6350" cap="flat" cmpd="sng" algn="ctr">
              <a:solidFill>
                <a:srgbClr val="297DB1"/>
              </a:solidFill>
              <a:prstDash val="sysDot"/>
            </a:ln>
            <a:effectLst/>
          </p:spPr>
        </p:cxnSp>
        <p:cxnSp>
          <p:nvCxnSpPr>
            <p:cNvPr id="35" name="Straight Connector 34">
              <a:extLst>
                <a:ext uri="{FF2B5EF4-FFF2-40B4-BE49-F238E27FC236}">
                  <a16:creationId xmlns:a16="http://schemas.microsoft.com/office/drawing/2014/main" id="{F4231F52-818F-5914-0A08-46D3646E69F9}"/>
                </a:ext>
              </a:extLst>
            </p:cNvPr>
            <p:cNvCxnSpPr/>
            <p:nvPr/>
          </p:nvCxnSpPr>
          <p:spPr>
            <a:xfrm>
              <a:off x="7650956" y="1789906"/>
              <a:ext cx="2448272" cy="0"/>
            </a:xfrm>
            <a:prstGeom prst="line">
              <a:avLst/>
            </a:prstGeom>
            <a:noFill/>
            <a:ln w="6350" cap="flat" cmpd="sng" algn="ctr">
              <a:solidFill>
                <a:srgbClr val="297DB1"/>
              </a:solidFill>
              <a:prstDash val="sysDot"/>
            </a:ln>
            <a:effectLst/>
          </p:spPr>
        </p:cxnSp>
        <p:cxnSp>
          <p:nvCxnSpPr>
            <p:cNvPr id="36" name="Straight Connector 35">
              <a:extLst>
                <a:ext uri="{FF2B5EF4-FFF2-40B4-BE49-F238E27FC236}">
                  <a16:creationId xmlns:a16="http://schemas.microsoft.com/office/drawing/2014/main" id="{A08DAB98-B8CE-F437-ECBF-B9A4D4CA222E}"/>
                </a:ext>
              </a:extLst>
            </p:cNvPr>
            <p:cNvCxnSpPr/>
            <p:nvPr/>
          </p:nvCxnSpPr>
          <p:spPr>
            <a:xfrm>
              <a:off x="7650956" y="2314400"/>
              <a:ext cx="2448272" cy="0"/>
            </a:xfrm>
            <a:prstGeom prst="line">
              <a:avLst/>
            </a:prstGeom>
            <a:noFill/>
            <a:ln w="6350" cap="flat" cmpd="sng" algn="ctr">
              <a:solidFill>
                <a:srgbClr val="297DB1"/>
              </a:solidFill>
              <a:prstDash val="sysDot"/>
            </a:ln>
            <a:effectLst/>
          </p:spPr>
        </p:cxnSp>
        <p:cxnSp>
          <p:nvCxnSpPr>
            <p:cNvPr id="37" name="Straight Connector 36">
              <a:extLst>
                <a:ext uri="{FF2B5EF4-FFF2-40B4-BE49-F238E27FC236}">
                  <a16:creationId xmlns:a16="http://schemas.microsoft.com/office/drawing/2014/main" id="{BC81E782-EAA2-D9D6-5F22-25788C1B14F6}"/>
                </a:ext>
              </a:extLst>
            </p:cNvPr>
            <p:cNvCxnSpPr/>
            <p:nvPr/>
          </p:nvCxnSpPr>
          <p:spPr>
            <a:xfrm>
              <a:off x="7671718" y="2820266"/>
              <a:ext cx="2448272" cy="0"/>
            </a:xfrm>
            <a:prstGeom prst="line">
              <a:avLst/>
            </a:prstGeom>
            <a:noFill/>
            <a:ln w="6350" cap="flat" cmpd="sng" algn="ctr">
              <a:solidFill>
                <a:srgbClr val="297DB1"/>
              </a:solidFill>
              <a:prstDash val="sysDot"/>
            </a:ln>
            <a:effectLst/>
          </p:spPr>
        </p:cxnSp>
        <p:cxnSp>
          <p:nvCxnSpPr>
            <p:cNvPr id="38" name="Straight Connector 37">
              <a:extLst>
                <a:ext uri="{FF2B5EF4-FFF2-40B4-BE49-F238E27FC236}">
                  <a16:creationId xmlns:a16="http://schemas.microsoft.com/office/drawing/2014/main" id="{C719C2B7-34A5-65B4-4811-BA333B05F545}"/>
                </a:ext>
              </a:extLst>
            </p:cNvPr>
            <p:cNvCxnSpPr/>
            <p:nvPr/>
          </p:nvCxnSpPr>
          <p:spPr>
            <a:xfrm>
              <a:off x="7650956" y="3243002"/>
              <a:ext cx="2448272" cy="0"/>
            </a:xfrm>
            <a:prstGeom prst="line">
              <a:avLst/>
            </a:prstGeom>
            <a:noFill/>
            <a:ln w="6350" cap="flat" cmpd="sng" algn="ctr">
              <a:solidFill>
                <a:srgbClr val="297DB1"/>
              </a:solidFill>
              <a:prstDash val="sysDot"/>
            </a:ln>
            <a:effectLst/>
          </p:spPr>
        </p:cxnSp>
        <p:cxnSp>
          <p:nvCxnSpPr>
            <p:cNvPr id="39" name="Straight Connector 38">
              <a:extLst>
                <a:ext uri="{FF2B5EF4-FFF2-40B4-BE49-F238E27FC236}">
                  <a16:creationId xmlns:a16="http://schemas.microsoft.com/office/drawing/2014/main" id="{83485709-0CA9-9E8A-C4C5-DC88965A3047}"/>
                </a:ext>
              </a:extLst>
            </p:cNvPr>
            <p:cNvCxnSpPr/>
            <p:nvPr/>
          </p:nvCxnSpPr>
          <p:spPr>
            <a:xfrm>
              <a:off x="7620887" y="3797358"/>
              <a:ext cx="2448272" cy="0"/>
            </a:xfrm>
            <a:prstGeom prst="line">
              <a:avLst/>
            </a:prstGeom>
            <a:noFill/>
            <a:ln w="6350" cap="flat" cmpd="sng" algn="ctr">
              <a:solidFill>
                <a:srgbClr val="297DB1"/>
              </a:solidFill>
              <a:prstDash val="sysDot"/>
            </a:ln>
            <a:effectLst/>
          </p:spPr>
        </p:cxnSp>
        <p:cxnSp>
          <p:nvCxnSpPr>
            <p:cNvPr id="40" name="Straight Connector 39">
              <a:extLst>
                <a:ext uri="{FF2B5EF4-FFF2-40B4-BE49-F238E27FC236}">
                  <a16:creationId xmlns:a16="http://schemas.microsoft.com/office/drawing/2014/main" id="{5F10A529-31D3-3789-C325-2BC9B6C65E14}"/>
                </a:ext>
              </a:extLst>
            </p:cNvPr>
            <p:cNvCxnSpPr/>
            <p:nvPr/>
          </p:nvCxnSpPr>
          <p:spPr>
            <a:xfrm>
              <a:off x="7620887" y="4227400"/>
              <a:ext cx="2448272" cy="0"/>
            </a:xfrm>
            <a:prstGeom prst="line">
              <a:avLst/>
            </a:prstGeom>
            <a:noFill/>
            <a:ln w="6350" cap="flat" cmpd="sng" algn="ctr">
              <a:solidFill>
                <a:srgbClr val="297DB1"/>
              </a:solidFill>
              <a:prstDash val="sysDot"/>
            </a:ln>
            <a:effectLst/>
          </p:spPr>
        </p:cxnSp>
        <p:cxnSp>
          <p:nvCxnSpPr>
            <p:cNvPr id="41" name="Straight Connector 40">
              <a:extLst>
                <a:ext uri="{FF2B5EF4-FFF2-40B4-BE49-F238E27FC236}">
                  <a16:creationId xmlns:a16="http://schemas.microsoft.com/office/drawing/2014/main" id="{F00708E4-5C0E-B212-4A65-13FEA5F44142}"/>
                </a:ext>
              </a:extLst>
            </p:cNvPr>
            <p:cNvCxnSpPr/>
            <p:nvPr/>
          </p:nvCxnSpPr>
          <p:spPr>
            <a:xfrm>
              <a:off x="7636220" y="4777779"/>
              <a:ext cx="2448272" cy="0"/>
            </a:xfrm>
            <a:prstGeom prst="line">
              <a:avLst/>
            </a:prstGeom>
            <a:noFill/>
            <a:ln w="6350" cap="flat" cmpd="sng" algn="ctr">
              <a:solidFill>
                <a:srgbClr val="297DB1"/>
              </a:solidFill>
              <a:prstDash val="sysDot"/>
            </a:ln>
            <a:effectLst/>
          </p:spPr>
        </p:cxnSp>
      </p:grpSp>
      <p:sp>
        <p:nvSpPr>
          <p:cNvPr id="42" name="Rectangle 41">
            <a:hlinkClick r:id="" action="ppaction://noaction"/>
            <a:hlinkHover r:id="" action="ppaction://noaction" highlightClick="1"/>
            <a:extLst>
              <a:ext uri="{FF2B5EF4-FFF2-40B4-BE49-F238E27FC236}">
                <a16:creationId xmlns:a16="http://schemas.microsoft.com/office/drawing/2014/main" id="{31CC2E64-AD48-E232-8A9F-BCA5A15219AA}"/>
              </a:ext>
              <a:ext uri="{C183D7F6-B498-43B3-948B-1728B52AA6E4}">
                <adec:decorative xmlns:adec="http://schemas.microsoft.com/office/drawing/2017/decorative" val="1"/>
              </a:ext>
            </a:extLst>
          </p:cNvPr>
          <p:cNvSpPr/>
          <p:nvPr/>
        </p:nvSpPr>
        <p:spPr bwMode="ltGray">
          <a:xfrm>
            <a:off x="8731782" y="1193799"/>
            <a:ext cx="417916" cy="296187"/>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2</a:t>
            </a:r>
          </a:p>
        </p:txBody>
      </p:sp>
      <p:sp>
        <p:nvSpPr>
          <p:cNvPr id="43" name="Rectangle 42">
            <a:hlinkClick r:id="" action="ppaction://noaction"/>
            <a:hlinkHover r:id="" action="ppaction://noaction" highlightClick="1"/>
            <a:extLst>
              <a:ext uri="{FF2B5EF4-FFF2-40B4-BE49-F238E27FC236}">
                <a16:creationId xmlns:a16="http://schemas.microsoft.com/office/drawing/2014/main" id="{0F38D873-0A2C-02D6-13AF-A92FC18D7028}"/>
              </a:ext>
              <a:ext uri="{C183D7F6-B498-43B3-948B-1728B52AA6E4}">
                <adec:decorative xmlns:adec="http://schemas.microsoft.com/office/drawing/2017/decorative" val="1"/>
              </a:ext>
            </a:extLst>
          </p:cNvPr>
          <p:cNvSpPr/>
          <p:nvPr/>
        </p:nvSpPr>
        <p:spPr bwMode="ltGray">
          <a:xfrm>
            <a:off x="8721394" y="1648067"/>
            <a:ext cx="417916" cy="302523"/>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3</a:t>
            </a:r>
          </a:p>
        </p:txBody>
      </p:sp>
      <p:sp>
        <p:nvSpPr>
          <p:cNvPr id="44" name="Rectangle 43">
            <a:hlinkClick r:id="" action="ppaction://noaction"/>
            <a:hlinkHover r:id="" action="ppaction://noaction" highlightClick="1"/>
            <a:extLst>
              <a:ext uri="{FF2B5EF4-FFF2-40B4-BE49-F238E27FC236}">
                <a16:creationId xmlns:a16="http://schemas.microsoft.com/office/drawing/2014/main" id="{07E012AA-B760-1566-BBF5-D66A6556CB70}"/>
              </a:ext>
              <a:ext uri="{C183D7F6-B498-43B3-948B-1728B52AA6E4}">
                <adec:decorative xmlns:adec="http://schemas.microsoft.com/office/drawing/2017/decorative" val="1"/>
              </a:ext>
            </a:extLst>
          </p:cNvPr>
          <p:cNvSpPr/>
          <p:nvPr/>
        </p:nvSpPr>
        <p:spPr bwMode="ltGray">
          <a:xfrm>
            <a:off x="8718517" y="2169757"/>
            <a:ext cx="417916" cy="314774"/>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4</a:t>
            </a:r>
          </a:p>
        </p:txBody>
      </p:sp>
      <p:sp>
        <p:nvSpPr>
          <p:cNvPr id="45" name="Rectangle 44">
            <a:hlinkClick r:id="" action="ppaction://noaction"/>
            <a:hlinkHover r:id="" action="ppaction://noaction" highlightClick="1"/>
            <a:extLst>
              <a:ext uri="{FF2B5EF4-FFF2-40B4-BE49-F238E27FC236}">
                <a16:creationId xmlns:a16="http://schemas.microsoft.com/office/drawing/2014/main" id="{342D1E47-D247-CC52-014F-94825CC0DB24}"/>
              </a:ext>
              <a:ext uri="{C183D7F6-B498-43B3-948B-1728B52AA6E4}">
                <adec:decorative xmlns:adec="http://schemas.microsoft.com/office/drawing/2017/decorative" val="1"/>
              </a:ext>
            </a:extLst>
          </p:cNvPr>
          <p:cNvSpPr/>
          <p:nvPr/>
        </p:nvSpPr>
        <p:spPr bwMode="ltGray">
          <a:xfrm>
            <a:off x="8720322" y="2630000"/>
            <a:ext cx="417916" cy="319419"/>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5</a:t>
            </a:r>
          </a:p>
        </p:txBody>
      </p:sp>
      <p:sp>
        <p:nvSpPr>
          <p:cNvPr id="46" name="Rectangle 45">
            <a:hlinkClick r:id="" action="ppaction://noaction"/>
            <a:hlinkHover r:id="" action="ppaction://noaction" highlightClick="1"/>
            <a:extLst>
              <a:ext uri="{FF2B5EF4-FFF2-40B4-BE49-F238E27FC236}">
                <a16:creationId xmlns:a16="http://schemas.microsoft.com/office/drawing/2014/main" id="{E1998FA6-50A7-C358-B7A3-56AE882306C9}"/>
              </a:ext>
              <a:ext uri="{C183D7F6-B498-43B3-948B-1728B52AA6E4}">
                <adec:decorative xmlns:adec="http://schemas.microsoft.com/office/drawing/2017/decorative" val="1"/>
              </a:ext>
            </a:extLst>
          </p:cNvPr>
          <p:cNvSpPr/>
          <p:nvPr/>
        </p:nvSpPr>
        <p:spPr bwMode="ltGray">
          <a:xfrm>
            <a:off x="8717210" y="3121917"/>
            <a:ext cx="417916" cy="318947"/>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6</a:t>
            </a:r>
          </a:p>
        </p:txBody>
      </p:sp>
      <p:sp>
        <p:nvSpPr>
          <p:cNvPr id="47" name="Rectangle 46">
            <a:hlinkClick r:id="" action="ppaction://noaction"/>
            <a:hlinkHover r:id="" action="ppaction://noaction" highlightClick="1"/>
            <a:extLst>
              <a:ext uri="{FF2B5EF4-FFF2-40B4-BE49-F238E27FC236}">
                <a16:creationId xmlns:a16="http://schemas.microsoft.com/office/drawing/2014/main" id="{6F47AACA-96F8-25B6-AA5D-530D7DBEEF0B}"/>
              </a:ext>
              <a:ext uri="{C183D7F6-B498-43B3-948B-1728B52AA6E4}">
                <adec:decorative xmlns:adec="http://schemas.microsoft.com/office/drawing/2017/decorative" val="1"/>
              </a:ext>
            </a:extLst>
          </p:cNvPr>
          <p:cNvSpPr/>
          <p:nvPr/>
        </p:nvSpPr>
        <p:spPr bwMode="ltGray">
          <a:xfrm>
            <a:off x="8715903" y="5523573"/>
            <a:ext cx="417916" cy="313354"/>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lang="en-GB" sz="2000" kern="0">
                <a:solidFill>
                  <a:schemeClr val="bg1"/>
                </a:solidFill>
              </a:rPr>
              <a:t>11</a:t>
            </a:r>
            <a:endParaRPr kumimoji="0" lang="en-GB" sz="2000" b="0" i="0" u="none" strike="noStrike" kern="0" cap="none" spc="0" normalizeH="0" baseline="0" noProof="0">
              <a:ln>
                <a:noFill/>
              </a:ln>
              <a:solidFill>
                <a:schemeClr val="bg1"/>
              </a:solidFill>
              <a:effectLst/>
              <a:uLnTx/>
              <a:uFillTx/>
              <a:ea typeface="+mn-ea"/>
              <a:cs typeface="+mn-cs"/>
            </a:endParaRPr>
          </a:p>
        </p:txBody>
      </p:sp>
      <p:sp>
        <p:nvSpPr>
          <p:cNvPr id="48" name="Rectangle 47">
            <a:hlinkClick r:id="" action="ppaction://noaction"/>
            <a:hlinkHover r:id="" action="ppaction://noaction" highlightClick="1"/>
            <a:extLst>
              <a:ext uri="{FF2B5EF4-FFF2-40B4-BE49-F238E27FC236}">
                <a16:creationId xmlns:a16="http://schemas.microsoft.com/office/drawing/2014/main" id="{A33584B2-2DEE-F87C-4928-9B84A0867B43}"/>
              </a:ext>
              <a:ext uri="{C183D7F6-B498-43B3-948B-1728B52AA6E4}">
                <adec:decorative xmlns:adec="http://schemas.microsoft.com/office/drawing/2017/decorative" val="1"/>
              </a:ext>
            </a:extLst>
          </p:cNvPr>
          <p:cNvSpPr/>
          <p:nvPr/>
        </p:nvSpPr>
        <p:spPr bwMode="ltGray">
          <a:xfrm>
            <a:off x="8717210" y="4086299"/>
            <a:ext cx="417916" cy="313349"/>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8</a:t>
            </a:r>
          </a:p>
        </p:txBody>
      </p:sp>
      <p:graphicFrame>
        <p:nvGraphicFramePr>
          <p:cNvPr id="49" name="Table 48">
            <a:extLst>
              <a:ext uri="{FF2B5EF4-FFF2-40B4-BE49-F238E27FC236}">
                <a16:creationId xmlns:a16="http://schemas.microsoft.com/office/drawing/2014/main" id="{E3DE9805-B8A7-21B3-DC77-CC1C73F5302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20173519"/>
              </p:ext>
            </p:extLst>
          </p:nvPr>
        </p:nvGraphicFramePr>
        <p:xfrm>
          <a:off x="9247022" y="649161"/>
          <a:ext cx="2179715" cy="5280044"/>
        </p:xfrm>
        <a:graphic>
          <a:graphicData uri="http://schemas.openxmlformats.org/drawingml/2006/table">
            <a:tbl>
              <a:tblPr firstRow="1" bandRow="1"/>
              <a:tblGrid>
                <a:gridCol w="2179715">
                  <a:extLst>
                    <a:ext uri="{9D8B030D-6E8A-4147-A177-3AD203B41FA5}">
                      <a16:colId xmlns:a16="http://schemas.microsoft.com/office/drawing/2014/main" val="24541704"/>
                    </a:ext>
                  </a:extLst>
                </a:gridCol>
              </a:tblGrid>
              <a:tr h="453492">
                <a:tc>
                  <a:txBody>
                    <a:bodyPr/>
                    <a:lstStyle>
                      <a:lvl1pPr marL="0" algn="l" defTabSz="914400" rtl="0" eaLnBrk="1" latinLnBrk="0" hangingPunct="1">
                        <a:defRPr sz="1800" b="1" kern="1200">
                          <a:solidFill>
                            <a:schemeClr val="lt1"/>
                          </a:solidFill>
                          <a:latin typeface="Segoe UI"/>
                        </a:defRPr>
                      </a:lvl1pPr>
                      <a:lvl2pPr marL="457200" algn="l" defTabSz="914400" rtl="0" eaLnBrk="1" latinLnBrk="0" hangingPunct="1">
                        <a:defRPr sz="1800" b="1" kern="1200">
                          <a:solidFill>
                            <a:schemeClr val="lt1"/>
                          </a:solidFill>
                          <a:latin typeface="Segoe UI"/>
                        </a:defRPr>
                      </a:lvl2pPr>
                      <a:lvl3pPr marL="914400" algn="l" defTabSz="914400" rtl="0" eaLnBrk="1" latinLnBrk="0" hangingPunct="1">
                        <a:defRPr sz="1800" b="1" kern="1200">
                          <a:solidFill>
                            <a:schemeClr val="lt1"/>
                          </a:solidFill>
                          <a:latin typeface="Segoe UI"/>
                        </a:defRPr>
                      </a:lvl3pPr>
                      <a:lvl4pPr marL="1371600" algn="l" defTabSz="914400" rtl="0" eaLnBrk="1" latinLnBrk="0" hangingPunct="1">
                        <a:defRPr sz="1800" b="1" kern="1200">
                          <a:solidFill>
                            <a:schemeClr val="lt1"/>
                          </a:solidFill>
                          <a:latin typeface="Segoe UI"/>
                        </a:defRPr>
                      </a:lvl4pPr>
                      <a:lvl5pPr marL="1828800" algn="l" defTabSz="914400" rtl="0" eaLnBrk="1" latinLnBrk="0" hangingPunct="1">
                        <a:defRPr sz="1800" b="1" kern="1200">
                          <a:solidFill>
                            <a:schemeClr val="lt1"/>
                          </a:solidFill>
                          <a:latin typeface="Segoe UI"/>
                        </a:defRPr>
                      </a:lvl5pPr>
                      <a:lvl6pPr marL="2286000" algn="l" defTabSz="914400" rtl="0" eaLnBrk="1" latinLnBrk="0" hangingPunct="1">
                        <a:defRPr sz="1800" b="1" kern="1200">
                          <a:solidFill>
                            <a:schemeClr val="lt1"/>
                          </a:solidFill>
                          <a:latin typeface="Segoe UI"/>
                        </a:defRPr>
                      </a:lvl6pPr>
                      <a:lvl7pPr marL="2743200" algn="l" defTabSz="914400" rtl="0" eaLnBrk="1" latinLnBrk="0" hangingPunct="1">
                        <a:defRPr sz="1800" b="1" kern="1200">
                          <a:solidFill>
                            <a:schemeClr val="lt1"/>
                          </a:solidFill>
                          <a:latin typeface="Segoe UI"/>
                        </a:defRPr>
                      </a:lvl7pPr>
                      <a:lvl8pPr marL="3200400" algn="l" defTabSz="914400" rtl="0" eaLnBrk="1" latinLnBrk="0" hangingPunct="1">
                        <a:defRPr sz="1800" b="1" kern="1200">
                          <a:solidFill>
                            <a:schemeClr val="lt1"/>
                          </a:solidFill>
                          <a:latin typeface="Segoe UI"/>
                        </a:defRPr>
                      </a:lvl8pPr>
                      <a:lvl9pPr marL="3657600" algn="l" defTabSz="914400" rtl="0" eaLnBrk="1" latinLnBrk="0" hangingPunct="1">
                        <a:defRPr sz="1800" b="1" kern="1200">
                          <a:solidFill>
                            <a:schemeClr val="lt1"/>
                          </a:solidFill>
                          <a:latin typeface="Segoe UI"/>
                        </a:defRPr>
                      </a:lvl9pPr>
                    </a:lstStyle>
                    <a:p>
                      <a:pPr algn="l"/>
                      <a:r>
                        <a:rPr lang="en-GB" sz="1400" b="1">
                          <a:solidFill>
                            <a:schemeClr val="bg1"/>
                          </a:solidFill>
                          <a:latin typeface="+mn-lt"/>
                        </a:rPr>
                        <a:t>About</a:t>
                      </a:r>
                      <a:r>
                        <a:rPr lang="en-GB" sz="1400" b="1" baseline="0">
                          <a:solidFill>
                            <a:schemeClr val="bg1"/>
                          </a:solidFill>
                          <a:latin typeface="+mn-lt"/>
                        </a:rPr>
                        <a:t> the survey</a:t>
                      </a:r>
                      <a:endParaRPr lang="en-GB" sz="1400" b="1">
                        <a:solidFill>
                          <a:schemeClr val="bg1"/>
                        </a:solidFill>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8835298"/>
                  </a:ext>
                </a:extLst>
              </a:tr>
              <a:tr h="453492">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algn="l"/>
                      <a:r>
                        <a:rPr lang="en-GB" sz="1400" b="0">
                          <a:solidFill>
                            <a:schemeClr val="bg1"/>
                          </a:solidFill>
                          <a:latin typeface="+mn-lt"/>
                        </a:rPr>
                        <a:t>Headline findings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2386766"/>
                  </a:ext>
                </a:extLst>
              </a:tr>
              <a:tr h="526400">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Overall experience of GP practice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48291756"/>
                  </a:ext>
                </a:extLst>
              </a:tr>
              <a:tr h="526400">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Local GP practice services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82604302"/>
                  </a:ext>
                </a:extLst>
              </a:tr>
              <a:tr h="453492">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Last contact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48611520"/>
                  </a:ext>
                </a:extLst>
              </a:tr>
              <a:tr h="526400">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Patient’s last appointment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04165488"/>
                  </a:ext>
                </a:extLst>
              </a:tr>
              <a:tr h="453492">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Patient health</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1438189"/>
                  </a:ext>
                </a:extLst>
              </a:tr>
              <a:tr h="526400">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When the GP practice is closed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91412992"/>
                  </a:ext>
                </a:extLst>
              </a:tr>
              <a:tr h="453492">
                <a:tc>
                  <a:txBody>
                    <a:bodyPr/>
                    <a:lstStyle/>
                    <a:p>
                      <a:pPr marL="0" indent="0" algn="l">
                        <a:buFont typeface="Arial" panose="020B0604020202020204" pitchFamily="34" charset="0"/>
                        <a:buNone/>
                      </a:pPr>
                      <a:r>
                        <a:rPr lang="en-GB" sz="1400" b="0">
                          <a:solidFill>
                            <a:schemeClr val="bg1"/>
                          </a:solidFill>
                          <a:latin typeface="+mn-lt"/>
                        </a:rPr>
                        <a:t>Pharmacy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60071128"/>
                  </a:ext>
                </a:extLst>
              </a:tr>
              <a:tr h="453492">
                <a:tc>
                  <a:txBody>
                    <a:bodyPr/>
                    <a:lstStyle/>
                    <a:p>
                      <a:pPr marL="0" indent="0" algn="l">
                        <a:buFont typeface="Arial" panose="020B0604020202020204" pitchFamily="34" charset="0"/>
                        <a:buNone/>
                      </a:pPr>
                      <a:r>
                        <a:rPr lang="en-GB" sz="1400" b="0">
                          <a:solidFill>
                            <a:schemeClr val="bg1"/>
                          </a:solidFill>
                          <a:latin typeface="+mn-lt"/>
                        </a:rPr>
                        <a:t>Dentistry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36920332"/>
                  </a:ext>
                </a:extLst>
              </a:tr>
              <a:tr h="453492">
                <a:tc>
                  <a:txBody>
                    <a:bodyPr/>
                    <a:lstStyle/>
                    <a:p>
                      <a:pPr marL="0" indent="0" algn="l">
                        <a:buFont typeface="Arial" panose="020B0604020202020204" pitchFamily="34" charset="0"/>
                        <a:buNone/>
                      </a:pPr>
                      <a:r>
                        <a:rPr lang="en-GB" sz="1400" b="0" dirty="0">
                          <a:solidFill>
                            <a:schemeClr val="bg1"/>
                          </a:solidFill>
                          <a:latin typeface="+mn-lt"/>
                        </a:rPr>
                        <a:t>Accessible information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86303014"/>
                  </a:ext>
                </a:extLst>
              </a:tr>
            </a:tbl>
          </a:graphicData>
        </a:graphic>
      </p:graphicFrame>
      <p:sp>
        <p:nvSpPr>
          <p:cNvPr id="50" name="TextBox 49">
            <a:extLst>
              <a:ext uri="{FF2B5EF4-FFF2-40B4-BE49-F238E27FC236}">
                <a16:creationId xmlns:a16="http://schemas.microsoft.com/office/drawing/2014/main" id="{DCA5109B-E4AA-7597-865A-A7EF705286A8}"/>
              </a:ext>
              <a:ext uri="{C183D7F6-B498-43B3-948B-1728B52AA6E4}">
                <adec:decorative xmlns:adec="http://schemas.microsoft.com/office/drawing/2017/decorative" val="1"/>
              </a:ext>
            </a:extLst>
          </p:cNvPr>
          <p:cNvSpPr txBox="1"/>
          <p:nvPr/>
        </p:nvSpPr>
        <p:spPr bwMode="ltGray">
          <a:xfrm>
            <a:off x="8541701" y="387554"/>
            <a:ext cx="496931" cy="218586"/>
          </a:xfrm>
          <a:prstGeom prst="rect">
            <a:avLst/>
          </a:prstGeom>
          <a:noFill/>
        </p:spPr>
        <p:txBody>
          <a:bodyPr wrap="none" lIns="0" tIns="0" rIns="0" bIns="0" rtlCol="0">
            <a:spAutoFit/>
          </a:bodyPr>
          <a:lstStyle/>
          <a:p>
            <a:pPr>
              <a:lnSpc>
                <a:spcPct val="110000"/>
              </a:lnSpc>
              <a:spcBef>
                <a:spcPts val="2400"/>
              </a:spcBef>
              <a:buClr>
                <a:srgbClr val="5BC5F1"/>
              </a:buClr>
              <a:defRPr/>
            </a:pPr>
            <a:r>
              <a:rPr lang="en-GB" sz="1400">
                <a:solidFill>
                  <a:prstClr val="white"/>
                </a:solidFill>
              </a:rPr>
              <a:t>Menu:</a:t>
            </a:r>
          </a:p>
        </p:txBody>
      </p:sp>
      <p:cxnSp>
        <p:nvCxnSpPr>
          <p:cNvPr id="51" name="Straight Connector 50">
            <a:extLst>
              <a:ext uri="{FF2B5EF4-FFF2-40B4-BE49-F238E27FC236}">
                <a16:creationId xmlns:a16="http://schemas.microsoft.com/office/drawing/2014/main" id="{8DA4D602-BBB8-D847-9F22-7C51D0C8CEA8}"/>
              </a:ext>
              <a:ext uri="{C183D7F6-B498-43B3-948B-1728B52AA6E4}">
                <adec:decorative xmlns:adec="http://schemas.microsoft.com/office/drawing/2017/decorative" val="1"/>
              </a:ext>
            </a:extLst>
          </p:cNvPr>
          <p:cNvCxnSpPr>
            <a:cxnSpLocks/>
          </p:cNvCxnSpPr>
          <p:nvPr/>
        </p:nvCxnSpPr>
        <p:spPr>
          <a:xfrm>
            <a:off x="8640633" y="4969690"/>
            <a:ext cx="2448272" cy="0"/>
          </a:xfrm>
          <a:prstGeom prst="line">
            <a:avLst/>
          </a:prstGeom>
          <a:noFill/>
          <a:ln w="6350" cap="flat" cmpd="sng" algn="ctr">
            <a:solidFill>
              <a:srgbClr val="297DB1"/>
            </a:solidFill>
            <a:prstDash val="sysDot"/>
          </a:ln>
          <a:effectLst/>
        </p:spPr>
      </p:cxnSp>
      <p:cxnSp>
        <p:nvCxnSpPr>
          <p:cNvPr id="52" name="Straight Connector 51">
            <a:extLst>
              <a:ext uri="{FF2B5EF4-FFF2-40B4-BE49-F238E27FC236}">
                <a16:creationId xmlns:a16="http://schemas.microsoft.com/office/drawing/2014/main" id="{CD15BA6D-6ECB-1874-2648-E781DCD62459}"/>
              </a:ext>
              <a:ext uri="{C183D7F6-B498-43B3-948B-1728B52AA6E4}">
                <adec:decorative xmlns:adec="http://schemas.microsoft.com/office/drawing/2017/decorative" val="1"/>
              </a:ext>
            </a:extLst>
          </p:cNvPr>
          <p:cNvCxnSpPr>
            <a:cxnSpLocks/>
          </p:cNvCxnSpPr>
          <p:nvPr/>
        </p:nvCxnSpPr>
        <p:spPr>
          <a:xfrm>
            <a:off x="8640633" y="5891153"/>
            <a:ext cx="2448272" cy="0"/>
          </a:xfrm>
          <a:prstGeom prst="line">
            <a:avLst/>
          </a:prstGeom>
          <a:noFill/>
          <a:ln w="6350" cap="flat" cmpd="sng" algn="ctr">
            <a:solidFill>
              <a:srgbClr val="297DB1"/>
            </a:solidFill>
            <a:prstDash val="sysDot"/>
          </a:ln>
          <a:effectLst/>
        </p:spPr>
      </p:cxnSp>
      <p:sp>
        <p:nvSpPr>
          <p:cNvPr id="53" name="Rectangle 52">
            <a:hlinkClick r:id="" action="ppaction://noaction"/>
            <a:hlinkHover r:id="" action="ppaction://noaction" highlightClick="1"/>
            <a:extLst>
              <a:ext uri="{FF2B5EF4-FFF2-40B4-BE49-F238E27FC236}">
                <a16:creationId xmlns:a16="http://schemas.microsoft.com/office/drawing/2014/main" id="{2752D5E7-E0F2-F456-D308-A6E9B9CD4C2A}"/>
              </a:ext>
              <a:ext uri="{C183D7F6-B498-43B3-948B-1728B52AA6E4}">
                <adec:decorative xmlns:adec="http://schemas.microsoft.com/office/drawing/2017/decorative" val="1"/>
              </a:ext>
            </a:extLst>
          </p:cNvPr>
          <p:cNvSpPr/>
          <p:nvPr/>
        </p:nvSpPr>
        <p:spPr bwMode="ltGray">
          <a:xfrm>
            <a:off x="8718517" y="5025567"/>
            <a:ext cx="417916" cy="326743"/>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lang="en-GB" sz="2000" kern="0">
                <a:solidFill>
                  <a:schemeClr val="bg1"/>
                </a:solidFill>
              </a:rPr>
              <a:t>10</a:t>
            </a:r>
            <a:endParaRPr kumimoji="0" lang="en-GB" sz="2000" b="0" i="0" u="none" strike="noStrike" kern="0" cap="none" spc="0" normalizeH="0" baseline="0" noProof="0">
              <a:ln>
                <a:noFill/>
              </a:ln>
              <a:solidFill>
                <a:schemeClr val="bg1"/>
              </a:solidFill>
              <a:effectLst/>
              <a:uLnTx/>
              <a:uFillTx/>
              <a:ea typeface="+mn-ea"/>
              <a:cs typeface="+mn-cs"/>
            </a:endParaRPr>
          </a:p>
        </p:txBody>
      </p:sp>
      <p:grpSp>
        <p:nvGrpSpPr>
          <p:cNvPr id="54" name="Group 53">
            <a:extLst>
              <a:ext uri="{FF2B5EF4-FFF2-40B4-BE49-F238E27FC236}">
                <a16:creationId xmlns:a16="http://schemas.microsoft.com/office/drawing/2014/main" id="{86D6419A-CCE0-4F80-1F84-9917113EE200}"/>
              </a:ext>
              <a:ext uri="{C183D7F6-B498-43B3-948B-1728B52AA6E4}">
                <adec:decorative xmlns:adec="http://schemas.microsoft.com/office/drawing/2017/decorative" val="1"/>
              </a:ext>
            </a:extLst>
          </p:cNvPr>
          <p:cNvGrpSpPr/>
          <p:nvPr/>
        </p:nvGrpSpPr>
        <p:grpSpPr bwMode="ltGray">
          <a:xfrm>
            <a:off x="8712691" y="704468"/>
            <a:ext cx="417916" cy="352423"/>
            <a:chOff x="5822852" y="1343018"/>
            <a:chExt cx="417916" cy="327149"/>
          </a:xfrm>
        </p:grpSpPr>
        <p:sp>
          <p:nvSpPr>
            <p:cNvPr id="55" name="Rectangle 54">
              <a:extLst>
                <a:ext uri="{FF2B5EF4-FFF2-40B4-BE49-F238E27FC236}">
                  <a16:creationId xmlns:a16="http://schemas.microsoft.com/office/drawing/2014/main" id="{BC872E81-2D85-A055-1E49-0894FA81E1BA}"/>
                </a:ext>
              </a:extLst>
            </p:cNvPr>
            <p:cNvSpPr/>
            <p:nvPr/>
          </p:nvSpPr>
          <p:spPr bwMode="ltGray">
            <a:xfrm>
              <a:off x="5822852" y="1343018"/>
              <a:ext cx="417916" cy="327149"/>
            </a:xfrm>
            <a:prstGeom prst="rect">
              <a:avLst/>
            </a:prstGeom>
            <a:solidFill>
              <a:sysClr val="window" lastClr="FFFFFF"/>
            </a:solidFill>
            <a:ln w="127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endParaRPr kumimoji="0" lang="en-GB" sz="2000" b="0" i="0" u="none" strike="noStrike" kern="0" cap="none" spc="0" normalizeH="0" baseline="0" noProof="0">
                <a:ln>
                  <a:noFill/>
                </a:ln>
                <a:solidFill>
                  <a:prstClr val="white"/>
                </a:solidFill>
                <a:effectLst/>
                <a:uLnTx/>
                <a:uFillTx/>
                <a:latin typeface="Segoe UI"/>
                <a:ea typeface="+mn-ea"/>
                <a:cs typeface="+mn-cs"/>
              </a:endParaRPr>
            </a:p>
          </p:txBody>
        </p:sp>
        <p:sp>
          <p:nvSpPr>
            <p:cNvPr id="56" name="Isosceles Triangle 55">
              <a:extLst>
                <a:ext uri="{FF2B5EF4-FFF2-40B4-BE49-F238E27FC236}">
                  <a16:creationId xmlns:a16="http://schemas.microsoft.com/office/drawing/2014/main" id="{F252DCA8-6C83-4E82-F74B-FCE22CE10474}"/>
                </a:ext>
              </a:extLst>
            </p:cNvPr>
            <p:cNvSpPr/>
            <p:nvPr/>
          </p:nvSpPr>
          <p:spPr bwMode="ltGray">
            <a:xfrm rot="5400000">
              <a:off x="5966555" y="1463881"/>
              <a:ext cx="153027" cy="96594"/>
            </a:xfrm>
            <a:prstGeom prst="triangle">
              <a:avLst/>
            </a:prstGeom>
            <a:solidFill>
              <a:srgbClr val="0071BB"/>
            </a:solidFill>
            <a:ln w="254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endParaRPr kumimoji="0" lang="en-GB" sz="2000" b="0" i="0" u="none" strike="noStrike" kern="0" cap="none" spc="0" normalizeH="0" baseline="0" noProof="0">
                <a:ln>
                  <a:noFill/>
                </a:ln>
                <a:solidFill>
                  <a:prstClr val="white"/>
                </a:solidFill>
                <a:effectLst/>
                <a:uLnTx/>
                <a:uFillTx/>
                <a:latin typeface="Segoe UI"/>
                <a:ea typeface="+mn-ea"/>
                <a:cs typeface="+mn-cs"/>
              </a:endParaRPr>
            </a:p>
          </p:txBody>
        </p:sp>
      </p:grpSp>
      <p:cxnSp>
        <p:nvCxnSpPr>
          <p:cNvPr id="57" name="Straight Connector 56">
            <a:extLst>
              <a:ext uri="{FF2B5EF4-FFF2-40B4-BE49-F238E27FC236}">
                <a16:creationId xmlns:a16="http://schemas.microsoft.com/office/drawing/2014/main" id="{E19B4EBF-A74C-4C59-EE22-72A4B1A30FF1}"/>
              </a:ext>
              <a:ext uri="{C183D7F6-B498-43B3-948B-1728B52AA6E4}">
                <adec:decorative xmlns:adec="http://schemas.microsoft.com/office/drawing/2017/decorative" val="1"/>
              </a:ext>
            </a:extLst>
          </p:cNvPr>
          <p:cNvCxnSpPr>
            <a:cxnSpLocks/>
          </p:cNvCxnSpPr>
          <p:nvPr/>
        </p:nvCxnSpPr>
        <p:spPr>
          <a:xfrm>
            <a:off x="8640633" y="5413234"/>
            <a:ext cx="2448272" cy="0"/>
          </a:xfrm>
          <a:prstGeom prst="line">
            <a:avLst/>
          </a:prstGeom>
          <a:noFill/>
          <a:ln w="6350" cap="flat" cmpd="sng" algn="ctr">
            <a:solidFill>
              <a:srgbClr val="297DB1"/>
            </a:solidFill>
            <a:prstDash val="sysDot"/>
          </a:ln>
          <a:effectLst/>
        </p:spPr>
      </p:cxnSp>
      <p:sp>
        <p:nvSpPr>
          <p:cNvPr id="58" name="Rectangle 57">
            <a:hlinkClick r:id="" action="ppaction://noaction"/>
            <a:hlinkHover r:id="" action="ppaction://noaction" highlightClick="1"/>
            <a:extLst>
              <a:ext uri="{FF2B5EF4-FFF2-40B4-BE49-F238E27FC236}">
                <a16:creationId xmlns:a16="http://schemas.microsoft.com/office/drawing/2014/main" id="{67815674-49EE-2FFE-022A-556D97F7061B}"/>
              </a:ext>
              <a:ext uri="{C183D7F6-B498-43B3-948B-1728B52AA6E4}">
                <adec:decorative xmlns:adec="http://schemas.microsoft.com/office/drawing/2017/decorative" val="1"/>
              </a:ext>
            </a:extLst>
          </p:cNvPr>
          <p:cNvSpPr/>
          <p:nvPr/>
        </p:nvSpPr>
        <p:spPr bwMode="ltGray">
          <a:xfrm>
            <a:off x="8715903" y="4582619"/>
            <a:ext cx="417916" cy="318912"/>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9</a:t>
            </a:r>
          </a:p>
        </p:txBody>
      </p:sp>
      <p:sp>
        <p:nvSpPr>
          <p:cNvPr id="3" name="Slide Number Placeholder 2">
            <a:extLst>
              <a:ext uri="{FF2B5EF4-FFF2-40B4-BE49-F238E27FC236}">
                <a16:creationId xmlns:a16="http://schemas.microsoft.com/office/drawing/2014/main" id="{C3D5B6DD-38A1-D570-B96B-4C65172107DD}"/>
              </a:ext>
              <a:ext uri="{C183D7F6-B498-43B3-948B-1728B52AA6E4}">
                <adec:decorative xmlns:adec="http://schemas.microsoft.com/office/drawing/2017/decorative" val="1"/>
              </a:ext>
            </a:extLst>
          </p:cNvPr>
          <p:cNvSpPr>
            <a:spLocks noGrp="1"/>
          </p:cNvSpPr>
          <p:nvPr>
            <p:ph type="sldNum" sz="quarter" idx="4"/>
          </p:nvPr>
        </p:nvSpPr>
        <p:spPr/>
        <p:txBody>
          <a:bodyPr/>
          <a:lstStyle/>
          <a:p>
            <a:fld id="{D61AABEC-672F-4B68-B914-690DA978312C}" type="slidenum">
              <a:rPr lang="en-GB" smtClean="0"/>
              <a:pPr/>
              <a:t>3</a:t>
            </a:fld>
            <a:endParaRPr lang="en-GB"/>
          </a:p>
        </p:txBody>
      </p:sp>
    </p:spTree>
    <p:extLst>
      <p:ext uri="{BB962C8B-B14F-4D97-AF65-F5344CB8AC3E}">
        <p14:creationId xmlns:p14="http://schemas.microsoft.com/office/powerpoint/2010/main" val="29877588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3724B6-5EBD-8041-E6DB-FDC6703E9F97}"/>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D19DA121-718E-640D-DE20-1B5FB51B7C11}"/>
              </a:ext>
            </a:extLst>
          </p:cNvPr>
          <p:cNvSpPr>
            <a:spLocks noGrp="1"/>
          </p:cNvSpPr>
          <p:nvPr>
            <p:ph type="title"/>
          </p:nvPr>
        </p:nvSpPr>
        <p:spPr>
          <a:xfrm>
            <a:off x="335998" y="182467"/>
            <a:ext cx="3599415" cy="1573659"/>
          </a:xfrm>
        </p:spPr>
        <p:txBody>
          <a:bodyPr/>
          <a:lstStyle/>
          <a:p>
            <a:r>
              <a:rPr lang="en-GB" dirty="0"/>
              <a:t>Did how the patient contacted their practice influence their overall experience of getting in touch?</a:t>
            </a:r>
          </a:p>
        </p:txBody>
      </p:sp>
      <p:sp>
        <p:nvSpPr>
          <p:cNvPr id="4" name="Commentary">
            <a:extLst>
              <a:ext uri="{FF2B5EF4-FFF2-40B4-BE49-F238E27FC236}">
                <a16:creationId xmlns:a16="http://schemas.microsoft.com/office/drawing/2014/main" id="{81515F10-E932-09B4-9ABD-39BE2258CE7E}"/>
              </a:ext>
            </a:extLst>
          </p:cNvPr>
          <p:cNvSpPr>
            <a:spLocks noGrp="1"/>
          </p:cNvSpPr>
          <p:nvPr>
            <p:ph type="body" sz="quarter" idx="19"/>
          </p:nvPr>
        </p:nvSpPr>
        <p:spPr>
          <a:xfrm>
            <a:off x="333375" y="1747856"/>
            <a:ext cx="3598863" cy="4500000"/>
          </a:xfrm>
        </p:spPr>
        <p:txBody>
          <a:bodyPr/>
          <a:lstStyle/>
          <a:p>
            <a:r>
              <a:rPr lang="en-GB" dirty="0"/>
              <a:t>Overall 69.6% reported a good</a:t>
            </a:r>
            <a:r>
              <a:rPr lang="en-GB" baseline="30000" dirty="0">
                <a:latin typeface="Segoe UI"/>
              </a:rPr>
              <a:t>1</a:t>
            </a:r>
            <a:r>
              <a:rPr lang="en-GB" dirty="0"/>
              <a:t> overall experience of contacting their GP practice the last time they tried. This varied by how patients had tried to contact their practice: </a:t>
            </a:r>
          </a:p>
          <a:p>
            <a:pPr marL="171450" indent="-171450">
              <a:buFont typeface="Arial" panose="020B0604020202020204" pitchFamily="34" charset="0"/>
              <a:buChar char="•"/>
            </a:pPr>
            <a:r>
              <a:rPr lang="en-GB" dirty="0"/>
              <a:t>Patients who last contacted their practice online, using the NHS App were most likely to say they had a good overall experience. </a:t>
            </a:r>
          </a:p>
          <a:p>
            <a:pPr marL="171450" indent="-171450">
              <a:buFont typeface="Arial" panose="020B0604020202020204" pitchFamily="34" charset="0"/>
              <a:buChar char="•"/>
            </a:pPr>
            <a:r>
              <a:rPr lang="en-GB" dirty="0"/>
              <a:t>Patients who last contacted their practice by phone or online, via a different website or app, or in another way reported the least positive overall experience.</a:t>
            </a:r>
          </a:p>
          <a:p>
            <a:r>
              <a:rPr lang="en-GB" dirty="0"/>
              <a:t>Compared with the 2024 survey, a higher proportion reported a positive experience across all modes of contact (except ‘another way’). While the overall pattern of experience the last time patients contacted their practice was similar by mode, the largest increases were for those who phoned (2.4 percentage points) or used the NHS App (2.1 percentage points). </a:t>
            </a:r>
          </a:p>
        </p:txBody>
      </p:sp>
      <p:sp>
        <p:nvSpPr>
          <p:cNvPr id="7" name="Question Marker #2">
            <a:extLst>
              <a:ext uri="{FF2B5EF4-FFF2-40B4-BE49-F238E27FC236}">
                <a16:creationId xmlns:a16="http://schemas.microsoft.com/office/drawing/2014/main" id="{9299280B-3253-2BAA-88E1-675B90054081}"/>
              </a:ext>
              <a:ext uri="{C183D7F6-B498-43B3-948B-1728B52AA6E4}">
                <adec:decorative xmlns:adec="http://schemas.microsoft.com/office/drawing/2017/decorative" val="1"/>
              </a:ext>
            </a:extLst>
          </p:cNvPr>
          <p:cNvSpPr/>
          <p:nvPr/>
        </p:nvSpPr>
        <p:spPr>
          <a:xfrm>
            <a:off x="4485546" y="305411"/>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rgbClr val="231F20"/>
              </a:solidFill>
            </a:endParaRPr>
          </a:p>
        </p:txBody>
      </p:sp>
      <p:sp>
        <p:nvSpPr>
          <p:cNvPr id="8" name="Question Text #2">
            <a:extLst>
              <a:ext uri="{FF2B5EF4-FFF2-40B4-BE49-F238E27FC236}">
                <a16:creationId xmlns:a16="http://schemas.microsoft.com/office/drawing/2014/main" id="{0A207938-DDCB-51DF-2DA2-C09AAF504292}"/>
              </a:ext>
            </a:extLst>
          </p:cNvPr>
          <p:cNvSpPr txBox="1"/>
          <p:nvPr/>
        </p:nvSpPr>
        <p:spPr>
          <a:xfrm>
            <a:off x="4295775" y="215411"/>
            <a:ext cx="3757180" cy="540000"/>
          </a:xfrm>
          <a:prstGeom prst="rect">
            <a:avLst/>
          </a:prstGeom>
          <a:noFill/>
        </p:spPr>
        <p:txBody>
          <a:bodyPr wrap="square" lIns="360000" tIns="18000" rIns="0" bIns="0" rtlCol="0" anchor="ctr">
            <a:noAutofit/>
          </a:bodyPr>
          <a:lstStyle>
            <a:defPPr>
              <a:defRPr lang="fr-FR"/>
            </a:defPPr>
            <a:lvl1pPr>
              <a:lnSpc>
                <a:spcPct val="90000"/>
              </a:lnSpc>
              <a:defRPr sz="1200" b="1">
                <a:solidFill>
                  <a:srgbClr val="231F20"/>
                </a:solidFill>
              </a:defRPr>
            </a:lvl1pPr>
          </a:lstStyle>
          <a:p>
            <a:r>
              <a:rPr lang="en-GB"/>
              <a:t>Q10. Still thinking about the last time you contacted your GP practice, how did you try to contact them?</a:t>
            </a:r>
            <a:endParaRPr lang="en-GB" b="0"/>
          </a:p>
        </p:txBody>
      </p:sp>
      <p:sp>
        <p:nvSpPr>
          <p:cNvPr id="9" name="Question Text #2">
            <a:extLst>
              <a:ext uri="{FF2B5EF4-FFF2-40B4-BE49-F238E27FC236}">
                <a16:creationId xmlns:a16="http://schemas.microsoft.com/office/drawing/2014/main" id="{BED31FA5-CF36-DC12-1A8B-9F8A3D76534A}"/>
              </a:ext>
            </a:extLst>
          </p:cNvPr>
          <p:cNvSpPr txBox="1"/>
          <p:nvPr/>
        </p:nvSpPr>
        <p:spPr>
          <a:xfrm>
            <a:off x="8052955" y="236419"/>
            <a:ext cx="3757180" cy="540000"/>
          </a:xfrm>
          <a:prstGeom prst="rect">
            <a:avLst/>
          </a:prstGeom>
          <a:noFill/>
        </p:spPr>
        <p:txBody>
          <a:bodyPr wrap="square" lIns="360000" tIns="18000" rIns="0" bIns="0" rtlCol="0" anchor="ctr">
            <a:noAutofit/>
          </a:bodyPr>
          <a:lstStyle>
            <a:defPPr>
              <a:defRPr lang="fr-FR"/>
            </a:defPPr>
            <a:lvl1pPr>
              <a:lnSpc>
                <a:spcPct val="90000"/>
              </a:lnSpc>
              <a:defRPr sz="1200" b="1">
                <a:solidFill>
                  <a:srgbClr val="231F20"/>
                </a:solidFill>
              </a:defRPr>
            </a:lvl1pPr>
          </a:lstStyle>
          <a:p>
            <a:r>
              <a:rPr lang="en-GB"/>
              <a:t>Q16. Overall, how would you describe your experience of contacting your GP practice on this occasion?</a:t>
            </a:r>
            <a:endParaRPr lang="en-GB" b="0"/>
          </a:p>
        </p:txBody>
      </p:sp>
      <p:graphicFrame>
        <p:nvGraphicFramePr>
          <p:cNvPr id="11" name="Line Chart">
            <a:extLst>
              <a:ext uri="{FF2B5EF4-FFF2-40B4-BE49-F238E27FC236}">
                <a16:creationId xmlns:a16="http://schemas.microsoft.com/office/drawing/2014/main" id="{27E5711B-4172-6680-C7D7-4D13357CBCD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80012289"/>
              </p:ext>
            </p:extLst>
          </p:nvPr>
        </p:nvGraphicFramePr>
        <p:xfrm>
          <a:off x="4292598" y="991483"/>
          <a:ext cx="7559674" cy="5040000"/>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289A616E-FFD4-B518-945B-5E102EF76725}"/>
              </a:ext>
              <a:ext uri="{C183D7F6-B498-43B3-948B-1728B52AA6E4}">
                <adec:decorative xmlns:adec="http://schemas.microsoft.com/office/drawing/2017/decorative" val="1"/>
              </a:ext>
            </a:extLst>
          </p:cNvPr>
          <p:cNvSpPr txBox="1"/>
          <p:nvPr/>
        </p:nvSpPr>
        <p:spPr>
          <a:xfrm>
            <a:off x="7480586" y="797427"/>
            <a:ext cx="2225996" cy="276999"/>
          </a:xfrm>
          <a:prstGeom prst="rect">
            <a:avLst/>
          </a:prstGeom>
          <a:noFill/>
        </p:spPr>
        <p:txBody>
          <a:bodyPr wrap="square">
            <a:spAutoFit/>
          </a:bodyPr>
          <a:lstStyle/>
          <a:p>
            <a:pPr defTabSz="781903" fontAlgn="base">
              <a:spcBef>
                <a:spcPct val="0"/>
              </a:spcBef>
              <a:spcAft>
                <a:spcPct val="0"/>
              </a:spcAft>
              <a:defRPr/>
            </a:pPr>
            <a:r>
              <a:rPr lang="en-GB" sz="1200" b="1" i="1" kern="0">
                <a:cs typeface="Arial" panose="020B0604020202020204" pitchFamily="34" charset="0"/>
              </a:rPr>
              <a:t>% Good</a:t>
            </a:r>
            <a:r>
              <a:rPr lang="en-GB" sz="1200" b="1" i="1" kern="0" baseline="30000">
                <a:cs typeface="Arial" panose="020B0604020202020204" pitchFamily="34" charset="0"/>
              </a:rPr>
              <a:t>1</a:t>
            </a:r>
            <a:endParaRPr lang="en-GB" sz="1200" b="1" i="1" kern="0">
              <a:cs typeface="Arial" panose="020B0604020202020204" pitchFamily="34" charset="0"/>
            </a:endParaRPr>
          </a:p>
        </p:txBody>
      </p:sp>
      <p:sp>
        <p:nvSpPr>
          <p:cNvPr id="5" name="Base and Footnotes">
            <a:extLst>
              <a:ext uri="{FF2B5EF4-FFF2-40B4-BE49-F238E27FC236}">
                <a16:creationId xmlns:a16="http://schemas.microsoft.com/office/drawing/2014/main" id="{5892562E-B6BD-B77A-D580-812CE082B4F4}"/>
              </a:ext>
            </a:extLst>
          </p:cNvPr>
          <p:cNvSpPr>
            <a:spLocks noGrp="1"/>
          </p:cNvSpPr>
          <p:nvPr>
            <p:ph type="body" sz="quarter" idx="18"/>
          </p:nvPr>
        </p:nvSpPr>
        <p:spPr>
          <a:xfrm>
            <a:off x="4295774" y="6026152"/>
            <a:ext cx="7561263" cy="282573"/>
          </a:xfrm>
        </p:spPr>
        <p:txBody>
          <a:bodyPr/>
          <a:lstStyle/>
          <a:p>
            <a:r>
              <a:rPr lang="en-GB" sz="800" baseline="30000" dirty="0">
                <a:solidFill>
                  <a:srgbClr val="222223"/>
                </a:solidFill>
              </a:rPr>
              <a:t>1</a:t>
            </a:r>
            <a:r>
              <a:rPr lang="en-GB" dirty="0">
                <a:solidFill>
                  <a:srgbClr val="222223"/>
                </a:solidFill>
              </a:rPr>
              <a:t>Good</a:t>
            </a:r>
            <a:r>
              <a:rPr kumimoji="0" lang="en-GB" sz="800" b="0" i="0" u="none" strike="noStrike" kern="1200" cap="none" spc="0" normalizeH="0" baseline="0" noProof="0" dirty="0">
                <a:ln>
                  <a:noFill/>
                </a:ln>
                <a:solidFill>
                  <a:srgbClr val="222223"/>
                </a:solidFill>
                <a:effectLst/>
                <a:uLnTx/>
                <a:uFillTx/>
                <a:ea typeface="+mn-ea"/>
                <a:cs typeface="+mn-cs"/>
              </a:rPr>
              <a:t> = ‘very good’ </a:t>
            </a:r>
            <a:r>
              <a:rPr lang="en-GB" i="0" dirty="0">
                <a:solidFill>
                  <a:schemeClr val="tx1"/>
                </a:solidFill>
              </a:rPr>
              <a:t>and</a:t>
            </a:r>
            <a:r>
              <a:rPr kumimoji="0" lang="en-GB" sz="800" b="0" i="0" u="none" strike="noStrike" kern="1200" cap="none" spc="0" normalizeH="0" baseline="0" noProof="0" dirty="0">
                <a:ln>
                  <a:noFill/>
                </a:ln>
                <a:solidFill>
                  <a:srgbClr val="222223"/>
                </a:solidFill>
                <a:effectLst/>
                <a:uLnTx/>
                <a:uFillTx/>
                <a:ea typeface="+mn-ea"/>
                <a:cs typeface="+mn-cs"/>
              </a:rPr>
              <a:t> </a:t>
            </a:r>
            <a:r>
              <a:rPr lang="en-GB" dirty="0">
                <a:solidFill>
                  <a:srgbClr val="222223"/>
                </a:solidFill>
              </a:rPr>
              <a:t>‘fairly good’</a:t>
            </a:r>
            <a:r>
              <a:rPr lang="en-GB" i="0" dirty="0"/>
              <a:t>. Base: </a:t>
            </a:r>
            <a:r>
              <a:rPr lang="en-GB" dirty="0"/>
              <a:t>asked of patients who have tried to contact their GP practice since being registered</a:t>
            </a:r>
            <a:r>
              <a:rPr lang="en-GB" i="0" dirty="0"/>
              <a:t>: 2025 (672,941) 2024 (681,183). Base range: Type of contact 2025 (</a:t>
            </a:r>
            <a:r>
              <a:rPr lang="en-GB" dirty="0"/>
              <a:t>9,591</a:t>
            </a:r>
            <a:r>
              <a:rPr lang="en-GB" i="0" dirty="0"/>
              <a:t> to 449,403), 2024 (8,384 to 478,079).</a:t>
            </a:r>
          </a:p>
        </p:txBody>
      </p:sp>
      <p:sp>
        <p:nvSpPr>
          <p:cNvPr id="3" name="Slide Number">
            <a:extLst>
              <a:ext uri="{FF2B5EF4-FFF2-40B4-BE49-F238E27FC236}">
                <a16:creationId xmlns:a16="http://schemas.microsoft.com/office/drawing/2014/main" id="{6CDEE109-1D95-6A03-F63C-7854E5286313}"/>
              </a:ext>
              <a:ext uri="{C183D7F6-B498-43B3-948B-1728B52AA6E4}">
                <adec:decorative xmlns:adec="http://schemas.microsoft.com/office/drawing/2017/decorative" val="1"/>
              </a:ext>
            </a:extLst>
          </p:cNvPr>
          <p:cNvSpPr>
            <a:spLocks noGrp="1"/>
          </p:cNvSpPr>
          <p:nvPr>
            <p:ph type="sldNum" sz="quarter" idx="4"/>
          </p:nvPr>
        </p:nvSpPr>
        <p:spPr/>
        <p:txBody>
          <a:bodyPr/>
          <a:lstStyle/>
          <a:p>
            <a:fld id="{D61AABEC-672F-4B68-B914-690DA978312C}" type="slidenum">
              <a:rPr lang="en-GB" smtClean="0"/>
              <a:pPr/>
              <a:t>30</a:t>
            </a:fld>
            <a:endParaRPr lang="en-GB"/>
          </a:p>
        </p:txBody>
      </p:sp>
      <p:sp>
        <p:nvSpPr>
          <p:cNvPr id="6" name="Question Marker #2">
            <a:extLst>
              <a:ext uri="{FF2B5EF4-FFF2-40B4-BE49-F238E27FC236}">
                <a16:creationId xmlns:a16="http://schemas.microsoft.com/office/drawing/2014/main" id="{3945D55C-A05C-8DCD-442E-06FA124EDDC4}"/>
              </a:ext>
              <a:ext uri="{C183D7F6-B498-43B3-948B-1728B52AA6E4}">
                <adec:decorative xmlns:adec="http://schemas.microsoft.com/office/drawing/2017/decorative" val="1"/>
              </a:ext>
            </a:extLst>
          </p:cNvPr>
          <p:cNvSpPr/>
          <p:nvPr/>
        </p:nvSpPr>
        <p:spPr>
          <a:xfrm>
            <a:off x="8242726" y="305411"/>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rgbClr val="231F20"/>
              </a:solidFill>
            </a:endParaRPr>
          </a:p>
        </p:txBody>
      </p:sp>
      <p:grpSp>
        <p:nvGrpSpPr>
          <p:cNvPr id="13" name="Group 12">
            <a:extLst>
              <a:ext uri="{FF2B5EF4-FFF2-40B4-BE49-F238E27FC236}">
                <a16:creationId xmlns:a16="http://schemas.microsoft.com/office/drawing/2014/main" id="{D0119913-EBA3-EF13-D69A-7650B740E375}"/>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14" name="Freeform 110">
              <a:hlinkClick r:id="rId4" action="ppaction://hlinksldjump" tooltip="Main Menu..."/>
              <a:hlinkHover r:id="" action="ppaction://noaction" highlightClick="1"/>
              <a:extLst>
                <a:ext uri="{FF2B5EF4-FFF2-40B4-BE49-F238E27FC236}">
                  <a16:creationId xmlns:a16="http://schemas.microsoft.com/office/drawing/2014/main" id="{20DB17C8-A130-A62F-7EDC-982D72C8E4D9}"/>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15" name="Rectangle 14">
              <a:extLst>
                <a:ext uri="{FF2B5EF4-FFF2-40B4-BE49-F238E27FC236}">
                  <a16:creationId xmlns:a16="http://schemas.microsoft.com/office/drawing/2014/main" id="{D32BACF4-12C1-6441-ECEA-323C8A3B3F78}"/>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spTree>
    <p:extLst>
      <p:ext uri="{BB962C8B-B14F-4D97-AF65-F5344CB8AC3E}">
        <p14:creationId xmlns:p14="http://schemas.microsoft.com/office/powerpoint/2010/main" val="4665044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FEA3E2B1-D6A6-DD19-A8A4-BFDAEB45EA04}"/>
              </a:ext>
            </a:extLst>
          </p:cNvPr>
          <p:cNvSpPr>
            <a:spLocks noGrp="1"/>
          </p:cNvSpPr>
          <p:nvPr>
            <p:ph type="title"/>
          </p:nvPr>
        </p:nvSpPr>
        <p:spPr>
          <a:xfrm>
            <a:off x="335998" y="182467"/>
            <a:ext cx="3599415" cy="1075061"/>
          </a:xfrm>
        </p:spPr>
        <p:txBody>
          <a:bodyPr/>
          <a:lstStyle/>
          <a:p>
            <a:r>
              <a:rPr lang="en-GB"/>
              <a:t>What happened when patients last contacted their GP practice on the phone?</a:t>
            </a:r>
          </a:p>
        </p:txBody>
      </p:sp>
      <p:sp>
        <p:nvSpPr>
          <p:cNvPr id="4" name="Commentary">
            <a:extLst>
              <a:ext uri="{FF2B5EF4-FFF2-40B4-BE49-F238E27FC236}">
                <a16:creationId xmlns:a16="http://schemas.microsoft.com/office/drawing/2014/main" id="{423EDC38-9CF4-BA9C-E0A3-D773442DA44D}"/>
              </a:ext>
            </a:extLst>
          </p:cNvPr>
          <p:cNvSpPr>
            <a:spLocks noGrp="1"/>
          </p:cNvSpPr>
          <p:nvPr>
            <p:ph type="body" sz="quarter" idx="19"/>
          </p:nvPr>
        </p:nvSpPr>
        <p:spPr/>
        <p:txBody>
          <a:bodyPr/>
          <a:lstStyle/>
          <a:p>
            <a:r>
              <a:rPr lang="en-GB"/>
              <a:t>Among patients who last contacted their GP practice by phone, around one in eight (11.8%) said their call was answered straight away. </a:t>
            </a:r>
          </a:p>
          <a:p>
            <a:r>
              <a:rPr lang="en-GB"/>
              <a:t>In total, 85.2% said their call was held in a queue. This included:</a:t>
            </a:r>
          </a:p>
          <a:p>
            <a:pPr marL="171450" indent="-171450">
              <a:buFont typeface="Arial" panose="020B0604020202020204" pitchFamily="34" charset="0"/>
              <a:buChar char="•"/>
            </a:pPr>
            <a:r>
              <a:rPr lang="en-GB"/>
              <a:t>73.1% who waited until someone answered.</a:t>
            </a:r>
          </a:p>
          <a:p>
            <a:pPr marL="171450" indent="-171450">
              <a:buFont typeface="Arial" panose="020B0604020202020204" pitchFamily="34" charset="0"/>
              <a:buChar char="•"/>
            </a:pPr>
            <a:r>
              <a:rPr lang="en-GB"/>
              <a:t>10.9% who asked for a call-back through an automated system. </a:t>
            </a:r>
          </a:p>
          <a:p>
            <a:pPr marL="171450" indent="-171450">
              <a:buFont typeface="Arial" panose="020B0604020202020204" pitchFamily="34" charset="0"/>
              <a:buChar char="•"/>
            </a:pPr>
            <a:r>
              <a:rPr lang="en-GB"/>
              <a:t>1.2% who did not wait for anyone to answer. </a:t>
            </a:r>
          </a:p>
          <a:p>
            <a:r>
              <a:rPr lang="en-GB"/>
              <a:t>Another 3.0% said that their call was not answered at all.</a:t>
            </a:r>
          </a:p>
          <a:p>
            <a:r>
              <a:rPr lang="en-GB"/>
              <a:t>Compared with the 2024 survey, fewer said their call was held in a queue and they waited until someone answered (-2.3 percentage points) and more asked for a call back through an automated system (+4.2 percentage points). In addition, fewer said their call was not answered (-1.2 percentage points).</a:t>
            </a:r>
          </a:p>
          <a:p>
            <a:r>
              <a:rPr lang="en-GB"/>
              <a:t> </a:t>
            </a:r>
          </a:p>
        </p:txBody>
      </p:sp>
      <p:sp>
        <p:nvSpPr>
          <p:cNvPr id="7" name="Question Marker #2">
            <a:extLst>
              <a:ext uri="{FF2B5EF4-FFF2-40B4-BE49-F238E27FC236}">
                <a16:creationId xmlns:a16="http://schemas.microsoft.com/office/drawing/2014/main" id="{12CBB66E-0823-7E4F-CC0A-F5070C8837BD}"/>
              </a:ext>
              <a:ext uri="{C183D7F6-B498-43B3-948B-1728B52AA6E4}">
                <adec:decorative xmlns:adec="http://schemas.microsoft.com/office/drawing/2017/decorative" val="1"/>
              </a:ext>
            </a:extLst>
          </p:cNvPr>
          <p:cNvSpPr/>
          <p:nvPr/>
        </p:nvSpPr>
        <p:spPr>
          <a:xfrm>
            <a:off x="4485546" y="398930"/>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rgbClr val="231F20"/>
              </a:solidFill>
            </a:endParaRPr>
          </a:p>
        </p:txBody>
      </p:sp>
      <p:sp>
        <p:nvSpPr>
          <p:cNvPr id="8" name="Question Text #2">
            <a:extLst>
              <a:ext uri="{FF2B5EF4-FFF2-40B4-BE49-F238E27FC236}">
                <a16:creationId xmlns:a16="http://schemas.microsoft.com/office/drawing/2014/main" id="{02795E02-D951-9DD7-71B7-F6949F4D8DED}"/>
              </a:ext>
            </a:extLst>
          </p:cNvPr>
          <p:cNvSpPr txBox="1"/>
          <p:nvPr/>
        </p:nvSpPr>
        <p:spPr>
          <a:xfrm>
            <a:off x="4295775" y="308930"/>
            <a:ext cx="7559674" cy="540000"/>
          </a:xfrm>
          <a:prstGeom prst="rect">
            <a:avLst/>
          </a:prstGeom>
          <a:noFill/>
        </p:spPr>
        <p:txBody>
          <a:bodyPr wrap="square" lIns="360000" tIns="18000" rIns="0" bIns="0" rtlCol="0" anchor="ctr">
            <a:noAutofit/>
          </a:bodyPr>
          <a:lstStyle>
            <a:defPPr>
              <a:defRPr lang="fr-FR"/>
            </a:defPPr>
            <a:lvl1pPr>
              <a:lnSpc>
                <a:spcPct val="90000"/>
              </a:lnSpc>
              <a:defRPr sz="1200" b="1">
                <a:solidFill>
                  <a:srgbClr val="231F20"/>
                </a:solidFill>
              </a:defRPr>
            </a:lvl1pPr>
          </a:lstStyle>
          <a:p>
            <a:r>
              <a:rPr lang="en-GB"/>
              <a:t>Q11. What happened when you phoned your GP practice on that occasion?</a:t>
            </a:r>
            <a:endParaRPr lang="en-GB" b="0"/>
          </a:p>
        </p:txBody>
      </p:sp>
      <p:graphicFrame>
        <p:nvGraphicFramePr>
          <p:cNvPr id="11" name="Line Chart">
            <a:extLst>
              <a:ext uri="{FF2B5EF4-FFF2-40B4-BE49-F238E27FC236}">
                <a16:creationId xmlns:a16="http://schemas.microsoft.com/office/drawing/2014/main" id="{C6D687C1-0432-B289-907C-1C6E1637435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00610337"/>
              </p:ext>
            </p:extLst>
          </p:nvPr>
        </p:nvGraphicFramePr>
        <p:xfrm>
          <a:off x="4292598" y="929137"/>
          <a:ext cx="7559674" cy="5040000"/>
        </p:xfrm>
        <a:graphic>
          <a:graphicData uri="http://schemas.openxmlformats.org/drawingml/2006/chart">
            <c:chart xmlns:c="http://schemas.openxmlformats.org/drawingml/2006/chart" xmlns:r="http://schemas.openxmlformats.org/officeDocument/2006/relationships" r:id="rId3"/>
          </a:graphicData>
        </a:graphic>
      </p:graphicFrame>
      <p:sp>
        <p:nvSpPr>
          <p:cNvPr id="5" name="Base and Footnotes">
            <a:extLst>
              <a:ext uri="{FF2B5EF4-FFF2-40B4-BE49-F238E27FC236}">
                <a16:creationId xmlns:a16="http://schemas.microsoft.com/office/drawing/2014/main" id="{882AC0E1-A6DA-9A93-2142-10ED78CFB7DB}"/>
              </a:ext>
            </a:extLst>
          </p:cNvPr>
          <p:cNvSpPr>
            <a:spLocks noGrp="1"/>
          </p:cNvSpPr>
          <p:nvPr>
            <p:ph type="body" sz="quarter" idx="18"/>
          </p:nvPr>
        </p:nvSpPr>
        <p:spPr>
          <a:xfrm>
            <a:off x="4295774" y="6149263"/>
            <a:ext cx="7561263" cy="159462"/>
          </a:xfrm>
        </p:spPr>
        <p:txBody>
          <a:bodyPr/>
          <a:lstStyle/>
          <a:p>
            <a:r>
              <a:rPr lang="en-GB" i="0"/>
              <a:t>Base: </a:t>
            </a:r>
            <a:r>
              <a:rPr lang="en-GB"/>
              <a:t>a</a:t>
            </a:r>
            <a:r>
              <a:rPr lang="en-GB" i="0"/>
              <a:t>sked of patients who last tried to contact their practice by phone: 2025 (448,136), 2024 (476,168).</a:t>
            </a:r>
          </a:p>
        </p:txBody>
      </p:sp>
      <p:sp>
        <p:nvSpPr>
          <p:cNvPr id="3" name="Slide Number">
            <a:extLst>
              <a:ext uri="{FF2B5EF4-FFF2-40B4-BE49-F238E27FC236}">
                <a16:creationId xmlns:a16="http://schemas.microsoft.com/office/drawing/2014/main" id="{2ADF413E-BCE3-9AFA-BA1A-3EA83634FA85}"/>
              </a:ext>
              <a:ext uri="{C183D7F6-B498-43B3-948B-1728B52AA6E4}">
                <adec:decorative xmlns:adec="http://schemas.microsoft.com/office/drawing/2017/decorative" val="1"/>
              </a:ext>
            </a:extLst>
          </p:cNvPr>
          <p:cNvSpPr>
            <a:spLocks noGrp="1"/>
          </p:cNvSpPr>
          <p:nvPr>
            <p:ph type="sldNum" sz="quarter" idx="4"/>
          </p:nvPr>
        </p:nvSpPr>
        <p:spPr/>
        <p:txBody>
          <a:bodyPr/>
          <a:lstStyle/>
          <a:p>
            <a:fld id="{D61AABEC-672F-4B68-B914-690DA978312C}" type="slidenum">
              <a:rPr lang="en-GB" smtClean="0"/>
              <a:pPr/>
              <a:t>31</a:t>
            </a:fld>
            <a:endParaRPr lang="en-GB"/>
          </a:p>
        </p:txBody>
      </p:sp>
      <p:grpSp>
        <p:nvGrpSpPr>
          <p:cNvPr id="6" name="Group 5">
            <a:extLst>
              <a:ext uri="{FF2B5EF4-FFF2-40B4-BE49-F238E27FC236}">
                <a16:creationId xmlns:a16="http://schemas.microsoft.com/office/drawing/2014/main" id="{E659CEBF-CA98-8283-AFE2-B6B39369BE4E}"/>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9" name="Freeform 110">
              <a:hlinkClick r:id="rId4" action="ppaction://hlinksldjump" tooltip="Main Menu..."/>
              <a:hlinkHover r:id="" action="ppaction://noaction" highlightClick="1"/>
              <a:extLst>
                <a:ext uri="{FF2B5EF4-FFF2-40B4-BE49-F238E27FC236}">
                  <a16:creationId xmlns:a16="http://schemas.microsoft.com/office/drawing/2014/main" id="{9E4A7478-5432-F242-CDCB-0436E2BB093E}"/>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10" name="Rectangle 9">
              <a:extLst>
                <a:ext uri="{FF2B5EF4-FFF2-40B4-BE49-F238E27FC236}">
                  <a16:creationId xmlns:a16="http://schemas.microsoft.com/office/drawing/2014/main" id="{C9451FDD-ED0C-A7B4-6ECA-218A19408224}"/>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spTree>
    <p:extLst>
      <p:ext uri="{BB962C8B-B14F-4D97-AF65-F5344CB8AC3E}">
        <p14:creationId xmlns:p14="http://schemas.microsoft.com/office/powerpoint/2010/main" val="18466243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Doughnut Chart">
            <a:extLst>
              <a:ext uri="{FF2B5EF4-FFF2-40B4-BE49-F238E27FC236}">
                <a16:creationId xmlns:a16="http://schemas.microsoft.com/office/drawing/2014/main" id="{9F8F9868-C81A-BF90-276C-DFCE089CECB2}"/>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2281531082"/>
              </p:ext>
            </p:extLst>
          </p:nvPr>
        </p:nvGraphicFramePr>
        <p:xfrm>
          <a:off x="302619" y="1744160"/>
          <a:ext cx="3600000" cy="2160000"/>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a:extLst>
              <a:ext uri="{FF2B5EF4-FFF2-40B4-BE49-F238E27FC236}">
                <a16:creationId xmlns:a16="http://schemas.microsoft.com/office/drawing/2014/main" id="{FEA3E2B1-D6A6-DD19-A8A4-BFDAEB45EA04}"/>
              </a:ext>
            </a:extLst>
          </p:cNvPr>
          <p:cNvSpPr>
            <a:spLocks noGrp="1"/>
          </p:cNvSpPr>
          <p:nvPr>
            <p:ph type="title"/>
          </p:nvPr>
        </p:nvSpPr>
        <p:spPr>
          <a:xfrm>
            <a:off x="335998" y="182467"/>
            <a:ext cx="3599415" cy="1075061"/>
          </a:xfrm>
        </p:spPr>
        <p:txBody>
          <a:bodyPr/>
          <a:lstStyle/>
          <a:p>
            <a:r>
              <a:rPr lang="en-GB" sz="1800">
                <a:solidFill>
                  <a:schemeClr val="bg1"/>
                </a:solidFill>
              </a:rPr>
              <a:t>Were patients able to contact their GP practice the last time they tried</a:t>
            </a:r>
            <a:r>
              <a:rPr lang="en-GB"/>
              <a:t>?¹</a:t>
            </a:r>
          </a:p>
        </p:txBody>
      </p:sp>
      <p:sp>
        <p:nvSpPr>
          <p:cNvPr id="4" name="Commentary">
            <a:extLst>
              <a:ext uri="{FF2B5EF4-FFF2-40B4-BE49-F238E27FC236}">
                <a16:creationId xmlns:a16="http://schemas.microsoft.com/office/drawing/2014/main" id="{423EDC38-9CF4-BA9C-E0A3-D773442DA44D}"/>
              </a:ext>
            </a:extLst>
          </p:cNvPr>
          <p:cNvSpPr>
            <a:spLocks noGrp="1"/>
          </p:cNvSpPr>
          <p:nvPr>
            <p:ph type="body" sz="quarter" idx="19"/>
          </p:nvPr>
        </p:nvSpPr>
        <p:spPr>
          <a:xfrm>
            <a:off x="333375" y="1252352"/>
            <a:ext cx="3598863" cy="717850"/>
          </a:xfrm>
        </p:spPr>
        <p:txBody>
          <a:bodyPr/>
          <a:lstStyle/>
          <a:p>
            <a:r>
              <a:rPr lang="en-GB" sz="1200" dirty="0">
                <a:solidFill>
                  <a:schemeClr val="bg1"/>
                </a:solidFill>
              </a:rPr>
              <a:t>Overall, 95.9% were able to contact their GP practice last time they tried, just 4.1% could not contact their practice. </a:t>
            </a:r>
          </a:p>
        </p:txBody>
      </p:sp>
      <p:sp>
        <p:nvSpPr>
          <p:cNvPr id="18" name="Question Text #1">
            <a:extLst>
              <a:ext uri="{FF2B5EF4-FFF2-40B4-BE49-F238E27FC236}">
                <a16:creationId xmlns:a16="http://schemas.microsoft.com/office/drawing/2014/main" id="{0B11831D-625B-181D-DD62-1789E791BF1B}"/>
              </a:ext>
              <a:ext uri="{C183D7F6-B498-43B3-948B-1728B52AA6E4}">
                <adec:decorative xmlns:adec="http://schemas.microsoft.com/office/drawing/2017/decorative" val="0"/>
              </a:ext>
            </a:extLst>
          </p:cNvPr>
          <p:cNvSpPr txBox="1"/>
          <p:nvPr/>
        </p:nvSpPr>
        <p:spPr>
          <a:xfrm>
            <a:off x="330198" y="2008566"/>
            <a:ext cx="3603659" cy="347957"/>
          </a:xfrm>
          <a:prstGeom prst="rect">
            <a:avLst/>
          </a:prstGeom>
          <a:noFill/>
        </p:spPr>
        <p:txBody>
          <a:bodyPr wrap="square" lIns="360000" tIns="36000" rIns="180000" bIns="144000" rtlCol="0" anchor="t">
            <a:spAutoFit/>
          </a:bodyPr>
          <a:lstStyle>
            <a:defPPr>
              <a:defRPr lang="fr-FR"/>
            </a:defPPr>
            <a:lvl1pPr>
              <a:lnSpc>
                <a:spcPct val="90000"/>
              </a:lnSpc>
              <a:defRPr sz="1200" b="1"/>
            </a:lvl1pPr>
          </a:lstStyle>
          <a:p>
            <a:pPr algn="ctr"/>
            <a:r>
              <a:rPr lang="en-GB" b="0" dirty="0">
                <a:solidFill>
                  <a:schemeClr val="bg1"/>
                </a:solidFill>
              </a:rPr>
              <a:t>% </a:t>
            </a:r>
            <a:r>
              <a:rPr lang="en-GB" dirty="0">
                <a:solidFill>
                  <a:schemeClr val="bg1"/>
                </a:solidFill>
              </a:rPr>
              <a:t>Able to contact their GP practice</a:t>
            </a:r>
          </a:p>
        </p:txBody>
      </p:sp>
      <p:graphicFrame>
        <p:nvGraphicFramePr>
          <p:cNvPr id="19" name="Table 18">
            <a:extLst>
              <a:ext uri="{FF2B5EF4-FFF2-40B4-BE49-F238E27FC236}">
                <a16:creationId xmlns:a16="http://schemas.microsoft.com/office/drawing/2014/main" id="{83217F38-D416-5550-3CD4-74AFA60DB203}"/>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718473260"/>
              </p:ext>
            </p:extLst>
          </p:nvPr>
        </p:nvGraphicFramePr>
        <p:xfrm>
          <a:off x="1501740" y="2858428"/>
          <a:ext cx="1069782" cy="335280"/>
        </p:xfrm>
        <a:graphic>
          <a:graphicData uri="http://schemas.openxmlformats.org/drawingml/2006/table">
            <a:tbl>
              <a:tblPr firstRow="1" bandRow="1"/>
              <a:tblGrid>
                <a:gridCol w="1069782">
                  <a:extLst>
                    <a:ext uri="{9D8B030D-6E8A-4147-A177-3AD203B41FA5}">
                      <a16:colId xmlns:a16="http://schemas.microsoft.com/office/drawing/2014/main" val="1452192164"/>
                    </a:ext>
                  </a:extLst>
                </a:gridCol>
              </a:tblGrid>
              <a:tr h="332789">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algn="ctr"/>
                      <a:r>
                        <a:rPr lang="en-GB" sz="1600" b="1" dirty="0">
                          <a:solidFill>
                            <a:schemeClr val="bg1"/>
                          </a:solidFill>
                        </a:rPr>
                        <a:t>  95.9%</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83737760"/>
                  </a:ext>
                </a:extLst>
              </a:tr>
            </a:tbl>
          </a:graphicData>
        </a:graphic>
      </p:graphicFrame>
      <p:sp>
        <p:nvSpPr>
          <p:cNvPr id="8" name="Commentary">
            <a:extLst>
              <a:ext uri="{FF2B5EF4-FFF2-40B4-BE49-F238E27FC236}">
                <a16:creationId xmlns:a16="http://schemas.microsoft.com/office/drawing/2014/main" id="{7328197C-2CF2-0E57-04AA-26145A0E50FF}"/>
              </a:ext>
            </a:extLst>
          </p:cNvPr>
          <p:cNvSpPr txBox="1">
            <a:spLocks/>
          </p:cNvSpPr>
          <p:nvPr/>
        </p:nvSpPr>
        <p:spPr>
          <a:xfrm>
            <a:off x="327943" y="3948232"/>
            <a:ext cx="3598863" cy="1282002"/>
          </a:xfrm>
          <a:prstGeom prst="rect">
            <a:avLst/>
          </a:prstGeom>
        </p:spPr>
        <p:txBody>
          <a:bodyPr vert="horz" lIns="180000" tIns="0" rIns="180000" bIns="0" rtlCol="0">
            <a:noAutofit/>
          </a:bodyPr>
          <a:lstStyle>
            <a:lvl1pPr marL="0" indent="0" algn="l" defTabSz="914400" rtl="0" eaLnBrk="1" latinLnBrk="0" hangingPunct="1">
              <a:lnSpc>
                <a:spcPct val="100000"/>
              </a:lnSpc>
              <a:spcBef>
                <a:spcPts val="0"/>
              </a:spcBef>
              <a:spcAft>
                <a:spcPts val="600"/>
              </a:spcAft>
              <a:buSzPct val="50000"/>
              <a:buFont typeface="HelveticaNeueLT Std Lt Cn" panose="020B0406020202030204" pitchFamily="34" charset="0"/>
              <a:buNone/>
              <a:defRPr sz="1200" b="0" kern="1200">
                <a:solidFill>
                  <a:schemeClr val="bg1"/>
                </a:solidFill>
                <a:latin typeface="+mn-lt"/>
                <a:ea typeface="+mn-ea"/>
                <a:cs typeface="+mn-cs"/>
              </a:defRPr>
            </a:lvl1pPr>
            <a:lvl2pPr marL="180975" indent="-180975" algn="l" defTabSz="914400" rtl="0" eaLnBrk="1" latinLnBrk="0" hangingPunct="1">
              <a:lnSpc>
                <a:spcPct val="100000"/>
              </a:lnSpc>
              <a:spcBef>
                <a:spcPts val="0"/>
              </a:spcBef>
              <a:spcAft>
                <a:spcPts val="600"/>
              </a:spcAft>
              <a:buSzPct val="80000"/>
              <a:buFont typeface="Segoe UI" panose="020B0502040204020203" pitchFamily="34" charset="0"/>
              <a:buChar char="●"/>
              <a:defRPr sz="1200" kern="1200">
                <a:solidFill>
                  <a:schemeClr val="bg1"/>
                </a:solidFill>
                <a:latin typeface="+mn-lt"/>
                <a:ea typeface="+mn-ea"/>
                <a:cs typeface="+mn-cs"/>
              </a:defRPr>
            </a:lvl2pPr>
            <a:lvl3pPr marL="360363" indent="-179388" algn="l" defTabSz="914400" rtl="0" eaLnBrk="1" latinLnBrk="0" hangingPunct="1">
              <a:lnSpc>
                <a:spcPct val="100000"/>
              </a:lnSpc>
              <a:spcBef>
                <a:spcPts val="0"/>
              </a:spcBef>
              <a:spcAft>
                <a:spcPts val="600"/>
              </a:spcAft>
              <a:buFont typeface="Arial" panose="020B0604020202020204" pitchFamily="34" charset="0"/>
              <a:buChar char="‒"/>
              <a:defRPr sz="1200" kern="1200">
                <a:solidFill>
                  <a:schemeClr val="bg1"/>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More than seven in ten (72.9%) said they knew the next step within 2 days, and 5.5% said it took more than two days. </a:t>
            </a:r>
          </a:p>
          <a:p>
            <a:r>
              <a:rPr lang="en-GB" dirty="0"/>
              <a:t>Around one in six (17.5%) said they did not know what the next step would be. </a:t>
            </a:r>
          </a:p>
          <a:p>
            <a:r>
              <a:rPr lang="en-GB" dirty="0"/>
              <a:t>These results are very similar to 2024. </a:t>
            </a:r>
          </a:p>
          <a:p>
            <a:endParaRPr lang="en-GB" dirty="0"/>
          </a:p>
        </p:txBody>
      </p:sp>
      <p:sp>
        <p:nvSpPr>
          <p:cNvPr id="17" name="Base and Footnotes (Doughnut)">
            <a:extLst>
              <a:ext uri="{FF2B5EF4-FFF2-40B4-BE49-F238E27FC236}">
                <a16:creationId xmlns:a16="http://schemas.microsoft.com/office/drawing/2014/main" id="{DC2AEA3D-E3F2-6386-6373-26BF8FE6F428}"/>
              </a:ext>
            </a:extLst>
          </p:cNvPr>
          <p:cNvSpPr txBox="1">
            <a:spLocks/>
          </p:cNvSpPr>
          <p:nvPr/>
        </p:nvSpPr>
        <p:spPr>
          <a:xfrm>
            <a:off x="337861" y="5275954"/>
            <a:ext cx="3595687" cy="1021237"/>
          </a:xfrm>
          <a:prstGeom prst="rect">
            <a:avLst/>
          </a:prstGeom>
        </p:spPr>
        <p:txBody>
          <a:bodyPr vert="horz" wrap="square" lIns="180000" tIns="0" rIns="180000" bIns="36000" rtlCol="0" anchor="b">
            <a:spAutoFit/>
          </a:bodyPr>
          <a:lstStyle>
            <a:lvl1pPr marL="0" indent="0" algn="l" defTabSz="914400" rtl="0" eaLnBrk="1" latinLnBrk="0" hangingPunct="1">
              <a:lnSpc>
                <a:spcPct val="100000"/>
              </a:lnSpc>
              <a:spcBef>
                <a:spcPts val="0"/>
              </a:spcBef>
              <a:spcAft>
                <a:spcPts val="600"/>
              </a:spcAft>
              <a:buSzPct val="50000"/>
              <a:buFont typeface="HelveticaNeueLT Std Lt Cn" panose="020B0406020202030204" pitchFamily="34" charset="0"/>
              <a:buNone/>
              <a:defRPr lang="en-GB" sz="800" b="0" i="1" kern="1200" dirty="0">
                <a:solidFill>
                  <a:srgbClr val="231F20"/>
                </a:solidFill>
                <a:latin typeface="+mn-lt"/>
                <a:ea typeface="+mn-ea"/>
                <a:cs typeface="+mn-cs"/>
              </a:defRPr>
            </a:lvl1pPr>
            <a:lvl2pPr marL="180975" indent="-180975" algn="l" defTabSz="914400" rtl="0" eaLnBrk="1" latinLnBrk="0" hangingPunct="1">
              <a:lnSpc>
                <a:spcPct val="100000"/>
              </a:lnSpc>
              <a:spcBef>
                <a:spcPts val="0"/>
              </a:spcBef>
              <a:spcAft>
                <a:spcPts val="600"/>
              </a:spcAft>
              <a:buSzPct val="80000"/>
              <a:buFont typeface="Segoe UI" panose="020B0502040204020203" pitchFamily="34" charset="0"/>
              <a:buChar char="●"/>
              <a:defRPr sz="1200" kern="1200">
                <a:solidFill>
                  <a:srgbClr val="231F20"/>
                </a:solidFill>
                <a:latin typeface="+mn-lt"/>
                <a:ea typeface="+mn-ea"/>
                <a:cs typeface="+mn-cs"/>
              </a:defRPr>
            </a:lvl2pPr>
            <a:lvl3pPr marL="360363" indent="-179388" algn="l" defTabSz="914400" rtl="0" eaLnBrk="1" latinLnBrk="0" hangingPunct="1">
              <a:lnSpc>
                <a:spcPct val="100000"/>
              </a:lnSpc>
              <a:spcBef>
                <a:spcPts val="0"/>
              </a:spcBef>
              <a:spcAft>
                <a:spcPts val="600"/>
              </a:spcAft>
              <a:buFont typeface="Arial" panose="020B0604020202020204" pitchFamily="34" charset="0"/>
              <a:buChar char="‒"/>
              <a:defRPr sz="1200" kern="1200">
                <a:solidFill>
                  <a:srgbClr val="231F20"/>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800" i="0" dirty="0">
                <a:solidFill>
                  <a:schemeClr val="bg1"/>
                </a:solidFill>
              </a:rPr>
              <a:t>¹This result is based on responses to three questions: ‘Knew next step within 2 days’ = Q13, ‘There and then’ and ‘Later on the same day’ and ‘The next day’; ‘Knew next step after 2 or more days’ = Q13, ‘After two or more days’; ‘Did not know next step’ = Q12, ‘No’ and ‘I was told to contact my practice again another day, as they could not help that day’; ‘Could not contact their GP practice’ = Q11, ‘My call was held in a queue but I didn’t wait for anybody to answer’ and ‘My call wasn’t answered at all’ and Q12, ‘I couldn’t contact my practice’.</a:t>
            </a:r>
          </a:p>
        </p:txBody>
      </p:sp>
      <p:graphicFrame>
        <p:nvGraphicFramePr>
          <p:cNvPr id="11" name="Line Chart">
            <a:extLst>
              <a:ext uri="{FF2B5EF4-FFF2-40B4-BE49-F238E27FC236}">
                <a16:creationId xmlns:a16="http://schemas.microsoft.com/office/drawing/2014/main" id="{C6D687C1-0432-B289-907C-1C6E1637435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20931230"/>
              </p:ext>
            </p:extLst>
          </p:nvPr>
        </p:nvGraphicFramePr>
        <p:xfrm>
          <a:off x="4292598" y="929137"/>
          <a:ext cx="7559674" cy="5040000"/>
        </p:xfrm>
        <a:graphic>
          <a:graphicData uri="http://schemas.openxmlformats.org/drawingml/2006/chart">
            <c:chart xmlns:c="http://schemas.openxmlformats.org/drawingml/2006/chart" xmlns:r="http://schemas.openxmlformats.org/officeDocument/2006/relationships" r:id="rId4"/>
          </a:graphicData>
        </a:graphic>
      </p:graphicFrame>
      <p:sp>
        <p:nvSpPr>
          <p:cNvPr id="3" name="Slide Number">
            <a:extLst>
              <a:ext uri="{FF2B5EF4-FFF2-40B4-BE49-F238E27FC236}">
                <a16:creationId xmlns:a16="http://schemas.microsoft.com/office/drawing/2014/main" id="{2ADF413E-BCE3-9AFA-BA1A-3EA83634FA85}"/>
              </a:ext>
              <a:ext uri="{C183D7F6-B498-43B3-948B-1728B52AA6E4}">
                <adec:decorative xmlns:adec="http://schemas.microsoft.com/office/drawing/2017/decorative" val="1"/>
              </a:ext>
            </a:extLst>
          </p:cNvPr>
          <p:cNvSpPr>
            <a:spLocks noGrp="1"/>
          </p:cNvSpPr>
          <p:nvPr>
            <p:ph type="sldNum" sz="quarter" idx="4"/>
          </p:nvPr>
        </p:nvSpPr>
        <p:spPr/>
        <p:txBody>
          <a:bodyPr/>
          <a:lstStyle/>
          <a:p>
            <a:fld id="{D61AABEC-672F-4B68-B914-690DA978312C}" type="slidenum">
              <a:rPr lang="en-GB" smtClean="0"/>
              <a:pPr/>
              <a:t>32</a:t>
            </a:fld>
            <a:endParaRPr lang="en-GB"/>
          </a:p>
        </p:txBody>
      </p:sp>
      <p:grpSp>
        <p:nvGrpSpPr>
          <p:cNvPr id="6" name="Group 5">
            <a:extLst>
              <a:ext uri="{FF2B5EF4-FFF2-40B4-BE49-F238E27FC236}">
                <a16:creationId xmlns:a16="http://schemas.microsoft.com/office/drawing/2014/main" id="{E659CEBF-CA98-8283-AFE2-B6B39369BE4E}"/>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9" name="Freeform 110">
              <a:hlinkClick r:id="rId5" action="ppaction://hlinksldjump" tooltip="Main Menu..."/>
              <a:hlinkHover r:id="" action="ppaction://noaction" highlightClick="1"/>
              <a:extLst>
                <a:ext uri="{FF2B5EF4-FFF2-40B4-BE49-F238E27FC236}">
                  <a16:creationId xmlns:a16="http://schemas.microsoft.com/office/drawing/2014/main" id="{9E4A7478-5432-F242-CDCB-0436E2BB093E}"/>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10" name="Rectangle 9">
              <a:extLst>
                <a:ext uri="{FF2B5EF4-FFF2-40B4-BE49-F238E27FC236}">
                  <a16:creationId xmlns:a16="http://schemas.microsoft.com/office/drawing/2014/main" id="{C9451FDD-ED0C-A7B4-6ECA-218A19408224}"/>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sp>
        <p:nvSpPr>
          <p:cNvPr id="16" name="Title #2">
            <a:extLst>
              <a:ext uri="{FF2B5EF4-FFF2-40B4-BE49-F238E27FC236}">
                <a16:creationId xmlns:a16="http://schemas.microsoft.com/office/drawing/2014/main" id="{44AFDE66-A1FE-6EB3-E5B6-5E405E437880}"/>
              </a:ext>
            </a:extLst>
          </p:cNvPr>
          <p:cNvSpPr txBox="1">
            <a:spLocks/>
          </p:cNvSpPr>
          <p:nvPr/>
        </p:nvSpPr>
        <p:spPr>
          <a:xfrm>
            <a:off x="4295774" y="182563"/>
            <a:ext cx="7559675" cy="825762"/>
          </a:xfrm>
          <a:prstGeom prst="rect">
            <a:avLst/>
          </a:prstGeom>
          <a:noFill/>
        </p:spPr>
        <p:txBody>
          <a:bodyPr vert="horz" wrap="square" lIns="180000" tIns="180000" rIns="180000" bIns="144000" rtlCol="0" anchor="t">
            <a:spAutoFit/>
          </a:bodyPr>
          <a:lstStyle>
            <a:lvl1pPr algn="l" defTabSz="914400" rtl="0" eaLnBrk="1" latinLnBrk="0" hangingPunct="1">
              <a:lnSpc>
                <a:spcPct val="90000"/>
              </a:lnSpc>
              <a:spcBef>
                <a:spcPct val="0"/>
              </a:spcBef>
              <a:buNone/>
              <a:defRPr lang="en-GB" sz="1800" b="1" kern="1200" cap="none" spc="0" baseline="0" dirty="0">
                <a:solidFill>
                  <a:schemeClr val="bg1"/>
                </a:solidFill>
                <a:latin typeface="+mn-lt"/>
                <a:ea typeface="+mj-ea"/>
                <a:cs typeface="+mj-cs"/>
              </a:defRPr>
            </a:lvl1pPr>
          </a:lstStyle>
          <a:p>
            <a:r>
              <a:rPr lang="en-GB">
                <a:solidFill>
                  <a:srgbClr val="231F20"/>
                </a:solidFill>
              </a:rPr>
              <a:t>What happened when patients last tried to contact their GP practice?</a:t>
            </a:r>
          </a:p>
        </p:txBody>
      </p:sp>
      <p:sp>
        <p:nvSpPr>
          <p:cNvPr id="5" name="Base and Footnotes">
            <a:extLst>
              <a:ext uri="{FF2B5EF4-FFF2-40B4-BE49-F238E27FC236}">
                <a16:creationId xmlns:a16="http://schemas.microsoft.com/office/drawing/2014/main" id="{882AC0E1-A6DA-9A93-2142-10ED78CFB7DB}"/>
              </a:ext>
            </a:extLst>
          </p:cNvPr>
          <p:cNvSpPr>
            <a:spLocks noGrp="1"/>
          </p:cNvSpPr>
          <p:nvPr>
            <p:ph type="body" sz="quarter" idx="18"/>
          </p:nvPr>
        </p:nvSpPr>
        <p:spPr>
          <a:xfrm>
            <a:off x="4295774" y="6026152"/>
            <a:ext cx="7561263" cy="282573"/>
          </a:xfrm>
        </p:spPr>
        <p:txBody>
          <a:bodyPr/>
          <a:lstStyle/>
          <a:p>
            <a:r>
              <a:rPr lang="en-GB" i="0">
                <a:solidFill>
                  <a:schemeClr val="tx1"/>
                </a:solidFill>
              </a:rPr>
              <a:t>Base: all patients who have tried to contact their GP practice since being registered, excluding those who did not provide details of their last contact: </a:t>
            </a:r>
            <a:r>
              <a:rPr lang="en-GB" i="0"/>
              <a:t>2025 </a:t>
            </a:r>
            <a:r>
              <a:rPr lang="en-GB"/>
              <a:t>(643,912) </a:t>
            </a:r>
            <a:r>
              <a:rPr lang="en-GB" i="0">
                <a:solidFill>
                  <a:schemeClr val="tx1"/>
                </a:solidFill>
              </a:rPr>
              <a:t>2024 (</a:t>
            </a:r>
            <a:r>
              <a:rPr lang="en-GB">
                <a:solidFill>
                  <a:schemeClr val="tx1"/>
                </a:solidFill>
              </a:rPr>
              <a:t>634,131</a:t>
            </a:r>
            <a:r>
              <a:rPr lang="en-GB" i="0">
                <a:solidFill>
                  <a:schemeClr val="tx1"/>
                </a:solidFill>
              </a:rPr>
              <a:t>).</a:t>
            </a:r>
          </a:p>
        </p:txBody>
      </p:sp>
    </p:spTree>
    <p:extLst>
      <p:ext uri="{BB962C8B-B14F-4D97-AF65-F5344CB8AC3E}">
        <p14:creationId xmlns:p14="http://schemas.microsoft.com/office/powerpoint/2010/main" val="29251646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itle #1">
            <a:extLst>
              <a:ext uri="{FF2B5EF4-FFF2-40B4-BE49-F238E27FC236}">
                <a16:creationId xmlns:a16="http://schemas.microsoft.com/office/drawing/2014/main" id="{F107A4B8-539A-A06E-1EC1-4BD94169E22E}"/>
              </a:ext>
            </a:extLst>
          </p:cNvPr>
          <p:cNvSpPr>
            <a:spLocks noGrp="1"/>
          </p:cNvSpPr>
          <p:nvPr>
            <p:ph type="title"/>
          </p:nvPr>
        </p:nvSpPr>
        <p:spPr>
          <a:xfrm>
            <a:off x="336550" y="182563"/>
            <a:ext cx="3598863" cy="1075061"/>
          </a:xfrm>
          <a:noFill/>
        </p:spPr>
        <p:txBody>
          <a:bodyPr/>
          <a:lstStyle/>
          <a:p>
            <a:r>
              <a:rPr lang="en-GB"/>
              <a:t>Did patients who managed to contact their practice know the next step?</a:t>
            </a:r>
          </a:p>
        </p:txBody>
      </p:sp>
      <p:sp>
        <p:nvSpPr>
          <p:cNvPr id="46" name="Commentary #1">
            <a:extLst>
              <a:ext uri="{FF2B5EF4-FFF2-40B4-BE49-F238E27FC236}">
                <a16:creationId xmlns:a16="http://schemas.microsoft.com/office/drawing/2014/main" id="{3A1FDA9B-E440-AC53-B64F-45CC395B8C27}"/>
              </a:ext>
            </a:extLst>
          </p:cNvPr>
          <p:cNvSpPr>
            <a:spLocks noGrp="1"/>
          </p:cNvSpPr>
          <p:nvPr>
            <p:ph type="body" sz="quarter" idx="19"/>
          </p:nvPr>
        </p:nvSpPr>
        <p:spPr>
          <a:xfrm>
            <a:off x="333375" y="1310839"/>
            <a:ext cx="3598863" cy="884070"/>
          </a:xfrm>
        </p:spPr>
        <p:txBody>
          <a:bodyPr bIns="144000">
            <a:spAutoFit/>
          </a:bodyPr>
          <a:lstStyle/>
          <a:p>
            <a:r>
              <a:rPr lang="en-GB"/>
              <a:t>Of those who managed to contact their practice, over four in five (82.7%) said they knew what the next step would be in dealing with their request. </a:t>
            </a:r>
          </a:p>
        </p:txBody>
      </p:sp>
      <p:sp>
        <p:nvSpPr>
          <p:cNvPr id="10" name="Question Text #1">
            <a:extLst>
              <a:ext uri="{FF2B5EF4-FFF2-40B4-BE49-F238E27FC236}">
                <a16:creationId xmlns:a16="http://schemas.microsoft.com/office/drawing/2014/main" id="{6FA72164-7755-770A-8919-740D9CA9B161}"/>
              </a:ext>
            </a:extLst>
          </p:cNvPr>
          <p:cNvSpPr txBox="1"/>
          <p:nvPr/>
        </p:nvSpPr>
        <p:spPr>
          <a:xfrm>
            <a:off x="333374" y="2364225"/>
            <a:ext cx="3598863" cy="680356"/>
          </a:xfrm>
          <a:prstGeom prst="rect">
            <a:avLst/>
          </a:prstGeom>
          <a:noFill/>
        </p:spPr>
        <p:txBody>
          <a:bodyPr wrap="square" lIns="360000" tIns="36000" rIns="180000" bIns="144000" rtlCol="0" anchor="t">
            <a:spAutoFit/>
          </a:bodyPr>
          <a:lstStyle>
            <a:defPPr>
              <a:defRPr lang="fr-FR"/>
            </a:defPPr>
            <a:lvl1pPr>
              <a:lnSpc>
                <a:spcPct val="90000"/>
              </a:lnSpc>
              <a:defRPr sz="1200" b="1"/>
            </a:lvl1pPr>
          </a:lstStyle>
          <a:p>
            <a:r>
              <a:rPr lang="en-GB" dirty="0">
                <a:solidFill>
                  <a:schemeClr val="bg1"/>
                </a:solidFill>
              </a:rPr>
              <a:t>Q12. Once you had contacted your GP practice, did you know what the next step in dealing with your request would be?</a:t>
            </a:r>
          </a:p>
        </p:txBody>
      </p:sp>
      <p:sp>
        <p:nvSpPr>
          <p:cNvPr id="9" name="Question Marker #1">
            <a:extLst>
              <a:ext uri="{FF2B5EF4-FFF2-40B4-BE49-F238E27FC236}">
                <a16:creationId xmlns:a16="http://schemas.microsoft.com/office/drawing/2014/main" id="{E01EB5E8-6B64-34E6-F9C5-F33C74B8CB71}"/>
              </a:ext>
              <a:ext uri="{C183D7F6-B498-43B3-948B-1728B52AA6E4}">
                <adec:decorative xmlns:adec="http://schemas.microsoft.com/office/drawing/2017/decorative" val="1"/>
              </a:ext>
            </a:extLst>
          </p:cNvPr>
          <p:cNvSpPr/>
          <p:nvPr/>
        </p:nvSpPr>
        <p:spPr>
          <a:xfrm>
            <a:off x="526322" y="2409263"/>
            <a:ext cx="72000" cy="46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graphicFrame>
        <p:nvGraphicFramePr>
          <p:cNvPr id="7" name="Doughnut Chart">
            <a:extLst>
              <a:ext uri="{FF2B5EF4-FFF2-40B4-BE49-F238E27FC236}">
                <a16:creationId xmlns:a16="http://schemas.microsoft.com/office/drawing/2014/main" id="{B01C4B55-B590-FB26-7C81-DC98A04765C3}"/>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3128952260"/>
              </p:ext>
            </p:extLst>
          </p:nvPr>
        </p:nvGraphicFramePr>
        <p:xfrm>
          <a:off x="339728" y="3141574"/>
          <a:ext cx="3600000" cy="2160000"/>
        </p:xfrm>
        <a:graphic>
          <a:graphicData uri="http://schemas.openxmlformats.org/drawingml/2006/chart">
            <c:chart xmlns:c="http://schemas.openxmlformats.org/drawingml/2006/chart" xmlns:r="http://schemas.openxmlformats.org/officeDocument/2006/relationships" r:id="rId3"/>
          </a:graphicData>
        </a:graphic>
      </p:graphicFrame>
      <p:sp>
        <p:nvSpPr>
          <p:cNvPr id="18" name="Base and Footnotes (Doughnut)">
            <a:extLst>
              <a:ext uri="{FF2B5EF4-FFF2-40B4-BE49-F238E27FC236}">
                <a16:creationId xmlns:a16="http://schemas.microsoft.com/office/drawing/2014/main" id="{86196B3A-20B1-4C49-C72C-D7F5FD8A3045}"/>
              </a:ext>
            </a:extLst>
          </p:cNvPr>
          <p:cNvSpPr txBox="1">
            <a:spLocks/>
          </p:cNvSpPr>
          <p:nvPr/>
        </p:nvSpPr>
        <p:spPr>
          <a:xfrm>
            <a:off x="336550" y="5779931"/>
            <a:ext cx="3595687" cy="528794"/>
          </a:xfrm>
          <a:prstGeom prst="rect">
            <a:avLst/>
          </a:prstGeom>
        </p:spPr>
        <p:txBody>
          <a:bodyPr vert="horz" wrap="square" lIns="180000" tIns="0" rIns="180000" bIns="36000" rtlCol="0" anchor="b">
            <a:spAutoFit/>
          </a:bodyPr>
          <a:lstStyle>
            <a:lvl1pPr marL="0" indent="0" algn="l" defTabSz="914400" rtl="0" eaLnBrk="1" latinLnBrk="0" hangingPunct="1">
              <a:lnSpc>
                <a:spcPct val="100000"/>
              </a:lnSpc>
              <a:spcBef>
                <a:spcPts val="0"/>
              </a:spcBef>
              <a:spcAft>
                <a:spcPts val="600"/>
              </a:spcAft>
              <a:buSzPct val="50000"/>
              <a:buFont typeface="HelveticaNeueLT Std Lt Cn" panose="020B0406020202030204" pitchFamily="34" charset="0"/>
              <a:buNone/>
              <a:defRPr lang="en-GB" sz="800" b="0" i="1" kern="1200" dirty="0">
                <a:solidFill>
                  <a:srgbClr val="231F20"/>
                </a:solidFill>
                <a:latin typeface="+mn-lt"/>
                <a:ea typeface="+mn-ea"/>
                <a:cs typeface="+mn-cs"/>
              </a:defRPr>
            </a:lvl1pPr>
            <a:lvl2pPr marL="180975" indent="-180975" algn="l" defTabSz="914400" rtl="0" eaLnBrk="1" latinLnBrk="0" hangingPunct="1">
              <a:lnSpc>
                <a:spcPct val="100000"/>
              </a:lnSpc>
              <a:spcBef>
                <a:spcPts val="0"/>
              </a:spcBef>
              <a:spcAft>
                <a:spcPts val="600"/>
              </a:spcAft>
              <a:buSzPct val="80000"/>
              <a:buFont typeface="Segoe UI" panose="020B0502040204020203" pitchFamily="34" charset="0"/>
              <a:buChar char="●"/>
              <a:defRPr sz="1200" kern="1200">
                <a:solidFill>
                  <a:srgbClr val="231F20"/>
                </a:solidFill>
                <a:latin typeface="+mn-lt"/>
                <a:ea typeface="+mn-ea"/>
                <a:cs typeface="+mn-cs"/>
              </a:defRPr>
            </a:lvl2pPr>
            <a:lvl3pPr marL="360363" indent="-179388" algn="l" defTabSz="914400" rtl="0" eaLnBrk="1" latinLnBrk="0" hangingPunct="1">
              <a:lnSpc>
                <a:spcPct val="100000"/>
              </a:lnSpc>
              <a:spcBef>
                <a:spcPts val="0"/>
              </a:spcBef>
              <a:spcAft>
                <a:spcPts val="600"/>
              </a:spcAft>
              <a:buFont typeface="Arial" panose="020B0604020202020204" pitchFamily="34" charset="0"/>
              <a:buChar char="‒"/>
              <a:defRPr sz="1200" kern="1200">
                <a:solidFill>
                  <a:srgbClr val="231F20"/>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i="0">
                <a:solidFill>
                  <a:schemeClr val="bg1"/>
                </a:solidFill>
              </a:rPr>
              <a:t>Base: asked of patients who have tried to contact their GP practice since being registered, except those whose call was not answered, excluding those who said 'I couldn't contact my practice': 2025 (654,818).</a:t>
            </a:r>
          </a:p>
        </p:txBody>
      </p:sp>
      <p:sp>
        <p:nvSpPr>
          <p:cNvPr id="42" name="Slide Number">
            <a:extLst>
              <a:ext uri="{FF2B5EF4-FFF2-40B4-BE49-F238E27FC236}">
                <a16:creationId xmlns:a16="http://schemas.microsoft.com/office/drawing/2014/main" id="{E5F4554F-69F8-AA29-6977-371055DC47B9}"/>
              </a:ext>
              <a:ext uri="{C183D7F6-B498-43B3-948B-1728B52AA6E4}">
                <adec:decorative xmlns:adec="http://schemas.microsoft.com/office/drawing/2017/decorative" val="1"/>
              </a:ext>
            </a:extLst>
          </p:cNvPr>
          <p:cNvSpPr>
            <a:spLocks noGrp="1"/>
          </p:cNvSpPr>
          <p:nvPr>
            <p:ph type="sldNum" sz="quarter" idx="4"/>
          </p:nvPr>
        </p:nvSpPr>
        <p:spPr>
          <a:xfrm>
            <a:off x="335999" y="6318000"/>
            <a:ext cx="216000" cy="360000"/>
          </a:xfrm>
        </p:spPr>
        <p:txBody>
          <a:bodyPr/>
          <a:lstStyle/>
          <a:p>
            <a:fld id="{D61AABEC-672F-4B68-B914-690DA978312C}" type="slidenum">
              <a:rPr lang="en-GB" smtClean="0"/>
              <a:pPr/>
              <a:t>33</a:t>
            </a:fld>
            <a:endParaRPr lang="en-GB"/>
          </a:p>
        </p:txBody>
      </p:sp>
      <p:graphicFrame>
        <p:nvGraphicFramePr>
          <p:cNvPr id="6" name="Line Chart">
            <a:extLst>
              <a:ext uri="{FF2B5EF4-FFF2-40B4-BE49-F238E27FC236}">
                <a16:creationId xmlns:a16="http://schemas.microsoft.com/office/drawing/2014/main" id="{2BFF7DDA-ABE8-E7F9-A863-A2AB84C85C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40144730"/>
              </p:ext>
            </p:extLst>
          </p:nvPr>
        </p:nvGraphicFramePr>
        <p:xfrm>
          <a:off x="4292598" y="2336621"/>
          <a:ext cx="7559674" cy="3723955"/>
        </p:xfrm>
        <a:graphic>
          <a:graphicData uri="http://schemas.openxmlformats.org/drawingml/2006/chart">
            <c:chart xmlns:c="http://schemas.openxmlformats.org/drawingml/2006/chart" xmlns:r="http://schemas.openxmlformats.org/officeDocument/2006/relationships" r:id="rId4"/>
          </a:graphicData>
        </a:graphic>
      </p:graphicFrame>
      <p:sp>
        <p:nvSpPr>
          <p:cNvPr id="19" name="Title #2">
            <a:extLst>
              <a:ext uri="{FF2B5EF4-FFF2-40B4-BE49-F238E27FC236}">
                <a16:creationId xmlns:a16="http://schemas.microsoft.com/office/drawing/2014/main" id="{A85DDADC-9410-EB67-C0FF-9374DFEE9883}"/>
              </a:ext>
            </a:extLst>
          </p:cNvPr>
          <p:cNvSpPr txBox="1">
            <a:spLocks/>
          </p:cNvSpPr>
          <p:nvPr/>
        </p:nvSpPr>
        <p:spPr>
          <a:xfrm>
            <a:off x="4295774" y="182563"/>
            <a:ext cx="7559675" cy="825762"/>
          </a:xfrm>
          <a:prstGeom prst="rect">
            <a:avLst/>
          </a:prstGeom>
          <a:noFill/>
        </p:spPr>
        <p:txBody>
          <a:bodyPr vert="horz" wrap="square" lIns="180000" tIns="180000" rIns="180000" bIns="144000" rtlCol="0" anchor="t">
            <a:spAutoFit/>
          </a:bodyPr>
          <a:lstStyle>
            <a:lvl1pPr algn="l" defTabSz="914400" rtl="0" eaLnBrk="1" latinLnBrk="0" hangingPunct="1">
              <a:lnSpc>
                <a:spcPct val="90000"/>
              </a:lnSpc>
              <a:spcBef>
                <a:spcPct val="0"/>
              </a:spcBef>
              <a:buNone/>
              <a:defRPr lang="en-GB" sz="1800" b="1" kern="1200" cap="none" spc="0" baseline="0" dirty="0">
                <a:solidFill>
                  <a:schemeClr val="bg1"/>
                </a:solidFill>
                <a:latin typeface="+mn-lt"/>
                <a:ea typeface="+mj-ea"/>
                <a:cs typeface="+mj-cs"/>
              </a:defRPr>
            </a:lvl1pPr>
          </a:lstStyle>
          <a:p>
            <a:r>
              <a:rPr lang="en-GB">
                <a:solidFill>
                  <a:srgbClr val="231F20"/>
                </a:solidFill>
              </a:rPr>
              <a:t>How soon did patients who managed to contact their GP practice know the next step?</a:t>
            </a:r>
          </a:p>
        </p:txBody>
      </p:sp>
      <p:sp>
        <p:nvSpPr>
          <p:cNvPr id="20" name="Commentary #2">
            <a:extLst>
              <a:ext uri="{FF2B5EF4-FFF2-40B4-BE49-F238E27FC236}">
                <a16:creationId xmlns:a16="http://schemas.microsoft.com/office/drawing/2014/main" id="{EC79AB44-136E-6880-C541-3481F2D9CEC5}"/>
              </a:ext>
            </a:extLst>
          </p:cNvPr>
          <p:cNvSpPr txBox="1">
            <a:spLocks/>
          </p:cNvSpPr>
          <p:nvPr/>
        </p:nvSpPr>
        <p:spPr>
          <a:xfrm>
            <a:off x="4295774" y="927859"/>
            <a:ext cx="7559675" cy="1520586"/>
          </a:xfrm>
          <a:prstGeom prst="rect">
            <a:avLst/>
          </a:prstGeom>
          <a:noFill/>
        </p:spPr>
        <p:txBody>
          <a:bodyPr vert="horz" wrap="square" lIns="180000" tIns="36000" rIns="180000" bIns="144000" rtlCol="0">
            <a:spAutoFit/>
          </a:bodyPr>
          <a:lstStyle>
            <a:lvl1pPr marL="0" indent="0" algn="l" defTabSz="914400" rtl="0" eaLnBrk="1" latinLnBrk="0" hangingPunct="1">
              <a:lnSpc>
                <a:spcPct val="100000"/>
              </a:lnSpc>
              <a:spcBef>
                <a:spcPts val="0"/>
              </a:spcBef>
              <a:spcAft>
                <a:spcPts val="600"/>
              </a:spcAft>
              <a:buSzPct val="50000"/>
              <a:buFont typeface="HelveticaNeueLT Std Lt Cn" panose="020B0406020202030204" pitchFamily="34" charset="0"/>
              <a:buNone/>
              <a:defRPr sz="1200" b="0" kern="1200">
                <a:solidFill>
                  <a:schemeClr val="bg1"/>
                </a:solidFill>
                <a:latin typeface="+mn-lt"/>
                <a:ea typeface="+mn-ea"/>
                <a:cs typeface="+mn-cs"/>
              </a:defRPr>
            </a:lvl1pPr>
            <a:lvl2pPr marL="180975" indent="-180975" algn="l" defTabSz="914400" rtl="0" eaLnBrk="1" latinLnBrk="0" hangingPunct="1">
              <a:lnSpc>
                <a:spcPct val="100000"/>
              </a:lnSpc>
              <a:spcBef>
                <a:spcPts val="0"/>
              </a:spcBef>
              <a:spcAft>
                <a:spcPts val="600"/>
              </a:spcAft>
              <a:buSzPct val="80000"/>
              <a:buFont typeface="Segoe UI" panose="020B0502040204020203" pitchFamily="34" charset="0"/>
              <a:buChar char="●"/>
              <a:defRPr sz="1200" kern="1200">
                <a:solidFill>
                  <a:schemeClr val="bg1"/>
                </a:solidFill>
                <a:latin typeface="+mn-lt"/>
                <a:ea typeface="+mn-ea"/>
                <a:cs typeface="+mn-cs"/>
              </a:defRPr>
            </a:lvl2pPr>
            <a:lvl3pPr marL="360363" indent="-179388" algn="l" defTabSz="914400" rtl="0" eaLnBrk="1" latinLnBrk="0" hangingPunct="1">
              <a:lnSpc>
                <a:spcPct val="100000"/>
              </a:lnSpc>
              <a:spcBef>
                <a:spcPts val="0"/>
              </a:spcBef>
              <a:spcAft>
                <a:spcPts val="600"/>
              </a:spcAft>
              <a:buFont typeface="Arial" panose="020B0604020202020204" pitchFamily="34" charset="0"/>
              <a:buChar char="‒"/>
              <a:defRPr sz="1200" kern="1200">
                <a:solidFill>
                  <a:schemeClr val="bg1"/>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spcAft>
                <a:spcPts val="600"/>
              </a:spcAft>
              <a:buClrTx/>
              <a:buSzTx/>
              <a:buFontTx/>
              <a:buNone/>
              <a:tabLst/>
              <a:defRPr/>
            </a:pPr>
            <a:r>
              <a:rPr kumimoji="0" lang="en-GB" sz="1200" b="0" i="0" u="none" strike="noStrike" kern="1200" cap="none" spc="0" normalizeH="0" baseline="0" noProof="0">
                <a:ln>
                  <a:noFill/>
                </a:ln>
                <a:solidFill>
                  <a:srgbClr val="222223"/>
                </a:solidFill>
                <a:effectLst/>
                <a:uLnTx/>
                <a:uFillTx/>
                <a:ea typeface="+mn-ea"/>
                <a:cs typeface="+mn-cs"/>
              </a:rPr>
              <a:t>Among those who knew what the next step in dealing with their request would be, 62.8% said they knew ‘there and then’. Another 24.8% knew what the next step would be later on the same day. Five percent (5.3%) knew the next day and </a:t>
            </a:r>
            <a:r>
              <a:rPr lang="en-GB">
                <a:solidFill>
                  <a:srgbClr val="222223"/>
                </a:solidFill>
              </a:rPr>
              <a:t>7.1</a:t>
            </a:r>
            <a:r>
              <a:rPr kumimoji="0" lang="en-GB" sz="1200" b="0" i="0" u="none" strike="noStrike" kern="1200" cap="none" spc="0" normalizeH="0" baseline="0" noProof="0">
                <a:ln>
                  <a:noFill/>
                </a:ln>
                <a:solidFill>
                  <a:srgbClr val="222223"/>
                </a:solidFill>
                <a:effectLst/>
                <a:uLnTx/>
                <a:uFillTx/>
                <a:ea typeface="+mn-ea"/>
                <a:cs typeface="+mn-cs"/>
              </a:rPr>
              <a:t>% said it was two or more days before they knew the next step. </a:t>
            </a:r>
          </a:p>
          <a:p>
            <a:pPr>
              <a:buSzTx/>
              <a:defRPr/>
            </a:pPr>
            <a:r>
              <a:rPr lang="en-GB">
                <a:solidFill>
                  <a:srgbClr val="222223"/>
                </a:solidFill>
              </a:rPr>
              <a:t>Compared with 2024, fewer said they knew the next step ‘there and then’ (-3.1 percentage points) and more said they knew ‘later on the same day’ (+2.6 percentage points).</a:t>
            </a:r>
          </a:p>
          <a:p>
            <a:pPr marL="0" marR="0" lvl="0" indent="0" algn="l" defTabSz="914400" rtl="0" eaLnBrk="1" fontAlgn="auto" latinLnBrk="0" hangingPunct="1">
              <a:spcBef>
                <a:spcPts val="600"/>
              </a:spcBef>
              <a:spcAft>
                <a:spcPts val="600"/>
              </a:spcAft>
              <a:buClrTx/>
              <a:buSzTx/>
              <a:buFontTx/>
              <a:buNone/>
              <a:tabLst/>
              <a:defRPr/>
            </a:pPr>
            <a:endParaRPr kumimoji="0" lang="en-GB" sz="1200" b="0" i="0" u="none" strike="noStrike" kern="1200" cap="none" spc="0" normalizeH="0" noProof="0">
              <a:ln>
                <a:noFill/>
              </a:ln>
              <a:solidFill>
                <a:srgbClr val="222223"/>
              </a:solidFill>
              <a:effectLst/>
              <a:uLnTx/>
              <a:uFillTx/>
              <a:ea typeface="+mn-ea"/>
              <a:cs typeface="+mn-cs"/>
            </a:endParaRPr>
          </a:p>
        </p:txBody>
      </p:sp>
      <p:sp>
        <p:nvSpPr>
          <p:cNvPr id="17" name="Question Text #2">
            <a:extLst>
              <a:ext uri="{FF2B5EF4-FFF2-40B4-BE49-F238E27FC236}">
                <a16:creationId xmlns:a16="http://schemas.microsoft.com/office/drawing/2014/main" id="{B0732A57-2319-E9F6-5AC9-998A4B6D1B2D}"/>
              </a:ext>
            </a:extLst>
          </p:cNvPr>
          <p:cNvSpPr txBox="1"/>
          <p:nvPr/>
        </p:nvSpPr>
        <p:spPr>
          <a:xfrm>
            <a:off x="4295775" y="2016121"/>
            <a:ext cx="7559674" cy="360000"/>
          </a:xfrm>
          <a:prstGeom prst="rect">
            <a:avLst/>
          </a:prstGeom>
          <a:noFill/>
        </p:spPr>
        <p:txBody>
          <a:bodyPr wrap="square" lIns="360000" tIns="18000" rIns="0" bIns="0" rtlCol="0" anchor="ctr">
            <a:noAutofit/>
          </a:bodyPr>
          <a:lstStyle>
            <a:defPPr>
              <a:defRPr lang="fr-FR"/>
            </a:defPPr>
            <a:lvl1pPr>
              <a:lnSpc>
                <a:spcPct val="90000"/>
              </a:lnSpc>
              <a:defRPr sz="1200" b="1">
                <a:solidFill>
                  <a:srgbClr val="231F20"/>
                </a:solidFill>
              </a:defRPr>
            </a:lvl1pPr>
          </a:lstStyle>
          <a:p>
            <a:r>
              <a:rPr lang="en-GB"/>
              <a:t>Q13. How soon after you contacted your GP practice did you know what the next step would be?</a:t>
            </a:r>
          </a:p>
        </p:txBody>
      </p:sp>
      <p:sp>
        <p:nvSpPr>
          <p:cNvPr id="8" name="Base and Footnotes (Line)">
            <a:extLst>
              <a:ext uri="{FF2B5EF4-FFF2-40B4-BE49-F238E27FC236}">
                <a16:creationId xmlns:a16="http://schemas.microsoft.com/office/drawing/2014/main" id="{233A5E8A-0D0C-D180-4DF5-D6D93CD328B5}"/>
              </a:ext>
            </a:extLst>
          </p:cNvPr>
          <p:cNvSpPr>
            <a:spLocks noGrp="1"/>
          </p:cNvSpPr>
          <p:nvPr>
            <p:ph type="body" sz="quarter" idx="18"/>
          </p:nvPr>
        </p:nvSpPr>
        <p:spPr>
          <a:xfrm>
            <a:off x="4295774" y="6026152"/>
            <a:ext cx="7561263" cy="282573"/>
          </a:xfrm>
        </p:spPr>
        <p:txBody>
          <a:bodyPr/>
          <a:lstStyle/>
          <a:p>
            <a:r>
              <a:rPr lang="en-GB" i="0"/>
              <a:t>Base: </a:t>
            </a:r>
            <a:r>
              <a:rPr lang="en-GB"/>
              <a:t>a</a:t>
            </a:r>
            <a:r>
              <a:rPr lang="en-GB" i="0"/>
              <a:t>sked of patients who knew what the next step in dealing with their request would be, excluding those who said 'I can't remember': 2025 (523,686), 2024 (508,714).</a:t>
            </a:r>
          </a:p>
        </p:txBody>
      </p:sp>
      <p:sp>
        <p:nvSpPr>
          <p:cNvPr id="21" name="Question Marker #2">
            <a:extLst>
              <a:ext uri="{FF2B5EF4-FFF2-40B4-BE49-F238E27FC236}">
                <a16:creationId xmlns:a16="http://schemas.microsoft.com/office/drawing/2014/main" id="{E87926F3-E9D0-250E-3605-A0B7F0C80F0A}"/>
              </a:ext>
              <a:ext uri="{C183D7F6-B498-43B3-948B-1728B52AA6E4}">
                <adec:decorative xmlns:adec="http://schemas.microsoft.com/office/drawing/2017/decorative" val="1"/>
              </a:ext>
            </a:extLst>
          </p:cNvPr>
          <p:cNvSpPr/>
          <p:nvPr/>
        </p:nvSpPr>
        <p:spPr>
          <a:xfrm>
            <a:off x="4485546" y="2016121"/>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rgbClr val="231F20"/>
              </a:solidFill>
            </a:endParaRPr>
          </a:p>
        </p:txBody>
      </p:sp>
      <p:grpSp>
        <p:nvGrpSpPr>
          <p:cNvPr id="2" name="Group 1">
            <a:extLst>
              <a:ext uri="{FF2B5EF4-FFF2-40B4-BE49-F238E27FC236}">
                <a16:creationId xmlns:a16="http://schemas.microsoft.com/office/drawing/2014/main" id="{F23E7F2B-0114-DA12-D283-D31C561D784E}"/>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3" name="Freeform 110">
              <a:hlinkClick r:id="rId5" action="ppaction://hlinksldjump" tooltip="Main Menu..."/>
              <a:hlinkHover r:id="" action="ppaction://noaction" highlightClick="1"/>
              <a:extLst>
                <a:ext uri="{FF2B5EF4-FFF2-40B4-BE49-F238E27FC236}">
                  <a16:creationId xmlns:a16="http://schemas.microsoft.com/office/drawing/2014/main" id="{D489021C-C842-7119-B3A9-50924609BDF6}"/>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D6D430D7-25FF-840D-70E7-D0D6C6E1101A}"/>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spTree>
    <p:extLst>
      <p:ext uri="{BB962C8B-B14F-4D97-AF65-F5344CB8AC3E}">
        <p14:creationId xmlns:p14="http://schemas.microsoft.com/office/powerpoint/2010/main" val="960483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itle #1">
            <a:extLst>
              <a:ext uri="{FF2B5EF4-FFF2-40B4-BE49-F238E27FC236}">
                <a16:creationId xmlns:a16="http://schemas.microsoft.com/office/drawing/2014/main" id="{F107A4B8-539A-A06E-1EC1-4BD94169E22E}"/>
              </a:ext>
            </a:extLst>
          </p:cNvPr>
          <p:cNvSpPr>
            <a:spLocks noGrp="1"/>
          </p:cNvSpPr>
          <p:nvPr>
            <p:ph type="title"/>
          </p:nvPr>
        </p:nvSpPr>
        <p:spPr>
          <a:xfrm>
            <a:off x="336550" y="182563"/>
            <a:ext cx="3598863" cy="1075061"/>
          </a:xfrm>
          <a:noFill/>
        </p:spPr>
        <p:txBody>
          <a:bodyPr/>
          <a:lstStyle/>
          <a:p>
            <a:r>
              <a:rPr lang="en-GB"/>
              <a:t>Did the time it took for patients to know the next step vary between ICSs?</a:t>
            </a:r>
          </a:p>
        </p:txBody>
      </p:sp>
      <p:sp>
        <p:nvSpPr>
          <p:cNvPr id="46" name="Commentary #1">
            <a:extLst>
              <a:ext uri="{FF2B5EF4-FFF2-40B4-BE49-F238E27FC236}">
                <a16:creationId xmlns:a16="http://schemas.microsoft.com/office/drawing/2014/main" id="{3A1FDA9B-E440-AC53-B64F-45CC395B8C27}"/>
              </a:ext>
            </a:extLst>
          </p:cNvPr>
          <p:cNvSpPr>
            <a:spLocks noGrp="1"/>
          </p:cNvSpPr>
          <p:nvPr>
            <p:ph type="body" sz="quarter" idx="19"/>
          </p:nvPr>
        </p:nvSpPr>
        <p:spPr>
          <a:xfrm>
            <a:off x="333375" y="1273953"/>
            <a:ext cx="3598863" cy="1068736"/>
          </a:xfrm>
        </p:spPr>
        <p:txBody>
          <a:bodyPr bIns="144000">
            <a:spAutoFit/>
          </a:bodyPr>
          <a:lstStyle/>
          <a:p>
            <a:r>
              <a:rPr lang="en-GB"/>
              <a:t>The proportion of patients who managed to contact their practice and knew the next step in less than two days</a:t>
            </a:r>
            <a:r>
              <a:rPr lang="en-GB" baseline="30000"/>
              <a:t>1 </a:t>
            </a:r>
            <a:r>
              <a:rPr lang="en-GB"/>
              <a:t>varied between ICSs (ranging from 88.9% to 95.3%, a difference of 6.5 percentage points).</a:t>
            </a:r>
          </a:p>
        </p:txBody>
      </p:sp>
      <p:graphicFrame>
        <p:nvGraphicFramePr>
          <p:cNvPr id="4" name="Doughnut Chart">
            <a:extLst>
              <a:ext uri="{FF2B5EF4-FFF2-40B4-BE49-F238E27FC236}">
                <a16:creationId xmlns:a16="http://schemas.microsoft.com/office/drawing/2014/main" id="{D120E8C9-7BB2-B3CA-1DF8-F071305ABCEB}"/>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3454824361"/>
              </p:ext>
            </p:extLst>
          </p:nvPr>
        </p:nvGraphicFramePr>
        <p:xfrm>
          <a:off x="335999" y="3744472"/>
          <a:ext cx="3600000" cy="2160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Doughnut Chart">
            <a:extLst>
              <a:ext uri="{FF2B5EF4-FFF2-40B4-BE49-F238E27FC236}">
                <a16:creationId xmlns:a16="http://schemas.microsoft.com/office/drawing/2014/main" id="{37770726-3550-80AD-E614-EDDF6AAAF443}"/>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2230311280"/>
              </p:ext>
            </p:extLst>
          </p:nvPr>
        </p:nvGraphicFramePr>
        <p:xfrm>
          <a:off x="333376" y="2142109"/>
          <a:ext cx="3600000" cy="2160000"/>
        </p:xfrm>
        <a:graphic>
          <a:graphicData uri="http://schemas.openxmlformats.org/drawingml/2006/chart">
            <c:chart xmlns:c="http://schemas.openxmlformats.org/drawingml/2006/chart" xmlns:r="http://schemas.openxmlformats.org/officeDocument/2006/relationships" r:id="rId4"/>
          </a:graphicData>
        </a:graphic>
      </p:graphicFrame>
      <p:sp>
        <p:nvSpPr>
          <p:cNvPr id="10" name="Question Text #1">
            <a:extLst>
              <a:ext uri="{FF2B5EF4-FFF2-40B4-BE49-F238E27FC236}">
                <a16:creationId xmlns:a16="http://schemas.microsoft.com/office/drawing/2014/main" id="{6FA72164-7755-770A-8919-740D9CA9B161}"/>
              </a:ext>
            </a:extLst>
          </p:cNvPr>
          <p:cNvSpPr txBox="1"/>
          <p:nvPr/>
        </p:nvSpPr>
        <p:spPr>
          <a:xfrm>
            <a:off x="302201" y="2406515"/>
            <a:ext cx="3662413" cy="347957"/>
          </a:xfrm>
          <a:prstGeom prst="rect">
            <a:avLst/>
          </a:prstGeom>
          <a:noFill/>
        </p:spPr>
        <p:txBody>
          <a:bodyPr wrap="square" lIns="360000" tIns="36000" rIns="180000" bIns="144000" rtlCol="0" anchor="t">
            <a:spAutoFit/>
          </a:bodyPr>
          <a:lstStyle>
            <a:defPPr>
              <a:defRPr lang="fr-FR"/>
            </a:defPPr>
            <a:lvl1pPr>
              <a:lnSpc>
                <a:spcPct val="90000"/>
              </a:lnSpc>
              <a:defRPr sz="1200" b="1"/>
            </a:lvl1pPr>
          </a:lstStyle>
          <a:p>
            <a:pPr algn="ctr"/>
            <a:r>
              <a:rPr lang="en-GB" b="0">
                <a:solidFill>
                  <a:schemeClr val="bg1"/>
                </a:solidFill>
              </a:rPr>
              <a:t>ICS range - % </a:t>
            </a:r>
            <a:r>
              <a:rPr lang="en-GB">
                <a:solidFill>
                  <a:schemeClr val="bg1"/>
                </a:solidFill>
              </a:rPr>
              <a:t>Less than two days</a:t>
            </a:r>
            <a:r>
              <a:rPr kumimoji="0" lang="en-GB" sz="1200" b="1" i="0" u="none" strike="noStrike" kern="1200" cap="none" spc="0" normalizeH="0" baseline="30000" noProof="0">
                <a:ln>
                  <a:noFill/>
                </a:ln>
                <a:solidFill>
                  <a:prstClr val="white"/>
                </a:solidFill>
                <a:effectLst/>
                <a:uLnTx/>
                <a:uFillTx/>
                <a:latin typeface="Segoe UI"/>
                <a:ea typeface="+mn-ea"/>
                <a:cs typeface="+mn-cs"/>
              </a:rPr>
              <a:t>1</a:t>
            </a:r>
            <a:endParaRPr lang="en-GB">
              <a:solidFill>
                <a:schemeClr val="bg1"/>
              </a:solidFill>
            </a:endParaRPr>
          </a:p>
        </p:txBody>
      </p:sp>
      <p:graphicFrame>
        <p:nvGraphicFramePr>
          <p:cNvPr id="15" name="Table 14">
            <a:extLst>
              <a:ext uri="{FF2B5EF4-FFF2-40B4-BE49-F238E27FC236}">
                <a16:creationId xmlns:a16="http://schemas.microsoft.com/office/drawing/2014/main" id="{21DC0029-9FA5-40A4-B88A-649B56C8CDA4}"/>
              </a:ext>
            </a:extLst>
          </p:cNvPr>
          <p:cNvGraphicFramePr>
            <a:graphicFrameLocks noGrp="1"/>
          </p:cNvGraphicFramePr>
          <p:nvPr>
            <p:extLst>
              <p:ext uri="{D42A27DB-BD31-4B8C-83A1-F6EECF244321}">
                <p14:modId xmlns:p14="http://schemas.microsoft.com/office/powerpoint/2010/main" val="543190705"/>
              </p:ext>
            </p:extLst>
          </p:nvPr>
        </p:nvGraphicFramePr>
        <p:xfrm>
          <a:off x="1597914" y="3077855"/>
          <a:ext cx="1069782" cy="640080"/>
        </p:xfrm>
        <a:graphic>
          <a:graphicData uri="http://schemas.openxmlformats.org/drawingml/2006/table">
            <a:tbl>
              <a:tblPr firstRow="1" bandRow="1"/>
              <a:tblGrid>
                <a:gridCol w="1069782">
                  <a:extLst>
                    <a:ext uri="{9D8B030D-6E8A-4147-A177-3AD203B41FA5}">
                      <a16:colId xmlns:a16="http://schemas.microsoft.com/office/drawing/2014/main" val="1452192164"/>
                    </a:ext>
                  </a:extLst>
                </a:gridCol>
              </a:tblGrid>
              <a:tr h="299511">
                <a:tc>
                  <a:txBody>
                    <a:bodyPr/>
                    <a:lstStyle>
                      <a:lvl1pPr marL="0" algn="l" defTabSz="914400" rtl="0" eaLnBrk="1" latinLnBrk="0" hangingPunct="1">
                        <a:defRPr sz="1800" b="1" kern="1200">
                          <a:solidFill>
                            <a:schemeClr val="lt1"/>
                          </a:solidFill>
                          <a:latin typeface="Segoe UI"/>
                        </a:defRPr>
                      </a:lvl1pPr>
                      <a:lvl2pPr marL="457200" algn="l" defTabSz="914400" rtl="0" eaLnBrk="1" latinLnBrk="0" hangingPunct="1">
                        <a:defRPr sz="1800" b="1" kern="1200">
                          <a:solidFill>
                            <a:schemeClr val="lt1"/>
                          </a:solidFill>
                          <a:latin typeface="Segoe UI"/>
                        </a:defRPr>
                      </a:lvl2pPr>
                      <a:lvl3pPr marL="914400" algn="l" defTabSz="914400" rtl="0" eaLnBrk="1" latinLnBrk="0" hangingPunct="1">
                        <a:defRPr sz="1800" b="1" kern="1200">
                          <a:solidFill>
                            <a:schemeClr val="lt1"/>
                          </a:solidFill>
                          <a:latin typeface="Segoe UI"/>
                        </a:defRPr>
                      </a:lvl3pPr>
                      <a:lvl4pPr marL="1371600" algn="l" defTabSz="914400" rtl="0" eaLnBrk="1" latinLnBrk="0" hangingPunct="1">
                        <a:defRPr sz="1800" b="1" kern="1200">
                          <a:solidFill>
                            <a:schemeClr val="lt1"/>
                          </a:solidFill>
                          <a:latin typeface="Segoe UI"/>
                        </a:defRPr>
                      </a:lvl4pPr>
                      <a:lvl5pPr marL="1828800" algn="l" defTabSz="914400" rtl="0" eaLnBrk="1" latinLnBrk="0" hangingPunct="1">
                        <a:defRPr sz="1800" b="1" kern="1200">
                          <a:solidFill>
                            <a:schemeClr val="lt1"/>
                          </a:solidFill>
                          <a:latin typeface="Segoe UI"/>
                        </a:defRPr>
                      </a:lvl5pPr>
                      <a:lvl6pPr marL="2286000" algn="l" defTabSz="914400" rtl="0" eaLnBrk="1" latinLnBrk="0" hangingPunct="1">
                        <a:defRPr sz="1800" b="1" kern="1200">
                          <a:solidFill>
                            <a:schemeClr val="lt1"/>
                          </a:solidFill>
                          <a:latin typeface="Segoe UI"/>
                        </a:defRPr>
                      </a:lvl6pPr>
                      <a:lvl7pPr marL="2743200" algn="l" defTabSz="914400" rtl="0" eaLnBrk="1" latinLnBrk="0" hangingPunct="1">
                        <a:defRPr sz="1800" b="1" kern="1200">
                          <a:solidFill>
                            <a:schemeClr val="lt1"/>
                          </a:solidFill>
                          <a:latin typeface="Segoe UI"/>
                        </a:defRPr>
                      </a:lvl7pPr>
                      <a:lvl8pPr marL="3200400" algn="l" defTabSz="914400" rtl="0" eaLnBrk="1" latinLnBrk="0" hangingPunct="1">
                        <a:defRPr sz="1800" b="1" kern="1200">
                          <a:solidFill>
                            <a:schemeClr val="lt1"/>
                          </a:solidFill>
                          <a:latin typeface="Segoe UI"/>
                        </a:defRPr>
                      </a:lvl8pPr>
                      <a:lvl9pPr marL="3657600" algn="l" defTabSz="914400" rtl="0" eaLnBrk="1" latinLnBrk="0" hangingPunct="1">
                        <a:defRPr sz="1800" b="1" kern="1200">
                          <a:solidFill>
                            <a:schemeClr val="lt1"/>
                          </a:solidFill>
                          <a:latin typeface="Segoe UI"/>
                        </a:defRPr>
                      </a:lvl9pPr>
                    </a:lstStyle>
                    <a:p>
                      <a:pPr algn="ctr"/>
                      <a:r>
                        <a:rPr lang="en-GB" sz="1400">
                          <a:solidFill>
                            <a:schemeClr val="bg1"/>
                          </a:solidFill>
                        </a:rPr>
                        <a:t>Lowest</a:t>
                      </a:r>
                      <a:endParaRPr lang="en-GB" sz="1200">
                        <a:solidFill>
                          <a:schemeClr val="bg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61135896"/>
                  </a:ext>
                </a:extLst>
              </a:tr>
              <a:tr h="332789">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algn="ctr"/>
                      <a:r>
                        <a:rPr lang="en-GB" sz="1600" b="1" dirty="0">
                          <a:solidFill>
                            <a:schemeClr val="bg1"/>
                          </a:solidFill>
                        </a:rPr>
                        <a:t>  88.9%</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83737760"/>
                  </a:ext>
                </a:extLst>
              </a:tr>
            </a:tbl>
          </a:graphicData>
        </a:graphic>
      </p:graphicFrame>
      <p:graphicFrame>
        <p:nvGraphicFramePr>
          <p:cNvPr id="16" name="Table 15">
            <a:extLst>
              <a:ext uri="{FF2B5EF4-FFF2-40B4-BE49-F238E27FC236}">
                <a16:creationId xmlns:a16="http://schemas.microsoft.com/office/drawing/2014/main" id="{2C9E8E52-C5E6-FF55-1AE6-A3D63FF42B99}"/>
              </a:ext>
            </a:extLst>
          </p:cNvPr>
          <p:cNvGraphicFramePr>
            <a:graphicFrameLocks noGrp="1"/>
          </p:cNvGraphicFramePr>
          <p:nvPr>
            <p:extLst>
              <p:ext uri="{D42A27DB-BD31-4B8C-83A1-F6EECF244321}">
                <p14:modId xmlns:p14="http://schemas.microsoft.com/office/powerpoint/2010/main" val="3247034507"/>
              </p:ext>
            </p:extLst>
          </p:nvPr>
        </p:nvGraphicFramePr>
        <p:xfrm>
          <a:off x="1597914" y="4705132"/>
          <a:ext cx="1069782" cy="640080"/>
        </p:xfrm>
        <a:graphic>
          <a:graphicData uri="http://schemas.openxmlformats.org/drawingml/2006/table">
            <a:tbl>
              <a:tblPr firstRow="1" bandRow="1"/>
              <a:tblGrid>
                <a:gridCol w="1069782">
                  <a:extLst>
                    <a:ext uri="{9D8B030D-6E8A-4147-A177-3AD203B41FA5}">
                      <a16:colId xmlns:a16="http://schemas.microsoft.com/office/drawing/2014/main" val="1452192164"/>
                    </a:ext>
                  </a:extLst>
                </a:gridCol>
              </a:tblGrid>
              <a:tr h="299511">
                <a:tc>
                  <a:txBody>
                    <a:bodyPr/>
                    <a:lstStyle>
                      <a:lvl1pPr marL="0" algn="l" defTabSz="914400" rtl="0" eaLnBrk="1" latinLnBrk="0" hangingPunct="1">
                        <a:defRPr sz="1800" b="1" kern="1200">
                          <a:solidFill>
                            <a:schemeClr val="lt1"/>
                          </a:solidFill>
                          <a:latin typeface="Segoe UI"/>
                        </a:defRPr>
                      </a:lvl1pPr>
                      <a:lvl2pPr marL="457200" algn="l" defTabSz="914400" rtl="0" eaLnBrk="1" latinLnBrk="0" hangingPunct="1">
                        <a:defRPr sz="1800" b="1" kern="1200">
                          <a:solidFill>
                            <a:schemeClr val="lt1"/>
                          </a:solidFill>
                          <a:latin typeface="Segoe UI"/>
                        </a:defRPr>
                      </a:lvl2pPr>
                      <a:lvl3pPr marL="914400" algn="l" defTabSz="914400" rtl="0" eaLnBrk="1" latinLnBrk="0" hangingPunct="1">
                        <a:defRPr sz="1800" b="1" kern="1200">
                          <a:solidFill>
                            <a:schemeClr val="lt1"/>
                          </a:solidFill>
                          <a:latin typeface="Segoe UI"/>
                        </a:defRPr>
                      </a:lvl3pPr>
                      <a:lvl4pPr marL="1371600" algn="l" defTabSz="914400" rtl="0" eaLnBrk="1" latinLnBrk="0" hangingPunct="1">
                        <a:defRPr sz="1800" b="1" kern="1200">
                          <a:solidFill>
                            <a:schemeClr val="lt1"/>
                          </a:solidFill>
                          <a:latin typeface="Segoe UI"/>
                        </a:defRPr>
                      </a:lvl4pPr>
                      <a:lvl5pPr marL="1828800" algn="l" defTabSz="914400" rtl="0" eaLnBrk="1" latinLnBrk="0" hangingPunct="1">
                        <a:defRPr sz="1800" b="1" kern="1200">
                          <a:solidFill>
                            <a:schemeClr val="lt1"/>
                          </a:solidFill>
                          <a:latin typeface="Segoe UI"/>
                        </a:defRPr>
                      </a:lvl5pPr>
                      <a:lvl6pPr marL="2286000" algn="l" defTabSz="914400" rtl="0" eaLnBrk="1" latinLnBrk="0" hangingPunct="1">
                        <a:defRPr sz="1800" b="1" kern="1200">
                          <a:solidFill>
                            <a:schemeClr val="lt1"/>
                          </a:solidFill>
                          <a:latin typeface="Segoe UI"/>
                        </a:defRPr>
                      </a:lvl6pPr>
                      <a:lvl7pPr marL="2743200" algn="l" defTabSz="914400" rtl="0" eaLnBrk="1" latinLnBrk="0" hangingPunct="1">
                        <a:defRPr sz="1800" b="1" kern="1200">
                          <a:solidFill>
                            <a:schemeClr val="lt1"/>
                          </a:solidFill>
                          <a:latin typeface="Segoe UI"/>
                        </a:defRPr>
                      </a:lvl7pPr>
                      <a:lvl8pPr marL="3200400" algn="l" defTabSz="914400" rtl="0" eaLnBrk="1" latinLnBrk="0" hangingPunct="1">
                        <a:defRPr sz="1800" b="1" kern="1200">
                          <a:solidFill>
                            <a:schemeClr val="lt1"/>
                          </a:solidFill>
                          <a:latin typeface="Segoe UI"/>
                        </a:defRPr>
                      </a:lvl8pPr>
                      <a:lvl9pPr marL="3657600" algn="l" defTabSz="914400" rtl="0" eaLnBrk="1" latinLnBrk="0" hangingPunct="1">
                        <a:defRPr sz="1800" b="1" kern="1200">
                          <a:solidFill>
                            <a:schemeClr val="lt1"/>
                          </a:solidFill>
                          <a:latin typeface="Segoe UI"/>
                        </a:defRPr>
                      </a:lvl9pPr>
                    </a:lstStyle>
                    <a:p>
                      <a:pPr algn="ctr"/>
                      <a:r>
                        <a:rPr lang="en-GB" sz="1400">
                          <a:solidFill>
                            <a:schemeClr val="bg1"/>
                          </a:solidFill>
                        </a:rPr>
                        <a:t>Highest</a:t>
                      </a:r>
                      <a:endParaRPr lang="en-GB" sz="1200">
                        <a:solidFill>
                          <a:schemeClr val="bg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61135896"/>
                  </a:ext>
                </a:extLst>
              </a:tr>
              <a:tr h="332789">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algn="ctr"/>
                      <a:r>
                        <a:rPr lang="en-GB" sz="1600" b="1" dirty="0">
                          <a:solidFill>
                            <a:schemeClr val="bg1"/>
                          </a:solidFill>
                        </a:rPr>
                        <a:t>  95.3%</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83737760"/>
                  </a:ext>
                </a:extLst>
              </a:tr>
            </a:tbl>
          </a:graphicData>
        </a:graphic>
      </p:graphicFrame>
      <p:sp>
        <p:nvSpPr>
          <p:cNvPr id="18" name="Base and Footnotes (Doughnut)">
            <a:extLst>
              <a:ext uri="{FF2B5EF4-FFF2-40B4-BE49-F238E27FC236}">
                <a16:creationId xmlns:a16="http://schemas.microsoft.com/office/drawing/2014/main" id="{86196B3A-20B1-4C49-C72C-D7F5FD8A3045}"/>
              </a:ext>
            </a:extLst>
          </p:cNvPr>
          <p:cNvSpPr txBox="1">
            <a:spLocks/>
          </p:cNvSpPr>
          <p:nvPr/>
        </p:nvSpPr>
        <p:spPr>
          <a:xfrm>
            <a:off x="336550" y="6026152"/>
            <a:ext cx="3595687" cy="282573"/>
          </a:xfrm>
          <a:prstGeom prst="rect">
            <a:avLst/>
          </a:prstGeom>
        </p:spPr>
        <p:txBody>
          <a:bodyPr vert="horz" wrap="square" lIns="180000" tIns="0" rIns="180000" bIns="36000" rtlCol="0" anchor="b">
            <a:spAutoFit/>
          </a:bodyPr>
          <a:lstStyle>
            <a:lvl1pPr marL="0" indent="0" algn="l" defTabSz="914400" rtl="0" eaLnBrk="1" latinLnBrk="0" hangingPunct="1">
              <a:lnSpc>
                <a:spcPct val="100000"/>
              </a:lnSpc>
              <a:spcBef>
                <a:spcPts val="0"/>
              </a:spcBef>
              <a:spcAft>
                <a:spcPts val="600"/>
              </a:spcAft>
              <a:buSzPct val="50000"/>
              <a:buFont typeface="HelveticaNeueLT Std Lt Cn" panose="020B0406020202030204" pitchFamily="34" charset="0"/>
              <a:buNone/>
              <a:defRPr lang="en-GB" sz="800" b="0" i="1" kern="1200" dirty="0">
                <a:solidFill>
                  <a:srgbClr val="231F20"/>
                </a:solidFill>
                <a:latin typeface="+mn-lt"/>
                <a:ea typeface="+mn-ea"/>
                <a:cs typeface="+mn-cs"/>
              </a:defRPr>
            </a:lvl1pPr>
            <a:lvl2pPr marL="180975" indent="-180975" algn="l" defTabSz="914400" rtl="0" eaLnBrk="1" latinLnBrk="0" hangingPunct="1">
              <a:lnSpc>
                <a:spcPct val="100000"/>
              </a:lnSpc>
              <a:spcBef>
                <a:spcPts val="0"/>
              </a:spcBef>
              <a:spcAft>
                <a:spcPts val="600"/>
              </a:spcAft>
              <a:buSzPct val="80000"/>
              <a:buFont typeface="Segoe UI" panose="020B0502040204020203" pitchFamily="34" charset="0"/>
              <a:buChar char="●"/>
              <a:defRPr sz="1200" kern="1200">
                <a:solidFill>
                  <a:srgbClr val="231F20"/>
                </a:solidFill>
                <a:latin typeface="+mn-lt"/>
                <a:ea typeface="+mn-ea"/>
                <a:cs typeface="+mn-cs"/>
              </a:defRPr>
            </a:lvl2pPr>
            <a:lvl3pPr marL="360363" indent="-179388" algn="l" defTabSz="914400" rtl="0" eaLnBrk="1" latinLnBrk="0" hangingPunct="1">
              <a:lnSpc>
                <a:spcPct val="100000"/>
              </a:lnSpc>
              <a:spcBef>
                <a:spcPts val="0"/>
              </a:spcBef>
              <a:spcAft>
                <a:spcPts val="600"/>
              </a:spcAft>
              <a:buFont typeface="Arial" panose="020B0604020202020204" pitchFamily="34" charset="0"/>
              <a:buChar char="‒"/>
              <a:defRPr sz="1200" kern="1200">
                <a:solidFill>
                  <a:srgbClr val="231F20"/>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i="0" baseline="30000">
                <a:solidFill>
                  <a:schemeClr val="bg1"/>
                </a:solidFill>
              </a:rPr>
              <a:t>1</a:t>
            </a:r>
            <a:r>
              <a:rPr lang="en-GB" i="0">
                <a:solidFill>
                  <a:schemeClr val="bg1"/>
                </a:solidFill>
              </a:rPr>
              <a:t>Less than two days = ‘there and then’ and ‘later on the same day’ and ‘the next day’</a:t>
            </a:r>
          </a:p>
        </p:txBody>
      </p:sp>
      <p:sp>
        <p:nvSpPr>
          <p:cNvPr id="2" name="Title #2">
            <a:extLst>
              <a:ext uri="{FF2B5EF4-FFF2-40B4-BE49-F238E27FC236}">
                <a16:creationId xmlns:a16="http://schemas.microsoft.com/office/drawing/2014/main" id="{778F1E40-FFB3-B53D-B8B6-EBEA864319BE}"/>
              </a:ext>
            </a:extLst>
          </p:cNvPr>
          <p:cNvSpPr txBox="1">
            <a:spLocks/>
          </p:cNvSpPr>
          <p:nvPr/>
        </p:nvSpPr>
        <p:spPr>
          <a:xfrm>
            <a:off x="4295774" y="182563"/>
            <a:ext cx="7559675" cy="576463"/>
          </a:xfrm>
          <a:prstGeom prst="rect">
            <a:avLst/>
          </a:prstGeom>
          <a:noFill/>
        </p:spPr>
        <p:txBody>
          <a:bodyPr vert="horz" wrap="square" lIns="180000" tIns="180000" rIns="180000" bIns="144000" rtlCol="0" anchor="t">
            <a:spAutoFit/>
          </a:bodyPr>
          <a:lstStyle>
            <a:lvl1pPr algn="l" defTabSz="914400" rtl="0" eaLnBrk="1" latinLnBrk="0" hangingPunct="1">
              <a:lnSpc>
                <a:spcPct val="90000"/>
              </a:lnSpc>
              <a:spcBef>
                <a:spcPct val="0"/>
              </a:spcBef>
              <a:buNone/>
              <a:defRPr lang="en-GB" sz="1800" b="1" kern="1200" cap="none" spc="0" baseline="0" dirty="0">
                <a:solidFill>
                  <a:schemeClr val="bg1"/>
                </a:solidFill>
                <a:latin typeface="+mn-lt"/>
                <a:ea typeface="+mj-ea"/>
                <a:cs typeface="+mj-cs"/>
              </a:defRPr>
            </a:lvl1pPr>
          </a:lstStyle>
          <a:p>
            <a:r>
              <a:rPr lang="en-GB">
                <a:solidFill>
                  <a:srgbClr val="231F20"/>
                </a:solidFill>
              </a:rPr>
              <a:t>Knew next step within two days of contacting their GP practice</a:t>
            </a:r>
          </a:p>
        </p:txBody>
      </p:sp>
      <p:sp>
        <p:nvSpPr>
          <p:cNvPr id="27" name="Question Text #2">
            <a:extLst>
              <a:ext uri="{FF2B5EF4-FFF2-40B4-BE49-F238E27FC236}">
                <a16:creationId xmlns:a16="http://schemas.microsoft.com/office/drawing/2014/main" id="{C5F29AE1-484E-792F-4342-483A9C3F5538}"/>
              </a:ext>
            </a:extLst>
          </p:cNvPr>
          <p:cNvSpPr txBox="1"/>
          <p:nvPr/>
        </p:nvSpPr>
        <p:spPr>
          <a:xfrm>
            <a:off x="4295775" y="837256"/>
            <a:ext cx="7562850" cy="360000"/>
          </a:xfrm>
          <a:prstGeom prst="rect">
            <a:avLst/>
          </a:prstGeom>
          <a:noFill/>
        </p:spPr>
        <p:txBody>
          <a:bodyPr wrap="square" lIns="360000" tIns="18000" rIns="0" bIns="0" rtlCol="0" anchor="ctr">
            <a:noAutofit/>
          </a:bodyPr>
          <a:lstStyle>
            <a:defPPr>
              <a:defRPr lang="fr-FR"/>
            </a:defPPr>
            <a:lvl1pPr>
              <a:lnSpc>
                <a:spcPct val="90000"/>
              </a:lnSpc>
              <a:defRPr sz="1200" b="1">
                <a:solidFill>
                  <a:srgbClr val="231F20"/>
                </a:solidFill>
              </a:defRPr>
            </a:lvl1pPr>
          </a:lstStyle>
          <a:p>
            <a:r>
              <a:rPr lang="en-GB"/>
              <a:t>Q13. How soon after you contacted your GP practice did you know what the next step would be?</a:t>
            </a:r>
          </a:p>
        </p:txBody>
      </p:sp>
      <p:pic>
        <p:nvPicPr>
          <p:cNvPr id="19" name="Picture 18" descr="Heat map of ICSs showing overall percentage of patients who knew the next step in less than two days (Q13). Ranging from 88.9% to 95.3%.">
            <a:extLst>
              <a:ext uri="{FF2B5EF4-FFF2-40B4-BE49-F238E27FC236}">
                <a16:creationId xmlns:a16="http://schemas.microsoft.com/office/drawing/2014/main" id="{6F65FA5D-6604-4CB1-07DB-5393646389FA}"/>
              </a:ext>
              <a:ext uri="{C183D7F6-B498-43B3-948B-1728B52AA6E4}">
                <adec:decorative xmlns:adec="http://schemas.microsoft.com/office/drawing/2017/decorative" val="0"/>
              </a:ext>
            </a:extLst>
          </p:cNvPr>
          <p:cNvPicPr>
            <a:picLocks noChangeAspect="1"/>
          </p:cNvPicPr>
          <p:nvPr/>
        </p:nvPicPr>
        <p:blipFill>
          <a:blip r:embed="rId5">
            <a:extLst>
              <a:ext uri="{28A0092B-C50C-407E-A947-70E740481C1C}">
                <a14:useLocalDpi xmlns:a14="http://schemas.microsoft.com/office/drawing/2010/main" val="0"/>
              </a:ext>
            </a:extLst>
          </a:blip>
          <a:srcRect l="9863" t="18576" r="9863" b="15699"/>
          <a:stretch/>
        </p:blipFill>
        <p:spPr>
          <a:xfrm>
            <a:off x="5987845" y="1273953"/>
            <a:ext cx="3893574" cy="4507416"/>
          </a:xfrm>
          <a:prstGeom prst="rect">
            <a:avLst/>
          </a:prstGeom>
        </p:spPr>
      </p:pic>
      <p:sp>
        <p:nvSpPr>
          <p:cNvPr id="26" name="Question Marker #2">
            <a:extLst>
              <a:ext uri="{FF2B5EF4-FFF2-40B4-BE49-F238E27FC236}">
                <a16:creationId xmlns:a16="http://schemas.microsoft.com/office/drawing/2014/main" id="{0D207A00-92E1-A10D-7AD7-6B7D4D75B5F5}"/>
              </a:ext>
              <a:ext uri="{C183D7F6-B498-43B3-948B-1728B52AA6E4}">
                <adec:decorative xmlns:adec="http://schemas.microsoft.com/office/drawing/2017/decorative" val="1"/>
              </a:ext>
            </a:extLst>
          </p:cNvPr>
          <p:cNvSpPr/>
          <p:nvPr/>
        </p:nvSpPr>
        <p:spPr>
          <a:xfrm>
            <a:off x="4485546" y="837256"/>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rgbClr val="231F20"/>
              </a:solidFill>
            </a:endParaRPr>
          </a:p>
        </p:txBody>
      </p:sp>
      <p:sp>
        <p:nvSpPr>
          <p:cNvPr id="8" name="Base and Footnotes (Line)">
            <a:extLst>
              <a:ext uri="{FF2B5EF4-FFF2-40B4-BE49-F238E27FC236}">
                <a16:creationId xmlns:a16="http://schemas.microsoft.com/office/drawing/2014/main" id="{233A5E8A-0D0C-D180-4DF5-D6D93CD328B5}"/>
              </a:ext>
            </a:extLst>
          </p:cNvPr>
          <p:cNvSpPr>
            <a:spLocks noGrp="1"/>
          </p:cNvSpPr>
          <p:nvPr>
            <p:ph type="body" sz="quarter" idx="18"/>
          </p:nvPr>
        </p:nvSpPr>
        <p:spPr>
          <a:xfrm>
            <a:off x="4295774" y="6026152"/>
            <a:ext cx="7561263" cy="282573"/>
          </a:xfrm>
        </p:spPr>
        <p:txBody>
          <a:bodyPr/>
          <a:lstStyle/>
          <a:p>
            <a:r>
              <a:rPr lang="en-GB" i="0"/>
              <a:t>ICSs are divided into five equal sized groups based on their results; each group represents 20% of the ICSs. Base: </a:t>
            </a:r>
            <a:r>
              <a:rPr lang="en-GB"/>
              <a:t>a</a:t>
            </a:r>
            <a:r>
              <a:rPr lang="en-GB" i="0"/>
              <a:t>sked of patients who knew what the next step in dealing with their request would be, excluding those who said ‘I can’t remember’: 2025 (523,686). </a:t>
            </a:r>
          </a:p>
        </p:txBody>
      </p:sp>
      <p:sp>
        <p:nvSpPr>
          <p:cNvPr id="42" name="Slide Number">
            <a:extLst>
              <a:ext uri="{FF2B5EF4-FFF2-40B4-BE49-F238E27FC236}">
                <a16:creationId xmlns:a16="http://schemas.microsoft.com/office/drawing/2014/main" id="{E5F4554F-69F8-AA29-6977-371055DC47B9}"/>
              </a:ext>
              <a:ext uri="{C183D7F6-B498-43B3-948B-1728B52AA6E4}">
                <adec:decorative xmlns:adec="http://schemas.microsoft.com/office/drawing/2017/decorative" val="1"/>
              </a:ext>
            </a:extLst>
          </p:cNvPr>
          <p:cNvSpPr>
            <a:spLocks noGrp="1"/>
          </p:cNvSpPr>
          <p:nvPr>
            <p:ph type="sldNum" sz="quarter" idx="4"/>
          </p:nvPr>
        </p:nvSpPr>
        <p:spPr>
          <a:xfrm>
            <a:off x="335999" y="6318000"/>
            <a:ext cx="216000" cy="360000"/>
          </a:xfrm>
        </p:spPr>
        <p:txBody>
          <a:bodyPr/>
          <a:lstStyle/>
          <a:p>
            <a:fld id="{D61AABEC-672F-4B68-B914-690DA978312C}" type="slidenum">
              <a:rPr lang="en-GB" smtClean="0"/>
              <a:pPr/>
              <a:t>34</a:t>
            </a:fld>
            <a:endParaRPr lang="en-GB"/>
          </a:p>
        </p:txBody>
      </p:sp>
      <p:grpSp>
        <p:nvGrpSpPr>
          <p:cNvPr id="5" name="Group 4">
            <a:extLst>
              <a:ext uri="{FF2B5EF4-FFF2-40B4-BE49-F238E27FC236}">
                <a16:creationId xmlns:a16="http://schemas.microsoft.com/office/drawing/2014/main" id="{F6B587C3-72C5-ED63-A203-DE839E288421}"/>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9" name="Freeform 110">
              <a:hlinkClick r:id="rId6" action="ppaction://hlinksldjump" tooltip="Main Menu..."/>
              <a:hlinkHover r:id="" action="ppaction://noaction" highlightClick="1"/>
              <a:extLst>
                <a:ext uri="{FF2B5EF4-FFF2-40B4-BE49-F238E27FC236}">
                  <a16:creationId xmlns:a16="http://schemas.microsoft.com/office/drawing/2014/main" id="{D4DCD6EE-7835-0067-562E-47BD59BCA6F9}"/>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11" name="Rectangle 10">
              <a:extLst>
                <a:ext uri="{FF2B5EF4-FFF2-40B4-BE49-F238E27FC236}">
                  <a16:creationId xmlns:a16="http://schemas.microsoft.com/office/drawing/2014/main" id="{79B9B57C-2309-B1A1-EF1F-814E2FEC8F0B}"/>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pic>
        <p:nvPicPr>
          <p:cNvPr id="14" name="Picture 13">
            <a:extLst>
              <a:ext uri="{FF2B5EF4-FFF2-40B4-BE49-F238E27FC236}">
                <a16:creationId xmlns:a16="http://schemas.microsoft.com/office/drawing/2014/main" id="{1F5CB191-5940-CFCA-40B6-A338447DEDB0}"/>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rcRect r="36266"/>
          <a:stretch/>
        </p:blipFill>
        <p:spPr>
          <a:xfrm>
            <a:off x="4485546" y="1312615"/>
            <a:ext cx="2249551" cy="1825142"/>
          </a:xfrm>
          <a:prstGeom prst="rect">
            <a:avLst/>
          </a:prstGeom>
        </p:spPr>
      </p:pic>
    </p:spTree>
    <p:extLst>
      <p:ext uri="{BB962C8B-B14F-4D97-AF65-F5344CB8AC3E}">
        <p14:creationId xmlns:p14="http://schemas.microsoft.com/office/powerpoint/2010/main" val="23923754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FEA3E2B1-D6A6-DD19-A8A4-BFDAEB45EA04}"/>
              </a:ext>
            </a:extLst>
          </p:cNvPr>
          <p:cNvSpPr>
            <a:spLocks noGrp="1"/>
          </p:cNvSpPr>
          <p:nvPr>
            <p:ph type="title"/>
          </p:nvPr>
        </p:nvSpPr>
        <p:spPr>
          <a:xfrm>
            <a:off x="335998" y="173841"/>
            <a:ext cx="3599415" cy="1324360"/>
          </a:xfrm>
        </p:spPr>
        <p:txBody>
          <a:bodyPr/>
          <a:lstStyle/>
          <a:p>
            <a:r>
              <a:rPr lang="en-GB"/>
              <a:t>If patients could not contact their GP practice, or did not know what the next step was, what did they do?</a:t>
            </a:r>
          </a:p>
        </p:txBody>
      </p:sp>
      <p:sp>
        <p:nvSpPr>
          <p:cNvPr id="4" name="Commentary">
            <a:extLst>
              <a:ext uri="{FF2B5EF4-FFF2-40B4-BE49-F238E27FC236}">
                <a16:creationId xmlns:a16="http://schemas.microsoft.com/office/drawing/2014/main" id="{423EDC38-9CF4-BA9C-E0A3-D773442DA44D}"/>
              </a:ext>
            </a:extLst>
          </p:cNvPr>
          <p:cNvSpPr>
            <a:spLocks noGrp="1"/>
          </p:cNvSpPr>
          <p:nvPr>
            <p:ph type="body" sz="quarter" idx="19"/>
          </p:nvPr>
        </p:nvSpPr>
        <p:spPr>
          <a:xfrm>
            <a:off x="333375" y="1381749"/>
            <a:ext cx="3598863" cy="4500000"/>
          </a:xfrm>
        </p:spPr>
        <p:txBody>
          <a:bodyPr/>
          <a:lstStyle/>
          <a:p>
            <a:r>
              <a:rPr lang="en-GB" b="1" dirty="0"/>
              <a:t>Patients who could not contact their GP practice or did not know the next step</a:t>
            </a:r>
          </a:p>
          <a:p>
            <a:r>
              <a:rPr lang="en-GB" dirty="0"/>
              <a:t>21.6% of patients could not contact their GP practice or did not know what the next step would be. Of these patients: </a:t>
            </a:r>
          </a:p>
          <a:p>
            <a:pPr marL="171450" indent="-171450">
              <a:buFont typeface="Arial" panose="020B0604020202020204" pitchFamily="34" charset="0"/>
              <a:buChar char="•"/>
            </a:pPr>
            <a:r>
              <a:rPr lang="en-GB" dirty="0"/>
              <a:t>More than half (51.2%) said they tried to contact their GP practice again.</a:t>
            </a:r>
          </a:p>
          <a:p>
            <a:pPr marL="171450" indent="-171450">
              <a:buFont typeface="Arial" panose="020B0604020202020204" pitchFamily="34" charset="0"/>
              <a:buChar char="•"/>
            </a:pPr>
            <a:r>
              <a:rPr lang="en-GB" dirty="0"/>
              <a:t>Around one in ten said they had looked for information online (11.9%), tried to treat themselves or the person they were contacting the practice for (11.6%), tried to get information or advice from somewhere else (11.1%), went to a pharmacy (10.9%) or phoned NHS 111 (9.9%).</a:t>
            </a:r>
          </a:p>
          <a:p>
            <a:pPr marL="171450" indent="-171450">
              <a:buFont typeface="Arial" panose="020B0604020202020204" pitchFamily="34" charset="0"/>
              <a:buChar char="•"/>
            </a:pPr>
            <a:r>
              <a:rPr lang="en-GB" dirty="0"/>
              <a:t>17.3% said did not do anything when they could not contact their GP practice or did not know what the next step would be.</a:t>
            </a:r>
          </a:p>
          <a:p>
            <a:r>
              <a:rPr lang="en-GB" b="1" dirty="0"/>
              <a:t>All patients</a:t>
            </a:r>
          </a:p>
          <a:p>
            <a:r>
              <a:rPr lang="en-GB" dirty="0"/>
              <a:t>The chart also shows the proportion of all patients responding to the survey who took these actions. For example, 3.3% of those taking part said they couldn’t contact their practice or didn’t know the next step and then did not end up doing anything.</a:t>
            </a:r>
          </a:p>
        </p:txBody>
      </p:sp>
      <p:sp>
        <p:nvSpPr>
          <p:cNvPr id="7" name="Question Marker #2">
            <a:extLst>
              <a:ext uri="{FF2B5EF4-FFF2-40B4-BE49-F238E27FC236}">
                <a16:creationId xmlns:a16="http://schemas.microsoft.com/office/drawing/2014/main" id="{12CBB66E-0823-7E4F-CC0A-F5070C8837BD}"/>
              </a:ext>
              <a:ext uri="{C183D7F6-B498-43B3-948B-1728B52AA6E4}">
                <adec:decorative xmlns:adec="http://schemas.microsoft.com/office/drawing/2017/decorative" val="1"/>
              </a:ext>
            </a:extLst>
          </p:cNvPr>
          <p:cNvSpPr/>
          <p:nvPr/>
        </p:nvSpPr>
        <p:spPr>
          <a:xfrm>
            <a:off x="4485546" y="398930"/>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rgbClr val="231F20"/>
              </a:solidFill>
            </a:endParaRPr>
          </a:p>
        </p:txBody>
      </p:sp>
      <p:sp>
        <p:nvSpPr>
          <p:cNvPr id="8" name="Question Text #2">
            <a:extLst>
              <a:ext uri="{FF2B5EF4-FFF2-40B4-BE49-F238E27FC236}">
                <a16:creationId xmlns:a16="http://schemas.microsoft.com/office/drawing/2014/main" id="{02795E02-D951-9DD7-71B7-F6949F4D8DED}"/>
              </a:ext>
            </a:extLst>
          </p:cNvPr>
          <p:cNvSpPr txBox="1"/>
          <p:nvPr/>
        </p:nvSpPr>
        <p:spPr>
          <a:xfrm>
            <a:off x="4295775" y="308930"/>
            <a:ext cx="7559674" cy="540000"/>
          </a:xfrm>
          <a:prstGeom prst="rect">
            <a:avLst/>
          </a:prstGeom>
          <a:noFill/>
        </p:spPr>
        <p:txBody>
          <a:bodyPr wrap="square" lIns="360000" tIns="18000" rIns="0" bIns="0" rtlCol="0" anchor="ctr">
            <a:noAutofit/>
          </a:bodyPr>
          <a:lstStyle>
            <a:defPPr>
              <a:defRPr lang="fr-FR"/>
            </a:defPPr>
            <a:lvl1pPr>
              <a:lnSpc>
                <a:spcPct val="90000"/>
              </a:lnSpc>
              <a:defRPr sz="1200" b="1">
                <a:solidFill>
                  <a:srgbClr val="231F20"/>
                </a:solidFill>
              </a:defRPr>
            </a:lvl1pPr>
          </a:lstStyle>
          <a:p>
            <a:r>
              <a:rPr lang="en-GB"/>
              <a:t>Q15. What did you do when you couldn’t contact your GP practice or didn’t know what the next step would be?</a:t>
            </a:r>
            <a:endParaRPr lang="en-GB" b="0"/>
          </a:p>
        </p:txBody>
      </p:sp>
      <p:graphicFrame>
        <p:nvGraphicFramePr>
          <p:cNvPr id="11" name="Line Chart">
            <a:extLst>
              <a:ext uri="{FF2B5EF4-FFF2-40B4-BE49-F238E27FC236}">
                <a16:creationId xmlns:a16="http://schemas.microsoft.com/office/drawing/2014/main" id="{C6D687C1-0432-B289-907C-1C6E1637435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40827564"/>
              </p:ext>
            </p:extLst>
          </p:nvPr>
        </p:nvGraphicFramePr>
        <p:xfrm>
          <a:off x="4292598" y="758930"/>
          <a:ext cx="7559674" cy="5340118"/>
        </p:xfrm>
        <a:graphic>
          <a:graphicData uri="http://schemas.openxmlformats.org/drawingml/2006/chart">
            <c:chart xmlns:c="http://schemas.openxmlformats.org/drawingml/2006/chart" xmlns:r="http://schemas.openxmlformats.org/officeDocument/2006/relationships" r:id="rId3"/>
          </a:graphicData>
        </a:graphic>
      </p:graphicFrame>
      <p:sp>
        <p:nvSpPr>
          <p:cNvPr id="5" name="Base and Footnotes">
            <a:extLst>
              <a:ext uri="{FF2B5EF4-FFF2-40B4-BE49-F238E27FC236}">
                <a16:creationId xmlns:a16="http://schemas.microsoft.com/office/drawing/2014/main" id="{882AC0E1-A6DA-9A93-2142-10ED78CFB7DB}"/>
              </a:ext>
            </a:extLst>
          </p:cNvPr>
          <p:cNvSpPr>
            <a:spLocks noGrp="1"/>
          </p:cNvSpPr>
          <p:nvPr>
            <p:ph type="body" sz="quarter" idx="18"/>
          </p:nvPr>
        </p:nvSpPr>
        <p:spPr>
          <a:xfrm>
            <a:off x="4295774" y="6026152"/>
            <a:ext cx="7561263" cy="282573"/>
          </a:xfrm>
        </p:spPr>
        <p:txBody>
          <a:bodyPr/>
          <a:lstStyle/>
          <a:p>
            <a:r>
              <a:rPr kumimoji="0" lang="en-GB" sz="800" b="0" i="0" u="none" strike="noStrike" kern="1200" cap="none" spc="0" normalizeH="0" baseline="30000" noProof="0">
                <a:ln>
                  <a:noFill/>
                </a:ln>
                <a:solidFill>
                  <a:schemeClr val="tx1"/>
                </a:solidFill>
                <a:effectLst/>
                <a:uLnTx/>
                <a:uFillTx/>
                <a:latin typeface="Segoe UI"/>
                <a:ea typeface="+mn-ea"/>
                <a:cs typeface="+mn-cs"/>
              </a:rPr>
              <a:t>1</a:t>
            </a:r>
            <a:r>
              <a:rPr lang="en-GB" i="0">
                <a:solidFill>
                  <a:schemeClr val="tx1"/>
                </a:solidFill>
              </a:rPr>
              <a:t>Base: asked of patients who couldn't contact their practice or didn't know what the next step in dealing with their request would be: 2025 (</a:t>
            </a:r>
            <a:r>
              <a:rPr lang="en-GB" i="0"/>
              <a:t>117,044</a:t>
            </a:r>
            <a:r>
              <a:rPr lang="en-GB" i="0">
                <a:solidFill>
                  <a:schemeClr val="tx1"/>
                </a:solidFill>
              </a:rPr>
              <a:t>). </a:t>
            </a:r>
            <a:r>
              <a:rPr lang="en-GB" sz="800" i="0" baseline="30000">
                <a:solidFill>
                  <a:schemeClr val="tx1"/>
                </a:solidFill>
                <a:latin typeface="Segoe UI"/>
              </a:rPr>
              <a:t>2</a:t>
            </a:r>
            <a:r>
              <a:rPr lang="en-GB" i="0">
                <a:solidFill>
                  <a:schemeClr val="tx1"/>
                </a:solidFill>
              </a:rPr>
              <a:t>Base: all patients completing a questionnaire: </a:t>
            </a:r>
            <a:r>
              <a:rPr lang="en-GB" i="0"/>
              <a:t>2025 (702,837). </a:t>
            </a:r>
            <a:endParaRPr lang="en-GB" i="0">
              <a:solidFill>
                <a:schemeClr val="tx1"/>
              </a:solidFill>
            </a:endParaRPr>
          </a:p>
        </p:txBody>
      </p:sp>
      <p:sp>
        <p:nvSpPr>
          <p:cNvPr id="3" name="Slide Number">
            <a:extLst>
              <a:ext uri="{FF2B5EF4-FFF2-40B4-BE49-F238E27FC236}">
                <a16:creationId xmlns:a16="http://schemas.microsoft.com/office/drawing/2014/main" id="{2ADF413E-BCE3-9AFA-BA1A-3EA83634FA85}"/>
              </a:ext>
              <a:ext uri="{C183D7F6-B498-43B3-948B-1728B52AA6E4}">
                <adec:decorative xmlns:adec="http://schemas.microsoft.com/office/drawing/2017/decorative" val="1"/>
              </a:ext>
            </a:extLst>
          </p:cNvPr>
          <p:cNvSpPr>
            <a:spLocks noGrp="1"/>
          </p:cNvSpPr>
          <p:nvPr>
            <p:ph type="sldNum" sz="quarter" idx="4"/>
          </p:nvPr>
        </p:nvSpPr>
        <p:spPr/>
        <p:txBody>
          <a:bodyPr/>
          <a:lstStyle/>
          <a:p>
            <a:fld id="{D61AABEC-672F-4B68-B914-690DA978312C}" type="slidenum">
              <a:rPr lang="en-GB" smtClean="0"/>
              <a:pPr/>
              <a:t>35</a:t>
            </a:fld>
            <a:endParaRPr lang="en-GB"/>
          </a:p>
        </p:txBody>
      </p:sp>
      <p:grpSp>
        <p:nvGrpSpPr>
          <p:cNvPr id="10" name="Group 9">
            <a:extLst>
              <a:ext uri="{FF2B5EF4-FFF2-40B4-BE49-F238E27FC236}">
                <a16:creationId xmlns:a16="http://schemas.microsoft.com/office/drawing/2014/main" id="{86434B18-4669-625F-21F5-E09E330E2D99}"/>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15" name="Freeform 110">
              <a:hlinkClick r:id="rId4" action="ppaction://hlinksldjump" tooltip="Main Menu..."/>
              <a:hlinkHover r:id="" action="ppaction://noaction" highlightClick="1"/>
              <a:extLst>
                <a:ext uri="{FF2B5EF4-FFF2-40B4-BE49-F238E27FC236}">
                  <a16:creationId xmlns:a16="http://schemas.microsoft.com/office/drawing/2014/main" id="{E34629B1-FC53-9F35-9B0B-EA88D0C034E6}"/>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0300FD7C-AD06-7D35-5A1B-F5A64AA3E56B}"/>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spTree>
    <p:extLst>
      <p:ext uri="{BB962C8B-B14F-4D97-AF65-F5344CB8AC3E}">
        <p14:creationId xmlns:p14="http://schemas.microsoft.com/office/powerpoint/2010/main" val="40330073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3D5B6DD-38A1-D570-B96B-4C65172107DD}"/>
              </a:ext>
              <a:ext uri="{C183D7F6-B498-43B3-948B-1728B52AA6E4}">
                <adec:decorative xmlns:adec="http://schemas.microsoft.com/office/drawing/2017/decorative" val="1"/>
              </a:ext>
            </a:extLst>
          </p:cNvPr>
          <p:cNvSpPr>
            <a:spLocks noGrp="1"/>
          </p:cNvSpPr>
          <p:nvPr>
            <p:ph type="sldNum" sz="quarter" idx="4"/>
          </p:nvPr>
        </p:nvSpPr>
        <p:spPr/>
        <p:txBody>
          <a:bodyPr/>
          <a:lstStyle/>
          <a:p>
            <a:fld id="{D61AABEC-672F-4B68-B914-690DA978312C}" type="slidenum">
              <a:rPr lang="en-GB" smtClean="0"/>
              <a:pPr/>
              <a:t>36</a:t>
            </a:fld>
            <a:endParaRPr lang="en-GB"/>
          </a:p>
        </p:txBody>
      </p:sp>
      <p:sp>
        <p:nvSpPr>
          <p:cNvPr id="65" name="TextBox 64">
            <a:extLst>
              <a:ext uri="{FF2B5EF4-FFF2-40B4-BE49-F238E27FC236}">
                <a16:creationId xmlns:a16="http://schemas.microsoft.com/office/drawing/2014/main" id="{91A6029E-B6D9-AD11-7B14-56BC46627BD6}"/>
              </a:ext>
            </a:extLst>
          </p:cNvPr>
          <p:cNvSpPr txBox="1"/>
          <p:nvPr/>
        </p:nvSpPr>
        <p:spPr bwMode="white">
          <a:xfrm>
            <a:off x="517971" y="1085463"/>
            <a:ext cx="1017907" cy="2152769"/>
          </a:xfrm>
          <a:prstGeom prst="rect">
            <a:avLst/>
          </a:prstGeom>
          <a:noFill/>
        </p:spPr>
        <p:txBody>
          <a:bodyPr wrap="none" lIns="0" tIns="0" rIns="0" bIns="0" rtlCol="0">
            <a:spAutoFit/>
          </a:bodyPr>
          <a:lstStyle/>
          <a:p>
            <a:pPr>
              <a:lnSpc>
                <a:spcPct val="110000"/>
              </a:lnSpc>
              <a:spcBef>
                <a:spcPts val="2400"/>
              </a:spcBef>
              <a:buClr>
                <a:srgbClr val="5BC5F1"/>
              </a:buClr>
              <a:defRPr/>
            </a:pPr>
            <a:r>
              <a:rPr lang="en-GB" sz="13800" b="1">
                <a:solidFill>
                  <a:prstClr val="white"/>
                </a:solidFill>
              </a:rPr>
              <a:t>6</a:t>
            </a:r>
          </a:p>
        </p:txBody>
      </p:sp>
      <p:sp>
        <p:nvSpPr>
          <p:cNvPr id="64" name="Text Placeholder 2">
            <a:extLst>
              <a:ext uri="{FF2B5EF4-FFF2-40B4-BE49-F238E27FC236}">
                <a16:creationId xmlns:a16="http://schemas.microsoft.com/office/drawing/2014/main" id="{4E2EE3B8-EA4A-54EA-66B2-B7E438A076E7}"/>
              </a:ext>
            </a:extLst>
          </p:cNvPr>
          <p:cNvSpPr txBox="1">
            <a:spLocks noGrp="1"/>
          </p:cNvSpPr>
          <p:nvPr>
            <p:ph type="title" idx="4294967295"/>
          </p:nvPr>
        </p:nvSpPr>
        <p:spPr bwMode="gray">
          <a:xfrm>
            <a:off x="505272" y="3315017"/>
            <a:ext cx="4896544" cy="230425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marL="273050" indent="-273050" algn="l" defTabSz="914400" rtl="0" eaLnBrk="1" latinLnBrk="0" hangingPunct="1">
              <a:lnSpc>
                <a:spcPct val="110000"/>
              </a:lnSpc>
              <a:spcBef>
                <a:spcPts val="600"/>
              </a:spcBef>
              <a:spcAft>
                <a:spcPts val="600"/>
              </a:spcAft>
              <a:buClr>
                <a:schemeClr val="bg2"/>
              </a:buClr>
              <a:buFont typeface="Wingdings" panose="05000000000000000000" pitchFamily="2" charset="2"/>
              <a:buChar char="§"/>
              <a:defRPr sz="2800" kern="1200">
                <a:solidFill>
                  <a:schemeClr val="tx1"/>
                </a:solidFill>
                <a:latin typeface="+mn-lt"/>
                <a:ea typeface="+mn-ea"/>
                <a:cs typeface="+mn-cs"/>
              </a:defRPr>
            </a:lvl1pPr>
            <a:lvl2pPr marL="742950" indent="-285750" algn="l" defTabSz="914400" rtl="0" eaLnBrk="1" latinLnBrk="0" hangingPunct="1">
              <a:lnSpc>
                <a:spcPct val="110000"/>
              </a:lnSpc>
              <a:spcBef>
                <a:spcPts val="600"/>
              </a:spcBef>
              <a:spcAft>
                <a:spcPts val="600"/>
              </a:spcAft>
              <a:buClr>
                <a:schemeClr val="bg2"/>
              </a:buClr>
              <a:buFont typeface="Geomanist Light" pitchFamily="50"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600"/>
              </a:spcBef>
              <a:spcAft>
                <a:spcPts val="600"/>
              </a:spcAft>
              <a:buClr>
                <a:schemeClr val="bg2"/>
              </a:buClr>
              <a:buFont typeface="Geomanist Light" pitchFamily="50"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600"/>
              </a:spcBef>
              <a:spcAft>
                <a:spcPts val="600"/>
              </a:spcAft>
              <a:buClr>
                <a:schemeClr val="bg2"/>
              </a:buClr>
              <a:buFont typeface="Geomanist Light" pitchFamily="50"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600"/>
              </a:spcBef>
              <a:spcAft>
                <a:spcPts val="600"/>
              </a:spcAft>
              <a:buClr>
                <a:schemeClr val="bg2"/>
              </a:buClr>
              <a:buFont typeface="Geomanist Light" pitchFamily="50"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
                <a:srgbClr val="5BC5F1"/>
              </a:buClr>
              <a:buSzTx/>
              <a:buFont typeface="Wingdings" panose="05000000000000000000" pitchFamily="2" charset="2"/>
              <a:buNone/>
              <a:tabLst/>
              <a:defRPr/>
            </a:pPr>
            <a:r>
              <a:rPr kumimoji="0" lang="en-GB" sz="5800" b="1" i="0" u="none" strike="noStrike" kern="1200" cap="none" spc="0" normalizeH="0" baseline="0" noProof="0" dirty="0">
                <a:ln>
                  <a:noFill/>
                </a:ln>
                <a:solidFill>
                  <a:sysClr val="window" lastClr="FFFFFF"/>
                </a:solidFill>
                <a:effectLst/>
                <a:uLnTx/>
                <a:uFillTx/>
                <a:latin typeface="+mn-lt"/>
                <a:ea typeface="+mn-ea"/>
                <a:cs typeface="+mn-cs"/>
              </a:rPr>
              <a:t>Patient’s last appointment</a:t>
            </a:r>
          </a:p>
        </p:txBody>
      </p:sp>
      <p:cxnSp>
        <p:nvCxnSpPr>
          <p:cNvPr id="68" name="Straight Connector 67">
            <a:extLst>
              <a:ext uri="{FF2B5EF4-FFF2-40B4-BE49-F238E27FC236}">
                <a16:creationId xmlns:a16="http://schemas.microsoft.com/office/drawing/2014/main" id="{EC4BC9A9-5B72-708E-4B42-7A79B8646452}"/>
              </a:ext>
              <a:ext uri="{C183D7F6-B498-43B3-948B-1728B52AA6E4}">
                <adec:decorative xmlns:adec="http://schemas.microsoft.com/office/drawing/2017/decorative" val="1"/>
              </a:ext>
            </a:extLst>
          </p:cNvPr>
          <p:cNvCxnSpPr>
            <a:cxnSpLocks/>
          </p:cNvCxnSpPr>
          <p:nvPr/>
        </p:nvCxnSpPr>
        <p:spPr bwMode="white">
          <a:xfrm>
            <a:off x="505272" y="3179289"/>
            <a:ext cx="7194392" cy="0"/>
          </a:xfrm>
          <a:prstGeom prst="line">
            <a:avLst/>
          </a:prstGeom>
          <a:noFill/>
          <a:ln w="12700" cap="flat" cmpd="sng" algn="ctr">
            <a:solidFill>
              <a:schemeClr val="bg1"/>
            </a:solidFill>
            <a:prstDash val="solid"/>
          </a:ln>
          <a:effectLst/>
        </p:spPr>
      </p:cxnSp>
      <p:sp>
        <p:nvSpPr>
          <p:cNvPr id="4" name="TextBox 3">
            <a:extLst>
              <a:ext uri="{FF2B5EF4-FFF2-40B4-BE49-F238E27FC236}">
                <a16:creationId xmlns:a16="http://schemas.microsoft.com/office/drawing/2014/main" id="{6946EA7C-CEE1-917A-AF83-D751D5B46411}"/>
              </a:ext>
            </a:extLst>
          </p:cNvPr>
          <p:cNvSpPr txBox="1"/>
          <p:nvPr/>
        </p:nvSpPr>
        <p:spPr>
          <a:xfrm>
            <a:off x="443999" y="5152458"/>
            <a:ext cx="6361980" cy="461665"/>
          </a:xfrm>
          <a:prstGeom prst="rect">
            <a:avLst/>
          </a:prstGeom>
          <a:noFill/>
        </p:spPr>
        <p:txBody>
          <a:bodyPr wrap="square">
            <a:spAutoFit/>
          </a:bodyPr>
          <a:lstStyle/>
          <a:p>
            <a:r>
              <a:rPr lang="en-GB" sz="1200" i="1">
                <a:solidFill>
                  <a:schemeClr val="bg1"/>
                </a:solidFill>
              </a:rPr>
              <a:t>Note that a patient’s last appointment may have happened at any time since being registered with their GP practice.</a:t>
            </a:r>
          </a:p>
        </p:txBody>
      </p:sp>
      <p:sp>
        <p:nvSpPr>
          <p:cNvPr id="7" name="Rectangle 6">
            <a:hlinkClick r:id="" action="ppaction://noaction"/>
            <a:hlinkHover r:id="" action="ppaction://noaction" highlightClick="1"/>
            <a:extLst>
              <a:ext uri="{FF2B5EF4-FFF2-40B4-BE49-F238E27FC236}">
                <a16:creationId xmlns:a16="http://schemas.microsoft.com/office/drawing/2014/main" id="{9D3F2C23-0C11-C113-3582-3B8202E7CB79}"/>
              </a:ext>
              <a:ext uri="{C183D7F6-B498-43B3-948B-1728B52AA6E4}">
                <adec:decorative xmlns:adec="http://schemas.microsoft.com/office/drawing/2017/decorative" val="1"/>
              </a:ext>
            </a:extLst>
          </p:cNvPr>
          <p:cNvSpPr/>
          <p:nvPr/>
        </p:nvSpPr>
        <p:spPr bwMode="ltGray">
          <a:xfrm>
            <a:off x="8721394" y="761029"/>
            <a:ext cx="417916" cy="294402"/>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lang="en-GB" sz="2000" kern="0">
                <a:solidFill>
                  <a:schemeClr val="bg1"/>
                </a:solidFill>
              </a:rPr>
              <a:t>1</a:t>
            </a:r>
            <a:endParaRPr kumimoji="0" lang="en-GB" sz="2000" b="0" i="0" u="none" strike="noStrike" kern="0" cap="none" spc="0" normalizeH="0" baseline="0" noProof="0">
              <a:ln>
                <a:noFill/>
              </a:ln>
              <a:solidFill>
                <a:schemeClr val="bg1"/>
              </a:solidFill>
              <a:effectLst/>
              <a:uLnTx/>
              <a:uFillTx/>
              <a:ea typeface="+mn-ea"/>
              <a:cs typeface="+mn-cs"/>
            </a:endParaRPr>
          </a:p>
        </p:txBody>
      </p:sp>
      <p:sp>
        <p:nvSpPr>
          <p:cNvPr id="8" name="Freeform 18">
            <a:hlinkClick r:id="rId2" action="ppaction://hlinksldjump"/>
            <a:hlinkHover r:id="" action="ppaction://noaction" highlightClick="1"/>
            <a:extLst>
              <a:ext uri="{FF2B5EF4-FFF2-40B4-BE49-F238E27FC236}">
                <a16:creationId xmlns:a16="http://schemas.microsoft.com/office/drawing/2014/main" id="{10D301E9-D041-5AD8-33B0-AE81CCE76EC5}"/>
              </a:ext>
              <a:ext uri="{C183D7F6-B498-43B3-948B-1728B52AA6E4}">
                <adec:decorative xmlns:adec="http://schemas.microsoft.com/office/drawing/2017/decorative" val="1"/>
              </a:ext>
            </a:extLst>
          </p:cNvPr>
          <p:cNvSpPr/>
          <p:nvPr/>
        </p:nvSpPr>
        <p:spPr bwMode="gray">
          <a:xfrm>
            <a:off x="11336122" y="5895487"/>
            <a:ext cx="274648" cy="297711"/>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ysClr val="window" lastClr="FFFFFF"/>
          </a:solidFill>
          <a:ln w="254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endParaRPr kumimoji="0" lang="en-GB" sz="2000" b="0" i="0" u="none" strike="noStrike" kern="0" cap="none" spc="0" normalizeH="0" baseline="0" noProof="0">
              <a:ln>
                <a:noFill/>
              </a:ln>
              <a:solidFill>
                <a:srgbClr val="005C9A"/>
              </a:solidFill>
              <a:effectLst/>
              <a:uLnTx/>
              <a:uFillTx/>
              <a:latin typeface="Segoe UI"/>
              <a:ea typeface="+mn-ea"/>
              <a:cs typeface="+mn-cs"/>
            </a:endParaRPr>
          </a:p>
        </p:txBody>
      </p:sp>
      <p:sp>
        <p:nvSpPr>
          <p:cNvPr id="9" name="Rectangle 8">
            <a:extLst>
              <a:ext uri="{FF2B5EF4-FFF2-40B4-BE49-F238E27FC236}">
                <a16:creationId xmlns:a16="http://schemas.microsoft.com/office/drawing/2014/main" id="{0F32CDE4-9E65-1CF7-D478-415F538288A3}"/>
              </a:ext>
              <a:ext uri="{C183D7F6-B498-43B3-948B-1728B52AA6E4}">
                <adec:decorative xmlns:adec="http://schemas.microsoft.com/office/drawing/2017/decorative" val="1"/>
              </a:ext>
            </a:extLst>
          </p:cNvPr>
          <p:cNvSpPr/>
          <p:nvPr/>
        </p:nvSpPr>
        <p:spPr>
          <a:xfrm>
            <a:off x="10030436" y="5912462"/>
            <a:ext cx="1082348" cy="307777"/>
          </a:xfrm>
          <a:prstGeom prst="rect">
            <a:avLst/>
          </a:prstGeom>
        </p:spPr>
        <p:txBody>
          <a:bodyPr wrap="none">
            <a:spAutoFit/>
          </a:bodyPr>
          <a:lstStyle/>
          <a:p>
            <a:pPr algn="r">
              <a:defRPr/>
            </a:pPr>
            <a:r>
              <a:rPr lang="en-GB" sz="1400">
                <a:solidFill>
                  <a:prstClr val="white"/>
                </a:solidFill>
                <a:latin typeface="Segoe UI"/>
              </a:rPr>
              <a:t>Main menu</a:t>
            </a:r>
          </a:p>
        </p:txBody>
      </p:sp>
      <p:sp>
        <p:nvSpPr>
          <p:cNvPr id="10" name="Isosceles Triangle 9">
            <a:extLst>
              <a:ext uri="{FF2B5EF4-FFF2-40B4-BE49-F238E27FC236}">
                <a16:creationId xmlns:a16="http://schemas.microsoft.com/office/drawing/2014/main" id="{1CE2AD7A-E3D7-C5BA-29A2-7B3891449FAC}"/>
              </a:ext>
              <a:ext uri="{C183D7F6-B498-43B3-948B-1728B52AA6E4}">
                <adec:decorative xmlns:adec="http://schemas.microsoft.com/office/drawing/2017/decorative" val="1"/>
              </a:ext>
            </a:extLst>
          </p:cNvPr>
          <p:cNvSpPr/>
          <p:nvPr/>
        </p:nvSpPr>
        <p:spPr bwMode="gray">
          <a:xfrm rot="5400000">
            <a:off x="11109968" y="6028323"/>
            <a:ext cx="153027" cy="96594"/>
          </a:xfrm>
          <a:prstGeom prst="triangle">
            <a:avLst/>
          </a:prstGeom>
          <a:solidFill>
            <a:srgbClr val="99C7EB"/>
          </a:solidFill>
          <a:ln w="254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endParaRPr kumimoji="0" lang="en-GB" sz="2000" b="0" i="0" u="none" strike="noStrike" kern="0" cap="none" spc="0" normalizeH="0" baseline="0" noProof="0">
              <a:ln>
                <a:noFill/>
              </a:ln>
              <a:solidFill>
                <a:prstClr val="white"/>
              </a:solidFill>
              <a:effectLst/>
              <a:uLnTx/>
              <a:uFillTx/>
              <a:latin typeface="Segoe UI"/>
              <a:ea typeface="+mn-ea"/>
              <a:cs typeface="+mn-cs"/>
            </a:endParaRPr>
          </a:p>
        </p:txBody>
      </p:sp>
      <p:grpSp>
        <p:nvGrpSpPr>
          <p:cNvPr id="11" name="Group 10">
            <a:extLst>
              <a:ext uri="{FF2B5EF4-FFF2-40B4-BE49-F238E27FC236}">
                <a16:creationId xmlns:a16="http://schemas.microsoft.com/office/drawing/2014/main" id="{BD7A07FE-9B84-86C7-C640-D8FF853AB3E3}"/>
              </a:ext>
              <a:ext uri="{C183D7F6-B498-43B3-948B-1728B52AA6E4}">
                <adec:decorative xmlns:adec="http://schemas.microsoft.com/office/drawing/2017/decorative" val="1"/>
              </a:ext>
            </a:extLst>
          </p:cNvPr>
          <p:cNvGrpSpPr/>
          <p:nvPr/>
        </p:nvGrpSpPr>
        <p:grpSpPr>
          <a:xfrm>
            <a:off x="8613681" y="1135798"/>
            <a:ext cx="2499103" cy="3391981"/>
            <a:chOff x="7620887" y="1385798"/>
            <a:chExt cx="2499103" cy="3391981"/>
          </a:xfrm>
        </p:grpSpPr>
        <p:cxnSp>
          <p:nvCxnSpPr>
            <p:cNvPr id="12" name="Straight Connector 11">
              <a:extLst>
                <a:ext uri="{FF2B5EF4-FFF2-40B4-BE49-F238E27FC236}">
                  <a16:creationId xmlns:a16="http://schemas.microsoft.com/office/drawing/2014/main" id="{33D7A004-A1A3-1DC9-F561-144DC9F99DAD}"/>
                </a:ext>
              </a:extLst>
            </p:cNvPr>
            <p:cNvCxnSpPr/>
            <p:nvPr/>
          </p:nvCxnSpPr>
          <p:spPr>
            <a:xfrm>
              <a:off x="7650956" y="1385798"/>
              <a:ext cx="2448272" cy="0"/>
            </a:xfrm>
            <a:prstGeom prst="line">
              <a:avLst/>
            </a:prstGeom>
            <a:noFill/>
            <a:ln w="6350" cap="flat" cmpd="sng" algn="ctr">
              <a:solidFill>
                <a:srgbClr val="297DB1"/>
              </a:solidFill>
              <a:prstDash val="sysDot"/>
            </a:ln>
            <a:effectLst/>
          </p:spPr>
        </p:cxnSp>
        <p:cxnSp>
          <p:nvCxnSpPr>
            <p:cNvPr id="28" name="Straight Connector 27">
              <a:extLst>
                <a:ext uri="{FF2B5EF4-FFF2-40B4-BE49-F238E27FC236}">
                  <a16:creationId xmlns:a16="http://schemas.microsoft.com/office/drawing/2014/main" id="{58119107-24E6-83CA-C799-04D559595791}"/>
                </a:ext>
              </a:extLst>
            </p:cNvPr>
            <p:cNvCxnSpPr/>
            <p:nvPr/>
          </p:nvCxnSpPr>
          <p:spPr>
            <a:xfrm>
              <a:off x="7650956" y="1789906"/>
              <a:ext cx="2448272" cy="0"/>
            </a:xfrm>
            <a:prstGeom prst="line">
              <a:avLst/>
            </a:prstGeom>
            <a:noFill/>
            <a:ln w="6350" cap="flat" cmpd="sng" algn="ctr">
              <a:solidFill>
                <a:srgbClr val="297DB1"/>
              </a:solidFill>
              <a:prstDash val="sysDot"/>
            </a:ln>
            <a:effectLst/>
          </p:spPr>
        </p:cxnSp>
        <p:cxnSp>
          <p:nvCxnSpPr>
            <p:cNvPr id="29" name="Straight Connector 28">
              <a:extLst>
                <a:ext uri="{FF2B5EF4-FFF2-40B4-BE49-F238E27FC236}">
                  <a16:creationId xmlns:a16="http://schemas.microsoft.com/office/drawing/2014/main" id="{A34F290E-B176-6E2A-E5CA-2430D58205A8}"/>
                </a:ext>
              </a:extLst>
            </p:cNvPr>
            <p:cNvCxnSpPr/>
            <p:nvPr/>
          </p:nvCxnSpPr>
          <p:spPr>
            <a:xfrm>
              <a:off x="7650956" y="2314400"/>
              <a:ext cx="2448272" cy="0"/>
            </a:xfrm>
            <a:prstGeom prst="line">
              <a:avLst/>
            </a:prstGeom>
            <a:noFill/>
            <a:ln w="6350" cap="flat" cmpd="sng" algn="ctr">
              <a:solidFill>
                <a:srgbClr val="297DB1"/>
              </a:solidFill>
              <a:prstDash val="sysDot"/>
            </a:ln>
            <a:effectLst/>
          </p:spPr>
        </p:cxnSp>
        <p:cxnSp>
          <p:nvCxnSpPr>
            <p:cNvPr id="30" name="Straight Connector 29">
              <a:extLst>
                <a:ext uri="{FF2B5EF4-FFF2-40B4-BE49-F238E27FC236}">
                  <a16:creationId xmlns:a16="http://schemas.microsoft.com/office/drawing/2014/main" id="{FDC5D0AD-2A94-CB69-448E-3D79EE8567EB}"/>
                </a:ext>
              </a:extLst>
            </p:cNvPr>
            <p:cNvCxnSpPr/>
            <p:nvPr/>
          </p:nvCxnSpPr>
          <p:spPr>
            <a:xfrm>
              <a:off x="7671718" y="2820266"/>
              <a:ext cx="2448272" cy="0"/>
            </a:xfrm>
            <a:prstGeom prst="line">
              <a:avLst/>
            </a:prstGeom>
            <a:noFill/>
            <a:ln w="6350" cap="flat" cmpd="sng" algn="ctr">
              <a:solidFill>
                <a:srgbClr val="297DB1"/>
              </a:solidFill>
              <a:prstDash val="sysDot"/>
            </a:ln>
            <a:effectLst/>
          </p:spPr>
        </p:cxnSp>
        <p:cxnSp>
          <p:nvCxnSpPr>
            <p:cNvPr id="39" name="Straight Connector 38">
              <a:extLst>
                <a:ext uri="{FF2B5EF4-FFF2-40B4-BE49-F238E27FC236}">
                  <a16:creationId xmlns:a16="http://schemas.microsoft.com/office/drawing/2014/main" id="{A4CE9E4F-2EA8-76D0-F389-BCF01A7F451D}"/>
                </a:ext>
              </a:extLst>
            </p:cNvPr>
            <p:cNvCxnSpPr/>
            <p:nvPr/>
          </p:nvCxnSpPr>
          <p:spPr>
            <a:xfrm>
              <a:off x="7650956" y="3243002"/>
              <a:ext cx="2448272" cy="0"/>
            </a:xfrm>
            <a:prstGeom prst="line">
              <a:avLst/>
            </a:prstGeom>
            <a:noFill/>
            <a:ln w="6350" cap="flat" cmpd="sng" algn="ctr">
              <a:solidFill>
                <a:srgbClr val="297DB1"/>
              </a:solidFill>
              <a:prstDash val="sysDot"/>
            </a:ln>
            <a:effectLst/>
          </p:spPr>
        </p:cxnSp>
        <p:cxnSp>
          <p:nvCxnSpPr>
            <p:cNvPr id="40" name="Straight Connector 39">
              <a:extLst>
                <a:ext uri="{FF2B5EF4-FFF2-40B4-BE49-F238E27FC236}">
                  <a16:creationId xmlns:a16="http://schemas.microsoft.com/office/drawing/2014/main" id="{EAE4C5D3-32A6-2ABA-F6D6-3300A01B264C}"/>
                </a:ext>
              </a:extLst>
            </p:cNvPr>
            <p:cNvCxnSpPr/>
            <p:nvPr/>
          </p:nvCxnSpPr>
          <p:spPr>
            <a:xfrm>
              <a:off x="7620887" y="3797358"/>
              <a:ext cx="2448272" cy="0"/>
            </a:xfrm>
            <a:prstGeom prst="line">
              <a:avLst/>
            </a:prstGeom>
            <a:noFill/>
            <a:ln w="6350" cap="flat" cmpd="sng" algn="ctr">
              <a:solidFill>
                <a:srgbClr val="297DB1"/>
              </a:solidFill>
              <a:prstDash val="sysDot"/>
            </a:ln>
            <a:effectLst/>
          </p:spPr>
        </p:cxnSp>
        <p:cxnSp>
          <p:nvCxnSpPr>
            <p:cNvPr id="41" name="Straight Connector 40">
              <a:extLst>
                <a:ext uri="{FF2B5EF4-FFF2-40B4-BE49-F238E27FC236}">
                  <a16:creationId xmlns:a16="http://schemas.microsoft.com/office/drawing/2014/main" id="{E8669128-5D18-4237-3BC3-C80FF2A339BB}"/>
                </a:ext>
              </a:extLst>
            </p:cNvPr>
            <p:cNvCxnSpPr/>
            <p:nvPr/>
          </p:nvCxnSpPr>
          <p:spPr>
            <a:xfrm>
              <a:off x="7620887" y="4246650"/>
              <a:ext cx="2448272" cy="0"/>
            </a:xfrm>
            <a:prstGeom prst="line">
              <a:avLst/>
            </a:prstGeom>
            <a:noFill/>
            <a:ln w="6350" cap="flat" cmpd="sng" algn="ctr">
              <a:solidFill>
                <a:srgbClr val="297DB1"/>
              </a:solidFill>
              <a:prstDash val="sysDot"/>
            </a:ln>
            <a:effectLst/>
          </p:spPr>
        </p:cxnSp>
        <p:cxnSp>
          <p:nvCxnSpPr>
            <p:cNvPr id="42" name="Straight Connector 41">
              <a:extLst>
                <a:ext uri="{FF2B5EF4-FFF2-40B4-BE49-F238E27FC236}">
                  <a16:creationId xmlns:a16="http://schemas.microsoft.com/office/drawing/2014/main" id="{03D688A6-2F4C-9478-B125-B7A0B556B073}"/>
                </a:ext>
              </a:extLst>
            </p:cNvPr>
            <p:cNvCxnSpPr/>
            <p:nvPr/>
          </p:nvCxnSpPr>
          <p:spPr>
            <a:xfrm>
              <a:off x="7636220" y="4777779"/>
              <a:ext cx="2448272" cy="0"/>
            </a:xfrm>
            <a:prstGeom prst="line">
              <a:avLst/>
            </a:prstGeom>
            <a:noFill/>
            <a:ln w="6350" cap="flat" cmpd="sng" algn="ctr">
              <a:solidFill>
                <a:srgbClr val="297DB1"/>
              </a:solidFill>
              <a:prstDash val="sysDot"/>
            </a:ln>
            <a:effectLst/>
          </p:spPr>
        </p:cxnSp>
      </p:grpSp>
      <p:sp>
        <p:nvSpPr>
          <p:cNvPr id="43" name="Rectangle 42">
            <a:hlinkClick r:id="" action="ppaction://noaction"/>
            <a:hlinkHover r:id="" action="ppaction://noaction" highlightClick="1"/>
            <a:extLst>
              <a:ext uri="{FF2B5EF4-FFF2-40B4-BE49-F238E27FC236}">
                <a16:creationId xmlns:a16="http://schemas.microsoft.com/office/drawing/2014/main" id="{2E7852D8-4B03-E598-205B-5D332451596F}"/>
              </a:ext>
              <a:ext uri="{C183D7F6-B498-43B3-948B-1728B52AA6E4}">
                <adec:decorative xmlns:adec="http://schemas.microsoft.com/office/drawing/2017/decorative" val="1"/>
              </a:ext>
            </a:extLst>
          </p:cNvPr>
          <p:cNvSpPr/>
          <p:nvPr/>
        </p:nvSpPr>
        <p:spPr bwMode="ltGray">
          <a:xfrm>
            <a:off x="8731782" y="1193799"/>
            <a:ext cx="417916" cy="296187"/>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2</a:t>
            </a:r>
          </a:p>
        </p:txBody>
      </p:sp>
      <p:sp>
        <p:nvSpPr>
          <p:cNvPr id="44" name="Rectangle 43">
            <a:hlinkClick r:id="" action="ppaction://noaction"/>
            <a:hlinkHover r:id="" action="ppaction://noaction" highlightClick="1"/>
            <a:extLst>
              <a:ext uri="{FF2B5EF4-FFF2-40B4-BE49-F238E27FC236}">
                <a16:creationId xmlns:a16="http://schemas.microsoft.com/office/drawing/2014/main" id="{32379A41-7659-7566-9E3B-506E10710270}"/>
              </a:ext>
              <a:ext uri="{C183D7F6-B498-43B3-948B-1728B52AA6E4}">
                <adec:decorative xmlns:adec="http://schemas.microsoft.com/office/drawing/2017/decorative" val="1"/>
              </a:ext>
            </a:extLst>
          </p:cNvPr>
          <p:cNvSpPr/>
          <p:nvPr/>
        </p:nvSpPr>
        <p:spPr bwMode="ltGray">
          <a:xfrm>
            <a:off x="8721394" y="1648067"/>
            <a:ext cx="417916" cy="302523"/>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3</a:t>
            </a:r>
          </a:p>
        </p:txBody>
      </p:sp>
      <p:sp>
        <p:nvSpPr>
          <p:cNvPr id="45" name="Rectangle 44">
            <a:hlinkClick r:id="" action="ppaction://noaction"/>
            <a:hlinkHover r:id="" action="ppaction://noaction" highlightClick="1"/>
            <a:extLst>
              <a:ext uri="{FF2B5EF4-FFF2-40B4-BE49-F238E27FC236}">
                <a16:creationId xmlns:a16="http://schemas.microsoft.com/office/drawing/2014/main" id="{B8048048-695F-C31E-FBF1-F8BF3EAA33B1}"/>
              </a:ext>
              <a:ext uri="{C183D7F6-B498-43B3-948B-1728B52AA6E4}">
                <adec:decorative xmlns:adec="http://schemas.microsoft.com/office/drawing/2017/decorative" val="1"/>
              </a:ext>
            </a:extLst>
          </p:cNvPr>
          <p:cNvSpPr/>
          <p:nvPr/>
        </p:nvSpPr>
        <p:spPr bwMode="ltGray">
          <a:xfrm>
            <a:off x="8718517" y="2169757"/>
            <a:ext cx="417916" cy="314774"/>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4</a:t>
            </a:r>
          </a:p>
        </p:txBody>
      </p:sp>
      <p:sp>
        <p:nvSpPr>
          <p:cNvPr id="46" name="Rectangle 45">
            <a:hlinkClick r:id="" action="ppaction://noaction"/>
            <a:hlinkHover r:id="" action="ppaction://noaction" highlightClick="1"/>
            <a:extLst>
              <a:ext uri="{FF2B5EF4-FFF2-40B4-BE49-F238E27FC236}">
                <a16:creationId xmlns:a16="http://schemas.microsoft.com/office/drawing/2014/main" id="{1534C6F4-A146-825B-2B11-533CF862DEEA}"/>
              </a:ext>
              <a:ext uri="{C183D7F6-B498-43B3-948B-1728B52AA6E4}">
                <adec:decorative xmlns:adec="http://schemas.microsoft.com/office/drawing/2017/decorative" val="1"/>
              </a:ext>
            </a:extLst>
          </p:cNvPr>
          <p:cNvSpPr/>
          <p:nvPr/>
        </p:nvSpPr>
        <p:spPr bwMode="ltGray">
          <a:xfrm>
            <a:off x="8720322" y="2630000"/>
            <a:ext cx="417916" cy="319419"/>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5</a:t>
            </a:r>
          </a:p>
        </p:txBody>
      </p:sp>
      <p:sp>
        <p:nvSpPr>
          <p:cNvPr id="47" name="Rectangle 46">
            <a:hlinkClick r:id="" action="ppaction://noaction"/>
            <a:hlinkHover r:id="" action="ppaction://noaction" highlightClick="1"/>
            <a:extLst>
              <a:ext uri="{FF2B5EF4-FFF2-40B4-BE49-F238E27FC236}">
                <a16:creationId xmlns:a16="http://schemas.microsoft.com/office/drawing/2014/main" id="{870F6F74-24C2-801A-70A6-82D75A026D34}"/>
              </a:ext>
              <a:ext uri="{C183D7F6-B498-43B3-948B-1728B52AA6E4}">
                <adec:decorative xmlns:adec="http://schemas.microsoft.com/office/drawing/2017/decorative" val="1"/>
              </a:ext>
            </a:extLst>
          </p:cNvPr>
          <p:cNvSpPr/>
          <p:nvPr/>
        </p:nvSpPr>
        <p:spPr bwMode="ltGray">
          <a:xfrm>
            <a:off x="8727161" y="3633597"/>
            <a:ext cx="417916" cy="318947"/>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lang="en-GB" sz="2000" kern="0">
                <a:solidFill>
                  <a:schemeClr val="bg1"/>
                </a:solidFill>
              </a:rPr>
              <a:t>7</a:t>
            </a:r>
            <a:endParaRPr kumimoji="0" lang="en-GB" sz="2000" b="0" i="0" u="none" strike="noStrike" kern="0" cap="none" spc="0" normalizeH="0" baseline="0" noProof="0">
              <a:ln>
                <a:noFill/>
              </a:ln>
              <a:solidFill>
                <a:schemeClr val="bg1"/>
              </a:solidFill>
              <a:effectLst/>
              <a:uLnTx/>
              <a:uFillTx/>
              <a:ea typeface="+mn-ea"/>
              <a:cs typeface="+mn-cs"/>
            </a:endParaRPr>
          </a:p>
        </p:txBody>
      </p:sp>
      <p:sp>
        <p:nvSpPr>
          <p:cNvPr id="48" name="Rectangle 47">
            <a:hlinkClick r:id="" action="ppaction://noaction"/>
            <a:hlinkHover r:id="" action="ppaction://noaction" highlightClick="1"/>
            <a:extLst>
              <a:ext uri="{FF2B5EF4-FFF2-40B4-BE49-F238E27FC236}">
                <a16:creationId xmlns:a16="http://schemas.microsoft.com/office/drawing/2014/main" id="{ACB73F55-2105-3721-FF9A-355AFBC36225}"/>
              </a:ext>
              <a:ext uri="{C183D7F6-B498-43B3-948B-1728B52AA6E4}">
                <adec:decorative xmlns:adec="http://schemas.microsoft.com/office/drawing/2017/decorative" val="1"/>
              </a:ext>
            </a:extLst>
          </p:cNvPr>
          <p:cNvSpPr/>
          <p:nvPr/>
        </p:nvSpPr>
        <p:spPr bwMode="ltGray">
          <a:xfrm>
            <a:off x="8715903" y="5523573"/>
            <a:ext cx="417916" cy="313354"/>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lang="en-GB" sz="2000" kern="0">
                <a:solidFill>
                  <a:schemeClr val="bg1"/>
                </a:solidFill>
              </a:rPr>
              <a:t>11</a:t>
            </a:r>
            <a:endParaRPr kumimoji="0" lang="en-GB" sz="2000" b="0" i="0" u="none" strike="noStrike" kern="0" cap="none" spc="0" normalizeH="0" baseline="0" noProof="0">
              <a:ln>
                <a:noFill/>
              </a:ln>
              <a:solidFill>
                <a:schemeClr val="bg1"/>
              </a:solidFill>
              <a:effectLst/>
              <a:uLnTx/>
              <a:uFillTx/>
              <a:ea typeface="+mn-ea"/>
              <a:cs typeface="+mn-cs"/>
            </a:endParaRPr>
          </a:p>
        </p:txBody>
      </p:sp>
      <p:sp>
        <p:nvSpPr>
          <p:cNvPr id="49" name="Rectangle 48">
            <a:hlinkClick r:id="" action="ppaction://noaction"/>
            <a:hlinkHover r:id="" action="ppaction://noaction" highlightClick="1"/>
            <a:extLst>
              <a:ext uri="{FF2B5EF4-FFF2-40B4-BE49-F238E27FC236}">
                <a16:creationId xmlns:a16="http://schemas.microsoft.com/office/drawing/2014/main" id="{946ECDA2-547C-486A-A93C-39E1D7B5EA13}"/>
              </a:ext>
              <a:ext uri="{C183D7F6-B498-43B3-948B-1728B52AA6E4}">
                <adec:decorative xmlns:adec="http://schemas.microsoft.com/office/drawing/2017/decorative" val="1"/>
              </a:ext>
            </a:extLst>
          </p:cNvPr>
          <p:cNvSpPr/>
          <p:nvPr/>
        </p:nvSpPr>
        <p:spPr bwMode="ltGray">
          <a:xfrm>
            <a:off x="8717210" y="4086299"/>
            <a:ext cx="417916" cy="313349"/>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8</a:t>
            </a:r>
          </a:p>
        </p:txBody>
      </p:sp>
      <p:graphicFrame>
        <p:nvGraphicFramePr>
          <p:cNvPr id="50" name="Table 49">
            <a:extLst>
              <a:ext uri="{FF2B5EF4-FFF2-40B4-BE49-F238E27FC236}">
                <a16:creationId xmlns:a16="http://schemas.microsoft.com/office/drawing/2014/main" id="{6FFC640C-E4CA-21C4-DB13-4DC27F59A84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75618612"/>
              </p:ext>
            </p:extLst>
          </p:nvPr>
        </p:nvGraphicFramePr>
        <p:xfrm>
          <a:off x="9247022" y="689776"/>
          <a:ext cx="2179715" cy="5197391"/>
        </p:xfrm>
        <a:graphic>
          <a:graphicData uri="http://schemas.openxmlformats.org/drawingml/2006/table">
            <a:tbl>
              <a:tblPr firstRow="1" bandRow="1"/>
              <a:tblGrid>
                <a:gridCol w="2179715">
                  <a:extLst>
                    <a:ext uri="{9D8B030D-6E8A-4147-A177-3AD203B41FA5}">
                      <a16:colId xmlns:a16="http://schemas.microsoft.com/office/drawing/2014/main" val="24541704"/>
                    </a:ext>
                  </a:extLst>
                </a:gridCol>
              </a:tblGrid>
              <a:tr h="446393">
                <a:tc>
                  <a:txBody>
                    <a:bodyPr/>
                    <a:lstStyle>
                      <a:lvl1pPr marL="0" algn="l" defTabSz="914400" rtl="0" eaLnBrk="1" latinLnBrk="0" hangingPunct="1">
                        <a:defRPr sz="1800" b="1" kern="1200">
                          <a:solidFill>
                            <a:schemeClr val="lt1"/>
                          </a:solidFill>
                          <a:latin typeface="Segoe UI"/>
                        </a:defRPr>
                      </a:lvl1pPr>
                      <a:lvl2pPr marL="457200" algn="l" defTabSz="914400" rtl="0" eaLnBrk="1" latinLnBrk="0" hangingPunct="1">
                        <a:defRPr sz="1800" b="1" kern="1200">
                          <a:solidFill>
                            <a:schemeClr val="lt1"/>
                          </a:solidFill>
                          <a:latin typeface="Segoe UI"/>
                        </a:defRPr>
                      </a:lvl2pPr>
                      <a:lvl3pPr marL="914400" algn="l" defTabSz="914400" rtl="0" eaLnBrk="1" latinLnBrk="0" hangingPunct="1">
                        <a:defRPr sz="1800" b="1" kern="1200">
                          <a:solidFill>
                            <a:schemeClr val="lt1"/>
                          </a:solidFill>
                          <a:latin typeface="Segoe UI"/>
                        </a:defRPr>
                      </a:lvl3pPr>
                      <a:lvl4pPr marL="1371600" algn="l" defTabSz="914400" rtl="0" eaLnBrk="1" latinLnBrk="0" hangingPunct="1">
                        <a:defRPr sz="1800" b="1" kern="1200">
                          <a:solidFill>
                            <a:schemeClr val="lt1"/>
                          </a:solidFill>
                          <a:latin typeface="Segoe UI"/>
                        </a:defRPr>
                      </a:lvl4pPr>
                      <a:lvl5pPr marL="1828800" algn="l" defTabSz="914400" rtl="0" eaLnBrk="1" latinLnBrk="0" hangingPunct="1">
                        <a:defRPr sz="1800" b="1" kern="1200">
                          <a:solidFill>
                            <a:schemeClr val="lt1"/>
                          </a:solidFill>
                          <a:latin typeface="Segoe UI"/>
                        </a:defRPr>
                      </a:lvl5pPr>
                      <a:lvl6pPr marL="2286000" algn="l" defTabSz="914400" rtl="0" eaLnBrk="1" latinLnBrk="0" hangingPunct="1">
                        <a:defRPr sz="1800" b="1" kern="1200">
                          <a:solidFill>
                            <a:schemeClr val="lt1"/>
                          </a:solidFill>
                          <a:latin typeface="Segoe UI"/>
                        </a:defRPr>
                      </a:lvl6pPr>
                      <a:lvl7pPr marL="2743200" algn="l" defTabSz="914400" rtl="0" eaLnBrk="1" latinLnBrk="0" hangingPunct="1">
                        <a:defRPr sz="1800" b="1" kern="1200">
                          <a:solidFill>
                            <a:schemeClr val="lt1"/>
                          </a:solidFill>
                          <a:latin typeface="Segoe UI"/>
                        </a:defRPr>
                      </a:lvl7pPr>
                      <a:lvl8pPr marL="3200400" algn="l" defTabSz="914400" rtl="0" eaLnBrk="1" latinLnBrk="0" hangingPunct="1">
                        <a:defRPr sz="1800" b="1" kern="1200">
                          <a:solidFill>
                            <a:schemeClr val="lt1"/>
                          </a:solidFill>
                          <a:latin typeface="Segoe UI"/>
                        </a:defRPr>
                      </a:lvl8pPr>
                      <a:lvl9pPr marL="3657600" algn="l" defTabSz="914400" rtl="0" eaLnBrk="1" latinLnBrk="0" hangingPunct="1">
                        <a:defRPr sz="1800" b="1" kern="1200">
                          <a:solidFill>
                            <a:schemeClr val="lt1"/>
                          </a:solidFill>
                          <a:latin typeface="Segoe UI"/>
                        </a:defRPr>
                      </a:lvl9pPr>
                    </a:lstStyle>
                    <a:p>
                      <a:pPr algn="l"/>
                      <a:r>
                        <a:rPr lang="en-GB" sz="1400" b="0">
                          <a:solidFill>
                            <a:schemeClr val="bg1"/>
                          </a:solidFill>
                          <a:latin typeface="+mn-lt"/>
                        </a:rPr>
                        <a:t>About</a:t>
                      </a:r>
                      <a:r>
                        <a:rPr lang="en-GB" sz="1400" b="0" baseline="0">
                          <a:solidFill>
                            <a:schemeClr val="bg1"/>
                          </a:solidFill>
                          <a:latin typeface="+mn-lt"/>
                        </a:rPr>
                        <a:t> the survey</a:t>
                      </a:r>
                      <a:endParaRPr lang="en-GB" sz="1400" b="0">
                        <a:solidFill>
                          <a:schemeClr val="bg1"/>
                        </a:solidFill>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8835298"/>
                  </a:ext>
                </a:extLst>
              </a:tr>
              <a:tr h="446393">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algn="l"/>
                      <a:r>
                        <a:rPr lang="en-GB" sz="1400" b="0">
                          <a:solidFill>
                            <a:schemeClr val="bg1"/>
                          </a:solidFill>
                          <a:latin typeface="+mn-lt"/>
                        </a:rPr>
                        <a:t>Headline findings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2386766"/>
                  </a:ext>
                </a:extLst>
              </a:tr>
              <a:tr h="496076">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Overall experience of GP practice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48291756"/>
                  </a:ext>
                </a:extLst>
              </a:tr>
              <a:tr h="496076">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Local GP practice services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82604302"/>
                  </a:ext>
                </a:extLst>
              </a:tr>
              <a:tr h="446393">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Last contact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48611520"/>
                  </a:ext>
                </a:extLst>
              </a:tr>
              <a:tr h="496076">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1">
                          <a:solidFill>
                            <a:schemeClr val="bg1"/>
                          </a:solidFill>
                          <a:latin typeface="+mn-lt"/>
                        </a:rPr>
                        <a:t>Patient’s last appointment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04165488"/>
                  </a:ext>
                </a:extLst>
              </a:tr>
              <a:tr h="446393">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Patient health</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1438189"/>
                  </a:ext>
                </a:extLst>
              </a:tr>
              <a:tr h="496076">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When the GP practice is closed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91412992"/>
                  </a:ext>
                </a:extLst>
              </a:tr>
              <a:tr h="446393">
                <a:tc>
                  <a:txBody>
                    <a:bodyPr/>
                    <a:lstStyle/>
                    <a:p>
                      <a:pPr marL="0" indent="0" algn="l">
                        <a:buFont typeface="Arial" panose="020B0604020202020204" pitchFamily="34" charset="0"/>
                        <a:buNone/>
                      </a:pPr>
                      <a:r>
                        <a:rPr lang="en-GB" sz="1400" b="0">
                          <a:solidFill>
                            <a:schemeClr val="bg1"/>
                          </a:solidFill>
                          <a:latin typeface="+mn-lt"/>
                        </a:rPr>
                        <a:t>Pharmacy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60071128"/>
                  </a:ext>
                </a:extLst>
              </a:tr>
              <a:tr h="446393">
                <a:tc>
                  <a:txBody>
                    <a:bodyPr/>
                    <a:lstStyle/>
                    <a:p>
                      <a:pPr marL="0" indent="0" algn="l">
                        <a:buFont typeface="Arial" panose="020B0604020202020204" pitchFamily="34" charset="0"/>
                        <a:buNone/>
                      </a:pPr>
                      <a:r>
                        <a:rPr lang="en-GB" sz="1400" b="0">
                          <a:solidFill>
                            <a:schemeClr val="bg1"/>
                          </a:solidFill>
                          <a:latin typeface="+mn-lt"/>
                        </a:rPr>
                        <a:t>Dentistry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36920332"/>
                  </a:ext>
                </a:extLst>
              </a:tr>
              <a:tr h="446393">
                <a:tc>
                  <a:txBody>
                    <a:bodyPr/>
                    <a:lstStyle/>
                    <a:p>
                      <a:pPr marL="0" indent="0" algn="l">
                        <a:buFont typeface="Arial" panose="020B0604020202020204" pitchFamily="34" charset="0"/>
                        <a:buNone/>
                      </a:pPr>
                      <a:r>
                        <a:rPr lang="en-GB" sz="1400" b="0">
                          <a:solidFill>
                            <a:schemeClr val="bg1"/>
                          </a:solidFill>
                          <a:latin typeface="+mn-lt"/>
                        </a:rPr>
                        <a:t>Accessible information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86303014"/>
                  </a:ext>
                </a:extLst>
              </a:tr>
            </a:tbl>
          </a:graphicData>
        </a:graphic>
      </p:graphicFrame>
      <p:sp>
        <p:nvSpPr>
          <p:cNvPr id="51" name="TextBox 50">
            <a:extLst>
              <a:ext uri="{FF2B5EF4-FFF2-40B4-BE49-F238E27FC236}">
                <a16:creationId xmlns:a16="http://schemas.microsoft.com/office/drawing/2014/main" id="{50983831-7F5C-534F-0C5E-60A1897DFD4D}"/>
              </a:ext>
              <a:ext uri="{C183D7F6-B498-43B3-948B-1728B52AA6E4}">
                <adec:decorative xmlns:adec="http://schemas.microsoft.com/office/drawing/2017/decorative" val="1"/>
              </a:ext>
            </a:extLst>
          </p:cNvPr>
          <p:cNvSpPr txBox="1"/>
          <p:nvPr/>
        </p:nvSpPr>
        <p:spPr bwMode="ltGray">
          <a:xfrm>
            <a:off x="8541701" y="387554"/>
            <a:ext cx="496931" cy="218586"/>
          </a:xfrm>
          <a:prstGeom prst="rect">
            <a:avLst/>
          </a:prstGeom>
          <a:noFill/>
        </p:spPr>
        <p:txBody>
          <a:bodyPr wrap="none" lIns="0" tIns="0" rIns="0" bIns="0" rtlCol="0">
            <a:spAutoFit/>
          </a:bodyPr>
          <a:lstStyle/>
          <a:p>
            <a:pPr>
              <a:lnSpc>
                <a:spcPct val="110000"/>
              </a:lnSpc>
              <a:spcBef>
                <a:spcPts val="2400"/>
              </a:spcBef>
              <a:buClr>
                <a:srgbClr val="5BC5F1"/>
              </a:buClr>
              <a:defRPr/>
            </a:pPr>
            <a:r>
              <a:rPr lang="en-GB" sz="1400">
                <a:solidFill>
                  <a:prstClr val="white"/>
                </a:solidFill>
              </a:rPr>
              <a:t>Menu:</a:t>
            </a:r>
          </a:p>
        </p:txBody>
      </p:sp>
      <p:cxnSp>
        <p:nvCxnSpPr>
          <p:cNvPr id="52" name="Straight Connector 51">
            <a:extLst>
              <a:ext uri="{FF2B5EF4-FFF2-40B4-BE49-F238E27FC236}">
                <a16:creationId xmlns:a16="http://schemas.microsoft.com/office/drawing/2014/main" id="{0495A59C-98BF-BA5E-EBC1-DB6DCDC3C154}"/>
              </a:ext>
              <a:ext uri="{C183D7F6-B498-43B3-948B-1728B52AA6E4}">
                <adec:decorative xmlns:adec="http://schemas.microsoft.com/office/drawing/2017/decorative" val="1"/>
              </a:ext>
            </a:extLst>
          </p:cNvPr>
          <p:cNvCxnSpPr>
            <a:cxnSpLocks/>
          </p:cNvCxnSpPr>
          <p:nvPr/>
        </p:nvCxnSpPr>
        <p:spPr>
          <a:xfrm>
            <a:off x="8629014" y="4969690"/>
            <a:ext cx="2448272" cy="0"/>
          </a:xfrm>
          <a:prstGeom prst="line">
            <a:avLst/>
          </a:prstGeom>
          <a:noFill/>
          <a:ln w="6350" cap="flat" cmpd="sng" algn="ctr">
            <a:solidFill>
              <a:srgbClr val="297DB1"/>
            </a:solidFill>
            <a:prstDash val="sysDot"/>
          </a:ln>
          <a:effectLst/>
        </p:spPr>
      </p:cxnSp>
      <p:cxnSp>
        <p:nvCxnSpPr>
          <p:cNvPr id="53" name="Straight Connector 52">
            <a:extLst>
              <a:ext uri="{FF2B5EF4-FFF2-40B4-BE49-F238E27FC236}">
                <a16:creationId xmlns:a16="http://schemas.microsoft.com/office/drawing/2014/main" id="{81AB3B53-D8F3-3757-391C-A8AB5CD88C86}"/>
              </a:ext>
              <a:ext uri="{C183D7F6-B498-43B3-948B-1728B52AA6E4}">
                <adec:decorative xmlns:adec="http://schemas.microsoft.com/office/drawing/2017/decorative" val="1"/>
              </a:ext>
            </a:extLst>
          </p:cNvPr>
          <p:cNvCxnSpPr>
            <a:cxnSpLocks/>
          </p:cNvCxnSpPr>
          <p:nvPr/>
        </p:nvCxnSpPr>
        <p:spPr>
          <a:xfrm>
            <a:off x="8643750" y="5897215"/>
            <a:ext cx="2448272" cy="0"/>
          </a:xfrm>
          <a:prstGeom prst="line">
            <a:avLst/>
          </a:prstGeom>
          <a:noFill/>
          <a:ln w="6350" cap="flat" cmpd="sng" algn="ctr">
            <a:solidFill>
              <a:srgbClr val="297DB1"/>
            </a:solidFill>
            <a:prstDash val="sysDot"/>
          </a:ln>
          <a:effectLst/>
        </p:spPr>
      </p:cxnSp>
      <p:sp>
        <p:nvSpPr>
          <p:cNvPr id="54" name="Rectangle 53">
            <a:hlinkClick r:id="" action="ppaction://noaction"/>
            <a:hlinkHover r:id="" action="ppaction://noaction" highlightClick="1"/>
            <a:extLst>
              <a:ext uri="{FF2B5EF4-FFF2-40B4-BE49-F238E27FC236}">
                <a16:creationId xmlns:a16="http://schemas.microsoft.com/office/drawing/2014/main" id="{E92B27E7-0D94-DA5C-D614-FFAF6B9471C6}"/>
              </a:ext>
              <a:ext uri="{C183D7F6-B498-43B3-948B-1728B52AA6E4}">
                <adec:decorative xmlns:adec="http://schemas.microsoft.com/office/drawing/2017/decorative" val="1"/>
              </a:ext>
            </a:extLst>
          </p:cNvPr>
          <p:cNvSpPr/>
          <p:nvPr/>
        </p:nvSpPr>
        <p:spPr bwMode="ltGray">
          <a:xfrm>
            <a:off x="8718517" y="5025567"/>
            <a:ext cx="417916" cy="326743"/>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lang="en-GB" sz="2000" kern="0">
                <a:solidFill>
                  <a:schemeClr val="bg1"/>
                </a:solidFill>
              </a:rPr>
              <a:t>10</a:t>
            </a:r>
            <a:endParaRPr kumimoji="0" lang="en-GB" sz="2000" b="0" i="0" u="none" strike="noStrike" kern="0" cap="none" spc="0" normalizeH="0" baseline="0" noProof="0">
              <a:ln>
                <a:noFill/>
              </a:ln>
              <a:solidFill>
                <a:schemeClr val="bg1"/>
              </a:solidFill>
              <a:effectLst/>
              <a:uLnTx/>
              <a:uFillTx/>
              <a:ea typeface="+mn-ea"/>
              <a:cs typeface="+mn-cs"/>
            </a:endParaRPr>
          </a:p>
        </p:txBody>
      </p:sp>
      <p:grpSp>
        <p:nvGrpSpPr>
          <p:cNvPr id="55" name="Group 54">
            <a:extLst>
              <a:ext uri="{FF2B5EF4-FFF2-40B4-BE49-F238E27FC236}">
                <a16:creationId xmlns:a16="http://schemas.microsoft.com/office/drawing/2014/main" id="{E99AE1F4-9CDA-6A3B-490B-6D5C3C430DDB}"/>
              </a:ext>
              <a:ext uri="{C183D7F6-B498-43B3-948B-1728B52AA6E4}">
                <adec:decorative xmlns:adec="http://schemas.microsoft.com/office/drawing/2017/decorative" val="1"/>
              </a:ext>
            </a:extLst>
          </p:cNvPr>
          <p:cNvGrpSpPr/>
          <p:nvPr/>
        </p:nvGrpSpPr>
        <p:grpSpPr bwMode="ltGray">
          <a:xfrm>
            <a:off x="8715903" y="3067455"/>
            <a:ext cx="417916" cy="352423"/>
            <a:chOff x="5822852" y="1343018"/>
            <a:chExt cx="417916" cy="327149"/>
          </a:xfrm>
        </p:grpSpPr>
        <p:sp>
          <p:nvSpPr>
            <p:cNvPr id="56" name="Rectangle 55">
              <a:extLst>
                <a:ext uri="{FF2B5EF4-FFF2-40B4-BE49-F238E27FC236}">
                  <a16:creationId xmlns:a16="http://schemas.microsoft.com/office/drawing/2014/main" id="{55D497B2-8B76-E5BA-A326-8C79D15EBE16}"/>
                </a:ext>
              </a:extLst>
            </p:cNvPr>
            <p:cNvSpPr/>
            <p:nvPr/>
          </p:nvSpPr>
          <p:spPr bwMode="ltGray">
            <a:xfrm>
              <a:off x="5822852" y="1343018"/>
              <a:ext cx="417916" cy="327149"/>
            </a:xfrm>
            <a:prstGeom prst="rect">
              <a:avLst/>
            </a:prstGeom>
            <a:solidFill>
              <a:sysClr val="window" lastClr="FFFFFF"/>
            </a:solidFill>
            <a:ln w="127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endParaRPr kumimoji="0" lang="en-GB" sz="2000" b="0" i="0" u="none" strike="noStrike" kern="0" cap="none" spc="0" normalizeH="0" baseline="0" noProof="0">
                <a:ln>
                  <a:noFill/>
                </a:ln>
                <a:solidFill>
                  <a:prstClr val="white"/>
                </a:solidFill>
                <a:effectLst/>
                <a:uLnTx/>
                <a:uFillTx/>
                <a:latin typeface="Segoe UI"/>
                <a:ea typeface="+mn-ea"/>
                <a:cs typeface="+mn-cs"/>
              </a:endParaRPr>
            </a:p>
          </p:txBody>
        </p:sp>
        <p:sp>
          <p:nvSpPr>
            <p:cNvPr id="57" name="Isosceles Triangle 56">
              <a:extLst>
                <a:ext uri="{FF2B5EF4-FFF2-40B4-BE49-F238E27FC236}">
                  <a16:creationId xmlns:a16="http://schemas.microsoft.com/office/drawing/2014/main" id="{BEF173FC-75F0-7C3B-31CB-3C8D3FFB8722}"/>
                </a:ext>
              </a:extLst>
            </p:cNvPr>
            <p:cNvSpPr/>
            <p:nvPr/>
          </p:nvSpPr>
          <p:spPr bwMode="ltGray">
            <a:xfrm rot="5400000">
              <a:off x="5966555" y="1463881"/>
              <a:ext cx="153027" cy="96594"/>
            </a:xfrm>
            <a:prstGeom prst="triangle">
              <a:avLst/>
            </a:prstGeom>
            <a:solidFill>
              <a:srgbClr val="0071BB"/>
            </a:solidFill>
            <a:ln w="254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endParaRPr kumimoji="0" lang="en-GB" sz="2000" b="0" i="0" u="none" strike="noStrike" kern="0" cap="none" spc="0" normalizeH="0" baseline="0" noProof="0">
                <a:ln>
                  <a:noFill/>
                </a:ln>
                <a:solidFill>
                  <a:prstClr val="white"/>
                </a:solidFill>
                <a:effectLst/>
                <a:uLnTx/>
                <a:uFillTx/>
                <a:latin typeface="Segoe UI"/>
                <a:ea typeface="+mn-ea"/>
                <a:cs typeface="+mn-cs"/>
              </a:endParaRPr>
            </a:p>
          </p:txBody>
        </p:sp>
      </p:grpSp>
      <p:cxnSp>
        <p:nvCxnSpPr>
          <p:cNvPr id="58" name="Straight Connector 57">
            <a:extLst>
              <a:ext uri="{FF2B5EF4-FFF2-40B4-BE49-F238E27FC236}">
                <a16:creationId xmlns:a16="http://schemas.microsoft.com/office/drawing/2014/main" id="{306D04E6-4C2D-98D5-7761-DED38676A4E2}"/>
              </a:ext>
              <a:ext uri="{C183D7F6-B498-43B3-948B-1728B52AA6E4}">
                <adec:decorative xmlns:adec="http://schemas.microsoft.com/office/drawing/2017/decorative" val="1"/>
              </a:ext>
            </a:extLst>
          </p:cNvPr>
          <p:cNvCxnSpPr>
            <a:cxnSpLocks/>
          </p:cNvCxnSpPr>
          <p:nvPr/>
        </p:nvCxnSpPr>
        <p:spPr>
          <a:xfrm>
            <a:off x="8613681" y="5444647"/>
            <a:ext cx="2448272" cy="0"/>
          </a:xfrm>
          <a:prstGeom prst="line">
            <a:avLst/>
          </a:prstGeom>
          <a:noFill/>
          <a:ln w="6350" cap="flat" cmpd="sng" algn="ctr">
            <a:solidFill>
              <a:srgbClr val="297DB1"/>
            </a:solidFill>
            <a:prstDash val="sysDot"/>
          </a:ln>
          <a:effectLst/>
        </p:spPr>
      </p:cxnSp>
      <p:sp>
        <p:nvSpPr>
          <p:cNvPr id="59" name="Rectangle 58">
            <a:hlinkClick r:id="" action="ppaction://noaction"/>
            <a:hlinkHover r:id="" action="ppaction://noaction" highlightClick="1"/>
            <a:extLst>
              <a:ext uri="{FF2B5EF4-FFF2-40B4-BE49-F238E27FC236}">
                <a16:creationId xmlns:a16="http://schemas.microsoft.com/office/drawing/2014/main" id="{65FCB2BA-C29C-DAEB-E41D-AB89ABCAC607}"/>
              </a:ext>
              <a:ext uri="{C183D7F6-B498-43B3-948B-1728B52AA6E4}">
                <adec:decorative xmlns:adec="http://schemas.microsoft.com/office/drawing/2017/decorative" val="1"/>
              </a:ext>
            </a:extLst>
          </p:cNvPr>
          <p:cNvSpPr/>
          <p:nvPr/>
        </p:nvSpPr>
        <p:spPr bwMode="ltGray">
          <a:xfrm>
            <a:off x="8715903" y="4582619"/>
            <a:ext cx="417916" cy="318912"/>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9</a:t>
            </a:r>
          </a:p>
        </p:txBody>
      </p:sp>
    </p:spTree>
    <p:extLst>
      <p:ext uri="{BB962C8B-B14F-4D97-AF65-F5344CB8AC3E}">
        <p14:creationId xmlns:p14="http://schemas.microsoft.com/office/powerpoint/2010/main" val="14862124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FEA3E2B1-D6A6-DD19-A8A4-BFDAEB45EA04}"/>
              </a:ext>
            </a:extLst>
          </p:cNvPr>
          <p:cNvSpPr>
            <a:spLocks noGrp="1"/>
          </p:cNvSpPr>
          <p:nvPr>
            <p:ph type="title"/>
          </p:nvPr>
        </p:nvSpPr>
        <p:spPr>
          <a:xfrm>
            <a:off x="335998" y="182467"/>
            <a:ext cx="3599415" cy="825762"/>
          </a:xfrm>
        </p:spPr>
        <p:txBody>
          <a:bodyPr/>
          <a:lstStyle/>
          <a:p>
            <a:r>
              <a:rPr lang="en-GB"/>
              <a:t>When did patients last have a GP practice appointment?</a:t>
            </a:r>
          </a:p>
        </p:txBody>
      </p:sp>
      <p:sp>
        <p:nvSpPr>
          <p:cNvPr id="4" name="Commentary">
            <a:extLst>
              <a:ext uri="{FF2B5EF4-FFF2-40B4-BE49-F238E27FC236}">
                <a16:creationId xmlns:a16="http://schemas.microsoft.com/office/drawing/2014/main" id="{423EDC38-9CF4-BA9C-E0A3-D773442DA44D}"/>
              </a:ext>
            </a:extLst>
          </p:cNvPr>
          <p:cNvSpPr>
            <a:spLocks noGrp="1"/>
          </p:cNvSpPr>
          <p:nvPr>
            <p:ph type="body" sz="quarter" idx="19"/>
          </p:nvPr>
        </p:nvSpPr>
        <p:spPr>
          <a:xfrm>
            <a:off x="333375" y="1235097"/>
            <a:ext cx="3598863" cy="4500000"/>
          </a:xfrm>
        </p:spPr>
        <p:txBody>
          <a:bodyPr/>
          <a:lstStyle/>
          <a:p>
            <a:r>
              <a:rPr lang="en-GB" dirty="0"/>
              <a:t>Seven in ten (70.2%) had their last general practice appointment in the 6 months before taking part in the survey¹, including 51.2% who had their last general practice appointment in the last 3 months. </a:t>
            </a:r>
          </a:p>
          <a:p>
            <a:r>
              <a:rPr lang="en-GB" dirty="0"/>
              <a:t>Just over two in five (25.9%) had their last appointment over 6 months ago², and 3.8% had not had an appointment since registering with their GP practice.</a:t>
            </a:r>
          </a:p>
          <a:p>
            <a:r>
              <a:rPr lang="en-GB" dirty="0"/>
              <a:t>These results are all very similar to the 2024 survey.</a:t>
            </a:r>
          </a:p>
        </p:txBody>
      </p:sp>
      <p:sp>
        <p:nvSpPr>
          <p:cNvPr id="10" name="Base and Footnotes (Doughnut)">
            <a:extLst>
              <a:ext uri="{FF2B5EF4-FFF2-40B4-BE49-F238E27FC236}">
                <a16:creationId xmlns:a16="http://schemas.microsoft.com/office/drawing/2014/main" id="{1E24F6F7-4ECB-A408-CCF1-771641C6837B}"/>
              </a:ext>
            </a:extLst>
          </p:cNvPr>
          <p:cNvSpPr txBox="1">
            <a:spLocks/>
          </p:cNvSpPr>
          <p:nvPr/>
        </p:nvSpPr>
        <p:spPr>
          <a:xfrm>
            <a:off x="336550" y="5903042"/>
            <a:ext cx="3595687" cy="405683"/>
          </a:xfrm>
          <a:prstGeom prst="rect">
            <a:avLst/>
          </a:prstGeom>
        </p:spPr>
        <p:txBody>
          <a:bodyPr vert="horz" wrap="square" lIns="180000" tIns="0" rIns="180000" bIns="36000" rtlCol="0" anchor="b">
            <a:spAutoFit/>
          </a:bodyPr>
          <a:lstStyle>
            <a:lvl1pPr marL="0" indent="0" algn="l" defTabSz="914400" rtl="0" eaLnBrk="1" latinLnBrk="0" hangingPunct="1">
              <a:lnSpc>
                <a:spcPct val="100000"/>
              </a:lnSpc>
              <a:spcBef>
                <a:spcPts val="0"/>
              </a:spcBef>
              <a:spcAft>
                <a:spcPts val="600"/>
              </a:spcAft>
              <a:buSzPct val="50000"/>
              <a:buFont typeface="HelveticaNeueLT Std Lt Cn" panose="020B0406020202030204" pitchFamily="34" charset="0"/>
              <a:buNone/>
              <a:defRPr lang="en-GB" sz="800" b="0" i="1" kern="1200" dirty="0">
                <a:solidFill>
                  <a:srgbClr val="231F20"/>
                </a:solidFill>
                <a:latin typeface="+mn-lt"/>
                <a:ea typeface="+mn-ea"/>
                <a:cs typeface="+mn-cs"/>
              </a:defRPr>
            </a:lvl1pPr>
            <a:lvl2pPr marL="180975" indent="-180975" algn="l" defTabSz="914400" rtl="0" eaLnBrk="1" latinLnBrk="0" hangingPunct="1">
              <a:lnSpc>
                <a:spcPct val="100000"/>
              </a:lnSpc>
              <a:spcBef>
                <a:spcPts val="0"/>
              </a:spcBef>
              <a:spcAft>
                <a:spcPts val="600"/>
              </a:spcAft>
              <a:buSzPct val="80000"/>
              <a:buFont typeface="Segoe UI" panose="020B0502040204020203" pitchFamily="34" charset="0"/>
              <a:buChar char="●"/>
              <a:defRPr sz="1200" kern="1200">
                <a:solidFill>
                  <a:srgbClr val="231F20"/>
                </a:solidFill>
                <a:latin typeface="+mn-lt"/>
                <a:ea typeface="+mn-ea"/>
                <a:cs typeface="+mn-cs"/>
              </a:defRPr>
            </a:lvl2pPr>
            <a:lvl3pPr marL="360363" indent="-179388" algn="l" defTabSz="914400" rtl="0" eaLnBrk="1" latinLnBrk="0" hangingPunct="1">
              <a:lnSpc>
                <a:spcPct val="100000"/>
              </a:lnSpc>
              <a:spcBef>
                <a:spcPts val="0"/>
              </a:spcBef>
              <a:spcAft>
                <a:spcPts val="600"/>
              </a:spcAft>
              <a:buFont typeface="Arial" panose="020B0604020202020204" pitchFamily="34" charset="0"/>
              <a:buChar char="‒"/>
              <a:defRPr sz="1200" kern="1200">
                <a:solidFill>
                  <a:srgbClr val="231F20"/>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kumimoji="0" lang="en-GB" sz="800" b="0" i="0" u="none" strike="noStrike" kern="1200" cap="none" spc="0" normalizeH="0" baseline="30000" noProof="0">
                <a:ln>
                  <a:noFill/>
                </a:ln>
                <a:solidFill>
                  <a:schemeClr val="bg1"/>
                </a:solidFill>
                <a:effectLst/>
                <a:uLnTx/>
                <a:uFillTx/>
                <a:latin typeface="Segoe UI"/>
                <a:ea typeface="+mn-ea"/>
                <a:cs typeface="+mn-cs"/>
              </a:rPr>
              <a:t>1</a:t>
            </a:r>
            <a:r>
              <a:rPr lang="en-GB" i="0">
                <a:solidFill>
                  <a:schemeClr val="bg1"/>
                </a:solidFill>
              </a:rPr>
              <a:t>In the last 6 months = ‘in the last 3 months’ or ‘between 3 and 6 months ago’. </a:t>
            </a:r>
            <a:r>
              <a:rPr lang="en-GB" sz="800" i="0" baseline="30000">
                <a:solidFill>
                  <a:schemeClr val="bg1"/>
                </a:solidFill>
                <a:latin typeface="Segoe UI"/>
              </a:rPr>
              <a:t>2</a:t>
            </a:r>
            <a:r>
              <a:rPr lang="en-GB" i="0">
                <a:solidFill>
                  <a:schemeClr val="bg1"/>
                </a:solidFill>
              </a:rPr>
              <a:t>More than 6 months ago = ‘between 6 and 12 months ago’ or ‘more than 12 months ago’,</a:t>
            </a:r>
          </a:p>
        </p:txBody>
      </p:sp>
      <p:sp>
        <p:nvSpPr>
          <p:cNvPr id="7" name="Question Marker #2">
            <a:extLst>
              <a:ext uri="{FF2B5EF4-FFF2-40B4-BE49-F238E27FC236}">
                <a16:creationId xmlns:a16="http://schemas.microsoft.com/office/drawing/2014/main" id="{12CBB66E-0823-7E4F-CC0A-F5070C8837BD}"/>
              </a:ext>
              <a:ext uri="{C183D7F6-B498-43B3-948B-1728B52AA6E4}">
                <adec:decorative xmlns:adec="http://schemas.microsoft.com/office/drawing/2017/decorative" val="1"/>
              </a:ext>
            </a:extLst>
          </p:cNvPr>
          <p:cNvSpPr/>
          <p:nvPr/>
        </p:nvSpPr>
        <p:spPr>
          <a:xfrm>
            <a:off x="4485546" y="398930"/>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rgbClr val="231F20"/>
              </a:solidFill>
            </a:endParaRPr>
          </a:p>
        </p:txBody>
      </p:sp>
      <p:sp>
        <p:nvSpPr>
          <p:cNvPr id="8" name="Question Text #2">
            <a:extLst>
              <a:ext uri="{FF2B5EF4-FFF2-40B4-BE49-F238E27FC236}">
                <a16:creationId xmlns:a16="http://schemas.microsoft.com/office/drawing/2014/main" id="{02795E02-D951-9DD7-71B7-F6949F4D8DED}"/>
              </a:ext>
            </a:extLst>
          </p:cNvPr>
          <p:cNvSpPr txBox="1"/>
          <p:nvPr/>
        </p:nvSpPr>
        <p:spPr>
          <a:xfrm>
            <a:off x="4295775" y="308930"/>
            <a:ext cx="7559674" cy="540000"/>
          </a:xfrm>
          <a:prstGeom prst="rect">
            <a:avLst/>
          </a:prstGeom>
          <a:noFill/>
        </p:spPr>
        <p:txBody>
          <a:bodyPr wrap="square" lIns="360000" tIns="18000" rIns="0" bIns="0" rtlCol="0" anchor="ctr">
            <a:noAutofit/>
          </a:bodyPr>
          <a:lstStyle>
            <a:defPPr>
              <a:defRPr lang="fr-FR"/>
            </a:defPPr>
            <a:lvl1pPr>
              <a:lnSpc>
                <a:spcPct val="90000"/>
              </a:lnSpc>
              <a:defRPr sz="1200" b="1">
                <a:solidFill>
                  <a:srgbClr val="231F20"/>
                </a:solidFill>
              </a:defRPr>
            </a:lvl1pPr>
          </a:lstStyle>
          <a:p>
            <a:r>
              <a:rPr lang="en-GB"/>
              <a:t>Q17. When was your last GP practice appointment?</a:t>
            </a:r>
            <a:endParaRPr lang="en-GB" b="0"/>
          </a:p>
        </p:txBody>
      </p:sp>
      <p:graphicFrame>
        <p:nvGraphicFramePr>
          <p:cNvPr id="11" name="Line Chart">
            <a:extLst>
              <a:ext uri="{FF2B5EF4-FFF2-40B4-BE49-F238E27FC236}">
                <a16:creationId xmlns:a16="http://schemas.microsoft.com/office/drawing/2014/main" id="{C6D687C1-0432-B289-907C-1C6E1637435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32632365"/>
              </p:ext>
            </p:extLst>
          </p:nvPr>
        </p:nvGraphicFramePr>
        <p:xfrm>
          <a:off x="4292598" y="929137"/>
          <a:ext cx="7559674" cy="5040000"/>
        </p:xfrm>
        <a:graphic>
          <a:graphicData uri="http://schemas.openxmlformats.org/drawingml/2006/chart">
            <c:chart xmlns:c="http://schemas.openxmlformats.org/drawingml/2006/chart" xmlns:r="http://schemas.openxmlformats.org/officeDocument/2006/relationships" r:id="rId3"/>
          </a:graphicData>
        </a:graphic>
      </p:graphicFrame>
      <p:sp>
        <p:nvSpPr>
          <p:cNvPr id="5" name="Base and Footnotes">
            <a:extLst>
              <a:ext uri="{FF2B5EF4-FFF2-40B4-BE49-F238E27FC236}">
                <a16:creationId xmlns:a16="http://schemas.microsoft.com/office/drawing/2014/main" id="{882AC0E1-A6DA-9A93-2142-10ED78CFB7DB}"/>
              </a:ext>
            </a:extLst>
          </p:cNvPr>
          <p:cNvSpPr>
            <a:spLocks noGrp="1"/>
          </p:cNvSpPr>
          <p:nvPr>
            <p:ph type="body" sz="quarter" idx="18"/>
          </p:nvPr>
        </p:nvSpPr>
        <p:spPr>
          <a:xfrm>
            <a:off x="4295774" y="6149263"/>
            <a:ext cx="7561263" cy="159462"/>
          </a:xfrm>
        </p:spPr>
        <p:txBody>
          <a:bodyPr/>
          <a:lstStyle/>
          <a:p>
            <a:r>
              <a:rPr lang="en-GB" i="0"/>
              <a:t>Base: </a:t>
            </a:r>
            <a:r>
              <a:rPr lang="en-GB"/>
              <a:t>a</a:t>
            </a:r>
            <a:r>
              <a:rPr lang="en-GB" i="0"/>
              <a:t>sked of all patients: 2025 (700,204), 2024 (694,342).</a:t>
            </a:r>
          </a:p>
        </p:txBody>
      </p:sp>
      <p:sp>
        <p:nvSpPr>
          <p:cNvPr id="3" name="Slide Number">
            <a:extLst>
              <a:ext uri="{FF2B5EF4-FFF2-40B4-BE49-F238E27FC236}">
                <a16:creationId xmlns:a16="http://schemas.microsoft.com/office/drawing/2014/main" id="{2ADF413E-BCE3-9AFA-BA1A-3EA83634FA85}"/>
              </a:ext>
              <a:ext uri="{C183D7F6-B498-43B3-948B-1728B52AA6E4}">
                <adec:decorative xmlns:adec="http://schemas.microsoft.com/office/drawing/2017/decorative" val="1"/>
              </a:ext>
            </a:extLst>
          </p:cNvPr>
          <p:cNvSpPr>
            <a:spLocks noGrp="1"/>
          </p:cNvSpPr>
          <p:nvPr>
            <p:ph type="sldNum" sz="quarter" idx="4"/>
          </p:nvPr>
        </p:nvSpPr>
        <p:spPr/>
        <p:txBody>
          <a:bodyPr/>
          <a:lstStyle/>
          <a:p>
            <a:fld id="{D61AABEC-672F-4B68-B914-690DA978312C}" type="slidenum">
              <a:rPr lang="en-GB" smtClean="0"/>
              <a:pPr/>
              <a:t>37</a:t>
            </a:fld>
            <a:endParaRPr lang="en-GB"/>
          </a:p>
        </p:txBody>
      </p:sp>
      <p:grpSp>
        <p:nvGrpSpPr>
          <p:cNvPr id="6" name="Group 5">
            <a:extLst>
              <a:ext uri="{FF2B5EF4-FFF2-40B4-BE49-F238E27FC236}">
                <a16:creationId xmlns:a16="http://schemas.microsoft.com/office/drawing/2014/main" id="{0A2E0F08-3FA0-CCE0-899B-F96C0FFE2BB0}"/>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12" name="Freeform 110">
              <a:hlinkClick r:id="rId4" action="ppaction://hlinksldjump" tooltip="Main Menu..."/>
              <a:hlinkHover r:id="" action="ppaction://noaction" highlightClick="1"/>
              <a:extLst>
                <a:ext uri="{FF2B5EF4-FFF2-40B4-BE49-F238E27FC236}">
                  <a16:creationId xmlns:a16="http://schemas.microsoft.com/office/drawing/2014/main" id="{F36667C6-6A86-BAA1-901C-7F9BA38F80F7}"/>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B4DC090F-5A75-963D-0BF5-A20955AD9B3C}"/>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spTree>
    <p:extLst>
      <p:ext uri="{BB962C8B-B14F-4D97-AF65-F5344CB8AC3E}">
        <p14:creationId xmlns:p14="http://schemas.microsoft.com/office/powerpoint/2010/main" val="22891845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FEA3E2B1-D6A6-DD19-A8A4-BFDAEB45EA04}"/>
              </a:ext>
            </a:extLst>
          </p:cNvPr>
          <p:cNvSpPr>
            <a:spLocks noGrp="1"/>
          </p:cNvSpPr>
          <p:nvPr>
            <p:ph type="title"/>
          </p:nvPr>
        </p:nvSpPr>
        <p:spPr>
          <a:xfrm>
            <a:off x="335998" y="182467"/>
            <a:ext cx="3599415" cy="1075061"/>
          </a:xfrm>
        </p:spPr>
        <p:txBody>
          <a:bodyPr/>
          <a:lstStyle/>
          <a:p>
            <a:r>
              <a:rPr lang="en-GB"/>
              <a:t>What actions were taken before trying to get an appointment?</a:t>
            </a:r>
          </a:p>
        </p:txBody>
      </p:sp>
      <p:sp>
        <p:nvSpPr>
          <p:cNvPr id="4" name="Commentary">
            <a:extLst>
              <a:ext uri="{FF2B5EF4-FFF2-40B4-BE49-F238E27FC236}">
                <a16:creationId xmlns:a16="http://schemas.microsoft.com/office/drawing/2014/main" id="{423EDC38-9CF4-BA9C-E0A3-D773442DA44D}"/>
              </a:ext>
            </a:extLst>
          </p:cNvPr>
          <p:cNvSpPr>
            <a:spLocks noGrp="1"/>
          </p:cNvSpPr>
          <p:nvPr>
            <p:ph type="body" sz="quarter" idx="19"/>
          </p:nvPr>
        </p:nvSpPr>
        <p:spPr>
          <a:xfrm>
            <a:off x="333375" y="1224223"/>
            <a:ext cx="3598863" cy="4500000"/>
          </a:xfrm>
        </p:spPr>
        <p:txBody>
          <a:bodyPr/>
          <a:lstStyle/>
          <a:p>
            <a:r>
              <a:rPr lang="en-GB" dirty="0"/>
              <a:t>Patients reported taking a variety of actions before trying to get an appointment at their GP practice. </a:t>
            </a:r>
          </a:p>
          <a:p>
            <a:r>
              <a:rPr lang="en-GB" dirty="0"/>
              <a:t>Overall, 61.8% had tried to do something else before trying to get an appointment¹. Specifically:</a:t>
            </a:r>
          </a:p>
          <a:p>
            <a:pPr marL="171450" indent="-171450">
              <a:buFont typeface="Arial" panose="020B0604020202020204" pitchFamily="34" charset="0"/>
              <a:buChar char="•"/>
            </a:pPr>
            <a:r>
              <a:rPr lang="en-GB" dirty="0"/>
              <a:t>Just over a third (35.3%) tried to treat themselves. </a:t>
            </a:r>
          </a:p>
          <a:p>
            <a:pPr marL="171450" indent="-171450">
              <a:buFont typeface="Arial" panose="020B0604020202020204" pitchFamily="34" charset="0"/>
              <a:buChar char="•"/>
            </a:pPr>
            <a:r>
              <a:rPr lang="en-GB" dirty="0"/>
              <a:t>28.5% said they looked online for information.</a:t>
            </a:r>
          </a:p>
          <a:p>
            <a:pPr marL="171450" indent="-171450">
              <a:buFont typeface="Arial" panose="020B0604020202020204" pitchFamily="34" charset="0"/>
              <a:buChar char="•"/>
            </a:pPr>
            <a:r>
              <a:rPr lang="en-GB" dirty="0"/>
              <a:t>15.3% asked a friend or family member for advice and 15.0% went to a pharmacy.</a:t>
            </a:r>
          </a:p>
          <a:p>
            <a:pPr marL="171450" indent="-171450">
              <a:buFont typeface="Arial" panose="020B0604020202020204" pitchFamily="34" charset="0"/>
              <a:buChar char="•"/>
            </a:pPr>
            <a:r>
              <a:rPr lang="en-GB" dirty="0"/>
              <a:t>4.4% phoned NHS 111, 3.0% used NHS 111 online, and 2.6% tried a different NHS service.</a:t>
            </a:r>
          </a:p>
          <a:p>
            <a:pPr marL="171450" indent="-171450">
              <a:buFont typeface="Arial" panose="020B0604020202020204" pitchFamily="34" charset="0"/>
              <a:buChar char="•"/>
            </a:pPr>
            <a:r>
              <a:rPr lang="en-GB" dirty="0"/>
              <a:t>One in ten (10.1%) tried to get information or advice from somewhere else.</a:t>
            </a:r>
          </a:p>
          <a:p>
            <a:r>
              <a:rPr lang="en-GB" dirty="0"/>
              <a:t>Two in five (38.2%) did not do anything before trying to get an appointment with their GP practice.</a:t>
            </a:r>
          </a:p>
          <a:p>
            <a:r>
              <a:rPr lang="en-GB" dirty="0"/>
              <a:t>These findings are broadly similar to the 2024 survey, with a slight increase in the proportion who tried to treat themselves and decrease in the proportion who did not do anything.</a:t>
            </a:r>
          </a:p>
        </p:txBody>
      </p:sp>
      <p:sp>
        <p:nvSpPr>
          <p:cNvPr id="7" name="Question Marker #2">
            <a:extLst>
              <a:ext uri="{FF2B5EF4-FFF2-40B4-BE49-F238E27FC236}">
                <a16:creationId xmlns:a16="http://schemas.microsoft.com/office/drawing/2014/main" id="{12CBB66E-0823-7E4F-CC0A-F5070C8837BD}"/>
              </a:ext>
              <a:ext uri="{C183D7F6-B498-43B3-948B-1728B52AA6E4}">
                <adec:decorative xmlns:adec="http://schemas.microsoft.com/office/drawing/2017/decorative" val="1"/>
              </a:ext>
            </a:extLst>
          </p:cNvPr>
          <p:cNvSpPr/>
          <p:nvPr/>
        </p:nvSpPr>
        <p:spPr>
          <a:xfrm>
            <a:off x="4485546" y="398930"/>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rgbClr val="231F20"/>
              </a:solidFill>
            </a:endParaRPr>
          </a:p>
        </p:txBody>
      </p:sp>
      <p:sp>
        <p:nvSpPr>
          <p:cNvPr id="8" name="Question Text #2">
            <a:extLst>
              <a:ext uri="{FF2B5EF4-FFF2-40B4-BE49-F238E27FC236}">
                <a16:creationId xmlns:a16="http://schemas.microsoft.com/office/drawing/2014/main" id="{02795E02-D951-9DD7-71B7-F6949F4D8DED}"/>
              </a:ext>
            </a:extLst>
          </p:cNvPr>
          <p:cNvSpPr txBox="1"/>
          <p:nvPr/>
        </p:nvSpPr>
        <p:spPr>
          <a:xfrm>
            <a:off x="4295775" y="308930"/>
            <a:ext cx="7559674" cy="540000"/>
          </a:xfrm>
          <a:prstGeom prst="rect">
            <a:avLst/>
          </a:prstGeom>
          <a:noFill/>
        </p:spPr>
        <p:txBody>
          <a:bodyPr wrap="square" lIns="360000" tIns="18000" rIns="0" bIns="0" rtlCol="0" anchor="ctr">
            <a:noAutofit/>
          </a:bodyPr>
          <a:lstStyle>
            <a:defPPr>
              <a:defRPr lang="fr-FR"/>
            </a:defPPr>
            <a:lvl1pPr>
              <a:lnSpc>
                <a:spcPct val="90000"/>
              </a:lnSpc>
              <a:defRPr sz="1200" b="1">
                <a:solidFill>
                  <a:srgbClr val="231F20"/>
                </a:solidFill>
              </a:defRPr>
            </a:lvl1pPr>
          </a:lstStyle>
          <a:p>
            <a:r>
              <a:rPr lang="en-GB"/>
              <a:t>Q18. Did you do any of the following before trying to get an appointment with your GP practice? </a:t>
            </a:r>
            <a:r>
              <a:rPr lang="en-GB" b="0"/>
              <a:t>(multiple responses allowed)</a:t>
            </a:r>
          </a:p>
        </p:txBody>
      </p:sp>
      <p:graphicFrame>
        <p:nvGraphicFramePr>
          <p:cNvPr id="11" name="Line Chart">
            <a:extLst>
              <a:ext uri="{FF2B5EF4-FFF2-40B4-BE49-F238E27FC236}">
                <a16:creationId xmlns:a16="http://schemas.microsoft.com/office/drawing/2014/main" id="{C6D687C1-0432-B289-907C-1C6E1637435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77604317"/>
              </p:ext>
            </p:extLst>
          </p:nvPr>
        </p:nvGraphicFramePr>
        <p:xfrm>
          <a:off x="4292600" y="803778"/>
          <a:ext cx="7559674" cy="5259262"/>
        </p:xfrm>
        <a:graphic>
          <a:graphicData uri="http://schemas.openxmlformats.org/drawingml/2006/chart">
            <c:chart xmlns:c="http://schemas.openxmlformats.org/drawingml/2006/chart" xmlns:r="http://schemas.openxmlformats.org/officeDocument/2006/relationships" r:id="rId3"/>
          </a:graphicData>
        </a:graphic>
      </p:graphicFrame>
      <p:sp>
        <p:nvSpPr>
          <p:cNvPr id="5" name="Base and Footnotes">
            <a:extLst>
              <a:ext uri="{FF2B5EF4-FFF2-40B4-BE49-F238E27FC236}">
                <a16:creationId xmlns:a16="http://schemas.microsoft.com/office/drawing/2014/main" id="{882AC0E1-A6DA-9A93-2142-10ED78CFB7DB}"/>
              </a:ext>
            </a:extLst>
          </p:cNvPr>
          <p:cNvSpPr>
            <a:spLocks noGrp="1"/>
          </p:cNvSpPr>
          <p:nvPr>
            <p:ph type="body" sz="quarter" idx="18"/>
          </p:nvPr>
        </p:nvSpPr>
        <p:spPr>
          <a:xfrm>
            <a:off x="4295774" y="6026152"/>
            <a:ext cx="7561263" cy="282573"/>
          </a:xfrm>
        </p:spPr>
        <p:txBody>
          <a:bodyPr/>
          <a:lstStyle/>
          <a:p>
            <a:r>
              <a:rPr lang="en-GB" i="0" dirty="0"/>
              <a:t>¹Tried to do something else = Gave at least one answer to Q18, except 'I didn't do anything before trying to get an appointment with my GP practice’. Base: a</a:t>
            </a:r>
            <a:r>
              <a:rPr lang="en-GB" dirty="0"/>
              <a:t>sked of patients who had an appointment since being registered with current GP practice</a:t>
            </a:r>
            <a:r>
              <a:rPr lang="en-GB" i="0" dirty="0"/>
              <a:t>: 2025 (676,856), 2024 (668,709).</a:t>
            </a:r>
          </a:p>
        </p:txBody>
      </p:sp>
      <p:sp>
        <p:nvSpPr>
          <p:cNvPr id="3" name="Slide Number">
            <a:extLst>
              <a:ext uri="{FF2B5EF4-FFF2-40B4-BE49-F238E27FC236}">
                <a16:creationId xmlns:a16="http://schemas.microsoft.com/office/drawing/2014/main" id="{2ADF413E-BCE3-9AFA-BA1A-3EA83634FA85}"/>
              </a:ext>
              <a:ext uri="{C183D7F6-B498-43B3-948B-1728B52AA6E4}">
                <adec:decorative xmlns:adec="http://schemas.microsoft.com/office/drawing/2017/decorative" val="1"/>
              </a:ext>
            </a:extLst>
          </p:cNvPr>
          <p:cNvSpPr>
            <a:spLocks noGrp="1"/>
          </p:cNvSpPr>
          <p:nvPr>
            <p:ph type="sldNum" sz="quarter" idx="4"/>
          </p:nvPr>
        </p:nvSpPr>
        <p:spPr/>
        <p:txBody>
          <a:bodyPr/>
          <a:lstStyle/>
          <a:p>
            <a:fld id="{D61AABEC-672F-4B68-B914-690DA978312C}" type="slidenum">
              <a:rPr lang="en-GB" smtClean="0"/>
              <a:pPr/>
              <a:t>38</a:t>
            </a:fld>
            <a:endParaRPr lang="en-GB"/>
          </a:p>
        </p:txBody>
      </p:sp>
      <p:grpSp>
        <p:nvGrpSpPr>
          <p:cNvPr id="6" name="Group 5">
            <a:extLst>
              <a:ext uri="{FF2B5EF4-FFF2-40B4-BE49-F238E27FC236}">
                <a16:creationId xmlns:a16="http://schemas.microsoft.com/office/drawing/2014/main" id="{3842F67B-F71F-BFD1-B44D-DD4C6791BD49}"/>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9" name="Freeform 110">
              <a:hlinkClick r:id="rId4" action="ppaction://hlinksldjump" tooltip="Main Menu..."/>
              <a:hlinkHover r:id="" action="ppaction://noaction" highlightClick="1"/>
              <a:extLst>
                <a:ext uri="{FF2B5EF4-FFF2-40B4-BE49-F238E27FC236}">
                  <a16:creationId xmlns:a16="http://schemas.microsoft.com/office/drawing/2014/main" id="{A2953E80-8F89-E524-1AB9-93198DA6FD64}"/>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10" name="Rectangle 9">
              <a:extLst>
                <a:ext uri="{FF2B5EF4-FFF2-40B4-BE49-F238E27FC236}">
                  <a16:creationId xmlns:a16="http://schemas.microsoft.com/office/drawing/2014/main" id="{8B1484C8-C0A0-D80A-BECC-593B837A18B8}"/>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spTree>
    <p:extLst>
      <p:ext uri="{BB962C8B-B14F-4D97-AF65-F5344CB8AC3E}">
        <p14:creationId xmlns:p14="http://schemas.microsoft.com/office/powerpoint/2010/main" val="33428107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FEA3E2B1-D6A6-DD19-A8A4-BFDAEB45EA04}"/>
              </a:ext>
            </a:extLst>
          </p:cNvPr>
          <p:cNvSpPr>
            <a:spLocks noGrp="1"/>
          </p:cNvSpPr>
          <p:nvPr>
            <p:ph type="title"/>
          </p:nvPr>
        </p:nvSpPr>
        <p:spPr>
          <a:xfrm>
            <a:off x="335998" y="182467"/>
            <a:ext cx="3599415" cy="825762"/>
          </a:xfrm>
        </p:spPr>
        <p:txBody>
          <a:bodyPr/>
          <a:lstStyle/>
          <a:p>
            <a:r>
              <a:rPr lang="en-GB"/>
              <a:t>Were patients offered a choice of appointment?</a:t>
            </a:r>
          </a:p>
        </p:txBody>
      </p:sp>
      <p:sp>
        <p:nvSpPr>
          <p:cNvPr id="4" name="Commentary">
            <a:extLst>
              <a:ext uri="{FF2B5EF4-FFF2-40B4-BE49-F238E27FC236}">
                <a16:creationId xmlns:a16="http://schemas.microsoft.com/office/drawing/2014/main" id="{423EDC38-9CF4-BA9C-E0A3-D773442DA44D}"/>
              </a:ext>
            </a:extLst>
          </p:cNvPr>
          <p:cNvSpPr>
            <a:spLocks noGrp="1"/>
          </p:cNvSpPr>
          <p:nvPr>
            <p:ph type="body" sz="quarter" idx="19"/>
          </p:nvPr>
        </p:nvSpPr>
        <p:spPr>
          <a:xfrm>
            <a:off x="333375" y="1254507"/>
            <a:ext cx="3598863" cy="4500000"/>
          </a:xfrm>
        </p:spPr>
        <p:txBody>
          <a:bodyPr/>
          <a:lstStyle/>
          <a:p>
            <a:r>
              <a:rPr lang="en-GB"/>
              <a:t>Patients were asked if they were offered a choice of either time or location at their last GP practice appointment. </a:t>
            </a:r>
          </a:p>
          <a:p>
            <a:pPr marL="171450" indent="-171450">
              <a:buFont typeface="Arial" panose="020B0604020202020204" pitchFamily="34" charset="0"/>
              <a:buChar char="•"/>
            </a:pPr>
            <a:r>
              <a:rPr lang="en-GB"/>
              <a:t>Over half (54.2%) said they were offered a choice of time or day.</a:t>
            </a:r>
          </a:p>
          <a:p>
            <a:pPr marL="171450" indent="-171450">
              <a:buFont typeface="Arial" panose="020B0604020202020204" pitchFamily="34" charset="0"/>
              <a:buChar char="•"/>
            </a:pPr>
            <a:r>
              <a:rPr lang="en-GB"/>
              <a:t>Around one in seven (14.3%) said they were offered a choice of location (to see a healthcare professional in person).</a:t>
            </a:r>
          </a:p>
          <a:p>
            <a:r>
              <a:rPr lang="en-GB"/>
              <a:t>Slightly more said they were offered both types of choice compared with the 2024 survey (both time or day and location increased by 1.4 percentage points). </a:t>
            </a:r>
          </a:p>
          <a:p>
            <a:r>
              <a:rPr lang="en-GB"/>
              <a:t>Just under two in five (39.4%) were not offered either of these choices, a decrease from the 2024 survey (previously 41.2%).</a:t>
            </a:r>
          </a:p>
        </p:txBody>
      </p:sp>
      <p:sp>
        <p:nvSpPr>
          <p:cNvPr id="7" name="Question Marker #2">
            <a:extLst>
              <a:ext uri="{FF2B5EF4-FFF2-40B4-BE49-F238E27FC236}">
                <a16:creationId xmlns:a16="http://schemas.microsoft.com/office/drawing/2014/main" id="{12CBB66E-0823-7E4F-CC0A-F5070C8837BD}"/>
              </a:ext>
              <a:ext uri="{C183D7F6-B498-43B3-948B-1728B52AA6E4}">
                <adec:decorative xmlns:adec="http://schemas.microsoft.com/office/drawing/2017/decorative" val="1"/>
              </a:ext>
            </a:extLst>
          </p:cNvPr>
          <p:cNvSpPr/>
          <p:nvPr/>
        </p:nvSpPr>
        <p:spPr>
          <a:xfrm>
            <a:off x="4485546" y="398930"/>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rgbClr val="231F20"/>
              </a:solidFill>
            </a:endParaRPr>
          </a:p>
        </p:txBody>
      </p:sp>
      <p:sp>
        <p:nvSpPr>
          <p:cNvPr id="8" name="Question Text #2">
            <a:extLst>
              <a:ext uri="{FF2B5EF4-FFF2-40B4-BE49-F238E27FC236}">
                <a16:creationId xmlns:a16="http://schemas.microsoft.com/office/drawing/2014/main" id="{02795E02-D951-9DD7-71B7-F6949F4D8DED}"/>
              </a:ext>
            </a:extLst>
          </p:cNvPr>
          <p:cNvSpPr txBox="1"/>
          <p:nvPr/>
        </p:nvSpPr>
        <p:spPr>
          <a:xfrm>
            <a:off x="4295775" y="308930"/>
            <a:ext cx="7559674" cy="540000"/>
          </a:xfrm>
          <a:prstGeom prst="rect">
            <a:avLst/>
          </a:prstGeom>
          <a:noFill/>
        </p:spPr>
        <p:txBody>
          <a:bodyPr wrap="square" lIns="360000" tIns="18000" rIns="0" bIns="0" rtlCol="0" anchor="ctr">
            <a:noAutofit/>
          </a:bodyPr>
          <a:lstStyle>
            <a:defPPr>
              <a:defRPr lang="fr-FR"/>
            </a:defPPr>
            <a:lvl1pPr>
              <a:lnSpc>
                <a:spcPct val="90000"/>
              </a:lnSpc>
              <a:defRPr sz="1200" b="1">
                <a:solidFill>
                  <a:srgbClr val="231F20"/>
                </a:solidFill>
              </a:defRPr>
            </a:lvl1pPr>
          </a:lstStyle>
          <a:p>
            <a:r>
              <a:rPr lang="en-GB"/>
              <a:t>Q19. Were you offered the following choices? </a:t>
            </a:r>
            <a:r>
              <a:rPr lang="en-GB" b="0"/>
              <a:t>(multiple responses allowed)</a:t>
            </a:r>
          </a:p>
        </p:txBody>
      </p:sp>
      <p:sp>
        <p:nvSpPr>
          <p:cNvPr id="5" name="Base and Footnotes">
            <a:extLst>
              <a:ext uri="{FF2B5EF4-FFF2-40B4-BE49-F238E27FC236}">
                <a16:creationId xmlns:a16="http://schemas.microsoft.com/office/drawing/2014/main" id="{882AC0E1-A6DA-9A93-2142-10ED78CFB7DB}"/>
              </a:ext>
            </a:extLst>
          </p:cNvPr>
          <p:cNvSpPr>
            <a:spLocks noGrp="1"/>
          </p:cNvSpPr>
          <p:nvPr>
            <p:ph type="body" sz="quarter" idx="18"/>
          </p:nvPr>
        </p:nvSpPr>
        <p:spPr>
          <a:xfrm>
            <a:off x="4295774" y="6026152"/>
            <a:ext cx="7561263" cy="282573"/>
          </a:xfrm>
        </p:spPr>
        <p:txBody>
          <a:bodyPr/>
          <a:lstStyle/>
          <a:p>
            <a:r>
              <a:rPr lang="en-GB" i="0" dirty="0"/>
              <a:t>Base: a</a:t>
            </a:r>
            <a:r>
              <a:rPr lang="en-GB" dirty="0"/>
              <a:t>sked of patients who had an appointment since being registered with current GP practice, excluding those who said 'I didn't need a choice' or 'I can't remember'</a:t>
            </a:r>
            <a:r>
              <a:rPr lang="en-GB" i="0" dirty="0"/>
              <a:t>: 2025 (492,908), 2024 (485,104).</a:t>
            </a:r>
          </a:p>
        </p:txBody>
      </p:sp>
      <p:sp>
        <p:nvSpPr>
          <p:cNvPr id="3" name="Slide Number">
            <a:extLst>
              <a:ext uri="{FF2B5EF4-FFF2-40B4-BE49-F238E27FC236}">
                <a16:creationId xmlns:a16="http://schemas.microsoft.com/office/drawing/2014/main" id="{2ADF413E-BCE3-9AFA-BA1A-3EA83634FA85}"/>
              </a:ext>
              <a:ext uri="{C183D7F6-B498-43B3-948B-1728B52AA6E4}">
                <adec:decorative xmlns:adec="http://schemas.microsoft.com/office/drawing/2017/decorative" val="1"/>
              </a:ext>
            </a:extLst>
          </p:cNvPr>
          <p:cNvSpPr>
            <a:spLocks noGrp="1"/>
          </p:cNvSpPr>
          <p:nvPr>
            <p:ph type="sldNum" sz="quarter" idx="4"/>
          </p:nvPr>
        </p:nvSpPr>
        <p:spPr/>
        <p:txBody>
          <a:bodyPr/>
          <a:lstStyle/>
          <a:p>
            <a:fld id="{D61AABEC-672F-4B68-B914-690DA978312C}" type="slidenum">
              <a:rPr lang="en-GB" smtClean="0"/>
              <a:pPr/>
              <a:t>39</a:t>
            </a:fld>
            <a:endParaRPr lang="en-GB"/>
          </a:p>
        </p:txBody>
      </p:sp>
      <p:graphicFrame>
        <p:nvGraphicFramePr>
          <p:cNvPr id="6" name="Line Chart">
            <a:extLst>
              <a:ext uri="{FF2B5EF4-FFF2-40B4-BE49-F238E27FC236}">
                <a16:creationId xmlns:a16="http://schemas.microsoft.com/office/drawing/2014/main" id="{F469A227-5CA9-5191-5B70-A16723D928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53396359"/>
              </p:ext>
            </p:extLst>
          </p:nvPr>
        </p:nvGraphicFramePr>
        <p:xfrm>
          <a:off x="4397038" y="1354132"/>
          <a:ext cx="7559674" cy="5040000"/>
        </p:xfrm>
        <a:graphic>
          <a:graphicData uri="http://schemas.openxmlformats.org/drawingml/2006/chart">
            <c:chart xmlns:c="http://schemas.openxmlformats.org/drawingml/2006/chart" xmlns:r="http://schemas.openxmlformats.org/officeDocument/2006/relationships" r:id="rId3"/>
          </a:graphicData>
        </a:graphic>
      </p:graphicFrame>
      <p:grpSp>
        <p:nvGrpSpPr>
          <p:cNvPr id="15" name="Group 14">
            <a:extLst>
              <a:ext uri="{FF2B5EF4-FFF2-40B4-BE49-F238E27FC236}">
                <a16:creationId xmlns:a16="http://schemas.microsoft.com/office/drawing/2014/main" id="{3BC8F0F9-DDF2-B6A0-C017-B97682C64046}"/>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16" name="Freeform 110">
              <a:hlinkClick r:id="rId4" action="ppaction://hlinksldjump" tooltip="Main Menu..."/>
              <a:hlinkHover r:id="" action="ppaction://noaction" highlightClick="1"/>
              <a:extLst>
                <a:ext uri="{FF2B5EF4-FFF2-40B4-BE49-F238E27FC236}">
                  <a16:creationId xmlns:a16="http://schemas.microsoft.com/office/drawing/2014/main" id="{687329BA-61D5-DFF0-B072-B4FBF3CE5747}"/>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17" name="Rectangle 16">
              <a:extLst>
                <a:ext uri="{FF2B5EF4-FFF2-40B4-BE49-F238E27FC236}">
                  <a16:creationId xmlns:a16="http://schemas.microsoft.com/office/drawing/2014/main" id="{E03BE03F-A4C1-D0FF-5359-F31A2AE665BC}"/>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spTree>
    <p:extLst>
      <p:ext uri="{BB962C8B-B14F-4D97-AF65-F5344CB8AC3E}">
        <p14:creationId xmlns:p14="http://schemas.microsoft.com/office/powerpoint/2010/main" val="15567992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A1792-A553-E532-0AA1-7E3896257144}"/>
              </a:ext>
            </a:extLst>
          </p:cNvPr>
          <p:cNvSpPr>
            <a:spLocks noGrp="1"/>
          </p:cNvSpPr>
          <p:nvPr>
            <p:ph type="title"/>
          </p:nvPr>
        </p:nvSpPr>
        <p:spPr>
          <a:xfrm>
            <a:off x="335997" y="182467"/>
            <a:ext cx="3768412" cy="1618508"/>
          </a:xfrm>
        </p:spPr>
        <p:txBody>
          <a:bodyPr/>
          <a:lstStyle/>
          <a:p>
            <a:r>
              <a:rPr lang="en-GB" sz="2800" dirty="0"/>
              <a:t>About the survey</a:t>
            </a:r>
          </a:p>
        </p:txBody>
      </p:sp>
      <p:sp>
        <p:nvSpPr>
          <p:cNvPr id="11" name="TextBox 10">
            <a:extLst>
              <a:ext uri="{FF2B5EF4-FFF2-40B4-BE49-F238E27FC236}">
                <a16:creationId xmlns:a16="http://schemas.microsoft.com/office/drawing/2014/main" id="{2A0CE90F-FF11-0CE3-2E1E-98BC15AF888C}"/>
              </a:ext>
            </a:extLst>
          </p:cNvPr>
          <p:cNvSpPr txBox="1"/>
          <p:nvPr/>
        </p:nvSpPr>
        <p:spPr>
          <a:xfrm>
            <a:off x="335997" y="2005079"/>
            <a:ext cx="9556148" cy="3636060"/>
          </a:xfrm>
          <a:prstGeom prst="rect">
            <a:avLst/>
          </a:prstGeom>
          <a:noFill/>
        </p:spPr>
        <p:txBody>
          <a:bodyPr wrap="square">
            <a:spAutoFit/>
          </a:bodyPr>
          <a:lstStyle/>
          <a:p>
            <a:pPr marL="285750" indent="-285750">
              <a:lnSpc>
                <a:spcPct val="120000"/>
              </a:lnSpc>
              <a:spcAft>
                <a:spcPts val="600"/>
              </a:spcAft>
              <a:buFont typeface="Arial" panose="020B0604020202020204" pitchFamily="34" charset="0"/>
              <a:buChar char="•"/>
              <a:defRPr/>
            </a:pPr>
            <a:r>
              <a:rPr kumimoji="0" lang="en-GB" sz="1200" b="0" i="0" u="none" strike="noStrike" kern="1200" cap="none" spc="0" normalizeH="0" baseline="0" noProof="0" dirty="0">
                <a:ln>
                  <a:noFill/>
                </a:ln>
                <a:effectLst/>
                <a:uLnTx/>
                <a:uFillTx/>
                <a:ea typeface="Segoe UI" panose="020B0502040204020203" pitchFamily="34" charset="0"/>
                <a:cs typeface="Segoe UI"/>
              </a:rPr>
              <a:t>The GP Patient Survey (GPPS) is an England-wide survey of patients aged 16+. </a:t>
            </a:r>
          </a:p>
          <a:p>
            <a:pPr marL="285750" indent="-285750">
              <a:lnSpc>
                <a:spcPct val="120000"/>
              </a:lnSpc>
              <a:spcAft>
                <a:spcPts val="600"/>
              </a:spcAft>
              <a:buFont typeface="Arial" panose="020B0604020202020204" pitchFamily="34" charset="0"/>
              <a:buChar char="•"/>
              <a:defRPr/>
            </a:pPr>
            <a:r>
              <a:rPr kumimoji="0" lang="en-GB" sz="1200" i="0" u="none" strike="noStrike" kern="1200" cap="none" spc="0" normalizeH="0" baseline="0" noProof="0" dirty="0">
                <a:ln>
                  <a:noFill/>
                </a:ln>
                <a:effectLst/>
                <a:uLnTx/>
                <a:uFillTx/>
                <a:ea typeface="Segoe UI" panose="020B0502040204020203" pitchFamily="34" charset="0"/>
                <a:cs typeface="Segoe UI"/>
              </a:rPr>
              <a:t>It </a:t>
            </a:r>
            <a:r>
              <a:rPr lang="en-GB" sz="1200" dirty="0">
                <a:cs typeface="Segoe UI"/>
              </a:rPr>
              <a:t>provides </a:t>
            </a:r>
            <a:r>
              <a:rPr lang="en-GB" sz="1200" b="1" dirty="0">
                <a:solidFill>
                  <a:srgbClr val="005EB8"/>
                </a:solidFill>
                <a:cs typeface="Segoe UI"/>
              </a:rPr>
              <a:t>national, Integrated Care System (ICS), Primary Care Network (PCN) </a:t>
            </a:r>
            <a:r>
              <a:rPr lang="en-GB" sz="1200" dirty="0">
                <a:solidFill>
                  <a:srgbClr val="005EB8"/>
                </a:solidFill>
                <a:cs typeface="Segoe UI"/>
              </a:rPr>
              <a:t>and </a:t>
            </a:r>
            <a:r>
              <a:rPr lang="en-GB" sz="1200" b="1" dirty="0">
                <a:solidFill>
                  <a:srgbClr val="005EB8"/>
                </a:solidFill>
                <a:cs typeface="Segoe UI"/>
              </a:rPr>
              <a:t>GP practice-level </a:t>
            </a:r>
            <a:r>
              <a:rPr kumimoji="0" lang="en-GB" sz="1200" i="0" u="none" strike="noStrike" kern="1200" cap="none" spc="0" normalizeH="0" baseline="0" noProof="0" dirty="0">
                <a:ln>
                  <a:noFill/>
                </a:ln>
                <a:effectLst/>
                <a:uLnTx/>
                <a:uFillTx/>
                <a:ea typeface="Segoe UI" panose="020B0502040204020203" pitchFamily="34" charset="0"/>
                <a:cs typeface="Segoe UI"/>
              </a:rPr>
              <a:t>data </a:t>
            </a:r>
            <a:r>
              <a:rPr kumimoji="0" lang="en-GB" sz="1200" b="0" i="0" u="none" strike="noStrike" kern="1200" cap="none" spc="0" normalizeH="0" baseline="0" noProof="0" dirty="0">
                <a:ln>
                  <a:noFill/>
                </a:ln>
                <a:effectLst/>
                <a:uLnTx/>
                <a:uFillTx/>
                <a:ea typeface="Segoe UI" panose="020B0502040204020203" pitchFamily="34" charset="0"/>
                <a:cs typeface="Segoe UI"/>
              </a:rPr>
              <a:t>about patients’ experiences of primary care services.</a:t>
            </a:r>
            <a:r>
              <a:rPr lang="en-GB" sz="1200" dirty="0">
                <a:ea typeface="Segoe UI" panose="020B0502040204020203" pitchFamily="34" charset="0"/>
                <a:cs typeface="Segoe UI"/>
              </a:rPr>
              <a:t> </a:t>
            </a:r>
            <a:endParaRPr kumimoji="0" lang="en-GB" sz="1200" b="0" i="0" u="none" strike="noStrike" kern="1200" cap="none" spc="0" normalizeH="0" baseline="0" noProof="0" dirty="0">
              <a:ln>
                <a:noFill/>
              </a:ln>
              <a:solidFill>
                <a:prstClr val="black"/>
              </a:solidFill>
              <a:effectLst/>
              <a:uLnTx/>
              <a:uFillTx/>
              <a:ea typeface="Segoe UI" panose="020B0502040204020203" pitchFamily="34" charset="0"/>
              <a:cs typeface="Segoe UI" panose="020B0502040204020203" pitchFamily="34" charset="0"/>
            </a:endParaRPr>
          </a:p>
          <a:p>
            <a:pPr marL="285750" indent="-285750">
              <a:lnSpc>
                <a:spcPct val="120000"/>
              </a:lnSpc>
              <a:spcAft>
                <a:spcPts val="600"/>
              </a:spcAft>
              <a:buFont typeface="Arial" panose="020B0604020202020204" pitchFamily="34" charset="0"/>
              <a:buChar char="•"/>
              <a:defRPr/>
            </a:pPr>
            <a:r>
              <a:rPr kumimoji="0" lang="en-GB" sz="1200" b="0" i="0" u="none" strike="noStrike" kern="1200" cap="none" spc="0" normalizeH="0" baseline="0" noProof="0" dirty="0">
                <a:ln>
                  <a:noFill/>
                </a:ln>
                <a:effectLst/>
                <a:uLnTx/>
                <a:uFillTx/>
                <a:ea typeface="Segoe UI" panose="020B0502040204020203" pitchFamily="34" charset="0"/>
                <a:cs typeface="Segoe UI"/>
              </a:rPr>
              <a:t>Ipsos administers the survey on behalf of NHS England.</a:t>
            </a:r>
            <a:endParaRPr lang="en-GB" sz="1200" b="0" i="0" u="none" strike="noStrike" kern="1200" cap="none" spc="0" normalizeH="0" baseline="0" noProof="0" dirty="0">
              <a:ln>
                <a:noFill/>
              </a:ln>
              <a:effectLst/>
              <a:uLnTx/>
              <a:uFillTx/>
              <a:ea typeface="Segoe UI" panose="020B0502040204020203" pitchFamily="34" charset="0"/>
              <a:cs typeface="Segoe UI"/>
            </a:endParaRPr>
          </a:p>
          <a:p>
            <a:pPr marL="285750" marR="0" lvl="0" indent="-285750" algn="l" defTabSz="914400" rtl="0" eaLnBrk="1" fontAlgn="auto" latinLnBrk="0" hangingPunct="1">
              <a:lnSpc>
                <a:spcPct val="120000"/>
              </a:lnSpc>
              <a:spcBef>
                <a:spcPts val="0"/>
              </a:spcBef>
              <a:spcAft>
                <a:spcPts val="600"/>
              </a:spcAft>
              <a:buClrTx/>
              <a:buSzTx/>
              <a:buFont typeface="Arial" panose="020B0604020202020204" pitchFamily="34" charset="0"/>
              <a:buChar char="•"/>
              <a:tabLst/>
              <a:defRPr/>
            </a:pPr>
            <a:r>
              <a:rPr kumimoji="0" lang="en-GB" sz="1200" b="0" i="0" u="none" strike="noStrike" kern="1200" cap="none" spc="0" normalizeH="0" baseline="0" noProof="0" dirty="0">
                <a:ln>
                  <a:noFill/>
                </a:ln>
                <a:effectLst/>
                <a:uLnTx/>
                <a:uFillTx/>
                <a:ea typeface="Segoe UI" panose="020B0502040204020203" pitchFamily="34" charset="0"/>
                <a:cs typeface="Segoe UI"/>
              </a:rPr>
              <a:t>This report sets out the national headline and summary findings for the </a:t>
            </a:r>
            <a:r>
              <a:rPr kumimoji="0" lang="en-GB" sz="1200" b="1" i="0" u="none" strike="noStrike" kern="1200" cap="none" spc="0" normalizeH="0" baseline="0" noProof="0" dirty="0">
                <a:ln>
                  <a:noFill/>
                </a:ln>
                <a:solidFill>
                  <a:srgbClr val="005EB8"/>
                </a:solidFill>
                <a:effectLst/>
                <a:uLnTx/>
                <a:uFillTx/>
                <a:ea typeface="Segoe UI" panose="020B0502040204020203" pitchFamily="34" charset="0"/>
                <a:cs typeface="Segoe UI"/>
              </a:rPr>
              <a:t>2025 GPPS survey</a:t>
            </a:r>
            <a:r>
              <a:rPr kumimoji="0" lang="en-GB" sz="1200" i="0" u="none" strike="noStrike" kern="1200" cap="none" spc="0" normalizeH="0" baseline="0" noProof="0" dirty="0">
                <a:ln>
                  <a:noFill/>
                </a:ln>
                <a:effectLst/>
                <a:uLnTx/>
                <a:uFillTx/>
                <a:ea typeface="Segoe UI" panose="020B0502040204020203" pitchFamily="34" charset="0"/>
                <a:cs typeface="Segoe UI"/>
              </a:rPr>
              <a:t>.</a:t>
            </a:r>
            <a:endParaRPr lang="en-GB" sz="1200" i="0" u="none" strike="noStrike" kern="1200" cap="none" spc="0" normalizeH="0" baseline="0" noProof="0" dirty="0">
              <a:ln>
                <a:noFill/>
              </a:ln>
              <a:effectLst/>
              <a:uLnTx/>
              <a:uFillTx/>
              <a:ea typeface="Segoe UI" panose="020B0502040204020203" pitchFamily="34" charset="0"/>
              <a:cs typeface="Segoe UI"/>
            </a:endParaRPr>
          </a:p>
          <a:p>
            <a:pPr marL="285750" lvl="0" indent="-285750">
              <a:lnSpc>
                <a:spcPct val="120000"/>
              </a:lnSpc>
              <a:spcAft>
                <a:spcPts val="600"/>
              </a:spcAft>
              <a:buClr>
                <a:schemeClr val="tx1"/>
              </a:buClr>
              <a:buFont typeface="Arial" panose="020B0604020202020204" pitchFamily="34" charset="0"/>
              <a:buChar char="•"/>
              <a:defRPr/>
            </a:pPr>
            <a:r>
              <a:rPr lang="en-GB" sz="1200" b="1" dirty="0">
                <a:solidFill>
                  <a:srgbClr val="005EB8"/>
                </a:solidFill>
                <a:ea typeface="Segoe UI" panose="020B0502040204020203" pitchFamily="34" charset="0"/>
                <a:cs typeface="Segoe UI" panose="020B0502040204020203" pitchFamily="34" charset="0"/>
              </a:rPr>
              <a:t>2,721,415</a:t>
            </a:r>
            <a:r>
              <a:rPr lang="en-GB" sz="1200" b="1" dirty="0">
                <a:solidFill>
                  <a:srgbClr val="0071BB"/>
                </a:solidFill>
                <a:ea typeface="Segoe UI" panose="020B0502040204020203" pitchFamily="34" charset="0"/>
                <a:cs typeface="Segoe UI" panose="020B0502040204020203" pitchFamily="34" charset="0"/>
              </a:rPr>
              <a:t> </a:t>
            </a:r>
            <a:r>
              <a:rPr kumimoji="0" lang="en-GB" sz="1200" b="0" i="0" u="none" strike="noStrike" kern="1200" cap="none" spc="0" normalizeH="0" baseline="0" noProof="0" dirty="0">
                <a:ln>
                  <a:noFill/>
                </a:ln>
                <a:solidFill>
                  <a:prstClr val="black"/>
                </a:solidFill>
                <a:effectLst/>
                <a:uLnTx/>
                <a:uFillTx/>
                <a:ea typeface="Segoe UI" panose="020B0502040204020203" pitchFamily="34" charset="0"/>
                <a:cs typeface="Segoe UI" panose="020B0502040204020203" pitchFamily="34" charset="0"/>
              </a:rPr>
              <a:t>questionnaires were sent out nationally, and </a:t>
            </a:r>
            <a:r>
              <a:rPr lang="en-GB" sz="1200" b="1" dirty="0">
                <a:solidFill>
                  <a:srgbClr val="005EB8"/>
                </a:solidFill>
                <a:ea typeface="Segoe UI" panose="020B0502040204020203" pitchFamily="34" charset="0"/>
                <a:cs typeface="Segoe UI" panose="020B0502040204020203" pitchFamily="34" charset="0"/>
              </a:rPr>
              <a:t>702</a:t>
            </a:r>
            <a:r>
              <a:rPr kumimoji="0" lang="en-GB" sz="1200" b="1" i="0" u="none" strike="noStrike" kern="1200" cap="none" spc="0" normalizeH="0" baseline="0" noProof="0" dirty="0">
                <a:ln>
                  <a:noFill/>
                </a:ln>
                <a:solidFill>
                  <a:srgbClr val="005EB8"/>
                </a:solidFill>
                <a:effectLst/>
                <a:uLnTx/>
                <a:uFillTx/>
                <a:ea typeface="Segoe UI" panose="020B0502040204020203" pitchFamily="34" charset="0"/>
                <a:cs typeface="Segoe UI" panose="020B0502040204020203" pitchFamily="34" charset="0"/>
              </a:rPr>
              <a:t>,837</a:t>
            </a:r>
            <a:r>
              <a:rPr kumimoji="0" lang="en-GB" sz="1200" b="0" i="0" u="none" strike="noStrike" kern="1200" cap="none" spc="0" normalizeH="0" baseline="0" noProof="0" dirty="0">
                <a:ln>
                  <a:noFill/>
                </a:ln>
                <a:solidFill>
                  <a:prstClr val="black"/>
                </a:solidFill>
                <a:effectLst/>
                <a:uLnTx/>
                <a:uFillTx/>
                <a:ea typeface="Segoe UI" panose="020B0502040204020203" pitchFamily="34" charset="0"/>
                <a:cs typeface="Segoe UI" panose="020B0502040204020203" pitchFamily="34" charset="0"/>
              </a:rPr>
              <a:t> were returned completed between 30 December 2024 and 1 April 2025. This represents a response rate of </a:t>
            </a:r>
            <a:r>
              <a:rPr kumimoji="0" lang="en-GB" sz="1200" b="1" i="0" u="none" strike="noStrike" kern="1200" cap="none" spc="0" normalizeH="0" baseline="0" noProof="0" dirty="0">
                <a:ln>
                  <a:noFill/>
                </a:ln>
                <a:solidFill>
                  <a:srgbClr val="005EB8"/>
                </a:solidFill>
                <a:effectLst/>
                <a:uLnTx/>
                <a:uFillTx/>
                <a:ea typeface="Segoe UI" panose="020B0502040204020203" pitchFamily="34" charset="0"/>
                <a:cs typeface="Segoe UI" panose="020B0502040204020203" pitchFamily="34" charset="0"/>
              </a:rPr>
              <a:t>25.8%</a:t>
            </a:r>
            <a:r>
              <a:rPr kumimoji="0" lang="en-GB" sz="1200" i="0" u="none" strike="noStrike" kern="1200" cap="none" spc="0" normalizeH="0" baseline="0" noProof="0" dirty="0">
                <a:ln>
                  <a:noFill/>
                </a:ln>
                <a:solidFill>
                  <a:prstClr val="black"/>
                </a:solidFill>
                <a:effectLst/>
                <a:uLnTx/>
                <a:uFillTx/>
                <a:ea typeface="Segoe UI" panose="020B0502040204020203" pitchFamily="34" charset="0"/>
                <a:cs typeface="Segoe UI" panose="020B0502040204020203" pitchFamily="34" charset="0"/>
              </a:rPr>
              <a:t>.</a:t>
            </a:r>
            <a:endParaRPr kumimoji="0" lang="en-GB" sz="1200" b="1" i="0" u="none" strike="noStrike" kern="1200" cap="none" spc="0" normalizeH="0" baseline="0" noProof="0" dirty="0">
              <a:ln>
                <a:noFill/>
              </a:ln>
              <a:solidFill>
                <a:prstClr val="black"/>
              </a:solidFill>
              <a:effectLst/>
              <a:uLnTx/>
              <a:uFillTx/>
              <a:ea typeface="Segoe UI" panose="020B0502040204020203" pitchFamily="34" charset="0"/>
              <a:cs typeface="Segoe UI" panose="020B0502040204020203" pitchFamily="34" charset="0"/>
            </a:endParaRPr>
          </a:p>
          <a:p>
            <a:pPr marL="285750" indent="-285750">
              <a:lnSpc>
                <a:spcPct val="120000"/>
              </a:lnSpc>
              <a:spcAft>
                <a:spcPts val="600"/>
              </a:spcAft>
              <a:buClr>
                <a:schemeClr val="tx1"/>
              </a:buClr>
              <a:buFont typeface="Arial" panose="020B0604020202020204" pitchFamily="34" charset="0"/>
              <a:buChar char="•"/>
              <a:defRPr/>
            </a:pPr>
            <a:r>
              <a:rPr lang="en-GB" sz="1200" dirty="0">
                <a:cs typeface="Segoe UI"/>
              </a:rPr>
              <a:t>The 2024 survey was the start of a new time series for GPPS. It was therefore important that questionnaire changes were kept to a minimum for the 2025 survey to ensure that results could be compared across 2024 and 2025. However, as in every year, the questionnaire content was reviewed to ensure it reflects the primary care context and priorities. This led to some very minor changes. In addition to the core (online and paper) questionnaire, a small number of additional questions were added to the online version of the survey (vaping behaviour and questions on the </a:t>
            </a:r>
            <a:r>
              <a:rPr lang="en-GB" sz="1200" dirty="0">
                <a:cs typeface="Segoe UI"/>
                <a:hlinkClick r:id="rId2"/>
              </a:rPr>
              <a:t>NHS Accessible Information Standard</a:t>
            </a:r>
            <a:r>
              <a:rPr lang="en-GB" sz="1200" dirty="0">
                <a:cs typeface="Segoe UI"/>
              </a:rPr>
              <a:t>). The </a:t>
            </a:r>
            <a:r>
              <a:rPr lang="en-GB" sz="1200" dirty="0">
                <a:cs typeface="Segoe UI"/>
                <a:hlinkClick r:id="rId3"/>
              </a:rPr>
              <a:t>Technical annex</a:t>
            </a:r>
            <a:r>
              <a:rPr lang="en-GB" sz="1200" dirty="0">
                <a:cs typeface="Segoe UI"/>
              </a:rPr>
              <a:t> contains more information about these changes. </a:t>
            </a:r>
          </a:p>
          <a:p>
            <a:pPr marL="285750" indent="-285750">
              <a:lnSpc>
                <a:spcPct val="120000"/>
              </a:lnSpc>
              <a:spcAft>
                <a:spcPts val="600"/>
              </a:spcAft>
              <a:buClr>
                <a:schemeClr val="tx1"/>
              </a:buClr>
              <a:buFont typeface="Arial" panose="020B0604020202020204" pitchFamily="34" charset="0"/>
              <a:buChar char="•"/>
              <a:defRPr/>
            </a:pPr>
            <a:r>
              <a:rPr lang="en-GB" sz="1200" dirty="0">
                <a:cs typeface="Segoe UI"/>
              </a:rPr>
              <a:t>The </a:t>
            </a:r>
            <a:r>
              <a:rPr lang="en-GB" sz="1200" dirty="0">
                <a:cs typeface="Segoe UI"/>
                <a:hlinkClick r:id="rId4"/>
              </a:rPr>
              <a:t>2025 questionnaire</a:t>
            </a:r>
            <a:r>
              <a:rPr lang="en-GB" sz="1200" dirty="0">
                <a:cs typeface="Segoe UI"/>
              </a:rPr>
              <a:t> and </a:t>
            </a:r>
            <a:r>
              <a:rPr lang="en-GB" sz="1200" dirty="0">
                <a:cs typeface="Segoe UI"/>
                <a:hlinkClick r:id="rId5"/>
              </a:rPr>
              <a:t>past versions of the questionnaire</a:t>
            </a:r>
            <a:r>
              <a:rPr lang="en-GB" sz="1200" dirty="0">
                <a:cs typeface="Segoe UI"/>
              </a:rPr>
              <a:t> can be found on the GPPS website. </a:t>
            </a:r>
          </a:p>
        </p:txBody>
      </p:sp>
      <p:sp>
        <p:nvSpPr>
          <p:cNvPr id="24" name="TextBox 23">
            <a:extLst>
              <a:ext uri="{FF2B5EF4-FFF2-40B4-BE49-F238E27FC236}">
                <a16:creationId xmlns:a16="http://schemas.microsoft.com/office/drawing/2014/main" id="{D874304D-109B-958D-F143-BBD6104A1135}"/>
              </a:ext>
            </a:extLst>
          </p:cNvPr>
          <p:cNvSpPr txBox="1"/>
          <p:nvPr/>
        </p:nvSpPr>
        <p:spPr>
          <a:xfrm>
            <a:off x="10411020" y="2093362"/>
            <a:ext cx="1046761" cy="436786"/>
          </a:xfrm>
          <a:prstGeom prst="rect">
            <a:avLst/>
          </a:prstGeom>
          <a:noFill/>
        </p:spPr>
        <p:txBody>
          <a:bodyPr wrap="none" lIns="0" tIns="0" rIns="0" bIns="0" rtlCol="0">
            <a:spAutoFit/>
          </a:bodyPr>
          <a:lstStyle/>
          <a:p>
            <a:pPr lvl="0">
              <a:lnSpc>
                <a:spcPct val="110000"/>
              </a:lnSpc>
              <a:spcBef>
                <a:spcPts val="600"/>
              </a:spcBef>
              <a:spcAft>
                <a:spcPts val="600"/>
              </a:spcAft>
              <a:buClr>
                <a:srgbClr val="E7E6E6"/>
              </a:buClr>
              <a:defRPr/>
            </a:pPr>
            <a:r>
              <a:rPr lang="en-GB" sz="2800" b="1">
                <a:solidFill>
                  <a:srgbClr val="99C7EB"/>
                </a:solidFill>
                <a:latin typeface="Segoe UI" panose="020B0502040204020203" pitchFamily="34" charset="0"/>
                <a:cs typeface="Segoe UI" panose="020B0502040204020203" pitchFamily="34" charset="0"/>
              </a:rPr>
              <a:t>2.72m</a:t>
            </a:r>
          </a:p>
        </p:txBody>
      </p:sp>
      <p:sp>
        <p:nvSpPr>
          <p:cNvPr id="23" name="TextBox 22">
            <a:extLst>
              <a:ext uri="{FF2B5EF4-FFF2-40B4-BE49-F238E27FC236}">
                <a16:creationId xmlns:a16="http://schemas.microsoft.com/office/drawing/2014/main" id="{08873294-6396-BEF1-68C3-A817E0863C22}"/>
              </a:ext>
            </a:extLst>
          </p:cNvPr>
          <p:cNvSpPr txBox="1"/>
          <p:nvPr/>
        </p:nvSpPr>
        <p:spPr>
          <a:xfrm>
            <a:off x="10411020" y="2447826"/>
            <a:ext cx="1356140" cy="1424493"/>
          </a:xfrm>
          <a:prstGeom prst="rect">
            <a:avLst/>
          </a:prstGeom>
          <a:noFill/>
        </p:spPr>
        <p:txBody>
          <a:bodyPr wrap="square" lIns="0" tIns="0" rIns="0" bIns="0" rtlCol="0">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lang="en-GB" sz="1700">
                <a:solidFill>
                  <a:prstClr val="white"/>
                </a:solidFill>
                <a:latin typeface="Calibri"/>
              </a:rPr>
              <a:t>s</a:t>
            </a:r>
            <a:r>
              <a:rPr kumimoji="0" lang="en-GB" sz="1700" b="0" i="0" u="none" strike="noStrike" kern="1200" cap="none" spc="0" normalizeH="0" baseline="0" noProof="0">
                <a:ln>
                  <a:noFill/>
                </a:ln>
                <a:solidFill>
                  <a:prstClr val="white"/>
                </a:solidFill>
                <a:effectLst/>
                <a:uLnTx/>
                <a:uFillTx/>
                <a:latin typeface="Calibri"/>
                <a:ea typeface="+mn-ea"/>
                <a:cs typeface="+mn-cs"/>
              </a:rPr>
              <a:t>urveys sent to adults registered with a GP practice in England </a:t>
            </a:r>
            <a:endParaRPr kumimoji="0" lang="en-GB" sz="1700" b="1" i="0" u="none" strike="noStrike" kern="1200" cap="none" spc="0" normalizeH="0" baseline="0" noProof="0">
              <a:ln>
                <a:noFill/>
              </a:ln>
              <a:solidFill>
                <a:prstClr val="white"/>
              </a:solidFill>
              <a:effectLst/>
              <a:uLnTx/>
              <a:uFillTx/>
              <a:latin typeface="Calibri"/>
              <a:ea typeface="+mn-ea"/>
              <a:cs typeface="+mn-cs"/>
            </a:endParaRPr>
          </a:p>
        </p:txBody>
      </p:sp>
      <p:sp>
        <p:nvSpPr>
          <p:cNvPr id="30" name="TextBox 29">
            <a:extLst>
              <a:ext uri="{FF2B5EF4-FFF2-40B4-BE49-F238E27FC236}">
                <a16:creationId xmlns:a16="http://schemas.microsoft.com/office/drawing/2014/main" id="{F07251B0-17EC-D692-6A44-77F7EBAF3A21}"/>
              </a:ext>
            </a:extLst>
          </p:cNvPr>
          <p:cNvSpPr txBox="1"/>
          <p:nvPr/>
        </p:nvSpPr>
        <p:spPr>
          <a:xfrm>
            <a:off x="10401300" y="4101556"/>
            <a:ext cx="1338508" cy="436786"/>
          </a:xfrm>
          <a:prstGeom prst="rect">
            <a:avLst/>
          </a:prstGeom>
          <a:noFill/>
        </p:spPr>
        <p:txBody>
          <a:bodyPr wrap="none" lIns="0" tIns="0" rIns="0" bIns="0" rtlCol="0">
            <a:spAutoFit/>
          </a:bodyPr>
          <a:lstStyle/>
          <a:p>
            <a:pPr lvl="0">
              <a:lnSpc>
                <a:spcPct val="110000"/>
              </a:lnSpc>
              <a:spcBef>
                <a:spcPts val="600"/>
              </a:spcBef>
              <a:spcAft>
                <a:spcPts val="600"/>
              </a:spcAft>
              <a:buClr>
                <a:srgbClr val="E7E6E6"/>
              </a:buClr>
              <a:defRPr/>
            </a:pPr>
            <a:r>
              <a:rPr lang="en-GB" sz="2800" b="1">
                <a:solidFill>
                  <a:srgbClr val="99C7EB"/>
                </a:solidFill>
                <a:latin typeface="Segoe UI" panose="020B0502040204020203" pitchFamily="34" charset="0"/>
                <a:cs typeface="Segoe UI" panose="020B0502040204020203" pitchFamily="34" charset="0"/>
              </a:rPr>
              <a:t>702,837</a:t>
            </a:r>
          </a:p>
        </p:txBody>
      </p:sp>
      <p:sp>
        <p:nvSpPr>
          <p:cNvPr id="29" name="TextBox 28">
            <a:extLst>
              <a:ext uri="{FF2B5EF4-FFF2-40B4-BE49-F238E27FC236}">
                <a16:creationId xmlns:a16="http://schemas.microsoft.com/office/drawing/2014/main" id="{358047A3-3E4F-9A3B-4110-D78FF3BD46D4}"/>
              </a:ext>
            </a:extLst>
          </p:cNvPr>
          <p:cNvSpPr txBox="1"/>
          <p:nvPr/>
        </p:nvSpPr>
        <p:spPr>
          <a:xfrm>
            <a:off x="10401300" y="4456020"/>
            <a:ext cx="1356140" cy="561179"/>
          </a:xfrm>
          <a:prstGeom prst="rect">
            <a:avLst/>
          </a:prstGeom>
          <a:noFill/>
        </p:spPr>
        <p:txBody>
          <a:bodyPr wrap="square" lIns="0" tIns="0" rIns="0" bIns="0" rtlCol="0">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GB" sz="1700" b="0" i="0" u="none" strike="noStrike" kern="1200" cap="none" spc="0" normalizeH="0" baseline="0" noProof="0">
                <a:ln>
                  <a:noFill/>
                </a:ln>
                <a:solidFill>
                  <a:prstClr val="white"/>
                </a:solidFill>
                <a:effectLst/>
                <a:uLnTx/>
                <a:uFillTx/>
                <a:latin typeface="Calibri"/>
                <a:ea typeface="+mn-ea"/>
                <a:cs typeface="+mn-cs"/>
              </a:rPr>
              <a:t>completed surveys</a:t>
            </a:r>
            <a:endParaRPr kumimoji="0" lang="en-GB" sz="1700" b="1" i="0" u="none" strike="noStrike" kern="1200" cap="none" spc="0" normalizeH="0" baseline="0" noProof="0">
              <a:ln>
                <a:noFill/>
              </a:ln>
              <a:solidFill>
                <a:prstClr val="white"/>
              </a:solidFill>
              <a:effectLst/>
              <a:uLnTx/>
              <a:uFillTx/>
              <a:latin typeface="Calibri"/>
              <a:ea typeface="+mn-ea"/>
              <a:cs typeface="+mn-cs"/>
            </a:endParaRPr>
          </a:p>
        </p:txBody>
      </p:sp>
      <p:sp>
        <p:nvSpPr>
          <p:cNvPr id="32" name="TextBox 31">
            <a:extLst>
              <a:ext uri="{FF2B5EF4-FFF2-40B4-BE49-F238E27FC236}">
                <a16:creationId xmlns:a16="http://schemas.microsoft.com/office/drawing/2014/main" id="{05D2EB35-6BFB-C9D3-2DF3-C333D333DB95}"/>
              </a:ext>
            </a:extLst>
          </p:cNvPr>
          <p:cNvSpPr txBox="1"/>
          <p:nvPr/>
        </p:nvSpPr>
        <p:spPr>
          <a:xfrm>
            <a:off x="10411020" y="5303435"/>
            <a:ext cx="1029128" cy="436786"/>
          </a:xfrm>
          <a:prstGeom prst="rect">
            <a:avLst/>
          </a:prstGeom>
          <a:noFill/>
        </p:spPr>
        <p:txBody>
          <a:bodyPr wrap="none" lIns="0" tIns="0" rIns="0" bIns="0" rtlCol="0">
            <a:spAutoFit/>
          </a:bodyPr>
          <a:lstStyle/>
          <a:p>
            <a:pPr lvl="0">
              <a:lnSpc>
                <a:spcPct val="110000"/>
              </a:lnSpc>
              <a:spcBef>
                <a:spcPts val="600"/>
              </a:spcBef>
              <a:spcAft>
                <a:spcPts val="600"/>
              </a:spcAft>
              <a:buClr>
                <a:srgbClr val="E7E6E6"/>
              </a:buClr>
              <a:defRPr/>
            </a:pPr>
            <a:r>
              <a:rPr lang="en-GB" sz="2800" b="1">
                <a:solidFill>
                  <a:srgbClr val="99C7EB"/>
                </a:solidFill>
                <a:latin typeface="Segoe UI" panose="020B0502040204020203" pitchFamily="34" charset="0"/>
                <a:cs typeface="Segoe UI" panose="020B0502040204020203" pitchFamily="34" charset="0"/>
              </a:rPr>
              <a:t>25.8%</a:t>
            </a:r>
          </a:p>
        </p:txBody>
      </p:sp>
      <p:sp>
        <p:nvSpPr>
          <p:cNvPr id="31" name="TextBox 30">
            <a:extLst>
              <a:ext uri="{FF2B5EF4-FFF2-40B4-BE49-F238E27FC236}">
                <a16:creationId xmlns:a16="http://schemas.microsoft.com/office/drawing/2014/main" id="{0914DA03-101C-9820-1AFF-2EE57F163217}"/>
              </a:ext>
            </a:extLst>
          </p:cNvPr>
          <p:cNvSpPr txBox="1"/>
          <p:nvPr/>
        </p:nvSpPr>
        <p:spPr>
          <a:xfrm>
            <a:off x="10411020" y="5657899"/>
            <a:ext cx="1356140" cy="561179"/>
          </a:xfrm>
          <a:prstGeom prst="rect">
            <a:avLst/>
          </a:prstGeom>
          <a:noFill/>
        </p:spPr>
        <p:txBody>
          <a:bodyPr wrap="square" lIns="0" tIns="0" rIns="0" bIns="0" rtlCol="0">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lang="en-GB" sz="1700">
                <a:solidFill>
                  <a:prstClr val="white"/>
                </a:solidFill>
                <a:latin typeface="Calibri"/>
              </a:rPr>
              <a:t>national</a:t>
            </a:r>
            <a:r>
              <a:rPr kumimoji="0" lang="en-GB" sz="1700" i="0" u="none" strike="noStrike" kern="1200" cap="none" spc="0" normalizeH="0" baseline="0" noProof="0">
                <a:ln>
                  <a:noFill/>
                </a:ln>
                <a:solidFill>
                  <a:prstClr val="white"/>
                </a:solidFill>
                <a:effectLst/>
                <a:uLnTx/>
                <a:uFillTx/>
                <a:latin typeface="Calibri"/>
                <a:ea typeface="+mn-ea"/>
                <a:cs typeface="+mn-cs"/>
              </a:rPr>
              <a:t> response rate</a:t>
            </a:r>
          </a:p>
        </p:txBody>
      </p:sp>
      <p:sp>
        <p:nvSpPr>
          <p:cNvPr id="3" name="Slide Number Placeholder 2">
            <a:extLst>
              <a:ext uri="{FF2B5EF4-FFF2-40B4-BE49-F238E27FC236}">
                <a16:creationId xmlns:a16="http://schemas.microsoft.com/office/drawing/2014/main" id="{ADAE6DB3-D31A-D536-FBEC-287A89485975}"/>
              </a:ext>
              <a:ext uri="{C183D7F6-B498-43B3-948B-1728B52AA6E4}">
                <adec:decorative xmlns:adec="http://schemas.microsoft.com/office/drawing/2017/decorative" val="1"/>
              </a:ext>
            </a:extLst>
          </p:cNvPr>
          <p:cNvSpPr>
            <a:spLocks noGrp="1"/>
          </p:cNvSpPr>
          <p:nvPr>
            <p:ph type="sldNum" sz="quarter" idx="4"/>
          </p:nvPr>
        </p:nvSpPr>
        <p:spPr/>
        <p:txBody>
          <a:bodyPr/>
          <a:lstStyle/>
          <a:p>
            <a:fld id="{D61AABEC-672F-4B68-B914-690DA978312C}" type="slidenum">
              <a:rPr lang="en-GB" smtClean="0"/>
              <a:pPr/>
              <a:t>4</a:t>
            </a:fld>
            <a:endParaRPr lang="en-GB"/>
          </a:p>
        </p:txBody>
      </p:sp>
      <p:cxnSp>
        <p:nvCxnSpPr>
          <p:cNvPr id="16" name="Straight Connector 15">
            <a:extLst>
              <a:ext uri="{FF2B5EF4-FFF2-40B4-BE49-F238E27FC236}">
                <a16:creationId xmlns:a16="http://schemas.microsoft.com/office/drawing/2014/main" id="{ECE441EC-066C-D745-FBC4-DFCD51F2B035}"/>
              </a:ext>
              <a:ext uri="{C183D7F6-B498-43B3-948B-1728B52AA6E4}">
                <adec:decorative xmlns:adec="http://schemas.microsoft.com/office/drawing/2017/decorative" val="1"/>
              </a:ext>
            </a:extLst>
          </p:cNvPr>
          <p:cNvCxnSpPr/>
          <p:nvPr/>
        </p:nvCxnSpPr>
        <p:spPr>
          <a:xfrm>
            <a:off x="10401300" y="3969331"/>
            <a:ext cx="124690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97F88717-2AAA-3787-FE48-7F78E431E920}"/>
              </a:ext>
              <a:ext uri="{C183D7F6-B498-43B3-948B-1728B52AA6E4}">
                <adec:decorative xmlns:adec="http://schemas.microsoft.com/office/drawing/2017/decorative" val="1"/>
              </a:ext>
            </a:extLst>
          </p:cNvPr>
          <p:cNvCxnSpPr/>
          <p:nvPr/>
        </p:nvCxnSpPr>
        <p:spPr>
          <a:xfrm>
            <a:off x="10401300" y="5171210"/>
            <a:ext cx="124690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837E8D97-D08D-39B4-CC29-62BA58327B4C}"/>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5" name="Freeform 110">
              <a:hlinkClick r:id="rId6" action="ppaction://hlinksldjump" tooltip="Main Menu..."/>
              <a:hlinkHover r:id="" action="ppaction://noaction" highlightClick="1"/>
              <a:extLst>
                <a:ext uri="{FF2B5EF4-FFF2-40B4-BE49-F238E27FC236}">
                  <a16:creationId xmlns:a16="http://schemas.microsoft.com/office/drawing/2014/main" id="{9061E9ED-9AB3-A927-CADB-3BFC73CA2B54}"/>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6" name="Rectangle 5">
              <a:extLst>
                <a:ext uri="{FF2B5EF4-FFF2-40B4-BE49-F238E27FC236}">
                  <a16:creationId xmlns:a16="http://schemas.microsoft.com/office/drawing/2014/main" id="{A52D2CB8-B1A1-28B9-40B9-CF02187527D0}"/>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spTree>
    <p:extLst>
      <p:ext uri="{BB962C8B-B14F-4D97-AF65-F5344CB8AC3E}">
        <p14:creationId xmlns:p14="http://schemas.microsoft.com/office/powerpoint/2010/main" val="11192500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FEA3E2B1-D6A6-DD19-A8A4-BFDAEB45EA04}"/>
              </a:ext>
            </a:extLst>
          </p:cNvPr>
          <p:cNvSpPr>
            <a:spLocks noGrp="1"/>
          </p:cNvSpPr>
          <p:nvPr>
            <p:ph type="title"/>
          </p:nvPr>
        </p:nvSpPr>
        <p:spPr>
          <a:xfrm>
            <a:off x="335998" y="182467"/>
            <a:ext cx="3599415" cy="1324360"/>
          </a:xfrm>
        </p:spPr>
        <p:txBody>
          <a:bodyPr/>
          <a:lstStyle/>
          <a:p>
            <a:r>
              <a:rPr lang="en-GB"/>
              <a:t>How long after patients first contacted their GP practice did the appointment take place?</a:t>
            </a:r>
          </a:p>
        </p:txBody>
      </p:sp>
      <p:sp>
        <p:nvSpPr>
          <p:cNvPr id="4" name="Commentary">
            <a:extLst>
              <a:ext uri="{FF2B5EF4-FFF2-40B4-BE49-F238E27FC236}">
                <a16:creationId xmlns:a16="http://schemas.microsoft.com/office/drawing/2014/main" id="{423EDC38-9CF4-BA9C-E0A3-D773442DA44D}"/>
              </a:ext>
            </a:extLst>
          </p:cNvPr>
          <p:cNvSpPr>
            <a:spLocks noGrp="1"/>
          </p:cNvSpPr>
          <p:nvPr>
            <p:ph type="body" sz="quarter" idx="19"/>
          </p:nvPr>
        </p:nvSpPr>
        <p:spPr>
          <a:xfrm>
            <a:off x="333375" y="1718173"/>
            <a:ext cx="3598863" cy="4500000"/>
          </a:xfrm>
        </p:spPr>
        <p:txBody>
          <a:bodyPr/>
          <a:lstStyle/>
          <a:p>
            <a:r>
              <a:rPr lang="en-GB" dirty="0"/>
              <a:t>Just over a third (35.1%) had their last appointment on the same or next day after first contacting their GP practice, including 27.5% on the same day and 7.6% the next day. </a:t>
            </a:r>
          </a:p>
          <a:p>
            <a:r>
              <a:rPr lang="en-GB" dirty="0"/>
              <a:t>Just over one in five (21.8%) had the appointment a few days later, and slightly fewer (20.6%) said it was between a week and two weeks later.</a:t>
            </a:r>
          </a:p>
          <a:p>
            <a:r>
              <a:rPr lang="en-GB" dirty="0"/>
              <a:t>One in eight (12.6%) said their appointment was more than two weeks after first contacting their GP practice.</a:t>
            </a:r>
          </a:p>
          <a:p>
            <a:r>
              <a:rPr lang="en-GB" dirty="0"/>
              <a:t>These results are all very similar to the 2024 survey.</a:t>
            </a:r>
          </a:p>
        </p:txBody>
      </p:sp>
      <p:sp>
        <p:nvSpPr>
          <p:cNvPr id="7" name="Question Marker #2">
            <a:extLst>
              <a:ext uri="{FF2B5EF4-FFF2-40B4-BE49-F238E27FC236}">
                <a16:creationId xmlns:a16="http://schemas.microsoft.com/office/drawing/2014/main" id="{12CBB66E-0823-7E4F-CC0A-F5070C8837BD}"/>
              </a:ext>
              <a:ext uri="{C183D7F6-B498-43B3-948B-1728B52AA6E4}">
                <adec:decorative xmlns:adec="http://schemas.microsoft.com/office/drawing/2017/decorative" val="1"/>
              </a:ext>
            </a:extLst>
          </p:cNvPr>
          <p:cNvSpPr/>
          <p:nvPr/>
        </p:nvSpPr>
        <p:spPr>
          <a:xfrm>
            <a:off x="4485546" y="398930"/>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rgbClr val="231F20"/>
              </a:solidFill>
            </a:endParaRPr>
          </a:p>
        </p:txBody>
      </p:sp>
      <p:sp>
        <p:nvSpPr>
          <p:cNvPr id="8" name="Question Text #2">
            <a:extLst>
              <a:ext uri="{FF2B5EF4-FFF2-40B4-BE49-F238E27FC236}">
                <a16:creationId xmlns:a16="http://schemas.microsoft.com/office/drawing/2014/main" id="{02795E02-D951-9DD7-71B7-F6949F4D8DED}"/>
              </a:ext>
            </a:extLst>
          </p:cNvPr>
          <p:cNvSpPr txBox="1"/>
          <p:nvPr/>
        </p:nvSpPr>
        <p:spPr>
          <a:xfrm>
            <a:off x="4295775" y="308930"/>
            <a:ext cx="7559674" cy="540000"/>
          </a:xfrm>
          <a:prstGeom prst="rect">
            <a:avLst/>
          </a:prstGeom>
          <a:noFill/>
        </p:spPr>
        <p:txBody>
          <a:bodyPr wrap="square" lIns="360000" tIns="18000" rIns="0" bIns="0" rtlCol="0" anchor="ctr">
            <a:noAutofit/>
          </a:bodyPr>
          <a:lstStyle>
            <a:defPPr>
              <a:defRPr lang="fr-FR"/>
            </a:defPPr>
            <a:lvl1pPr>
              <a:lnSpc>
                <a:spcPct val="90000"/>
              </a:lnSpc>
              <a:defRPr sz="1200" b="1">
                <a:solidFill>
                  <a:srgbClr val="231F20"/>
                </a:solidFill>
              </a:defRPr>
            </a:lvl1pPr>
          </a:lstStyle>
          <a:p>
            <a:r>
              <a:rPr lang="en-GB"/>
              <a:t>Q20. How long after you first contacted your GP practice did the appointment take place?</a:t>
            </a:r>
            <a:endParaRPr lang="en-GB" b="0"/>
          </a:p>
        </p:txBody>
      </p:sp>
      <p:graphicFrame>
        <p:nvGraphicFramePr>
          <p:cNvPr id="11" name="Line Chart">
            <a:extLst>
              <a:ext uri="{FF2B5EF4-FFF2-40B4-BE49-F238E27FC236}">
                <a16:creationId xmlns:a16="http://schemas.microsoft.com/office/drawing/2014/main" id="{C6D687C1-0432-B289-907C-1C6E1637435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66930907"/>
              </p:ext>
            </p:extLst>
          </p:nvPr>
        </p:nvGraphicFramePr>
        <p:xfrm>
          <a:off x="4292598" y="929137"/>
          <a:ext cx="7559674" cy="5040000"/>
        </p:xfrm>
        <a:graphic>
          <a:graphicData uri="http://schemas.openxmlformats.org/drawingml/2006/chart">
            <c:chart xmlns:c="http://schemas.openxmlformats.org/drawingml/2006/chart" xmlns:r="http://schemas.openxmlformats.org/officeDocument/2006/relationships" r:id="rId3"/>
          </a:graphicData>
        </a:graphic>
      </p:graphicFrame>
      <p:sp>
        <p:nvSpPr>
          <p:cNvPr id="5" name="Base and Footnotes">
            <a:extLst>
              <a:ext uri="{FF2B5EF4-FFF2-40B4-BE49-F238E27FC236}">
                <a16:creationId xmlns:a16="http://schemas.microsoft.com/office/drawing/2014/main" id="{882AC0E1-A6DA-9A93-2142-10ED78CFB7DB}"/>
              </a:ext>
            </a:extLst>
          </p:cNvPr>
          <p:cNvSpPr>
            <a:spLocks noGrp="1"/>
          </p:cNvSpPr>
          <p:nvPr>
            <p:ph type="body" sz="quarter" idx="18"/>
          </p:nvPr>
        </p:nvSpPr>
        <p:spPr>
          <a:xfrm>
            <a:off x="4295774" y="6149263"/>
            <a:ext cx="7561263" cy="159462"/>
          </a:xfrm>
        </p:spPr>
        <p:txBody>
          <a:bodyPr/>
          <a:lstStyle/>
          <a:p>
            <a:r>
              <a:rPr lang="en-GB" i="0" dirty="0"/>
              <a:t>Base: </a:t>
            </a:r>
            <a:r>
              <a:rPr lang="en-GB" dirty="0"/>
              <a:t>a</a:t>
            </a:r>
            <a:r>
              <a:rPr lang="en-GB" i="0" dirty="0"/>
              <a:t>sked of patients who had an appointment since being registered with current GP practice: 2025 (679,970), 2024 (670,580).</a:t>
            </a:r>
          </a:p>
        </p:txBody>
      </p:sp>
      <p:sp>
        <p:nvSpPr>
          <p:cNvPr id="3" name="Slide Number">
            <a:extLst>
              <a:ext uri="{FF2B5EF4-FFF2-40B4-BE49-F238E27FC236}">
                <a16:creationId xmlns:a16="http://schemas.microsoft.com/office/drawing/2014/main" id="{2ADF413E-BCE3-9AFA-BA1A-3EA83634FA85}"/>
              </a:ext>
              <a:ext uri="{C183D7F6-B498-43B3-948B-1728B52AA6E4}">
                <adec:decorative xmlns:adec="http://schemas.microsoft.com/office/drawing/2017/decorative" val="1"/>
              </a:ext>
            </a:extLst>
          </p:cNvPr>
          <p:cNvSpPr>
            <a:spLocks noGrp="1"/>
          </p:cNvSpPr>
          <p:nvPr>
            <p:ph type="sldNum" sz="quarter" idx="4"/>
          </p:nvPr>
        </p:nvSpPr>
        <p:spPr/>
        <p:txBody>
          <a:bodyPr/>
          <a:lstStyle/>
          <a:p>
            <a:fld id="{D61AABEC-672F-4B68-B914-690DA978312C}" type="slidenum">
              <a:rPr lang="en-GB" smtClean="0"/>
              <a:pPr/>
              <a:t>40</a:t>
            </a:fld>
            <a:endParaRPr lang="en-GB"/>
          </a:p>
        </p:txBody>
      </p:sp>
      <p:grpSp>
        <p:nvGrpSpPr>
          <p:cNvPr id="9" name="Group 8">
            <a:extLst>
              <a:ext uri="{FF2B5EF4-FFF2-40B4-BE49-F238E27FC236}">
                <a16:creationId xmlns:a16="http://schemas.microsoft.com/office/drawing/2014/main" id="{AEB28856-4BBD-3977-6CFB-E301715EDBF2}"/>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10" name="Freeform 110">
              <a:hlinkClick r:id="rId4" action="ppaction://hlinksldjump" tooltip="Main Menu..."/>
              <a:hlinkHover r:id="" action="ppaction://noaction" highlightClick="1"/>
              <a:extLst>
                <a:ext uri="{FF2B5EF4-FFF2-40B4-BE49-F238E27FC236}">
                  <a16:creationId xmlns:a16="http://schemas.microsoft.com/office/drawing/2014/main" id="{C3B0DC64-6645-8DA1-A3CA-468FED1E4B5F}"/>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15" name="Rectangle 14">
              <a:extLst>
                <a:ext uri="{FF2B5EF4-FFF2-40B4-BE49-F238E27FC236}">
                  <a16:creationId xmlns:a16="http://schemas.microsoft.com/office/drawing/2014/main" id="{F2D806A1-5CF2-7B12-222C-10A2603DCE6E}"/>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spTree>
    <p:extLst>
      <p:ext uri="{BB962C8B-B14F-4D97-AF65-F5344CB8AC3E}">
        <p14:creationId xmlns:p14="http://schemas.microsoft.com/office/powerpoint/2010/main" val="12037889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FEA3E2B1-D6A6-DD19-A8A4-BFDAEB45EA04}"/>
              </a:ext>
            </a:extLst>
          </p:cNvPr>
          <p:cNvSpPr>
            <a:spLocks noGrp="1"/>
          </p:cNvSpPr>
          <p:nvPr>
            <p:ph type="title"/>
          </p:nvPr>
        </p:nvSpPr>
        <p:spPr>
          <a:xfrm>
            <a:off x="335998" y="182467"/>
            <a:ext cx="3599415" cy="1075061"/>
          </a:xfrm>
        </p:spPr>
        <p:txBody>
          <a:bodyPr/>
          <a:lstStyle/>
          <a:p>
            <a:r>
              <a:rPr lang="en-GB"/>
              <a:t>How did patients feel about how long they waited for an appointment?</a:t>
            </a:r>
          </a:p>
        </p:txBody>
      </p:sp>
      <p:sp>
        <p:nvSpPr>
          <p:cNvPr id="4" name="Commentary">
            <a:extLst>
              <a:ext uri="{FF2B5EF4-FFF2-40B4-BE49-F238E27FC236}">
                <a16:creationId xmlns:a16="http://schemas.microsoft.com/office/drawing/2014/main" id="{423EDC38-9CF4-BA9C-E0A3-D773442DA44D}"/>
              </a:ext>
            </a:extLst>
          </p:cNvPr>
          <p:cNvSpPr>
            <a:spLocks noGrp="1"/>
          </p:cNvSpPr>
          <p:nvPr>
            <p:ph type="body" sz="quarter" idx="19"/>
          </p:nvPr>
        </p:nvSpPr>
        <p:spPr>
          <a:xfrm>
            <a:off x="333375" y="1528031"/>
            <a:ext cx="3598863" cy="4500000"/>
          </a:xfrm>
        </p:spPr>
        <p:txBody>
          <a:bodyPr/>
          <a:lstStyle/>
          <a:p>
            <a:r>
              <a:rPr lang="en-GB"/>
              <a:t>Over two thirds (67.2%) said the length of time they waited for their appointment was about right.</a:t>
            </a:r>
          </a:p>
          <a:p>
            <a:r>
              <a:rPr lang="en-GB"/>
              <a:t>Around one third (32.8%) said it took too long to get the appointment.</a:t>
            </a:r>
          </a:p>
          <a:p>
            <a:r>
              <a:rPr lang="en-GB"/>
              <a:t>Compared with the 2024 survey, a slightly higher proportion said that they waited about the right amount of time and fewer said it took too long. </a:t>
            </a:r>
          </a:p>
        </p:txBody>
      </p:sp>
      <p:sp>
        <p:nvSpPr>
          <p:cNvPr id="7" name="Question Marker #2">
            <a:extLst>
              <a:ext uri="{FF2B5EF4-FFF2-40B4-BE49-F238E27FC236}">
                <a16:creationId xmlns:a16="http://schemas.microsoft.com/office/drawing/2014/main" id="{12CBB66E-0823-7E4F-CC0A-F5070C8837BD}"/>
              </a:ext>
              <a:ext uri="{C183D7F6-B498-43B3-948B-1728B52AA6E4}">
                <adec:decorative xmlns:adec="http://schemas.microsoft.com/office/drawing/2017/decorative" val="1"/>
              </a:ext>
            </a:extLst>
          </p:cNvPr>
          <p:cNvSpPr/>
          <p:nvPr/>
        </p:nvSpPr>
        <p:spPr>
          <a:xfrm>
            <a:off x="4485546" y="398930"/>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rgbClr val="231F20"/>
              </a:solidFill>
            </a:endParaRPr>
          </a:p>
        </p:txBody>
      </p:sp>
      <p:sp>
        <p:nvSpPr>
          <p:cNvPr id="8" name="Question Text #2">
            <a:extLst>
              <a:ext uri="{FF2B5EF4-FFF2-40B4-BE49-F238E27FC236}">
                <a16:creationId xmlns:a16="http://schemas.microsoft.com/office/drawing/2014/main" id="{02795E02-D951-9DD7-71B7-F6949F4D8DED}"/>
              </a:ext>
            </a:extLst>
          </p:cNvPr>
          <p:cNvSpPr txBox="1"/>
          <p:nvPr/>
        </p:nvSpPr>
        <p:spPr>
          <a:xfrm>
            <a:off x="4295775" y="308930"/>
            <a:ext cx="7559674" cy="540000"/>
          </a:xfrm>
          <a:prstGeom prst="rect">
            <a:avLst/>
          </a:prstGeom>
          <a:noFill/>
        </p:spPr>
        <p:txBody>
          <a:bodyPr wrap="square" lIns="360000" tIns="18000" rIns="0" bIns="0" rtlCol="0" anchor="ctr">
            <a:noAutofit/>
          </a:bodyPr>
          <a:lstStyle>
            <a:defPPr>
              <a:defRPr lang="fr-FR"/>
            </a:defPPr>
            <a:lvl1pPr>
              <a:lnSpc>
                <a:spcPct val="90000"/>
              </a:lnSpc>
              <a:defRPr sz="1200" b="1">
                <a:solidFill>
                  <a:srgbClr val="231F20"/>
                </a:solidFill>
              </a:defRPr>
            </a:lvl1pPr>
          </a:lstStyle>
          <a:p>
            <a:r>
              <a:rPr lang="en-GB"/>
              <a:t>Q21. How do you feel about how long you waited for your appointment?</a:t>
            </a:r>
            <a:endParaRPr lang="en-GB" b="0"/>
          </a:p>
        </p:txBody>
      </p:sp>
      <p:graphicFrame>
        <p:nvGraphicFramePr>
          <p:cNvPr id="11" name="Line Chart">
            <a:extLst>
              <a:ext uri="{FF2B5EF4-FFF2-40B4-BE49-F238E27FC236}">
                <a16:creationId xmlns:a16="http://schemas.microsoft.com/office/drawing/2014/main" id="{C6D687C1-0432-B289-907C-1C6E1637435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06273472"/>
              </p:ext>
            </p:extLst>
          </p:nvPr>
        </p:nvGraphicFramePr>
        <p:xfrm>
          <a:off x="4196345" y="1638000"/>
          <a:ext cx="7559674" cy="5040000"/>
        </p:xfrm>
        <a:graphic>
          <a:graphicData uri="http://schemas.openxmlformats.org/drawingml/2006/chart">
            <c:chart xmlns:c="http://schemas.openxmlformats.org/drawingml/2006/chart" xmlns:r="http://schemas.openxmlformats.org/officeDocument/2006/relationships" r:id="rId3"/>
          </a:graphicData>
        </a:graphic>
      </p:graphicFrame>
      <p:sp>
        <p:nvSpPr>
          <p:cNvPr id="5" name="Base and Footnotes">
            <a:extLst>
              <a:ext uri="{FF2B5EF4-FFF2-40B4-BE49-F238E27FC236}">
                <a16:creationId xmlns:a16="http://schemas.microsoft.com/office/drawing/2014/main" id="{882AC0E1-A6DA-9A93-2142-10ED78CFB7DB}"/>
              </a:ext>
            </a:extLst>
          </p:cNvPr>
          <p:cNvSpPr>
            <a:spLocks noGrp="1"/>
          </p:cNvSpPr>
          <p:nvPr>
            <p:ph type="body" sz="quarter" idx="18"/>
          </p:nvPr>
        </p:nvSpPr>
        <p:spPr>
          <a:xfrm>
            <a:off x="4295774" y="6026152"/>
            <a:ext cx="7561263" cy="282573"/>
          </a:xfrm>
        </p:spPr>
        <p:txBody>
          <a:bodyPr/>
          <a:lstStyle/>
          <a:p>
            <a:r>
              <a:rPr lang="en-GB" i="0" dirty="0"/>
              <a:t>Base: a</a:t>
            </a:r>
            <a:r>
              <a:rPr lang="en-GB" dirty="0"/>
              <a:t>sked of patients who had an appointment since being registered with current GP practice, excluding those who said  'I don't know'</a:t>
            </a:r>
            <a:r>
              <a:rPr lang="en-GB" i="0" dirty="0"/>
              <a:t>: 2025 (620,168), 2024 (610,869).</a:t>
            </a:r>
          </a:p>
        </p:txBody>
      </p:sp>
      <p:sp>
        <p:nvSpPr>
          <p:cNvPr id="3" name="Slide Number">
            <a:extLst>
              <a:ext uri="{FF2B5EF4-FFF2-40B4-BE49-F238E27FC236}">
                <a16:creationId xmlns:a16="http://schemas.microsoft.com/office/drawing/2014/main" id="{2ADF413E-BCE3-9AFA-BA1A-3EA83634FA85}"/>
              </a:ext>
              <a:ext uri="{C183D7F6-B498-43B3-948B-1728B52AA6E4}">
                <adec:decorative xmlns:adec="http://schemas.microsoft.com/office/drawing/2017/decorative" val="1"/>
              </a:ext>
            </a:extLst>
          </p:cNvPr>
          <p:cNvSpPr>
            <a:spLocks noGrp="1"/>
          </p:cNvSpPr>
          <p:nvPr>
            <p:ph type="sldNum" sz="quarter" idx="4"/>
          </p:nvPr>
        </p:nvSpPr>
        <p:spPr/>
        <p:txBody>
          <a:bodyPr/>
          <a:lstStyle/>
          <a:p>
            <a:fld id="{D61AABEC-672F-4B68-B914-690DA978312C}" type="slidenum">
              <a:rPr lang="en-GB" smtClean="0"/>
              <a:pPr/>
              <a:t>41</a:t>
            </a:fld>
            <a:endParaRPr lang="en-GB"/>
          </a:p>
        </p:txBody>
      </p:sp>
      <p:grpSp>
        <p:nvGrpSpPr>
          <p:cNvPr id="6" name="Group 5">
            <a:extLst>
              <a:ext uri="{FF2B5EF4-FFF2-40B4-BE49-F238E27FC236}">
                <a16:creationId xmlns:a16="http://schemas.microsoft.com/office/drawing/2014/main" id="{62B192BD-3593-C754-DF50-354269D59B3E}"/>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9" name="Freeform 110">
              <a:hlinkClick r:id="rId4" action="ppaction://hlinksldjump" tooltip="Main Menu..."/>
              <a:hlinkHover r:id="" action="ppaction://noaction" highlightClick="1"/>
              <a:extLst>
                <a:ext uri="{FF2B5EF4-FFF2-40B4-BE49-F238E27FC236}">
                  <a16:creationId xmlns:a16="http://schemas.microsoft.com/office/drawing/2014/main" id="{3746D13A-DCD0-9717-00E6-41D2FE5316BE}"/>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10" name="Rectangle 9">
              <a:extLst>
                <a:ext uri="{FF2B5EF4-FFF2-40B4-BE49-F238E27FC236}">
                  <a16:creationId xmlns:a16="http://schemas.microsoft.com/office/drawing/2014/main" id="{E7365AD4-82EE-4BED-6144-FBFEBF211104}"/>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spTree>
    <p:extLst>
      <p:ext uri="{BB962C8B-B14F-4D97-AF65-F5344CB8AC3E}">
        <p14:creationId xmlns:p14="http://schemas.microsoft.com/office/powerpoint/2010/main" val="19582317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FEA3E2B1-D6A6-DD19-A8A4-BFDAEB45EA04}"/>
              </a:ext>
            </a:extLst>
          </p:cNvPr>
          <p:cNvSpPr>
            <a:spLocks noGrp="1"/>
          </p:cNvSpPr>
          <p:nvPr>
            <p:ph type="title"/>
          </p:nvPr>
        </p:nvSpPr>
        <p:spPr>
          <a:xfrm>
            <a:off x="335998" y="182467"/>
            <a:ext cx="3599415" cy="825762"/>
          </a:xfrm>
        </p:spPr>
        <p:txBody>
          <a:bodyPr/>
          <a:lstStyle/>
          <a:p>
            <a:r>
              <a:rPr lang="en-GB"/>
              <a:t>How did the last appointment take place?</a:t>
            </a:r>
          </a:p>
        </p:txBody>
      </p:sp>
      <p:sp>
        <p:nvSpPr>
          <p:cNvPr id="4" name="Commentary">
            <a:extLst>
              <a:ext uri="{FF2B5EF4-FFF2-40B4-BE49-F238E27FC236}">
                <a16:creationId xmlns:a16="http://schemas.microsoft.com/office/drawing/2014/main" id="{423EDC38-9CF4-BA9C-E0A3-D773442DA44D}"/>
              </a:ext>
            </a:extLst>
          </p:cNvPr>
          <p:cNvSpPr>
            <a:spLocks noGrp="1"/>
          </p:cNvSpPr>
          <p:nvPr>
            <p:ph type="body" sz="quarter" idx="19"/>
          </p:nvPr>
        </p:nvSpPr>
        <p:spPr>
          <a:xfrm>
            <a:off x="333375" y="1279001"/>
            <a:ext cx="3598863" cy="4500000"/>
          </a:xfrm>
        </p:spPr>
        <p:txBody>
          <a:bodyPr/>
          <a:lstStyle/>
          <a:p>
            <a:r>
              <a:rPr lang="en-GB" dirty="0"/>
              <a:t>For their last appointment, just over two thirds (67.0%) said they saw someone at their GP practice and one in four (25.2%) spoke to someone over the phone. </a:t>
            </a:r>
          </a:p>
          <a:p>
            <a:r>
              <a:rPr lang="en-GB" dirty="0"/>
              <a:t>Fewer patients saw someone at another general practice location (4.9%), at their home (0.4%) or over a video call (0.3%). </a:t>
            </a:r>
          </a:p>
          <a:p>
            <a:r>
              <a:rPr lang="en-GB" dirty="0"/>
              <a:t>Small proportions had the appointment by text message (1.2%) or online message (1.1%).</a:t>
            </a:r>
          </a:p>
          <a:p>
            <a:r>
              <a:rPr lang="en-GB" dirty="0"/>
              <a:t>Compared with 2024, a higher proportion saw someone at their GP practice (+3.0 percentage points) and a lower proportion said their last appointment was over the phone (-3.7 percentage points).</a:t>
            </a:r>
          </a:p>
        </p:txBody>
      </p:sp>
      <p:sp>
        <p:nvSpPr>
          <p:cNvPr id="7" name="Question Marker #2">
            <a:extLst>
              <a:ext uri="{FF2B5EF4-FFF2-40B4-BE49-F238E27FC236}">
                <a16:creationId xmlns:a16="http://schemas.microsoft.com/office/drawing/2014/main" id="{12CBB66E-0823-7E4F-CC0A-F5070C8837BD}"/>
              </a:ext>
              <a:ext uri="{C183D7F6-B498-43B3-948B-1728B52AA6E4}">
                <adec:decorative xmlns:adec="http://schemas.microsoft.com/office/drawing/2017/decorative" val="1"/>
              </a:ext>
            </a:extLst>
          </p:cNvPr>
          <p:cNvSpPr/>
          <p:nvPr/>
        </p:nvSpPr>
        <p:spPr>
          <a:xfrm>
            <a:off x="4485546" y="398930"/>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rgbClr val="231F20"/>
              </a:solidFill>
            </a:endParaRPr>
          </a:p>
        </p:txBody>
      </p:sp>
      <p:sp>
        <p:nvSpPr>
          <p:cNvPr id="6" name="Base and Footnotes (Doughnut)">
            <a:extLst>
              <a:ext uri="{FF2B5EF4-FFF2-40B4-BE49-F238E27FC236}">
                <a16:creationId xmlns:a16="http://schemas.microsoft.com/office/drawing/2014/main" id="{DC3DC592-A276-291F-50A5-A8610645323B}"/>
              </a:ext>
            </a:extLst>
          </p:cNvPr>
          <p:cNvSpPr txBox="1">
            <a:spLocks/>
          </p:cNvSpPr>
          <p:nvPr/>
        </p:nvSpPr>
        <p:spPr>
          <a:xfrm>
            <a:off x="336550" y="6026152"/>
            <a:ext cx="3595687" cy="282573"/>
          </a:xfrm>
          <a:prstGeom prst="rect">
            <a:avLst/>
          </a:prstGeom>
        </p:spPr>
        <p:txBody>
          <a:bodyPr vert="horz" wrap="square" lIns="180000" tIns="0" rIns="180000" bIns="36000" rtlCol="0" anchor="b">
            <a:spAutoFit/>
          </a:bodyPr>
          <a:lstStyle>
            <a:lvl1pPr marL="0" indent="0" algn="l" defTabSz="914400" rtl="0" eaLnBrk="1" latinLnBrk="0" hangingPunct="1">
              <a:lnSpc>
                <a:spcPct val="100000"/>
              </a:lnSpc>
              <a:spcBef>
                <a:spcPts val="0"/>
              </a:spcBef>
              <a:spcAft>
                <a:spcPts val="600"/>
              </a:spcAft>
              <a:buSzPct val="50000"/>
              <a:buFont typeface="HelveticaNeueLT Std Lt Cn" panose="020B0406020202030204" pitchFamily="34" charset="0"/>
              <a:buNone/>
              <a:defRPr lang="en-GB" sz="800" b="0" i="1" kern="1200" dirty="0">
                <a:solidFill>
                  <a:srgbClr val="231F20"/>
                </a:solidFill>
                <a:latin typeface="+mn-lt"/>
                <a:ea typeface="+mn-ea"/>
                <a:cs typeface="+mn-cs"/>
              </a:defRPr>
            </a:lvl1pPr>
            <a:lvl2pPr marL="180975" indent="-180975" algn="l" defTabSz="914400" rtl="0" eaLnBrk="1" latinLnBrk="0" hangingPunct="1">
              <a:lnSpc>
                <a:spcPct val="100000"/>
              </a:lnSpc>
              <a:spcBef>
                <a:spcPts val="0"/>
              </a:spcBef>
              <a:spcAft>
                <a:spcPts val="600"/>
              </a:spcAft>
              <a:buSzPct val="80000"/>
              <a:buFont typeface="Segoe UI" panose="020B0502040204020203" pitchFamily="34" charset="0"/>
              <a:buChar char="●"/>
              <a:defRPr sz="1200" kern="1200">
                <a:solidFill>
                  <a:srgbClr val="231F20"/>
                </a:solidFill>
                <a:latin typeface="+mn-lt"/>
                <a:ea typeface="+mn-ea"/>
                <a:cs typeface="+mn-cs"/>
              </a:defRPr>
            </a:lvl2pPr>
            <a:lvl3pPr marL="360363" indent="-179388" algn="l" defTabSz="914400" rtl="0" eaLnBrk="1" latinLnBrk="0" hangingPunct="1">
              <a:lnSpc>
                <a:spcPct val="100000"/>
              </a:lnSpc>
              <a:spcBef>
                <a:spcPts val="0"/>
              </a:spcBef>
              <a:spcAft>
                <a:spcPts val="600"/>
              </a:spcAft>
              <a:buFont typeface="Arial" panose="020B0604020202020204" pitchFamily="34" charset="0"/>
              <a:buChar char="‒"/>
              <a:defRPr sz="1200" kern="1200">
                <a:solidFill>
                  <a:srgbClr val="231F20"/>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kumimoji="0" lang="en-GB" sz="800" b="0" i="0" u="none" strike="noStrike" kern="1200" cap="none" spc="0" normalizeH="0" baseline="30000" noProof="0">
                <a:ln>
                  <a:noFill/>
                </a:ln>
                <a:solidFill>
                  <a:schemeClr val="bg1"/>
                </a:solidFill>
                <a:effectLst/>
                <a:uLnTx/>
                <a:uFillTx/>
                <a:latin typeface="Segoe UI"/>
                <a:ea typeface="+mn-ea"/>
                <a:cs typeface="+mn-cs"/>
              </a:rPr>
              <a:t>1</a:t>
            </a:r>
            <a:r>
              <a:rPr lang="en-GB" i="0">
                <a:solidFill>
                  <a:schemeClr val="bg1"/>
                </a:solidFill>
              </a:rPr>
              <a:t>Note that this appointment could have occurred at any time since being registered at their GP.</a:t>
            </a:r>
          </a:p>
        </p:txBody>
      </p:sp>
      <p:sp>
        <p:nvSpPr>
          <p:cNvPr id="8" name="Question Text #2">
            <a:extLst>
              <a:ext uri="{FF2B5EF4-FFF2-40B4-BE49-F238E27FC236}">
                <a16:creationId xmlns:a16="http://schemas.microsoft.com/office/drawing/2014/main" id="{02795E02-D951-9DD7-71B7-F6949F4D8DED}"/>
              </a:ext>
            </a:extLst>
          </p:cNvPr>
          <p:cNvSpPr txBox="1"/>
          <p:nvPr/>
        </p:nvSpPr>
        <p:spPr>
          <a:xfrm>
            <a:off x="4295775" y="308930"/>
            <a:ext cx="7559674" cy="540000"/>
          </a:xfrm>
          <a:prstGeom prst="rect">
            <a:avLst/>
          </a:prstGeom>
          <a:noFill/>
        </p:spPr>
        <p:txBody>
          <a:bodyPr wrap="square" lIns="360000" tIns="18000" rIns="0" bIns="0" rtlCol="0" anchor="ctr">
            <a:noAutofit/>
          </a:bodyPr>
          <a:lstStyle>
            <a:defPPr>
              <a:defRPr lang="fr-FR"/>
            </a:defPPr>
            <a:lvl1pPr>
              <a:lnSpc>
                <a:spcPct val="90000"/>
              </a:lnSpc>
              <a:defRPr sz="1200" b="1">
                <a:solidFill>
                  <a:srgbClr val="231F20"/>
                </a:solidFill>
              </a:defRPr>
            </a:lvl1pPr>
          </a:lstStyle>
          <a:p>
            <a:r>
              <a:rPr lang="en-GB"/>
              <a:t>Q22. How did the appointment take place?</a:t>
            </a:r>
            <a:endParaRPr lang="en-GB" b="0"/>
          </a:p>
        </p:txBody>
      </p:sp>
      <p:graphicFrame>
        <p:nvGraphicFramePr>
          <p:cNvPr id="11" name="Line Chart">
            <a:extLst>
              <a:ext uri="{FF2B5EF4-FFF2-40B4-BE49-F238E27FC236}">
                <a16:creationId xmlns:a16="http://schemas.microsoft.com/office/drawing/2014/main" id="{C6D687C1-0432-B289-907C-1C6E1637435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55015379"/>
              </p:ext>
            </p:extLst>
          </p:nvPr>
        </p:nvGraphicFramePr>
        <p:xfrm>
          <a:off x="4292598" y="929137"/>
          <a:ext cx="7559674" cy="5040000"/>
        </p:xfrm>
        <a:graphic>
          <a:graphicData uri="http://schemas.openxmlformats.org/drawingml/2006/chart">
            <c:chart xmlns:c="http://schemas.openxmlformats.org/drawingml/2006/chart" xmlns:r="http://schemas.openxmlformats.org/officeDocument/2006/relationships" r:id="rId3"/>
          </a:graphicData>
        </a:graphic>
      </p:graphicFrame>
      <p:sp>
        <p:nvSpPr>
          <p:cNvPr id="5" name="Base and Footnotes">
            <a:extLst>
              <a:ext uri="{FF2B5EF4-FFF2-40B4-BE49-F238E27FC236}">
                <a16:creationId xmlns:a16="http://schemas.microsoft.com/office/drawing/2014/main" id="{882AC0E1-A6DA-9A93-2142-10ED78CFB7DB}"/>
              </a:ext>
            </a:extLst>
          </p:cNvPr>
          <p:cNvSpPr>
            <a:spLocks noGrp="1"/>
          </p:cNvSpPr>
          <p:nvPr>
            <p:ph type="body" sz="quarter" idx="18"/>
          </p:nvPr>
        </p:nvSpPr>
        <p:spPr>
          <a:xfrm>
            <a:off x="4295774" y="6149263"/>
            <a:ext cx="7561263" cy="159462"/>
          </a:xfrm>
        </p:spPr>
        <p:txBody>
          <a:bodyPr/>
          <a:lstStyle/>
          <a:p>
            <a:r>
              <a:rPr lang="en-GB" i="0" dirty="0"/>
              <a:t>Base: </a:t>
            </a:r>
            <a:r>
              <a:rPr lang="en-GB" dirty="0"/>
              <a:t>a</a:t>
            </a:r>
            <a:r>
              <a:rPr lang="en-GB" i="0" dirty="0"/>
              <a:t>sked of patients who had an appointment since being registered with current GP practice: 2025 (677,815), 2024 (666,169).</a:t>
            </a:r>
          </a:p>
        </p:txBody>
      </p:sp>
      <p:sp>
        <p:nvSpPr>
          <p:cNvPr id="3" name="Slide Number">
            <a:extLst>
              <a:ext uri="{FF2B5EF4-FFF2-40B4-BE49-F238E27FC236}">
                <a16:creationId xmlns:a16="http://schemas.microsoft.com/office/drawing/2014/main" id="{2ADF413E-BCE3-9AFA-BA1A-3EA83634FA85}"/>
              </a:ext>
              <a:ext uri="{C183D7F6-B498-43B3-948B-1728B52AA6E4}">
                <adec:decorative xmlns:adec="http://schemas.microsoft.com/office/drawing/2017/decorative" val="1"/>
              </a:ext>
            </a:extLst>
          </p:cNvPr>
          <p:cNvSpPr>
            <a:spLocks noGrp="1"/>
          </p:cNvSpPr>
          <p:nvPr>
            <p:ph type="sldNum" sz="quarter" idx="4"/>
          </p:nvPr>
        </p:nvSpPr>
        <p:spPr/>
        <p:txBody>
          <a:bodyPr/>
          <a:lstStyle/>
          <a:p>
            <a:fld id="{D61AABEC-672F-4B68-B914-690DA978312C}" type="slidenum">
              <a:rPr lang="en-GB" smtClean="0"/>
              <a:pPr/>
              <a:t>42</a:t>
            </a:fld>
            <a:endParaRPr lang="en-GB"/>
          </a:p>
        </p:txBody>
      </p:sp>
      <p:grpSp>
        <p:nvGrpSpPr>
          <p:cNvPr id="9" name="Group 8">
            <a:extLst>
              <a:ext uri="{FF2B5EF4-FFF2-40B4-BE49-F238E27FC236}">
                <a16:creationId xmlns:a16="http://schemas.microsoft.com/office/drawing/2014/main" id="{7A731446-F620-11DD-410B-9ED2767FF3C8}"/>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10" name="Freeform 110">
              <a:hlinkClick r:id="rId4" action="ppaction://hlinksldjump" tooltip="Main Menu..."/>
              <a:hlinkHover r:id="" action="ppaction://noaction" highlightClick="1"/>
              <a:extLst>
                <a:ext uri="{FF2B5EF4-FFF2-40B4-BE49-F238E27FC236}">
                  <a16:creationId xmlns:a16="http://schemas.microsoft.com/office/drawing/2014/main" id="{94ACC669-B9DA-7813-D931-7A07C678BCF0}"/>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12" name="Rectangle 11">
              <a:extLst>
                <a:ext uri="{FF2B5EF4-FFF2-40B4-BE49-F238E27FC236}">
                  <a16:creationId xmlns:a16="http://schemas.microsoft.com/office/drawing/2014/main" id="{E569F125-777D-B490-2A36-A67AFFAAE82E}"/>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spTree>
    <p:extLst>
      <p:ext uri="{BB962C8B-B14F-4D97-AF65-F5344CB8AC3E}">
        <p14:creationId xmlns:p14="http://schemas.microsoft.com/office/powerpoint/2010/main" val="27976871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FEA3E2B1-D6A6-DD19-A8A4-BFDAEB45EA04}"/>
              </a:ext>
            </a:extLst>
          </p:cNvPr>
          <p:cNvSpPr>
            <a:spLocks noGrp="1"/>
          </p:cNvSpPr>
          <p:nvPr>
            <p:ph type="title"/>
          </p:nvPr>
        </p:nvSpPr>
        <p:spPr>
          <a:xfrm>
            <a:off x="335998" y="182467"/>
            <a:ext cx="3599415" cy="1075061"/>
          </a:xfrm>
        </p:spPr>
        <p:txBody>
          <a:bodyPr/>
          <a:lstStyle/>
          <a:p>
            <a:r>
              <a:rPr lang="en-GB"/>
              <a:t>Who did patients have their </a:t>
            </a:r>
            <a:br>
              <a:rPr lang="en-GB"/>
            </a:br>
            <a:r>
              <a:rPr lang="en-GB"/>
              <a:t>last general practice </a:t>
            </a:r>
            <a:br>
              <a:rPr lang="en-GB"/>
            </a:br>
            <a:r>
              <a:rPr lang="en-GB"/>
              <a:t>appointment with?</a:t>
            </a:r>
          </a:p>
        </p:txBody>
      </p:sp>
      <p:sp>
        <p:nvSpPr>
          <p:cNvPr id="4" name="Commentary">
            <a:extLst>
              <a:ext uri="{FF2B5EF4-FFF2-40B4-BE49-F238E27FC236}">
                <a16:creationId xmlns:a16="http://schemas.microsoft.com/office/drawing/2014/main" id="{423EDC38-9CF4-BA9C-E0A3-D773442DA44D}"/>
              </a:ext>
            </a:extLst>
          </p:cNvPr>
          <p:cNvSpPr>
            <a:spLocks noGrp="1"/>
          </p:cNvSpPr>
          <p:nvPr>
            <p:ph type="body" sz="quarter" idx="19"/>
          </p:nvPr>
        </p:nvSpPr>
        <p:spPr>
          <a:xfrm>
            <a:off x="333375" y="1527134"/>
            <a:ext cx="3598863" cy="4500000"/>
          </a:xfrm>
        </p:spPr>
        <p:txBody>
          <a:bodyPr/>
          <a:lstStyle/>
          <a:p>
            <a:r>
              <a:rPr lang="en-GB" dirty="0"/>
              <a:t>Over three in five (63.5%) said their last appointment was with a GP, and over one in five (22.2%) said it was with a nurse. </a:t>
            </a:r>
          </a:p>
          <a:p>
            <a:r>
              <a:rPr lang="en-GB" dirty="0"/>
              <a:t>Seven percent (6.9%) said they had their last appointment with another healthcare professional. Smaller proportions of patients said their last appointment was with a general practice pharmacist (1.7%) or a mental health professional (0.7%).</a:t>
            </a:r>
          </a:p>
          <a:p>
            <a:r>
              <a:rPr lang="en-GB" dirty="0"/>
              <a:t>In addition, 5.1% said they did not know who they saw at their last appointment.</a:t>
            </a:r>
          </a:p>
          <a:p>
            <a:r>
              <a:rPr lang="en-GB" dirty="0"/>
              <a:t>Compared with 2024, there has been a slight decrease in the proportion who said their last appointment was with a GP (-1.3 percentage points). </a:t>
            </a:r>
          </a:p>
        </p:txBody>
      </p:sp>
      <p:sp>
        <p:nvSpPr>
          <p:cNvPr id="7" name="Question Marker #2">
            <a:extLst>
              <a:ext uri="{FF2B5EF4-FFF2-40B4-BE49-F238E27FC236}">
                <a16:creationId xmlns:a16="http://schemas.microsoft.com/office/drawing/2014/main" id="{12CBB66E-0823-7E4F-CC0A-F5070C8837BD}"/>
              </a:ext>
              <a:ext uri="{C183D7F6-B498-43B3-948B-1728B52AA6E4}">
                <adec:decorative xmlns:adec="http://schemas.microsoft.com/office/drawing/2017/decorative" val="1"/>
              </a:ext>
            </a:extLst>
          </p:cNvPr>
          <p:cNvSpPr/>
          <p:nvPr/>
        </p:nvSpPr>
        <p:spPr>
          <a:xfrm>
            <a:off x="4485546" y="398930"/>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rgbClr val="231F20"/>
              </a:solidFill>
            </a:endParaRPr>
          </a:p>
        </p:txBody>
      </p:sp>
      <p:sp>
        <p:nvSpPr>
          <p:cNvPr id="8" name="Question Text #2">
            <a:extLst>
              <a:ext uri="{FF2B5EF4-FFF2-40B4-BE49-F238E27FC236}">
                <a16:creationId xmlns:a16="http://schemas.microsoft.com/office/drawing/2014/main" id="{02795E02-D951-9DD7-71B7-F6949F4D8DED}"/>
              </a:ext>
            </a:extLst>
          </p:cNvPr>
          <p:cNvSpPr txBox="1"/>
          <p:nvPr/>
        </p:nvSpPr>
        <p:spPr>
          <a:xfrm>
            <a:off x="4295775" y="308930"/>
            <a:ext cx="7559674" cy="540000"/>
          </a:xfrm>
          <a:prstGeom prst="rect">
            <a:avLst/>
          </a:prstGeom>
          <a:noFill/>
        </p:spPr>
        <p:txBody>
          <a:bodyPr wrap="square" lIns="360000" tIns="18000" rIns="0" bIns="0" rtlCol="0" anchor="ctr">
            <a:noAutofit/>
          </a:bodyPr>
          <a:lstStyle>
            <a:defPPr>
              <a:defRPr lang="fr-FR"/>
            </a:defPPr>
            <a:lvl1pPr>
              <a:lnSpc>
                <a:spcPct val="90000"/>
              </a:lnSpc>
              <a:defRPr sz="1200" b="1">
                <a:solidFill>
                  <a:srgbClr val="231F20"/>
                </a:solidFill>
              </a:defRPr>
            </a:lvl1pPr>
          </a:lstStyle>
          <a:p>
            <a:r>
              <a:rPr lang="en-GB"/>
              <a:t>Q23. Who did you have the appointment with?</a:t>
            </a:r>
            <a:endParaRPr lang="en-GB" b="0"/>
          </a:p>
        </p:txBody>
      </p:sp>
      <p:graphicFrame>
        <p:nvGraphicFramePr>
          <p:cNvPr id="11" name="Line Chart">
            <a:extLst>
              <a:ext uri="{FF2B5EF4-FFF2-40B4-BE49-F238E27FC236}">
                <a16:creationId xmlns:a16="http://schemas.microsoft.com/office/drawing/2014/main" id="{C6D687C1-0432-B289-907C-1C6E1637435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61773008"/>
              </p:ext>
            </p:extLst>
          </p:nvPr>
        </p:nvGraphicFramePr>
        <p:xfrm>
          <a:off x="4292598" y="929137"/>
          <a:ext cx="7559674" cy="5040000"/>
        </p:xfrm>
        <a:graphic>
          <a:graphicData uri="http://schemas.openxmlformats.org/drawingml/2006/chart">
            <c:chart xmlns:c="http://schemas.openxmlformats.org/drawingml/2006/chart" xmlns:r="http://schemas.openxmlformats.org/officeDocument/2006/relationships" r:id="rId3"/>
          </a:graphicData>
        </a:graphic>
      </p:graphicFrame>
      <p:sp>
        <p:nvSpPr>
          <p:cNvPr id="5" name="Base and Footnotes">
            <a:extLst>
              <a:ext uri="{FF2B5EF4-FFF2-40B4-BE49-F238E27FC236}">
                <a16:creationId xmlns:a16="http://schemas.microsoft.com/office/drawing/2014/main" id="{882AC0E1-A6DA-9A93-2142-10ED78CFB7DB}"/>
              </a:ext>
            </a:extLst>
          </p:cNvPr>
          <p:cNvSpPr>
            <a:spLocks noGrp="1"/>
          </p:cNvSpPr>
          <p:nvPr>
            <p:ph type="body" sz="quarter" idx="18"/>
          </p:nvPr>
        </p:nvSpPr>
        <p:spPr>
          <a:xfrm>
            <a:off x="4295774" y="6149263"/>
            <a:ext cx="7561263" cy="159462"/>
          </a:xfrm>
        </p:spPr>
        <p:txBody>
          <a:bodyPr/>
          <a:lstStyle/>
          <a:p>
            <a:r>
              <a:rPr lang="en-GB" i="0" dirty="0"/>
              <a:t>Base: a</a:t>
            </a:r>
            <a:r>
              <a:rPr lang="en-GB" dirty="0"/>
              <a:t>sked of patients who had an appointment since being registered with current GP practice</a:t>
            </a:r>
            <a:r>
              <a:rPr lang="en-GB" i="0" dirty="0"/>
              <a:t>: 2025 (676,652), 2024 (666,147).</a:t>
            </a:r>
          </a:p>
        </p:txBody>
      </p:sp>
      <p:sp>
        <p:nvSpPr>
          <p:cNvPr id="3" name="Slide Number">
            <a:extLst>
              <a:ext uri="{FF2B5EF4-FFF2-40B4-BE49-F238E27FC236}">
                <a16:creationId xmlns:a16="http://schemas.microsoft.com/office/drawing/2014/main" id="{2ADF413E-BCE3-9AFA-BA1A-3EA83634FA85}"/>
              </a:ext>
              <a:ext uri="{C183D7F6-B498-43B3-948B-1728B52AA6E4}">
                <adec:decorative xmlns:adec="http://schemas.microsoft.com/office/drawing/2017/decorative" val="1"/>
              </a:ext>
            </a:extLst>
          </p:cNvPr>
          <p:cNvSpPr>
            <a:spLocks noGrp="1"/>
          </p:cNvSpPr>
          <p:nvPr>
            <p:ph type="sldNum" sz="quarter" idx="4"/>
          </p:nvPr>
        </p:nvSpPr>
        <p:spPr/>
        <p:txBody>
          <a:bodyPr/>
          <a:lstStyle/>
          <a:p>
            <a:fld id="{D61AABEC-672F-4B68-B914-690DA978312C}" type="slidenum">
              <a:rPr lang="en-GB" smtClean="0"/>
              <a:pPr/>
              <a:t>43</a:t>
            </a:fld>
            <a:endParaRPr lang="en-GB"/>
          </a:p>
        </p:txBody>
      </p:sp>
      <p:grpSp>
        <p:nvGrpSpPr>
          <p:cNvPr id="6" name="Group 5">
            <a:extLst>
              <a:ext uri="{FF2B5EF4-FFF2-40B4-BE49-F238E27FC236}">
                <a16:creationId xmlns:a16="http://schemas.microsoft.com/office/drawing/2014/main" id="{C63FCDB2-9C8C-452C-F448-944EBCA2C1C8}"/>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9" name="Freeform 110">
              <a:hlinkClick r:id="rId4" action="ppaction://hlinksldjump" tooltip="Main Menu..."/>
              <a:hlinkHover r:id="" action="ppaction://noaction" highlightClick="1"/>
              <a:extLst>
                <a:ext uri="{FF2B5EF4-FFF2-40B4-BE49-F238E27FC236}">
                  <a16:creationId xmlns:a16="http://schemas.microsoft.com/office/drawing/2014/main" id="{789DE6C1-4B5E-7300-8191-581E63C5BC3F}"/>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10" name="Rectangle 9">
              <a:extLst>
                <a:ext uri="{FF2B5EF4-FFF2-40B4-BE49-F238E27FC236}">
                  <a16:creationId xmlns:a16="http://schemas.microsoft.com/office/drawing/2014/main" id="{0CE14F27-82E6-8D66-3B37-A5A2D9320481}"/>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spTree>
    <p:extLst>
      <p:ext uri="{BB962C8B-B14F-4D97-AF65-F5344CB8AC3E}">
        <p14:creationId xmlns:p14="http://schemas.microsoft.com/office/powerpoint/2010/main" val="796305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FEA3E2B1-D6A6-DD19-A8A4-BFDAEB45EA04}"/>
              </a:ext>
            </a:extLst>
          </p:cNvPr>
          <p:cNvSpPr>
            <a:spLocks noGrp="1"/>
          </p:cNvSpPr>
          <p:nvPr>
            <p:ph type="title"/>
          </p:nvPr>
        </p:nvSpPr>
        <p:spPr>
          <a:xfrm>
            <a:off x="335998" y="182467"/>
            <a:ext cx="3599415" cy="1075061"/>
          </a:xfrm>
        </p:spPr>
        <p:txBody>
          <a:bodyPr/>
          <a:lstStyle/>
          <a:p>
            <a:r>
              <a:rPr lang="en-GB"/>
              <a:t>Did the type of appointment influence whether patient needs were met?</a:t>
            </a:r>
          </a:p>
        </p:txBody>
      </p:sp>
      <p:sp>
        <p:nvSpPr>
          <p:cNvPr id="4" name="Commentary">
            <a:extLst>
              <a:ext uri="{FF2B5EF4-FFF2-40B4-BE49-F238E27FC236}">
                <a16:creationId xmlns:a16="http://schemas.microsoft.com/office/drawing/2014/main" id="{423EDC38-9CF4-BA9C-E0A3-D773442DA44D}"/>
              </a:ext>
            </a:extLst>
          </p:cNvPr>
          <p:cNvSpPr>
            <a:spLocks noGrp="1"/>
          </p:cNvSpPr>
          <p:nvPr>
            <p:ph type="body" sz="quarter" idx="19"/>
          </p:nvPr>
        </p:nvSpPr>
        <p:spPr>
          <a:xfrm>
            <a:off x="333375" y="1333967"/>
            <a:ext cx="3598863" cy="4500000"/>
          </a:xfrm>
        </p:spPr>
        <p:txBody>
          <a:bodyPr/>
          <a:lstStyle/>
          <a:p>
            <a:r>
              <a:rPr lang="en-GB"/>
              <a:t>Overall 89.9% reported that their needs were met at their last appointment</a:t>
            </a:r>
            <a:r>
              <a:rPr lang="en-GB" baseline="30000"/>
              <a:t>2</a:t>
            </a:r>
            <a:r>
              <a:rPr lang="en-GB"/>
              <a:t>. </a:t>
            </a:r>
          </a:p>
          <a:p>
            <a:r>
              <a:rPr lang="en-GB"/>
              <a:t>A higher proportion of patients said their needs were met</a:t>
            </a:r>
            <a:r>
              <a:rPr lang="en-GB" baseline="30000"/>
              <a:t>1</a:t>
            </a:r>
            <a:r>
              <a:rPr lang="en-GB"/>
              <a:t> if the appointment was in person, including seeing someone at their GP practice (92.2%), at their home (91.9%) or at a different general practice location (86.8%). </a:t>
            </a:r>
          </a:p>
          <a:p>
            <a:r>
              <a:rPr lang="en-GB"/>
              <a:t>Lower proportions of patients whose last appointment was remote said their needs were met</a:t>
            </a:r>
            <a:r>
              <a:rPr lang="en-GB" baseline="30000"/>
              <a:t>1</a:t>
            </a:r>
            <a:r>
              <a:rPr lang="en-GB"/>
              <a:t>, including speaking to someone over the phone (86.2%), over a video call (81.1%), by online message (74.9%) or text message (73.5%).</a:t>
            </a:r>
          </a:p>
          <a:p>
            <a:r>
              <a:rPr lang="en-GB"/>
              <a:t>Overall this pattern is very similar to that found in 2024, but there has been a slight increase in the proportions saying their needs were met among those having remote appointments (by phone, online and text message) compared with face-to-face. Video calls are an exception to this, with a lower proportion saying their needs were met. </a:t>
            </a:r>
          </a:p>
        </p:txBody>
      </p:sp>
      <p:sp>
        <p:nvSpPr>
          <p:cNvPr id="12" name="Base and Footnotes (Doughnut)">
            <a:extLst>
              <a:ext uri="{FF2B5EF4-FFF2-40B4-BE49-F238E27FC236}">
                <a16:creationId xmlns:a16="http://schemas.microsoft.com/office/drawing/2014/main" id="{4C4E1181-1F0B-475B-73B7-59FF88FBEC9D}"/>
              </a:ext>
            </a:extLst>
          </p:cNvPr>
          <p:cNvSpPr txBox="1">
            <a:spLocks/>
          </p:cNvSpPr>
          <p:nvPr/>
        </p:nvSpPr>
        <p:spPr>
          <a:xfrm>
            <a:off x="336550" y="6026152"/>
            <a:ext cx="3595687" cy="282573"/>
          </a:xfrm>
          <a:prstGeom prst="rect">
            <a:avLst/>
          </a:prstGeom>
        </p:spPr>
        <p:txBody>
          <a:bodyPr vert="horz" wrap="square" lIns="180000" tIns="0" rIns="180000" bIns="36000" rtlCol="0" anchor="b">
            <a:spAutoFit/>
          </a:bodyPr>
          <a:lstStyle>
            <a:lvl1pPr marL="0" indent="0" algn="l" defTabSz="914400" rtl="0" eaLnBrk="1" latinLnBrk="0" hangingPunct="1">
              <a:lnSpc>
                <a:spcPct val="100000"/>
              </a:lnSpc>
              <a:spcBef>
                <a:spcPts val="0"/>
              </a:spcBef>
              <a:spcAft>
                <a:spcPts val="600"/>
              </a:spcAft>
              <a:buSzPct val="50000"/>
              <a:buFont typeface="HelveticaNeueLT Std Lt Cn" panose="020B0406020202030204" pitchFamily="34" charset="0"/>
              <a:buNone/>
              <a:defRPr lang="en-GB" sz="800" b="0" i="1" kern="1200" dirty="0">
                <a:solidFill>
                  <a:srgbClr val="231F20"/>
                </a:solidFill>
                <a:latin typeface="+mn-lt"/>
                <a:ea typeface="+mn-ea"/>
                <a:cs typeface="+mn-cs"/>
              </a:defRPr>
            </a:lvl1pPr>
            <a:lvl2pPr marL="180975" indent="-180975" algn="l" defTabSz="914400" rtl="0" eaLnBrk="1" latinLnBrk="0" hangingPunct="1">
              <a:lnSpc>
                <a:spcPct val="100000"/>
              </a:lnSpc>
              <a:spcBef>
                <a:spcPts val="0"/>
              </a:spcBef>
              <a:spcAft>
                <a:spcPts val="600"/>
              </a:spcAft>
              <a:buSzPct val="80000"/>
              <a:buFont typeface="Segoe UI" panose="020B0502040204020203" pitchFamily="34" charset="0"/>
              <a:buChar char="●"/>
              <a:defRPr sz="1200" kern="1200">
                <a:solidFill>
                  <a:srgbClr val="231F20"/>
                </a:solidFill>
                <a:latin typeface="+mn-lt"/>
                <a:ea typeface="+mn-ea"/>
                <a:cs typeface="+mn-cs"/>
              </a:defRPr>
            </a:lvl2pPr>
            <a:lvl3pPr marL="360363" indent="-179388" algn="l" defTabSz="914400" rtl="0" eaLnBrk="1" latinLnBrk="0" hangingPunct="1">
              <a:lnSpc>
                <a:spcPct val="100000"/>
              </a:lnSpc>
              <a:spcBef>
                <a:spcPts val="0"/>
              </a:spcBef>
              <a:spcAft>
                <a:spcPts val="600"/>
              </a:spcAft>
              <a:buFont typeface="Arial" panose="020B0604020202020204" pitchFamily="34" charset="0"/>
              <a:buChar char="‒"/>
              <a:defRPr sz="1200" kern="1200">
                <a:solidFill>
                  <a:srgbClr val="231F20"/>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kumimoji="0" lang="en-GB" sz="800" b="0" i="0" u="none" strike="noStrike" kern="1200" cap="none" spc="0" normalizeH="0" baseline="30000" noProof="0">
                <a:ln>
                  <a:noFill/>
                </a:ln>
                <a:solidFill>
                  <a:schemeClr val="bg1"/>
                </a:solidFill>
                <a:effectLst/>
                <a:uLnTx/>
                <a:uFillTx/>
                <a:latin typeface="Segoe UI"/>
                <a:ea typeface="+mn-ea"/>
                <a:cs typeface="+mn-cs"/>
              </a:rPr>
              <a:t>1</a:t>
            </a:r>
            <a:r>
              <a:rPr lang="en-GB" i="0">
                <a:solidFill>
                  <a:schemeClr val="bg1"/>
                </a:solidFill>
              </a:rPr>
              <a:t>Please note that differences in results between different appointment types may be influenced by other factors.</a:t>
            </a:r>
          </a:p>
        </p:txBody>
      </p:sp>
      <p:sp>
        <p:nvSpPr>
          <p:cNvPr id="7" name="Question Marker #2">
            <a:extLst>
              <a:ext uri="{FF2B5EF4-FFF2-40B4-BE49-F238E27FC236}">
                <a16:creationId xmlns:a16="http://schemas.microsoft.com/office/drawing/2014/main" id="{12CBB66E-0823-7E4F-CC0A-F5070C8837BD}"/>
              </a:ext>
              <a:ext uri="{C183D7F6-B498-43B3-948B-1728B52AA6E4}">
                <adec:decorative xmlns:adec="http://schemas.microsoft.com/office/drawing/2017/decorative" val="1"/>
              </a:ext>
            </a:extLst>
          </p:cNvPr>
          <p:cNvSpPr/>
          <p:nvPr/>
        </p:nvSpPr>
        <p:spPr>
          <a:xfrm>
            <a:off x="4485546" y="305411"/>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rgbClr val="231F20"/>
              </a:solidFill>
            </a:endParaRPr>
          </a:p>
        </p:txBody>
      </p:sp>
      <p:sp>
        <p:nvSpPr>
          <p:cNvPr id="8" name="Question Text #2">
            <a:extLst>
              <a:ext uri="{FF2B5EF4-FFF2-40B4-BE49-F238E27FC236}">
                <a16:creationId xmlns:a16="http://schemas.microsoft.com/office/drawing/2014/main" id="{02795E02-D951-9DD7-71B7-F6949F4D8DED}"/>
              </a:ext>
            </a:extLst>
          </p:cNvPr>
          <p:cNvSpPr txBox="1"/>
          <p:nvPr/>
        </p:nvSpPr>
        <p:spPr>
          <a:xfrm>
            <a:off x="4295775" y="215411"/>
            <a:ext cx="3757180" cy="540000"/>
          </a:xfrm>
          <a:prstGeom prst="rect">
            <a:avLst/>
          </a:prstGeom>
          <a:noFill/>
        </p:spPr>
        <p:txBody>
          <a:bodyPr wrap="square" lIns="360000" tIns="18000" rIns="0" bIns="0" rtlCol="0" anchor="ctr">
            <a:noAutofit/>
          </a:bodyPr>
          <a:lstStyle>
            <a:defPPr>
              <a:defRPr lang="fr-FR"/>
            </a:defPPr>
            <a:lvl1pPr>
              <a:lnSpc>
                <a:spcPct val="90000"/>
              </a:lnSpc>
              <a:defRPr sz="1200" b="1">
                <a:solidFill>
                  <a:srgbClr val="231F20"/>
                </a:solidFill>
              </a:defRPr>
            </a:lvl1pPr>
          </a:lstStyle>
          <a:p>
            <a:r>
              <a:rPr lang="en-GB"/>
              <a:t>Q22. How did the appointment take place?</a:t>
            </a:r>
            <a:endParaRPr lang="en-GB" b="0"/>
          </a:p>
        </p:txBody>
      </p:sp>
      <p:sp>
        <p:nvSpPr>
          <p:cNvPr id="9" name="Question Text #2">
            <a:extLst>
              <a:ext uri="{FF2B5EF4-FFF2-40B4-BE49-F238E27FC236}">
                <a16:creationId xmlns:a16="http://schemas.microsoft.com/office/drawing/2014/main" id="{ECD926B6-AD9E-ACE9-3FA2-840417725D15}"/>
              </a:ext>
            </a:extLst>
          </p:cNvPr>
          <p:cNvSpPr txBox="1"/>
          <p:nvPr/>
        </p:nvSpPr>
        <p:spPr>
          <a:xfrm>
            <a:off x="8052955" y="236419"/>
            <a:ext cx="3757180" cy="540000"/>
          </a:xfrm>
          <a:prstGeom prst="rect">
            <a:avLst/>
          </a:prstGeom>
          <a:noFill/>
        </p:spPr>
        <p:txBody>
          <a:bodyPr wrap="square" lIns="360000" tIns="18000" rIns="0" bIns="0" rtlCol="0" anchor="ctr">
            <a:noAutofit/>
          </a:bodyPr>
          <a:lstStyle>
            <a:defPPr>
              <a:defRPr lang="fr-FR"/>
            </a:defPPr>
            <a:lvl1pPr>
              <a:lnSpc>
                <a:spcPct val="90000"/>
              </a:lnSpc>
              <a:defRPr sz="1200" b="1">
                <a:solidFill>
                  <a:srgbClr val="231F20"/>
                </a:solidFill>
              </a:defRPr>
            </a:lvl1pPr>
          </a:lstStyle>
          <a:p>
            <a:r>
              <a:rPr lang="en-GB"/>
              <a:t>Q31. Thinking about the reason for your last appointment, were your needs met?</a:t>
            </a:r>
            <a:endParaRPr lang="en-GB" b="0"/>
          </a:p>
        </p:txBody>
      </p:sp>
      <p:sp>
        <p:nvSpPr>
          <p:cNvPr id="10" name="TextBox 9">
            <a:extLst>
              <a:ext uri="{FF2B5EF4-FFF2-40B4-BE49-F238E27FC236}">
                <a16:creationId xmlns:a16="http://schemas.microsoft.com/office/drawing/2014/main" id="{5B2B447B-71DB-0B61-A330-F524BCB6552C}"/>
              </a:ext>
              <a:ext uri="{C183D7F6-B498-43B3-948B-1728B52AA6E4}">
                <adec:decorative xmlns:adec="http://schemas.microsoft.com/office/drawing/2017/decorative" val="1"/>
              </a:ext>
            </a:extLst>
          </p:cNvPr>
          <p:cNvSpPr txBox="1"/>
          <p:nvPr/>
        </p:nvSpPr>
        <p:spPr>
          <a:xfrm>
            <a:off x="7480586" y="797427"/>
            <a:ext cx="2225996" cy="276999"/>
          </a:xfrm>
          <a:prstGeom prst="rect">
            <a:avLst/>
          </a:prstGeom>
          <a:noFill/>
        </p:spPr>
        <p:txBody>
          <a:bodyPr wrap="square">
            <a:spAutoFit/>
          </a:bodyPr>
          <a:lstStyle/>
          <a:p>
            <a:pPr defTabSz="781903" fontAlgn="base">
              <a:spcBef>
                <a:spcPct val="0"/>
              </a:spcBef>
              <a:spcAft>
                <a:spcPct val="0"/>
              </a:spcAft>
              <a:defRPr/>
            </a:pPr>
            <a:r>
              <a:rPr lang="en-GB" sz="1200" b="1" i="1" kern="0">
                <a:cs typeface="Arial" panose="020B0604020202020204" pitchFamily="34" charset="0"/>
              </a:rPr>
              <a:t>% Yes, needs met</a:t>
            </a:r>
            <a:r>
              <a:rPr lang="en-GB" sz="1200" b="1" i="1" kern="0" baseline="30000">
                <a:cs typeface="Arial" panose="020B0604020202020204" pitchFamily="34" charset="0"/>
              </a:rPr>
              <a:t>2</a:t>
            </a:r>
            <a:endParaRPr lang="en-GB" sz="1200" b="1" i="1" kern="0">
              <a:cs typeface="Arial" panose="020B0604020202020204" pitchFamily="34" charset="0"/>
            </a:endParaRPr>
          </a:p>
        </p:txBody>
      </p:sp>
      <p:graphicFrame>
        <p:nvGraphicFramePr>
          <p:cNvPr id="11" name="Line Chart">
            <a:extLst>
              <a:ext uri="{FF2B5EF4-FFF2-40B4-BE49-F238E27FC236}">
                <a16:creationId xmlns:a16="http://schemas.microsoft.com/office/drawing/2014/main" id="{C6D687C1-0432-B289-907C-1C6E1637435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08029550"/>
              </p:ext>
            </p:extLst>
          </p:nvPr>
        </p:nvGraphicFramePr>
        <p:xfrm>
          <a:off x="4292598" y="991483"/>
          <a:ext cx="7559674" cy="5040000"/>
        </p:xfrm>
        <a:graphic>
          <a:graphicData uri="http://schemas.openxmlformats.org/drawingml/2006/chart">
            <c:chart xmlns:c="http://schemas.openxmlformats.org/drawingml/2006/chart" xmlns:r="http://schemas.openxmlformats.org/officeDocument/2006/relationships" r:id="rId3"/>
          </a:graphicData>
        </a:graphic>
      </p:graphicFrame>
      <p:sp>
        <p:nvSpPr>
          <p:cNvPr id="5" name="Base and Footnotes">
            <a:extLst>
              <a:ext uri="{FF2B5EF4-FFF2-40B4-BE49-F238E27FC236}">
                <a16:creationId xmlns:a16="http://schemas.microsoft.com/office/drawing/2014/main" id="{882AC0E1-A6DA-9A93-2142-10ED78CFB7DB}"/>
              </a:ext>
            </a:extLst>
          </p:cNvPr>
          <p:cNvSpPr>
            <a:spLocks noGrp="1"/>
          </p:cNvSpPr>
          <p:nvPr>
            <p:ph type="body" sz="quarter" idx="18"/>
          </p:nvPr>
        </p:nvSpPr>
        <p:spPr>
          <a:xfrm>
            <a:off x="4295774" y="6026152"/>
            <a:ext cx="7561263" cy="282573"/>
          </a:xfrm>
        </p:spPr>
        <p:txBody>
          <a:bodyPr/>
          <a:lstStyle/>
          <a:p>
            <a:r>
              <a:rPr lang="en-GB" sz="800" baseline="30000" dirty="0">
                <a:solidFill>
                  <a:srgbClr val="222223"/>
                </a:solidFill>
              </a:rPr>
              <a:t>2</a:t>
            </a:r>
            <a:r>
              <a:rPr lang="en-GB" dirty="0">
                <a:solidFill>
                  <a:srgbClr val="222223"/>
                </a:solidFill>
              </a:rPr>
              <a:t>Yes, needs met</a:t>
            </a:r>
            <a:r>
              <a:rPr kumimoji="0" lang="en-GB" sz="800" b="0" i="0" u="none" strike="noStrike" kern="1200" cap="none" spc="0" normalizeH="0" baseline="0" noProof="0" dirty="0">
                <a:ln>
                  <a:noFill/>
                </a:ln>
                <a:solidFill>
                  <a:srgbClr val="222223"/>
                </a:solidFill>
                <a:effectLst/>
                <a:uLnTx/>
                <a:uFillTx/>
                <a:ea typeface="+mn-ea"/>
                <a:cs typeface="+mn-cs"/>
              </a:rPr>
              <a:t> = ‘yes, definitely </a:t>
            </a:r>
            <a:r>
              <a:rPr lang="en-GB" i="0" dirty="0">
                <a:solidFill>
                  <a:schemeClr val="tx1"/>
                </a:solidFill>
              </a:rPr>
              <a:t>and</a:t>
            </a:r>
            <a:r>
              <a:rPr kumimoji="0" lang="en-GB" sz="800" b="0" i="0" u="none" strike="noStrike" kern="1200" cap="none" spc="0" normalizeH="0" baseline="0" noProof="0" dirty="0">
                <a:ln>
                  <a:noFill/>
                </a:ln>
                <a:solidFill>
                  <a:srgbClr val="222223"/>
                </a:solidFill>
                <a:effectLst/>
                <a:uLnTx/>
                <a:uFillTx/>
                <a:ea typeface="+mn-ea"/>
                <a:cs typeface="+mn-cs"/>
              </a:rPr>
              <a:t> </a:t>
            </a:r>
            <a:r>
              <a:rPr lang="en-GB" dirty="0">
                <a:solidFill>
                  <a:srgbClr val="222223"/>
                </a:solidFill>
              </a:rPr>
              <a:t>‘yes, to some extent’</a:t>
            </a:r>
            <a:r>
              <a:rPr lang="en-GB" i="0" dirty="0"/>
              <a:t>. Base: </a:t>
            </a:r>
            <a:r>
              <a:rPr lang="en-GB" dirty="0"/>
              <a:t>a</a:t>
            </a:r>
            <a:r>
              <a:rPr lang="en-GB" i="0" dirty="0"/>
              <a:t>sked of patients who had an appointment since being registered with current GP practice, excluding those who said ‘I don’t know’ whether their needs were met: 2025 (661,794) 2024 (</a:t>
            </a:r>
            <a:r>
              <a:rPr lang="en-GB" dirty="0"/>
              <a:t>649,183</a:t>
            </a:r>
            <a:r>
              <a:rPr lang="en-GB" i="0" dirty="0"/>
              <a:t>). Base range: Type of appointment (1,105 to 450,105).</a:t>
            </a:r>
          </a:p>
        </p:txBody>
      </p:sp>
      <p:sp>
        <p:nvSpPr>
          <p:cNvPr id="3" name="Slide Number">
            <a:extLst>
              <a:ext uri="{FF2B5EF4-FFF2-40B4-BE49-F238E27FC236}">
                <a16:creationId xmlns:a16="http://schemas.microsoft.com/office/drawing/2014/main" id="{2ADF413E-BCE3-9AFA-BA1A-3EA83634FA85}"/>
              </a:ext>
              <a:ext uri="{C183D7F6-B498-43B3-948B-1728B52AA6E4}">
                <adec:decorative xmlns:adec="http://schemas.microsoft.com/office/drawing/2017/decorative" val="1"/>
              </a:ext>
            </a:extLst>
          </p:cNvPr>
          <p:cNvSpPr>
            <a:spLocks noGrp="1"/>
          </p:cNvSpPr>
          <p:nvPr>
            <p:ph type="sldNum" sz="quarter" idx="4"/>
          </p:nvPr>
        </p:nvSpPr>
        <p:spPr/>
        <p:txBody>
          <a:bodyPr/>
          <a:lstStyle/>
          <a:p>
            <a:fld id="{D61AABEC-672F-4B68-B914-690DA978312C}" type="slidenum">
              <a:rPr lang="en-GB" smtClean="0"/>
              <a:pPr/>
              <a:t>44</a:t>
            </a:fld>
            <a:endParaRPr lang="en-GB"/>
          </a:p>
        </p:txBody>
      </p:sp>
      <p:sp>
        <p:nvSpPr>
          <p:cNvPr id="6" name="Question Marker #2">
            <a:extLst>
              <a:ext uri="{FF2B5EF4-FFF2-40B4-BE49-F238E27FC236}">
                <a16:creationId xmlns:a16="http://schemas.microsoft.com/office/drawing/2014/main" id="{73A66B8B-D013-7B75-D1F0-847F295A57F5}"/>
              </a:ext>
              <a:ext uri="{C183D7F6-B498-43B3-948B-1728B52AA6E4}">
                <adec:decorative xmlns:adec="http://schemas.microsoft.com/office/drawing/2017/decorative" val="1"/>
              </a:ext>
            </a:extLst>
          </p:cNvPr>
          <p:cNvSpPr/>
          <p:nvPr/>
        </p:nvSpPr>
        <p:spPr>
          <a:xfrm>
            <a:off x="8242726" y="305411"/>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rgbClr val="231F20"/>
              </a:solidFill>
            </a:endParaRPr>
          </a:p>
        </p:txBody>
      </p:sp>
      <p:grpSp>
        <p:nvGrpSpPr>
          <p:cNvPr id="13" name="Group 12">
            <a:extLst>
              <a:ext uri="{FF2B5EF4-FFF2-40B4-BE49-F238E27FC236}">
                <a16:creationId xmlns:a16="http://schemas.microsoft.com/office/drawing/2014/main" id="{A83BE986-5480-766E-C4CD-CEAC2611303B}"/>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14" name="Freeform 110">
              <a:hlinkClick r:id="rId4" action="ppaction://hlinksldjump" tooltip="Main Menu..."/>
              <a:hlinkHover r:id="" action="ppaction://noaction" highlightClick="1"/>
              <a:extLst>
                <a:ext uri="{FF2B5EF4-FFF2-40B4-BE49-F238E27FC236}">
                  <a16:creationId xmlns:a16="http://schemas.microsoft.com/office/drawing/2014/main" id="{2FA1ECF8-80DF-9ECA-6CCF-2BCB3C79F6A2}"/>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15" name="Rectangle 14">
              <a:extLst>
                <a:ext uri="{FF2B5EF4-FFF2-40B4-BE49-F238E27FC236}">
                  <a16:creationId xmlns:a16="http://schemas.microsoft.com/office/drawing/2014/main" id="{3B92E9E8-80C8-6F01-92BE-1D619B874ED9}"/>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spTree>
    <p:extLst>
      <p:ext uri="{BB962C8B-B14F-4D97-AF65-F5344CB8AC3E}">
        <p14:creationId xmlns:p14="http://schemas.microsoft.com/office/powerpoint/2010/main" val="216839606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3B2B1745-B9D4-22BC-9FCF-A9023C2FFAC6}"/>
              </a:ext>
            </a:extLst>
          </p:cNvPr>
          <p:cNvSpPr>
            <a:spLocks noGrp="1"/>
          </p:cNvSpPr>
          <p:nvPr>
            <p:ph type="title"/>
          </p:nvPr>
        </p:nvSpPr>
        <p:spPr>
          <a:xfrm>
            <a:off x="335997" y="182467"/>
            <a:ext cx="2967589" cy="1618508"/>
          </a:xfrm>
        </p:spPr>
        <p:txBody>
          <a:bodyPr/>
          <a:lstStyle/>
          <a:p>
            <a:r>
              <a:rPr lang="en-GB"/>
              <a:t>How did patients rate the healthcare professional at listening to them?</a:t>
            </a:r>
          </a:p>
        </p:txBody>
      </p:sp>
      <p:sp>
        <p:nvSpPr>
          <p:cNvPr id="5" name="Commentary">
            <a:extLst>
              <a:ext uri="{FF2B5EF4-FFF2-40B4-BE49-F238E27FC236}">
                <a16:creationId xmlns:a16="http://schemas.microsoft.com/office/drawing/2014/main" id="{C443E82C-37B8-19B2-9A16-85C463D3C16F}"/>
              </a:ext>
            </a:extLst>
          </p:cNvPr>
          <p:cNvSpPr>
            <a:spLocks noGrp="1"/>
          </p:cNvSpPr>
          <p:nvPr>
            <p:ph type="body" sz="quarter" idx="19"/>
          </p:nvPr>
        </p:nvSpPr>
        <p:spPr>
          <a:xfrm>
            <a:off x="3303588" y="180975"/>
            <a:ext cx="8549787" cy="1618508"/>
          </a:xfrm>
        </p:spPr>
        <p:txBody>
          <a:bodyPr numCol="1"/>
          <a:lstStyle/>
          <a:p>
            <a:r>
              <a:rPr lang="en-GB"/>
              <a:t>More than four in five (86.9%) said that the healthcare professional was good</a:t>
            </a:r>
            <a:r>
              <a:rPr lang="en-GB" baseline="30000"/>
              <a:t>1</a:t>
            </a:r>
            <a:r>
              <a:rPr lang="en-GB"/>
              <a:t> at listening to them during their last appointment, including 62.2% who said they were ‘very good’. Six percent (5.8%) said the healthcare professional was poor</a:t>
            </a:r>
            <a:r>
              <a:rPr lang="en-GB" baseline="30000"/>
              <a:t>2</a:t>
            </a:r>
            <a:r>
              <a:rPr lang="en-GB"/>
              <a:t> at listening to them.</a:t>
            </a:r>
          </a:p>
          <a:p>
            <a:r>
              <a:rPr lang="en-GB"/>
              <a:t>These results are in line with the 2024 survey findings.  </a:t>
            </a:r>
          </a:p>
        </p:txBody>
      </p:sp>
      <p:sp>
        <p:nvSpPr>
          <p:cNvPr id="6" name="Question Marker #1">
            <a:extLst>
              <a:ext uri="{FF2B5EF4-FFF2-40B4-BE49-F238E27FC236}">
                <a16:creationId xmlns:a16="http://schemas.microsoft.com/office/drawing/2014/main" id="{53653D9F-6C7C-B039-C9CB-A27C33EE3BEF}"/>
              </a:ext>
              <a:ext uri="{C183D7F6-B498-43B3-948B-1728B52AA6E4}">
                <adec:decorative xmlns:adec="http://schemas.microsoft.com/office/drawing/2017/decorative" val="1"/>
              </a:ext>
            </a:extLst>
          </p:cNvPr>
          <p:cNvSpPr/>
          <p:nvPr/>
        </p:nvSpPr>
        <p:spPr>
          <a:xfrm>
            <a:off x="333375" y="1898163"/>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Arial"/>
              <a:ea typeface="+mn-ea"/>
              <a:cs typeface="+mn-cs"/>
            </a:endParaRPr>
          </a:p>
        </p:txBody>
      </p:sp>
      <p:sp>
        <p:nvSpPr>
          <p:cNvPr id="9" name="Question Text #1">
            <a:extLst>
              <a:ext uri="{FF2B5EF4-FFF2-40B4-BE49-F238E27FC236}">
                <a16:creationId xmlns:a16="http://schemas.microsoft.com/office/drawing/2014/main" id="{95FD3EF2-1688-A664-CBE2-F0416D4E7B57}"/>
              </a:ext>
            </a:extLst>
          </p:cNvPr>
          <p:cNvSpPr txBox="1"/>
          <p:nvPr/>
        </p:nvSpPr>
        <p:spPr>
          <a:xfrm>
            <a:off x="333374" y="1808163"/>
            <a:ext cx="11523663" cy="540000"/>
          </a:xfrm>
          <a:prstGeom prst="rect">
            <a:avLst/>
          </a:prstGeom>
          <a:noFill/>
        </p:spPr>
        <p:txBody>
          <a:bodyPr wrap="square" lIns="180000" tIns="18000" rIns="0" bIns="0" rtlCol="0" anchor="ctr">
            <a:noAutofit/>
          </a:bodyPr>
          <a:lstStyle>
            <a:defPPr>
              <a:defRPr lang="fr-FR"/>
            </a:defPPr>
            <a:lvl1pPr>
              <a:lnSpc>
                <a:spcPct val="90000"/>
              </a:lnSpc>
              <a:defRPr sz="1200" b="1">
                <a:solidFill>
                  <a:srgbClr val="231F20"/>
                </a:solidFill>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200" b="1" i="0" u="none" strike="noStrike" kern="1200" cap="none" spc="0" normalizeH="0" baseline="0" noProof="0">
                <a:ln>
                  <a:noFill/>
                </a:ln>
                <a:solidFill>
                  <a:srgbClr val="231F20"/>
                </a:solidFill>
                <a:effectLst/>
                <a:uLnTx/>
                <a:uFillTx/>
                <a:latin typeface="Arial"/>
                <a:ea typeface="+mn-ea"/>
                <a:cs typeface="+mn-cs"/>
              </a:rPr>
              <a:t>Q24. During your last appointment, how good was the healthcare professional at listening to you?</a:t>
            </a:r>
          </a:p>
        </p:txBody>
      </p:sp>
      <p:graphicFrame>
        <p:nvGraphicFramePr>
          <p:cNvPr id="19" name="Doughnut Chart">
            <a:extLst>
              <a:ext uri="{FF2B5EF4-FFF2-40B4-BE49-F238E27FC236}">
                <a16:creationId xmlns:a16="http://schemas.microsoft.com/office/drawing/2014/main" id="{BD5C23D3-528E-7952-ADE9-8861EFA3559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90609385"/>
              </p:ext>
            </p:extLst>
          </p:nvPr>
        </p:nvGraphicFramePr>
        <p:xfrm>
          <a:off x="333375" y="2359276"/>
          <a:ext cx="4680000" cy="3779587"/>
        </p:xfrm>
        <a:graphic>
          <a:graphicData uri="http://schemas.openxmlformats.org/drawingml/2006/chart">
            <c:chart xmlns:c="http://schemas.openxmlformats.org/drawingml/2006/chart" xmlns:r="http://schemas.openxmlformats.org/officeDocument/2006/relationships" r:id="rId3"/>
          </a:graphicData>
        </a:graphic>
      </p:graphicFrame>
      <p:cxnSp>
        <p:nvCxnSpPr>
          <p:cNvPr id="23" name="Divider Line">
            <a:extLst>
              <a:ext uri="{FF2B5EF4-FFF2-40B4-BE49-F238E27FC236}">
                <a16:creationId xmlns:a16="http://schemas.microsoft.com/office/drawing/2014/main" id="{1AB184B9-5732-2D3A-02E9-C7E2F28938C0}"/>
              </a:ext>
              <a:ext uri="{C183D7F6-B498-43B3-948B-1728B52AA6E4}">
                <adec:decorative xmlns:adec="http://schemas.microsoft.com/office/drawing/2017/decorative" val="1"/>
              </a:ext>
            </a:extLst>
          </p:cNvPr>
          <p:cNvCxnSpPr>
            <a:cxnSpLocks/>
          </p:cNvCxnSpPr>
          <p:nvPr/>
        </p:nvCxnSpPr>
        <p:spPr>
          <a:xfrm>
            <a:off x="4883391" y="2539040"/>
            <a:ext cx="0" cy="3420000"/>
          </a:xfrm>
          <a:prstGeom prst="line">
            <a:avLst/>
          </a:prstGeom>
          <a:ln w="6350" cap="rnd">
            <a:solidFill>
              <a:srgbClr val="768692"/>
            </a:solidFill>
            <a:prstDash val="sysDot"/>
            <a:round/>
          </a:ln>
        </p:spPr>
        <p:style>
          <a:lnRef idx="1">
            <a:schemeClr val="accent1"/>
          </a:lnRef>
          <a:fillRef idx="0">
            <a:schemeClr val="accent1"/>
          </a:fillRef>
          <a:effectRef idx="0">
            <a:schemeClr val="accent1"/>
          </a:effectRef>
          <a:fontRef idx="minor">
            <a:schemeClr val="tx1"/>
          </a:fontRef>
        </p:style>
      </p:cxnSp>
      <p:sp>
        <p:nvSpPr>
          <p:cNvPr id="21" name="Base and Footnotes">
            <a:extLst>
              <a:ext uri="{FF2B5EF4-FFF2-40B4-BE49-F238E27FC236}">
                <a16:creationId xmlns:a16="http://schemas.microsoft.com/office/drawing/2014/main" id="{AFE04607-8FAA-D212-6398-041DC57EBD98}"/>
              </a:ext>
            </a:extLst>
          </p:cNvPr>
          <p:cNvSpPr>
            <a:spLocks noGrp="1"/>
          </p:cNvSpPr>
          <p:nvPr>
            <p:ph type="body" sz="quarter" idx="18"/>
          </p:nvPr>
        </p:nvSpPr>
        <p:spPr>
          <a:xfrm>
            <a:off x="333374" y="6026152"/>
            <a:ext cx="11523664" cy="282573"/>
          </a:xfrm>
        </p:spPr>
        <p:txBody>
          <a:bodyPr/>
          <a:lstStyle/>
          <a:p>
            <a:r>
              <a:rPr lang="en-GB" baseline="30000" dirty="0"/>
              <a:t>1</a:t>
            </a:r>
            <a:r>
              <a:rPr lang="en-GB" dirty="0"/>
              <a:t>Good = ‘very good’ </a:t>
            </a:r>
            <a:r>
              <a:rPr lang="en-GB" i="0" dirty="0">
                <a:solidFill>
                  <a:schemeClr val="tx1"/>
                </a:solidFill>
              </a:rPr>
              <a:t>and</a:t>
            </a:r>
            <a:r>
              <a:rPr lang="en-GB" dirty="0"/>
              <a:t> ‘fairly good’. </a:t>
            </a:r>
            <a:r>
              <a:rPr lang="en-GB" baseline="30000" dirty="0"/>
              <a:t>2</a:t>
            </a:r>
            <a:r>
              <a:rPr lang="en-GB" dirty="0"/>
              <a:t>Poor = ‘very poor’ </a:t>
            </a:r>
            <a:r>
              <a:rPr lang="en-GB" i="0" dirty="0">
                <a:solidFill>
                  <a:schemeClr val="tx1"/>
                </a:solidFill>
              </a:rPr>
              <a:t>and</a:t>
            </a:r>
            <a:r>
              <a:rPr lang="en-GB" dirty="0"/>
              <a:t> ‘fairly poor’. Base: asked of patients who had an appointment since being registered with current GP practice, excluding those who said 'I don't know or it didn't apply': 2025 (671,414), 2024 (661,822).</a:t>
            </a:r>
          </a:p>
        </p:txBody>
      </p:sp>
      <p:sp>
        <p:nvSpPr>
          <p:cNvPr id="4" name="Slide Number">
            <a:extLst>
              <a:ext uri="{FF2B5EF4-FFF2-40B4-BE49-F238E27FC236}">
                <a16:creationId xmlns:a16="http://schemas.microsoft.com/office/drawing/2014/main" id="{A70A6BA7-C1FE-1F00-F594-7D6BCCDC63B6}"/>
              </a:ext>
              <a:ext uri="{C183D7F6-B498-43B3-948B-1728B52AA6E4}">
                <adec:decorative xmlns:adec="http://schemas.microsoft.com/office/drawing/2017/decorative" val="1"/>
              </a:ext>
            </a:extLst>
          </p:cNvPr>
          <p:cNvSpPr>
            <a:spLocks noGrp="1"/>
          </p:cNvSpPr>
          <p:nvPr>
            <p:ph type="sldNum" sz="quarter" idx="4"/>
          </p:nvPr>
        </p:nvSpPr>
        <p:spPr>
          <a:xfrm>
            <a:off x="335999" y="6318000"/>
            <a:ext cx="21600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1AABEC-672F-4B68-B914-690DA978312C}" type="slidenum">
              <a:rPr kumimoji="0" lang="en-GB" sz="800" b="1" i="0" u="none" strike="noStrike" kern="1200" cap="none" spc="0" normalizeH="0" baseline="0" noProof="0" smtClean="0">
                <a:ln>
                  <a:noFill/>
                </a:ln>
                <a:solidFill>
                  <a:srgbClr val="768692"/>
                </a:solidFill>
                <a:effectLst/>
                <a:uLnTx/>
                <a:uFillTx/>
                <a:latin typeface="Arial Blac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45</a:t>
            </a:fld>
            <a:endParaRPr kumimoji="0" lang="en-GB" sz="800" b="1" i="0" u="none" strike="noStrike" kern="1200" cap="none" spc="0" normalizeH="0" baseline="0" noProof="0">
              <a:ln>
                <a:noFill/>
              </a:ln>
              <a:solidFill>
                <a:srgbClr val="768692"/>
              </a:solidFill>
              <a:effectLst/>
              <a:uLnTx/>
              <a:uFillTx/>
              <a:latin typeface="Arial Black"/>
              <a:ea typeface="+mn-ea"/>
              <a:cs typeface="+mn-cs"/>
            </a:endParaRPr>
          </a:p>
        </p:txBody>
      </p:sp>
      <p:pic>
        <p:nvPicPr>
          <p:cNvPr id="15" name="Graphic 14">
            <a:extLst>
              <a:ext uri="{FF2B5EF4-FFF2-40B4-BE49-F238E27FC236}">
                <a16:creationId xmlns:a16="http://schemas.microsoft.com/office/drawing/2014/main" id="{D968EC23-4314-F404-13AE-57A8C03F1250}"/>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H="1">
            <a:off x="2199331" y="3791369"/>
            <a:ext cx="948087" cy="914400"/>
          </a:xfrm>
          <a:prstGeom prst="rect">
            <a:avLst/>
          </a:prstGeom>
        </p:spPr>
      </p:pic>
      <p:grpSp>
        <p:nvGrpSpPr>
          <p:cNvPr id="11" name="Group 10">
            <a:extLst>
              <a:ext uri="{FF2B5EF4-FFF2-40B4-BE49-F238E27FC236}">
                <a16:creationId xmlns:a16="http://schemas.microsoft.com/office/drawing/2014/main" id="{6557481E-0805-A8FA-AFE3-28B8D6E3314C}"/>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12" name="Freeform 110">
              <a:hlinkClick r:id="rId5" action="ppaction://hlinksldjump" tooltip="Main Menu..."/>
              <a:hlinkHover r:id="" action="ppaction://noaction" highlightClick="1"/>
              <a:extLst>
                <a:ext uri="{FF2B5EF4-FFF2-40B4-BE49-F238E27FC236}">
                  <a16:creationId xmlns:a16="http://schemas.microsoft.com/office/drawing/2014/main" id="{4250F06A-3039-CF9F-964B-EB805331A318}"/>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13" name="Rectangle 12">
              <a:extLst>
                <a:ext uri="{FF2B5EF4-FFF2-40B4-BE49-F238E27FC236}">
                  <a16:creationId xmlns:a16="http://schemas.microsoft.com/office/drawing/2014/main" id="{CD121226-AF5D-804E-21C1-D33EB1062A28}"/>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graphicFrame>
        <p:nvGraphicFramePr>
          <p:cNvPr id="3" name="Line Chart">
            <a:extLst>
              <a:ext uri="{FF2B5EF4-FFF2-40B4-BE49-F238E27FC236}">
                <a16:creationId xmlns:a16="http://schemas.microsoft.com/office/drawing/2014/main" id="{A9C31544-DCC3-9060-2D77-128C0640542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67707761"/>
              </p:ext>
            </p:extLst>
          </p:nvPr>
        </p:nvGraphicFramePr>
        <p:xfrm>
          <a:off x="5078365" y="2247095"/>
          <a:ext cx="6843663" cy="3779057"/>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3927924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3B2B1745-B9D4-22BC-9FCF-A9023C2FFAC6}"/>
              </a:ext>
            </a:extLst>
          </p:cNvPr>
          <p:cNvSpPr>
            <a:spLocks noGrp="1"/>
          </p:cNvSpPr>
          <p:nvPr>
            <p:ph type="title"/>
          </p:nvPr>
        </p:nvSpPr>
        <p:spPr>
          <a:xfrm>
            <a:off x="335997" y="182467"/>
            <a:ext cx="2967589" cy="1618508"/>
          </a:xfrm>
        </p:spPr>
        <p:txBody>
          <a:bodyPr/>
          <a:lstStyle/>
          <a:p>
            <a:r>
              <a:rPr lang="en-GB"/>
              <a:t>How did patients rate the healthcare professional at treating them with care and concern?</a:t>
            </a:r>
          </a:p>
        </p:txBody>
      </p:sp>
      <p:sp>
        <p:nvSpPr>
          <p:cNvPr id="5" name="Commentary">
            <a:extLst>
              <a:ext uri="{FF2B5EF4-FFF2-40B4-BE49-F238E27FC236}">
                <a16:creationId xmlns:a16="http://schemas.microsoft.com/office/drawing/2014/main" id="{C443E82C-37B8-19B2-9A16-85C463D3C16F}"/>
              </a:ext>
            </a:extLst>
          </p:cNvPr>
          <p:cNvSpPr>
            <a:spLocks noGrp="1"/>
          </p:cNvSpPr>
          <p:nvPr>
            <p:ph type="body" sz="quarter" idx="19"/>
          </p:nvPr>
        </p:nvSpPr>
        <p:spPr>
          <a:xfrm>
            <a:off x="3303588" y="180975"/>
            <a:ext cx="8549787" cy="1618508"/>
          </a:xfrm>
        </p:spPr>
        <p:txBody>
          <a:bodyPr numCol="1"/>
          <a:lstStyle/>
          <a:p>
            <a:r>
              <a:rPr lang="en-GB"/>
              <a:t>More than four in five (85.6%) said that the healthcare professional was good</a:t>
            </a:r>
            <a:r>
              <a:rPr lang="en-GB" baseline="30000"/>
              <a:t>1</a:t>
            </a:r>
            <a:r>
              <a:rPr lang="en-GB"/>
              <a:t> at treating them with care and concern during their last appointment, including 60.9% who said they were ‘very good’. Six per cent (6.2%) said the healthcare professional was poor</a:t>
            </a:r>
            <a:r>
              <a:rPr lang="en-GB" baseline="30000"/>
              <a:t>2</a:t>
            </a:r>
            <a:r>
              <a:rPr lang="en-GB"/>
              <a:t> at treating them with care and concern.</a:t>
            </a:r>
          </a:p>
          <a:p>
            <a:r>
              <a:rPr lang="en-GB"/>
              <a:t>These results are in line with the 2024 survey findings. </a:t>
            </a:r>
          </a:p>
        </p:txBody>
      </p:sp>
      <p:sp>
        <p:nvSpPr>
          <p:cNvPr id="6" name="Question Marker #1">
            <a:extLst>
              <a:ext uri="{FF2B5EF4-FFF2-40B4-BE49-F238E27FC236}">
                <a16:creationId xmlns:a16="http://schemas.microsoft.com/office/drawing/2014/main" id="{53653D9F-6C7C-B039-C9CB-A27C33EE3BEF}"/>
              </a:ext>
              <a:ext uri="{C183D7F6-B498-43B3-948B-1728B52AA6E4}">
                <adec:decorative xmlns:adec="http://schemas.microsoft.com/office/drawing/2017/decorative" val="1"/>
              </a:ext>
            </a:extLst>
          </p:cNvPr>
          <p:cNvSpPr/>
          <p:nvPr/>
        </p:nvSpPr>
        <p:spPr>
          <a:xfrm>
            <a:off x="333375" y="1898163"/>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Arial"/>
              <a:ea typeface="+mn-ea"/>
              <a:cs typeface="+mn-cs"/>
            </a:endParaRPr>
          </a:p>
        </p:txBody>
      </p:sp>
      <p:sp>
        <p:nvSpPr>
          <p:cNvPr id="9" name="Question Text #1">
            <a:extLst>
              <a:ext uri="{FF2B5EF4-FFF2-40B4-BE49-F238E27FC236}">
                <a16:creationId xmlns:a16="http://schemas.microsoft.com/office/drawing/2014/main" id="{95FD3EF2-1688-A664-CBE2-F0416D4E7B57}"/>
              </a:ext>
            </a:extLst>
          </p:cNvPr>
          <p:cNvSpPr txBox="1"/>
          <p:nvPr/>
        </p:nvSpPr>
        <p:spPr>
          <a:xfrm>
            <a:off x="333374" y="1808163"/>
            <a:ext cx="11523663" cy="540000"/>
          </a:xfrm>
          <a:prstGeom prst="rect">
            <a:avLst/>
          </a:prstGeom>
          <a:noFill/>
        </p:spPr>
        <p:txBody>
          <a:bodyPr wrap="square" lIns="180000" tIns="18000" rIns="0" bIns="0" rtlCol="0" anchor="ctr">
            <a:noAutofit/>
          </a:bodyPr>
          <a:lstStyle>
            <a:defPPr>
              <a:defRPr lang="fr-FR"/>
            </a:defPPr>
            <a:lvl1pPr>
              <a:lnSpc>
                <a:spcPct val="90000"/>
              </a:lnSpc>
              <a:defRPr sz="1200" b="1">
                <a:solidFill>
                  <a:srgbClr val="231F20"/>
                </a:solidFill>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200" b="1" i="0" u="none" strike="noStrike" kern="1200" cap="none" spc="0" normalizeH="0" baseline="0" noProof="0">
                <a:ln>
                  <a:noFill/>
                </a:ln>
                <a:solidFill>
                  <a:srgbClr val="231F20"/>
                </a:solidFill>
                <a:effectLst/>
                <a:uLnTx/>
                <a:uFillTx/>
                <a:latin typeface="Arial"/>
                <a:ea typeface="+mn-ea"/>
                <a:cs typeface="+mn-cs"/>
              </a:rPr>
              <a:t>Q25. During your last appointment, how good was the healthcare professional at treating you with care and concern?</a:t>
            </a:r>
          </a:p>
        </p:txBody>
      </p:sp>
      <p:graphicFrame>
        <p:nvGraphicFramePr>
          <p:cNvPr id="19" name="Doughnut Chart">
            <a:extLst>
              <a:ext uri="{FF2B5EF4-FFF2-40B4-BE49-F238E27FC236}">
                <a16:creationId xmlns:a16="http://schemas.microsoft.com/office/drawing/2014/main" id="{BD5C23D3-528E-7952-ADE9-8861EFA3559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81101637"/>
              </p:ext>
            </p:extLst>
          </p:nvPr>
        </p:nvGraphicFramePr>
        <p:xfrm>
          <a:off x="333375" y="2359276"/>
          <a:ext cx="4680000" cy="3779587"/>
        </p:xfrm>
        <a:graphic>
          <a:graphicData uri="http://schemas.openxmlformats.org/drawingml/2006/chart">
            <c:chart xmlns:c="http://schemas.openxmlformats.org/drawingml/2006/chart" xmlns:r="http://schemas.openxmlformats.org/officeDocument/2006/relationships" r:id="rId3"/>
          </a:graphicData>
        </a:graphic>
      </p:graphicFrame>
      <p:cxnSp>
        <p:nvCxnSpPr>
          <p:cNvPr id="23" name="Divider Line">
            <a:extLst>
              <a:ext uri="{FF2B5EF4-FFF2-40B4-BE49-F238E27FC236}">
                <a16:creationId xmlns:a16="http://schemas.microsoft.com/office/drawing/2014/main" id="{1AB184B9-5732-2D3A-02E9-C7E2F28938C0}"/>
              </a:ext>
              <a:ext uri="{C183D7F6-B498-43B3-948B-1728B52AA6E4}">
                <adec:decorative xmlns:adec="http://schemas.microsoft.com/office/drawing/2017/decorative" val="1"/>
              </a:ext>
            </a:extLst>
          </p:cNvPr>
          <p:cNvCxnSpPr>
            <a:cxnSpLocks/>
          </p:cNvCxnSpPr>
          <p:nvPr/>
        </p:nvCxnSpPr>
        <p:spPr>
          <a:xfrm>
            <a:off x="4883391" y="2539040"/>
            <a:ext cx="0" cy="3420000"/>
          </a:xfrm>
          <a:prstGeom prst="line">
            <a:avLst/>
          </a:prstGeom>
          <a:ln w="6350" cap="rnd">
            <a:solidFill>
              <a:srgbClr val="768692"/>
            </a:solidFill>
            <a:prstDash val="sysDot"/>
            <a:round/>
          </a:ln>
        </p:spPr>
        <p:style>
          <a:lnRef idx="1">
            <a:schemeClr val="accent1"/>
          </a:lnRef>
          <a:fillRef idx="0">
            <a:schemeClr val="accent1"/>
          </a:fillRef>
          <a:effectRef idx="0">
            <a:schemeClr val="accent1"/>
          </a:effectRef>
          <a:fontRef idx="minor">
            <a:schemeClr val="tx1"/>
          </a:fontRef>
        </p:style>
      </p:cxnSp>
      <p:sp>
        <p:nvSpPr>
          <p:cNvPr id="21" name="Base and Footnotes">
            <a:extLst>
              <a:ext uri="{FF2B5EF4-FFF2-40B4-BE49-F238E27FC236}">
                <a16:creationId xmlns:a16="http://schemas.microsoft.com/office/drawing/2014/main" id="{AFE04607-8FAA-D212-6398-041DC57EBD98}"/>
              </a:ext>
            </a:extLst>
          </p:cNvPr>
          <p:cNvSpPr>
            <a:spLocks noGrp="1"/>
          </p:cNvSpPr>
          <p:nvPr>
            <p:ph type="body" sz="quarter" idx="18"/>
          </p:nvPr>
        </p:nvSpPr>
        <p:spPr>
          <a:xfrm>
            <a:off x="329711" y="5984377"/>
            <a:ext cx="11523664" cy="282573"/>
          </a:xfrm>
        </p:spPr>
        <p:txBody>
          <a:bodyPr/>
          <a:lstStyle/>
          <a:p>
            <a:r>
              <a:rPr lang="en-GB" baseline="30000" dirty="0"/>
              <a:t>1</a:t>
            </a:r>
            <a:r>
              <a:rPr lang="en-GB" dirty="0"/>
              <a:t>Good = ‘very good’ </a:t>
            </a:r>
            <a:r>
              <a:rPr lang="en-GB" i="0" dirty="0">
                <a:solidFill>
                  <a:schemeClr val="tx1"/>
                </a:solidFill>
              </a:rPr>
              <a:t>and</a:t>
            </a:r>
            <a:r>
              <a:rPr lang="en-GB" dirty="0"/>
              <a:t> ‘fairly good’. </a:t>
            </a:r>
            <a:r>
              <a:rPr lang="en-GB" baseline="30000" dirty="0"/>
              <a:t>2</a:t>
            </a:r>
            <a:r>
              <a:rPr lang="en-GB" dirty="0"/>
              <a:t>Poor = ‘very poor’ </a:t>
            </a:r>
            <a:r>
              <a:rPr lang="en-GB" i="0" dirty="0">
                <a:solidFill>
                  <a:schemeClr val="tx1"/>
                </a:solidFill>
              </a:rPr>
              <a:t>and</a:t>
            </a:r>
            <a:r>
              <a:rPr lang="en-GB" dirty="0"/>
              <a:t> ‘fairly poor’. Base: asked of patients who had an appointment since being registered with current GP practice, excluding those who said 'I don't know or it didn't apply': 2025 (670,865), 2024 (661,177).</a:t>
            </a:r>
          </a:p>
        </p:txBody>
      </p:sp>
      <p:sp>
        <p:nvSpPr>
          <p:cNvPr id="4" name="Slide Number">
            <a:extLst>
              <a:ext uri="{FF2B5EF4-FFF2-40B4-BE49-F238E27FC236}">
                <a16:creationId xmlns:a16="http://schemas.microsoft.com/office/drawing/2014/main" id="{A70A6BA7-C1FE-1F00-F594-7D6BCCDC63B6}"/>
              </a:ext>
              <a:ext uri="{C183D7F6-B498-43B3-948B-1728B52AA6E4}">
                <adec:decorative xmlns:adec="http://schemas.microsoft.com/office/drawing/2017/decorative" val="1"/>
              </a:ext>
            </a:extLst>
          </p:cNvPr>
          <p:cNvSpPr>
            <a:spLocks noGrp="1"/>
          </p:cNvSpPr>
          <p:nvPr>
            <p:ph type="sldNum" sz="quarter" idx="4"/>
          </p:nvPr>
        </p:nvSpPr>
        <p:spPr>
          <a:xfrm>
            <a:off x="335999" y="6318000"/>
            <a:ext cx="21600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1AABEC-672F-4B68-B914-690DA978312C}" type="slidenum">
              <a:rPr kumimoji="0" lang="en-GB" sz="800" b="1" i="0" u="none" strike="noStrike" kern="1200" cap="none" spc="0" normalizeH="0" baseline="0" noProof="0" smtClean="0">
                <a:ln>
                  <a:noFill/>
                </a:ln>
                <a:solidFill>
                  <a:srgbClr val="768692"/>
                </a:solidFill>
                <a:effectLst/>
                <a:uLnTx/>
                <a:uFillTx/>
                <a:latin typeface="Arial Blac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46</a:t>
            </a:fld>
            <a:endParaRPr kumimoji="0" lang="en-GB" sz="800" b="1" i="0" u="none" strike="noStrike" kern="1200" cap="none" spc="0" normalizeH="0" baseline="0" noProof="0">
              <a:ln>
                <a:noFill/>
              </a:ln>
              <a:solidFill>
                <a:srgbClr val="768692"/>
              </a:solidFill>
              <a:effectLst/>
              <a:uLnTx/>
              <a:uFillTx/>
              <a:latin typeface="Arial Black"/>
              <a:ea typeface="+mn-ea"/>
              <a:cs typeface="+mn-cs"/>
            </a:endParaRPr>
          </a:p>
        </p:txBody>
      </p:sp>
      <p:pic>
        <p:nvPicPr>
          <p:cNvPr id="14" name="Graphic 13">
            <a:extLst>
              <a:ext uri="{FF2B5EF4-FFF2-40B4-BE49-F238E27FC236}">
                <a16:creationId xmlns:a16="http://schemas.microsoft.com/office/drawing/2014/main" id="{665A3C8F-ED9A-D9A5-E7F6-198255DF7A1E}"/>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H="1">
            <a:off x="2199331" y="3791369"/>
            <a:ext cx="948087" cy="914400"/>
          </a:xfrm>
          <a:prstGeom prst="rect">
            <a:avLst/>
          </a:prstGeom>
        </p:spPr>
      </p:pic>
      <p:grpSp>
        <p:nvGrpSpPr>
          <p:cNvPr id="11" name="Group 10">
            <a:extLst>
              <a:ext uri="{FF2B5EF4-FFF2-40B4-BE49-F238E27FC236}">
                <a16:creationId xmlns:a16="http://schemas.microsoft.com/office/drawing/2014/main" id="{D009B029-14DA-246B-A81A-E5CB09D30F42}"/>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12" name="Freeform 110">
              <a:hlinkClick r:id="rId5" action="ppaction://hlinksldjump" tooltip="Main Menu..."/>
              <a:hlinkHover r:id="" action="ppaction://noaction" highlightClick="1"/>
              <a:extLst>
                <a:ext uri="{FF2B5EF4-FFF2-40B4-BE49-F238E27FC236}">
                  <a16:creationId xmlns:a16="http://schemas.microsoft.com/office/drawing/2014/main" id="{40830530-9E18-A3E7-ABF7-36DB09A8EA68}"/>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13" name="Rectangle 12">
              <a:extLst>
                <a:ext uri="{FF2B5EF4-FFF2-40B4-BE49-F238E27FC236}">
                  <a16:creationId xmlns:a16="http://schemas.microsoft.com/office/drawing/2014/main" id="{38F99003-6D7B-FAB5-DC4D-CC9F677DA4AB}"/>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graphicFrame>
        <p:nvGraphicFramePr>
          <p:cNvPr id="3" name="Line Chart">
            <a:extLst>
              <a:ext uri="{FF2B5EF4-FFF2-40B4-BE49-F238E27FC236}">
                <a16:creationId xmlns:a16="http://schemas.microsoft.com/office/drawing/2014/main" id="{BE019723-1FC6-D738-863A-1E2B7EB436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32512753"/>
              </p:ext>
            </p:extLst>
          </p:nvPr>
        </p:nvGraphicFramePr>
        <p:xfrm>
          <a:off x="5013375" y="2359512"/>
          <a:ext cx="6843663" cy="3779057"/>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9181778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3B2B1745-B9D4-22BC-9FCF-A9023C2FFAC6}"/>
              </a:ext>
            </a:extLst>
          </p:cNvPr>
          <p:cNvSpPr>
            <a:spLocks noGrp="1"/>
          </p:cNvSpPr>
          <p:nvPr>
            <p:ph type="title"/>
          </p:nvPr>
        </p:nvSpPr>
        <p:spPr>
          <a:xfrm>
            <a:off x="335997" y="182467"/>
            <a:ext cx="2967589" cy="1618508"/>
          </a:xfrm>
        </p:spPr>
        <p:txBody>
          <a:bodyPr/>
          <a:lstStyle/>
          <a:p>
            <a:r>
              <a:rPr lang="en-GB"/>
              <a:t>How did patients rate the healthcare professional at considering their mental wellbeing?</a:t>
            </a:r>
          </a:p>
        </p:txBody>
      </p:sp>
      <p:sp>
        <p:nvSpPr>
          <p:cNvPr id="5" name="Commentary">
            <a:extLst>
              <a:ext uri="{FF2B5EF4-FFF2-40B4-BE49-F238E27FC236}">
                <a16:creationId xmlns:a16="http://schemas.microsoft.com/office/drawing/2014/main" id="{C443E82C-37B8-19B2-9A16-85C463D3C16F}"/>
              </a:ext>
            </a:extLst>
          </p:cNvPr>
          <p:cNvSpPr>
            <a:spLocks noGrp="1"/>
          </p:cNvSpPr>
          <p:nvPr>
            <p:ph type="body" sz="quarter" idx="19"/>
          </p:nvPr>
        </p:nvSpPr>
        <p:spPr>
          <a:xfrm>
            <a:off x="3303588" y="180975"/>
            <a:ext cx="8549787" cy="1618508"/>
          </a:xfrm>
        </p:spPr>
        <p:txBody>
          <a:bodyPr numCol="1"/>
          <a:lstStyle/>
          <a:p>
            <a:r>
              <a:rPr lang="en-GB"/>
              <a:t>Nearly three in four (73.6%) said that the healthcare professional was good</a:t>
            </a:r>
            <a:r>
              <a:rPr lang="en-GB" baseline="30000"/>
              <a:t>1</a:t>
            </a:r>
            <a:r>
              <a:rPr lang="en-GB"/>
              <a:t> at considering their mental wellbeing during their last appointment, including over half (51.1%) who said they were ‘very good’. Just under one in ten (8.5%) said they were poor</a:t>
            </a:r>
            <a:r>
              <a:rPr lang="en-GB" baseline="30000"/>
              <a:t>2</a:t>
            </a:r>
            <a:r>
              <a:rPr lang="en-GB"/>
              <a:t> at considering their mental wellbeing, and 17.9% said they were ‘neither good nor poor’.</a:t>
            </a:r>
          </a:p>
          <a:p>
            <a:r>
              <a:rPr lang="en-GB"/>
              <a:t>These results are in line with the 2024 survey findings. </a:t>
            </a:r>
          </a:p>
          <a:p>
            <a:endParaRPr lang="en-GB"/>
          </a:p>
        </p:txBody>
      </p:sp>
      <p:sp>
        <p:nvSpPr>
          <p:cNvPr id="6" name="Question Marker #1">
            <a:extLst>
              <a:ext uri="{FF2B5EF4-FFF2-40B4-BE49-F238E27FC236}">
                <a16:creationId xmlns:a16="http://schemas.microsoft.com/office/drawing/2014/main" id="{53653D9F-6C7C-B039-C9CB-A27C33EE3BEF}"/>
              </a:ext>
              <a:ext uri="{C183D7F6-B498-43B3-948B-1728B52AA6E4}">
                <adec:decorative xmlns:adec="http://schemas.microsoft.com/office/drawing/2017/decorative" val="1"/>
              </a:ext>
            </a:extLst>
          </p:cNvPr>
          <p:cNvSpPr/>
          <p:nvPr/>
        </p:nvSpPr>
        <p:spPr>
          <a:xfrm>
            <a:off x="333375" y="1898163"/>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Arial"/>
              <a:ea typeface="+mn-ea"/>
              <a:cs typeface="+mn-cs"/>
            </a:endParaRPr>
          </a:p>
        </p:txBody>
      </p:sp>
      <p:sp>
        <p:nvSpPr>
          <p:cNvPr id="9" name="Question Text #1">
            <a:extLst>
              <a:ext uri="{FF2B5EF4-FFF2-40B4-BE49-F238E27FC236}">
                <a16:creationId xmlns:a16="http://schemas.microsoft.com/office/drawing/2014/main" id="{95FD3EF2-1688-A664-CBE2-F0416D4E7B57}"/>
              </a:ext>
            </a:extLst>
          </p:cNvPr>
          <p:cNvSpPr txBox="1"/>
          <p:nvPr/>
        </p:nvSpPr>
        <p:spPr>
          <a:xfrm>
            <a:off x="333374" y="1808163"/>
            <a:ext cx="11523663" cy="540000"/>
          </a:xfrm>
          <a:prstGeom prst="rect">
            <a:avLst/>
          </a:prstGeom>
          <a:noFill/>
        </p:spPr>
        <p:txBody>
          <a:bodyPr wrap="square" lIns="180000" tIns="18000" rIns="0" bIns="0" rtlCol="0" anchor="ctr">
            <a:noAutofit/>
          </a:bodyPr>
          <a:lstStyle>
            <a:defPPr>
              <a:defRPr lang="fr-FR"/>
            </a:defPPr>
            <a:lvl1pPr>
              <a:lnSpc>
                <a:spcPct val="90000"/>
              </a:lnSpc>
              <a:defRPr sz="1200" b="1">
                <a:solidFill>
                  <a:srgbClr val="231F20"/>
                </a:solidFill>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200" b="1" i="0" u="none" strike="noStrike" kern="1200" cap="none" spc="0" normalizeH="0" baseline="0" noProof="0">
                <a:ln>
                  <a:noFill/>
                </a:ln>
                <a:solidFill>
                  <a:srgbClr val="231F20"/>
                </a:solidFill>
                <a:effectLst/>
                <a:uLnTx/>
                <a:uFillTx/>
                <a:latin typeface="Arial"/>
                <a:ea typeface="+mn-ea"/>
                <a:cs typeface="+mn-cs"/>
              </a:rPr>
              <a:t>Q26. During your last appointment, how good was the healthcare professional at considering your mental wellbeing?</a:t>
            </a:r>
          </a:p>
        </p:txBody>
      </p:sp>
      <p:graphicFrame>
        <p:nvGraphicFramePr>
          <p:cNvPr id="19" name="Doughnut Chart">
            <a:extLst>
              <a:ext uri="{FF2B5EF4-FFF2-40B4-BE49-F238E27FC236}">
                <a16:creationId xmlns:a16="http://schemas.microsoft.com/office/drawing/2014/main" id="{BD5C23D3-528E-7952-ADE9-8861EFA3559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98171272"/>
              </p:ext>
            </p:extLst>
          </p:nvPr>
        </p:nvGraphicFramePr>
        <p:xfrm>
          <a:off x="333375" y="2359276"/>
          <a:ext cx="4680000" cy="3779587"/>
        </p:xfrm>
        <a:graphic>
          <a:graphicData uri="http://schemas.openxmlformats.org/drawingml/2006/chart">
            <c:chart xmlns:c="http://schemas.openxmlformats.org/drawingml/2006/chart" xmlns:r="http://schemas.openxmlformats.org/officeDocument/2006/relationships" r:id="rId3"/>
          </a:graphicData>
        </a:graphic>
      </p:graphicFrame>
      <p:cxnSp>
        <p:nvCxnSpPr>
          <p:cNvPr id="23" name="Divider Line">
            <a:extLst>
              <a:ext uri="{FF2B5EF4-FFF2-40B4-BE49-F238E27FC236}">
                <a16:creationId xmlns:a16="http://schemas.microsoft.com/office/drawing/2014/main" id="{1AB184B9-5732-2D3A-02E9-C7E2F28938C0}"/>
              </a:ext>
              <a:ext uri="{C183D7F6-B498-43B3-948B-1728B52AA6E4}">
                <adec:decorative xmlns:adec="http://schemas.microsoft.com/office/drawing/2017/decorative" val="1"/>
              </a:ext>
            </a:extLst>
          </p:cNvPr>
          <p:cNvCxnSpPr>
            <a:cxnSpLocks/>
          </p:cNvCxnSpPr>
          <p:nvPr/>
        </p:nvCxnSpPr>
        <p:spPr>
          <a:xfrm>
            <a:off x="4883391" y="2539040"/>
            <a:ext cx="0" cy="3420000"/>
          </a:xfrm>
          <a:prstGeom prst="line">
            <a:avLst/>
          </a:prstGeom>
          <a:ln w="6350" cap="rnd">
            <a:solidFill>
              <a:srgbClr val="768692"/>
            </a:solidFill>
            <a:prstDash val="sysDot"/>
            <a:round/>
          </a:ln>
        </p:spPr>
        <p:style>
          <a:lnRef idx="1">
            <a:schemeClr val="accent1"/>
          </a:lnRef>
          <a:fillRef idx="0">
            <a:schemeClr val="accent1"/>
          </a:fillRef>
          <a:effectRef idx="0">
            <a:schemeClr val="accent1"/>
          </a:effectRef>
          <a:fontRef idx="minor">
            <a:schemeClr val="tx1"/>
          </a:fontRef>
        </p:style>
      </p:cxnSp>
      <p:sp>
        <p:nvSpPr>
          <p:cNvPr id="21" name="Base and Footnotes">
            <a:extLst>
              <a:ext uri="{FF2B5EF4-FFF2-40B4-BE49-F238E27FC236}">
                <a16:creationId xmlns:a16="http://schemas.microsoft.com/office/drawing/2014/main" id="{AFE04607-8FAA-D212-6398-041DC57EBD98}"/>
              </a:ext>
            </a:extLst>
          </p:cNvPr>
          <p:cNvSpPr>
            <a:spLocks noGrp="1"/>
          </p:cNvSpPr>
          <p:nvPr>
            <p:ph type="body" sz="quarter" idx="18"/>
          </p:nvPr>
        </p:nvSpPr>
        <p:spPr>
          <a:xfrm>
            <a:off x="333374" y="6026152"/>
            <a:ext cx="11523664" cy="282573"/>
          </a:xfrm>
        </p:spPr>
        <p:txBody>
          <a:bodyPr/>
          <a:lstStyle/>
          <a:p>
            <a:r>
              <a:rPr lang="en-GB" baseline="30000" dirty="0"/>
              <a:t>1</a:t>
            </a:r>
            <a:r>
              <a:rPr lang="en-GB" dirty="0"/>
              <a:t>Good = ‘very good’ </a:t>
            </a:r>
            <a:r>
              <a:rPr lang="en-GB" i="0" dirty="0">
                <a:solidFill>
                  <a:schemeClr val="tx1"/>
                </a:solidFill>
              </a:rPr>
              <a:t>and</a:t>
            </a:r>
            <a:r>
              <a:rPr lang="en-GB" dirty="0"/>
              <a:t> ‘fairly good’. </a:t>
            </a:r>
            <a:r>
              <a:rPr lang="en-GB" baseline="30000" dirty="0"/>
              <a:t>2</a:t>
            </a:r>
            <a:r>
              <a:rPr lang="en-GB" dirty="0"/>
              <a:t>Poor = ‘very poor’ </a:t>
            </a:r>
            <a:r>
              <a:rPr lang="en-GB" i="0" dirty="0">
                <a:solidFill>
                  <a:schemeClr val="tx1"/>
                </a:solidFill>
              </a:rPr>
              <a:t>and</a:t>
            </a:r>
            <a:r>
              <a:rPr lang="en-GB" dirty="0"/>
              <a:t> ‘fairly poor’. Base: asked of patients who had an appointment since being registered with current GP practice, excluding those who said 'I don't know or it didn't apply': 2025 (514,139), 2024 (504,435).</a:t>
            </a:r>
          </a:p>
        </p:txBody>
      </p:sp>
      <p:sp>
        <p:nvSpPr>
          <p:cNvPr id="4" name="Slide Number">
            <a:extLst>
              <a:ext uri="{FF2B5EF4-FFF2-40B4-BE49-F238E27FC236}">
                <a16:creationId xmlns:a16="http://schemas.microsoft.com/office/drawing/2014/main" id="{A70A6BA7-C1FE-1F00-F594-7D6BCCDC63B6}"/>
              </a:ext>
              <a:ext uri="{C183D7F6-B498-43B3-948B-1728B52AA6E4}">
                <adec:decorative xmlns:adec="http://schemas.microsoft.com/office/drawing/2017/decorative" val="1"/>
              </a:ext>
            </a:extLst>
          </p:cNvPr>
          <p:cNvSpPr>
            <a:spLocks noGrp="1"/>
          </p:cNvSpPr>
          <p:nvPr>
            <p:ph type="sldNum" sz="quarter" idx="4"/>
          </p:nvPr>
        </p:nvSpPr>
        <p:spPr>
          <a:xfrm>
            <a:off x="335999" y="6318000"/>
            <a:ext cx="21600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1AABEC-672F-4B68-B914-690DA978312C}" type="slidenum">
              <a:rPr kumimoji="0" lang="en-GB" sz="800" b="1" i="0" u="none" strike="noStrike" kern="1200" cap="none" spc="0" normalizeH="0" baseline="0" noProof="0" smtClean="0">
                <a:ln>
                  <a:noFill/>
                </a:ln>
                <a:solidFill>
                  <a:srgbClr val="768692"/>
                </a:solidFill>
                <a:effectLst/>
                <a:uLnTx/>
                <a:uFillTx/>
                <a:latin typeface="Arial Blac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47</a:t>
            </a:fld>
            <a:endParaRPr kumimoji="0" lang="en-GB" sz="800" b="1" i="0" u="none" strike="noStrike" kern="1200" cap="none" spc="0" normalizeH="0" baseline="0" noProof="0">
              <a:ln>
                <a:noFill/>
              </a:ln>
              <a:solidFill>
                <a:srgbClr val="768692"/>
              </a:solidFill>
              <a:effectLst/>
              <a:uLnTx/>
              <a:uFillTx/>
              <a:latin typeface="Arial Black"/>
              <a:ea typeface="+mn-ea"/>
              <a:cs typeface="+mn-cs"/>
            </a:endParaRPr>
          </a:p>
        </p:txBody>
      </p:sp>
      <p:pic>
        <p:nvPicPr>
          <p:cNvPr id="14" name="Graphic 13">
            <a:extLst>
              <a:ext uri="{FF2B5EF4-FFF2-40B4-BE49-F238E27FC236}">
                <a16:creationId xmlns:a16="http://schemas.microsoft.com/office/drawing/2014/main" id="{A8EB37CF-6483-6178-B60D-62A0C66CC73D}"/>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H="1">
            <a:off x="2199331" y="3791369"/>
            <a:ext cx="948087" cy="914400"/>
          </a:xfrm>
          <a:prstGeom prst="rect">
            <a:avLst/>
          </a:prstGeom>
        </p:spPr>
      </p:pic>
      <p:grpSp>
        <p:nvGrpSpPr>
          <p:cNvPr id="11" name="Group 10">
            <a:extLst>
              <a:ext uri="{FF2B5EF4-FFF2-40B4-BE49-F238E27FC236}">
                <a16:creationId xmlns:a16="http://schemas.microsoft.com/office/drawing/2014/main" id="{4DD39DAA-3750-A209-EDDE-1FA7E7554C84}"/>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12" name="Freeform 110">
              <a:hlinkClick r:id="rId5" action="ppaction://hlinksldjump" tooltip="Main Menu..."/>
              <a:hlinkHover r:id="" action="ppaction://noaction" highlightClick="1"/>
              <a:extLst>
                <a:ext uri="{FF2B5EF4-FFF2-40B4-BE49-F238E27FC236}">
                  <a16:creationId xmlns:a16="http://schemas.microsoft.com/office/drawing/2014/main" id="{670AD0CF-4B49-300E-D3F2-9DD073516DB0}"/>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13" name="Rectangle 12">
              <a:extLst>
                <a:ext uri="{FF2B5EF4-FFF2-40B4-BE49-F238E27FC236}">
                  <a16:creationId xmlns:a16="http://schemas.microsoft.com/office/drawing/2014/main" id="{341A5AD5-DAA5-9F1C-0606-771BD264579C}"/>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graphicFrame>
        <p:nvGraphicFramePr>
          <p:cNvPr id="3" name="Line Chart">
            <a:extLst>
              <a:ext uri="{FF2B5EF4-FFF2-40B4-BE49-F238E27FC236}">
                <a16:creationId xmlns:a16="http://schemas.microsoft.com/office/drawing/2014/main" id="{F6057C72-56E6-353F-3A71-ABC792EBE4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33952351"/>
              </p:ext>
            </p:extLst>
          </p:nvPr>
        </p:nvGraphicFramePr>
        <p:xfrm>
          <a:off x="4909099" y="2343162"/>
          <a:ext cx="6843663" cy="3779057"/>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62829791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3B2B1745-B9D4-22BC-9FCF-A9023C2FFAC6}"/>
              </a:ext>
            </a:extLst>
          </p:cNvPr>
          <p:cNvSpPr>
            <a:spLocks noGrp="1"/>
          </p:cNvSpPr>
          <p:nvPr>
            <p:ph type="title"/>
          </p:nvPr>
        </p:nvSpPr>
        <p:spPr>
          <a:xfrm>
            <a:off x="335997" y="182467"/>
            <a:ext cx="2967589" cy="1618508"/>
          </a:xfrm>
        </p:spPr>
        <p:txBody>
          <a:bodyPr/>
          <a:lstStyle/>
          <a:p>
            <a:r>
              <a:rPr lang="en-GB" dirty="0"/>
              <a:t>Did patients feel the healthcare professional had all the information they needed about them?</a:t>
            </a:r>
          </a:p>
        </p:txBody>
      </p:sp>
      <p:sp>
        <p:nvSpPr>
          <p:cNvPr id="5" name="Commentary">
            <a:extLst>
              <a:ext uri="{FF2B5EF4-FFF2-40B4-BE49-F238E27FC236}">
                <a16:creationId xmlns:a16="http://schemas.microsoft.com/office/drawing/2014/main" id="{C443E82C-37B8-19B2-9A16-85C463D3C16F}"/>
              </a:ext>
            </a:extLst>
          </p:cNvPr>
          <p:cNvSpPr>
            <a:spLocks noGrp="1"/>
          </p:cNvSpPr>
          <p:nvPr>
            <p:ph type="body" sz="quarter" idx="19"/>
          </p:nvPr>
        </p:nvSpPr>
        <p:spPr>
          <a:xfrm>
            <a:off x="3303588" y="180975"/>
            <a:ext cx="8549787" cy="1618508"/>
          </a:xfrm>
        </p:spPr>
        <p:txBody>
          <a:bodyPr numCol="1"/>
          <a:lstStyle/>
          <a:p>
            <a:r>
              <a:rPr lang="en-GB" dirty="0"/>
              <a:t>Over nine in ten (91.9%) said they felt the healthcare professional had all the information they needed about them</a:t>
            </a:r>
            <a:r>
              <a:rPr lang="en-GB" baseline="30000" dirty="0"/>
              <a:t>1</a:t>
            </a:r>
            <a:r>
              <a:rPr lang="en-GB" dirty="0"/>
              <a:t> during their last appointment. This included nearly three in five (57.4%) who said this was ‘definitely’ the case. Eight percent (8.1%) said the healthcare professional did not have all the information they needed.</a:t>
            </a:r>
          </a:p>
          <a:p>
            <a:r>
              <a:rPr lang="en-GB" dirty="0"/>
              <a:t>These results are in line with the 2024 survey findings. </a:t>
            </a:r>
          </a:p>
          <a:p>
            <a:endParaRPr lang="en-GB" dirty="0">
              <a:highlight>
                <a:srgbClr val="FF0000"/>
              </a:highlight>
            </a:endParaRPr>
          </a:p>
        </p:txBody>
      </p:sp>
      <p:sp>
        <p:nvSpPr>
          <p:cNvPr id="6" name="Question Marker #1">
            <a:extLst>
              <a:ext uri="{FF2B5EF4-FFF2-40B4-BE49-F238E27FC236}">
                <a16:creationId xmlns:a16="http://schemas.microsoft.com/office/drawing/2014/main" id="{53653D9F-6C7C-B039-C9CB-A27C33EE3BEF}"/>
              </a:ext>
              <a:ext uri="{C183D7F6-B498-43B3-948B-1728B52AA6E4}">
                <adec:decorative xmlns:adec="http://schemas.microsoft.com/office/drawing/2017/decorative" val="1"/>
              </a:ext>
            </a:extLst>
          </p:cNvPr>
          <p:cNvSpPr/>
          <p:nvPr/>
        </p:nvSpPr>
        <p:spPr>
          <a:xfrm>
            <a:off x="333375" y="1898163"/>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Arial"/>
              <a:ea typeface="+mn-ea"/>
              <a:cs typeface="+mn-cs"/>
            </a:endParaRPr>
          </a:p>
        </p:txBody>
      </p:sp>
      <p:sp>
        <p:nvSpPr>
          <p:cNvPr id="9" name="Question Text #1">
            <a:extLst>
              <a:ext uri="{FF2B5EF4-FFF2-40B4-BE49-F238E27FC236}">
                <a16:creationId xmlns:a16="http://schemas.microsoft.com/office/drawing/2014/main" id="{95FD3EF2-1688-A664-CBE2-F0416D4E7B57}"/>
              </a:ext>
            </a:extLst>
          </p:cNvPr>
          <p:cNvSpPr txBox="1"/>
          <p:nvPr/>
        </p:nvSpPr>
        <p:spPr>
          <a:xfrm>
            <a:off x="333374" y="1808163"/>
            <a:ext cx="11523663" cy="540000"/>
          </a:xfrm>
          <a:prstGeom prst="rect">
            <a:avLst/>
          </a:prstGeom>
          <a:noFill/>
        </p:spPr>
        <p:txBody>
          <a:bodyPr wrap="square" lIns="180000" tIns="18000" rIns="0" bIns="0" rtlCol="0" anchor="ctr">
            <a:noAutofit/>
          </a:bodyPr>
          <a:lstStyle>
            <a:defPPr>
              <a:defRPr lang="fr-FR"/>
            </a:defPPr>
            <a:lvl1pPr>
              <a:lnSpc>
                <a:spcPct val="90000"/>
              </a:lnSpc>
              <a:defRPr sz="1200" b="1">
                <a:solidFill>
                  <a:srgbClr val="231F20"/>
                </a:solidFill>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231F20"/>
                </a:solidFill>
                <a:effectLst/>
                <a:uLnTx/>
                <a:uFillTx/>
                <a:latin typeface="Arial"/>
                <a:ea typeface="+mn-ea"/>
                <a:cs typeface="+mn-cs"/>
              </a:rPr>
              <a:t>Q27. Did you feel that the healthcare professional had all the information they needed about you?</a:t>
            </a:r>
          </a:p>
        </p:txBody>
      </p:sp>
      <p:cxnSp>
        <p:nvCxnSpPr>
          <p:cNvPr id="23" name="Divider Line">
            <a:extLst>
              <a:ext uri="{FF2B5EF4-FFF2-40B4-BE49-F238E27FC236}">
                <a16:creationId xmlns:a16="http://schemas.microsoft.com/office/drawing/2014/main" id="{1AB184B9-5732-2D3A-02E9-C7E2F28938C0}"/>
              </a:ext>
              <a:ext uri="{C183D7F6-B498-43B3-948B-1728B52AA6E4}">
                <adec:decorative xmlns:adec="http://schemas.microsoft.com/office/drawing/2017/decorative" val="1"/>
              </a:ext>
            </a:extLst>
          </p:cNvPr>
          <p:cNvCxnSpPr>
            <a:cxnSpLocks/>
          </p:cNvCxnSpPr>
          <p:nvPr/>
        </p:nvCxnSpPr>
        <p:spPr>
          <a:xfrm>
            <a:off x="4883391" y="2539040"/>
            <a:ext cx="0" cy="3420000"/>
          </a:xfrm>
          <a:prstGeom prst="line">
            <a:avLst/>
          </a:prstGeom>
          <a:ln w="6350" cap="rnd">
            <a:solidFill>
              <a:srgbClr val="768692"/>
            </a:solidFill>
            <a:prstDash val="sysDot"/>
            <a:round/>
          </a:ln>
        </p:spPr>
        <p:style>
          <a:lnRef idx="1">
            <a:schemeClr val="accent1"/>
          </a:lnRef>
          <a:fillRef idx="0">
            <a:schemeClr val="accent1"/>
          </a:fillRef>
          <a:effectRef idx="0">
            <a:schemeClr val="accent1"/>
          </a:effectRef>
          <a:fontRef idx="minor">
            <a:schemeClr val="tx1"/>
          </a:fontRef>
        </p:style>
      </p:cxnSp>
      <p:sp>
        <p:nvSpPr>
          <p:cNvPr id="21" name="Base and Footnotes">
            <a:extLst>
              <a:ext uri="{FF2B5EF4-FFF2-40B4-BE49-F238E27FC236}">
                <a16:creationId xmlns:a16="http://schemas.microsoft.com/office/drawing/2014/main" id="{AFE04607-8FAA-D212-6398-041DC57EBD98}"/>
              </a:ext>
            </a:extLst>
          </p:cNvPr>
          <p:cNvSpPr>
            <a:spLocks noGrp="1"/>
          </p:cNvSpPr>
          <p:nvPr>
            <p:ph type="body" sz="quarter" idx="18"/>
          </p:nvPr>
        </p:nvSpPr>
        <p:spPr>
          <a:xfrm>
            <a:off x="329710" y="6087145"/>
            <a:ext cx="11657307" cy="282573"/>
          </a:xfrm>
        </p:spPr>
        <p:txBody>
          <a:bodyPr/>
          <a:lstStyle/>
          <a:p>
            <a:r>
              <a:rPr lang="en-GB" baseline="30000" dirty="0"/>
              <a:t>1</a:t>
            </a:r>
            <a:r>
              <a:rPr lang="en-GB" dirty="0"/>
              <a:t>Yes = ‘yes, definitely’ </a:t>
            </a:r>
            <a:r>
              <a:rPr lang="en-GB" i="0" dirty="0">
                <a:solidFill>
                  <a:schemeClr val="tx1"/>
                </a:solidFill>
              </a:rPr>
              <a:t>and</a:t>
            </a:r>
            <a:r>
              <a:rPr lang="en-GB" dirty="0"/>
              <a:t> ‘yes, to some extent’. ²No = ‘No, not at all’. Base: asked of patients who had an appointment since being registered with current GP practice, excluding those who said 'I don't know or it didn't apply': 2025 (650,445), 2024 (640,016).</a:t>
            </a:r>
          </a:p>
        </p:txBody>
      </p:sp>
      <p:sp>
        <p:nvSpPr>
          <p:cNvPr id="4" name="Slide Number">
            <a:extLst>
              <a:ext uri="{FF2B5EF4-FFF2-40B4-BE49-F238E27FC236}">
                <a16:creationId xmlns:a16="http://schemas.microsoft.com/office/drawing/2014/main" id="{A70A6BA7-C1FE-1F00-F594-7D6BCCDC63B6}"/>
              </a:ext>
              <a:ext uri="{C183D7F6-B498-43B3-948B-1728B52AA6E4}">
                <adec:decorative xmlns:adec="http://schemas.microsoft.com/office/drawing/2017/decorative" val="1"/>
              </a:ext>
            </a:extLst>
          </p:cNvPr>
          <p:cNvSpPr>
            <a:spLocks noGrp="1"/>
          </p:cNvSpPr>
          <p:nvPr>
            <p:ph type="sldNum" sz="quarter" idx="4"/>
          </p:nvPr>
        </p:nvSpPr>
        <p:spPr>
          <a:xfrm>
            <a:off x="335999" y="6318000"/>
            <a:ext cx="21600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1AABEC-672F-4B68-B914-690DA978312C}" type="slidenum">
              <a:rPr kumimoji="0" lang="en-GB" sz="800" b="1" i="0" u="none" strike="noStrike" kern="1200" cap="none" spc="0" normalizeH="0" baseline="0" noProof="0" smtClean="0">
                <a:ln>
                  <a:noFill/>
                </a:ln>
                <a:solidFill>
                  <a:srgbClr val="768692"/>
                </a:solidFill>
                <a:effectLst/>
                <a:uLnTx/>
                <a:uFillTx/>
                <a:latin typeface="Arial Blac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48</a:t>
            </a:fld>
            <a:endParaRPr kumimoji="0" lang="en-GB" sz="800" b="1" i="0" u="none" strike="noStrike" kern="1200" cap="none" spc="0" normalizeH="0" baseline="0" noProof="0">
              <a:ln>
                <a:noFill/>
              </a:ln>
              <a:solidFill>
                <a:srgbClr val="768692"/>
              </a:solidFill>
              <a:effectLst/>
              <a:uLnTx/>
              <a:uFillTx/>
              <a:latin typeface="Arial Black"/>
              <a:ea typeface="+mn-ea"/>
              <a:cs typeface="+mn-cs"/>
            </a:endParaRPr>
          </a:p>
        </p:txBody>
      </p:sp>
      <p:graphicFrame>
        <p:nvGraphicFramePr>
          <p:cNvPr id="12" name="Doughnut Chart">
            <a:extLst>
              <a:ext uri="{FF2B5EF4-FFF2-40B4-BE49-F238E27FC236}">
                <a16:creationId xmlns:a16="http://schemas.microsoft.com/office/drawing/2014/main" id="{9D1B531B-D041-7051-2270-159EF4F0CB0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32932758"/>
              </p:ext>
            </p:extLst>
          </p:nvPr>
        </p:nvGraphicFramePr>
        <p:xfrm>
          <a:off x="333375" y="2359276"/>
          <a:ext cx="4680000" cy="3779587"/>
        </p:xfrm>
        <a:graphic>
          <a:graphicData uri="http://schemas.openxmlformats.org/drawingml/2006/chart">
            <c:chart xmlns:c="http://schemas.openxmlformats.org/drawingml/2006/chart" xmlns:r="http://schemas.openxmlformats.org/officeDocument/2006/relationships" r:id="rId3"/>
          </a:graphicData>
        </a:graphic>
      </p:graphicFrame>
      <p:cxnSp>
        <p:nvCxnSpPr>
          <p:cNvPr id="13" name="Divider Line">
            <a:extLst>
              <a:ext uri="{FF2B5EF4-FFF2-40B4-BE49-F238E27FC236}">
                <a16:creationId xmlns:a16="http://schemas.microsoft.com/office/drawing/2014/main" id="{DC3C5B15-3D97-064C-0B57-DD6FF603F1BF}"/>
              </a:ext>
              <a:ext uri="{C183D7F6-B498-43B3-948B-1728B52AA6E4}">
                <adec:decorative xmlns:adec="http://schemas.microsoft.com/office/drawing/2017/decorative" val="1"/>
              </a:ext>
            </a:extLst>
          </p:cNvPr>
          <p:cNvCxnSpPr>
            <a:cxnSpLocks/>
          </p:cNvCxnSpPr>
          <p:nvPr/>
        </p:nvCxnSpPr>
        <p:spPr>
          <a:xfrm>
            <a:off x="4883391" y="2539040"/>
            <a:ext cx="0" cy="3420000"/>
          </a:xfrm>
          <a:prstGeom prst="line">
            <a:avLst/>
          </a:prstGeom>
          <a:ln w="6350" cap="rnd">
            <a:solidFill>
              <a:srgbClr val="768692"/>
            </a:solidFill>
            <a:prstDash val="sysDot"/>
            <a:round/>
          </a:ln>
        </p:spPr>
        <p:style>
          <a:lnRef idx="1">
            <a:schemeClr val="accent1"/>
          </a:lnRef>
          <a:fillRef idx="0">
            <a:schemeClr val="accent1"/>
          </a:fillRef>
          <a:effectRef idx="0">
            <a:schemeClr val="accent1"/>
          </a:effectRef>
          <a:fontRef idx="minor">
            <a:schemeClr val="tx1"/>
          </a:fontRef>
        </p:style>
      </p:cxnSp>
      <p:pic>
        <p:nvPicPr>
          <p:cNvPr id="14" name="Graphic 13">
            <a:extLst>
              <a:ext uri="{FF2B5EF4-FFF2-40B4-BE49-F238E27FC236}">
                <a16:creationId xmlns:a16="http://schemas.microsoft.com/office/drawing/2014/main" id="{C1155D21-C1F7-EDEC-6921-AB029CA3A5B2}"/>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216175" y="3791369"/>
            <a:ext cx="914400" cy="914400"/>
          </a:xfrm>
          <a:prstGeom prst="rect">
            <a:avLst/>
          </a:prstGeom>
        </p:spPr>
      </p:pic>
      <p:grpSp>
        <p:nvGrpSpPr>
          <p:cNvPr id="11" name="Group 10">
            <a:extLst>
              <a:ext uri="{FF2B5EF4-FFF2-40B4-BE49-F238E27FC236}">
                <a16:creationId xmlns:a16="http://schemas.microsoft.com/office/drawing/2014/main" id="{5A2F9E72-B0FC-289A-C66E-35E3C187282B}"/>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15" name="Freeform 110">
              <a:hlinkClick r:id="rId5" action="ppaction://hlinksldjump" tooltip="Main Menu..."/>
              <a:hlinkHover r:id="" action="ppaction://noaction" highlightClick="1"/>
              <a:extLst>
                <a:ext uri="{FF2B5EF4-FFF2-40B4-BE49-F238E27FC236}">
                  <a16:creationId xmlns:a16="http://schemas.microsoft.com/office/drawing/2014/main" id="{B2829897-9046-ABD1-DA3F-2C987A2B529A}"/>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076F71B4-3E69-AC86-B656-B38799EF1554}"/>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graphicFrame>
        <p:nvGraphicFramePr>
          <p:cNvPr id="7" name="Line Chart">
            <a:extLst>
              <a:ext uri="{FF2B5EF4-FFF2-40B4-BE49-F238E27FC236}">
                <a16:creationId xmlns:a16="http://schemas.microsoft.com/office/drawing/2014/main" id="{1D72EC9E-A98C-F63F-0829-48BE16324CE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16079203"/>
              </p:ext>
            </p:extLst>
          </p:nvPr>
        </p:nvGraphicFramePr>
        <p:xfrm>
          <a:off x="5013375" y="2359512"/>
          <a:ext cx="6843663" cy="3779057"/>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54701500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3B2B1745-B9D4-22BC-9FCF-A9023C2FFAC6}"/>
              </a:ext>
            </a:extLst>
          </p:cNvPr>
          <p:cNvSpPr>
            <a:spLocks noGrp="1"/>
          </p:cNvSpPr>
          <p:nvPr>
            <p:ph type="title"/>
          </p:nvPr>
        </p:nvSpPr>
        <p:spPr>
          <a:xfrm>
            <a:off x="335997" y="182467"/>
            <a:ext cx="2967589" cy="1618508"/>
          </a:xfrm>
        </p:spPr>
        <p:txBody>
          <a:bodyPr/>
          <a:lstStyle/>
          <a:p>
            <a:r>
              <a:rPr lang="en-GB"/>
              <a:t>Did patients have confidence and trust in who they saw or spoke to?</a:t>
            </a:r>
          </a:p>
        </p:txBody>
      </p:sp>
      <p:sp>
        <p:nvSpPr>
          <p:cNvPr id="5" name="Commentary">
            <a:extLst>
              <a:ext uri="{FF2B5EF4-FFF2-40B4-BE49-F238E27FC236}">
                <a16:creationId xmlns:a16="http://schemas.microsoft.com/office/drawing/2014/main" id="{C443E82C-37B8-19B2-9A16-85C463D3C16F}"/>
              </a:ext>
            </a:extLst>
          </p:cNvPr>
          <p:cNvSpPr>
            <a:spLocks noGrp="1"/>
          </p:cNvSpPr>
          <p:nvPr>
            <p:ph type="body" sz="quarter" idx="19"/>
          </p:nvPr>
        </p:nvSpPr>
        <p:spPr>
          <a:xfrm>
            <a:off x="3303588" y="180975"/>
            <a:ext cx="8549787" cy="1618508"/>
          </a:xfrm>
        </p:spPr>
        <p:txBody>
          <a:bodyPr numCol="1"/>
          <a:lstStyle/>
          <a:p>
            <a:r>
              <a:rPr lang="en-GB" dirty="0"/>
              <a:t>Over nine in ten patients (92.5%) had confidence and trust¹ in the healthcare professional they saw or spoke to at their last appointment. This includes 63.6% who said they ‘definitely’ had confidence and trust in them. Eight percent (7.5%) did not have confidence and trust in the healthcare professional at their last appointment.</a:t>
            </a:r>
          </a:p>
          <a:p>
            <a:r>
              <a:rPr lang="en-GB" dirty="0"/>
              <a:t>These results are in line with the 2024 survey findings. </a:t>
            </a:r>
          </a:p>
          <a:p>
            <a:endParaRPr lang="en-GB" dirty="0"/>
          </a:p>
        </p:txBody>
      </p:sp>
      <p:sp>
        <p:nvSpPr>
          <p:cNvPr id="6" name="Question Marker #1">
            <a:extLst>
              <a:ext uri="{FF2B5EF4-FFF2-40B4-BE49-F238E27FC236}">
                <a16:creationId xmlns:a16="http://schemas.microsoft.com/office/drawing/2014/main" id="{53653D9F-6C7C-B039-C9CB-A27C33EE3BEF}"/>
              </a:ext>
              <a:ext uri="{C183D7F6-B498-43B3-948B-1728B52AA6E4}">
                <adec:decorative xmlns:adec="http://schemas.microsoft.com/office/drawing/2017/decorative" val="1"/>
              </a:ext>
            </a:extLst>
          </p:cNvPr>
          <p:cNvSpPr/>
          <p:nvPr/>
        </p:nvSpPr>
        <p:spPr>
          <a:xfrm>
            <a:off x="333375" y="1898163"/>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Arial"/>
              <a:ea typeface="+mn-ea"/>
              <a:cs typeface="+mn-cs"/>
            </a:endParaRPr>
          </a:p>
        </p:txBody>
      </p:sp>
      <p:sp>
        <p:nvSpPr>
          <p:cNvPr id="9" name="Question Text #1">
            <a:extLst>
              <a:ext uri="{FF2B5EF4-FFF2-40B4-BE49-F238E27FC236}">
                <a16:creationId xmlns:a16="http://schemas.microsoft.com/office/drawing/2014/main" id="{95FD3EF2-1688-A664-CBE2-F0416D4E7B57}"/>
              </a:ext>
            </a:extLst>
          </p:cNvPr>
          <p:cNvSpPr txBox="1"/>
          <p:nvPr/>
        </p:nvSpPr>
        <p:spPr>
          <a:xfrm>
            <a:off x="333374" y="1808163"/>
            <a:ext cx="11523663" cy="540000"/>
          </a:xfrm>
          <a:prstGeom prst="rect">
            <a:avLst/>
          </a:prstGeom>
          <a:noFill/>
        </p:spPr>
        <p:txBody>
          <a:bodyPr wrap="square" lIns="180000" tIns="18000" rIns="0" bIns="0" rtlCol="0" anchor="ctr">
            <a:noAutofit/>
          </a:bodyPr>
          <a:lstStyle>
            <a:defPPr>
              <a:defRPr lang="fr-FR"/>
            </a:defPPr>
            <a:lvl1pPr>
              <a:lnSpc>
                <a:spcPct val="90000"/>
              </a:lnSpc>
              <a:defRPr sz="1200" b="1">
                <a:solidFill>
                  <a:srgbClr val="231F20"/>
                </a:solidFill>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200" b="1" i="0" u="none" strike="noStrike" kern="1200" cap="none" spc="0" normalizeH="0" baseline="0" noProof="0">
                <a:ln>
                  <a:noFill/>
                </a:ln>
                <a:solidFill>
                  <a:srgbClr val="231F20"/>
                </a:solidFill>
                <a:effectLst/>
                <a:uLnTx/>
                <a:uFillTx/>
                <a:latin typeface="Arial"/>
                <a:ea typeface="+mn-ea"/>
                <a:cs typeface="+mn-cs"/>
              </a:rPr>
              <a:t>Q28. Did you have confidence and trust in the healthcare professional you saw or spoke to?</a:t>
            </a:r>
          </a:p>
        </p:txBody>
      </p:sp>
      <p:graphicFrame>
        <p:nvGraphicFramePr>
          <p:cNvPr id="19" name="Doughnut Chart">
            <a:extLst>
              <a:ext uri="{FF2B5EF4-FFF2-40B4-BE49-F238E27FC236}">
                <a16:creationId xmlns:a16="http://schemas.microsoft.com/office/drawing/2014/main" id="{BD5C23D3-528E-7952-ADE9-8861EFA3559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11221813"/>
              </p:ext>
            </p:extLst>
          </p:nvPr>
        </p:nvGraphicFramePr>
        <p:xfrm>
          <a:off x="333375" y="2359276"/>
          <a:ext cx="4680000" cy="3779587"/>
        </p:xfrm>
        <a:graphic>
          <a:graphicData uri="http://schemas.openxmlformats.org/drawingml/2006/chart">
            <c:chart xmlns:c="http://schemas.openxmlformats.org/drawingml/2006/chart" xmlns:r="http://schemas.openxmlformats.org/officeDocument/2006/relationships" r:id="rId3"/>
          </a:graphicData>
        </a:graphic>
      </p:graphicFrame>
      <p:cxnSp>
        <p:nvCxnSpPr>
          <p:cNvPr id="23" name="Divider Line">
            <a:extLst>
              <a:ext uri="{FF2B5EF4-FFF2-40B4-BE49-F238E27FC236}">
                <a16:creationId xmlns:a16="http://schemas.microsoft.com/office/drawing/2014/main" id="{1AB184B9-5732-2D3A-02E9-C7E2F28938C0}"/>
              </a:ext>
              <a:ext uri="{C183D7F6-B498-43B3-948B-1728B52AA6E4}">
                <adec:decorative xmlns:adec="http://schemas.microsoft.com/office/drawing/2017/decorative" val="1"/>
              </a:ext>
            </a:extLst>
          </p:cNvPr>
          <p:cNvCxnSpPr>
            <a:cxnSpLocks/>
          </p:cNvCxnSpPr>
          <p:nvPr/>
        </p:nvCxnSpPr>
        <p:spPr>
          <a:xfrm>
            <a:off x="4883391" y="2539040"/>
            <a:ext cx="0" cy="3420000"/>
          </a:xfrm>
          <a:prstGeom prst="line">
            <a:avLst/>
          </a:prstGeom>
          <a:ln w="6350" cap="rnd">
            <a:solidFill>
              <a:srgbClr val="768692"/>
            </a:solidFill>
            <a:prstDash val="sysDot"/>
            <a:round/>
          </a:ln>
        </p:spPr>
        <p:style>
          <a:lnRef idx="1">
            <a:schemeClr val="accent1"/>
          </a:lnRef>
          <a:fillRef idx="0">
            <a:schemeClr val="accent1"/>
          </a:fillRef>
          <a:effectRef idx="0">
            <a:schemeClr val="accent1"/>
          </a:effectRef>
          <a:fontRef idx="minor">
            <a:schemeClr val="tx1"/>
          </a:fontRef>
        </p:style>
      </p:cxnSp>
      <p:sp>
        <p:nvSpPr>
          <p:cNvPr id="21" name="Base and Footnotes">
            <a:extLst>
              <a:ext uri="{FF2B5EF4-FFF2-40B4-BE49-F238E27FC236}">
                <a16:creationId xmlns:a16="http://schemas.microsoft.com/office/drawing/2014/main" id="{AFE04607-8FAA-D212-6398-041DC57EBD98}"/>
              </a:ext>
            </a:extLst>
          </p:cNvPr>
          <p:cNvSpPr>
            <a:spLocks noGrp="1"/>
          </p:cNvSpPr>
          <p:nvPr>
            <p:ph type="body" sz="quarter" idx="18"/>
          </p:nvPr>
        </p:nvSpPr>
        <p:spPr>
          <a:xfrm>
            <a:off x="333373" y="6026152"/>
            <a:ext cx="11653641" cy="282573"/>
          </a:xfrm>
        </p:spPr>
        <p:txBody>
          <a:bodyPr/>
          <a:lstStyle/>
          <a:p>
            <a:r>
              <a:rPr lang="en-GB" baseline="30000" dirty="0"/>
              <a:t>1</a:t>
            </a:r>
            <a:r>
              <a:rPr lang="en-GB" dirty="0"/>
              <a:t>Yes = ‘yes, definitely’ </a:t>
            </a:r>
            <a:r>
              <a:rPr lang="en-GB" i="0" dirty="0">
                <a:solidFill>
                  <a:schemeClr val="tx1"/>
                </a:solidFill>
              </a:rPr>
              <a:t>and</a:t>
            </a:r>
            <a:r>
              <a:rPr lang="en-GB" dirty="0"/>
              <a:t> ‘yes, to some extent’. ²No = ‘No, not at all’. Base: asked of patients who had an appointment since being registered with current GP practice, excluding those who said 'I don't know or it didn't apply': 2025 (665,885), 2024 (656,379).</a:t>
            </a:r>
          </a:p>
        </p:txBody>
      </p:sp>
      <p:sp>
        <p:nvSpPr>
          <p:cNvPr id="4" name="Slide Number">
            <a:extLst>
              <a:ext uri="{FF2B5EF4-FFF2-40B4-BE49-F238E27FC236}">
                <a16:creationId xmlns:a16="http://schemas.microsoft.com/office/drawing/2014/main" id="{A70A6BA7-C1FE-1F00-F594-7D6BCCDC63B6}"/>
              </a:ext>
              <a:ext uri="{C183D7F6-B498-43B3-948B-1728B52AA6E4}">
                <adec:decorative xmlns:adec="http://schemas.microsoft.com/office/drawing/2017/decorative" val="1"/>
              </a:ext>
            </a:extLst>
          </p:cNvPr>
          <p:cNvSpPr>
            <a:spLocks noGrp="1"/>
          </p:cNvSpPr>
          <p:nvPr>
            <p:ph type="sldNum" sz="quarter" idx="4"/>
          </p:nvPr>
        </p:nvSpPr>
        <p:spPr>
          <a:xfrm>
            <a:off x="335999" y="6318000"/>
            <a:ext cx="21600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1AABEC-672F-4B68-B914-690DA978312C}" type="slidenum">
              <a:rPr kumimoji="0" lang="en-GB" sz="800" b="1" i="0" u="none" strike="noStrike" kern="1200" cap="none" spc="0" normalizeH="0" baseline="0" noProof="0" smtClean="0">
                <a:ln>
                  <a:noFill/>
                </a:ln>
                <a:solidFill>
                  <a:srgbClr val="768692"/>
                </a:solidFill>
                <a:effectLst/>
                <a:uLnTx/>
                <a:uFillTx/>
                <a:latin typeface="Arial Blac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49</a:t>
            </a:fld>
            <a:endParaRPr kumimoji="0" lang="en-GB" sz="800" b="1" i="0" u="none" strike="noStrike" kern="1200" cap="none" spc="0" normalizeH="0" baseline="0" noProof="0">
              <a:ln>
                <a:noFill/>
              </a:ln>
              <a:solidFill>
                <a:srgbClr val="768692"/>
              </a:solidFill>
              <a:effectLst/>
              <a:uLnTx/>
              <a:uFillTx/>
              <a:latin typeface="Arial Black"/>
              <a:ea typeface="+mn-ea"/>
              <a:cs typeface="+mn-cs"/>
            </a:endParaRPr>
          </a:p>
        </p:txBody>
      </p:sp>
      <p:pic>
        <p:nvPicPr>
          <p:cNvPr id="17" name="Graphic 16">
            <a:extLst>
              <a:ext uri="{FF2B5EF4-FFF2-40B4-BE49-F238E27FC236}">
                <a16:creationId xmlns:a16="http://schemas.microsoft.com/office/drawing/2014/main" id="{6D5E3E4A-F56D-A501-6BEC-5EC9C6539A6A}"/>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216175" y="3791369"/>
            <a:ext cx="914400" cy="914400"/>
          </a:xfrm>
          <a:prstGeom prst="rect">
            <a:avLst/>
          </a:prstGeom>
        </p:spPr>
      </p:pic>
      <p:grpSp>
        <p:nvGrpSpPr>
          <p:cNvPr id="11" name="Group 10">
            <a:extLst>
              <a:ext uri="{FF2B5EF4-FFF2-40B4-BE49-F238E27FC236}">
                <a16:creationId xmlns:a16="http://schemas.microsoft.com/office/drawing/2014/main" id="{B9A4D10A-900E-1D70-BFCA-58FB02074012}"/>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12" name="Freeform 110">
              <a:hlinkClick r:id="rId5" action="ppaction://hlinksldjump" tooltip="Main Menu..."/>
              <a:hlinkHover r:id="" action="ppaction://noaction" highlightClick="1"/>
              <a:extLst>
                <a:ext uri="{FF2B5EF4-FFF2-40B4-BE49-F238E27FC236}">
                  <a16:creationId xmlns:a16="http://schemas.microsoft.com/office/drawing/2014/main" id="{F76C972B-8C53-C196-181E-BB82ACF2C22A}"/>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13" name="Rectangle 12">
              <a:extLst>
                <a:ext uri="{FF2B5EF4-FFF2-40B4-BE49-F238E27FC236}">
                  <a16:creationId xmlns:a16="http://schemas.microsoft.com/office/drawing/2014/main" id="{08A688DC-BF43-A653-A220-C6B6904A4928}"/>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graphicFrame>
        <p:nvGraphicFramePr>
          <p:cNvPr id="7" name="Line Chart">
            <a:extLst>
              <a:ext uri="{FF2B5EF4-FFF2-40B4-BE49-F238E27FC236}">
                <a16:creationId xmlns:a16="http://schemas.microsoft.com/office/drawing/2014/main" id="{38E9AEEB-2464-21F5-FFC3-17D36556E73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22738639"/>
              </p:ext>
            </p:extLst>
          </p:nvPr>
        </p:nvGraphicFramePr>
        <p:xfrm>
          <a:off x="5013375" y="2359512"/>
          <a:ext cx="6843663" cy="3779057"/>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31024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A1792-A553-E532-0AA1-7E3896257144}"/>
              </a:ext>
            </a:extLst>
          </p:cNvPr>
          <p:cNvSpPr>
            <a:spLocks noGrp="1"/>
          </p:cNvSpPr>
          <p:nvPr>
            <p:ph type="title"/>
          </p:nvPr>
        </p:nvSpPr>
        <p:spPr>
          <a:xfrm>
            <a:off x="335997" y="182467"/>
            <a:ext cx="3654112" cy="1618508"/>
          </a:xfrm>
        </p:spPr>
        <p:txBody>
          <a:bodyPr/>
          <a:lstStyle/>
          <a:p>
            <a:r>
              <a:rPr lang="en-GB" sz="2800"/>
              <a:t>Technical details</a:t>
            </a:r>
          </a:p>
        </p:txBody>
      </p:sp>
      <p:sp>
        <p:nvSpPr>
          <p:cNvPr id="11" name="TextBox 10">
            <a:extLst>
              <a:ext uri="{FF2B5EF4-FFF2-40B4-BE49-F238E27FC236}">
                <a16:creationId xmlns:a16="http://schemas.microsoft.com/office/drawing/2014/main" id="{2A0CE90F-FF11-0CE3-2E1E-98BC15AF888C}"/>
              </a:ext>
            </a:extLst>
          </p:cNvPr>
          <p:cNvSpPr txBox="1"/>
          <p:nvPr/>
        </p:nvSpPr>
        <p:spPr>
          <a:xfrm>
            <a:off x="335997" y="2005079"/>
            <a:ext cx="9556148" cy="4031873"/>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ea typeface="Segoe UI" panose="020B0502040204020203" pitchFamily="34" charset="0"/>
                <a:cs typeface="Segoe UI" panose="020B0502040204020203" pitchFamily="34" charset="0"/>
              </a:rPr>
              <a:t>A stratified random sample of patients for each GP practice is taken from the national Personal Demographics Service (PDS). All patients aged 16 years or over and registered with the practice for at least 6 months are eligible to be sampled. </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ea typeface="Segoe UI" panose="020B0502040204020203" pitchFamily="34" charset="0"/>
                <a:cs typeface="Segoe UI" panose="020B0502040204020203" pitchFamily="34" charset="0"/>
              </a:rPr>
              <a:t>As well as the online and paper versions, the questionnaire was available for online completion in British Sign Language and in 14 additional languages as well as over the phone, in large print or Braille. </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ea typeface="Segoe UI" panose="020B0502040204020203" pitchFamily="34" charset="0"/>
                <a:cs typeface="Segoe UI" panose="020B0502040204020203" pitchFamily="34" charset="0"/>
              </a:rPr>
              <a:t>A weighting scheme has been applied to the data in this report to ensure it is as representative as possible of the GP registered population. Note that a separate weight has been used for the online-only questions to account for the likelihood of a patient responding to the survey online, rather than via the paper questionnaire.</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ea typeface="Segoe UI" panose="020B0502040204020203" pitchFamily="34" charset="0"/>
                <a:cs typeface="Segoe UI" panose="020B0502040204020203" pitchFamily="34" charset="0"/>
              </a:rPr>
              <a:t>All bases in the report are unweighted. Base sizes differ between questions as not all questions are completed by all patients. In addition, if a patient ticked more than one box when only one response was required or if they answered a question that is not relevant, then those responses are excluded. </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ea typeface="Segoe UI" panose="020B0502040204020203" pitchFamily="34" charset="0"/>
                <a:cs typeface="Segoe UI" panose="020B0502040204020203" pitchFamily="34" charset="0"/>
              </a:rPr>
              <a:t>Typically, all response options are included in the calculation of a question result. However, for some questions certain response options are excluded from the result where appropriate (e.g., ‘I haven’t tried', ‘I can’t remember', ‘I don’t know'), to provide a more accurate reflection of how those using a service evaluate it.  </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ea typeface="Segoe UI" panose="020B0502040204020203" pitchFamily="34" charset="0"/>
                <a:cs typeface="Segoe UI" panose="020B0502040204020203" pitchFamily="34" charset="0"/>
              </a:rPr>
              <a:t>All percentages are rounded to one decimal place; where combinations of answers do not sum to the percentage reported, or totals do not sum to 100%, this will either be due to rounding or cases where multiple responses are allowed.</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ea typeface="Segoe UI" panose="020B0502040204020203" pitchFamily="34" charset="0"/>
                <a:cs typeface="Segoe UI" panose="020B0502040204020203" pitchFamily="34" charset="0"/>
              </a:rPr>
              <a:t>For more details please see:</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ea typeface="Segoe UI" panose="020B0502040204020203" pitchFamily="34" charset="0"/>
                <a:cs typeface="Segoe UI" panose="020B0502040204020203" pitchFamily="34" charset="0"/>
              </a:rPr>
              <a:t>The surveys and reports page on the survey website for the </a:t>
            </a:r>
            <a:r>
              <a:rPr kumimoji="0" lang="en-GB" sz="1200" b="0" i="0" u="none" strike="noStrike" kern="1200" cap="none" spc="0" normalizeH="0" baseline="0" noProof="0" dirty="0">
                <a:ln>
                  <a:noFill/>
                </a:ln>
                <a:solidFill>
                  <a:srgbClr val="0070C0"/>
                </a:solidFill>
                <a:effectLst/>
                <a:uLnTx/>
                <a:uFillTx/>
                <a:ea typeface="Segoe UI" panose="020B0502040204020203" pitchFamily="34" charset="0"/>
                <a:cs typeface="Segoe UI" panose="020B0502040204020203" pitchFamily="34" charset="0"/>
                <a:hlinkClick r:id="rId2">
                  <a:extLst>
                    <a:ext uri="{A12FA001-AC4F-418D-AE19-62706E023703}">
                      <ahyp:hlinkClr xmlns:ahyp="http://schemas.microsoft.com/office/drawing/2018/hyperlinkcolor" val="tx"/>
                    </a:ext>
                  </a:extLst>
                </a:hlinkClick>
              </a:rPr>
              <a:t>National results and trends</a:t>
            </a:r>
            <a:r>
              <a:rPr kumimoji="0" lang="en-GB" sz="1200" b="0" i="0" u="none" strike="noStrike" kern="1200" cap="none" spc="0" normalizeH="0" baseline="0" noProof="0" dirty="0">
                <a:ln>
                  <a:noFill/>
                </a:ln>
                <a:solidFill>
                  <a:srgbClr val="0070C0"/>
                </a:solidFill>
                <a:effectLst/>
                <a:uLnTx/>
                <a:uFillTx/>
                <a:ea typeface="Segoe UI" panose="020B0502040204020203" pitchFamily="34" charset="0"/>
                <a:cs typeface="Segoe UI" panose="020B0502040204020203" pitchFamily="34" charset="0"/>
              </a:rPr>
              <a:t> </a:t>
            </a:r>
            <a:r>
              <a:rPr kumimoji="0" lang="en-GB" sz="1200" b="0" i="0" u="none" strike="noStrike" kern="1200" cap="none" spc="0" normalizeH="0" baseline="0" noProof="0" dirty="0">
                <a:ln>
                  <a:noFill/>
                </a:ln>
                <a:solidFill>
                  <a:prstClr val="black"/>
                </a:solidFill>
                <a:effectLst/>
                <a:uLnTx/>
                <a:uFillTx/>
                <a:ea typeface="Segoe UI" panose="020B0502040204020203" pitchFamily="34" charset="0"/>
                <a:cs typeface="Segoe UI" panose="020B0502040204020203" pitchFamily="34" charset="0"/>
              </a:rPr>
              <a:t>and </a:t>
            </a:r>
            <a:r>
              <a:rPr kumimoji="0" lang="en-GB" sz="1200" b="0" i="0" u="none" strike="noStrike" kern="1200" cap="none" spc="0" normalizeH="0" baseline="0" noProof="0" dirty="0">
                <a:ln>
                  <a:noFill/>
                </a:ln>
                <a:solidFill>
                  <a:prstClr val="black"/>
                </a:solidFill>
                <a:effectLst/>
                <a:uLnTx/>
                <a:uFillTx/>
                <a:ea typeface="Segoe UI" panose="020B0502040204020203" pitchFamily="34" charset="0"/>
                <a:cs typeface="Segoe UI" panose="020B0502040204020203" pitchFamily="34" charset="0"/>
                <a:hlinkClick r:id="rId3"/>
              </a:rPr>
              <a:t>Presentation of results</a:t>
            </a:r>
            <a:r>
              <a:rPr kumimoji="0" lang="en-GB" sz="1200" b="0" i="0" u="none" strike="noStrike" kern="1200" cap="none" spc="0" normalizeH="0" baseline="0" noProof="0" dirty="0">
                <a:ln>
                  <a:noFill/>
                </a:ln>
                <a:solidFill>
                  <a:prstClr val="black"/>
                </a:solidFill>
                <a:effectLst/>
                <a:uLnTx/>
                <a:uFillTx/>
                <a:ea typeface="Segoe UI" panose="020B0502040204020203" pitchFamily="34" charset="0"/>
                <a:cs typeface="Segoe UI" panose="020B0502040204020203" pitchFamily="34" charset="0"/>
              </a:rPr>
              <a:t>.</a:t>
            </a:r>
            <a:endParaRPr kumimoji="0" lang="en-GB" sz="1200" b="0" i="0" u="none" strike="noStrike" kern="1200" cap="none" spc="0" normalizeH="0" baseline="0" noProof="0" dirty="0">
              <a:ln>
                <a:noFill/>
              </a:ln>
              <a:solidFill>
                <a:prstClr val="black"/>
              </a:solidFill>
              <a:effectLst/>
              <a:uLnTx/>
              <a:uFillTx/>
              <a:ea typeface="Segoe UI" panose="020B0502040204020203" pitchFamily="34" charset="0"/>
              <a:cs typeface="Segoe UI" panose="020B0502040204020203" pitchFamily="34" charset="0"/>
              <a:hlinkClick r:id="rId2"/>
            </a:endParaRP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0" i="0" strike="noStrike" kern="1200" cap="none" spc="0" normalizeH="0" baseline="0" noProof="0" dirty="0">
                <a:ln>
                  <a:noFill/>
                </a:ln>
                <a:effectLst/>
                <a:uLnTx/>
                <a:uFillTx/>
                <a:ea typeface="Segoe UI" panose="020B0502040204020203" pitchFamily="34" charset="0"/>
                <a:cs typeface="Segoe UI" panose="020B0502040204020203" pitchFamily="34" charset="0"/>
              </a:rPr>
              <a:t>The </a:t>
            </a:r>
            <a:r>
              <a:rPr kumimoji="0" lang="en-GB" sz="1200" b="0" i="0" u="none" strike="noStrike" kern="1200" cap="none" spc="0" normalizeH="0" baseline="0" noProof="0" dirty="0">
                <a:ln>
                  <a:noFill/>
                </a:ln>
                <a:solidFill>
                  <a:srgbClr val="0563C1"/>
                </a:solidFill>
                <a:effectLst/>
                <a:uLnTx/>
                <a:uFillTx/>
                <a:ea typeface="Segoe UI" panose="020B0502040204020203" pitchFamily="34" charset="0"/>
                <a:cs typeface="Segoe UI" panose="020B0502040204020203" pitchFamily="34" charset="0"/>
                <a:hlinkClick r:id="rId4"/>
              </a:rPr>
              <a:t>Technical Annex</a:t>
            </a:r>
            <a:r>
              <a:rPr kumimoji="0" lang="en-GB" sz="1200" b="0" i="0" u="none" strike="noStrike" kern="1200" cap="none" spc="0" normalizeH="0" baseline="0" noProof="0" dirty="0">
                <a:ln>
                  <a:noFill/>
                </a:ln>
                <a:solidFill>
                  <a:prstClr val="black"/>
                </a:solidFill>
                <a:effectLst/>
                <a:uLnTx/>
                <a:uFillTx/>
                <a:ea typeface="Segoe UI" panose="020B0502040204020203" pitchFamily="34" charset="0"/>
                <a:cs typeface="Segoe UI" panose="020B0502040204020203" pitchFamily="34" charset="0"/>
                <a:hlinkClick r:id="rId4"/>
              </a:rPr>
              <a:t> </a:t>
            </a:r>
            <a:r>
              <a:rPr kumimoji="0" lang="en-GB" sz="1200" b="0" i="0" u="none" strike="noStrike" kern="1200" cap="none" spc="0" normalizeH="0" baseline="0" noProof="0" dirty="0">
                <a:ln>
                  <a:noFill/>
                </a:ln>
                <a:solidFill>
                  <a:prstClr val="black"/>
                </a:solidFill>
                <a:effectLst/>
                <a:uLnTx/>
                <a:uFillTx/>
                <a:ea typeface="Segoe UI" panose="020B0502040204020203" pitchFamily="34" charset="0"/>
                <a:cs typeface="Segoe UI" panose="020B0502040204020203" pitchFamily="34" charset="0"/>
              </a:rPr>
              <a:t>for 2025 for more information about the survey methodology and a data quality statement.</a:t>
            </a:r>
            <a:r>
              <a:rPr kumimoji="0" lang="en-GB" sz="1200" b="0" i="0" u="none" strike="noStrike" kern="1200" cap="none" spc="0" normalizeH="0" baseline="0" noProof="0" dirty="0">
                <a:ln>
                  <a:noFill/>
                </a:ln>
                <a:solidFill>
                  <a:srgbClr val="0071BB"/>
                </a:solidFill>
                <a:effectLst/>
                <a:uLnTx/>
                <a:uFillTx/>
                <a:ea typeface="Segoe UI" panose="020B0502040204020203" pitchFamily="34" charset="0"/>
                <a:cs typeface="Segoe UI" panose="020B0502040204020203" pitchFamily="34" charset="0"/>
              </a:rPr>
              <a:t> </a:t>
            </a:r>
          </a:p>
        </p:txBody>
      </p:sp>
      <p:sp>
        <p:nvSpPr>
          <p:cNvPr id="24" name="TextBox 23">
            <a:extLst>
              <a:ext uri="{FF2B5EF4-FFF2-40B4-BE49-F238E27FC236}">
                <a16:creationId xmlns:a16="http://schemas.microsoft.com/office/drawing/2014/main" id="{D874304D-109B-958D-F143-BBD6104A1135}"/>
              </a:ext>
            </a:extLst>
          </p:cNvPr>
          <p:cNvSpPr txBox="1"/>
          <p:nvPr/>
        </p:nvSpPr>
        <p:spPr>
          <a:xfrm>
            <a:off x="10355500" y="2097209"/>
            <a:ext cx="1338508" cy="436786"/>
          </a:xfrm>
          <a:prstGeom prst="rect">
            <a:avLst/>
          </a:prstGeom>
          <a:noFill/>
        </p:spPr>
        <p:txBody>
          <a:bodyPr wrap="none" lIns="0" tIns="0" rIns="0" bIns="0" rtlCol="0">
            <a:spAutoFit/>
          </a:bodyPr>
          <a:lstStyle/>
          <a:p>
            <a:pPr lvl="0">
              <a:lnSpc>
                <a:spcPct val="110000"/>
              </a:lnSpc>
              <a:spcBef>
                <a:spcPts val="600"/>
              </a:spcBef>
              <a:spcAft>
                <a:spcPts val="600"/>
              </a:spcAft>
              <a:buClr>
                <a:srgbClr val="E7E6E6"/>
              </a:buClr>
              <a:defRPr/>
            </a:pPr>
            <a:r>
              <a:rPr lang="en-GB" sz="2800" b="1">
                <a:solidFill>
                  <a:srgbClr val="99C7EB"/>
                </a:solidFill>
                <a:latin typeface="Segoe UI" panose="020B0502040204020203" pitchFamily="34" charset="0"/>
                <a:cs typeface="Segoe UI" panose="020B0502040204020203" pitchFamily="34" charset="0"/>
              </a:rPr>
              <a:t>117,499</a:t>
            </a:r>
          </a:p>
        </p:txBody>
      </p:sp>
      <p:sp>
        <p:nvSpPr>
          <p:cNvPr id="23" name="TextBox 22">
            <a:extLst>
              <a:ext uri="{FF2B5EF4-FFF2-40B4-BE49-F238E27FC236}">
                <a16:creationId xmlns:a16="http://schemas.microsoft.com/office/drawing/2014/main" id="{08873294-6396-BEF1-68C3-A817E0863C22}"/>
              </a:ext>
            </a:extLst>
          </p:cNvPr>
          <p:cNvSpPr txBox="1"/>
          <p:nvPr/>
        </p:nvSpPr>
        <p:spPr>
          <a:xfrm>
            <a:off x="10411020" y="2447826"/>
            <a:ext cx="1356140" cy="848950"/>
          </a:xfrm>
          <a:prstGeom prst="rect">
            <a:avLst/>
          </a:prstGeom>
          <a:noFill/>
        </p:spPr>
        <p:txBody>
          <a:bodyPr wrap="square" lIns="0" tIns="0" rIns="0" bIns="0" rtlCol="0">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GB" sz="1700" b="0" i="0" u="none" strike="noStrike" kern="1200" cap="none" spc="0" normalizeH="0" baseline="0" noProof="0">
                <a:ln>
                  <a:noFill/>
                </a:ln>
                <a:solidFill>
                  <a:prstClr val="white"/>
                </a:solidFill>
                <a:effectLst/>
                <a:uLnTx/>
                <a:uFillTx/>
                <a:latin typeface="Calibri"/>
                <a:ea typeface="+mn-ea"/>
                <a:cs typeface="+mn-cs"/>
              </a:rPr>
              <a:t>paper questionnaires completed</a:t>
            </a:r>
            <a:endParaRPr kumimoji="0" lang="en-GB" sz="1700" b="1" i="0" u="none" strike="noStrike" kern="1200" cap="none" spc="0" normalizeH="0" baseline="0" noProof="0">
              <a:ln>
                <a:noFill/>
              </a:ln>
              <a:solidFill>
                <a:prstClr val="white"/>
              </a:solidFill>
              <a:effectLst/>
              <a:uLnTx/>
              <a:uFillTx/>
              <a:latin typeface="Calibri"/>
              <a:ea typeface="+mn-ea"/>
              <a:cs typeface="+mn-cs"/>
            </a:endParaRPr>
          </a:p>
        </p:txBody>
      </p:sp>
      <p:sp>
        <p:nvSpPr>
          <p:cNvPr id="30" name="TextBox 29">
            <a:extLst>
              <a:ext uri="{FF2B5EF4-FFF2-40B4-BE49-F238E27FC236}">
                <a16:creationId xmlns:a16="http://schemas.microsoft.com/office/drawing/2014/main" id="{F07251B0-17EC-D692-6A44-77F7EBAF3A21}"/>
              </a:ext>
            </a:extLst>
          </p:cNvPr>
          <p:cNvSpPr txBox="1"/>
          <p:nvPr/>
        </p:nvSpPr>
        <p:spPr>
          <a:xfrm>
            <a:off x="10355500" y="3570795"/>
            <a:ext cx="1338508" cy="436786"/>
          </a:xfrm>
          <a:prstGeom prst="rect">
            <a:avLst/>
          </a:prstGeom>
          <a:noFill/>
        </p:spPr>
        <p:txBody>
          <a:bodyPr wrap="none" lIns="0" tIns="0" rIns="0" bIns="0" rtlCol="0">
            <a:spAutoFit/>
          </a:bodyPr>
          <a:lstStyle/>
          <a:p>
            <a:pPr lvl="0" algn="r">
              <a:lnSpc>
                <a:spcPct val="110000"/>
              </a:lnSpc>
              <a:spcBef>
                <a:spcPts val="600"/>
              </a:spcBef>
              <a:spcAft>
                <a:spcPts val="600"/>
              </a:spcAft>
              <a:buClr>
                <a:srgbClr val="E7E6E6"/>
              </a:buClr>
              <a:defRPr/>
            </a:pPr>
            <a:r>
              <a:rPr lang="en-GB" sz="2800" b="1">
                <a:solidFill>
                  <a:srgbClr val="99C7EB"/>
                </a:solidFill>
                <a:latin typeface="Segoe UI" panose="020B0502040204020203" pitchFamily="34" charset="0"/>
                <a:cs typeface="Segoe UI" panose="020B0502040204020203" pitchFamily="34" charset="0"/>
              </a:rPr>
              <a:t>585,338</a:t>
            </a:r>
          </a:p>
        </p:txBody>
      </p:sp>
      <p:sp>
        <p:nvSpPr>
          <p:cNvPr id="29" name="TextBox 28">
            <a:extLst>
              <a:ext uri="{FF2B5EF4-FFF2-40B4-BE49-F238E27FC236}">
                <a16:creationId xmlns:a16="http://schemas.microsoft.com/office/drawing/2014/main" id="{358047A3-3E4F-9A3B-4110-D78FF3BD46D4}"/>
              </a:ext>
            </a:extLst>
          </p:cNvPr>
          <p:cNvSpPr txBox="1"/>
          <p:nvPr/>
        </p:nvSpPr>
        <p:spPr>
          <a:xfrm>
            <a:off x="10401300" y="3912585"/>
            <a:ext cx="1356140" cy="848950"/>
          </a:xfrm>
          <a:prstGeom prst="rect">
            <a:avLst/>
          </a:prstGeom>
          <a:noFill/>
        </p:spPr>
        <p:txBody>
          <a:bodyPr wrap="square" lIns="0" tIns="0" rIns="0" bIns="0" rtlCol="0">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GB" sz="1700" b="0" i="0" u="none" strike="noStrike" kern="1200" cap="none" spc="0" normalizeH="0" baseline="0" noProof="0">
                <a:ln>
                  <a:noFill/>
                </a:ln>
                <a:solidFill>
                  <a:prstClr val="white"/>
                </a:solidFill>
                <a:effectLst/>
                <a:uLnTx/>
                <a:uFillTx/>
                <a:latin typeface="Calibri"/>
                <a:ea typeface="+mn-ea"/>
                <a:cs typeface="+mn-cs"/>
              </a:rPr>
              <a:t>questionnaires completed online</a:t>
            </a:r>
            <a:endParaRPr kumimoji="0" lang="en-GB" sz="1700" b="1" i="0" u="none" strike="noStrike" kern="1200" cap="none" spc="0" normalizeH="0" baseline="0" noProof="0">
              <a:ln>
                <a:noFill/>
              </a:ln>
              <a:solidFill>
                <a:prstClr val="white"/>
              </a:solidFill>
              <a:effectLst/>
              <a:uLnTx/>
              <a:uFillTx/>
              <a:latin typeface="Calibri"/>
              <a:ea typeface="+mn-ea"/>
              <a:cs typeface="+mn-cs"/>
            </a:endParaRPr>
          </a:p>
        </p:txBody>
      </p:sp>
      <p:sp>
        <p:nvSpPr>
          <p:cNvPr id="32" name="TextBox 31">
            <a:extLst>
              <a:ext uri="{FF2B5EF4-FFF2-40B4-BE49-F238E27FC236}">
                <a16:creationId xmlns:a16="http://schemas.microsoft.com/office/drawing/2014/main" id="{05D2EB35-6BFB-C9D3-2DF3-C333D333DB95}"/>
              </a:ext>
            </a:extLst>
          </p:cNvPr>
          <p:cNvSpPr txBox="1"/>
          <p:nvPr/>
        </p:nvSpPr>
        <p:spPr>
          <a:xfrm>
            <a:off x="10411020" y="5029830"/>
            <a:ext cx="924933" cy="436786"/>
          </a:xfrm>
          <a:prstGeom prst="rect">
            <a:avLst/>
          </a:prstGeom>
          <a:noFill/>
        </p:spPr>
        <p:txBody>
          <a:bodyPr wrap="none" lIns="0" tIns="0" rIns="0" bIns="0" rtlCol="0">
            <a:spAutoFit/>
          </a:bodyPr>
          <a:lstStyle/>
          <a:p>
            <a:pPr lvl="0">
              <a:lnSpc>
                <a:spcPct val="110000"/>
              </a:lnSpc>
              <a:spcBef>
                <a:spcPts val="600"/>
              </a:spcBef>
              <a:spcAft>
                <a:spcPts val="600"/>
              </a:spcAft>
              <a:buClr>
                <a:srgbClr val="E7E6E6"/>
              </a:buClr>
              <a:defRPr/>
            </a:pPr>
            <a:r>
              <a:rPr lang="en-GB" sz="2800" b="1">
                <a:solidFill>
                  <a:srgbClr val="99C7EB"/>
                </a:solidFill>
                <a:latin typeface="Segoe UI" panose="020B0502040204020203" pitchFamily="34" charset="0"/>
                <a:cs typeface="Segoe UI" panose="020B0502040204020203" pitchFamily="34" charset="0"/>
              </a:rPr>
              <a:t>9,899</a:t>
            </a:r>
          </a:p>
        </p:txBody>
      </p:sp>
      <p:sp>
        <p:nvSpPr>
          <p:cNvPr id="31" name="TextBox 30">
            <a:extLst>
              <a:ext uri="{FF2B5EF4-FFF2-40B4-BE49-F238E27FC236}">
                <a16:creationId xmlns:a16="http://schemas.microsoft.com/office/drawing/2014/main" id="{0914DA03-101C-9820-1AFF-2EE57F163217}"/>
              </a:ext>
            </a:extLst>
          </p:cNvPr>
          <p:cNvSpPr txBox="1"/>
          <p:nvPr/>
        </p:nvSpPr>
        <p:spPr>
          <a:xfrm>
            <a:off x="10411020" y="5377344"/>
            <a:ext cx="1356140" cy="848950"/>
          </a:xfrm>
          <a:prstGeom prst="rect">
            <a:avLst/>
          </a:prstGeom>
          <a:noFill/>
        </p:spPr>
        <p:txBody>
          <a:bodyPr wrap="square" lIns="0" tIns="0" rIns="0" bIns="0" rtlCol="0">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GB" sz="1700" b="0" i="0" u="none" strike="noStrike" kern="1200" cap="none" spc="0" normalizeH="0" baseline="0" noProof="0">
                <a:ln>
                  <a:noFill/>
                </a:ln>
                <a:solidFill>
                  <a:prstClr val="white"/>
                </a:solidFill>
                <a:effectLst/>
                <a:uLnTx/>
                <a:uFillTx/>
                <a:latin typeface="Calibri"/>
                <a:ea typeface="+mn-ea"/>
                <a:cs typeface="+mn-cs"/>
              </a:rPr>
              <a:t>completed in a language other than English</a:t>
            </a:r>
            <a:endParaRPr kumimoji="0" lang="en-GB" sz="1700" b="1" i="0" u="none" strike="noStrike" kern="1200" cap="none" spc="0" normalizeH="0" baseline="0" noProof="0">
              <a:ln>
                <a:noFill/>
              </a:ln>
              <a:solidFill>
                <a:prstClr val="white"/>
              </a:solidFill>
              <a:effectLst/>
              <a:uLnTx/>
              <a:uFillTx/>
              <a:latin typeface="Calibri"/>
              <a:ea typeface="+mn-ea"/>
              <a:cs typeface="+mn-cs"/>
            </a:endParaRPr>
          </a:p>
        </p:txBody>
      </p:sp>
      <p:grpSp>
        <p:nvGrpSpPr>
          <p:cNvPr id="7" name="Group 6">
            <a:extLst>
              <a:ext uri="{FF2B5EF4-FFF2-40B4-BE49-F238E27FC236}">
                <a16:creationId xmlns:a16="http://schemas.microsoft.com/office/drawing/2014/main" id="{32F83B74-4CA6-9F29-DEA0-8405E1D689AC}"/>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8" name="Freeform 110">
              <a:hlinkClick r:id="rId5" action="ppaction://hlinksldjump" tooltip="Main Menu..."/>
              <a:hlinkHover r:id="" action="ppaction://noaction" highlightClick="1"/>
              <a:extLst>
                <a:ext uri="{FF2B5EF4-FFF2-40B4-BE49-F238E27FC236}">
                  <a16:creationId xmlns:a16="http://schemas.microsoft.com/office/drawing/2014/main" id="{90BDA57A-B32F-2424-1262-AB2847E01167}"/>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9" name="Rectangle 8">
              <a:extLst>
                <a:ext uri="{FF2B5EF4-FFF2-40B4-BE49-F238E27FC236}">
                  <a16:creationId xmlns:a16="http://schemas.microsoft.com/office/drawing/2014/main" id="{093E9450-6DB9-D811-35A6-DC8070977F74}"/>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cxnSp>
        <p:nvCxnSpPr>
          <p:cNvPr id="17" name="Straight Connector 16">
            <a:extLst>
              <a:ext uri="{FF2B5EF4-FFF2-40B4-BE49-F238E27FC236}">
                <a16:creationId xmlns:a16="http://schemas.microsoft.com/office/drawing/2014/main" id="{97F88717-2AAA-3787-FE48-7F78E431E920}"/>
              </a:ext>
              <a:ext uri="{C183D7F6-B498-43B3-948B-1728B52AA6E4}">
                <adec:decorative xmlns:adec="http://schemas.microsoft.com/office/drawing/2017/decorative" val="1"/>
              </a:ext>
            </a:extLst>
          </p:cNvPr>
          <p:cNvCxnSpPr/>
          <p:nvPr/>
        </p:nvCxnSpPr>
        <p:spPr>
          <a:xfrm>
            <a:off x="10401300" y="4890655"/>
            <a:ext cx="124690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ECE441EC-066C-D745-FBC4-DFCD51F2B035}"/>
              </a:ext>
              <a:ext uri="{C183D7F6-B498-43B3-948B-1728B52AA6E4}">
                <adec:decorative xmlns:adec="http://schemas.microsoft.com/office/drawing/2017/decorative" val="1"/>
              </a:ext>
            </a:extLst>
          </p:cNvPr>
          <p:cNvCxnSpPr/>
          <p:nvPr/>
        </p:nvCxnSpPr>
        <p:spPr>
          <a:xfrm>
            <a:off x="10401300" y="3429000"/>
            <a:ext cx="124690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ADAE6DB3-D31A-D536-FBEC-287A89485975}"/>
              </a:ext>
              <a:ext uri="{C183D7F6-B498-43B3-948B-1728B52AA6E4}">
                <adec:decorative xmlns:adec="http://schemas.microsoft.com/office/drawing/2017/decorative" val="1"/>
              </a:ext>
            </a:extLst>
          </p:cNvPr>
          <p:cNvSpPr>
            <a:spLocks noGrp="1"/>
          </p:cNvSpPr>
          <p:nvPr>
            <p:ph type="sldNum" sz="quarter" idx="4"/>
          </p:nvPr>
        </p:nvSpPr>
        <p:spPr/>
        <p:txBody>
          <a:bodyPr/>
          <a:lstStyle/>
          <a:p>
            <a:fld id="{D61AABEC-672F-4B68-B914-690DA978312C}" type="slidenum">
              <a:rPr lang="en-GB" smtClean="0"/>
              <a:pPr/>
              <a:t>5</a:t>
            </a:fld>
            <a:endParaRPr lang="en-GB"/>
          </a:p>
        </p:txBody>
      </p:sp>
    </p:spTree>
    <p:extLst>
      <p:ext uri="{BB962C8B-B14F-4D97-AF65-F5344CB8AC3E}">
        <p14:creationId xmlns:p14="http://schemas.microsoft.com/office/powerpoint/2010/main" val="132224878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3B2B1745-B9D4-22BC-9FCF-A9023C2FFAC6}"/>
              </a:ext>
            </a:extLst>
          </p:cNvPr>
          <p:cNvSpPr>
            <a:spLocks noGrp="1"/>
          </p:cNvSpPr>
          <p:nvPr>
            <p:ph type="title"/>
          </p:nvPr>
        </p:nvSpPr>
        <p:spPr>
          <a:xfrm>
            <a:off x="335997" y="182467"/>
            <a:ext cx="2967589" cy="1618508"/>
          </a:xfrm>
        </p:spPr>
        <p:txBody>
          <a:bodyPr/>
          <a:lstStyle/>
          <a:p>
            <a:r>
              <a:rPr lang="en-GB"/>
              <a:t>Did patients feel involved in decisions about their care and treatment?</a:t>
            </a:r>
          </a:p>
        </p:txBody>
      </p:sp>
      <p:sp>
        <p:nvSpPr>
          <p:cNvPr id="5" name="Commentary">
            <a:extLst>
              <a:ext uri="{FF2B5EF4-FFF2-40B4-BE49-F238E27FC236}">
                <a16:creationId xmlns:a16="http://schemas.microsoft.com/office/drawing/2014/main" id="{C443E82C-37B8-19B2-9A16-85C463D3C16F}"/>
              </a:ext>
            </a:extLst>
          </p:cNvPr>
          <p:cNvSpPr>
            <a:spLocks noGrp="1"/>
          </p:cNvSpPr>
          <p:nvPr>
            <p:ph type="body" sz="quarter" idx="19"/>
          </p:nvPr>
        </p:nvSpPr>
        <p:spPr>
          <a:xfrm>
            <a:off x="3303588" y="180975"/>
            <a:ext cx="8549787" cy="1618508"/>
          </a:xfrm>
        </p:spPr>
        <p:txBody>
          <a:bodyPr numCol="1"/>
          <a:lstStyle/>
          <a:p>
            <a:r>
              <a:rPr lang="en-GB"/>
              <a:t>Just over nine in ten (91.2%) patients felt that during their last appointment they were involved as much they wanted to be in decisions about their care and treatment¹, including three in five (61.6%) who said they ‘definitely’ felt involved. Nine percent (8.8%) said they were ‘not at all’ involved in decisions about their care and treatment.</a:t>
            </a:r>
          </a:p>
          <a:p>
            <a:r>
              <a:rPr lang="en-GB"/>
              <a:t>These results are in line with the 2024 survey findings. </a:t>
            </a:r>
          </a:p>
          <a:p>
            <a:endParaRPr lang="en-GB"/>
          </a:p>
        </p:txBody>
      </p:sp>
      <p:sp>
        <p:nvSpPr>
          <p:cNvPr id="6" name="Question Marker #1">
            <a:extLst>
              <a:ext uri="{FF2B5EF4-FFF2-40B4-BE49-F238E27FC236}">
                <a16:creationId xmlns:a16="http://schemas.microsoft.com/office/drawing/2014/main" id="{53653D9F-6C7C-B039-C9CB-A27C33EE3BEF}"/>
              </a:ext>
              <a:ext uri="{C183D7F6-B498-43B3-948B-1728B52AA6E4}">
                <adec:decorative xmlns:adec="http://schemas.microsoft.com/office/drawing/2017/decorative" val="1"/>
              </a:ext>
            </a:extLst>
          </p:cNvPr>
          <p:cNvSpPr/>
          <p:nvPr/>
        </p:nvSpPr>
        <p:spPr>
          <a:xfrm>
            <a:off x="333375" y="1898163"/>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Arial"/>
              <a:ea typeface="+mn-ea"/>
              <a:cs typeface="+mn-cs"/>
            </a:endParaRPr>
          </a:p>
        </p:txBody>
      </p:sp>
      <p:sp>
        <p:nvSpPr>
          <p:cNvPr id="9" name="Question Text #1">
            <a:extLst>
              <a:ext uri="{FF2B5EF4-FFF2-40B4-BE49-F238E27FC236}">
                <a16:creationId xmlns:a16="http://schemas.microsoft.com/office/drawing/2014/main" id="{95FD3EF2-1688-A664-CBE2-F0416D4E7B57}"/>
              </a:ext>
            </a:extLst>
          </p:cNvPr>
          <p:cNvSpPr txBox="1"/>
          <p:nvPr/>
        </p:nvSpPr>
        <p:spPr>
          <a:xfrm>
            <a:off x="333374" y="1808163"/>
            <a:ext cx="11523663" cy="540000"/>
          </a:xfrm>
          <a:prstGeom prst="rect">
            <a:avLst/>
          </a:prstGeom>
          <a:noFill/>
        </p:spPr>
        <p:txBody>
          <a:bodyPr wrap="square" lIns="180000" tIns="18000" rIns="0" bIns="0" rtlCol="0" anchor="ctr">
            <a:noAutofit/>
          </a:bodyPr>
          <a:lstStyle>
            <a:defPPr>
              <a:defRPr lang="fr-FR"/>
            </a:defPPr>
            <a:lvl1pPr>
              <a:lnSpc>
                <a:spcPct val="90000"/>
              </a:lnSpc>
              <a:defRPr sz="1200" b="1">
                <a:solidFill>
                  <a:srgbClr val="231F20"/>
                </a:solidFill>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200" b="1" i="0" u="none" strike="noStrike" kern="1200" cap="none" spc="0" normalizeH="0" baseline="0" noProof="0">
                <a:ln>
                  <a:noFill/>
                </a:ln>
                <a:solidFill>
                  <a:srgbClr val="231F20"/>
                </a:solidFill>
                <a:effectLst/>
                <a:uLnTx/>
                <a:uFillTx/>
                <a:latin typeface="Arial"/>
                <a:ea typeface="+mn-ea"/>
                <a:cs typeface="+mn-cs"/>
              </a:rPr>
              <a:t>Q29. At your last appointment, were you involved as much as you wanted to be in decisions about your care and treatment?</a:t>
            </a:r>
          </a:p>
        </p:txBody>
      </p:sp>
      <p:graphicFrame>
        <p:nvGraphicFramePr>
          <p:cNvPr id="19" name="Doughnut Chart">
            <a:extLst>
              <a:ext uri="{FF2B5EF4-FFF2-40B4-BE49-F238E27FC236}">
                <a16:creationId xmlns:a16="http://schemas.microsoft.com/office/drawing/2014/main" id="{BD5C23D3-528E-7952-ADE9-8861EFA3559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16441139"/>
              </p:ext>
            </p:extLst>
          </p:nvPr>
        </p:nvGraphicFramePr>
        <p:xfrm>
          <a:off x="333375" y="2359276"/>
          <a:ext cx="4680000" cy="3779587"/>
        </p:xfrm>
        <a:graphic>
          <a:graphicData uri="http://schemas.openxmlformats.org/drawingml/2006/chart">
            <c:chart xmlns:c="http://schemas.openxmlformats.org/drawingml/2006/chart" xmlns:r="http://schemas.openxmlformats.org/officeDocument/2006/relationships" r:id="rId3"/>
          </a:graphicData>
        </a:graphic>
      </p:graphicFrame>
      <p:cxnSp>
        <p:nvCxnSpPr>
          <p:cNvPr id="23" name="Divider Line">
            <a:extLst>
              <a:ext uri="{FF2B5EF4-FFF2-40B4-BE49-F238E27FC236}">
                <a16:creationId xmlns:a16="http://schemas.microsoft.com/office/drawing/2014/main" id="{1AB184B9-5732-2D3A-02E9-C7E2F28938C0}"/>
              </a:ext>
              <a:ext uri="{C183D7F6-B498-43B3-948B-1728B52AA6E4}">
                <adec:decorative xmlns:adec="http://schemas.microsoft.com/office/drawing/2017/decorative" val="1"/>
              </a:ext>
            </a:extLst>
          </p:cNvPr>
          <p:cNvCxnSpPr>
            <a:cxnSpLocks/>
          </p:cNvCxnSpPr>
          <p:nvPr/>
        </p:nvCxnSpPr>
        <p:spPr>
          <a:xfrm>
            <a:off x="4883391" y="2539040"/>
            <a:ext cx="0" cy="3420000"/>
          </a:xfrm>
          <a:prstGeom prst="line">
            <a:avLst/>
          </a:prstGeom>
          <a:ln w="6350" cap="rnd">
            <a:solidFill>
              <a:srgbClr val="768692"/>
            </a:solidFill>
            <a:prstDash val="sysDot"/>
            <a:round/>
          </a:ln>
        </p:spPr>
        <p:style>
          <a:lnRef idx="1">
            <a:schemeClr val="accent1"/>
          </a:lnRef>
          <a:fillRef idx="0">
            <a:schemeClr val="accent1"/>
          </a:fillRef>
          <a:effectRef idx="0">
            <a:schemeClr val="accent1"/>
          </a:effectRef>
          <a:fontRef idx="minor">
            <a:schemeClr val="tx1"/>
          </a:fontRef>
        </p:style>
      </p:cxnSp>
      <p:sp>
        <p:nvSpPr>
          <p:cNvPr id="21" name="Base and Footnotes">
            <a:extLst>
              <a:ext uri="{FF2B5EF4-FFF2-40B4-BE49-F238E27FC236}">
                <a16:creationId xmlns:a16="http://schemas.microsoft.com/office/drawing/2014/main" id="{AFE04607-8FAA-D212-6398-041DC57EBD98}"/>
              </a:ext>
            </a:extLst>
          </p:cNvPr>
          <p:cNvSpPr>
            <a:spLocks noGrp="1"/>
          </p:cNvSpPr>
          <p:nvPr>
            <p:ph type="body" sz="quarter" idx="18"/>
          </p:nvPr>
        </p:nvSpPr>
        <p:spPr>
          <a:xfrm>
            <a:off x="333374" y="6137862"/>
            <a:ext cx="11321310" cy="282573"/>
          </a:xfrm>
        </p:spPr>
        <p:txBody>
          <a:bodyPr/>
          <a:lstStyle/>
          <a:p>
            <a:r>
              <a:rPr lang="en-GB" baseline="30000" dirty="0"/>
              <a:t>1</a:t>
            </a:r>
            <a:r>
              <a:rPr lang="en-GB" dirty="0"/>
              <a:t>Yes = ‘yes, definitely’ </a:t>
            </a:r>
            <a:r>
              <a:rPr lang="en-GB" i="0" dirty="0">
                <a:solidFill>
                  <a:schemeClr val="tx1"/>
                </a:solidFill>
              </a:rPr>
              <a:t>and</a:t>
            </a:r>
            <a:r>
              <a:rPr lang="en-GB" dirty="0"/>
              <a:t> ‘yes, to some extent’. ²No = ‘No, not at all’. Base: asked of patients who had an appointment since being registered with current GP practice, excluding those who said ‘I can't remember or it didn't apply': 2025 (635,043), 2024 (624,643).</a:t>
            </a:r>
          </a:p>
        </p:txBody>
      </p:sp>
      <p:sp>
        <p:nvSpPr>
          <p:cNvPr id="4" name="Slide Number">
            <a:extLst>
              <a:ext uri="{FF2B5EF4-FFF2-40B4-BE49-F238E27FC236}">
                <a16:creationId xmlns:a16="http://schemas.microsoft.com/office/drawing/2014/main" id="{A70A6BA7-C1FE-1F00-F594-7D6BCCDC63B6}"/>
              </a:ext>
              <a:ext uri="{C183D7F6-B498-43B3-948B-1728B52AA6E4}">
                <adec:decorative xmlns:adec="http://schemas.microsoft.com/office/drawing/2017/decorative" val="1"/>
              </a:ext>
            </a:extLst>
          </p:cNvPr>
          <p:cNvSpPr>
            <a:spLocks noGrp="1"/>
          </p:cNvSpPr>
          <p:nvPr>
            <p:ph type="sldNum" sz="quarter" idx="4"/>
          </p:nvPr>
        </p:nvSpPr>
        <p:spPr>
          <a:xfrm>
            <a:off x="335999" y="6318000"/>
            <a:ext cx="21600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1AABEC-672F-4B68-B914-690DA978312C}" type="slidenum">
              <a:rPr kumimoji="0" lang="en-GB" sz="800" b="1" i="0" u="none" strike="noStrike" kern="1200" cap="none" spc="0" normalizeH="0" baseline="0" noProof="0" smtClean="0">
                <a:ln>
                  <a:noFill/>
                </a:ln>
                <a:solidFill>
                  <a:srgbClr val="768692"/>
                </a:solidFill>
                <a:effectLst/>
                <a:uLnTx/>
                <a:uFillTx/>
                <a:latin typeface="Arial Blac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50</a:t>
            </a:fld>
            <a:endParaRPr kumimoji="0" lang="en-GB" sz="800" b="1" i="0" u="none" strike="noStrike" kern="1200" cap="none" spc="0" normalizeH="0" baseline="0" noProof="0">
              <a:ln>
                <a:noFill/>
              </a:ln>
              <a:solidFill>
                <a:srgbClr val="768692"/>
              </a:solidFill>
              <a:effectLst/>
              <a:uLnTx/>
              <a:uFillTx/>
              <a:latin typeface="Arial Black"/>
              <a:ea typeface="+mn-ea"/>
              <a:cs typeface="+mn-cs"/>
            </a:endParaRPr>
          </a:p>
        </p:txBody>
      </p:sp>
      <p:pic>
        <p:nvPicPr>
          <p:cNvPr id="17" name="Graphic 16">
            <a:extLst>
              <a:ext uri="{FF2B5EF4-FFF2-40B4-BE49-F238E27FC236}">
                <a16:creationId xmlns:a16="http://schemas.microsoft.com/office/drawing/2014/main" id="{2BD6391F-F9BD-C93E-4D93-907010E8B04C}"/>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216175" y="3791369"/>
            <a:ext cx="914400" cy="914400"/>
          </a:xfrm>
          <a:prstGeom prst="rect">
            <a:avLst/>
          </a:prstGeom>
        </p:spPr>
      </p:pic>
      <p:grpSp>
        <p:nvGrpSpPr>
          <p:cNvPr id="11" name="Group 10">
            <a:extLst>
              <a:ext uri="{FF2B5EF4-FFF2-40B4-BE49-F238E27FC236}">
                <a16:creationId xmlns:a16="http://schemas.microsoft.com/office/drawing/2014/main" id="{BC156D6A-B473-1DD2-06CF-B8DBAD9BA5A8}"/>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12" name="Freeform 110">
              <a:hlinkClick r:id="rId5" action="ppaction://hlinksldjump" tooltip="Main Menu..."/>
              <a:hlinkHover r:id="" action="ppaction://noaction" highlightClick="1"/>
              <a:extLst>
                <a:ext uri="{FF2B5EF4-FFF2-40B4-BE49-F238E27FC236}">
                  <a16:creationId xmlns:a16="http://schemas.microsoft.com/office/drawing/2014/main" id="{47515958-86EE-7725-2B6E-F6C5FADCC88E}"/>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13" name="Rectangle 12">
              <a:extLst>
                <a:ext uri="{FF2B5EF4-FFF2-40B4-BE49-F238E27FC236}">
                  <a16:creationId xmlns:a16="http://schemas.microsoft.com/office/drawing/2014/main" id="{C267DADD-23B7-A693-E0CD-39F7F1C722F7}"/>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graphicFrame>
        <p:nvGraphicFramePr>
          <p:cNvPr id="3" name="Line Chart">
            <a:extLst>
              <a:ext uri="{FF2B5EF4-FFF2-40B4-BE49-F238E27FC236}">
                <a16:creationId xmlns:a16="http://schemas.microsoft.com/office/drawing/2014/main" id="{6A037CFF-C0C8-E859-3738-578F5CDA55A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23587370"/>
              </p:ext>
            </p:extLst>
          </p:nvPr>
        </p:nvGraphicFramePr>
        <p:xfrm>
          <a:off x="5013375" y="2359512"/>
          <a:ext cx="6843663" cy="3779057"/>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51251606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FEA3E2B1-D6A6-DD19-A8A4-BFDAEB45EA04}"/>
              </a:ext>
            </a:extLst>
          </p:cNvPr>
          <p:cNvSpPr>
            <a:spLocks noGrp="1"/>
          </p:cNvSpPr>
          <p:nvPr>
            <p:ph type="title"/>
          </p:nvPr>
        </p:nvSpPr>
        <p:spPr>
          <a:xfrm>
            <a:off x="335998" y="182467"/>
            <a:ext cx="3599415" cy="825762"/>
          </a:xfrm>
        </p:spPr>
        <p:txBody>
          <a:bodyPr/>
          <a:lstStyle/>
          <a:p>
            <a:r>
              <a:rPr lang="en-GB"/>
              <a:t>What was the outcome of patients’ last appointment?</a:t>
            </a:r>
          </a:p>
        </p:txBody>
      </p:sp>
      <p:sp>
        <p:nvSpPr>
          <p:cNvPr id="4" name="Commentary">
            <a:extLst>
              <a:ext uri="{FF2B5EF4-FFF2-40B4-BE49-F238E27FC236}">
                <a16:creationId xmlns:a16="http://schemas.microsoft.com/office/drawing/2014/main" id="{423EDC38-9CF4-BA9C-E0A3-D773442DA44D}"/>
              </a:ext>
            </a:extLst>
          </p:cNvPr>
          <p:cNvSpPr>
            <a:spLocks noGrp="1"/>
          </p:cNvSpPr>
          <p:nvPr>
            <p:ph type="body" sz="quarter" idx="19"/>
          </p:nvPr>
        </p:nvSpPr>
        <p:spPr>
          <a:xfrm>
            <a:off x="333375" y="1244439"/>
            <a:ext cx="3598863" cy="4500000"/>
          </a:xfrm>
        </p:spPr>
        <p:txBody>
          <a:bodyPr/>
          <a:lstStyle/>
          <a:p>
            <a:r>
              <a:rPr lang="en-GB"/>
              <a:t>Following their last general practice appointment, the most likely outcome was that patients were given a prescription (39.9%). </a:t>
            </a:r>
          </a:p>
          <a:p>
            <a:r>
              <a:rPr lang="en-GB"/>
              <a:t>Just over one in five were referred for specialist care (22.0%) or were given information about how to manage the condition at home (21.0%). Slightly fewer (17.3%) were advised to contact their practice again if the health issue got worse or did not improve.</a:t>
            </a:r>
          </a:p>
          <a:p>
            <a:r>
              <a:rPr lang="en-GB"/>
              <a:t>Almost one in ten were given a future appointment at their GP practice (9.3%) or said that no further action was needed (9.9%). Another 3.0% were asked for more information. </a:t>
            </a:r>
          </a:p>
          <a:p>
            <a:r>
              <a:rPr lang="en-GB"/>
              <a:t>One in eight (12.2%) said that something else happened. </a:t>
            </a:r>
          </a:p>
          <a:p>
            <a:r>
              <a:rPr lang="en-GB"/>
              <a:t>These results are all very similar to the 2024 survey.</a:t>
            </a:r>
          </a:p>
        </p:txBody>
      </p:sp>
      <p:sp>
        <p:nvSpPr>
          <p:cNvPr id="7" name="Question Marker #2">
            <a:extLst>
              <a:ext uri="{FF2B5EF4-FFF2-40B4-BE49-F238E27FC236}">
                <a16:creationId xmlns:a16="http://schemas.microsoft.com/office/drawing/2014/main" id="{12CBB66E-0823-7E4F-CC0A-F5070C8837BD}"/>
              </a:ext>
              <a:ext uri="{C183D7F6-B498-43B3-948B-1728B52AA6E4}">
                <adec:decorative xmlns:adec="http://schemas.microsoft.com/office/drawing/2017/decorative" val="1"/>
              </a:ext>
            </a:extLst>
          </p:cNvPr>
          <p:cNvSpPr/>
          <p:nvPr/>
        </p:nvSpPr>
        <p:spPr>
          <a:xfrm>
            <a:off x="4485546" y="398930"/>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rgbClr val="231F20"/>
              </a:solidFill>
            </a:endParaRPr>
          </a:p>
        </p:txBody>
      </p:sp>
      <p:sp>
        <p:nvSpPr>
          <p:cNvPr id="8" name="Question Text #2">
            <a:extLst>
              <a:ext uri="{FF2B5EF4-FFF2-40B4-BE49-F238E27FC236}">
                <a16:creationId xmlns:a16="http://schemas.microsoft.com/office/drawing/2014/main" id="{02795E02-D951-9DD7-71B7-F6949F4D8DED}"/>
              </a:ext>
            </a:extLst>
          </p:cNvPr>
          <p:cNvSpPr txBox="1"/>
          <p:nvPr/>
        </p:nvSpPr>
        <p:spPr>
          <a:xfrm>
            <a:off x="4295775" y="308930"/>
            <a:ext cx="7559674" cy="540000"/>
          </a:xfrm>
          <a:prstGeom prst="rect">
            <a:avLst/>
          </a:prstGeom>
          <a:noFill/>
        </p:spPr>
        <p:txBody>
          <a:bodyPr wrap="square" lIns="360000" tIns="18000" rIns="0" bIns="0" rtlCol="0" anchor="ctr">
            <a:noAutofit/>
          </a:bodyPr>
          <a:lstStyle>
            <a:defPPr>
              <a:defRPr lang="fr-FR"/>
            </a:defPPr>
            <a:lvl1pPr>
              <a:lnSpc>
                <a:spcPct val="90000"/>
              </a:lnSpc>
              <a:defRPr sz="1200" b="1">
                <a:solidFill>
                  <a:srgbClr val="231F20"/>
                </a:solidFill>
              </a:defRPr>
            </a:lvl1pPr>
          </a:lstStyle>
          <a:p>
            <a:r>
              <a:rPr lang="en-GB"/>
              <a:t>Q30. What was the outcome of the appointment on this occasion? </a:t>
            </a:r>
            <a:r>
              <a:rPr lang="en-GB" b="0"/>
              <a:t>(multiple responses allowed)</a:t>
            </a:r>
          </a:p>
        </p:txBody>
      </p:sp>
      <p:graphicFrame>
        <p:nvGraphicFramePr>
          <p:cNvPr id="11" name="Line Chart">
            <a:extLst>
              <a:ext uri="{FF2B5EF4-FFF2-40B4-BE49-F238E27FC236}">
                <a16:creationId xmlns:a16="http://schemas.microsoft.com/office/drawing/2014/main" id="{C6D687C1-0432-B289-907C-1C6E1637435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44844127"/>
              </p:ext>
            </p:extLst>
          </p:nvPr>
        </p:nvGraphicFramePr>
        <p:xfrm>
          <a:off x="4292598" y="814384"/>
          <a:ext cx="7559674" cy="5334879"/>
        </p:xfrm>
        <a:graphic>
          <a:graphicData uri="http://schemas.openxmlformats.org/drawingml/2006/chart">
            <c:chart xmlns:c="http://schemas.openxmlformats.org/drawingml/2006/chart" xmlns:r="http://schemas.openxmlformats.org/officeDocument/2006/relationships" r:id="rId3"/>
          </a:graphicData>
        </a:graphic>
      </p:graphicFrame>
      <p:sp>
        <p:nvSpPr>
          <p:cNvPr id="5" name="Base and Footnotes">
            <a:extLst>
              <a:ext uri="{FF2B5EF4-FFF2-40B4-BE49-F238E27FC236}">
                <a16:creationId xmlns:a16="http://schemas.microsoft.com/office/drawing/2014/main" id="{882AC0E1-A6DA-9A93-2142-10ED78CFB7DB}"/>
              </a:ext>
            </a:extLst>
          </p:cNvPr>
          <p:cNvSpPr>
            <a:spLocks noGrp="1"/>
          </p:cNvSpPr>
          <p:nvPr>
            <p:ph type="body" sz="quarter" idx="18"/>
          </p:nvPr>
        </p:nvSpPr>
        <p:spPr>
          <a:xfrm>
            <a:off x="4295774" y="6149263"/>
            <a:ext cx="7561263" cy="159462"/>
          </a:xfrm>
        </p:spPr>
        <p:txBody>
          <a:bodyPr/>
          <a:lstStyle/>
          <a:p>
            <a:r>
              <a:rPr lang="en-GB" i="0" dirty="0"/>
              <a:t>Base: a</a:t>
            </a:r>
            <a:r>
              <a:rPr lang="en-GB" dirty="0"/>
              <a:t>sked of patients who had an appointment since being registered with current GP practice</a:t>
            </a:r>
            <a:r>
              <a:rPr lang="en-GB" i="0" dirty="0"/>
              <a:t>: 2025 (679,328), 2024 (670,156).</a:t>
            </a:r>
          </a:p>
        </p:txBody>
      </p:sp>
      <p:sp>
        <p:nvSpPr>
          <p:cNvPr id="3" name="Slide Number">
            <a:extLst>
              <a:ext uri="{FF2B5EF4-FFF2-40B4-BE49-F238E27FC236}">
                <a16:creationId xmlns:a16="http://schemas.microsoft.com/office/drawing/2014/main" id="{2ADF413E-BCE3-9AFA-BA1A-3EA83634FA85}"/>
              </a:ext>
              <a:ext uri="{C183D7F6-B498-43B3-948B-1728B52AA6E4}">
                <adec:decorative xmlns:adec="http://schemas.microsoft.com/office/drawing/2017/decorative" val="1"/>
              </a:ext>
            </a:extLst>
          </p:cNvPr>
          <p:cNvSpPr>
            <a:spLocks noGrp="1"/>
          </p:cNvSpPr>
          <p:nvPr>
            <p:ph type="sldNum" sz="quarter" idx="4"/>
          </p:nvPr>
        </p:nvSpPr>
        <p:spPr/>
        <p:txBody>
          <a:bodyPr/>
          <a:lstStyle/>
          <a:p>
            <a:fld id="{D61AABEC-672F-4B68-B914-690DA978312C}" type="slidenum">
              <a:rPr lang="en-GB" smtClean="0"/>
              <a:pPr/>
              <a:t>51</a:t>
            </a:fld>
            <a:endParaRPr lang="en-GB"/>
          </a:p>
        </p:txBody>
      </p:sp>
      <p:grpSp>
        <p:nvGrpSpPr>
          <p:cNvPr id="13" name="Group 12">
            <a:extLst>
              <a:ext uri="{FF2B5EF4-FFF2-40B4-BE49-F238E27FC236}">
                <a16:creationId xmlns:a16="http://schemas.microsoft.com/office/drawing/2014/main" id="{1ABBC44D-AB13-4813-2642-D9CB757E9B10}"/>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14" name="Freeform 110">
              <a:hlinkClick r:id="rId4" action="ppaction://hlinksldjump" tooltip="Main Menu..."/>
              <a:hlinkHover r:id="" action="ppaction://noaction" highlightClick="1"/>
              <a:extLst>
                <a:ext uri="{FF2B5EF4-FFF2-40B4-BE49-F238E27FC236}">
                  <a16:creationId xmlns:a16="http://schemas.microsoft.com/office/drawing/2014/main" id="{5C352C56-F3EF-9C10-716D-AED8A3805C2D}"/>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15" name="Rectangle 14">
              <a:extLst>
                <a:ext uri="{FF2B5EF4-FFF2-40B4-BE49-F238E27FC236}">
                  <a16:creationId xmlns:a16="http://schemas.microsoft.com/office/drawing/2014/main" id="{4E9EE2F5-6C02-70C9-24E5-FB1076EF8FD2}"/>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spTree>
    <p:extLst>
      <p:ext uri="{BB962C8B-B14F-4D97-AF65-F5344CB8AC3E}">
        <p14:creationId xmlns:p14="http://schemas.microsoft.com/office/powerpoint/2010/main" val="17001778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3B2B1745-B9D4-22BC-9FCF-A9023C2FFAC6}"/>
              </a:ext>
            </a:extLst>
          </p:cNvPr>
          <p:cNvSpPr>
            <a:spLocks noGrp="1"/>
          </p:cNvSpPr>
          <p:nvPr>
            <p:ph type="title"/>
          </p:nvPr>
        </p:nvSpPr>
        <p:spPr>
          <a:xfrm>
            <a:off x="335997" y="182467"/>
            <a:ext cx="2967589" cy="1618508"/>
          </a:xfrm>
        </p:spPr>
        <p:txBody>
          <a:bodyPr/>
          <a:lstStyle/>
          <a:p>
            <a:r>
              <a:rPr lang="en-GB"/>
              <a:t>Were patients' needs met at their last appointment?</a:t>
            </a:r>
          </a:p>
        </p:txBody>
      </p:sp>
      <p:sp>
        <p:nvSpPr>
          <p:cNvPr id="5" name="Commentary">
            <a:extLst>
              <a:ext uri="{FF2B5EF4-FFF2-40B4-BE49-F238E27FC236}">
                <a16:creationId xmlns:a16="http://schemas.microsoft.com/office/drawing/2014/main" id="{C443E82C-37B8-19B2-9A16-85C463D3C16F}"/>
              </a:ext>
            </a:extLst>
          </p:cNvPr>
          <p:cNvSpPr>
            <a:spLocks noGrp="1"/>
          </p:cNvSpPr>
          <p:nvPr>
            <p:ph type="body" sz="quarter" idx="19"/>
          </p:nvPr>
        </p:nvSpPr>
        <p:spPr>
          <a:xfrm>
            <a:off x="3303588" y="180975"/>
            <a:ext cx="8549787" cy="1618508"/>
          </a:xfrm>
        </p:spPr>
        <p:txBody>
          <a:bodyPr numCol="1"/>
          <a:lstStyle/>
          <a:p>
            <a:r>
              <a:rPr lang="en-GB"/>
              <a:t>Nine in ten (89.9%) patients felt that their needs were met¹ during their last appointment, with 57.2% saying they were ‘definitely’ met. One in ten (10.1%) patients felt that their needs were ‘not met at all’.</a:t>
            </a:r>
          </a:p>
          <a:p>
            <a:r>
              <a:rPr lang="en-GB"/>
              <a:t>These results are in line with the 2024 survey findings. </a:t>
            </a:r>
          </a:p>
          <a:p>
            <a:endParaRPr lang="en-GB">
              <a:highlight>
                <a:srgbClr val="FF0000"/>
              </a:highlight>
            </a:endParaRPr>
          </a:p>
        </p:txBody>
      </p:sp>
      <p:sp>
        <p:nvSpPr>
          <p:cNvPr id="6" name="Question Marker #1">
            <a:extLst>
              <a:ext uri="{FF2B5EF4-FFF2-40B4-BE49-F238E27FC236}">
                <a16:creationId xmlns:a16="http://schemas.microsoft.com/office/drawing/2014/main" id="{53653D9F-6C7C-B039-C9CB-A27C33EE3BEF}"/>
              </a:ext>
              <a:ext uri="{C183D7F6-B498-43B3-948B-1728B52AA6E4}">
                <adec:decorative xmlns:adec="http://schemas.microsoft.com/office/drawing/2017/decorative" val="1"/>
              </a:ext>
            </a:extLst>
          </p:cNvPr>
          <p:cNvSpPr/>
          <p:nvPr/>
        </p:nvSpPr>
        <p:spPr>
          <a:xfrm>
            <a:off x="333375" y="1898163"/>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Arial"/>
              <a:ea typeface="+mn-ea"/>
              <a:cs typeface="+mn-cs"/>
            </a:endParaRPr>
          </a:p>
        </p:txBody>
      </p:sp>
      <p:sp>
        <p:nvSpPr>
          <p:cNvPr id="9" name="Question Text #1">
            <a:extLst>
              <a:ext uri="{FF2B5EF4-FFF2-40B4-BE49-F238E27FC236}">
                <a16:creationId xmlns:a16="http://schemas.microsoft.com/office/drawing/2014/main" id="{95FD3EF2-1688-A664-CBE2-F0416D4E7B57}"/>
              </a:ext>
            </a:extLst>
          </p:cNvPr>
          <p:cNvSpPr txBox="1"/>
          <p:nvPr/>
        </p:nvSpPr>
        <p:spPr>
          <a:xfrm>
            <a:off x="333374" y="1808163"/>
            <a:ext cx="11523663" cy="540000"/>
          </a:xfrm>
          <a:prstGeom prst="rect">
            <a:avLst/>
          </a:prstGeom>
          <a:noFill/>
        </p:spPr>
        <p:txBody>
          <a:bodyPr wrap="square" lIns="180000" tIns="18000" rIns="0" bIns="0" rtlCol="0" anchor="ctr">
            <a:noAutofit/>
          </a:bodyPr>
          <a:lstStyle>
            <a:defPPr>
              <a:defRPr lang="fr-FR"/>
            </a:defPPr>
            <a:lvl1pPr>
              <a:lnSpc>
                <a:spcPct val="90000"/>
              </a:lnSpc>
              <a:defRPr sz="1200" b="1">
                <a:solidFill>
                  <a:srgbClr val="231F20"/>
                </a:solidFill>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200" b="1" i="0" u="none" strike="noStrike" kern="1200" cap="none" spc="0" normalizeH="0" baseline="0" noProof="0">
                <a:ln>
                  <a:noFill/>
                </a:ln>
                <a:solidFill>
                  <a:srgbClr val="231F20"/>
                </a:solidFill>
                <a:effectLst/>
                <a:uLnTx/>
                <a:uFillTx/>
                <a:latin typeface="Arial"/>
                <a:ea typeface="+mn-ea"/>
                <a:cs typeface="+mn-cs"/>
              </a:rPr>
              <a:t>Q31. Thinking about the reason for your last appointment, were your needs met?</a:t>
            </a:r>
          </a:p>
        </p:txBody>
      </p:sp>
      <p:graphicFrame>
        <p:nvGraphicFramePr>
          <p:cNvPr id="19" name="Doughnut Chart">
            <a:extLst>
              <a:ext uri="{FF2B5EF4-FFF2-40B4-BE49-F238E27FC236}">
                <a16:creationId xmlns:a16="http://schemas.microsoft.com/office/drawing/2014/main" id="{BD5C23D3-528E-7952-ADE9-8861EFA3559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40659358"/>
              </p:ext>
            </p:extLst>
          </p:nvPr>
        </p:nvGraphicFramePr>
        <p:xfrm>
          <a:off x="333375" y="2359276"/>
          <a:ext cx="4680000" cy="3779587"/>
        </p:xfrm>
        <a:graphic>
          <a:graphicData uri="http://schemas.openxmlformats.org/drawingml/2006/chart">
            <c:chart xmlns:c="http://schemas.openxmlformats.org/drawingml/2006/chart" xmlns:r="http://schemas.openxmlformats.org/officeDocument/2006/relationships" r:id="rId3"/>
          </a:graphicData>
        </a:graphic>
      </p:graphicFrame>
      <p:cxnSp>
        <p:nvCxnSpPr>
          <p:cNvPr id="23" name="Divider Line">
            <a:extLst>
              <a:ext uri="{FF2B5EF4-FFF2-40B4-BE49-F238E27FC236}">
                <a16:creationId xmlns:a16="http://schemas.microsoft.com/office/drawing/2014/main" id="{1AB184B9-5732-2D3A-02E9-C7E2F28938C0}"/>
              </a:ext>
              <a:ext uri="{C183D7F6-B498-43B3-948B-1728B52AA6E4}">
                <adec:decorative xmlns:adec="http://schemas.microsoft.com/office/drawing/2017/decorative" val="1"/>
              </a:ext>
            </a:extLst>
          </p:cNvPr>
          <p:cNvCxnSpPr>
            <a:cxnSpLocks/>
          </p:cNvCxnSpPr>
          <p:nvPr/>
        </p:nvCxnSpPr>
        <p:spPr>
          <a:xfrm>
            <a:off x="4883391" y="2539040"/>
            <a:ext cx="0" cy="3420000"/>
          </a:xfrm>
          <a:prstGeom prst="line">
            <a:avLst/>
          </a:prstGeom>
          <a:ln w="6350" cap="rnd">
            <a:solidFill>
              <a:srgbClr val="768692"/>
            </a:solidFill>
            <a:prstDash val="sysDot"/>
            <a:round/>
          </a:ln>
        </p:spPr>
        <p:style>
          <a:lnRef idx="1">
            <a:schemeClr val="accent1"/>
          </a:lnRef>
          <a:fillRef idx="0">
            <a:schemeClr val="accent1"/>
          </a:fillRef>
          <a:effectRef idx="0">
            <a:schemeClr val="accent1"/>
          </a:effectRef>
          <a:fontRef idx="minor">
            <a:schemeClr val="tx1"/>
          </a:fontRef>
        </p:style>
      </p:cxnSp>
      <p:sp>
        <p:nvSpPr>
          <p:cNvPr id="21" name="Base and Footnotes">
            <a:extLst>
              <a:ext uri="{FF2B5EF4-FFF2-40B4-BE49-F238E27FC236}">
                <a16:creationId xmlns:a16="http://schemas.microsoft.com/office/drawing/2014/main" id="{AFE04607-8FAA-D212-6398-041DC57EBD98}"/>
              </a:ext>
            </a:extLst>
          </p:cNvPr>
          <p:cNvSpPr>
            <a:spLocks noGrp="1"/>
          </p:cNvSpPr>
          <p:nvPr>
            <p:ph type="body" sz="quarter" idx="18"/>
          </p:nvPr>
        </p:nvSpPr>
        <p:spPr>
          <a:xfrm>
            <a:off x="333374" y="6149263"/>
            <a:ext cx="11523664" cy="159462"/>
          </a:xfrm>
        </p:spPr>
        <p:txBody>
          <a:bodyPr/>
          <a:lstStyle/>
          <a:p>
            <a:r>
              <a:rPr lang="en-GB" baseline="30000" dirty="0"/>
              <a:t>1</a:t>
            </a:r>
            <a:r>
              <a:rPr lang="en-GB" dirty="0"/>
              <a:t>Yes = ‘yes, definitely’ </a:t>
            </a:r>
            <a:r>
              <a:rPr lang="en-GB" i="0" dirty="0">
                <a:solidFill>
                  <a:schemeClr val="tx1"/>
                </a:solidFill>
              </a:rPr>
              <a:t>and</a:t>
            </a:r>
            <a:r>
              <a:rPr lang="en-GB" dirty="0"/>
              <a:t> ‘yes, to some extent’. ²No = ‘No, not at all’. Base: asked of patients who had an appointment since being registered with current GP practice, excluding those who said ‘I don’t know': 2025 (666,889), 2024 (657,398).</a:t>
            </a:r>
          </a:p>
        </p:txBody>
      </p:sp>
      <p:sp>
        <p:nvSpPr>
          <p:cNvPr id="4" name="Slide Number">
            <a:extLst>
              <a:ext uri="{FF2B5EF4-FFF2-40B4-BE49-F238E27FC236}">
                <a16:creationId xmlns:a16="http://schemas.microsoft.com/office/drawing/2014/main" id="{A70A6BA7-C1FE-1F00-F594-7D6BCCDC63B6}"/>
              </a:ext>
              <a:ext uri="{C183D7F6-B498-43B3-948B-1728B52AA6E4}">
                <adec:decorative xmlns:adec="http://schemas.microsoft.com/office/drawing/2017/decorative" val="1"/>
              </a:ext>
            </a:extLst>
          </p:cNvPr>
          <p:cNvSpPr>
            <a:spLocks noGrp="1"/>
          </p:cNvSpPr>
          <p:nvPr>
            <p:ph type="sldNum" sz="quarter" idx="4"/>
          </p:nvPr>
        </p:nvSpPr>
        <p:spPr>
          <a:xfrm>
            <a:off x="335999" y="6318000"/>
            <a:ext cx="21600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1AABEC-672F-4B68-B914-690DA978312C}" type="slidenum">
              <a:rPr kumimoji="0" lang="en-GB" sz="800" b="1" i="0" u="none" strike="noStrike" kern="1200" cap="none" spc="0" normalizeH="0" baseline="0" noProof="0" smtClean="0">
                <a:ln>
                  <a:noFill/>
                </a:ln>
                <a:solidFill>
                  <a:srgbClr val="768692"/>
                </a:solidFill>
                <a:effectLst/>
                <a:uLnTx/>
                <a:uFillTx/>
                <a:latin typeface="Arial Blac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52</a:t>
            </a:fld>
            <a:endParaRPr kumimoji="0" lang="en-GB" sz="800" b="1" i="0" u="none" strike="noStrike" kern="1200" cap="none" spc="0" normalizeH="0" baseline="0" noProof="0">
              <a:ln>
                <a:noFill/>
              </a:ln>
              <a:solidFill>
                <a:srgbClr val="768692"/>
              </a:solidFill>
              <a:effectLst/>
              <a:uLnTx/>
              <a:uFillTx/>
              <a:latin typeface="Arial Black"/>
              <a:ea typeface="+mn-ea"/>
              <a:cs typeface="+mn-cs"/>
            </a:endParaRPr>
          </a:p>
        </p:txBody>
      </p:sp>
      <p:grpSp>
        <p:nvGrpSpPr>
          <p:cNvPr id="11" name="Group 10">
            <a:extLst>
              <a:ext uri="{FF2B5EF4-FFF2-40B4-BE49-F238E27FC236}">
                <a16:creationId xmlns:a16="http://schemas.microsoft.com/office/drawing/2014/main" id="{10C6F820-DA95-66BD-A68C-EC68EF46D971}"/>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12" name="Freeform 110">
              <a:hlinkClick r:id="rId4" action="ppaction://hlinksldjump" tooltip="Main Menu..."/>
              <a:hlinkHover r:id="" action="ppaction://noaction" highlightClick="1"/>
              <a:extLst>
                <a:ext uri="{FF2B5EF4-FFF2-40B4-BE49-F238E27FC236}">
                  <a16:creationId xmlns:a16="http://schemas.microsoft.com/office/drawing/2014/main" id="{61901CD8-6E5E-8183-5702-03F5DC740176}"/>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13" name="Rectangle 12">
              <a:extLst>
                <a:ext uri="{FF2B5EF4-FFF2-40B4-BE49-F238E27FC236}">
                  <a16:creationId xmlns:a16="http://schemas.microsoft.com/office/drawing/2014/main" id="{3A443E9A-C2FD-4428-BF2B-DEF9028BB305}"/>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graphicFrame>
        <p:nvGraphicFramePr>
          <p:cNvPr id="3" name="Line Chart">
            <a:extLst>
              <a:ext uri="{FF2B5EF4-FFF2-40B4-BE49-F238E27FC236}">
                <a16:creationId xmlns:a16="http://schemas.microsoft.com/office/drawing/2014/main" id="{5FA0AE0C-6BDD-3A02-F777-DD5DE727CD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31213085"/>
              </p:ext>
            </p:extLst>
          </p:nvPr>
        </p:nvGraphicFramePr>
        <p:xfrm>
          <a:off x="5013375" y="2359512"/>
          <a:ext cx="6843663" cy="3779057"/>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8380899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FEA3E2B1-D6A6-DD19-A8A4-BFDAEB45EA04}"/>
              </a:ext>
            </a:extLst>
          </p:cNvPr>
          <p:cNvSpPr>
            <a:spLocks noGrp="1"/>
          </p:cNvSpPr>
          <p:nvPr>
            <p:ph type="title"/>
          </p:nvPr>
        </p:nvSpPr>
        <p:spPr>
          <a:xfrm>
            <a:off x="335999" y="64729"/>
            <a:ext cx="3599415" cy="1075061"/>
          </a:xfrm>
        </p:spPr>
        <p:txBody>
          <a:bodyPr/>
          <a:lstStyle/>
          <a:p>
            <a:r>
              <a:rPr lang="en-GB"/>
              <a:t>How did needs being met vary by patient demographics?</a:t>
            </a:r>
          </a:p>
        </p:txBody>
      </p:sp>
      <p:sp>
        <p:nvSpPr>
          <p:cNvPr id="4" name="Commentary">
            <a:extLst>
              <a:ext uri="{FF2B5EF4-FFF2-40B4-BE49-F238E27FC236}">
                <a16:creationId xmlns:a16="http://schemas.microsoft.com/office/drawing/2014/main" id="{423EDC38-9CF4-BA9C-E0A3-D773442DA44D}"/>
              </a:ext>
            </a:extLst>
          </p:cNvPr>
          <p:cNvSpPr>
            <a:spLocks noGrp="1"/>
          </p:cNvSpPr>
          <p:nvPr>
            <p:ph type="body" sz="quarter" idx="19"/>
          </p:nvPr>
        </p:nvSpPr>
        <p:spPr>
          <a:xfrm>
            <a:off x="309705" y="1064206"/>
            <a:ext cx="3598863" cy="4500000"/>
          </a:xfrm>
        </p:spPr>
        <p:txBody>
          <a:bodyPr/>
          <a:lstStyle/>
          <a:p>
            <a:r>
              <a:rPr lang="en-GB"/>
              <a:t>Whether patient needs were met at their last appointment varied among different patient groups</a:t>
            </a:r>
            <a:r>
              <a:rPr kumimoji="0" lang="en-GB" sz="1400" b="0" i="0" u="none" strike="noStrike" kern="1200" cap="none" spc="0" normalizeH="0" baseline="30000" noProof="0">
                <a:ln>
                  <a:noFill/>
                </a:ln>
                <a:effectLst/>
                <a:uLnTx/>
                <a:uFillTx/>
                <a:latin typeface="Segoe UI"/>
                <a:ea typeface="+mn-ea"/>
                <a:cs typeface="+mn-cs"/>
              </a:rPr>
              <a:t>1</a:t>
            </a:r>
            <a:r>
              <a:rPr lang="en-GB"/>
              <a:t>. </a:t>
            </a:r>
          </a:p>
          <a:p>
            <a:pPr>
              <a:lnSpc>
                <a:spcPct val="110000"/>
              </a:lnSpc>
              <a:spcBef>
                <a:spcPts val="600"/>
              </a:spcBef>
              <a:spcAft>
                <a:spcPts val="600"/>
              </a:spcAft>
              <a:buClr>
                <a:schemeClr val="bg2"/>
              </a:buClr>
            </a:pPr>
            <a:r>
              <a:rPr lang="en-GB" sz="1200" b="1"/>
              <a:t>Which of the following best describes you?</a:t>
            </a:r>
          </a:p>
          <a:p>
            <a:pPr marL="171450" indent="-171450">
              <a:buFont typeface="Arial" panose="020B0604020202020204" pitchFamily="34" charset="0"/>
              <a:buChar char="•"/>
            </a:pPr>
            <a:r>
              <a:rPr lang="en-GB"/>
              <a:t>Female patients were slightly more likely to have said their needs were met.</a:t>
            </a:r>
          </a:p>
          <a:p>
            <a:pPr marL="171450" indent="-171450">
              <a:buFont typeface="Arial" panose="020B0604020202020204" pitchFamily="34" charset="0"/>
              <a:buChar char="•"/>
            </a:pPr>
            <a:r>
              <a:rPr lang="en-GB"/>
              <a:t>Non-binary patients or patients who prefer to self-describe were less likely to have said their needs were met, along with those who would prefer not to say.</a:t>
            </a:r>
          </a:p>
          <a:p>
            <a:pPr>
              <a:lnSpc>
                <a:spcPct val="110000"/>
              </a:lnSpc>
              <a:spcBef>
                <a:spcPts val="600"/>
              </a:spcBef>
              <a:spcAft>
                <a:spcPts val="600"/>
              </a:spcAft>
              <a:buClr>
                <a:schemeClr val="bg2"/>
              </a:buClr>
            </a:pPr>
            <a:r>
              <a:rPr lang="en-GB" sz="1200" b="1"/>
              <a:t>Is your gender identity the same as the sex you were registered at birth?</a:t>
            </a:r>
          </a:p>
          <a:p>
            <a:pPr marL="171450" indent="-171450">
              <a:buFont typeface="Arial" panose="020B0604020202020204" pitchFamily="34" charset="0"/>
              <a:buChar char="•"/>
            </a:pPr>
            <a:r>
              <a:rPr lang="en-GB"/>
              <a:t>Patients whose gender identity is different from their sex registered at birth were less likely to have said their needs were met, along with those who would prefer not to say.</a:t>
            </a:r>
          </a:p>
          <a:p>
            <a:r>
              <a:rPr lang="en-GB" b="1"/>
              <a:t>Age</a:t>
            </a:r>
          </a:p>
          <a:p>
            <a:pPr marL="171450" indent="-171450">
              <a:buFont typeface="Arial" panose="020B0604020202020204" pitchFamily="34" charset="0"/>
              <a:buChar char="•"/>
            </a:pPr>
            <a:r>
              <a:rPr lang="en-GB"/>
              <a:t>Older patients were more likely to have said their needs were met than younger patients. However, patients who preferred not to say their age, were less likely to say their needs were met.</a:t>
            </a:r>
          </a:p>
        </p:txBody>
      </p:sp>
      <p:sp>
        <p:nvSpPr>
          <p:cNvPr id="6" name="Base and Footnotes (Bar)">
            <a:extLst>
              <a:ext uri="{FF2B5EF4-FFF2-40B4-BE49-F238E27FC236}">
                <a16:creationId xmlns:a16="http://schemas.microsoft.com/office/drawing/2014/main" id="{726C4DED-8A27-4F9F-9242-F22A3400F465}"/>
              </a:ext>
            </a:extLst>
          </p:cNvPr>
          <p:cNvSpPr txBox="1">
            <a:spLocks/>
          </p:cNvSpPr>
          <p:nvPr/>
        </p:nvSpPr>
        <p:spPr>
          <a:xfrm>
            <a:off x="336550" y="6026152"/>
            <a:ext cx="3595687" cy="282573"/>
          </a:xfrm>
          <a:prstGeom prst="rect">
            <a:avLst/>
          </a:prstGeom>
        </p:spPr>
        <p:txBody>
          <a:bodyPr vert="horz" wrap="square" lIns="180000" tIns="0" rIns="180000" bIns="36000" rtlCol="0" anchor="b">
            <a:spAutoFit/>
          </a:bodyPr>
          <a:lstStyle>
            <a:lvl1pPr marL="0" indent="0" algn="l" defTabSz="914400" rtl="0" eaLnBrk="1" latinLnBrk="0" hangingPunct="1">
              <a:lnSpc>
                <a:spcPct val="100000"/>
              </a:lnSpc>
              <a:spcBef>
                <a:spcPts val="0"/>
              </a:spcBef>
              <a:spcAft>
                <a:spcPts val="600"/>
              </a:spcAft>
              <a:buSzPct val="50000"/>
              <a:buFont typeface="HelveticaNeueLT Std Lt Cn" panose="020B0406020202030204" pitchFamily="34" charset="0"/>
              <a:buNone/>
              <a:defRPr lang="en-GB" sz="800" b="0" i="1" kern="1200" dirty="0">
                <a:solidFill>
                  <a:srgbClr val="231F20"/>
                </a:solidFill>
                <a:latin typeface="+mn-lt"/>
                <a:ea typeface="+mn-ea"/>
                <a:cs typeface="+mn-cs"/>
              </a:defRPr>
            </a:lvl1pPr>
            <a:lvl2pPr marL="180975" indent="-180975" algn="l" defTabSz="914400" rtl="0" eaLnBrk="1" latinLnBrk="0" hangingPunct="1">
              <a:lnSpc>
                <a:spcPct val="100000"/>
              </a:lnSpc>
              <a:spcBef>
                <a:spcPts val="0"/>
              </a:spcBef>
              <a:spcAft>
                <a:spcPts val="600"/>
              </a:spcAft>
              <a:buSzPct val="80000"/>
              <a:buFont typeface="Segoe UI" panose="020B0502040204020203" pitchFamily="34" charset="0"/>
              <a:buChar char="●"/>
              <a:defRPr sz="1200" kern="1200">
                <a:solidFill>
                  <a:srgbClr val="231F20"/>
                </a:solidFill>
                <a:latin typeface="+mn-lt"/>
                <a:ea typeface="+mn-ea"/>
                <a:cs typeface="+mn-cs"/>
              </a:defRPr>
            </a:lvl2pPr>
            <a:lvl3pPr marL="360363" indent="-179388" algn="l" defTabSz="914400" rtl="0" eaLnBrk="1" latinLnBrk="0" hangingPunct="1">
              <a:lnSpc>
                <a:spcPct val="100000"/>
              </a:lnSpc>
              <a:spcBef>
                <a:spcPts val="0"/>
              </a:spcBef>
              <a:spcAft>
                <a:spcPts val="600"/>
              </a:spcAft>
              <a:buFont typeface="Arial" panose="020B0604020202020204" pitchFamily="34" charset="0"/>
              <a:buChar char="‒"/>
              <a:defRPr sz="1200" kern="1200">
                <a:solidFill>
                  <a:srgbClr val="231F20"/>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GB" sz="800" i="0" baseline="30000">
                <a:solidFill>
                  <a:schemeClr val="bg1"/>
                </a:solidFill>
              </a:rPr>
              <a:t>1</a:t>
            </a:r>
            <a:r>
              <a:rPr lang="en-GB" i="0">
                <a:solidFill>
                  <a:schemeClr val="bg1"/>
                </a:solidFill>
              </a:rPr>
              <a:t>Please note that differences in results between different groups of patients may be influenced by other factors.</a:t>
            </a:r>
          </a:p>
        </p:txBody>
      </p:sp>
      <p:sp>
        <p:nvSpPr>
          <p:cNvPr id="7" name="Question Marker #2">
            <a:extLst>
              <a:ext uri="{FF2B5EF4-FFF2-40B4-BE49-F238E27FC236}">
                <a16:creationId xmlns:a16="http://schemas.microsoft.com/office/drawing/2014/main" id="{12CBB66E-0823-7E4F-CC0A-F5070C8837BD}"/>
              </a:ext>
              <a:ext uri="{C183D7F6-B498-43B3-948B-1728B52AA6E4}">
                <adec:decorative xmlns:adec="http://schemas.microsoft.com/office/drawing/2017/decorative" val="1"/>
              </a:ext>
            </a:extLst>
          </p:cNvPr>
          <p:cNvSpPr/>
          <p:nvPr/>
        </p:nvSpPr>
        <p:spPr>
          <a:xfrm>
            <a:off x="4485546" y="398930"/>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rgbClr val="231F20"/>
              </a:solidFill>
            </a:endParaRPr>
          </a:p>
        </p:txBody>
      </p:sp>
      <p:sp>
        <p:nvSpPr>
          <p:cNvPr id="8" name="Question Text #2">
            <a:extLst>
              <a:ext uri="{FF2B5EF4-FFF2-40B4-BE49-F238E27FC236}">
                <a16:creationId xmlns:a16="http://schemas.microsoft.com/office/drawing/2014/main" id="{02795E02-D951-9DD7-71B7-F6949F4D8DED}"/>
              </a:ext>
            </a:extLst>
          </p:cNvPr>
          <p:cNvSpPr txBox="1"/>
          <p:nvPr/>
        </p:nvSpPr>
        <p:spPr>
          <a:xfrm>
            <a:off x="4295775" y="308930"/>
            <a:ext cx="7559674" cy="540000"/>
          </a:xfrm>
          <a:prstGeom prst="rect">
            <a:avLst/>
          </a:prstGeom>
          <a:noFill/>
        </p:spPr>
        <p:txBody>
          <a:bodyPr wrap="square" lIns="360000" tIns="18000" rIns="0" bIns="0" rtlCol="0" anchor="ctr">
            <a:noAutofit/>
          </a:bodyPr>
          <a:lstStyle>
            <a:defPPr>
              <a:defRPr lang="fr-FR"/>
            </a:defPPr>
            <a:lvl1pPr>
              <a:lnSpc>
                <a:spcPct val="90000"/>
              </a:lnSpc>
              <a:defRPr sz="1200" b="1">
                <a:solidFill>
                  <a:srgbClr val="231F20"/>
                </a:solidFill>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200" b="1" i="0" u="none" strike="noStrike" kern="1200" cap="none" spc="0" normalizeH="0" baseline="0" noProof="0">
                <a:ln>
                  <a:noFill/>
                </a:ln>
                <a:solidFill>
                  <a:srgbClr val="231F20"/>
                </a:solidFill>
                <a:effectLst/>
                <a:uLnTx/>
                <a:uFillTx/>
                <a:latin typeface="Arial"/>
                <a:ea typeface="+mn-ea"/>
                <a:cs typeface="+mn-cs"/>
              </a:rPr>
              <a:t>Q31. Thinking about the reason for your last appointment, were your needs met?</a:t>
            </a:r>
          </a:p>
        </p:txBody>
      </p:sp>
      <p:graphicFrame>
        <p:nvGraphicFramePr>
          <p:cNvPr id="11" name="Line Chart">
            <a:extLst>
              <a:ext uri="{FF2B5EF4-FFF2-40B4-BE49-F238E27FC236}">
                <a16:creationId xmlns:a16="http://schemas.microsoft.com/office/drawing/2014/main" id="{C6D687C1-0432-B289-907C-1C6E1637435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26694591"/>
              </p:ext>
            </p:extLst>
          </p:nvPr>
        </p:nvGraphicFramePr>
        <p:xfrm>
          <a:off x="4292598" y="929137"/>
          <a:ext cx="7559674" cy="5040000"/>
        </p:xfrm>
        <a:graphic>
          <a:graphicData uri="http://schemas.openxmlformats.org/drawingml/2006/chart">
            <c:chart xmlns:c="http://schemas.openxmlformats.org/drawingml/2006/chart" xmlns:r="http://schemas.openxmlformats.org/officeDocument/2006/relationships" r:id="rId3"/>
          </a:graphicData>
        </a:graphic>
      </p:graphicFrame>
      <p:sp>
        <p:nvSpPr>
          <p:cNvPr id="5" name="Base and Footnotes">
            <a:extLst>
              <a:ext uri="{FF2B5EF4-FFF2-40B4-BE49-F238E27FC236}">
                <a16:creationId xmlns:a16="http://schemas.microsoft.com/office/drawing/2014/main" id="{882AC0E1-A6DA-9A93-2142-10ED78CFB7DB}"/>
              </a:ext>
              <a:ext uri="{C183D7F6-B498-43B3-948B-1728B52AA6E4}">
                <adec:decorative xmlns:adec="http://schemas.microsoft.com/office/drawing/2017/decorative" val="0"/>
              </a:ext>
            </a:extLst>
          </p:cNvPr>
          <p:cNvSpPr>
            <a:spLocks noGrp="1"/>
          </p:cNvSpPr>
          <p:nvPr>
            <p:ph type="body" sz="quarter" idx="18"/>
          </p:nvPr>
        </p:nvSpPr>
        <p:spPr>
          <a:xfrm>
            <a:off x="4292598" y="5702987"/>
            <a:ext cx="7561263" cy="605738"/>
          </a:xfrm>
        </p:spPr>
        <p:txBody>
          <a:bodyPr/>
          <a:lstStyle/>
          <a:p>
            <a:r>
              <a:rPr lang="en-GB" sz="800" baseline="30000" dirty="0">
                <a:solidFill>
                  <a:srgbClr val="222223"/>
                </a:solidFill>
              </a:rPr>
              <a:t>2</a:t>
            </a:r>
            <a:r>
              <a:rPr lang="en-GB" dirty="0">
                <a:solidFill>
                  <a:srgbClr val="222223"/>
                </a:solidFill>
              </a:rPr>
              <a:t>Yes</a:t>
            </a:r>
            <a:r>
              <a:rPr kumimoji="0" lang="en-GB" sz="800" b="0" i="0" u="none" strike="noStrike" kern="1200" cap="none" spc="0" normalizeH="0" baseline="0" noProof="0" dirty="0">
                <a:ln>
                  <a:noFill/>
                </a:ln>
                <a:solidFill>
                  <a:srgbClr val="222223"/>
                </a:solidFill>
                <a:effectLst/>
                <a:uLnTx/>
                <a:uFillTx/>
                <a:ea typeface="+mn-ea"/>
                <a:cs typeface="+mn-cs"/>
              </a:rPr>
              <a:t> = ‘yes, definitely’ </a:t>
            </a:r>
            <a:r>
              <a:rPr lang="en-GB" i="0" dirty="0">
                <a:solidFill>
                  <a:schemeClr val="tx1"/>
                </a:solidFill>
              </a:rPr>
              <a:t>and</a:t>
            </a:r>
            <a:r>
              <a:rPr kumimoji="0" lang="en-GB" sz="800" b="0" i="0" u="none" strike="noStrike" kern="1200" cap="none" spc="0" normalizeH="0" baseline="0" noProof="0" dirty="0">
                <a:ln>
                  <a:noFill/>
                </a:ln>
                <a:solidFill>
                  <a:srgbClr val="222223"/>
                </a:solidFill>
                <a:effectLst/>
                <a:uLnTx/>
                <a:uFillTx/>
                <a:ea typeface="+mn-ea"/>
                <a:cs typeface="+mn-cs"/>
              </a:rPr>
              <a:t> ‘yes, to some extent’. </a:t>
            </a:r>
            <a:r>
              <a:rPr lang="en-GB" i="0" dirty="0"/>
              <a:t>Base: </a:t>
            </a:r>
            <a:r>
              <a:rPr lang="en-GB" dirty="0"/>
              <a:t>asked of patients who had an appointment since being registered with current GP practice, excluding those who said ‘I don’t know'</a:t>
            </a:r>
            <a:r>
              <a:rPr lang="en-GB" i="0" dirty="0"/>
              <a:t>: 2025 (666,889). Base ranges: Which of the following best describes you? (</a:t>
            </a:r>
            <a:r>
              <a:rPr lang="en-GB" dirty="0"/>
              <a:t>862 </a:t>
            </a:r>
            <a:r>
              <a:rPr lang="en-GB" i="0" dirty="0"/>
              <a:t>to 384,123), Gender identity same as sex at birth (3,264 to 654,127), Age (4,161 to 152,148).</a:t>
            </a:r>
          </a:p>
          <a:p>
            <a:r>
              <a:rPr lang="en-GB" dirty="0">
                <a:solidFill>
                  <a:srgbClr val="222223"/>
                </a:solidFill>
              </a:rPr>
              <a:t>To break down the survey results by patient demographics for all other questions, go to </a:t>
            </a:r>
            <a:r>
              <a:rPr lang="en-GB" dirty="0">
                <a:solidFill>
                  <a:srgbClr val="222223"/>
                </a:solidFill>
                <a:hlinkClick r:id="rId4"/>
              </a:rPr>
              <a:t>https://gp-patient.co.uk/analysistool</a:t>
            </a:r>
            <a:r>
              <a:rPr lang="en-GB" dirty="0">
                <a:solidFill>
                  <a:srgbClr val="222223"/>
                </a:solidFill>
              </a:rPr>
              <a:t>. </a:t>
            </a:r>
            <a:endParaRPr lang="en-GB" i="0" dirty="0"/>
          </a:p>
        </p:txBody>
      </p:sp>
      <p:sp>
        <p:nvSpPr>
          <p:cNvPr id="3" name="Slide Number">
            <a:extLst>
              <a:ext uri="{FF2B5EF4-FFF2-40B4-BE49-F238E27FC236}">
                <a16:creationId xmlns:a16="http://schemas.microsoft.com/office/drawing/2014/main" id="{2ADF413E-BCE3-9AFA-BA1A-3EA83634FA85}"/>
              </a:ext>
              <a:ext uri="{C183D7F6-B498-43B3-948B-1728B52AA6E4}">
                <adec:decorative xmlns:adec="http://schemas.microsoft.com/office/drawing/2017/decorative" val="1"/>
              </a:ext>
            </a:extLst>
          </p:cNvPr>
          <p:cNvSpPr>
            <a:spLocks noGrp="1"/>
          </p:cNvSpPr>
          <p:nvPr>
            <p:ph type="sldNum" sz="quarter" idx="4"/>
          </p:nvPr>
        </p:nvSpPr>
        <p:spPr/>
        <p:txBody>
          <a:bodyPr/>
          <a:lstStyle/>
          <a:p>
            <a:fld id="{D61AABEC-672F-4B68-B914-690DA978312C}" type="slidenum">
              <a:rPr lang="en-GB" smtClean="0"/>
              <a:pPr/>
              <a:t>53</a:t>
            </a:fld>
            <a:endParaRPr lang="en-GB"/>
          </a:p>
        </p:txBody>
      </p:sp>
      <p:sp>
        <p:nvSpPr>
          <p:cNvPr id="14" name="TextBox 13">
            <a:extLst>
              <a:ext uri="{FF2B5EF4-FFF2-40B4-BE49-F238E27FC236}">
                <a16:creationId xmlns:a16="http://schemas.microsoft.com/office/drawing/2014/main" id="{4DEAEB6F-E937-0097-480F-EF6F256F7067}"/>
              </a:ext>
              <a:ext uri="{C183D7F6-B498-43B3-948B-1728B52AA6E4}">
                <adec:decorative xmlns:adec="http://schemas.microsoft.com/office/drawing/2017/decorative" val="1"/>
              </a:ext>
            </a:extLst>
          </p:cNvPr>
          <p:cNvSpPr txBox="1"/>
          <p:nvPr/>
        </p:nvSpPr>
        <p:spPr>
          <a:xfrm>
            <a:off x="7480586" y="735081"/>
            <a:ext cx="1183698" cy="276999"/>
          </a:xfrm>
          <a:prstGeom prst="rect">
            <a:avLst/>
          </a:prstGeom>
          <a:noFill/>
        </p:spPr>
        <p:txBody>
          <a:bodyPr wrap="square">
            <a:spAutoFit/>
          </a:bodyPr>
          <a:lstStyle/>
          <a:p>
            <a:pPr defTabSz="781903" fontAlgn="base">
              <a:spcBef>
                <a:spcPct val="0"/>
              </a:spcBef>
              <a:spcAft>
                <a:spcPct val="0"/>
              </a:spcAft>
              <a:defRPr/>
            </a:pPr>
            <a:r>
              <a:rPr lang="en-GB" sz="1200" b="1" i="1" kern="0">
                <a:cs typeface="Arial" panose="020B0604020202020204" pitchFamily="34" charset="0"/>
              </a:rPr>
              <a:t>% Yes</a:t>
            </a:r>
            <a:r>
              <a:rPr lang="en-GB" sz="1200" b="1" i="1" kern="0" baseline="30000">
                <a:cs typeface="Arial" panose="020B0604020202020204" pitchFamily="34" charset="0"/>
              </a:rPr>
              <a:t>2</a:t>
            </a:r>
            <a:endParaRPr lang="en-GB" sz="1200" b="1" i="1" kern="0">
              <a:cs typeface="Arial" panose="020B0604020202020204" pitchFamily="34" charset="0"/>
            </a:endParaRPr>
          </a:p>
        </p:txBody>
      </p:sp>
      <p:sp>
        <p:nvSpPr>
          <p:cNvPr id="13" name="TextBox 12">
            <a:extLst>
              <a:ext uri="{FF2B5EF4-FFF2-40B4-BE49-F238E27FC236}">
                <a16:creationId xmlns:a16="http://schemas.microsoft.com/office/drawing/2014/main" id="{D66A57D3-DEDA-F3D3-DE7D-340414752848}"/>
              </a:ext>
              <a:ext uri="{C183D7F6-B498-43B3-948B-1728B52AA6E4}">
                <adec:decorative xmlns:adec="http://schemas.microsoft.com/office/drawing/2017/decorative" val="1"/>
              </a:ext>
            </a:extLst>
          </p:cNvPr>
          <p:cNvSpPr txBox="1"/>
          <p:nvPr/>
        </p:nvSpPr>
        <p:spPr>
          <a:xfrm>
            <a:off x="4223014" y="1338763"/>
            <a:ext cx="3223639" cy="187424"/>
          </a:xfrm>
          <a:prstGeom prst="rect">
            <a:avLst/>
          </a:prstGeom>
          <a:noFill/>
        </p:spPr>
        <p:txBody>
          <a:bodyPr wrap="none" lIns="0" tIns="0" rIns="0" bIns="0" rtlCol="0">
            <a:spAutoFit/>
          </a:bodyPr>
          <a:lstStyle/>
          <a:p>
            <a:pPr>
              <a:lnSpc>
                <a:spcPct val="110000"/>
              </a:lnSpc>
              <a:spcBef>
                <a:spcPts val="600"/>
              </a:spcBef>
              <a:spcAft>
                <a:spcPts val="600"/>
              </a:spcAft>
              <a:buClr>
                <a:schemeClr val="bg2"/>
              </a:buClr>
            </a:pPr>
            <a:r>
              <a:rPr lang="en-GB" sz="1200" b="1"/>
              <a:t>Which of the following best describes you?</a:t>
            </a:r>
          </a:p>
        </p:txBody>
      </p:sp>
      <p:sp>
        <p:nvSpPr>
          <p:cNvPr id="15" name="TextBox 14">
            <a:extLst>
              <a:ext uri="{FF2B5EF4-FFF2-40B4-BE49-F238E27FC236}">
                <a16:creationId xmlns:a16="http://schemas.microsoft.com/office/drawing/2014/main" id="{6AA4CDB4-EC3B-A9CB-5A68-A75FEA210176}"/>
              </a:ext>
              <a:ext uri="{C183D7F6-B498-43B3-948B-1728B52AA6E4}">
                <adec:decorative xmlns:adec="http://schemas.microsoft.com/office/drawing/2017/decorative" val="1"/>
              </a:ext>
            </a:extLst>
          </p:cNvPr>
          <p:cNvSpPr txBox="1"/>
          <p:nvPr/>
        </p:nvSpPr>
        <p:spPr>
          <a:xfrm>
            <a:off x="4223014" y="2727889"/>
            <a:ext cx="5302734" cy="187424"/>
          </a:xfrm>
          <a:prstGeom prst="rect">
            <a:avLst/>
          </a:prstGeom>
          <a:noFill/>
        </p:spPr>
        <p:txBody>
          <a:bodyPr wrap="none" lIns="0" tIns="0" rIns="0" bIns="0" rtlCol="0">
            <a:spAutoFit/>
          </a:bodyPr>
          <a:lstStyle/>
          <a:p>
            <a:pPr>
              <a:lnSpc>
                <a:spcPct val="110000"/>
              </a:lnSpc>
              <a:spcBef>
                <a:spcPts val="600"/>
              </a:spcBef>
              <a:spcAft>
                <a:spcPts val="600"/>
              </a:spcAft>
              <a:buClr>
                <a:schemeClr val="bg2"/>
              </a:buClr>
            </a:pPr>
            <a:r>
              <a:rPr lang="en-GB" sz="1200" b="1"/>
              <a:t>Is your gender identity the same as the sex you were registered at birth?</a:t>
            </a:r>
          </a:p>
        </p:txBody>
      </p:sp>
      <p:sp>
        <p:nvSpPr>
          <p:cNvPr id="12" name="TextBox 11">
            <a:extLst>
              <a:ext uri="{FF2B5EF4-FFF2-40B4-BE49-F238E27FC236}">
                <a16:creationId xmlns:a16="http://schemas.microsoft.com/office/drawing/2014/main" id="{948223A5-D8EA-1CC1-27CA-E50C02E483D5}"/>
              </a:ext>
              <a:ext uri="{C183D7F6-B498-43B3-948B-1728B52AA6E4}">
                <adec:decorative xmlns:adec="http://schemas.microsoft.com/office/drawing/2017/decorative" val="1"/>
              </a:ext>
            </a:extLst>
          </p:cNvPr>
          <p:cNvSpPr txBox="1"/>
          <p:nvPr/>
        </p:nvSpPr>
        <p:spPr>
          <a:xfrm>
            <a:off x="4223014" y="3812125"/>
            <a:ext cx="290144" cy="187424"/>
          </a:xfrm>
          <a:prstGeom prst="rect">
            <a:avLst/>
          </a:prstGeom>
          <a:noFill/>
        </p:spPr>
        <p:txBody>
          <a:bodyPr wrap="none" lIns="0" tIns="0" rIns="0" bIns="0" rtlCol="0">
            <a:spAutoFit/>
          </a:bodyPr>
          <a:lstStyle/>
          <a:p>
            <a:pPr>
              <a:lnSpc>
                <a:spcPct val="110000"/>
              </a:lnSpc>
              <a:spcBef>
                <a:spcPts val="600"/>
              </a:spcBef>
              <a:spcAft>
                <a:spcPts val="600"/>
              </a:spcAft>
              <a:buClr>
                <a:schemeClr val="bg2"/>
              </a:buClr>
            </a:pPr>
            <a:r>
              <a:rPr lang="en-GB" sz="1200" b="1"/>
              <a:t>Age</a:t>
            </a:r>
          </a:p>
        </p:txBody>
      </p:sp>
      <p:grpSp>
        <p:nvGrpSpPr>
          <p:cNvPr id="17" name="Group 16">
            <a:extLst>
              <a:ext uri="{FF2B5EF4-FFF2-40B4-BE49-F238E27FC236}">
                <a16:creationId xmlns:a16="http://schemas.microsoft.com/office/drawing/2014/main" id="{26AB93AF-0AE2-03BF-9676-C43A9848F8C7}"/>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19" name="Freeform 110">
              <a:hlinkClick r:id="rId5" action="ppaction://hlinksldjump" tooltip="Main Menu..."/>
              <a:hlinkHover r:id="" action="ppaction://noaction" highlightClick="1"/>
              <a:extLst>
                <a:ext uri="{FF2B5EF4-FFF2-40B4-BE49-F238E27FC236}">
                  <a16:creationId xmlns:a16="http://schemas.microsoft.com/office/drawing/2014/main" id="{B9B151E3-A814-E853-2C6F-E8AB68344F50}"/>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20" name="Rectangle 19">
              <a:extLst>
                <a:ext uri="{FF2B5EF4-FFF2-40B4-BE49-F238E27FC236}">
                  <a16:creationId xmlns:a16="http://schemas.microsoft.com/office/drawing/2014/main" id="{DE5154AB-4128-B2F6-23DB-AE1F8DDFF70F}"/>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spTree>
    <p:extLst>
      <p:ext uri="{BB962C8B-B14F-4D97-AF65-F5344CB8AC3E}">
        <p14:creationId xmlns:p14="http://schemas.microsoft.com/office/powerpoint/2010/main" val="187059442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FEA3E2B1-D6A6-DD19-A8A4-BFDAEB45EA04}"/>
              </a:ext>
            </a:extLst>
          </p:cNvPr>
          <p:cNvSpPr>
            <a:spLocks noGrp="1"/>
          </p:cNvSpPr>
          <p:nvPr>
            <p:ph type="title"/>
          </p:nvPr>
        </p:nvSpPr>
        <p:spPr>
          <a:xfrm>
            <a:off x="335998" y="182467"/>
            <a:ext cx="3599415" cy="1075061"/>
          </a:xfrm>
        </p:spPr>
        <p:txBody>
          <a:bodyPr/>
          <a:lstStyle/>
          <a:p>
            <a:r>
              <a:rPr lang="en-GB"/>
              <a:t>How did needs being met vary by patient demographics?</a:t>
            </a:r>
          </a:p>
        </p:txBody>
      </p:sp>
      <p:sp>
        <p:nvSpPr>
          <p:cNvPr id="4" name="Commentary">
            <a:extLst>
              <a:ext uri="{FF2B5EF4-FFF2-40B4-BE49-F238E27FC236}">
                <a16:creationId xmlns:a16="http://schemas.microsoft.com/office/drawing/2014/main" id="{423EDC38-9CF4-BA9C-E0A3-D773442DA44D}"/>
              </a:ext>
            </a:extLst>
          </p:cNvPr>
          <p:cNvSpPr>
            <a:spLocks noGrp="1"/>
          </p:cNvSpPr>
          <p:nvPr>
            <p:ph type="body" sz="quarter" idx="19"/>
          </p:nvPr>
        </p:nvSpPr>
        <p:spPr>
          <a:xfrm>
            <a:off x="333375" y="1381749"/>
            <a:ext cx="3598863" cy="4500000"/>
          </a:xfrm>
        </p:spPr>
        <p:txBody>
          <a:bodyPr/>
          <a:lstStyle/>
          <a:p>
            <a:r>
              <a:rPr lang="en-GB"/>
              <a:t>Whether patient needs were met at their last appointment varied among different patient groups</a:t>
            </a:r>
            <a:r>
              <a:rPr kumimoji="0" lang="en-GB" sz="1400" b="0" i="0" u="none" strike="noStrike" kern="1200" cap="none" spc="0" normalizeH="0" baseline="30000" noProof="0">
                <a:ln>
                  <a:noFill/>
                </a:ln>
                <a:effectLst/>
                <a:uLnTx/>
                <a:uFillTx/>
                <a:latin typeface="Segoe UI"/>
                <a:ea typeface="+mn-ea"/>
                <a:cs typeface="+mn-cs"/>
              </a:rPr>
              <a:t>1</a:t>
            </a:r>
            <a:r>
              <a:rPr lang="en-GB"/>
              <a:t>. </a:t>
            </a:r>
          </a:p>
          <a:p>
            <a:pPr marL="171450" indent="-171450">
              <a:buFont typeface="Arial" panose="020B0604020202020204" pitchFamily="34" charset="0"/>
              <a:buChar char="•"/>
            </a:pPr>
            <a:r>
              <a:rPr lang="en-GB"/>
              <a:t>Patients from Irish and English, Welsh, Scottish, Northern Irish or British ethnic groups were most likely to have said their needs were met, along with those from Chinese, Caribbean and African backgrounds.</a:t>
            </a:r>
          </a:p>
          <a:p>
            <a:pPr marL="171450" indent="-171450">
              <a:buFont typeface="Arial" panose="020B0604020202020204" pitchFamily="34" charset="0"/>
              <a:buChar char="•"/>
            </a:pPr>
            <a:r>
              <a:rPr lang="en-GB"/>
              <a:t>Patients from Gypsy or Irish Traveller and Roma backgrounds were least likely to have said their needs were met.</a:t>
            </a:r>
          </a:p>
        </p:txBody>
      </p:sp>
      <p:sp>
        <p:nvSpPr>
          <p:cNvPr id="6" name="Base and Footnotes (Bar)">
            <a:extLst>
              <a:ext uri="{FF2B5EF4-FFF2-40B4-BE49-F238E27FC236}">
                <a16:creationId xmlns:a16="http://schemas.microsoft.com/office/drawing/2014/main" id="{726C4DED-8A27-4F9F-9242-F22A3400F465}"/>
              </a:ext>
            </a:extLst>
          </p:cNvPr>
          <p:cNvSpPr txBox="1">
            <a:spLocks/>
          </p:cNvSpPr>
          <p:nvPr/>
        </p:nvSpPr>
        <p:spPr>
          <a:xfrm>
            <a:off x="336550" y="6026152"/>
            <a:ext cx="3595687" cy="282573"/>
          </a:xfrm>
          <a:prstGeom prst="rect">
            <a:avLst/>
          </a:prstGeom>
        </p:spPr>
        <p:txBody>
          <a:bodyPr vert="horz" wrap="square" lIns="180000" tIns="0" rIns="180000" bIns="36000" rtlCol="0" anchor="b">
            <a:spAutoFit/>
          </a:bodyPr>
          <a:lstStyle>
            <a:lvl1pPr marL="0" indent="0" algn="l" defTabSz="914400" rtl="0" eaLnBrk="1" latinLnBrk="0" hangingPunct="1">
              <a:lnSpc>
                <a:spcPct val="100000"/>
              </a:lnSpc>
              <a:spcBef>
                <a:spcPts val="0"/>
              </a:spcBef>
              <a:spcAft>
                <a:spcPts val="600"/>
              </a:spcAft>
              <a:buSzPct val="50000"/>
              <a:buFont typeface="HelveticaNeueLT Std Lt Cn" panose="020B0406020202030204" pitchFamily="34" charset="0"/>
              <a:buNone/>
              <a:defRPr lang="en-GB" sz="800" b="0" i="1" kern="1200" dirty="0">
                <a:solidFill>
                  <a:srgbClr val="231F20"/>
                </a:solidFill>
                <a:latin typeface="+mn-lt"/>
                <a:ea typeface="+mn-ea"/>
                <a:cs typeface="+mn-cs"/>
              </a:defRPr>
            </a:lvl1pPr>
            <a:lvl2pPr marL="180975" indent="-180975" algn="l" defTabSz="914400" rtl="0" eaLnBrk="1" latinLnBrk="0" hangingPunct="1">
              <a:lnSpc>
                <a:spcPct val="100000"/>
              </a:lnSpc>
              <a:spcBef>
                <a:spcPts val="0"/>
              </a:spcBef>
              <a:spcAft>
                <a:spcPts val="600"/>
              </a:spcAft>
              <a:buSzPct val="80000"/>
              <a:buFont typeface="Segoe UI" panose="020B0502040204020203" pitchFamily="34" charset="0"/>
              <a:buChar char="●"/>
              <a:defRPr sz="1200" kern="1200">
                <a:solidFill>
                  <a:srgbClr val="231F20"/>
                </a:solidFill>
                <a:latin typeface="+mn-lt"/>
                <a:ea typeface="+mn-ea"/>
                <a:cs typeface="+mn-cs"/>
              </a:defRPr>
            </a:lvl2pPr>
            <a:lvl3pPr marL="360363" indent="-179388" algn="l" defTabSz="914400" rtl="0" eaLnBrk="1" latinLnBrk="0" hangingPunct="1">
              <a:lnSpc>
                <a:spcPct val="100000"/>
              </a:lnSpc>
              <a:spcBef>
                <a:spcPts val="0"/>
              </a:spcBef>
              <a:spcAft>
                <a:spcPts val="600"/>
              </a:spcAft>
              <a:buFont typeface="Arial" panose="020B0604020202020204" pitchFamily="34" charset="0"/>
              <a:buChar char="‒"/>
              <a:defRPr sz="1200" kern="1200">
                <a:solidFill>
                  <a:srgbClr val="231F20"/>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GB" sz="800" i="0" baseline="30000">
                <a:solidFill>
                  <a:schemeClr val="bg1"/>
                </a:solidFill>
              </a:rPr>
              <a:t>1</a:t>
            </a:r>
            <a:r>
              <a:rPr lang="en-GB" i="0">
                <a:solidFill>
                  <a:schemeClr val="bg1"/>
                </a:solidFill>
              </a:rPr>
              <a:t>Please note that differences in results between different groups of patients may be influenced by other factors.</a:t>
            </a:r>
          </a:p>
        </p:txBody>
      </p:sp>
      <p:sp>
        <p:nvSpPr>
          <p:cNvPr id="7" name="Question Marker #2">
            <a:extLst>
              <a:ext uri="{FF2B5EF4-FFF2-40B4-BE49-F238E27FC236}">
                <a16:creationId xmlns:a16="http://schemas.microsoft.com/office/drawing/2014/main" id="{12CBB66E-0823-7E4F-CC0A-F5070C8837BD}"/>
              </a:ext>
              <a:ext uri="{C183D7F6-B498-43B3-948B-1728B52AA6E4}">
                <adec:decorative xmlns:adec="http://schemas.microsoft.com/office/drawing/2017/decorative" val="1"/>
              </a:ext>
            </a:extLst>
          </p:cNvPr>
          <p:cNvSpPr/>
          <p:nvPr/>
        </p:nvSpPr>
        <p:spPr>
          <a:xfrm>
            <a:off x="4485546" y="398930"/>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rgbClr val="231F20"/>
              </a:solidFill>
            </a:endParaRPr>
          </a:p>
        </p:txBody>
      </p:sp>
      <p:sp>
        <p:nvSpPr>
          <p:cNvPr id="8" name="Question Text #2">
            <a:extLst>
              <a:ext uri="{FF2B5EF4-FFF2-40B4-BE49-F238E27FC236}">
                <a16:creationId xmlns:a16="http://schemas.microsoft.com/office/drawing/2014/main" id="{02795E02-D951-9DD7-71B7-F6949F4D8DED}"/>
              </a:ext>
            </a:extLst>
          </p:cNvPr>
          <p:cNvSpPr txBox="1"/>
          <p:nvPr/>
        </p:nvSpPr>
        <p:spPr>
          <a:xfrm>
            <a:off x="4295775" y="308930"/>
            <a:ext cx="7559674" cy="540000"/>
          </a:xfrm>
          <a:prstGeom prst="rect">
            <a:avLst/>
          </a:prstGeom>
          <a:noFill/>
        </p:spPr>
        <p:txBody>
          <a:bodyPr wrap="square" lIns="360000" tIns="18000" rIns="0" bIns="0" rtlCol="0" anchor="ctr">
            <a:noAutofit/>
          </a:bodyPr>
          <a:lstStyle>
            <a:defPPr>
              <a:defRPr lang="fr-FR"/>
            </a:defPPr>
            <a:lvl1pPr>
              <a:lnSpc>
                <a:spcPct val="90000"/>
              </a:lnSpc>
              <a:defRPr sz="1200" b="1">
                <a:solidFill>
                  <a:srgbClr val="231F20"/>
                </a:solidFill>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200" b="1" i="0" u="none" strike="noStrike" kern="1200" cap="none" spc="0" normalizeH="0" baseline="0" noProof="0">
                <a:ln>
                  <a:noFill/>
                </a:ln>
                <a:solidFill>
                  <a:srgbClr val="231F20"/>
                </a:solidFill>
                <a:effectLst/>
                <a:uLnTx/>
                <a:uFillTx/>
                <a:latin typeface="Arial"/>
                <a:ea typeface="+mn-ea"/>
                <a:cs typeface="+mn-cs"/>
              </a:rPr>
              <a:t>Q31. Thinking about the reason for your last appointment, were your needs met?</a:t>
            </a:r>
          </a:p>
        </p:txBody>
      </p:sp>
      <p:graphicFrame>
        <p:nvGraphicFramePr>
          <p:cNvPr id="11" name="Line Chart">
            <a:extLst>
              <a:ext uri="{FF2B5EF4-FFF2-40B4-BE49-F238E27FC236}">
                <a16:creationId xmlns:a16="http://schemas.microsoft.com/office/drawing/2014/main" id="{C6D687C1-0432-B289-907C-1C6E1637435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40122081"/>
              </p:ext>
            </p:extLst>
          </p:nvPr>
        </p:nvGraphicFramePr>
        <p:xfrm>
          <a:off x="4292598" y="881512"/>
          <a:ext cx="7559674" cy="5040000"/>
        </p:xfrm>
        <a:graphic>
          <a:graphicData uri="http://schemas.openxmlformats.org/drawingml/2006/chart">
            <c:chart xmlns:c="http://schemas.openxmlformats.org/drawingml/2006/chart" xmlns:r="http://schemas.openxmlformats.org/officeDocument/2006/relationships" r:id="rId3"/>
          </a:graphicData>
        </a:graphic>
      </p:graphicFrame>
      <p:sp>
        <p:nvSpPr>
          <p:cNvPr id="5" name="Base and Footnotes">
            <a:extLst>
              <a:ext uri="{FF2B5EF4-FFF2-40B4-BE49-F238E27FC236}">
                <a16:creationId xmlns:a16="http://schemas.microsoft.com/office/drawing/2014/main" id="{882AC0E1-A6DA-9A93-2142-10ED78CFB7DB}"/>
              </a:ext>
            </a:extLst>
          </p:cNvPr>
          <p:cNvSpPr>
            <a:spLocks noGrp="1"/>
          </p:cNvSpPr>
          <p:nvPr>
            <p:ph type="body" sz="quarter" idx="18"/>
          </p:nvPr>
        </p:nvSpPr>
        <p:spPr>
          <a:xfrm>
            <a:off x="4295774" y="5845147"/>
            <a:ext cx="7561263" cy="482628"/>
          </a:xfrm>
        </p:spPr>
        <p:txBody>
          <a:bodyPr/>
          <a:lstStyle/>
          <a:p>
            <a:r>
              <a:rPr lang="en-GB" sz="800" baseline="30000" dirty="0">
                <a:solidFill>
                  <a:srgbClr val="222223"/>
                </a:solidFill>
              </a:rPr>
              <a:t>2</a:t>
            </a:r>
            <a:r>
              <a:rPr lang="en-GB" dirty="0">
                <a:solidFill>
                  <a:srgbClr val="222223"/>
                </a:solidFill>
              </a:rPr>
              <a:t>Yes</a:t>
            </a:r>
            <a:r>
              <a:rPr kumimoji="0" lang="en-GB" sz="800" b="0" i="0" u="none" strike="noStrike" kern="1200" cap="none" spc="0" normalizeH="0" baseline="0" noProof="0" dirty="0">
                <a:ln>
                  <a:noFill/>
                </a:ln>
                <a:solidFill>
                  <a:srgbClr val="222223"/>
                </a:solidFill>
                <a:effectLst/>
                <a:uLnTx/>
                <a:uFillTx/>
                <a:ea typeface="+mn-ea"/>
                <a:cs typeface="+mn-cs"/>
              </a:rPr>
              <a:t> = ‘yes, definitely’ </a:t>
            </a:r>
            <a:r>
              <a:rPr lang="en-GB" i="0" dirty="0">
                <a:solidFill>
                  <a:schemeClr val="tx1"/>
                </a:solidFill>
              </a:rPr>
              <a:t>and</a:t>
            </a:r>
            <a:r>
              <a:rPr kumimoji="0" lang="en-GB" sz="800" b="0" i="0" u="none" strike="noStrike" kern="1200" cap="none" spc="0" normalizeH="0" baseline="0" noProof="0" dirty="0">
                <a:ln>
                  <a:noFill/>
                </a:ln>
                <a:solidFill>
                  <a:srgbClr val="222223"/>
                </a:solidFill>
                <a:effectLst/>
                <a:uLnTx/>
                <a:uFillTx/>
                <a:ea typeface="+mn-ea"/>
                <a:cs typeface="+mn-cs"/>
              </a:rPr>
              <a:t> ‘yes, to some extent’. </a:t>
            </a:r>
            <a:r>
              <a:rPr lang="en-GB" i="0" dirty="0"/>
              <a:t>Base: </a:t>
            </a:r>
            <a:r>
              <a:rPr lang="en-GB" dirty="0"/>
              <a:t>asked of patients who had an appointment since being registered with current GP practice, excluding those who said ‘I don’t know'</a:t>
            </a:r>
            <a:r>
              <a:rPr lang="en-GB" i="0" dirty="0"/>
              <a:t>: 2025 (666,889). Base ranges: Ethnicity (</a:t>
            </a:r>
            <a:r>
              <a:rPr lang="en-GB" dirty="0"/>
              <a:t>301</a:t>
            </a:r>
            <a:r>
              <a:rPr lang="en-GB" i="0" dirty="0"/>
              <a:t> to 492,474).</a:t>
            </a:r>
          </a:p>
          <a:p>
            <a:r>
              <a:rPr lang="en-GB" dirty="0">
                <a:solidFill>
                  <a:srgbClr val="222223"/>
                </a:solidFill>
              </a:rPr>
              <a:t>To break down the survey results by patient demographics for all other questions, go to </a:t>
            </a:r>
            <a:r>
              <a:rPr lang="en-GB" dirty="0">
                <a:solidFill>
                  <a:srgbClr val="222223"/>
                </a:solidFill>
                <a:hlinkClick r:id="rId4"/>
              </a:rPr>
              <a:t>https://gp-patient.co.uk/analysistool</a:t>
            </a:r>
            <a:r>
              <a:rPr lang="en-GB" dirty="0">
                <a:solidFill>
                  <a:srgbClr val="222223"/>
                </a:solidFill>
              </a:rPr>
              <a:t>. </a:t>
            </a:r>
            <a:endParaRPr lang="en-GB" i="0" dirty="0"/>
          </a:p>
        </p:txBody>
      </p:sp>
      <p:sp>
        <p:nvSpPr>
          <p:cNvPr id="3" name="Slide Number">
            <a:extLst>
              <a:ext uri="{FF2B5EF4-FFF2-40B4-BE49-F238E27FC236}">
                <a16:creationId xmlns:a16="http://schemas.microsoft.com/office/drawing/2014/main" id="{2ADF413E-BCE3-9AFA-BA1A-3EA83634FA85}"/>
              </a:ext>
              <a:ext uri="{C183D7F6-B498-43B3-948B-1728B52AA6E4}">
                <adec:decorative xmlns:adec="http://schemas.microsoft.com/office/drawing/2017/decorative" val="1"/>
              </a:ext>
            </a:extLst>
          </p:cNvPr>
          <p:cNvSpPr>
            <a:spLocks noGrp="1"/>
          </p:cNvSpPr>
          <p:nvPr>
            <p:ph type="sldNum" sz="quarter" idx="4"/>
          </p:nvPr>
        </p:nvSpPr>
        <p:spPr/>
        <p:txBody>
          <a:bodyPr/>
          <a:lstStyle/>
          <a:p>
            <a:fld id="{D61AABEC-672F-4B68-B914-690DA978312C}" type="slidenum">
              <a:rPr lang="en-GB" smtClean="0"/>
              <a:pPr/>
              <a:t>54</a:t>
            </a:fld>
            <a:endParaRPr lang="en-GB"/>
          </a:p>
        </p:txBody>
      </p:sp>
      <p:sp>
        <p:nvSpPr>
          <p:cNvPr id="14" name="TextBox 13">
            <a:extLst>
              <a:ext uri="{FF2B5EF4-FFF2-40B4-BE49-F238E27FC236}">
                <a16:creationId xmlns:a16="http://schemas.microsoft.com/office/drawing/2014/main" id="{4DEAEB6F-E937-0097-480F-EF6F256F7067}"/>
              </a:ext>
              <a:ext uri="{C183D7F6-B498-43B3-948B-1728B52AA6E4}">
                <adec:decorative xmlns:adec="http://schemas.microsoft.com/office/drawing/2017/decorative" val="1"/>
              </a:ext>
            </a:extLst>
          </p:cNvPr>
          <p:cNvSpPr txBox="1"/>
          <p:nvPr/>
        </p:nvSpPr>
        <p:spPr>
          <a:xfrm>
            <a:off x="7480586" y="735081"/>
            <a:ext cx="1183698" cy="276999"/>
          </a:xfrm>
          <a:prstGeom prst="rect">
            <a:avLst/>
          </a:prstGeom>
          <a:noFill/>
        </p:spPr>
        <p:txBody>
          <a:bodyPr wrap="square">
            <a:spAutoFit/>
          </a:bodyPr>
          <a:lstStyle/>
          <a:p>
            <a:pPr defTabSz="781903" fontAlgn="base">
              <a:spcBef>
                <a:spcPct val="0"/>
              </a:spcBef>
              <a:spcAft>
                <a:spcPct val="0"/>
              </a:spcAft>
              <a:defRPr/>
            </a:pPr>
            <a:r>
              <a:rPr lang="en-GB" sz="1200" b="1" i="1" kern="0">
                <a:cs typeface="Arial" panose="020B0604020202020204" pitchFamily="34" charset="0"/>
              </a:rPr>
              <a:t>% Yes</a:t>
            </a:r>
            <a:r>
              <a:rPr lang="en-GB" sz="1200" b="1" i="1" kern="0" baseline="30000">
                <a:cs typeface="Arial" panose="020B0604020202020204" pitchFamily="34" charset="0"/>
              </a:rPr>
              <a:t>2</a:t>
            </a:r>
            <a:endParaRPr lang="en-GB" sz="1200" b="1" i="1" kern="0">
              <a:cs typeface="Arial" panose="020B0604020202020204" pitchFamily="34" charset="0"/>
            </a:endParaRPr>
          </a:p>
        </p:txBody>
      </p:sp>
      <p:sp>
        <p:nvSpPr>
          <p:cNvPr id="9" name="TextBox 8">
            <a:extLst>
              <a:ext uri="{FF2B5EF4-FFF2-40B4-BE49-F238E27FC236}">
                <a16:creationId xmlns:a16="http://schemas.microsoft.com/office/drawing/2014/main" id="{44C3796A-8DDC-42FE-22C5-560F7FA82418}"/>
              </a:ext>
              <a:ext uri="{C183D7F6-B498-43B3-948B-1728B52AA6E4}">
                <adec:decorative xmlns:adec="http://schemas.microsoft.com/office/drawing/2017/decorative" val="1"/>
              </a:ext>
            </a:extLst>
          </p:cNvPr>
          <p:cNvSpPr txBox="1"/>
          <p:nvPr/>
        </p:nvSpPr>
        <p:spPr>
          <a:xfrm>
            <a:off x="4223455" y="1157310"/>
            <a:ext cx="650819" cy="187424"/>
          </a:xfrm>
          <a:prstGeom prst="rect">
            <a:avLst/>
          </a:prstGeom>
          <a:noFill/>
        </p:spPr>
        <p:txBody>
          <a:bodyPr wrap="none" lIns="0" tIns="0" rIns="0" bIns="0" rtlCol="0">
            <a:spAutoFit/>
          </a:bodyPr>
          <a:lstStyle/>
          <a:p>
            <a:pPr>
              <a:lnSpc>
                <a:spcPct val="110000"/>
              </a:lnSpc>
              <a:spcBef>
                <a:spcPts val="600"/>
              </a:spcBef>
              <a:spcAft>
                <a:spcPts val="600"/>
              </a:spcAft>
              <a:buClr>
                <a:schemeClr val="bg2"/>
              </a:buClr>
            </a:pPr>
            <a:r>
              <a:rPr lang="en-GB" sz="1200" b="1"/>
              <a:t>Ethnicity</a:t>
            </a:r>
          </a:p>
        </p:txBody>
      </p:sp>
      <p:sp>
        <p:nvSpPr>
          <p:cNvPr id="19" name="TextBox 18">
            <a:extLst>
              <a:ext uri="{FF2B5EF4-FFF2-40B4-BE49-F238E27FC236}">
                <a16:creationId xmlns:a16="http://schemas.microsoft.com/office/drawing/2014/main" id="{13A16E8D-82DD-647B-6814-CEEC47CF88F9}"/>
              </a:ext>
              <a:ext uri="{C183D7F6-B498-43B3-948B-1728B52AA6E4}">
                <adec:decorative xmlns:adec="http://schemas.microsoft.com/office/drawing/2017/decorative" val="1"/>
              </a:ext>
            </a:extLst>
          </p:cNvPr>
          <p:cNvSpPr txBox="1"/>
          <p:nvPr/>
        </p:nvSpPr>
        <p:spPr>
          <a:xfrm>
            <a:off x="7154943" y="1308172"/>
            <a:ext cx="349455" cy="156133"/>
          </a:xfrm>
          <a:prstGeom prst="rect">
            <a:avLst/>
          </a:prstGeom>
          <a:noFill/>
        </p:spPr>
        <p:txBody>
          <a:bodyPr wrap="none" lIns="0" tIns="0" rIns="0" bIns="0" rtlCol="0">
            <a:spAutoFit/>
          </a:bodyPr>
          <a:lstStyle/>
          <a:p>
            <a:pPr algn="r">
              <a:lnSpc>
                <a:spcPct val="110000"/>
              </a:lnSpc>
              <a:spcBef>
                <a:spcPts val="600"/>
              </a:spcBef>
              <a:spcAft>
                <a:spcPts val="600"/>
              </a:spcAft>
              <a:buClr>
                <a:schemeClr val="bg2"/>
              </a:buClr>
            </a:pPr>
            <a:r>
              <a:rPr lang="en-GB" sz="1000" b="1"/>
              <a:t>White</a:t>
            </a:r>
          </a:p>
        </p:txBody>
      </p:sp>
      <p:sp>
        <p:nvSpPr>
          <p:cNvPr id="10" name="TextBox 9">
            <a:extLst>
              <a:ext uri="{FF2B5EF4-FFF2-40B4-BE49-F238E27FC236}">
                <a16:creationId xmlns:a16="http://schemas.microsoft.com/office/drawing/2014/main" id="{89B685F1-FCD9-00DF-EF39-3717D3F906D3}"/>
              </a:ext>
              <a:ext uri="{C183D7F6-B498-43B3-948B-1728B52AA6E4}">
                <adec:decorative xmlns:adec="http://schemas.microsoft.com/office/drawing/2017/decorative" val="1"/>
              </a:ext>
            </a:extLst>
          </p:cNvPr>
          <p:cNvSpPr txBox="1"/>
          <p:nvPr/>
        </p:nvSpPr>
        <p:spPr>
          <a:xfrm>
            <a:off x="5571176" y="2379979"/>
            <a:ext cx="1933222" cy="156133"/>
          </a:xfrm>
          <a:prstGeom prst="rect">
            <a:avLst/>
          </a:prstGeom>
          <a:noFill/>
        </p:spPr>
        <p:txBody>
          <a:bodyPr wrap="none" lIns="0" tIns="0" rIns="0" bIns="0" rtlCol="0">
            <a:spAutoFit/>
          </a:bodyPr>
          <a:lstStyle/>
          <a:p>
            <a:pPr algn="r">
              <a:lnSpc>
                <a:spcPct val="110000"/>
              </a:lnSpc>
              <a:spcBef>
                <a:spcPts val="600"/>
              </a:spcBef>
              <a:spcAft>
                <a:spcPts val="600"/>
              </a:spcAft>
              <a:buClr>
                <a:schemeClr val="bg2"/>
              </a:buClr>
            </a:pPr>
            <a:r>
              <a:rPr lang="en-GB" sz="1000" b="1"/>
              <a:t>Mixed or multiple ethnic groups</a:t>
            </a:r>
          </a:p>
        </p:txBody>
      </p:sp>
      <p:sp>
        <p:nvSpPr>
          <p:cNvPr id="12" name="TextBox 11">
            <a:extLst>
              <a:ext uri="{FF2B5EF4-FFF2-40B4-BE49-F238E27FC236}">
                <a16:creationId xmlns:a16="http://schemas.microsoft.com/office/drawing/2014/main" id="{4E766481-5A61-783F-3DB4-8D765CAC14F8}"/>
              </a:ext>
              <a:ext uri="{C183D7F6-B498-43B3-948B-1728B52AA6E4}">
                <adec:decorative xmlns:adec="http://schemas.microsoft.com/office/drawing/2017/decorative" val="1"/>
              </a:ext>
            </a:extLst>
          </p:cNvPr>
          <p:cNvSpPr txBox="1"/>
          <p:nvPr/>
        </p:nvSpPr>
        <p:spPr>
          <a:xfrm>
            <a:off x="6169096" y="3317325"/>
            <a:ext cx="1335302" cy="156133"/>
          </a:xfrm>
          <a:prstGeom prst="rect">
            <a:avLst/>
          </a:prstGeom>
          <a:noFill/>
        </p:spPr>
        <p:txBody>
          <a:bodyPr wrap="none" lIns="0" tIns="0" rIns="0" bIns="0" rtlCol="0">
            <a:spAutoFit/>
          </a:bodyPr>
          <a:lstStyle/>
          <a:p>
            <a:pPr algn="r">
              <a:lnSpc>
                <a:spcPct val="110000"/>
              </a:lnSpc>
              <a:spcBef>
                <a:spcPts val="600"/>
              </a:spcBef>
              <a:spcAft>
                <a:spcPts val="600"/>
              </a:spcAft>
              <a:buClr>
                <a:schemeClr val="bg2"/>
              </a:buClr>
            </a:pPr>
            <a:r>
              <a:rPr lang="en-GB" sz="1000" b="1"/>
              <a:t>Asian or Asian British</a:t>
            </a:r>
          </a:p>
        </p:txBody>
      </p:sp>
      <p:sp>
        <p:nvSpPr>
          <p:cNvPr id="13" name="TextBox 12">
            <a:extLst>
              <a:ext uri="{FF2B5EF4-FFF2-40B4-BE49-F238E27FC236}">
                <a16:creationId xmlns:a16="http://schemas.microsoft.com/office/drawing/2014/main" id="{17BF1FAB-17D1-38BD-70AE-61FB9CE5B2A0}"/>
              </a:ext>
              <a:ext uri="{C183D7F6-B498-43B3-948B-1728B52AA6E4}">
                <adec:decorative xmlns:adec="http://schemas.microsoft.com/office/drawing/2017/decorative" val="1"/>
              </a:ext>
            </a:extLst>
          </p:cNvPr>
          <p:cNvSpPr txBox="1"/>
          <p:nvPr/>
        </p:nvSpPr>
        <p:spPr>
          <a:xfrm>
            <a:off x="4978064" y="4389132"/>
            <a:ext cx="2526333" cy="156133"/>
          </a:xfrm>
          <a:prstGeom prst="rect">
            <a:avLst/>
          </a:prstGeom>
          <a:noFill/>
        </p:spPr>
        <p:txBody>
          <a:bodyPr wrap="none" lIns="0" tIns="0" rIns="0" bIns="0" rtlCol="0">
            <a:spAutoFit/>
          </a:bodyPr>
          <a:lstStyle/>
          <a:p>
            <a:pPr algn="r">
              <a:lnSpc>
                <a:spcPct val="110000"/>
              </a:lnSpc>
              <a:spcBef>
                <a:spcPts val="600"/>
              </a:spcBef>
              <a:spcAft>
                <a:spcPts val="600"/>
              </a:spcAft>
              <a:buClr>
                <a:schemeClr val="bg2"/>
              </a:buClr>
            </a:pPr>
            <a:r>
              <a:rPr lang="en-GB" sz="1000" b="1"/>
              <a:t>Black, Black British, Caribbean or African</a:t>
            </a:r>
          </a:p>
        </p:txBody>
      </p:sp>
      <p:sp>
        <p:nvSpPr>
          <p:cNvPr id="15" name="TextBox 14">
            <a:extLst>
              <a:ext uri="{FF2B5EF4-FFF2-40B4-BE49-F238E27FC236}">
                <a16:creationId xmlns:a16="http://schemas.microsoft.com/office/drawing/2014/main" id="{B388BDDC-1B99-4F64-B509-A6DCF1D2572D}"/>
              </a:ext>
              <a:ext uri="{C183D7F6-B498-43B3-948B-1728B52AA6E4}">
                <adec:decorative xmlns:adec="http://schemas.microsoft.com/office/drawing/2017/decorative" val="1"/>
              </a:ext>
            </a:extLst>
          </p:cNvPr>
          <p:cNvSpPr txBox="1"/>
          <p:nvPr/>
        </p:nvSpPr>
        <p:spPr>
          <a:xfrm>
            <a:off x="6351837" y="5145797"/>
            <a:ext cx="1152560" cy="156133"/>
          </a:xfrm>
          <a:prstGeom prst="rect">
            <a:avLst/>
          </a:prstGeom>
          <a:noFill/>
        </p:spPr>
        <p:txBody>
          <a:bodyPr wrap="none" lIns="0" tIns="0" rIns="0" bIns="0" rtlCol="0">
            <a:spAutoFit/>
          </a:bodyPr>
          <a:lstStyle/>
          <a:p>
            <a:pPr algn="r">
              <a:lnSpc>
                <a:spcPct val="110000"/>
              </a:lnSpc>
              <a:spcBef>
                <a:spcPts val="600"/>
              </a:spcBef>
              <a:spcAft>
                <a:spcPts val="600"/>
              </a:spcAft>
              <a:buClr>
                <a:schemeClr val="bg2"/>
              </a:buClr>
            </a:pPr>
            <a:r>
              <a:rPr lang="en-GB" sz="1000" b="1"/>
              <a:t>Other ethnic group</a:t>
            </a:r>
          </a:p>
        </p:txBody>
      </p:sp>
      <p:grpSp>
        <p:nvGrpSpPr>
          <p:cNvPr id="16" name="Group 15">
            <a:extLst>
              <a:ext uri="{FF2B5EF4-FFF2-40B4-BE49-F238E27FC236}">
                <a16:creationId xmlns:a16="http://schemas.microsoft.com/office/drawing/2014/main" id="{9BEAD133-6F81-4FD6-7805-98CE1DEE266D}"/>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17" name="Freeform 110">
              <a:hlinkClick r:id="rId5" action="ppaction://hlinksldjump" tooltip="Main Menu..."/>
              <a:hlinkHover r:id="" action="ppaction://noaction" highlightClick="1"/>
              <a:extLst>
                <a:ext uri="{FF2B5EF4-FFF2-40B4-BE49-F238E27FC236}">
                  <a16:creationId xmlns:a16="http://schemas.microsoft.com/office/drawing/2014/main" id="{1FD89F3F-F48F-B116-8237-C3AD53E92573}"/>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18" name="Rectangle 17">
              <a:extLst>
                <a:ext uri="{FF2B5EF4-FFF2-40B4-BE49-F238E27FC236}">
                  <a16:creationId xmlns:a16="http://schemas.microsoft.com/office/drawing/2014/main" id="{AA4CBA81-B564-CAB1-69F0-5051F38D32EC}"/>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spTree>
    <p:extLst>
      <p:ext uri="{BB962C8B-B14F-4D97-AF65-F5344CB8AC3E}">
        <p14:creationId xmlns:p14="http://schemas.microsoft.com/office/powerpoint/2010/main" val="96081501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FEA3E2B1-D6A6-DD19-A8A4-BFDAEB45EA04}"/>
              </a:ext>
            </a:extLst>
          </p:cNvPr>
          <p:cNvSpPr>
            <a:spLocks noGrp="1"/>
          </p:cNvSpPr>
          <p:nvPr>
            <p:ph type="title"/>
          </p:nvPr>
        </p:nvSpPr>
        <p:spPr>
          <a:xfrm>
            <a:off x="335998" y="182467"/>
            <a:ext cx="3599415" cy="1075061"/>
          </a:xfrm>
        </p:spPr>
        <p:txBody>
          <a:bodyPr/>
          <a:lstStyle/>
          <a:p>
            <a:r>
              <a:rPr lang="en-GB"/>
              <a:t>How did needs being met vary by patient demographics?</a:t>
            </a:r>
          </a:p>
        </p:txBody>
      </p:sp>
      <p:sp>
        <p:nvSpPr>
          <p:cNvPr id="4" name="Commentary">
            <a:extLst>
              <a:ext uri="{FF2B5EF4-FFF2-40B4-BE49-F238E27FC236}">
                <a16:creationId xmlns:a16="http://schemas.microsoft.com/office/drawing/2014/main" id="{423EDC38-9CF4-BA9C-E0A3-D773442DA44D}"/>
              </a:ext>
            </a:extLst>
          </p:cNvPr>
          <p:cNvSpPr>
            <a:spLocks noGrp="1"/>
          </p:cNvSpPr>
          <p:nvPr>
            <p:ph type="body" sz="quarter" idx="19"/>
          </p:nvPr>
        </p:nvSpPr>
        <p:spPr>
          <a:xfrm>
            <a:off x="333375" y="1373116"/>
            <a:ext cx="3598863" cy="4500000"/>
          </a:xfrm>
        </p:spPr>
        <p:txBody>
          <a:bodyPr/>
          <a:lstStyle/>
          <a:p>
            <a:r>
              <a:rPr lang="en-GB"/>
              <a:t>Whether patient needs were met at their last appointment varied among different patient groups</a:t>
            </a:r>
            <a:r>
              <a:rPr kumimoji="0" lang="en-GB" sz="1400" b="0" i="0" u="none" strike="noStrike" kern="1200" cap="none" spc="0" normalizeH="0" baseline="30000" noProof="0">
                <a:ln>
                  <a:noFill/>
                </a:ln>
                <a:effectLst/>
                <a:uLnTx/>
                <a:uFillTx/>
                <a:latin typeface="Segoe UI"/>
                <a:ea typeface="+mn-ea"/>
                <a:cs typeface="+mn-cs"/>
              </a:rPr>
              <a:t>1</a:t>
            </a:r>
            <a:r>
              <a:rPr lang="en-GB"/>
              <a:t>. </a:t>
            </a:r>
          </a:p>
          <a:p>
            <a:r>
              <a:rPr lang="en-GB" b="1"/>
              <a:t>Sexuality</a:t>
            </a:r>
          </a:p>
          <a:p>
            <a:pPr marL="171450" indent="-171450">
              <a:buFont typeface="Arial" panose="020B0604020202020204" pitchFamily="34" charset="0"/>
              <a:buChar char="•"/>
            </a:pPr>
            <a:r>
              <a:rPr lang="en-GB"/>
              <a:t>Bisexual and gay or lesbian patients were less likely to have said their needs were met, along with those who described their sexuality in another way or preferred not to say.</a:t>
            </a:r>
          </a:p>
          <a:p>
            <a:r>
              <a:rPr lang="en-GB" b="1"/>
              <a:t>Religion</a:t>
            </a:r>
          </a:p>
          <a:p>
            <a:pPr marL="171450" indent="-171450">
              <a:buFont typeface="Arial" panose="020B0604020202020204" pitchFamily="34" charset="0"/>
              <a:buChar char="•"/>
            </a:pPr>
            <a:r>
              <a:rPr lang="en-GB"/>
              <a:t>Christian patients were more likely to have said their needs were met.</a:t>
            </a:r>
          </a:p>
          <a:p>
            <a:pPr marL="171450" indent="-171450">
              <a:buFont typeface="Arial" panose="020B0604020202020204" pitchFamily="34" charset="0"/>
              <a:buChar char="•"/>
            </a:pPr>
            <a:r>
              <a:rPr lang="en-GB"/>
              <a:t>Muslim patients were less likely to have said their needs were met, along with those identifying with another religion and who preferred not to say.</a:t>
            </a:r>
          </a:p>
          <a:p>
            <a:r>
              <a:rPr lang="en-GB" b="1"/>
              <a:t>Carer</a:t>
            </a:r>
            <a:r>
              <a:rPr lang="en-GB" sz="1200" b="1" baseline="30000">
                <a:latin typeface="Segoe UI"/>
              </a:rPr>
              <a:t>2</a:t>
            </a:r>
            <a:endParaRPr lang="en-GB" b="1"/>
          </a:p>
          <a:p>
            <a:pPr marL="171450" indent="-171450">
              <a:buFont typeface="Arial" panose="020B0604020202020204" pitchFamily="34" charset="0"/>
              <a:buChar char="•"/>
            </a:pPr>
            <a:r>
              <a:rPr lang="en-GB"/>
              <a:t>Patients who are carers were less likely to have said their needs were met compared with patients overall.</a:t>
            </a:r>
          </a:p>
        </p:txBody>
      </p:sp>
      <p:sp>
        <p:nvSpPr>
          <p:cNvPr id="6" name="Base and Footnotes (Bar)">
            <a:extLst>
              <a:ext uri="{FF2B5EF4-FFF2-40B4-BE49-F238E27FC236}">
                <a16:creationId xmlns:a16="http://schemas.microsoft.com/office/drawing/2014/main" id="{726C4DED-8A27-4F9F-9242-F22A3400F465}"/>
              </a:ext>
            </a:extLst>
          </p:cNvPr>
          <p:cNvSpPr txBox="1">
            <a:spLocks/>
          </p:cNvSpPr>
          <p:nvPr/>
        </p:nvSpPr>
        <p:spPr>
          <a:xfrm>
            <a:off x="336550" y="6026152"/>
            <a:ext cx="3595687" cy="282573"/>
          </a:xfrm>
          <a:prstGeom prst="rect">
            <a:avLst/>
          </a:prstGeom>
        </p:spPr>
        <p:txBody>
          <a:bodyPr vert="horz" wrap="square" lIns="180000" tIns="0" rIns="180000" bIns="36000" rtlCol="0" anchor="b">
            <a:spAutoFit/>
          </a:bodyPr>
          <a:lstStyle>
            <a:lvl1pPr marL="0" indent="0" algn="l" defTabSz="914400" rtl="0" eaLnBrk="1" latinLnBrk="0" hangingPunct="1">
              <a:lnSpc>
                <a:spcPct val="100000"/>
              </a:lnSpc>
              <a:spcBef>
                <a:spcPts val="0"/>
              </a:spcBef>
              <a:spcAft>
                <a:spcPts val="600"/>
              </a:spcAft>
              <a:buSzPct val="50000"/>
              <a:buFont typeface="HelveticaNeueLT Std Lt Cn" panose="020B0406020202030204" pitchFamily="34" charset="0"/>
              <a:buNone/>
              <a:defRPr lang="en-GB" sz="800" b="0" i="1" kern="1200" dirty="0">
                <a:solidFill>
                  <a:srgbClr val="231F20"/>
                </a:solidFill>
                <a:latin typeface="+mn-lt"/>
                <a:ea typeface="+mn-ea"/>
                <a:cs typeface="+mn-cs"/>
              </a:defRPr>
            </a:lvl1pPr>
            <a:lvl2pPr marL="180975" indent="-180975" algn="l" defTabSz="914400" rtl="0" eaLnBrk="1" latinLnBrk="0" hangingPunct="1">
              <a:lnSpc>
                <a:spcPct val="100000"/>
              </a:lnSpc>
              <a:spcBef>
                <a:spcPts val="0"/>
              </a:spcBef>
              <a:spcAft>
                <a:spcPts val="600"/>
              </a:spcAft>
              <a:buSzPct val="80000"/>
              <a:buFont typeface="Segoe UI" panose="020B0502040204020203" pitchFamily="34" charset="0"/>
              <a:buChar char="●"/>
              <a:defRPr sz="1200" kern="1200">
                <a:solidFill>
                  <a:srgbClr val="231F20"/>
                </a:solidFill>
                <a:latin typeface="+mn-lt"/>
                <a:ea typeface="+mn-ea"/>
                <a:cs typeface="+mn-cs"/>
              </a:defRPr>
            </a:lvl2pPr>
            <a:lvl3pPr marL="360363" indent="-179388" algn="l" defTabSz="914400" rtl="0" eaLnBrk="1" latinLnBrk="0" hangingPunct="1">
              <a:lnSpc>
                <a:spcPct val="100000"/>
              </a:lnSpc>
              <a:spcBef>
                <a:spcPts val="0"/>
              </a:spcBef>
              <a:spcAft>
                <a:spcPts val="600"/>
              </a:spcAft>
              <a:buFont typeface="Arial" panose="020B0604020202020204" pitchFamily="34" charset="0"/>
              <a:buChar char="‒"/>
              <a:defRPr sz="1200" kern="1200">
                <a:solidFill>
                  <a:srgbClr val="231F20"/>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GB" sz="800" i="0" baseline="30000">
                <a:solidFill>
                  <a:schemeClr val="bg1"/>
                </a:solidFill>
              </a:rPr>
              <a:t>1</a:t>
            </a:r>
            <a:r>
              <a:rPr lang="en-GB" i="0">
                <a:solidFill>
                  <a:schemeClr val="bg1"/>
                </a:solidFill>
              </a:rPr>
              <a:t>Please note that differences in results between different groups of patients may be influenced by other factors.</a:t>
            </a:r>
          </a:p>
        </p:txBody>
      </p:sp>
      <p:sp>
        <p:nvSpPr>
          <p:cNvPr id="7" name="Question Marker #2">
            <a:extLst>
              <a:ext uri="{FF2B5EF4-FFF2-40B4-BE49-F238E27FC236}">
                <a16:creationId xmlns:a16="http://schemas.microsoft.com/office/drawing/2014/main" id="{12CBB66E-0823-7E4F-CC0A-F5070C8837BD}"/>
              </a:ext>
              <a:ext uri="{C183D7F6-B498-43B3-948B-1728B52AA6E4}">
                <adec:decorative xmlns:adec="http://schemas.microsoft.com/office/drawing/2017/decorative" val="1"/>
              </a:ext>
            </a:extLst>
          </p:cNvPr>
          <p:cNvSpPr/>
          <p:nvPr/>
        </p:nvSpPr>
        <p:spPr>
          <a:xfrm>
            <a:off x="4485546" y="398930"/>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rgbClr val="231F20"/>
              </a:solidFill>
            </a:endParaRPr>
          </a:p>
        </p:txBody>
      </p:sp>
      <p:sp>
        <p:nvSpPr>
          <p:cNvPr id="8" name="Question Text #2">
            <a:extLst>
              <a:ext uri="{FF2B5EF4-FFF2-40B4-BE49-F238E27FC236}">
                <a16:creationId xmlns:a16="http://schemas.microsoft.com/office/drawing/2014/main" id="{02795E02-D951-9DD7-71B7-F6949F4D8DED}"/>
              </a:ext>
            </a:extLst>
          </p:cNvPr>
          <p:cNvSpPr txBox="1"/>
          <p:nvPr/>
        </p:nvSpPr>
        <p:spPr>
          <a:xfrm>
            <a:off x="4295775" y="308930"/>
            <a:ext cx="7559674" cy="540000"/>
          </a:xfrm>
          <a:prstGeom prst="rect">
            <a:avLst/>
          </a:prstGeom>
          <a:noFill/>
        </p:spPr>
        <p:txBody>
          <a:bodyPr wrap="square" lIns="360000" tIns="18000" rIns="0" bIns="0" rtlCol="0" anchor="ctr">
            <a:noAutofit/>
          </a:bodyPr>
          <a:lstStyle>
            <a:defPPr>
              <a:defRPr lang="fr-FR"/>
            </a:defPPr>
            <a:lvl1pPr>
              <a:lnSpc>
                <a:spcPct val="90000"/>
              </a:lnSpc>
              <a:defRPr sz="1200" b="1">
                <a:solidFill>
                  <a:srgbClr val="231F20"/>
                </a:solidFill>
              </a:defRPr>
            </a:lvl1pPr>
          </a:lstStyle>
          <a:p>
            <a:r>
              <a:rPr lang="en-GB"/>
              <a:t>Q31. </a:t>
            </a:r>
            <a:r>
              <a:rPr kumimoji="0" lang="en-GB" sz="1200" b="1" i="0" u="none" strike="noStrike" kern="1200" cap="none" spc="0" normalizeH="0" baseline="0" noProof="0">
                <a:ln>
                  <a:noFill/>
                </a:ln>
                <a:solidFill>
                  <a:srgbClr val="231F20"/>
                </a:solidFill>
                <a:effectLst/>
                <a:uLnTx/>
                <a:uFillTx/>
                <a:latin typeface="Arial"/>
                <a:ea typeface="+mn-ea"/>
                <a:cs typeface="+mn-cs"/>
              </a:rPr>
              <a:t>Thinking about the reason for your last appointment, were your needs met?</a:t>
            </a:r>
            <a:endParaRPr lang="en-GB"/>
          </a:p>
        </p:txBody>
      </p:sp>
      <p:graphicFrame>
        <p:nvGraphicFramePr>
          <p:cNvPr id="11" name="Line Chart">
            <a:extLst>
              <a:ext uri="{FF2B5EF4-FFF2-40B4-BE49-F238E27FC236}">
                <a16:creationId xmlns:a16="http://schemas.microsoft.com/office/drawing/2014/main" id="{C6D687C1-0432-B289-907C-1C6E1637435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24286284"/>
              </p:ext>
            </p:extLst>
          </p:nvPr>
        </p:nvGraphicFramePr>
        <p:xfrm>
          <a:off x="4292598" y="929137"/>
          <a:ext cx="7559674" cy="5040000"/>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a:extLst>
              <a:ext uri="{FF2B5EF4-FFF2-40B4-BE49-F238E27FC236}">
                <a16:creationId xmlns:a16="http://schemas.microsoft.com/office/drawing/2014/main" id="{2ADF413E-BCE3-9AFA-BA1A-3EA83634FA85}"/>
              </a:ext>
              <a:ext uri="{C183D7F6-B498-43B3-948B-1728B52AA6E4}">
                <adec:decorative xmlns:adec="http://schemas.microsoft.com/office/drawing/2017/decorative" val="1"/>
              </a:ext>
            </a:extLst>
          </p:cNvPr>
          <p:cNvSpPr>
            <a:spLocks noGrp="1"/>
          </p:cNvSpPr>
          <p:nvPr>
            <p:ph type="sldNum" sz="quarter" idx="4"/>
          </p:nvPr>
        </p:nvSpPr>
        <p:spPr/>
        <p:txBody>
          <a:bodyPr/>
          <a:lstStyle/>
          <a:p>
            <a:fld id="{D61AABEC-672F-4B68-B914-690DA978312C}" type="slidenum">
              <a:rPr lang="en-GB" smtClean="0"/>
              <a:pPr/>
              <a:t>55</a:t>
            </a:fld>
            <a:endParaRPr lang="en-GB"/>
          </a:p>
        </p:txBody>
      </p:sp>
      <p:sp>
        <p:nvSpPr>
          <p:cNvPr id="14" name="TextBox 13">
            <a:extLst>
              <a:ext uri="{FF2B5EF4-FFF2-40B4-BE49-F238E27FC236}">
                <a16:creationId xmlns:a16="http://schemas.microsoft.com/office/drawing/2014/main" id="{4DEAEB6F-E937-0097-480F-EF6F256F7067}"/>
              </a:ext>
              <a:ext uri="{C183D7F6-B498-43B3-948B-1728B52AA6E4}">
                <adec:decorative xmlns:adec="http://schemas.microsoft.com/office/drawing/2017/decorative" val="1"/>
              </a:ext>
            </a:extLst>
          </p:cNvPr>
          <p:cNvSpPr txBox="1"/>
          <p:nvPr/>
        </p:nvSpPr>
        <p:spPr>
          <a:xfrm>
            <a:off x="7480586" y="735081"/>
            <a:ext cx="1183698" cy="276999"/>
          </a:xfrm>
          <a:prstGeom prst="rect">
            <a:avLst/>
          </a:prstGeom>
          <a:noFill/>
        </p:spPr>
        <p:txBody>
          <a:bodyPr wrap="square">
            <a:spAutoFit/>
          </a:bodyPr>
          <a:lstStyle/>
          <a:p>
            <a:pPr defTabSz="781903" fontAlgn="base">
              <a:spcBef>
                <a:spcPct val="0"/>
              </a:spcBef>
              <a:spcAft>
                <a:spcPct val="0"/>
              </a:spcAft>
              <a:defRPr/>
            </a:pPr>
            <a:r>
              <a:rPr lang="en-GB" sz="1200" b="1" i="1" kern="0">
                <a:cs typeface="Arial" panose="020B0604020202020204" pitchFamily="34" charset="0"/>
              </a:rPr>
              <a:t>% Yes</a:t>
            </a:r>
            <a:r>
              <a:rPr lang="en-GB" sz="1200" b="1" i="1" kern="0" baseline="30000">
                <a:cs typeface="Arial" panose="020B0604020202020204" pitchFamily="34" charset="0"/>
              </a:rPr>
              <a:t>3</a:t>
            </a:r>
            <a:endParaRPr lang="en-GB" sz="1200" b="1" i="1" kern="0">
              <a:cs typeface="Arial" panose="020B0604020202020204" pitchFamily="34" charset="0"/>
            </a:endParaRPr>
          </a:p>
        </p:txBody>
      </p:sp>
      <p:sp>
        <p:nvSpPr>
          <p:cNvPr id="9" name="TextBox 8">
            <a:extLst>
              <a:ext uri="{FF2B5EF4-FFF2-40B4-BE49-F238E27FC236}">
                <a16:creationId xmlns:a16="http://schemas.microsoft.com/office/drawing/2014/main" id="{44C3796A-8DDC-42FE-22C5-560F7FA82418}"/>
              </a:ext>
              <a:ext uri="{C183D7F6-B498-43B3-948B-1728B52AA6E4}">
                <adec:decorative xmlns:adec="http://schemas.microsoft.com/office/drawing/2017/decorative" val="1"/>
              </a:ext>
            </a:extLst>
          </p:cNvPr>
          <p:cNvSpPr txBox="1"/>
          <p:nvPr/>
        </p:nvSpPr>
        <p:spPr>
          <a:xfrm>
            <a:off x="4152063" y="1404576"/>
            <a:ext cx="674864" cy="187424"/>
          </a:xfrm>
          <a:prstGeom prst="rect">
            <a:avLst/>
          </a:prstGeom>
          <a:noFill/>
        </p:spPr>
        <p:txBody>
          <a:bodyPr wrap="none" lIns="0" tIns="0" rIns="0" bIns="0" rtlCol="0">
            <a:spAutoFit/>
          </a:bodyPr>
          <a:lstStyle/>
          <a:p>
            <a:pPr algn="r">
              <a:lnSpc>
                <a:spcPct val="110000"/>
              </a:lnSpc>
              <a:spcBef>
                <a:spcPts val="600"/>
              </a:spcBef>
              <a:spcAft>
                <a:spcPts val="600"/>
              </a:spcAft>
              <a:buClr>
                <a:schemeClr val="bg2"/>
              </a:buClr>
            </a:pPr>
            <a:r>
              <a:rPr lang="en-GB" sz="1200" b="1"/>
              <a:t>Sexuality</a:t>
            </a:r>
          </a:p>
        </p:txBody>
      </p:sp>
      <p:sp>
        <p:nvSpPr>
          <p:cNvPr id="10" name="TextBox 9">
            <a:extLst>
              <a:ext uri="{FF2B5EF4-FFF2-40B4-BE49-F238E27FC236}">
                <a16:creationId xmlns:a16="http://schemas.microsoft.com/office/drawing/2014/main" id="{F1A0D828-1898-61EC-6E27-28AD9FC65AA6}"/>
              </a:ext>
              <a:ext uri="{C183D7F6-B498-43B3-948B-1728B52AA6E4}">
                <adec:decorative xmlns:adec="http://schemas.microsoft.com/office/drawing/2017/decorative" val="1"/>
              </a:ext>
            </a:extLst>
          </p:cNvPr>
          <p:cNvSpPr txBox="1"/>
          <p:nvPr/>
        </p:nvSpPr>
        <p:spPr>
          <a:xfrm>
            <a:off x="4152063" y="2978667"/>
            <a:ext cx="609141" cy="187424"/>
          </a:xfrm>
          <a:prstGeom prst="rect">
            <a:avLst/>
          </a:prstGeom>
          <a:noFill/>
        </p:spPr>
        <p:txBody>
          <a:bodyPr wrap="none" lIns="0" tIns="0" rIns="0" bIns="0" rtlCol="0">
            <a:spAutoFit/>
          </a:bodyPr>
          <a:lstStyle/>
          <a:p>
            <a:pPr>
              <a:lnSpc>
                <a:spcPct val="110000"/>
              </a:lnSpc>
              <a:spcBef>
                <a:spcPts val="600"/>
              </a:spcBef>
              <a:spcAft>
                <a:spcPts val="600"/>
              </a:spcAft>
              <a:buClr>
                <a:schemeClr val="bg2"/>
              </a:buClr>
            </a:pPr>
            <a:r>
              <a:rPr lang="en-GB" sz="1200" b="1"/>
              <a:t>Religion</a:t>
            </a:r>
          </a:p>
        </p:txBody>
      </p:sp>
      <p:sp>
        <p:nvSpPr>
          <p:cNvPr id="12" name="TextBox 11">
            <a:extLst>
              <a:ext uri="{FF2B5EF4-FFF2-40B4-BE49-F238E27FC236}">
                <a16:creationId xmlns:a16="http://schemas.microsoft.com/office/drawing/2014/main" id="{948223A5-D8EA-1CC1-27CA-E50C02E483D5}"/>
              </a:ext>
              <a:ext uri="{C183D7F6-B498-43B3-948B-1728B52AA6E4}">
                <adec:decorative xmlns:adec="http://schemas.microsoft.com/office/drawing/2017/decorative" val="1"/>
              </a:ext>
            </a:extLst>
          </p:cNvPr>
          <p:cNvSpPr txBox="1"/>
          <p:nvPr/>
        </p:nvSpPr>
        <p:spPr>
          <a:xfrm>
            <a:off x="4152063" y="5293037"/>
            <a:ext cx="399148" cy="187424"/>
          </a:xfrm>
          <a:prstGeom prst="rect">
            <a:avLst/>
          </a:prstGeom>
          <a:noFill/>
        </p:spPr>
        <p:txBody>
          <a:bodyPr wrap="none" lIns="0" tIns="0" rIns="0" bIns="0" rtlCol="0">
            <a:spAutoFit/>
          </a:bodyPr>
          <a:lstStyle/>
          <a:p>
            <a:pPr>
              <a:lnSpc>
                <a:spcPct val="110000"/>
              </a:lnSpc>
              <a:spcBef>
                <a:spcPts val="600"/>
              </a:spcBef>
              <a:spcAft>
                <a:spcPts val="600"/>
              </a:spcAft>
              <a:buClr>
                <a:schemeClr val="bg2"/>
              </a:buClr>
            </a:pPr>
            <a:r>
              <a:rPr lang="en-GB" sz="1200" b="1"/>
              <a:t>Carer</a:t>
            </a:r>
          </a:p>
        </p:txBody>
      </p:sp>
      <p:sp>
        <p:nvSpPr>
          <p:cNvPr id="5" name="Base and Footnotes">
            <a:extLst>
              <a:ext uri="{FF2B5EF4-FFF2-40B4-BE49-F238E27FC236}">
                <a16:creationId xmlns:a16="http://schemas.microsoft.com/office/drawing/2014/main" id="{882AC0E1-A6DA-9A93-2142-10ED78CFB7DB}"/>
              </a:ext>
              <a:ext uri="{C183D7F6-B498-43B3-948B-1728B52AA6E4}">
                <adec:decorative xmlns:adec="http://schemas.microsoft.com/office/drawing/2017/decorative" val="0"/>
              </a:ext>
            </a:extLst>
          </p:cNvPr>
          <p:cNvSpPr>
            <a:spLocks noGrp="1"/>
          </p:cNvSpPr>
          <p:nvPr>
            <p:ph type="body" sz="quarter" idx="18"/>
          </p:nvPr>
        </p:nvSpPr>
        <p:spPr>
          <a:xfrm>
            <a:off x="4295774" y="5702987"/>
            <a:ext cx="7561263" cy="605738"/>
          </a:xfrm>
        </p:spPr>
        <p:txBody>
          <a:bodyPr/>
          <a:lstStyle/>
          <a:p>
            <a:pPr>
              <a:defRPr/>
            </a:pPr>
            <a:r>
              <a:rPr lang="en-GB" sz="800" baseline="30000" dirty="0">
                <a:solidFill>
                  <a:srgbClr val="222223"/>
                </a:solidFill>
              </a:rPr>
              <a:t>2</a:t>
            </a:r>
            <a:r>
              <a:rPr lang="en-GB" sz="800" dirty="0">
                <a:solidFill>
                  <a:srgbClr val="222223"/>
                </a:solidFill>
              </a:rPr>
              <a:t>Carer = Any ‘yes’ at Q</a:t>
            </a:r>
            <a:r>
              <a:rPr lang="en-GB" dirty="0">
                <a:solidFill>
                  <a:srgbClr val="222223"/>
                </a:solidFill>
              </a:rPr>
              <a:t>61</a:t>
            </a:r>
            <a:r>
              <a:rPr lang="en-GB" sz="800" dirty="0">
                <a:solidFill>
                  <a:srgbClr val="222223"/>
                </a:solidFill>
              </a:rPr>
              <a:t>. Do you look after, or give any help or support to, anyone because they have long-term physical or mental health conditions or illnesses, or problems related to old age? </a:t>
            </a:r>
            <a:r>
              <a:rPr kumimoji="0" lang="en-GB" sz="800" b="0" i="0" u="none" strike="noStrike" kern="1200" cap="none" spc="0" normalizeH="0" baseline="30000" noProof="0" dirty="0">
                <a:ln>
                  <a:noFill/>
                </a:ln>
                <a:solidFill>
                  <a:srgbClr val="222223"/>
                </a:solidFill>
                <a:effectLst/>
                <a:uLnTx/>
                <a:uFillTx/>
                <a:ea typeface="+mn-ea"/>
                <a:cs typeface="+mn-cs"/>
              </a:rPr>
              <a:t>3</a:t>
            </a:r>
            <a:r>
              <a:rPr kumimoji="0" lang="en-GB" sz="800" b="0" i="0" u="none" strike="noStrike" kern="1200" cap="none" spc="0" normalizeH="0" baseline="0" noProof="0" dirty="0">
                <a:ln>
                  <a:noFill/>
                </a:ln>
                <a:solidFill>
                  <a:srgbClr val="222223"/>
                </a:solidFill>
                <a:effectLst/>
                <a:uLnTx/>
                <a:uFillTx/>
                <a:ea typeface="+mn-ea"/>
                <a:cs typeface="+mn-cs"/>
              </a:rPr>
              <a:t>Yes = ‘yes, definitely’ </a:t>
            </a:r>
            <a:r>
              <a:rPr lang="en-GB" i="0" dirty="0">
                <a:solidFill>
                  <a:schemeClr val="tx1"/>
                </a:solidFill>
              </a:rPr>
              <a:t>and</a:t>
            </a:r>
            <a:r>
              <a:rPr kumimoji="0" lang="en-GB" sz="800" b="0" i="0" u="none" strike="noStrike" kern="1200" cap="none" spc="0" normalizeH="0" baseline="0" noProof="0" dirty="0">
                <a:ln>
                  <a:noFill/>
                </a:ln>
                <a:solidFill>
                  <a:srgbClr val="222223"/>
                </a:solidFill>
                <a:effectLst/>
                <a:uLnTx/>
                <a:uFillTx/>
                <a:ea typeface="+mn-ea"/>
                <a:cs typeface="+mn-cs"/>
              </a:rPr>
              <a:t> ‘yes, to some extent’. </a:t>
            </a:r>
            <a:r>
              <a:rPr lang="en-GB" i="0" dirty="0"/>
              <a:t>Base: </a:t>
            </a:r>
            <a:r>
              <a:rPr lang="en-GB" dirty="0"/>
              <a:t>asked of patients who had an appointment since being registered with current GP practice, excluding those who said ‘I don’t know'</a:t>
            </a:r>
            <a:r>
              <a:rPr kumimoji="0" lang="en-GB" sz="800" b="0" i="0" u="none" strike="noStrike" kern="1200" cap="none" spc="0" normalizeH="0" baseline="0" noProof="0" dirty="0">
                <a:ln>
                  <a:noFill/>
                </a:ln>
                <a:solidFill>
                  <a:srgbClr val="222223"/>
                </a:solidFill>
                <a:effectLst/>
                <a:uLnTx/>
                <a:uFillTx/>
                <a:ea typeface="+mn-ea"/>
                <a:cs typeface="+mn-cs"/>
              </a:rPr>
              <a:t>: </a:t>
            </a:r>
            <a:r>
              <a:rPr lang="en-GB" i="0" dirty="0"/>
              <a:t>2025 (666,889). </a:t>
            </a:r>
            <a:r>
              <a:rPr kumimoji="0" lang="en-GB" sz="800" b="0" i="0" u="none" strike="noStrike" kern="1200" cap="none" spc="0" normalizeH="0" baseline="0" noProof="0" dirty="0">
                <a:ln>
                  <a:noFill/>
                </a:ln>
                <a:solidFill>
                  <a:srgbClr val="222223"/>
                </a:solidFill>
                <a:effectLst/>
                <a:uLnTx/>
                <a:uFillTx/>
                <a:ea typeface="+mn-ea"/>
                <a:cs typeface="+mn-cs"/>
              </a:rPr>
              <a:t>Base ranges: Sexuality </a:t>
            </a:r>
            <a:r>
              <a:rPr lang="en-GB" dirty="0">
                <a:solidFill>
                  <a:srgbClr val="222223"/>
                </a:solidFill>
              </a:rPr>
              <a:t>(6,750 to 602,670</a:t>
            </a:r>
            <a:r>
              <a:rPr kumimoji="0" lang="en-GB" sz="800" b="0" i="0" u="none" strike="noStrike" kern="1200" cap="none" spc="0" normalizeH="0" baseline="0" noProof="0" dirty="0">
                <a:ln>
                  <a:noFill/>
                </a:ln>
                <a:solidFill>
                  <a:srgbClr val="222223"/>
                </a:solidFill>
                <a:effectLst/>
                <a:uLnTx/>
                <a:uFillTx/>
                <a:ea typeface="+mn-ea"/>
                <a:cs typeface="+mn-cs"/>
              </a:rPr>
              <a:t>), Religion (3,558 to 360,606), Carer (120,142).</a:t>
            </a:r>
          </a:p>
          <a:p>
            <a:r>
              <a:rPr lang="en-GB" dirty="0">
                <a:solidFill>
                  <a:srgbClr val="222223"/>
                </a:solidFill>
              </a:rPr>
              <a:t>To break down the survey results by patient demographics for all other questions, go to </a:t>
            </a:r>
            <a:r>
              <a:rPr lang="en-GB" dirty="0">
                <a:solidFill>
                  <a:srgbClr val="222223"/>
                </a:solidFill>
                <a:hlinkClick r:id="rId4"/>
              </a:rPr>
              <a:t>https://gp-patient.co.uk/analysistool</a:t>
            </a:r>
            <a:r>
              <a:rPr lang="en-GB" dirty="0">
                <a:solidFill>
                  <a:srgbClr val="222223"/>
                </a:solidFill>
              </a:rPr>
              <a:t>. </a:t>
            </a:r>
            <a:endParaRPr kumimoji="0" lang="en-GB" sz="800" b="0" i="0" u="none" strike="noStrike" kern="1200" cap="none" spc="0" normalizeH="0" baseline="0" noProof="0" dirty="0">
              <a:ln>
                <a:noFill/>
              </a:ln>
              <a:solidFill>
                <a:srgbClr val="222223"/>
              </a:solidFill>
              <a:effectLst/>
              <a:uLnTx/>
              <a:uFillTx/>
              <a:ea typeface="+mn-ea"/>
              <a:cs typeface="+mn-cs"/>
            </a:endParaRPr>
          </a:p>
        </p:txBody>
      </p:sp>
      <p:grpSp>
        <p:nvGrpSpPr>
          <p:cNvPr id="17" name="Group 16">
            <a:extLst>
              <a:ext uri="{FF2B5EF4-FFF2-40B4-BE49-F238E27FC236}">
                <a16:creationId xmlns:a16="http://schemas.microsoft.com/office/drawing/2014/main" id="{DE749DCE-E6F9-3387-A80D-186005AC7B73}"/>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18" name="Freeform 110">
              <a:hlinkClick r:id="rId5" action="ppaction://hlinksldjump" tooltip="Main Menu..."/>
              <a:hlinkHover r:id="" action="ppaction://noaction" highlightClick="1"/>
              <a:extLst>
                <a:ext uri="{FF2B5EF4-FFF2-40B4-BE49-F238E27FC236}">
                  <a16:creationId xmlns:a16="http://schemas.microsoft.com/office/drawing/2014/main" id="{16666D08-D5F7-1D21-EA72-278B805B79E2}"/>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19" name="Rectangle 18">
              <a:extLst>
                <a:ext uri="{FF2B5EF4-FFF2-40B4-BE49-F238E27FC236}">
                  <a16:creationId xmlns:a16="http://schemas.microsoft.com/office/drawing/2014/main" id="{046E5E8D-D142-7E56-5588-3B2842C408E5}"/>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spTree>
    <p:extLst>
      <p:ext uri="{BB962C8B-B14F-4D97-AF65-F5344CB8AC3E}">
        <p14:creationId xmlns:p14="http://schemas.microsoft.com/office/powerpoint/2010/main" val="207477129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FEA3E2B1-D6A6-DD19-A8A4-BFDAEB45EA04}"/>
              </a:ext>
            </a:extLst>
          </p:cNvPr>
          <p:cNvSpPr>
            <a:spLocks noGrp="1"/>
          </p:cNvSpPr>
          <p:nvPr>
            <p:ph type="title"/>
          </p:nvPr>
        </p:nvSpPr>
        <p:spPr>
          <a:xfrm>
            <a:off x="335998" y="182467"/>
            <a:ext cx="3599415" cy="1075061"/>
          </a:xfrm>
        </p:spPr>
        <p:txBody>
          <a:bodyPr/>
          <a:lstStyle/>
          <a:p>
            <a:r>
              <a:rPr lang="en-GB"/>
              <a:t>How did needs being met vary by patient demographics?</a:t>
            </a:r>
          </a:p>
        </p:txBody>
      </p:sp>
      <p:sp>
        <p:nvSpPr>
          <p:cNvPr id="4" name="Commentary">
            <a:extLst>
              <a:ext uri="{FF2B5EF4-FFF2-40B4-BE49-F238E27FC236}">
                <a16:creationId xmlns:a16="http://schemas.microsoft.com/office/drawing/2014/main" id="{423EDC38-9CF4-BA9C-E0A3-D773442DA44D}"/>
              </a:ext>
            </a:extLst>
          </p:cNvPr>
          <p:cNvSpPr>
            <a:spLocks noGrp="1"/>
          </p:cNvSpPr>
          <p:nvPr>
            <p:ph type="body" sz="quarter" idx="19"/>
          </p:nvPr>
        </p:nvSpPr>
        <p:spPr>
          <a:xfrm>
            <a:off x="333375" y="1381745"/>
            <a:ext cx="3598863" cy="4500000"/>
          </a:xfrm>
        </p:spPr>
        <p:txBody>
          <a:bodyPr/>
          <a:lstStyle/>
          <a:p>
            <a:r>
              <a:rPr lang="en-GB" dirty="0"/>
              <a:t>Whether patient needs were met at their last appointment varied among different patient groups</a:t>
            </a:r>
            <a:r>
              <a:rPr kumimoji="0" lang="en-GB" sz="1400" b="0" i="0" u="none" strike="noStrike" kern="1200" cap="none" spc="0" normalizeH="0" baseline="30000" noProof="0" dirty="0">
                <a:ln>
                  <a:noFill/>
                </a:ln>
                <a:effectLst/>
                <a:uLnTx/>
                <a:uFillTx/>
                <a:latin typeface="Segoe UI"/>
                <a:ea typeface="+mn-ea"/>
                <a:cs typeface="+mn-cs"/>
              </a:rPr>
              <a:t>1</a:t>
            </a:r>
            <a:r>
              <a:rPr lang="en-GB" dirty="0"/>
              <a:t>. </a:t>
            </a:r>
          </a:p>
          <a:p>
            <a:r>
              <a:rPr lang="en-GB" b="1" dirty="0"/>
              <a:t>Deprivation</a:t>
            </a:r>
          </a:p>
          <a:p>
            <a:pPr marL="171450" indent="-171450">
              <a:buFont typeface="Arial" panose="020B0604020202020204" pitchFamily="34" charset="0"/>
              <a:buChar char="•"/>
            </a:pPr>
            <a:r>
              <a:rPr lang="en-GB" dirty="0"/>
              <a:t>As deprivation increased, the proportion of patients reporting that their needs were met decreased, with patients living in the most deprived areas the least likely to have said their needs were met.</a:t>
            </a:r>
          </a:p>
          <a:p>
            <a:r>
              <a:rPr lang="en-GB" b="1" dirty="0"/>
              <a:t>Disability</a:t>
            </a:r>
            <a:r>
              <a:rPr lang="en-GB" sz="1200" b="1" baseline="30000" dirty="0">
                <a:latin typeface="Segoe UI"/>
              </a:rPr>
              <a:t>2</a:t>
            </a:r>
            <a:endParaRPr lang="en-GB" b="1" dirty="0"/>
          </a:p>
          <a:p>
            <a:pPr marL="171450" indent="-171450">
              <a:buFont typeface="Arial" panose="020B0604020202020204" pitchFamily="34" charset="0"/>
              <a:buChar char="•"/>
            </a:pPr>
            <a:r>
              <a:rPr lang="en-GB" dirty="0"/>
              <a:t>Patients with a disability were less likely to have said their needs were met compared with patients overall.</a:t>
            </a:r>
          </a:p>
          <a:p>
            <a:r>
              <a:rPr lang="en-GB" b="1" dirty="0"/>
              <a:t>Number of long-term conditions</a:t>
            </a:r>
            <a:r>
              <a:rPr lang="en-GB" sz="1200" b="1" baseline="30000" dirty="0">
                <a:latin typeface="Segoe UI"/>
              </a:rPr>
              <a:t>3</a:t>
            </a:r>
            <a:endParaRPr lang="en-GB" b="1" dirty="0"/>
          </a:p>
          <a:p>
            <a:pPr marL="171450" indent="-171450">
              <a:buFont typeface="Arial" panose="020B0604020202020204" pitchFamily="34" charset="0"/>
              <a:buChar char="•"/>
            </a:pPr>
            <a:r>
              <a:rPr lang="en-GB" dirty="0"/>
              <a:t>Patients with three or more long-term conditions were less likely to have said their needs were met.</a:t>
            </a:r>
          </a:p>
        </p:txBody>
      </p:sp>
      <p:sp>
        <p:nvSpPr>
          <p:cNvPr id="6" name="Base and Footnotes (Bar)">
            <a:extLst>
              <a:ext uri="{FF2B5EF4-FFF2-40B4-BE49-F238E27FC236}">
                <a16:creationId xmlns:a16="http://schemas.microsoft.com/office/drawing/2014/main" id="{726C4DED-8A27-4F9F-9242-F22A3400F465}"/>
              </a:ext>
            </a:extLst>
          </p:cNvPr>
          <p:cNvSpPr txBox="1">
            <a:spLocks/>
          </p:cNvSpPr>
          <p:nvPr/>
        </p:nvSpPr>
        <p:spPr>
          <a:xfrm>
            <a:off x="336550" y="6026152"/>
            <a:ext cx="3595687" cy="282573"/>
          </a:xfrm>
          <a:prstGeom prst="rect">
            <a:avLst/>
          </a:prstGeom>
        </p:spPr>
        <p:txBody>
          <a:bodyPr vert="horz" wrap="square" lIns="180000" tIns="0" rIns="180000" bIns="36000" rtlCol="0" anchor="b">
            <a:spAutoFit/>
          </a:bodyPr>
          <a:lstStyle>
            <a:lvl1pPr marL="0" indent="0" algn="l" defTabSz="914400" rtl="0" eaLnBrk="1" latinLnBrk="0" hangingPunct="1">
              <a:lnSpc>
                <a:spcPct val="100000"/>
              </a:lnSpc>
              <a:spcBef>
                <a:spcPts val="0"/>
              </a:spcBef>
              <a:spcAft>
                <a:spcPts val="600"/>
              </a:spcAft>
              <a:buSzPct val="50000"/>
              <a:buFont typeface="HelveticaNeueLT Std Lt Cn" panose="020B0406020202030204" pitchFamily="34" charset="0"/>
              <a:buNone/>
              <a:defRPr lang="en-GB" sz="800" b="0" i="1" kern="1200" dirty="0">
                <a:solidFill>
                  <a:srgbClr val="231F20"/>
                </a:solidFill>
                <a:latin typeface="+mn-lt"/>
                <a:ea typeface="+mn-ea"/>
                <a:cs typeface="+mn-cs"/>
              </a:defRPr>
            </a:lvl1pPr>
            <a:lvl2pPr marL="180975" indent="-180975" algn="l" defTabSz="914400" rtl="0" eaLnBrk="1" latinLnBrk="0" hangingPunct="1">
              <a:lnSpc>
                <a:spcPct val="100000"/>
              </a:lnSpc>
              <a:spcBef>
                <a:spcPts val="0"/>
              </a:spcBef>
              <a:spcAft>
                <a:spcPts val="600"/>
              </a:spcAft>
              <a:buSzPct val="80000"/>
              <a:buFont typeface="Segoe UI" panose="020B0502040204020203" pitchFamily="34" charset="0"/>
              <a:buChar char="●"/>
              <a:defRPr sz="1200" kern="1200">
                <a:solidFill>
                  <a:srgbClr val="231F20"/>
                </a:solidFill>
                <a:latin typeface="+mn-lt"/>
                <a:ea typeface="+mn-ea"/>
                <a:cs typeface="+mn-cs"/>
              </a:defRPr>
            </a:lvl2pPr>
            <a:lvl3pPr marL="360363" indent="-179388" algn="l" defTabSz="914400" rtl="0" eaLnBrk="1" latinLnBrk="0" hangingPunct="1">
              <a:lnSpc>
                <a:spcPct val="100000"/>
              </a:lnSpc>
              <a:spcBef>
                <a:spcPts val="0"/>
              </a:spcBef>
              <a:spcAft>
                <a:spcPts val="600"/>
              </a:spcAft>
              <a:buFont typeface="Arial" panose="020B0604020202020204" pitchFamily="34" charset="0"/>
              <a:buChar char="‒"/>
              <a:defRPr sz="1200" kern="1200">
                <a:solidFill>
                  <a:srgbClr val="231F20"/>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GB" sz="800" i="0" baseline="30000">
                <a:solidFill>
                  <a:schemeClr val="bg1"/>
                </a:solidFill>
              </a:rPr>
              <a:t>1</a:t>
            </a:r>
            <a:r>
              <a:rPr lang="en-GB" i="0">
                <a:solidFill>
                  <a:schemeClr val="bg1"/>
                </a:solidFill>
              </a:rPr>
              <a:t>Please note that differences in results between different groups of patients may be influenced by other factors.</a:t>
            </a:r>
          </a:p>
        </p:txBody>
      </p:sp>
      <p:sp>
        <p:nvSpPr>
          <p:cNvPr id="7" name="Question Marker #2">
            <a:extLst>
              <a:ext uri="{FF2B5EF4-FFF2-40B4-BE49-F238E27FC236}">
                <a16:creationId xmlns:a16="http://schemas.microsoft.com/office/drawing/2014/main" id="{12CBB66E-0823-7E4F-CC0A-F5070C8837BD}"/>
              </a:ext>
              <a:ext uri="{C183D7F6-B498-43B3-948B-1728B52AA6E4}">
                <adec:decorative xmlns:adec="http://schemas.microsoft.com/office/drawing/2017/decorative" val="1"/>
              </a:ext>
            </a:extLst>
          </p:cNvPr>
          <p:cNvSpPr/>
          <p:nvPr/>
        </p:nvSpPr>
        <p:spPr>
          <a:xfrm>
            <a:off x="4485546" y="398930"/>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rgbClr val="231F20"/>
              </a:solidFill>
            </a:endParaRPr>
          </a:p>
        </p:txBody>
      </p:sp>
      <p:sp>
        <p:nvSpPr>
          <p:cNvPr id="8" name="Question Text #2">
            <a:extLst>
              <a:ext uri="{FF2B5EF4-FFF2-40B4-BE49-F238E27FC236}">
                <a16:creationId xmlns:a16="http://schemas.microsoft.com/office/drawing/2014/main" id="{02795E02-D951-9DD7-71B7-F6949F4D8DED}"/>
              </a:ext>
            </a:extLst>
          </p:cNvPr>
          <p:cNvSpPr txBox="1"/>
          <p:nvPr/>
        </p:nvSpPr>
        <p:spPr>
          <a:xfrm>
            <a:off x="4295775" y="308930"/>
            <a:ext cx="7559674" cy="540000"/>
          </a:xfrm>
          <a:prstGeom prst="rect">
            <a:avLst/>
          </a:prstGeom>
          <a:noFill/>
        </p:spPr>
        <p:txBody>
          <a:bodyPr wrap="square" lIns="360000" tIns="18000" rIns="0" bIns="0" rtlCol="0" anchor="ctr">
            <a:noAutofit/>
          </a:bodyPr>
          <a:lstStyle>
            <a:defPPr>
              <a:defRPr lang="fr-FR"/>
            </a:defPPr>
            <a:lvl1pPr>
              <a:lnSpc>
                <a:spcPct val="90000"/>
              </a:lnSpc>
              <a:defRPr sz="1200" b="1">
                <a:solidFill>
                  <a:srgbClr val="231F20"/>
                </a:solidFill>
              </a:defRPr>
            </a:lvl1pPr>
          </a:lstStyle>
          <a:p>
            <a:r>
              <a:rPr lang="en-GB"/>
              <a:t>Q31. </a:t>
            </a:r>
            <a:r>
              <a:rPr kumimoji="0" lang="en-GB" sz="1200" b="1" i="0" u="none" strike="noStrike" kern="1200" cap="none" spc="0" normalizeH="0" baseline="0" noProof="0">
                <a:ln>
                  <a:noFill/>
                </a:ln>
                <a:solidFill>
                  <a:srgbClr val="231F20"/>
                </a:solidFill>
                <a:effectLst/>
                <a:uLnTx/>
                <a:uFillTx/>
                <a:latin typeface="Arial"/>
                <a:ea typeface="+mn-ea"/>
                <a:cs typeface="+mn-cs"/>
              </a:rPr>
              <a:t>Thinking about the reason for your last appointment, were your needs met?</a:t>
            </a:r>
            <a:endParaRPr lang="en-GB"/>
          </a:p>
        </p:txBody>
      </p:sp>
      <p:graphicFrame>
        <p:nvGraphicFramePr>
          <p:cNvPr id="11" name="Line Chart">
            <a:extLst>
              <a:ext uri="{FF2B5EF4-FFF2-40B4-BE49-F238E27FC236}">
                <a16:creationId xmlns:a16="http://schemas.microsoft.com/office/drawing/2014/main" id="{C6D687C1-0432-B289-907C-1C6E1637435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04376269"/>
              </p:ext>
            </p:extLst>
          </p:nvPr>
        </p:nvGraphicFramePr>
        <p:xfrm>
          <a:off x="4292598" y="929137"/>
          <a:ext cx="7559674" cy="4850794"/>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a:extLst>
              <a:ext uri="{FF2B5EF4-FFF2-40B4-BE49-F238E27FC236}">
                <a16:creationId xmlns:a16="http://schemas.microsoft.com/office/drawing/2014/main" id="{2ADF413E-BCE3-9AFA-BA1A-3EA83634FA85}"/>
              </a:ext>
              <a:ext uri="{C183D7F6-B498-43B3-948B-1728B52AA6E4}">
                <adec:decorative xmlns:adec="http://schemas.microsoft.com/office/drawing/2017/decorative" val="1"/>
              </a:ext>
            </a:extLst>
          </p:cNvPr>
          <p:cNvSpPr>
            <a:spLocks noGrp="1"/>
          </p:cNvSpPr>
          <p:nvPr>
            <p:ph type="sldNum" sz="quarter" idx="4"/>
          </p:nvPr>
        </p:nvSpPr>
        <p:spPr/>
        <p:txBody>
          <a:bodyPr/>
          <a:lstStyle/>
          <a:p>
            <a:fld id="{D61AABEC-672F-4B68-B914-690DA978312C}" type="slidenum">
              <a:rPr lang="en-GB" smtClean="0"/>
              <a:pPr/>
              <a:t>56</a:t>
            </a:fld>
            <a:endParaRPr lang="en-GB"/>
          </a:p>
        </p:txBody>
      </p:sp>
      <p:sp>
        <p:nvSpPr>
          <p:cNvPr id="14" name="TextBox 13">
            <a:extLst>
              <a:ext uri="{FF2B5EF4-FFF2-40B4-BE49-F238E27FC236}">
                <a16:creationId xmlns:a16="http://schemas.microsoft.com/office/drawing/2014/main" id="{4DEAEB6F-E937-0097-480F-EF6F256F7067}"/>
              </a:ext>
              <a:ext uri="{C183D7F6-B498-43B3-948B-1728B52AA6E4}">
                <adec:decorative xmlns:adec="http://schemas.microsoft.com/office/drawing/2017/decorative" val="1"/>
              </a:ext>
            </a:extLst>
          </p:cNvPr>
          <p:cNvSpPr txBox="1"/>
          <p:nvPr/>
        </p:nvSpPr>
        <p:spPr>
          <a:xfrm>
            <a:off x="7480586" y="735081"/>
            <a:ext cx="1183698" cy="276999"/>
          </a:xfrm>
          <a:prstGeom prst="rect">
            <a:avLst/>
          </a:prstGeom>
          <a:noFill/>
        </p:spPr>
        <p:txBody>
          <a:bodyPr wrap="square">
            <a:spAutoFit/>
          </a:bodyPr>
          <a:lstStyle/>
          <a:p>
            <a:pPr defTabSz="781903" fontAlgn="base">
              <a:spcBef>
                <a:spcPct val="0"/>
              </a:spcBef>
              <a:spcAft>
                <a:spcPct val="0"/>
              </a:spcAft>
              <a:defRPr/>
            </a:pPr>
            <a:r>
              <a:rPr lang="en-GB" sz="1200" b="1" i="1" kern="0">
                <a:cs typeface="Arial" panose="020B0604020202020204" pitchFamily="34" charset="0"/>
              </a:rPr>
              <a:t>% Yes</a:t>
            </a:r>
            <a:r>
              <a:rPr lang="en-GB" sz="1200" b="1" i="1" kern="0" baseline="30000">
                <a:cs typeface="Arial" panose="020B0604020202020204" pitchFamily="34" charset="0"/>
              </a:rPr>
              <a:t>4</a:t>
            </a:r>
            <a:endParaRPr lang="en-GB" sz="1200" b="1" i="1" kern="0">
              <a:cs typeface="Arial" panose="020B0604020202020204" pitchFamily="34" charset="0"/>
            </a:endParaRPr>
          </a:p>
        </p:txBody>
      </p:sp>
      <p:sp>
        <p:nvSpPr>
          <p:cNvPr id="9" name="TextBox 8">
            <a:extLst>
              <a:ext uri="{FF2B5EF4-FFF2-40B4-BE49-F238E27FC236}">
                <a16:creationId xmlns:a16="http://schemas.microsoft.com/office/drawing/2014/main" id="{44C3796A-8DDC-42FE-22C5-560F7FA82418}"/>
              </a:ext>
              <a:ext uri="{C183D7F6-B498-43B3-948B-1728B52AA6E4}">
                <adec:decorative xmlns:adec="http://schemas.microsoft.com/office/drawing/2017/decorative" val="1"/>
              </a:ext>
            </a:extLst>
          </p:cNvPr>
          <p:cNvSpPr txBox="1"/>
          <p:nvPr/>
        </p:nvSpPr>
        <p:spPr>
          <a:xfrm>
            <a:off x="4223455" y="1523166"/>
            <a:ext cx="1833835" cy="187424"/>
          </a:xfrm>
          <a:prstGeom prst="rect">
            <a:avLst/>
          </a:prstGeom>
          <a:noFill/>
        </p:spPr>
        <p:txBody>
          <a:bodyPr wrap="none" lIns="0" tIns="0" rIns="0" bIns="0" rtlCol="0">
            <a:spAutoFit/>
          </a:bodyPr>
          <a:lstStyle/>
          <a:p>
            <a:pPr>
              <a:lnSpc>
                <a:spcPct val="110000"/>
              </a:lnSpc>
              <a:spcBef>
                <a:spcPts val="600"/>
              </a:spcBef>
              <a:spcAft>
                <a:spcPts val="600"/>
              </a:spcAft>
              <a:buClr>
                <a:schemeClr val="bg2"/>
              </a:buClr>
            </a:pPr>
            <a:r>
              <a:rPr lang="en-GB" sz="1200" b="1"/>
              <a:t>IMD deprivation quintiles</a:t>
            </a:r>
          </a:p>
        </p:txBody>
      </p:sp>
      <p:sp>
        <p:nvSpPr>
          <p:cNvPr id="10" name="TextBox 9">
            <a:extLst>
              <a:ext uri="{FF2B5EF4-FFF2-40B4-BE49-F238E27FC236}">
                <a16:creationId xmlns:a16="http://schemas.microsoft.com/office/drawing/2014/main" id="{F1A0D828-1898-61EC-6E27-28AD9FC65AA6}"/>
              </a:ext>
              <a:ext uri="{C183D7F6-B498-43B3-948B-1728B52AA6E4}">
                <adec:decorative xmlns:adec="http://schemas.microsoft.com/office/drawing/2017/decorative" val="1"/>
              </a:ext>
            </a:extLst>
          </p:cNvPr>
          <p:cNvSpPr txBox="1"/>
          <p:nvPr/>
        </p:nvSpPr>
        <p:spPr>
          <a:xfrm>
            <a:off x="4223455" y="3365447"/>
            <a:ext cx="684483" cy="187424"/>
          </a:xfrm>
          <a:prstGeom prst="rect">
            <a:avLst/>
          </a:prstGeom>
          <a:noFill/>
        </p:spPr>
        <p:txBody>
          <a:bodyPr wrap="none" lIns="0" tIns="0" rIns="0" bIns="0" rtlCol="0">
            <a:spAutoFit/>
          </a:bodyPr>
          <a:lstStyle/>
          <a:p>
            <a:pPr>
              <a:lnSpc>
                <a:spcPct val="110000"/>
              </a:lnSpc>
              <a:spcBef>
                <a:spcPts val="600"/>
              </a:spcBef>
              <a:spcAft>
                <a:spcPts val="600"/>
              </a:spcAft>
              <a:buClr>
                <a:schemeClr val="bg2"/>
              </a:buClr>
            </a:pPr>
            <a:r>
              <a:rPr lang="en-GB" sz="1200" b="1"/>
              <a:t>Disability</a:t>
            </a:r>
          </a:p>
        </p:txBody>
      </p:sp>
      <p:sp>
        <p:nvSpPr>
          <p:cNvPr id="12" name="TextBox 11">
            <a:extLst>
              <a:ext uri="{FF2B5EF4-FFF2-40B4-BE49-F238E27FC236}">
                <a16:creationId xmlns:a16="http://schemas.microsoft.com/office/drawing/2014/main" id="{948223A5-D8EA-1CC1-27CA-E50C02E483D5}"/>
              </a:ext>
              <a:ext uri="{C183D7F6-B498-43B3-948B-1728B52AA6E4}">
                <adec:decorative xmlns:adec="http://schemas.microsoft.com/office/drawing/2017/decorative" val="1"/>
              </a:ext>
            </a:extLst>
          </p:cNvPr>
          <p:cNvSpPr txBox="1"/>
          <p:nvPr/>
        </p:nvSpPr>
        <p:spPr>
          <a:xfrm>
            <a:off x="4223455" y="4150500"/>
            <a:ext cx="2390078" cy="187424"/>
          </a:xfrm>
          <a:prstGeom prst="rect">
            <a:avLst/>
          </a:prstGeom>
          <a:noFill/>
        </p:spPr>
        <p:txBody>
          <a:bodyPr wrap="none" lIns="0" tIns="0" rIns="0" bIns="0" rtlCol="0">
            <a:spAutoFit/>
          </a:bodyPr>
          <a:lstStyle/>
          <a:p>
            <a:pPr>
              <a:lnSpc>
                <a:spcPct val="110000"/>
              </a:lnSpc>
              <a:spcBef>
                <a:spcPts val="600"/>
              </a:spcBef>
              <a:spcAft>
                <a:spcPts val="600"/>
              </a:spcAft>
              <a:buClr>
                <a:schemeClr val="bg2"/>
              </a:buClr>
            </a:pPr>
            <a:r>
              <a:rPr lang="en-GB" sz="1200" b="1"/>
              <a:t>Number of long-term conditions</a:t>
            </a:r>
          </a:p>
        </p:txBody>
      </p:sp>
      <p:sp>
        <p:nvSpPr>
          <p:cNvPr id="5" name="Base and Footnotes">
            <a:extLst>
              <a:ext uri="{FF2B5EF4-FFF2-40B4-BE49-F238E27FC236}">
                <a16:creationId xmlns:a16="http://schemas.microsoft.com/office/drawing/2014/main" id="{882AC0E1-A6DA-9A93-2142-10ED78CFB7DB}"/>
              </a:ext>
            </a:extLst>
          </p:cNvPr>
          <p:cNvSpPr>
            <a:spLocks noGrp="1"/>
          </p:cNvSpPr>
          <p:nvPr>
            <p:ph type="body" sz="quarter" idx="18"/>
          </p:nvPr>
        </p:nvSpPr>
        <p:spPr>
          <a:xfrm>
            <a:off x="4295774" y="5485341"/>
            <a:ext cx="7561263" cy="851959"/>
          </a:xfrm>
        </p:spPr>
        <p:txBody>
          <a:bodyPr/>
          <a:lstStyle/>
          <a:p>
            <a:pPr>
              <a:defRPr/>
            </a:pPr>
            <a:r>
              <a:rPr lang="en-GB" sz="800" baseline="30000" dirty="0">
                <a:solidFill>
                  <a:srgbClr val="222223"/>
                </a:solidFill>
              </a:rPr>
              <a:t>2</a:t>
            </a:r>
            <a:r>
              <a:rPr lang="en-GB" sz="800" dirty="0">
                <a:solidFill>
                  <a:srgbClr val="222223"/>
                </a:solidFill>
              </a:rPr>
              <a:t>Disability = ‘Yes, a lot’ </a:t>
            </a:r>
            <a:r>
              <a:rPr lang="en-GB" i="0" dirty="0">
                <a:solidFill>
                  <a:schemeClr val="tx1"/>
                </a:solidFill>
              </a:rPr>
              <a:t>and</a:t>
            </a:r>
            <a:r>
              <a:rPr lang="en-GB" sz="800" dirty="0">
                <a:solidFill>
                  <a:srgbClr val="222223"/>
                </a:solidFill>
              </a:rPr>
              <a:t> ‘Yes, a little’ at Q41. </a:t>
            </a:r>
            <a:r>
              <a:rPr lang="en-GB" dirty="0"/>
              <a:t>Do any of your conditions or illnesses reduce your ability to carry out day-to-day activities? </a:t>
            </a:r>
            <a:r>
              <a:rPr lang="en-GB" sz="800" dirty="0">
                <a:solidFill>
                  <a:srgbClr val="222223"/>
                </a:solidFill>
              </a:rPr>
              <a:t>for patients identified as having a long-term condition or illness expected to last 12 months or more. </a:t>
            </a:r>
            <a:r>
              <a:rPr lang="en-GB" sz="800" baseline="30000" dirty="0">
                <a:solidFill>
                  <a:srgbClr val="222223"/>
                </a:solidFill>
              </a:rPr>
              <a:t>3</a:t>
            </a:r>
            <a:r>
              <a:rPr lang="en-GB" sz="800" dirty="0">
                <a:solidFill>
                  <a:srgbClr val="222223"/>
                </a:solidFill>
              </a:rPr>
              <a:t>Number of long-term conditions = Number of long-term conditions identified at Q39. </a:t>
            </a:r>
            <a:r>
              <a:rPr lang="en-GB" dirty="0"/>
              <a:t>Which of the following long-term conditions or illnesses do you have? </a:t>
            </a:r>
            <a:r>
              <a:rPr lang="en-GB" sz="800" baseline="30000" dirty="0">
                <a:solidFill>
                  <a:srgbClr val="222223"/>
                </a:solidFill>
              </a:rPr>
              <a:t>4</a:t>
            </a:r>
            <a:r>
              <a:rPr kumimoji="0" lang="en-GB" sz="800" b="0" i="0" u="none" strike="noStrike" kern="1200" cap="none" spc="0" normalizeH="0" baseline="0" noProof="0" dirty="0">
                <a:ln>
                  <a:noFill/>
                </a:ln>
                <a:solidFill>
                  <a:srgbClr val="222223"/>
                </a:solidFill>
                <a:effectLst/>
                <a:uLnTx/>
                <a:uFillTx/>
                <a:ea typeface="+mn-ea"/>
                <a:cs typeface="+mn-cs"/>
              </a:rPr>
              <a:t>Good = ‘yes, definitely’ </a:t>
            </a:r>
            <a:r>
              <a:rPr lang="en-GB" i="0" dirty="0">
                <a:solidFill>
                  <a:schemeClr val="tx1"/>
                </a:solidFill>
              </a:rPr>
              <a:t>and</a:t>
            </a:r>
            <a:r>
              <a:rPr kumimoji="0" lang="en-GB" sz="800" b="0" i="0" u="none" strike="noStrike" kern="1200" cap="none" spc="0" normalizeH="0" baseline="0" noProof="0" dirty="0">
                <a:ln>
                  <a:noFill/>
                </a:ln>
                <a:solidFill>
                  <a:srgbClr val="222223"/>
                </a:solidFill>
                <a:effectLst/>
                <a:uLnTx/>
                <a:uFillTx/>
                <a:ea typeface="+mn-ea"/>
                <a:cs typeface="+mn-cs"/>
              </a:rPr>
              <a:t> ‘yes, to some extent’. </a:t>
            </a:r>
            <a:r>
              <a:rPr lang="en-GB" i="0" dirty="0"/>
              <a:t>Base: </a:t>
            </a:r>
            <a:r>
              <a:rPr lang="en-GB" dirty="0"/>
              <a:t>asked of patients who had an appointment since being registered with current GP practice, excluding those who said ‘I don’t know'</a:t>
            </a:r>
            <a:r>
              <a:rPr kumimoji="0" lang="en-GB" sz="800" b="0" i="0" u="none" strike="noStrike" kern="1200" cap="none" spc="0" normalizeH="0" baseline="0" noProof="0" dirty="0">
                <a:ln>
                  <a:noFill/>
                </a:ln>
                <a:solidFill>
                  <a:srgbClr val="222223"/>
                </a:solidFill>
                <a:effectLst/>
                <a:uLnTx/>
                <a:uFillTx/>
                <a:ea typeface="+mn-ea"/>
                <a:cs typeface="+mn-cs"/>
              </a:rPr>
              <a:t>: </a:t>
            </a:r>
            <a:r>
              <a:rPr lang="en-GB" i="0" dirty="0"/>
              <a:t>2025 (666,889)</a:t>
            </a:r>
            <a:r>
              <a:rPr kumimoji="0" lang="en-GB" sz="800" b="0" i="0" u="none" strike="noStrike" kern="1200" cap="none" spc="0" normalizeH="0" baseline="0" noProof="0" dirty="0">
                <a:ln>
                  <a:noFill/>
                </a:ln>
                <a:solidFill>
                  <a:srgbClr val="222223"/>
                </a:solidFill>
                <a:effectLst/>
                <a:uLnTx/>
                <a:uFillTx/>
                <a:ea typeface="+mn-ea"/>
                <a:cs typeface="+mn-cs"/>
              </a:rPr>
              <a:t>. Base ranges: IMD deprivation quintile (126,274 to 136,723, Disability (265,196), Number of long-term conditions (120</a:t>
            </a:r>
            <a:r>
              <a:rPr lang="en-GB" dirty="0">
                <a:solidFill>
                  <a:srgbClr val="222223"/>
                </a:solidFill>
              </a:rPr>
              <a:t>,577 </a:t>
            </a:r>
            <a:r>
              <a:rPr kumimoji="0" lang="en-GB" sz="800" b="0" i="0" u="none" strike="noStrike" kern="1200" cap="none" spc="0" normalizeH="0" baseline="0" noProof="0" dirty="0">
                <a:ln>
                  <a:noFill/>
                </a:ln>
                <a:solidFill>
                  <a:srgbClr val="222223"/>
                </a:solidFill>
                <a:effectLst/>
                <a:uLnTx/>
                <a:uFillTx/>
                <a:ea typeface="+mn-ea"/>
                <a:cs typeface="+mn-cs"/>
              </a:rPr>
              <a:t>to</a:t>
            </a:r>
            <a:r>
              <a:rPr lang="en-GB" dirty="0">
                <a:solidFill>
                  <a:srgbClr val="222223"/>
                </a:solidFill>
              </a:rPr>
              <a:t> 206,892</a:t>
            </a:r>
            <a:r>
              <a:rPr kumimoji="0" lang="en-GB" sz="800" i="0" u="none" strike="noStrike" kern="1200" cap="none" spc="0" normalizeH="0" baseline="0" noProof="0" dirty="0">
                <a:ln>
                  <a:noFill/>
                </a:ln>
                <a:solidFill>
                  <a:srgbClr val="222223"/>
                </a:solidFill>
                <a:effectLst/>
                <a:uLnTx/>
                <a:uFillTx/>
                <a:ea typeface="+mn-ea"/>
                <a:cs typeface="+mn-cs"/>
              </a:rPr>
              <a:t>).</a:t>
            </a:r>
          </a:p>
          <a:p>
            <a:r>
              <a:rPr lang="en-GB" dirty="0">
                <a:solidFill>
                  <a:srgbClr val="222223"/>
                </a:solidFill>
              </a:rPr>
              <a:t>To break down the survey results by patient demographics for all other questions, go to </a:t>
            </a:r>
            <a:r>
              <a:rPr lang="en-GB" dirty="0">
                <a:solidFill>
                  <a:srgbClr val="222223"/>
                </a:solidFill>
                <a:hlinkClick r:id="rId4"/>
              </a:rPr>
              <a:t>https://gp-patient.co.uk/analysistool</a:t>
            </a:r>
            <a:r>
              <a:rPr lang="en-GB" dirty="0">
                <a:solidFill>
                  <a:srgbClr val="222223"/>
                </a:solidFill>
              </a:rPr>
              <a:t>. </a:t>
            </a:r>
            <a:endParaRPr kumimoji="0" lang="en-GB" sz="800" b="0" i="0" u="none" strike="noStrike" kern="1200" cap="none" spc="0" normalizeH="0" baseline="0" noProof="0" dirty="0">
              <a:ln>
                <a:noFill/>
              </a:ln>
              <a:solidFill>
                <a:srgbClr val="222223"/>
              </a:solidFill>
              <a:effectLst/>
              <a:uLnTx/>
              <a:uFillTx/>
              <a:ea typeface="+mn-ea"/>
              <a:cs typeface="+mn-cs"/>
            </a:endParaRPr>
          </a:p>
        </p:txBody>
      </p:sp>
      <p:grpSp>
        <p:nvGrpSpPr>
          <p:cNvPr id="17" name="Group 16">
            <a:extLst>
              <a:ext uri="{FF2B5EF4-FFF2-40B4-BE49-F238E27FC236}">
                <a16:creationId xmlns:a16="http://schemas.microsoft.com/office/drawing/2014/main" id="{E906F2F0-73C4-A146-A34E-D4D210360B69}"/>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18" name="Freeform 110">
              <a:hlinkClick r:id="rId5" action="ppaction://hlinksldjump" tooltip="Main Menu..."/>
              <a:hlinkHover r:id="" action="ppaction://noaction" highlightClick="1"/>
              <a:extLst>
                <a:ext uri="{FF2B5EF4-FFF2-40B4-BE49-F238E27FC236}">
                  <a16:creationId xmlns:a16="http://schemas.microsoft.com/office/drawing/2014/main" id="{FC06C2FA-45EC-3602-EEC2-7E57B7BEB5F1}"/>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19" name="Rectangle 18">
              <a:extLst>
                <a:ext uri="{FF2B5EF4-FFF2-40B4-BE49-F238E27FC236}">
                  <a16:creationId xmlns:a16="http://schemas.microsoft.com/office/drawing/2014/main" id="{FEBFB121-354B-41E4-91CD-79DB8C743D5B}"/>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spTree>
    <p:extLst>
      <p:ext uri="{BB962C8B-B14F-4D97-AF65-F5344CB8AC3E}">
        <p14:creationId xmlns:p14="http://schemas.microsoft.com/office/powerpoint/2010/main" val="392572442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TextBox 64">
            <a:extLst>
              <a:ext uri="{FF2B5EF4-FFF2-40B4-BE49-F238E27FC236}">
                <a16:creationId xmlns:a16="http://schemas.microsoft.com/office/drawing/2014/main" id="{91A6029E-B6D9-AD11-7B14-56BC46627BD6}"/>
              </a:ext>
            </a:extLst>
          </p:cNvPr>
          <p:cNvSpPr txBox="1"/>
          <p:nvPr/>
        </p:nvSpPr>
        <p:spPr bwMode="white">
          <a:xfrm>
            <a:off x="517971" y="1085463"/>
            <a:ext cx="1017907" cy="2152769"/>
          </a:xfrm>
          <a:prstGeom prst="rect">
            <a:avLst/>
          </a:prstGeom>
          <a:noFill/>
        </p:spPr>
        <p:txBody>
          <a:bodyPr wrap="none" lIns="0" tIns="0" rIns="0" bIns="0" rtlCol="0">
            <a:spAutoFit/>
          </a:bodyPr>
          <a:lstStyle/>
          <a:p>
            <a:pPr>
              <a:lnSpc>
                <a:spcPct val="110000"/>
              </a:lnSpc>
              <a:spcBef>
                <a:spcPts val="2400"/>
              </a:spcBef>
              <a:buClr>
                <a:srgbClr val="5BC5F1"/>
              </a:buClr>
              <a:defRPr/>
            </a:pPr>
            <a:r>
              <a:rPr lang="en-GB" sz="13800" b="1">
                <a:solidFill>
                  <a:prstClr val="white"/>
                </a:solidFill>
              </a:rPr>
              <a:t>7</a:t>
            </a:r>
          </a:p>
        </p:txBody>
      </p:sp>
      <p:sp>
        <p:nvSpPr>
          <p:cNvPr id="3" name="Slide Number Placeholder 2">
            <a:extLst>
              <a:ext uri="{FF2B5EF4-FFF2-40B4-BE49-F238E27FC236}">
                <a16:creationId xmlns:a16="http://schemas.microsoft.com/office/drawing/2014/main" id="{C3D5B6DD-38A1-D570-B96B-4C65172107DD}"/>
              </a:ext>
              <a:ext uri="{C183D7F6-B498-43B3-948B-1728B52AA6E4}">
                <adec:decorative xmlns:adec="http://schemas.microsoft.com/office/drawing/2017/decorative" val="1"/>
              </a:ext>
            </a:extLst>
          </p:cNvPr>
          <p:cNvSpPr>
            <a:spLocks noGrp="1"/>
          </p:cNvSpPr>
          <p:nvPr>
            <p:ph type="sldNum" sz="quarter" idx="4"/>
          </p:nvPr>
        </p:nvSpPr>
        <p:spPr/>
        <p:txBody>
          <a:bodyPr/>
          <a:lstStyle/>
          <a:p>
            <a:fld id="{D61AABEC-672F-4B68-B914-690DA978312C}" type="slidenum">
              <a:rPr lang="en-GB" smtClean="0"/>
              <a:pPr/>
              <a:t>57</a:t>
            </a:fld>
            <a:endParaRPr lang="en-GB"/>
          </a:p>
        </p:txBody>
      </p:sp>
      <p:sp>
        <p:nvSpPr>
          <p:cNvPr id="64" name="Text Placeholder 2">
            <a:extLst>
              <a:ext uri="{FF2B5EF4-FFF2-40B4-BE49-F238E27FC236}">
                <a16:creationId xmlns:a16="http://schemas.microsoft.com/office/drawing/2014/main" id="{4E2EE3B8-EA4A-54EA-66B2-B7E438A076E7}"/>
              </a:ext>
            </a:extLst>
          </p:cNvPr>
          <p:cNvSpPr txBox="1">
            <a:spLocks noGrp="1"/>
          </p:cNvSpPr>
          <p:nvPr>
            <p:ph type="title" idx="4294967295"/>
          </p:nvPr>
        </p:nvSpPr>
        <p:spPr bwMode="gray">
          <a:xfrm>
            <a:off x="505272" y="3315017"/>
            <a:ext cx="4896544" cy="230425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marL="273050" indent="-273050" algn="l" defTabSz="914400" rtl="0" eaLnBrk="1" latinLnBrk="0" hangingPunct="1">
              <a:lnSpc>
                <a:spcPct val="110000"/>
              </a:lnSpc>
              <a:spcBef>
                <a:spcPts val="600"/>
              </a:spcBef>
              <a:spcAft>
                <a:spcPts val="600"/>
              </a:spcAft>
              <a:buClr>
                <a:schemeClr val="bg2"/>
              </a:buClr>
              <a:buFont typeface="Wingdings" panose="05000000000000000000" pitchFamily="2" charset="2"/>
              <a:buChar char="§"/>
              <a:defRPr sz="2800" kern="1200">
                <a:solidFill>
                  <a:schemeClr val="tx1"/>
                </a:solidFill>
                <a:latin typeface="+mn-lt"/>
                <a:ea typeface="+mn-ea"/>
                <a:cs typeface="+mn-cs"/>
              </a:defRPr>
            </a:lvl1pPr>
            <a:lvl2pPr marL="742950" indent="-285750" algn="l" defTabSz="914400" rtl="0" eaLnBrk="1" latinLnBrk="0" hangingPunct="1">
              <a:lnSpc>
                <a:spcPct val="110000"/>
              </a:lnSpc>
              <a:spcBef>
                <a:spcPts val="600"/>
              </a:spcBef>
              <a:spcAft>
                <a:spcPts val="600"/>
              </a:spcAft>
              <a:buClr>
                <a:schemeClr val="bg2"/>
              </a:buClr>
              <a:buFont typeface="Geomanist Light" pitchFamily="50"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600"/>
              </a:spcBef>
              <a:spcAft>
                <a:spcPts val="600"/>
              </a:spcAft>
              <a:buClr>
                <a:schemeClr val="bg2"/>
              </a:buClr>
              <a:buFont typeface="Geomanist Light" pitchFamily="50"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600"/>
              </a:spcBef>
              <a:spcAft>
                <a:spcPts val="600"/>
              </a:spcAft>
              <a:buClr>
                <a:schemeClr val="bg2"/>
              </a:buClr>
              <a:buFont typeface="Geomanist Light" pitchFamily="50"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600"/>
              </a:spcBef>
              <a:spcAft>
                <a:spcPts val="600"/>
              </a:spcAft>
              <a:buClr>
                <a:schemeClr val="bg2"/>
              </a:buClr>
              <a:buFont typeface="Geomanist Light" pitchFamily="50"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
                <a:srgbClr val="5BC5F1"/>
              </a:buClr>
              <a:buSzTx/>
              <a:buFont typeface="Wingdings" panose="05000000000000000000" pitchFamily="2" charset="2"/>
              <a:buNone/>
              <a:tabLst/>
              <a:defRPr/>
            </a:pPr>
            <a:r>
              <a:rPr kumimoji="0" lang="en-GB" sz="5800" b="1" i="0" u="none" strike="noStrike" kern="1200" cap="none" spc="0" normalizeH="0" baseline="0" noProof="0" dirty="0">
                <a:ln>
                  <a:noFill/>
                </a:ln>
                <a:solidFill>
                  <a:sysClr val="window" lastClr="FFFFFF"/>
                </a:solidFill>
                <a:effectLst/>
                <a:uLnTx/>
                <a:uFillTx/>
                <a:latin typeface="+mn-lt"/>
                <a:ea typeface="+mn-ea"/>
                <a:cs typeface="+mn-cs"/>
              </a:rPr>
              <a:t>Patient health</a:t>
            </a:r>
          </a:p>
        </p:txBody>
      </p:sp>
      <p:cxnSp>
        <p:nvCxnSpPr>
          <p:cNvPr id="68" name="Straight Connector 67">
            <a:extLst>
              <a:ext uri="{FF2B5EF4-FFF2-40B4-BE49-F238E27FC236}">
                <a16:creationId xmlns:a16="http://schemas.microsoft.com/office/drawing/2014/main" id="{EC4BC9A9-5B72-708E-4B42-7A79B8646452}"/>
              </a:ext>
              <a:ext uri="{C183D7F6-B498-43B3-948B-1728B52AA6E4}">
                <adec:decorative xmlns:adec="http://schemas.microsoft.com/office/drawing/2017/decorative" val="1"/>
              </a:ext>
            </a:extLst>
          </p:cNvPr>
          <p:cNvCxnSpPr>
            <a:cxnSpLocks/>
          </p:cNvCxnSpPr>
          <p:nvPr/>
        </p:nvCxnSpPr>
        <p:spPr bwMode="white">
          <a:xfrm>
            <a:off x="505272" y="3179289"/>
            <a:ext cx="7194392" cy="0"/>
          </a:xfrm>
          <a:prstGeom prst="line">
            <a:avLst/>
          </a:prstGeom>
          <a:noFill/>
          <a:ln w="12700" cap="flat" cmpd="sng" algn="ctr">
            <a:solidFill>
              <a:schemeClr val="bg1"/>
            </a:solidFill>
            <a:prstDash val="solid"/>
          </a:ln>
          <a:effectLst/>
        </p:spPr>
      </p:cxnSp>
      <p:sp>
        <p:nvSpPr>
          <p:cNvPr id="4" name="Rectangle 3">
            <a:hlinkClick r:id="" action="ppaction://noaction"/>
            <a:hlinkHover r:id="" action="ppaction://noaction" highlightClick="1"/>
            <a:extLst>
              <a:ext uri="{FF2B5EF4-FFF2-40B4-BE49-F238E27FC236}">
                <a16:creationId xmlns:a16="http://schemas.microsoft.com/office/drawing/2014/main" id="{D59340DF-D861-B03C-E3CB-A7EBBD9FE360}"/>
              </a:ext>
              <a:ext uri="{C183D7F6-B498-43B3-948B-1728B52AA6E4}">
                <adec:decorative xmlns:adec="http://schemas.microsoft.com/office/drawing/2017/decorative" val="1"/>
              </a:ext>
            </a:extLst>
          </p:cNvPr>
          <p:cNvSpPr/>
          <p:nvPr/>
        </p:nvSpPr>
        <p:spPr bwMode="ltGray">
          <a:xfrm>
            <a:off x="8721394" y="761029"/>
            <a:ext cx="417916" cy="294402"/>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lang="en-GB" sz="2000" kern="0">
                <a:solidFill>
                  <a:schemeClr val="bg1"/>
                </a:solidFill>
              </a:rPr>
              <a:t>1</a:t>
            </a:r>
            <a:endParaRPr kumimoji="0" lang="en-GB" sz="2000" b="0" i="0" u="none" strike="noStrike" kern="0" cap="none" spc="0" normalizeH="0" baseline="0" noProof="0">
              <a:ln>
                <a:noFill/>
              </a:ln>
              <a:solidFill>
                <a:schemeClr val="bg1"/>
              </a:solidFill>
              <a:effectLst/>
              <a:uLnTx/>
              <a:uFillTx/>
              <a:ea typeface="+mn-ea"/>
              <a:cs typeface="+mn-cs"/>
            </a:endParaRPr>
          </a:p>
        </p:txBody>
      </p:sp>
      <p:sp>
        <p:nvSpPr>
          <p:cNvPr id="5" name="Freeform 18">
            <a:hlinkClick r:id="rId2" action="ppaction://hlinksldjump"/>
            <a:hlinkHover r:id="" action="ppaction://noaction" highlightClick="1"/>
            <a:extLst>
              <a:ext uri="{FF2B5EF4-FFF2-40B4-BE49-F238E27FC236}">
                <a16:creationId xmlns:a16="http://schemas.microsoft.com/office/drawing/2014/main" id="{B64087EE-B2AD-0E96-11F8-9E460CBFEE6E}"/>
              </a:ext>
              <a:ext uri="{C183D7F6-B498-43B3-948B-1728B52AA6E4}">
                <adec:decorative xmlns:adec="http://schemas.microsoft.com/office/drawing/2017/decorative" val="1"/>
              </a:ext>
            </a:extLst>
          </p:cNvPr>
          <p:cNvSpPr/>
          <p:nvPr/>
        </p:nvSpPr>
        <p:spPr bwMode="gray">
          <a:xfrm>
            <a:off x="11336122" y="5895487"/>
            <a:ext cx="274648" cy="297711"/>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ysClr val="window" lastClr="FFFFFF"/>
          </a:solidFill>
          <a:ln w="254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endParaRPr kumimoji="0" lang="en-GB" sz="2000" b="0" i="0" u="none" strike="noStrike" kern="0" cap="none" spc="0" normalizeH="0" baseline="0" noProof="0">
              <a:ln>
                <a:noFill/>
              </a:ln>
              <a:solidFill>
                <a:srgbClr val="005C9A"/>
              </a:solidFill>
              <a:effectLst/>
              <a:uLnTx/>
              <a:uFillTx/>
              <a:latin typeface="Segoe UI"/>
              <a:ea typeface="+mn-ea"/>
              <a:cs typeface="+mn-cs"/>
            </a:endParaRPr>
          </a:p>
        </p:txBody>
      </p:sp>
      <p:sp>
        <p:nvSpPr>
          <p:cNvPr id="6" name="Rectangle 5">
            <a:extLst>
              <a:ext uri="{FF2B5EF4-FFF2-40B4-BE49-F238E27FC236}">
                <a16:creationId xmlns:a16="http://schemas.microsoft.com/office/drawing/2014/main" id="{2DD5DD64-3F9B-B054-01E8-77637A97C665}"/>
              </a:ext>
              <a:ext uri="{C183D7F6-B498-43B3-948B-1728B52AA6E4}">
                <adec:decorative xmlns:adec="http://schemas.microsoft.com/office/drawing/2017/decorative" val="1"/>
              </a:ext>
            </a:extLst>
          </p:cNvPr>
          <p:cNvSpPr/>
          <p:nvPr/>
        </p:nvSpPr>
        <p:spPr>
          <a:xfrm>
            <a:off x="10030436" y="5912462"/>
            <a:ext cx="1082348" cy="307777"/>
          </a:xfrm>
          <a:prstGeom prst="rect">
            <a:avLst/>
          </a:prstGeom>
        </p:spPr>
        <p:txBody>
          <a:bodyPr wrap="none">
            <a:spAutoFit/>
          </a:bodyPr>
          <a:lstStyle/>
          <a:p>
            <a:pPr algn="r">
              <a:defRPr/>
            </a:pPr>
            <a:r>
              <a:rPr lang="en-GB" sz="1400">
                <a:solidFill>
                  <a:prstClr val="white"/>
                </a:solidFill>
                <a:latin typeface="Segoe UI"/>
              </a:rPr>
              <a:t>Main menu</a:t>
            </a:r>
          </a:p>
        </p:txBody>
      </p:sp>
      <p:sp>
        <p:nvSpPr>
          <p:cNvPr id="7" name="Isosceles Triangle 6">
            <a:extLst>
              <a:ext uri="{FF2B5EF4-FFF2-40B4-BE49-F238E27FC236}">
                <a16:creationId xmlns:a16="http://schemas.microsoft.com/office/drawing/2014/main" id="{23324A0E-76BC-1A19-80C8-172AEFC92207}"/>
              </a:ext>
              <a:ext uri="{C183D7F6-B498-43B3-948B-1728B52AA6E4}">
                <adec:decorative xmlns:adec="http://schemas.microsoft.com/office/drawing/2017/decorative" val="1"/>
              </a:ext>
            </a:extLst>
          </p:cNvPr>
          <p:cNvSpPr/>
          <p:nvPr/>
        </p:nvSpPr>
        <p:spPr bwMode="gray">
          <a:xfrm rot="5400000">
            <a:off x="11109968" y="6028323"/>
            <a:ext cx="153027" cy="96594"/>
          </a:xfrm>
          <a:prstGeom prst="triangle">
            <a:avLst/>
          </a:prstGeom>
          <a:solidFill>
            <a:srgbClr val="99C7EB"/>
          </a:solidFill>
          <a:ln w="254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endParaRPr kumimoji="0" lang="en-GB" sz="2000" b="0" i="0" u="none" strike="noStrike" kern="0" cap="none" spc="0" normalizeH="0" baseline="0" noProof="0">
              <a:ln>
                <a:noFill/>
              </a:ln>
              <a:solidFill>
                <a:prstClr val="white"/>
              </a:solidFill>
              <a:effectLst/>
              <a:uLnTx/>
              <a:uFillTx/>
              <a:latin typeface="Segoe UI"/>
              <a:ea typeface="+mn-ea"/>
              <a:cs typeface="+mn-cs"/>
            </a:endParaRPr>
          </a:p>
        </p:txBody>
      </p:sp>
      <p:grpSp>
        <p:nvGrpSpPr>
          <p:cNvPr id="10" name="Group 9">
            <a:extLst>
              <a:ext uri="{FF2B5EF4-FFF2-40B4-BE49-F238E27FC236}">
                <a16:creationId xmlns:a16="http://schemas.microsoft.com/office/drawing/2014/main" id="{1C46B8B7-95FC-E5D5-0141-D9F0E846422D}"/>
              </a:ext>
              <a:ext uri="{C183D7F6-B498-43B3-948B-1728B52AA6E4}">
                <adec:decorative xmlns:adec="http://schemas.microsoft.com/office/drawing/2017/decorative" val="1"/>
              </a:ext>
            </a:extLst>
          </p:cNvPr>
          <p:cNvGrpSpPr/>
          <p:nvPr/>
        </p:nvGrpSpPr>
        <p:grpSpPr>
          <a:xfrm>
            <a:off x="8613681" y="1135798"/>
            <a:ext cx="2499103" cy="3391981"/>
            <a:chOff x="7620887" y="1385798"/>
            <a:chExt cx="2499103" cy="3391981"/>
          </a:xfrm>
        </p:grpSpPr>
        <p:cxnSp>
          <p:nvCxnSpPr>
            <p:cNvPr id="12" name="Straight Connector 11">
              <a:extLst>
                <a:ext uri="{FF2B5EF4-FFF2-40B4-BE49-F238E27FC236}">
                  <a16:creationId xmlns:a16="http://schemas.microsoft.com/office/drawing/2014/main" id="{93F7ED2C-E439-E297-29D0-F0D3BEBDF936}"/>
                </a:ext>
              </a:extLst>
            </p:cNvPr>
            <p:cNvCxnSpPr/>
            <p:nvPr/>
          </p:nvCxnSpPr>
          <p:spPr>
            <a:xfrm>
              <a:off x="7650956" y="1385798"/>
              <a:ext cx="2448272" cy="0"/>
            </a:xfrm>
            <a:prstGeom prst="line">
              <a:avLst/>
            </a:prstGeom>
            <a:noFill/>
            <a:ln w="6350" cap="flat" cmpd="sng" algn="ctr">
              <a:solidFill>
                <a:srgbClr val="297DB1"/>
              </a:solidFill>
              <a:prstDash val="sysDot"/>
            </a:ln>
            <a:effectLst/>
          </p:spPr>
        </p:cxnSp>
        <p:cxnSp>
          <p:nvCxnSpPr>
            <p:cNvPr id="13" name="Straight Connector 12">
              <a:extLst>
                <a:ext uri="{FF2B5EF4-FFF2-40B4-BE49-F238E27FC236}">
                  <a16:creationId xmlns:a16="http://schemas.microsoft.com/office/drawing/2014/main" id="{E494E1B4-8046-2ACF-D7E9-571AADEFF328}"/>
                </a:ext>
              </a:extLst>
            </p:cNvPr>
            <p:cNvCxnSpPr/>
            <p:nvPr/>
          </p:nvCxnSpPr>
          <p:spPr>
            <a:xfrm>
              <a:off x="7650956" y="1789906"/>
              <a:ext cx="2448272" cy="0"/>
            </a:xfrm>
            <a:prstGeom prst="line">
              <a:avLst/>
            </a:prstGeom>
            <a:noFill/>
            <a:ln w="6350" cap="flat" cmpd="sng" algn="ctr">
              <a:solidFill>
                <a:srgbClr val="297DB1"/>
              </a:solidFill>
              <a:prstDash val="sysDot"/>
            </a:ln>
            <a:effectLst/>
          </p:spPr>
        </p:cxnSp>
        <p:cxnSp>
          <p:nvCxnSpPr>
            <p:cNvPr id="28" name="Straight Connector 27">
              <a:extLst>
                <a:ext uri="{FF2B5EF4-FFF2-40B4-BE49-F238E27FC236}">
                  <a16:creationId xmlns:a16="http://schemas.microsoft.com/office/drawing/2014/main" id="{59B6984E-57B6-F8D1-1A25-EA7A1E083EB0}"/>
                </a:ext>
              </a:extLst>
            </p:cNvPr>
            <p:cNvCxnSpPr/>
            <p:nvPr/>
          </p:nvCxnSpPr>
          <p:spPr>
            <a:xfrm>
              <a:off x="7650956" y="2314400"/>
              <a:ext cx="2448272" cy="0"/>
            </a:xfrm>
            <a:prstGeom prst="line">
              <a:avLst/>
            </a:prstGeom>
            <a:noFill/>
            <a:ln w="6350" cap="flat" cmpd="sng" algn="ctr">
              <a:solidFill>
                <a:srgbClr val="297DB1"/>
              </a:solidFill>
              <a:prstDash val="sysDot"/>
            </a:ln>
            <a:effectLst/>
          </p:spPr>
        </p:cxnSp>
        <p:cxnSp>
          <p:nvCxnSpPr>
            <p:cNvPr id="29" name="Straight Connector 28">
              <a:extLst>
                <a:ext uri="{FF2B5EF4-FFF2-40B4-BE49-F238E27FC236}">
                  <a16:creationId xmlns:a16="http://schemas.microsoft.com/office/drawing/2014/main" id="{401C1DB9-5151-4E9C-D2E7-9102F4898AC6}"/>
                </a:ext>
              </a:extLst>
            </p:cNvPr>
            <p:cNvCxnSpPr/>
            <p:nvPr/>
          </p:nvCxnSpPr>
          <p:spPr>
            <a:xfrm>
              <a:off x="7671718" y="2820266"/>
              <a:ext cx="2448272" cy="0"/>
            </a:xfrm>
            <a:prstGeom prst="line">
              <a:avLst/>
            </a:prstGeom>
            <a:noFill/>
            <a:ln w="6350" cap="flat" cmpd="sng" algn="ctr">
              <a:solidFill>
                <a:srgbClr val="297DB1"/>
              </a:solidFill>
              <a:prstDash val="sysDot"/>
            </a:ln>
            <a:effectLst/>
          </p:spPr>
        </p:cxnSp>
        <p:cxnSp>
          <p:nvCxnSpPr>
            <p:cNvPr id="30" name="Straight Connector 29">
              <a:extLst>
                <a:ext uri="{FF2B5EF4-FFF2-40B4-BE49-F238E27FC236}">
                  <a16:creationId xmlns:a16="http://schemas.microsoft.com/office/drawing/2014/main" id="{EADF0C17-7A14-63D6-7CA1-9DBC02798E58}"/>
                </a:ext>
              </a:extLst>
            </p:cNvPr>
            <p:cNvCxnSpPr/>
            <p:nvPr/>
          </p:nvCxnSpPr>
          <p:spPr>
            <a:xfrm>
              <a:off x="7650956" y="3243002"/>
              <a:ext cx="2448272" cy="0"/>
            </a:xfrm>
            <a:prstGeom prst="line">
              <a:avLst/>
            </a:prstGeom>
            <a:noFill/>
            <a:ln w="6350" cap="flat" cmpd="sng" algn="ctr">
              <a:solidFill>
                <a:srgbClr val="297DB1"/>
              </a:solidFill>
              <a:prstDash val="sysDot"/>
            </a:ln>
            <a:effectLst/>
          </p:spPr>
        </p:cxnSp>
        <p:cxnSp>
          <p:nvCxnSpPr>
            <p:cNvPr id="39" name="Straight Connector 38">
              <a:extLst>
                <a:ext uri="{FF2B5EF4-FFF2-40B4-BE49-F238E27FC236}">
                  <a16:creationId xmlns:a16="http://schemas.microsoft.com/office/drawing/2014/main" id="{605C3FE1-3610-6C89-F1F9-A4D747EC7668}"/>
                </a:ext>
              </a:extLst>
            </p:cNvPr>
            <p:cNvCxnSpPr/>
            <p:nvPr/>
          </p:nvCxnSpPr>
          <p:spPr>
            <a:xfrm>
              <a:off x="7620887" y="3797358"/>
              <a:ext cx="2448272" cy="0"/>
            </a:xfrm>
            <a:prstGeom prst="line">
              <a:avLst/>
            </a:prstGeom>
            <a:noFill/>
            <a:ln w="6350" cap="flat" cmpd="sng" algn="ctr">
              <a:solidFill>
                <a:srgbClr val="297DB1"/>
              </a:solidFill>
              <a:prstDash val="sysDot"/>
            </a:ln>
            <a:effectLst/>
          </p:spPr>
        </p:cxnSp>
        <p:cxnSp>
          <p:nvCxnSpPr>
            <p:cNvPr id="40" name="Straight Connector 39">
              <a:extLst>
                <a:ext uri="{FF2B5EF4-FFF2-40B4-BE49-F238E27FC236}">
                  <a16:creationId xmlns:a16="http://schemas.microsoft.com/office/drawing/2014/main" id="{F83A3EAA-566E-C106-680B-7A4CC0D7DF88}"/>
                </a:ext>
              </a:extLst>
            </p:cNvPr>
            <p:cNvCxnSpPr/>
            <p:nvPr/>
          </p:nvCxnSpPr>
          <p:spPr>
            <a:xfrm>
              <a:off x="7620887" y="4246650"/>
              <a:ext cx="2448272" cy="0"/>
            </a:xfrm>
            <a:prstGeom prst="line">
              <a:avLst/>
            </a:prstGeom>
            <a:noFill/>
            <a:ln w="6350" cap="flat" cmpd="sng" algn="ctr">
              <a:solidFill>
                <a:srgbClr val="297DB1"/>
              </a:solidFill>
              <a:prstDash val="sysDot"/>
            </a:ln>
            <a:effectLst/>
          </p:spPr>
        </p:cxnSp>
        <p:cxnSp>
          <p:nvCxnSpPr>
            <p:cNvPr id="41" name="Straight Connector 40">
              <a:extLst>
                <a:ext uri="{FF2B5EF4-FFF2-40B4-BE49-F238E27FC236}">
                  <a16:creationId xmlns:a16="http://schemas.microsoft.com/office/drawing/2014/main" id="{C94CB470-DB6C-D542-45EA-55C4F7DB1116}"/>
                </a:ext>
              </a:extLst>
            </p:cNvPr>
            <p:cNvCxnSpPr/>
            <p:nvPr/>
          </p:nvCxnSpPr>
          <p:spPr>
            <a:xfrm>
              <a:off x="7636220" y="4777779"/>
              <a:ext cx="2448272" cy="0"/>
            </a:xfrm>
            <a:prstGeom prst="line">
              <a:avLst/>
            </a:prstGeom>
            <a:noFill/>
            <a:ln w="6350" cap="flat" cmpd="sng" algn="ctr">
              <a:solidFill>
                <a:srgbClr val="297DB1"/>
              </a:solidFill>
              <a:prstDash val="sysDot"/>
            </a:ln>
            <a:effectLst/>
          </p:spPr>
        </p:cxnSp>
      </p:grpSp>
      <p:sp>
        <p:nvSpPr>
          <p:cNvPr id="42" name="Rectangle 41">
            <a:hlinkClick r:id="" action="ppaction://noaction"/>
            <a:hlinkHover r:id="" action="ppaction://noaction" highlightClick="1"/>
            <a:extLst>
              <a:ext uri="{FF2B5EF4-FFF2-40B4-BE49-F238E27FC236}">
                <a16:creationId xmlns:a16="http://schemas.microsoft.com/office/drawing/2014/main" id="{6BEC82EC-FA0D-07ED-5C83-F69E42938F5A}"/>
              </a:ext>
              <a:ext uri="{C183D7F6-B498-43B3-948B-1728B52AA6E4}">
                <adec:decorative xmlns:adec="http://schemas.microsoft.com/office/drawing/2017/decorative" val="1"/>
              </a:ext>
            </a:extLst>
          </p:cNvPr>
          <p:cNvSpPr/>
          <p:nvPr/>
        </p:nvSpPr>
        <p:spPr bwMode="ltGray">
          <a:xfrm>
            <a:off x="8731782" y="1193799"/>
            <a:ext cx="417916" cy="296187"/>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2</a:t>
            </a:r>
          </a:p>
        </p:txBody>
      </p:sp>
      <p:sp>
        <p:nvSpPr>
          <p:cNvPr id="43" name="Rectangle 42">
            <a:hlinkClick r:id="" action="ppaction://noaction"/>
            <a:hlinkHover r:id="" action="ppaction://noaction" highlightClick="1"/>
            <a:extLst>
              <a:ext uri="{FF2B5EF4-FFF2-40B4-BE49-F238E27FC236}">
                <a16:creationId xmlns:a16="http://schemas.microsoft.com/office/drawing/2014/main" id="{D90D5684-4995-9EB2-41AC-0601B2AE888D}"/>
              </a:ext>
              <a:ext uri="{C183D7F6-B498-43B3-948B-1728B52AA6E4}">
                <adec:decorative xmlns:adec="http://schemas.microsoft.com/office/drawing/2017/decorative" val="1"/>
              </a:ext>
            </a:extLst>
          </p:cNvPr>
          <p:cNvSpPr/>
          <p:nvPr/>
        </p:nvSpPr>
        <p:spPr bwMode="ltGray">
          <a:xfrm>
            <a:off x="8721394" y="1648067"/>
            <a:ext cx="417916" cy="302523"/>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3</a:t>
            </a:r>
          </a:p>
        </p:txBody>
      </p:sp>
      <p:sp>
        <p:nvSpPr>
          <p:cNvPr id="44" name="Rectangle 43">
            <a:hlinkClick r:id="" action="ppaction://noaction"/>
            <a:hlinkHover r:id="" action="ppaction://noaction" highlightClick="1"/>
            <a:extLst>
              <a:ext uri="{FF2B5EF4-FFF2-40B4-BE49-F238E27FC236}">
                <a16:creationId xmlns:a16="http://schemas.microsoft.com/office/drawing/2014/main" id="{6D285D10-5425-A353-AAEE-7564136BF798}"/>
              </a:ext>
              <a:ext uri="{C183D7F6-B498-43B3-948B-1728B52AA6E4}">
                <adec:decorative xmlns:adec="http://schemas.microsoft.com/office/drawing/2017/decorative" val="1"/>
              </a:ext>
            </a:extLst>
          </p:cNvPr>
          <p:cNvSpPr/>
          <p:nvPr/>
        </p:nvSpPr>
        <p:spPr bwMode="ltGray">
          <a:xfrm>
            <a:off x="8718517" y="2169757"/>
            <a:ext cx="417916" cy="314774"/>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4</a:t>
            </a:r>
          </a:p>
        </p:txBody>
      </p:sp>
      <p:sp>
        <p:nvSpPr>
          <p:cNvPr id="45" name="Rectangle 44">
            <a:hlinkClick r:id="" action="ppaction://noaction"/>
            <a:hlinkHover r:id="" action="ppaction://noaction" highlightClick="1"/>
            <a:extLst>
              <a:ext uri="{FF2B5EF4-FFF2-40B4-BE49-F238E27FC236}">
                <a16:creationId xmlns:a16="http://schemas.microsoft.com/office/drawing/2014/main" id="{641C709E-9BD0-8639-74F0-9179EF282BCB}"/>
              </a:ext>
              <a:ext uri="{C183D7F6-B498-43B3-948B-1728B52AA6E4}">
                <adec:decorative xmlns:adec="http://schemas.microsoft.com/office/drawing/2017/decorative" val="1"/>
              </a:ext>
            </a:extLst>
          </p:cNvPr>
          <p:cNvSpPr/>
          <p:nvPr/>
        </p:nvSpPr>
        <p:spPr bwMode="ltGray">
          <a:xfrm>
            <a:off x="8720322" y="2630000"/>
            <a:ext cx="417916" cy="319419"/>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5</a:t>
            </a:r>
          </a:p>
        </p:txBody>
      </p:sp>
      <p:sp>
        <p:nvSpPr>
          <p:cNvPr id="46" name="Rectangle 45">
            <a:hlinkClick r:id="" action="ppaction://noaction"/>
            <a:hlinkHover r:id="" action="ppaction://noaction" highlightClick="1"/>
            <a:extLst>
              <a:ext uri="{FF2B5EF4-FFF2-40B4-BE49-F238E27FC236}">
                <a16:creationId xmlns:a16="http://schemas.microsoft.com/office/drawing/2014/main" id="{8791C131-4032-BF36-F652-C2EC773CB286}"/>
              </a:ext>
              <a:ext uri="{C183D7F6-B498-43B3-948B-1728B52AA6E4}">
                <adec:decorative xmlns:adec="http://schemas.microsoft.com/office/drawing/2017/decorative" val="1"/>
              </a:ext>
            </a:extLst>
          </p:cNvPr>
          <p:cNvSpPr/>
          <p:nvPr/>
        </p:nvSpPr>
        <p:spPr bwMode="ltGray">
          <a:xfrm>
            <a:off x="8717210" y="3121917"/>
            <a:ext cx="417916" cy="318947"/>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6</a:t>
            </a:r>
          </a:p>
        </p:txBody>
      </p:sp>
      <p:sp>
        <p:nvSpPr>
          <p:cNvPr id="47" name="Rectangle 46">
            <a:hlinkClick r:id="" action="ppaction://noaction"/>
            <a:hlinkHover r:id="" action="ppaction://noaction" highlightClick="1"/>
            <a:extLst>
              <a:ext uri="{FF2B5EF4-FFF2-40B4-BE49-F238E27FC236}">
                <a16:creationId xmlns:a16="http://schemas.microsoft.com/office/drawing/2014/main" id="{C7C7DDB4-1359-D3C0-7C1B-8881F9204F30}"/>
              </a:ext>
              <a:ext uri="{C183D7F6-B498-43B3-948B-1728B52AA6E4}">
                <adec:decorative xmlns:adec="http://schemas.microsoft.com/office/drawing/2017/decorative" val="1"/>
              </a:ext>
            </a:extLst>
          </p:cNvPr>
          <p:cNvSpPr/>
          <p:nvPr/>
        </p:nvSpPr>
        <p:spPr bwMode="ltGray">
          <a:xfrm>
            <a:off x="8715903" y="5523573"/>
            <a:ext cx="417916" cy="313354"/>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lang="en-GB" sz="2000" kern="0">
                <a:solidFill>
                  <a:schemeClr val="bg1"/>
                </a:solidFill>
              </a:rPr>
              <a:t>11</a:t>
            </a:r>
            <a:endParaRPr kumimoji="0" lang="en-GB" sz="2000" b="0" i="0" u="none" strike="noStrike" kern="0" cap="none" spc="0" normalizeH="0" baseline="0" noProof="0">
              <a:ln>
                <a:noFill/>
              </a:ln>
              <a:solidFill>
                <a:schemeClr val="bg1"/>
              </a:solidFill>
              <a:effectLst/>
              <a:uLnTx/>
              <a:uFillTx/>
              <a:ea typeface="+mn-ea"/>
              <a:cs typeface="+mn-cs"/>
            </a:endParaRPr>
          </a:p>
        </p:txBody>
      </p:sp>
      <p:sp>
        <p:nvSpPr>
          <p:cNvPr id="48" name="Rectangle 47">
            <a:hlinkClick r:id="" action="ppaction://noaction"/>
            <a:hlinkHover r:id="" action="ppaction://noaction" highlightClick="1"/>
            <a:extLst>
              <a:ext uri="{FF2B5EF4-FFF2-40B4-BE49-F238E27FC236}">
                <a16:creationId xmlns:a16="http://schemas.microsoft.com/office/drawing/2014/main" id="{8A6826CE-C25E-65AB-A0E4-B1D9B581CED7}"/>
              </a:ext>
              <a:ext uri="{C183D7F6-B498-43B3-948B-1728B52AA6E4}">
                <adec:decorative xmlns:adec="http://schemas.microsoft.com/office/drawing/2017/decorative" val="1"/>
              </a:ext>
            </a:extLst>
          </p:cNvPr>
          <p:cNvSpPr/>
          <p:nvPr/>
        </p:nvSpPr>
        <p:spPr bwMode="ltGray">
          <a:xfrm>
            <a:off x="8717210" y="4086299"/>
            <a:ext cx="417916" cy="313349"/>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8</a:t>
            </a:r>
          </a:p>
        </p:txBody>
      </p:sp>
      <p:graphicFrame>
        <p:nvGraphicFramePr>
          <p:cNvPr id="49" name="Table 48">
            <a:extLst>
              <a:ext uri="{FF2B5EF4-FFF2-40B4-BE49-F238E27FC236}">
                <a16:creationId xmlns:a16="http://schemas.microsoft.com/office/drawing/2014/main" id="{4B287029-DF35-C6CB-51C2-A9196ECA917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39279016"/>
              </p:ext>
            </p:extLst>
          </p:nvPr>
        </p:nvGraphicFramePr>
        <p:xfrm>
          <a:off x="9247022" y="709872"/>
          <a:ext cx="2179715" cy="5197391"/>
        </p:xfrm>
        <a:graphic>
          <a:graphicData uri="http://schemas.openxmlformats.org/drawingml/2006/table">
            <a:tbl>
              <a:tblPr firstRow="1" bandRow="1"/>
              <a:tblGrid>
                <a:gridCol w="2179715">
                  <a:extLst>
                    <a:ext uri="{9D8B030D-6E8A-4147-A177-3AD203B41FA5}">
                      <a16:colId xmlns:a16="http://schemas.microsoft.com/office/drawing/2014/main" val="24541704"/>
                    </a:ext>
                  </a:extLst>
                </a:gridCol>
              </a:tblGrid>
              <a:tr h="446393">
                <a:tc>
                  <a:txBody>
                    <a:bodyPr/>
                    <a:lstStyle>
                      <a:lvl1pPr marL="0" algn="l" defTabSz="914400" rtl="0" eaLnBrk="1" latinLnBrk="0" hangingPunct="1">
                        <a:defRPr sz="1800" b="1" kern="1200">
                          <a:solidFill>
                            <a:schemeClr val="lt1"/>
                          </a:solidFill>
                          <a:latin typeface="Segoe UI"/>
                        </a:defRPr>
                      </a:lvl1pPr>
                      <a:lvl2pPr marL="457200" algn="l" defTabSz="914400" rtl="0" eaLnBrk="1" latinLnBrk="0" hangingPunct="1">
                        <a:defRPr sz="1800" b="1" kern="1200">
                          <a:solidFill>
                            <a:schemeClr val="lt1"/>
                          </a:solidFill>
                          <a:latin typeface="Segoe UI"/>
                        </a:defRPr>
                      </a:lvl2pPr>
                      <a:lvl3pPr marL="914400" algn="l" defTabSz="914400" rtl="0" eaLnBrk="1" latinLnBrk="0" hangingPunct="1">
                        <a:defRPr sz="1800" b="1" kern="1200">
                          <a:solidFill>
                            <a:schemeClr val="lt1"/>
                          </a:solidFill>
                          <a:latin typeface="Segoe UI"/>
                        </a:defRPr>
                      </a:lvl3pPr>
                      <a:lvl4pPr marL="1371600" algn="l" defTabSz="914400" rtl="0" eaLnBrk="1" latinLnBrk="0" hangingPunct="1">
                        <a:defRPr sz="1800" b="1" kern="1200">
                          <a:solidFill>
                            <a:schemeClr val="lt1"/>
                          </a:solidFill>
                          <a:latin typeface="Segoe UI"/>
                        </a:defRPr>
                      </a:lvl4pPr>
                      <a:lvl5pPr marL="1828800" algn="l" defTabSz="914400" rtl="0" eaLnBrk="1" latinLnBrk="0" hangingPunct="1">
                        <a:defRPr sz="1800" b="1" kern="1200">
                          <a:solidFill>
                            <a:schemeClr val="lt1"/>
                          </a:solidFill>
                          <a:latin typeface="Segoe UI"/>
                        </a:defRPr>
                      </a:lvl5pPr>
                      <a:lvl6pPr marL="2286000" algn="l" defTabSz="914400" rtl="0" eaLnBrk="1" latinLnBrk="0" hangingPunct="1">
                        <a:defRPr sz="1800" b="1" kern="1200">
                          <a:solidFill>
                            <a:schemeClr val="lt1"/>
                          </a:solidFill>
                          <a:latin typeface="Segoe UI"/>
                        </a:defRPr>
                      </a:lvl6pPr>
                      <a:lvl7pPr marL="2743200" algn="l" defTabSz="914400" rtl="0" eaLnBrk="1" latinLnBrk="0" hangingPunct="1">
                        <a:defRPr sz="1800" b="1" kern="1200">
                          <a:solidFill>
                            <a:schemeClr val="lt1"/>
                          </a:solidFill>
                          <a:latin typeface="Segoe UI"/>
                        </a:defRPr>
                      </a:lvl7pPr>
                      <a:lvl8pPr marL="3200400" algn="l" defTabSz="914400" rtl="0" eaLnBrk="1" latinLnBrk="0" hangingPunct="1">
                        <a:defRPr sz="1800" b="1" kern="1200">
                          <a:solidFill>
                            <a:schemeClr val="lt1"/>
                          </a:solidFill>
                          <a:latin typeface="Segoe UI"/>
                        </a:defRPr>
                      </a:lvl8pPr>
                      <a:lvl9pPr marL="3657600" algn="l" defTabSz="914400" rtl="0" eaLnBrk="1" latinLnBrk="0" hangingPunct="1">
                        <a:defRPr sz="1800" b="1" kern="1200">
                          <a:solidFill>
                            <a:schemeClr val="lt1"/>
                          </a:solidFill>
                          <a:latin typeface="Segoe UI"/>
                        </a:defRPr>
                      </a:lvl9pPr>
                    </a:lstStyle>
                    <a:p>
                      <a:pPr algn="l"/>
                      <a:r>
                        <a:rPr lang="en-GB" sz="1400" b="0">
                          <a:solidFill>
                            <a:schemeClr val="bg1"/>
                          </a:solidFill>
                          <a:latin typeface="+mn-lt"/>
                        </a:rPr>
                        <a:t>About</a:t>
                      </a:r>
                      <a:r>
                        <a:rPr lang="en-GB" sz="1400" b="0" baseline="0">
                          <a:solidFill>
                            <a:schemeClr val="bg1"/>
                          </a:solidFill>
                          <a:latin typeface="+mn-lt"/>
                        </a:rPr>
                        <a:t> the survey</a:t>
                      </a:r>
                      <a:endParaRPr lang="en-GB" sz="1400" b="0">
                        <a:solidFill>
                          <a:schemeClr val="bg1"/>
                        </a:solidFill>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8835298"/>
                  </a:ext>
                </a:extLst>
              </a:tr>
              <a:tr h="446393">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algn="l"/>
                      <a:r>
                        <a:rPr lang="en-GB" sz="1400" b="0">
                          <a:solidFill>
                            <a:schemeClr val="bg1"/>
                          </a:solidFill>
                          <a:latin typeface="+mn-lt"/>
                        </a:rPr>
                        <a:t>Headline findings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2386766"/>
                  </a:ext>
                </a:extLst>
              </a:tr>
              <a:tr h="496076">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Overall experience of GP practice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48291756"/>
                  </a:ext>
                </a:extLst>
              </a:tr>
              <a:tr h="496076">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Local GP practice services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82604302"/>
                  </a:ext>
                </a:extLst>
              </a:tr>
              <a:tr h="446393">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Last contact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48611520"/>
                  </a:ext>
                </a:extLst>
              </a:tr>
              <a:tr h="496076">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Patient’s last appointment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04165488"/>
                  </a:ext>
                </a:extLst>
              </a:tr>
              <a:tr h="446393">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1">
                          <a:solidFill>
                            <a:schemeClr val="bg1"/>
                          </a:solidFill>
                          <a:latin typeface="+mn-lt"/>
                        </a:rPr>
                        <a:t>Patient health</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1438189"/>
                  </a:ext>
                </a:extLst>
              </a:tr>
              <a:tr h="496076">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When the GP practice is closed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91412992"/>
                  </a:ext>
                </a:extLst>
              </a:tr>
              <a:tr h="446393">
                <a:tc>
                  <a:txBody>
                    <a:bodyPr/>
                    <a:lstStyle/>
                    <a:p>
                      <a:pPr marL="0" indent="0" algn="l">
                        <a:buFont typeface="Arial" panose="020B0604020202020204" pitchFamily="34" charset="0"/>
                        <a:buNone/>
                      </a:pPr>
                      <a:r>
                        <a:rPr lang="en-GB" sz="1400" b="0">
                          <a:solidFill>
                            <a:schemeClr val="bg1"/>
                          </a:solidFill>
                          <a:latin typeface="+mn-lt"/>
                        </a:rPr>
                        <a:t>Pharmacy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60071128"/>
                  </a:ext>
                </a:extLst>
              </a:tr>
              <a:tr h="446393">
                <a:tc>
                  <a:txBody>
                    <a:bodyPr/>
                    <a:lstStyle/>
                    <a:p>
                      <a:pPr marL="0" indent="0" algn="l">
                        <a:buFont typeface="Arial" panose="020B0604020202020204" pitchFamily="34" charset="0"/>
                        <a:buNone/>
                      </a:pPr>
                      <a:r>
                        <a:rPr lang="en-GB" sz="1400" b="0">
                          <a:solidFill>
                            <a:schemeClr val="bg1"/>
                          </a:solidFill>
                          <a:latin typeface="+mn-lt"/>
                        </a:rPr>
                        <a:t>Dentistry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36920332"/>
                  </a:ext>
                </a:extLst>
              </a:tr>
              <a:tr h="446393">
                <a:tc>
                  <a:txBody>
                    <a:bodyPr/>
                    <a:lstStyle/>
                    <a:p>
                      <a:pPr marL="0" indent="0" algn="l">
                        <a:buFont typeface="Arial" panose="020B0604020202020204" pitchFamily="34" charset="0"/>
                        <a:buNone/>
                      </a:pPr>
                      <a:r>
                        <a:rPr lang="en-GB" sz="1400" b="0">
                          <a:solidFill>
                            <a:schemeClr val="bg1"/>
                          </a:solidFill>
                          <a:latin typeface="+mn-lt"/>
                        </a:rPr>
                        <a:t>Accessible information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86303014"/>
                  </a:ext>
                </a:extLst>
              </a:tr>
            </a:tbl>
          </a:graphicData>
        </a:graphic>
      </p:graphicFrame>
      <p:sp>
        <p:nvSpPr>
          <p:cNvPr id="50" name="TextBox 49">
            <a:extLst>
              <a:ext uri="{FF2B5EF4-FFF2-40B4-BE49-F238E27FC236}">
                <a16:creationId xmlns:a16="http://schemas.microsoft.com/office/drawing/2014/main" id="{3045BE3F-A642-2ED1-04AA-36804EE78DDF}"/>
              </a:ext>
              <a:ext uri="{C183D7F6-B498-43B3-948B-1728B52AA6E4}">
                <adec:decorative xmlns:adec="http://schemas.microsoft.com/office/drawing/2017/decorative" val="1"/>
              </a:ext>
            </a:extLst>
          </p:cNvPr>
          <p:cNvSpPr txBox="1"/>
          <p:nvPr/>
        </p:nvSpPr>
        <p:spPr bwMode="ltGray">
          <a:xfrm>
            <a:off x="8541701" y="387554"/>
            <a:ext cx="496931" cy="218586"/>
          </a:xfrm>
          <a:prstGeom prst="rect">
            <a:avLst/>
          </a:prstGeom>
          <a:noFill/>
        </p:spPr>
        <p:txBody>
          <a:bodyPr wrap="none" lIns="0" tIns="0" rIns="0" bIns="0" rtlCol="0">
            <a:spAutoFit/>
          </a:bodyPr>
          <a:lstStyle/>
          <a:p>
            <a:pPr>
              <a:lnSpc>
                <a:spcPct val="110000"/>
              </a:lnSpc>
              <a:spcBef>
                <a:spcPts val="2400"/>
              </a:spcBef>
              <a:buClr>
                <a:srgbClr val="5BC5F1"/>
              </a:buClr>
              <a:defRPr/>
            </a:pPr>
            <a:r>
              <a:rPr lang="en-GB" sz="1400">
                <a:solidFill>
                  <a:prstClr val="white"/>
                </a:solidFill>
              </a:rPr>
              <a:t>Menu:</a:t>
            </a:r>
          </a:p>
        </p:txBody>
      </p:sp>
      <p:cxnSp>
        <p:nvCxnSpPr>
          <p:cNvPr id="51" name="Straight Connector 50">
            <a:extLst>
              <a:ext uri="{FF2B5EF4-FFF2-40B4-BE49-F238E27FC236}">
                <a16:creationId xmlns:a16="http://schemas.microsoft.com/office/drawing/2014/main" id="{9DB690E6-0F7E-D742-5845-F8DFC0A56138}"/>
              </a:ext>
              <a:ext uri="{C183D7F6-B498-43B3-948B-1728B52AA6E4}">
                <adec:decorative xmlns:adec="http://schemas.microsoft.com/office/drawing/2017/decorative" val="1"/>
              </a:ext>
            </a:extLst>
          </p:cNvPr>
          <p:cNvCxnSpPr>
            <a:cxnSpLocks/>
          </p:cNvCxnSpPr>
          <p:nvPr/>
        </p:nvCxnSpPr>
        <p:spPr>
          <a:xfrm>
            <a:off x="8629014" y="4969690"/>
            <a:ext cx="2448272" cy="0"/>
          </a:xfrm>
          <a:prstGeom prst="line">
            <a:avLst/>
          </a:prstGeom>
          <a:noFill/>
          <a:ln w="6350" cap="flat" cmpd="sng" algn="ctr">
            <a:solidFill>
              <a:srgbClr val="297DB1"/>
            </a:solidFill>
            <a:prstDash val="sysDot"/>
          </a:ln>
          <a:effectLst/>
        </p:spPr>
      </p:cxnSp>
      <p:cxnSp>
        <p:nvCxnSpPr>
          <p:cNvPr id="52" name="Straight Connector 51">
            <a:extLst>
              <a:ext uri="{FF2B5EF4-FFF2-40B4-BE49-F238E27FC236}">
                <a16:creationId xmlns:a16="http://schemas.microsoft.com/office/drawing/2014/main" id="{1F816590-2D39-7A15-5754-1E757231CA10}"/>
              </a:ext>
              <a:ext uri="{C183D7F6-B498-43B3-948B-1728B52AA6E4}">
                <adec:decorative xmlns:adec="http://schemas.microsoft.com/office/drawing/2017/decorative" val="1"/>
              </a:ext>
            </a:extLst>
          </p:cNvPr>
          <p:cNvCxnSpPr>
            <a:cxnSpLocks/>
          </p:cNvCxnSpPr>
          <p:nvPr/>
        </p:nvCxnSpPr>
        <p:spPr>
          <a:xfrm>
            <a:off x="8643750" y="5897215"/>
            <a:ext cx="2448272" cy="0"/>
          </a:xfrm>
          <a:prstGeom prst="line">
            <a:avLst/>
          </a:prstGeom>
          <a:noFill/>
          <a:ln w="6350" cap="flat" cmpd="sng" algn="ctr">
            <a:solidFill>
              <a:srgbClr val="297DB1"/>
            </a:solidFill>
            <a:prstDash val="sysDot"/>
          </a:ln>
          <a:effectLst/>
        </p:spPr>
      </p:cxnSp>
      <p:sp>
        <p:nvSpPr>
          <p:cNvPr id="53" name="Rectangle 52">
            <a:hlinkClick r:id="" action="ppaction://noaction"/>
            <a:hlinkHover r:id="" action="ppaction://noaction" highlightClick="1"/>
            <a:extLst>
              <a:ext uri="{FF2B5EF4-FFF2-40B4-BE49-F238E27FC236}">
                <a16:creationId xmlns:a16="http://schemas.microsoft.com/office/drawing/2014/main" id="{9486D3E6-2B23-4828-E587-A06BD25D0F4B}"/>
              </a:ext>
              <a:ext uri="{C183D7F6-B498-43B3-948B-1728B52AA6E4}">
                <adec:decorative xmlns:adec="http://schemas.microsoft.com/office/drawing/2017/decorative" val="1"/>
              </a:ext>
            </a:extLst>
          </p:cNvPr>
          <p:cNvSpPr/>
          <p:nvPr/>
        </p:nvSpPr>
        <p:spPr bwMode="ltGray">
          <a:xfrm>
            <a:off x="8718517" y="5025567"/>
            <a:ext cx="417916" cy="326743"/>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lang="en-GB" sz="2000" kern="0">
                <a:solidFill>
                  <a:schemeClr val="bg1"/>
                </a:solidFill>
              </a:rPr>
              <a:t>10</a:t>
            </a:r>
            <a:endParaRPr kumimoji="0" lang="en-GB" sz="2000" b="0" i="0" u="none" strike="noStrike" kern="0" cap="none" spc="0" normalizeH="0" baseline="0" noProof="0">
              <a:ln>
                <a:noFill/>
              </a:ln>
              <a:solidFill>
                <a:schemeClr val="bg1"/>
              </a:solidFill>
              <a:effectLst/>
              <a:uLnTx/>
              <a:uFillTx/>
              <a:ea typeface="+mn-ea"/>
              <a:cs typeface="+mn-cs"/>
            </a:endParaRPr>
          </a:p>
        </p:txBody>
      </p:sp>
      <p:grpSp>
        <p:nvGrpSpPr>
          <p:cNvPr id="54" name="Group 53">
            <a:extLst>
              <a:ext uri="{FF2B5EF4-FFF2-40B4-BE49-F238E27FC236}">
                <a16:creationId xmlns:a16="http://schemas.microsoft.com/office/drawing/2014/main" id="{5D4C75A0-C897-B0D7-13B0-8F1D93BA39D7}"/>
              </a:ext>
              <a:ext uri="{C183D7F6-B498-43B3-948B-1728B52AA6E4}">
                <adec:decorative xmlns:adec="http://schemas.microsoft.com/office/drawing/2017/decorative" val="1"/>
              </a:ext>
            </a:extLst>
          </p:cNvPr>
          <p:cNvGrpSpPr/>
          <p:nvPr/>
        </p:nvGrpSpPr>
        <p:grpSpPr bwMode="ltGray">
          <a:xfrm>
            <a:off x="8715903" y="3568995"/>
            <a:ext cx="417916" cy="352423"/>
            <a:chOff x="5822852" y="1343018"/>
            <a:chExt cx="417916" cy="327149"/>
          </a:xfrm>
        </p:grpSpPr>
        <p:sp>
          <p:nvSpPr>
            <p:cNvPr id="55" name="Rectangle 54">
              <a:extLst>
                <a:ext uri="{FF2B5EF4-FFF2-40B4-BE49-F238E27FC236}">
                  <a16:creationId xmlns:a16="http://schemas.microsoft.com/office/drawing/2014/main" id="{E37860DD-1DE5-88C7-6005-210CBAAD3B67}"/>
                </a:ext>
              </a:extLst>
            </p:cNvPr>
            <p:cNvSpPr/>
            <p:nvPr/>
          </p:nvSpPr>
          <p:spPr bwMode="ltGray">
            <a:xfrm>
              <a:off x="5822852" y="1343018"/>
              <a:ext cx="417916" cy="327149"/>
            </a:xfrm>
            <a:prstGeom prst="rect">
              <a:avLst/>
            </a:prstGeom>
            <a:solidFill>
              <a:sysClr val="window" lastClr="FFFFFF"/>
            </a:solidFill>
            <a:ln w="127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endParaRPr kumimoji="0" lang="en-GB" sz="2000" b="0" i="0" u="none" strike="noStrike" kern="0" cap="none" spc="0" normalizeH="0" baseline="0" noProof="0">
                <a:ln>
                  <a:noFill/>
                </a:ln>
                <a:solidFill>
                  <a:prstClr val="white"/>
                </a:solidFill>
                <a:effectLst/>
                <a:uLnTx/>
                <a:uFillTx/>
                <a:latin typeface="Segoe UI"/>
                <a:ea typeface="+mn-ea"/>
                <a:cs typeface="+mn-cs"/>
              </a:endParaRPr>
            </a:p>
          </p:txBody>
        </p:sp>
        <p:sp>
          <p:nvSpPr>
            <p:cNvPr id="56" name="Isosceles Triangle 55">
              <a:extLst>
                <a:ext uri="{FF2B5EF4-FFF2-40B4-BE49-F238E27FC236}">
                  <a16:creationId xmlns:a16="http://schemas.microsoft.com/office/drawing/2014/main" id="{96B3C2C2-4349-48BC-C271-488A030DF458}"/>
                </a:ext>
              </a:extLst>
            </p:cNvPr>
            <p:cNvSpPr/>
            <p:nvPr/>
          </p:nvSpPr>
          <p:spPr bwMode="ltGray">
            <a:xfrm rot="5400000">
              <a:off x="5966555" y="1463881"/>
              <a:ext cx="153027" cy="96594"/>
            </a:xfrm>
            <a:prstGeom prst="triangle">
              <a:avLst/>
            </a:prstGeom>
            <a:solidFill>
              <a:srgbClr val="0071BB"/>
            </a:solidFill>
            <a:ln w="254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endParaRPr kumimoji="0" lang="en-GB" sz="2000" b="0" i="0" u="none" strike="noStrike" kern="0" cap="none" spc="0" normalizeH="0" baseline="0" noProof="0">
                <a:ln>
                  <a:noFill/>
                </a:ln>
                <a:solidFill>
                  <a:prstClr val="white"/>
                </a:solidFill>
                <a:effectLst/>
                <a:uLnTx/>
                <a:uFillTx/>
                <a:latin typeface="Segoe UI"/>
                <a:ea typeface="+mn-ea"/>
                <a:cs typeface="+mn-cs"/>
              </a:endParaRPr>
            </a:p>
          </p:txBody>
        </p:sp>
      </p:grpSp>
      <p:cxnSp>
        <p:nvCxnSpPr>
          <p:cNvPr id="57" name="Straight Connector 56">
            <a:extLst>
              <a:ext uri="{FF2B5EF4-FFF2-40B4-BE49-F238E27FC236}">
                <a16:creationId xmlns:a16="http://schemas.microsoft.com/office/drawing/2014/main" id="{46880B0B-39D9-A24D-B9EB-0EEA4E868A36}"/>
              </a:ext>
              <a:ext uri="{C183D7F6-B498-43B3-948B-1728B52AA6E4}">
                <adec:decorative xmlns:adec="http://schemas.microsoft.com/office/drawing/2017/decorative" val="1"/>
              </a:ext>
            </a:extLst>
          </p:cNvPr>
          <p:cNvCxnSpPr>
            <a:cxnSpLocks/>
          </p:cNvCxnSpPr>
          <p:nvPr/>
        </p:nvCxnSpPr>
        <p:spPr>
          <a:xfrm>
            <a:off x="8613681" y="5444647"/>
            <a:ext cx="2448272" cy="0"/>
          </a:xfrm>
          <a:prstGeom prst="line">
            <a:avLst/>
          </a:prstGeom>
          <a:noFill/>
          <a:ln w="6350" cap="flat" cmpd="sng" algn="ctr">
            <a:solidFill>
              <a:srgbClr val="297DB1"/>
            </a:solidFill>
            <a:prstDash val="sysDot"/>
          </a:ln>
          <a:effectLst/>
        </p:spPr>
      </p:cxnSp>
      <p:sp>
        <p:nvSpPr>
          <p:cNvPr id="58" name="Rectangle 57">
            <a:hlinkClick r:id="" action="ppaction://noaction"/>
            <a:hlinkHover r:id="" action="ppaction://noaction" highlightClick="1"/>
            <a:extLst>
              <a:ext uri="{FF2B5EF4-FFF2-40B4-BE49-F238E27FC236}">
                <a16:creationId xmlns:a16="http://schemas.microsoft.com/office/drawing/2014/main" id="{5A151B5B-B8F6-23A9-C912-5CFF4FB0E588}"/>
              </a:ext>
              <a:ext uri="{C183D7F6-B498-43B3-948B-1728B52AA6E4}">
                <adec:decorative xmlns:adec="http://schemas.microsoft.com/office/drawing/2017/decorative" val="1"/>
              </a:ext>
            </a:extLst>
          </p:cNvPr>
          <p:cNvSpPr/>
          <p:nvPr/>
        </p:nvSpPr>
        <p:spPr bwMode="ltGray">
          <a:xfrm>
            <a:off x="8715903" y="4582619"/>
            <a:ext cx="417916" cy="318912"/>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9</a:t>
            </a:r>
          </a:p>
        </p:txBody>
      </p:sp>
    </p:spTree>
    <p:extLst>
      <p:ext uri="{BB962C8B-B14F-4D97-AF65-F5344CB8AC3E}">
        <p14:creationId xmlns:p14="http://schemas.microsoft.com/office/powerpoint/2010/main" val="62832315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FEA3E2B1-D6A6-DD19-A8A4-BFDAEB45EA04}"/>
              </a:ext>
            </a:extLst>
          </p:cNvPr>
          <p:cNvSpPr>
            <a:spLocks noGrp="1"/>
          </p:cNvSpPr>
          <p:nvPr>
            <p:ph type="title"/>
          </p:nvPr>
        </p:nvSpPr>
        <p:spPr>
          <a:xfrm>
            <a:off x="335998" y="182467"/>
            <a:ext cx="3599415" cy="1075061"/>
          </a:xfrm>
        </p:spPr>
        <p:txBody>
          <a:bodyPr/>
          <a:lstStyle/>
          <a:p>
            <a:r>
              <a:rPr lang="en-GB"/>
              <a:t>How common are problems with physical mobility, falls and isolation?</a:t>
            </a:r>
          </a:p>
        </p:txBody>
      </p:sp>
      <p:sp>
        <p:nvSpPr>
          <p:cNvPr id="4" name="Commentary">
            <a:extLst>
              <a:ext uri="{FF2B5EF4-FFF2-40B4-BE49-F238E27FC236}">
                <a16:creationId xmlns:a16="http://schemas.microsoft.com/office/drawing/2014/main" id="{423EDC38-9CF4-BA9C-E0A3-D773442DA44D}"/>
              </a:ext>
            </a:extLst>
          </p:cNvPr>
          <p:cNvSpPr>
            <a:spLocks noGrp="1"/>
          </p:cNvSpPr>
          <p:nvPr>
            <p:ph type="body" sz="quarter" idx="19"/>
          </p:nvPr>
        </p:nvSpPr>
        <p:spPr>
          <a:xfrm>
            <a:off x="333375" y="1424879"/>
            <a:ext cx="3598863" cy="4500000"/>
          </a:xfrm>
        </p:spPr>
        <p:txBody>
          <a:bodyPr/>
          <a:lstStyle/>
          <a:p>
            <a:r>
              <a:rPr lang="en-GB" dirty="0"/>
              <a:t>Patients were asked about their physical mobility, falls that have needed medical attention, and isolation as common indicators of greater levels of health needs.</a:t>
            </a:r>
          </a:p>
          <a:p>
            <a:pPr marL="171450" indent="-171450">
              <a:buFont typeface="Arial" panose="020B0604020202020204" pitchFamily="34" charset="0"/>
              <a:buChar char="•"/>
            </a:pPr>
            <a:r>
              <a:rPr lang="en-GB" dirty="0"/>
              <a:t>15.6% had experienced problems with their physical mobility over the last twelve months.</a:t>
            </a:r>
          </a:p>
          <a:p>
            <a:pPr marL="171450" indent="-171450">
              <a:buFont typeface="Arial" panose="020B0604020202020204" pitchFamily="34" charset="0"/>
              <a:buChar char="•"/>
            </a:pPr>
            <a:r>
              <a:rPr lang="en-GB" dirty="0"/>
              <a:t>8.8% said they had felt isolated from others.</a:t>
            </a:r>
          </a:p>
          <a:p>
            <a:pPr marL="171450" indent="-171450">
              <a:buFont typeface="Arial" panose="020B0604020202020204" pitchFamily="34" charset="0"/>
              <a:buChar char="•"/>
            </a:pPr>
            <a:r>
              <a:rPr lang="en-GB" dirty="0"/>
              <a:t>A smaller proportion (2.8%) had experienced two or more falls that needed medical attention. </a:t>
            </a:r>
          </a:p>
          <a:p>
            <a:r>
              <a:rPr lang="en-GB" dirty="0"/>
              <a:t>Over three quarters (77.9%) said they had not experienced any of these in the 12 months before taking part in the survey.</a:t>
            </a:r>
          </a:p>
          <a:p>
            <a:r>
              <a:rPr lang="en-GB" dirty="0"/>
              <a:t>These results are in line with the 2024 survey findings. </a:t>
            </a:r>
          </a:p>
          <a:p>
            <a:endParaRPr lang="en-GB" dirty="0"/>
          </a:p>
        </p:txBody>
      </p:sp>
      <p:sp>
        <p:nvSpPr>
          <p:cNvPr id="7" name="Question Marker #2">
            <a:extLst>
              <a:ext uri="{FF2B5EF4-FFF2-40B4-BE49-F238E27FC236}">
                <a16:creationId xmlns:a16="http://schemas.microsoft.com/office/drawing/2014/main" id="{12CBB66E-0823-7E4F-CC0A-F5070C8837BD}"/>
              </a:ext>
              <a:ext uri="{C183D7F6-B498-43B3-948B-1728B52AA6E4}">
                <adec:decorative xmlns:adec="http://schemas.microsoft.com/office/drawing/2017/decorative" val="1"/>
              </a:ext>
            </a:extLst>
          </p:cNvPr>
          <p:cNvSpPr/>
          <p:nvPr/>
        </p:nvSpPr>
        <p:spPr>
          <a:xfrm>
            <a:off x="4485546" y="398930"/>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rgbClr val="231F20"/>
              </a:solidFill>
            </a:endParaRPr>
          </a:p>
        </p:txBody>
      </p:sp>
      <p:sp>
        <p:nvSpPr>
          <p:cNvPr id="8" name="Question Text #2">
            <a:extLst>
              <a:ext uri="{FF2B5EF4-FFF2-40B4-BE49-F238E27FC236}">
                <a16:creationId xmlns:a16="http://schemas.microsoft.com/office/drawing/2014/main" id="{02795E02-D951-9DD7-71B7-F6949F4D8DED}"/>
              </a:ext>
            </a:extLst>
          </p:cNvPr>
          <p:cNvSpPr txBox="1"/>
          <p:nvPr/>
        </p:nvSpPr>
        <p:spPr>
          <a:xfrm>
            <a:off x="4295775" y="308930"/>
            <a:ext cx="7559674" cy="540000"/>
          </a:xfrm>
          <a:prstGeom prst="rect">
            <a:avLst/>
          </a:prstGeom>
          <a:noFill/>
        </p:spPr>
        <p:txBody>
          <a:bodyPr wrap="square" lIns="360000" tIns="18000" rIns="0" bIns="0" rtlCol="0" anchor="ctr">
            <a:noAutofit/>
          </a:bodyPr>
          <a:lstStyle>
            <a:defPPr>
              <a:defRPr lang="fr-FR"/>
            </a:defPPr>
            <a:lvl1pPr>
              <a:lnSpc>
                <a:spcPct val="90000"/>
              </a:lnSpc>
              <a:defRPr sz="1200" b="1">
                <a:solidFill>
                  <a:srgbClr val="231F20"/>
                </a:solidFill>
              </a:defRPr>
            </a:lvl1pPr>
          </a:lstStyle>
          <a:p>
            <a:r>
              <a:rPr lang="en-GB"/>
              <a:t>Q37. Have you experienced any of the following in the last 12 months? </a:t>
            </a:r>
            <a:r>
              <a:rPr lang="en-GB" b="0"/>
              <a:t>(multiple responses allowed)</a:t>
            </a:r>
          </a:p>
        </p:txBody>
      </p:sp>
      <p:graphicFrame>
        <p:nvGraphicFramePr>
          <p:cNvPr id="11" name="Line Chart">
            <a:extLst>
              <a:ext uri="{FF2B5EF4-FFF2-40B4-BE49-F238E27FC236}">
                <a16:creationId xmlns:a16="http://schemas.microsoft.com/office/drawing/2014/main" id="{C6D687C1-0432-B289-907C-1C6E1637435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47122353"/>
              </p:ext>
            </p:extLst>
          </p:nvPr>
        </p:nvGraphicFramePr>
        <p:xfrm>
          <a:off x="4292598" y="929137"/>
          <a:ext cx="7559674" cy="5040000"/>
        </p:xfrm>
        <a:graphic>
          <a:graphicData uri="http://schemas.openxmlformats.org/drawingml/2006/chart">
            <c:chart xmlns:c="http://schemas.openxmlformats.org/drawingml/2006/chart" xmlns:r="http://schemas.openxmlformats.org/officeDocument/2006/relationships" r:id="rId3"/>
          </a:graphicData>
        </a:graphic>
      </p:graphicFrame>
      <p:sp>
        <p:nvSpPr>
          <p:cNvPr id="5" name="Base and Footnotes">
            <a:extLst>
              <a:ext uri="{FF2B5EF4-FFF2-40B4-BE49-F238E27FC236}">
                <a16:creationId xmlns:a16="http://schemas.microsoft.com/office/drawing/2014/main" id="{882AC0E1-A6DA-9A93-2142-10ED78CFB7DB}"/>
              </a:ext>
            </a:extLst>
          </p:cNvPr>
          <p:cNvSpPr>
            <a:spLocks noGrp="1"/>
          </p:cNvSpPr>
          <p:nvPr>
            <p:ph type="body" sz="quarter" idx="18"/>
          </p:nvPr>
        </p:nvSpPr>
        <p:spPr>
          <a:xfrm>
            <a:off x="4295774" y="6149263"/>
            <a:ext cx="7561263" cy="159462"/>
          </a:xfrm>
        </p:spPr>
        <p:txBody>
          <a:bodyPr/>
          <a:lstStyle/>
          <a:p>
            <a:r>
              <a:rPr lang="en-GB" i="0"/>
              <a:t>Base: </a:t>
            </a:r>
            <a:r>
              <a:rPr lang="en-GB"/>
              <a:t>a</a:t>
            </a:r>
            <a:r>
              <a:rPr lang="en-GB" i="0"/>
              <a:t>sked of all patients: 2025 (697,395), 2024 (687,908).</a:t>
            </a:r>
          </a:p>
        </p:txBody>
      </p:sp>
      <p:sp>
        <p:nvSpPr>
          <p:cNvPr id="3" name="Slide Number">
            <a:extLst>
              <a:ext uri="{FF2B5EF4-FFF2-40B4-BE49-F238E27FC236}">
                <a16:creationId xmlns:a16="http://schemas.microsoft.com/office/drawing/2014/main" id="{2ADF413E-BCE3-9AFA-BA1A-3EA83634FA85}"/>
              </a:ext>
              <a:ext uri="{C183D7F6-B498-43B3-948B-1728B52AA6E4}">
                <adec:decorative xmlns:adec="http://schemas.microsoft.com/office/drawing/2017/decorative" val="1"/>
              </a:ext>
            </a:extLst>
          </p:cNvPr>
          <p:cNvSpPr>
            <a:spLocks noGrp="1"/>
          </p:cNvSpPr>
          <p:nvPr>
            <p:ph type="sldNum" sz="quarter" idx="4"/>
          </p:nvPr>
        </p:nvSpPr>
        <p:spPr/>
        <p:txBody>
          <a:bodyPr/>
          <a:lstStyle/>
          <a:p>
            <a:fld id="{D61AABEC-672F-4B68-B914-690DA978312C}" type="slidenum">
              <a:rPr lang="en-GB" smtClean="0"/>
              <a:pPr/>
              <a:t>58</a:t>
            </a:fld>
            <a:endParaRPr lang="en-GB"/>
          </a:p>
        </p:txBody>
      </p:sp>
      <p:grpSp>
        <p:nvGrpSpPr>
          <p:cNvPr id="12" name="Group 11">
            <a:extLst>
              <a:ext uri="{FF2B5EF4-FFF2-40B4-BE49-F238E27FC236}">
                <a16:creationId xmlns:a16="http://schemas.microsoft.com/office/drawing/2014/main" id="{8F102529-D7C6-A9AE-C77E-AEA8081CC319}"/>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13" name="Freeform 110">
              <a:hlinkClick r:id="rId4" action="ppaction://hlinksldjump" tooltip="Main Menu..."/>
              <a:hlinkHover r:id="" action="ppaction://noaction" highlightClick="1"/>
              <a:extLst>
                <a:ext uri="{FF2B5EF4-FFF2-40B4-BE49-F238E27FC236}">
                  <a16:creationId xmlns:a16="http://schemas.microsoft.com/office/drawing/2014/main" id="{AC5226A9-CF90-D0B3-1A34-0CF4116C49FC}"/>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14" name="Rectangle 13">
              <a:extLst>
                <a:ext uri="{FF2B5EF4-FFF2-40B4-BE49-F238E27FC236}">
                  <a16:creationId xmlns:a16="http://schemas.microsoft.com/office/drawing/2014/main" id="{137DD420-7A98-EA11-5EAA-C0F4544E6A3B}"/>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spTree>
    <p:extLst>
      <p:ext uri="{BB962C8B-B14F-4D97-AF65-F5344CB8AC3E}">
        <p14:creationId xmlns:p14="http://schemas.microsoft.com/office/powerpoint/2010/main" val="168308435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0CB3B-043F-D16D-CA0B-4AE73A0CD131}"/>
            </a:ext>
          </a:extLst>
        </p:cNvPr>
        <p:cNvGrpSpPr/>
        <p:nvPr/>
      </p:nvGrpSpPr>
      <p:grpSpPr>
        <a:xfrm>
          <a:off x="0" y="0"/>
          <a:ext cx="0" cy="0"/>
          <a:chOff x="0" y="0"/>
          <a:chExt cx="0" cy="0"/>
        </a:xfrm>
      </p:grpSpPr>
      <p:sp>
        <p:nvSpPr>
          <p:cNvPr id="44" name="Title #1">
            <a:extLst>
              <a:ext uri="{FF2B5EF4-FFF2-40B4-BE49-F238E27FC236}">
                <a16:creationId xmlns:a16="http://schemas.microsoft.com/office/drawing/2014/main" id="{B82D93AD-BE8C-0CC8-E1DF-2D83BF03B152}"/>
              </a:ext>
            </a:extLst>
          </p:cNvPr>
          <p:cNvSpPr>
            <a:spLocks noGrp="1"/>
          </p:cNvSpPr>
          <p:nvPr>
            <p:ph type="title"/>
          </p:nvPr>
        </p:nvSpPr>
        <p:spPr>
          <a:xfrm>
            <a:off x="336550" y="182563"/>
            <a:ext cx="3598863" cy="825762"/>
          </a:xfrm>
          <a:noFill/>
        </p:spPr>
        <p:txBody>
          <a:bodyPr/>
          <a:lstStyle/>
          <a:p>
            <a:r>
              <a:rPr lang="en-GB"/>
              <a:t>Prevalence and types of long-term health condition</a:t>
            </a:r>
          </a:p>
        </p:txBody>
      </p:sp>
      <p:sp>
        <p:nvSpPr>
          <p:cNvPr id="5" name="Commentary #1">
            <a:extLst>
              <a:ext uri="{FF2B5EF4-FFF2-40B4-BE49-F238E27FC236}">
                <a16:creationId xmlns:a16="http://schemas.microsoft.com/office/drawing/2014/main" id="{7938A0F2-8DAC-6CF0-47C4-513044A74DD9}"/>
              </a:ext>
            </a:extLst>
          </p:cNvPr>
          <p:cNvSpPr>
            <a:spLocks noGrp="1"/>
          </p:cNvSpPr>
          <p:nvPr>
            <p:ph type="body" sz="quarter" idx="19"/>
          </p:nvPr>
        </p:nvSpPr>
        <p:spPr>
          <a:xfrm>
            <a:off x="333375" y="1017469"/>
            <a:ext cx="3598863" cy="699404"/>
          </a:xfrm>
        </p:spPr>
        <p:txBody>
          <a:bodyPr bIns="144000">
            <a:spAutoFit/>
          </a:bodyPr>
          <a:lstStyle/>
          <a:p>
            <a:r>
              <a:rPr lang="en-GB" dirty="0"/>
              <a:t>Three in five (62.8%) patients responding to the survey said they had at least one long-term condition or illness</a:t>
            </a:r>
            <a:r>
              <a:rPr lang="en-GB" i="0" baseline="30000" dirty="0">
                <a:solidFill>
                  <a:schemeClr val="bg1"/>
                </a:solidFill>
              </a:rPr>
              <a:t>1</a:t>
            </a:r>
            <a:r>
              <a:rPr lang="en-GB" dirty="0"/>
              <a:t>. </a:t>
            </a:r>
            <a:endParaRPr lang="en-GB" dirty="0">
              <a:highlight>
                <a:srgbClr val="FF00FF"/>
              </a:highlight>
            </a:endParaRPr>
          </a:p>
        </p:txBody>
      </p:sp>
      <p:sp>
        <p:nvSpPr>
          <p:cNvPr id="12" name="Question Text #1">
            <a:extLst>
              <a:ext uri="{FF2B5EF4-FFF2-40B4-BE49-F238E27FC236}">
                <a16:creationId xmlns:a16="http://schemas.microsoft.com/office/drawing/2014/main" id="{826B05D8-B475-2CFF-0416-E3831EBCE246}"/>
              </a:ext>
            </a:extLst>
          </p:cNvPr>
          <p:cNvSpPr txBox="1"/>
          <p:nvPr/>
        </p:nvSpPr>
        <p:spPr>
          <a:xfrm>
            <a:off x="332237" y="1735821"/>
            <a:ext cx="3598863" cy="680356"/>
          </a:xfrm>
          <a:prstGeom prst="rect">
            <a:avLst/>
          </a:prstGeom>
          <a:noFill/>
        </p:spPr>
        <p:txBody>
          <a:bodyPr wrap="square" lIns="360000" tIns="36000" rIns="180000" bIns="144000" rtlCol="0" anchor="t">
            <a:spAutoFit/>
          </a:bodyPr>
          <a:lstStyle>
            <a:defPPr>
              <a:defRPr lang="fr-FR"/>
            </a:defPPr>
            <a:lvl1pPr>
              <a:lnSpc>
                <a:spcPct val="90000"/>
              </a:lnSpc>
              <a:defRPr sz="1200" b="1"/>
            </a:lvl1pPr>
          </a:lstStyle>
          <a:p>
            <a:r>
              <a:rPr lang="en-GB">
                <a:solidFill>
                  <a:schemeClr val="bg1"/>
                </a:solidFill>
              </a:rPr>
              <a:t>Q38. Do you have any physical or mental health conditions or illnesses lasting, or expected to last, 12 months or more?</a:t>
            </a:r>
          </a:p>
        </p:txBody>
      </p:sp>
      <p:sp>
        <p:nvSpPr>
          <p:cNvPr id="13" name="Commentary #2">
            <a:extLst>
              <a:ext uri="{FF2B5EF4-FFF2-40B4-BE49-F238E27FC236}">
                <a16:creationId xmlns:a16="http://schemas.microsoft.com/office/drawing/2014/main" id="{B5AEA675-8BA2-9F6D-D859-0354F6C83D9D}"/>
              </a:ext>
            </a:extLst>
          </p:cNvPr>
          <p:cNvSpPr txBox="1">
            <a:spLocks/>
          </p:cNvSpPr>
          <p:nvPr/>
        </p:nvSpPr>
        <p:spPr>
          <a:xfrm>
            <a:off x="332237" y="4522413"/>
            <a:ext cx="3598863" cy="1068736"/>
          </a:xfrm>
          <a:prstGeom prst="rect">
            <a:avLst/>
          </a:prstGeom>
        </p:spPr>
        <p:txBody>
          <a:bodyPr vert="horz" lIns="180000" tIns="0" rIns="180000" bIns="144000" rtlCol="0">
            <a:spAutoFit/>
          </a:bodyPr>
          <a:lstStyle>
            <a:lvl1pPr marL="0" indent="0" algn="l" defTabSz="914400" rtl="0" eaLnBrk="1" latinLnBrk="0" hangingPunct="1">
              <a:lnSpc>
                <a:spcPct val="100000"/>
              </a:lnSpc>
              <a:spcBef>
                <a:spcPts val="0"/>
              </a:spcBef>
              <a:spcAft>
                <a:spcPts val="600"/>
              </a:spcAft>
              <a:buSzPct val="50000"/>
              <a:buFont typeface="HelveticaNeueLT Std Lt Cn" panose="020B0406020202030204" pitchFamily="34" charset="0"/>
              <a:buNone/>
              <a:defRPr sz="1200" b="0" kern="1200">
                <a:solidFill>
                  <a:schemeClr val="bg1"/>
                </a:solidFill>
                <a:latin typeface="+mn-lt"/>
                <a:ea typeface="+mn-ea"/>
                <a:cs typeface="+mn-cs"/>
              </a:defRPr>
            </a:lvl1pPr>
            <a:lvl2pPr marL="180975" indent="-180975" algn="l" defTabSz="914400" rtl="0" eaLnBrk="1" latinLnBrk="0" hangingPunct="1">
              <a:lnSpc>
                <a:spcPct val="100000"/>
              </a:lnSpc>
              <a:spcBef>
                <a:spcPts val="0"/>
              </a:spcBef>
              <a:spcAft>
                <a:spcPts val="600"/>
              </a:spcAft>
              <a:buSzPct val="80000"/>
              <a:buFont typeface="Segoe UI" panose="020B0502040204020203" pitchFamily="34" charset="0"/>
              <a:buChar char="●"/>
              <a:defRPr sz="1200" kern="1200">
                <a:solidFill>
                  <a:schemeClr val="bg1"/>
                </a:solidFill>
                <a:latin typeface="+mn-lt"/>
                <a:ea typeface="+mn-ea"/>
                <a:cs typeface="+mn-cs"/>
              </a:defRPr>
            </a:lvl2pPr>
            <a:lvl3pPr marL="360363" indent="-179388" algn="l" defTabSz="914400" rtl="0" eaLnBrk="1" latinLnBrk="0" hangingPunct="1">
              <a:lnSpc>
                <a:spcPct val="100000"/>
              </a:lnSpc>
              <a:spcBef>
                <a:spcPts val="0"/>
              </a:spcBef>
              <a:spcAft>
                <a:spcPts val="600"/>
              </a:spcAft>
              <a:buFont typeface="Arial" panose="020B0604020202020204" pitchFamily="34" charset="0"/>
              <a:buChar char="‒"/>
              <a:defRPr sz="1200" kern="1200">
                <a:solidFill>
                  <a:schemeClr val="bg1"/>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The most commonly reported long-term health conditions were arthritis or a problem with back or joints (23.0%) and high blood pressure (18.3%), followed by a mental health condition (13.8%).</a:t>
            </a:r>
          </a:p>
        </p:txBody>
      </p:sp>
      <p:graphicFrame>
        <p:nvGraphicFramePr>
          <p:cNvPr id="7" name="Doughnut Chart">
            <a:extLst>
              <a:ext uri="{FF2B5EF4-FFF2-40B4-BE49-F238E27FC236}">
                <a16:creationId xmlns:a16="http://schemas.microsoft.com/office/drawing/2014/main" id="{24A04954-F010-B518-8A7D-BF0A3609004A}"/>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117638489"/>
              </p:ext>
            </p:extLst>
          </p:nvPr>
        </p:nvGraphicFramePr>
        <p:xfrm>
          <a:off x="331100" y="2266704"/>
          <a:ext cx="3600000" cy="2160000"/>
        </p:xfrm>
        <a:graphic>
          <a:graphicData uri="http://schemas.openxmlformats.org/drawingml/2006/chart">
            <c:chart xmlns:c="http://schemas.openxmlformats.org/drawingml/2006/chart" xmlns:r="http://schemas.openxmlformats.org/officeDocument/2006/relationships" r:id="rId3"/>
          </a:graphicData>
        </a:graphic>
      </p:graphicFrame>
      <p:sp>
        <p:nvSpPr>
          <p:cNvPr id="18" name="Base and Footnotes (Doughnut)">
            <a:extLst>
              <a:ext uri="{FF2B5EF4-FFF2-40B4-BE49-F238E27FC236}">
                <a16:creationId xmlns:a16="http://schemas.microsoft.com/office/drawing/2014/main" id="{962DDAA1-2D7C-A6B2-89F5-39A5A2375CD0}"/>
              </a:ext>
            </a:extLst>
          </p:cNvPr>
          <p:cNvSpPr txBox="1">
            <a:spLocks/>
          </p:cNvSpPr>
          <p:nvPr/>
        </p:nvSpPr>
        <p:spPr>
          <a:xfrm>
            <a:off x="336550" y="5594135"/>
            <a:ext cx="3595687" cy="651905"/>
          </a:xfrm>
          <a:prstGeom prst="rect">
            <a:avLst/>
          </a:prstGeom>
        </p:spPr>
        <p:txBody>
          <a:bodyPr vert="horz" wrap="square" lIns="180000" tIns="0" rIns="180000" bIns="36000" rtlCol="0" anchor="b">
            <a:spAutoFit/>
          </a:bodyPr>
          <a:lstStyle>
            <a:lvl1pPr marL="0" indent="0" algn="l" defTabSz="914400" rtl="0" eaLnBrk="1" latinLnBrk="0" hangingPunct="1">
              <a:lnSpc>
                <a:spcPct val="100000"/>
              </a:lnSpc>
              <a:spcBef>
                <a:spcPts val="0"/>
              </a:spcBef>
              <a:spcAft>
                <a:spcPts val="600"/>
              </a:spcAft>
              <a:buSzPct val="50000"/>
              <a:buFont typeface="HelveticaNeueLT Std Lt Cn" panose="020B0406020202030204" pitchFamily="34" charset="0"/>
              <a:buNone/>
              <a:defRPr lang="en-GB" sz="800" b="0" i="1" kern="1200" dirty="0">
                <a:solidFill>
                  <a:srgbClr val="231F20"/>
                </a:solidFill>
                <a:latin typeface="+mn-lt"/>
                <a:ea typeface="+mn-ea"/>
                <a:cs typeface="+mn-cs"/>
              </a:defRPr>
            </a:lvl1pPr>
            <a:lvl2pPr marL="180975" indent="-180975" algn="l" defTabSz="914400" rtl="0" eaLnBrk="1" latinLnBrk="0" hangingPunct="1">
              <a:lnSpc>
                <a:spcPct val="100000"/>
              </a:lnSpc>
              <a:spcBef>
                <a:spcPts val="0"/>
              </a:spcBef>
              <a:spcAft>
                <a:spcPts val="600"/>
              </a:spcAft>
              <a:buSzPct val="80000"/>
              <a:buFont typeface="Segoe UI" panose="020B0502040204020203" pitchFamily="34" charset="0"/>
              <a:buChar char="●"/>
              <a:defRPr sz="1200" kern="1200">
                <a:solidFill>
                  <a:srgbClr val="231F20"/>
                </a:solidFill>
                <a:latin typeface="+mn-lt"/>
                <a:ea typeface="+mn-ea"/>
                <a:cs typeface="+mn-cs"/>
              </a:defRPr>
            </a:lvl2pPr>
            <a:lvl3pPr marL="360363" indent="-179388" algn="l" defTabSz="914400" rtl="0" eaLnBrk="1" latinLnBrk="0" hangingPunct="1">
              <a:lnSpc>
                <a:spcPct val="100000"/>
              </a:lnSpc>
              <a:spcBef>
                <a:spcPts val="0"/>
              </a:spcBef>
              <a:spcAft>
                <a:spcPts val="600"/>
              </a:spcAft>
              <a:buFont typeface="Arial" panose="020B0604020202020204" pitchFamily="34" charset="0"/>
              <a:buChar char="‒"/>
              <a:defRPr sz="1200" kern="1200">
                <a:solidFill>
                  <a:srgbClr val="231F20"/>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i="0" baseline="30000">
                <a:solidFill>
                  <a:schemeClr val="bg1"/>
                </a:solidFill>
              </a:rPr>
              <a:t>1</a:t>
            </a:r>
            <a:r>
              <a:rPr lang="en-GB" i="0">
                <a:solidFill>
                  <a:schemeClr val="bg1"/>
                </a:solidFill>
              </a:rPr>
              <a:t>The results presented here are based on a recoded version of Q38. Anyone who initially answered anything other than ‘Yes’ has been recoded to ‘Yes’ if they went on to select any medical condition at the following question. Base: asked of all patients, excluding ‘I don’t know’: 2025 (679,591), 2024 (666,937).</a:t>
            </a:r>
          </a:p>
        </p:txBody>
      </p:sp>
      <p:sp>
        <p:nvSpPr>
          <p:cNvPr id="2" name="Title #2">
            <a:extLst>
              <a:ext uri="{FF2B5EF4-FFF2-40B4-BE49-F238E27FC236}">
                <a16:creationId xmlns:a16="http://schemas.microsoft.com/office/drawing/2014/main" id="{48DFBA0A-40FE-BF1A-E97A-C0CD239676D8}"/>
              </a:ext>
            </a:extLst>
          </p:cNvPr>
          <p:cNvSpPr txBox="1">
            <a:spLocks/>
          </p:cNvSpPr>
          <p:nvPr/>
        </p:nvSpPr>
        <p:spPr>
          <a:xfrm>
            <a:off x="3881520" y="26297"/>
            <a:ext cx="7559675" cy="576463"/>
          </a:xfrm>
          <a:prstGeom prst="rect">
            <a:avLst/>
          </a:prstGeom>
          <a:noFill/>
        </p:spPr>
        <p:txBody>
          <a:bodyPr vert="horz" wrap="square" lIns="180000" tIns="180000" rIns="180000" bIns="144000" rtlCol="0" anchor="t">
            <a:spAutoFit/>
          </a:bodyPr>
          <a:lstStyle>
            <a:lvl1pPr algn="l" defTabSz="914400" rtl="0" eaLnBrk="1" latinLnBrk="0" hangingPunct="1">
              <a:lnSpc>
                <a:spcPct val="90000"/>
              </a:lnSpc>
              <a:spcBef>
                <a:spcPct val="0"/>
              </a:spcBef>
              <a:buNone/>
              <a:defRPr lang="en-GB" sz="1800" b="1" kern="1200" cap="none" spc="0" baseline="0" dirty="0">
                <a:solidFill>
                  <a:schemeClr val="bg1"/>
                </a:solidFill>
                <a:latin typeface="+mn-lt"/>
                <a:ea typeface="+mj-ea"/>
                <a:cs typeface="+mj-cs"/>
              </a:defRPr>
            </a:lvl1pPr>
          </a:lstStyle>
          <a:p>
            <a:r>
              <a:rPr lang="en-GB">
                <a:solidFill>
                  <a:srgbClr val="231F20"/>
                </a:solidFill>
              </a:rPr>
              <a:t>Types of long-term condition</a:t>
            </a:r>
          </a:p>
        </p:txBody>
      </p:sp>
      <p:sp>
        <p:nvSpPr>
          <p:cNvPr id="26" name="Question Marker #2">
            <a:extLst>
              <a:ext uri="{FF2B5EF4-FFF2-40B4-BE49-F238E27FC236}">
                <a16:creationId xmlns:a16="http://schemas.microsoft.com/office/drawing/2014/main" id="{980CC7F5-237C-9CB6-B01C-F68263BECC35}"/>
              </a:ext>
              <a:ext uri="{C183D7F6-B498-43B3-948B-1728B52AA6E4}">
                <adec:decorative xmlns:adec="http://schemas.microsoft.com/office/drawing/2017/decorative" val="1"/>
              </a:ext>
            </a:extLst>
          </p:cNvPr>
          <p:cNvSpPr/>
          <p:nvPr/>
        </p:nvSpPr>
        <p:spPr>
          <a:xfrm>
            <a:off x="4097850" y="492115"/>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rgbClr val="231F20"/>
              </a:solidFill>
            </a:endParaRPr>
          </a:p>
        </p:txBody>
      </p:sp>
      <p:sp>
        <p:nvSpPr>
          <p:cNvPr id="27" name="Question Text #2">
            <a:extLst>
              <a:ext uri="{FF2B5EF4-FFF2-40B4-BE49-F238E27FC236}">
                <a16:creationId xmlns:a16="http://schemas.microsoft.com/office/drawing/2014/main" id="{3FEA679D-9D9F-29BB-E22E-60811DF46E2E}"/>
              </a:ext>
            </a:extLst>
          </p:cNvPr>
          <p:cNvSpPr txBox="1"/>
          <p:nvPr/>
        </p:nvSpPr>
        <p:spPr>
          <a:xfrm>
            <a:off x="3938588" y="477954"/>
            <a:ext cx="8022150" cy="360000"/>
          </a:xfrm>
          <a:prstGeom prst="rect">
            <a:avLst/>
          </a:prstGeom>
          <a:noFill/>
        </p:spPr>
        <p:txBody>
          <a:bodyPr wrap="square" lIns="360000" tIns="18000" rIns="0" bIns="0" rtlCol="0" anchor="ctr">
            <a:noAutofit/>
          </a:bodyPr>
          <a:lstStyle>
            <a:defPPr>
              <a:defRPr lang="fr-FR"/>
            </a:defPPr>
            <a:lvl1pPr>
              <a:lnSpc>
                <a:spcPct val="90000"/>
              </a:lnSpc>
              <a:defRPr sz="1200" b="1">
                <a:solidFill>
                  <a:srgbClr val="231F20"/>
                </a:solidFill>
              </a:defRPr>
            </a:lvl1pPr>
          </a:lstStyle>
          <a:p>
            <a:r>
              <a:rPr lang="en-GB"/>
              <a:t>Q39. Which of the following long-term conditions or illnesses do you have? </a:t>
            </a:r>
            <a:r>
              <a:rPr lang="en-GB" b="0"/>
              <a:t>(multiple responses allowed)</a:t>
            </a:r>
          </a:p>
        </p:txBody>
      </p:sp>
      <p:graphicFrame>
        <p:nvGraphicFramePr>
          <p:cNvPr id="28" name="Bar Chart">
            <a:extLst>
              <a:ext uri="{FF2B5EF4-FFF2-40B4-BE49-F238E27FC236}">
                <a16:creationId xmlns:a16="http://schemas.microsoft.com/office/drawing/2014/main" id="{E7830053-843D-00BD-AD2A-24F135C5EC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87986109"/>
              </p:ext>
            </p:extLst>
          </p:nvPr>
        </p:nvGraphicFramePr>
        <p:xfrm>
          <a:off x="3820125" y="753204"/>
          <a:ext cx="7975075" cy="5334609"/>
        </p:xfrm>
        <a:graphic>
          <a:graphicData uri="http://schemas.openxmlformats.org/drawingml/2006/chart">
            <c:chart xmlns:c="http://schemas.openxmlformats.org/drawingml/2006/chart" xmlns:r="http://schemas.openxmlformats.org/officeDocument/2006/relationships" r:id="rId4"/>
          </a:graphicData>
        </a:graphic>
      </p:graphicFrame>
      <p:sp>
        <p:nvSpPr>
          <p:cNvPr id="8" name="Base and Footnotes (Line)">
            <a:extLst>
              <a:ext uri="{FF2B5EF4-FFF2-40B4-BE49-F238E27FC236}">
                <a16:creationId xmlns:a16="http://schemas.microsoft.com/office/drawing/2014/main" id="{84E26963-2F50-CECF-33DB-F99646684057}"/>
              </a:ext>
            </a:extLst>
          </p:cNvPr>
          <p:cNvSpPr>
            <a:spLocks noGrp="1"/>
          </p:cNvSpPr>
          <p:nvPr>
            <p:ph type="body" sz="quarter" idx="18"/>
          </p:nvPr>
        </p:nvSpPr>
        <p:spPr>
          <a:xfrm>
            <a:off x="4133850" y="6042093"/>
            <a:ext cx="7791907" cy="282573"/>
          </a:xfrm>
        </p:spPr>
        <p:txBody>
          <a:bodyPr/>
          <a:lstStyle/>
          <a:p>
            <a:r>
              <a:rPr lang="en-GB" baseline="30000" dirty="0">
                <a:effectLst/>
              </a:rPr>
              <a:t>¹</a:t>
            </a:r>
            <a:r>
              <a:rPr lang="en-GB" dirty="0">
                <a:effectLst/>
              </a:rPr>
              <a:t>Trend data is not available for this response code as the wording was updated for the 2025 survey and is no longer comparable.</a:t>
            </a:r>
            <a:r>
              <a:rPr lang="en-GB" dirty="0"/>
              <a:t> </a:t>
            </a:r>
            <a:r>
              <a:rPr lang="en-GB" i="0" dirty="0"/>
              <a:t>Base: asked of patients who stated whether they had a long-term condition or illness, excluding ‘I would prefer not to say’: 2025 (658,293), 2024 (</a:t>
            </a:r>
            <a:r>
              <a:rPr lang="en-GB" dirty="0"/>
              <a:t>645,007</a:t>
            </a:r>
            <a:r>
              <a:rPr lang="en-GB" i="0" dirty="0"/>
              <a:t>). </a:t>
            </a:r>
          </a:p>
        </p:txBody>
      </p:sp>
      <p:sp>
        <p:nvSpPr>
          <p:cNvPr id="42" name="Slide Number">
            <a:extLst>
              <a:ext uri="{FF2B5EF4-FFF2-40B4-BE49-F238E27FC236}">
                <a16:creationId xmlns:a16="http://schemas.microsoft.com/office/drawing/2014/main" id="{B2D49645-EF69-26D0-64CE-E6B6B1E3AC6F}"/>
              </a:ext>
              <a:ext uri="{C183D7F6-B498-43B3-948B-1728B52AA6E4}">
                <adec:decorative xmlns:adec="http://schemas.microsoft.com/office/drawing/2017/decorative" val="1"/>
              </a:ext>
            </a:extLst>
          </p:cNvPr>
          <p:cNvSpPr>
            <a:spLocks noGrp="1"/>
          </p:cNvSpPr>
          <p:nvPr>
            <p:ph type="sldNum" sz="quarter" idx="4"/>
          </p:nvPr>
        </p:nvSpPr>
        <p:spPr>
          <a:xfrm>
            <a:off x="335999" y="6318000"/>
            <a:ext cx="216000" cy="360000"/>
          </a:xfrm>
        </p:spPr>
        <p:txBody>
          <a:bodyPr/>
          <a:lstStyle/>
          <a:p>
            <a:fld id="{D61AABEC-672F-4B68-B914-690DA978312C}" type="slidenum">
              <a:rPr lang="en-GB" smtClean="0"/>
              <a:pPr/>
              <a:t>59</a:t>
            </a:fld>
            <a:endParaRPr lang="en-GB"/>
          </a:p>
        </p:txBody>
      </p:sp>
      <p:sp>
        <p:nvSpPr>
          <p:cNvPr id="6" name="Question Marker #1">
            <a:extLst>
              <a:ext uri="{FF2B5EF4-FFF2-40B4-BE49-F238E27FC236}">
                <a16:creationId xmlns:a16="http://schemas.microsoft.com/office/drawing/2014/main" id="{51255AE5-BB15-A391-0176-0364E070A333}"/>
              </a:ext>
              <a:ext uri="{C183D7F6-B498-43B3-948B-1728B52AA6E4}">
                <adec:decorative xmlns:adec="http://schemas.microsoft.com/office/drawing/2017/decorative" val="1"/>
              </a:ext>
            </a:extLst>
          </p:cNvPr>
          <p:cNvSpPr/>
          <p:nvPr/>
        </p:nvSpPr>
        <p:spPr>
          <a:xfrm>
            <a:off x="537070" y="1773635"/>
            <a:ext cx="72000" cy="46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Tree>
    <p:extLst>
      <p:ext uri="{BB962C8B-B14F-4D97-AF65-F5344CB8AC3E}">
        <p14:creationId xmlns:p14="http://schemas.microsoft.com/office/powerpoint/2010/main" val="4064970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3D5B6DD-38A1-D570-B96B-4C65172107DD}"/>
              </a:ext>
              <a:ext uri="{C183D7F6-B498-43B3-948B-1728B52AA6E4}">
                <adec:decorative xmlns:adec="http://schemas.microsoft.com/office/drawing/2017/decorative" val="1"/>
              </a:ext>
            </a:extLst>
          </p:cNvPr>
          <p:cNvSpPr>
            <a:spLocks noGrp="1"/>
          </p:cNvSpPr>
          <p:nvPr>
            <p:ph type="sldNum" sz="quarter" idx="4"/>
          </p:nvPr>
        </p:nvSpPr>
        <p:spPr/>
        <p:txBody>
          <a:bodyPr/>
          <a:lstStyle/>
          <a:p>
            <a:fld id="{D61AABEC-672F-4B68-B914-690DA978312C}" type="slidenum">
              <a:rPr lang="en-GB" smtClean="0"/>
              <a:pPr/>
              <a:t>6</a:t>
            </a:fld>
            <a:endParaRPr lang="en-GB"/>
          </a:p>
        </p:txBody>
      </p:sp>
      <p:sp>
        <p:nvSpPr>
          <p:cNvPr id="65" name="TextBox 64">
            <a:extLst>
              <a:ext uri="{FF2B5EF4-FFF2-40B4-BE49-F238E27FC236}">
                <a16:creationId xmlns:a16="http://schemas.microsoft.com/office/drawing/2014/main" id="{91A6029E-B6D9-AD11-7B14-56BC46627BD6}"/>
              </a:ext>
            </a:extLst>
          </p:cNvPr>
          <p:cNvSpPr txBox="1"/>
          <p:nvPr/>
        </p:nvSpPr>
        <p:spPr bwMode="white">
          <a:xfrm>
            <a:off x="517971" y="1085463"/>
            <a:ext cx="1017907" cy="2152769"/>
          </a:xfrm>
          <a:prstGeom prst="rect">
            <a:avLst/>
          </a:prstGeom>
          <a:noFill/>
        </p:spPr>
        <p:txBody>
          <a:bodyPr wrap="none" lIns="0" tIns="0" rIns="0" bIns="0" rtlCol="0">
            <a:spAutoFit/>
          </a:bodyPr>
          <a:lstStyle/>
          <a:p>
            <a:pPr>
              <a:lnSpc>
                <a:spcPct val="110000"/>
              </a:lnSpc>
              <a:spcBef>
                <a:spcPts val="2400"/>
              </a:spcBef>
              <a:buClr>
                <a:srgbClr val="5BC5F1"/>
              </a:buClr>
              <a:defRPr/>
            </a:pPr>
            <a:r>
              <a:rPr lang="en-GB" sz="13800" b="1">
                <a:solidFill>
                  <a:prstClr val="white"/>
                </a:solidFill>
              </a:rPr>
              <a:t>2</a:t>
            </a:r>
          </a:p>
        </p:txBody>
      </p:sp>
      <p:sp>
        <p:nvSpPr>
          <p:cNvPr id="64" name="Text Placeholder 2">
            <a:extLst>
              <a:ext uri="{FF2B5EF4-FFF2-40B4-BE49-F238E27FC236}">
                <a16:creationId xmlns:a16="http://schemas.microsoft.com/office/drawing/2014/main" id="{4E2EE3B8-EA4A-54EA-66B2-B7E438A076E7}"/>
              </a:ext>
            </a:extLst>
          </p:cNvPr>
          <p:cNvSpPr txBox="1">
            <a:spLocks noGrp="1"/>
          </p:cNvSpPr>
          <p:nvPr>
            <p:ph type="title" idx="4294967295"/>
          </p:nvPr>
        </p:nvSpPr>
        <p:spPr bwMode="gray">
          <a:xfrm>
            <a:off x="505272" y="3315017"/>
            <a:ext cx="4896544" cy="230425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marL="273050" indent="-273050" algn="l" defTabSz="914400" rtl="0" eaLnBrk="1" latinLnBrk="0" hangingPunct="1">
              <a:lnSpc>
                <a:spcPct val="110000"/>
              </a:lnSpc>
              <a:spcBef>
                <a:spcPts val="600"/>
              </a:spcBef>
              <a:spcAft>
                <a:spcPts val="600"/>
              </a:spcAft>
              <a:buClr>
                <a:schemeClr val="bg2"/>
              </a:buClr>
              <a:buFont typeface="Wingdings" panose="05000000000000000000" pitchFamily="2" charset="2"/>
              <a:buChar char="§"/>
              <a:defRPr sz="2800" kern="1200">
                <a:solidFill>
                  <a:schemeClr val="tx1"/>
                </a:solidFill>
                <a:latin typeface="+mn-lt"/>
                <a:ea typeface="+mn-ea"/>
                <a:cs typeface="+mn-cs"/>
              </a:defRPr>
            </a:lvl1pPr>
            <a:lvl2pPr marL="742950" indent="-285750" algn="l" defTabSz="914400" rtl="0" eaLnBrk="1" latinLnBrk="0" hangingPunct="1">
              <a:lnSpc>
                <a:spcPct val="110000"/>
              </a:lnSpc>
              <a:spcBef>
                <a:spcPts val="600"/>
              </a:spcBef>
              <a:spcAft>
                <a:spcPts val="600"/>
              </a:spcAft>
              <a:buClr>
                <a:schemeClr val="bg2"/>
              </a:buClr>
              <a:buFont typeface="Geomanist Light" pitchFamily="50"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600"/>
              </a:spcBef>
              <a:spcAft>
                <a:spcPts val="600"/>
              </a:spcAft>
              <a:buClr>
                <a:schemeClr val="bg2"/>
              </a:buClr>
              <a:buFont typeface="Geomanist Light" pitchFamily="50"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600"/>
              </a:spcBef>
              <a:spcAft>
                <a:spcPts val="600"/>
              </a:spcAft>
              <a:buClr>
                <a:schemeClr val="bg2"/>
              </a:buClr>
              <a:buFont typeface="Geomanist Light" pitchFamily="50"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600"/>
              </a:spcBef>
              <a:spcAft>
                <a:spcPts val="600"/>
              </a:spcAft>
              <a:buClr>
                <a:schemeClr val="bg2"/>
              </a:buClr>
              <a:buFont typeface="Geomanist Light" pitchFamily="50"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
                <a:srgbClr val="5BC5F1"/>
              </a:buClr>
              <a:buSzTx/>
              <a:buFont typeface="Wingdings" panose="05000000000000000000" pitchFamily="2" charset="2"/>
              <a:buNone/>
              <a:tabLst/>
              <a:defRPr/>
            </a:pPr>
            <a:r>
              <a:rPr kumimoji="0" lang="en-GB" sz="5800" b="1" i="0" u="none" strike="noStrike" kern="1200" cap="none" spc="0" normalizeH="0" baseline="0" noProof="0" dirty="0">
                <a:ln>
                  <a:noFill/>
                </a:ln>
                <a:solidFill>
                  <a:sysClr val="window" lastClr="FFFFFF"/>
                </a:solidFill>
                <a:effectLst/>
                <a:uLnTx/>
                <a:uFillTx/>
                <a:latin typeface="+mn-lt"/>
                <a:ea typeface="+mn-ea"/>
                <a:cs typeface="+mn-cs"/>
              </a:rPr>
              <a:t>Headline findings</a:t>
            </a:r>
          </a:p>
        </p:txBody>
      </p:sp>
      <p:cxnSp>
        <p:nvCxnSpPr>
          <p:cNvPr id="68" name="Straight Connector 67">
            <a:extLst>
              <a:ext uri="{FF2B5EF4-FFF2-40B4-BE49-F238E27FC236}">
                <a16:creationId xmlns:a16="http://schemas.microsoft.com/office/drawing/2014/main" id="{EC4BC9A9-5B72-708E-4B42-7A79B8646452}"/>
              </a:ext>
              <a:ext uri="{C183D7F6-B498-43B3-948B-1728B52AA6E4}">
                <adec:decorative xmlns:adec="http://schemas.microsoft.com/office/drawing/2017/decorative" val="1"/>
              </a:ext>
            </a:extLst>
          </p:cNvPr>
          <p:cNvCxnSpPr>
            <a:cxnSpLocks/>
          </p:cNvCxnSpPr>
          <p:nvPr/>
        </p:nvCxnSpPr>
        <p:spPr bwMode="white">
          <a:xfrm>
            <a:off x="505272" y="3179289"/>
            <a:ext cx="7194392" cy="0"/>
          </a:xfrm>
          <a:prstGeom prst="line">
            <a:avLst/>
          </a:prstGeom>
          <a:noFill/>
          <a:ln w="12700" cap="flat" cmpd="sng" algn="ctr">
            <a:solidFill>
              <a:schemeClr val="bg1"/>
            </a:solidFill>
            <a:prstDash val="solid"/>
          </a:ln>
          <a:effectLst/>
        </p:spPr>
      </p:cxnSp>
      <p:sp>
        <p:nvSpPr>
          <p:cNvPr id="2" name="Rectangle 1">
            <a:hlinkClick r:id="" action="ppaction://noaction"/>
            <a:hlinkHover r:id="" action="ppaction://noaction" highlightClick="1"/>
            <a:extLst>
              <a:ext uri="{FF2B5EF4-FFF2-40B4-BE49-F238E27FC236}">
                <a16:creationId xmlns:a16="http://schemas.microsoft.com/office/drawing/2014/main" id="{37DD08E2-7160-A8EC-AC01-D883945932C0}"/>
              </a:ext>
              <a:ext uri="{C183D7F6-B498-43B3-948B-1728B52AA6E4}">
                <adec:decorative xmlns:adec="http://schemas.microsoft.com/office/drawing/2017/decorative" val="1"/>
              </a:ext>
            </a:extLst>
          </p:cNvPr>
          <p:cNvSpPr/>
          <p:nvPr/>
        </p:nvSpPr>
        <p:spPr bwMode="ltGray">
          <a:xfrm>
            <a:off x="8721394" y="761029"/>
            <a:ext cx="417916" cy="294402"/>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lang="en-GB" sz="2000" kern="0">
                <a:solidFill>
                  <a:schemeClr val="bg1"/>
                </a:solidFill>
              </a:rPr>
              <a:t>1</a:t>
            </a:r>
            <a:endParaRPr kumimoji="0" lang="en-GB" sz="2000" b="0" i="0" u="none" strike="noStrike" kern="0" cap="none" spc="0" normalizeH="0" baseline="0" noProof="0">
              <a:ln>
                <a:noFill/>
              </a:ln>
              <a:solidFill>
                <a:schemeClr val="bg1"/>
              </a:solidFill>
              <a:effectLst/>
              <a:uLnTx/>
              <a:uFillTx/>
              <a:ea typeface="+mn-ea"/>
              <a:cs typeface="+mn-cs"/>
            </a:endParaRPr>
          </a:p>
        </p:txBody>
      </p:sp>
      <p:sp>
        <p:nvSpPr>
          <p:cNvPr id="4" name="Freeform 18">
            <a:hlinkClick r:id="rId2" action="ppaction://hlinksldjump"/>
            <a:hlinkHover r:id="" action="ppaction://noaction" highlightClick="1"/>
            <a:extLst>
              <a:ext uri="{FF2B5EF4-FFF2-40B4-BE49-F238E27FC236}">
                <a16:creationId xmlns:a16="http://schemas.microsoft.com/office/drawing/2014/main" id="{88634570-7870-EF04-B12D-4BA8AE55BBB5}"/>
              </a:ext>
              <a:ext uri="{C183D7F6-B498-43B3-948B-1728B52AA6E4}">
                <adec:decorative xmlns:adec="http://schemas.microsoft.com/office/drawing/2017/decorative" val="1"/>
              </a:ext>
            </a:extLst>
          </p:cNvPr>
          <p:cNvSpPr/>
          <p:nvPr/>
        </p:nvSpPr>
        <p:spPr bwMode="gray">
          <a:xfrm>
            <a:off x="11336122" y="5895487"/>
            <a:ext cx="274648" cy="297711"/>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ysClr val="window" lastClr="FFFFFF"/>
          </a:solidFill>
          <a:ln w="254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endParaRPr kumimoji="0" lang="en-GB" sz="2000" b="0" i="0" u="none" strike="noStrike" kern="0" cap="none" spc="0" normalizeH="0" baseline="0" noProof="0">
              <a:ln>
                <a:noFill/>
              </a:ln>
              <a:solidFill>
                <a:srgbClr val="005C9A"/>
              </a:solidFill>
              <a:effectLst/>
              <a:uLnTx/>
              <a:uFillTx/>
              <a:latin typeface="Segoe UI"/>
              <a:ea typeface="+mn-ea"/>
              <a:cs typeface="+mn-cs"/>
            </a:endParaRPr>
          </a:p>
        </p:txBody>
      </p:sp>
      <p:sp>
        <p:nvSpPr>
          <p:cNvPr id="6" name="Rectangle 5">
            <a:extLst>
              <a:ext uri="{FF2B5EF4-FFF2-40B4-BE49-F238E27FC236}">
                <a16:creationId xmlns:a16="http://schemas.microsoft.com/office/drawing/2014/main" id="{7215B3C4-0491-5FF5-87B0-35F6380941BF}"/>
              </a:ext>
              <a:ext uri="{C183D7F6-B498-43B3-948B-1728B52AA6E4}">
                <adec:decorative xmlns:adec="http://schemas.microsoft.com/office/drawing/2017/decorative" val="1"/>
              </a:ext>
            </a:extLst>
          </p:cNvPr>
          <p:cNvSpPr/>
          <p:nvPr/>
        </p:nvSpPr>
        <p:spPr>
          <a:xfrm>
            <a:off x="10030436" y="5912462"/>
            <a:ext cx="1082348" cy="307777"/>
          </a:xfrm>
          <a:prstGeom prst="rect">
            <a:avLst/>
          </a:prstGeom>
        </p:spPr>
        <p:txBody>
          <a:bodyPr wrap="none">
            <a:spAutoFit/>
          </a:bodyPr>
          <a:lstStyle/>
          <a:p>
            <a:pPr algn="r">
              <a:defRPr/>
            </a:pPr>
            <a:r>
              <a:rPr lang="en-GB" sz="1400">
                <a:solidFill>
                  <a:prstClr val="white"/>
                </a:solidFill>
                <a:latin typeface="Segoe UI"/>
              </a:rPr>
              <a:t>Main menu</a:t>
            </a:r>
          </a:p>
        </p:txBody>
      </p:sp>
      <p:sp>
        <p:nvSpPr>
          <p:cNvPr id="24" name="Isosceles Triangle 23">
            <a:extLst>
              <a:ext uri="{FF2B5EF4-FFF2-40B4-BE49-F238E27FC236}">
                <a16:creationId xmlns:a16="http://schemas.microsoft.com/office/drawing/2014/main" id="{A0DF696F-623E-6C63-DA67-D304CD2F82A6}"/>
              </a:ext>
              <a:ext uri="{C183D7F6-B498-43B3-948B-1728B52AA6E4}">
                <adec:decorative xmlns:adec="http://schemas.microsoft.com/office/drawing/2017/decorative" val="1"/>
              </a:ext>
            </a:extLst>
          </p:cNvPr>
          <p:cNvSpPr/>
          <p:nvPr/>
        </p:nvSpPr>
        <p:spPr bwMode="gray">
          <a:xfrm rot="5400000">
            <a:off x="11109968" y="6028323"/>
            <a:ext cx="153027" cy="96594"/>
          </a:xfrm>
          <a:prstGeom prst="triangle">
            <a:avLst/>
          </a:prstGeom>
          <a:solidFill>
            <a:srgbClr val="99C7EB"/>
          </a:solidFill>
          <a:ln w="254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endParaRPr kumimoji="0" lang="en-GB" sz="2000" b="0" i="0" u="none" strike="noStrike" kern="0" cap="none" spc="0" normalizeH="0" baseline="0" noProof="0">
              <a:ln>
                <a:noFill/>
              </a:ln>
              <a:solidFill>
                <a:prstClr val="white"/>
              </a:solidFill>
              <a:effectLst/>
              <a:uLnTx/>
              <a:uFillTx/>
              <a:latin typeface="Segoe UI"/>
              <a:ea typeface="+mn-ea"/>
              <a:cs typeface="+mn-cs"/>
            </a:endParaRPr>
          </a:p>
        </p:txBody>
      </p:sp>
      <p:grpSp>
        <p:nvGrpSpPr>
          <p:cNvPr id="25" name="Group 24">
            <a:extLst>
              <a:ext uri="{FF2B5EF4-FFF2-40B4-BE49-F238E27FC236}">
                <a16:creationId xmlns:a16="http://schemas.microsoft.com/office/drawing/2014/main" id="{F2835DD1-9318-2212-EF58-7009AE448579}"/>
              </a:ext>
              <a:ext uri="{C183D7F6-B498-43B3-948B-1728B52AA6E4}">
                <adec:decorative xmlns:adec="http://schemas.microsoft.com/office/drawing/2017/decorative" val="1"/>
              </a:ext>
            </a:extLst>
          </p:cNvPr>
          <p:cNvGrpSpPr/>
          <p:nvPr/>
        </p:nvGrpSpPr>
        <p:grpSpPr>
          <a:xfrm>
            <a:off x="8613681" y="1135798"/>
            <a:ext cx="2499103" cy="3391981"/>
            <a:chOff x="7620887" y="1385798"/>
            <a:chExt cx="2499103" cy="3391981"/>
          </a:xfrm>
        </p:grpSpPr>
        <p:cxnSp>
          <p:nvCxnSpPr>
            <p:cNvPr id="26" name="Straight Connector 25">
              <a:extLst>
                <a:ext uri="{FF2B5EF4-FFF2-40B4-BE49-F238E27FC236}">
                  <a16:creationId xmlns:a16="http://schemas.microsoft.com/office/drawing/2014/main" id="{DE091587-DA1C-3E76-2A20-BA26A6DB3580}"/>
                </a:ext>
              </a:extLst>
            </p:cNvPr>
            <p:cNvCxnSpPr/>
            <p:nvPr/>
          </p:nvCxnSpPr>
          <p:spPr>
            <a:xfrm>
              <a:off x="7650956" y="1385798"/>
              <a:ext cx="2448272" cy="0"/>
            </a:xfrm>
            <a:prstGeom prst="line">
              <a:avLst/>
            </a:prstGeom>
            <a:noFill/>
            <a:ln w="6350" cap="flat" cmpd="sng" algn="ctr">
              <a:solidFill>
                <a:srgbClr val="297DB1"/>
              </a:solidFill>
              <a:prstDash val="sysDot"/>
            </a:ln>
            <a:effectLst/>
          </p:spPr>
        </p:cxnSp>
        <p:cxnSp>
          <p:nvCxnSpPr>
            <p:cNvPr id="35" name="Straight Connector 34">
              <a:extLst>
                <a:ext uri="{FF2B5EF4-FFF2-40B4-BE49-F238E27FC236}">
                  <a16:creationId xmlns:a16="http://schemas.microsoft.com/office/drawing/2014/main" id="{B7D929B6-1869-8CB5-B6F0-EA31C4468969}"/>
                </a:ext>
              </a:extLst>
            </p:cNvPr>
            <p:cNvCxnSpPr/>
            <p:nvPr/>
          </p:nvCxnSpPr>
          <p:spPr>
            <a:xfrm>
              <a:off x="7650956" y="1789906"/>
              <a:ext cx="2448272" cy="0"/>
            </a:xfrm>
            <a:prstGeom prst="line">
              <a:avLst/>
            </a:prstGeom>
            <a:noFill/>
            <a:ln w="6350" cap="flat" cmpd="sng" algn="ctr">
              <a:solidFill>
                <a:srgbClr val="297DB1"/>
              </a:solidFill>
              <a:prstDash val="sysDot"/>
            </a:ln>
            <a:effectLst/>
          </p:spPr>
        </p:cxnSp>
        <p:cxnSp>
          <p:nvCxnSpPr>
            <p:cNvPr id="36" name="Straight Connector 35">
              <a:extLst>
                <a:ext uri="{FF2B5EF4-FFF2-40B4-BE49-F238E27FC236}">
                  <a16:creationId xmlns:a16="http://schemas.microsoft.com/office/drawing/2014/main" id="{2E605857-C175-2528-E2C3-5856B1DF7F08}"/>
                </a:ext>
              </a:extLst>
            </p:cNvPr>
            <p:cNvCxnSpPr/>
            <p:nvPr/>
          </p:nvCxnSpPr>
          <p:spPr>
            <a:xfrm>
              <a:off x="7650956" y="2314400"/>
              <a:ext cx="2448272" cy="0"/>
            </a:xfrm>
            <a:prstGeom prst="line">
              <a:avLst/>
            </a:prstGeom>
            <a:noFill/>
            <a:ln w="6350" cap="flat" cmpd="sng" algn="ctr">
              <a:solidFill>
                <a:srgbClr val="297DB1"/>
              </a:solidFill>
              <a:prstDash val="sysDot"/>
            </a:ln>
            <a:effectLst/>
          </p:spPr>
        </p:cxnSp>
        <p:cxnSp>
          <p:nvCxnSpPr>
            <p:cNvPr id="37" name="Straight Connector 36">
              <a:extLst>
                <a:ext uri="{FF2B5EF4-FFF2-40B4-BE49-F238E27FC236}">
                  <a16:creationId xmlns:a16="http://schemas.microsoft.com/office/drawing/2014/main" id="{6F36712C-BE1A-E14D-9BB8-57254F204E7D}"/>
                </a:ext>
              </a:extLst>
            </p:cNvPr>
            <p:cNvCxnSpPr/>
            <p:nvPr/>
          </p:nvCxnSpPr>
          <p:spPr>
            <a:xfrm>
              <a:off x="7671718" y="2820266"/>
              <a:ext cx="2448272" cy="0"/>
            </a:xfrm>
            <a:prstGeom prst="line">
              <a:avLst/>
            </a:prstGeom>
            <a:noFill/>
            <a:ln w="6350" cap="flat" cmpd="sng" algn="ctr">
              <a:solidFill>
                <a:srgbClr val="297DB1"/>
              </a:solidFill>
              <a:prstDash val="sysDot"/>
            </a:ln>
            <a:effectLst/>
          </p:spPr>
        </p:cxnSp>
        <p:cxnSp>
          <p:nvCxnSpPr>
            <p:cNvPr id="38" name="Straight Connector 37">
              <a:extLst>
                <a:ext uri="{FF2B5EF4-FFF2-40B4-BE49-F238E27FC236}">
                  <a16:creationId xmlns:a16="http://schemas.microsoft.com/office/drawing/2014/main" id="{0C1C18CA-1A4C-1F38-6776-1A8020057824}"/>
                </a:ext>
              </a:extLst>
            </p:cNvPr>
            <p:cNvCxnSpPr/>
            <p:nvPr/>
          </p:nvCxnSpPr>
          <p:spPr>
            <a:xfrm>
              <a:off x="7650956" y="3243002"/>
              <a:ext cx="2448272" cy="0"/>
            </a:xfrm>
            <a:prstGeom prst="line">
              <a:avLst/>
            </a:prstGeom>
            <a:noFill/>
            <a:ln w="6350" cap="flat" cmpd="sng" algn="ctr">
              <a:solidFill>
                <a:srgbClr val="297DB1"/>
              </a:solidFill>
              <a:prstDash val="sysDot"/>
            </a:ln>
            <a:effectLst/>
          </p:spPr>
        </p:cxnSp>
        <p:cxnSp>
          <p:nvCxnSpPr>
            <p:cNvPr id="39" name="Straight Connector 38">
              <a:extLst>
                <a:ext uri="{FF2B5EF4-FFF2-40B4-BE49-F238E27FC236}">
                  <a16:creationId xmlns:a16="http://schemas.microsoft.com/office/drawing/2014/main" id="{327B3D86-0CFE-F821-B1FB-48E681E3878C}"/>
                </a:ext>
              </a:extLst>
            </p:cNvPr>
            <p:cNvCxnSpPr/>
            <p:nvPr/>
          </p:nvCxnSpPr>
          <p:spPr>
            <a:xfrm>
              <a:off x="7620887" y="3797358"/>
              <a:ext cx="2448272" cy="0"/>
            </a:xfrm>
            <a:prstGeom prst="line">
              <a:avLst/>
            </a:prstGeom>
            <a:noFill/>
            <a:ln w="6350" cap="flat" cmpd="sng" algn="ctr">
              <a:solidFill>
                <a:srgbClr val="297DB1"/>
              </a:solidFill>
              <a:prstDash val="sysDot"/>
            </a:ln>
            <a:effectLst/>
          </p:spPr>
        </p:cxnSp>
        <p:cxnSp>
          <p:nvCxnSpPr>
            <p:cNvPr id="40" name="Straight Connector 39">
              <a:extLst>
                <a:ext uri="{FF2B5EF4-FFF2-40B4-BE49-F238E27FC236}">
                  <a16:creationId xmlns:a16="http://schemas.microsoft.com/office/drawing/2014/main" id="{8854A996-132F-2997-FA14-99FCADCBBBEF}"/>
                </a:ext>
              </a:extLst>
            </p:cNvPr>
            <p:cNvCxnSpPr/>
            <p:nvPr/>
          </p:nvCxnSpPr>
          <p:spPr>
            <a:xfrm>
              <a:off x="7620887" y="4246650"/>
              <a:ext cx="2448272" cy="0"/>
            </a:xfrm>
            <a:prstGeom prst="line">
              <a:avLst/>
            </a:prstGeom>
            <a:noFill/>
            <a:ln w="6350" cap="flat" cmpd="sng" algn="ctr">
              <a:solidFill>
                <a:srgbClr val="297DB1"/>
              </a:solidFill>
              <a:prstDash val="sysDot"/>
            </a:ln>
            <a:effectLst/>
          </p:spPr>
        </p:cxnSp>
        <p:cxnSp>
          <p:nvCxnSpPr>
            <p:cNvPr id="41" name="Straight Connector 40">
              <a:extLst>
                <a:ext uri="{FF2B5EF4-FFF2-40B4-BE49-F238E27FC236}">
                  <a16:creationId xmlns:a16="http://schemas.microsoft.com/office/drawing/2014/main" id="{0F965E96-95CE-B36B-3B49-300F384594AD}"/>
                </a:ext>
              </a:extLst>
            </p:cNvPr>
            <p:cNvCxnSpPr/>
            <p:nvPr/>
          </p:nvCxnSpPr>
          <p:spPr>
            <a:xfrm>
              <a:off x="7636220" y="4777779"/>
              <a:ext cx="2448272" cy="0"/>
            </a:xfrm>
            <a:prstGeom prst="line">
              <a:avLst/>
            </a:prstGeom>
            <a:noFill/>
            <a:ln w="6350" cap="flat" cmpd="sng" algn="ctr">
              <a:solidFill>
                <a:srgbClr val="297DB1"/>
              </a:solidFill>
              <a:prstDash val="sysDot"/>
            </a:ln>
            <a:effectLst/>
          </p:spPr>
        </p:cxnSp>
      </p:grpSp>
      <p:sp>
        <p:nvSpPr>
          <p:cNvPr id="42" name="Rectangle 41">
            <a:hlinkClick r:id="" action="ppaction://noaction"/>
            <a:hlinkHover r:id="" action="ppaction://noaction" highlightClick="1"/>
            <a:extLst>
              <a:ext uri="{FF2B5EF4-FFF2-40B4-BE49-F238E27FC236}">
                <a16:creationId xmlns:a16="http://schemas.microsoft.com/office/drawing/2014/main" id="{E1E46105-AB5B-AB08-8FE9-F4B7D0967302}"/>
              </a:ext>
              <a:ext uri="{C183D7F6-B498-43B3-948B-1728B52AA6E4}">
                <adec:decorative xmlns:adec="http://schemas.microsoft.com/office/drawing/2017/decorative" val="1"/>
              </a:ext>
            </a:extLst>
          </p:cNvPr>
          <p:cNvSpPr/>
          <p:nvPr/>
        </p:nvSpPr>
        <p:spPr bwMode="ltGray">
          <a:xfrm>
            <a:off x="8715903" y="3621977"/>
            <a:ext cx="417916" cy="296187"/>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lang="en-GB" sz="2000" kern="0">
                <a:solidFill>
                  <a:schemeClr val="bg1"/>
                </a:solidFill>
              </a:rPr>
              <a:t>7</a:t>
            </a:r>
            <a:endParaRPr kumimoji="0" lang="en-GB" sz="2000" b="0" i="0" u="none" strike="noStrike" kern="0" cap="none" spc="0" normalizeH="0" baseline="0" noProof="0">
              <a:ln>
                <a:noFill/>
              </a:ln>
              <a:solidFill>
                <a:schemeClr val="bg1"/>
              </a:solidFill>
              <a:effectLst/>
              <a:uLnTx/>
              <a:uFillTx/>
              <a:ea typeface="+mn-ea"/>
              <a:cs typeface="+mn-cs"/>
            </a:endParaRPr>
          </a:p>
        </p:txBody>
      </p:sp>
      <p:sp>
        <p:nvSpPr>
          <p:cNvPr id="43" name="Rectangle 42">
            <a:hlinkClick r:id="" action="ppaction://noaction"/>
            <a:hlinkHover r:id="" action="ppaction://noaction" highlightClick="1"/>
            <a:extLst>
              <a:ext uri="{FF2B5EF4-FFF2-40B4-BE49-F238E27FC236}">
                <a16:creationId xmlns:a16="http://schemas.microsoft.com/office/drawing/2014/main" id="{6006694B-1434-7056-FC30-1BA8AAFBBE82}"/>
              </a:ext>
              <a:ext uri="{C183D7F6-B498-43B3-948B-1728B52AA6E4}">
                <adec:decorative xmlns:adec="http://schemas.microsoft.com/office/drawing/2017/decorative" val="1"/>
              </a:ext>
            </a:extLst>
          </p:cNvPr>
          <p:cNvSpPr/>
          <p:nvPr/>
        </p:nvSpPr>
        <p:spPr bwMode="ltGray">
          <a:xfrm>
            <a:off x="8721394" y="1648067"/>
            <a:ext cx="417916" cy="302523"/>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3</a:t>
            </a:r>
          </a:p>
        </p:txBody>
      </p:sp>
      <p:sp>
        <p:nvSpPr>
          <p:cNvPr id="44" name="Rectangle 43">
            <a:hlinkClick r:id="" action="ppaction://noaction"/>
            <a:hlinkHover r:id="" action="ppaction://noaction" highlightClick="1"/>
            <a:extLst>
              <a:ext uri="{FF2B5EF4-FFF2-40B4-BE49-F238E27FC236}">
                <a16:creationId xmlns:a16="http://schemas.microsoft.com/office/drawing/2014/main" id="{EB000AEB-C033-B747-6533-D274475E2386}"/>
              </a:ext>
              <a:ext uri="{C183D7F6-B498-43B3-948B-1728B52AA6E4}">
                <adec:decorative xmlns:adec="http://schemas.microsoft.com/office/drawing/2017/decorative" val="1"/>
              </a:ext>
            </a:extLst>
          </p:cNvPr>
          <p:cNvSpPr/>
          <p:nvPr/>
        </p:nvSpPr>
        <p:spPr bwMode="ltGray">
          <a:xfrm>
            <a:off x="8718517" y="2169757"/>
            <a:ext cx="417916" cy="314774"/>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4</a:t>
            </a:r>
          </a:p>
        </p:txBody>
      </p:sp>
      <p:sp>
        <p:nvSpPr>
          <p:cNvPr id="45" name="Rectangle 44">
            <a:hlinkClick r:id="" action="ppaction://noaction"/>
            <a:hlinkHover r:id="" action="ppaction://noaction" highlightClick="1"/>
            <a:extLst>
              <a:ext uri="{FF2B5EF4-FFF2-40B4-BE49-F238E27FC236}">
                <a16:creationId xmlns:a16="http://schemas.microsoft.com/office/drawing/2014/main" id="{22347535-69FA-982A-FB81-8B96ACD74BA2}"/>
              </a:ext>
              <a:ext uri="{C183D7F6-B498-43B3-948B-1728B52AA6E4}">
                <adec:decorative xmlns:adec="http://schemas.microsoft.com/office/drawing/2017/decorative" val="1"/>
              </a:ext>
            </a:extLst>
          </p:cNvPr>
          <p:cNvSpPr/>
          <p:nvPr/>
        </p:nvSpPr>
        <p:spPr bwMode="ltGray">
          <a:xfrm>
            <a:off x="8720322" y="2630000"/>
            <a:ext cx="417916" cy="319419"/>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5</a:t>
            </a:r>
          </a:p>
        </p:txBody>
      </p:sp>
      <p:sp>
        <p:nvSpPr>
          <p:cNvPr id="46" name="Rectangle 45">
            <a:hlinkClick r:id="" action="ppaction://noaction"/>
            <a:hlinkHover r:id="" action="ppaction://noaction" highlightClick="1"/>
            <a:extLst>
              <a:ext uri="{FF2B5EF4-FFF2-40B4-BE49-F238E27FC236}">
                <a16:creationId xmlns:a16="http://schemas.microsoft.com/office/drawing/2014/main" id="{F49631D7-2C90-1AD9-838F-EFBEA0496E24}"/>
              </a:ext>
              <a:ext uri="{C183D7F6-B498-43B3-948B-1728B52AA6E4}">
                <adec:decorative xmlns:adec="http://schemas.microsoft.com/office/drawing/2017/decorative" val="1"/>
              </a:ext>
            </a:extLst>
          </p:cNvPr>
          <p:cNvSpPr/>
          <p:nvPr/>
        </p:nvSpPr>
        <p:spPr bwMode="ltGray">
          <a:xfrm>
            <a:off x="8717210" y="3121917"/>
            <a:ext cx="417916" cy="318947"/>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6</a:t>
            </a:r>
          </a:p>
        </p:txBody>
      </p:sp>
      <p:sp>
        <p:nvSpPr>
          <p:cNvPr id="47" name="Rectangle 46">
            <a:hlinkClick r:id="" action="ppaction://noaction"/>
            <a:hlinkHover r:id="" action="ppaction://noaction" highlightClick="1"/>
            <a:extLst>
              <a:ext uri="{FF2B5EF4-FFF2-40B4-BE49-F238E27FC236}">
                <a16:creationId xmlns:a16="http://schemas.microsoft.com/office/drawing/2014/main" id="{C8F58A38-F671-115A-92C9-ADA08B10FA21}"/>
              </a:ext>
              <a:ext uri="{C183D7F6-B498-43B3-948B-1728B52AA6E4}">
                <adec:decorative xmlns:adec="http://schemas.microsoft.com/office/drawing/2017/decorative" val="1"/>
              </a:ext>
            </a:extLst>
          </p:cNvPr>
          <p:cNvSpPr/>
          <p:nvPr/>
        </p:nvSpPr>
        <p:spPr bwMode="ltGray">
          <a:xfrm>
            <a:off x="8715903" y="5523573"/>
            <a:ext cx="417916" cy="313354"/>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lang="en-GB" sz="2000" kern="0">
                <a:solidFill>
                  <a:schemeClr val="bg1"/>
                </a:solidFill>
              </a:rPr>
              <a:t>11</a:t>
            </a:r>
            <a:endParaRPr kumimoji="0" lang="en-GB" sz="2000" b="0" i="0" u="none" strike="noStrike" kern="0" cap="none" spc="0" normalizeH="0" baseline="0" noProof="0">
              <a:ln>
                <a:noFill/>
              </a:ln>
              <a:solidFill>
                <a:schemeClr val="bg1"/>
              </a:solidFill>
              <a:effectLst/>
              <a:uLnTx/>
              <a:uFillTx/>
              <a:ea typeface="+mn-ea"/>
              <a:cs typeface="+mn-cs"/>
            </a:endParaRPr>
          </a:p>
        </p:txBody>
      </p:sp>
      <p:sp>
        <p:nvSpPr>
          <p:cNvPr id="48" name="Rectangle 47">
            <a:hlinkClick r:id="" action="ppaction://noaction"/>
            <a:hlinkHover r:id="" action="ppaction://noaction" highlightClick="1"/>
            <a:extLst>
              <a:ext uri="{FF2B5EF4-FFF2-40B4-BE49-F238E27FC236}">
                <a16:creationId xmlns:a16="http://schemas.microsoft.com/office/drawing/2014/main" id="{A791E69A-DF1B-EF97-E7D6-350DF7C97A34}"/>
              </a:ext>
              <a:ext uri="{C183D7F6-B498-43B3-948B-1728B52AA6E4}">
                <adec:decorative xmlns:adec="http://schemas.microsoft.com/office/drawing/2017/decorative" val="1"/>
              </a:ext>
            </a:extLst>
          </p:cNvPr>
          <p:cNvSpPr/>
          <p:nvPr/>
        </p:nvSpPr>
        <p:spPr bwMode="ltGray">
          <a:xfrm>
            <a:off x="8717210" y="4086299"/>
            <a:ext cx="417916" cy="313349"/>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8</a:t>
            </a:r>
          </a:p>
        </p:txBody>
      </p:sp>
      <p:graphicFrame>
        <p:nvGraphicFramePr>
          <p:cNvPr id="49" name="Table 48">
            <a:extLst>
              <a:ext uri="{FF2B5EF4-FFF2-40B4-BE49-F238E27FC236}">
                <a16:creationId xmlns:a16="http://schemas.microsoft.com/office/drawing/2014/main" id="{9B02BD4C-F0B9-F3EE-657A-0147FC88A4F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3862937"/>
              </p:ext>
            </p:extLst>
          </p:nvPr>
        </p:nvGraphicFramePr>
        <p:xfrm>
          <a:off x="9247022" y="639536"/>
          <a:ext cx="2179715" cy="5255953"/>
        </p:xfrm>
        <a:graphic>
          <a:graphicData uri="http://schemas.openxmlformats.org/drawingml/2006/table">
            <a:tbl>
              <a:tblPr firstRow="1" bandRow="1"/>
              <a:tblGrid>
                <a:gridCol w="2179715">
                  <a:extLst>
                    <a:ext uri="{9D8B030D-6E8A-4147-A177-3AD203B41FA5}">
                      <a16:colId xmlns:a16="http://schemas.microsoft.com/office/drawing/2014/main" val="24541704"/>
                    </a:ext>
                  </a:extLst>
                </a:gridCol>
              </a:tblGrid>
              <a:tr h="451423">
                <a:tc>
                  <a:txBody>
                    <a:bodyPr/>
                    <a:lstStyle>
                      <a:lvl1pPr marL="0" algn="l" defTabSz="914400" rtl="0" eaLnBrk="1" latinLnBrk="0" hangingPunct="1">
                        <a:defRPr sz="1800" b="1" kern="1200">
                          <a:solidFill>
                            <a:schemeClr val="lt1"/>
                          </a:solidFill>
                          <a:latin typeface="Segoe UI"/>
                        </a:defRPr>
                      </a:lvl1pPr>
                      <a:lvl2pPr marL="457200" algn="l" defTabSz="914400" rtl="0" eaLnBrk="1" latinLnBrk="0" hangingPunct="1">
                        <a:defRPr sz="1800" b="1" kern="1200">
                          <a:solidFill>
                            <a:schemeClr val="lt1"/>
                          </a:solidFill>
                          <a:latin typeface="Segoe UI"/>
                        </a:defRPr>
                      </a:lvl2pPr>
                      <a:lvl3pPr marL="914400" algn="l" defTabSz="914400" rtl="0" eaLnBrk="1" latinLnBrk="0" hangingPunct="1">
                        <a:defRPr sz="1800" b="1" kern="1200">
                          <a:solidFill>
                            <a:schemeClr val="lt1"/>
                          </a:solidFill>
                          <a:latin typeface="Segoe UI"/>
                        </a:defRPr>
                      </a:lvl3pPr>
                      <a:lvl4pPr marL="1371600" algn="l" defTabSz="914400" rtl="0" eaLnBrk="1" latinLnBrk="0" hangingPunct="1">
                        <a:defRPr sz="1800" b="1" kern="1200">
                          <a:solidFill>
                            <a:schemeClr val="lt1"/>
                          </a:solidFill>
                          <a:latin typeface="Segoe UI"/>
                        </a:defRPr>
                      </a:lvl4pPr>
                      <a:lvl5pPr marL="1828800" algn="l" defTabSz="914400" rtl="0" eaLnBrk="1" latinLnBrk="0" hangingPunct="1">
                        <a:defRPr sz="1800" b="1" kern="1200">
                          <a:solidFill>
                            <a:schemeClr val="lt1"/>
                          </a:solidFill>
                          <a:latin typeface="Segoe UI"/>
                        </a:defRPr>
                      </a:lvl5pPr>
                      <a:lvl6pPr marL="2286000" algn="l" defTabSz="914400" rtl="0" eaLnBrk="1" latinLnBrk="0" hangingPunct="1">
                        <a:defRPr sz="1800" b="1" kern="1200">
                          <a:solidFill>
                            <a:schemeClr val="lt1"/>
                          </a:solidFill>
                          <a:latin typeface="Segoe UI"/>
                        </a:defRPr>
                      </a:lvl6pPr>
                      <a:lvl7pPr marL="2743200" algn="l" defTabSz="914400" rtl="0" eaLnBrk="1" latinLnBrk="0" hangingPunct="1">
                        <a:defRPr sz="1800" b="1" kern="1200">
                          <a:solidFill>
                            <a:schemeClr val="lt1"/>
                          </a:solidFill>
                          <a:latin typeface="Segoe UI"/>
                        </a:defRPr>
                      </a:lvl7pPr>
                      <a:lvl8pPr marL="3200400" algn="l" defTabSz="914400" rtl="0" eaLnBrk="1" latinLnBrk="0" hangingPunct="1">
                        <a:defRPr sz="1800" b="1" kern="1200">
                          <a:solidFill>
                            <a:schemeClr val="lt1"/>
                          </a:solidFill>
                          <a:latin typeface="Segoe UI"/>
                        </a:defRPr>
                      </a:lvl8pPr>
                      <a:lvl9pPr marL="3657600" algn="l" defTabSz="914400" rtl="0" eaLnBrk="1" latinLnBrk="0" hangingPunct="1">
                        <a:defRPr sz="1800" b="1" kern="1200">
                          <a:solidFill>
                            <a:schemeClr val="lt1"/>
                          </a:solidFill>
                          <a:latin typeface="Segoe UI"/>
                        </a:defRPr>
                      </a:lvl9pPr>
                    </a:lstStyle>
                    <a:p>
                      <a:pPr algn="l"/>
                      <a:r>
                        <a:rPr lang="en-GB" sz="1400" b="0">
                          <a:solidFill>
                            <a:schemeClr val="bg1"/>
                          </a:solidFill>
                          <a:latin typeface="+mn-lt"/>
                        </a:rPr>
                        <a:t>About</a:t>
                      </a:r>
                      <a:r>
                        <a:rPr lang="en-GB" sz="1400" b="0" baseline="0">
                          <a:solidFill>
                            <a:schemeClr val="bg1"/>
                          </a:solidFill>
                          <a:latin typeface="+mn-lt"/>
                        </a:rPr>
                        <a:t> the survey</a:t>
                      </a:r>
                      <a:endParaRPr lang="en-GB" sz="1400" b="0">
                        <a:solidFill>
                          <a:schemeClr val="bg1"/>
                        </a:solidFill>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8835298"/>
                  </a:ext>
                </a:extLst>
              </a:tr>
              <a:tr h="451423">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algn="l"/>
                      <a:r>
                        <a:rPr lang="en-GB" sz="1400" b="1">
                          <a:solidFill>
                            <a:schemeClr val="bg1"/>
                          </a:solidFill>
                          <a:latin typeface="+mn-lt"/>
                        </a:rPr>
                        <a:t>Headline</a:t>
                      </a:r>
                      <a:r>
                        <a:rPr lang="en-GB" sz="1400" b="0">
                          <a:solidFill>
                            <a:schemeClr val="bg1"/>
                          </a:solidFill>
                          <a:latin typeface="+mn-lt"/>
                        </a:rPr>
                        <a:t> </a:t>
                      </a:r>
                      <a:r>
                        <a:rPr lang="en-GB" sz="1400" b="1">
                          <a:solidFill>
                            <a:schemeClr val="bg1"/>
                          </a:solidFill>
                          <a:latin typeface="+mn-lt"/>
                        </a:rPr>
                        <a:t>findings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2386766"/>
                  </a:ext>
                </a:extLst>
              </a:tr>
              <a:tr h="523998">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Overall experience of GP practice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48291756"/>
                  </a:ext>
                </a:extLst>
              </a:tr>
              <a:tr h="523998">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Local GP practice services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82604302"/>
                  </a:ext>
                </a:extLst>
              </a:tr>
              <a:tr h="451423">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Last contact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48611520"/>
                  </a:ext>
                </a:extLst>
              </a:tr>
              <a:tr h="523998">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Patient’s last appointment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04165488"/>
                  </a:ext>
                </a:extLst>
              </a:tr>
              <a:tr h="451423">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Patient health</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1438189"/>
                  </a:ext>
                </a:extLst>
              </a:tr>
              <a:tr h="523998">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When the GP practice is closed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91412992"/>
                  </a:ext>
                </a:extLst>
              </a:tr>
              <a:tr h="451423">
                <a:tc>
                  <a:txBody>
                    <a:bodyPr/>
                    <a:lstStyle/>
                    <a:p>
                      <a:pPr marL="0" indent="0" algn="l">
                        <a:buFont typeface="Arial" panose="020B0604020202020204" pitchFamily="34" charset="0"/>
                        <a:buNone/>
                      </a:pPr>
                      <a:r>
                        <a:rPr lang="en-GB" sz="1400" b="0">
                          <a:solidFill>
                            <a:schemeClr val="bg1"/>
                          </a:solidFill>
                          <a:latin typeface="+mn-lt"/>
                        </a:rPr>
                        <a:t>Pharmacy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60071128"/>
                  </a:ext>
                </a:extLst>
              </a:tr>
              <a:tr h="451423">
                <a:tc>
                  <a:txBody>
                    <a:bodyPr/>
                    <a:lstStyle/>
                    <a:p>
                      <a:pPr marL="0" indent="0" algn="l">
                        <a:buFont typeface="Arial" panose="020B0604020202020204" pitchFamily="34" charset="0"/>
                        <a:buNone/>
                      </a:pPr>
                      <a:r>
                        <a:rPr lang="en-GB" sz="1400" b="0">
                          <a:solidFill>
                            <a:schemeClr val="bg1"/>
                          </a:solidFill>
                          <a:latin typeface="+mn-lt"/>
                        </a:rPr>
                        <a:t>Dentistry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36920332"/>
                  </a:ext>
                </a:extLst>
              </a:tr>
              <a:tr h="451423">
                <a:tc>
                  <a:txBody>
                    <a:bodyPr/>
                    <a:lstStyle/>
                    <a:p>
                      <a:pPr marL="0" indent="0" algn="l">
                        <a:buFont typeface="Arial" panose="020B0604020202020204" pitchFamily="34" charset="0"/>
                        <a:buNone/>
                      </a:pPr>
                      <a:r>
                        <a:rPr lang="en-GB" sz="1400" b="0">
                          <a:solidFill>
                            <a:schemeClr val="bg1"/>
                          </a:solidFill>
                          <a:latin typeface="+mn-lt"/>
                        </a:rPr>
                        <a:t>Accessible information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86303014"/>
                  </a:ext>
                </a:extLst>
              </a:tr>
            </a:tbl>
          </a:graphicData>
        </a:graphic>
      </p:graphicFrame>
      <p:sp>
        <p:nvSpPr>
          <p:cNvPr id="50" name="TextBox 49">
            <a:extLst>
              <a:ext uri="{FF2B5EF4-FFF2-40B4-BE49-F238E27FC236}">
                <a16:creationId xmlns:a16="http://schemas.microsoft.com/office/drawing/2014/main" id="{18573D81-D024-A856-E01B-C0994240B187}"/>
              </a:ext>
              <a:ext uri="{C183D7F6-B498-43B3-948B-1728B52AA6E4}">
                <adec:decorative xmlns:adec="http://schemas.microsoft.com/office/drawing/2017/decorative" val="1"/>
              </a:ext>
            </a:extLst>
          </p:cNvPr>
          <p:cNvSpPr txBox="1"/>
          <p:nvPr/>
        </p:nvSpPr>
        <p:spPr bwMode="ltGray">
          <a:xfrm>
            <a:off x="8541701" y="387554"/>
            <a:ext cx="496931" cy="218586"/>
          </a:xfrm>
          <a:prstGeom prst="rect">
            <a:avLst/>
          </a:prstGeom>
          <a:noFill/>
        </p:spPr>
        <p:txBody>
          <a:bodyPr wrap="none" lIns="0" tIns="0" rIns="0" bIns="0" rtlCol="0">
            <a:spAutoFit/>
          </a:bodyPr>
          <a:lstStyle/>
          <a:p>
            <a:pPr>
              <a:lnSpc>
                <a:spcPct val="110000"/>
              </a:lnSpc>
              <a:spcBef>
                <a:spcPts val="2400"/>
              </a:spcBef>
              <a:buClr>
                <a:srgbClr val="5BC5F1"/>
              </a:buClr>
              <a:defRPr/>
            </a:pPr>
            <a:r>
              <a:rPr lang="en-GB" sz="1400">
                <a:solidFill>
                  <a:prstClr val="white"/>
                </a:solidFill>
              </a:rPr>
              <a:t>Menu:</a:t>
            </a:r>
          </a:p>
        </p:txBody>
      </p:sp>
      <p:cxnSp>
        <p:nvCxnSpPr>
          <p:cNvPr id="51" name="Straight Connector 50">
            <a:extLst>
              <a:ext uri="{FF2B5EF4-FFF2-40B4-BE49-F238E27FC236}">
                <a16:creationId xmlns:a16="http://schemas.microsoft.com/office/drawing/2014/main" id="{ECEBABD9-0B62-C309-5C47-192269D76C0E}"/>
              </a:ext>
              <a:ext uri="{C183D7F6-B498-43B3-948B-1728B52AA6E4}">
                <adec:decorative xmlns:adec="http://schemas.microsoft.com/office/drawing/2017/decorative" val="1"/>
              </a:ext>
            </a:extLst>
          </p:cNvPr>
          <p:cNvCxnSpPr>
            <a:cxnSpLocks/>
          </p:cNvCxnSpPr>
          <p:nvPr/>
        </p:nvCxnSpPr>
        <p:spPr>
          <a:xfrm>
            <a:off x="8629014" y="4959642"/>
            <a:ext cx="2448272" cy="0"/>
          </a:xfrm>
          <a:prstGeom prst="line">
            <a:avLst/>
          </a:prstGeom>
          <a:noFill/>
          <a:ln w="6350" cap="flat" cmpd="sng" algn="ctr">
            <a:solidFill>
              <a:srgbClr val="297DB1"/>
            </a:solidFill>
            <a:prstDash val="sysDot"/>
          </a:ln>
          <a:effectLst/>
        </p:spPr>
      </p:cxnSp>
      <p:cxnSp>
        <p:nvCxnSpPr>
          <p:cNvPr id="52" name="Straight Connector 51">
            <a:extLst>
              <a:ext uri="{FF2B5EF4-FFF2-40B4-BE49-F238E27FC236}">
                <a16:creationId xmlns:a16="http://schemas.microsoft.com/office/drawing/2014/main" id="{F2BFAD1A-FC70-6174-5FE5-834515E26B59}"/>
              </a:ext>
              <a:ext uri="{C183D7F6-B498-43B3-948B-1728B52AA6E4}">
                <adec:decorative xmlns:adec="http://schemas.microsoft.com/office/drawing/2017/decorative" val="1"/>
              </a:ext>
            </a:extLst>
          </p:cNvPr>
          <p:cNvCxnSpPr>
            <a:cxnSpLocks/>
          </p:cNvCxnSpPr>
          <p:nvPr/>
        </p:nvCxnSpPr>
        <p:spPr>
          <a:xfrm>
            <a:off x="8643750" y="5897215"/>
            <a:ext cx="2448272" cy="0"/>
          </a:xfrm>
          <a:prstGeom prst="line">
            <a:avLst/>
          </a:prstGeom>
          <a:noFill/>
          <a:ln w="6350" cap="flat" cmpd="sng" algn="ctr">
            <a:solidFill>
              <a:srgbClr val="297DB1"/>
            </a:solidFill>
            <a:prstDash val="sysDot"/>
          </a:ln>
          <a:effectLst/>
        </p:spPr>
      </p:cxnSp>
      <p:sp>
        <p:nvSpPr>
          <p:cNvPr id="53" name="Rectangle 52">
            <a:hlinkClick r:id="" action="ppaction://noaction"/>
            <a:hlinkHover r:id="" action="ppaction://noaction" highlightClick="1"/>
            <a:extLst>
              <a:ext uri="{FF2B5EF4-FFF2-40B4-BE49-F238E27FC236}">
                <a16:creationId xmlns:a16="http://schemas.microsoft.com/office/drawing/2014/main" id="{82A5AA2D-4006-53AA-A70C-D48A7BCEFAC6}"/>
              </a:ext>
              <a:ext uri="{C183D7F6-B498-43B3-948B-1728B52AA6E4}">
                <adec:decorative xmlns:adec="http://schemas.microsoft.com/office/drawing/2017/decorative" val="1"/>
              </a:ext>
            </a:extLst>
          </p:cNvPr>
          <p:cNvSpPr/>
          <p:nvPr/>
        </p:nvSpPr>
        <p:spPr bwMode="ltGray">
          <a:xfrm>
            <a:off x="8718517" y="5025567"/>
            <a:ext cx="417916" cy="326743"/>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lang="en-GB" sz="2000" kern="0">
                <a:solidFill>
                  <a:schemeClr val="bg1"/>
                </a:solidFill>
              </a:rPr>
              <a:t>10</a:t>
            </a:r>
            <a:endParaRPr kumimoji="0" lang="en-GB" sz="2000" b="0" i="0" u="none" strike="noStrike" kern="0" cap="none" spc="0" normalizeH="0" baseline="0" noProof="0">
              <a:ln>
                <a:noFill/>
              </a:ln>
              <a:solidFill>
                <a:schemeClr val="bg1"/>
              </a:solidFill>
              <a:effectLst/>
              <a:uLnTx/>
              <a:uFillTx/>
              <a:ea typeface="+mn-ea"/>
              <a:cs typeface="+mn-cs"/>
            </a:endParaRPr>
          </a:p>
        </p:txBody>
      </p:sp>
      <p:grpSp>
        <p:nvGrpSpPr>
          <p:cNvPr id="54" name="Group 53">
            <a:extLst>
              <a:ext uri="{FF2B5EF4-FFF2-40B4-BE49-F238E27FC236}">
                <a16:creationId xmlns:a16="http://schemas.microsoft.com/office/drawing/2014/main" id="{D297075B-1EFD-719E-1CA8-3A4F8ABF2FB8}"/>
              </a:ext>
              <a:ext uri="{C183D7F6-B498-43B3-948B-1728B52AA6E4}">
                <adec:decorative xmlns:adec="http://schemas.microsoft.com/office/drawing/2017/decorative" val="1"/>
              </a:ext>
            </a:extLst>
          </p:cNvPr>
          <p:cNvGrpSpPr/>
          <p:nvPr/>
        </p:nvGrpSpPr>
        <p:grpSpPr bwMode="ltGray">
          <a:xfrm>
            <a:off x="8725576" y="1161137"/>
            <a:ext cx="417916" cy="352423"/>
            <a:chOff x="5822852" y="1343018"/>
            <a:chExt cx="417916" cy="327149"/>
          </a:xfrm>
        </p:grpSpPr>
        <p:sp>
          <p:nvSpPr>
            <p:cNvPr id="55" name="Rectangle 54">
              <a:extLst>
                <a:ext uri="{FF2B5EF4-FFF2-40B4-BE49-F238E27FC236}">
                  <a16:creationId xmlns:a16="http://schemas.microsoft.com/office/drawing/2014/main" id="{8C7670E2-FF6C-27D3-3873-85AA10040F91}"/>
                </a:ext>
              </a:extLst>
            </p:cNvPr>
            <p:cNvSpPr/>
            <p:nvPr/>
          </p:nvSpPr>
          <p:spPr bwMode="ltGray">
            <a:xfrm>
              <a:off x="5822852" y="1343018"/>
              <a:ext cx="417916" cy="327149"/>
            </a:xfrm>
            <a:prstGeom prst="rect">
              <a:avLst/>
            </a:prstGeom>
            <a:solidFill>
              <a:sysClr val="window" lastClr="FFFFFF"/>
            </a:solidFill>
            <a:ln w="127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endParaRPr kumimoji="0" lang="en-GB" sz="2000" b="0" i="0" u="none" strike="noStrike" kern="0" cap="none" spc="0" normalizeH="0" baseline="0" noProof="0">
                <a:ln>
                  <a:noFill/>
                </a:ln>
                <a:solidFill>
                  <a:prstClr val="white"/>
                </a:solidFill>
                <a:effectLst/>
                <a:uLnTx/>
                <a:uFillTx/>
                <a:latin typeface="Segoe UI"/>
                <a:ea typeface="+mn-ea"/>
                <a:cs typeface="+mn-cs"/>
              </a:endParaRPr>
            </a:p>
          </p:txBody>
        </p:sp>
        <p:sp>
          <p:nvSpPr>
            <p:cNvPr id="56" name="Isosceles Triangle 55">
              <a:extLst>
                <a:ext uri="{FF2B5EF4-FFF2-40B4-BE49-F238E27FC236}">
                  <a16:creationId xmlns:a16="http://schemas.microsoft.com/office/drawing/2014/main" id="{88DAA297-8FA2-1824-1FD6-33DC1A9A4716}"/>
                </a:ext>
              </a:extLst>
            </p:cNvPr>
            <p:cNvSpPr/>
            <p:nvPr/>
          </p:nvSpPr>
          <p:spPr bwMode="ltGray">
            <a:xfrm rot="5400000">
              <a:off x="5966555" y="1463881"/>
              <a:ext cx="153027" cy="96594"/>
            </a:xfrm>
            <a:prstGeom prst="triangle">
              <a:avLst/>
            </a:prstGeom>
            <a:solidFill>
              <a:srgbClr val="0071BB"/>
            </a:solidFill>
            <a:ln w="254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endParaRPr kumimoji="0" lang="en-GB" sz="2000" b="0" i="0" u="none" strike="noStrike" kern="0" cap="none" spc="0" normalizeH="0" baseline="0" noProof="0">
                <a:ln>
                  <a:noFill/>
                </a:ln>
                <a:solidFill>
                  <a:prstClr val="white"/>
                </a:solidFill>
                <a:effectLst/>
                <a:uLnTx/>
                <a:uFillTx/>
                <a:latin typeface="Segoe UI"/>
                <a:ea typeface="+mn-ea"/>
                <a:cs typeface="+mn-cs"/>
              </a:endParaRPr>
            </a:p>
          </p:txBody>
        </p:sp>
      </p:grpSp>
      <p:cxnSp>
        <p:nvCxnSpPr>
          <p:cNvPr id="57" name="Straight Connector 56">
            <a:extLst>
              <a:ext uri="{FF2B5EF4-FFF2-40B4-BE49-F238E27FC236}">
                <a16:creationId xmlns:a16="http://schemas.microsoft.com/office/drawing/2014/main" id="{CF69493D-8CBB-A340-69E6-AF58DECFB01C}"/>
              </a:ext>
              <a:ext uri="{C183D7F6-B498-43B3-948B-1728B52AA6E4}">
                <adec:decorative xmlns:adec="http://schemas.microsoft.com/office/drawing/2017/decorative" val="1"/>
              </a:ext>
            </a:extLst>
          </p:cNvPr>
          <p:cNvCxnSpPr>
            <a:cxnSpLocks/>
          </p:cNvCxnSpPr>
          <p:nvPr/>
        </p:nvCxnSpPr>
        <p:spPr>
          <a:xfrm>
            <a:off x="8613681" y="5404455"/>
            <a:ext cx="2448272" cy="0"/>
          </a:xfrm>
          <a:prstGeom prst="line">
            <a:avLst/>
          </a:prstGeom>
          <a:noFill/>
          <a:ln w="6350" cap="flat" cmpd="sng" algn="ctr">
            <a:solidFill>
              <a:srgbClr val="297DB1"/>
            </a:solidFill>
            <a:prstDash val="sysDot"/>
          </a:ln>
          <a:effectLst/>
        </p:spPr>
      </p:cxnSp>
      <p:sp>
        <p:nvSpPr>
          <p:cNvPr id="58" name="Rectangle 57">
            <a:hlinkClick r:id="" action="ppaction://noaction"/>
            <a:hlinkHover r:id="" action="ppaction://noaction" highlightClick="1"/>
            <a:extLst>
              <a:ext uri="{FF2B5EF4-FFF2-40B4-BE49-F238E27FC236}">
                <a16:creationId xmlns:a16="http://schemas.microsoft.com/office/drawing/2014/main" id="{FFDAE5FB-78B1-7F15-52E3-3DCBFF0D29AF}"/>
              </a:ext>
              <a:ext uri="{C183D7F6-B498-43B3-948B-1728B52AA6E4}">
                <adec:decorative xmlns:adec="http://schemas.microsoft.com/office/drawing/2017/decorative" val="1"/>
              </a:ext>
            </a:extLst>
          </p:cNvPr>
          <p:cNvSpPr/>
          <p:nvPr/>
        </p:nvSpPr>
        <p:spPr bwMode="ltGray">
          <a:xfrm>
            <a:off x="8715903" y="4582619"/>
            <a:ext cx="417916" cy="318912"/>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9</a:t>
            </a:r>
          </a:p>
        </p:txBody>
      </p:sp>
    </p:spTree>
    <p:extLst>
      <p:ext uri="{BB962C8B-B14F-4D97-AF65-F5344CB8AC3E}">
        <p14:creationId xmlns:p14="http://schemas.microsoft.com/office/powerpoint/2010/main" val="308893860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3B2B1745-B9D4-22BC-9FCF-A9023C2FFAC6}"/>
              </a:ext>
            </a:extLst>
          </p:cNvPr>
          <p:cNvSpPr>
            <a:spLocks noGrp="1"/>
          </p:cNvSpPr>
          <p:nvPr>
            <p:ph type="title"/>
          </p:nvPr>
        </p:nvSpPr>
        <p:spPr>
          <a:xfrm>
            <a:off x="335997" y="182467"/>
            <a:ext cx="2967589" cy="1618508"/>
          </a:xfrm>
        </p:spPr>
        <p:txBody>
          <a:bodyPr/>
          <a:lstStyle/>
          <a:p>
            <a:r>
              <a:rPr lang="en-GB"/>
              <a:t>Do any long-term conditions or illnesses reduce patients’ ability to carry out their day-to-day activities?</a:t>
            </a:r>
          </a:p>
        </p:txBody>
      </p:sp>
      <p:sp>
        <p:nvSpPr>
          <p:cNvPr id="5" name="Commentary">
            <a:extLst>
              <a:ext uri="{FF2B5EF4-FFF2-40B4-BE49-F238E27FC236}">
                <a16:creationId xmlns:a16="http://schemas.microsoft.com/office/drawing/2014/main" id="{C443E82C-37B8-19B2-9A16-85C463D3C16F}"/>
              </a:ext>
            </a:extLst>
          </p:cNvPr>
          <p:cNvSpPr>
            <a:spLocks noGrp="1"/>
          </p:cNvSpPr>
          <p:nvPr>
            <p:ph type="body" sz="quarter" idx="19"/>
          </p:nvPr>
        </p:nvSpPr>
        <p:spPr>
          <a:xfrm>
            <a:off x="3303588" y="180975"/>
            <a:ext cx="8549787" cy="1618508"/>
          </a:xfrm>
        </p:spPr>
        <p:txBody>
          <a:bodyPr numCol="1"/>
          <a:lstStyle/>
          <a:p>
            <a:r>
              <a:rPr lang="en-GB"/>
              <a:t>Just over three in five (61.8%) of those with a long-term condition or illness reported that this reduces their ability to carry out their day-to-day activities¹, including 21.3% who said ‘a lot’ and 40.6% ‘a little’. </a:t>
            </a:r>
          </a:p>
          <a:p>
            <a:r>
              <a:rPr lang="en-GB"/>
              <a:t>This is a slight increase on the proportion reporting their condition reduces their ability to carry out day-to-day activities compared with 2024 (+0.9 percentage points). </a:t>
            </a:r>
          </a:p>
          <a:p>
            <a:endParaRPr lang="en-GB"/>
          </a:p>
        </p:txBody>
      </p:sp>
      <p:sp>
        <p:nvSpPr>
          <p:cNvPr id="6" name="Question Marker #1">
            <a:extLst>
              <a:ext uri="{FF2B5EF4-FFF2-40B4-BE49-F238E27FC236}">
                <a16:creationId xmlns:a16="http://schemas.microsoft.com/office/drawing/2014/main" id="{53653D9F-6C7C-B039-C9CB-A27C33EE3BEF}"/>
              </a:ext>
              <a:ext uri="{C183D7F6-B498-43B3-948B-1728B52AA6E4}">
                <adec:decorative xmlns:adec="http://schemas.microsoft.com/office/drawing/2017/decorative" val="1"/>
              </a:ext>
            </a:extLst>
          </p:cNvPr>
          <p:cNvSpPr/>
          <p:nvPr/>
        </p:nvSpPr>
        <p:spPr>
          <a:xfrm>
            <a:off x="333375" y="1898163"/>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Arial"/>
              <a:ea typeface="+mn-ea"/>
              <a:cs typeface="+mn-cs"/>
            </a:endParaRPr>
          </a:p>
        </p:txBody>
      </p:sp>
      <p:sp>
        <p:nvSpPr>
          <p:cNvPr id="9" name="Question Text #1">
            <a:extLst>
              <a:ext uri="{FF2B5EF4-FFF2-40B4-BE49-F238E27FC236}">
                <a16:creationId xmlns:a16="http://schemas.microsoft.com/office/drawing/2014/main" id="{95FD3EF2-1688-A664-CBE2-F0416D4E7B57}"/>
              </a:ext>
            </a:extLst>
          </p:cNvPr>
          <p:cNvSpPr txBox="1"/>
          <p:nvPr/>
        </p:nvSpPr>
        <p:spPr>
          <a:xfrm>
            <a:off x="333374" y="1808163"/>
            <a:ext cx="11523663" cy="540000"/>
          </a:xfrm>
          <a:prstGeom prst="rect">
            <a:avLst/>
          </a:prstGeom>
          <a:noFill/>
        </p:spPr>
        <p:txBody>
          <a:bodyPr wrap="square" lIns="180000" tIns="18000" rIns="0" bIns="0" rtlCol="0" anchor="ctr">
            <a:noAutofit/>
          </a:bodyPr>
          <a:lstStyle>
            <a:defPPr>
              <a:defRPr lang="fr-FR"/>
            </a:defPPr>
            <a:lvl1pPr>
              <a:lnSpc>
                <a:spcPct val="90000"/>
              </a:lnSpc>
              <a:defRPr sz="1200" b="1">
                <a:solidFill>
                  <a:srgbClr val="231F20"/>
                </a:solidFill>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200" b="1" i="0" u="none" strike="noStrike" kern="1200" cap="none" spc="0" normalizeH="0" baseline="0" noProof="0">
                <a:ln>
                  <a:noFill/>
                </a:ln>
                <a:solidFill>
                  <a:srgbClr val="231F20"/>
                </a:solidFill>
                <a:effectLst/>
                <a:uLnTx/>
                <a:uFillTx/>
                <a:latin typeface="Arial"/>
                <a:ea typeface="+mn-ea"/>
                <a:cs typeface="+mn-cs"/>
              </a:rPr>
              <a:t>Q41. Do any of your conditions or illnesses reduce your ability to carry out day-to-day activities?</a:t>
            </a:r>
          </a:p>
        </p:txBody>
      </p:sp>
      <p:graphicFrame>
        <p:nvGraphicFramePr>
          <p:cNvPr id="19" name="Doughnut Chart">
            <a:extLst>
              <a:ext uri="{FF2B5EF4-FFF2-40B4-BE49-F238E27FC236}">
                <a16:creationId xmlns:a16="http://schemas.microsoft.com/office/drawing/2014/main" id="{BD5C23D3-528E-7952-ADE9-8861EFA3559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06345412"/>
              </p:ext>
            </p:extLst>
          </p:nvPr>
        </p:nvGraphicFramePr>
        <p:xfrm>
          <a:off x="333375" y="2359276"/>
          <a:ext cx="4680000" cy="3779587"/>
        </p:xfrm>
        <a:graphic>
          <a:graphicData uri="http://schemas.openxmlformats.org/drawingml/2006/chart">
            <c:chart xmlns:c="http://schemas.openxmlformats.org/drawingml/2006/chart" xmlns:r="http://schemas.openxmlformats.org/officeDocument/2006/relationships" r:id="rId3"/>
          </a:graphicData>
        </a:graphic>
      </p:graphicFrame>
      <p:cxnSp>
        <p:nvCxnSpPr>
          <p:cNvPr id="23" name="Divider Line">
            <a:extLst>
              <a:ext uri="{FF2B5EF4-FFF2-40B4-BE49-F238E27FC236}">
                <a16:creationId xmlns:a16="http://schemas.microsoft.com/office/drawing/2014/main" id="{1AB184B9-5732-2D3A-02E9-C7E2F28938C0}"/>
              </a:ext>
              <a:ext uri="{C183D7F6-B498-43B3-948B-1728B52AA6E4}">
                <adec:decorative xmlns:adec="http://schemas.microsoft.com/office/drawing/2017/decorative" val="1"/>
              </a:ext>
            </a:extLst>
          </p:cNvPr>
          <p:cNvCxnSpPr>
            <a:cxnSpLocks/>
          </p:cNvCxnSpPr>
          <p:nvPr/>
        </p:nvCxnSpPr>
        <p:spPr>
          <a:xfrm>
            <a:off x="4883391" y="2539040"/>
            <a:ext cx="0" cy="3420000"/>
          </a:xfrm>
          <a:prstGeom prst="line">
            <a:avLst/>
          </a:prstGeom>
          <a:ln w="6350" cap="rnd">
            <a:solidFill>
              <a:srgbClr val="768692"/>
            </a:solidFill>
            <a:prstDash val="sysDot"/>
            <a:round/>
          </a:ln>
        </p:spPr>
        <p:style>
          <a:lnRef idx="1">
            <a:schemeClr val="accent1"/>
          </a:lnRef>
          <a:fillRef idx="0">
            <a:schemeClr val="accent1"/>
          </a:fillRef>
          <a:effectRef idx="0">
            <a:schemeClr val="accent1"/>
          </a:effectRef>
          <a:fontRef idx="minor">
            <a:schemeClr val="tx1"/>
          </a:fontRef>
        </p:style>
      </p:cxnSp>
      <p:sp>
        <p:nvSpPr>
          <p:cNvPr id="21" name="Base and Footnotes">
            <a:extLst>
              <a:ext uri="{FF2B5EF4-FFF2-40B4-BE49-F238E27FC236}">
                <a16:creationId xmlns:a16="http://schemas.microsoft.com/office/drawing/2014/main" id="{AFE04607-8FAA-D212-6398-041DC57EBD98}"/>
              </a:ext>
            </a:extLst>
          </p:cNvPr>
          <p:cNvSpPr>
            <a:spLocks noGrp="1"/>
          </p:cNvSpPr>
          <p:nvPr>
            <p:ph type="body" sz="quarter" idx="18"/>
          </p:nvPr>
        </p:nvSpPr>
        <p:spPr>
          <a:xfrm>
            <a:off x="333374" y="6149263"/>
            <a:ext cx="11523664" cy="159462"/>
          </a:xfrm>
        </p:spPr>
        <p:txBody>
          <a:bodyPr/>
          <a:lstStyle/>
          <a:p>
            <a:r>
              <a:rPr lang="en-GB" baseline="30000"/>
              <a:t>1</a:t>
            </a:r>
            <a:r>
              <a:rPr lang="en-GB"/>
              <a:t>Yes = ‘yes, a lot’ </a:t>
            </a:r>
            <a:r>
              <a:rPr lang="en-GB" i="0">
                <a:solidFill>
                  <a:schemeClr val="tx1"/>
                </a:solidFill>
              </a:rPr>
              <a:t>and</a:t>
            </a:r>
            <a:r>
              <a:rPr lang="en-GB"/>
              <a:t> ‘yes, a little’. ²No = ‘No, not at all’. Base: asked of all patients with a long-term condition or illness: 2025 (458,487), 2024 (432,862).</a:t>
            </a:r>
          </a:p>
        </p:txBody>
      </p:sp>
      <p:sp>
        <p:nvSpPr>
          <p:cNvPr id="4" name="Slide Number">
            <a:extLst>
              <a:ext uri="{FF2B5EF4-FFF2-40B4-BE49-F238E27FC236}">
                <a16:creationId xmlns:a16="http://schemas.microsoft.com/office/drawing/2014/main" id="{A70A6BA7-C1FE-1F00-F594-7D6BCCDC63B6}"/>
              </a:ext>
              <a:ext uri="{C183D7F6-B498-43B3-948B-1728B52AA6E4}">
                <adec:decorative xmlns:adec="http://schemas.microsoft.com/office/drawing/2017/decorative" val="1"/>
              </a:ext>
            </a:extLst>
          </p:cNvPr>
          <p:cNvSpPr>
            <a:spLocks noGrp="1"/>
          </p:cNvSpPr>
          <p:nvPr>
            <p:ph type="sldNum" sz="quarter" idx="4"/>
          </p:nvPr>
        </p:nvSpPr>
        <p:spPr>
          <a:xfrm>
            <a:off x="335999" y="6318000"/>
            <a:ext cx="21600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1AABEC-672F-4B68-B914-690DA978312C}" type="slidenum">
              <a:rPr kumimoji="0" lang="en-GB" sz="800" b="1" i="0" u="none" strike="noStrike" kern="1200" cap="none" spc="0" normalizeH="0" baseline="0" noProof="0" smtClean="0">
                <a:ln>
                  <a:noFill/>
                </a:ln>
                <a:solidFill>
                  <a:srgbClr val="768692"/>
                </a:solidFill>
                <a:effectLst/>
                <a:uLnTx/>
                <a:uFillTx/>
                <a:latin typeface="Arial Blac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60</a:t>
            </a:fld>
            <a:endParaRPr kumimoji="0" lang="en-GB" sz="800" b="1" i="0" u="none" strike="noStrike" kern="1200" cap="none" spc="0" normalizeH="0" baseline="0" noProof="0">
              <a:ln>
                <a:noFill/>
              </a:ln>
              <a:solidFill>
                <a:srgbClr val="768692"/>
              </a:solidFill>
              <a:effectLst/>
              <a:uLnTx/>
              <a:uFillTx/>
              <a:latin typeface="Arial Black"/>
              <a:ea typeface="+mn-ea"/>
              <a:cs typeface="+mn-cs"/>
            </a:endParaRPr>
          </a:p>
        </p:txBody>
      </p:sp>
      <p:pic>
        <p:nvPicPr>
          <p:cNvPr id="16" name="Graphic 15">
            <a:extLst>
              <a:ext uri="{FF2B5EF4-FFF2-40B4-BE49-F238E27FC236}">
                <a16:creationId xmlns:a16="http://schemas.microsoft.com/office/drawing/2014/main" id="{47AB6B36-2639-A8D1-F777-703F821A5C6B}"/>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216175" y="3791513"/>
            <a:ext cx="914400" cy="914400"/>
          </a:xfrm>
          <a:prstGeom prst="rect">
            <a:avLst/>
          </a:prstGeom>
        </p:spPr>
      </p:pic>
      <p:grpSp>
        <p:nvGrpSpPr>
          <p:cNvPr id="11" name="Group 10">
            <a:extLst>
              <a:ext uri="{FF2B5EF4-FFF2-40B4-BE49-F238E27FC236}">
                <a16:creationId xmlns:a16="http://schemas.microsoft.com/office/drawing/2014/main" id="{37569CE7-EA54-22E7-C4A4-6C4125A3A864}"/>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12" name="Freeform 110">
              <a:hlinkClick r:id="rId5" action="ppaction://hlinksldjump" tooltip="Main Menu..."/>
              <a:hlinkHover r:id="" action="ppaction://noaction" highlightClick="1"/>
              <a:extLst>
                <a:ext uri="{FF2B5EF4-FFF2-40B4-BE49-F238E27FC236}">
                  <a16:creationId xmlns:a16="http://schemas.microsoft.com/office/drawing/2014/main" id="{2A8E63ED-0447-7512-D11F-24E84C2CD091}"/>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13" name="Rectangle 12">
              <a:extLst>
                <a:ext uri="{FF2B5EF4-FFF2-40B4-BE49-F238E27FC236}">
                  <a16:creationId xmlns:a16="http://schemas.microsoft.com/office/drawing/2014/main" id="{3BDF10C9-F322-A4E8-AB67-9F19A92CED91}"/>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graphicFrame>
        <p:nvGraphicFramePr>
          <p:cNvPr id="3" name="Line Chart">
            <a:extLst>
              <a:ext uri="{FF2B5EF4-FFF2-40B4-BE49-F238E27FC236}">
                <a16:creationId xmlns:a16="http://schemas.microsoft.com/office/drawing/2014/main" id="{04E88B1F-945C-155C-B36B-3A1EBF92E15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94782803"/>
              </p:ext>
            </p:extLst>
          </p:nvPr>
        </p:nvGraphicFramePr>
        <p:xfrm>
          <a:off x="5013375" y="2359512"/>
          <a:ext cx="6843663" cy="3779057"/>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4047049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3B2B1745-B9D4-22BC-9FCF-A9023C2FFAC6}"/>
              </a:ext>
            </a:extLst>
          </p:cNvPr>
          <p:cNvSpPr>
            <a:spLocks noGrp="1"/>
          </p:cNvSpPr>
          <p:nvPr>
            <p:ph type="title"/>
          </p:nvPr>
        </p:nvSpPr>
        <p:spPr>
          <a:xfrm>
            <a:off x="335997" y="182467"/>
            <a:ext cx="2967589" cy="1618508"/>
          </a:xfrm>
        </p:spPr>
        <p:txBody>
          <a:bodyPr/>
          <a:lstStyle/>
          <a:p>
            <a:r>
              <a:rPr lang="en-GB"/>
              <a:t>Are patients confident about manging their long-term conditions or illnesses?</a:t>
            </a:r>
          </a:p>
        </p:txBody>
      </p:sp>
      <p:sp>
        <p:nvSpPr>
          <p:cNvPr id="5" name="Commentary">
            <a:extLst>
              <a:ext uri="{FF2B5EF4-FFF2-40B4-BE49-F238E27FC236}">
                <a16:creationId xmlns:a16="http://schemas.microsoft.com/office/drawing/2014/main" id="{C443E82C-37B8-19B2-9A16-85C463D3C16F}"/>
              </a:ext>
            </a:extLst>
          </p:cNvPr>
          <p:cNvSpPr>
            <a:spLocks noGrp="1"/>
          </p:cNvSpPr>
          <p:nvPr>
            <p:ph type="body" sz="quarter" idx="19"/>
          </p:nvPr>
        </p:nvSpPr>
        <p:spPr>
          <a:xfrm>
            <a:off x="3303588" y="180975"/>
            <a:ext cx="8549787" cy="1618508"/>
          </a:xfrm>
        </p:spPr>
        <p:txBody>
          <a:bodyPr numCol="1"/>
          <a:lstStyle/>
          <a:p>
            <a:r>
              <a:rPr lang="en-GB"/>
              <a:t>Over three quarters (77.9%) said they are confident¹ that they can manage any issues that arise from their conditions or illnesses, with 24.9% saying they are ‘very confident’ and 53.0% saying they are ‘fairly confident’. Just over one in five (22.1%) are not confident² in managing condition related issues, including 4.7% saying they are ‘not at all confident’.</a:t>
            </a:r>
          </a:p>
          <a:p>
            <a:r>
              <a:rPr lang="en-GB"/>
              <a:t>These results are in line with the 2024 survey findings. </a:t>
            </a:r>
          </a:p>
          <a:p>
            <a:endParaRPr lang="en-GB">
              <a:highlight>
                <a:srgbClr val="FF0000"/>
              </a:highlight>
            </a:endParaRPr>
          </a:p>
        </p:txBody>
      </p:sp>
      <p:sp>
        <p:nvSpPr>
          <p:cNvPr id="6" name="Question Marker #1">
            <a:extLst>
              <a:ext uri="{FF2B5EF4-FFF2-40B4-BE49-F238E27FC236}">
                <a16:creationId xmlns:a16="http://schemas.microsoft.com/office/drawing/2014/main" id="{53653D9F-6C7C-B039-C9CB-A27C33EE3BEF}"/>
              </a:ext>
              <a:ext uri="{C183D7F6-B498-43B3-948B-1728B52AA6E4}">
                <adec:decorative xmlns:adec="http://schemas.microsoft.com/office/drawing/2017/decorative" val="1"/>
              </a:ext>
            </a:extLst>
          </p:cNvPr>
          <p:cNvSpPr/>
          <p:nvPr/>
        </p:nvSpPr>
        <p:spPr>
          <a:xfrm>
            <a:off x="333375" y="1898163"/>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Arial"/>
              <a:ea typeface="+mn-ea"/>
              <a:cs typeface="+mn-cs"/>
            </a:endParaRPr>
          </a:p>
        </p:txBody>
      </p:sp>
      <p:sp>
        <p:nvSpPr>
          <p:cNvPr id="9" name="Question Text #1">
            <a:extLst>
              <a:ext uri="{FF2B5EF4-FFF2-40B4-BE49-F238E27FC236}">
                <a16:creationId xmlns:a16="http://schemas.microsoft.com/office/drawing/2014/main" id="{95FD3EF2-1688-A664-CBE2-F0416D4E7B57}"/>
              </a:ext>
            </a:extLst>
          </p:cNvPr>
          <p:cNvSpPr txBox="1"/>
          <p:nvPr/>
        </p:nvSpPr>
        <p:spPr>
          <a:xfrm>
            <a:off x="333374" y="1808163"/>
            <a:ext cx="11523663" cy="540000"/>
          </a:xfrm>
          <a:prstGeom prst="rect">
            <a:avLst/>
          </a:prstGeom>
          <a:noFill/>
        </p:spPr>
        <p:txBody>
          <a:bodyPr wrap="square" lIns="180000" tIns="18000" rIns="0" bIns="0" rtlCol="0" anchor="ctr">
            <a:noAutofit/>
          </a:bodyPr>
          <a:lstStyle>
            <a:defPPr>
              <a:defRPr lang="fr-FR"/>
            </a:defPPr>
            <a:lvl1pPr>
              <a:lnSpc>
                <a:spcPct val="90000"/>
              </a:lnSpc>
              <a:defRPr sz="1200" b="1">
                <a:solidFill>
                  <a:srgbClr val="231F20"/>
                </a:solidFill>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200" b="1" i="0" u="none" strike="noStrike" kern="1200" cap="none" spc="0" normalizeH="0" baseline="0" noProof="0">
                <a:ln>
                  <a:noFill/>
                </a:ln>
                <a:solidFill>
                  <a:srgbClr val="231F20"/>
                </a:solidFill>
                <a:effectLst/>
                <a:uLnTx/>
                <a:uFillTx/>
                <a:latin typeface="Arial"/>
                <a:ea typeface="+mn-ea"/>
                <a:cs typeface="+mn-cs"/>
              </a:rPr>
              <a:t>Q42. How confident are you that you can manage any issues caused by your conditions or illnesses?</a:t>
            </a:r>
          </a:p>
        </p:txBody>
      </p:sp>
      <p:graphicFrame>
        <p:nvGraphicFramePr>
          <p:cNvPr id="19" name="Doughnut Chart">
            <a:extLst>
              <a:ext uri="{FF2B5EF4-FFF2-40B4-BE49-F238E27FC236}">
                <a16:creationId xmlns:a16="http://schemas.microsoft.com/office/drawing/2014/main" id="{BD5C23D3-528E-7952-ADE9-8861EFA3559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0579658"/>
              </p:ext>
            </p:extLst>
          </p:nvPr>
        </p:nvGraphicFramePr>
        <p:xfrm>
          <a:off x="333375" y="2359276"/>
          <a:ext cx="4680000" cy="3779587"/>
        </p:xfrm>
        <a:graphic>
          <a:graphicData uri="http://schemas.openxmlformats.org/drawingml/2006/chart">
            <c:chart xmlns:c="http://schemas.openxmlformats.org/drawingml/2006/chart" xmlns:r="http://schemas.openxmlformats.org/officeDocument/2006/relationships" r:id="rId3"/>
          </a:graphicData>
        </a:graphic>
      </p:graphicFrame>
      <p:cxnSp>
        <p:nvCxnSpPr>
          <p:cNvPr id="23" name="Divider Line">
            <a:extLst>
              <a:ext uri="{FF2B5EF4-FFF2-40B4-BE49-F238E27FC236}">
                <a16:creationId xmlns:a16="http://schemas.microsoft.com/office/drawing/2014/main" id="{1AB184B9-5732-2D3A-02E9-C7E2F28938C0}"/>
              </a:ext>
              <a:ext uri="{C183D7F6-B498-43B3-948B-1728B52AA6E4}">
                <adec:decorative xmlns:adec="http://schemas.microsoft.com/office/drawing/2017/decorative" val="1"/>
              </a:ext>
            </a:extLst>
          </p:cNvPr>
          <p:cNvCxnSpPr>
            <a:cxnSpLocks/>
          </p:cNvCxnSpPr>
          <p:nvPr/>
        </p:nvCxnSpPr>
        <p:spPr>
          <a:xfrm>
            <a:off x="4883391" y="2539040"/>
            <a:ext cx="0" cy="3420000"/>
          </a:xfrm>
          <a:prstGeom prst="line">
            <a:avLst/>
          </a:prstGeom>
          <a:ln w="6350" cap="rnd">
            <a:solidFill>
              <a:srgbClr val="768692"/>
            </a:solidFill>
            <a:prstDash val="sysDot"/>
            <a:round/>
          </a:ln>
        </p:spPr>
        <p:style>
          <a:lnRef idx="1">
            <a:schemeClr val="accent1"/>
          </a:lnRef>
          <a:fillRef idx="0">
            <a:schemeClr val="accent1"/>
          </a:fillRef>
          <a:effectRef idx="0">
            <a:schemeClr val="accent1"/>
          </a:effectRef>
          <a:fontRef idx="minor">
            <a:schemeClr val="tx1"/>
          </a:fontRef>
        </p:style>
      </p:cxnSp>
      <p:sp>
        <p:nvSpPr>
          <p:cNvPr id="21" name="Base and Footnotes">
            <a:extLst>
              <a:ext uri="{FF2B5EF4-FFF2-40B4-BE49-F238E27FC236}">
                <a16:creationId xmlns:a16="http://schemas.microsoft.com/office/drawing/2014/main" id="{AFE04607-8FAA-D212-6398-041DC57EBD98}"/>
              </a:ext>
            </a:extLst>
          </p:cNvPr>
          <p:cNvSpPr>
            <a:spLocks noGrp="1"/>
          </p:cNvSpPr>
          <p:nvPr>
            <p:ph type="body" sz="quarter" idx="18"/>
          </p:nvPr>
        </p:nvSpPr>
        <p:spPr>
          <a:xfrm>
            <a:off x="333374" y="6149263"/>
            <a:ext cx="11523664" cy="159462"/>
          </a:xfrm>
        </p:spPr>
        <p:txBody>
          <a:bodyPr/>
          <a:lstStyle/>
          <a:p>
            <a:r>
              <a:rPr lang="en-GB" baseline="30000"/>
              <a:t>1</a:t>
            </a:r>
            <a:r>
              <a:rPr lang="en-GB"/>
              <a:t>Confident = ‘very confident’ </a:t>
            </a:r>
            <a:r>
              <a:rPr lang="en-GB" i="0">
                <a:solidFill>
                  <a:schemeClr val="tx1"/>
                </a:solidFill>
              </a:rPr>
              <a:t>and</a:t>
            </a:r>
            <a:r>
              <a:rPr lang="en-GB"/>
              <a:t> ‘fairly confident’. </a:t>
            </a:r>
            <a:r>
              <a:rPr lang="en-GB" baseline="30000"/>
              <a:t>2</a:t>
            </a:r>
            <a:r>
              <a:rPr lang="en-GB"/>
              <a:t>Not confident = ‘not at all confident’ </a:t>
            </a:r>
            <a:r>
              <a:rPr lang="en-GB" i="0">
                <a:solidFill>
                  <a:schemeClr val="tx1"/>
                </a:solidFill>
              </a:rPr>
              <a:t>and</a:t>
            </a:r>
            <a:r>
              <a:rPr lang="en-GB"/>
              <a:t> ‘not very confident’. Base: asked of all patients with a long-term condition or illness, excluding those who said ‘I don't know': 2025 (442,513), 2024 (417,343).</a:t>
            </a:r>
          </a:p>
        </p:txBody>
      </p:sp>
      <p:sp>
        <p:nvSpPr>
          <p:cNvPr id="4" name="Slide Number">
            <a:extLst>
              <a:ext uri="{FF2B5EF4-FFF2-40B4-BE49-F238E27FC236}">
                <a16:creationId xmlns:a16="http://schemas.microsoft.com/office/drawing/2014/main" id="{A70A6BA7-C1FE-1F00-F594-7D6BCCDC63B6}"/>
              </a:ext>
              <a:ext uri="{C183D7F6-B498-43B3-948B-1728B52AA6E4}">
                <adec:decorative xmlns:adec="http://schemas.microsoft.com/office/drawing/2017/decorative" val="1"/>
              </a:ext>
            </a:extLst>
          </p:cNvPr>
          <p:cNvSpPr>
            <a:spLocks noGrp="1"/>
          </p:cNvSpPr>
          <p:nvPr>
            <p:ph type="sldNum" sz="quarter" idx="4"/>
          </p:nvPr>
        </p:nvSpPr>
        <p:spPr>
          <a:xfrm>
            <a:off x="335999" y="6318000"/>
            <a:ext cx="21600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1AABEC-672F-4B68-B914-690DA978312C}" type="slidenum">
              <a:rPr kumimoji="0" lang="en-GB" sz="800" b="1" i="0" u="none" strike="noStrike" kern="1200" cap="none" spc="0" normalizeH="0" baseline="0" noProof="0" smtClean="0">
                <a:ln>
                  <a:noFill/>
                </a:ln>
                <a:solidFill>
                  <a:srgbClr val="768692"/>
                </a:solidFill>
                <a:effectLst/>
                <a:uLnTx/>
                <a:uFillTx/>
                <a:latin typeface="Arial Blac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61</a:t>
            </a:fld>
            <a:endParaRPr kumimoji="0" lang="en-GB" sz="800" b="1" i="0" u="none" strike="noStrike" kern="1200" cap="none" spc="0" normalizeH="0" baseline="0" noProof="0">
              <a:ln>
                <a:noFill/>
              </a:ln>
              <a:solidFill>
                <a:srgbClr val="768692"/>
              </a:solidFill>
              <a:effectLst/>
              <a:uLnTx/>
              <a:uFillTx/>
              <a:latin typeface="Arial Black"/>
              <a:ea typeface="+mn-ea"/>
              <a:cs typeface="+mn-cs"/>
            </a:endParaRPr>
          </a:p>
        </p:txBody>
      </p:sp>
      <p:pic>
        <p:nvPicPr>
          <p:cNvPr id="26" name="Graphic 25">
            <a:extLst>
              <a:ext uri="{FF2B5EF4-FFF2-40B4-BE49-F238E27FC236}">
                <a16:creationId xmlns:a16="http://schemas.microsoft.com/office/drawing/2014/main" id="{782B89DE-0459-D5AF-F6D7-94142E48B55C}"/>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216175" y="3791369"/>
            <a:ext cx="914400" cy="914400"/>
          </a:xfrm>
          <a:prstGeom prst="rect">
            <a:avLst/>
          </a:prstGeom>
        </p:spPr>
      </p:pic>
      <p:grpSp>
        <p:nvGrpSpPr>
          <p:cNvPr id="11" name="Group 10">
            <a:extLst>
              <a:ext uri="{FF2B5EF4-FFF2-40B4-BE49-F238E27FC236}">
                <a16:creationId xmlns:a16="http://schemas.microsoft.com/office/drawing/2014/main" id="{81AE7476-9AD1-2A30-7FD5-B273C46DC67E}"/>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12" name="Freeform 110">
              <a:hlinkClick r:id="rId5" action="ppaction://hlinksldjump" tooltip="Main Menu..."/>
              <a:hlinkHover r:id="" action="ppaction://noaction" highlightClick="1"/>
              <a:extLst>
                <a:ext uri="{FF2B5EF4-FFF2-40B4-BE49-F238E27FC236}">
                  <a16:creationId xmlns:a16="http://schemas.microsoft.com/office/drawing/2014/main" id="{3B7A8E17-724C-0557-45BE-54853BDBA1E5}"/>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13" name="Rectangle 12">
              <a:extLst>
                <a:ext uri="{FF2B5EF4-FFF2-40B4-BE49-F238E27FC236}">
                  <a16:creationId xmlns:a16="http://schemas.microsoft.com/office/drawing/2014/main" id="{3261FB44-386E-7FD5-184F-666AEE205E98}"/>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graphicFrame>
        <p:nvGraphicFramePr>
          <p:cNvPr id="3" name="Line Chart">
            <a:extLst>
              <a:ext uri="{FF2B5EF4-FFF2-40B4-BE49-F238E27FC236}">
                <a16:creationId xmlns:a16="http://schemas.microsoft.com/office/drawing/2014/main" id="{2098CF8E-9286-FBD9-4213-7A4D0248987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70371941"/>
              </p:ext>
            </p:extLst>
          </p:nvPr>
        </p:nvGraphicFramePr>
        <p:xfrm>
          <a:off x="5013375" y="2359512"/>
          <a:ext cx="6843663" cy="3779057"/>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65212131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FEA3E2B1-D6A6-DD19-A8A4-BFDAEB45EA04}"/>
              </a:ext>
            </a:extLst>
          </p:cNvPr>
          <p:cNvSpPr>
            <a:spLocks noGrp="1"/>
          </p:cNvSpPr>
          <p:nvPr>
            <p:ph type="title"/>
          </p:nvPr>
        </p:nvSpPr>
        <p:spPr>
          <a:xfrm>
            <a:off x="335998" y="182467"/>
            <a:ext cx="3599415" cy="1324360"/>
          </a:xfrm>
        </p:spPr>
        <p:txBody>
          <a:bodyPr/>
          <a:lstStyle/>
          <a:p>
            <a:r>
              <a:rPr lang="en-GB"/>
              <a:t>Did confidence in managing issues relating to a condition vary by type of long-term condition or illness?</a:t>
            </a:r>
          </a:p>
        </p:txBody>
      </p:sp>
      <p:sp>
        <p:nvSpPr>
          <p:cNvPr id="4" name="Commentary">
            <a:extLst>
              <a:ext uri="{FF2B5EF4-FFF2-40B4-BE49-F238E27FC236}">
                <a16:creationId xmlns:a16="http://schemas.microsoft.com/office/drawing/2014/main" id="{423EDC38-9CF4-BA9C-E0A3-D773442DA44D}"/>
              </a:ext>
            </a:extLst>
          </p:cNvPr>
          <p:cNvSpPr>
            <a:spLocks noGrp="1"/>
          </p:cNvSpPr>
          <p:nvPr>
            <p:ph type="body" sz="quarter" idx="19"/>
          </p:nvPr>
        </p:nvSpPr>
        <p:spPr>
          <a:xfrm>
            <a:off x="333375" y="1675039"/>
            <a:ext cx="3598863" cy="4500000"/>
          </a:xfrm>
        </p:spPr>
        <p:txBody>
          <a:bodyPr/>
          <a:lstStyle/>
          <a:p>
            <a:r>
              <a:rPr lang="en-GB" dirty="0"/>
              <a:t>Patients with cancer in the last five years and those with high blood pressure were most likely to feel confident to manage their condition or illness (81.2% and 81.0% respectively). </a:t>
            </a:r>
          </a:p>
          <a:p>
            <a:r>
              <a:rPr lang="en-GB" dirty="0"/>
              <a:t>In contrast, patients who were less likely to feel confident to manage any issues arising from their condition or illness included those who have dementia or Alzheimer's disease (46.9%), a learning disability (55.4%), or autism or an autism spectrum condition (57.5%). In addition, those with neurological (60.8%) and mental health (62.1%) conditions are also among the least confident.</a:t>
            </a:r>
          </a:p>
        </p:txBody>
      </p:sp>
      <p:sp>
        <p:nvSpPr>
          <p:cNvPr id="12" name="Base and Footnotes (Doughnut)">
            <a:extLst>
              <a:ext uri="{FF2B5EF4-FFF2-40B4-BE49-F238E27FC236}">
                <a16:creationId xmlns:a16="http://schemas.microsoft.com/office/drawing/2014/main" id="{4C4E1181-1F0B-475B-73B7-59FF88FBEC9D}"/>
              </a:ext>
            </a:extLst>
          </p:cNvPr>
          <p:cNvSpPr txBox="1">
            <a:spLocks/>
          </p:cNvSpPr>
          <p:nvPr/>
        </p:nvSpPr>
        <p:spPr>
          <a:xfrm>
            <a:off x="336550" y="5903042"/>
            <a:ext cx="3595687" cy="405683"/>
          </a:xfrm>
          <a:prstGeom prst="rect">
            <a:avLst/>
          </a:prstGeom>
        </p:spPr>
        <p:txBody>
          <a:bodyPr vert="horz" wrap="square" lIns="180000" tIns="0" rIns="180000" bIns="36000" rtlCol="0" anchor="b">
            <a:spAutoFit/>
          </a:bodyPr>
          <a:lstStyle>
            <a:lvl1pPr marL="0" indent="0" algn="l" defTabSz="914400" rtl="0" eaLnBrk="1" latinLnBrk="0" hangingPunct="1">
              <a:lnSpc>
                <a:spcPct val="100000"/>
              </a:lnSpc>
              <a:spcBef>
                <a:spcPts val="0"/>
              </a:spcBef>
              <a:spcAft>
                <a:spcPts val="600"/>
              </a:spcAft>
              <a:buSzPct val="50000"/>
              <a:buFont typeface="HelveticaNeueLT Std Lt Cn" panose="020B0406020202030204" pitchFamily="34" charset="0"/>
              <a:buNone/>
              <a:defRPr lang="en-GB" sz="800" b="0" i="1" kern="1200" dirty="0">
                <a:solidFill>
                  <a:srgbClr val="231F20"/>
                </a:solidFill>
                <a:latin typeface="+mn-lt"/>
                <a:ea typeface="+mn-ea"/>
                <a:cs typeface="+mn-cs"/>
              </a:defRPr>
            </a:lvl1pPr>
            <a:lvl2pPr marL="180975" indent="-180975" algn="l" defTabSz="914400" rtl="0" eaLnBrk="1" latinLnBrk="0" hangingPunct="1">
              <a:lnSpc>
                <a:spcPct val="100000"/>
              </a:lnSpc>
              <a:spcBef>
                <a:spcPts val="0"/>
              </a:spcBef>
              <a:spcAft>
                <a:spcPts val="600"/>
              </a:spcAft>
              <a:buSzPct val="80000"/>
              <a:buFont typeface="Segoe UI" panose="020B0502040204020203" pitchFamily="34" charset="0"/>
              <a:buChar char="●"/>
              <a:defRPr sz="1200" kern="1200">
                <a:solidFill>
                  <a:srgbClr val="231F20"/>
                </a:solidFill>
                <a:latin typeface="+mn-lt"/>
                <a:ea typeface="+mn-ea"/>
                <a:cs typeface="+mn-cs"/>
              </a:defRPr>
            </a:lvl2pPr>
            <a:lvl3pPr marL="360363" indent="-179388" algn="l" defTabSz="914400" rtl="0" eaLnBrk="1" latinLnBrk="0" hangingPunct="1">
              <a:lnSpc>
                <a:spcPct val="100000"/>
              </a:lnSpc>
              <a:spcBef>
                <a:spcPts val="0"/>
              </a:spcBef>
              <a:spcAft>
                <a:spcPts val="600"/>
              </a:spcAft>
              <a:buFont typeface="Arial" panose="020B0604020202020204" pitchFamily="34" charset="0"/>
              <a:buChar char="‒"/>
              <a:defRPr sz="1200" kern="1200">
                <a:solidFill>
                  <a:srgbClr val="231F20"/>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kumimoji="0" lang="en-GB" sz="800" b="0" i="0" u="none" strike="noStrike" kern="1200" cap="none" spc="0" normalizeH="0" baseline="30000" noProof="0">
                <a:ln>
                  <a:noFill/>
                </a:ln>
                <a:solidFill>
                  <a:schemeClr val="bg1"/>
                </a:solidFill>
                <a:effectLst/>
                <a:uLnTx/>
                <a:uFillTx/>
                <a:latin typeface="Segoe UI"/>
                <a:ea typeface="+mn-ea"/>
                <a:cs typeface="+mn-cs"/>
              </a:rPr>
              <a:t>2</a:t>
            </a:r>
            <a:r>
              <a:rPr lang="en-GB" i="0">
                <a:solidFill>
                  <a:schemeClr val="bg1"/>
                </a:solidFill>
              </a:rPr>
              <a:t>Note that patients may have multiple conditions and illnesses and may be reflecting on particular or multiple conditions or illnesses when answering this question.</a:t>
            </a:r>
          </a:p>
        </p:txBody>
      </p:sp>
      <p:sp>
        <p:nvSpPr>
          <p:cNvPr id="7" name="Question Marker #2">
            <a:extLst>
              <a:ext uri="{FF2B5EF4-FFF2-40B4-BE49-F238E27FC236}">
                <a16:creationId xmlns:a16="http://schemas.microsoft.com/office/drawing/2014/main" id="{12CBB66E-0823-7E4F-CC0A-F5070C8837BD}"/>
              </a:ext>
              <a:ext uri="{C183D7F6-B498-43B3-948B-1728B52AA6E4}">
                <adec:decorative xmlns:adec="http://schemas.microsoft.com/office/drawing/2017/decorative" val="1"/>
              </a:ext>
            </a:extLst>
          </p:cNvPr>
          <p:cNvSpPr/>
          <p:nvPr/>
        </p:nvSpPr>
        <p:spPr>
          <a:xfrm>
            <a:off x="4485546" y="305411"/>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rgbClr val="231F20"/>
              </a:solidFill>
            </a:endParaRPr>
          </a:p>
        </p:txBody>
      </p:sp>
      <p:sp>
        <p:nvSpPr>
          <p:cNvPr id="8" name="Question Text #2">
            <a:extLst>
              <a:ext uri="{FF2B5EF4-FFF2-40B4-BE49-F238E27FC236}">
                <a16:creationId xmlns:a16="http://schemas.microsoft.com/office/drawing/2014/main" id="{02795E02-D951-9DD7-71B7-F6949F4D8DED}"/>
              </a:ext>
            </a:extLst>
          </p:cNvPr>
          <p:cNvSpPr txBox="1"/>
          <p:nvPr/>
        </p:nvSpPr>
        <p:spPr>
          <a:xfrm>
            <a:off x="4295775" y="215411"/>
            <a:ext cx="3757180" cy="540000"/>
          </a:xfrm>
          <a:prstGeom prst="rect">
            <a:avLst/>
          </a:prstGeom>
          <a:noFill/>
        </p:spPr>
        <p:txBody>
          <a:bodyPr wrap="square" lIns="360000" tIns="18000" rIns="0" bIns="0" rtlCol="0" anchor="ctr">
            <a:noAutofit/>
          </a:bodyPr>
          <a:lstStyle>
            <a:defPPr>
              <a:defRPr lang="fr-FR"/>
            </a:defPPr>
            <a:lvl1pPr>
              <a:lnSpc>
                <a:spcPct val="90000"/>
              </a:lnSpc>
              <a:defRPr sz="1200" b="1">
                <a:solidFill>
                  <a:srgbClr val="231F20"/>
                </a:solidFill>
              </a:defRPr>
            </a:lvl1pPr>
          </a:lstStyle>
          <a:p>
            <a:r>
              <a:rPr lang="en-GB"/>
              <a:t>Q39. Which of the following long-term conditions or illnesses do you have? </a:t>
            </a:r>
          </a:p>
          <a:p>
            <a:r>
              <a:rPr lang="en-GB" b="0"/>
              <a:t>(multiple responses allowed)</a:t>
            </a:r>
          </a:p>
        </p:txBody>
      </p:sp>
      <p:sp>
        <p:nvSpPr>
          <p:cNvPr id="9" name="Question Text #2">
            <a:extLst>
              <a:ext uri="{FF2B5EF4-FFF2-40B4-BE49-F238E27FC236}">
                <a16:creationId xmlns:a16="http://schemas.microsoft.com/office/drawing/2014/main" id="{ECD926B6-AD9E-ACE9-3FA2-840417725D15}"/>
              </a:ext>
            </a:extLst>
          </p:cNvPr>
          <p:cNvSpPr txBox="1"/>
          <p:nvPr/>
        </p:nvSpPr>
        <p:spPr>
          <a:xfrm>
            <a:off x="8052955" y="215411"/>
            <a:ext cx="3757180" cy="540000"/>
          </a:xfrm>
          <a:prstGeom prst="rect">
            <a:avLst/>
          </a:prstGeom>
          <a:noFill/>
        </p:spPr>
        <p:txBody>
          <a:bodyPr wrap="square" lIns="360000" tIns="18000" rIns="0" bIns="0" rtlCol="0" anchor="ctr">
            <a:noAutofit/>
          </a:bodyPr>
          <a:lstStyle>
            <a:defPPr>
              <a:defRPr lang="fr-FR"/>
            </a:defPPr>
            <a:lvl1pPr>
              <a:lnSpc>
                <a:spcPct val="90000"/>
              </a:lnSpc>
              <a:defRPr sz="1200" b="1">
                <a:solidFill>
                  <a:srgbClr val="231F20"/>
                </a:solidFill>
              </a:defRPr>
            </a:lvl1pPr>
          </a:lstStyle>
          <a:p>
            <a:r>
              <a:rPr lang="en-GB"/>
              <a:t>Q42. How confident are you that you can manage any issues caused by your conditions or illnesses?</a:t>
            </a:r>
            <a:endParaRPr lang="en-GB" b="0"/>
          </a:p>
        </p:txBody>
      </p:sp>
      <p:sp>
        <p:nvSpPr>
          <p:cNvPr id="5" name="Base and Footnotes">
            <a:extLst>
              <a:ext uri="{FF2B5EF4-FFF2-40B4-BE49-F238E27FC236}">
                <a16:creationId xmlns:a16="http://schemas.microsoft.com/office/drawing/2014/main" id="{882AC0E1-A6DA-9A93-2142-10ED78CFB7DB}"/>
              </a:ext>
            </a:extLst>
          </p:cNvPr>
          <p:cNvSpPr>
            <a:spLocks noGrp="1"/>
          </p:cNvSpPr>
          <p:nvPr>
            <p:ph type="body" sz="quarter" idx="18"/>
          </p:nvPr>
        </p:nvSpPr>
        <p:spPr>
          <a:xfrm>
            <a:off x="4248872" y="6040827"/>
            <a:ext cx="7561263" cy="282573"/>
          </a:xfrm>
        </p:spPr>
        <p:txBody>
          <a:bodyPr/>
          <a:lstStyle/>
          <a:p>
            <a:r>
              <a:rPr lang="en-GB" sz="800" baseline="30000">
                <a:solidFill>
                  <a:srgbClr val="222223"/>
                </a:solidFill>
              </a:rPr>
              <a:t>1</a:t>
            </a:r>
            <a:r>
              <a:rPr lang="en-GB">
                <a:solidFill>
                  <a:srgbClr val="222223"/>
                </a:solidFill>
              </a:rPr>
              <a:t>Confident</a:t>
            </a:r>
            <a:r>
              <a:rPr kumimoji="0" lang="en-GB" sz="800" b="0" i="0" u="none" strike="noStrike" kern="1200" cap="none" spc="0" normalizeH="0" baseline="0" noProof="0">
                <a:ln>
                  <a:noFill/>
                </a:ln>
                <a:solidFill>
                  <a:srgbClr val="222223"/>
                </a:solidFill>
                <a:effectLst/>
                <a:uLnTx/>
                <a:uFillTx/>
                <a:ea typeface="+mn-ea"/>
                <a:cs typeface="+mn-cs"/>
              </a:rPr>
              <a:t> = ‘very confident’ </a:t>
            </a:r>
            <a:r>
              <a:rPr lang="en-GB" i="0">
                <a:solidFill>
                  <a:schemeClr val="tx1"/>
                </a:solidFill>
              </a:rPr>
              <a:t>and</a:t>
            </a:r>
            <a:r>
              <a:rPr kumimoji="0" lang="en-GB" sz="800" b="0" i="0" u="none" strike="noStrike" kern="1200" cap="none" spc="0" normalizeH="0" baseline="0" noProof="0">
                <a:ln>
                  <a:noFill/>
                </a:ln>
                <a:solidFill>
                  <a:srgbClr val="222223"/>
                </a:solidFill>
                <a:effectLst/>
                <a:uLnTx/>
                <a:uFillTx/>
                <a:ea typeface="+mn-ea"/>
                <a:cs typeface="+mn-cs"/>
              </a:rPr>
              <a:t> </a:t>
            </a:r>
            <a:r>
              <a:rPr lang="en-GB">
                <a:solidFill>
                  <a:srgbClr val="222223"/>
                </a:solidFill>
              </a:rPr>
              <a:t>‘fairly confident’</a:t>
            </a:r>
            <a:r>
              <a:rPr lang="en-GB" i="0"/>
              <a:t>. Base: </a:t>
            </a:r>
            <a:r>
              <a:rPr lang="en-GB"/>
              <a:t>asked of all patients with a long-term condition or illness, excluding those who said ‘I don't know': 2025 (441,133)</a:t>
            </a:r>
            <a:r>
              <a:rPr lang="en-GB" i="0"/>
              <a:t>. Base range: Long-term condition or illness (4,326 to 186,151)</a:t>
            </a:r>
          </a:p>
        </p:txBody>
      </p:sp>
      <p:sp>
        <p:nvSpPr>
          <p:cNvPr id="3" name="Slide Number">
            <a:extLst>
              <a:ext uri="{FF2B5EF4-FFF2-40B4-BE49-F238E27FC236}">
                <a16:creationId xmlns:a16="http://schemas.microsoft.com/office/drawing/2014/main" id="{2ADF413E-BCE3-9AFA-BA1A-3EA83634FA85}"/>
              </a:ext>
              <a:ext uri="{C183D7F6-B498-43B3-948B-1728B52AA6E4}">
                <adec:decorative xmlns:adec="http://schemas.microsoft.com/office/drawing/2017/decorative" val="1"/>
              </a:ext>
            </a:extLst>
          </p:cNvPr>
          <p:cNvSpPr>
            <a:spLocks noGrp="1"/>
          </p:cNvSpPr>
          <p:nvPr>
            <p:ph type="sldNum" sz="quarter" idx="4"/>
          </p:nvPr>
        </p:nvSpPr>
        <p:spPr/>
        <p:txBody>
          <a:bodyPr/>
          <a:lstStyle/>
          <a:p>
            <a:fld id="{D61AABEC-672F-4B68-B914-690DA978312C}" type="slidenum">
              <a:rPr lang="en-GB" smtClean="0"/>
              <a:pPr/>
              <a:t>62</a:t>
            </a:fld>
            <a:endParaRPr lang="en-GB"/>
          </a:p>
        </p:txBody>
      </p:sp>
      <p:sp>
        <p:nvSpPr>
          <p:cNvPr id="6" name="Question Marker #2">
            <a:extLst>
              <a:ext uri="{FF2B5EF4-FFF2-40B4-BE49-F238E27FC236}">
                <a16:creationId xmlns:a16="http://schemas.microsoft.com/office/drawing/2014/main" id="{73A66B8B-D013-7B75-D1F0-847F295A57F5}"/>
              </a:ext>
              <a:ext uri="{C183D7F6-B498-43B3-948B-1728B52AA6E4}">
                <adec:decorative xmlns:adec="http://schemas.microsoft.com/office/drawing/2017/decorative" val="1"/>
              </a:ext>
            </a:extLst>
          </p:cNvPr>
          <p:cNvSpPr/>
          <p:nvPr/>
        </p:nvSpPr>
        <p:spPr>
          <a:xfrm>
            <a:off x="8242726" y="305411"/>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rgbClr val="231F20"/>
              </a:solidFill>
            </a:endParaRPr>
          </a:p>
        </p:txBody>
      </p:sp>
      <p:sp>
        <p:nvSpPr>
          <p:cNvPr id="10" name="TextBox 9">
            <a:extLst>
              <a:ext uri="{FF2B5EF4-FFF2-40B4-BE49-F238E27FC236}">
                <a16:creationId xmlns:a16="http://schemas.microsoft.com/office/drawing/2014/main" id="{5B2B447B-71DB-0B61-A330-F524BCB6552C}"/>
              </a:ext>
              <a:ext uri="{C183D7F6-B498-43B3-948B-1728B52AA6E4}">
                <adec:decorative xmlns:adec="http://schemas.microsoft.com/office/drawing/2017/decorative" val="1"/>
              </a:ext>
            </a:extLst>
          </p:cNvPr>
          <p:cNvSpPr txBox="1"/>
          <p:nvPr/>
        </p:nvSpPr>
        <p:spPr>
          <a:xfrm>
            <a:off x="7470232" y="720865"/>
            <a:ext cx="2225996" cy="276999"/>
          </a:xfrm>
          <a:prstGeom prst="rect">
            <a:avLst/>
          </a:prstGeom>
          <a:noFill/>
        </p:spPr>
        <p:txBody>
          <a:bodyPr wrap="square">
            <a:spAutoFit/>
          </a:bodyPr>
          <a:lstStyle/>
          <a:p>
            <a:pPr defTabSz="781903" fontAlgn="base">
              <a:spcBef>
                <a:spcPct val="0"/>
              </a:spcBef>
              <a:spcAft>
                <a:spcPct val="0"/>
              </a:spcAft>
              <a:defRPr/>
            </a:pPr>
            <a:r>
              <a:rPr lang="en-GB" sz="1200" b="1" i="1" kern="0">
                <a:cs typeface="Arial" panose="020B0604020202020204" pitchFamily="34" charset="0"/>
              </a:rPr>
              <a:t>% Confident</a:t>
            </a:r>
            <a:r>
              <a:rPr lang="en-GB" sz="1200" b="1" i="1" kern="0" baseline="30000">
                <a:cs typeface="Arial" panose="020B0604020202020204" pitchFamily="34" charset="0"/>
              </a:rPr>
              <a:t>1</a:t>
            </a:r>
            <a:endParaRPr lang="en-GB" sz="1200" b="1" i="1" kern="0">
              <a:cs typeface="Arial" panose="020B0604020202020204" pitchFamily="34" charset="0"/>
            </a:endParaRPr>
          </a:p>
        </p:txBody>
      </p:sp>
      <p:graphicFrame>
        <p:nvGraphicFramePr>
          <p:cNvPr id="13" name="Bar Chart">
            <a:extLst>
              <a:ext uri="{FF2B5EF4-FFF2-40B4-BE49-F238E27FC236}">
                <a16:creationId xmlns:a16="http://schemas.microsoft.com/office/drawing/2014/main" id="{DE60EE61-450B-7589-9EA3-EC5521C4C10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94195923"/>
              </p:ext>
            </p:extLst>
          </p:nvPr>
        </p:nvGraphicFramePr>
        <p:xfrm>
          <a:off x="4292598" y="856095"/>
          <a:ext cx="7559674" cy="5281039"/>
        </p:xfrm>
        <a:graphic>
          <a:graphicData uri="http://schemas.openxmlformats.org/drawingml/2006/chart">
            <c:chart xmlns:c="http://schemas.openxmlformats.org/drawingml/2006/chart" xmlns:r="http://schemas.openxmlformats.org/officeDocument/2006/relationships" r:id="rId3"/>
          </a:graphicData>
        </a:graphic>
      </p:graphicFrame>
      <p:grpSp>
        <p:nvGrpSpPr>
          <p:cNvPr id="16" name="Group 15">
            <a:extLst>
              <a:ext uri="{FF2B5EF4-FFF2-40B4-BE49-F238E27FC236}">
                <a16:creationId xmlns:a16="http://schemas.microsoft.com/office/drawing/2014/main" id="{DC68174D-0E3F-A732-D691-0965AC555C3E}"/>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17" name="Freeform 110">
              <a:hlinkClick r:id="rId4" action="ppaction://hlinksldjump" tooltip="Main Menu..."/>
              <a:hlinkHover r:id="" action="ppaction://noaction" highlightClick="1"/>
              <a:extLst>
                <a:ext uri="{FF2B5EF4-FFF2-40B4-BE49-F238E27FC236}">
                  <a16:creationId xmlns:a16="http://schemas.microsoft.com/office/drawing/2014/main" id="{9491B073-2D86-8884-7FC3-A36DB0ECB9A4}"/>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18" name="Rectangle 17">
              <a:extLst>
                <a:ext uri="{FF2B5EF4-FFF2-40B4-BE49-F238E27FC236}">
                  <a16:creationId xmlns:a16="http://schemas.microsoft.com/office/drawing/2014/main" id="{A6ED0CB4-A241-CF58-F8B6-8BCE2BDB73A4}"/>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spTree>
    <p:extLst>
      <p:ext uri="{BB962C8B-B14F-4D97-AF65-F5344CB8AC3E}">
        <p14:creationId xmlns:p14="http://schemas.microsoft.com/office/powerpoint/2010/main" val="115052742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3B2B1745-B9D4-22BC-9FCF-A9023C2FFAC6}"/>
              </a:ext>
            </a:extLst>
          </p:cNvPr>
          <p:cNvSpPr>
            <a:spLocks noGrp="1"/>
          </p:cNvSpPr>
          <p:nvPr>
            <p:ph type="title"/>
          </p:nvPr>
        </p:nvSpPr>
        <p:spPr>
          <a:xfrm>
            <a:off x="335997" y="182467"/>
            <a:ext cx="2967589" cy="1618508"/>
          </a:xfrm>
        </p:spPr>
        <p:txBody>
          <a:bodyPr/>
          <a:lstStyle/>
          <a:p>
            <a:r>
              <a:rPr lang="en-GB"/>
              <a:t>Did patients get enough support to manage their long-term condition or illness?</a:t>
            </a:r>
          </a:p>
        </p:txBody>
      </p:sp>
      <p:sp>
        <p:nvSpPr>
          <p:cNvPr id="5" name="Commentary">
            <a:extLst>
              <a:ext uri="{FF2B5EF4-FFF2-40B4-BE49-F238E27FC236}">
                <a16:creationId xmlns:a16="http://schemas.microsoft.com/office/drawing/2014/main" id="{C443E82C-37B8-19B2-9A16-85C463D3C16F}"/>
              </a:ext>
            </a:extLst>
          </p:cNvPr>
          <p:cNvSpPr>
            <a:spLocks noGrp="1"/>
          </p:cNvSpPr>
          <p:nvPr>
            <p:ph type="body" sz="quarter" idx="19"/>
          </p:nvPr>
        </p:nvSpPr>
        <p:spPr>
          <a:xfrm>
            <a:off x="3303588" y="180975"/>
            <a:ext cx="8549787" cy="1618508"/>
          </a:xfrm>
        </p:spPr>
        <p:txBody>
          <a:bodyPr numCol="1"/>
          <a:lstStyle/>
          <a:p>
            <a:r>
              <a:rPr lang="en-GB" dirty="0"/>
              <a:t>One in five (21.3%) said that they did not need support from local services to manage their conditions or illnesses. </a:t>
            </a:r>
          </a:p>
          <a:p>
            <a:r>
              <a:rPr lang="en-GB" dirty="0"/>
              <a:t>Of patients who needed support, more than two thirds (68.6%) felt that they had enough support¹ from local services or organisations to help them manage their conditions or illnesses. Over three in ten (31.4%) said they had not had enough support.</a:t>
            </a:r>
          </a:p>
          <a:p>
            <a:r>
              <a:rPr lang="en-GB" dirty="0"/>
              <a:t>These results are similar to the 2024 survey findings. </a:t>
            </a:r>
          </a:p>
          <a:p>
            <a:endParaRPr lang="en-GB" dirty="0"/>
          </a:p>
          <a:p>
            <a:endParaRPr lang="en-GB" dirty="0"/>
          </a:p>
        </p:txBody>
      </p:sp>
      <p:sp>
        <p:nvSpPr>
          <p:cNvPr id="6" name="Question Marker #1">
            <a:extLst>
              <a:ext uri="{FF2B5EF4-FFF2-40B4-BE49-F238E27FC236}">
                <a16:creationId xmlns:a16="http://schemas.microsoft.com/office/drawing/2014/main" id="{53653D9F-6C7C-B039-C9CB-A27C33EE3BEF}"/>
              </a:ext>
              <a:ext uri="{C183D7F6-B498-43B3-948B-1728B52AA6E4}">
                <adec:decorative xmlns:adec="http://schemas.microsoft.com/office/drawing/2017/decorative" val="1"/>
              </a:ext>
            </a:extLst>
          </p:cNvPr>
          <p:cNvSpPr/>
          <p:nvPr/>
        </p:nvSpPr>
        <p:spPr>
          <a:xfrm>
            <a:off x="333375" y="1898163"/>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Arial"/>
              <a:ea typeface="+mn-ea"/>
              <a:cs typeface="+mn-cs"/>
            </a:endParaRPr>
          </a:p>
        </p:txBody>
      </p:sp>
      <p:sp>
        <p:nvSpPr>
          <p:cNvPr id="9" name="Question Text #1">
            <a:extLst>
              <a:ext uri="{FF2B5EF4-FFF2-40B4-BE49-F238E27FC236}">
                <a16:creationId xmlns:a16="http://schemas.microsoft.com/office/drawing/2014/main" id="{95FD3EF2-1688-A664-CBE2-F0416D4E7B57}"/>
              </a:ext>
            </a:extLst>
          </p:cNvPr>
          <p:cNvSpPr txBox="1"/>
          <p:nvPr/>
        </p:nvSpPr>
        <p:spPr>
          <a:xfrm>
            <a:off x="333374" y="1808163"/>
            <a:ext cx="11523663" cy="540000"/>
          </a:xfrm>
          <a:prstGeom prst="rect">
            <a:avLst/>
          </a:prstGeom>
          <a:noFill/>
        </p:spPr>
        <p:txBody>
          <a:bodyPr wrap="square" lIns="180000" tIns="18000" rIns="0" bIns="0" rtlCol="0" anchor="ctr">
            <a:noAutofit/>
          </a:bodyPr>
          <a:lstStyle>
            <a:defPPr>
              <a:defRPr lang="fr-FR"/>
            </a:defPPr>
            <a:lvl1pPr>
              <a:lnSpc>
                <a:spcPct val="90000"/>
              </a:lnSpc>
              <a:defRPr sz="1200" b="1">
                <a:solidFill>
                  <a:srgbClr val="231F20"/>
                </a:solidFill>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231F20"/>
                </a:solidFill>
                <a:effectLst/>
                <a:uLnTx/>
                <a:uFillTx/>
                <a:latin typeface="Arial"/>
                <a:ea typeface="+mn-ea"/>
                <a:cs typeface="+mn-cs"/>
              </a:rPr>
              <a:t>Q43. In the last 12 months, have you had enough support from local services or organisations to help you manage your conditions or illnesses?</a:t>
            </a:r>
          </a:p>
        </p:txBody>
      </p:sp>
      <p:graphicFrame>
        <p:nvGraphicFramePr>
          <p:cNvPr id="19" name="Doughnut Chart">
            <a:extLst>
              <a:ext uri="{FF2B5EF4-FFF2-40B4-BE49-F238E27FC236}">
                <a16:creationId xmlns:a16="http://schemas.microsoft.com/office/drawing/2014/main" id="{BD5C23D3-528E-7952-ADE9-8861EFA3559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50384699"/>
              </p:ext>
            </p:extLst>
          </p:nvPr>
        </p:nvGraphicFramePr>
        <p:xfrm>
          <a:off x="333375" y="2359276"/>
          <a:ext cx="4680000" cy="3779587"/>
        </p:xfrm>
        <a:graphic>
          <a:graphicData uri="http://schemas.openxmlformats.org/drawingml/2006/chart">
            <c:chart xmlns:c="http://schemas.openxmlformats.org/drawingml/2006/chart" xmlns:r="http://schemas.openxmlformats.org/officeDocument/2006/relationships" r:id="rId3"/>
          </a:graphicData>
        </a:graphic>
      </p:graphicFrame>
      <p:cxnSp>
        <p:nvCxnSpPr>
          <p:cNvPr id="23" name="Divider Line">
            <a:extLst>
              <a:ext uri="{FF2B5EF4-FFF2-40B4-BE49-F238E27FC236}">
                <a16:creationId xmlns:a16="http://schemas.microsoft.com/office/drawing/2014/main" id="{1AB184B9-5732-2D3A-02E9-C7E2F28938C0}"/>
              </a:ext>
              <a:ext uri="{C183D7F6-B498-43B3-948B-1728B52AA6E4}">
                <adec:decorative xmlns:adec="http://schemas.microsoft.com/office/drawing/2017/decorative" val="1"/>
              </a:ext>
            </a:extLst>
          </p:cNvPr>
          <p:cNvCxnSpPr>
            <a:cxnSpLocks/>
          </p:cNvCxnSpPr>
          <p:nvPr/>
        </p:nvCxnSpPr>
        <p:spPr>
          <a:xfrm>
            <a:off x="4883391" y="2539040"/>
            <a:ext cx="0" cy="3420000"/>
          </a:xfrm>
          <a:prstGeom prst="line">
            <a:avLst/>
          </a:prstGeom>
          <a:ln w="6350" cap="rnd">
            <a:solidFill>
              <a:srgbClr val="768692"/>
            </a:solidFill>
            <a:prstDash val="sysDot"/>
            <a:round/>
          </a:ln>
        </p:spPr>
        <p:style>
          <a:lnRef idx="1">
            <a:schemeClr val="accent1"/>
          </a:lnRef>
          <a:fillRef idx="0">
            <a:schemeClr val="accent1"/>
          </a:fillRef>
          <a:effectRef idx="0">
            <a:schemeClr val="accent1"/>
          </a:effectRef>
          <a:fontRef idx="minor">
            <a:schemeClr val="tx1"/>
          </a:fontRef>
        </p:style>
      </p:cxnSp>
      <p:sp>
        <p:nvSpPr>
          <p:cNvPr id="21" name="Base and Footnotes">
            <a:extLst>
              <a:ext uri="{FF2B5EF4-FFF2-40B4-BE49-F238E27FC236}">
                <a16:creationId xmlns:a16="http://schemas.microsoft.com/office/drawing/2014/main" id="{AFE04607-8FAA-D212-6398-041DC57EBD98}"/>
              </a:ext>
            </a:extLst>
          </p:cNvPr>
          <p:cNvSpPr>
            <a:spLocks noGrp="1"/>
          </p:cNvSpPr>
          <p:nvPr>
            <p:ph type="body" sz="quarter" idx="18"/>
          </p:nvPr>
        </p:nvSpPr>
        <p:spPr>
          <a:xfrm>
            <a:off x="333374" y="6149263"/>
            <a:ext cx="11523664" cy="159462"/>
          </a:xfrm>
        </p:spPr>
        <p:txBody>
          <a:bodyPr/>
          <a:lstStyle/>
          <a:p>
            <a:r>
              <a:rPr lang="en-GB" baseline="30000"/>
              <a:t>1</a:t>
            </a:r>
            <a:r>
              <a:rPr lang="en-GB"/>
              <a:t>Yes = ‘Yes, definitely’ </a:t>
            </a:r>
            <a:r>
              <a:rPr lang="en-GB" i="0">
                <a:solidFill>
                  <a:schemeClr val="tx1"/>
                </a:solidFill>
              </a:rPr>
              <a:t>and</a:t>
            </a:r>
            <a:r>
              <a:rPr lang="en-GB"/>
              <a:t> ‘Yes, to some extent’. Base: asked of all patients with a long-term condition or illness, excluding those who said 'I haven't needed support' or 'I don't know': 2025 (337,532), 2024 (314,955).</a:t>
            </a:r>
          </a:p>
        </p:txBody>
      </p:sp>
      <p:sp>
        <p:nvSpPr>
          <p:cNvPr id="4" name="Slide Number">
            <a:extLst>
              <a:ext uri="{FF2B5EF4-FFF2-40B4-BE49-F238E27FC236}">
                <a16:creationId xmlns:a16="http://schemas.microsoft.com/office/drawing/2014/main" id="{A70A6BA7-C1FE-1F00-F594-7D6BCCDC63B6}"/>
              </a:ext>
              <a:ext uri="{C183D7F6-B498-43B3-948B-1728B52AA6E4}">
                <adec:decorative xmlns:adec="http://schemas.microsoft.com/office/drawing/2017/decorative" val="1"/>
              </a:ext>
            </a:extLst>
          </p:cNvPr>
          <p:cNvSpPr>
            <a:spLocks noGrp="1"/>
          </p:cNvSpPr>
          <p:nvPr>
            <p:ph type="sldNum" sz="quarter" idx="4"/>
          </p:nvPr>
        </p:nvSpPr>
        <p:spPr>
          <a:xfrm>
            <a:off x="335999" y="6318000"/>
            <a:ext cx="21600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1AABEC-672F-4B68-B914-690DA978312C}" type="slidenum">
              <a:rPr kumimoji="0" lang="en-GB" sz="800" b="1" i="0" u="none" strike="noStrike" kern="1200" cap="none" spc="0" normalizeH="0" baseline="0" noProof="0" smtClean="0">
                <a:ln>
                  <a:noFill/>
                </a:ln>
                <a:solidFill>
                  <a:srgbClr val="768692"/>
                </a:solidFill>
                <a:effectLst/>
                <a:uLnTx/>
                <a:uFillTx/>
                <a:latin typeface="Arial Blac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63</a:t>
            </a:fld>
            <a:endParaRPr kumimoji="0" lang="en-GB" sz="800" b="1" i="0" u="none" strike="noStrike" kern="1200" cap="none" spc="0" normalizeH="0" baseline="0" noProof="0">
              <a:ln>
                <a:noFill/>
              </a:ln>
              <a:solidFill>
                <a:srgbClr val="768692"/>
              </a:solidFill>
              <a:effectLst/>
              <a:uLnTx/>
              <a:uFillTx/>
              <a:latin typeface="Arial Black"/>
              <a:ea typeface="+mn-ea"/>
              <a:cs typeface="+mn-cs"/>
            </a:endParaRPr>
          </a:p>
        </p:txBody>
      </p:sp>
      <p:pic>
        <p:nvPicPr>
          <p:cNvPr id="14" name="Graphic 13">
            <a:extLst>
              <a:ext uri="{FF2B5EF4-FFF2-40B4-BE49-F238E27FC236}">
                <a16:creationId xmlns:a16="http://schemas.microsoft.com/office/drawing/2014/main" id="{C9F0A497-AEC2-43CB-084D-E75368314A7D}"/>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216175" y="3791513"/>
            <a:ext cx="914400" cy="914400"/>
          </a:xfrm>
          <a:prstGeom prst="rect">
            <a:avLst/>
          </a:prstGeom>
        </p:spPr>
      </p:pic>
      <p:grpSp>
        <p:nvGrpSpPr>
          <p:cNvPr id="11" name="Group 10">
            <a:extLst>
              <a:ext uri="{FF2B5EF4-FFF2-40B4-BE49-F238E27FC236}">
                <a16:creationId xmlns:a16="http://schemas.microsoft.com/office/drawing/2014/main" id="{62A78D5A-7318-DC85-1784-DCA85A824C29}"/>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12" name="Freeform 110">
              <a:hlinkClick r:id="rId5" action="ppaction://hlinksldjump" tooltip="Main Menu..."/>
              <a:hlinkHover r:id="" action="ppaction://noaction" highlightClick="1"/>
              <a:extLst>
                <a:ext uri="{FF2B5EF4-FFF2-40B4-BE49-F238E27FC236}">
                  <a16:creationId xmlns:a16="http://schemas.microsoft.com/office/drawing/2014/main" id="{E09E4BFA-623C-C1C0-F068-C422AD9CFD30}"/>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13" name="Rectangle 12">
              <a:extLst>
                <a:ext uri="{FF2B5EF4-FFF2-40B4-BE49-F238E27FC236}">
                  <a16:creationId xmlns:a16="http://schemas.microsoft.com/office/drawing/2014/main" id="{4E2CF03E-C17A-1000-15D9-FFCC9D1F04EF}"/>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graphicFrame>
        <p:nvGraphicFramePr>
          <p:cNvPr id="3" name="Line Chart">
            <a:extLst>
              <a:ext uri="{FF2B5EF4-FFF2-40B4-BE49-F238E27FC236}">
                <a16:creationId xmlns:a16="http://schemas.microsoft.com/office/drawing/2014/main" id="{BE55C1EF-3515-9100-A124-6E85ECB71CC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60020614"/>
              </p:ext>
            </p:extLst>
          </p:nvPr>
        </p:nvGraphicFramePr>
        <p:xfrm>
          <a:off x="5013375" y="2359512"/>
          <a:ext cx="6843663" cy="3779057"/>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37558637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oughnut Chart">
            <a:extLst>
              <a:ext uri="{FF2B5EF4-FFF2-40B4-BE49-F238E27FC236}">
                <a16:creationId xmlns:a16="http://schemas.microsoft.com/office/drawing/2014/main" id="{D120E8C9-7BB2-B3CA-1DF8-F071305ABCEB}"/>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1693476971"/>
              </p:ext>
            </p:extLst>
          </p:nvPr>
        </p:nvGraphicFramePr>
        <p:xfrm>
          <a:off x="335999" y="4147567"/>
          <a:ext cx="3600000" cy="2160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Doughnut Chart">
            <a:extLst>
              <a:ext uri="{FF2B5EF4-FFF2-40B4-BE49-F238E27FC236}">
                <a16:creationId xmlns:a16="http://schemas.microsoft.com/office/drawing/2014/main" id="{37770726-3550-80AD-E614-EDDF6AAAF443}"/>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620758682"/>
              </p:ext>
            </p:extLst>
          </p:nvPr>
        </p:nvGraphicFramePr>
        <p:xfrm>
          <a:off x="333376" y="2680287"/>
          <a:ext cx="3600000" cy="2160000"/>
        </p:xfrm>
        <a:graphic>
          <a:graphicData uri="http://schemas.openxmlformats.org/drawingml/2006/chart">
            <c:chart xmlns:c="http://schemas.openxmlformats.org/drawingml/2006/chart" xmlns:r="http://schemas.openxmlformats.org/officeDocument/2006/relationships" r:id="rId4"/>
          </a:graphicData>
        </a:graphic>
      </p:graphicFrame>
      <p:sp>
        <p:nvSpPr>
          <p:cNvPr id="44" name="Title #1">
            <a:extLst>
              <a:ext uri="{FF2B5EF4-FFF2-40B4-BE49-F238E27FC236}">
                <a16:creationId xmlns:a16="http://schemas.microsoft.com/office/drawing/2014/main" id="{F107A4B8-539A-A06E-1EC1-4BD94169E22E}"/>
              </a:ext>
            </a:extLst>
          </p:cNvPr>
          <p:cNvSpPr>
            <a:spLocks noGrp="1"/>
          </p:cNvSpPr>
          <p:nvPr>
            <p:ph type="title"/>
          </p:nvPr>
        </p:nvSpPr>
        <p:spPr>
          <a:xfrm>
            <a:off x="336550" y="182563"/>
            <a:ext cx="3785459" cy="1573659"/>
          </a:xfrm>
          <a:noFill/>
        </p:spPr>
        <p:txBody>
          <a:bodyPr/>
          <a:lstStyle/>
          <a:p>
            <a:r>
              <a:rPr lang="en-GB"/>
              <a:t>How did the support patients received to help manage their long-term condition or illness vary by Integrated Care Systems (ICSs)?</a:t>
            </a:r>
          </a:p>
        </p:txBody>
      </p:sp>
      <p:sp>
        <p:nvSpPr>
          <p:cNvPr id="46" name="Commentary #1">
            <a:extLst>
              <a:ext uri="{FF2B5EF4-FFF2-40B4-BE49-F238E27FC236}">
                <a16:creationId xmlns:a16="http://schemas.microsoft.com/office/drawing/2014/main" id="{3A1FDA9B-E440-AC53-B64F-45CC395B8C27}"/>
              </a:ext>
            </a:extLst>
          </p:cNvPr>
          <p:cNvSpPr>
            <a:spLocks noGrp="1"/>
          </p:cNvSpPr>
          <p:nvPr>
            <p:ph type="body" sz="quarter" idx="19"/>
          </p:nvPr>
        </p:nvSpPr>
        <p:spPr>
          <a:xfrm>
            <a:off x="333375" y="1784516"/>
            <a:ext cx="3598863" cy="1253402"/>
          </a:xfrm>
        </p:spPr>
        <p:txBody>
          <a:bodyPr bIns="144000">
            <a:spAutoFit/>
          </a:bodyPr>
          <a:lstStyle/>
          <a:p>
            <a:r>
              <a:rPr lang="en-GB" dirty="0"/>
              <a:t>The proportion of patients who felt that they had enough support</a:t>
            </a:r>
            <a:r>
              <a:rPr kumimoji="0" lang="en-GB" sz="1200" b="0" i="0" u="none" strike="noStrike" kern="1200" cap="none" spc="0" normalizeH="0" baseline="30000" noProof="0" dirty="0">
                <a:ln>
                  <a:noFill/>
                </a:ln>
                <a:effectLst/>
                <a:uLnTx/>
                <a:uFillTx/>
                <a:latin typeface="Segoe UI"/>
                <a:ea typeface="+mn-ea"/>
                <a:cs typeface="+mn-cs"/>
              </a:rPr>
              <a:t>1</a:t>
            </a:r>
            <a:r>
              <a:rPr lang="en-GB" dirty="0"/>
              <a:t> from local services or organisations to help them manage their condition or illness varied between ICSs (ranging from 61.2% to 75.5%, a difference of 14.3 percentage points).</a:t>
            </a:r>
          </a:p>
        </p:txBody>
      </p:sp>
      <p:sp>
        <p:nvSpPr>
          <p:cNvPr id="10" name="Question Text #1">
            <a:extLst>
              <a:ext uri="{FF2B5EF4-FFF2-40B4-BE49-F238E27FC236}">
                <a16:creationId xmlns:a16="http://schemas.microsoft.com/office/drawing/2014/main" id="{6FA72164-7755-770A-8919-740D9CA9B161}"/>
              </a:ext>
              <a:ext uri="{C183D7F6-B498-43B3-948B-1728B52AA6E4}">
                <adec:decorative xmlns:adec="http://schemas.microsoft.com/office/drawing/2017/decorative" val="0"/>
              </a:ext>
            </a:extLst>
          </p:cNvPr>
          <p:cNvSpPr txBox="1"/>
          <p:nvPr/>
        </p:nvSpPr>
        <p:spPr>
          <a:xfrm>
            <a:off x="302201" y="3017430"/>
            <a:ext cx="3662413" cy="347957"/>
          </a:xfrm>
          <a:prstGeom prst="rect">
            <a:avLst/>
          </a:prstGeom>
          <a:noFill/>
        </p:spPr>
        <p:txBody>
          <a:bodyPr wrap="square" lIns="360000" tIns="36000" rIns="180000" bIns="144000" rtlCol="0" anchor="t">
            <a:spAutoFit/>
          </a:bodyPr>
          <a:lstStyle>
            <a:defPPr>
              <a:defRPr lang="fr-FR"/>
            </a:defPPr>
            <a:lvl1pPr>
              <a:lnSpc>
                <a:spcPct val="90000"/>
              </a:lnSpc>
              <a:defRPr sz="1200" b="1"/>
            </a:lvl1pPr>
          </a:lstStyle>
          <a:p>
            <a:pPr algn="ctr"/>
            <a:r>
              <a:rPr lang="en-GB" b="0">
                <a:solidFill>
                  <a:schemeClr val="bg1"/>
                </a:solidFill>
              </a:rPr>
              <a:t>ICS range - % </a:t>
            </a:r>
            <a:r>
              <a:rPr lang="en-GB">
                <a:solidFill>
                  <a:schemeClr val="bg1"/>
                </a:solidFill>
              </a:rPr>
              <a:t>Yes</a:t>
            </a:r>
            <a:r>
              <a:rPr kumimoji="0" lang="en-GB" sz="1200" b="1" i="0" u="none" strike="noStrike" kern="1200" cap="none" spc="0" normalizeH="0" baseline="30000" noProof="0">
                <a:ln>
                  <a:noFill/>
                </a:ln>
                <a:solidFill>
                  <a:prstClr val="white"/>
                </a:solidFill>
                <a:effectLst/>
                <a:uLnTx/>
                <a:uFillTx/>
                <a:latin typeface="Segoe UI"/>
                <a:ea typeface="+mn-ea"/>
                <a:cs typeface="+mn-cs"/>
              </a:rPr>
              <a:t>1</a:t>
            </a:r>
            <a:endParaRPr lang="en-GB">
              <a:solidFill>
                <a:schemeClr val="bg1"/>
              </a:solidFill>
            </a:endParaRPr>
          </a:p>
        </p:txBody>
      </p:sp>
      <p:graphicFrame>
        <p:nvGraphicFramePr>
          <p:cNvPr id="15" name="Table 14">
            <a:extLst>
              <a:ext uri="{FF2B5EF4-FFF2-40B4-BE49-F238E27FC236}">
                <a16:creationId xmlns:a16="http://schemas.microsoft.com/office/drawing/2014/main" id="{21DC0029-9FA5-40A4-B88A-649B56C8CDA4}"/>
              </a:ext>
            </a:extLst>
          </p:cNvPr>
          <p:cNvGraphicFramePr>
            <a:graphicFrameLocks noGrp="1"/>
          </p:cNvGraphicFramePr>
          <p:nvPr>
            <p:extLst>
              <p:ext uri="{D42A27DB-BD31-4B8C-83A1-F6EECF244321}">
                <p14:modId xmlns:p14="http://schemas.microsoft.com/office/powerpoint/2010/main" val="921265932"/>
              </p:ext>
            </p:extLst>
          </p:nvPr>
        </p:nvGraphicFramePr>
        <p:xfrm>
          <a:off x="1597914" y="3616033"/>
          <a:ext cx="1069782" cy="640080"/>
        </p:xfrm>
        <a:graphic>
          <a:graphicData uri="http://schemas.openxmlformats.org/drawingml/2006/table">
            <a:tbl>
              <a:tblPr firstRow="1" bandRow="1"/>
              <a:tblGrid>
                <a:gridCol w="1069782">
                  <a:extLst>
                    <a:ext uri="{9D8B030D-6E8A-4147-A177-3AD203B41FA5}">
                      <a16:colId xmlns:a16="http://schemas.microsoft.com/office/drawing/2014/main" val="1452192164"/>
                    </a:ext>
                  </a:extLst>
                </a:gridCol>
              </a:tblGrid>
              <a:tr h="299511">
                <a:tc>
                  <a:txBody>
                    <a:bodyPr/>
                    <a:lstStyle>
                      <a:lvl1pPr marL="0" algn="l" defTabSz="914400" rtl="0" eaLnBrk="1" latinLnBrk="0" hangingPunct="1">
                        <a:defRPr sz="1800" b="1" kern="1200">
                          <a:solidFill>
                            <a:schemeClr val="lt1"/>
                          </a:solidFill>
                          <a:latin typeface="Segoe UI"/>
                        </a:defRPr>
                      </a:lvl1pPr>
                      <a:lvl2pPr marL="457200" algn="l" defTabSz="914400" rtl="0" eaLnBrk="1" latinLnBrk="0" hangingPunct="1">
                        <a:defRPr sz="1800" b="1" kern="1200">
                          <a:solidFill>
                            <a:schemeClr val="lt1"/>
                          </a:solidFill>
                          <a:latin typeface="Segoe UI"/>
                        </a:defRPr>
                      </a:lvl2pPr>
                      <a:lvl3pPr marL="914400" algn="l" defTabSz="914400" rtl="0" eaLnBrk="1" latinLnBrk="0" hangingPunct="1">
                        <a:defRPr sz="1800" b="1" kern="1200">
                          <a:solidFill>
                            <a:schemeClr val="lt1"/>
                          </a:solidFill>
                          <a:latin typeface="Segoe UI"/>
                        </a:defRPr>
                      </a:lvl3pPr>
                      <a:lvl4pPr marL="1371600" algn="l" defTabSz="914400" rtl="0" eaLnBrk="1" latinLnBrk="0" hangingPunct="1">
                        <a:defRPr sz="1800" b="1" kern="1200">
                          <a:solidFill>
                            <a:schemeClr val="lt1"/>
                          </a:solidFill>
                          <a:latin typeface="Segoe UI"/>
                        </a:defRPr>
                      </a:lvl4pPr>
                      <a:lvl5pPr marL="1828800" algn="l" defTabSz="914400" rtl="0" eaLnBrk="1" latinLnBrk="0" hangingPunct="1">
                        <a:defRPr sz="1800" b="1" kern="1200">
                          <a:solidFill>
                            <a:schemeClr val="lt1"/>
                          </a:solidFill>
                          <a:latin typeface="Segoe UI"/>
                        </a:defRPr>
                      </a:lvl5pPr>
                      <a:lvl6pPr marL="2286000" algn="l" defTabSz="914400" rtl="0" eaLnBrk="1" latinLnBrk="0" hangingPunct="1">
                        <a:defRPr sz="1800" b="1" kern="1200">
                          <a:solidFill>
                            <a:schemeClr val="lt1"/>
                          </a:solidFill>
                          <a:latin typeface="Segoe UI"/>
                        </a:defRPr>
                      </a:lvl6pPr>
                      <a:lvl7pPr marL="2743200" algn="l" defTabSz="914400" rtl="0" eaLnBrk="1" latinLnBrk="0" hangingPunct="1">
                        <a:defRPr sz="1800" b="1" kern="1200">
                          <a:solidFill>
                            <a:schemeClr val="lt1"/>
                          </a:solidFill>
                          <a:latin typeface="Segoe UI"/>
                        </a:defRPr>
                      </a:lvl7pPr>
                      <a:lvl8pPr marL="3200400" algn="l" defTabSz="914400" rtl="0" eaLnBrk="1" latinLnBrk="0" hangingPunct="1">
                        <a:defRPr sz="1800" b="1" kern="1200">
                          <a:solidFill>
                            <a:schemeClr val="lt1"/>
                          </a:solidFill>
                          <a:latin typeface="Segoe UI"/>
                        </a:defRPr>
                      </a:lvl8pPr>
                      <a:lvl9pPr marL="3657600" algn="l" defTabSz="914400" rtl="0" eaLnBrk="1" latinLnBrk="0" hangingPunct="1">
                        <a:defRPr sz="1800" b="1" kern="1200">
                          <a:solidFill>
                            <a:schemeClr val="lt1"/>
                          </a:solidFill>
                          <a:latin typeface="Segoe UI"/>
                        </a:defRPr>
                      </a:lvl9pPr>
                    </a:lstStyle>
                    <a:p>
                      <a:pPr algn="ctr"/>
                      <a:r>
                        <a:rPr lang="en-GB" sz="1400">
                          <a:solidFill>
                            <a:schemeClr val="bg1"/>
                          </a:solidFill>
                        </a:rPr>
                        <a:t>Lowest</a:t>
                      </a:r>
                      <a:endParaRPr lang="en-GB" sz="1200">
                        <a:solidFill>
                          <a:schemeClr val="bg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61135896"/>
                  </a:ext>
                </a:extLst>
              </a:tr>
              <a:tr h="332789">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algn="ctr"/>
                      <a:r>
                        <a:rPr lang="en-GB" sz="1600" b="1" dirty="0">
                          <a:solidFill>
                            <a:schemeClr val="bg1"/>
                          </a:solidFill>
                        </a:rPr>
                        <a:t>  61.2%</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83737760"/>
                  </a:ext>
                </a:extLst>
              </a:tr>
            </a:tbl>
          </a:graphicData>
        </a:graphic>
      </p:graphicFrame>
      <p:graphicFrame>
        <p:nvGraphicFramePr>
          <p:cNvPr id="16" name="Table 15">
            <a:extLst>
              <a:ext uri="{FF2B5EF4-FFF2-40B4-BE49-F238E27FC236}">
                <a16:creationId xmlns:a16="http://schemas.microsoft.com/office/drawing/2014/main" id="{2C9E8E52-C5E6-FF55-1AE6-A3D63FF42B99}"/>
              </a:ext>
            </a:extLst>
          </p:cNvPr>
          <p:cNvGraphicFramePr>
            <a:graphicFrameLocks noGrp="1"/>
          </p:cNvGraphicFramePr>
          <p:nvPr>
            <p:extLst>
              <p:ext uri="{D42A27DB-BD31-4B8C-83A1-F6EECF244321}">
                <p14:modId xmlns:p14="http://schemas.microsoft.com/office/powerpoint/2010/main" val="540733849"/>
              </p:ext>
            </p:extLst>
          </p:nvPr>
        </p:nvGraphicFramePr>
        <p:xfrm>
          <a:off x="1597914" y="5108227"/>
          <a:ext cx="1069782" cy="640080"/>
        </p:xfrm>
        <a:graphic>
          <a:graphicData uri="http://schemas.openxmlformats.org/drawingml/2006/table">
            <a:tbl>
              <a:tblPr firstRow="1" bandRow="1"/>
              <a:tblGrid>
                <a:gridCol w="1069782">
                  <a:extLst>
                    <a:ext uri="{9D8B030D-6E8A-4147-A177-3AD203B41FA5}">
                      <a16:colId xmlns:a16="http://schemas.microsoft.com/office/drawing/2014/main" val="1452192164"/>
                    </a:ext>
                  </a:extLst>
                </a:gridCol>
              </a:tblGrid>
              <a:tr h="299511">
                <a:tc>
                  <a:txBody>
                    <a:bodyPr/>
                    <a:lstStyle>
                      <a:lvl1pPr marL="0" algn="l" defTabSz="914400" rtl="0" eaLnBrk="1" latinLnBrk="0" hangingPunct="1">
                        <a:defRPr sz="1800" b="1" kern="1200">
                          <a:solidFill>
                            <a:schemeClr val="lt1"/>
                          </a:solidFill>
                          <a:latin typeface="Segoe UI"/>
                        </a:defRPr>
                      </a:lvl1pPr>
                      <a:lvl2pPr marL="457200" algn="l" defTabSz="914400" rtl="0" eaLnBrk="1" latinLnBrk="0" hangingPunct="1">
                        <a:defRPr sz="1800" b="1" kern="1200">
                          <a:solidFill>
                            <a:schemeClr val="lt1"/>
                          </a:solidFill>
                          <a:latin typeface="Segoe UI"/>
                        </a:defRPr>
                      </a:lvl2pPr>
                      <a:lvl3pPr marL="914400" algn="l" defTabSz="914400" rtl="0" eaLnBrk="1" latinLnBrk="0" hangingPunct="1">
                        <a:defRPr sz="1800" b="1" kern="1200">
                          <a:solidFill>
                            <a:schemeClr val="lt1"/>
                          </a:solidFill>
                          <a:latin typeface="Segoe UI"/>
                        </a:defRPr>
                      </a:lvl3pPr>
                      <a:lvl4pPr marL="1371600" algn="l" defTabSz="914400" rtl="0" eaLnBrk="1" latinLnBrk="0" hangingPunct="1">
                        <a:defRPr sz="1800" b="1" kern="1200">
                          <a:solidFill>
                            <a:schemeClr val="lt1"/>
                          </a:solidFill>
                          <a:latin typeface="Segoe UI"/>
                        </a:defRPr>
                      </a:lvl4pPr>
                      <a:lvl5pPr marL="1828800" algn="l" defTabSz="914400" rtl="0" eaLnBrk="1" latinLnBrk="0" hangingPunct="1">
                        <a:defRPr sz="1800" b="1" kern="1200">
                          <a:solidFill>
                            <a:schemeClr val="lt1"/>
                          </a:solidFill>
                          <a:latin typeface="Segoe UI"/>
                        </a:defRPr>
                      </a:lvl5pPr>
                      <a:lvl6pPr marL="2286000" algn="l" defTabSz="914400" rtl="0" eaLnBrk="1" latinLnBrk="0" hangingPunct="1">
                        <a:defRPr sz="1800" b="1" kern="1200">
                          <a:solidFill>
                            <a:schemeClr val="lt1"/>
                          </a:solidFill>
                          <a:latin typeface="Segoe UI"/>
                        </a:defRPr>
                      </a:lvl6pPr>
                      <a:lvl7pPr marL="2743200" algn="l" defTabSz="914400" rtl="0" eaLnBrk="1" latinLnBrk="0" hangingPunct="1">
                        <a:defRPr sz="1800" b="1" kern="1200">
                          <a:solidFill>
                            <a:schemeClr val="lt1"/>
                          </a:solidFill>
                          <a:latin typeface="Segoe UI"/>
                        </a:defRPr>
                      </a:lvl7pPr>
                      <a:lvl8pPr marL="3200400" algn="l" defTabSz="914400" rtl="0" eaLnBrk="1" latinLnBrk="0" hangingPunct="1">
                        <a:defRPr sz="1800" b="1" kern="1200">
                          <a:solidFill>
                            <a:schemeClr val="lt1"/>
                          </a:solidFill>
                          <a:latin typeface="Segoe UI"/>
                        </a:defRPr>
                      </a:lvl8pPr>
                      <a:lvl9pPr marL="3657600" algn="l" defTabSz="914400" rtl="0" eaLnBrk="1" latinLnBrk="0" hangingPunct="1">
                        <a:defRPr sz="1800" b="1" kern="1200">
                          <a:solidFill>
                            <a:schemeClr val="lt1"/>
                          </a:solidFill>
                          <a:latin typeface="Segoe UI"/>
                        </a:defRPr>
                      </a:lvl9pPr>
                    </a:lstStyle>
                    <a:p>
                      <a:pPr algn="ctr"/>
                      <a:r>
                        <a:rPr lang="en-GB" sz="1400">
                          <a:solidFill>
                            <a:schemeClr val="bg1"/>
                          </a:solidFill>
                        </a:rPr>
                        <a:t>Highest</a:t>
                      </a:r>
                      <a:endParaRPr lang="en-GB" sz="1200">
                        <a:solidFill>
                          <a:schemeClr val="bg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61135896"/>
                  </a:ext>
                </a:extLst>
              </a:tr>
              <a:tr h="332789">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algn="ctr"/>
                      <a:r>
                        <a:rPr lang="en-GB" sz="1600" b="1" dirty="0">
                          <a:solidFill>
                            <a:schemeClr val="bg1"/>
                          </a:solidFill>
                        </a:rPr>
                        <a:t>  75.5%</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83737760"/>
                  </a:ext>
                </a:extLst>
              </a:tr>
            </a:tbl>
          </a:graphicData>
        </a:graphic>
      </p:graphicFrame>
      <p:sp>
        <p:nvSpPr>
          <p:cNvPr id="18" name="Base and Footnotes (Doughnut)">
            <a:extLst>
              <a:ext uri="{FF2B5EF4-FFF2-40B4-BE49-F238E27FC236}">
                <a16:creationId xmlns:a16="http://schemas.microsoft.com/office/drawing/2014/main" id="{86196B3A-20B1-4C49-C72C-D7F5FD8A3045}"/>
              </a:ext>
            </a:extLst>
          </p:cNvPr>
          <p:cNvSpPr txBox="1">
            <a:spLocks/>
          </p:cNvSpPr>
          <p:nvPr/>
        </p:nvSpPr>
        <p:spPr>
          <a:xfrm>
            <a:off x="336550" y="6149263"/>
            <a:ext cx="3595687" cy="159462"/>
          </a:xfrm>
          <a:prstGeom prst="rect">
            <a:avLst/>
          </a:prstGeom>
        </p:spPr>
        <p:txBody>
          <a:bodyPr vert="horz" wrap="square" lIns="180000" tIns="0" rIns="180000" bIns="36000" rtlCol="0" anchor="b">
            <a:spAutoFit/>
          </a:bodyPr>
          <a:lstStyle>
            <a:lvl1pPr marL="0" indent="0" algn="l" defTabSz="914400" rtl="0" eaLnBrk="1" latinLnBrk="0" hangingPunct="1">
              <a:lnSpc>
                <a:spcPct val="100000"/>
              </a:lnSpc>
              <a:spcBef>
                <a:spcPts val="0"/>
              </a:spcBef>
              <a:spcAft>
                <a:spcPts val="600"/>
              </a:spcAft>
              <a:buSzPct val="50000"/>
              <a:buFont typeface="HelveticaNeueLT Std Lt Cn" panose="020B0406020202030204" pitchFamily="34" charset="0"/>
              <a:buNone/>
              <a:defRPr lang="en-GB" sz="800" b="0" i="1" kern="1200" dirty="0">
                <a:solidFill>
                  <a:srgbClr val="231F20"/>
                </a:solidFill>
                <a:latin typeface="+mn-lt"/>
                <a:ea typeface="+mn-ea"/>
                <a:cs typeface="+mn-cs"/>
              </a:defRPr>
            </a:lvl1pPr>
            <a:lvl2pPr marL="180975" indent="-180975" algn="l" defTabSz="914400" rtl="0" eaLnBrk="1" latinLnBrk="0" hangingPunct="1">
              <a:lnSpc>
                <a:spcPct val="100000"/>
              </a:lnSpc>
              <a:spcBef>
                <a:spcPts val="0"/>
              </a:spcBef>
              <a:spcAft>
                <a:spcPts val="600"/>
              </a:spcAft>
              <a:buSzPct val="80000"/>
              <a:buFont typeface="Segoe UI" panose="020B0502040204020203" pitchFamily="34" charset="0"/>
              <a:buChar char="●"/>
              <a:defRPr sz="1200" kern="1200">
                <a:solidFill>
                  <a:srgbClr val="231F20"/>
                </a:solidFill>
                <a:latin typeface="+mn-lt"/>
                <a:ea typeface="+mn-ea"/>
                <a:cs typeface="+mn-cs"/>
              </a:defRPr>
            </a:lvl2pPr>
            <a:lvl3pPr marL="360363" indent="-179388" algn="l" defTabSz="914400" rtl="0" eaLnBrk="1" latinLnBrk="0" hangingPunct="1">
              <a:lnSpc>
                <a:spcPct val="100000"/>
              </a:lnSpc>
              <a:spcBef>
                <a:spcPts val="0"/>
              </a:spcBef>
              <a:spcAft>
                <a:spcPts val="600"/>
              </a:spcAft>
              <a:buFont typeface="Arial" panose="020B0604020202020204" pitchFamily="34" charset="0"/>
              <a:buChar char="‒"/>
              <a:defRPr sz="1200" kern="1200">
                <a:solidFill>
                  <a:srgbClr val="231F20"/>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i="0" baseline="30000">
                <a:solidFill>
                  <a:schemeClr val="bg1"/>
                </a:solidFill>
              </a:rPr>
              <a:t>1</a:t>
            </a:r>
            <a:r>
              <a:rPr lang="en-GB" i="0">
                <a:solidFill>
                  <a:schemeClr val="bg1"/>
                </a:solidFill>
              </a:rPr>
              <a:t>Yes = ‘yes, definitely’ and ‘yes, to some extent’</a:t>
            </a:r>
          </a:p>
        </p:txBody>
      </p:sp>
      <p:sp>
        <p:nvSpPr>
          <p:cNvPr id="2" name="Title #2">
            <a:extLst>
              <a:ext uri="{FF2B5EF4-FFF2-40B4-BE49-F238E27FC236}">
                <a16:creationId xmlns:a16="http://schemas.microsoft.com/office/drawing/2014/main" id="{778F1E40-FFB3-B53D-B8B6-EBEA864319BE}"/>
              </a:ext>
            </a:extLst>
          </p:cNvPr>
          <p:cNvSpPr txBox="1">
            <a:spLocks/>
          </p:cNvSpPr>
          <p:nvPr/>
        </p:nvSpPr>
        <p:spPr>
          <a:xfrm>
            <a:off x="4295774" y="182563"/>
            <a:ext cx="7559675" cy="576463"/>
          </a:xfrm>
          <a:prstGeom prst="rect">
            <a:avLst/>
          </a:prstGeom>
          <a:noFill/>
        </p:spPr>
        <p:txBody>
          <a:bodyPr vert="horz" wrap="square" lIns="180000" tIns="180000" rIns="180000" bIns="144000" rtlCol="0" anchor="t">
            <a:spAutoFit/>
          </a:bodyPr>
          <a:lstStyle>
            <a:lvl1pPr algn="l" defTabSz="914400" rtl="0" eaLnBrk="1" latinLnBrk="0" hangingPunct="1">
              <a:lnSpc>
                <a:spcPct val="90000"/>
              </a:lnSpc>
              <a:spcBef>
                <a:spcPct val="0"/>
              </a:spcBef>
              <a:buNone/>
              <a:defRPr lang="en-GB" sz="1800" b="1" kern="1200" cap="none" spc="0" baseline="0" dirty="0">
                <a:solidFill>
                  <a:schemeClr val="bg1"/>
                </a:solidFill>
                <a:latin typeface="+mn-lt"/>
                <a:ea typeface="+mj-ea"/>
                <a:cs typeface="+mj-cs"/>
              </a:defRPr>
            </a:lvl1pPr>
          </a:lstStyle>
          <a:p>
            <a:r>
              <a:rPr lang="en-GB">
                <a:solidFill>
                  <a:srgbClr val="231F20"/>
                </a:solidFill>
              </a:rPr>
              <a:t>Support managing long-term conditions or illnesses</a:t>
            </a:r>
          </a:p>
        </p:txBody>
      </p:sp>
      <p:sp>
        <p:nvSpPr>
          <p:cNvPr id="26" name="Question Marker #2">
            <a:extLst>
              <a:ext uri="{FF2B5EF4-FFF2-40B4-BE49-F238E27FC236}">
                <a16:creationId xmlns:a16="http://schemas.microsoft.com/office/drawing/2014/main" id="{0D207A00-92E1-A10D-7AD7-6B7D4D75B5F5}"/>
              </a:ext>
              <a:ext uri="{C183D7F6-B498-43B3-948B-1728B52AA6E4}">
                <adec:decorative xmlns:adec="http://schemas.microsoft.com/office/drawing/2017/decorative" val="1"/>
              </a:ext>
            </a:extLst>
          </p:cNvPr>
          <p:cNvSpPr/>
          <p:nvPr/>
        </p:nvSpPr>
        <p:spPr>
          <a:xfrm>
            <a:off x="4485546" y="759026"/>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rgbClr val="231F20"/>
              </a:solidFill>
            </a:endParaRPr>
          </a:p>
        </p:txBody>
      </p:sp>
      <p:sp>
        <p:nvSpPr>
          <p:cNvPr id="27" name="Question Text #2">
            <a:extLst>
              <a:ext uri="{FF2B5EF4-FFF2-40B4-BE49-F238E27FC236}">
                <a16:creationId xmlns:a16="http://schemas.microsoft.com/office/drawing/2014/main" id="{C5F29AE1-484E-792F-4342-483A9C3F5538}"/>
              </a:ext>
            </a:extLst>
          </p:cNvPr>
          <p:cNvSpPr txBox="1"/>
          <p:nvPr/>
        </p:nvSpPr>
        <p:spPr>
          <a:xfrm>
            <a:off x="4295775" y="759026"/>
            <a:ext cx="7562850" cy="360000"/>
          </a:xfrm>
          <a:prstGeom prst="rect">
            <a:avLst/>
          </a:prstGeom>
          <a:noFill/>
        </p:spPr>
        <p:txBody>
          <a:bodyPr wrap="square" lIns="360000" tIns="18000" rIns="0" bIns="0" rtlCol="0" anchor="ctr">
            <a:noAutofit/>
          </a:bodyPr>
          <a:lstStyle>
            <a:defPPr>
              <a:defRPr lang="fr-FR"/>
            </a:defPPr>
            <a:lvl1pPr>
              <a:lnSpc>
                <a:spcPct val="90000"/>
              </a:lnSpc>
              <a:defRPr sz="1200" b="1">
                <a:solidFill>
                  <a:srgbClr val="231F20"/>
                </a:solidFill>
              </a:defRPr>
            </a:lvl1pPr>
          </a:lstStyle>
          <a:p>
            <a:r>
              <a:rPr lang="en-GB" dirty="0"/>
              <a:t>Q43. In the last 12 months, have you had enough support from local services or organisations to help you manage your conditions or illnesses?</a:t>
            </a:r>
          </a:p>
        </p:txBody>
      </p:sp>
      <p:pic>
        <p:nvPicPr>
          <p:cNvPr id="11" name="Picture 10" descr="Heat map of ICSs showing percentage of patients who felt they had enough support from local services or organisations  (Q43). Ranging from 61.2% to 75.5%.">
            <a:extLst>
              <a:ext uri="{FF2B5EF4-FFF2-40B4-BE49-F238E27FC236}">
                <a16:creationId xmlns:a16="http://schemas.microsoft.com/office/drawing/2014/main" id="{ADE79E6A-B14F-7124-349A-E3127D5F0231}"/>
              </a:ext>
              <a:ext uri="{C183D7F6-B498-43B3-948B-1728B52AA6E4}">
                <adec:decorative xmlns:adec="http://schemas.microsoft.com/office/drawing/2017/decorative" val="0"/>
              </a:ext>
            </a:extLst>
          </p:cNvPr>
          <p:cNvPicPr>
            <a:picLocks noChangeAspect="1"/>
          </p:cNvPicPr>
          <p:nvPr/>
        </p:nvPicPr>
        <p:blipFill>
          <a:blip r:embed="rId5">
            <a:extLst>
              <a:ext uri="{28A0092B-C50C-407E-A947-70E740481C1C}">
                <a14:useLocalDpi xmlns:a14="http://schemas.microsoft.com/office/drawing/2010/main" val="0"/>
              </a:ext>
            </a:extLst>
          </a:blip>
          <a:srcRect l="9170" t="16317" r="10014" b="16182"/>
          <a:stretch/>
        </p:blipFill>
        <p:spPr>
          <a:xfrm>
            <a:off x="6096000" y="1119026"/>
            <a:ext cx="3919897" cy="4629281"/>
          </a:xfrm>
          <a:prstGeom prst="rect">
            <a:avLst/>
          </a:prstGeom>
        </p:spPr>
      </p:pic>
      <p:sp>
        <p:nvSpPr>
          <p:cNvPr id="8" name="Base and Footnotes (Line)">
            <a:extLst>
              <a:ext uri="{FF2B5EF4-FFF2-40B4-BE49-F238E27FC236}">
                <a16:creationId xmlns:a16="http://schemas.microsoft.com/office/drawing/2014/main" id="{233A5E8A-0D0C-D180-4DF5-D6D93CD328B5}"/>
              </a:ext>
            </a:extLst>
          </p:cNvPr>
          <p:cNvSpPr>
            <a:spLocks noGrp="1"/>
          </p:cNvSpPr>
          <p:nvPr>
            <p:ph type="body" sz="quarter" idx="18"/>
          </p:nvPr>
        </p:nvSpPr>
        <p:spPr>
          <a:xfrm>
            <a:off x="4295774" y="6026152"/>
            <a:ext cx="7561263" cy="282573"/>
          </a:xfrm>
        </p:spPr>
        <p:txBody>
          <a:bodyPr/>
          <a:lstStyle/>
          <a:p>
            <a:r>
              <a:rPr lang="en-GB" i="0"/>
              <a:t>ICSs are divided into five equal sized groups based on their results; each group represents 20% of the ICSs. Base: asked of all patients with a long-term condition or illness, excluding those who said 'I haven't needed support' or 'I don't know': 2025 (337,532).</a:t>
            </a:r>
          </a:p>
        </p:txBody>
      </p:sp>
      <p:sp>
        <p:nvSpPr>
          <p:cNvPr id="42" name="Slide Number">
            <a:extLst>
              <a:ext uri="{FF2B5EF4-FFF2-40B4-BE49-F238E27FC236}">
                <a16:creationId xmlns:a16="http://schemas.microsoft.com/office/drawing/2014/main" id="{E5F4554F-69F8-AA29-6977-371055DC47B9}"/>
              </a:ext>
              <a:ext uri="{C183D7F6-B498-43B3-948B-1728B52AA6E4}">
                <adec:decorative xmlns:adec="http://schemas.microsoft.com/office/drawing/2017/decorative" val="1"/>
              </a:ext>
            </a:extLst>
          </p:cNvPr>
          <p:cNvSpPr>
            <a:spLocks noGrp="1"/>
          </p:cNvSpPr>
          <p:nvPr>
            <p:ph type="sldNum" sz="quarter" idx="4"/>
          </p:nvPr>
        </p:nvSpPr>
        <p:spPr>
          <a:xfrm>
            <a:off x="335999" y="6318000"/>
            <a:ext cx="216000" cy="360000"/>
          </a:xfrm>
        </p:spPr>
        <p:txBody>
          <a:bodyPr/>
          <a:lstStyle/>
          <a:p>
            <a:fld id="{D61AABEC-672F-4B68-B914-690DA978312C}" type="slidenum">
              <a:rPr lang="en-GB" smtClean="0"/>
              <a:pPr/>
              <a:t>64</a:t>
            </a:fld>
            <a:endParaRPr lang="en-GB"/>
          </a:p>
        </p:txBody>
      </p:sp>
      <p:pic>
        <p:nvPicPr>
          <p:cNvPr id="19" name="Picture 18">
            <a:extLst>
              <a:ext uri="{FF2B5EF4-FFF2-40B4-BE49-F238E27FC236}">
                <a16:creationId xmlns:a16="http://schemas.microsoft.com/office/drawing/2014/main" id="{AD6C1F83-D132-E223-C47A-330476A3E754}"/>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rcRect r="19688"/>
          <a:stretch/>
        </p:blipFill>
        <p:spPr>
          <a:xfrm>
            <a:off x="4435420" y="1275769"/>
            <a:ext cx="2388168" cy="1404518"/>
          </a:xfrm>
          <a:prstGeom prst="rect">
            <a:avLst/>
          </a:prstGeom>
        </p:spPr>
      </p:pic>
      <p:grpSp>
        <p:nvGrpSpPr>
          <p:cNvPr id="12" name="Group 11">
            <a:extLst>
              <a:ext uri="{FF2B5EF4-FFF2-40B4-BE49-F238E27FC236}">
                <a16:creationId xmlns:a16="http://schemas.microsoft.com/office/drawing/2014/main" id="{82135903-60A0-803A-E6B9-739727E64FC1}"/>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13" name="Freeform 110">
              <a:hlinkClick r:id="rId7" action="ppaction://hlinksldjump" tooltip="Main Menu..."/>
              <a:hlinkHover r:id="" action="ppaction://noaction" highlightClick="1"/>
              <a:extLst>
                <a:ext uri="{FF2B5EF4-FFF2-40B4-BE49-F238E27FC236}">
                  <a16:creationId xmlns:a16="http://schemas.microsoft.com/office/drawing/2014/main" id="{1DA55D81-1B05-FA5E-E02F-374E2098DC05}"/>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14" name="Rectangle 13">
              <a:extLst>
                <a:ext uri="{FF2B5EF4-FFF2-40B4-BE49-F238E27FC236}">
                  <a16:creationId xmlns:a16="http://schemas.microsoft.com/office/drawing/2014/main" id="{FB4989F2-1267-35D3-BB0C-5988164D62D4}"/>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spTree>
    <p:extLst>
      <p:ext uri="{BB962C8B-B14F-4D97-AF65-F5344CB8AC3E}">
        <p14:creationId xmlns:p14="http://schemas.microsoft.com/office/powerpoint/2010/main" val="213999481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FEA3E2B1-D6A6-DD19-A8A4-BFDAEB45EA04}"/>
              </a:ext>
            </a:extLst>
          </p:cNvPr>
          <p:cNvSpPr>
            <a:spLocks noGrp="1"/>
          </p:cNvSpPr>
          <p:nvPr>
            <p:ph type="title"/>
          </p:nvPr>
        </p:nvSpPr>
        <p:spPr>
          <a:xfrm>
            <a:off x="335998" y="182467"/>
            <a:ext cx="3599415" cy="825762"/>
          </a:xfrm>
        </p:spPr>
        <p:txBody>
          <a:bodyPr/>
          <a:lstStyle/>
          <a:p>
            <a:r>
              <a:rPr lang="en-GB"/>
              <a:t>Did support received vary by type of long-term condition?</a:t>
            </a:r>
          </a:p>
        </p:txBody>
      </p:sp>
      <p:sp>
        <p:nvSpPr>
          <p:cNvPr id="4" name="Commentary">
            <a:extLst>
              <a:ext uri="{FF2B5EF4-FFF2-40B4-BE49-F238E27FC236}">
                <a16:creationId xmlns:a16="http://schemas.microsoft.com/office/drawing/2014/main" id="{423EDC38-9CF4-BA9C-E0A3-D773442DA44D}"/>
              </a:ext>
            </a:extLst>
          </p:cNvPr>
          <p:cNvSpPr>
            <a:spLocks noGrp="1"/>
          </p:cNvSpPr>
          <p:nvPr>
            <p:ph type="body" sz="quarter" idx="19"/>
          </p:nvPr>
        </p:nvSpPr>
        <p:spPr>
          <a:xfrm>
            <a:off x="333375" y="1220359"/>
            <a:ext cx="3598863" cy="4500000"/>
          </a:xfrm>
        </p:spPr>
        <p:txBody>
          <a:bodyPr/>
          <a:lstStyle/>
          <a:p>
            <a:r>
              <a:rPr lang="en-GB"/>
              <a:t>Patients with cancer in the last five years were most likely to feel supported by local services or organisations to help manage their condition or illness (81.0%). This was followed by those with dementia or Alzheimer’s disease (76.2%), patients with diabetes (73.3%), high blood pressure (73.1%) stroke or TIA (Transient Ischemic Attack) (72.7%), or a heart condition (72.7%).</a:t>
            </a:r>
          </a:p>
          <a:p>
            <a:r>
              <a:rPr lang="en-GB"/>
              <a:t>However, those with autism or an autism spectrum condition (50.5%), a learning disability (58.9%), or neurological condition (60.8%) were least likely to feel supported by local services or organisations.</a:t>
            </a:r>
          </a:p>
        </p:txBody>
      </p:sp>
      <p:sp>
        <p:nvSpPr>
          <p:cNvPr id="12" name="Base and Footnotes (Doughnut)">
            <a:extLst>
              <a:ext uri="{FF2B5EF4-FFF2-40B4-BE49-F238E27FC236}">
                <a16:creationId xmlns:a16="http://schemas.microsoft.com/office/drawing/2014/main" id="{4C4E1181-1F0B-475B-73B7-59FF88FBEC9D}"/>
              </a:ext>
            </a:extLst>
          </p:cNvPr>
          <p:cNvSpPr txBox="1">
            <a:spLocks/>
          </p:cNvSpPr>
          <p:nvPr/>
        </p:nvSpPr>
        <p:spPr>
          <a:xfrm>
            <a:off x="336550" y="5903042"/>
            <a:ext cx="3595687" cy="405683"/>
          </a:xfrm>
          <a:prstGeom prst="rect">
            <a:avLst/>
          </a:prstGeom>
        </p:spPr>
        <p:txBody>
          <a:bodyPr vert="horz" wrap="square" lIns="180000" tIns="0" rIns="180000" bIns="36000" rtlCol="0" anchor="b">
            <a:spAutoFit/>
          </a:bodyPr>
          <a:lstStyle>
            <a:lvl1pPr marL="0" indent="0" algn="l" defTabSz="914400" rtl="0" eaLnBrk="1" latinLnBrk="0" hangingPunct="1">
              <a:lnSpc>
                <a:spcPct val="100000"/>
              </a:lnSpc>
              <a:spcBef>
                <a:spcPts val="0"/>
              </a:spcBef>
              <a:spcAft>
                <a:spcPts val="600"/>
              </a:spcAft>
              <a:buSzPct val="50000"/>
              <a:buFont typeface="HelveticaNeueLT Std Lt Cn" panose="020B0406020202030204" pitchFamily="34" charset="0"/>
              <a:buNone/>
              <a:defRPr lang="en-GB" sz="800" b="0" i="1" kern="1200" dirty="0">
                <a:solidFill>
                  <a:srgbClr val="231F20"/>
                </a:solidFill>
                <a:latin typeface="+mn-lt"/>
                <a:ea typeface="+mn-ea"/>
                <a:cs typeface="+mn-cs"/>
              </a:defRPr>
            </a:lvl1pPr>
            <a:lvl2pPr marL="180975" indent="-180975" algn="l" defTabSz="914400" rtl="0" eaLnBrk="1" latinLnBrk="0" hangingPunct="1">
              <a:lnSpc>
                <a:spcPct val="100000"/>
              </a:lnSpc>
              <a:spcBef>
                <a:spcPts val="0"/>
              </a:spcBef>
              <a:spcAft>
                <a:spcPts val="600"/>
              </a:spcAft>
              <a:buSzPct val="80000"/>
              <a:buFont typeface="Segoe UI" panose="020B0502040204020203" pitchFamily="34" charset="0"/>
              <a:buChar char="●"/>
              <a:defRPr sz="1200" kern="1200">
                <a:solidFill>
                  <a:srgbClr val="231F20"/>
                </a:solidFill>
                <a:latin typeface="+mn-lt"/>
                <a:ea typeface="+mn-ea"/>
                <a:cs typeface="+mn-cs"/>
              </a:defRPr>
            </a:lvl2pPr>
            <a:lvl3pPr marL="360363" indent="-179388" algn="l" defTabSz="914400" rtl="0" eaLnBrk="1" latinLnBrk="0" hangingPunct="1">
              <a:lnSpc>
                <a:spcPct val="100000"/>
              </a:lnSpc>
              <a:spcBef>
                <a:spcPts val="0"/>
              </a:spcBef>
              <a:spcAft>
                <a:spcPts val="600"/>
              </a:spcAft>
              <a:buFont typeface="Arial" panose="020B0604020202020204" pitchFamily="34" charset="0"/>
              <a:buChar char="‒"/>
              <a:defRPr sz="1200" kern="1200">
                <a:solidFill>
                  <a:srgbClr val="231F20"/>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kumimoji="0" lang="en-GB" sz="800" b="0" i="0" u="none" strike="noStrike" kern="1200" cap="none" spc="0" normalizeH="0" baseline="30000" noProof="0">
                <a:ln>
                  <a:noFill/>
                </a:ln>
                <a:solidFill>
                  <a:schemeClr val="bg1"/>
                </a:solidFill>
                <a:effectLst/>
                <a:uLnTx/>
                <a:uFillTx/>
                <a:latin typeface="Segoe UI"/>
                <a:ea typeface="+mn-ea"/>
                <a:cs typeface="+mn-cs"/>
              </a:rPr>
              <a:t>2</a:t>
            </a:r>
            <a:r>
              <a:rPr lang="en-GB" i="0">
                <a:solidFill>
                  <a:schemeClr val="bg1"/>
                </a:solidFill>
              </a:rPr>
              <a:t>Note that patients may have multiple conditions and illnesses and may be reflecting on particular or multiple conditions or illnesses when answering this question.</a:t>
            </a:r>
          </a:p>
        </p:txBody>
      </p:sp>
      <p:sp>
        <p:nvSpPr>
          <p:cNvPr id="7" name="Question Marker #2">
            <a:extLst>
              <a:ext uri="{FF2B5EF4-FFF2-40B4-BE49-F238E27FC236}">
                <a16:creationId xmlns:a16="http://schemas.microsoft.com/office/drawing/2014/main" id="{12CBB66E-0823-7E4F-CC0A-F5070C8837BD}"/>
              </a:ext>
              <a:ext uri="{C183D7F6-B498-43B3-948B-1728B52AA6E4}">
                <adec:decorative xmlns:adec="http://schemas.microsoft.com/office/drawing/2017/decorative" val="1"/>
              </a:ext>
            </a:extLst>
          </p:cNvPr>
          <p:cNvSpPr/>
          <p:nvPr/>
        </p:nvSpPr>
        <p:spPr>
          <a:xfrm>
            <a:off x="4124455" y="215306"/>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rgbClr val="231F20"/>
              </a:solidFill>
            </a:endParaRPr>
          </a:p>
        </p:txBody>
      </p:sp>
      <p:sp>
        <p:nvSpPr>
          <p:cNvPr id="8" name="Question Text #2">
            <a:extLst>
              <a:ext uri="{FF2B5EF4-FFF2-40B4-BE49-F238E27FC236}">
                <a16:creationId xmlns:a16="http://schemas.microsoft.com/office/drawing/2014/main" id="{02795E02-D951-9DD7-71B7-F6949F4D8DED}"/>
              </a:ext>
            </a:extLst>
          </p:cNvPr>
          <p:cNvSpPr txBox="1"/>
          <p:nvPr/>
        </p:nvSpPr>
        <p:spPr>
          <a:xfrm>
            <a:off x="3915797" y="111640"/>
            <a:ext cx="3784826" cy="540000"/>
          </a:xfrm>
          <a:prstGeom prst="rect">
            <a:avLst/>
          </a:prstGeom>
          <a:noFill/>
        </p:spPr>
        <p:txBody>
          <a:bodyPr wrap="square" lIns="360000" tIns="18000" rIns="0" bIns="0" rtlCol="0" anchor="ctr">
            <a:noAutofit/>
          </a:bodyPr>
          <a:lstStyle>
            <a:defPPr>
              <a:defRPr lang="fr-FR"/>
            </a:defPPr>
            <a:lvl1pPr>
              <a:lnSpc>
                <a:spcPct val="90000"/>
              </a:lnSpc>
              <a:defRPr sz="1200" b="1">
                <a:solidFill>
                  <a:srgbClr val="231F20"/>
                </a:solidFill>
              </a:defRPr>
            </a:lvl1pPr>
          </a:lstStyle>
          <a:p>
            <a:r>
              <a:rPr lang="en-GB"/>
              <a:t>Q39. Which of the following long-term conditions or illnesses do you have?</a:t>
            </a:r>
            <a:endParaRPr lang="en-GB" b="0"/>
          </a:p>
        </p:txBody>
      </p:sp>
      <p:sp>
        <p:nvSpPr>
          <p:cNvPr id="9" name="Question Text #2">
            <a:extLst>
              <a:ext uri="{FF2B5EF4-FFF2-40B4-BE49-F238E27FC236}">
                <a16:creationId xmlns:a16="http://schemas.microsoft.com/office/drawing/2014/main" id="{ECD926B6-AD9E-ACE9-3FA2-840417725D15}"/>
              </a:ext>
            </a:extLst>
          </p:cNvPr>
          <p:cNvSpPr txBox="1"/>
          <p:nvPr/>
        </p:nvSpPr>
        <p:spPr>
          <a:xfrm>
            <a:off x="7081629" y="111640"/>
            <a:ext cx="4948446" cy="540000"/>
          </a:xfrm>
          <a:prstGeom prst="rect">
            <a:avLst/>
          </a:prstGeom>
          <a:noFill/>
        </p:spPr>
        <p:txBody>
          <a:bodyPr wrap="square" lIns="360000" tIns="18000" rIns="0" bIns="0" rtlCol="0" anchor="ctr">
            <a:noAutofit/>
          </a:bodyPr>
          <a:lstStyle>
            <a:defPPr>
              <a:defRPr lang="fr-FR"/>
            </a:defPPr>
            <a:lvl1pPr>
              <a:lnSpc>
                <a:spcPct val="90000"/>
              </a:lnSpc>
              <a:defRPr sz="1200" b="1">
                <a:solidFill>
                  <a:srgbClr val="231F20"/>
                </a:solidFill>
              </a:defRPr>
            </a:lvl1pPr>
          </a:lstStyle>
          <a:p>
            <a:r>
              <a:rPr lang="en-GB" dirty="0"/>
              <a:t>Q43. In the last 12 months, have you had enough support from local services or organisations to help you manage your conditions or illnesses?</a:t>
            </a:r>
            <a:endParaRPr lang="en-GB" b="0" dirty="0"/>
          </a:p>
        </p:txBody>
      </p:sp>
      <p:sp>
        <p:nvSpPr>
          <p:cNvPr id="10" name="TextBox 9">
            <a:extLst>
              <a:ext uri="{FF2B5EF4-FFF2-40B4-BE49-F238E27FC236}">
                <a16:creationId xmlns:a16="http://schemas.microsoft.com/office/drawing/2014/main" id="{5B2B447B-71DB-0B61-A330-F524BCB6552C}"/>
              </a:ext>
              <a:ext uri="{C183D7F6-B498-43B3-948B-1728B52AA6E4}">
                <adec:decorative xmlns:adec="http://schemas.microsoft.com/office/drawing/2017/decorative" val="1"/>
              </a:ext>
            </a:extLst>
          </p:cNvPr>
          <p:cNvSpPr txBox="1"/>
          <p:nvPr/>
        </p:nvSpPr>
        <p:spPr>
          <a:xfrm>
            <a:off x="7536196" y="674478"/>
            <a:ext cx="2225996" cy="276999"/>
          </a:xfrm>
          <a:prstGeom prst="rect">
            <a:avLst/>
          </a:prstGeom>
          <a:noFill/>
        </p:spPr>
        <p:txBody>
          <a:bodyPr wrap="square">
            <a:spAutoFit/>
          </a:bodyPr>
          <a:lstStyle/>
          <a:p>
            <a:pPr defTabSz="781903" fontAlgn="base">
              <a:spcBef>
                <a:spcPct val="0"/>
              </a:spcBef>
              <a:spcAft>
                <a:spcPct val="0"/>
              </a:spcAft>
              <a:defRPr/>
            </a:pPr>
            <a:r>
              <a:rPr lang="en-GB" sz="1200" b="1" i="1" kern="0">
                <a:cs typeface="Arial" panose="020B0604020202020204" pitchFamily="34" charset="0"/>
              </a:rPr>
              <a:t>% Yes</a:t>
            </a:r>
            <a:r>
              <a:rPr lang="en-GB" sz="1200" b="1" i="1" kern="0" baseline="30000">
                <a:cs typeface="Arial" panose="020B0604020202020204" pitchFamily="34" charset="0"/>
              </a:rPr>
              <a:t>1</a:t>
            </a:r>
            <a:endParaRPr lang="en-GB" sz="1200" b="1" i="1" kern="0">
              <a:cs typeface="Arial" panose="020B0604020202020204" pitchFamily="34" charset="0"/>
            </a:endParaRPr>
          </a:p>
        </p:txBody>
      </p:sp>
      <p:sp>
        <p:nvSpPr>
          <p:cNvPr id="5" name="Base and Footnotes">
            <a:extLst>
              <a:ext uri="{FF2B5EF4-FFF2-40B4-BE49-F238E27FC236}">
                <a16:creationId xmlns:a16="http://schemas.microsoft.com/office/drawing/2014/main" id="{882AC0E1-A6DA-9A93-2142-10ED78CFB7DB}"/>
              </a:ext>
            </a:extLst>
          </p:cNvPr>
          <p:cNvSpPr>
            <a:spLocks noGrp="1"/>
          </p:cNvSpPr>
          <p:nvPr>
            <p:ph type="body" sz="quarter" idx="18"/>
          </p:nvPr>
        </p:nvSpPr>
        <p:spPr>
          <a:xfrm>
            <a:off x="4295774" y="6026152"/>
            <a:ext cx="7561263" cy="282573"/>
          </a:xfrm>
        </p:spPr>
        <p:txBody>
          <a:bodyPr/>
          <a:lstStyle/>
          <a:p>
            <a:r>
              <a:rPr lang="en-GB" sz="800" baseline="30000">
                <a:solidFill>
                  <a:srgbClr val="222223"/>
                </a:solidFill>
              </a:rPr>
              <a:t>1</a:t>
            </a:r>
            <a:r>
              <a:rPr lang="en-GB">
                <a:solidFill>
                  <a:srgbClr val="222223"/>
                </a:solidFill>
              </a:rPr>
              <a:t>Yes</a:t>
            </a:r>
            <a:r>
              <a:rPr kumimoji="0" lang="en-GB" sz="800" b="0" i="0" u="none" strike="noStrike" kern="1200" cap="none" spc="0" normalizeH="0" baseline="0" noProof="0">
                <a:ln>
                  <a:noFill/>
                </a:ln>
                <a:solidFill>
                  <a:srgbClr val="222223"/>
                </a:solidFill>
                <a:effectLst/>
                <a:uLnTx/>
                <a:uFillTx/>
                <a:ea typeface="+mn-ea"/>
                <a:cs typeface="+mn-cs"/>
              </a:rPr>
              <a:t> = ‘yes, definitely </a:t>
            </a:r>
            <a:r>
              <a:rPr lang="en-GB" i="0">
                <a:solidFill>
                  <a:schemeClr val="tx1"/>
                </a:solidFill>
              </a:rPr>
              <a:t>and</a:t>
            </a:r>
            <a:r>
              <a:rPr kumimoji="0" lang="en-GB" sz="800" b="0" i="0" u="none" strike="noStrike" kern="1200" cap="none" spc="0" normalizeH="0" baseline="0" noProof="0">
                <a:ln>
                  <a:noFill/>
                </a:ln>
                <a:solidFill>
                  <a:srgbClr val="222223"/>
                </a:solidFill>
                <a:effectLst/>
                <a:uLnTx/>
                <a:uFillTx/>
                <a:ea typeface="+mn-ea"/>
                <a:cs typeface="+mn-cs"/>
              </a:rPr>
              <a:t> </a:t>
            </a:r>
            <a:r>
              <a:rPr lang="en-GB">
                <a:solidFill>
                  <a:srgbClr val="222223"/>
                </a:solidFill>
              </a:rPr>
              <a:t>‘yes, to some extent’</a:t>
            </a:r>
            <a:r>
              <a:rPr lang="en-GB" i="0"/>
              <a:t>. Base: </a:t>
            </a:r>
            <a:r>
              <a:rPr lang="en-GB"/>
              <a:t>a</a:t>
            </a:r>
            <a:r>
              <a:rPr lang="en-GB" i="0"/>
              <a:t>sked of patients with a long-term condition or illness, excluding those who said ‘I haven’t needed support’ and ‘I don’t know’: 2025 (336,452). Base range: Long-term condition or illness </a:t>
            </a:r>
            <a:r>
              <a:rPr lang="en-GB"/>
              <a:t>(4,077 </a:t>
            </a:r>
            <a:r>
              <a:rPr lang="en-GB" i="0"/>
              <a:t>to 143,362)</a:t>
            </a:r>
          </a:p>
        </p:txBody>
      </p:sp>
      <p:sp>
        <p:nvSpPr>
          <p:cNvPr id="3" name="Slide Number">
            <a:extLst>
              <a:ext uri="{FF2B5EF4-FFF2-40B4-BE49-F238E27FC236}">
                <a16:creationId xmlns:a16="http://schemas.microsoft.com/office/drawing/2014/main" id="{2ADF413E-BCE3-9AFA-BA1A-3EA83634FA85}"/>
              </a:ext>
              <a:ext uri="{C183D7F6-B498-43B3-948B-1728B52AA6E4}">
                <adec:decorative xmlns:adec="http://schemas.microsoft.com/office/drawing/2017/decorative" val="1"/>
              </a:ext>
            </a:extLst>
          </p:cNvPr>
          <p:cNvSpPr>
            <a:spLocks noGrp="1"/>
          </p:cNvSpPr>
          <p:nvPr>
            <p:ph type="sldNum" sz="quarter" idx="4"/>
          </p:nvPr>
        </p:nvSpPr>
        <p:spPr/>
        <p:txBody>
          <a:bodyPr/>
          <a:lstStyle/>
          <a:p>
            <a:fld id="{D61AABEC-672F-4B68-B914-690DA978312C}" type="slidenum">
              <a:rPr lang="en-GB" smtClean="0"/>
              <a:pPr/>
              <a:t>65</a:t>
            </a:fld>
            <a:endParaRPr lang="en-GB"/>
          </a:p>
        </p:txBody>
      </p:sp>
      <p:sp>
        <p:nvSpPr>
          <p:cNvPr id="6" name="Question Marker #2">
            <a:extLst>
              <a:ext uri="{FF2B5EF4-FFF2-40B4-BE49-F238E27FC236}">
                <a16:creationId xmlns:a16="http://schemas.microsoft.com/office/drawing/2014/main" id="{73A66B8B-D013-7B75-D1F0-847F295A57F5}"/>
              </a:ext>
              <a:ext uri="{C183D7F6-B498-43B3-948B-1728B52AA6E4}">
                <adec:decorative xmlns:adec="http://schemas.microsoft.com/office/drawing/2017/decorative" val="1"/>
              </a:ext>
            </a:extLst>
          </p:cNvPr>
          <p:cNvSpPr/>
          <p:nvPr/>
        </p:nvSpPr>
        <p:spPr>
          <a:xfrm>
            <a:off x="7243535" y="193479"/>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rgbClr val="231F20"/>
              </a:solidFill>
            </a:endParaRPr>
          </a:p>
        </p:txBody>
      </p:sp>
      <p:graphicFrame>
        <p:nvGraphicFramePr>
          <p:cNvPr id="13" name="Bar Chart">
            <a:extLst>
              <a:ext uri="{FF2B5EF4-FFF2-40B4-BE49-F238E27FC236}">
                <a16:creationId xmlns:a16="http://schemas.microsoft.com/office/drawing/2014/main" id="{EF8480BB-C388-DA59-C637-5804663E986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94542345"/>
              </p:ext>
            </p:extLst>
          </p:nvPr>
        </p:nvGraphicFramePr>
        <p:xfrm>
          <a:off x="4296568" y="822453"/>
          <a:ext cx="7559674" cy="5217298"/>
        </p:xfrm>
        <a:graphic>
          <a:graphicData uri="http://schemas.openxmlformats.org/drawingml/2006/chart">
            <c:chart xmlns:c="http://schemas.openxmlformats.org/drawingml/2006/chart" xmlns:r="http://schemas.openxmlformats.org/officeDocument/2006/relationships" r:id="rId3"/>
          </a:graphicData>
        </a:graphic>
      </p:graphicFrame>
      <p:grpSp>
        <p:nvGrpSpPr>
          <p:cNvPr id="16" name="Group 15">
            <a:extLst>
              <a:ext uri="{FF2B5EF4-FFF2-40B4-BE49-F238E27FC236}">
                <a16:creationId xmlns:a16="http://schemas.microsoft.com/office/drawing/2014/main" id="{E4058069-E742-5E33-F0B1-94493E183840}"/>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17" name="Freeform 110">
              <a:hlinkClick r:id="rId4" action="ppaction://hlinksldjump" tooltip="Main Menu..."/>
              <a:hlinkHover r:id="" action="ppaction://noaction" highlightClick="1"/>
              <a:extLst>
                <a:ext uri="{FF2B5EF4-FFF2-40B4-BE49-F238E27FC236}">
                  <a16:creationId xmlns:a16="http://schemas.microsoft.com/office/drawing/2014/main" id="{F4B416EB-445E-AA92-67F9-C72168ED21D9}"/>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18" name="Rectangle 17">
              <a:extLst>
                <a:ext uri="{FF2B5EF4-FFF2-40B4-BE49-F238E27FC236}">
                  <a16:creationId xmlns:a16="http://schemas.microsoft.com/office/drawing/2014/main" id="{82BFE912-43E5-D4CF-AD12-00973F41FA40}"/>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spTree>
    <p:extLst>
      <p:ext uri="{BB962C8B-B14F-4D97-AF65-F5344CB8AC3E}">
        <p14:creationId xmlns:p14="http://schemas.microsoft.com/office/powerpoint/2010/main" val="185008017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Bar Chart">
            <a:extLst>
              <a:ext uri="{FF2B5EF4-FFF2-40B4-BE49-F238E27FC236}">
                <a16:creationId xmlns:a16="http://schemas.microsoft.com/office/drawing/2014/main" id="{AEBCA8C4-50A9-4325-FF62-525E7B867CF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69592922"/>
              </p:ext>
            </p:extLst>
          </p:nvPr>
        </p:nvGraphicFramePr>
        <p:xfrm>
          <a:off x="684947" y="2333594"/>
          <a:ext cx="11520000" cy="3456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Table 11">
            <a:extLst>
              <a:ext uri="{FF2B5EF4-FFF2-40B4-BE49-F238E27FC236}">
                <a16:creationId xmlns:a16="http://schemas.microsoft.com/office/drawing/2014/main" id="{82C85936-B654-D1D8-F256-86BAC379B8E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92478838"/>
              </p:ext>
            </p:extLst>
          </p:nvPr>
        </p:nvGraphicFramePr>
        <p:xfrm>
          <a:off x="1390650" y="4896842"/>
          <a:ext cx="8486775" cy="822960"/>
        </p:xfrm>
        <a:graphic>
          <a:graphicData uri="http://schemas.openxmlformats.org/drawingml/2006/table">
            <a:tbl>
              <a:tblPr firstRow="1" bandRow="1">
                <a:tableStyleId>{5C22544A-7EE6-4342-B048-85BDC9FD1C3A}</a:tableStyleId>
              </a:tblPr>
              <a:tblGrid>
                <a:gridCol w="2828925">
                  <a:extLst>
                    <a:ext uri="{9D8B030D-6E8A-4147-A177-3AD203B41FA5}">
                      <a16:colId xmlns:a16="http://schemas.microsoft.com/office/drawing/2014/main" val="2526450681"/>
                    </a:ext>
                  </a:extLst>
                </a:gridCol>
                <a:gridCol w="2828925">
                  <a:extLst>
                    <a:ext uri="{9D8B030D-6E8A-4147-A177-3AD203B41FA5}">
                      <a16:colId xmlns:a16="http://schemas.microsoft.com/office/drawing/2014/main" val="2337522549"/>
                    </a:ext>
                  </a:extLst>
                </a:gridCol>
                <a:gridCol w="2828925">
                  <a:extLst>
                    <a:ext uri="{9D8B030D-6E8A-4147-A177-3AD203B41FA5}">
                      <a16:colId xmlns:a16="http://schemas.microsoft.com/office/drawing/2014/main" val="1846698253"/>
                    </a:ext>
                  </a:extLst>
                </a:gridCol>
              </a:tblGrid>
              <a:tr h="585754">
                <a:tc>
                  <a:txBody>
                    <a:bodyPr/>
                    <a:lstStyle/>
                    <a:p>
                      <a:pPr algn="ctr"/>
                      <a:r>
                        <a:rPr lang="en-GB" sz="1200" b="0" dirty="0">
                          <a:solidFill>
                            <a:schemeClr val="tx1"/>
                          </a:solidFill>
                        </a:rPr>
                        <a:t>Q44. Had a conversation with a healthcare professional to discuss what is important when managing their conditions or illnesses²</a:t>
                      </a:r>
                    </a:p>
                  </a:txBody>
                  <a:tcPr>
                    <a:solidFill>
                      <a:schemeClr val="bg1"/>
                    </a:solidFill>
                  </a:tcPr>
                </a:tc>
                <a:tc>
                  <a:txBody>
                    <a:bodyPr/>
                    <a:lstStyle/>
                    <a:p>
                      <a:pPr algn="ctr"/>
                      <a:r>
                        <a:rPr lang="en-GB" sz="1200" b="0" dirty="0">
                          <a:solidFill>
                            <a:schemeClr val="tx1"/>
                          </a:solidFill>
                        </a:rPr>
                        <a:t>Q45. Of those who have had this conversation, those who had agreed a plan with a healthcare professional to manage their conditions or illnesses³</a:t>
                      </a:r>
                    </a:p>
                  </a:txBody>
                  <a:tcPr>
                    <a:solidFill>
                      <a:schemeClr val="bg1"/>
                    </a:solidFill>
                  </a:tcPr>
                </a:tc>
                <a:tc>
                  <a:txBody>
                    <a:bodyPr/>
                    <a:lstStyle/>
                    <a:p>
                      <a:pPr algn="ctr"/>
                      <a:r>
                        <a:rPr lang="en-GB" sz="1200" b="0" dirty="0">
                          <a:solidFill>
                            <a:schemeClr val="tx1"/>
                          </a:solidFill>
                        </a:rPr>
                        <a:t>Q46. Of those with a care plan, those who found it helpful¹ in managing their conditions or illnesses⁴</a:t>
                      </a:r>
                    </a:p>
                  </a:txBody>
                  <a:tcPr>
                    <a:solidFill>
                      <a:schemeClr val="bg1"/>
                    </a:solidFill>
                  </a:tcPr>
                </a:tc>
                <a:extLst>
                  <a:ext uri="{0D108BD9-81ED-4DB2-BD59-A6C34878D82A}">
                    <a16:rowId xmlns:a16="http://schemas.microsoft.com/office/drawing/2014/main" val="1598040762"/>
                  </a:ext>
                </a:extLst>
              </a:tr>
            </a:tbl>
          </a:graphicData>
        </a:graphic>
      </p:graphicFrame>
      <p:sp>
        <p:nvSpPr>
          <p:cNvPr id="2" name="Title">
            <a:extLst>
              <a:ext uri="{FF2B5EF4-FFF2-40B4-BE49-F238E27FC236}">
                <a16:creationId xmlns:a16="http://schemas.microsoft.com/office/drawing/2014/main" id="{6341FBE4-71B2-B96F-A8C8-91378BF9460B}"/>
              </a:ext>
            </a:extLst>
          </p:cNvPr>
          <p:cNvSpPr>
            <a:spLocks noGrp="1"/>
          </p:cNvSpPr>
          <p:nvPr>
            <p:ph type="title"/>
          </p:nvPr>
        </p:nvSpPr>
        <p:spPr/>
        <p:txBody>
          <a:bodyPr/>
          <a:lstStyle/>
          <a:p>
            <a:r>
              <a:rPr lang="en-GB"/>
              <a:t>How were patients supported by healthcare professionals at their GP practice?</a:t>
            </a:r>
          </a:p>
        </p:txBody>
      </p:sp>
      <p:sp>
        <p:nvSpPr>
          <p:cNvPr id="4" name="Commentary">
            <a:extLst>
              <a:ext uri="{FF2B5EF4-FFF2-40B4-BE49-F238E27FC236}">
                <a16:creationId xmlns:a16="http://schemas.microsoft.com/office/drawing/2014/main" id="{10B578B2-A011-6CC7-CFC8-065578AC4B85}"/>
              </a:ext>
            </a:extLst>
          </p:cNvPr>
          <p:cNvSpPr>
            <a:spLocks noGrp="1"/>
          </p:cNvSpPr>
          <p:nvPr>
            <p:ph type="body" sz="quarter" idx="19"/>
          </p:nvPr>
        </p:nvSpPr>
        <p:spPr/>
        <p:txBody>
          <a:bodyPr numCol="1"/>
          <a:lstStyle/>
          <a:p>
            <a:r>
              <a:rPr lang="en-GB" dirty="0"/>
              <a:t>Over two in five patients (42.4%) with one or more long-term conditions or illnesses said they had a conversation with a healthcare professional from their GP practice to discuss what is important to them when managing their conditions or illnesses. </a:t>
            </a:r>
          </a:p>
          <a:p>
            <a:r>
              <a:rPr lang="en-GB" dirty="0"/>
              <a:t>Of those who have had this conversation, more than two in five (44.9%) had agreed a plan, with the majority (93.4%) finding this plan helpful¹ in managing their conditions or illnesses. Since the last survey, there has been very little change in the proportion of patients who had agreed a plan and had found it helpful¹. </a:t>
            </a:r>
          </a:p>
        </p:txBody>
      </p:sp>
      <p:sp>
        <p:nvSpPr>
          <p:cNvPr id="6" name="Question Marker #1">
            <a:extLst>
              <a:ext uri="{FF2B5EF4-FFF2-40B4-BE49-F238E27FC236}">
                <a16:creationId xmlns:a16="http://schemas.microsoft.com/office/drawing/2014/main" id="{36D0B531-3FCE-046A-58CC-07352F05AAEB}"/>
              </a:ext>
              <a:ext uri="{C183D7F6-B498-43B3-948B-1728B52AA6E4}">
                <adec:decorative xmlns:adec="http://schemas.microsoft.com/office/drawing/2017/decorative" val="1"/>
              </a:ext>
            </a:extLst>
          </p:cNvPr>
          <p:cNvSpPr/>
          <p:nvPr/>
        </p:nvSpPr>
        <p:spPr>
          <a:xfrm>
            <a:off x="333375" y="1898758"/>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7" name="Question Text #1">
            <a:extLst>
              <a:ext uri="{FF2B5EF4-FFF2-40B4-BE49-F238E27FC236}">
                <a16:creationId xmlns:a16="http://schemas.microsoft.com/office/drawing/2014/main" id="{6A86AC94-A6AD-B044-0306-F9176790141C}"/>
              </a:ext>
            </a:extLst>
          </p:cNvPr>
          <p:cNvSpPr txBox="1"/>
          <p:nvPr/>
        </p:nvSpPr>
        <p:spPr>
          <a:xfrm>
            <a:off x="333374" y="1808758"/>
            <a:ext cx="11523663" cy="540000"/>
          </a:xfrm>
          <a:prstGeom prst="rect">
            <a:avLst/>
          </a:prstGeom>
          <a:noFill/>
        </p:spPr>
        <p:txBody>
          <a:bodyPr wrap="square" lIns="180000" tIns="18000" rIns="0" bIns="0" rtlCol="0" anchor="ctr">
            <a:noAutofit/>
          </a:bodyPr>
          <a:lstStyle>
            <a:defPPr>
              <a:defRPr lang="fr-FR"/>
            </a:defPPr>
            <a:lvl1pPr>
              <a:lnSpc>
                <a:spcPct val="90000"/>
              </a:lnSpc>
              <a:defRPr sz="1200" b="1">
                <a:solidFill>
                  <a:srgbClr val="231F20"/>
                </a:solidFill>
              </a:defRPr>
            </a:lvl1pPr>
          </a:lstStyle>
          <a:p>
            <a:r>
              <a:rPr lang="en-GB"/>
              <a:t>How patients were supported by healthcare professionals in managing their conditions or illnesses</a:t>
            </a:r>
          </a:p>
        </p:txBody>
      </p:sp>
      <p:sp>
        <p:nvSpPr>
          <p:cNvPr id="5" name="Base and Footnotes (Bar)">
            <a:extLst>
              <a:ext uri="{FF2B5EF4-FFF2-40B4-BE49-F238E27FC236}">
                <a16:creationId xmlns:a16="http://schemas.microsoft.com/office/drawing/2014/main" id="{C52CD429-53DD-ADB4-D5C6-E010BA380DFE}"/>
              </a:ext>
            </a:extLst>
          </p:cNvPr>
          <p:cNvSpPr>
            <a:spLocks noGrp="1"/>
          </p:cNvSpPr>
          <p:nvPr>
            <p:ph type="body" sz="quarter" idx="18"/>
          </p:nvPr>
        </p:nvSpPr>
        <p:spPr>
          <a:xfrm>
            <a:off x="333374" y="6045402"/>
            <a:ext cx="11520000" cy="282573"/>
          </a:xfrm>
        </p:spPr>
        <p:txBody>
          <a:bodyPr/>
          <a:lstStyle/>
          <a:p>
            <a:pPr>
              <a:spcAft>
                <a:spcPts val="0"/>
              </a:spcAft>
            </a:pPr>
            <a:r>
              <a:rPr lang="en-GB" i="0" baseline="30000" dirty="0"/>
              <a:t>¹</a:t>
            </a:r>
            <a:r>
              <a:rPr lang="en-GB" i="0" dirty="0"/>
              <a:t>Helpful = ‘very helpful ’</a:t>
            </a:r>
            <a:r>
              <a:rPr lang="en-GB" i="0" dirty="0">
                <a:solidFill>
                  <a:schemeClr val="tx1"/>
                </a:solidFill>
              </a:rPr>
              <a:t> and </a:t>
            </a:r>
            <a:r>
              <a:rPr lang="en-GB" i="0" dirty="0"/>
              <a:t>‘fairly helpful’. ²Base: asked of all patients with a long-term condition or illness: 2025 (456,103), 2024 (430,262). </a:t>
            </a:r>
            <a:r>
              <a:rPr lang="en-GB" baseline="30000" dirty="0"/>
              <a:t>³</a:t>
            </a:r>
            <a:r>
              <a:rPr lang="en-GB" dirty="0"/>
              <a:t>Base: asked of patients who have had a conversation with a healthcare professional about managing their conditions or illnesses: </a:t>
            </a:r>
            <a:r>
              <a:rPr lang="en-GB" i="0" dirty="0"/>
              <a:t>2025 (195,351), 2024 (179,938)</a:t>
            </a:r>
            <a:r>
              <a:rPr lang="en-GB" dirty="0"/>
              <a:t>. ⁴</a:t>
            </a:r>
            <a:r>
              <a:rPr lang="en-GB" i="0" dirty="0"/>
              <a:t>Base: asked of patients who have agreed a plan to manage their conditions or illnesses, excluding those who said ‘I don’t know’: 2025 (85,765), 2024 (78,649)</a:t>
            </a:r>
            <a:endParaRPr lang="en-GB" dirty="0"/>
          </a:p>
        </p:txBody>
      </p:sp>
      <p:sp>
        <p:nvSpPr>
          <p:cNvPr id="3" name="Slide Number">
            <a:extLst>
              <a:ext uri="{FF2B5EF4-FFF2-40B4-BE49-F238E27FC236}">
                <a16:creationId xmlns:a16="http://schemas.microsoft.com/office/drawing/2014/main" id="{123FCBD8-ECC7-E9B9-081D-D9D819367616}"/>
              </a:ext>
              <a:ext uri="{C183D7F6-B498-43B3-948B-1728B52AA6E4}">
                <adec:decorative xmlns:adec="http://schemas.microsoft.com/office/drawing/2017/decorative" val="1"/>
              </a:ext>
            </a:extLst>
          </p:cNvPr>
          <p:cNvSpPr>
            <a:spLocks noGrp="1"/>
          </p:cNvSpPr>
          <p:nvPr>
            <p:ph type="sldNum" sz="quarter" idx="4"/>
          </p:nvPr>
        </p:nvSpPr>
        <p:spPr/>
        <p:txBody>
          <a:bodyPr/>
          <a:lstStyle/>
          <a:p>
            <a:fld id="{D61AABEC-672F-4B68-B914-690DA978312C}" type="slidenum">
              <a:rPr lang="en-GB" smtClean="0"/>
              <a:pPr/>
              <a:t>66</a:t>
            </a:fld>
            <a:endParaRPr lang="en-GB"/>
          </a:p>
        </p:txBody>
      </p:sp>
      <p:grpSp>
        <p:nvGrpSpPr>
          <p:cNvPr id="14" name="Group 13">
            <a:extLst>
              <a:ext uri="{FF2B5EF4-FFF2-40B4-BE49-F238E27FC236}">
                <a16:creationId xmlns:a16="http://schemas.microsoft.com/office/drawing/2014/main" id="{12818F4A-B32E-645B-552F-FFDC63139CB6}"/>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15" name="Freeform 110">
              <a:hlinkClick r:id="rId4" action="ppaction://hlinksldjump" tooltip="Main Menu..."/>
              <a:hlinkHover r:id="" action="ppaction://noaction" highlightClick="1"/>
              <a:extLst>
                <a:ext uri="{FF2B5EF4-FFF2-40B4-BE49-F238E27FC236}">
                  <a16:creationId xmlns:a16="http://schemas.microsoft.com/office/drawing/2014/main" id="{BB42F372-B82D-E4A7-FF78-4E1ED7B2C2BD}"/>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D554DBEA-C4C7-CCC0-722E-9FD4E42550CA}"/>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sp>
        <p:nvSpPr>
          <p:cNvPr id="8" name="Arrow: Right 7">
            <a:extLst>
              <a:ext uri="{FF2B5EF4-FFF2-40B4-BE49-F238E27FC236}">
                <a16:creationId xmlns:a16="http://schemas.microsoft.com/office/drawing/2014/main" id="{BF439CA1-7816-85C2-0E5C-EE7548B0FEC9}"/>
              </a:ext>
              <a:ext uri="{C183D7F6-B498-43B3-948B-1728B52AA6E4}">
                <adec:decorative xmlns:adec="http://schemas.microsoft.com/office/drawing/2017/decorative" val="1"/>
              </a:ext>
            </a:extLst>
          </p:cNvPr>
          <p:cNvSpPr/>
          <p:nvPr/>
        </p:nvSpPr>
        <p:spPr>
          <a:xfrm>
            <a:off x="3990474" y="4347567"/>
            <a:ext cx="642375" cy="360000"/>
          </a:xfrm>
          <a:prstGeom prst="rightArrow">
            <a:avLst/>
          </a:prstGeom>
          <a:solidFill>
            <a:srgbClr val="99C7E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10" name="Arrow: Right 9">
            <a:extLst>
              <a:ext uri="{FF2B5EF4-FFF2-40B4-BE49-F238E27FC236}">
                <a16:creationId xmlns:a16="http://schemas.microsoft.com/office/drawing/2014/main" id="{DDFBF73F-249A-3241-4C15-72A20002F0DE}"/>
              </a:ext>
              <a:ext uri="{C183D7F6-B498-43B3-948B-1728B52AA6E4}">
                <adec:decorative xmlns:adec="http://schemas.microsoft.com/office/drawing/2017/decorative" val="1"/>
              </a:ext>
            </a:extLst>
          </p:cNvPr>
          <p:cNvSpPr/>
          <p:nvPr/>
        </p:nvSpPr>
        <p:spPr>
          <a:xfrm>
            <a:off x="6654379" y="4329243"/>
            <a:ext cx="642375" cy="360000"/>
          </a:xfrm>
          <a:prstGeom prst="rightArrow">
            <a:avLst/>
          </a:prstGeom>
          <a:solidFill>
            <a:srgbClr val="99C7E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Tree>
    <p:extLst>
      <p:ext uri="{BB962C8B-B14F-4D97-AF65-F5344CB8AC3E}">
        <p14:creationId xmlns:p14="http://schemas.microsoft.com/office/powerpoint/2010/main" val="206117070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3D5B6DD-38A1-D570-B96B-4C65172107DD}"/>
              </a:ext>
              <a:ext uri="{C183D7F6-B498-43B3-948B-1728B52AA6E4}">
                <adec:decorative xmlns:adec="http://schemas.microsoft.com/office/drawing/2017/decorative" val="1"/>
              </a:ext>
            </a:extLst>
          </p:cNvPr>
          <p:cNvSpPr>
            <a:spLocks noGrp="1"/>
          </p:cNvSpPr>
          <p:nvPr>
            <p:ph type="sldNum" sz="quarter" idx="4"/>
          </p:nvPr>
        </p:nvSpPr>
        <p:spPr/>
        <p:txBody>
          <a:bodyPr/>
          <a:lstStyle/>
          <a:p>
            <a:fld id="{D61AABEC-672F-4B68-B914-690DA978312C}" type="slidenum">
              <a:rPr lang="en-GB" smtClean="0"/>
              <a:pPr/>
              <a:t>67</a:t>
            </a:fld>
            <a:endParaRPr lang="en-GB"/>
          </a:p>
        </p:txBody>
      </p:sp>
      <p:sp>
        <p:nvSpPr>
          <p:cNvPr id="65" name="TextBox 64">
            <a:extLst>
              <a:ext uri="{FF2B5EF4-FFF2-40B4-BE49-F238E27FC236}">
                <a16:creationId xmlns:a16="http://schemas.microsoft.com/office/drawing/2014/main" id="{91A6029E-B6D9-AD11-7B14-56BC46627BD6}"/>
              </a:ext>
            </a:extLst>
          </p:cNvPr>
          <p:cNvSpPr txBox="1"/>
          <p:nvPr/>
        </p:nvSpPr>
        <p:spPr bwMode="white">
          <a:xfrm>
            <a:off x="517971" y="1085463"/>
            <a:ext cx="1017907" cy="2152769"/>
          </a:xfrm>
          <a:prstGeom prst="rect">
            <a:avLst/>
          </a:prstGeom>
          <a:noFill/>
        </p:spPr>
        <p:txBody>
          <a:bodyPr wrap="none" lIns="0" tIns="0" rIns="0" bIns="0" rtlCol="0">
            <a:spAutoFit/>
          </a:bodyPr>
          <a:lstStyle/>
          <a:p>
            <a:pPr>
              <a:lnSpc>
                <a:spcPct val="110000"/>
              </a:lnSpc>
              <a:spcBef>
                <a:spcPts val="2400"/>
              </a:spcBef>
              <a:buClr>
                <a:srgbClr val="5BC5F1"/>
              </a:buClr>
              <a:defRPr/>
            </a:pPr>
            <a:r>
              <a:rPr lang="en-GB" sz="13800" b="1">
                <a:solidFill>
                  <a:prstClr val="white"/>
                </a:solidFill>
              </a:rPr>
              <a:t>8</a:t>
            </a:r>
          </a:p>
        </p:txBody>
      </p:sp>
      <p:sp>
        <p:nvSpPr>
          <p:cNvPr id="64" name="Text Placeholder 2">
            <a:extLst>
              <a:ext uri="{FF2B5EF4-FFF2-40B4-BE49-F238E27FC236}">
                <a16:creationId xmlns:a16="http://schemas.microsoft.com/office/drawing/2014/main" id="{4E2EE3B8-EA4A-54EA-66B2-B7E438A076E7}"/>
              </a:ext>
            </a:extLst>
          </p:cNvPr>
          <p:cNvSpPr txBox="1">
            <a:spLocks noGrp="1"/>
          </p:cNvSpPr>
          <p:nvPr>
            <p:ph type="title" idx="4294967295"/>
          </p:nvPr>
        </p:nvSpPr>
        <p:spPr bwMode="gray">
          <a:xfrm>
            <a:off x="505272" y="3315017"/>
            <a:ext cx="4896544" cy="230425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marL="273050" indent="-273050" algn="l" defTabSz="914400" rtl="0" eaLnBrk="1" latinLnBrk="0" hangingPunct="1">
              <a:lnSpc>
                <a:spcPct val="110000"/>
              </a:lnSpc>
              <a:spcBef>
                <a:spcPts val="600"/>
              </a:spcBef>
              <a:spcAft>
                <a:spcPts val="600"/>
              </a:spcAft>
              <a:buClr>
                <a:schemeClr val="bg2"/>
              </a:buClr>
              <a:buFont typeface="Wingdings" panose="05000000000000000000" pitchFamily="2" charset="2"/>
              <a:buChar char="§"/>
              <a:defRPr sz="2800" kern="1200">
                <a:solidFill>
                  <a:schemeClr val="tx1"/>
                </a:solidFill>
                <a:latin typeface="+mn-lt"/>
                <a:ea typeface="+mn-ea"/>
                <a:cs typeface="+mn-cs"/>
              </a:defRPr>
            </a:lvl1pPr>
            <a:lvl2pPr marL="742950" indent="-285750" algn="l" defTabSz="914400" rtl="0" eaLnBrk="1" latinLnBrk="0" hangingPunct="1">
              <a:lnSpc>
                <a:spcPct val="110000"/>
              </a:lnSpc>
              <a:spcBef>
                <a:spcPts val="600"/>
              </a:spcBef>
              <a:spcAft>
                <a:spcPts val="600"/>
              </a:spcAft>
              <a:buClr>
                <a:schemeClr val="bg2"/>
              </a:buClr>
              <a:buFont typeface="Geomanist Light" pitchFamily="50"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600"/>
              </a:spcBef>
              <a:spcAft>
                <a:spcPts val="600"/>
              </a:spcAft>
              <a:buClr>
                <a:schemeClr val="bg2"/>
              </a:buClr>
              <a:buFont typeface="Geomanist Light" pitchFamily="50"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600"/>
              </a:spcBef>
              <a:spcAft>
                <a:spcPts val="600"/>
              </a:spcAft>
              <a:buClr>
                <a:schemeClr val="bg2"/>
              </a:buClr>
              <a:buFont typeface="Geomanist Light" pitchFamily="50"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600"/>
              </a:spcBef>
              <a:spcAft>
                <a:spcPts val="600"/>
              </a:spcAft>
              <a:buClr>
                <a:schemeClr val="bg2"/>
              </a:buClr>
              <a:buFont typeface="Geomanist Light" pitchFamily="50"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
                <a:srgbClr val="5BC5F1"/>
              </a:buClr>
              <a:buSzTx/>
              <a:buFont typeface="Wingdings" panose="05000000000000000000" pitchFamily="2" charset="2"/>
              <a:buNone/>
              <a:tabLst/>
              <a:defRPr/>
            </a:pPr>
            <a:r>
              <a:rPr kumimoji="0" lang="en-GB" sz="5800" b="1" i="0" u="none" strike="noStrike" kern="1200" cap="none" spc="0" normalizeH="0" baseline="0" noProof="0" dirty="0">
                <a:ln>
                  <a:noFill/>
                </a:ln>
                <a:solidFill>
                  <a:sysClr val="window" lastClr="FFFFFF"/>
                </a:solidFill>
                <a:effectLst/>
                <a:uLnTx/>
                <a:uFillTx/>
                <a:latin typeface="+mn-lt"/>
                <a:ea typeface="+mn-ea"/>
                <a:cs typeface="+mn-cs"/>
              </a:rPr>
              <a:t>When the GP practice is closed</a:t>
            </a:r>
          </a:p>
        </p:txBody>
      </p:sp>
      <p:cxnSp>
        <p:nvCxnSpPr>
          <p:cNvPr id="68" name="Straight Connector 67">
            <a:extLst>
              <a:ext uri="{FF2B5EF4-FFF2-40B4-BE49-F238E27FC236}">
                <a16:creationId xmlns:a16="http://schemas.microsoft.com/office/drawing/2014/main" id="{EC4BC9A9-5B72-708E-4B42-7A79B8646452}"/>
              </a:ext>
              <a:ext uri="{C183D7F6-B498-43B3-948B-1728B52AA6E4}">
                <adec:decorative xmlns:adec="http://schemas.microsoft.com/office/drawing/2017/decorative" val="1"/>
              </a:ext>
            </a:extLst>
          </p:cNvPr>
          <p:cNvCxnSpPr>
            <a:cxnSpLocks/>
          </p:cNvCxnSpPr>
          <p:nvPr/>
        </p:nvCxnSpPr>
        <p:spPr bwMode="white">
          <a:xfrm>
            <a:off x="505272" y="3179289"/>
            <a:ext cx="7194392" cy="0"/>
          </a:xfrm>
          <a:prstGeom prst="line">
            <a:avLst/>
          </a:prstGeom>
          <a:noFill/>
          <a:ln w="12700" cap="flat" cmpd="sng" algn="ctr">
            <a:solidFill>
              <a:schemeClr val="bg1"/>
            </a:solidFill>
            <a:prstDash val="solid"/>
          </a:ln>
          <a:effectLst/>
        </p:spPr>
      </p:cxnSp>
      <p:sp>
        <p:nvSpPr>
          <p:cNvPr id="58" name="Rectangle 57">
            <a:hlinkClick r:id="" action="ppaction://noaction"/>
            <a:hlinkHover r:id="" action="ppaction://noaction" highlightClick="1"/>
            <a:extLst>
              <a:ext uri="{FF2B5EF4-FFF2-40B4-BE49-F238E27FC236}">
                <a16:creationId xmlns:a16="http://schemas.microsoft.com/office/drawing/2014/main" id="{40952671-641B-84D2-85E7-F897B35AA87D}"/>
              </a:ext>
              <a:ext uri="{C183D7F6-B498-43B3-948B-1728B52AA6E4}">
                <adec:decorative xmlns:adec="http://schemas.microsoft.com/office/drawing/2017/decorative" val="1"/>
              </a:ext>
            </a:extLst>
          </p:cNvPr>
          <p:cNvSpPr/>
          <p:nvPr/>
        </p:nvSpPr>
        <p:spPr bwMode="ltGray">
          <a:xfrm>
            <a:off x="8786677" y="700395"/>
            <a:ext cx="417916" cy="294402"/>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lang="en-GB" sz="2000" kern="0">
                <a:solidFill>
                  <a:schemeClr val="bg1"/>
                </a:solidFill>
              </a:rPr>
              <a:t>1</a:t>
            </a:r>
            <a:endParaRPr kumimoji="0" lang="en-GB" sz="2000" b="0" i="0" u="none" strike="noStrike" kern="0" cap="none" spc="0" normalizeH="0" baseline="0" noProof="0">
              <a:ln>
                <a:noFill/>
              </a:ln>
              <a:solidFill>
                <a:schemeClr val="bg1"/>
              </a:solidFill>
              <a:effectLst/>
              <a:uLnTx/>
              <a:uFillTx/>
              <a:ea typeface="+mn-ea"/>
              <a:cs typeface="+mn-cs"/>
            </a:endParaRPr>
          </a:p>
        </p:txBody>
      </p:sp>
      <p:sp>
        <p:nvSpPr>
          <p:cNvPr id="59" name="Freeform 18">
            <a:hlinkClick r:id="rId2" action="ppaction://hlinksldjump"/>
            <a:hlinkHover r:id="" action="ppaction://noaction" highlightClick="1"/>
            <a:extLst>
              <a:ext uri="{FF2B5EF4-FFF2-40B4-BE49-F238E27FC236}">
                <a16:creationId xmlns:a16="http://schemas.microsoft.com/office/drawing/2014/main" id="{7E91BA6D-A589-4855-D9E6-E271FBA1BC17}"/>
              </a:ext>
              <a:ext uri="{C183D7F6-B498-43B3-948B-1728B52AA6E4}">
                <adec:decorative xmlns:adec="http://schemas.microsoft.com/office/drawing/2017/decorative" val="1"/>
              </a:ext>
            </a:extLst>
          </p:cNvPr>
          <p:cNvSpPr/>
          <p:nvPr/>
        </p:nvSpPr>
        <p:spPr bwMode="gray">
          <a:xfrm>
            <a:off x="11401405" y="5834853"/>
            <a:ext cx="274648" cy="297711"/>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ysClr val="window" lastClr="FFFFFF"/>
          </a:solidFill>
          <a:ln w="254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endParaRPr kumimoji="0" lang="en-GB" sz="2000" b="0" i="0" u="none" strike="noStrike" kern="0" cap="none" spc="0" normalizeH="0" baseline="0" noProof="0">
              <a:ln>
                <a:noFill/>
              </a:ln>
              <a:solidFill>
                <a:srgbClr val="005C9A"/>
              </a:solidFill>
              <a:effectLst/>
              <a:uLnTx/>
              <a:uFillTx/>
              <a:latin typeface="Segoe UI"/>
              <a:ea typeface="+mn-ea"/>
              <a:cs typeface="+mn-cs"/>
            </a:endParaRPr>
          </a:p>
        </p:txBody>
      </p:sp>
      <p:sp>
        <p:nvSpPr>
          <p:cNvPr id="60" name="Rectangle 59">
            <a:extLst>
              <a:ext uri="{FF2B5EF4-FFF2-40B4-BE49-F238E27FC236}">
                <a16:creationId xmlns:a16="http://schemas.microsoft.com/office/drawing/2014/main" id="{C96B66C3-CDED-50E1-DB6E-87CBCA316619}"/>
              </a:ext>
              <a:ext uri="{C183D7F6-B498-43B3-948B-1728B52AA6E4}">
                <adec:decorative xmlns:adec="http://schemas.microsoft.com/office/drawing/2017/decorative" val="1"/>
              </a:ext>
            </a:extLst>
          </p:cNvPr>
          <p:cNvSpPr/>
          <p:nvPr/>
        </p:nvSpPr>
        <p:spPr>
          <a:xfrm>
            <a:off x="10095719" y="5851828"/>
            <a:ext cx="1082348" cy="307777"/>
          </a:xfrm>
          <a:prstGeom prst="rect">
            <a:avLst/>
          </a:prstGeom>
        </p:spPr>
        <p:txBody>
          <a:bodyPr wrap="none">
            <a:spAutoFit/>
          </a:bodyPr>
          <a:lstStyle/>
          <a:p>
            <a:pPr algn="r">
              <a:defRPr/>
            </a:pPr>
            <a:r>
              <a:rPr lang="en-GB" sz="1400">
                <a:solidFill>
                  <a:prstClr val="white"/>
                </a:solidFill>
                <a:latin typeface="Segoe UI"/>
              </a:rPr>
              <a:t>Main menu</a:t>
            </a:r>
          </a:p>
        </p:txBody>
      </p:sp>
      <p:sp>
        <p:nvSpPr>
          <p:cNvPr id="61" name="Isosceles Triangle 60">
            <a:extLst>
              <a:ext uri="{FF2B5EF4-FFF2-40B4-BE49-F238E27FC236}">
                <a16:creationId xmlns:a16="http://schemas.microsoft.com/office/drawing/2014/main" id="{E6542C02-8945-3B11-FF30-CBFD477DD4E5}"/>
              </a:ext>
              <a:ext uri="{C183D7F6-B498-43B3-948B-1728B52AA6E4}">
                <adec:decorative xmlns:adec="http://schemas.microsoft.com/office/drawing/2017/decorative" val="1"/>
              </a:ext>
            </a:extLst>
          </p:cNvPr>
          <p:cNvSpPr/>
          <p:nvPr/>
        </p:nvSpPr>
        <p:spPr bwMode="gray">
          <a:xfrm rot="5400000">
            <a:off x="11175251" y="5967689"/>
            <a:ext cx="153027" cy="96594"/>
          </a:xfrm>
          <a:prstGeom prst="triangle">
            <a:avLst/>
          </a:prstGeom>
          <a:solidFill>
            <a:srgbClr val="99C7EB"/>
          </a:solidFill>
          <a:ln w="254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endParaRPr kumimoji="0" lang="en-GB" sz="2000" b="0" i="0" u="none" strike="noStrike" kern="0" cap="none" spc="0" normalizeH="0" baseline="0" noProof="0">
              <a:ln>
                <a:noFill/>
              </a:ln>
              <a:solidFill>
                <a:prstClr val="white"/>
              </a:solidFill>
              <a:effectLst/>
              <a:uLnTx/>
              <a:uFillTx/>
              <a:latin typeface="Segoe UI"/>
              <a:ea typeface="+mn-ea"/>
              <a:cs typeface="+mn-cs"/>
            </a:endParaRPr>
          </a:p>
        </p:txBody>
      </p:sp>
      <p:grpSp>
        <p:nvGrpSpPr>
          <p:cNvPr id="62" name="Group 61">
            <a:extLst>
              <a:ext uri="{FF2B5EF4-FFF2-40B4-BE49-F238E27FC236}">
                <a16:creationId xmlns:a16="http://schemas.microsoft.com/office/drawing/2014/main" id="{58164662-D41E-FB04-328B-238441725357}"/>
              </a:ext>
              <a:ext uri="{C183D7F6-B498-43B3-948B-1728B52AA6E4}">
                <adec:decorative xmlns:adec="http://schemas.microsoft.com/office/drawing/2017/decorative" val="1"/>
              </a:ext>
            </a:extLst>
          </p:cNvPr>
          <p:cNvGrpSpPr/>
          <p:nvPr/>
        </p:nvGrpSpPr>
        <p:grpSpPr>
          <a:xfrm>
            <a:off x="8678964" y="1075164"/>
            <a:ext cx="2499103" cy="3391981"/>
            <a:chOff x="7620887" y="1385798"/>
            <a:chExt cx="2499103" cy="3391981"/>
          </a:xfrm>
        </p:grpSpPr>
        <p:cxnSp>
          <p:nvCxnSpPr>
            <p:cNvPr id="63" name="Straight Connector 62">
              <a:extLst>
                <a:ext uri="{FF2B5EF4-FFF2-40B4-BE49-F238E27FC236}">
                  <a16:creationId xmlns:a16="http://schemas.microsoft.com/office/drawing/2014/main" id="{68251A5F-11C8-5E6B-243E-53A52B788B6A}"/>
                </a:ext>
              </a:extLst>
            </p:cNvPr>
            <p:cNvCxnSpPr/>
            <p:nvPr/>
          </p:nvCxnSpPr>
          <p:spPr>
            <a:xfrm>
              <a:off x="7650956" y="1385798"/>
              <a:ext cx="2448272" cy="0"/>
            </a:xfrm>
            <a:prstGeom prst="line">
              <a:avLst/>
            </a:prstGeom>
            <a:noFill/>
            <a:ln w="6350" cap="flat" cmpd="sng" algn="ctr">
              <a:solidFill>
                <a:srgbClr val="297DB1"/>
              </a:solidFill>
              <a:prstDash val="sysDot"/>
            </a:ln>
            <a:effectLst/>
          </p:spPr>
        </p:cxnSp>
        <p:cxnSp>
          <p:nvCxnSpPr>
            <p:cNvPr id="67" name="Straight Connector 66">
              <a:extLst>
                <a:ext uri="{FF2B5EF4-FFF2-40B4-BE49-F238E27FC236}">
                  <a16:creationId xmlns:a16="http://schemas.microsoft.com/office/drawing/2014/main" id="{C6674785-FEA8-8DCC-6BE3-4F7DE0A9CC3B}"/>
                </a:ext>
              </a:extLst>
            </p:cNvPr>
            <p:cNvCxnSpPr/>
            <p:nvPr/>
          </p:nvCxnSpPr>
          <p:spPr>
            <a:xfrm>
              <a:off x="7650956" y="1789906"/>
              <a:ext cx="2448272" cy="0"/>
            </a:xfrm>
            <a:prstGeom prst="line">
              <a:avLst/>
            </a:prstGeom>
            <a:noFill/>
            <a:ln w="6350" cap="flat" cmpd="sng" algn="ctr">
              <a:solidFill>
                <a:srgbClr val="297DB1"/>
              </a:solidFill>
              <a:prstDash val="sysDot"/>
            </a:ln>
            <a:effectLst/>
          </p:spPr>
        </p:cxnSp>
        <p:cxnSp>
          <p:nvCxnSpPr>
            <p:cNvPr id="69" name="Straight Connector 68">
              <a:extLst>
                <a:ext uri="{FF2B5EF4-FFF2-40B4-BE49-F238E27FC236}">
                  <a16:creationId xmlns:a16="http://schemas.microsoft.com/office/drawing/2014/main" id="{75F8969A-9CBF-FFD3-5884-42445B629F76}"/>
                </a:ext>
              </a:extLst>
            </p:cNvPr>
            <p:cNvCxnSpPr/>
            <p:nvPr/>
          </p:nvCxnSpPr>
          <p:spPr>
            <a:xfrm>
              <a:off x="7650956" y="2314400"/>
              <a:ext cx="2448272" cy="0"/>
            </a:xfrm>
            <a:prstGeom prst="line">
              <a:avLst/>
            </a:prstGeom>
            <a:noFill/>
            <a:ln w="6350" cap="flat" cmpd="sng" algn="ctr">
              <a:solidFill>
                <a:srgbClr val="297DB1"/>
              </a:solidFill>
              <a:prstDash val="sysDot"/>
            </a:ln>
            <a:effectLst/>
          </p:spPr>
        </p:cxnSp>
        <p:cxnSp>
          <p:nvCxnSpPr>
            <p:cNvPr id="72" name="Straight Connector 71">
              <a:extLst>
                <a:ext uri="{FF2B5EF4-FFF2-40B4-BE49-F238E27FC236}">
                  <a16:creationId xmlns:a16="http://schemas.microsoft.com/office/drawing/2014/main" id="{5C80A41A-3FF0-A811-C562-28C1CD07EBB4}"/>
                </a:ext>
              </a:extLst>
            </p:cNvPr>
            <p:cNvCxnSpPr/>
            <p:nvPr/>
          </p:nvCxnSpPr>
          <p:spPr>
            <a:xfrm>
              <a:off x="7671718" y="2820266"/>
              <a:ext cx="2448272" cy="0"/>
            </a:xfrm>
            <a:prstGeom prst="line">
              <a:avLst/>
            </a:prstGeom>
            <a:noFill/>
            <a:ln w="6350" cap="flat" cmpd="sng" algn="ctr">
              <a:solidFill>
                <a:srgbClr val="297DB1"/>
              </a:solidFill>
              <a:prstDash val="sysDot"/>
            </a:ln>
            <a:effectLst/>
          </p:spPr>
        </p:cxnSp>
        <p:cxnSp>
          <p:nvCxnSpPr>
            <p:cNvPr id="73" name="Straight Connector 72">
              <a:extLst>
                <a:ext uri="{FF2B5EF4-FFF2-40B4-BE49-F238E27FC236}">
                  <a16:creationId xmlns:a16="http://schemas.microsoft.com/office/drawing/2014/main" id="{09546D4E-BE93-123A-0F43-076CFB3E56F1}"/>
                </a:ext>
              </a:extLst>
            </p:cNvPr>
            <p:cNvCxnSpPr/>
            <p:nvPr/>
          </p:nvCxnSpPr>
          <p:spPr>
            <a:xfrm>
              <a:off x="7650956" y="3243002"/>
              <a:ext cx="2448272" cy="0"/>
            </a:xfrm>
            <a:prstGeom prst="line">
              <a:avLst/>
            </a:prstGeom>
            <a:noFill/>
            <a:ln w="6350" cap="flat" cmpd="sng" algn="ctr">
              <a:solidFill>
                <a:srgbClr val="297DB1"/>
              </a:solidFill>
              <a:prstDash val="sysDot"/>
            </a:ln>
            <a:effectLst/>
          </p:spPr>
        </p:cxnSp>
        <p:cxnSp>
          <p:nvCxnSpPr>
            <p:cNvPr id="74" name="Straight Connector 73">
              <a:extLst>
                <a:ext uri="{FF2B5EF4-FFF2-40B4-BE49-F238E27FC236}">
                  <a16:creationId xmlns:a16="http://schemas.microsoft.com/office/drawing/2014/main" id="{B6D8CD60-EDD0-3B7A-CC53-8344F7013D5E}"/>
                </a:ext>
              </a:extLst>
            </p:cNvPr>
            <p:cNvCxnSpPr/>
            <p:nvPr/>
          </p:nvCxnSpPr>
          <p:spPr>
            <a:xfrm>
              <a:off x="7620887" y="3797358"/>
              <a:ext cx="2448272" cy="0"/>
            </a:xfrm>
            <a:prstGeom prst="line">
              <a:avLst/>
            </a:prstGeom>
            <a:noFill/>
            <a:ln w="6350" cap="flat" cmpd="sng" algn="ctr">
              <a:solidFill>
                <a:srgbClr val="297DB1"/>
              </a:solidFill>
              <a:prstDash val="sysDot"/>
            </a:ln>
            <a:effectLst/>
          </p:spPr>
        </p:cxnSp>
        <p:cxnSp>
          <p:nvCxnSpPr>
            <p:cNvPr id="75" name="Straight Connector 74">
              <a:extLst>
                <a:ext uri="{FF2B5EF4-FFF2-40B4-BE49-F238E27FC236}">
                  <a16:creationId xmlns:a16="http://schemas.microsoft.com/office/drawing/2014/main" id="{BEDBE1DA-4A2A-F1BC-5005-A9575461481B}"/>
                </a:ext>
              </a:extLst>
            </p:cNvPr>
            <p:cNvCxnSpPr/>
            <p:nvPr/>
          </p:nvCxnSpPr>
          <p:spPr>
            <a:xfrm>
              <a:off x="7620887" y="4246650"/>
              <a:ext cx="2448272" cy="0"/>
            </a:xfrm>
            <a:prstGeom prst="line">
              <a:avLst/>
            </a:prstGeom>
            <a:noFill/>
            <a:ln w="6350" cap="flat" cmpd="sng" algn="ctr">
              <a:solidFill>
                <a:srgbClr val="297DB1"/>
              </a:solidFill>
              <a:prstDash val="sysDot"/>
            </a:ln>
            <a:effectLst/>
          </p:spPr>
        </p:cxnSp>
        <p:cxnSp>
          <p:nvCxnSpPr>
            <p:cNvPr id="76" name="Straight Connector 75">
              <a:extLst>
                <a:ext uri="{FF2B5EF4-FFF2-40B4-BE49-F238E27FC236}">
                  <a16:creationId xmlns:a16="http://schemas.microsoft.com/office/drawing/2014/main" id="{756F1E8F-F570-0C81-3A7E-9C998B0F41D5}"/>
                </a:ext>
              </a:extLst>
            </p:cNvPr>
            <p:cNvCxnSpPr/>
            <p:nvPr/>
          </p:nvCxnSpPr>
          <p:spPr>
            <a:xfrm>
              <a:off x="7636220" y="4777779"/>
              <a:ext cx="2448272" cy="0"/>
            </a:xfrm>
            <a:prstGeom prst="line">
              <a:avLst/>
            </a:prstGeom>
            <a:noFill/>
            <a:ln w="6350" cap="flat" cmpd="sng" algn="ctr">
              <a:solidFill>
                <a:srgbClr val="297DB1"/>
              </a:solidFill>
              <a:prstDash val="sysDot"/>
            </a:ln>
            <a:effectLst/>
          </p:spPr>
        </p:cxnSp>
      </p:grpSp>
      <p:sp>
        <p:nvSpPr>
          <p:cNvPr id="77" name="Rectangle 76">
            <a:hlinkClick r:id="" action="ppaction://noaction"/>
            <a:hlinkHover r:id="" action="ppaction://noaction" highlightClick="1"/>
            <a:extLst>
              <a:ext uri="{FF2B5EF4-FFF2-40B4-BE49-F238E27FC236}">
                <a16:creationId xmlns:a16="http://schemas.microsoft.com/office/drawing/2014/main" id="{0E8FED2F-368F-B480-00C1-7B847DF13BD8}"/>
              </a:ext>
              <a:ext uri="{C183D7F6-B498-43B3-948B-1728B52AA6E4}">
                <adec:decorative xmlns:adec="http://schemas.microsoft.com/office/drawing/2017/decorative" val="1"/>
              </a:ext>
            </a:extLst>
          </p:cNvPr>
          <p:cNvSpPr/>
          <p:nvPr/>
        </p:nvSpPr>
        <p:spPr bwMode="ltGray">
          <a:xfrm>
            <a:off x="8797065" y="1133165"/>
            <a:ext cx="417916" cy="296187"/>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2</a:t>
            </a:r>
          </a:p>
        </p:txBody>
      </p:sp>
      <p:sp>
        <p:nvSpPr>
          <p:cNvPr id="78" name="Rectangle 77">
            <a:hlinkClick r:id="" action="ppaction://noaction"/>
            <a:hlinkHover r:id="" action="ppaction://noaction" highlightClick="1"/>
            <a:extLst>
              <a:ext uri="{FF2B5EF4-FFF2-40B4-BE49-F238E27FC236}">
                <a16:creationId xmlns:a16="http://schemas.microsoft.com/office/drawing/2014/main" id="{6A66F14C-52EE-2E3B-E9B3-89D5EEF10EFC}"/>
              </a:ext>
              <a:ext uri="{C183D7F6-B498-43B3-948B-1728B52AA6E4}">
                <adec:decorative xmlns:adec="http://schemas.microsoft.com/office/drawing/2017/decorative" val="1"/>
              </a:ext>
            </a:extLst>
          </p:cNvPr>
          <p:cNvSpPr/>
          <p:nvPr/>
        </p:nvSpPr>
        <p:spPr bwMode="ltGray">
          <a:xfrm>
            <a:off x="8786677" y="1587433"/>
            <a:ext cx="417916" cy="302523"/>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3</a:t>
            </a:r>
          </a:p>
        </p:txBody>
      </p:sp>
      <p:sp>
        <p:nvSpPr>
          <p:cNvPr id="79" name="Rectangle 78">
            <a:hlinkClick r:id="" action="ppaction://noaction"/>
            <a:hlinkHover r:id="" action="ppaction://noaction" highlightClick="1"/>
            <a:extLst>
              <a:ext uri="{FF2B5EF4-FFF2-40B4-BE49-F238E27FC236}">
                <a16:creationId xmlns:a16="http://schemas.microsoft.com/office/drawing/2014/main" id="{0B2BC155-C705-C03A-55BF-8F758F902BE1}"/>
              </a:ext>
              <a:ext uri="{C183D7F6-B498-43B3-948B-1728B52AA6E4}">
                <adec:decorative xmlns:adec="http://schemas.microsoft.com/office/drawing/2017/decorative" val="1"/>
              </a:ext>
            </a:extLst>
          </p:cNvPr>
          <p:cNvSpPr/>
          <p:nvPr/>
        </p:nvSpPr>
        <p:spPr bwMode="ltGray">
          <a:xfrm>
            <a:off x="8783800" y="2109123"/>
            <a:ext cx="417916" cy="314774"/>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4</a:t>
            </a:r>
          </a:p>
        </p:txBody>
      </p:sp>
      <p:sp>
        <p:nvSpPr>
          <p:cNvPr id="80" name="Rectangle 79">
            <a:hlinkClick r:id="" action="ppaction://noaction"/>
            <a:hlinkHover r:id="" action="ppaction://noaction" highlightClick="1"/>
            <a:extLst>
              <a:ext uri="{FF2B5EF4-FFF2-40B4-BE49-F238E27FC236}">
                <a16:creationId xmlns:a16="http://schemas.microsoft.com/office/drawing/2014/main" id="{D4B2A917-85E6-576F-5565-C250B53667F7}"/>
              </a:ext>
              <a:ext uri="{C183D7F6-B498-43B3-948B-1728B52AA6E4}">
                <adec:decorative xmlns:adec="http://schemas.microsoft.com/office/drawing/2017/decorative" val="1"/>
              </a:ext>
            </a:extLst>
          </p:cNvPr>
          <p:cNvSpPr/>
          <p:nvPr/>
        </p:nvSpPr>
        <p:spPr bwMode="ltGray">
          <a:xfrm>
            <a:off x="8785605" y="2569366"/>
            <a:ext cx="417916" cy="319419"/>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5</a:t>
            </a:r>
          </a:p>
        </p:txBody>
      </p:sp>
      <p:sp>
        <p:nvSpPr>
          <p:cNvPr id="81" name="Rectangle 80">
            <a:hlinkClick r:id="" action="ppaction://noaction"/>
            <a:hlinkHover r:id="" action="ppaction://noaction" highlightClick="1"/>
            <a:extLst>
              <a:ext uri="{FF2B5EF4-FFF2-40B4-BE49-F238E27FC236}">
                <a16:creationId xmlns:a16="http://schemas.microsoft.com/office/drawing/2014/main" id="{5EBD09CA-9EF8-C61D-BE67-C73E22BB503F}"/>
              </a:ext>
              <a:ext uri="{C183D7F6-B498-43B3-948B-1728B52AA6E4}">
                <adec:decorative xmlns:adec="http://schemas.microsoft.com/office/drawing/2017/decorative" val="1"/>
              </a:ext>
            </a:extLst>
          </p:cNvPr>
          <p:cNvSpPr/>
          <p:nvPr/>
        </p:nvSpPr>
        <p:spPr bwMode="ltGray">
          <a:xfrm>
            <a:off x="8782493" y="3061283"/>
            <a:ext cx="417916" cy="318947"/>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6</a:t>
            </a:r>
          </a:p>
        </p:txBody>
      </p:sp>
      <p:sp>
        <p:nvSpPr>
          <p:cNvPr id="82" name="Rectangle 81">
            <a:hlinkClick r:id="" action="ppaction://noaction"/>
            <a:hlinkHover r:id="" action="ppaction://noaction" highlightClick="1"/>
            <a:extLst>
              <a:ext uri="{FF2B5EF4-FFF2-40B4-BE49-F238E27FC236}">
                <a16:creationId xmlns:a16="http://schemas.microsoft.com/office/drawing/2014/main" id="{ABAED8CC-0D7B-34A6-EDC2-E786283569DB}"/>
              </a:ext>
              <a:ext uri="{C183D7F6-B498-43B3-948B-1728B52AA6E4}">
                <adec:decorative xmlns:adec="http://schemas.microsoft.com/office/drawing/2017/decorative" val="1"/>
              </a:ext>
            </a:extLst>
          </p:cNvPr>
          <p:cNvSpPr/>
          <p:nvPr/>
        </p:nvSpPr>
        <p:spPr bwMode="ltGray">
          <a:xfrm>
            <a:off x="8782493" y="3547128"/>
            <a:ext cx="417916" cy="313354"/>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7</a:t>
            </a:r>
          </a:p>
        </p:txBody>
      </p:sp>
      <p:sp>
        <p:nvSpPr>
          <p:cNvPr id="83" name="Rectangle 82">
            <a:hlinkClick r:id="" action="ppaction://noaction"/>
            <a:hlinkHover r:id="" action="ppaction://noaction" highlightClick="1"/>
            <a:extLst>
              <a:ext uri="{FF2B5EF4-FFF2-40B4-BE49-F238E27FC236}">
                <a16:creationId xmlns:a16="http://schemas.microsoft.com/office/drawing/2014/main" id="{F6906941-A745-550F-256F-7650613027C8}"/>
              </a:ext>
              <a:ext uri="{C183D7F6-B498-43B3-948B-1728B52AA6E4}">
                <adec:decorative xmlns:adec="http://schemas.microsoft.com/office/drawing/2017/decorative" val="1"/>
              </a:ext>
            </a:extLst>
          </p:cNvPr>
          <p:cNvSpPr/>
          <p:nvPr/>
        </p:nvSpPr>
        <p:spPr bwMode="ltGray">
          <a:xfrm>
            <a:off x="8781186" y="5430894"/>
            <a:ext cx="417916" cy="313349"/>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lang="en-GB" sz="2000" kern="0">
                <a:solidFill>
                  <a:schemeClr val="bg1"/>
                </a:solidFill>
              </a:rPr>
              <a:t>11</a:t>
            </a:r>
            <a:endParaRPr kumimoji="0" lang="en-GB" sz="2000" b="0" i="0" u="none" strike="noStrike" kern="0" cap="none" spc="0" normalizeH="0" baseline="0" noProof="0">
              <a:ln>
                <a:noFill/>
              </a:ln>
              <a:solidFill>
                <a:schemeClr val="bg1"/>
              </a:solidFill>
              <a:effectLst/>
              <a:uLnTx/>
              <a:uFillTx/>
              <a:ea typeface="+mn-ea"/>
              <a:cs typeface="+mn-cs"/>
            </a:endParaRPr>
          </a:p>
        </p:txBody>
      </p:sp>
      <p:graphicFrame>
        <p:nvGraphicFramePr>
          <p:cNvPr id="84" name="Table 83">
            <a:extLst>
              <a:ext uri="{FF2B5EF4-FFF2-40B4-BE49-F238E27FC236}">
                <a16:creationId xmlns:a16="http://schemas.microsoft.com/office/drawing/2014/main" id="{32CB4970-ED41-3044-3738-1EAF5D85C86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20320379"/>
              </p:ext>
            </p:extLst>
          </p:nvPr>
        </p:nvGraphicFramePr>
        <p:xfrm>
          <a:off x="9312305" y="619094"/>
          <a:ext cx="2179715" cy="5197391"/>
        </p:xfrm>
        <a:graphic>
          <a:graphicData uri="http://schemas.openxmlformats.org/drawingml/2006/table">
            <a:tbl>
              <a:tblPr firstRow="1" bandRow="1"/>
              <a:tblGrid>
                <a:gridCol w="2179715">
                  <a:extLst>
                    <a:ext uri="{9D8B030D-6E8A-4147-A177-3AD203B41FA5}">
                      <a16:colId xmlns:a16="http://schemas.microsoft.com/office/drawing/2014/main" val="24541704"/>
                    </a:ext>
                  </a:extLst>
                </a:gridCol>
              </a:tblGrid>
              <a:tr h="446393">
                <a:tc>
                  <a:txBody>
                    <a:bodyPr/>
                    <a:lstStyle>
                      <a:lvl1pPr marL="0" algn="l" defTabSz="914400" rtl="0" eaLnBrk="1" latinLnBrk="0" hangingPunct="1">
                        <a:defRPr sz="1800" b="1" kern="1200">
                          <a:solidFill>
                            <a:schemeClr val="lt1"/>
                          </a:solidFill>
                          <a:latin typeface="Segoe UI"/>
                        </a:defRPr>
                      </a:lvl1pPr>
                      <a:lvl2pPr marL="457200" algn="l" defTabSz="914400" rtl="0" eaLnBrk="1" latinLnBrk="0" hangingPunct="1">
                        <a:defRPr sz="1800" b="1" kern="1200">
                          <a:solidFill>
                            <a:schemeClr val="lt1"/>
                          </a:solidFill>
                          <a:latin typeface="Segoe UI"/>
                        </a:defRPr>
                      </a:lvl2pPr>
                      <a:lvl3pPr marL="914400" algn="l" defTabSz="914400" rtl="0" eaLnBrk="1" latinLnBrk="0" hangingPunct="1">
                        <a:defRPr sz="1800" b="1" kern="1200">
                          <a:solidFill>
                            <a:schemeClr val="lt1"/>
                          </a:solidFill>
                          <a:latin typeface="Segoe UI"/>
                        </a:defRPr>
                      </a:lvl3pPr>
                      <a:lvl4pPr marL="1371600" algn="l" defTabSz="914400" rtl="0" eaLnBrk="1" latinLnBrk="0" hangingPunct="1">
                        <a:defRPr sz="1800" b="1" kern="1200">
                          <a:solidFill>
                            <a:schemeClr val="lt1"/>
                          </a:solidFill>
                          <a:latin typeface="Segoe UI"/>
                        </a:defRPr>
                      </a:lvl4pPr>
                      <a:lvl5pPr marL="1828800" algn="l" defTabSz="914400" rtl="0" eaLnBrk="1" latinLnBrk="0" hangingPunct="1">
                        <a:defRPr sz="1800" b="1" kern="1200">
                          <a:solidFill>
                            <a:schemeClr val="lt1"/>
                          </a:solidFill>
                          <a:latin typeface="Segoe UI"/>
                        </a:defRPr>
                      </a:lvl5pPr>
                      <a:lvl6pPr marL="2286000" algn="l" defTabSz="914400" rtl="0" eaLnBrk="1" latinLnBrk="0" hangingPunct="1">
                        <a:defRPr sz="1800" b="1" kern="1200">
                          <a:solidFill>
                            <a:schemeClr val="lt1"/>
                          </a:solidFill>
                          <a:latin typeface="Segoe UI"/>
                        </a:defRPr>
                      </a:lvl6pPr>
                      <a:lvl7pPr marL="2743200" algn="l" defTabSz="914400" rtl="0" eaLnBrk="1" latinLnBrk="0" hangingPunct="1">
                        <a:defRPr sz="1800" b="1" kern="1200">
                          <a:solidFill>
                            <a:schemeClr val="lt1"/>
                          </a:solidFill>
                          <a:latin typeface="Segoe UI"/>
                        </a:defRPr>
                      </a:lvl7pPr>
                      <a:lvl8pPr marL="3200400" algn="l" defTabSz="914400" rtl="0" eaLnBrk="1" latinLnBrk="0" hangingPunct="1">
                        <a:defRPr sz="1800" b="1" kern="1200">
                          <a:solidFill>
                            <a:schemeClr val="lt1"/>
                          </a:solidFill>
                          <a:latin typeface="Segoe UI"/>
                        </a:defRPr>
                      </a:lvl8pPr>
                      <a:lvl9pPr marL="3657600" algn="l" defTabSz="914400" rtl="0" eaLnBrk="1" latinLnBrk="0" hangingPunct="1">
                        <a:defRPr sz="1800" b="1" kern="1200">
                          <a:solidFill>
                            <a:schemeClr val="lt1"/>
                          </a:solidFill>
                          <a:latin typeface="Segoe UI"/>
                        </a:defRPr>
                      </a:lvl9pPr>
                    </a:lstStyle>
                    <a:p>
                      <a:pPr algn="l"/>
                      <a:r>
                        <a:rPr lang="en-GB" sz="1400" b="0">
                          <a:solidFill>
                            <a:schemeClr val="bg1"/>
                          </a:solidFill>
                          <a:latin typeface="+mn-lt"/>
                        </a:rPr>
                        <a:t>About</a:t>
                      </a:r>
                      <a:r>
                        <a:rPr lang="en-GB" sz="1400" b="0" baseline="0">
                          <a:solidFill>
                            <a:schemeClr val="bg1"/>
                          </a:solidFill>
                          <a:latin typeface="+mn-lt"/>
                        </a:rPr>
                        <a:t> the survey</a:t>
                      </a:r>
                      <a:endParaRPr lang="en-GB" sz="1400" b="0">
                        <a:solidFill>
                          <a:schemeClr val="bg1"/>
                        </a:solidFill>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8835298"/>
                  </a:ext>
                </a:extLst>
              </a:tr>
              <a:tr h="446393">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algn="l"/>
                      <a:r>
                        <a:rPr lang="en-GB" sz="1400" b="0">
                          <a:solidFill>
                            <a:schemeClr val="bg1"/>
                          </a:solidFill>
                          <a:latin typeface="+mn-lt"/>
                        </a:rPr>
                        <a:t>Headline findings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2386766"/>
                  </a:ext>
                </a:extLst>
              </a:tr>
              <a:tr h="496076">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Overall experience of GP practice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48291756"/>
                  </a:ext>
                </a:extLst>
              </a:tr>
              <a:tr h="496076">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Local GP practice services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82604302"/>
                  </a:ext>
                </a:extLst>
              </a:tr>
              <a:tr h="446393">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Last contact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48611520"/>
                  </a:ext>
                </a:extLst>
              </a:tr>
              <a:tr h="496076">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Patient’s last appointment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04165488"/>
                  </a:ext>
                </a:extLst>
              </a:tr>
              <a:tr h="446393">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Patient health</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1438189"/>
                  </a:ext>
                </a:extLst>
              </a:tr>
              <a:tr h="496076">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1">
                          <a:solidFill>
                            <a:schemeClr val="bg1"/>
                          </a:solidFill>
                          <a:latin typeface="+mn-lt"/>
                        </a:rPr>
                        <a:t>When the GP practice is closed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91412992"/>
                  </a:ext>
                </a:extLst>
              </a:tr>
              <a:tr h="446393">
                <a:tc>
                  <a:txBody>
                    <a:bodyPr/>
                    <a:lstStyle/>
                    <a:p>
                      <a:pPr marL="0" indent="0" algn="l">
                        <a:buFont typeface="Arial" panose="020B0604020202020204" pitchFamily="34" charset="0"/>
                        <a:buNone/>
                      </a:pPr>
                      <a:r>
                        <a:rPr lang="en-GB" sz="1400" b="0">
                          <a:solidFill>
                            <a:schemeClr val="bg1"/>
                          </a:solidFill>
                          <a:latin typeface="+mn-lt"/>
                        </a:rPr>
                        <a:t>Pharmacy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60071128"/>
                  </a:ext>
                </a:extLst>
              </a:tr>
              <a:tr h="446393">
                <a:tc>
                  <a:txBody>
                    <a:bodyPr/>
                    <a:lstStyle/>
                    <a:p>
                      <a:pPr marL="0" indent="0" algn="l">
                        <a:buFont typeface="Arial" panose="020B0604020202020204" pitchFamily="34" charset="0"/>
                        <a:buNone/>
                      </a:pPr>
                      <a:r>
                        <a:rPr lang="en-GB" sz="1400" b="0">
                          <a:solidFill>
                            <a:schemeClr val="bg1"/>
                          </a:solidFill>
                          <a:latin typeface="+mn-lt"/>
                        </a:rPr>
                        <a:t>Dentistry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36920332"/>
                  </a:ext>
                </a:extLst>
              </a:tr>
              <a:tr h="446393">
                <a:tc>
                  <a:txBody>
                    <a:bodyPr/>
                    <a:lstStyle/>
                    <a:p>
                      <a:pPr marL="0" indent="0" algn="l">
                        <a:buFont typeface="Arial" panose="020B0604020202020204" pitchFamily="34" charset="0"/>
                        <a:buNone/>
                      </a:pPr>
                      <a:r>
                        <a:rPr lang="en-GB" sz="1400" b="0">
                          <a:solidFill>
                            <a:schemeClr val="bg1"/>
                          </a:solidFill>
                          <a:latin typeface="+mn-lt"/>
                        </a:rPr>
                        <a:t>Accessible</a:t>
                      </a:r>
                      <a:r>
                        <a:rPr lang="en-GB" sz="1400" b="1">
                          <a:solidFill>
                            <a:schemeClr val="bg1"/>
                          </a:solidFill>
                          <a:latin typeface="+mn-lt"/>
                        </a:rPr>
                        <a:t> </a:t>
                      </a:r>
                      <a:r>
                        <a:rPr lang="en-GB" sz="1400" b="0">
                          <a:solidFill>
                            <a:schemeClr val="bg1"/>
                          </a:solidFill>
                          <a:latin typeface="+mn-lt"/>
                        </a:rPr>
                        <a:t>information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86303014"/>
                  </a:ext>
                </a:extLst>
              </a:tr>
            </a:tbl>
          </a:graphicData>
        </a:graphic>
      </p:graphicFrame>
      <p:sp>
        <p:nvSpPr>
          <p:cNvPr id="85" name="TextBox 84">
            <a:extLst>
              <a:ext uri="{FF2B5EF4-FFF2-40B4-BE49-F238E27FC236}">
                <a16:creationId xmlns:a16="http://schemas.microsoft.com/office/drawing/2014/main" id="{5B90670F-C65B-3270-4CD2-84BFCCD10F54}"/>
              </a:ext>
              <a:ext uri="{C183D7F6-B498-43B3-948B-1728B52AA6E4}">
                <adec:decorative xmlns:adec="http://schemas.microsoft.com/office/drawing/2017/decorative" val="1"/>
              </a:ext>
            </a:extLst>
          </p:cNvPr>
          <p:cNvSpPr txBox="1"/>
          <p:nvPr/>
        </p:nvSpPr>
        <p:spPr bwMode="ltGray">
          <a:xfrm>
            <a:off x="8606984" y="326920"/>
            <a:ext cx="496931" cy="218586"/>
          </a:xfrm>
          <a:prstGeom prst="rect">
            <a:avLst/>
          </a:prstGeom>
          <a:noFill/>
        </p:spPr>
        <p:txBody>
          <a:bodyPr wrap="none" lIns="0" tIns="0" rIns="0" bIns="0" rtlCol="0">
            <a:spAutoFit/>
          </a:bodyPr>
          <a:lstStyle/>
          <a:p>
            <a:pPr>
              <a:lnSpc>
                <a:spcPct val="110000"/>
              </a:lnSpc>
              <a:spcBef>
                <a:spcPts val="2400"/>
              </a:spcBef>
              <a:buClr>
                <a:srgbClr val="5BC5F1"/>
              </a:buClr>
              <a:defRPr/>
            </a:pPr>
            <a:r>
              <a:rPr lang="en-GB" sz="1400">
                <a:solidFill>
                  <a:prstClr val="white"/>
                </a:solidFill>
              </a:rPr>
              <a:t>Menu:</a:t>
            </a:r>
          </a:p>
        </p:txBody>
      </p:sp>
      <p:cxnSp>
        <p:nvCxnSpPr>
          <p:cNvPr id="86" name="Straight Connector 85">
            <a:extLst>
              <a:ext uri="{FF2B5EF4-FFF2-40B4-BE49-F238E27FC236}">
                <a16:creationId xmlns:a16="http://schemas.microsoft.com/office/drawing/2014/main" id="{0FDA88FE-0F2E-8D80-59F3-4CD743D3F741}"/>
              </a:ext>
              <a:ext uri="{C183D7F6-B498-43B3-948B-1728B52AA6E4}">
                <adec:decorative xmlns:adec="http://schemas.microsoft.com/office/drawing/2017/decorative" val="1"/>
              </a:ext>
            </a:extLst>
          </p:cNvPr>
          <p:cNvCxnSpPr>
            <a:cxnSpLocks/>
          </p:cNvCxnSpPr>
          <p:nvPr/>
        </p:nvCxnSpPr>
        <p:spPr>
          <a:xfrm>
            <a:off x="8694297" y="4909056"/>
            <a:ext cx="2448272" cy="0"/>
          </a:xfrm>
          <a:prstGeom prst="line">
            <a:avLst/>
          </a:prstGeom>
          <a:noFill/>
          <a:ln w="6350" cap="flat" cmpd="sng" algn="ctr">
            <a:solidFill>
              <a:srgbClr val="297DB1"/>
            </a:solidFill>
            <a:prstDash val="sysDot"/>
          </a:ln>
          <a:effectLst/>
        </p:spPr>
      </p:cxnSp>
      <p:cxnSp>
        <p:nvCxnSpPr>
          <p:cNvPr id="87" name="Straight Connector 86">
            <a:extLst>
              <a:ext uri="{FF2B5EF4-FFF2-40B4-BE49-F238E27FC236}">
                <a16:creationId xmlns:a16="http://schemas.microsoft.com/office/drawing/2014/main" id="{57FF60F8-DA49-D69D-02A6-358B534CF4BE}"/>
              </a:ext>
              <a:ext uri="{C183D7F6-B498-43B3-948B-1728B52AA6E4}">
                <adec:decorative xmlns:adec="http://schemas.microsoft.com/office/drawing/2017/decorative" val="1"/>
              </a:ext>
            </a:extLst>
          </p:cNvPr>
          <p:cNvCxnSpPr>
            <a:cxnSpLocks/>
          </p:cNvCxnSpPr>
          <p:nvPr/>
        </p:nvCxnSpPr>
        <p:spPr>
          <a:xfrm>
            <a:off x="8709033" y="5806437"/>
            <a:ext cx="2448272" cy="0"/>
          </a:xfrm>
          <a:prstGeom prst="line">
            <a:avLst/>
          </a:prstGeom>
          <a:noFill/>
          <a:ln w="6350" cap="flat" cmpd="sng" algn="ctr">
            <a:solidFill>
              <a:srgbClr val="297DB1"/>
            </a:solidFill>
            <a:prstDash val="sysDot"/>
          </a:ln>
          <a:effectLst/>
        </p:spPr>
      </p:cxnSp>
      <p:sp>
        <p:nvSpPr>
          <p:cNvPr id="88" name="Rectangle 87">
            <a:hlinkClick r:id="" action="ppaction://noaction"/>
            <a:hlinkHover r:id="" action="ppaction://noaction" highlightClick="1"/>
            <a:extLst>
              <a:ext uri="{FF2B5EF4-FFF2-40B4-BE49-F238E27FC236}">
                <a16:creationId xmlns:a16="http://schemas.microsoft.com/office/drawing/2014/main" id="{E4B6DD96-2DD5-C270-EEE5-BD5F2A3B088B}"/>
              </a:ext>
              <a:ext uri="{C183D7F6-B498-43B3-948B-1728B52AA6E4}">
                <adec:decorative xmlns:adec="http://schemas.microsoft.com/office/drawing/2017/decorative" val="1"/>
              </a:ext>
            </a:extLst>
          </p:cNvPr>
          <p:cNvSpPr/>
          <p:nvPr/>
        </p:nvSpPr>
        <p:spPr bwMode="ltGray">
          <a:xfrm>
            <a:off x="8783800" y="4964933"/>
            <a:ext cx="417916" cy="326743"/>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lang="en-GB" sz="2000" kern="0">
                <a:solidFill>
                  <a:schemeClr val="bg1"/>
                </a:solidFill>
              </a:rPr>
              <a:t>10</a:t>
            </a:r>
            <a:endParaRPr kumimoji="0" lang="en-GB" sz="2000" b="0" i="0" u="none" strike="noStrike" kern="0" cap="none" spc="0" normalizeH="0" baseline="0" noProof="0">
              <a:ln>
                <a:noFill/>
              </a:ln>
              <a:solidFill>
                <a:schemeClr val="bg1"/>
              </a:solidFill>
              <a:effectLst/>
              <a:uLnTx/>
              <a:uFillTx/>
              <a:ea typeface="+mn-ea"/>
              <a:cs typeface="+mn-cs"/>
            </a:endParaRPr>
          </a:p>
        </p:txBody>
      </p:sp>
      <p:grpSp>
        <p:nvGrpSpPr>
          <p:cNvPr id="89" name="Group 88">
            <a:extLst>
              <a:ext uri="{FF2B5EF4-FFF2-40B4-BE49-F238E27FC236}">
                <a16:creationId xmlns:a16="http://schemas.microsoft.com/office/drawing/2014/main" id="{DB53B473-B18D-75A7-FB98-7A013FC99CF2}"/>
              </a:ext>
              <a:ext uri="{C183D7F6-B498-43B3-948B-1728B52AA6E4}">
                <adec:decorative xmlns:adec="http://schemas.microsoft.com/office/drawing/2017/decorative" val="1"/>
              </a:ext>
            </a:extLst>
          </p:cNvPr>
          <p:cNvGrpSpPr/>
          <p:nvPr/>
        </p:nvGrpSpPr>
        <p:grpSpPr bwMode="ltGray">
          <a:xfrm>
            <a:off x="8781186" y="3982962"/>
            <a:ext cx="417916" cy="352423"/>
            <a:chOff x="5822852" y="1343018"/>
            <a:chExt cx="417916" cy="327149"/>
          </a:xfrm>
        </p:grpSpPr>
        <p:sp>
          <p:nvSpPr>
            <p:cNvPr id="90" name="Rectangle 89">
              <a:extLst>
                <a:ext uri="{FF2B5EF4-FFF2-40B4-BE49-F238E27FC236}">
                  <a16:creationId xmlns:a16="http://schemas.microsoft.com/office/drawing/2014/main" id="{585539A6-CAB5-2F1C-0387-353089290DD4}"/>
                </a:ext>
              </a:extLst>
            </p:cNvPr>
            <p:cNvSpPr/>
            <p:nvPr/>
          </p:nvSpPr>
          <p:spPr bwMode="ltGray">
            <a:xfrm>
              <a:off x="5822852" y="1343018"/>
              <a:ext cx="417916" cy="327149"/>
            </a:xfrm>
            <a:prstGeom prst="rect">
              <a:avLst/>
            </a:prstGeom>
            <a:solidFill>
              <a:sysClr val="window" lastClr="FFFFFF"/>
            </a:solidFill>
            <a:ln w="127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endParaRPr kumimoji="0" lang="en-GB" sz="2000" b="0" i="0" u="none" strike="noStrike" kern="0" cap="none" spc="0" normalizeH="0" baseline="0" noProof="0">
                <a:ln>
                  <a:noFill/>
                </a:ln>
                <a:solidFill>
                  <a:prstClr val="white"/>
                </a:solidFill>
                <a:effectLst/>
                <a:uLnTx/>
                <a:uFillTx/>
                <a:latin typeface="Segoe UI"/>
                <a:ea typeface="+mn-ea"/>
                <a:cs typeface="+mn-cs"/>
              </a:endParaRPr>
            </a:p>
          </p:txBody>
        </p:sp>
        <p:sp>
          <p:nvSpPr>
            <p:cNvPr id="91" name="Isosceles Triangle 90">
              <a:extLst>
                <a:ext uri="{FF2B5EF4-FFF2-40B4-BE49-F238E27FC236}">
                  <a16:creationId xmlns:a16="http://schemas.microsoft.com/office/drawing/2014/main" id="{3E98BD80-658D-B876-261D-407853106246}"/>
                </a:ext>
              </a:extLst>
            </p:cNvPr>
            <p:cNvSpPr/>
            <p:nvPr/>
          </p:nvSpPr>
          <p:spPr bwMode="ltGray">
            <a:xfrm rot="5400000">
              <a:off x="5966555" y="1463881"/>
              <a:ext cx="153027" cy="96594"/>
            </a:xfrm>
            <a:prstGeom prst="triangle">
              <a:avLst/>
            </a:prstGeom>
            <a:solidFill>
              <a:srgbClr val="0071BB"/>
            </a:solidFill>
            <a:ln w="254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endParaRPr kumimoji="0" lang="en-GB" sz="2000" b="0" i="0" u="none" strike="noStrike" kern="0" cap="none" spc="0" normalizeH="0" baseline="0" noProof="0">
                <a:ln>
                  <a:noFill/>
                </a:ln>
                <a:solidFill>
                  <a:prstClr val="white"/>
                </a:solidFill>
                <a:effectLst/>
                <a:uLnTx/>
                <a:uFillTx/>
                <a:latin typeface="Segoe UI"/>
                <a:ea typeface="+mn-ea"/>
                <a:cs typeface="+mn-cs"/>
              </a:endParaRPr>
            </a:p>
          </p:txBody>
        </p:sp>
      </p:grpSp>
      <p:cxnSp>
        <p:nvCxnSpPr>
          <p:cNvPr id="92" name="Straight Connector 91">
            <a:extLst>
              <a:ext uri="{FF2B5EF4-FFF2-40B4-BE49-F238E27FC236}">
                <a16:creationId xmlns:a16="http://schemas.microsoft.com/office/drawing/2014/main" id="{AD42AF52-598A-17E3-5279-B9847DB475F2}"/>
              </a:ext>
              <a:ext uri="{C183D7F6-B498-43B3-948B-1728B52AA6E4}">
                <adec:decorative xmlns:adec="http://schemas.microsoft.com/office/drawing/2017/decorative" val="1"/>
              </a:ext>
            </a:extLst>
          </p:cNvPr>
          <p:cNvCxnSpPr>
            <a:cxnSpLocks/>
          </p:cNvCxnSpPr>
          <p:nvPr/>
        </p:nvCxnSpPr>
        <p:spPr>
          <a:xfrm>
            <a:off x="8678964" y="5353869"/>
            <a:ext cx="2448272" cy="0"/>
          </a:xfrm>
          <a:prstGeom prst="line">
            <a:avLst/>
          </a:prstGeom>
          <a:noFill/>
          <a:ln w="6350" cap="flat" cmpd="sng" algn="ctr">
            <a:solidFill>
              <a:srgbClr val="297DB1"/>
            </a:solidFill>
            <a:prstDash val="sysDot"/>
          </a:ln>
          <a:effectLst/>
        </p:spPr>
      </p:cxnSp>
      <p:sp>
        <p:nvSpPr>
          <p:cNvPr id="93" name="Rectangle 92">
            <a:hlinkClick r:id="" action="ppaction://noaction"/>
            <a:hlinkHover r:id="" action="ppaction://noaction" highlightClick="1"/>
            <a:extLst>
              <a:ext uri="{FF2B5EF4-FFF2-40B4-BE49-F238E27FC236}">
                <a16:creationId xmlns:a16="http://schemas.microsoft.com/office/drawing/2014/main" id="{58FCCAF4-0982-D6CF-3E3B-DD1FF42ADEE9}"/>
              </a:ext>
              <a:ext uri="{C183D7F6-B498-43B3-948B-1728B52AA6E4}">
                <adec:decorative xmlns:adec="http://schemas.microsoft.com/office/drawing/2017/decorative" val="1"/>
              </a:ext>
            </a:extLst>
          </p:cNvPr>
          <p:cNvSpPr/>
          <p:nvPr/>
        </p:nvSpPr>
        <p:spPr bwMode="ltGray">
          <a:xfrm>
            <a:off x="8781186" y="4521985"/>
            <a:ext cx="417916" cy="318912"/>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9</a:t>
            </a:r>
          </a:p>
        </p:txBody>
      </p:sp>
    </p:spTree>
    <p:extLst>
      <p:ext uri="{BB962C8B-B14F-4D97-AF65-F5344CB8AC3E}">
        <p14:creationId xmlns:p14="http://schemas.microsoft.com/office/powerpoint/2010/main" val="178912354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3B2B1745-B9D4-22BC-9FCF-A9023C2FFAC6}"/>
              </a:ext>
            </a:extLst>
          </p:cNvPr>
          <p:cNvSpPr>
            <a:spLocks noGrp="1"/>
          </p:cNvSpPr>
          <p:nvPr>
            <p:ph type="title"/>
          </p:nvPr>
        </p:nvSpPr>
        <p:spPr>
          <a:xfrm>
            <a:off x="335997" y="182467"/>
            <a:ext cx="2967589" cy="1618508"/>
          </a:xfrm>
        </p:spPr>
        <p:txBody>
          <a:bodyPr/>
          <a:lstStyle/>
          <a:p>
            <a:r>
              <a:rPr lang="en-GB"/>
              <a:t>How did patients describe their overall experience of NHS services when their GP practice was closed?</a:t>
            </a:r>
          </a:p>
        </p:txBody>
      </p:sp>
      <p:sp>
        <p:nvSpPr>
          <p:cNvPr id="5" name="Commentary">
            <a:extLst>
              <a:ext uri="{FF2B5EF4-FFF2-40B4-BE49-F238E27FC236}">
                <a16:creationId xmlns:a16="http://schemas.microsoft.com/office/drawing/2014/main" id="{C443E82C-37B8-19B2-9A16-85C463D3C16F}"/>
              </a:ext>
            </a:extLst>
          </p:cNvPr>
          <p:cNvSpPr>
            <a:spLocks noGrp="1"/>
          </p:cNvSpPr>
          <p:nvPr>
            <p:ph type="body" sz="quarter" idx="19"/>
          </p:nvPr>
        </p:nvSpPr>
        <p:spPr>
          <a:xfrm>
            <a:off x="3303588" y="180975"/>
            <a:ext cx="8549787" cy="1618508"/>
          </a:xfrm>
        </p:spPr>
        <p:txBody>
          <a:bodyPr numCol="1"/>
          <a:lstStyle/>
          <a:p>
            <a:r>
              <a:rPr lang="en-GB" dirty="0"/>
              <a:t>Almost three in five (57.0%) patients had a good¹ overall experience of NHS services when they wanted care or advice from a healthcare professional in the last 12 months, but their GP practice was closed. One in five (20.8%) said their experience of NHS services when their GP practice was closed was poor</a:t>
            </a:r>
            <a:r>
              <a:rPr lang="en-GB" baseline="30000" dirty="0"/>
              <a:t>2</a:t>
            </a:r>
            <a:r>
              <a:rPr lang="en-GB" dirty="0"/>
              <a:t>, and another 22.1% described their experience as ‘neither good nor poor’.</a:t>
            </a:r>
          </a:p>
          <a:p>
            <a:r>
              <a:rPr lang="en-GB" dirty="0"/>
              <a:t>Compared with the 2024 survey, there has been a slight increase in the proportion reporting a good¹ overall experience of NHS services when their GP practice was closed (+1.1 percentage points). </a:t>
            </a:r>
          </a:p>
        </p:txBody>
      </p:sp>
      <p:sp>
        <p:nvSpPr>
          <p:cNvPr id="6" name="Question Marker #1">
            <a:extLst>
              <a:ext uri="{FF2B5EF4-FFF2-40B4-BE49-F238E27FC236}">
                <a16:creationId xmlns:a16="http://schemas.microsoft.com/office/drawing/2014/main" id="{53653D9F-6C7C-B039-C9CB-A27C33EE3BEF}"/>
              </a:ext>
              <a:ext uri="{C183D7F6-B498-43B3-948B-1728B52AA6E4}">
                <adec:decorative xmlns:adec="http://schemas.microsoft.com/office/drawing/2017/decorative" val="1"/>
              </a:ext>
            </a:extLst>
          </p:cNvPr>
          <p:cNvSpPr/>
          <p:nvPr/>
        </p:nvSpPr>
        <p:spPr>
          <a:xfrm>
            <a:off x="333375" y="1898163"/>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Arial"/>
              <a:ea typeface="+mn-ea"/>
              <a:cs typeface="+mn-cs"/>
            </a:endParaRPr>
          </a:p>
        </p:txBody>
      </p:sp>
      <p:sp>
        <p:nvSpPr>
          <p:cNvPr id="9" name="Question Text #1">
            <a:extLst>
              <a:ext uri="{FF2B5EF4-FFF2-40B4-BE49-F238E27FC236}">
                <a16:creationId xmlns:a16="http://schemas.microsoft.com/office/drawing/2014/main" id="{95FD3EF2-1688-A664-CBE2-F0416D4E7B57}"/>
              </a:ext>
            </a:extLst>
          </p:cNvPr>
          <p:cNvSpPr txBox="1"/>
          <p:nvPr/>
        </p:nvSpPr>
        <p:spPr>
          <a:xfrm>
            <a:off x="333374" y="1808163"/>
            <a:ext cx="11523663" cy="540000"/>
          </a:xfrm>
          <a:prstGeom prst="rect">
            <a:avLst/>
          </a:prstGeom>
          <a:noFill/>
        </p:spPr>
        <p:txBody>
          <a:bodyPr wrap="square" lIns="180000" tIns="18000" rIns="0" bIns="0" rtlCol="0" anchor="ctr">
            <a:noAutofit/>
          </a:bodyPr>
          <a:lstStyle>
            <a:defPPr>
              <a:defRPr lang="fr-FR"/>
            </a:defPPr>
            <a:lvl1pPr>
              <a:lnSpc>
                <a:spcPct val="90000"/>
              </a:lnSpc>
              <a:defRPr sz="1200" b="1">
                <a:solidFill>
                  <a:srgbClr val="231F20"/>
                </a:solidFill>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200" b="1" i="0" u="none" strike="noStrike" kern="1200" cap="none" spc="0" normalizeH="0" baseline="0" noProof="0">
                <a:ln>
                  <a:noFill/>
                </a:ln>
                <a:solidFill>
                  <a:srgbClr val="231F20"/>
                </a:solidFill>
                <a:effectLst/>
                <a:uLnTx/>
                <a:uFillTx/>
                <a:latin typeface="Arial"/>
                <a:ea typeface="+mn-ea"/>
                <a:cs typeface="+mn-cs"/>
              </a:rPr>
              <a:t>Q</a:t>
            </a:r>
            <a:r>
              <a:rPr lang="en-GB">
                <a:latin typeface="Arial"/>
              </a:rPr>
              <a:t>36</a:t>
            </a:r>
            <a:r>
              <a:rPr kumimoji="0" lang="en-GB" sz="1200" b="1" i="0" u="none" strike="noStrike" kern="1200" cap="none" spc="0" normalizeH="0" baseline="0" noProof="0">
                <a:ln>
                  <a:noFill/>
                </a:ln>
                <a:solidFill>
                  <a:srgbClr val="231F20"/>
                </a:solidFill>
                <a:effectLst/>
                <a:uLnTx/>
                <a:uFillTx/>
                <a:latin typeface="Arial"/>
                <a:ea typeface="+mn-ea"/>
                <a:cs typeface="+mn-cs"/>
              </a:rPr>
              <a:t>. Overall, how would you describe your experience of NHS services on this occasion when your GP practice was closed?</a:t>
            </a:r>
            <a:endParaRPr kumimoji="0" lang="en-GB" sz="1200" b="0" i="0" u="none" strike="noStrike" kern="1200" cap="none" spc="0" normalizeH="0" baseline="0" noProof="0">
              <a:ln>
                <a:noFill/>
              </a:ln>
              <a:solidFill>
                <a:srgbClr val="231F20"/>
              </a:solidFill>
              <a:effectLst/>
              <a:uLnTx/>
              <a:uFillTx/>
              <a:latin typeface="Arial"/>
              <a:ea typeface="+mn-ea"/>
              <a:cs typeface="+mn-cs"/>
            </a:endParaRPr>
          </a:p>
        </p:txBody>
      </p:sp>
      <p:graphicFrame>
        <p:nvGraphicFramePr>
          <p:cNvPr id="19" name="Doughnut Chart">
            <a:extLst>
              <a:ext uri="{FF2B5EF4-FFF2-40B4-BE49-F238E27FC236}">
                <a16:creationId xmlns:a16="http://schemas.microsoft.com/office/drawing/2014/main" id="{BD5C23D3-528E-7952-ADE9-8861EFA3559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16499156"/>
              </p:ext>
            </p:extLst>
          </p:nvPr>
        </p:nvGraphicFramePr>
        <p:xfrm>
          <a:off x="333375" y="2359276"/>
          <a:ext cx="4680000" cy="3779587"/>
        </p:xfrm>
        <a:graphic>
          <a:graphicData uri="http://schemas.openxmlformats.org/drawingml/2006/chart">
            <c:chart xmlns:c="http://schemas.openxmlformats.org/drawingml/2006/chart" xmlns:r="http://schemas.openxmlformats.org/officeDocument/2006/relationships" r:id="rId3"/>
          </a:graphicData>
        </a:graphic>
      </p:graphicFrame>
      <p:cxnSp>
        <p:nvCxnSpPr>
          <p:cNvPr id="23" name="Divider Line">
            <a:extLst>
              <a:ext uri="{FF2B5EF4-FFF2-40B4-BE49-F238E27FC236}">
                <a16:creationId xmlns:a16="http://schemas.microsoft.com/office/drawing/2014/main" id="{1AB184B9-5732-2D3A-02E9-C7E2F28938C0}"/>
              </a:ext>
              <a:ext uri="{C183D7F6-B498-43B3-948B-1728B52AA6E4}">
                <adec:decorative xmlns:adec="http://schemas.microsoft.com/office/drawing/2017/decorative" val="1"/>
              </a:ext>
            </a:extLst>
          </p:cNvPr>
          <p:cNvCxnSpPr>
            <a:cxnSpLocks/>
          </p:cNvCxnSpPr>
          <p:nvPr/>
        </p:nvCxnSpPr>
        <p:spPr>
          <a:xfrm>
            <a:off x="4883391" y="2539040"/>
            <a:ext cx="0" cy="3420000"/>
          </a:xfrm>
          <a:prstGeom prst="line">
            <a:avLst/>
          </a:prstGeom>
          <a:ln w="6350" cap="rnd">
            <a:solidFill>
              <a:srgbClr val="768692"/>
            </a:solidFill>
            <a:prstDash val="sysDot"/>
            <a:round/>
          </a:ln>
        </p:spPr>
        <p:style>
          <a:lnRef idx="1">
            <a:schemeClr val="accent1"/>
          </a:lnRef>
          <a:fillRef idx="0">
            <a:schemeClr val="accent1"/>
          </a:fillRef>
          <a:effectRef idx="0">
            <a:schemeClr val="accent1"/>
          </a:effectRef>
          <a:fontRef idx="minor">
            <a:schemeClr val="tx1"/>
          </a:fontRef>
        </p:style>
      </p:cxnSp>
      <p:sp>
        <p:nvSpPr>
          <p:cNvPr id="21" name="Base and Footnotes">
            <a:extLst>
              <a:ext uri="{FF2B5EF4-FFF2-40B4-BE49-F238E27FC236}">
                <a16:creationId xmlns:a16="http://schemas.microsoft.com/office/drawing/2014/main" id="{AFE04607-8FAA-D212-6398-041DC57EBD98}"/>
              </a:ext>
            </a:extLst>
          </p:cNvPr>
          <p:cNvSpPr>
            <a:spLocks noGrp="1"/>
          </p:cNvSpPr>
          <p:nvPr>
            <p:ph type="body" sz="quarter" idx="18"/>
          </p:nvPr>
        </p:nvSpPr>
        <p:spPr>
          <a:xfrm>
            <a:off x="333374" y="6149263"/>
            <a:ext cx="11523664" cy="159462"/>
          </a:xfrm>
        </p:spPr>
        <p:txBody>
          <a:bodyPr/>
          <a:lstStyle/>
          <a:p>
            <a:r>
              <a:rPr lang="en-GB" baseline="30000"/>
              <a:t>1</a:t>
            </a:r>
            <a:r>
              <a:rPr lang="en-GB"/>
              <a:t>Good = ‘very good’ or ‘fairly good’. </a:t>
            </a:r>
            <a:r>
              <a:rPr lang="en-GB" baseline="30000"/>
              <a:t>²</a:t>
            </a:r>
            <a:r>
              <a:rPr lang="en-GB"/>
              <a:t>Poor = ‘very poor’ or ‘fairly poor’. Base: asked of all patients: 2025 (193,580), 2024 (191,189).</a:t>
            </a:r>
          </a:p>
        </p:txBody>
      </p:sp>
      <p:sp>
        <p:nvSpPr>
          <p:cNvPr id="4" name="Slide Number">
            <a:extLst>
              <a:ext uri="{FF2B5EF4-FFF2-40B4-BE49-F238E27FC236}">
                <a16:creationId xmlns:a16="http://schemas.microsoft.com/office/drawing/2014/main" id="{A70A6BA7-C1FE-1F00-F594-7D6BCCDC63B6}"/>
              </a:ext>
              <a:ext uri="{C183D7F6-B498-43B3-948B-1728B52AA6E4}">
                <adec:decorative xmlns:adec="http://schemas.microsoft.com/office/drawing/2017/decorative" val="1"/>
              </a:ext>
            </a:extLst>
          </p:cNvPr>
          <p:cNvSpPr>
            <a:spLocks noGrp="1"/>
          </p:cNvSpPr>
          <p:nvPr>
            <p:ph type="sldNum" sz="quarter" idx="4"/>
          </p:nvPr>
        </p:nvSpPr>
        <p:spPr>
          <a:xfrm>
            <a:off x="335999" y="6318000"/>
            <a:ext cx="21600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1AABEC-672F-4B68-B914-690DA978312C}" type="slidenum">
              <a:rPr kumimoji="0" lang="en-GB" sz="800" b="1" i="0" u="none" strike="noStrike" kern="1200" cap="none" spc="0" normalizeH="0" baseline="0" noProof="0" smtClean="0">
                <a:ln>
                  <a:noFill/>
                </a:ln>
                <a:solidFill>
                  <a:srgbClr val="768692"/>
                </a:solidFill>
                <a:effectLst/>
                <a:uLnTx/>
                <a:uFillTx/>
                <a:latin typeface="Arial Blac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68</a:t>
            </a:fld>
            <a:endParaRPr kumimoji="0" lang="en-GB" sz="800" b="1" i="0" u="none" strike="noStrike" kern="1200" cap="none" spc="0" normalizeH="0" baseline="0" noProof="0">
              <a:ln>
                <a:noFill/>
              </a:ln>
              <a:solidFill>
                <a:srgbClr val="768692"/>
              </a:solidFill>
              <a:effectLst/>
              <a:uLnTx/>
              <a:uFillTx/>
              <a:latin typeface="Arial Black"/>
              <a:ea typeface="+mn-ea"/>
              <a:cs typeface="+mn-cs"/>
            </a:endParaRPr>
          </a:p>
        </p:txBody>
      </p:sp>
      <p:pic>
        <p:nvPicPr>
          <p:cNvPr id="15" name="Graphic 14">
            <a:extLst>
              <a:ext uri="{FF2B5EF4-FFF2-40B4-BE49-F238E27FC236}">
                <a16:creationId xmlns:a16="http://schemas.microsoft.com/office/drawing/2014/main" id="{1BF6189B-9AD4-4997-E7EF-697BDBE8AC83}"/>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216175" y="3791369"/>
            <a:ext cx="914400" cy="914400"/>
          </a:xfrm>
          <a:prstGeom prst="rect">
            <a:avLst/>
          </a:prstGeom>
        </p:spPr>
      </p:pic>
      <p:grpSp>
        <p:nvGrpSpPr>
          <p:cNvPr id="11" name="Group 10">
            <a:extLst>
              <a:ext uri="{FF2B5EF4-FFF2-40B4-BE49-F238E27FC236}">
                <a16:creationId xmlns:a16="http://schemas.microsoft.com/office/drawing/2014/main" id="{9DFF0C49-5B37-907C-7DD7-735384CA5ABF}"/>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12" name="Freeform 110">
              <a:hlinkClick r:id="rId5" action="ppaction://hlinksldjump" tooltip="Main Menu..."/>
              <a:hlinkHover r:id="" action="ppaction://noaction" highlightClick="1"/>
              <a:extLst>
                <a:ext uri="{FF2B5EF4-FFF2-40B4-BE49-F238E27FC236}">
                  <a16:creationId xmlns:a16="http://schemas.microsoft.com/office/drawing/2014/main" id="{B7C8C6C4-C13B-34D4-8322-8812CE7691F4}"/>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13" name="Rectangle 12">
              <a:extLst>
                <a:ext uri="{FF2B5EF4-FFF2-40B4-BE49-F238E27FC236}">
                  <a16:creationId xmlns:a16="http://schemas.microsoft.com/office/drawing/2014/main" id="{C60B28B0-3506-EC42-D126-6F1D3796B125}"/>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graphicFrame>
        <p:nvGraphicFramePr>
          <p:cNvPr id="3" name="Line Chart">
            <a:extLst>
              <a:ext uri="{FF2B5EF4-FFF2-40B4-BE49-F238E27FC236}">
                <a16:creationId xmlns:a16="http://schemas.microsoft.com/office/drawing/2014/main" id="{8981CFBB-E944-9F98-82E7-9273D498241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5056473"/>
              </p:ext>
            </p:extLst>
          </p:nvPr>
        </p:nvGraphicFramePr>
        <p:xfrm>
          <a:off x="5013375" y="2359512"/>
          <a:ext cx="6843663" cy="3779057"/>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35228950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FEA3E2B1-D6A6-DD19-A8A4-BFDAEB45EA04}"/>
              </a:ext>
            </a:extLst>
          </p:cNvPr>
          <p:cNvSpPr>
            <a:spLocks noGrp="1"/>
          </p:cNvSpPr>
          <p:nvPr>
            <p:ph type="title"/>
          </p:nvPr>
        </p:nvSpPr>
        <p:spPr>
          <a:xfrm>
            <a:off x="335998" y="182467"/>
            <a:ext cx="3599415" cy="1075061"/>
          </a:xfrm>
        </p:spPr>
        <p:txBody>
          <a:bodyPr/>
          <a:lstStyle/>
          <a:p>
            <a:r>
              <a:rPr lang="en-GB"/>
              <a:t>Have patients contacted an NHS service when their GP practice was closed?</a:t>
            </a:r>
          </a:p>
        </p:txBody>
      </p:sp>
      <p:sp>
        <p:nvSpPr>
          <p:cNvPr id="4" name="Commentary">
            <a:extLst>
              <a:ext uri="{FF2B5EF4-FFF2-40B4-BE49-F238E27FC236}">
                <a16:creationId xmlns:a16="http://schemas.microsoft.com/office/drawing/2014/main" id="{423EDC38-9CF4-BA9C-E0A3-D773442DA44D}"/>
              </a:ext>
            </a:extLst>
          </p:cNvPr>
          <p:cNvSpPr>
            <a:spLocks noGrp="1"/>
          </p:cNvSpPr>
          <p:nvPr>
            <p:ph type="body" sz="quarter" idx="19"/>
          </p:nvPr>
        </p:nvSpPr>
        <p:spPr>
          <a:xfrm>
            <a:off x="333375" y="1399780"/>
            <a:ext cx="3598863" cy="4500000"/>
          </a:xfrm>
        </p:spPr>
        <p:txBody>
          <a:bodyPr/>
          <a:lstStyle/>
          <a:p>
            <a:r>
              <a:rPr lang="en-GB" dirty="0"/>
              <a:t>Three in ten patients (31.0%) had tried to contact or use an NHS service in the last 12 months when they wanted care or advice from a healthcare professional at their GP practice, but it was closed</a:t>
            </a:r>
            <a:r>
              <a:rPr lang="en-GB" sz="1200" baseline="30000" dirty="0"/>
              <a:t>1</a:t>
            </a:r>
            <a:r>
              <a:rPr lang="en-GB" dirty="0"/>
              <a:t>. </a:t>
            </a:r>
            <a:endParaRPr lang="en-GB" sz="1200" baseline="30000" dirty="0"/>
          </a:p>
          <a:p>
            <a:r>
              <a:rPr lang="en-GB" dirty="0"/>
              <a:t>23.0% had done this for themselves and 11.2% for someone else.</a:t>
            </a:r>
          </a:p>
          <a:p>
            <a:r>
              <a:rPr lang="en-GB" b="1" dirty="0"/>
              <a:t>Patients who contacted an NHS service when their GP practice was closed </a:t>
            </a:r>
          </a:p>
          <a:p>
            <a:r>
              <a:rPr lang="en-GB" dirty="0"/>
              <a:t>Of these patients, 44.9% phoned NHS 111, 23.4% went to A&amp;E and 17.0% went to a pharmacy. Over one in ten went to an urgent treatment centre (12.8%) or used NHS 111 online (11.7%).</a:t>
            </a:r>
          </a:p>
          <a:p>
            <a:r>
              <a:rPr lang="en-GB" b="1" dirty="0"/>
              <a:t>All patients</a:t>
            </a:r>
          </a:p>
          <a:p>
            <a:r>
              <a:rPr lang="en-GB" dirty="0"/>
              <a:t>When analysing these results based on </a:t>
            </a:r>
            <a:r>
              <a:rPr lang="en-GB" b="1" dirty="0"/>
              <a:t>all </a:t>
            </a:r>
            <a:r>
              <a:rPr lang="en-GB" dirty="0"/>
              <a:t>patients responding to the survey, 13.6% phoned NHS 111, 7.1% went to A&amp;E, and 5.2% went to a pharmacy when their GP practice was closed.</a:t>
            </a:r>
          </a:p>
        </p:txBody>
      </p:sp>
      <p:sp>
        <p:nvSpPr>
          <p:cNvPr id="6" name="Base and Footnotes (Doughnut)">
            <a:extLst>
              <a:ext uri="{FF2B5EF4-FFF2-40B4-BE49-F238E27FC236}">
                <a16:creationId xmlns:a16="http://schemas.microsoft.com/office/drawing/2014/main" id="{93CC8EE6-FD03-DA9E-DA5E-EBC4D132EA95}"/>
              </a:ext>
            </a:extLst>
          </p:cNvPr>
          <p:cNvSpPr txBox="1">
            <a:spLocks/>
          </p:cNvSpPr>
          <p:nvPr/>
        </p:nvSpPr>
        <p:spPr>
          <a:xfrm>
            <a:off x="336550" y="6026152"/>
            <a:ext cx="3595687" cy="282573"/>
          </a:xfrm>
          <a:prstGeom prst="rect">
            <a:avLst/>
          </a:prstGeom>
        </p:spPr>
        <p:txBody>
          <a:bodyPr vert="horz" wrap="square" lIns="180000" tIns="0" rIns="180000" bIns="36000" rtlCol="0" anchor="b">
            <a:spAutoFit/>
          </a:bodyPr>
          <a:lstStyle>
            <a:lvl1pPr marL="0" indent="0" algn="l" defTabSz="914400" rtl="0" eaLnBrk="1" latinLnBrk="0" hangingPunct="1">
              <a:lnSpc>
                <a:spcPct val="100000"/>
              </a:lnSpc>
              <a:spcBef>
                <a:spcPts val="0"/>
              </a:spcBef>
              <a:spcAft>
                <a:spcPts val="600"/>
              </a:spcAft>
              <a:buSzPct val="50000"/>
              <a:buFont typeface="HelveticaNeueLT Std Lt Cn" panose="020B0406020202030204" pitchFamily="34" charset="0"/>
              <a:buNone/>
              <a:defRPr lang="en-GB" sz="800" b="0" i="1" kern="1200" dirty="0">
                <a:solidFill>
                  <a:srgbClr val="231F20"/>
                </a:solidFill>
                <a:latin typeface="+mn-lt"/>
                <a:ea typeface="+mn-ea"/>
                <a:cs typeface="+mn-cs"/>
              </a:defRPr>
            </a:lvl1pPr>
            <a:lvl2pPr marL="180975" indent="-180975" algn="l" defTabSz="914400" rtl="0" eaLnBrk="1" latinLnBrk="0" hangingPunct="1">
              <a:lnSpc>
                <a:spcPct val="100000"/>
              </a:lnSpc>
              <a:spcBef>
                <a:spcPts val="0"/>
              </a:spcBef>
              <a:spcAft>
                <a:spcPts val="600"/>
              </a:spcAft>
              <a:buSzPct val="80000"/>
              <a:buFont typeface="Segoe UI" panose="020B0502040204020203" pitchFamily="34" charset="0"/>
              <a:buChar char="●"/>
              <a:defRPr sz="1200" kern="1200">
                <a:solidFill>
                  <a:srgbClr val="231F20"/>
                </a:solidFill>
                <a:latin typeface="+mn-lt"/>
                <a:ea typeface="+mn-ea"/>
                <a:cs typeface="+mn-cs"/>
              </a:defRPr>
            </a:lvl2pPr>
            <a:lvl3pPr marL="360363" indent="-179388" algn="l" defTabSz="914400" rtl="0" eaLnBrk="1" latinLnBrk="0" hangingPunct="1">
              <a:lnSpc>
                <a:spcPct val="100000"/>
              </a:lnSpc>
              <a:spcBef>
                <a:spcPts val="0"/>
              </a:spcBef>
              <a:spcAft>
                <a:spcPts val="600"/>
              </a:spcAft>
              <a:buFont typeface="Arial" panose="020B0604020202020204" pitchFamily="34" charset="0"/>
              <a:buChar char="‒"/>
              <a:defRPr sz="1200" kern="1200">
                <a:solidFill>
                  <a:srgbClr val="231F20"/>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kumimoji="0" lang="en-GB" sz="800" b="0" i="0" u="none" strike="noStrike" kern="1200" cap="none" spc="0" normalizeH="0" baseline="30000" noProof="0">
                <a:ln>
                  <a:noFill/>
                </a:ln>
                <a:solidFill>
                  <a:schemeClr val="bg1"/>
                </a:solidFill>
                <a:effectLst/>
                <a:uLnTx/>
                <a:uFillTx/>
                <a:latin typeface="Segoe UI"/>
                <a:ea typeface="+mn-ea"/>
                <a:cs typeface="+mn-cs"/>
              </a:rPr>
              <a:t>1</a:t>
            </a:r>
            <a:r>
              <a:rPr lang="en-GB" i="0">
                <a:solidFill>
                  <a:schemeClr val="bg1"/>
                </a:solidFill>
              </a:rPr>
              <a:t>Tried to contact or use an NHS service = ‘yes, for myself’ and/ or ‘yes, for someone else. Base: asked of all patients: 2025 (695,857</a:t>
            </a:r>
            <a:r>
              <a:rPr lang="en-GB">
                <a:solidFill>
                  <a:schemeClr val="bg1"/>
                </a:solidFill>
              </a:rPr>
              <a:t>). </a:t>
            </a:r>
            <a:endParaRPr lang="en-GB" i="0">
              <a:solidFill>
                <a:schemeClr val="bg1"/>
              </a:solidFill>
            </a:endParaRPr>
          </a:p>
        </p:txBody>
      </p:sp>
      <p:sp>
        <p:nvSpPr>
          <p:cNvPr id="7" name="Question Marker #2">
            <a:extLst>
              <a:ext uri="{FF2B5EF4-FFF2-40B4-BE49-F238E27FC236}">
                <a16:creationId xmlns:a16="http://schemas.microsoft.com/office/drawing/2014/main" id="{12CBB66E-0823-7E4F-CC0A-F5070C8837BD}"/>
              </a:ext>
              <a:ext uri="{C183D7F6-B498-43B3-948B-1728B52AA6E4}">
                <adec:decorative xmlns:adec="http://schemas.microsoft.com/office/drawing/2017/decorative" val="1"/>
              </a:ext>
            </a:extLst>
          </p:cNvPr>
          <p:cNvSpPr/>
          <p:nvPr/>
        </p:nvSpPr>
        <p:spPr>
          <a:xfrm>
            <a:off x="4485546" y="398930"/>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rgbClr val="231F20"/>
              </a:solidFill>
            </a:endParaRPr>
          </a:p>
        </p:txBody>
      </p:sp>
      <p:sp>
        <p:nvSpPr>
          <p:cNvPr id="8" name="Question Text #2">
            <a:extLst>
              <a:ext uri="{FF2B5EF4-FFF2-40B4-BE49-F238E27FC236}">
                <a16:creationId xmlns:a16="http://schemas.microsoft.com/office/drawing/2014/main" id="{02795E02-D951-9DD7-71B7-F6949F4D8DED}"/>
              </a:ext>
            </a:extLst>
          </p:cNvPr>
          <p:cNvSpPr txBox="1"/>
          <p:nvPr/>
        </p:nvSpPr>
        <p:spPr>
          <a:xfrm>
            <a:off x="4295775" y="308930"/>
            <a:ext cx="7559674" cy="540000"/>
          </a:xfrm>
          <a:prstGeom prst="rect">
            <a:avLst/>
          </a:prstGeom>
          <a:noFill/>
        </p:spPr>
        <p:txBody>
          <a:bodyPr wrap="square" lIns="360000" tIns="18000" rIns="0" bIns="0" rtlCol="0" anchor="ctr">
            <a:noAutofit/>
          </a:bodyPr>
          <a:lstStyle>
            <a:defPPr>
              <a:defRPr lang="fr-FR"/>
            </a:defPPr>
            <a:lvl1pPr>
              <a:lnSpc>
                <a:spcPct val="90000"/>
              </a:lnSpc>
              <a:defRPr sz="1200" b="1">
                <a:solidFill>
                  <a:srgbClr val="231F20"/>
                </a:solidFill>
              </a:defRPr>
            </a:lvl1pPr>
          </a:lstStyle>
          <a:p>
            <a:r>
              <a:rPr lang="en-GB"/>
              <a:t>Q34. Which of the following services did you contact or use on that occasion? </a:t>
            </a:r>
            <a:r>
              <a:rPr lang="en-GB" b="0"/>
              <a:t>(multiple responses allowed) </a:t>
            </a:r>
          </a:p>
        </p:txBody>
      </p:sp>
      <p:graphicFrame>
        <p:nvGraphicFramePr>
          <p:cNvPr id="11" name="Line Chart">
            <a:extLst>
              <a:ext uri="{FF2B5EF4-FFF2-40B4-BE49-F238E27FC236}">
                <a16:creationId xmlns:a16="http://schemas.microsoft.com/office/drawing/2014/main" id="{C6D687C1-0432-B289-907C-1C6E1637435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0018269"/>
              </p:ext>
            </p:extLst>
          </p:nvPr>
        </p:nvGraphicFramePr>
        <p:xfrm>
          <a:off x="4292600" y="814384"/>
          <a:ext cx="7559674" cy="5040000"/>
        </p:xfrm>
        <a:graphic>
          <a:graphicData uri="http://schemas.openxmlformats.org/drawingml/2006/chart">
            <c:chart xmlns:c="http://schemas.openxmlformats.org/drawingml/2006/chart" xmlns:r="http://schemas.openxmlformats.org/officeDocument/2006/relationships" r:id="rId3"/>
          </a:graphicData>
        </a:graphic>
      </p:graphicFrame>
      <p:sp>
        <p:nvSpPr>
          <p:cNvPr id="5" name="Base and Footnotes">
            <a:extLst>
              <a:ext uri="{FF2B5EF4-FFF2-40B4-BE49-F238E27FC236}">
                <a16:creationId xmlns:a16="http://schemas.microsoft.com/office/drawing/2014/main" id="{882AC0E1-A6DA-9A93-2142-10ED78CFB7DB}"/>
              </a:ext>
            </a:extLst>
          </p:cNvPr>
          <p:cNvSpPr>
            <a:spLocks noGrp="1"/>
          </p:cNvSpPr>
          <p:nvPr>
            <p:ph type="body" sz="quarter" idx="18"/>
          </p:nvPr>
        </p:nvSpPr>
        <p:spPr>
          <a:xfrm>
            <a:off x="4292600" y="5957893"/>
            <a:ext cx="7561263" cy="282573"/>
          </a:xfrm>
        </p:spPr>
        <p:txBody>
          <a:bodyPr/>
          <a:lstStyle/>
          <a:p>
            <a:r>
              <a:rPr lang="en-GB" sz="800" baseline="30000">
                <a:solidFill>
                  <a:srgbClr val="222223"/>
                </a:solidFill>
                <a:latin typeface="Segoe UI"/>
              </a:rPr>
              <a:t>2</a:t>
            </a:r>
            <a:r>
              <a:rPr lang="en-GB" i="0"/>
              <a:t>Base: Asked of patients who contacted or used an NHS service in the last 12 months when they wanted care or advice from a healthcare professional at their GP practice but it was closed</a:t>
            </a:r>
            <a:r>
              <a:rPr lang="en-GB"/>
              <a:t>:</a:t>
            </a:r>
            <a:r>
              <a:rPr lang="en-GB" i="0"/>
              <a:t> 2025 </a:t>
            </a:r>
            <a:r>
              <a:rPr lang="en-GB"/>
              <a:t>(193,102</a:t>
            </a:r>
            <a:r>
              <a:rPr lang="en-GB" i="0"/>
              <a:t>). </a:t>
            </a:r>
            <a:r>
              <a:rPr lang="en-GB" sz="800" baseline="30000">
                <a:solidFill>
                  <a:srgbClr val="222223"/>
                </a:solidFill>
                <a:latin typeface="Segoe UI"/>
              </a:rPr>
              <a:t>3</a:t>
            </a:r>
            <a:r>
              <a:rPr lang="en-GB" i="0"/>
              <a:t>Base: all patients completing a questionnaire</a:t>
            </a:r>
            <a:r>
              <a:rPr lang="en-GB" i="0">
                <a:solidFill>
                  <a:schemeClr val="tx1"/>
                </a:solidFill>
              </a:rPr>
              <a:t>: 2025 (702,837</a:t>
            </a:r>
            <a:r>
              <a:rPr lang="en-GB">
                <a:solidFill>
                  <a:schemeClr val="tx1"/>
                </a:solidFill>
              </a:rPr>
              <a:t>). </a:t>
            </a:r>
            <a:endParaRPr lang="en-GB" i="0">
              <a:solidFill>
                <a:schemeClr val="tx1"/>
              </a:solidFill>
            </a:endParaRPr>
          </a:p>
        </p:txBody>
      </p:sp>
      <p:sp>
        <p:nvSpPr>
          <p:cNvPr id="3" name="Slide Number">
            <a:extLst>
              <a:ext uri="{FF2B5EF4-FFF2-40B4-BE49-F238E27FC236}">
                <a16:creationId xmlns:a16="http://schemas.microsoft.com/office/drawing/2014/main" id="{2ADF413E-BCE3-9AFA-BA1A-3EA83634FA85}"/>
              </a:ext>
              <a:ext uri="{C183D7F6-B498-43B3-948B-1728B52AA6E4}">
                <adec:decorative xmlns:adec="http://schemas.microsoft.com/office/drawing/2017/decorative" val="1"/>
              </a:ext>
            </a:extLst>
          </p:cNvPr>
          <p:cNvSpPr>
            <a:spLocks noGrp="1"/>
          </p:cNvSpPr>
          <p:nvPr>
            <p:ph type="sldNum" sz="quarter" idx="4"/>
          </p:nvPr>
        </p:nvSpPr>
        <p:spPr/>
        <p:txBody>
          <a:bodyPr/>
          <a:lstStyle/>
          <a:p>
            <a:fld id="{D61AABEC-672F-4B68-B914-690DA978312C}" type="slidenum">
              <a:rPr lang="en-GB" smtClean="0"/>
              <a:pPr/>
              <a:t>69</a:t>
            </a:fld>
            <a:endParaRPr lang="en-GB"/>
          </a:p>
        </p:txBody>
      </p:sp>
      <p:grpSp>
        <p:nvGrpSpPr>
          <p:cNvPr id="14" name="Group 13">
            <a:extLst>
              <a:ext uri="{FF2B5EF4-FFF2-40B4-BE49-F238E27FC236}">
                <a16:creationId xmlns:a16="http://schemas.microsoft.com/office/drawing/2014/main" id="{F8B0A5EA-C842-1622-1FEF-1A035CEF054E}"/>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15" name="Freeform 110">
              <a:hlinkClick r:id="rId4" action="ppaction://hlinksldjump" tooltip="Main Menu..."/>
              <a:hlinkHover r:id="" action="ppaction://noaction" highlightClick="1"/>
              <a:extLst>
                <a:ext uri="{FF2B5EF4-FFF2-40B4-BE49-F238E27FC236}">
                  <a16:creationId xmlns:a16="http://schemas.microsoft.com/office/drawing/2014/main" id="{480AD2F9-5C21-99C2-DE4C-895AC660CDF6}"/>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77D3E8D9-E4F2-C38F-8EF0-C6CC8970190B}"/>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spTree>
    <p:extLst>
      <p:ext uri="{BB962C8B-B14F-4D97-AF65-F5344CB8AC3E}">
        <p14:creationId xmlns:p14="http://schemas.microsoft.com/office/powerpoint/2010/main" val="1865602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8F02106-BFE9-496D-D145-0005FFCC843C}"/>
              </a:ext>
              <a:ext uri="{C183D7F6-B498-43B3-948B-1728B52AA6E4}">
                <adec:decorative xmlns:adec="http://schemas.microsoft.com/office/drawing/2017/decorative" val="1"/>
              </a:ext>
            </a:extLst>
          </p:cNvPr>
          <p:cNvSpPr/>
          <p:nvPr/>
        </p:nvSpPr>
        <p:spPr>
          <a:xfrm>
            <a:off x="8094886" y="1648831"/>
            <a:ext cx="3761117" cy="4379806"/>
          </a:xfrm>
          <a:prstGeom prst="rect">
            <a:avLst/>
          </a:prstGeom>
          <a:solidFill>
            <a:schemeClr val="bg1"/>
          </a:solidFill>
        </p:spPr>
        <p:txBody>
          <a:bodyPr wrap="square" lIns="0" tIns="0" rIns="0" bIns="0" rtlCol="0" anchor="ctr">
            <a:noAutofit/>
          </a:bodyPr>
          <a:lstStyle/>
          <a:p>
            <a:pPr marL="0" marR="0" lvl="0" indent="0" algn="l" defTabSz="914400" rtl="0" eaLnBrk="1" fontAlgn="auto" latinLnBrk="0" hangingPunct="1">
              <a:lnSpc>
                <a:spcPct val="110000"/>
              </a:lnSpc>
              <a:spcBef>
                <a:spcPts val="600"/>
              </a:spcBef>
              <a:spcAft>
                <a:spcPts val="600"/>
              </a:spcAft>
              <a:buClr>
                <a:srgbClr val="5BC5F1"/>
              </a:buClr>
              <a:buSzTx/>
              <a:buFontTx/>
              <a:buNone/>
              <a:tabLst/>
              <a:defRPr/>
            </a:pPr>
            <a:endParaRPr kumimoji="0" lang="en-GB" sz="4400" b="1" i="0" u="none" strike="noStrike" kern="1200" cap="none" spc="0" normalizeH="0" baseline="0" noProof="0">
              <a:ln>
                <a:noFill/>
              </a:ln>
              <a:solidFill>
                <a:srgbClr val="0071BB"/>
              </a:solidFill>
              <a:effectLst/>
              <a:uLnTx/>
              <a:uFillTx/>
              <a:latin typeface="Segoe UI"/>
              <a:ea typeface="+mn-ea"/>
              <a:cs typeface="+mn-cs"/>
            </a:endParaRPr>
          </a:p>
        </p:txBody>
      </p:sp>
      <p:sp>
        <p:nvSpPr>
          <p:cNvPr id="6" name="Rectangle 5">
            <a:extLst>
              <a:ext uri="{FF2B5EF4-FFF2-40B4-BE49-F238E27FC236}">
                <a16:creationId xmlns:a16="http://schemas.microsoft.com/office/drawing/2014/main" id="{01CBCE45-EF79-98BD-E773-C0B071E52744}"/>
              </a:ext>
              <a:ext uri="{C183D7F6-B498-43B3-948B-1728B52AA6E4}">
                <adec:decorative xmlns:adec="http://schemas.microsoft.com/office/drawing/2017/decorative" val="1"/>
              </a:ext>
            </a:extLst>
          </p:cNvPr>
          <p:cNvSpPr/>
          <p:nvPr/>
        </p:nvSpPr>
        <p:spPr>
          <a:xfrm>
            <a:off x="4215441" y="1648831"/>
            <a:ext cx="3761117" cy="4379806"/>
          </a:xfrm>
          <a:prstGeom prst="rect">
            <a:avLst/>
          </a:prstGeom>
          <a:solidFill>
            <a:srgbClr val="005EB8"/>
          </a:solidFill>
        </p:spPr>
        <p:txBody>
          <a:bodyPr wrap="square" lIns="0" tIns="0" rIns="0" bIns="0" rtlCol="0" anchor="ctr">
            <a:noAutofit/>
          </a:bodyPr>
          <a:lstStyle/>
          <a:p>
            <a:pPr marL="0" marR="0" lvl="0" indent="0" algn="l" defTabSz="914400" rtl="0" eaLnBrk="1" fontAlgn="auto" latinLnBrk="0" hangingPunct="1">
              <a:lnSpc>
                <a:spcPct val="110000"/>
              </a:lnSpc>
              <a:spcBef>
                <a:spcPts val="600"/>
              </a:spcBef>
              <a:spcAft>
                <a:spcPts val="600"/>
              </a:spcAft>
              <a:buClr>
                <a:srgbClr val="5BC5F1"/>
              </a:buClr>
              <a:buSzTx/>
              <a:buFontTx/>
              <a:buNone/>
              <a:tabLst/>
              <a:defRPr/>
            </a:pPr>
            <a:endParaRPr kumimoji="0" lang="en-GB" sz="4400" b="1" i="0" u="none" strike="noStrike" kern="1200" cap="none" spc="0" normalizeH="0" baseline="0" noProof="0">
              <a:ln>
                <a:noFill/>
              </a:ln>
              <a:solidFill>
                <a:srgbClr val="0071BB"/>
              </a:solidFill>
              <a:effectLst/>
              <a:uLnTx/>
              <a:uFillTx/>
              <a:latin typeface="Segoe UI"/>
              <a:ea typeface="+mn-ea"/>
              <a:cs typeface="+mn-cs"/>
            </a:endParaRPr>
          </a:p>
        </p:txBody>
      </p:sp>
      <p:sp>
        <p:nvSpPr>
          <p:cNvPr id="4" name="Rectangle 3">
            <a:extLst>
              <a:ext uri="{FF2B5EF4-FFF2-40B4-BE49-F238E27FC236}">
                <a16:creationId xmlns:a16="http://schemas.microsoft.com/office/drawing/2014/main" id="{ED8ADD0E-0FB7-6F5E-AA74-BE7144B825BA}"/>
              </a:ext>
              <a:ext uri="{C183D7F6-B498-43B3-948B-1728B52AA6E4}">
                <adec:decorative xmlns:adec="http://schemas.microsoft.com/office/drawing/2017/decorative" val="1"/>
              </a:ext>
            </a:extLst>
          </p:cNvPr>
          <p:cNvSpPr/>
          <p:nvPr/>
        </p:nvSpPr>
        <p:spPr>
          <a:xfrm>
            <a:off x="335997" y="1648831"/>
            <a:ext cx="3761116" cy="4379806"/>
          </a:xfrm>
          <a:prstGeom prst="rect">
            <a:avLst/>
          </a:prstGeom>
          <a:solidFill>
            <a:schemeClr val="bg1"/>
          </a:solidFill>
        </p:spPr>
        <p:txBody>
          <a:bodyPr wrap="square" lIns="0" tIns="0" rIns="0" bIns="0" rtlCol="0" anchor="ctr">
            <a:noAutofit/>
          </a:bodyPr>
          <a:lstStyle/>
          <a:p>
            <a:pPr marL="0" marR="0" lvl="0" indent="0" algn="l" defTabSz="914400" rtl="0" eaLnBrk="1" fontAlgn="auto" latinLnBrk="0" hangingPunct="1">
              <a:lnSpc>
                <a:spcPct val="110000"/>
              </a:lnSpc>
              <a:spcBef>
                <a:spcPts val="600"/>
              </a:spcBef>
              <a:spcAft>
                <a:spcPts val="600"/>
              </a:spcAft>
              <a:buClr>
                <a:srgbClr val="5BC5F1"/>
              </a:buClr>
              <a:buSzTx/>
              <a:buFontTx/>
              <a:buNone/>
              <a:tabLst/>
              <a:defRPr/>
            </a:pPr>
            <a:endParaRPr kumimoji="0" lang="en-GB" sz="4400" b="1" i="0" u="none" strike="noStrike" kern="1200" cap="none" spc="0" normalizeH="0" baseline="0" noProof="0">
              <a:ln>
                <a:noFill/>
              </a:ln>
              <a:solidFill>
                <a:srgbClr val="0071BB"/>
              </a:solidFill>
              <a:effectLst/>
              <a:uLnTx/>
              <a:uFillTx/>
              <a:latin typeface="Segoe UI"/>
              <a:ea typeface="+mn-ea"/>
              <a:cs typeface="+mn-cs"/>
            </a:endParaRPr>
          </a:p>
        </p:txBody>
      </p:sp>
      <p:sp>
        <p:nvSpPr>
          <p:cNvPr id="2" name="Title 1">
            <a:extLst>
              <a:ext uri="{FF2B5EF4-FFF2-40B4-BE49-F238E27FC236}">
                <a16:creationId xmlns:a16="http://schemas.microsoft.com/office/drawing/2014/main" id="{C5B74AF6-F7DE-8F79-75BE-1CB79687D6CF}"/>
              </a:ext>
            </a:extLst>
          </p:cNvPr>
          <p:cNvSpPr>
            <a:spLocks noGrp="1"/>
          </p:cNvSpPr>
          <p:nvPr>
            <p:ph type="title"/>
          </p:nvPr>
        </p:nvSpPr>
        <p:spPr>
          <a:xfrm>
            <a:off x="335997" y="182467"/>
            <a:ext cx="3498333" cy="1180508"/>
          </a:xfrm>
        </p:spPr>
        <p:txBody>
          <a:bodyPr/>
          <a:lstStyle/>
          <a:p>
            <a:r>
              <a:rPr lang="en-GB" sz="2400"/>
              <a:t>Headline findings</a:t>
            </a:r>
          </a:p>
        </p:txBody>
      </p:sp>
      <p:sp>
        <p:nvSpPr>
          <p:cNvPr id="8" name="TextBox 7">
            <a:extLst>
              <a:ext uri="{FF2B5EF4-FFF2-40B4-BE49-F238E27FC236}">
                <a16:creationId xmlns:a16="http://schemas.microsoft.com/office/drawing/2014/main" id="{AEA12680-107E-15F7-535C-F3D77EEB6E37}"/>
              </a:ext>
            </a:extLst>
          </p:cNvPr>
          <p:cNvSpPr txBox="1"/>
          <p:nvPr/>
        </p:nvSpPr>
        <p:spPr>
          <a:xfrm>
            <a:off x="612093" y="1935704"/>
            <a:ext cx="1298024" cy="499176"/>
          </a:xfrm>
          <a:prstGeom prst="rect">
            <a:avLst/>
          </a:prstGeom>
          <a:noFill/>
          <a:ln>
            <a:noFill/>
          </a:ln>
        </p:spPr>
        <p:txBody>
          <a:bodyPr wrap="square" lIns="0" tIns="0" rIns="0" bIns="0" rtlCol="0">
            <a:spAutoFit/>
          </a:bodyPr>
          <a:lstStyle/>
          <a:p>
            <a:pPr marL="0" marR="0" lvl="0" indent="0" algn="l" defTabSz="727433" rtl="0" eaLnBrk="1" fontAlgn="auto" latinLnBrk="0" hangingPunct="1">
              <a:lnSpc>
                <a:spcPct val="110000"/>
              </a:lnSpc>
              <a:spcBef>
                <a:spcPts val="477"/>
              </a:spcBef>
              <a:spcAft>
                <a:spcPts val="477"/>
              </a:spcAft>
              <a:buClr>
                <a:srgbClr val="5BC5F1"/>
              </a:buClr>
              <a:buSzTx/>
              <a:buFontTx/>
              <a:buNone/>
              <a:tabLst/>
              <a:defRPr/>
            </a:pPr>
            <a:r>
              <a:rPr kumimoji="0" lang="en-GB" sz="3200" b="1" i="0" u="none" strike="noStrike" kern="1200" cap="none" spc="0" normalizeH="0" baseline="0" noProof="0">
                <a:ln>
                  <a:noFill/>
                </a:ln>
                <a:solidFill>
                  <a:srgbClr val="99C7EB"/>
                </a:solidFill>
                <a:effectLst/>
                <a:uLnTx/>
                <a:uFillTx/>
                <a:latin typeface="Arial"/>
                <a:ea typeface="+mn-ea"/>
                <a:cs typeface="+mn-cs"/>
              </a:rPr>
              <a:t>75.4%</a:t>
            </a:r>
          </a:p>
        </p:txBody>
      </p:sp>
      <p:sp>
        <p:nvSpPr>
          <p:cNvPr id="9" name="TextBox 8">
            <a:extLst>
              <a:ext uri="{FF2B5EF4-FFF2-40B4-BE49-F238E27FC236}">
                <a16:creationId xmlns:a16="http://schemas.microsoft.com/office/drawing/2014/main" id="{DD3C3D1A-719D-647B-47BA-CAA95305C89D}"/>
              </a:ext>
            </a:extLst>
          </p:cNvPr>
          <p:cNvSpPr txBox="1"/>
          <p:nvPr/>
        </p:nvSpPr>
        <p:spPr>
          <a:xfrm>
            <a:off x="612092" y="2434880"/>
            <a:ext cx="3205763" cy="390556"/>
          </a:xfrm>
          <a:prstGeom prst="rect">
            <a:avLst/>
          </a:prstGeom>
          <a:noFill/>
        </p:spPr>
        <p:txBody>
          <a:bodyPr wrap="square" lIns="0" tIns="0" rIns="0" bIns="0" rtlCol="0">
            <a:spAutoFit/>
          </a:bodyPr>
          <a:lstStyle/>
          <a:p>
            <a:pPr marL="0" marR="0" lvl="0" indent="0" algn="l" defTabSz="727433" rtl="0" eaLnBrk="1" fontAlgn="auto" latinLnBrk="0" hangingPunct="1">
              <a:lnSpc>
                <a:spcPct val="11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5EB8"/>
                </a:solidFill>
                <a:effectLst/>
                <a:uLnTx/>
                <a:uFillTx/>
                <a:latin typeface="Arial"/>
                <a:ea typeface="+mn-ea"/>
                <a:cs typeface="+mn-cs"/>
              </a:rPr>
              <a:t>said their overall experience of their GP practice was good (73.9% in 2024)</a:t>
            </a:r>
          </a:p>
        </p:txBody>
      </p:sp>
      <p:sp>
        <p:nvSpPr>
          <p:cNvPr id="10" name="TextBox 9">
            <a:extLst>
              <a:ext uri="{FF2B5EF4-FFF2-40B4-BE49-F238E27FC236}">
                <a16:creationId xmlns:a16="http://schemas.microsoft.com/office/drawing/2014/main" id="{5BD9B11D-E6AE-CE2D-1DFF-E37B95494218}"/>
              </a:ext>
            </a:extLst>
          </p:cNvPr>
          <p:cNvSpPr txBox="1"/>
          <p:nvPr/>
        </p:nvSpPr>
        <p:spPr>
          <a:xfrm>
            <a:off x="1467198" y="3261295"/>
            <a:ext cx="1298024" cy="499176"/>
          </a:xfrm>
          <a:prstGeom prst="rect">
            <a:avLst/>
          </a:prstGeom>
          <a:noFill/>
        </p:spPr>
        <p:txBody>
          <a:bodyPr wrap="square" lIns="0" tIns="0" rIns="0" bIns="0" rtlCol="0">
            <a:spAutoFit/>
          </a:bodyPr>
          <a:lstStyle/>
          <a:p>
            <a:pPr marL="0" marR="0" lvl="0" indent="0" algn="l" defTabSz="727433" rtl="0" eaLnBrk="1" fontAlgn="auto" latinLnBrk="0" hangingPunct="1">
              <a:lnSpc>
                <a:spcPct val="110000"/>
              </a:lnSpc>
              <a:spcBef>
                <a:spcPts val="477"/>
              </a:spcBef>
              <a:spcAft>
                <a:spcPts val="477"/>
              </a:spcAft>
              <a:buClr>
                <a:srgbClr val="5BC5F1"/>
              </a:buClr>
              <a:buSzTx/>
              <a:buFontTx/>
              <a:buNone/>
              <a:tabLst/>
              <a:defRPr/>
            </a:pPr>
            <a:r>
              <a:rPr kumimoji="0" lang="en-GB" sz="3200" b="1" i="0" u="none" strike="noStrike" kern="1200" cap="none" spc="0" normalizeH="0" baseline="0" noProof="0">
                <a:ln>
                  <a:noFill/>
                </a:ln>
                <a:solidFill>
                  <a:srgbClr val="99C7EB"/>
                </a:solidFill>
                <a:effectLst/>
                <a:uLnTx/>
                <a:uFillTx/>
                <a:latin typeface="Arial"/>
                <a:ea typeface="+mn-ea"/>
                <a:cs typeface="+mn-cs"/>
              </a:rPr>
              <a:t>92.5%</a:t>
            </a:r>
          </a:p>
        </p:txBody>
      </p:sp>
      <p:sp>
        <p:nvSpPr>
          <p:cNvPr id="11" name="TextBox 10">
            <a:extLst>
              <a:ext uri="{FF2B5EF4-FFF2-40B4-BE49-F238E27FC236}">
                <a16:creationId xmlns:a16="http://schemas.microsoft.com/office/drawing/2014/main" id="{2545BDED-1BA8-685E-874A-D280CF637D8D}"/>
              </a:ext>
            </a:extLst>
          </p:cNvPr>
          <p:cNvSpPr txBox="1"/>
          <p:nvPr/>
        </p:nvSpPr>
        <p:spPr>
          <a:xfrm>
            <a:off x="612093" y="3766458"/>
            <a:ext cx="3205762" cy="593689"/>
          </a:xfrm>
          <a:prstGeom prst="rect">
            <a:avLst/>
          </a:prstGeom>
          <a:noFill/>
        </p:spPr>
        <p:txBody>
          <a:bodyPr wrap="square" lIns="0" tIns="0" rIns="0" bIns="0" rtlCol="0">
            <a:spAutoFit/>
          </a:bodyPr>
          <a:lstStyle/>
          <a:p>
            <a:pPr marL="0" marR="0" lvl="0" indent="0" algn="l" defTabSz="727433" rtl="0" eaLnBrk="1" fontAlgn="auto" latinLnBrk="0" hangingPunct="1">
              <a:lnSpc>
                <a:spcPct val="11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5EB8"/>
                </a:solidFill>
                <a:effectLst/>
                <a:uLnTx/>
                <a:uFillTx/>
                <a:latin typeface="Arial"/>
                <a:ea typeface="+mn-ea"/>
                <a:cs typeface="+mn-cs"/>
              </a:rPr>
              <a:t>said they had confidence and trust in the healthcare professional at their last appointment (</a:t>
            </a:r>
            <a:r>
              <a:rPr lang="en-GB" sz="1200" dirty="0">
                <a:solidFill>
                  <a:srgbClr val="005EB8"/>
                </a:solidFill>
                <a:latin typeface="Arial"/>
              </a:rPr>
              <a:t>92</a:t>
            </a:r>
            <a:r>
              <a:rPr kumimoji="0" lang="en-GB" sz="1200" b="0" i="0" u="none" strike="noStrike" kern="1200" cap="none" spc="0" normalizeH="0" baseline="0" noProof="0" dirty="0">
                <a:ln>
                  <a:noFill/>
                </a:ln>
                <a:solidFill>
                  <a:srgbClr val="005EB8"/>
                </a:solidFill>
                <a:effectLst/>
                <a:uLnTx/>
                <a:uFillTx/>
                <a:latin typeface="Arial"/>
                <a:ea typeface="+mn-ea"/>
                <a:cs typeface="+mn-cs"/>
              </a:rPr>
              <a:t>.3% in 2024)</a:t>
            </a:r>
          </a:p>
        </p:txBody>
      </p:sp>
      <p:sp>
        <p:nvSpPr>
          <p:cNvPr id="12" name="TextBox 11">
            <a:extLst>
              <a:ext uri="{FF2B5EF4-FFF2-40B4-BE49-F238E27FC236}">
                <a16:creationId xmlns:a16="http://schemas.microsoft.com/office/drawing/2014/main" id="{59B21AD7-9E48-D71E-245D-AE2F15203A6D}"/>
              </a:ext>
            </a:extLst>
          </p:cNvPr>
          <p:cNvSpPr txBox="1"/>
          <p:nvPr/>
        </p:nvSpPr>
        <p:spPr>
          <a:xfrm>
            <a:off x="612093" y="4693265"/>
            <a:ext cx="1298024" cy="499176"/>
          </a:xfrm>
          <a:prstGeom prst="rect">
            <a:avLst/>
          </a:prstGeom>
          <a:noFill/>
          <a:ln>
            <a:noFill/>
          </a:ln>
        </p:spPr>
        <p:txBody>
          <a:bodyPr wrap="square" lIns="0" tIns="0" rIns="0" bIns="0" rtlCol="0">
            <a:spAutoFit/>
          </a:bodyPr>
          <a:lstStyle/>
          <a:p>
            <a:pPr marL="0" marR="0" lvl="0" indent="0" algn="l" defTabSz="727433" rtl="0" eaLnBrk="1" fontAlgn="auto" latinLnBrk="0" hangingPunct="1">
              <a:lnSpc>
                <a:spcPct val="110000"/>
              </a:lnSpc>
              <a:spcBef>
                <a:spcPts val="477"/>
              </a:spcBef>
              <a:spcAft>
                <a:spcPts val="477"/>
              </a:spcAft>
              <a:buClr>
                <a:srgbClr val="5BC5F1"/>
              </a:buClr>
              <a:buSzTx/>
              <a:buFontTx/>
              <a:buNone/>
              <a:tabLst/>
              <a:defRPr/>
            </a:pPr>
            <a:r>
              <a:rPr kumimoji="0" lang="en-GB" sz="3200" b="1" i="0" u="none" strike="noStrike" kern="1200" cap="none" spc="0" normalizeH="0" baseline="0" noProof="0">
                <a:ln>
                  <a:noFill/>
                </a:ln>
                <a:solidFill>
                  <a:srgbClr val="99C7EB"/>
                </a:solidFill>
                <a:effectLst/>
                <a:uLnTx/>
                <a:uFillTx/>
                <a:latin typeface="Arial"/>
                <a:ea typeface="+mn-ea"/>
                <a:cs typeface="+mn-cs"/>
              </a:rPr>
              <a:t>89.9%</a:t>
            </a:r>
          </a:p>
        </p:txBody>
      </p:sp>
      <p:sp>
        <p:nvSpPr>
          <p:cNvPr id="13" name="TextBox 12">
            <a:extLst>
              <a:ext uri="{FF2B5EF4-FFF2-40B4-BE49-F238E27FC236}">
                <a16:creationId xmlns:a16="http://schemas.microsoft.com/office/drawing/2014/main" id="{B6139EA9-C569-E02C-A2EF-060B7292B729}"/>
              </a:ext>
            </a:extLst>
          </p:cNvPr>
          <p:cNvSpPr txBox="1"/>
          <p:nvPr/>
        </p:nvSpPr>
        <p:spPr>
          <a:xfrm>
            <a:off x="612093" y="5193426"/>
            <a:ext cx="3205762" cy="390556"/>
          </a:xfrm>
          <a:prstGeom prst="rect">
            <a:avLst/>
          </a:prstGeom>
          <a:noFill/>
        </p:spPr>
        <p:txBody>
          <a:bodyPr wrap="square" lIns="0" tIns="0" rIns="0" bIns="0" rtlCol="0">
            <a:spAutoFit/>
          </a:bodyPr>
          <a:lstStyle/>
          <a:p>
            <a:pPr marL="0" marR="0" lvl="0" indent="0" algn="l" defTabSz="727433" rtl="0" eaLnBrk="1" fontAlgn="auto" latinLnBrk="0" hangingPunct="1">
              <a:lnSpc>
                <a:spcPct val="11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5EB8"/>
                </a:solidFill>
                <a:effectLst/>
                <a:uLnTx/>
                <a:uFillTx/>
                <a:latin typeface="Arial"/>
                <a:ea typeface="+mn-ea"/>
                <a:cs typeface="+mn-cs"/>
              </a:rPr>
              <a:t>said their needs were met at their last appointment (</a:t>
            </a:r>
            <a:r>
              <a:rPr lang="en-GB" sz="1200">
                <a:solidFill>
                  <a:srgbClr val="005EB8"/>
                </a:solidFill>
                <a:latin typeface="Arial"/>
              </a:rPr>
              <a:t>89</a:t>
            </a:r>
            <a:r>
              <a:rPr kumimoji="0" lang="en-GB" sz="1200" b="0" i="0" u="none" strike="noStrike" kern="1200" cap="none" spc="0" normalizeH="0" baseline="0" noProof="0">
                <a:ln>
                  <a:noFill/>
                </a:ln>
                <a:solidFill>
                  <a:srgbClr val="005EB8"/>
                </a:solidFill>
                <a:effectLst/>
                <a:uLnTx/>
                <a:uFillTx/>
                <a:latin typeface="Arial"/>
                <a:ea typeface="+mn-ea"/>
                <a:cs typeface="+mn-cs"/>
              </a:rPr>
              <a:t>.9% in 2024)</a:t>
            </a:r>
          </a:p>
        </p:txBody>
      </p:sp>
      <p:sp>
        <p:nvSpPr>
          <p:cNvPr id="62" name="TextBox 61">
            <a:extLst>
              <a:ext uri="{FF2B5EF4-FFF2-40B4-BE49-F238E27FC236}">
                <a16:creationId xmlns:a16="http://schemas.microsoft.com/office/drawing/2014/main" id="{AFAC5743-2E06-F33A-22AB-DBC926A31A7B}"/>
              </a:ext>
            </a:extLst>
          </p:cNvPr>
          <p:cNvSpPr txBox="1"/>
          <p:nvPr/>
        </p:nvSpPr>
        <p:spPr>
          <a:xfrm>
            <a:off x="4464167" y="1935704"/>
            <a:ext cx="1298024" cy="499176"/>
          </a:xfrm>
          <a:prstGeom prst="rect">
            <a:avLst/>
          </a:prstGeom>
          <a:noFill/>
        </p:spPr>
        <p:txBody>
          <a:bodyPr wrap="square" lIns="0" tIns="0" rIns="0" bIns="0" rtlCol="0">
            <a:spAutoFit/>
          </a:bodyPr>
          <a:lstStyle/>
          <a:p>
            <a:pPr marL="0" marR="0" lvl="0" indent="0" algn="l" defTabSz="727433" rtl="0" eaLnBrk="1" fontAlgn="auto" latinLnBrk="0" hangingPunct="1">
              <a:lnSpc>
                <a:spcPct val="110000"/>
              </a:lnSpc>
              <a:spcBef>
                <a:spcPts val="477"/>
              </a:spcBef>
              <a:spcAft>
                <a:spcPts val="477"/>
              </a:spcAft>
              <a:buClr>
                <a:srgbClr val="5BC5F1"/>
              </a:buClr>
              <a:buSzTx/>
              <a:buFontTx/>
              <a:buNone/>
              <a:tabLst/>
              <a:defRPr/>
            </a:pPr>
            <a:r>
              <a:rPr lang="en-GB" sz="3200" b="1">
                <a:solidFill>
                  <a:schemeClr val="bg1"/>
                </a:solidFill>
                <a:latin typeface="Arial"/>
              </a:rPr>
              <a:t>52.9</a:t>
            </a:r>
            <a:r>
              <a:rPr kumimoji="0" lang="en-GB" sz="3200" b="1" i="0" u="none" strike="noStrike" kern="1200" cap="none" spc="0" normalizeH="0" baseline="0" noProof="0">
                <a:ln>
                  <a:noFill/>
                </a:ln>
                <a:solidFill>
                  <a:schemeClr val="bg1"/>
                </a:solidFill>
                <a:effectLst/>
                <a:uLnTx/>
                <a:uFillTx/>
                <a:latin typeface="Arial"/>
                <a:ea typeface="+mn-ea"/>
                <a:cs typeface="+mn-cs"/>
              </a:rPr>
              <a:t>%</a:t>
            </a:r>
          </a:p>
        </p:txBody>
      </p:sp>
      <p:sp>
        <p:nvSpPr>
          <p:cNvPr id="63" name="TextBox 62">
            <a:extLst>
              <a:ext uri="{FF2B5EF4-FFF2-40B4-BE49-F238E27FC236}">
                <a16:creationId xmlns:a16="http://schemas.microsoft.com/office/drawing/2014/main" id="{8736F0B2-9F47-3066-73B7-094EB9A2FDD0}"/>
              </a:ext>
            </a:extLst>
          </p:cNvPr>
          <p:cNvSpPr txBox="1"/>
          <p:nvPr/>
        </p:nvSpPr>
        <p:spPr>
          <a:xfrm>
            <a:off x="4464166" y="2434880"/>
            <a:ext cx="3205763" cy="390556"/>
          </a:xfrm>
          <a:prstGeom prst="rect">
            <a:avLst/>
          </a:prstGeom>
          <a:noFill/>
        </p:spPr>
        <p:txBody>
          <a:bodyPr wrap="square" lIns="0" tIns="0" rIns="0" bIns="0" rtlCol="0">
            <a:spAutoFit/>
          </a:bodyPr>
          <a:lstStyle/>
          <a:p>
            <a:pPr marL="0" marR="0" lvl="0" indent="0" algn="l" defTabSz="727433" rtl="0" eaLnBrk="1" fontAlgn="auto" latinLnBrk="0" hangingPunct="1">
              <a:lnSpc>
                <a:spcPct val="110000"/>
              </a:lnSpc>
              <a:spcBef>
                <a:spcPts val="0"/>
              </a:spcBef>
              <a:spcAft>
                <a:spcPts val="0"/>
              </a:spcAft>
              <a:buClrTx/>
              <a:buSzTx/>
              <a:buFontTx/>
              <a:buNone/>
              <a:tabLst/>
              <a:defRPr/>
            </a:pPr>
            <a:r>
              <a:rPr kumimoji="0" lang="en-GB" sz="1200" b="0" i="0" u="none" strike="noStrike" kern="1200" cap="none" spc="0" normalizeH="0" baseline="0" noProof="0">
                <a:ln>
                  <a:noFill/>
                </a:ln>
                <a:solidFill>
                  <a:schemeClr val="bg1"/>
                </a:solidFill>
                <a:effectLst/>
                <a:uLnTx/>
                <a:uFillTx/>
                <a:latin typeface="Arial"/>
                <a:ea typeface="+mn-ea"/>
                <a:cs typeface="+mn-cs"/>
              </a:rPr>
              <a:t>said it was easy to contact their GP practice on the phone (</a:t>
            </a:r>
            <a:r>
              <a:rPr lang="en-GB" sz="1200">
                <a:solidFill>
                  <a:schemeClr val="bg1"/>
                </a:solidFill>
                <a:latin typeface="Arial"/>
              </a:rPr>
              <a:t>49</a:t>
            </a:r>
            <a:r>
              <a:rPr kumimoji="0" lang="en-GB" sz="1200" b="0" i="0" u="none" strike="noStrike" kern="1200" cap="none" spc="0" normalizeH="0" baseline="0" noProof="0">
                <a:ln>
                  <a:noFill/>
                </a:ln>
                <a:solidFill>
                  <a:schemeClr val="bg1"/>
                </a:solidFill>
                <a:effectLst/>
                <a:uLnTx/>
                <a:uFillTx/>
                <a:latin typeface="Arial"/>
                <a:ea typeface="+mn-ea"/>
                <a:cs typeface="+mn-cs"/>
              </a:rPr>
              <a:t>.7% in 2024)</a:t>
            </a:r>
          </a:p>
        </p:txBody>
      </p:sp>
      <p:sp>
        <p:nvSpPr>
          <p:cNvPr id="64" name="TextBox 63">
            <a:extLst>
              <a:ext uri="{FF2B5EF4-FFF2-40B4-BE49-F238E27FC236}">
                <a16:creationId xmlns:a16="http://schemas.microsoft.com/office/drawing/2014/main" id="{D4444242-60B7-F100-833F-B681A2FBBC46}"/>
              </a:ext>
            </a:extLst>
          </p:cNvPr>
          <p:cNvSpPr txBox="1"/>
          <p:nvPr/>
        </p:nvSpPr>
        <p:spPr>
          <a:xfrm>
            <a:off x="5215575" y="3261295"/>
            <a:ext cx="1298024" cy="499176"/>
          </a:xfrm>
          <a:prstGeom prst="rect">
            <a:avLst/>
          </a:prstGeom>
          <a:noFill/>
        </p:spPr>
        <p:txBody>
          <a:bodyPr wrap="square" lIns="0" tIns="0" rIns="0" bIns="0" rtlCol="0">
            <a:spAutoFit/>
          </a:bodyPr>
          <a:lstStyle/>
          <a:p>
            <a:pPr marL="0" marR="0" lvl="0" indent="0" algn="l" defTabSz="727433" rtl="0" eaLnBrk="1" fontAlgn="auto" latinLnBrk="0" hangingPunct="1">
              <a:lnSpc>
                <a:spcPct val="110000"/>
              </a:lnSpc>
              <a:spcBef>
                <a:spcPts val="477"/>
              </a:spcBef>
              <a:spcAft>
                <a:spcPts val="477"/>
              </a:spcAft>
              <a:buClr>
                <a:srgbClr val="5BC5F1"/>
              </a:buClr>
              <a:buSzTx/>
              <a:buFontTx/>
              <a:buNone/>
              <a:tabLst/>
              <a:defRPr/>
            </a:pPr>
            <a:r>
              <a:rPr lang="en-GB" sz="3200" b="1">
                <a:solidFill>
                  <a:schemeClr val="bg1"/>
                </a:solidFill>
                <a:latin typeface="Arial"/>
              </a:rPr>
              <a:t>51.2</a:t>
            </a:r>
            <a:r>
              <a:rPr kumimoji="0" lang="en-GB" sz="3200" b="1" i="0" u="none" strike="noStrike" kern="1200" cap="none" spc="0" normalizeH="0" baseline="0" noProof="0">
                <a:ln>
                  <a:noFill/>
                </a:ln>
                <a:solidFill>
                  <a:schemeClr val="bg1"/>
                </a:solidFill>
                <a:effectLst/>
                <a:uLnTx/>
                <a:uFillTx/>
                <a:latin typeface="Arial"/>
                <a:ea typeface="+mn-ea"/>
                <a:cs typeface="+mn-cs"/>
              </a:rPr>
              <a:t>%</a:t>
            </a:r>
          </a:p>
        </p:txBody>
      </p:sp>
      <p:sp>
        <p:nvSpPr>
          <p:cNvPr id="65" name="TextBox 64">
            <a:extLst>
              <a:ext uri="{FF2B5EF4-FFF2-40B4-BE49-F238E27FC236}">
                <a16:creationId xmlns:a16="http://schemas.microsoft.com/office/drawing/2014/main" id="{5A89CAF9-5956-256B-EC84-D3C59A505FDD}"/>
              </a:ext>
            </a:extLst>
          </p:cNvPr>
          <p:cNvSpPr txBox="1"/>
          <p:nvPr/>
        </p:nvSpPr>
        <p:spPr>
          <a:xfrm>
            <a:off x="4464167" y="3766458"/>
            <a:ext cx="3205762" cy="390556"/>
          </a:xfrm>
          <a:prstGeom prst="rect">
            <a:avLst/>
          </a:prstGeom>
          <a:noFill/>
        </p:spPr>
        <p:txBody>
          <a:bodyPr wrap="square" lIns="0" tIns="0" rIns="0" bIns="0" rtlCol="0">
            <a:spAutoFit/>
          </a:bodyPr>
          <a:lstStyle/>
          <a:p>
            <a:pPr marL="0" marR="0" lvl="0" indent="0" algn="l" defTabSz="727433" rtl="0" eaLnBrk="1" fontAlgn="auto" latinLnBrk="0" hangingPunct="1">
              <a:lnSpc>
                <a:spcPct val="110000"/>
              </a:lnSpc>
              <a:spcBef>
                <a:spcPts val="0"/>
              </a:spcBef>
              <a:spcAft>
                <a:spcPts val="0"/>
              </a:spcAft>
              <a:buClrTx/>
              <a:buSzTx/>
              <a:buFontTx/>
              <a:buNone/>
              <a:tabLst/>
              <a:defRPr/>
            </a:pPr>
            <a:r>
              <a:rPr kumimoji="0" lang="en-GB" sz="1200" b="0" i="0" u="none" strike="noStrike" kern="1200" cap="none" spc="0" normalizeH="0" baseline="0" noProof="0">
                <a:ln>
                  <a:noFill/>
                </a:ln>
                <a:solidFill>
                  <a:schemeClr val="bg1"/>
                </a:solidFill>
                <a:effectLst/>
                <a:uLnTx/>
                <a:uFillTx/>
                <a:latin typeface="Arial"/>
                <a:ea typeface="+mn-ea"/>
                <a:cs typeface="+mn-cs"/>
              </a:rPr>
              <a:t>said it was easy to contact their GP practice using their practice website (</a:t>
            </a:r>
            <a:r>
              <a:rPr lang="en-GB" sz="1200">
                <a:solidFill>
                  <a:schemeClr val="bg1"/>
                </a:solidFill>
                <a:latin typeface="Arial"/>
              </a:rPr>
              <a:t>47</a:t>
            </a:r>
            <a:r>
              <a:rPr kumimoji="0" lang="en-GB" sz="1200" b="0" i="0" u="none" strike="noStrike" kern="1200" cap="none" spc="0" normalizeH="0" baseline="0" noProof="0">
                <a:ln>
                  <a:noFill/>
                </a:ln>
                <a:solidFill>
                  <a:schemeClr val="bg1"/>
                </a:solidFill>
                <a:effectLst/>
                <a:uLnTx/>
                <a:uFillTx/>
                <a:latin typeface="Arial"/>
                <a:ea typeface="+mn-ea"/>
                <a:cs typeface="+mn-cs"/>
              </a:rPr>
              <a:t>.9% in 2024)</a:t>
            </a:r>
          </a:p>
        </p:txBody>
      </p:sp>
      <p:sp>
        <p:nvSpPr>
          <p:cNvPr id="121" name="TextBox 120">
            <a:extLst>
              <a:ext uri="{FF2B5EF4-FFF2-40B4-BE49-F238E27FC236}">
                <a16:creationId xmlns:a16="http://schemas.microsoft.com/office/drawing/2014/main" id="{656B6907-E27E-7496-F6ED-F16E1873911C}"/>
              </a:ext>
            </a:extLst>
          </p:cNvPr>
          <p:cNvSpPr txBox="1"/>
          <p:nvPr/>
        </p:nvSpPr>
        <p:spPr>
          <a:xfrm>
            <a:off x="4464167" y="4693265"/>
            <a:ext cx="1298024" cy="499689"/>
          </a:xfrm>
          <a:prstGeom prst="rect">
            <a:avLst/>
          </a:prstGeom>
          <a:noFill/>
        </p:spPr>
        <p:txBody>
          <a:bodyPr wrap="square" lIns="0" tIns="0" rIns="0" bIns="0" rtlCol="0">
            <a:spAutoFit/>
          </a:bodyPr>
          <a:lstStyle/>
          <a:p>
            <a:pPr marL="0" marR="0" lvl="0" indent="0" algn="l" defTabSz="727433" rtl="0" eaLnBrk="1" fontAlgn="auto" latinLnBrk="0" hangingPunct="1">
              <a:lnSpc>
                <a:spcPct val="110000"/>
              </a:lnSpc>
              <a:spcBef>
                <a:spcPts val="477"/>
              </a:spcBef>
              <a:spcAft>
                <a:spcPts val="477"/>
              </a:spcAft>
              <a:buClr>
                <a:srgbClr val="5BC5F1"/>
              </a:buClr>
              <a:buSzTx/>
              <a:buFontTx/>
              <a:buNone/>
              <a:tabLst/>
              <a:defRPr/>
            </a:pPr>
            <a:r>
              <a:rPr kumimoji="0" lang="en-GB" sz="3200" b="1" i="0" u="none" strike="noStrike" kern="1200" cap="none" spc="0" normalizeH="0" baseline="0" noProof="0">
                <a:ln>
                  <a:noFill/>
                </a:ln>
                <a:solidFill>
                  <a:schemeClr val="bg1"/>
                </a:solidFill>
                <a:effectLst/>
                <a:uLnTx/>
                <a:uFillTx/>
                <a:latin typeface="Arial"/>
                <a:ea typeface="+mn-ea"/>
                <a:cs typeface="+mn-cs"/>
              </a:rPr>
              <a:t>49.0%</a:t>
            </a:r>
          </a:p>
        </p:txBody>
      </p:sp>
      <p:sp>
        <p:nvSpPr>
          <p:cNvPr id="122" name="TextBox 121">
            <a:extLst>
              <a:ext uri="{FF2B5EF4-FFF2-40B4-BE49-F238E27FC236}">
                <a16:creationId xmlns:a16="http://schemas.microsoft.com/office/drawing/2014/main" id="{1B9A7AEB-14D2-AC70-F384-82573B755B3A}"/>
              </a:ext>
            </a:extLst>
          </p:cNvPr>
          <p:cNvSpPr txBox="1"/>
          <p:nvPr/>
        </p:nvSpPr>
        <p:spPr>
          <a:xfrm>
            <a:off x="4464167" y="5193426"/>
            <a:ext cx="3205762" cy="390556"/>
          </a:xfrm>
          <a:prstGeom prst="rect">
            <a:avLst/>
          </a:prstGeom>
          <a:noFill/>
        </p:spPr>
        <p:txBody>
          <a:bodyPr wrap="square" lIns="0" tIns="0" rIns="0" bIns="0" rtlCol="0">
            <a:spAutoFit/>
          </a:bodyPr>
          <a:lstStyle/>
          <a:p>
            <a:pPr marL="0" marR="0" lvl="0" indent="0" algn="l" defTabSz="727433" rtl="0" eaLnBrk="1" fontAlgn="auto" latinLnBrk="0" hangingPunct="1">
              <a:lnSpc>
                <a:spcPct val="110000"/>
              </a:lnSpc>
              <a:spcBef>
                <a:spcPts val="0"/>
              </a:spcBef>
              <a:spcAft>
                <a:spcPts val="0"/>
              </a:spcAft>
              <a:buClrTx/>
              <a:buSzTx/>
              <a:buFontTx/>
              <a:buNone/>
              <a:tabLst/>
              <a:defRPr/>
            </a:pPr>
            <a:r>
              <a:rPr kumimoji="0" lang="en-GB" sz="1200" b="0" i="0" u="none" strike="noStrike" kern="1200" cap="none" spc="0" normalizeH="0" baseline="0" noProof="0">
                <a:ln>
                  <a:noFill/>
                </a:ln>
                <a:solidFill>
                  <a:schemeClr val="bg1"/>
                </a:solidFill>
                <a:effectLst/>
                <a:uLnTx/>
                <a:uFillTx/>
                <a:latin typeface="Arial"/>
                <a:ea typeface="+mn-ea"/>
                <a:cs typeface="+mn-cs"/>
              </a:rPr>
              <a:t>said it was easy to contact their GP practice using the NHS App (</a:t>
            </a:r>
            <a:r>
              <a:rPr lang="en-GB" sz="1200">
                <a:solidFill>
                  <a:schemeClr val="bg1"/>
                </a:solidFill>
                <a:latin typeface="Arial"/>
              </a:rPr>
              <a:t>44</a:t>
            </a:r>
            <a:r>
              <a:rPr kumimoji="0" lang="en-GB" sz="1200" b="0" i="0" u="none" strike="noStrike" kern="1200" cap="none" spc="0" normalizeH="0" baseline="0" noProof="0">
                <a:ln>
                  <a:noFill/>
                </a:ln>
                <a:solidFill>
                  <a:schemeClr val="bg1"/>
                </a:solidFill>
                <a:effectLst/>
                <a:uLnTx/>
                <a:uFillTx/>
                <a:latin typeface="Arial"/>
                <a:ea typeface="+mn-ea"/>
                <a:cs typeface="+mn-cs"/>
              </a:rPr>
              <a:t>.8% in 2024)</a:t>
            </a:r>
          </a:p>
        </p:txBody>
      </p:sp>
      <p:sp>
        <p:nvSpPr>
          <p:cNvPr id="69" name="TextBox 68">
            <a:extLst>
              <a:ext uri="{FF2B5EF4-FFF2-40B4-BE49-F238E27FC236}">
                <a16:creationId xmlns:a16="http://schemas.microsoft.com/office/drawing/2014/main" id="{55E604FB-590E-C51C-2A35-6EEF2E736641}"/>
              </a:ext>
            </a:extLst>
          </p:cNvPr>
          <p:cNvSpPr txBox="1"/>
          <p:nvPr/>
        </p:nvSpPr>
        <p:spPr>
          <a:xfrm>
            <a:off x="8374145" y="1935066"/>
            <a:ext cx="1298024" cy="499176"/>
          </a:xfrm>
          <a:prstGeom prst="rect">
            <a:avLst/>
          </a:prstGeom>
          <a:noFill/>
        </p:spPr>
        <p:txBody>
          <a:bodyPr wrap="square" lIns="0" tIns="0" rIns="0" bIns="0" rtlCol="0">
            <a:spAutoFit/>
          </a:bodyPr>
          <a:lstStyle/>
          <a:p>
            <a:pPr marL="0" marR="0" lvl="0" indent="0" algn="l" defTabSz="727433" rtl="0" eaLnBrk="1" fontAlgn="auto" latinLnBrk="0" hangingPunct="1">
              <a:lnSpc>
                <a:spcPct val="110000"/>
              </a:lnSpc>
              <a:spcBef>
                <a:spcPts val="477"/>
              </a:spcBef>
              <a:spcAft>
                <a:spcPts val="477"/>
              </a:spcAft>
              <a:buClr>
                <a:srgbClr val="5BC5F1"/>
              </a:buClr>
              <a:buSzTx/>
              <a:buFontTx/>
              <a:buNone/>
              <a:tabLst/>
              <a:defRPr/>
            </a:pPr>
            <a:r>
              <a:rPr kumimoji="0" lang="en-GB" sz="3200" b="1" i="0" u="none" strike="noStrike" kern="1200" cap="none" spc="0" normalizeH="0" baseline="0" noProof="0">
                <a:ln>
                  <a:noFill/>
                </a:ln>
                <a:solidFill>
                  <a:srgbClr val="99C7EB"/>
                </a:solidFill>
                <a:effectLst/>
                <a:uLnTx/>
                <a:uFillTx/>
                <a:latin typeface="Arial"/>
                <a:ea typeface="+mn-ea"/>
                <a:cs typeface="+mn-cs"/>
              </a:rPr>
              <a:t>69.6%</a:t>
            </a:r>
          </a:p>
        </p:txBody>
      </p:sp>
      <p:sp>
        <p:nvSpPr>
          <p:cNvPr id="70" name="TextBox 69">
            <a:extLst>
              <a:ext uri="{FF2B5EF4-FFF2-40B4-BE49-F238E27FC236}">
                <a16:creationId xmlns:a16="http://schemas.microsoft.com/office/drawing/2014/main" id="{9657A437-0E7E-8C38-AF7D-A846C40F30AE}"/>
              </a:ext>
            </a:extLst>
          </p:cNvPr>
          <p:cNvSpPr txBox="1"/>
          <p:nvPr/>
        </p:nvSpPr>
        <p:spPr>
          <a:xfrm>
            <a:off x="8374144" y="2434242"/>
            <a:ext cx="3205763" cy="390556"/>
          </a:xfrm>
          <a:prstGeom prst="rect">
            <a:avLst/>
          </a:prstGeom>
          <a:noFill/>
        </p:spPr>
        <p:txBody>
          <a:bodyPr wrap="square" lIns="0" tIns="0" rIns="0" bIns="0" rtlCol="0">
            <a:spAutoFit/>
          </a:bodyPr>
          <a:lstStyle/>
          <a:p>
            <a:pPr marL="0" marR="0" lvl="0" indent="0" algn="l" defTabSz="727433" rtl="0" eaLnBrk="1" fontAlgn="auto" latinLnBrk="0" hangingPunct="1">
              <a:lnSpc>
                <a:spcPct val="11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5EB8"/>
                </a:solidFill>
                <a:effectLst/>
                <a:uLnTx/>
                <a:uFillTx/>
                <a:latin typeface="Arial"/>
                <a:ea typeface="+mn-ea"/>
                <a:cs typeface="+mn-cs"/>
              </a:rPr>
              <a:t>said their overall experience of contacting their GP practice was good (</a:t>
            </a:r>
            <a:r>
              <a:rPr lang="en-GB" sz="1200">
                <a:solidFill>
                  <a:srgbClr val="005EB8"/>
                </a:solidFill>
                <a:latin typeface="Arial"/>
              </a:rPr>
              <a:t>67</a:t>
            </a:r>
            <a:r>
              <a:rPr kumimoji="0" lang="en-GB" sz="1200" b="0" i="0" u="none" strike="noStrike" kern="1200" cap="none" spc="0" normalizeH="0" baseline="0" noProof="0">
                <a:ln>
                  <a:noFill/>
                </a:ln>
                <a:solidFill>
                  <a:srgbClr val="005EB8"/>
                </a:solidFill>
                <a:effectLst/>
                <a:uLnTx/>
                <a:uFillTx/>
                <a:latin typeface="Arial"/>
                <a:ea typeface="+mn-ea"/>
                <a:cs typeface="+mn-cs"/>
              </a:rPr>
              <a:t>.3% in 2024)</a:t>
            </a:r>
          </a:p>
        </p:txBody>
      </p:sp>
      <p:sp>
        <p:nvSpPr>
          <p:cNvPr id="71" name="TextBox 70">
            <a:extLst>
              <a:ext uri="{FF2B5EF4-FFF2-40B4-BE49-F238E27FC236}">
                <a16:creationId xmlns:a16="http://schemas.microsoft.com/office/drawing/2014/main" id="{97F64672-E5BC-C2C2-5F8C-CBE4609A5F2F}"/>
              </a:ext>
            </a:extLst>
          </p:cNvPr>
          <p:cNvSpPr txBox="1"/>
          <p:nvPr/>
        </p:nvSpPr>
        <p:spPr>
          <a:xfrm>
            <a:off x="9068993" y="3260657"/>
            <a:ext cx="1298024" cy="499176"/>
          </a:xfrm>
          <a:prstGeom prst="rect">
            <a:avLst/>
          </a:prstGeom>
          <a:noFill/>
        </p:spPr>
        <p:txBody>
          <a:bodyPr wrap="square" lIns="0" tIns="0" rIns="0" bIns="0" rtlCol="0">
            <a:spAutoFit/>
          </a:bodyPr>
          <a:lstStyle/>
          <a:p>
            <a:pPr marL="0" marR="0" lvl="0" indent="0" algn="l" defTabSz="727433" rtl="0" eaLnBrk="1" fontAlgn="auto" latinLnBrk="0" hangingPunct="1">
              <a:lnSpc>
                <a:spcPct val="110000"/>
              </a:lnSpc>
              <a:spcBef>
                <a:spcPts val="477"/>
              </a:spcBef>
              <a:spcAft>
                <a:spcPts val="477"/>
              </a:spcAft>
              <a:buClr>
                <a:srgbClr val="5BC5F1"/>
              </a:buClr>
              <a:buSzTx/>
              <a:buFontTx/>
              <a:buNone/>
              <a:tabLst/>
              <a:defRPr/>
            </a:pPr>
            <a:r>
              <a:rPr kumimoji="0" lang="en-GB" sz="3200" b="1" i="0" u="none" strike="noStrike" kern="1200" cap="none" spc="0" normalizeH="0" baseline="0" noProof="0">
                <a:ln>
                  <a:noFill/>
                </a:ln>
                <a:solidFill>
                  <a:srgbClr val="99C7EB"/>
                </a:solidFill>
                <a:effectLst/>
                <a:uLnTx/>
                <a:uFillTx/>
                <a:latin typeface="Arial"/>
                <a:ea typeface="+mn-ea"/>
                <a:cs typeface="+mn-cs"/>
              </a:rPr>
              <a:t>11.8%</a:t>
            </a:r>
          </a:p>
        </p:txBody>
      </p:sp>
      <p:sp>
        <p:nvSpPr>
          <p:cNvPr id="72" name="TextBox 71">
            <a:extLst>
              <a:ext uri="{FF2B5EF4-FFF2-40B4-BE49-F238E27FC236}">
                <a16:creationId xmlns:a16="http://schemas.microsoft.com/office/drawing/2014/main" id="{5788F1CC-B3C6-995C-4ADE-9EE1166D1B80}"/>
              </a:ext>
            </a:extLst>
          </p:cNvPr>
          <p:cNvSpPr txBox="1"/>
          <p:nvPr/>
        </p:nvSpPr>
        <p:spPr>
          <a:xfrm>
            <a:off x="8374145" y="3765820"/>
            <a:ext cx="3205762" cy="593689"/>
          </a:xfrm>
          <a:prstGeom prst="rect">
            <a:avLst/>
          </a:prstGeom>
          <a:noFill/>
        </p:spPr>
        <p:txBody>
          <a:bodyPr wrap="square" lIns="0" tIns="0" rIns="0" bIns="0" rtlCol="0">
            <a:spAutoFit/>
          </a:bodyPr>
          <a:lstStyle/>
          <a:p>
            <a:pPr marL="0" marR="0" lvl="0" indent="0" algn="l" defTabSz="727433" rtl="0" eaLnBrk="1" fontAlgn="auto" latinLnBrk="0" hangingPunct="1">
              <a:lnSpc>
                <a:spcPct val="11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5EB8"/>
                </a:solidFill>
                <a:effectLst/>
                <a:uLnTx/>
                <a:uFillTx/>
                <a:latin typeface="Arial"/>
                <a:ea typeface="+mn-ea"/>
                <a:cs typeface="+mn-cs"/>
              </a:rPr>
              <a:t>said their call was answered straight away</a:t>
            </a:r>
            <a:r>
              <a:rPr lang="en-GB" sz="1200">
                <a:solidFill>
                  <a:srgbClr val="005EB8"/>
                </a:solidFill>
                <a:latin typeface="Arial"/>
              </a:rPr>
              <a:t> the last time they contacted their practice </a:t>
            </a:r>
            <a:r>
              <a:rPr kumimoji="0" lang="en-GB" sz="1200" b="0" i="0" u="none" strike="noStrike" kern="1200" cap="none" spc="0" normalizeH="0" baseline="0" noProof="0">
                <a:ln>
                  <a:noFill/>
                </a:ln>
                <a:solidFill>
                  <a:srgbClr val="005EB8"/>
                </a:solidFill>
                <a:effectLst/>
                <a:uLnTx/>
                <a:uFillTx/>
                <a:latin typeface="Arial"/>
                <a:ea typeface="+mn-ea"/>
                <a:cs typeface="+mn-cs"/>
              </a:rPr>
              <a:t>(</a:t>
            </a:r>
            <a:r>
              <a:rPr lang="en-GB" sz="1200">
                <a:solidFill>
                  <a:srgbClr val="005EB8"/>
                </a:solidFill>
                <a:latin typeface="Arial"/>
              </a:rPr>
              <a:t>12</a:t>
            </a:r>
            <a:r>
              <a:rPr kumimoji="0" lang="en-GB" sz="1200" b="0" i="0" u="none" strike="noStrike" kern="1200" cap="none" spc="0" normalizeH="0" baseline="0" noProof="0">
                <a:ln>
                  <a:noFill/>
                </a:ln>
                <a:solidFill>
                  <a:srgbClr val="005EB8"/>
                </a:solidFill>
                <a:effectLst/>
                <a:uLnTx/>
                <a:uFillTx/>
                <a:latin typeface="Arial"/>
                <a:ea typeface="+mn-ea"/>
                <a:cs typeface="+mn-cs"/>
              </a:rPr>
              <a:t>.3% in 2024)</a:t>
            </a:r>
          </a:p>
        </p:txBody>
      </p:sp>
      <p:sp>
        <p:nvSpPr>
          <p:cNvPr id="123" name="TextBox 122">
            <a:extLst>
              <a:ext uri="{FF2B5EF4-FFF2-40B4-BE49-F238E27FC236}">
                <a16:creationId xmlns:a16="http://schemas.microsoft.com/office/drawing/2014/main" id="{986C160B-D3D5-D7A8-D488-89314D70979E}"/>
              </a:ext>
            </a:extLst>
          </p:cNvPr>
          <p:cNvSpPr txBox="1"/>
          <p:nvPr/>
        </p:nvSpPr>
        <p:spPr>
          <a:xfrm>
            <a:off x="8340775" y="4692280"/>
            <a:ext cx="1298024" cy="499176"/>
          </a:xfrm>
          <a:prstGeom prst="rect">
            <a:avLst/>
          </a:prstGeom>
          <a:noFill/>
        </p:spPr>
        <p:txBody>
          <a:bodyPr wrap="square" lIns="0" tIns="0" rIns="0" bIns="0" rtlCol="0">
            <a:spAutoFit/>
          </a:bodyPr>
          <a:lstStyle/>
          <a:p>
            <a:pPr marL="0" marR="0" lvl="0" indent="0" algn="l" defTabSz="727433" rtl="0" eaLnBrk="1" fontAlgn="auto" latinLnBrk="0" hangingPunct="1">
              <a:lnSpc>
                <a:spcPct val="110000"/>
              </a:lnSpc>
              <a:spcBef>
                <a:spcPts val="477"/>
              </a:spcBef>
              <a:spcAft>
                <a:spcPts val="477"/>
              </a:spcAft>
              <a:buClr>
                <a:srgbClr val="5BC5F1"/>
              </a:buClr>
              <a:buSzTx/>
              <a:buFontTx/>
              <a:buNone/>
              <a:tabLst/>
              <a:defRPr/>
            </a:pPr>
            <a:r>
              <a:rPr kumimoji="0" lang="en-GB" sz="3200" b="1" i="0" u="none" strike="noStrike" kern="1200" cap="none" spc="0" normalizeH="0" baseline="0" noProof="0">
                <a:ln>
                  <a:noFill/>
                </a:ln>
                <a:solidFill>
                  <a:srgbClr val="99C7EB"/>
                </a:solidFill>
                <a:effectLst/>
                <a:uLnTx/>
                <a:uFillTx/>
                <a:latin typeface="Arial"/>
                <a:ea typeface="+mn-ea"/>
                <a:cs typeface="+mn-cs"/>
              </a:rPr>
              <a:t>72.9%</a:t>
            </a:r>
          </a:p>
        </p:txBody>
      </p:sp>
      <p:sp>
        <p:nvSpPr>
          <p:cNvPr id="124" name="TextBox 123">
            <a:extLst>
              <a:ext uri="{FF2B5EF4-FFF2-40B4-BE49-F238E27FC236}">
                <a16:creationId xmlns:a16="http://schemas.microsoft.com/office/drawing/2014/main" id="{0C0D2297-EFE0-086D-AAA6-DA80FDAAFE0E}"/>
              </a:ext>
            </a:extLst>
          </p:cNvPr>
          <p:cNvSpPr txBox="1"/>
          <p:nvPr/>
        </p:nvSpPr>
        <p:spPr>
          <a:xfrm>
            <a:off x="8340775" y="5192441"/>
            <a:ext cx="3205762" cy="593689"/>
          </a:xfrm>
          <a:prstGeom prst="rect">
            <a:avLst/>
          </a:prstGeom>
          <a:noFill/>
        </p:spPr>
        <p:txBody>
          <a:bodyPr wrap="square" lIns="0" tIns="0" rIns="0" bIns="0" rtlCol="0">
            <a:spAutoFit/>
          </a:bodyPr>
          <a:lstStyle/>
          <a:p>
            <a:pPr marL="0" marR="0" lvl="0" indent="0" algn="l" defTabSz="727433" rtl="0" eaLnBrk="1" fontAlgn="auto" latinLnBrk="0" hangingPunct="1">
              <a:lnSpc>
                <a:spcPct val="11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5EB8"/>
                </a:solidFill>
                <a:effectLst/>
                <a:uLnTx/>
                <a:uFillTx/>
                <a:latin typeface="Arial"/>
                <a:ea typeface="+mn-ea"/>
                <a:cs typeface="+mn-cs"/>
              </a:rPr>
              <a:t>said they knew the next step in dealing with their request within two days of contacting their practice (72.1% in 2024)</a:t>
            </a:r>
          </a:p>
        </p:txBody>
      </p:sp>
      <p:pic>
        <p:nvPicPr>
          <p:cNvPr id="28" name="Graphic 27">
            <a:extLst>
              <a:ext uri="{FF2B5EF4-FFF2-40B4-BE49-F238E27FC236}">
                <a16:creationId xmlns:a16="http://schemas.microsoft.com/office/drawing/2014/main" id="{F6CA9733-DF1B-47E1-2820-A33DB9520AAD}"/>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65041" y="3273793"/>
            <a:ext cx="446721" cy="499176"/>
          </a:xfrm>
          <a:prstGeom prst="rect">
            <a:avLst/>
          </a:prstGeom>
        </p:spPr>
      </p:pic>
      <p:grpSp>
        <p:nvGrpSpPr>
          <p:cNvPr id="32" name="Group 31">
            <a:extLst>
              <a:ext uri="{FF2B5EF4-FFF2-40B4-BE49-F238E27FC236}">
                <a16:creationId xmlns:a16="http://schemas.microsoft.com/office/drawing/2014/main" id="{6D7205DC-6A74-6E83-0E11-478F457B34BB}"/>
              </a:ext>
              <a:ext uri="{C183D7F6-B498-43B3-948B-1728B52AA6E4}">
                <adec:decorative xmlns:adec="http://schemas.microsoft.com/office/drawing/2017/decorative" val="1"/>
              </a:ext>
            </a:extLst>
          </p:cNvPr>
          <p:cNvGrpSpPr/>
          <p:nvPr/>
        </p:nvGrpSpPr>
        <p:grpSpPr>
          <a:xfrm>
            <a:off x="1931102" y="1966812"/>
            <a:ext cx="349231" cy="415030"/>
            <a:chOff x="357238" y="1407199"/>
            <a:chExt cx="529614" cy="683101"/>
          </a:xfrm>
          <a:solidFill>
            <a:srgbClr val="005EB8"/>
          </a:solidFill>
        </p:grpSpPr>
        <p:sp>
          <p:nvSpPr>
            <p:cNvPr id="33" name="Freeform 37">
              <a:extLst>
                <a:ext uri="{FF2B5EF4-FFF2-40B4-BE49-F238E27FC236}">
                  <a16:creationId xmlns:a16="http://schemas.microsoft.com/office/drawing/2014/main" id="{7B0A7DD8-762E-BB60-58DA-36AF168A0F99}"/>
                </a:ext>
              </a:extLst>
            </p:cNvPr>
            <p:cNvSpPr>
              <a:spLocks noEditPoints="1"/>
            </p:cNvSpPr>
            <p:nvPr/>
          </p:nvSpPr>
          <p:spPr bwMode="auto">
            <a:xfrm>
              <a:off x="466871" y="1638272"/>
              <a:ext cx="310347" cy="328901"/>
            </a:xfrm>
            <a:custGeom>
              <a:avLst/>
              <a:gdLst>
                <a:gd name="T0" fmla="*/ 0 w 464"/>
                <a:gd name="T1" fmla="*/ 461 h 493"/>
                <a:gd name="T2" fmla="*/ 464 w 464"/>
                <a:gd name="T3" fmla="*/ 461 h 493"/>
                <a:gd name="T4" fmla="*/ 464 w 464"/>
                <a:gd name="T5" fmla="*/ 493 h 493"/>
                <a:gd name="T6" fmla="*/ 0 w 464"/>
                <a:gd name="T7" fmla="*/ 493 h 493"/>
                <a:gd name="T8" fmla="*/ 0 w 464"/>
                <a:gd name="T9" fmla="*/ 461 h 493"/>
                <a:gd name="T10" fmla="*/ 0 w 464"/>
                <a:gd name="T11" fmla="*/ 377 h 493"/>
                <a:gd name="T12" fmla="*/ 464 w 464"/>
                <a:gd name="T13" fmla="*/ 377 h 493"/>
                <a:gd name="T14" fmla="*/ 464 w 464"/>
                <a:gd name="T15" fmla="*/ 409 h 493"/>
                <a:gd name="T16" fmla="*/ 0 w 464"/>
                <a:gd name="T17" fmla="*/ 409 h 493"/>
                <a:gd name="T18" fmla="*/ 0 w 464"/>
                <a:gd name="T19" fmla="*/ 377 h 493"/>
                <a:gd name="T20" fmla="*/ 137 w 464"/>
                <a:gd name="T21" fmla="*/ 128 h 493"/>
                <a:gd name="T22" fmla="*/ 139 w 464"/>
                <a:gd name="T23" fmla="*/ 95 h 493"/>
                <a:gd name="T24" fmla="*/ 173 w 464"/>
                <a:gd name="T25" fmla="*/ 97 h 493"/>
                <a:gd name="T26" fmla="*/ 238 w 464"/>
                <a:gd name="T27" fmla="*/ 171 h 493"/>
                <a:gd name="T28" fmla="*/ 420 w 464"/>
                <a:gd name="T29" fmla="*/ 9 h 493"/>
                <a:gd name="T30" fmla="*/ 454 w 464"/>
                <a:gd name="T31" fmla="*/ 10 h 493"/>
                <a:gd name="T32" fmla="*/ 452 w 464"/>
                <a:gd name="T33" fmla="*/ 44 h 493"/>
                <a:gd name="T34" fmla="*/ 252 w 464"/>
                <a:gd name="T35" fmla="*/ 222 h 493"/>
                <a:gd name="T36" fmla="*/ 218 w 464"/>
                <a:gd name="T37" fmla="*/ 221 h 493"/>
                <a:gd name="T38" fmla="*/ 137 w 464"/>
                <a:gd name="T39" fmla="*/ 128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64" h="493">
                  <a:moveTo>
                    <a:pt x="0" y="461"/>
                  </a:moveTo>
                  <a:cubicBezTo>
                    <a:pt x="464" y="461"/>
                    <a:pt x="464" y="461"/>
                    <a:pt x="464" y="461"/>
                  </a:cubicBezTo>
                  <a:cubicBezTo>
                    <a:pt x="464" y="493"/>
                    <a:pt x="464" y="493"/>
                    <a:pt x="464" y="493"/>
                  </a:cubicBezTo>
                  <a:cubicBezTo>
                    <a:pt x="0" y="493"/>
                    <a:pt x="0" y="493"/>
                    <a:pt x="0" y="493"/>
                  </a:cubicBezTo>
                  <a:cubicBezTo>
                    <a:pt x="0" y="461"/>
                    <a:pt x="0" y="461"/>
                    <a:pt x="0" y="461"/>
                  </a:cubicBezTo>
                  <a:close/>
                  <a:moveTo>
                    <a:pt x="0" y="377"/>
                  </a:moveTo>
                  <a:cubicBezTo>
                    <a:pt x="464" y="377"/>
                    <a:pt x="464" y="377"/>
                    <a:pt x="464" y="377"/>
                  </a:cubicBezTo>
                  <a:cubicBezTo>
                    <a:pt x="464" y="409"/>
                    <a:pt x="464" y="409"/>
                    <a:pt x="464" y="409"/>
                  </a:cubicBezTo>
                  <a:cubicBezTo>
                    <a:pt x="0" y="409"/>
                    <a:pt x="0" y="409"/>
                    <a:pt x="0" y="409"/>
                  </a:cubicBezTo>
                  <a:cubicBezTo>
                    <a:pt x="0" y="377"/>
                    <a:pt x="0" y="377"/>
                    <a:pt x="0" y="377"/>
                  </a:cubicBezTo>
                  <a:close/>
                  <a:moveTo>
                    <a:pt x="137" y="128"/>
                  </a:moveTo>
                  <a:cubicBezTo>
                    <a:pt x="128" y="119"/>
                    <a:pt x="129" y="103"/>
                    <a:pt x="139" y="95"/>
                  </a:cubicBezTo>
                  <a:cubicBezTo>
                    <a:pt x="149" y="86"/>
                    <a:pt x="164" y="87"/>
                    <a:pt x="173" y="97"/>
                  </a:cubicBezTo>
                  <a:cubicBezTo>
                    <a:pt x="238" y="171"/>
                    <a:pt x="238" y="171"/>
                    <a:pt x="238" y="171"/>
                  </a:cubicBezTo>
                  <a:cubicBezTo>
                    <a:pt x="420" y="9"/>
                    <a:pt x="420" y="9"/>
                    <a:pt x="420" y="9"/>
                  </a:cubicBezTo>
                  <a:cubicBezTo>
                    <a:pt x="430" y="0"/>
                    <a:pt x="445" y="1"/>
                    <a:pt x="454" y="10"/>
                  </a:cubicBezTo>
                  <a:cubicBezTo>
                    <a:pt x="462" y="20"/>
                    <a:pt x="462" y="35"/>
                    <a:pt x="452" y="44"/>
                  </a:cubicBezTo>
                  <a:cubicBezTo>
                    <a:pt x="252" y="222"/>
                    <a:pt x="252" y="222"/>
                    <a:pt x="252" y="222"/>
                  </a:cubicBezTo>
                  <a:cubicBezTo>
                    <a:pt x="242" y="232"/>
                    <a:pt x="227" y="231"/>
                    <a:pt x="218" y="221"/>
                  </a:cubicBezTo>
                  <a:cubicBezTo>
                    <a:pt x="137" y="128"/>
                    <a:pt x="137" y="128"/>
                    <a:pt x="137" y="128"/>
                  </a:cubicBezTo>
                  <a:close/>
                </a:path>
              </a:pathLst>
            </a:custGeom>
            <a:solidFill>
              <a:srgbClr val="005EB8"/>
            </a:solidFill>
            <a:ln>
              <a:noFill/>
            </a:ln>
          </p:spPr>
          <p:txBody>
            <a:bodyPr vert="horz" wrap="square" lIns="72741" tIns="36371" rIns="72741" bIns="36371" numCol="1" anchor="t" anchorCtr="0" compatLnSpc="1">
              <a:prstTxWarp prst="textNoShape">
                <a:avLst/>
              </a:prstTxWarp>
            </a:bodyPr>
            <a:lstStyle/>
            <a:p>
              <a:pPr defTabSz="727433">
                <a:defRPr/>
              </a:pPr>
              <a:endParaRPr lang="en-GB">
                <a:solidFill>
                  <a:srgbClr val="222223"/>
                </a:solidFill>
                <a:latin typeface="Segoe UI"/>
              </a:endParaRPr>
            </a:p>
          </p:txBody>
        </p:sp>
        <p:sp>
          <p:nvSpPr>
            <p:cNvPr id="34" name="Freeform 38">
              <a:extLst>
                <a:ext uri="{FF2B5EF4-FFF2-40B4-BE49-F238E27FC236}">
                  <a16:creationId xmlns:a16="http://schemas.microsoft.com/office/drawing/2014/main" id="{B6BA88C0-C3C3-6D22-0B96-AD7FB4F78986}"/>
                </a:ext>
              </a:extLst>
            </p:cNvPr>
            <p:cNvSpPr>
              <a:spLocks noEditPoints="1"/>
            </p:cNvSpPr>
            <p:nvPr/>
          </p:nvSpPr>
          <p:spPr bwMode="auto">
            <a:xfrm>
              <a:off x="357238" y="1407199"/>
              <a:ext cx="529614" cy="683101"/>
            </a:xfrm>
            <a:custGeom>
              <a:avLst/>
              <a:gdLst>
                <a:gd name="T0" fmla="*/ 396 w 792"/>
                <a:gd name="T1" fmla="*/ 365 h 1024"/>
                <a:gd name="T2" fmla="*/ 547 w 792"/>
                <a:gd name="T3" fmla="*/ 347 h 1024"/>
                <a:gd name="T4" fmla="*/ 522 w 792"/>
                <a:gd name="T5" fmla="*/ 369 h 1024"/>
                <a:gd name="T6" fmla="*/ 408 w 792"/>
                <a:gd name="T7" fmla="*/ 398 h 1024"/>
                <a:gd name="T8" fmla="*/ 383 w 792"/>
                <a:gd name="T9" fmla="*/ 398 h 1024"/>
                <a:gd name="T10" fmla="*/ 220 w 792"/>
                <a:gd name="T11" fmla="*/ 450 h 1024"/>
                <a:gd name="T12" fmla="*/ 270 w 792"/>
                <a:gd name="T13" fmla="*/ 546 h 1024"/>
                <a:gd name="T14" fmla="*/ 396 w 792"/>
                <a:gd name="T15" fmla="*/ 642 h 1024"/>
                <a:gd name="T16" fmla="*/ 522 w 792"/>
                <a:gd name="T17" fmla="*/ 546 h 1024"/>
                <a:gd name="T18" fmla="*/ 567 w 792"/>
                <a:gd name="T19" fmla="*/ 479 h 1024"/>
                <a:gd name="T20" fmla="*/ 604 w 792"/>
                <a:gd name="T21" fmla="*/ 446 h 1024"/>
                <a:gd name="T22" fmla="*/ 403 w 792"/>
                <a:gd name="T23" fmla="*/ 675 h 1024"/>
                <a:gd name="T24" fmla="*/ 389 w 792"/>
                <a:gd name="T25" fmla="*/ 675 h 1024"/>
                <a:gd name="T26" fmla="*/ 389 w 792"/>
                <a:gd name="T27" fmla="*/ 675 h 1024"/>
                <a:gd name="T28" fmla="*/ 188 w 792"/>
                <a:gd name="T29" fmla="*/ 450 h 1024"/>
                <a:gd name="T30" fmla="*/ 396 w 792"/>
                <a:gd name="T31" fmla="*/ 365 h 1024"/>
                <a:gd name="T32" fmla="*/ 80 w 792"/>
                <a:gd name="T33" fmla="*/ 112 h 1024"/>
                <a:gd name="T34" fmla="*/ 184 w 792"/>
                <a:gd name="T35" fmla="*/ 112 h 1024"/>
                <a:gd name="T36" fmla="*/ 184 w 792"/>
                <a:gd name="T37" fmla="*/ 160 h 1024"/>
                <a:gd name="T38" fmla="*/ 80 w 792"/>
                <a:gd name="T39" fmla="*/ 160 h 1024"/>
                <a:gd name="T40" fmla="*/ 57 w 792"/>
                <a:gd name="T41" fmla="*/ 170 h 1024"/>
                <a:gd name="T42" fmla="*/ 48 w 792"/>
                <a:gd name="T43" fmla="*/ 192 h 1024"/>
                <a:gd name="T44" fmla="*/ 48 w 792"/>
                <a:gd name="T45" fmla="*/ 944 h 1024"/>
                <a:gd name="T46" fmla="*/ 80 w 792"/>
                <a:gd name="T47" fmla="*/ 976 h 1024"/>
                <a:gd name="T48" fmla="*/ 712 w 792"/>
                <a:gd name="T49" fmla="*/ 976 h 1024"/>
                <a:gd name="T50" fmla="*/ 744 w 792"/>
                <a:gd name="T51" fmla="*/ 944 h 1024"/>
                <a:gd name="T52" fmla="*/ 744 w 792"/>
                <a:gd name="T53" fmla="*/ 192 h 1024"/>
                <a:gd name="T54" fmla="*/ 735 w 792"/>
                <a:gd name="T55" fmla="*/ 170 h 1024"/>
                <a:gd name="T56" fmla="*/ 712 w 792"/>
                <a:gd name="T57" fmla="*/ 160 h 1024"/>
                <a:gd name="T58" fmla="*/ 608 w 792"/>
                <a:gd name="T59" fmla="*/ 160 h 1024"/>
                <a:gd name="T60" fmla="*/ 608 w 792"/>
                <a:gd name="T61" fmla="*/ 112 h 1024"/>
                <a:gd name="T62" fmla="*/ 712 w 792"/>
                <a:gd name="T63" fmla="*/ 112 h 1024"/>
                <a:gd name="T64" fmla="*/ 769 w 792"/>
                <a:gd name="T65" fmla="*/ 136 h 1024"/>
                <a:gd name="T66" fmla="*/ 792 w 792"/>
                <a:gd name="T67" fmla="*/ 192 h 1024"/>
                <a:gd name="T68" fmla="*/ 792 w 792"/>
                <a:gd name="T69" fmla="*/ 944 h 1024"/>
                <a:gd name="T70" fmla="*/ 712 w 792"/>
                <a:gd name="T71" fmla="*/ 1024 h 1024"/>
                <a:gd name="T72" fmla="*/ 80 w 792"/>
                <a:gd name="T73" fmla="*/ 1024 h 1024"/>
                <a:gd name="T74" fmla="*/ 0 w 792"/>
                <a:gd name="T75" fmla="*/ 944 h 1024"/>
                <a:gd name="T76" fmla="*/ 0 w 792"/>
                <a:gd name="T77" fmla="*/ 192 h 1024"/>
                <a:gd name="T78" fmla="*/ 23 w 792"/>
                <a:gd name="T79" fmla="*/ 136 h 1024"/>
                <a:gd name="T80" fmla="*/ 80 w 792"/>
                <a:gd name="T81" fmla="*/ 112 h 1024"/>
                <a:gd name="T82" fmla="*/ 396 w 792"/>
                <a:gd name="T83" fmla="*/ 0 h 1024"/>
                <a:gd name="T84" fmla="*/ 455 w 792"/>
                <a:gd name="T85" fmla="*/ 17 h 1024"/>
                <a:gd name="T86" fmla="*/ 480 w 792"/>
                <a:gd name="T87" fmla="*/ 76 h 1024"/>
                <a:gd name="T88" fmla="*/ 480 w 792"/>
                <a:gd name="T89" fmla="*/ 76 h 1024"/>
                <a:gd name="T90" fmla="*/ 576 w 792"/>
                <a:gd name="T91" fmla="*/ 76 h 1024"/>
                <a:gd name="T92" fmla="*/ 576 w 792"/>
                <a:gd name="T93" fmla="*/ 196 h 1024"/>
                <a:gd name="T94" fmla="*/ 216 w 792"/>
                <a:gd name="T95" fmla="*/ 196 h 1024"/>
                <a:gd name="T96" fmla="*/ 216 w 792"/>
                <a:gd name="T97" fmla="*/ 76 h 1024"/>
                <a:gd name="T98" fmla="*/ 312 w 792"/>
                <a:gd name="T99" fmla="*/ 76 h 1024"/>
                <a:gd name="T100" fmla="*/ 312 w 792"/>
                <a:gd name="T101" fmla="*/ 76 h 1024"/>
                <a:gd name="T102" fmla="*/ 336 w 792"/>
                <a:gd name="T103" fmla="*/ 17 h 1024"/>
                <a:gd name="T104" fmla="*/ 396 w 792"/>
                <a:gd name="T105" fmla="*/ 0 h 1024"/>
                <a:gd name="T106" fmla="*/ 421 w 792"/>
                <a:gd name="T107" fmla="*/ 51 h 1024"/>
                <a:gd name="T108" fmla="*/ 396 w 792"/>
                <a:gd name="T109" fmla="*/ 40 h 1024"/>
                <a:gd name="T110" fmla="*/ 370 w 792"/>
                <a:gd name="T111" fmla="*/ 51 h 1024"/>
                <a:gd name="T112" fmla="*/ 360 w 792"/>
                <a:gd name="T113" fmla="*/ 76 h 1024"/>
                <a:gd name="T114" fmla="*/ 370 w 792"/>
                <a:gd name="T115" fmla="*/ 102 h 1024"/>
                <a:gd name="T116" fmla="*/ 394 w 792"/>
                <a:gd name="T117" fmla="*/ 112 h 1024"/>
                <a:gd name="T118" fmla="*/ 398 w 792"/>
                <a:gd name="T119" fmla="*/ 112 h 1024"/>
                <a:gd name="T120" fmla="*/ 421 w 792"/>
                <a:gd name="T121" fmla="*/ 102 h 1024"/>
                <a:gd name="T122" fmla="*/ 432 w 792"/>
                <a:gd name="T123" fmla="*/ 76 h 1024"/>
                <a:gd name="T124" fmla="*/ 421 w 792"/>
                <a:gd name="T125" fmla="*/ 51 h 10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92" h="1024">
                  <a:moveTo>
                    <a:pt x="396" y="365"/>
                  </a:moveTo>
                  <a:cubicBezTo>
                    <a:pt x="438" y="322"/>
                    <a:pt x="498" y="315"/>
                    <a:pt x="547" y="347"/>
                  </a:cubicBezTo>
                  <a:cubicBezTo>
                    <a:pt x="539" y="354"/>
                    <a:pt x="530" y="362"/>
                    <a:pt x="522" y="369"/>
                  </a:cubicBezTo>
                  <a:cubicBezTo>
                    <a:pt x="482" y="348"/>
                    <a:pt x="437" y="360"/>
                    <a:pt x="408" y="398"/>
                  </a:cubicBezTo>
                  <a:cubicBezTo>
                    <a:pt x="402" y="407"/>
                    <a:pt x="390" y="407"/>
                    <a:pt x="383" y="398"/>
                  </a:cubicBezTo>
                  <a:cubicBezTo>
                    <a:pt x="323" y="319"/>
                    <a:pt x="220" y="371"/>
                    <a:pt x="220" y="450"/>
                  </a:cubicBezTo>
                  <a:cubicBezTo>
                    <a:pt x="220" y="480"/>
                    <a:pt x="241" y="514"/>
                    <a:pt x="270" y="546"/>
                  </a:cubicBezTo>
                  <a:cubicBezTo>
                    <a:pt x="308" y="587"/>
                    <a:pt x="358" y="623"/>
                    <a:pt x="396" y="642"/>
                  </a:cubicBezTo>
                  <a:cubicBezTo>
                    <a:pt x="434" y="623"/>
                    <a:pt x="484" y="587"/>
                    <a:pt x="522" y="546"/>
                  </a:cubicBezTo>
                  <a:cubicBezTo>
                    <a:pt x="542" y="524"/>
                    <a:pt x="558" y="501"/>
                    <a:pt x="567" y="479"/>
                  </a:cubicBezTo>
                  <a:cubicBezTo>
                    <a:pt x="579" y="468"/>
                    <a:pt x="591" y="457"/>
                    <a:pt x="604" y="446"/>
                  </a:cubicBezTo>
                  <a:cubicBezTo>
                    <a:pt x="607" y="539"/>
                    <a:pt x="472" y="642"/>
                    <a:pt x="403" y="675"/>
                  </a:cubicBezTo>
                  <a:cubicBezTo>
                    <a:pt x="398" y="677"/>
                    <a:pt x="393" y="676"/>
                    <a:pt x="389" y="675"/>
                  </a:cubicBezTo>
                  <a:cubicBezTo>
                    <a:pt x="389" y="675"/>
                    <a:pt x="389" y="675"/>
                    <a:pt x="389" y="675"/>
                  </a:cubicBezTo>
                  <a:cubicBezTo>
                    <a:pt x="321" y="643"/>
                    <a:pt x="188" y="541"/>
                    <a:pt x="188" y="450"/>
                  </a:cubicBezTo>
                  <a:cubicBezTo>
                    <a:pt x="188" y="346"/>
                    <a:pt x="316" y="282"/>
                    <a:pt x="396" y="365"/>
                  </a:cubicBezTo>
                  <a:close/>
                  <a:moveTo>
                    <a:pt x="80" y="112"/>
                  </a:moveTo>
                  <a:cubicBezTo>
                    <a:pt x="184" y="112"/>
                    <a:pt x="184" y="112"/>
                    <a:pt x="184" y="112"/>
                  </a:cubicBezTo>
                  <a:cubicBezTo>
                    <a:pt x="184" y="160"/>
                    <a:pt x="184" y="160"/>
                    <a:pt x="184" y="160"/>
                  </a:cubicBezTo>
                  <a:cubicBezTo>
                    <a:pt x="80" y="160"/>
                    <a:pt x="80" y="160"/>
                    <a:pt x="80" y="160"/>
                  </a:cubicBezTo>
                  <a:cubicBezTo>
                    <a:pt x="71" y="160"/>
                    <a:pt x="63" y="164"/>
                    <a:pt x="57" y="170"/>
                  </a:cubicBezTo>
                  <a:cubicBezTo>
                    <a:pt x="51" y="175"/>
                    <a:pt x="48" y="183"/>
                    <a:pt x="48" y="192"/>
                  </a:cubicBezTo>
                  <a:cubicBezTo>
                    <a:pt x="48" y="944"/>
                    <a:pt x="48" y="944"/>
                    <a:pt x="48" y="944"/>
                  </a:cubicBezTo>
                  <a:cubicBezTo>
                    <a:pt x="48" y="962"/>
                    <a:pt x="62" y="976"/>
                    <a:pt x="80" y="976"/>
                  </a:cubicBezTo>
                  <a:cubicBezTo>
                    <a:pt x="712" y="976"/>
                    <a:pt x="712" y="976"/>
                    <a:pt x="712" y="976"/>
                  </a:cubicBezTo>
                  <a:cubicBezTo>
                    <a:pt x="730" y="976"/>
                    <a:pt x="744" y="962"/>
                    <a:pt x="744" y="944"/>
                  </a:cubicBezTo>
                  <a:cubicBezTo>
                    <a:pt x="744" y="192"/>
                    <a:pt x="744" y="192"/>
                    <a:pt x="744" y="192"/>
                  </a:cubicBezTo>
                  <a:cubicBezTo>
                    <a:pt x="744" y="183"/>
                    <a:pt x="740" y="175"/>
                    <a:pt x="735" y="170"/>
                  </a:cubicBezTo>
                  <a:cubicBezTo>
                    <a:pt x="729" y="164"/>
                    <a:pt x="721" y="160"/>
                    <a:pt x="712" y="160"/>
                  </a:cubicBezTo>
                  <a:cubicBezTo>
                    <a:pt x="608" y="160"/>
                    <a:pt x="608" y="160"/>
                    <a:pt x="608" y="160"/>
                  </a:cubicBezTo>
                  <a:cubicBezTo>
                    <a:pt x="608" y="112"/>
                    <a:pt x="608" y="112"/>
                    <a:pt x="608" y="112"/>
                  </a:cubicBezTo>
                  <a:cubicBezTo>
                    <a:pt x="712" y="112"/>
                    <a:pt x="712" y="112"/>
                    <a:pt x="712" y="112"/>
                  </a:cubicBezTo>
                  <a:cubicBezTo>
                    <a:pt x="734" y="112"/>
                    <a:pt x="754" y="121"/>
                    <a:pt x="769" y="136"/>
                  </a:cubicBezTo>
                  <a:cubicBezTo>
                    <a:pt x="783" y="150"/>
                    <a:pt x="792" y="170"/>
                    <a:pt x="792" y="192"/>
                  </a:cubicBezTo>
                  <a:cubicBezTo>
                    <a:pt x="792" y="944"/>
                    <a:pt x="792" y="944"/>
                    <a:pt x="792" y="944"/>
                  </a:cubicBezTo>
                  <a:cubicBezTo>
                    <a:pt x="792" y="988"/>
                    <a:pt x="756" y="1024"/>
                    <a:pt x="712" y="1024"/>
                  </a:cubicBezTo>
                  <a:cubicBezTo>
                    <a:pt x="80" y="1024"/>
                    <a:pt x="80" y="1024"/>
                    <a:pt x="80" y="1024"/>
                  </a:cubicBezTo>
                  <a:cubicBezTo>
                    <a:pt x="36" y="1024"/>
                    <a:pt x="0" y="988"/>
                    <a:pt x="0" y="944"/>
                  </a:cubicBezTo>
                  <a:cubicBezTo>
                    <a:pt x="0" y="192"/>
                    <a:pt x="0" y="192"/>
                    <a:pt x="0" y="192"/>
                  </a:cubicBezTo>
                  <a:cubicBezTo>
                    <a:pt x="0" y="170"/>
                    <a:pt x="9" y="150"/>
                    <a:pt x="23" y="136"/>
                  </a:cubicBezTo>
                  <a:cubicBezTo>
                    <a:pt x="38" y="121"/>
                    <a:pt x="58" y="112"/>
                    <a:pt x="80" y="112"/>
                  </a:cubicBezTo>
                  <a:close/>
                  <a:moveTo>
                    <a:pt x="396" y="0"/>
                  </a:moveTo>
                  <a:cubicBezTo>
                    <a:pt x="419" y="0"/>
                    <a:pt x="440" y="2"/>
                    <a:pt x="455" y="17"/>
                  </a:cubicBezTo>
                  <a:cubicBezTo>
                    <a:pt x="470" y="32"/>
                    <a:pt x="480" y="53"/>
                    <a:pt x="480" y="76"/>
                  </a:cubicBezTo>
                  <a:cubicBezTo>
                    <a:pt x="480" y="76"/>
                    <a:pt x="480" y="76"/>
                    <a:pt x="480" y="76"/>
                  </a:cubicBezTo>
                  <a:cubicBezTo>
                    <a:pt x="576" y="76"/>
                    <a:pt x="576" y="76"/>
                    <a:pt x="576" y="76"/>
                  </a:cubicBezTo>
                  <a:cubicBezTo>
                    <a:pt x="576" y="196"/>
                    <a:pt x="576" y="196"/>
                    <a:pt x="576" y="196"/>
                  </a:cubicBezTo>
                  <a:cubicBezTo>
                    <a:pt x="216" y="196"/>
                    <a:pt x="216" y="196"/>
                    <a:pt x="216" y="196"/>
                  </a:cubicBezTo>
                  <a:cubicBezTo>
                    <a:pt x="216" y="76"/>
                    <a:pt x="216" y="76"/>
                    <a:pt x="216" y="76"/>
                  </a:cubicBezTo>
                  <a:cubicBezTo>
                    <a:pt x="312" y="76"/>
                    <a:pt x="312" y="76"/>
                    <a:pt x="312" y="76"/>
                  </a:cubicBezTo>
                  <a:cubicBezTo>
                    <a:pt x="312" y="76"/>
                    <a:pt x="312" y="76"/>
                    <a:pt x="312" y="76"/>
                  </a:cubicBezTo>
                  <a:cubicBezTo>
                    <a:pt x="312" y="53"/>
                    <a:pt x="321" y="32"/>
                    <a:pt x="336" y="17"/>
                  </a:cubicBezTo>
                  <a:cubicBezTo>
                    <a:pt x="352" y="2"/>
                    <a:pt x="373" y="0"/>
                    <a:pt x="396" y="0"/>
                  </a:cubicBezTo>
                  <a:close/>
                  <a:moveTo>
                    <a:pt x="421" y="51"/>
                  </a:moveTo>
                  <a:cubicBezTo>
                    <a:pt x="415" y="44"/>
                    <a:pt x="406" y="40"/>
                    <a:pt x="396" y="40"/>
                  </a:cubicBezTo>
                  <a:cubicBezTo>
                    <a:pt x="386" y="40"/>
                    <a:pt x="377" y="44"/>
                    <a:pt x="370" y="51"/>
                  </a:cubicBezTo>
                  <a:cubicBezTo>
                    <a:pt x="364" y="57"/>
                    <a:pt x="360" y="66"/>
                    <a:pt x="360" y="76"/>
                  </a:cubicBezTo>
                  <a:cubicBezTo>
                    <a:pt x="360" y="86"/>
                    <a:pt x="364" y="95"/>
                    <a:pt x="370" y="102"/>
                  </a:cubicBezTo>
                  <a:cubicBezTo>
                    <a:pt x="377" y="108"/>
                    <a:pt x="385" y="112"/>
                    <a:pt x="394" y="112"/>
                  </a:cubicBezTo>
                  <a:cubicBezTo>
                    <a:pt x="398" y="112"/>
                    <a:pt x="398" y="112"/>
                    <a:pt x="398" y="112"/>
                  </a:cubicBezTo>
                  <a:cubicBezTo>
                    <a:pt x="407" y="112"/>
                    <a:pt x="415" y="108"/>
                    <a:pt x="421" y="102"/>
                  </a:cubicBezTo>
                  <a:cubicBezTo>
                    <a:pt x="428" y="95"/>
                    <a:pt x="432" y="86"/>
                    <a:pt x="432" y="76"/>
                  </a:cubicBezTo>
                  <a:cubicBezTo>
                    <a:pt x="432" y="66"/>
                    <a:pt x="428" y="57"/>
                    <a:pt x="421" y="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2741" tIns="36371" rIns="72741" bIns="36371" numCol="1" anchor="t" anchorCtr="0" compatLnSpc="1">
              <a:prstTxWarp prst="textNoShape">
                <a:avLst/>
              </a:prstTxWarp>
            </a:bodyPr>
            <a:lstStyle/>
            <a:p>
              <a:pPr defTabSz="727433">
                <a:defRPr/>
              </a:pPr>
              <a:endParaRPr lang="en-GB">
                <a:solidFill>
                  <a:srgbClr val="222223"/>
                </a:solidFill>
                <a:latin typeface="Segoe UI"/>
              </a:endParaRPr>
            </a:p>
          </p:txBody>
        </p:sp>
      </p:grpSp>
      <p:cxnSp>
        <p:nvCxnSpPr>
          <p:cNvPr id="14" name="Straight Connector 13">
            <a:extLst>
              <a:ext uri="{FF2B5EF4-FFF2-40B4-BE49-F238E27FC236}">
                <a16:creationId xmlns:a16="http://schemas.microsoft.com/office/drawing/2014/main" id="{1B2B1F3F-BCBF-17DC-DD99-A430CD986B7F}"/>
              </a:ext>
              <a:ext uri="{C183D7F6-B498-43B3-948B-1728B52AA6E4}">
                <adec:decorative xmlns:adec="http://schemas.microsoft.com/office/drawing/2017/decorative" val="1"/>
              </a:ext>
            </a:extLst>
          </p:cNvPr>
          <p:cNvCxnSpPr>
            <a:cxnSpLocks/>
          </p:cNvCxnSpPr>
          <p:nvPr/>
        </p:nvCxnSpPr>
        <p:spPr bwMode="ltGray">
          <a:xfrm>
            <a:off x="550422" y="3018805"/>
            <a:ext cx="3335778" cy="0"/>
          </a:xfrm>
          <a:prstGeom prst="line">
            <a:avLst/>
          </a:prstGeom>
          <a:ln w="9525">
            <a:solidFill>
              <a:srgbClr val="99C7EB"/>
            </a:solidFill>
            <a:prstDash val="dash"/>
            <a:miter lim="800000"/>
          </a:ln>
        </p:spPr>
        <p:style>
          <a:lnRef idx="1">
            <a:schemeClr val="accent1"/>
          </a:lnRef>
          <a:fillRef idx="0">
            <a:schemeClr val="accent1"/>
          </a:fillRef>
          <a:effectRef idx="0">
            <a:schemeClr val="accent1"/>
          </a:effectRef>
          <a:fontRef idx="minor">
            <a:schemeClr val="tx1"/>
          </a:fontRef>
        </p:style>
      </p:cxnSp>
      <p:pic>
        <p:nvPicPr>
          <p:cNvPr id="41" name="Graphic 40">
            <a:extLst>
              <a:ext uri="{FF2B5EF4-FFF2-40B4-BE49-F238E27FC236}">
                <a16:creationId xmlns:a16="http://schemas.microsoft.com/office/drawing/2014/main" id="{F6BDD6C1-D1C8-F6F8-CF87-21D7D8E0F5CF}"/>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67997" y="3265057"/>
            <a:ext cx="446721" cy="501401"/>
          </a:xfrm>
          <a:prstGeom prst="rect">
            <a:avLst/>
          </a:prstGeom>
        </p:spPr>
      </p:pic>
      <p:cxnSp>
        <p:nvCxnSpPr>
          <p:cNvPr id="58" name="Straight Connector 57">
            <a:extLst>
              <a:ext uri="{FF2B5EF4-FFF2-40B4-BE49-F238E27FC236}">
                <a16:creationId xmlns:a16="http://schemas.microsoft.com/office/drawing/2014/main" id="{8D076016-CC66-D14A-E83A-36ABED4F7536}"/>
              </a:ext>
              <a:ext uri="{C183D7F6-B498-43B3-948B-1728B52AA6E4}">
                <adec:decorative xmlns:adec="http://schemas.microsoft.com/office/drawing/2017/decorative" val="1"/>
              </a:ext>
            </a:extLst>
          </p:cNvPr>
          <p:cNvCxnSpPr>
            <a:cxnSpLocks/>
          </p:cNvCxnSpPr>
          <p:nvPr/>
        </p:nvCxnSpPr>
        <p:spPr bwMode="ltGray">
          <a:xfrm>
            <a:off x="550422" y="4466224"/>
            <a:ext cx="3335778" cy="0"/>
          </a:xfrm>
          <a:prstGeom prst="line">
            <a:avLst/>
          </a:prstGeom>
          <a:ln w="9525">
            <a:solidFill>
              <a:srgbClr val="99C7EB"/>
            </a:solidFill>
            <a:prstDash val="dash"/>
            <a:miter lim="800000"/>
          </a:ln>
        </p:spPr>
        <p:style>
          <a:lnRef idx="1">
            <a:schemeClr val="accent1"/>
          </a:lnRef>
          <a:fillRef idx="0">
            <a:schemeClr val="accent1"/>
          </a:fillRef>
          <a:effectRef idx="0">
            <a:schemeClr val="accent1"/>
          </a:effectRef>
          <a:fontRef idx="minor">
            <a:schemeClr val="tx1"/>
          </a:fontRef>
        </p:style>
      </p:cxnSp>
      <p:pic>
        <p:nvPicPr>
          <p:cNvPr id="45" name="Graphic 44">
            <a:extLst>
              <a:ext uri="{FF2B5EF4-FFF2-40B4-BE49-F238E27FC236}">
                <a16:creationId xmlns:a16="http://schemas.microsoft.com/office/drawing/2014/main" id="{1B0302DE-4E64-0022-2139-31D09DF92DF4}"/>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699615" y="1898629"/>
            <a:ext cx="543556" cy="536400"/>
          </a:xfrm>
          <a:prstGeom prst="rect">
            <a:avLst/>
          </a:prstGeom>
        </p:spPr>
      </p:pic>
      <p:cxnSp>
        <p:nvCxnSpPr>
          <p:cNvPr id="119" name="Straight Connector 118">
            <a:extLst>
              <a:ext uri="{FF2B5EF4-FFF2-40B4-BE49-F238E27FC236}">
                <a16:creationId xmlns:a16="http://schemas.microsoft.com/office/drawing/2014/main" id="{6BB7F590-5354-E98E-360A-A6C376092DA1}"/>
              </a:ext>
              <a:ext uri="{C183D7F6-B498-43B3-948B-1728B52AA6E4}">
                <adec:decorative xmlns:adec="http://schemas.microsoft.com/office/drawing/2017/decorative" val="1"/>
              </a:ext>
            </a:extLst>
          </p:cNvPr>
          <p:cNvCxnSpPr>
            <a:cxnSpLocks/>
          </p:cNvCxnSpPr>
          <p:nvPr/>
        </p:nvCxnSpPr>
        <p:spPr bwMode="ltGray">
          <a:xfrm>
            <a:off x="8312474" y="4465586"/>
            <a:ext cx="3335778" cy="0"/>
          </a:xfrm>
          <a:prstGeom prst="line">
            <a:avLst/>
          </a:prstGeom>
          <a:ln w="9525">
            <a:solidFill>
              <a:srgbClr val="99C7EB"/>
            </a:solidFill>
            <a:prstDash val="dash"/>
            <a:miter lim="800000"/>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3F62B4A7-152D-A496-2E03-1B639BAB9403}"/>
              </a:ext>
              <a:ext uri="{C183D7F6-B498-43B3-948B-1728B52AA6E4}">
                <adec:decorative xmlns:adec="http://schemas.microsoft.com/office/drawing/2017/decorative" val="1"/>
              </a:ext>
            </a:extLst>
          </p:cNvPr>
          <p:cNvCxnSpPr>
            <a:cxnSpLocks/>
          </p:cNvCxnSpPr>
          <p:nvPr/>
        </p:nvCxnSpPr>
        <p:spPr bwMode="ltGray">
          <a:xfrm flipV="1">
            <a:off x="335996" y="6176183"/>
            <a:ext cx="11520006" cy="19152"/>
          </a:xfrm>
          <a:prstGeom prst="line">
            <a:avLst/>
          </a:prstGeom>
          <a:ln w="76200">
            <a:solidFill>
              <a:srgbClr val="005EB8"/>
            </a:solidFill>
            <a:miter lim="800000"/>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08B6AE82-B49D-63E7-D837-30FA1DC30803}"/>
              </a:ext>
              <a:ext uri="{C183D7F6-B498-43B3-948B-1728B52AA6E4}">
                <adec:decorative xmlns:adec="http://schemas.microsoft.com/office/drawing/2017/decorative" val="1"/>
              </a:ext>
            </a:extLst>
          </p:cNvPr>
          <p:cNvCxnSpPr>
            <a:cxnSpLocks/>
          </p:cNvCxnSpPr>
          <p:nvPr/>
        </p:nvCxnSpPr>
        <p:spPr bwMode="ltGray">
          <a:xfrm flipV="1">
            <a:off x="335996" y="1496327"/>
            <a:ext cx="11520006" cy="19152"/>
          </a:xfrm>
          <a:prstGeom prst="line">
            <a:avLst/>
          </a:prstGeom>
          <a:ln w="76200">
            <a:solidFill>
              <a:srgbClr val="005EB8"/>
            </a:solidFill>
            <a:miter lim="800000"/>
          </a:ln>
        </p:spPr>
        <p:style>
          <a:lnRef idx="1">
            <a:schemeClr val="accent1"/>
          </a:lnRef>
          <a:fillRef idx="0">
            <a:schemeClr val="accent1"/>
          </a:fillRef>
          <a:effectRef idx="0">
            <a:schemeClr val="accent1"/>
          </a:effectRef>
          <a:fontRef idx="minor">
            <a:schemeClr val="tx1"/>
          </a:fontRef>
        </p:style>
      </p:cxnSp>
      <p:pic>
        <p:nvPicPr>
          <p:cNvPr id="51" name="Graphic 50">
            <a:extLst>
              <a:ext uri="{FF2B5EF4-FFF2-40B4-BE49-F238E27FC236}">
                <a16:creationId xmlns:a16="http://schemas.microsoft.com/office/drawing/2014/main" id="{0A6A8872-4F73-D0FC-F8C2-68AB0429B010}"/>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558434" y="3255181"/>
            <a:ext cx="536400" cy="536400"/>
          </a:xfrm>
          <a:prstGeom prst="rect">
            <a:avLst/>
          </a:prstGeom>
        </p:spPr>
      </p:pic>
      <p:sp>
        <p:nvSpPr>
          <p:cNvPr id="3" name="Slide Number Placeholder 2">
            <a:extLst>
              <a:ext uri="{FF2B5EF4-FFF2-40B4-BE49-F238E27FC236}">
                <a16:creationId xmlns:a16="http://schemas.microsoft.com/office/drawing/2014/main" id="{CA9D8FB5-2D6D-03D7-1159-94697FD57B62}"/>
              </a:ext>
              <a:ext uri="{C183D7F6-B498-43B3-948B-1728B52AA6E4}">
                <adec:decorative xmlns:adec="http://schemas.microsoft.com/office/drawing/2017/decorative" val="1"/>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1AABEC-672F-4B68-B914-690DA978312C}" type="slidenum">
              <a:rPr kumimoji="0" lang="en-GB" sz="800" b="1" i="0" u="none" strike="noStrike" kern="1200" cap="none" spc="0" normalizeH="0" baseline="0" noProof="0" smtClean="0">
                <a:ln>
                  <a:noFill/>
                </a:ln>
                <a:solidFill>
                  <a:srgbClr val="768692"/>
                </a:solidFill>
                <a:effectLst/>
                <a:uLnTx/>
                <a:uFillTx/>
                <a:latin typeface="Arial Blac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GB" sz="800" b="1" i="0" u="none" strike="noStrike" kern="1200" cap="none" spc="0" normalizeH="0" baseline="0" noProof="0">
              <a:ln>
                <a:noFill/>
              </a:ln>
              <a:solidFill>
                <a:srgbClr val="768692"/>
              </a:solidFill>
              <a:effectLst/>
              <a:uLnTx/>
              <a:uFillTx/>
              <a:latin typeface="Arial Black"/>
              <a:ea typeface="+mn-ea"/>
              <a:cs typeface="+mn-cs"/>
            </a:endParaRPr>
          </a:p>
        </p:txBody>
      </p:sp>
      <p:cxnSp>
        <p:nvCxnSpPr>
          <p:cNvPr id="75" name="Straight Connector 74">
            <a:extLst>
              <a:ext uri="{FF2B5EF4-FFF2-40B4-BE49-F238E27FC236}">
                <a16:creationId xmlns:a16="http://schemas.microsoft.com/office/drawing/2014/main" id="{065E1870-F53C-9AE3-4D13-36CF2CDEE4AE}"/>
              </a:ext>
              <a:ext uri="{C183D7F6-B498-43B3-948B-1728B52AA6E4}">
                <adec:decorative xmlns:adec="http://schemas.microsoft.com/office/drawing/2017/decorative" val="1"/>
              </a:ext>
            </a:extLst>
          </p:cNvPr>
          <p:cNvCxnSpPr>
            <a:cxnSpLocks/>
          </p:cNvCxnSpPr>
          <p:nvPr/>
        </p:nvCxnSpPr>
        <p:spPr bwMode="ltGray">
          <a:xfrm>
            <a:off x="8312474" y="3018167"/>
            <a:ext cx="3335778" cy="0"/>
          </a:xfrm>
          <a:prstGeom prst="line">
            <a:avLst/>
          </a:prstGeom>
          <a:ln w="9525">
            <a:solidFill>
              <a:srgbClr val="99C7EB"/>
            </a:solidFill>
            <a:prstDash val="dash"/>
            <a:miter lim="800000"/>
          </a:ln>
        </p:spPr>
        <p:style>
          <a:lnRef idx="1">
            <a:schemeClr val="accent1"/>
          </a:lnRef>
          <a:fillRef idx="0">
            <a:schemeClr val="accent1"/>
          </a:fillRef>
          <a:effectRef idx="0">
            <a:schemeClr val="accent1"/>
          </a:effectRef>
          <a:fontRef idx="minor">
            <a:schemeClr val="tx1"/>
          </a:fontRef>
        </p:style>
      </p:cxnSp>
      <p:pic>
        <p:nvPicPr>
          <p:cNvPr id="53" name="Graphic 52">
            <a:extLst>
              <a:ext uri="{FF2B5EF4-FFF2-40B4-BE49-F238E27FC236}">
                <a16:creationId xmlns:a16="http://schemas.microsoft.com/office/drawing/2014/main" id="{213FA166-BC51-C6E7-5D64-51EB79EEFD77}"/>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699615" y="4727522"/>
            <a:ext cx="536400" cy="442685"/>
          </a:xfrm>
          <a:prstGeom prst="rect">
            <a:avLst/>
          </a:prstGeom>
        </p:spPr>
      </p:pic>
      <p:pic>
        <p:nvPicPr>
          <p:cNvPr id="76" name="Graphic 75">
            <a:extLst>
              <a:ext uri="{FF2B5EF4-FFF2-40B4-BE49-F238E27FC236}">
                <a16:creationId xmlns:a16="http://schemas.microsoft.com/office/drawing/2014/main" id="{6B0F2B5F-EBAF-D4B3-E758-E73EE38F0E54}"/>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25839" y="3255181"/>
            <a:ext cx="564397" cy="464939"/>
          </a:xfrm>
          <a:prstGeom prst="rect">
            <a:avLst/>
          </a:prstGeom>
        </p:spPr>
      </p:pic>
      <p:pic>
        <p:nvPicPr>
          <p:cNvPr id="78" name="Graphic 77">
            <a:extLst>
              <a:ext uri="{FF2B5EF4-FFF2-40B4-BE49-F238E27FC236}">
                <a16:creationId xmlns:a16="http://schemas.microsoft.com/office/drawing/2014/main" id="{08DB89B2-A4A1-E290-2E91-1E740B46D680}"/>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627115" y="4692281"/>
            <a:ext cx="536400" cy="514969"/>
          </a:xfrm>
          <a:prstGeom prst="rect">
            <a:avLst/>
          </a:prstGeom>
        </p:spPr>
      </p:pic>
      <p:pic>
        <p:nvPicPr>
          <p:cNvPr id="80" name="Graphic 79">
            <a:extLst>
              <a:ext uri="{FF2B5EF4-FFF2-40B4-BE49-F238E27FC236}">
                <a16:creationId xmlns:a16="http://schemas.microsoft.com/office/drawing/2014/main" id="{951196AE-3CD2-922E-3682-DF8837D8885F}"/>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896482" y="4692280"/>
            <a:ext cx="623115" cy="588384"/>
          </a:xfrm>
          <a:prstGeom prst="rect">
            <a:avLst/>
          </a:prstGeom>
        </p:spPr>
      </p:pic>
      <p:pic>
        <p:nvPicPr>
          <p:cNvPr id="16" name="Graphic 15">
            <a:extLst>
              <a:ext uri="{FF2B5EF4-FFF2-40B4-BE49-F238E27FC236}">
                <a16:creationId xmlns:a16="http://schemas.microsoft.com/office/drawing/2014/main" id="{AB46AD78-6992-333E-8B37-734DB3F607B5}"/>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638799" y="1910197"/>
            <a:ext cx="549806" cy="521891"/>
          </a:xfrm>
          <a:prstGeom prst="rect">
            <a:avLst/>
          </a:prstGeom>
        </p:spPr>
      </p:pic>
      <p:sp>
        <p:nvSpPr>
          <p:cNvPr id="17" name="Rectangle 16">
            <a:extLst>
              <a:ext uri="{FF2B5EF4-FFF2-40B4-BE49-F238E27FC236}">
                <a16:creationId xmlns:a16="http://schemas.microsoft.com/office/drawing/2014/main" id="{BC128463-E356-3DD4-F1BF-5DE9BED06FEA}"/>
              </a:ext>
              <a:ext uri="{C183D7F6-B498-43B3-948B-1728B52AA6E4}">
                <adec:decorative xmlns:adec="http://schemas.microsoft.com/office/drawing/2017/decorative" val="1"/>
              </a:ext>
            </a:extLst>
          </p:cNvPr>
          <p:cNvSpPr/>
          <p:nvPr/>
        </p:nvSpPr>
        <p:spPr>
          <a:xfrm>
            <a:off x="9781070" y="2189455"/>
            <a:ext cx="249049" cy="180974"/>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lnSpc>
                <a:spcPct val="110000"/>
              </a:lnSpc>
            </a:pPr>
            <a:endParaRPr lang="en-GB" sz="300" b="1">
              <a:solidFill>
                <a:schemeClr val="tx1"/>
              </a:solidFill>
            </a:endParaRPr>
          </a:p>
        </p:txBody>
      </p:sp>
      <p:sp>
        <p:nvSpPr>
          <p:cNvPr id="20" name="Freeform 26">
            <a:extLst>
              <a:ext uri="{FF2B5EF4-FFF2-40B4-BE49-F238E27FC236}">
                <a16:creationId xmlns:a16="http://schemas.microsoft.com/office/drawing/2014/main" id="{FBBDFBB6-F677-68CB-A850-4544844D4862}"/>
              </a:ext>
              <a:ext uri="{C183D7F6-B498-43B3-948B-1728B52AA6E4}">
                <adec:decorative xmlns:adec="http://schemas.microsoft.com/office/drawing/2017/decorative" val="1"/>
              </a:ext>
            </a:extLst>
          </p:cNvPr>
          <p:cNvSpPr>
            <a:spLocks/>
          </p:cNvSpPr>
          <p:nvPr/>
        </p:nvSpPr>
        <p:spPr bwMode="auto">
          <a:xfrm>
            <a:off x="9857969" y="2117751"/>
            <a:ext cx="93545" cy="98156"/>
          </a:xfrm>
          <a:custGeom>
            <a:avLst/>
            <a:gdLst/>
            <a:ahLst/>
            <a:cxnLst>
              <a:cxn ang="0">
                <a:pos x="161" y="56"/>
              </a:cxn>
              <a:cxn ang="0">
                <a:pos x="106" y="56"/>
              </a:cxn>
              <a:cxn ang="0">
                <a:pos x="106" y="0"/>
              </a:cxn>
              <a:cxn ang="0">
                <a:pos x="59" y="0"/>
              </a:cxn>
              <a:cxn ang="0">
                <a:pos x="59" y="56"/>
              </a:cxn>
              <a:cxn ang="0">
                <a:pos x="0" y="56"/>
              </a:cxn>
              <a:cxn ang="0">
                <a:pos x="0" y="104"/>
              </a:cxn>
              <a:cxn ang="0">
                <a:pos x="59" y="104"/>
              </a:cxn>
              <a:cxn ang="0">
                <a:pos x="59" y="160"/>
              </a:cxn>
              <a:cxn ang="0">
                <a:pos x="106" y="160"/>
              </a:cxn>
              <a:cxn ang="0">
                <a:pos x="106" y="104"/>
              </a:cxn>
              <a:cxn ang="0">
                <a:pos x="161" y="104"/>
              </a:cxn>
              <a:cxn ang="0">
                <a:pos x="161" y="56"/>
              </a:cxn>
              <a:cxn ang="0">
                <a:pos x="161" y="56"/>
              </a:cxn>
            </a:cxnLst>
            <a:rect l="0" t="0" r="r" b="b"/>
            <a:pathLst>
              <a:path w="161" h="160">
                <a:moveTo>
                  <a:pt x="161" y="56"/>
                </a:moveTo>
                <a:lnTo>
                  <a:pt x="106" y="56"/>
                </a:lnTo>
                <a:lnTo>
                  <a:pt x="106" y="0"/>
                </a:lnTo>
                <a:lnTo>
                  <a:pt x="59" y="0"/>
                </a:lnTo>
                <a:lnTo>
                  <a:pt x="59" y="56"/>
                </a:lnTo>
                <a:lnTo>
                  <a:pt x="0" y="56"/>
                </a:lnTo>
                <a:lnTo>
                  <a:pt x="0" y="104"/>
                </a:lnTo>
                <a:lnTo>
                  <a:pt x="59" y="104"/>
                </a:lnTo>
                <a:lnTo>
                  <a:pt x="59" y="160"/>
                </a:lnTo>
                <a:lnTo>
                  <a:pt x="106" y="160"/>
                </a:lnTo>
                <a:lnTo>
                  <a:pt x="106" y="104"/>
                </a:lnTo>
                <a:lnTo>
                  <a:pt x="161" y="104"/>
                </a:lnTo>
                <a:lnTo>
                  <a:pt x="161" y="56"/>
                </a:lnTo>
                <a:lnTo>
                  <a:pt x="161" y="56"/>
                </a:lnTo>
                <a:close/>
              </a:path>
            </a:pathLst>
          </a:custGeom>
          <a:solidFill>
            <a:schemeClr val="bg1"/>
          </a:solidFill>
          <a:ln w="9525">
            <a:noFill/>
            <a:round/>
            <a:headEnd/>
            <a:tailEnd/>
          </a:ln>
        </p:spPr>
        <p:txBody>
          <a:bodyPr vert="horz" wrap="square" lIns="72741" tIns="36371" rIns="72741" bIns="36371" numCol="1" anchor="t" anchorCtr="0" compatLnSpc="1">
            <a:prstTxWarp prst="textNoShape">
              <a:avLst/>
            </a:prstTxWarp>
          </a:bodyPr>
          <a:lstStyle/>
          <a:p>
            <a:pPr defTabSz="727433">
              <a:defRPr/>
            </a:pPr>
            <a:endParaRPr lang="en-GB">
              <a:latin typeface="Segoe UI"/>
            </a:endParaRPr>
          </a:p>
        </p:txBody>
      </p:sp>
      <p:sp>
        <p:nvSpPr>
          <p:cNvPr id="21" name="Freeform 8">
            <a:extLst>
              <a:ext uri="{FF2B5EF4-FFF2-40B4-BE49-F238E27FC236}">
                <a16:creationId xmlns:a16="http://schemas.microsoft.com/office/drawing/2014/main" id="{ABEA3594-C777-206B-A1D7-0DE55D758EA2}"/>
              </a:ext>
              <a:ext uri="{C183D7F6-B498-43B3-948B-1728B52AA6E4}">
                <adec:decorative xmlns:adec="http://schemas.microsoft.com/office/drawing/2017/decorative" val="1"/>
              </a:ext>
            </a:extLst>
          </p:cNvPr>
          <p:cNvSpPr>
            <a:spLocks noEditPoints="1"/>
          </p:cNvSpPr>
          <p:nvPr/>
        </p:nvSpPr>
        <p:spPr bwMode="auto">
          <a:xfrm>
            <a:off x="9923959" y="2249163"/>
            <a:ext cx="59217" cy="88789"/>
          </a:xfrm>
          <a:custGeom>
            <a:avLst/>
            <a:gdLst/>
            <a:ahLst/>
            <a:cxnLst>
              <a:cxn ang="0">
                <a:pos x="14" y="60"/>
              </a:cxn>
              <a:cxn ang="0">
                <a:pos x="0" y="60"/>
              </a:cxn>
              <a:cxn ang="0">
                <a:pos x="0" y="0"/>
              </a:cxn>
              <a:cxn ang="0">
                <a:pos x="19" y="0"/>
              </a:cxn>
              <a:cxn ang="0">
                <a:pos x="29" y="1"/>
              </a:cxn>
              <a:cxn ang="0">
                <a:pos x="34" y="3"/>
              </a:cxn>
              <a:cxn ang="0">
                <a:pos x="40" y="10"/>
              </a:cxn>
              <a:cxn ang="0">
                <a:pos x="43" y="20"/>
              </a:cxn>
              <a:cxn ang="0">
                <a:pos x="40" y="30"/>
              </a:cxn>
              <a:cxn ang="0">
                <a:pos x="33" y="38"/>
              </a:cxn>
              <a:cxn ang="0">
                <a:pos x="27" y="40"/>
              </a:cxn>
              <a:cxn ang="0">
                <a:pos x="18" y="40"/>
              </a:cxn>
              <a:cxn ang="0">
                <a:pos x="14" y="40"/>
              </a:cxn>
              <a:cxn ang="0">
                <a:pos x="14" y="60"/>
              </a:cxn>
              <a:cxn ang="0">
                <a:pos x="14" y="27"/>
              </a:cxn>
              <a:cxn ang="0">
                <a:pos x="17" y="27"/>
              </a:cxn>
              <a:cxn ang="0">
                <a:pos x="25" y="26"/>
              </a:cxn>
              <a:cxn ang="0">
                <a:pos x="28" y="20"/>
              </a:cxn>
              <a:cxn ang="0">
                <a:pos x="25" y="15"/>
              </a:cxn>
              <a:cxn ang="0">
                <a:pos x="18" y="13"/>
              </a:cxn>
              <a:cxn ang="0">
                <a:pos x="14" y="13"/>
              </a:cxn>
              <a:cxn ang="0">
                <a:pos x="14" y="27"/>
              </a:cxn>
            </a:cxnLst>
            <a:rect l="0" t="0" r="r" b="b"/>
            <a:pathLst>
              <a:path w="43" h="60">
                <a:moveTo>
                  <a:pt x="14" y="60"/>
                </a:moveTo>
                <a:cubicBezTo>
                  <a:pt x="0" y="60"/>
                  <a:pt x="0" y="60"/>
                  <a:pt x="0" y="60"/>
                </a:cubicBezTo>
                <a:cubicBezTo>
                  <a:pt x="0" y="0"/>
                  <a:pt x="0" y="0"/>
                  <a:pt x="0" y="0"/>
                </a:cubicBezTo>
                <a:cubicBezTo>
                  <a:pt x="19" y="0"/>
                  <a:pt x="19" y="0"/>
                  <a:pt x="19" y="0"/>
                </a:cubicBezTo>
                <a:cubicBezTo>
                  <a:pt x="23" y="0"/>
                  <a:pt x="26" y="0"/>
                  <a:pt x="29" y="1"/>
                </a:cubicBezTo>
                <a:cubicBezTo>
                  <a:pt x="31" y="1"/>
                  <a:pt x="33" y="2"/>
                  <a:pt x="34" y="3"/>
                </a:cubicBezTo>
                <a:cubicBezTo>
                  <a:pt x="37" y="5"/>
                  <a:pt x="39" y="7"/>
                  <a:pt x="40" y="10"/>
                </a:cubicBezTo>
                <a:cubicBezTo>
                  <a:pt x="42" y="13"/>
                  <a:pt x="43" y="16"/>
                  <a:pt x="43" y="20"/>
                </a:cubicBezTo>
                <a:cubicBezTo>
                  <a:pt x="43" y="24"/>
                  <a:pt x="42" y="27"/>
                  <a:pt x="40" y="30"/>
                </a:cubicBezTo>
                <a:cubicBezTo>
                  <a:pt x="38" y="33"/>
                  <a:pt x="36" y="36"/>
                  <a:pt x="33" y="38"/>
                </a:cubicBezTo>
                <a:cubicBezTo>
                  <a:pt x="31" y="39"/>
                  <a:pt x="30" y="39"/>
                  <a:pt x="27" y="40"/>
                </a:cubicBezTo>
                <a:cubicBezTo>
                  <a:pt x="25" y="40"/>
                  <a:pt x="22" y="40"/>
                  <a:pt x="18" y="40"/>
                </a:cubicBezTo>
                <a:cubicBezTo>
                  <a:pt x="14" y="40"/>
                  <a:pt x="14" y="40"/>
                  <a:pt x="14" y="40"/>
                </a:cubicBezTo>
                <a:lnTo>
                  <a:pt x="14" y="60"/>
                </a:lnTo>
                <a:close/>
                <a:moveTo>
                  <a:pt x="14" y="27"/>
                </a:moveTo>
                <a:cubicBezTo>
                  <a:pt x="17" y="27"/>
                  <a:pt x="17" y="27"/>
                  <a:pt x="17" y="27"/>
                </a:cubicBezTo>
                <a:cubicBezTo>
                  <a:pt x="21" y="27"/>
                  <a:pt x="24" y="27"/>
                  <a:pt x="25" y="26"/>
                </a:cubicBezTo>
                <a:cubicBezTo>
                  <a:pt x="27" y="25"/>
                  <a:pt x="28" y="23"/>
                  <a:pt x="28" y="20"/>
                </a:cubicBezTo>
                <a:cubicBezTo>
                  <a:pt x="28" y="18"/>
                  <a:pt x="27" y="16"/>
                  <a:pt x="25" y="15"/>
                </a:cubicBezTo>
                <a:cubicBezTo>
                  <a:pt x="24" y="14"/>
                  <a:pt x="21" y="13"/>
                  <a:pt x="18" y="13"/>
                </a:cubicBezTo>
                <a:cubicBezTo>
                  <a:pt x="14" y="13"/>
                  <a:pt x="14" y="13"/>
                  <a:pt x="14" y="13"/>
                </a:cubicBezTo>
                <a:lnTo>
                  <a:pt x="14" y="27"/>
                </a:lnTo>
                <a:close/>
              </a:path>
            </a:pathLst>
          </a:custGeom>
          <a:solidFill>
            <a:schemeClr val="bg1"/>
          </a:solidFill>
          <a:ln w="9525">
            <a:noFill/>
            <a:round/>
            <a:headEnd/>
            <a:tailEnd/>
          </a:ln>
        </p:spPr>
        <p:txBody>
          <a:bodyPr vert="horz" wrap="square" lIns="72741" tIns="36371" rIns="72741" bIns="36371" numCol="1" anchor="t" anchorCtr="0" compatLnSpc="1">
            <a:prstTxWarp prst="textNoShape">
              <a:avLst/>
            </a:prstTxWarp>
          </a:bodyPr>
          <a:lstStyle/>
          <a:p>
            <a:pPr defTabSz="727433">
              <a:defRPr/>
            </a:pPr>
            <a:endParaRPr lang="en-GB">
              <a:latin typeface="Segoe UI"/>
            </a:endParaRPr>
          </a:p>
        </p:txBody>
      </p:sp>
      <p:sp>
        <p:nvSpPr>
          <p:cNvPr id="22" name="Freeform 7">
            <a:extLst>
              <a:ext uri="{FF2B5EF4-FFF2-40B4-BE49-F238E27FC236}">
                <a16:creationId xmlns:a16="http://schemas.microsoft.com/office/drawing/2014/main" id="{A1533FCE-8B15-919E-B861-AD442664D860}"/>
              </a:ext>
              <a:ext uri="{C183D7F6-B498-43B3-948B-1728B52AA6E4}">
                <adec:decorative xmlns:adec="http://schemas.microsoft.com/office/drawing/2017/decorative" val="1"/>
              </a:ext>
            </a:extLst>
          </p:cNvPr>
          <p:cNvSpPr>
            <a:spLocks/>
          </p:cNvSpPr>
          <p:nvPr/>
        </p:nvSpPr>
        <p:spPr bwMode="auto">
          <a:xfrm>
            <a:off x="9830829" y="2248384"/>
            <a:ext cx="85411" cy="89568"/>
          </a:xfrm>
          <a:custGeom>
            <a:avLst/>
            <a:gdLst/>
            <a:ahLst/>
            <a:cxnLst>
              <a:cxn ang="0">
                <a:pos x="61" y="27"/>
              </a:cxn>
              <a:cxn ang="0">
                <a:pos x="62" y="29"/>
              </a:cxn>
              <a:cxn ang="0">
                <a:pos x="62" y="31"/>
              </a:cxn>
              <a:cxn ang="0">
                <a:pos x="60" y="40"/>
              </a:cxn>
              <a:cxn ang="0">
                <a:pos x="57" y="48"/>
              </a:cxn>
              <a:cxn ang="0">
                <a:pos x="45" y="58"/>
              </a:cxn>
              <a:cxn ang="0">
                <a:pos x="31" y="62"/>
              </a:cxn>
              <a:cxn ang="0">
                <a:pos x="19" y="59"/>
              </a:cxn>
              <a:cxn ang="0">
                <a:pos x="9" y="52"/>
              </a:cxn>
              <a:cxn ang="0">
                <a:pos x="3" y="42"/>
              </a:cxn>
              <a:cxn ang="0">
                <a:pos x="0" y="30"/>
              </a:cxn>
              <a:cxn ang="0">
                <a:pos x="3" y="18"/>
              </a:cxn>
              <a:cxn ang="0">
                <a:pos x="9" y="8"/>
              </a:cxn>
              <a:cxn ang="0">
                <a:pos x="19" y="2"/>
              </a:cxn>
              <a:cxn ang="0">
                <a:pos x="31" y="0"/>
              </a:cxn>
              <a:cxn ang="0">
                <a:pos x="49" y="5"/>
              </a:cxn>
              <a:cxn ang="0">
                <a:pos x="60" y="20"/>
              </a:cxn>
              <a:cxn ang="0">
                <a:pos x="43" y="20"/>
              </a:cxn>
              <a:cxn ang="0">
                <a:pos x="38" y="16"/>
              </a:cxn>
              <a:cxn ang="0">
                <a:pos x="31" y="14"/>
              </a:cxn>
              <a:cxn ang="0">
                <a:pos x="20" y="19"/>
              </a:cxn>
              <a:cxn ang="0">
                <a:pos x="15" y="30"/>
              </a:cxn>
              <a:cxn ang="0">
                <a:pos x="20" y="42"/>
              </a:cxn>
              <a:cxn ang="0">
                <a:pos x="31" y="47"/>
              </a:cxn>
              <a:cxn ang="0">
                <a:pos x="39" y="45"/>
              </a:cxn>
              <a:cxn ang="0">
                <a:pos x="44" y="39"/>
              </a:cxn>
              <a:cxn ang="0">
                <a:pos x="27" y="39"/>
              </a:cxn>
              <a:cxn ang="0">
                <a:pos x="27" y="27"/>
              </a:cxn>
              <a:cxn ang="0">
                <a:pos x="61" y="27"/>
              </a:cxn>
            </a:cxnLst>
            <a:rect l="0" t="0" r="r" b="b"/>
            <a:pathLst>
              <a:path w="62" h="62">
                <a:moveTo>
                  <a:pt x="61" y="27"/>
                </a:moveTo>
                <a:cubicBezTo>
                  <a:pt x="62" y="28"/>
                  <a:pt x="62" y="29"/>
                  <a:pt x="62" y="29"/>
                </a:cubicBezTo>
                <a:cubicBezTo>
                  <a:pt x="62" y="30"/>
                  <a:pt x="62" y="30"/>
                  <a:pt x="62" y="31"/>
                </a:cubicBezTo>
                <a:cubicBezTo>
                  <a:pt x="62" y="34"/>
                  <a:pt x="61" y="37"/>
                  <a:pt x="60" y="40"/>
                </a:cubicBezTo>
                <a:cubicBezTo>
                  <a:pt x="60" y="43"/>
                  <a:pt x="58" y="46"/>
                  <a:pt x="57" y="48"/>
                </a:cubicBezTo>
                <a:cubicBezTo>
                  <a:pt x="54" y="53"/>
                  <a:pt x="50" y="56"/>
                  <a:pt x="45" y="58"/>
                </a:cubicBezTo>
                <a:cubicBezTo>
                  <a:pt x="41" y="61"/>
                  <a:pt x="36" y="62"/>
                  <a:pt x="31" y="62"/>
                </a:cubicBezTo>
                <a:cubicBezTo>
                  <a:pt x="27" y="62"/>
                  <a:pt x="23" y="61"/>
                  <a:pt x="19" y="59"/>
                </a:cubicBezTo>
                <a:cubicBezTo>
                  <a:pt x="15" y="58"/>
                  <a:pt x="12" y="55"/>
                  <a:pt x="9" y="52"/>
                </a:cubicBezTo>
                <a:cubicBezTo>
                  <a:pt x="6" y="49"/>
                  <a:pt x="4" y="46"/>
                  <a:pt x="3" y="42"/>
                </a:cubicBezTo>
                <a:cubicBezTo>
                  <a:pt x="1" y="38"/>
                  <a:pt x="0" y="34"/>
                  <a:pt x="0" y="30"/>
                </a:cubicBezTo>
                <a:cubicBezTo>
                  <a:pt x="0" y="26"/>
                  <a:pt x="1" y="22"/>
                  <a:pt x="3" y="18"/>
                </a:cubicBezTo>
                <a:cubicBezTo>
                  <a:pt x="4" y="15"/>
                  <a:pt x="7" y="11"/>
                  <a:pt x="9" y="8"/>
                </a:cubicBezTo>
                <a:cubicBezTo>
                  <a:pt x="12" y="6"/>
                  <a:pt x="16" y="3"/>
                  <a:pt x="19" y="2"/>
                </a:cubicBezTo>
                <a:cubicBezTo>
                  <a:pt x="23" y="0"/>
                  <a:pt x="27" y="0"/>
                  <a:pt x="31" y="0"/>
                </a:cubicBezTo>
                <a:cubicBezTo>
                  <a:pt x="38" y="0"/>
                  <a:pt x="43" y="2"/>
                  <a:pt x="49" y="5"/>
                </a:cubicBezTo>
                <a:cubicBezTo>
                  <a:pt x="54" y="9"/>
                  <a:pt x="58" y="14"/>
                  <a:pt x="60" y="20"/>
                </a:cubicBezTo>
                <a:cubicBezTo>
                  <a:pt x="43" y="20"/>
                  <a:pt x="43" y="20"/>
                  <a:pt x="43" y="20"/>
                </a:cubicBezTo>
                <a:cubicBezTo>
                  <a:pt x="41" y="18"/>
                  <a:pt x="39" y="17"/>
                  <a:pt x="38" y="16"/>
                </a:cubicBezTo>
                <a:cubicBezTo>
                  <a:pt x="36" y="15"/>
                  <a:pt x="33" y="14"/>
                  <a:pt x="31" y="14"/>
                </a:cubicBezTo>
                <a:cubicBezTo>
                  <a:pt x="27" y="14"/>
                  <a:pt x="23" y="16"/>
                  <a:pt x="20" y="19"/>
                </a:cubicBezTo>
                <a:cubicBezTo>
                  <a:pt x="17" y="22"/>
                  <a:pt x="15" y="26"/>
                  <a:pt x="15" y="30"/>
                </a:cubicBezTo>
                <a:cubicBezTo>
                  <a:pt x="15" y="35"/>
                  <a:pt x="17" y="39"/>
                  <a:pt x="20" y="42"/>
                </a:cubicBezTo>
                <a:cubicBezTo>
                  <a:pt x="23" y="45"/>
                  <a:pt x="27" y="47"/>
                  <a:pt x="31" y="47"/>
                </a:cubicBezTo>
                <a:cubicBezTo>
                  <a:pt x="34" y="47"/>
                  <a:pt x="36" y="46"/>
                  <a:pt x="39" y="45"/>
                </a:cubicBezTo>
                <a:cubicBezTo>
                  <a:pt x="41" y="43"/>
                  <a:pt x="43" y="41"/>
                  <a:pt x="44" y="39"/>
                </a:cubicBezTo>
                <a:cubicBezTo>
                  <a:pt x="27" y="39"/>
                  <a:pt x="27" y="39"/>
                  <a:pt x="27" y="39"/>
                </a:cubicBezTo>
                <a:cubicBezTo>
                  <a:pt x="27" y="27"/>
                  <a:pt x="27" y="27"/>
                  <a:pt x="27" y="27"/>
                </a:cubicBezTo>
                <a:lnTo>
                  <a:pt x="61" y="27"/>
                </a:lnTo>
                <a:close/>
              </a:path>
            </a:pathLst>
          </a:custGeom>
          <a:solidFill>
            <a:schemeClr val="bg1"/>
          </a:solidFill>
          <a:ln w="9525">
            <a:noFill/>
            <a:round/>
            <a:headEnd/>
            <a:tailEnd/>
          </a:ln>
        </p:spPr>
        <p:txBody>
          <a:bodyPr vert="horz" wrap="square" lIns="72741" tIns="36371" rIns="72741" bIns="36371" numCol="1" anchor="t" anchorCtr="0" compatLnSpc="1">
            <a:prstTxWarp prst="textNoShape">
              <a:avLst/>
            </a:prstTxWarp>
          </a:bodyPr>
          <a:lstStyle/>
          <a:p>
            <a:pPr defTabSz="727433">
              <a:defRPr/>
            </a:pPr>
            <a:endParaRPr lang="en-GB">
              <a:latin typeface="Segoe UI"/>
            </a:endParaRPr>
          </a:p>
        </p:txBody>
      </p:sp>
    </p:spTree>
    <p:extLst>
      <p:ext uri="{BB962C8B-B14F-4D97-AF65-F5344CB8AC3E}">
        <p14:creationId xmlns:p14="http://schemas.microsoft.com/office/powerpoint/2010/main" val="3574339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FEA3E2B1-D6A6-DD19-A8A4-BFDAEB45EA04}"/>
              </a:ext>
            </a:extLst>
          </p:cNvPr>
          <p:cNvSpPr>
            <a:spLocks noGrp="1"/>
          </p:cNvSpPr>
          <p:nvPr>
            <p:ph type="title"/>
          </p:nvPr>
        </p:nvSpPr>
        <p:spPr>
          <a:xfrm>
            <a:off x="335998" y="182467"/>
            <a:ext cx="3599415" cy="1324360"/>
          </a:xfrm>
        </p:spPr>
        <p:txBody>
          <a:bodyPr/>
          <a:lstStyle/>
          <a:p>
            <a:r>
              <a:rPr lang="en-GB"/>
              <a:t>How did patients feel about how quickly they received care or advice when their GP practice was closed?</a:t>
            </a:r>
          </a:p>
        </p:txBody>
      </p:sp>
      <p:sp>
        <p:nvSpPr>
          <p:cNvPr id="4" name="Commentary">
            <a:extLst>
              <a:ext uri="{FF2B5EF4-FFF2-40B4-BE49-F238E27FC236}">
                <a16:creationId xmlns:a16="http://schemas.microsoft.com/office/drawing/2014/main" id="{423EDC38-9CF4-BA9C-E0A3-D773442DA44D}"/>
              </a:ext>
            </a:extLst>
          </p:cNvPr>
          <p:cNvSpPr>
            <a:spLocks noGrp="1"/>
          </p:cNvSpPr>
          <p:nvPr>
            <p:ph type="body" sz="quarter" idx="19"/>
          </p:nvPr>
        </p:nvSpPr>
        <p:spPr>
          <a:xfrm>
            <a:off x="333375" y="1661840"/>
            <a:ext cx="3598863" cy="4500000"/>
          </a:xfrm>
        </p:spPr>
        <p:txBody>
          <a:bodyPr/>
          <a:lstStyle/>
          <a:p>
            <a:r>
              <a:rPr lang="en-GB"/>
              <a:t>Just over half (52.3%) of patients said the time they waited to get care or advice when their GP practice was closed was ‘about right’. Just under half (47.7%) said ‘it took too long’. </a:t>
            </a:r>
          </a:p>
          <a:p>
            <a:r>
              <a:rPr lang="en-GB"/>
              <a:t>Compared with the 2024 survey, a higher proportion said the wait was ‘about right’ (+2.1 percentage points).</a:t>
            </a:r>
          </a:p>
          <a:p>
            <a:endParaRPr lang="en-GB"/>
          </a:p>
        </p:txBody>
      </p:sp>
      <p:sp>
        <p:nvSpPr>
          <p:cNvPr id="7" name="Question Marker #2">
            <a:extLst>
              <a:ext uri="{FF2B5EF4-FFF2-40B4-BE49-F238E27FC236}">
                <a16:creationId xmlns:a16="http://schemas.microsoft.com/office/drawing/2014/main" id="{12CBB66E-0823-7E4F-CC0A-F5070C8837BD}"/>
              </a:ext>
              <a:ext uri="{C183D7F6-B498-43B3-948B-1728B52AA6E4}">
                <adec:decorative xmlns:adec="http://schemas.microsoft.com/office/drawing/2017/decorative" val="1"/>
              </a:ext>
            </a:extLst>
          </p:cNvPr>
          <p:cNvSpPr/>
          <p:nvPr/>
        </p:nvSpPr>
        <p:spPr>
          <a:xfrm>
            <a:off x="4485546" y="398930"/>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rgbClr val="231F20"/>
              </a:solidFill>
            </a:endParaRPr>
          </a:p>
        </p:txBody>
      </p:sp>
      <p:sp>
        <p:nvSpPr>
          <p:cNvPr id="8" name="Question Text #2">
            <a:extLst>
              <a:ext uri="{FF2B5EF4-FFF2-40B4-BE49-F238E27FC236}">
                <a16:creationId xmlns:a16="http://schemas.microsoft.com/office/drawing/2014/main" id="{02795E02-D951-9DD7-71B7-F6949F4D8DED}"/>
              </a:ext>
            </a:extLst>
          </p:cNvPr>
          <p:cNvSpPr txBox="1"/>
          <p:nvPr/>
        </p:nvSpPr>
        <p:spPr>
          <a:xfrm>
            <a:off x="4295775" y="308930"/>
            <a:ext cx="7559674" cy="540000"/>
          </a:xfrm>
          <a:prstGeom prst="rect">
            <a:avLst/>
          </a:prstGeom>
          <a:noFill/>
        </p:spPr>
        <p:txBody>
          <a:bodyPr wrap="square" lIns="360000" tIns="18000" rIns="0" bIns="0" rtlCol="0" anchor="ctr">
            <a:noAutofit/>
          </a:bodyPr>
          <a:lstStyle>
            <a:defPPr>
              <a:defRPr lang="fr-FR"/>
            </a:defPPr>
            <a:lvl1pPr>
              <a:lnSpc>
                <a:spcPct val="90000"/>
              </a:lnSpc>
              <a:defRPr sz="1200" b="1">
                <a:solidFill>
                  <a:srgbClr val="231F20"/>
                </a:solidFill>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200" b="1" i="0" u="none" strike="noStrike" kern="1200" cap="none" spc="0" normalizeH="0" baseline="0" noProof="0">
                <a:ln>
                  <a:noFill/>
                </a:ln>
                <a:solidFill>
                  <a:srgbClr val="231F20"/>
                </a:solidFill>
                <a:effectLst/>
                <a:uLnTx/>
                <a:uFillTx/>
                <a:latin typeface="Arial"/>
                <a:ea typeface="+mn-ea"/>
                <a:cs typeface="+mn-cs"/>
              </a:rPr>
              <a:t>Q35. How do you feel about how long you waited to get care or advice on that occasion?</a:t>
            </a:r>
          </a:p>
        </p:txBody>
      </p:sp>
      <p:sp>
        <p:nvSpPr>
          <p:cNvPr id="5" name="Base and Footnotes">
            <a:extLst>
              <a:ext uri="{FF2B5EF4-FFF2-40B4-BE49-F238E27FC236}">
                <a16:creationId xmlns:a16="http://schemas.microsoft.com/office/drawing/2014/main" id="{882AC0E1-A6DA-9A93-2142-10ED78CFB7DB}"/>
              </a:ext>
            </a:extLst>
          </p:cNvPr>
          <p:cNvSpPr>
            <a:spLocks noGrp="1"/>
          </p:cNvSpPr>
          <p:nvPr>
            <p:ph type="body" sz="quarter" idx="18"/>
          </p:nvPr>
        </p:nvSpPr>
        <p:spPr>
          <a:xfrm>
            <a:off x="4297362" y="6020553"/>
            <a:ext cx="7561263" cy="282573"/>
          </a:xfrm>
        </p:spPr>
        <p:txBody>
          <a:bodyPr/>
          <a:lstStyle/>
          <a:p>
            <a:r>
              <a:rPr lang="en-GB"/>
              <a:t>Base: asked of patients who contacted or used an NHS service in the last 12 months when they wanted care or advice from a healthcare professional at their GP practice but it was closed, excluding those who said 'I don't know or it doesn't apply': 2025 (176,089), 2024 (173,854).</a:t>
            </a:r>
          </a:p>
        </p:txBody>
      </p:sp>
      <p:sp>
        <p:nvSpPr>
          <p:cNvPr id="3" name="Slide Number">
            <a:extLst>
              <a:ext uri="{FF2B5EF4-FFF2-40B4-BE49-F238E27FC236}">
                <a16:creationId xmlns:a16="http://schemas.microsoft.com/office/drawing/2014/main" id="{2ADF413E-BCE3-9AFA-BA1A-3EA83634FA85}"/>
              </a:ext>
              <a:ext uri="{C183D7F6-B498-43B3-948B-1728B52AA6E4}">
                <adec:decorative xmlns:adec="http://schemas.microsoft.com/office/drawing/2017/decorative" val="1"/>
              </a:ext>
            </a:extLst>
          </p:cNvPr>
          <p:cNvSpPr>
            <a:spLocks noGrp="1"/>
          </p:cNvSpPr>
          <p:nvPr>
            <p:ph type="sldNum" sz="quarter" idx="4"/>
          </p:nvPr>
        </p:nvSpPr>
        <p:spPr/>
        <p:txBody>
          <a:bodyPr/>
          <a:lstStyle/>
          <a:p>
            <a:fld id="{D61AABEC-672F-4B68-B914-690DA978312C}" type="slidenum">
              <a:rPr lang="en-GB" smtClean="0"/>
              <a:pPr/>
              <a:t>70</a:t>
            </a:fld>
            <a:endParaRPr lang="en-GB"/>
          </a:p>
        </p:txBody>
      </p:sp>
      <p:grpSp>
        <p:nvGrpSpPr>
          <p:cNvPr id="13" name="Group 12">
            <a:extLst>
              <a:ext uri="{FF2B5EF4-FFF2-40B4-BE49-F238E27FC236}">
                <a16:creationId xmlns:a16="http://schemas.microsoft.com/office/drawing/2014/main" id="{C8596A0C-5B23-CE9C-41C1-58FE92AED327}"/>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14" name="Freeform 110">
              <a:hlinkClick r:id="rId3" action="ppaction://hlinksldjump" tooltip="Main Menu..."/>
              <a:hlinkHover r:id="" action="ppaction://noaction" highlightClick="1"/>
              <a:extLst>
                <a:ext uri="{FF2B5EF4-FFF2-40B4-BE49-F238E27FC236}">
                  <a16:creationId xmlns:a16="http://schemas.microsoft.com/office/drawing/2014/main" id="{C5ECEB13-80D7-BEE4-51B9-9BC398417923}"/>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15" name="Rectangle 14">
              <a:extLst>
                <a:ext uri="{FF2B5EF4-FFF2-40B4-BE49-F238E27FC236}">
                  <a16:creationId xmlns:a16="http://schemas.microsoft.com/office/drawing/2014/main" id="{192E0C14-2ABB-71BF-2289-7323F13C9902}"/>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graphicFrame>
        <p:nvGraphicFramePr>
          <p:cNvPr id="10" name="Line Chart">
            <a:extLst>
              <a:ext uri="{FF2B5EF4-FFF2-40B4-BE49-F238E27FC236}">
                <a16:creationId xmlns:a16="http://schemas.microsoft.com/office/drawing/2014/main" id="{FDBE0253-70CA-E1DF-9789-D9020A7D9F9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0431346"/>
              </p:ext>
            </p:extLst>
          </p:nvPr>
        </p:nvGraphicFramePr>
        <p:xfrm>
          <a:off x="3726713" y="1617769"/>
          <a:ext cx="7559674" cy="5040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66961230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3D5B6DD-38A1-D570-B96B-4C65172107DD}"/>
              </a:ext>
              <a:ext uri="{C183D7F6-B498-43B3-948B-1728B52AA6E4}">
                <adec:decorative xmlns:adec="http://schemas.microsoft.com/office/drawing/2017/decorative" val="1"/>
              </a:ext>
            </a:extLst>
          </p:cNvPr>
          <p:cNvSpPr>
            <a:spLocks noGrp="1"/>
          </p:cNvSpPr>
          <p:nvPr>
            <p:ph type="sldNum" sz="quarter" idx="4"/>
          </p:nvPr>
        </p:nvSpPr>
        <p:spPr/>
        <p:txBody>
          <a:bodyPr/>
          <a:lstStyle/>
          <a:p>
            <a:fld id="{D61AABEC-672F-4B68-B914-690DA978312C}" type="slidenum">
              <a:rPr lang="en-GB" smtClean="0"/>
              <a:pPr/>
              <a:t>71</a:t>
            </a:fld>
            <a:endParaRPr lang="en-GB"/>
          </a:p>
        </p:txBody>
      </p:sp>
      <p:sp>
        <p:nvSpPr>
          <p:cNvPr id="65" name="TextBox 64">
            <a:extLst>
              <a:ext uri="{FF2B5EF4-FFF2-40B4-BE49-F238E27FC236}">
                <a16:creationId xmlns:a16="http://schemas.microsoft.com/office/drawing/2014/main" id="{91A6029E-B6D9-AD11-7B14-56BC46627BD6}"/>
              </a:ext>
            </a:extLst>
          </p:cNvPr>
          <p:cNvSpPr txBox="1"/>
          <p:nvPr/>
        </p:nvSpPr>
        <p:spPr bwMode="white">
          <a:xfrm>
            <a:off x="517971" y="1085463"/>
            <a:ext cx="1017907" cy="2152769"/>
          </a:xfrm>
          <a:prstGeom prst="rect">
            <a:avLst/>
          </a:prstGeom>
          <a:noFill/>
        </p:spPr>
        <p:txBody>
          <a:bodyPr wrap="none" lIns="0" tIns="0" rIns="0" bIns="0" rtlCol="0">
            <a:spAutoFit/>
          </a:bodyPr>
          <a:lstStyle/>
          <a:p>
            <a:pPr>
              <a:lnSpc>
                <a:spcPct val="110000"/>
              </a:lnSpc>
              <a:spcBef>
                <a:spcPts val="2400"/>
              </a:spcBef>
              <a:buClr>
                <a:srgbClr val="5BC5F1"/>
              </a:buClr>
              <a:defRPr/>
            </a:pPr>
            <a:r>
              <a:rPr lang="en-GB" sz="13800" b="1">
                <a:solidFill>
                  <a:prstClr val="white"/>
                </a:solidFill>
              </a:rPr>
              <a:t>9</a:t>
            </a:r>
          </a:p>
        </p:txBody>
      </p:sp>
      <p:sp>
        <p:nvSpPr>
          <p:cNvPr id="64" name="Text Placeholder 2">
            <a:extLst>
              <a:ext uri="{FF2B5EF4-FFF2-40B4-BE49-F238E27FC236}">
                <a16:creationId xmlns:a16="http://schemas.microsoft.com/office/drawing/2014/main" id="{4E2EE3B8-EA4A-54EA-66B2-B7E438A076E7}"/>
              </a:ext>
            </a:extLst>
          </p:cNvPr>
          <p:cNvSpPr txBox="1">
            <a:spLocks noGrp="1"/>
          </p:cNvSpPr>
          <p:nvPr>
            <p:ph type="title" idx="4294967295"/>
          </p:nvPr>
        </p:nvSpPr>
        <p:spPr bwMode="gray">
          <a:xfrm>
            <a:off x="505272" y="3315017"/>
            <a:ext cx="4896544" cy="230425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marL="273050" indent="-273050" algn="l" defTabSz="914400" rtl="0" eaLnBrk="1" latinLnBrk="0" hangingPunct="1">
              <a:lnSpc>
                <a:spcPct val="110000"/>
              </a:lnSpc>
              <a:spcBef>
                <a:spcPts val="600"/>
              </a:spcBef>
              <a:spcAft>
                <a:spcPts val="600"/>
              </a:spcAft>
              <a:buClr>
                <a:schemeClr val="bg2"/>
              </a:buClr>
              <a:buFont typeface="Wingdings" panose="05000000000000000000" pitchFamily="2" charset="2"/>
              <a:buChar char="§"/>
              <a:defRPr sz="2800" kern="1200">
                <a:solidFill>
                  <a:schemeClr val="tx1"/>
                </a:solidFill>
                <a:latin typeface="+mn-lt"/>
                <a:ea typeface="+mn-ea"/>
                <a:cs typeface="+mn-cs"/>
              </a:defRPr>
            </a:lvl1pPr>
            <a:lvl2pPr marL="742950" indent="-285750" algn="l" defTabSz="914400" rtl="0" eaLnBrk="1" latinLnBrk="0" hangingPunct="1">
              <a:lnSpc>
                <a:spcPct val="110000"/>
              </a:lnSpc>
              <a:spcBef>
                <a:spcPts val="600"/>
              </a:spcBef>
              <a:spcAft>
                <a:spcPts val="600"/>
              </a:spcAft>
              <a:buClr>
                <a:schemeClr val="bg2"/>
              </a:buClr>
              <a:buFont typeface="Geomanist Light" pitchFamily="50"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600"/>
              </a:spcBef>
              <a:spcAft>
                <a:spcPts val="600"/>
              </a:spcAft>
              <a:buClr>
                <a:schemeClr val="bg2"/>
              </a:buClr>
              <a:buFont typeface="Geomanist Light" pitchFamily="50"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600"/>
              </a:spcBef>
              <a:spcAft>
                <a:spcPts val="600"/>
              </a:spcAft>
              <a:buClr>
                <a:schemeClr val="bg2"/>
              </a:buClr>
              <a:buFont typeface="Geomanist Light" pitchFamily="50"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600"/>
              </a:spcBef>
              <a:spcAft>
                <a:spcPts val="600"/>
              </a:spcAft>
              <a:buClr>
                <a:schemeClr val="bg2"/>
              </a:buClr>
              <a:buFont typeface="Geomanist Light" pitchFamily="50"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
                <a:srgbClr val="5BC5F1"/>
              </a:buClr>
              <a:buSzTx/>
              <a:buFont typeface="Wingdings" panose="05000000000000000000" pitchFamily="2" charset="2"/>
              <a:buNone/>
              <a:tabLst/>
              <a:defRPr/>
            </a:pPr>
            <a:r>
              <a:rPr kumimoji="0" lang="en-GB" sz="5800" b="1" i="0" u="none" strike="noStrike" kern="1200" cap="none" spc="0" normalizeH="0" baseline="0" noProof="0" dirty="0">
                <a:ln>
                  <a:noFill/>
                </a:ln>
                <a:solidFill>
                  <a:sysClr val="window" lastClr="FFFFFF"/>
                </a:solidFill>
                <a:effectLst/>
                <a:uLnTx/>
                <a:uFillTx/>
                <a:latin typeface="+mn-lt"/>
                <a:ea typeface="+mn-ea"/>
                <a:cs typeface="+mn-cs"/>
              </a:rPr>
              <a:t>Pharmacy</a:t>
            </a:r>
          </a:p>
        </p:txBody>
      </p:sp>
      <p:cxnSp>
        <p:nvCxnSpPr>
          <p:cNvPr id="68" name="Straight Connector 67">
            <a:extLst>
              <a:ext uri="{FF2B5EF4-FFF2-40B4-BE49-F238E27FC236}">
                <a16:creationId xmlns:a16="http://schemas.microsoft.com/office/drawing/2014/main" id="{EC4BC9A9-5B72-708E-4B42-7A79B8646452}"/>
              </a:ext>
              <a:ext uri="{C183D7F6-B498-43B3-948B-1728B52AA6E4}">
                <adec:decorative xmlns:adec="http://schemas.microsoft.com/office/drawing/2017/decorative" val="1"/>
              </a:ext>
            </a:extLst>
          </p:cNvPr>
          <p:cNvCxnSpPr>
            <a:cxnSpLocks/>
          </p:cNvCxnSpPr>
          <p:nvPr/>
        </p:nvCxnSpPr>
        <p:spPr bwMode="white">
          <a:xfrm>
            <a:off x="505272" y="3179289"/>
            <a:ext cx="7194392" cy="0"/>
          </a:xfrm>
          <a:prstGeom prst="line">
            <a:avLst/>
          </a:prstGeom>
          <a:noFill/>
          <a:ln w="12700" cap="flat" cmpd="sng" algn="ctr">
            <a:solidFill>
              <a:schemeClr val="bg1"/>
            </a:solidFill>
            <a:prstDash val="solid"/>
          </a:ln>
          <a:effectLst/>
        </p:spPr>
      </p:cxnSp>
      <p:sp>
        <p:nvSpPr>
          <p:cNvPr id="23" name="Rectangle 22">
            <a:extLst>
              <a:ext uri="{FF2B5EF4-FFF2-40B4-BE49-F238E27FC236}">
                <a16:creationId xmlns:a16="http://schemas.microsoft.com/office/drawing/2014/main" id="{42435466-5B91-42D3-CDBB-DCF88D0D2ADB}"/>
              </a:ext>
              <a:ext uri="{C183D7F6-B498-43B3-948B-1728B52AA6E4}">
                <adec:decorative xmlns:adec="http://schemas.microsoft.com/office/drawing/2017/decorative" val="1"/>
              </a:ext>
            </a:extLst>
          </p:cNvPr>
          <p:cNvSpPr/>
          <p:nvPr/>
        </p:nvSpPr>
        <p:spPr>
          <a:xfrm>
            <a:off x="10095719" y="5851828"/>
            <a:ext cx="1082348" cy="307777"/>
          </a:xfrm>
          <a:prstGeom prst="rect">
            <a:avLst/>
          </a:prstGeom>
        </p:spPr>
        <p:txBody>
          <a:bodyPr wrap="none">
            <a:spAutoFit/>
          </a:bodyPr>
          <a:lstStyle/>
          <a:p>
            <a:pPr algn="r">
              <a:defRPr/>
            </a:pPr>
            <a:r>
              <a:rPr lang="en-GB" sz="1400">
                <a:solidFill>
                  <a:prstClr val="white"/>
                </a:solidFill>
                <a:latin typeface="Segoe UI"/>
              </a:rPr>
              <a:t>Main menu</a:t>
            </a:r>
          </a:p>
        </p:txBody>
      </p:sp>
      <p:sp>
        <p:nvSpPr>
          <p:cNvPr id="24" name="Isosceles Triangle 23">
            <a:extLst>
              <a:ext uri="{FF2B5EF4-FFF2-40B4-BE49-F238E27FC236}">
                <a16:creationId xmlns:a16="http://schemas.microsoft.com/office/drawing/2014/main" id="{180E57E5-B8EA-DCFA-5CCD-DD6E849B3D9E}"/>
              </a:ext>
              <a:ext uri="{C183D7F6-B498-43B3-948B-1728B52AA6E4}">
                <adec:decorative xmlns:adec="http://schemas.microsoft.com/office/drawing/2017/decorative" val="1"/>
              </a:ext>
            </a:extLst>
          </p:cNvPr>
          <p:cNvSpPr/>
          <p:nvPr/>
        </p:nvSpPr>
        <p:spPr bwMode="gray">
          <a:xfrm rot="5400000">
            <a:off x="11175251" y="5967689"/>
            <a:ext cx="153027" cy="96594"/>
          </a:xfrm>
          <a:prstGeom prst="triangle">
            <a:avLst/>
          </a:prstGeom>
          <a:solidFill>
            <a:srgbClr val="99C7EB"/>
          </a:solidFill>
          <a:ln w="254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endParaRPr kumimoji="0" lang="en-GB" sz="2000" b="0" i="0" u="none" strike="noStrike" kern="0" cap="none" spc="0" normalizeH="0" baseline="0" noProof="0">
              <a:ln>
                <a:noFill/>
              </a:ln>
              <a:solidFill>
                <a:prstClr val="white"/>
              </a:solidFill>
              <a:effectLst/>
              <a:uLnTx/>
              <a:uFillTx/>
              <a:latin typeface="Segoe UI"/>
              <a:ea typeface="+mn-ea"/>
              <a:cs typeface="+mn-cs"/>
            </a:endParaRPr>
          </a:p>
        </p:txBody>
      </p:sp>
      <p:sp>
        <p:nvSpPr>
          <p:cNvPr id="122" name="Rectangle 121">
            <a:hlinkClick r:id="" action="ppaction://noaction"/>
            <a:hlinkHover r:id="" action="ppaction://noaction" highlightClick="1"/>
            <a:extLst>
              <a:ext uri="{FF2B5EF4-FFF2-40B4-BE49-F238E27FC236}">
                <a16:creationId xmlns:a16="http://schemas.microsoft.com/office/drawing/2014/main" id="{0A5F1C98-6A4C-47A5-DB98-4E2A37E3703C}"/>
              </a:ext>
              <a:ext uri="{C183D7F6-B498-43B3-948B-1728B52AA6E4}">
                <adec:decorative xmlns:adec="http://schemas.microsoft.com/office/drawing/2017/decorative" val="1"/>
              </a:ext>
            </a:extLst>
          </p:cNvPr>
          <p:cNvSpPr/>
          <p:nvPr/>
        </p:nvSpPr>
        <p:spPr bwMode="ltGray">
          <a:xfrm>
            <a:off x="8721394" y="761029"/>
            <a:ext cx="417916" cy="294402"/>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lang="en-GB" sz="2000" kern="0">
                <a:solidFill>
                  <a:schemeClr val="bg1"/>
                </a:solidFill>
              </a:rPr>
              <a:t>1</a:t>
            </a:r>
            <a:endParaRPr kumimoji="0" lang="en-GB" sz="2000" b="0" i="0" u="none" strike="noStrike" kern="0" cap="none" spc="0" normalizeH="0" baseline="0" noProof="0">
              <a:ln>
                <a:noFill/>
              </a:ln>
              <a:solidFill>
                <a:schemeClr val="bg1"/>
              </a:solidFill>
              <a:effectLst/>
              <a:uLnTx/>
              <a:uFillTx/>
              <a:ea typeface="+mn-ea"/>
              <a:cs typeface="+mn-cs"/>
            </a:endParaRPr>
          </a:p>
        </p:txBody>
      </p:sp>
      <p:sp>
        <p:nvSpPr>
          <p:cNvPr id="123" name="Freeform 18">
            <a:hlinkClick r:id="rId2" action="ppaction://hlinksldjump"/>
            <a:hlinkHover r:id="" action="ppaction://noaction" highlightClick="1"/>
            <a:extLst>
              <a:ext uri="{FF2B5EF4-FFF2-40B4-BE49-F238E27FC236}">
                <a16:creationId xmlns:a16="http://schemas.microsoft.com/office/drawing/2014/main" id="{07DC5D02-8A78-71C1-191F-13B9F0074938}"/>
              </a:ext>
              <a:ext uri="{C183D7F6-B498-43B3-948B-1728B52AA6E4}">
                <adec:decorative xmlns:adec="http://schemas.microsoft.com/office/drawing/2017/decorative" val="1"/>
              </a:ext>
            </a:extLst>
          </p:cNvPr>
          <p:cNvSpPr/>
          <p:nvPr/>
        </p:nvSpPr>
        <p:spPr bwMode="gray">
          <a:xfrm>
            <a:off x="11325462" y="5825737"/>
            <a:ext cx="274648" cy="297711"/>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ysClr val="window" lastClr="FFFFFF"/>
          </a:solidFill>
          <a:ln w="254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endParaRPr kumimoji="0" lang="en-GB" sz="2000" b="0" i="0" u="none" strike="noStrike" kern="0" cap="none" spc="0" normalizeH="0" baseline="0" noProof="0">
              <a:ln>
                <a:noFill/>
              </a:ln>
              <a:solidFill>
                <a:srgbClr val="005C9A"/>
              </a:solidFill>
              <a:effectLst/>
              <a:uLnTx/>
              <a:uFillTx/>
              <a:latin typeface="Segoe UI"/>
              <a:ea typeface="+mn-ea"/>
              <a:cs typeface="+mn-cs"/>
            </a:endParaRPr>
          </a:p>
        </p:txBody>
      </p:sp>
      <p:grpSp>
        <p:nvGrpSpPr>
          <p:cNvPr id="126" name="Group 125">
            <a:extLst>
              <a:ext uri="{FF2B5EF4-FFF2-40B4-BE49-F238E27FC236}">
                <a16:creationId xmlns:a16="http://schemas.microsoft.com/office/drawing/2014/main" id="{BD853A3A-596A-A985-97F1-E77F6E954F62}"/>
              </a:ext>
              <a:ext uri="{C183D7F6-B498-43B3-948B-1728B52AA6E4}">
                <adec:decorative xmlns:adec="http://schemas.microsoft.com/office/drawing/2017/decorative" val="1"/>
              </a:ext>
            </a:extLst>
          </p:cNvPr>
          <p:cNvGrpSpPr/>
          <p:nvPr/>
        </p:nvGrpSpPr>
        <p:grpSpPr>
          <a:xfrm>
            <a:off x="8613681" y="1135798"/>
            <a:ext cx="2499103" cy="3391981"/>
            <a:chOff x="7620887" y="1385798"/>
            <a:chExt cx="2499103" cy="3391981"/>
          </a:xfrm>
        </p:grpSpPr>
        <p:cxnSp>
          <p:nvCxnSpPr>
            <p:cNvPr id="127" name="Straight Connector 126">
              <a:extLst>
                <a:ext uri="{FF2B5EF4-FFF2-40B4-BE49-F238E27FC236}">
                  <a16:creationId xmlns:a16="http://schemas.microsoft.com/office/drawing/2014/main" id="{8AF17240-F657-6C48-68ED-FA8E42EB3123}"/>
                </a:ext>
              </a:extLst>
            </p:cNvPr>
            <p:cNvCxnSpPr/>
            <p:nvPr/>
          </p:nvCxnSpPr>
          <p:spPr>
            <a:xfrm>
              <a:off x="7650956" y="1385798"/>
              <a:ext cx="2448272" cy="0"/>
            </a:xfrm>
            <a:prstGeom prst="line">
              <a:avLst/>
            </a:prstGeom>
            <a:noFill/>
            <a:ln w="6350" cap="flat" cmpd="sng" algn="ctr">
              <a:solidFill>
                <a:srgbClr val="297DB1"/>
              </a:solidFill>
              <a:prstDash val="sysDot"/>
            </a:ln>
            <a:effectLst/>
          </p:spPr>
        </p:cxnSp>
        <p:cxnSp>
          <p:nvCxnSpPr>
            <p:cNvPr id="128" name="Straight Connector 127">
              <a:extLst>
                <a:ext uri="{FF2B5EF4-FFF2-40B4-BE49-F238E27FC236}">
                  <a16:creationId xmlns:a16="http://schemas.microsoft.com/office/drawing/2014/main" id="{735C778C-993D-4EE8-7ED8-165828ACEB78}"/>
                </a:ext>
              </a:extLst>
            </p:cNvPr>
            <p:cNvCxnSpPr/>
            <p:nvPr/>
          </p:nvCxnSpPr>
          <p:spPr>
            <a:xfrm>
              <a:off x="7650956" y="1789906"/>
              <a:ext cx="2448272" cy="0"/>
            </a:xfrm>
            <a:prstGeom prst="line">
              <a:avLst/>
            </a:prstGeom>
            <a:noFill/>
            <a:ln w="6350" cap="flat" cmpd="sng" algn="ctr">
              <a:solidFill>
                <a:srgbClr val="297DB1"/>
              </a:solidFill>
              <a:prstDash val="sysDot"/>
            </a:ln>
            <a:effectLst/>
          </p:spPr>
        </p:cxnSp>
        <p:cxnSp>
          <p:nvCxnSpPr>
            <p:cNvPr id="129" name="Straight Connector 128">
              <a:extLst>
                <a:ext uri="{FF2B5EF4-FFF2-40B4-BE49-F238E27FC236}">
                  <a16:creationId xmlns:a16="http://schemas.microsoft.com/office/drawing/2014/main" id="{5B92B2C2-E8C1-74D5-CA54-45C21617EA5F}"/>
                </a:ext>
              </a:extLst>
            </p:cNvPr>
            <p:cNvCxnSpPr/>
            <p:nvPr/>
          </p:nvCxnSpPr>
          <p:spPr>
            <a:xfrm>
              <a:off x="7650956" y="2314400"/>
              <a:ext cx="2448272" cy="0"/>
            </a:xfrm>
            <a:prstGeom prst="line">
              <a:avLst/>
            </a:prstGeom>
            <a:noFill/>
            <a:ln w="6350" cap="flat" cmpd="sng" algn="ctr">
              <a:solidFill>
                <a:srgbClr val="297DB1"/>
              </a:solidFill>
              <a:prstDash val="sysDot"/>
            </a:ln>
            <a:effectLst/>
          </p:spPr>
        </p:cxnSp>
        <p:cxnSp>
          <p:nvCxnSpPr>
            <p:cNvPr id="130" name="Straight Connector 129">
              <a:extLst>
                <a:ext uri="{FF2B5EF4-FFF2-40B4-BE49-F238E27FC236}">
                  <a16:creationId xmlns:a16="http://schemas.microsoft.com/office/drawing/2014/main" id="{30931486-7DA1-BA46-5814-9C68D1576AF0}"/>
                </a:ext>
              </a:extLst>
            </p:cNvPr>
            <p:cNvCxnSpPr/>
            <p:nvPr/>
          </p:nvCxnSpPr>
          <p:spPr>
            <a:xfrm>
              <a:off x="7671718" y="2820266"/>
              <a:ext cx="2448272" cy="0"/>
            </a:xfrm>
            <a:prstGeom prst="line">
              <a:avLst/>
            </a:prstGeom>
            <a:noFill/>
            <a:ln w="6350" cap="flat" cmpd="sng" algn="ctr">
              <a:solidFill>
                <a:srgbClr val="297DB1"/>
              </a:solidFill>
              <a:prstDash val="sysDot"/>
            </a:ln>
            <a:effectLst/>
          </p:spPr>
        </p:cxnSp>
        <p:cxnSp>
          <p:nvCxnSpPr>
            <p:cNvPr id="131" name="Straight Connector 130">
              <a:extLst>
                <a:ext uri="{FF2B5EF4-FFF2-40B4-BE49-F238E27FC236}">
                  <a16:creationId xmlns:a16="http://schemas.microsoft.com/office/drawing/2014/main" id="{28CFAE60-90CE-689B-13F8-42A9FA93B932}"/>
                </a:ext>
              </a:extLst>
            </p:cNvPr>
            <p:cNvCxnSpPr/>
            <p:nvPr/>
          </p:nvCxnSpPr>
          <p:spPr>
            <a:xfrm>
              <a:off x="7650956" y="3243002"/>
              <a:ext cx="2448272" cy="0"/>
            </a:xfrm>
            <a:prstGeom prst="line">
              <a:avLst/>
            </a:prstGeom>
            <a:noFill/>
            <a:ln w="6350" cap="flat" cmpd="sng" algn="ctr">
              <a:solidFill>
                <a:srgbClr val="297DB1"/>
              </a:solidFill>
              <a:prstDash val="sysDot"/>
            </a:ln>
            <a:effectLst/>
          </p:spPr>
        </p:cxnSp>
        <p:cxnSp>
          <p:nvCxnSpPr>
            <p:cNvPr id="132" name="Straight Connector 131">
              <a:extLst>
                <a:ext uri="{FF2B5EF4-FFF2-40B4-BE49-F238E27FC236}">
                  <a16:creationId xmlns:a16="http://schemas.microsoft.com/office/drawing/2014/main" id="{85662CE3-8D6C-3E61-9528-BF6BEFB51EF2}"/>
                </a:ext>
              </a:extLst>
            </p:cNvPr>
            <p:cNvCxnSpPr/>
            <p:nvPr/>
          </p:nvCxnSpPr>
          <p:spPr>
            <a:xfrm>
              <a:off x="7620887" y="3797358"/>
              <a:ext cx="2448272" cy="0"/>
            </a:xfrm>
            <a:prstGeom prst="line">
              <a:avLst/>
            </a:prstGeom>
            <a:noFill/>
            <a:ln w="6350" cap="flat" cmpd="sng" algn="ctr">
              <a:solidFill>
                <a:srgbClr val="297DB1"/>
              </a:solidFill>
              <a:prstDash val="sysDot"/>
            </a:ln>
            <a:effectLst/>
          </p:spPr>
        </p:cxnSp>
        <p:cxnSp>
          <p:nvCxnSpPr>
            <p:cNvPr id="133" name="Straight Connector 132">
              <a:extLst>
                <a:ext uri="{FF2B5EF4-FFF2-40B4-BE49-F238E27FC236}">
                  <a16:creationId xmlns:a16="http://schemas.microsoft.com/office/drawing/2014/main" id="{541672B1-6D8E-CE68-4AF3-5F167417E924}"/>
                </a:ext>
              </a:extLst>
            </p:cNvPr>
            <p:cNvCxnSpPr/>
            <p:nvPr/>
          </p:nvCxnSpPr>
          <p:spPr>
            <a:xfrm>
              <a:off x="7620887" y="4246650"/>
              <a:ext cx="2448272" cy="0"/>
            </a:xfrm>
            <a:prstGeom prst="line">
              <a:avLst/>
            </a:prstGeom>
            <a:noFill/>
            <a:ln w="6350" cap="flat" cmpd="sng" algn="ctr">
              <a:solidFill>
                <a:srgbClr val="297DB1"/>
              </a:solidFill>
              <a:prstDash val="sysDot"/>
            </a:ln>
            <a:effectLst/>
          </p:spPr>
        </p:cxnSp>
        <p:cxnSp>
          <p:nvCxnSpPr>
            <p:cNvPr id="134" name="Straight Connector 133">
              <a:extLst>
                <a:ext uri="{FF2B5EF4-FFF2-40B4-BE49-F238E27FC236}">
                  <a16:creationId xmlns:a16="http://schemas.microsoft.com/office/drawing/2014/main" id="{2BE001B7-9E08-68B6-C77F-286F52AC956E}"/>
                </a:ext>
              </a:extLst>
            </p:cNvPr>
            <p:cNvCxnSpPr/>
            <p:nvPr/>
          </p:nvCxnSpPr>
          <p:spPr>
            <a:xfrm>
              <a:off x="7636220" y="4777779"/>
              <a:ext cx="2448272" cy="0"/>
            </a:xfrm>
            <a:prstGeom prst="line">
              <a:avLst/>
            </a:prstGeom>
            <a:noFill/>
            <a:ln w="6350" cap="flat" cmpd="sng" algn="ctr">
              <a:solidFill>
                <a:srgbClr val="297DB1"/>
              </a:solidFill>
              <a:prstDash val="sysDot"/>
            </a:ln>
            <a:effectLst/>
          </p:spPr>
        </p:cxnSp>
      </p:grpSp>
      <p:sp>
        <p:nvSpPr>
          <p:cNvPr id="135" name="Rectangle 134">
            <a:hlinkClick r:id="" action="ppaction://noaction"/>
            <a:hlinkHover r:id="" action="ppaction://noaction" highlightClick="1"/>
            <a:extLst>
              <a:ext uri="{FF2B5EF4-FFF2-40B4-BE49-F238E27FC236}">
                <a16:creationId xmlns:a16="http://schemas.microsoft.com/office/drawing/2014/main" id="{0BDC9C20-0334-EC0B-51B4-FD16E670B047}"/>
              </a:ext>
              <a:ext uri="{C183D7F6-B498-43B3-948B-1728B52AA6E4}">
                <adec:decorative xmlns:adec="http://schemas.microsoft.com/office/drawing/2017/decorative" val="1"/>
              </a:ext>
            </a:extLst>
          </p:cNvPr>
          <p:cNvSpPr/>
          <p:nvPr/>
        </p:nvSpPr>
        <p:spPr bwMode="ltGray">
          <a:xfrm>
            <a:off x="8731782" y="1193799"/>
            <a:ext cx="417916" cy="296187"/>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2</a:t>
            </a:r>
          </a:p>
        </p:txBody>
      </p:sp>
      <p:sp>
        <p:nvSpPr>
          <p:cNvPr id="136" name="Rectangle 135">
            <a:hlinkClick r:id="" action="ppaction://noaction"/>
            <a:hlinkHover r:id="" action="ppaction://noaction" highlightClick="1"/>
            <a:extLst>
              <a:ext uri="{FF2B5EF4-FFF2-40B4-BE49-F238E27FC236}">
                <a16:creationId xmlns:a16="http://schemas.microsoft.com/office/drawing/2014/main" id="{23F79CD7-1F28-AAD8-FF58-E5813BD29DD9}"/>
              </a:ext>
              <a:ext uri="{C183D7F6-B498-43B3-948B-1728B52AA6E4}">
                <adec:decorative xmlns:adec="http://schemas.microsoft.com/office/drawing/2017/decorative" val="1"/>
              </a:ext>
            </a:extLst>
          </p:cNvPr>
          <p:cNvSpPr/>
          <p:nvPr/>
        </p:nvSpPr>
        <p:spPr bwMode="ltGray">
          <a:xfrm>
            <a:off x="8721394" y="1648067"/>
            <a:ext cx="417916" cy="302523"/>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3</a:t>
            </a:r>
          </a:p>
        </p:txBody>
      </p:sp>
      <p:sp>
        <p:nvSpPr>
          <p:cNvPr id="137" name="Rectangle 136">
            <a:hlinkClick r:id="" action="ppaction://noaction"/>
            <a:hlinkHover r:id="" action="ppaction://noaction" highlightClick="1"/>
            <a:extLst>
              <a:ext uri="{FF2B5EF4-FFF2-40B4-BE49-F238E27FC236}">
                <a16:creationId xmlns:a16="http://schemas.microsoft.com/office/drawing/2014/main" id="{6D0343D6-64FF-8579-0E47-B7EA5B37083F}"/>
              </a:ext>
              <a:ext uri="{C183D7F6-B498-43B3-948B-1728B52AA6E4}">
                <adec:decorative xmlns:adec="http://schemas.microsoft.com/office/drawing/2017/decorative" val="1"/>
              </a:ext>
            </a:extLst>
          </p:cNvPr>
          <p:cNvSpPr/>
          <p:nvPr/>
        </p:nvSpPr>
        <p:spPr bwMode="ltGray">
          <a:xfrm>
            <a:off x="8718517" y="2169757"/>
            <a:ext cx="417916" cy="314774"/>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4</a:t>
            </a:r>
          </a:p>
        </p:txBody>
      </p:sp>
      <p:sp>
        <p:nvSpPr>
          <p:cNvPr id="138" name="Rectangle 137">
            <a:hlinkClick r:id="" action="ppaction://noaction"/>
            <a:hlinkHover r:id="" action="ppaction://noaction" highlightClick="1"/>
            <a:extLst>
              <a:ext uri="{FF2B5EF4-FFF2-40B4-BE49-F238E27FC236}">
                <a16:creationId xmlns:a16="http://schemas.microsoft.com/office/drawing/2014/main" id="{E21AFF5F-8DA6-74A6-5B57-245468A182FD}"/>
              </a:ext>
              <a:ext uri="{C183D7F6-B498-43B3-948B-1728B52AA6E4}">
                <adec:decorative xmlns:adec="http://schemas.microsoft.com/office/drawing/2017/decorative" val="1"/>
              </a:ext>
            </a:extLst>
          </p:cNvPr>
          <p:cNvSpPr/>
          <p:nvPr/>
        </p:nvSpPr>
        <p:spPr bwMode="ltGray">
          <a:xfrm>
            <a:off x="8720322" y="2630000"/>
            <a:ext cx="417916" cy="319419"/>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5</a:t>
            </a:r>
          </a:p>
        </p:txBody>
      </p:sp>
      <p:sp>
        <p:nvSpPr>
          <p:cNvPr id="139" name="Rectangle 138">
            <a:hlinkClick r:id="" action="ppaction://noaction"/>
            <a:hlinkHover r:id="" action="ppaction://noaction" highlightClick="1"/>
            <a:extLst>
              <a:ext uri="{FF2B5EF4-FFF2-40B4-BE49-F238E27FC236}">
                <a16:creationId xmlns:a16="http://schemas.microsoft.com/office/drawing/2014/main" id="{6B5CA0E4-726F-FE5F-2ADC-CB2BC1CA47E7}"/>
              </a:ext>
              <a:ext uri="{C183D7F6-B498-43B3-948B-1728B52AA6E4}">
                <adec:decorative xmlns:adec="http://schemas.microsoft.com/office/drawing/2017/decorative" val="1"/>
              </a:ext>
            </a:extLst>
          </p:cNvPr>
          <p:cNvSpPr/>
          <p:nvPr/>
        </p:nvSpPr>
        <p:spPr bwMode="ltGray">
          <a:xfrm>
            <a:off x="8717210" y="3121917"/>
            <a:ext cx="417916" cy="318947"/>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6</a:t>
            </a:r>
          </a:p>
        </p:txBody>
      </p:sp>
      <p:sp>
        <p:nvSpPr>
          <p:cNvPr id="140" name="Rectangle 139">
            <a:hlinkClick r:id="" action="ppaction://noaction"/>
            <a:hlinkHover r:id="" action="ppaction://noaction" highlightClick="1"/>
            <a:extLst>
              <a:ext uri="{FF2B5EF4-FFF2-40B4-BE49-F238E27FC236}">
                <a16:creationId xmlns:a16="http://schemas.microsoft.com/office/drawing/2014/main" id="{04E4CF1D-9A23-C408-0FFA-628668BD2AEB}"/>
              </a:ext>
              <a:ext uri="{C183D7F6-B498-43B3-948B-1728B52AA6E4}">
                <adec:decorative xmlns:adec="http://schemas.microsoft.com/office/drawing/2017/decorative" val="1"/>
              </a:ext>
            </a:extLst>
          </p:cNvPr>
          <p:cNvSpPr/>
          <p:nvPr/>
        </p:nvSpPr>
        <p:spPr bwMode="ltGray">
          <a:xfrm>
            <a:off x="8715903" y="5523573"/>
            <a:ext cx="417916" cy="313354"/>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lang="en-GB" sz="2000" kern="0">
                <a:solidFill>
                  <a:schemeClr val="bg1"/>
                </a:solidFill>
              </a:rPr>
              <a:t>11</a:t>
            </a:r>
            <a:endParaRPr kumimoji="0" lang="en-GB" sz="2000" b="0" i="0" u="none" strike="noStrike" kern="0" cap="none" spc="0" normalizeH="0" baseline="0" noProof="0">
              <a:ln>
                <a:noFill/>
              </a:ln>
              <a:solidFill>
                <a:schemeClr val="bg1"/>
              </a:solidFill>
              <a:effectLst/>
              <a:uLnTx/>
              <a:uFillTx/>
              <a:ea typeface="+mn-ea"/>
              <a:cs typeface="+mn-cs"/>
            </a:endParaRPr>
          </a:p>
        </p:txBody>
      </p:sp>
      <p:sp>
        <p:nvSpPr>
          <p:cNvPr id="141" name="Rectangle 140">
            <a:hlinkClick r:id="" action="ppaction://noaction"/>
            <a:hlinkHover r:id="" action="ppaction://noaction" highlightClick="1"/>
            <a:extLst>
              <a:ext uri="{FF2B5EF4-FFF2-40B4-BE49-F238E27FC236}">
                <a16:creationId xmlns:a16="http://schemas.microsoft.com/office/drawing/2014/main" id="{258FC70F-5FA1-60CE-E3ED-BD1B4BB00BEB}"/>
              </a:ext>
              <a:ext uri="{C183D7F6-B498-43B3-948B-1728B52AA6E4}">
                <adec:decorative xmlns:adec="http://schemas.microsoft.com/office/drawing/2017/decorative" val="1"/>
              </a:ext>
            </a:extLst>
          </p:cNvPr>
          <p:cNvSpPr/>
          <p:nvPr/>
        </p:nvSpPr>
        <p:spPr bwMode="ltGray">
          <a:xfrm>
            <a:off x="8717210" y="4086299"/>
            <a:ext cx="417916" cy="313349"/>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8</a:t>
            </a:r>
          </a:p>
        </p:txBody>
      </p:sp>
      <p:graphicFrame>
        <p:nvGraphicFramePr>
          <p:cNvPr id="142" name="Table 141">
            <a:extLst>
              <a:ext uri="{FF2B5EF4-FFF2-40B4-BE49-F238E27FC236}">
                <a16:creationId xmlns:a16="http://schemas.microsoft.com/office/drawing/2014/main" id="{94DCA281-15A0-F722-4CE2-0F693729207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75448398"/>
              </p:ext>
            </p:extLst>
          </p:nvPr>
        </p:nvGraphicFramePr>
        <p:xfrm>
          <a:off x="9247022" y="699824"/>
          <a:ext cx="2179715" cy="5197391"/>
        </p:xfrm>
        <a:graphic>
          <a:graphicData uri="http://schemas.openxmlformats.org/drawingml/2006/table">
            <a:tbl>
              <a:tblPr firstRow="1" bandRow="1"/>
              <a:tblGrid>
                <a:gridCol w="2179715">
                  <a:extLst>
                    <a:ext uri="{9D8B030D-6E8A-4147-A177-3AD203B41FA5}">
                      <a16:colId xmlns:a16="http://schemas.microsoft.com/office/drawing/2014/main" val="24541704"/>
                    </a:ext>
                  </a:extLst>
                </a:gridCol>
              </a:tblGrid>
              <a:tr h="446393">
                <a:tc>
                  <a:txBody>
                    <a:bodyPr/>
                    <a:lstStyle>
                      <a:lvl1pPr marL="0" algn="l" defTabSz="914400" rtl="0" eaLnBrk="1" latinLnBrk="0" hangingPunct="1">
                        <a:defRPr sz="1800" b="1" kern="1200">
                          <a:solidFill>
                            <a:schemeClr val="lt1"/>
                          </a:solidFill>
                          <a:latin typeface="Segoe UI"/>
                        </a:defRPr>
                      </a:lvl1pPr>
                      <a:lvl2pPr marL="457200" algn="l" defTabSz="914400" rtl="0" eaLnBrk="1" latinLnBrk="0" hangingPunct="1">
                        <a:defRPr sz="1800" b="1" kern="1200">
                          <a:solidFill>
                            <a:schemeClr val="lt1"/>
                          </a:solidFill>
                          <a:latin typeface="Segoe UI"/>
                        </a:defRPr>
                      </a:lvl2pPr>
                      <a:lvl3pPr marL="914400" algn="l" defTabSz="914400" rtl="0" eaLnBrk="1" latinLnBrk="0" hangingPunct="1">
                        <a:defRPr sz="1800" b="1" kern="1200">
                          <a:solidFill>
                            <a:schemeClr val="lt1"/>
                          </a:solidFill>
                          <a:latin typeface="Segoe UI"/>
                        </a:defRPr>
                      </a:lvl3pPr>
                      <a:lvl4pPr marL="1371600" algn="l" defTabSz="914400" rtl="0" eaLnBrk="1" latinLnBrk="0" hangingPunct="1">
                        <a:defRPr sz="1800" b="1" kern="1200">
                          <a:solidFill>
                            <a:schemeClr val="lt1"/>
                          </a:solidFill>
                          <a:latin typeface="Segoe UI"/>
                        </a:defRPr>
                      </a:lvl4pPr>
                      <a:lvl5pPr marL="1828800" algn="l" defTabSz="914400" rtl="0" eaLnBrk="1" latinLnBrk="0" hangingPunct="1">
                        <a:defRPr sz="1800" b="1" kern="1200">
                          <a:solidFill>
                            <a:schemeClr val="lt1"/>
                          </a:solidFill>
                          <a:latin typeface="Segoe UI"/>
                        </a:defRPr>
                      </a:lvl5pPr>
                      <a:lvl6pPr marL="2286000" algn="l" defTabSz="914400" rtl="0" eaLnBrk="1" latinLnBrk="0" hangingPunct="1">
                        <a:defRPr sz="1800" b="1" kern="1200">
                          <a:solidFill>
                            <a:schemeClr val="lt1"/>
                          </a:solidFill>
                          <a:latin typeface="Segoe UI"/>
                        </a:defRPr>
                      </a:lvl6pPr>
                      <a:lvl7pPr marL="2743200" algn="l" defTabSz="914400" rtl="0" eaLnBrk="1" latinLnBrk="0" hangingPunct="1">
                        <a:defRPr sz="1800" b="1" kern="1200">
                          <a:solidFill>
                            <a:schemeClr val="lt1"/>
                          </a:solidFill>
                          <a:latin typeface="Segoe UI"/>
                        </a:defRPr>
                      </a:lvl7pPr>
                      <a:lvl8pPr marL="3200400" algn="l" defTabSz="914400" rtl="0" eaLnBrk="1" latinLnBrk="0" hangingPunct="1">
                        <a:defRPr sz="1800" b="1" kern="1200">
                          <a:solidFill>
                            <a:schemeClr val="lt1"/>
                          </a:solidFill>
                          <a:latin typeface="Segoe UI"/>
                        </a:defRPr>
                      </a:lvl8pPr>
                      <a:lvl9pPr marL="3657600" algn="l" defTabSz="914400" rtl="0" eaLnBrk="1" latinLnBrk="0" hangingPunct="1">
                        <a:defRPr sz="1800" b="1" kern="1200">
                          <a:solidFill>
                            <a:schemeClr val="lt1"/>
                          </a:solidFill>
                          <a:latin typeface="Segoe UI"/>
                        </a:defRPr>
                      </a:lvl9pPr>
                    </a:lstStyle>
                    <a:p>
                      <a:pPr algn="l"/>
                      <a:r>
                        <a:rPr lang="en-GB" sz="1400" b="0">
                          <a:solidFill>
                            <a:schemeClr val="bg1"/>
                          </a:solidFill>
                          <a:latin typeface="+mn-lt"/>
                        </a:rPr>
                        <a:t>About</a:t>
                      </a:r>
                      <a:r>
                        <a:rPr lang="en-GB" sz="1400" b="0" baseline="0">
                          <a:solidFill>
                            <a:schemeClr val="bg1"/>
                          </a:solidFill>
                          <a:latin typeface="+mn-lt"/>
                        </a:rPr>
                        <a:t> the survey</a:t>
                      </a:r>
                      <a:endParaRPr lang="en-GB" sz="1400" b="0">
                        <a:solidFill>
                          <a:schemeClr val="bg1"/>
                        </a:solidFill>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8835298"/>
                  </a:ext>
                </a:extLst>
              </a:tr>
              <a:tr h="446393">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algn="l"/>
                      <a:r>
                        <a:rPr lang="en-GB" sz="1400" b="0">
                          <a:solidFill>
                            <a:schemeClr val="bg1"/>
                          </a:solidFill>
                          <a:latin typeface="+mn-lt"/>
                        </a:rPr>
                        <a:t>Headline findings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2386766"/>
                  </a:ext>
                </a:extLst>
              </a:tr>
              <a:tr h="496076">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Overall experience of GP practice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48291756"/>
                  </a:ext>
                </a:extLst>
              </a:tr>
              <a:tr h="496076">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Local GP practice services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82604302"/>
                  </a:ext>
                </a:extLst>
              </a:tr>
              <a:tr h="446393">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Last contact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48611520"/>
                  </a:ext>
                </a:extLst>
              </a:tr>
              <a:tr h="496076">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Patient’s last appointment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04165488"/>
                  </a:ext>
                </a:extLst>
              </a:tr>
              <a:tr h="446393">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Patient health</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1438189"/>
                  </a:ext>
                </a:extLst>
              </a:tr>
              <a:tr h="496076">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When the GP practice is closed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91412992"/>
                  </a:ext>
                </a:extLst>
              </a:tr>
              <a:tr h="446393">
                <a:tc>
                  <a:txBody>
                    <a:bodyPr/>
                    <a:lstStyle/>
                    <a:p>
                      <a:pPr marL="0" indent="0" algn="l">
                        <a:buFont typeface="Arial" panose="020B0604020202020204" pitchFamily="34" charset="0"/>
                        <a:buNone/>
                      </a:pPr>
                      <a:r>
                        <a:rPr lang="en-GB" sz="1400" b="1">
                          <a:solidFill>
                            <a:schemeClr val="bg1"/>
                          </a:solidFill>
                          <a:latin typeface="+mn-lt"/>
                        </a:rPr>
                        <a:t>Pharmacy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60071128"/>
                  </a:ext>
                </a:extLst>
              </a:tr>
              <a:tr h="446393">
                <a:tc>
                  <a:txBody>
                    <a:bodyPr/>
                    <a:lstStyle/>
                    <a:p>
                      <a:pPr marL="0" indent="0" algn="l">
                        <a:buFont typeface="Arial" panose="020B0604020202020204" pitchFamily="34" charset="0"/>
                        <a:buNone/>
                      </a:pPr>
                      <a:r>
                        <a:rPr lang="en-GB" sz="1400" b="0">
                          <a:solidFill>
                            <a:schemeClr val="bg1"/>
                          </a:solidFill>
                          <a:latin typeface="+mn-lt"/>
                        </a:rPr>
                        <a:t>Dentistry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36920332"/>
                  </a:ext>
                </a:extLst>
              </a:tr>
              <a:tr h="446393">
                <a:tc>
                  <a:txBody>
                    <a:bodyPr/>
                    <a:lstStyle/>
                    <a:p>
                      <a:pPr marL="0" indent="0" algn="l">
                        <a:buFont typeface="Arial" panose="020B0604020202020204" pitchFamily="34" charset="0"/>
                        <a:buNone/>
                      </a:pPr>
                      <a:r>
                        <a:rPr lang="en-GB" sz="1400" b="0">
                          <a:solidFill>
                            <a:schemeClr val="bg1"/>
                          </a:solidFill>
                          <a:latin typeface="+mn-lt"/>
                        </a:rPr>
                        <a:t>Accessible information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86303014"/>
                  </a:ext>
                </a:extLst>
              </a:tr>
            </a:tbl>
          </a:graphicData>
        </a:graphic>
      </p:graphicFrame>
      <p:sp>
        <p:nvSpPr>
          <p:cNvPr id="143" name="TextBox 142">
            <a:extLst>
              <a:ext uri="{FF2B5EF4-FFF2-40B4-BE49-F238E27FC236}">
                <a16:creationId xmlns:a16="http://schemas.microsoft.com/office/drawing/2014/main" id="{2ACC1FD6-9421-54A8-9899-6548D4CB0F57}"/>
              </a:ext>
              <a:ext uri="{C183D7F6-B498-43B3-948B-1728B52AA6E4}">
                <adec:decorative xmlns:adec="http://schemas.microsoft.com/office/drawing/2017/decorative" val="1"/>
              </a:ext>
            </a:extLst>
          </p:cNvPr>
          <p:cNvSpPr txBox="1"/>
          <p:nvPr/>
        </p:nvSpPr>
        <p:spPr bwMode="ltGray">
          <a:xfrm>
            <a:off x="8541701" y="387554"/>
            <a:ext cx="496931" cy="218586"/>
          </a:xfrm>
          <a:prstGeom prst="rect">
            <a:avLst/>
          </a:prstGeom>
          <a:noFill/>
        </p:spPr>
        <p:txBody>
          <a:bodyPr wrap="none" lIns="0" tIns="0" rIns="0" bIns="0" rtlCol="0">
            <a:spAutoFit/>
          </a:bodyPr>
          <a:lstStyle/>
          <a:p>
            <a:pPr>
              <a:lnSpc>
                <a:spcPct val="110000"/>
              </a:lnSpc>
              <a:spcBef>
                <a:spcPts val="2400"/>
              </a:spcBef>
              <a:buClr>
                <a:srgbClr val="5BC5F1"/>
              </a:buClr>
              <a:defRPr/>
            </a:pPr>
            <a:r>
              <a:rPr lang="en-GB" sz="1400">
                <a:solidFill>
                  <a:prstClr val="white"/>
                </a:solidFill>
              </a:rPr>
              <a:t>Menu:</a:t>
            </a:r>
          </a:p>
        </p:txBody>
      </p:sp>
      <p:cxnSp>
        <p:nvCxnSpPr>
          <p:cNvPr id="144" name="Straight Connector 143">
            <a:extLst>
              <a:ext uri="{FF2B5EF4-FFF2-40B4-BE49-F238E27FC236}">
                <a16:creationId xmlns:a16="http://schemas.microsoft.com/office/drawing/2014/main" id="{6621C04E-7100-BC23-7D83-BF333469B69C}"/>
              </a:ext>
              <a:ext uri="{C183D7F6-B498-43B3-948B-1728B52AA6E4}">
                <adec:decorative xmlns:adec="http://schemas.microsoft.com/office/drawing/2017/decorative" val="1"/>
              </a:ext>
            </a:extLst>
          </p:cNvPr>
          <p:cNvCxnSpPr>
            <a:cxnSpLocks/>
          </p:cNvCxnSpPr>
          <p:nvPr/>
        </p:nvCxnSpPr>
        <p:spPr>
          <a:xfrm>
            <a:off x="8629014" y="4969690"/>
            <a:ext cx="2448272" cy="0"/>
          </a:xfrm>
          <a:prstGeom prst="line">
            <a:avLst/>
          </a:prstGeom>
          <a:noFill/>
          <a:ln w="6350" cap="flat" cmpd="sng" algn="ctr">
            <a:solidFill>
              <a:srgbClr val="297DB1"/>
            </a:solidFill>
            <a:prstDash val="sysDot"/>
          </a:ln>
          <a:effectLst/>
        </p:spPr>
      </p:cxnSp>
      <p:cxnSp>
        <p:nvCxnSpPr>
          <p:cNvPr id="145" name="Straight Connector 144">
            <a:extLst>
              <a:ext uri="{FF2B5EF4-FFF2-40B4-BE49-F238E27FC236}">
                <a16:creationId xmlns:a16="http://schemas.microsoft.com/office/drawing/2014/main" id="{FD705379-B0A2-B0D3-E2FA-34CCC2B2D44A}"/>
              </a:ext>
              <a:ext uri="{C183D7F6-B498-43B3-948B-1728B52AA6E4}">
                <adec:decorative xmlns:adec="http://schemas.microsoft.com/office/drawing/2017/decorative" val="1"/>
              </a:ext>
            </a:extLst>
          </p:cNvPr>
          <p:cNvCxnSpPr>
            <a:cxnSpLocks/>
          </p:cNvCxnSpPr>
          <p:nvPr/>
        </p:nvCxnSpPr>
        <p:spPr>
          <a:xfrm>
            <a:off x="8643750" y="5897215"/>
            <a:ext cx="2448272" cy="0"/>
          </a:xfrm>
          <a:prstGeom prst="line">
            <a:avLst/>
          </a:prstGeom>
          <a:noFill/>
          <a:ln w="6350" cap="flat" cmpd="sng" algn="ctr">
            <a:solidFill>
              <a:srgbClr val="297DB1"/>
            </a:solidFill>
            <a:prstDash val="sysDot"/>
          </a:ln>
          <a:effectLst/>
        </p:spPr>
      </p:cxnSp>
      <p:sp>
        <p:nvSpPr>
          <p:cNvPr id="146" name="Rectangle 145">
            <a:hlinkClick r:id="" action="ppaction://noaction"/>
            <a:hlinkHover r:id="" action="ppaction://noaction" highlightClick="1"/>
            <a:extLst>
              <a:ext uri="{FF2B5EF4-FFF2-40B4-BE49-F238E27FC236}">
                <a16:creationId xmlns:a16="http://schemas.microsoft.com/office/drawing/2014/main" id="{63B67C1E-FC31-EE8C-95FA-EFB908908020}"/>
              </a:ext>
              <a:ext uri="{C183D7F6-B498-43B3-948B-1728B52AA6E4}">
                <adec:decorative xmlns:adec="http://schemas.microsoft.com/office/drawing/2017/decorative" val="1"/>
              </a:ext>
            </a:extLst>
          </p:cNvPr>
          <p:cNvSpPr/>
          <p:nvPr/>
        </p:nvSpPr>
        <p:spPr bwMode="ltGray">
          <a:xfrm>
            <a:off x="8718517" y="5025567"/>
            <a:ext cx="417916" cy="326743"/>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lang="en-GB" sz="2000" kern="0">
                <a:solidFill>
                  <a:schemeClr val="bg1"/>
                </a:solidFill>
              </a:rPr>
              <a:t>10</a:t>
            </a:r>
            <a:endParaRPr kumimoji="0" lang="en-GB" sz="2000" b="0" i="0" u="none" strike="noStrike" kern="0" cap="none" spc="0" normalizeH="0" baseline="0" noProof="0">
              <a:ln>
                <a:noFill/>
              </a:ln>
              <a:solidFill>
                <a:schemeClr val="bg1"/>
              </a:solidFill>
              <a:effectLst/>
              <a:uLnTx/>
              <a:uFillTx/>
              <a:ea typeface="+mn-ea"/>
              <a:cs typeface="+mn-cs"/>
            </a:endParaRPr>
          </a:p>
        </p:txBody>
      </p:sp>
      <p:grpSp>
        <p:nvGrpSpPr>
          <p:cNvPr id="147" name="Group 146">
            <a:extLst>
              <a:ext uri="{FF2B5EF4-FFF2-40B4-BE49-F238E27FC236}">
                <a16:creationId xmlns:a16="http://schemas.microsoft.com/office/drawing/2014/main" id="{CB184258-7BF7-4E4E-D6AB-FAC5C84CD9C7}"/>
              </a:ext>
              <a:ext uri="{C183D7F6-B498-43B3-948B-1728B52AA6E4}">
                <adec:decorative xmlns:adec="http://schemas.microsoft.com/office/drawing/2017/decorative" val="1"/>
              </a:ext>
            </a:extLst>
          </p:cNvPr>
          <p:cNvGrpSpPr/>
          <p:nvPr/>
        </p:nvGrpSpPr>
        <p:grpSpPr bwMode="ltGray">
          <a:xfrm>
            <a:off x="8729060" y="4538861"/>
            <a:ext cx="417916" cy="352423"/>
            <a:chOff x="5822852" y="1343018"/>
            <a:chExt cx="417916" cy="327149"/>
          </a:xfrm>
        </p:grpSpPr>
        <p:sp>
          <p:nvSpPr>
            <p:cNvPr id="148" name="Rectangle 147">
              <a:extLst>
                <a:ext uri="{FF2B5EF4-FFF2-40B4-BE49-F238E27FC236}">
                  <a16:creationId xmlns:a16="http://schemas.microsoft.com/office/drawing/2014/main" id="{63C7F375-213C-3FCA-78FE-249547EE0D9C}"/>
                </a:ext>
              </a:extLst>
            </p:cNvPr>
            <p:cNvSpPr/>
            <p:nvPr/>
          </p:nvSpPr>
          <p:spPr bwMode="ltGray">
            <a:xfrm>
              <a:off x="5822852" y="1343018"/>
              <a:ext cx="417916" cy="327149"/>
            </a:xfrm>
            <a:prstGeom prst="rect">
              <a:avLst/>
            </a:prstGeom>
            <a:solidFill>
              <a:sysClr val="window" lastClr="FFFFFF"/>
            </a:solidFill>
            <a:ln w="127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endParaRPr kumimoji="0" lang="en-GB" sz="2000" b="0" i="0" u="none" strike="noStrike" kern="0" cap="none" spc="0" normalizeH="0" baseline="0" noProof="0">
                <a:ln>
                  <a:noFill/>
                </a:ln>
                <a:solidFill>
                  <a:prstClr val="white"/>
                </a:solidFill>
                <a:effectLst/>
                <a:uLnTx/>
                <a:uFillTx/>
                <a:latin typeface="Segoe UI"/>
                <a:ea typeface="+mn-ea"/>
                <a:cs typeface="+mn-cs"/>
              </a:endParaRPr>
            </a:p>
          </p:txBody>
        </p:sp>
        <p:sp>
          <p:nvSpPr>
            <p:cNvPr id="149" name="Isosceles Triangle 148">
              <a:extLst>
                <a:ext uri="{FF2B5EF4-FFF2-40B4-BE49-F238E27FC236}">
                  <a16:creationId xmlns:a16="http://schemas.microsoft.com/office/drawing/2014/main" id="{4E9E6D52-B182-C82D-EB90-67B19E1BEBAB}"/>
                </a:ext>
              </a:extLst>
            </p:cNvPr>
            <p:cNvSpPr/>
            <p:nvPr/>
          </p:nvSpPr>
          <p:spPr bwMode="ltGray">
            <a:xfrm rot="5400000">
              <a:off x="5966555" y="1463881"/>
              <a:ext cx="153027" cy="96594"/>
            </a:xfrm>
            <a:prstGeom prst="triangle">
              <a:avLst/>
            </a:prstGeom>
            <a:solidFill>
              <a:srgbClr val="0071BB"/>
            </a:solidFill>
            <a:ln w="254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endParaRPr kumimoji="0" lang="en-GB" sz="2000" b="0" i="0" u="none" strike="noStrike" kern="0" cap="none" spc="0" normalizeH="0" baseline="0" noProof="0">
                <a:ln>
                  <a:noFill/>
                </a:ln>
                <a:solidFill>
                  <a:prstClr val="white"/>
                </a:solidFill>
                <a:effectLst/>
                <a:uLnTx/>
                <a:uFillTx/>
                <a:latin typeface="Segoe UI"/>
                <a:ea typeface="+mn-ea"/>
                <a:cs typeface="+mn-cs"/>
              </a:endParaRPr>
            </a:p>
          </p:txBody>
        </p:sp>
      </p:grpSp>
      <p:cxnSp>
        <p:nvCxnSpPr>
          <p:cNvPr id="150" name="Straight Connector 149">
            <a:extLst>
              <a:ext uri="{FF2B5EF4-FFF2-40B4-BE49-F238E27FC236}">
                <a16:creationId xmlns:a16="http://schemas.microsoft.com/office/drawing/2014/main" id="{652862D8-555A-7B32-1882-05E686D8EFBA}"/>
              </a:ext>
              <a:ext uri="{C183D7F6-B498-43B3-948B-1728B52AA6E4}">
                <adec:decorative xmlns:adec="http://schemas.microsoft.com/office/drawing/2017/decorative" val="1"/>
              </a:ext>
            </a:extLst>
          </p:cNvPr>
          <p:cNvCxnSpPr>
            <a:cxnSpLocks/>
          </p:cNvCxnSpPr>
          <p:nvPr/>
        </p:nvCxnSpPr>
        <p:spPr>
          <a:xfrm>
            <a:off x="8613681" y="5444647"/>
            <a:ext cx="2448272" cy="0"/>
          </a:xfrm>
          <a:prstGeom prst="line">
            <a:avLst/>
          </a:prstGeom>
          <a:noFill/>
          <a:ln w="6350" cap="flat" cmpd="sng" algn="ctr">
            <a:solidFill>
              <a:srgbClr val="297DB1"/>
            </a:solidFill>
            <a:prstDash val="sysDot"/>
          </a:ln>
          <a:effectLst/>
        </p:spPr>
      </p:cxnSp>
      <p:sp>
        <p:nvSpPr>
          <p:cNvPr id="151" name="Rectangle 150">
            <a:hlinkClick r:id="" action="ppaction://noaction"/>
            <a:hlinkHover r:id="" action="ppaction://noaction" highlightClick="1"/>
            <a:extLst>
              <a:ext uri="{FF2B5EF4-FFF2-40B4-BE49-F238E27FC236}">
                <a16:creationId xmlns:a16="http://schemas.microsoft.com/office/drawing/2014/main" id="{86762C52-F784-4D36-9264-639E60B08DC4}"/>
              </a:ext>
              <a:ext uri="{C183D7F6-B498-43B3-948B-1728B52AA6E4}">
                <adec:decorative xmlns:adec="http://schemas.microsoft.com/office/drawing/2017/decorative" val="1"/>
              </a:ext>
            </a:extLst>
          </p:cNvPr>
          <p:cNvSpPr/>
          <p:nvPr/>
        </p:nvSpPr>
        <p:spPr bwMode="ltGray">
          <a:xfrm>
            <a:off x="8729060" y="3603235"/>
            <a:ext cx="417916" cy="318912"/>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lang="en-GB" sz="2000" kern="0">
                <a:solidFill>
                  <a:schemeClr val="bg1"/>
                </a:solidFill>
              </a:rPr>
              <a:t>7</a:t>
            </a:r>
            <a:endParaRPr kumimoji="0" lang="en-GB" sz="2000" b="0" i="0" u="none" strike="noStrike" kern="0" cap="none" spc="0" normalizeH="0" baseline="0" noProof="0">
              <a:ln>
                <a:noFill/>
              </a:ln>
              <a:solidFill>
                <a:schemeClr val="bg1"/>
              </a:solidFill>
              <a:effectLst/>
              <a:uLnTx/>
              <a:uFillTx/>
              <a:ea typeface="+mn-ea"/>
              <a:cs typeface="+mn-cs"/>
            </a:endParaRPr>
          </a:p>
        </p:txBody>
      </p:sp>
    </p:spTree>
    <p:extLst>
      <p:ext uri="{BB962C8B-B14F-4D97-AF65-F5344CB8AC3E}">
        <p14:creationId xmlns:p14="http://schemas.microsoft.com/office/powerpoint/2010/main" val="88918266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3B2B1745-B9D4-22BC-9FCF-A9023C2FFAC6}"/>
              </a:ext>
            </a:extLst>
          </p:cNvPr>
          <p:cNvSpPr>
            <a:spLocks noGrp="1"/>
          </p:cNvSpPr>
          <p:nvPr>
            <p:ph type="title"/>
          </p:nvPr>
        </p:nvSpPr>
        <p:spPr>
          <a:xfrm>
            <a:off x="335997" y="182467"/>
            <a:ext cx="2967589" cy="1618508"/>
          </a:xfrm>
        </p:spPr>
        <p:txBody>
          <a:bodyPr/>
          <a:lstStyle/>
          <a:p>
            <a:r>
              <a:rPr lang="en-GB"/>
              <a:t>How did patients describe their experience of using pharmacy services?</a:t>
            </a:r>
          </a:p>
        </p:txBody>
      </p:sp>
      <p:sp>
        <p:nvSpPr>
          <p:cNvPr id="5" name="Commentary">
            <a:extLst>
              <a:ext uri="{FF2B5EF4-FFF2-40B4-BE49-F238E27FC236}">
                <a16:creationId xmlns:a16="http://schemas.microsoft.com/office/drawing/2014/main" id="{C443E82C-37B8-19B2-9A16-85C463D3C16F}"/>
              </a:ext>
            </a:extLst>
          </p:cNvPr>
          <p:cNvSpPr>
            <a:spLocks noGrp="1"/>
          </p:cNvSpPr>
          <p:nvPr>
            <p:ph type="body" sz="quarter" idx="19"/>
          </p:nvPr>
        </p:nvSpPr>
        <p:spPr>
          <a:xfrm>
            <a:off x="3303588" y="180975"/>
            <a:ext cx="8549787" cy="1618508"/>
          </a:xfrm>
        </p:spPr>
        <p:txBody>
          <a:bodyPr numCol="1"/>
          <a:lstStyle/>
          <a:p>
            <a:r>
              <a:rPr lang="en-GB" dirty="0"/>
              <a:t>Nearly nine in ten (88.0%) patients said they had a good¹ experience of the pharmacy services they had used in the last 12 months, including over half (51.6%) who said their experience was ‘very good’. Fewer than four percent (3.8%) said their experience was poor, and another 8.2% said it was ‘neither good nor poor’.</a:t>
            </a:r>
          </a:p>
          <a:p>
            <a:r>
              <a:rPr lang="en-GB" dirty="0"/>
              <a:t>Compared with the 2024 survey, there has been a slight increase in the proportion reporting a good¹ overall experience of pharmacy services (+1.2 percentage points). </a:t>
            </a:r>
          </a:p>
          <a:p>
            <a:endParaRPr lang="en-GB" dirty="0"/>
          </a:p>
          <a:p>
            <a:endParaRPr lang="en-GB" dirty="0">
              <a:highlight>
                <a:srgbClr val="FF0000"/>
              </a:highlight>
            </a:endParaRPr>
          </a:p>
        </p:txBody>
      </p:sp>
      <p:sp>
        <p:nvSpPr>
          <p:cNvPr id="6" name="Question Marker #1">
            <a:extLst>
              <a:ext uri="{FF2B5EF4-FFF2-40B4-BE49-F238E27FC236}">
                <a16:creationId xmlns:a16="http://schemas.microsoft.com/office/drawing/2014/main" id="{53653D9F-6C7C-B039-C9CB-A27C33EE3BEF}"/>
              </a:ext>
              <a:ext uri="{C183D7F6-B498-43B3-948B-1728B52AA6E4}">
                <adec:decorative xmlns:adec="http://schemas.microsoft.com/office/drawing/2017/decorative" val="1"/>
              </a:ext>
            </a:extLst>
          </p:cNvPr>
          <p:cNvSpPr/>
          <p:nvPr/>
        </p:nvSpPr>
        <p:spPr>
          <a:xfrm>
            <a:off x="333375" y="1898163"/>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Arial"/>
              <a:ea typeface="+mn-ea"/>
              <a:cs typeface="+mn-cs"/>
            </a:endParaRPr>
          </a:p>
        </p:txBody>
      </p:sp>
      <p:sp>
        <p:nvSpPr>
          <p:cNvPr id="9" name="Question Text #1">
            <a:extLst>
              <a:ext uri="{FF2B5EF4-FFF2-40B4-BE49-F238E27FC236}">
                <a16:creationId xmlns:a16="http://schemas.microsoft.com/office/drawing/2014/main" id="{95FD3EF2-1688-A664-CBE2-F0416D4E7B57}"/>
              </a:ext>
            </a:extLst>
          </p:cNvPr>
          <p:cNvSpPr txBox="1"/>
          <p:nvPr/>
        </p:nvSpPr>
        <p:spPr>
          <a:xfrm>
            <a:off x="333374" y="1808163"/>
            <a:ext cx="11523663" cy="540000"/>
          </a:xfrm>
          <a:prstGeom prst="rect">
            <a:avLst/>
          </a:prstGeom>
          <a:noFill/>
        </p:spPr>
        <p:txBody>
          <a:bodyPr wrap="square" lIns="180000" tIns="18000" rIns="0" bIns="0" rtlCol="0" anchor="ctr">
            <a:noAutofit/>
          </a:bodyPr>
          <a:lstStyle>
            <a:defPPr>
              <a:defRPr lang="fr-FR"/>
            </a:defPPr>
            <a:lvl1pPr>
              <a:lnSpc>
                <a:spcPct val="90000"/>
              </a:lnSpc>
              <a:defRPr sz="1200" b="1">
                <a:solidFill>
                  <a:srgbClr val="231F20"/>
                </a:solidFill>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200" b="1" i="0" u="none" strike="noStrike" kern="1200" cap="none" spc="0" normalizeH="0" baseline="0" noProof="0">
                <a:ln>
                  <a:noFill/>
                </a:ln>
                <a:solidFill>
                  <a:srgbClr val="231F20"/>
                </a:solidFill>
                <a:effectLst/>
                <a:uLnTx/>
                <a:uFillTx/>
                <a:latin typeface="Arial"/>
                <a:ea typeface="+mn-ea"/>
                <a:cs typeface="+mn-cs"/>
              </a:rPr>
              <a:t>Q48. How would you describe your experience of using these pharmacy services?</a:t>
            </a:r>
            <a:endParaRPr kumimoji="0" lang="en-GB" sz="1200" b="0" i="0" u="none" strike="noStrike" kern="1200" cap="none" spc="0" normalizeH="0" baseline="0" noProof="0">
              <a:ln>
                <a:noFill/>
              </a:ln>
              <a:solidFill>
                <a:srgbClr val="231F20"/>
              </a:solidFill>
              <a:effectLst/>
              <a:uLnTx/>
              <a:uFillTx/>
              <a:latin typeface="Arial"/>
              <a:ea typeface="+mn-ea"/>
              <a:cs typeface="+mn-cs"/>
            </a:endParaRPr>
          </a:p>
        </p:txBody>
      </p:sp>
      <p:graphicFrame>
        <p:nvGraphicFramePr>
          <p:cNvPr id="19" name="Doughnut Chart">
            <a:extLst>
              <a:ext uri="{FF2B5EF4-FFF2-40B4-BE49-F238E27FC236}">
                <a16:creationId xmlns:a16="http://schemas.microsoft.com/office/drawing/2014/main" id="{BD5C23D3-528E-7952-ADE9-8861EFA3559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41110227"/>
              </p:ext>
            </p:extLst>
          </p:nvPr>
        </p:nvGraphicFramePr>
        <p:xfrm>
          <a:off x="333375" y="2359276"/>
          <a:ext cx="4680000" cy="3779587"/>
        </p:xfrm>
        <a:graphic>
          <a:graphicData uri="http://schemas.openxmlformats.org/drawingml/2006/chart">
            <c:chart xmlns:c="http://schemas.openxmlformats.org/drawingml/2006/chart" xmlns:r="http://schemas.openxmlformats.org/officeDocument/2006/relationships" r:id="rId3"/>
          </a:graphicData>
        </a:graphic>
      </p:graphicFrame>
      <p:cxnSp>
        <p:nvCxnSpPr>
          <p:cNvPr id="23" name="Divider Line">
            <a:extLst>
              <a:ext uri="{FF2B5EF4-FFF2-40B4-BE49-F238E27FC236}">
                <a16:creationId xmlns:a16="http://schemas.microsoft.com/office/drawing/2014/main" id="{1AB184B9-5732-2D3A-02E9-C7E2F28938C0}"/>
              </a:ext>
              <a:ext uri="{C183D7F6-B498-43B3-948B-1728B52AA6E4}">
                <adec:decorative xmlns:adec="http://schemas.microsoft.com/office/drawing/2017/decorative" val="1"/>
              </a:ext>
            </a:extLst>
          </p:cNvPr>
          <p:cNvCxnSpPr>
            <a:cxnSpLocks/>
          </p:cNvCxnSpPr>
          <p:nvPr/>
        </p:nvCxnSpPr>
        <p:spPr>
          <a:xfrm>
            <a:off x="4883391" y="2539040"/>
            <a:ext cx="0" cy="3420000"/>
          </a:xfrm>
          <a:prstGeom prst="line">
            <a:avLst/>
          </a:prstGeom>
          <a:ln w="6350" cap="rnd">
            <a:solidFill>
              <a:srgbClr val="768692"/>
            </a:solidFill>
            <a:prstDash val="sysDot"/>
            <a:round/>
          </a:ln>
        </p:spPr>
        <p:style>
          <a:lnRef idx="1">
            <a:schemeClr val="accent1"/>
          </a:lnRef>
          <a:fillRef idx="0">
            <a:schemeClr val="accent1"/>
          </a:fillRef>
          <a:effectRef idx="0">
            <a:schemeClr val="accent1"/>
          </a:effectRef>
          <a:fontRef idx="minor">
            <a:schemeClr val="tx1"/>
          </a:fontRef>
        </p:style>
      </p:cxnSp>
      <p:sp>
        <p:nvSpPr>
          <p:cNvPr id="21" name="Base and Footnotes">
            <a:extLst>
              <a:ext uri="{FF2B5EF4-FFF2-40B4-BE49-F238E27FC236}">
                <a16:creationId xmlns:a16="http://schemas.microsoft.com/office/drawing/2014/main" id="{AFE04607-8FAA-D212-6398-041DC57EBD98}"/>
              </a:ext>
            </a:extLst>
          </p:cNvPr>
          <p:cNvSpPr>
            <a:spLocks noGrp="1"/>
          </p:cNvSpPr>
          <p:nvPr>
            <p:ph type="body" sz="quarter" idx="18"/>
          </p:nvPr>
        </p:nvSpPr>
        <p:spPr>
          <a:xfrm>
            <a:off x="333374" y="6149263"/>
            <a:ext cx="11523664" cy="159462"/>
          </a:xfrm>
        </p:spPr>
        <p:txBody>
          <a:bodyPr/>
          <a:lstStyle/>
          <a:p>
            <a:r>
              <a:rPr lang="en-GB" baseline="30000"/>
              <a:t>1</a:t>
            </a:r>
            <a:r>
              <a:rPr lang="en-GB"/>
              <a:t>Good = ‘very good’ or ‘fairly good’. </a:t>
            </a:r>
            <a:r>
              <a:rPr lang="en-GB" baseline="30000"/>
              <a:t>²</a:t>
            </a:r>
            <a:r>
              <a:rPr lang="en-GB"/>
              <a:t>Poor = ‘very poor’ or ‘fairly poor’. Base: asked of all patients who have used a pharmacy for one of the services named in Q47 in the last 12 months: 2025 (631,337), 2024 (625,567).</a:t>
            </a:r>
          </a:p>
        </p:txBody>
      </p:sp>
      <p:sp>
        <p:nvSpPr>
          <p:cNvPr id="4" name="Slide Number">
            <a:extLst>
              <a:ext uri="{FF2B5EF4-FFF2-40B4-BE49-F238E27FC236}">
                <a16:creationId xmlns:a16="http://schemas.microsoft.com/office/drawing/2014/main" id="{A70A6BA7-C1FE-1F00-F594-7D6BCCDC63B6}"/>
              </a:ext>
              <a:ext uri="{C183D7F6-B498-43B3-948B-1728B52AA6E4}">
                <adec:decorative xmlns:adec="http://schemas.microsoft.com/office/drawing/2017/decorative" val="1"/>
              </a:ext>
            </a:extLst>
          </p:cNvPr>
          <p:cNvSpPr>
            <a:spLocks noGrp="1"/>
          </p:cNvSpPr>
          <p:nvPr>
            <p:ph type="sldNum" sz="quarter" idx="4"/>
          </p:nvPr>
        </p:nvSpPr>
        <p:spPr>
          <a:xfrm>
            <a:off x="335999" y="6318000"/>
            <a:ext cx="21600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1AABEC-672F-4B68-B914-690DA978312C}" type="slidenum">
              <a:rPr kumimoji="0" lang="en-GB" sz="800" b="1" i="0" u="none" strike="noStrike" kern="1200" cap="none" spc="0" normalizeH="0" baseline="0" noProof="0" smtClean="0">
                <a:ln>
                  <a:noFill/>
                </a:ln>
                <a:solidFill>
                  <a:srgbClr val="768692"/>
                </a:solidFill>
                <a:effectLst/>
                <a:uLnTx/>
                <a:uFillTx/>
                <a:latin typeface="Arial Blac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a:t>
            </a:fld>
            <a:endParaRPr kumimoji="0" lang="en-GB" sz="800" b="1" i="0" u="none" strike="noStrike" kern="1200" cap="none" spc="0" normalizeH="0" baseline="0" noProof="0">
              <a:ln>
                <a:noFill/>
              </a:ln>
              <a:solidFill>
                <a:srgbClr val="768692"/>
              </a:solidFill>
              <a:effectLst/>
              <a:uLnTx/>
              <a:uFillTx/>
              <a:latin typeface="Arial Black"/>
              <a:ea typeface="+mn-ea"/>
              <a:cs typeface="+mn-cs"/>
            </a:endParaRPr>
          </a:p>
        </p:txBody>
      </p:sp>
      <p:pic>
        <p:nvPicPr>
          <p:cNvPr id="15" name="Graphic 14">
            <a:extLst>
              <a:ext uri="{FF2B5EF4-FFF2-40B4-BE49-F238E27FC236}">
                <a16:creationId xmlns:a16="http://schemas.microsoft.com/office/drawing/2014/main" id="{1BF6189B-9AD4-4997-E7EF-697BDBE8AC83}"/>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216175" y="3791369"/>
            <a:ext cx="914400" cy="914400"/>
          </a:xfrm>
          <a:prstGeom prst="rect">
            <a:avLst/>
          </a:prstGeom>
        </p:spPr>
      </p:pic>
      <p:grpSp>
        <p:nvGrpSpPr>
          <p:cNvPr id="11" name="Group 10">
            <a:extLst>
              <a:ext uri="{FF2B5EF4-FFF2-40B4-BE49-F238E27FC236}">
                <a16:creationId xmlns:a16="http://schemas.microsoft.com/office/drawing/2014/main" id="{8AE99B98-F13B-1FB2-9537-5A4CB2E8FC3E}"/>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12" name="Freeform 110">
              <a:hlinkClick r:id="rId5" action="ppaction://hlinksldjump" tooltip="Main Menu..."/>
              <a:hlinkHover r:id="" action="ppaction://noaction" highlightClick="1"/>
              <a:extLst>
                <a:ext uri="{FF2B5EF4-FFF2-40B4-BE49-F238E27FC236}">
                  <a16:creationId xmlns:a16="http://schemas.microsoft.com/office/drawing/2014/main" id="{768CFD8E-3EA5-33F0-AEE2-617229B5A849}"/>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13" name="Rectangle 12">
              <a:extLst>
                <a:ext uri="{FF2B5EF4-FFF2-40B4-BE49-F238E27FC236}">
                  <a16:creationId xmlns:a16="http://schemas.microsoft.com/office/drawing/2014/main" id="{67476402-0C22-E0B1-7B37-4AC4081C7703}"/>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graphicFrame>
        <p:nvGraphicFramePr>
          <p:cNvPr id="3" name="Line Chart">
            <a:extLst>
              <a:ext uri="{FF2B5EF4-FFF2-40B4-BE49-F238E27FC236}">
                <a16:creationId xmlns:a16="http://schemas.microsoft.com/office/drawing/2014/main" id="{A23CC8BD-DED9-4AD3-E8CC-108655A8B87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50318956"/>
              </p:ext>
            </p:extLst>
          </p:nvPr>
        </p:nvGraphicFramePr>
        <p:xfrm>
          <a:off x="5013375" y="2359512"/>
          <a:ext cx="6843663" cy="3779057"/>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416173602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FEA3E2B1-D6A6-DD19-A8A4-BFDAEB45EA04}"/>
              </a:ext>
            </a:extLst>
          </p:cNvPr>
          <p:cNvSpPr>
            <a:spLocks noGrp="1"/>
          </p:cNvSpPr>
          <p:nvPr>
            <p:ph type="title"/>
          </p:nvPr>
        </p:nvSpPr>
        <p:spPr>
          <a:xfrm>
            <a:off x="335998" y="182467"/>
            <a:ext cx="3599415" cy="1075061"/>
          </a:xfrm>
        </p:spPr>
        <p:txBody>
          <a:bodyPr/>
          <a:lstStyle/>
          <a:p>
            <a:r>
              <a:rPr lang="en-GB"/>
              <a:t>Which pharmacy services have patients used in the last 12 months?</a:t>
            </a:r>
          </a:p>
        </p:txBody>
      </p:sp>
      <p:sp>
        <p:nvSpPr>
          <p:cNvPr id="4" name="Commentary">
            <a:extLst>
              <a:ext uri="{FF2B5EF4-FFF2-40B4-BE49-F238E27FC236}">
                <a16:creationId xmlns:a16="http://schemas.microsoft.com/office/drawing/2014/main" id="{423EDC38-9CF4-BA9C-E0A3-D773442DA44D}"/>
              </a:ext>
            </a:extLst>
          </p:cNvPr>
          <p:cNvSpPr>
            <a:spLocks noGrp="1"/>
          </p:cNvSpPr>
          <p:nvPr>
            <p:ph type="body" sz="quarter" idx="19"/>
          </p:nvPr>
        </p:nvSpPr>
        <p:spPr>
          <a:xfrm>
            <a:off x="333375" y="1166257"/>
            <a:ext cx="3598863" cy="4500000"/>
          </a:xfrm>
        </p:spPr>
        <p:txBody>
          <a:bodyPr/>
          <a:lstStyle/>
          <a:p>
            <a:r>
              <a:rPr lang="en-GB" sz="1175"/>
              <a:t>Overall, 87.9% reported using at least one of the listed pharmacy services in the 12 months before taking part in the survey¹.</a:t>
            </a:r>
          </a:p>
          <a:p>
            <a:pPr marL="171450" indent="-171450">
              <a:buFont typeface="Arial" panose="020B0604020202020204" pitchFamily="34" charset="0"/>
              <a:buChar char="•"/>
            </a:pPr>
            <a:r>
              <a:rPr lang="en-GB" sz="1175"/>
              <a:t>Patients most commonly reported picking up prescriptions (75.3%) or buying medication (44.0%).</a:t>
            </a:r>
          </a:p>
          <a:p>
            <a:pPr marL="171450" indent="-171450">
              <a:buFont typeface="Arial" panose="020B0604020202020204" pitchFamily="34" charset="0"/>
              <a:buChar char="•"/>
            </a:pPr>
            <a:r>
              <a:rPr lang="en-GB" sz="1175"/>
              <a:t>Around one in five said they had used pharmacy services to get advice (22.3%) or for a vaccine (18.7%).</a:t>
            </a:r>
          </a:p>
          <a:p>
            <a:pPr marL="171450" indent="-171450">
              <a:buFont typeface="Arial" panose="020B0604020202020204" pitchFamily="34" charset="0"/>
              <a:buChar char="•"/>
            </a:pPr>
            <a:r>
              <a:rPr lang="en-GB" sz="1175"/>
              <a:t>Eight percent (8.4%) reported using a pharmacy because they were referred there by their GP practice, NHS 111 or A&amp;E, 7.0% had their blood pressure checked and 2.9% said they had their medication monitored or received other support for a long-term health condition.</a:t>
            </a:r>
          </a:p>
          <a:p>
            <a:pPr marL="171450" indent="-171450">
              <a:buFont typeface="Arial" panose="020B0604020202020204" pitchFamily="34" charset="0"/>
              <a:buChar char="•"/>
            </a:pPr>
            <a:r>
              <a:rPr lang="en-GB" sz="1175"/>
              <a:t>1.7% had used the pharmacy to get contraception without a GP prescription. </a:t>
            </a:r>
          </a:p>
          <a:p>
            <a:r>
              <a:rPr lang="en-GB" sz="1175"/>
              <a:t>Just over one in ten (12.1%) reported not using any of the pharmacy services listed in the 12 months before taking part in the survey.</a:t>
            </a:r>
          </a:p>
          <a:p>
            <a:r>
              <a:rPr lang="en-GB" sz="1175"/>
              <a:t>Overall these findings are similar to the 2024 survey, but slightly more had used a pharmacy to get advice, because they were referred by another service or to have their blood pressure checked.</a:t>
            </a:r>
          </a:p>
        </p:txBody>
      </p:sp>
      <p:sp>
        <p:nvSpPr>
          <p:cNvPr id="7" name="Question Marker #2">
            <a:extLst>
              <a:ext uri="{FF2B5EF4-FFF2-40B4-BE49-F238E27FC236}">
                <a16:creationId xmlns:a16="http://schemas.microsoft.com/office/drawing/2014/main" id="{12CBB66E-0823-7E4F-CC0A-F5070C8837BD}"/>
              </a:ext>
              <a:ext uri="{C183D7F6-B498-43B3-948B-1728B52AA6E4}">
                <adec:decorative xmlns:adec="http://schemas.microsoft.com/office/drawing/2017/decorative" val="1"/>
              </a:ext>
            </a:extLst>
          </p:cNvPr>
          <p:cNvSpPr/>
          <p:nvPr/>
        </p:nvSpPr>
        <p:spPr>
          <a:xfrm>
            <a:off x="4150385" y="265670"/>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rgbClr val="231F20"/>
              </a:solidFill>
            </a:endParaRPr>
          </a:p>
        </p:txBody>
      </p:sp>
      <p:sp>
        <p:nvSpPr>
          <p:cNvPr id="8" name="Question Text #2">
            <a:extLst>
              <a:ext uri="{FF2B5EF4-FFF2-40B4-BE49-F238E27FC236}">
                <a16:creationId xmlns:a16="http://schemas.microsoft.com/office/drawing/2014/main" id="{02795E02-D951-9DD7-71B7-F6949F4D8DED}"/>
              </a:ext>
            </a:extLst>
          </p:cNvPr>
          <p:cNvSpPr txBox="1"/>
          <p:nvPr/>
        </p:nvSpPr>
        <p:spPr>
          <a:xfrm>
            <a:off x="3932238" y="175670"/>
            <a:ext cx="8126412" cy="540000"/>
          </a:xfrm>
          <a:prstGeom prst="rect">
            <a:avLst/>
          </a:prstGeom>
          <a:noFill/>
        </p:spPr>
        <p:txBody>
          <a:bodyPr wrap="square" lIns="360000" tIns="18000" rIns="0" bIns="0" rtlCol="0" anchor="ctr">
            <a:noAutofit/>
          </a:bodyPr>
          <a:lstStyle>
            <a:defPPr>
              <a:defRPr lang="fr-FR"/>
            </a:defPPr>
            <a:lvl1pPr>
              <a:lnSpc>
                <a:spcPct val="90000"/>
              </a:lnSpc>
              <a:defRPr sz="1200" b="1">
                <a:solidFill>
                  <a:srgbClr val="231F20"/>
                </a:solidFill>
              </a:defRPr>
            </a:lvl1pPr>
          </a:lstStyle>
          <a:p>
            <a:r>
              <a:rPr lang="en-GB"/>
              <a:t>Q47. Thinking about the last 12 months, which of the following services have you used a pharmacy for? </a:t>
            </a:r>
            <a:r>
              <a:rPr lang="en-GB" b="0"/>
              <a:t>(multiple responses allowed)</a:t>
            </a:r>
          </a:p>
        </p:txBody>
      </p:sp>
      <p:graphicFrame>
        <p:nvGraphicFramePr>
          <p:cNvPr id="11" name="Line Chart">
            <a:extLst>
              <a:ext uri="{FF2B5EF4-FFF2-40B4-BE49-F238E27FC236}">
                <a16:creationId xmlns:a16="http://schemas.microsoft.com/office/drawing/2014/main" id="{C6D687C1-0432-B289-907C-1C6E1637435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86639852"/>
              </p:ext>
            </p:extLst>
          </p:nvPr>
        </p:nvGraphicFramePr>
        <p:xfrm>
          <a:off x="4292598" y="538835"/>
          <a:ext cx="7559674" cy="5338090"/>
        </p:xfrm>
        <a:graphic>
          <a:graphicData uri="http://schemas.openxmlformats.org/drawingml/2006/chart">
            <c:chart xmlns:c="http://schemas.openxmlformats.org/drawingml/2006/chart" xmlns:r="http://schemas.openxmlformats.org/officeDocument/2006/relationships" r:id="rId3"/>
          </a:graphicData>
        </a:graphic>
      </p:graphicFrame>
      <p:sp>
        <p:nvSpPr>
          <p:cNvPr id="5" name="Base and Footnotes">
            <a:extLst>
              <a:ext uri="{FF2B5EF4-FFF2-40B4-BE49-F238E27FC236}">
                <a16:creationId xmlns:a16="http://schemas.microsoft.com/office/drawing/2014/main" id="{882AC0E1-A6DA-9A93-2142-10ED78CFB7DB}"/>
              </a:ext>
            </a:extLst>
          </p:cNvPr>
          <p:cNvSpPr>
            <a:spLocks noGrp="1"/>
          </p:cNvSpPr>
          <p:nvPr>
            <p:ph type="body" sz="quarter" idx="18"/>
          </p:nvPr>
        </p:nvSpPr>
        <p:spPr>
          <a:xfrm>
            <a:off x="4076700" y="5779931"/>
            <a:ext cx="7780337" cy="528794"/>
          </a:xfrm>
        </p:spPr>
        <p:txBody>
          <a:bodyPr/>
          <a:lstStyle/>
          <a:p>
            <a:r>
              <a:rPr lang="en-GB"/>
              <a:t>¹Used any pharmacy service = ‘to pick up a prescription’ </a:t>
            </a:r>
            <a:r>
              <a:rPr lang="en-GB">
                <a:solidFill>
                  <a:schemeClr val="tx1"/>
                </a:solidFill>
              </a:rPr>
              <a:t>or</a:t>
            </a:r>
            <a:r>
              <a:rPr lang="en-GB"/>
              <a:t> ‘to buy medication (such as paracetamol or eye)’ or ‘to get advice (for example, about prescription medicines, a health issue or other health services)’ or ‘to get a vaccine (for example, flu or COVID)’ or ‘to address an issue which my GP practice, NHS 111 or A&amp;E referred me to a pharmacy for’ or ‘to have my blood pressure checked’ or ‘to monitor my medication or get other support for a long-term health condition’ or ‘to get contraception without a GP prescription’. B</a:t>
            </a:r>
            <a:r>
              <a:rPr lang="en-GB" i="0"/>
              <a:t>ase: </a:t>
            </a:r>
            <a:r>
              <a:rPr lang="en-GB"/>
              <a:t>a</a:t>
            </a:r>
            <a:r>
              <a:rPr lang="en-GB" i="0"/>
              <a:t>sked of all patients: 2025 (689,984). 2024 (694,064).</a:t>
            </a:r>
          </a:p>
        </p:txBody>
      </p:sp>
      <p:sp>
        <p:nvSpPr>
          <p:cNvPr id="3" name="Slide Number">
            <a:extLst>
              <a:ext uri="{FF2B5EF4-FFF2-40B4-BE49-F238E27FC236}">
                <a16:creationId xmlns:a16="http://schemas.microsoft.com/office/drawing/2014/main" id="{2ADF413E-BCE3-9AFA-BA1A-3EA83634FA85}"/>
              </a:ext>
              <a:ext uri="{C183D7F6-B498-43B3-948B-1728B52AA6E4}">
                <adec:decorative xmlns:adec="http://schemas.microsoft.com/office/drawing/2017/decorative" val="1"/>
              </a:ext>
            </a:extLst>
          </p:cNvPr>
          <p:cNvSpPr>
            <a:spLocks noGrp="1"/>
          </p:cNvSpPr>
          <p:nvPr>
            <p:ph type="sldNum" sz="quarter" idx="4"/>
          </p:nvPr>
        </p:nvSpPr>
        <p:spPr/>
        <p:txBody>
          <a:bodyPr/>
          <a:lstStyle/>
          <a:p>
            <a:fld id="{D61AABEC-672F-4B68-B914-690DA978312C}" type="slidenum">
              <a:rPr lang="en-GB" smtClean="0"/>
              <a:pPr/>
              <a:t>73</a:t>
            </a:fld>
            <a:endParaRPr lang="en-GB"/>
          </a:p>
        </p:txBody>
      </p:sp>
      <p:cxnSp>
        <p:nvCxnSpPr>
          <p:cNvPr id="14" name="Straight Connector 13">
            <a:extLst>
              <a:ext uri="{FF2B5EF4-FFF2-40B4-BE49-F238E27FC236}">
                <a16:creationId xmlns:a16="http://schemas.microsoft.com/office/drawing/2014/main" id="{D3F3AE4D-C700-B101-6737-BE7879F6D79D}"/>
              </a:ext>
              <a:ext uri="{C183D7F6-B498-43B3-948B-1728B52AA6E4}">
                <adec:decorative xmlns:adec="http://schemas.microsoft.com/office/drawing/2017/decorative" val="1"/>
              </a:ext>
            </a:extLst>
          </p:cNvPr>
          <p:cNvCxnSpPr>
            <a:cxnSpLocks/>
          </p:cNvCxnSpPr>
          <p:nvPr/>
        </p:nvCxnSpPr>
        <p:spPr>
          <a:xfrm>
            <a:off x="4381495" y="1180126"/>
            <a:ext cx="7470777"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DC1A3640-7C75-5E83-8997-C4B121E1FEFF}"/>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15" name="Freeform 110">
              <a:hlinkClick r:id="rId4" action="ppaction://hlinksldjump" tooltip="Main Menu..."/>
              <a:hlinkHover r:id="" action="ppaction://noaction" highlightClick="1"/>
              <a:extLst>
                <a:ext uri="{FF2B5EF4-FFF2-40B4-BE49-F238E27FC236}">
                  <a16:creationId xmlns:a16="http://schemas.microsoft.com/office/drawing/2014/main" id="{5888E753-269B-4848-D914-17856F39CC45}"/>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5BFB0CAB-0A57-B982-6181-9AF8E7BCC6A0}"/>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spTree>
    <p:extLst>
      <p:ext uri="{BB962C8B-B14F-4D97-AF65-F5344CB8AC3E}">
        <p14:creationId xmlns:p14="http://schemas.microsoft.com/office/powerpoint/2010/main" val="362003199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3D5B6DD-38A1-D570-B96B-4C65172107DD}"/>
              </a:ext>
              <a:ext uri="{C183D7F6-B498-43B3-948B-1728B52AA6E4}">
                <adec:decorative xmlns:adec="http://schemas.microsoft.com/office/drawing/2017/decorative" val="1"/>
              </a:ext>
            </a:extLst>
          </p:cNvPr>
          <p:cNvSpPr>
            <a:spLocks noGrp="1"/>
          </p:cNvSpPr>
          <p:nvPr>
            <p:ph type="sldNum" sz="quarter" idx="4"/>
          </p:nvPr>
        </p:nvSpPr>
        <p:spPr/>
        <p:txBody>
          <a:bodyPr/>
          <a:lstStyle/>
          <a:p>
            <a:fld id="{D61AABEC-672F-4B68-B914-690DA978312C}" type="slidenum">
              <a:rPr lang="en-GB" smtClean="0"/>
              <a:pPr/>
              <a:t>74</a:t>
            </a:fld>
            <a:endParaRPr lang="en-GB"/>
          </a:p>
        </p:txBody>
      </p:sp>
      <p:sp>
        <p:nvSpPr>
          <p:cNvPr id="65" name="TextBox 64">
            <a:extLst>
              <a:ext uri="{FF2B5EF4-FFF2-40B4-BE49-F238E27FC236}">
                <a16:creationId xmlns:a16="http://schemas.microsoft.com/office/drawing/2014/main" id="{91A6029E-B6D9-AD11-7B14-56BC46627BD6}"/>
              </a:ext>
            </a:extLst>
          </p:cNvPr>
          <p:cNvSpPr txBox="1"/>
          <p:nvPr/>
        </p:nvSpPr>
        <p:spPr bwMode="white">
          <a:xfrm>
            <a:off x="517971" y="1085463"/>
            <a:ext cx="2035814" cy="2152769"/>
          </a:xfrm>
          <a:prstGeom prst="rect">
            <a:avLst/>
          </a:prstGeom>
          <a:noFill/>
        </p:spPr>
        <p:txBody>
          <a:bodyPr wrap="none" lIns="0" tIns="0" rIns="0" bIns="0" rtlCol="0">
            <a:spAutoFit/>
          </a:bodyPr>
          <a:lstStyle/>
          <a:p>
            <a:pPr>
              <a:lnSpc>
                <a:spcPct val="110000"/>
              </a:lnSpc>
              <a:spcBef>
                <a:spcPts val="2400"/>
              </a:spcBef>
              <a:buClr>
                <a:srgbClr val="5BC5F1"/>
              </a:buClr>
              <a:defRPr/>
            </a:pPr>
            <a:r>
              <a:rPr lang="en-GB" sz="13800" b="1">
                <a:solidFill>
                  <a:prstClr val="white"/>
                </a:solidFill>
              </a:rPr>
              <a:t>10</a:t>
            </a:r>
          </a:p>
        </p:txBody>
      </p:sp>
      <p:sp>
        <p:nvSpPr>
          <p:cNvPr id="64" name="Text Placeholder 2">
            <a:extLst>
              <a:ext uri="{FF2B5EF4-FFF2-40B4-BE49-F238E27FC236}">
                <a16:creationId xmlns:a16="http://schemas.microsoft.com/office/drawing/2014/main" id="{4E2EE3B8-EA4A-54EA-66B2-B7E438A076E7}"/>
              </a:ext>
            </a:extLst>
          </p:cNvPr>
          <p:cNvSpPr txBox="1">
            <a:spLocks noGrp="1"/>
          </p:cNvSpPr>
          <p:nvPr>
            <p:ph type="title" idx="4294967295"/>
          </p:nvPr>
        </p:nvSpPr>
        <p:spPr bwMode="gray">
          <a:xfrm>
            <a:off x="505272" y="3315017"/>
            <a:ext cx="4896544" cy="230425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marL="273050" indent="-273050" algn="l" defTabSz="914400" rtl="0" eaLnBrk="1" latinLnBrk="0" hangingPunct="1">
              <a:lnSpc>
                <a:spcPct val="110000"/>
              </a:lnSpc>
              <a:spcBef>
                <a:spcPts val="600"/>
              </a:spcBef>
              <a:spcAft>
                <a:spcPts val="600"/>
              </a:spcAft>
              <a:buClr>
                <a:schemeClr val="bg2"/>
              </a:buClr>
              <a:buFont typeface="Wingdings" panose="05000000000000000000" pitchFamily="2" charset="2"/>
              <a:buChar char="§"/>
              <a:defRPr sz="2800" kern="1200">
                <a:solidFill>
                  <a:schemeClr val="tx1"/>
                </a:solidFill>
                <a:latin typeface="+mn-lt"/>
                <a:ea typeface="+mn-ea"/>
                <a:cs typeface="+mn-cs"/>
              </a:defRPr>
            </a:lvl1pPr>
            <a:lvl2pPr marL="742950" indent="-285750" algn="l" defTabSz="914400" rtl="0" eaLnBrk="1" latinLnBrk="0" hangingPunct="1">
              <a:lnSpc>
                <a:spcPct val="110000"/>
              </a:lnSpc>
              <a:spcBef>
                <a:spcPts val="600"/>
              </a:spcBef>
              <a:spcAft>
                <a:spcPts val="600"/>
              </a:spcAft>
              <a:buClr>
                <a:schemeClr val="bg2"/>
              </a:buClr>
              <a:buFont typeface="Geomanist Light" pitchFamily="50"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600"/>
              </a:spcBef>
              <a:spcAft>
                <a:spcPts val="600"/>
              </a:spcAft>
              <a:buClr>
                <a:schemeClr val="bg2"/>
              </a:buClr>
              <a:buFont typeface="Geomanist Light" pitchFamily="50"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600"/>
              </a:spcBef>
              <a:spcAft>
                <a:spcPts val="600"/>
              </a:spcAft>
              <a:buClr>
                <a:schemeClr val="bg2"/>
              </a:buClr>
              <a:buFont typeface="Geomanist Light" pitchFamily="50"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600"/>
              </a:spcBef>
              <a:spcAft>
                <a:spcPts val="600"/>
              </a:spcAft>
              <a:buClr>
                <a:schemeClr val="bg2"/>
              </a:buClr>
              <a:buFont typeface="Geomanist Light" pitchFamily="50"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
                <a:srgbClr val="5BC5F1"/>
              </a:buClr>
              <a:buSzTx/>
              <a:buFont typeface="Wingdings" panose="05000000000000000000" pitchFamily="2" charset="2"/>
              <a:buNone/>
              <a:tabLst/>
              <a:defRPr/>
            </a:pPr>
            <a:r>
              <a:rPr kumimoji="0" lang="en-GB" sz="5800" b="1" i="0" u="none" strike="noStrike" kern="1200" cap="none" spc="0" normalizeH="0" baseline="0" noProof="0" dirty="0">
                <a:ln>
                  <a:noFill/>
                </a:ln>
                <a:solidFill>
                  <a:sysClr val="window" lastClr="FFFFFF"/>
                </a:solidFill>
                <a:effectLst/>
                <a:uLnTx/>
                <a:uFillTx/>
                <a:latin typeface="+mn-lt"/>
                <a:ea typeface="+mn-ea"/>
                <a:cs typeface="+mn-cs"/>
              </a:rPr>
              <a:t>Dentistry</a:t>
            </a:r>
          </a:p>
        </p:txBody>
      </p:sp>
      <p:cxnSp>
        <p:nvCxnSpPr>
          <p:cNvPr id="68" name="Straight Connector 67">
            <a:extLst>
              <a:ext uri="{FF2B5EF4-FFF2-40B4-BE49-F238E27FC236}">
                <a16:creationId xmlns:a16="http://schemas.microsoft.com/office/drawing/2014/main" id="{EC4BC9A9-5B72-708E-4B42-7A79B8646452}"/>
              </a:ext>
              <a:ext uri="{C183D7F6-B498-43B3-948B-1728B52AA6E4}">
                <adec:decorative xmlns:adec="http://schemas.microsoft.com/office/drawing/2017/decorative" val="1"/>
              </a:ext>
            </a:extLst>
          </p:cNvPr>
          <p:cNvCxnSpPr>
            <a:cxnSpLocks/>
          </p:cNvCxnSpPr>
          <p:nvPr/>
        </p:nvCxnSpPr>
        <p:spPr bwMode="white">
          <a:xfrm>
            <a:off x="505272" y="3179289"/>
            <a:ext cx="7194392" cy="0"/>
          </a:xfrm>
          <a:prstGeom prst="line">
            <a:avLst/>
          </a:prstGeom>
          <a:noFill/>
          <a:ln w="12700" cap="flat" cmpd="sng" algn="ctr">
            <a:solidFill>
              <a:schemeClr val="bg1"/>
            </a:solidFill>
            <a:prstDash val="solid"/>
          </a:ln>
          <a:effectLst/>
        </p:spPr>
      </p:cxnSp>
      <p:sp>
        <p:nvSpPr>
          <p:cNvPr id="58" name="Rectangle 57">
            <a:hlinkClick r:id="" action="ppaction://noaction"/>
            <a:hlinkHover r:id="" action="ppaction://noaction" highlightClick="1"/>
            <a:extLst>
              <a:ext uri="{FF2B5EF4-FFF2-40B4-BE49-F238E27FC236}">
                <a16:creationId xmlns:a16="http://schemas.microsoft.com/office/drawing/2014/main" id="{F503ED09-A568-9F32-F545-9BD7230C0F1F}"/>
              </a:ext>
              <a:ext uri="{C183D7F6-B498-43B3-948B-1728B52AA6E4}">
                <adec:decorative xmlns:adec="http://schemas.microsoft.com/office/drawing/2017/decorative" val="1"/>
              </a:ext>
            </a:extLst>
          </p:cNvPr>
          <p:cNvSpPr/>
          <p:nvPr/>
        </p:nvSpPr>
        <p:spPr bwMode="ltGray">
          <a:xfrm>
            <a:off x="8786677" y="700395"/>
            <a:ext cx="417916" cy="294402"/>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lang="en-GB" sz="2000" kern="0">
                <a:solidFill>
                  <a:schemeClr val="bg1"/>
                </a:solidFill>
              </a:rPr>
              <a:t>1</a:t>
            </a:r>
            <a:endParaRPr kumimoji="0" lang="en-GB" sz="2000" b="0" i="0" u="none" strike="noStrike" kern="0" cap="none" spc="0" normalizeH="0" baseline="0" noProof="0">
              <a:ln>
                <a:noFill/>
              </a:ln>
              <a:solidFill>
                <a:schemeClr val="bg1"/>
              </a:solidFill>
              <a:effectLst/>
              <a:uLnTx/>
              <a:uFillTx/>
              <a:ea typeface="+mn-ea"/>
              <a:cs typeface="+mn-cs"/>
            </a:endParaRPr>
          </a:p>
        </p:txBody>
      </p:sp>
      <p:sp>
        <p:nvSpPr>
          <p:cNvPr id="59" name="Freeform 18">
            <a:hlinkClick r:id="rId2" action="ppaction://hlinksldjump"/>
            <a:hlinkHover r:id="" action="ppaction://noaction" highlightClick="1"/>
            <a:extLst>
              <a:ext uri="{FF2B5EF4-FFF2-40B4-BE49-F238E27FC236}">
                <a16:creationId xmlns:a16="http://schemas.microsoft.com/office/drawing/2014/main" id="{1F2594C7-E2C1-79C4-0F74-8C97CB74CD3A}"/>
              </a:ext>
              <a:ext uri="{C183D7F6-B498-43B3-948B-1728B52AA6E4}">
                <adec:decorative xmlns:adec="http://schemas.microsoft.com/office/drawing/2017/decorative" val="1"/>
              </a:ext>
            </a:extLst>
          </p:cNvPr>
          <p:cNvSpPr/>
          <p:nvPr/>
        </p:nvSpPr>
        <p:spPr bwMode="gray">
          <a:xfrm>
            <a:off x="11401405" y="5834853"/>
            <a:ext cx="274648" cy="297711"/>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ysClr val="window" lastClr="FFFFFF"/>
          </a:solidFill>
          <a:ln w="254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endParaRPr kumimoji="0" lang="en-GB" sz="2000" b="0" i="0" u="none" strike="noStrike" kern="0" cap="none" spc="0" normalizeH="0" baseline="0" noProof="0">
              <a:ln>
                <a:noFill/>
              </a:ln>
              <a:solidFill>
                <a:srgbClr val="005C9A"/>
              </a:solidFill>
              <a:effectLst/>
              <a:uLnTx/>
              <a:uFillTx/>
              <a:latin typeface="Segoe UI"/>
              <a:ea typeface="+mn-ea"/>
              <a:cs typeface="+mn-cs"/>
            </a:endParaRPr>
          </a:p>
        </p:txBody>
      </p:sp>
      <p:sp>
        <p:nvSpPr>
          <p:cNvPr id="60" name="Rectangle 59">
            <a:extLst>
              <a:ext uri="{FF2B5EF4-FFF2-40B4-BE49-F238E27FC236}">
                <a16:creationId xmlns:a16="http://schemas.microsoft.com/office/drawing/2014/main" id="{1C568EFC-6533-E06F-8CD8-DA9BA64C5D0F}"/>
              </a:ext>
              <a:ext uri="{C183D7F6-B498-43B3-948B-1728B52AA6E4}">
                <adec:decorative xmlns:adec="http://schemas.microsoft.com/office/drawing/2017/decorative" val="1"/>
              </a:ext>
            </a:extLst>
          </p:cNvPr>
          <p:cNvSpPr/>
          <p:nvPr/>
        </p:nvSpPr>
        <p:spPr>
          <a:xfrm>
            <a:off x="10095719" y="5851828"/>
            <a:ext cx="1082348" cy="307777"/>
          </a:xfrm>
          <a:prstGeom prst="rect">
            <a:avLst/>
          </a:prstGeom>
        </p:spPr>
        <p:txBody>
          <a:bodyPr wrap="none">
            <a:spAutoFit/>
          </a:bodyPr>
          <a:lstStyle/>
          <a:p>
            <a:pPr algn="r">
              <a:defRPr/>
            </a:pPr>
            <a:r>
              <a:rPr lang="en-GB" sz="1400">
                <a:solidFill>
                  <a:prstClr val="white"/>
                </a:solidFill>
                <a:latin typeface="Segoe UI"/>
              </a:rPr>
              <a:t>Main menu</a:t>
            </a:r>
          </a:p>
        </p:txBody>
      </p:sp>
      <p:sp>
        <p:nvSpPr>
          <p:cNvPr id="61" name="Isosceles Triangle 60">
            <a:extLst>
              <a:ext uri="{FF2B5EF4-FFF2-40B4-BE49-F238E27FC236}">
                <a16:creationId xmlns:a16="http://schemas.microsoft.com/office/drawing/2014/main" id="{6C829571-707F-22AD-E2E4-9E688499A627}"/>
              </a:ext>
              <a:ext uri="{C183D7F6-B498-43B3-948B-1728B52AA6E4}">
                <adec:decorative xmlns:adec="http://schemas.microsoft.com/office/drawing/2017/decorative" val="1"/>
              </a:ext>
            </a:extLst>
          </p:cNvPr>
          <p:cNvSpPr/>
          <p:nvPr/>
        </p:nvSpPr>
        <p:spPr bwMode="gray">
          <a:xfrm rot="5400000">
            <a:off x="11175251" y="5967689"/>
            <a:ext cx="153027" cy="96594"/>
          </a:xfrm>
          <a:prstGeom prst="triangle">
            <a:avLst/>
          </a:prstGeom>
          <a:solidFill>
            <a:srgbClr val="99C7EB"/>
          </a:solidFill>
          <a:ln w="254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endParaRPr kumimoji="0" lang="en-GB" sz="2000" b="0" i="0" u="none" strike="noStrike" kern="0" cap="none" spc="0" normalizeH="0" baseline="0" noProof="0">
              <a:ln>
                <a:noFill/>
              </a:ln>
              <a:solidFill>
                <a:prstClr val="white"/>
              </a:solidFill>
              <a:effectLst/>
              <a:uLnTx/>
              <a:uFillTx/>
              <a:latin typeface="Segoe UI"/>
              <a:ea typeface="+mn-ea"/>
              <a:cs typeface="+mn-cs"/>
            </a:endParaRPr>
          </a:p>
        </p:txBody>
      </p:sp>
      <p:grpSp>
        <p:nvGrpSpPr>
          <p:cNvPr id="62" name="Group 61">
            <a:extLst>
              <a:ext uri="{FF2B5EF4-FFF2-40B4-BE49-F238E27FC236}">
                <a16:creationId xmlns:a16="http://schemas.microsoft.com/office/drawing/2014/main" id="{4B1DCB72-C488-CE9E-B208-395091B9126A}"/>
              </a:ext>
              <a:ext uri="{C183D7F6-B498-43B3-948B-1728B52AA6E4}">
                <adec:decorative xmlns:adec="http://schemas.microsoft.com/office/drawing/2017/decorative" val="1"/>
              </a:ext>
            </a:extLst>
          </p:cNvPr>
          <p:cNvGrpSpPr/>
          <p:nvPr/>
        </p:nvGrpSpPr>
        <p:grpSpPr>
          <a:xfrm>
            <a:off x="8678964" y="1075164"/>
            <a:ext cx="2499103" cy="3391981"/>
            <a:chOff x="7620887" y="1385798"/>
            <a:chExt cx="2499103" cy="3391981"/>
          </a:xfrm>
        </p:grpSpPr>
        <p:cxnSp>
          <p:nvCxnSpPr>
            <p:cNvPr id="63" name="Straight Connector 62">
              <a:extLst>
                <a:ext uri="{FF2B5EF4-FFF2-40B4-BE49-F238E27FC236}">
                  <a16:creationId xmlns:a16="http://schemas.microsoft.com/office/drawing/2014/main" id="{D86D7DCF-141E-A6F0-AE03-AA02EDE46EFC}"/>
                </a:ext>
              </a:extLst>
            </p:cNvPr>
            <p:cNvCxnSpPr/>
            <p:nvPr/>
          </p:nvCxnSpPr>
          <p:spPr>
            <a:xfrm>
              <a:off x="7650956" y="1385798"/>
              <a:ext cx="2448272" cy="0"/>
            </a:xfrm>
            <a:prstGeom prst="line">
              <a:avLst/>
            </a:prstGeom>
            <a:noFill/>
            <a:ln w="6350" cap="flat" cmpd="sng" algn="ctr">
              <a:solidFill>
                <a:srgbClr val="297DB1"/>
              </a:solidFill>
              <a:prstDash val="sysDot"/>
            </a:ln>
            <a:effectLst/>
          </p:spPr>
        </p:cxnSp>
        <p:cxnSp>
          <p:nvCxnSpPr>
            <p:cNvPr id="67" name="Straight Connector 66">
              <a:extLst>
                <a:ext uri="{FF2B5EF4-FFF2-40B4-BE49-F238E27FC236}">
                  <a16:creationId xmlns:a16="http://schemas.microsoft.com/office/drawing/2014/main" id="{0C1229D1-D92E-4B6A-6D62-A3C8E8BA49F5}"/>
                </a:ext>
              </a:extLst>
            </p:cNvPr>
            <p:cNvCxnSpPr/>
            <p:nvPr/>
          </p:nvCxnSpPr>
          <p:spPr>
            <a:xfrm>
              <a:off x="7650956" y="1789906"/>
              <a:ext cx="2448272" cy="0"/>
            </a:xfrm>
            <a:prstGeom prst="line">
              <a:avLst/>
            </a:prstGeom>
            <a:noFill/>
            <a:ln w="6350" cap="flat" cmpd="sng" algn="ctr">
              <a:solidFill>
                <a:srgbClr val="297DB1"/>
              </a:solidFill>
              <a:prstDash val="sysDot"/>
            </a:ln>
            <a:effectLst/>
          </p:spPr>
        </p:cxnSp>
        <p:cxnSp>
          <p:nvCxnSpPr>
            <p:cNvPr id="69" name="Straight Connector 68">
              <a:extLst>
                <a:ext uri="{FF2B5EF4-FFF2-40B4-BE49-F238E27FC236}">
                  <a16:creationId xmlns:a16="http://schemas.microsoft.com/office/drawing/2014/main" id="{25C2AC7E-5C02-539B-7683-22314B32856F}"/>
                </a:ext>
              </a:extLst>
            </p:cNvPr>
            <p:cNvCxnSpPr/>
            <p:nvPr/>
          </p:nvCxnSpPr>
          <p:spPr>
            <a:xfrm>
              <a:off x="7650956" y="2314400"/>
              <a:ext cx="2448272" cy="0"/>
            </a:xfrm>
            <a:prstGeom prst="line">
              <a:avLst/>
            </a:prstGeom>
            <a:noFill/>
            <a:ln w="6350" cap="flat" cmpd="sng" algn="ctr">
              <a:solidFill>
                <a:srgbClr val="297DB1"/>
              </a:solidFill>
              <a:prstDash val="sysDot"/>
            </a:ln>
            <a:effectLst/>
          </p:spPr>
        </p:cxnSp>
        <p:cxnSp>
          <p:nvCxnSpPr>
            <p:cNvPr id="72" name="Straight Connector 71">
              <a:extLst>
                <a:ext uri="{FF2B5EF4-FFF2-40B4-BE49-F238E27FC236}">
                  <a16:creationId xmlns:a16="http://schemas.microsoft.com/office/drawing/2014/main" id="{EF64EF06-3F8F-08C9-5EA6-5DB4EF5296BA}"/>
                </a:ext>
              </a:extLst>
            </p:cNvPr>
            <p:cNvCxnSpPr/>
            <p:nvPr/>
          </p:nvCxnSpPr>
          <p:spPr>
            <a:xfrm>
              <a:off x="7671718" y="2820266"/>
              <a:ext cx="2448272" cy="0"/>
            </a:xfrm>
            <a:prstGeom prst="line">
              <a:avLst/>
            </a:prstGeom>
            <a:noFill/>
            <a:ln w="6350" cap="flat" cmpd="sng" algn="ctr">
              <a:solidFill>
                <a:srgbClr val="297DB1"/>
              </a:solidFill>
              <a:prstDash val="sysDot"/>
            </a:ln>
            <a:effectLst/>
          </p:spPr>
        </p:cxnSp>
        <p:cxnSp>
          <p:nvCxnSpPr>
            <p:cNvPr id="73" name="Straight Connector 72">
              <a:extLst>
                <a:ext uri="{FF2B5EF4-FFF2-40B4-BE49-F238E27FC236}">
                  <a16:creationId xmlns:a16="http://schemas.microsoft.com/office/drawing/2014/main" id="{4601AE2E-BA60-928B-883A-DE064D4F8675}"/>
                </a:ext>
              </a:extLst>
            </p:cNvPr>
            <p:cNvCxnSpPr/>
            <p:nvPr/>
          </p:nvCxnSpPr>
          <p:spPr>
            <a:xfrm>
              <a:off x="7650956" y="3243002"/>
              <a:ext cx="2448272" cy="0"/>
            </a:xfrm>
            <a:prstGeom prst="line">
              <a:avLst/>
            </a:prstGeom>
            <a:noFill/>
            <a:ln w="6350" cap="flat" cmpd="sng" algn="ctr">
              <a:solidFill>
                <a:srgbClr val="297DB1"/>
              </a:solidFill>
              <a:prstDash val="sysDot"/>
            </a:ln>
            <a:effectLst/>
          </p:spPr>
        </p:cxnSp>
        <p:cxnSp>
          <p:nvCxnSpPr>
            <p:cNvPr id="74" name="Straight Connector 73">
              <a:extLst>
                <a:ext uri="{FF2B5EF4-FFF2-40B4-BE49-F238E27FC236}">
                  <a16:creationId xmlns:a16="http://schemas.microsoft.com/office/drawing/2014/main" id="{ADC48CB2-A901-6557-A78F-8043F27F84DD}"/>
                </a:ext>
              </a:extLst>
            </p:cNvPr>
            <p:cNvCxnSpPr/>
            <p:nvPr/>
          </p:nvCxnSpPr>
          <p:spPr>
            <a:xfrm>
              <a:off x="7620887" y="3797358"/>
              <a:ext cx="2448272" cy="0"/>
            </a:xfrm>
            <a:prstGeom prst="line">
              <a:avLst/>
            </a:prstGeom>
            <a:noFill/>
            <a:ln w="6350" cap="flat" cmpd="sng" algn="ctr">
              <a:solidFill>
                <a:srgbClr val="297DB1"/>
              </a:solidFill>
              <a:prstDash val="sysDot"/>
            </a:ln>
            <a:effectLst/>
          </p:spPr>
        </p:cxnSp>
        <p:cxnSp>
          <p:nvCxnSpPr>
            <p:cNvPr id="75" name="Straight Connector 74">
              <a:extLst>
                <a:ext uri="{FF2B5EF4-FFF2-40B4-BE49-F238E27FC236}">
                  <a16:creationId xmlns:a16="http://schemas.microsoft.com/office/drawing/2014/main" id="{E884BC64-7C5F-F6A4-09A7-A323312F6F6C}"/>
                </a:ext>
              </a:extLst>
            </p:cNvPr>
            <p:cNvCxnSpPr/>
            <p:nvPr/>
          </p:nvCxnSpPr>
          <p:spPr>
            <a:xfrm>
              <a:off x="7620887" y="4246650"/>
              <a:ext cx="2448272" cy="0"/>
            </a:xfrm>
            <a:prstGeom prst="line">
              <a:avLst/>
            </a:prstGeom>
            <a:noFill/>
            <a:ln w="6350" cap="flat" cmpd="sng" algn="ctr">
              <a:solidFill>
                <a:srgbClr val="297DB1"/>
              </a:solidFill>
              <a:prstDash val="sysDot"/>
            </a:ln>
            <a:effectLst/>
          </p:spPr>
        </p:cxnSp>
        <p:cxnSp>
          <p:nvCxnSpPr>
            <p:cNvPr id="76" name="Straight Connector 75">
              <a:extLst>
                <a:ext uri="{FF2B5EF4-FFF2-40B4-BE49-F238E27FC236}">
                  <a16:creationId xmlns:a16="http://schemas.microsoft.com/office/drawing/2014/main" id="{541E13B7-B0A2-1E0E-7B6F-9CC4CDB889A7}"/>
                </a:ext>
              </a:extLst>
            </p:cNvPr>
            <p:cNvCxnSpPr/>
            <p:nvPr/>
          </p:nvCxnSpPr>
          <p:spPr>
            <a:xfrm>
              <a:off x="7636220" y="4777779"/>
              <a:ext cx="2448272" cy="0"/>
            </a:xfrm>
            <a:prstGeom prst="line">
              <a:avLst/>
            </a:prstGeom>
            <a:noFill/>
            <a:ln w="6350" cap="flat" cmpd="sng" algn="ctr">
              <a:solidFill>
                <a:srgbClr val="297DB1"/>
              </a:solidFill>
              <a:prstDash val="sysDot"/>
            </a:ln>
            <a:effectLst/>
          </p:spPr>
        </p:cxnSp>
      </p:grpSp>
      <p:sp>
        <p:nvSpPr>
          <p:cNvPr id="77" name="Rectangle 76">
            <a:hlinkClick r:id="" action="ppaction://noaction"/>
            <a:hlinkHover r:id="" action="ppaction://noaction" highlightClick="1"/>
            <a:extLst>
              <a:ext uri="{FF2B5EF4-FFF2-40B4-BE49-F238E27FC236}">
                <a16:creationId xmlns:a16="http://schemas.microsoft.com/office/drawing/2014/main" id="{ABA2B5FD-825D-DD46-35CE-112EB12B7A9F}"/>
              </a:ext>
              <a:ext uri="{C183D7F6-B498-43B3-948B-1728B52AA6E4}">
                <adec:decorative xmlns:adec="http://schemas.microsoft.com/office/drawing/2017/decorative" val="1"/>
              </a:ext>
            </a:extLst>
          </p:cNvPr>
          <p:cNvSpPr/>
          <p:nvPr/>
        </p:nvSpPr>
        <p:spPr bwMode="ltGray">
          <a:xfrm>
            <a:off x="8797065" y="1133165"/>
            <a:ext cx="417916" cy="296187"/>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2</a:t>
            </a:r>
          </a:p>
        </p:txBody>
      </p:sp>
      <p:sp>
        <p:nvSpPr>
          <p:cNvPr id="78" name="Rectangle 77">
            <a:hlinkClick r:id="" action="ppaction://noaction"/>
            <a:hlinkHover r:id="" action="ppaction://noaction" highlightClick="1"/>
            <a:extLst>
              <a:ext uri="{FF2B5EF4-FFF2-40B4-BE49-F238E27FC236}">
                <a16:creationId xmlns:a16="http://schemas.microsoft.com/office/drawing/2014/main" id="{588053A2-1BA9-7EE3-FE59-282EBEBFEFB2}"/>
              </a:ext>
              <a:ext uri="{C183D7F6-B498-43B3-948B-1728B52AA6E4}">
                <adec:decorative xmlns:adec="http://schemas.microsoft.com/office/drawing/2017/decorative" val="1"/>
              </a:ext>
            </a:extLst>
          </p:cNvPr>
          <p:cNvSpPr/>
          <p:nvPr/>
        </p:nvSpPr>
        <p:spPr bwMode="ltGray">
          <a:xfrm>
            <a:off x="8786677" y="1587433"/>
            <a:ext cx="417916" cy="302523"/>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3</a:t>
            </a:r>
          </a:p>
        </p:txBody>
      </p:sp>
      <p:sp>
        <p:nvSpPr>
          <p:cNvPr id="79" name="Rectangle 78">
            <a:hlinkClick r:id="" action="ppaction://noaction"/>
            <a:hlinkHover r:id="" action="ppaction://noaction" highlightClick="1"/>
            <a:extLst>
              <a:ext uri="{FF2B5EF4-FFF2-40B4-BE49-F238E27FC236}">
                <a16:creationId xmlns:a16="http://schemas.microsoft.com/office/drawing/2014/main" id="{AE80C241-73DA-5261-28A3-11C6595F744F}"/>
              </a:ext>
              <a:ext uri="{C183D7F6-B498-43B3-948B-1728B52AA6E4}">
                <adec:decorative xmlns:adec="http://schemas.microsoft.com/office/drawing/2017/decorative" val="1"/>
              </a:ext>
            </a:extLst>
          </p:cNvPr>
          <p:cNvSpPr/>
          <p:nvPr/>
        </p:nvSpPr>
        <p:spPr bwMode="ltGray">
          <a:xfrm>
            <a:off x="8783800" y="2109123"/>
            <a:ext cx="417916" cy="314774"/>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4</a:t>
            </a:r>
          </a:p>
        </p:txBody>
      </p:sp>
      <p:sp>
        <p:nvSpPr>
          <p:cNvPr id="80" name="Rectangle 79">
            <a:hlinkClick r:id="" action="ppaction://noaction"/>
            <a:hlinkHover r:id="" action="ppaction://noaction" highlightClick="1"/>
            <a:extLst>
              <a:ext uri="{FF2B5EF4-FFF2-40B4-BE49-F238E27FC236}">
                <a16:creationId xmlns:a16="http://schemas.microsoft.com/office/drawing/2014/main" id="{214E808C-415D-0244-EF5F-1AEEA9927AB4}"/>
              </a:ext>
              <a:ext uri="{C183D7F6-B498-43B3-948B-1728B52AA6E4}">
                <adec:decorative xmlns:adec="http://schemas.microsoft.com/office/drawing/2017/decorative" val="1"/>
              </a:ext>
            </a:extLst>
          </p:cNvPr>
          <p:cNvSpPr/>
          <p:nvPr/>
        </p:nvSpPr>
        <p:spPr bwMode="ltGray">
          <a:xfrm>
            <a:off x="8785605" y="2569366"/>
            <a:ext cx="417916" cy="319419"/>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5</a:t>
            </a:r>
          </a:p>
        </p:txBody>
      </p:sp>
      <p:sp>
        <p:nvSpPr>
          <p:cNvPr id="81" name="Rectangle 80">
            <a:hlinkClick r:id="" action="ppaction://noaction"/>
            <a:hlinkHover r:id="" action="ppaction://noaction" highlightClick="1"/>
            <a:extLst>
              <a:ext uri="{FF2B5EF4-FFF2-40B4-BE49-F238E27FC236}">
                <a16:creationId xmlns:a16="http://schemas.microsoft.com/office/drawing/2014/main" id="{EDEDB430-26E6-2C7F-5ADC-FD6DF00DBBCA}"/>
              </a:ext>
              <a:ext uri="{C183D7F6-B498-43B3-948B-1728B52AA6E4}">
                <adec:decorative xmlns:adec="http://schemas.microsoft.com/office/drawing/2017/decorative" val="1"/>
              </a:ext>
            </a:extLst>
          </p:cNvPr>
          <p:cNvSpPr/>
          <p:nvPr/>
        </p:nvSpPr>
        <p:spPr bwMode="ltGray">
          <a:xfrm>
            <a:off x="8782493" y="3061283"/>
            <a:ext cx="417916" cy="318947"/>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6</a:t>
            </a:r>
          </a:p>
        </p:txBody>
      </p:sp>
      <p:sp>
        <p:nvSpPr>
          <p:cNvPr id="82" name="Rectangle 81">
            <a:hlinkClick r:id="" action="ppaction://noaction"/>
            <a:hlinkHover r:id="" action="ppaction://noaction" highlightClick="1"/>
            <a:extLst>
              <a:ext uri="{FF2B5EF4-FFF2-40B4-BE49-F238E27FC236}">
                <a16:creationId xmlns:a16="http://schemas.microsoft.com/office/drawing/2014/main" id="{C5ABA516-84B0-AC88-AEB7-1139F8FB0C95}"/>
              </a:ext>
              <a:ext uri="{C183D7F6-B498-43B3-948B-1728B52AA6E4}">
                <adec:decorative xmlns:adec="http://schemas.microsoft.com/office/drawing/2017/decorative" val="1"/>
              </a:ext>
            </a:extLst>
          </p:cNvPr>
          <p:cNvSpPr/>
          <p:nvPr/>
        </p:nvSpPr>
        <p:spPr bwMode="ltGray">
          <a:xfrm>
            <a:off x="8782493" y="3547128"/>
            <a:ext cx="417916" cy="313354"/>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7</a:t>
            </a:r>
          </a:p>
        </p:txBody>
      </p:sp>
      <p:sp>
        <p:nvSpPr>
          <p:cNvPr id="83" name="Rectangle 82">
            <a:hlinkClick r:id="" action="ppaction://noaction"/>
            <a:hlinkHover r:id="" action="ppaction://noaction" highlightClick="1"/>
            <a:extLst>
              <a:ext uri="{FF2B5EF4-FFF2-40B4-BE49-F238E27FC236}">
                <a16:creationId xmlns:a16="http://schemas.microsoft.com/office/drawing/2014/main" id="{7AD15CB4-1EA9-E963-D737-5526B3756B73}"/>
              </a:ext>
              <a:ext uri="{C183D7F6-B498-43B3-948B-1728B52AA6E4}">
                <adec:decorative xmlns:adec="http://schemas.microsoft.com/office/drawing/2017/decorative" val="1"/>
              </a:ext>
            </a:extLst>
          </p:cNvPr>
          <p:cNvSpPr/>
          <p:nvPr/>
        </p:nvSpPr>
        <p:spPr bwMode="ltGray">
          <a:xfrm>
            <a:off x="8782493" y="4025665"/>
            <a:ext cx="417916" cy="313349"/>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8</a:t>
            </a:r>
          </a:p>
        </p:txBody>
      </p:sp>
      <p:graphicFrame>
        <p:nvGraphicFramePr>
          <p:cNvPr id="84" name="Table 83">
            <a:extLst>
              <a:ext uri="{FF2B5EF4-FFF2-40B4-BE49-F238E27FC236}">
                <a16:creationId xmlns:a16="http://schemas.microsoft.com/office/drawing/2014/main" id="{BF334341-B1A6-F800-0180-CD063AB3909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52540766"/>
              </p:ext>
            </p:extLst>
          </p:nvPr>
        </p:nvGraphicFramePr>
        <p:xfrm>
          <a:off x="9312305" y="578902"/>
          <a:ext cx="2179715" cy="5197391"/>
        </p:xfrm>
        <a:graphic>
          <a:graphicData uri="http://schemas.openxmlformats.org/drawingml/2006/table">
            <a:tbl>
              <a:tblPr firstRow="1" bandRow="1"/>
              <a:tblGrid>
                <a:gridCol w="2179715">
                  <a:extLst>
                    <a:ext uri="{9D8B030D-6E8A-4147-A177-3AD203B41FA5}">
                      <a16:colId xmlns:a16="http://schemas.microsoft.com/office/drawing/2014/main" val="24541704"/>
                    </a:ext>
                  </a:extLst>
                </a:gridCol>
              </a:tblGrid>
              <a:tr h="446393">
                <a:tc>
                  <a:txBody>
                    <a:bodyPr/>
                    <a:lstStyle>
                      <a:lvl1pPr marL="0" algn="l" defTabSz="914400" rtl="0" eaLnBrk="1" latinLnBrk="0" hangingPunct="1">
                        <a:defRPr sz="1800" b="1" kern="1200">
                          <a:solidFill>
                            <a:schemeClr val="lt1"/>
                          </a:solidFill>
                          <a:latin typeface="Segoe UI"/>
                        </a:defRPr>
                      </a:lvl1pPr>
                      <a:lvl2pPr marL="457200" algn="l" defTabSz="914400" rtl="0" eaLnBrk="1" latinLnBrk="0" hangingPunct="1">
                        <a:defRPr sz="1800" b="1" kern="1200">
                          <a:solidFill>
                            <a:schemeClr val="lt1"/>
                          </a:solidFill>
                          <a:latin typeface="Segoe UI"/>
                        </a:defRPr>
                      </a:lvl2pPr>
                      <a:lvl3pPr marL="914400" algn="l" defTabSz="914400" rtl="0" eaLnBrk="1" latinLnBrk="0" hangingPunct="1">
                        <a:defRPr sz="1800" b="1" kern="1200">
                          <a:solidFill>
                            <a:schemeClr val="lt1"/>
                          </a:solidFill>
                          <a:latin typeface="Segoe UI"/>
                        </a:defRPr>
                      </a:lvl3pPr>
                      <a:lvl4pPr marL="1371600" algn="l" defTabSz="914400" rtl="0" eaLnBrk="1" latinLnBrk="0" hangingPunct="1">
                        <a:defRPr sz="1800" b="1" kern="1200">
                          <a:solidFill>
                            <a:schemeClr val="lt1"/>
                          </a:solidFill>
                          <a:latin typeface="Segoe UI"/>
                        </a:defRPr>
                      </a:lvl4pPr>
                      <a:lvl5pPr marL="1828800" algn="l" defTabSz="914400" rtl="0" eaLnBrk="1" latinLnBrk="0" hangingPunct="1">
                        <a:defRPr sz="1800" b="1" kern="1200">
                          <a:solidFill>
                            <a:schemeClr val="lt1"/>
                          </a:solidFill>
                          <a:latin typeface="Segoe UI"/>
                        </a:defRPr>
                      </a:lvl5pPr>
                      <a:lvl6pPr marL="2286000" algn="l" defTabSz="914400" rtl="0" eaLnBrk="1" latinLnBrk="0" hangingPunct="1">
                        <a:defRPr sz="1800" b="1" kern="1200">
                          <a:solidFill>
                            <a:schemeClr val="lt1"/>
                          </a:solidFill>
                          <a:latin typeface="Segoe UI"/>
                        </a:defRPr>
                      </a:lvl6pPr>
                      <a:lvl7pPr marL="2743200" algn="l" defTabSz="914400" rtl="0" eaLnBrk="1" latinLnBrk="0" hangingPunct="1">
                        <a:defRPr sz="1800" b="1" kern="1200">
                          <a:solidFill>
                            <a:schemeClr val="lt1"/>
                          </a:solidFill>
                          <a:latin typeface="Segoe UI"/>
                        </a:defRPr>
                      </a:lvl7pPr>
                      <a:lvl8pPr marL="3200400" algn="l" defTabSz="914400" rtl="0" eaLnBrk="1" latinLnBrk="0" hangingPunct="1">
                        <a:defRPr sz="1800" b="1" kern="1200">
                          <a:solidFill>
                            <a:schemeClr val="lt1"/>
                          </a:solidFill>
                          <a:latin typeface="Segoe UI"/>
                        </a:defRPr>
                      </a:lvl8pPr>
                      <a:lvl9pPr marL="3657600" algn="l" defTabSz="914400" rtl="0" eaLnBrk="1" latinLnBrk="0" hangingPunct="1">
                        <a:defRPr sz="1800" b="1" kern="1200">
                          <a:solidFill>
                            <a:schemeClr val="lt1"/>
                          </a:solidFill>
                          <a:latin typeface="Segoe UI"/>
                        </a:defRPr>
                      </a:lvl9pPr>
                    </a:lstStyle>
                    <a:p>
                      <a:pPr algn="l"/>
                      <a:r>
                        <a:rPr lang="en-GB" sz="1400" b="0">
                          <a:solidFill>
                            <a:schemeClr val="bg1"/>
                          </a:solidFill>
                          <a:latin typeface="+mn-lt"/>
                        </a:rPr>
                        <a:t>About</a:t>
                      </a:r>
                      <a:r>
                        <a:rPr lang="en-GB" sz="1400" b="0" baseline="0">
                          <a:solidFill>
                            <a:schemeClr val="bg1"/>
                          </a:solidFill>
                          <a:latin typeface="+mn-lt"/>
                        </a:rPr>
                        <a:t> the survey</a:t>
                      </a:r>
                      <a:endParaRPr lang="en-GB" sz="1400" b="0">
                        <a:solidFill>
                          <a:schemeClr val="bg1"/>
                        </a:solidFill>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8835298"/>
                  </a:ext>
                </a:extLst>
              </a:tr>
              <a:tr h="446393">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algn="l"/>
                      <a:r>
                        <a:rPr lang="en-GB" sz="1400" b="0">
                          <a:solidFill>
                            <a:schemeClr val="bg1"/>
                          </a:solidFill>
                          <a:latin typeface="+mn-lt"/>
                        </a:rPr>
                        <a:t>Headline findings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2386766"/>
                  </a:ext>
                </a:extLst>
              </a:tr>
              <a:tr h="496076">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Overall experience of GP practice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48291756"/>
                  </a:ext>
                </a:extLst>
              </a:tr>
              <a:tr h="496076">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Local GP practice services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82604302"/>
                  </a:ext>
                </a:extLst>
              </a:tr>
              <a:tr h="446393">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Last contact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48611520"/>
                  </a:ext>
                </a:extLst>
              </a:tr>
              <a:tr h="496076">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Patient’s last appointment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04165488"/>
                  </a:ext>
                </a:extLst>
              </a:tr>
              <a:tr h="446393">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Patient health</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1438189"/>
                  </a:ext>
                </a:extLst>
              </a:tr>
              <a:tr h="496076">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When the GP practice is closed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91412992"/>
                  </a:ext>
                </a:extLst>
              </a:tr>
              <a:tr h="446393">
                <a:tc>
                  <a:txBody>
                    <a:bodyPr/>
                    <a:lstStyle/>
                    <a:p>
                      <a:pPr marL="0" indent="0" algn="l">
                        <a:buFont typeface="Arial" panose="020B0604020202020204" pitchFamily="34" charset="0"/>
                        <a:buNone/>
                      </a:pPr>
                      <a:r>
                        <a:rPr lang="en-GB" sz="1400" b="0">
                          <a:solidFill>
                            <a:schemeClr val="bg1"/>
                          </a:solidFill>
                          <a:latin typeface="+mn-lt"/>
                        </a:rPr>
                        <a:t>Pharmacy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60071128"/>
                  </a:ext>
                </a:extLst>
              </a:tr>
              <a:tr h="446393">
                <a:tc>
                  <a:txBody>
                    <a:bodyPr/>
                    <a:lstStyle/>
                    <a:p>
                      <a:pPr marL="0" indent="0" algn="l">
                        <a:buFont typeface="Arial" panose="020B0604020202020204" pitchFamily="34" charset="0"/>
                        <a:buNone/>
                      </a:pPr>
                      <a:r>
                        <a:rPr lang="en-GB" sz="1400" b="1">
                          <a:solidFill>
                            <a:schemeClr val="bg1"/>
                          </a:solidFill>
                          <a:latin typeface="+mn-lt"/>
                        </a:rPr>
                        <a:t>Dentistry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36920332"/>
                  </a:ext>
                </a:extLst>
              </a:tr>
              <a:tr h="446393">
                <a:tc>
                  <a:txBody>
                    <a:bodyPr/>
                    <a:lstStyle/>
                    <a:p>
                      <a:pPr marL="0" indent="0" algn="l">
                        <a:buFont typeface="Arial" panose="020B0604020202020204" pitchFamily="34" charset="0"/>
                        <a:buNone/>
                      </a:pPr>
                      <a:r>
                        <a:rPr lang="en-GB" sz="1400" b="0">
                          <a:solidFill>
                            <a:schemeClr val="bg1"/>
                          </a:solidFill>
                          <a:latin typeface="+mn-lt"/>
                        </a:rPr>
                        <a:t>Accessible information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86303014"/>
                  </a:ext>
                </a:extLst>
              </a:tr>
            </a:tbl>
          </a:graphicData>
        </a:graphic>
      </p:graphicFrame>
      <p:cxnSp>
        <p:nvCxnSpPr>
          <p:cNvPr id="85" name="Straight Connector 84">
            <a:extLst>
              <a:ext uri="{FF2B5EF4-FFF2-40B4-BE49-F238E27FC236}">
                <a16:creationId xmlns:a16="http://schemas.microsoft.com/office/drawing/2014/main" id="{210F54CC-BD4D-B9B0-5FB8-9A9662044F01}"/>
              </a:ext>
              <a:ext uri="{C183D7F6-B498-43B3-948B-1728B52AA6E4}">
                <adec:decorative xmlns:adec="http://schemas.microsoft.com/office/drawing/2017/decorative" val="1"/>
              </a:ext>
            </a:extLst>
          </p:cNvPr>
          <p:cNvCxnSpPr>
            <a:cxnSpLocks/>
          </p:cNvCxnSpPr>
          <p:nvPr/>
        </p:nvCxnSpPr>
        <p:spPr>
          <a:xfrm>
            <a:off x="8694297" y="4909056"/>
            <a:ext cx="2448272" cy="0"/>
          </a:xfrm>
          <a:prstGeom prst="line">
            <a:avLst/>
          </a:prstGeom>
          <a:noFill/>
          <a:ln w="6350" cap="flat" cmpd="sng" algn="ctr">
            <a:solidFill>
              <a:srgbClr val="297DB1"/>
            </a:solidFill>
            <a:prstDash val="sysDot"/>
          </a:ln>
          <a:effectLst/>
        </p:spPr>
      </p:cxnSp>
      <p:cxnSp>
        <p:nvCxnSpPr>
          <p:cNvPr id="86" name="Straight Connector 85">
            <a:extLst>
              <a:ext uri="{FF2B5EF4-FFF2-40B4-BE49-F238E27FC236}">
                <a16:creationId xmlns:a16="http://schemas.microsoft.com/office/drawing/2014/main" id="{5663ECAB-C67B-AC61-807F-CF1A733DA62D}"/>
              </a:ext>
              <a:ext uri="{C183D7F6-B498-43B3-948B-1728B52AA6E4}">
                <adec:decorative xmlns:adec="http://schemas.microsoft.com/office/drawing/2017/decorative" val="1"/>
              </a:ext>
            </a:extLst>
          </p:cNvPr>
          <p:cNvCxnSpPr>
            <a:cxnSpLocks/>
          </p:cNvCxnSpPr>
          <p:nvPr/>
        </p:nvCxnSpPr>
        <p:spPr>
          <a:xfrm>
            <a:off x="8709033" y="5776293"/>
            <a:ext cx="2448272" cy="0"/>
          </a:xfrm>
          <a:prstGeom prst="line">
            <a:avLst/>
          </a:prstGeom>
          <a:noFill/>
          <a:ln w="6350" cap="flat" cmpd="sng" algn="ctr">
            <a:solidFill>
              <a:srgbClr val="297DB1"/>
            </a:solidFill>
            <a:prstDash val="sysDot"/>
          </a:ln>
          <a:effectLst/>
        </p:spPr>
      </p:cxnSp>
      <p:sp>
        <p:nvSpPr>
          <p:cNvPr id="87" name="Rectangle 86">
            <a:hlinkClick r:id="" action="ppaction://noaction"/>
            <a:hlinkHover r:id="" action="ppaction://noaction" highlightClick="1"/>
            <a:extLst>
              <a:ext uri="{FF2B5EF4-FFF2-40B4-BE49-F238E27FC236}">
                <a16:creationId xmlns:a16="http://schemas.microsoft.com/office/drawing/2014/main" id="{E09C9D63-A915-0E04-EEA3-ED36C6546378}"/>
              </a:ext>
              <a:ext uri="{C183D7F6-B498-43B3-948B-1728B52AA6E4}">
                <adec:decorative xmlns:adec="http://schemas.microsoft.com/office/drawing/2017/decorative" val="1"/>
              </a:ext>
            </a:extLst>
          </p:cNvPr>
          <p:cNvSpPr/>
          <p:nvPr/>
        </p:nvSpPr>
        <p:spPr bwMode="ltGray">
          <a:xfrm>
            <a:off x="8782493" y="5442235"/>
            <a:ext cx="417916" cy="326743"/>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lang="en-GB" sz="2000" kern="0">
                <a:solidFill>
                  <a:schemeClr val="bg1"/>
                </a:solidFill>
              </a:rPr>
              <a:t>11</a:t>
            </a:r>
            <a:endParaRPr kumimoji="0" lang="en-GB" sz="2000" b="0" i="0" u="none" strike="noStrike" kern="0" cap="none" spc="0" normalizeH="0" baseline="0" noProof="0">
              <a:ln>
                <a:noFill/>
              </a:ln>
              <a:solidFill>
                <a:schemeClr val="bg1"/>
              </a:solidFill>
              <a:effectLst/>
              <a:uLnTx/>
              <a:uFillTx/>
              <a:ea typeface="+mn-ea"/>
              <a:cs typeface="+mn-cs"/>
            </a:endParaRPr>
          </a:p>
        </p:txBody>
      </p:sp>
      <p:grpSp>
        <p:nvGrpSpPr>
          <p:cNvPr id="88" name="Group 87">
            <a:extLst>
              <a:ext uri="{FF2B5EF4-FFF2-40B4-BE49-F238E27FC236}">
                <a16:creationId xmlns:a16="http://schemas.microsoft.com/office/drawing/2014/main" id="{FD1D87D7-C34E-7B41-0588-CC39340F0320}"/>
              </a:ext>
              <a:ext uri="{C183D7F6-B498-43B3-948B-1728B52AA6E4}">
                <adec:decorative xmlns:adec="http://schemas.microsoft.com/office/drawing/2017/decorative" val="1"/>
              </a:ext>
            </a:extLst>
          </p:cNvPr>
          <p:cNvGrpSpPr/>
          <p:nvPr/>
        </p:nvGrpSpPr>
        <p:grpSpPr bwMode="ltGray">
          <a:xfrm>
            <a:off x="8781186" y="4939820"/>
            <a:ext cx="417916" cy="352423"/>
            <a:chOff x="5822852" y="1343018"/>
            <a:chExt cx="417916" cy="327149"/>
          </a:xfrm>
        </p:grpSpPr>
        <p:sp>
          <p:nvSpPr>
            <p:cNvPr id="89" name="Rectangle 88">
              <a:extLst>
                <a:ext uri="{FF2B5EF4-FFF2-40B4-BE49-F238E27FC236}">
                  <a16:creationId xmlns:a16="http://schemas.microsoft.com/office/drawing/2014/main" id="{F14818E5-44FB-77D5-63EA-586E17642000}"/>
                </a:ext>
              </a:extLst>
            </p:cNvPr>
            <p:cNvSpPr/>
            <p:nvPr/>
          </p:nvSpPr>
          <p:spPr bwMode="ltGray">
            <a:xfrm>
              <a:off x="5822852" y="1343018"/>
              <a:ext cx="417916" cy="327149"/>
            </a:xfrm>
            <a:prstGeom prst="rect">
              <a:avLst/>
            </a:prstGeom>
            <a:solidFill>
              <a:sysClr val="window" lastClr="FFFFFF"/>
            </a:solidFill>
            <a:ln w="127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endParaRPr kumimoji="0" lang="en-GB" sz="2000" b="0" i="0" u="none" strike="noStrike" kern="0" cap="none" spc="0" normalizeH="0" baseline="0" noProof="0">
                <a:ln>
                  <a:noFill/>
                </a:ln>
                <a:solidFill>
                  <a:prstClr val="white"/>
                </a:solidFill>
                <a:effectLst/>
                <a:uLnTx/>
                <a:uFillTx/>
                <a:latin typeface="Segoe UI"/>
                <a:ea typeface="+mn-ea"/>
                <a:cs typeface="+mn-cs"/>
              </a:endParaRPr>
            </a:p>
          </p:txBody>
        </p:sp>
        <p:sp>
          <p:nvSpPr>
            <p:cNvPr id="90" name="Isosceles Triangle 89">
              <a:extLst>
                <a:ext uri="{FF2B5EF4-FFF2-40B4-BE49-F238E27FC236}">
                  <a16:creationId xmlns:a16="http://schemas.microsoft.com/office/drawing/2014/main" id="{FCC1B84F-15B4-78EE-7677-5137B6F8338D}"/>
                </a:ext>
              </a:extLst>
            </p:cNvPr>
            <p:cNvSpPr/>
            <p:nvPr/>
          </p:nvSpPr>
          <p:spPr bwMode="ltGray">
            <a:xfrm rot="5400000">
              <a:off x="5966555" y="1463881"/>
              <a:ext cx="153027" cy="96594"/>
            </a:xfrm>
            <a:prstGeom prst="triangle">
              <a:avLst/>
            </a:prstGeom>
            <a:solidFill>
              <a:srgbClr val="0071BB"/>
            </a:solidFill>
            <a:ln w="254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endParaRPr kumimoji="0" lang="en-GB" sz="2000" b="0" i="0" u="none" strike="noStrike" kern="0" cap="none" spc="0" normalizeH="0" baseline="0" noProof="0">
                <a:ln>
                  <a:noFill/>
                </a:ln>
                <a:solidFill>
                  <a:prstClr val="white"/>
                </a:solidFill>
                <a:effectLst/>
                <a:uLnTx/>
                <a:uFillTx/>
                <a:latin typeface="Segoe UI"/>
                <a:ea typeface="+mn-ea"/>
                <a:cs typeface="+mn-cs"/>
              </a:endParaRPr>
            </a:p>
          </p:txBody>
        </p:sp>
      </p:grpSp>
      <p:cxnSp>
        <p:nvCxnSpPr>
          <p:cNvPr id="91" name="Straight Connector 90">
            <a:extLst>
              <a:ext uri="{FF2B5EF4-FFF2-40B4-BE49-F238E27FC236}">
                <a16:creationId xmlns:a16="http://schemas.microsoft.com/office/drawing/2014/main" id="{0CC75230-2587-AF58-35DA-0405926AB26A}"/>
              </a:ext>
              <a:ext uri="{C183D7F6-B498-43B3-948B-1728B52AA6E4}">
                <adec:decorative xmlns:adec="http://schemas.microsoft.com/office/drawing/2017/decorative" val="1"/>
              </a:ext>
            </a:extLst>
          </p:cNvPr>
          <p:cNvCxnSpPr>
            <a:cxnSpLocks/>
          </p:cNvCxnSpPr>
          <p:nvPr/>
        </p:nvCxnSpPr>
        <p:spPr>
          <a:xfrm>
            <a:off x="8678964" y="5323725"/>
            <a:ext cx="2448272" cy="0"/>
          </a:xfrm>
          <a:prstGeom prst="line">
            <a:avLst/>
          </a:prstGeom>
          <a:noFill/>
          <a:ln w="6350" cap="flat" cmpd="sng" algn="ctr">
            <a:solidFill>
              <a:srgbClr val="297DB1"/>
            </a:solidFill>
            <a:prstDash val="sysDot"/>
          </a:ln>
          <a:effectLst/>
        </p:spPr>
      </p:cxnSp>
      <p:sp>
        <p:nvSpPr>
          <p:cNvPr id="92" name="Rectangle 91">
            <a:hlinkClick r:id="" action="ppaction://noaction"/>
            <a:hlinkHover r:id="" action="ppaction://noaction" highlightClick="1"/>
            <a:extLst>
              <a:ext uri="{FF2B5EF4-FFF2-40B4-BE49-F238E27FC236}">
                <a16:creationId xmlns:a16="http://schemas.microsoft.com/office/drawing/2014/main" id="{0AAB22F8-557A-5905-9C34-84B69C8F452A}"/>
              </a:ext>
              <a:ext uri="{C183D7F6-B498-43B3-948B-1728B52AA6E4}">
                <adec:decorative xmlns:adec="http://schemas.microsoft.com/office/drawing/2017/decorative" val="1"/>
              </a:ext>
            </a:extLst>
          </p:cNvPr>
          <p:cNvSpPr/>
          <p:nvPr/>
        </p:nvSpPr>
        <p:spPr bwMode="ltGray">
          <a:xfrm>
            <a:off x="8781186" y="4521985"/>
            <a:ext cx="417916" cy="318912"/>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9</a:t>
            </a:r>
          </a:p>
        </p:txBody>
      </p:sp>
      <p:sp>
        <p:nvSpPr>
          <p:cNvPr id="125" name="TextBox 124">
            <a:extLst>
              <a:ext uri="{FF2B5EF4-FFF2-40B4-BE49-F238E27FC236}">
                <a16:creationId xmlns:a16="http://schemas.microsoft.com/office/drawing/2014/main" id="{479D8D44-D469-1759-D6E9-EAF03E973FA0}"/>
              </a:ext>
              <a:ext uri="{C183D7F6-B498-43B3-948B-1728B52AA6E4}">
                <adec:decorative xmlns:adec="http://schemas.microsoft.com/office/drawing/2017/decorative" val="1"/>
              </a:ext>
            </a:extLst>
          </p:cNvPr>
          <p:cNvSpPr txBox="1"/>
          <p:nvPr/>
        </p:nvSpPr>
        <p:spPr>
          <a:xfrm>
            <a:off x="8357379" y="281958"/>
            <a:ext cx="6362700" cy="307777"/>
          </a:xfrm>
          <a:prstGeom prst="rect">
            <a:avLst/>
          </a:prstGeom>
          <a:noFill/>
        </p:spPr>
        <p:txBody>
          <a:bodyPr wrap="square">
            <a:spAutoFit/>
          </a:bodyPr>
          <a:lstStyle/>
          <a:p>
            <a:r>
              <a:rPr kumimoji="0" lang="en-GB" sz="1400" b="0" i="0" u="none" strike="noStrike" kern="1200" cap="none" spc="0" normalizeH="0" baseline="0" noProof="0">
                <a:ln>
                  <a:noFill/>
                </a:ln>
                <a:solidFill>
                  <a:prstClr val="white"/>
                </a:solidFill>
                <a:effectLst/>
                <a:uLnTx/>
                <a:uFillTx/>
                <a:latin typeface="Arial"/>
                <a:ea typeface="+mn-ea"/>
                <a:cs typeface="+mn-cs"/>
              </a:rPr>
              <a:t>Menu</a:t>
            </a:r>
            <a:endParaRPr lang="en-GB"/>
          </a:p>
        </p:txBody>
      </p:sp>
    </p:spTree>
    <p:extLst>
      <p:ext uri="{BB962C8B-B14F-4D97-AF65-F5344CB8AC3E}">
        <p14:creationId xmlns:p14="http://schemas.microsoft.com/office/powerpoint/2010/main" val="252476074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3B2B1745-B9D4-22BC-9FCF-A9023C2FFAC6}"/>
              </a:ext>
            </a:extLst>
          </p:cNvPr>
          <p:cNvSpPr>
            <a:spLocks noGrp="1"/>
          </p:cNvSpPr>
          <p:nvPr>
            <p:ph type="title"/>
          </p:nvPr>
        </p:nvSpPr>
        <p:spPr>
          <a:xfrm>
            <a:off x="335997" y="182467"/>
            <a:ext cx="2967589" cy="1618508"/>
          </a:xfrm>
        </p:spPr>
        <p:txBody>
          <a:bodyPr/>
          <a:lstStyle/>
          <a:p>
            <a:r>
              <a:rPr lang="en-GB"/>
              <a:t>How did patients describe their overall experience of NHS dental services?</a:t>
            </a:r>
          </a:p>
        </p:txBody>
      </p:sp>
      <p:sp>
        <p:nvSpPr>
          <p:cNvPr id="5" name="Commentary">
            <a:extLst>
              <a:ext uri="{FF2B5EF4-FFF2-40B4-BE49-F238E27FC236}">
                <a16:creationId xmlns:a16="http://schemas.microsoft.com/office/drawing/2014/main" id="{C443E82C-37B8-19B2-9A16-85C463D3C16F}"/>
              </a:ext>
            </a:extLst>
          </p:cNvPr>
          <p:cNvSpPr>
            <a:spLocks noGrp="1"/>
          </p:cNvSpPr>
          <p:nvPr>
            <p:ph type="body" sz="quarter" idx="19"/>
          </p:nvPr>
        </p:nvSpPr>
        <p:spPr>
          <a:xfrm>
            <a:off x="3303588" y="180975"/>
            <a:ext cx="8549787" cy="1618508"/>
          </a:xfrm>
        </p:spPr>
        <p:txBody>
          <a:bodyPr numCol="1"/>
          <a:lstStyle/>
          <a:p>
            <a:r>
              <a:rPr lang="en-GB"/>
              <a:t>Seven in ten (70.8%) patients said they had a good¹ overall experience of NHS dental services, including 42.0%  who said their experience was ‘very good’. Just over one in six (17.9%) said their experience was poor</a:t>
            </a:r>
            <a:r>
              <a:rPr lang="en-GB" baseline="30000"/>
              <a:t>2</a:t>
            </a:r>
            <a:r>
              <a:rPr lang="en-GB"/>
              <a:t>, and 11.3% said it was ‘neither good nor poor’.</a:t>
            </a:r>
          </a:p>
          <a:p>
            <a:r>
              <a:rPr lang="en-GB"/>
              <a:t>Compared with the 2024 survey, there has been an increase in the proportion reporting a good¹ overall experience of NHS dental services (+1.6 percentage points). </a:t>
            </a:r>
          </a:p>
          <a:p>
            <a:endParaRPr lang="en-GB"/>
          </a:p>
          <a:p>
            <a:endParaRPr lang="en-GB">
              <a:highlight>
                <a:srgbClr val="FF0000"/>
              </a:highlight>
            </a:endParaRPr>
          </a:p>
        </p:txBody>
      </p:sp>
      <p:sp>
        <p:nvSpPr>
          <p:cNvPr id="6" name="Question Marker #1">
            <a:extLst>
              <a:ext uri="{FF2B5EF4-FFF2-40B4-BE49-F238E27FC236}">
                <a16:creationId xmlns:a16="http://schemas.microsoft.com/office/drawing/2014/main" id="{53653D9F-6C7C-B039-C9CB-A27C33EE3BEF}"/>
              </a:ext>
              <a:ext uri="{C183D7F6-B498-43B3-948B-1728B52AA6E4}">
                <adec:decorative xmlns:adec="http://schemas.microsoft.com/office/drawing/2017/decorative" val="1"/>
              </a:ext>
            </a:extLst>
          </p:cNvPr>
          <p:cNvSpPr/>
          <p:nvPr/>
        </p:nvSpPr>
        <p:spPr>
          <a:xfrm>
            <a:off x="333375" y="1898163"/>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Arial"/>
              <a:ea typeface="+mn-ea"/>
              <a:cs typeface="+mn-cs"/>
            </a:endParaRPr>
          </a:p>
        </p:txBody>
      </p:sp>
      <p:sp>
        <p:nvSpPr>
          <p:cNvPr id="9" name="Question Text #1">
            <a:extLst>
              <a:ext uri="{FF2B5EF4-FFF2-40B4-BE49-F238E27FC236}">
                <a16:creationId xmlns:a16="http://schemas.microsoft.com/office/drawing/2014/main" id="{95FD3EF2-1688-A664-CBE2-F0416D4E7B57}"/>
              </a:ext>
            </a:extLst>
          </p:cNvPr>
          <p:cNvSpPr txBox="1"/>
          <p:nvPr/>
        </p:nvSpPr>
        <p:spPr>
          <a:xfrm>
            <a:off x="333374" y="1808163"/>
            <a:ext cx="11523663" cy="540000"/>
          </a:xfrm>
          <a:prstGeom prst="rect">
            <a:avLst/>
          </a:prstGeom>
          <a:noFill/>
        </p:spPr>
        <p:txBody>
          <a:bodyPr wrap="square" lIns="180000" tIns="18000" rIns="0" bIns="0" rtlCol="0" anchor="ctr">
            <a:noAutofit/>
          </a:bodyPr>
          <a:lstStyle>
            <a:defPPr>
              <a:defRPr lang="fr-FR"/>
            </a:defPPr>
            <a:lvl1pPr>
              <a:lnSpc>
                <a:spcPct val="90000"/>
              </a:lnSpc>
              <a:defRPr sz="1200" b="1">
                <a:solidFill>
                  <a:srgbClr val="231F20"/>
                </a:solidFill>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200" b="1" i="0" u="none" strike="noStrike" kern="1200" cap="none" spc="0" normalizeH="0" baseline="0" noProof="0">
                <a:ln>
                  <a:noFill/>
                </a:ln>
                <a:solidFill>
                  <a:srgbClr val="231F20"/>
                </a:solidFill>
                <a:effectLst/>
                <a:uLnTx/>
                <a:uFillTx/>
                <a:latin typeface="Arial"/>
                <a:ea typeface="+mn-ea"/>
                <a:cs typeface="+mn-cs"/>
              </a:rPr>
              <a:t>Q</a:t>
            </a:r>
            <a:r>
              <a:rPr lang="en-GB">
                <a:latin typeface="Arial"/>
              </a:rPr>
              <a:t>52</a:t>
            </a:r>
            <a:r>
              <a:rPr kumimoji="0" lang="en-GB" sz="1200" b="1" i="0" u="none" strike="noStrike" kern="1200" cap="none" spc="0" normalizeH="0" baseline="0" noProof="0">
                <a:ln>
                  <a:noFill/>
                </a:ln>
                <a:solidFill>
                  <a:srgbClr val="231F20"/>
                </a:solidFill>
                <a:effectLst/>
                <a:uLnTx/>
                <a:uFillTx/>
                <a:latin typeface="Arial"/>
                <a:ea typeface="+mn-ea"/>
                <a:cs typeface="+mn-cs"/>
              </a:rPr>
              <a:t>. Overall, how would you describe your experience of NHS dental services?</a:t>
            </a:r>
            <a:endParaRPr kumimoji="0" lang="en-GB" sz="1200" b="0" i="0" u="none" strike="noStrike" kern="1200" cap="none" spc="0" normalizeH="0" baseline="0" noProof="0">
              <a:ln>
                <a:noFill/>
              </a:ln>
              <a:solidFill>
                <a:srgbClr val="231F20"/>
              </a:solidFill>
              <a:effectLst/>
              <a:uLnTx/>
              <a:uFillTx/>
              <a:latin typeface="Arial"/>
              <a:ea typeface="+mn-ea"/>
              <a:cs typeface="+mn-cs"/>
            </a:endParaRPr>
          </a:p>
        </p:txBody>
      </p:sp>
      <p:graphicFrame>
        <p:nvGraphicFramePr>
          <p:cNvPr id="19" name="Doughnut Chart">
            <a:extLst>
              <a:ext uri="{FF2B5EF4-FFF2-40B4-BE49-F238E27FC236}">
                <a16:creationId xmlns:a16="http://schemas.microsoft.com/office/drawing/2014/main" id="{BD5C23D3-528E-7952-ADE9-8861EFA3559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9795104"/>
              </p:ext>
            </p:extLst>
          </p:nvPr>
        </p:nvGraphicFramePr>
        <p:xfrm>
          <a:off x="333375" y="2359276"/>
          <a:ext cx="4680000" cy="3779587"/>
        </p:xfrm>
        <a:graphic>
          <a:graphicData uri="http://schemas.openxmlformats.org/drawingml/2006/chart">
            <c:chart xmlns:c="http://schemas.openxmlformats.org/drawingml/2006/chart" xmlns:r="http://schemas.openxmlformats.org/officeDocument/2006/relationships" r:id="rId3"/>
          </a:graphicData>
        </a:graphic>
      </p:graphicFrame>
      <p:cxnSp>
        <p:nvCxnSpPr>
          <p:cNvPr id="23" name="Divider Line">
            <a:extLst>
              <a:ext uri="{FF2B5EF4-FFF2-40B4-BE49-F238E27FC236}">
                <a16:creationId xmlns:a16="http://schemas.microsoft.com/office/drawing/2014/main" id="{1AB184B9-5732-2D3A-02E9-C7E2F28938C0}"/>
              </a:ext>
              <a:ext uri="{C183D7F6-B498-43B3-948B-1728B52AA6E4}">
                <adec:decorative xmlns:adec="http://schemas.microsoft.com/office/drawing/2017/decorative" val="1"/>
              </a:ext>
            </a:extLst>
          </p:cNvPr>
          <p:cNvCxnSpPr>
            <a:cxnSpLocks/>
          </p:cNvCxnSpPr>
          <p:nvPr/>
        </p:nvCxnSpPr>
        <p:spPr>
          <a:xfrm>
            <a:off x="4883391" y="2539040"/>
            <a:ext cx="0" cy="3420000"/>
          </a:xfrm>
          <a:prstGeom prst="line">
            <a:avLst/>
          </a:prstGeom>
          <a:ln w="6350" cap="rnd">
            <a:solidFill>
              <a:srgbClr val="768692"/>
            </a:solidFill>
            <a:prstDash val="sysDot"/>
            <a:round/>
          </a:ln>
        </p:spPr>
        <p:style>
          <a:lnRef idx="1">
            <a:schemeClr val="accent1"/>
          </a:lnRef>
          <a:fillRef idx="0">
            <a:schemeClr val="accent1"/>
          </a:fillRef>
          <a:effectRef idx="0">
            <a:schemeClr val="accent1"/>
          </a:effectRef>
          <a:fontRef idx="minor">
            <a:schemeClr val="tx1"/>
          </a:fontRef>
        </p:style>
      </p:cxnSp>
      <p:sp>
        <p:nvSpPr>
          <p:cNvPr id="21" name="Base and Footnotes">
            <a:extLst>
              <a:ext uri="{FF2B5EF4-FFF2-40B4-BE49-F238E27FC236}">
                <a16:creationId xmlns:a16="http://schemas.microsoft.com/office/drawing/2014/main" id="{AFE04607-8FAA-D212-6398-041DC57EBD98}"/>
              </a:ext>
            </a:extLst>
          </p:cNvPr>
          <p:cNvSpPr>
            <a:spLocks noGrp="1"/>
          </p:cNvSpPr>
          <p:nvPr>
            <p:ph type="body" sz="quarter" idx="18"/>
          </p:nvPr>
        </p:nvSpPr>
        <p:spPr>
          <a:xfrm>
            <a:off x="333374" y="6046128"/>
            <a:ext cx="11523664" cy="282573"/>
          </a:xfrm>
        </p:spPr>
        <p:txBody>
          <a:bodyPr/>
          <a:lstStyle/>
          <a:p>
            <a:r>
              <a:rPr lang="en-GB" baseline="30000"/>
              <a:t>1</a:t>
            </a:r>
            <a:r>
              <a:rPr lang="en-GB"/>
              <a:t>Good = ‘very good’ or ‘fairly good’. </a:t>
            </a:r>
            <a:r>
              <a:rPr lang="en-GB" baseline="30000"/>
              <a:t>²</a:t>
            </a:r>
            <a:r>
              <a:rPr lang="en-GB"/>
              <a:t>Poor = ‘very poor’ or ‘fairly poor’. Base: asked of patients who have tried to get an NHS dental appointment in the last two years. Patients who selected 'I can't remember' have been excluded: 2025 (368,026), 2024 (370,796).</a:t>
            </a:r>
          </a:p>
        </p:txBody>
      </p:sp>
      <p:sp>
        <p:nvSpPr>
          <p:cNvPr id="4" name="Slide Number">
            <a:extLst>
              <a:ext uri="{FF2B5EF4-FFF2-40B4-BE49-F238E27FC236}">
                <a16:creationId xmlns:a16="http://schemas.microsoft.com/office/drawing/2014/main" id="{A70A6BA7-C1FE-1F00-F594-7D6BCCDC63B6}"/>
              </a:ext>
              <a:ext uri="{C183D7F6-B498-43B3-948B-1728B52AA6E4}">
                <adec:decorative xmlns:adec="http://schemas.microsoft.com/office/drawing/2017/decorative" val="1"/>
              </a:ext>
            </a:extLst>
          </p:cNvPr>
          <p:cNvSpPr>
            <a:spLocks noGrp="1"/>
          </p:cNvSpPr>
          <p:nvPr>
            <p:ph type="sldNum" sz="quarter" idx="4"/>
          </p:nvPr>
        </p:nvSpPr>
        <p:spPr>
          <a:xfrm>
            <a:off x="335999" y="6318000"/>
            <a:ext cx="21600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1AABEC-672F-4B68-B914-690DA978312C}" type="slidenum">
              <a:rPr kumimoji="0" lang="en-GB" sz="800" b="1" i="0" u="none" strike="noStrike" kern="1200" cap="none" spc="0" normalizeH="0" baseline="0" noProof="0" smtClean="0">
                <a:ln>
                  <a:noFill/>
                </a:ln>
                <a:solidFill>
                  <a:srgbClr val="768692"/>
                </a:solidFill>
                <a:effectLst/>
                <a:uLnTx/>
                <a:uFillTx/>
                <a:latin typeface="Arial Blac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75</a:t>
            </a:fld>
            <a:endParaRPr kumimoji="0" lang="en-GB" sz="800" b="1" i="0" u="none" strike="noStrike" kern="1200" cap="none" spc="0" normalizeH="0" baseline="0" noProof="0">
              <a:ln>
                <a:noFill/>
              </a:ln>
              <a:solidFill>
                <a:srgbClr val="768692"/>
              </a:solidFill>
              <a:effectLst/>
              <a:uLnTx/>
              <a:uFillTx/>
              <a:latin typeface="Arial Black"/>
              <a:ea typeface="+mn-ea"/>
              <a:cs typeface="+mn-cs"/>
            </a:endParaRPr>
          </a:p>
        </p:txBody>
      </p:sp>
      <p:pic>
        <p:nvPicPr>
          <p:cNvPr id="15" name="Graphic 14">
            <a:extLst>
              <a:ext uri="{FF2B5EF4-FFF2-40B4-BE49-F238E27FC236}">
                <a16:creationId xmlns:a16="http://schemas.microsoft.com/office/drawing/2014/main" id="{1BF6189B-9AD4-4997-E7EF-697BDBE8AC83}"/>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216175" y="3791369"/>
            <a:ext cx="914400" cy="914400"/>
          </a:xfrm>
          <a:prstGeom prst="rect">
            <a:avLst/>
          </a:prstGeom>
        </p:spPr>
      </p:pic>
      <p:grpSp>
        <p:nvGrpSpPr>
          <p:cNvPr id="12" name="Group 11">
            <a:extLst>
              <a:ext uri="{FF2B5EF4-FFF2-40B4-BE49-F238E27FC236}">
                <a16:creationId xmlns:a16="http://schemas.microsoft.com/office/drawing/2014/main" id="{77358318-F1E6-150C-F704-691DAB2FA8ED}"/>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13" name="Freeform 110">
              <a:hlinkClick r:id="rId5" action="ppaction://hlinksldjump" tooltip="Main Menu..."/>
              <a:hlinkHover r:id="" action="ppaction://noaction" highlightClick="1"/>
              <a:extLst>
                <a:ext uri="{FF2B5EF4-FFF2-40B4-BE49-F238E27FC236}">
                  <a16:creationId xmlns:a16="http://schemas.microsoft.com/office/drawing/2014/main" id="{AD80E3D7-4C14-5E40-7F78-919B3942DEBD}"/>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14" name="Rectangle 13">
              <a:extLst>
                <a:ext uri="{FF2B5EF4-FFF2-40B4-BE49-F238E27FC236}">
                  <a16:creationId xmlns:a16="http://schemas.microsoft.com/office/drawing/2014/main" id="{8B6CEAEC-DBF9-817D-A811-823CC38F2C26}"/>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graphicFrame>
        <p:nvGraphicFramePr>
          <p:cNvPr id="3" name="Line Chart">
            <a:extLst>
              <a:ext uri="{FF2B5EF4-FFF2-40B4-BE49-F238E27FC236}">
                <a16:creationId xmlns:a16="http://schemas.microsoft.com/office/drawing/2014/main" id="{83FA2BFD-A7A2-761A-9A83-421939B7D15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03727014"/>
              </p:ext>
            </p:extLst>
          </p:nvPr>
        </p:nvGraphicFramePr>
        <p:xfrm>
          <a:off x="4955391" y="2148484"/>
          <a:ext cx="6843663" cy="3779057"/>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413522901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FEA3E2B1-D6A6-DD19-A8A4-BFDAEB45EA04}"/>
              </a:ext>
            </a:extLst>
          </p:cNvPr>
          <p:cNvSpPr>
            <a:spLocks noGrp="1"/>
          </p:cNvSpPr>
          <p:nvPr>
            <p:ph type="title"/>
          </p:nvPr>
        </p:nvSpPr>
        <p:spPr>
          <a:xfrm>
            <a:off x="335998" y="182467"/>
            <a:ext cx="3599415" cy="1075061"/>
          </a:xfrm>
        </p:spPr>
        <p:txBody>
          <a:bodyPr/>
          <a:lstStyle/>
          <a:p>
            <a:r>
              <a:rPr lang="en-GB"/>
              <a:t>When did patients last try to get an NHS dental appointment?</a:t>
            </a:r>
          </a:p>
        </p:txBody>
      </p:sp>
      <p:sp>
        <p:nvSpPr>
          <p:cNvPr id="4" name="Commentary">
            <a:extLst>
              <a:ext uri="{FF2B5EF4-FFF2-40B4-BE49-F238E27FC236}">
                <a16:creationId xmlns:a16="http://schemas.microsoft.com/office/drawing/2014/main" id="{423EDC38-9CF4-BA9C-E0A3-D773442DA44D}"/>
              </a:ext>
            </a:extLst>
          </p:cNvPr>
          <p:cNvSpPr>
            <a:spLocks noGrp="1"/>
          </p:cNvSpPr>
          <p:nvPr>
            <p:ph type="body" sz="quarter" idx="19"/>
          </p:nvPr>
        </p:nvSpPr>
        <p:spPr/>
        <p:txBody>
          <a:bodyPr/>
          <a:lstStyle/>
          <a:p>
            <a:r>
              <a:rPr lang="en-GB"/>
              <a:t>Overall, 51.2% had tried to get an NHS dental appointment in the last 2 years</a:t>
            </a:r>
            <a:r>
              <a:rPr kumimoji="0" lang="en-GB" sz="1200" b="0" i="0" u="none" strike="noStrike" kern="1200" cap="none" spc="0" normalizeH="0" baseline="30000" noProof="0">
                <a:ln>
                  <a:noFill/>
                </a:ln>
                <a:effectLst/>
                <a:uLnTx/>
                <a:uFillTx/>
                <a:ea typeface="+mn-ea"/>
                <a:cs typeface="+mn-cs"/>
              </a:rPr>
              <a:t>1</a:t>
            </a:r>
            <a:r>
              <a:rPr lang="en-GB"/>
              <a:t>, including one in five (19.9%) who had tried in the last 3 months. </a:t>
            </a:r>
          </a:p>
          <a:p>
            <a:r>
              <a:rPr lang="en-GB"/>
              <a:t>One in five (19.8%) reported it was more than two years ago since they had last tried to get an NHS dental appointment.  </a:t>
            </a:r>
          </a:p>
          <a:p>
            <a:r>
              <a:rPr lang="en-GB"/>
              <a:t>Three in ten (29.0%) said they had never tried to get one, an increase of 1.4 percentage points compared with the 2024 survey (27.6%). </a:t>
            </a:r>
          </a:p>
        </p:txBody>
      </p:sp>
      <p:sp>
        <p:nvSpPr>
          <p:cNvPr id="7" name="Question Marker #2">
            <a:extLst>
              <a:ext uri="{FF2B5EF4-FFF2-40B4-BE49-F238E27FC236}">
                <a16:creationId xmlns:a16="http://schemas.microsoft.com/office/drawing/2014/main" id="{12CBB66E-0823-7E4F-CC0A-F5070C8837BD}"/>
              </a:ext>
              <a:ext uri="{C183D7F6-B498-43B3-948B-1728B52AA6E4}">
                <adec:decorative xmlns:adec="http://schemas.microsoft.com/office/drawing/2017/decorative" val="1"/>
              </a:ext>
            </a:extLst>
          </p:cNvPr>
          <p:cNvSpPr/>
          <p:nvPr/>
        </p:nvSpPr>
        <p:spPr>
          <a:xfrm>
            <a:off x="4485546" y="398930"/>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rgbClr val="231F20"/>
              </a:solidFill>
            </a:endParaRPr>
          </a:p>
        </p:txBody>
      </p:sp>
      <p:sp>
        <p:nvSpPr>
          <p:cNvPr id="8" name="Question Text #2">
            <a:extLst>
              <a:ext uri="{FF2B5EF4-FFF2-40B4-BE49-F238E27FC236}">
                <a16:creationId xmlns:a16="http://schemas.microsoft.com/office/drawing/2014/main" id="{02795E02-D951-9DD7-71B7-F6949F4D8DED}"/>
              </a:ext>
            </a:extLst>
          </p:cNvPr>
          <p:cNvSpPr txBox="1"/>
          <p:nvPr/>
        </p:nvSpPr>
        <p:spPr>
          <a:xfrm>
            <a:off x="4295775" y="308930"/>
            <a:ext cx="7559674" cy="540000"/>
          </a:xfrm>
          <a:prstGeom prst="rect">
            <a:avLst/>
          </a:prstGeom>
          <a:noFill/>
        </p:spPr>
        <p:txBody>
          <a:bodyPr wrap="square" lIns="360000" tIns="18000" rIns="0" bIns="0" rtlCol="0" anchor="ctr">
            <a:noAutofit/>
          </a:bodyPr>
          <a:lstStyle>
            <a:defPPr>
              <a:defRPr lang="fr-FR"/>
            </a:defPPr>
            <a:lvl1pPr>
              <a:lnSpc>
                <a:spcPct val="90000"/>
              </a:lnSpc>
              <a:defRPr sz="1200" b="1">
                <a:solidFill>
                  <a:srgbClr val="231F20"/>
                </a:solidFill>
              </a:defRPr>
            </a:lvl1pPr>
          </a:lstStyle>
          <a:p>
            <a:r>
              <a:rPr lang="en-GB"/>
              <a:t>Q49. When did you last try to get an NHS dental appointment for yourself?</a:t>
            </a:r>
            <a:endParaRPr lang="en-GB" b="0"/>
          </a:p>
        </p:txBody>
      </p:sp>
      <p:graphicFrame>
        <p:nvGraphicFramePr>
          <p:cNvPr id="11" name="Line Chart">
            <a:extLst>
              <a:ext uri="{FF2B5EF4-FFF2-40B4-BE49-F238E27FC236}">
                <a16:creationId xmlns:a16="http://schemas.microsoft.com/office/drawing/2014/main" id="{C6D687C1-0432-B289-907C-1C6E1637435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9959242"/>
              </p:ext>
            </p:extLst>
          </p:nvPr>
        </p:nvGraphicFramePr>
        <p:xfrm>
          <a:off x="4292598" y="814384"/>
          <a:ext cx="7559674" cy="5154753"/>
        </p:xfrm>
        <a:graphic>
          <a:graphicData uri="http://schemas.openxmlformats.org/drawingml/2006/chart">
            <c:chart xmlns:c="http://schemas.openxmlformats.org/drawingml/2006/chart" xmlns:r="http://schemas.openxmlformats.org/officeDocument/2006/relationships" r:id="rId3"/>
          </a:graphicData>
        </a:graphic>
      </p:graphicFrame>
      <p:sp>
        <p:nvSpPr>
          <p:cNvPr id="5" name="Base and Footnotes">
            <a:extLst>
              <a:ext uri="{FF2B5EF4-FFF2-40B4-BE49-F238E27FC236}">
                <a16:creationId xmlns:a16="http://schemas.microsoft.com/office/drawing/2014/main" id="{882AC0E1-A6DA-9A93-2142-10ED78CFB7DB}"/>
              </a:ext>
            </a:extLst>
          </p:cNvPr>
          <p:cNvSpPr>
            <a:spLocks noGrp="1"/>
          </p:cNvSpPr>
          <p:nvPr>
            <p:ph type="body" sz="quarter" idx="18"/>
          </p:nvPr>
        </p:nvSpPr>
        <p:spPr>
          <a:xfrm>
            <a:off x="4295774" y="6026152"/>
            <a:ext cx="7561263" cy="282573"/>
          </a:xfrm>
        </p:spPr>
        <p:txBody>
          <a:bodyPr/>
          <a:lstStyle/>
          <a:p>
            <a:r>
              <a:rPr lang="en-GB"/>
              <a:t>¹In the last 2 years = ‘in the last 3 months’ or ‘between 3 and 6 months ago’ or ‘between 6 months and a year ago’ or ‘between 1 and 2 years ago’. </a:t>
            </a:r>
            <a:r>
              <a:rPr lang="en-GB" i="0"/>
              <a:t>Base: </a:t>
            </a:r>
            <a:r>
              <a:rPr lang="en-GB"/>
              <a:t>a</a:t>
            </a:r>
            <a:r>
              <a:rPr lang="en-GB" i="0"/>
              <a:t>sked of all patients: 2025 (697,155), 2024 (688,941).</a:t>
            </a:r>
          </a:p>
        </p:txBody>
      </p:sp>
      <p:sp>
        <p:nvSpPr>
          <p:cNvPr id="3" name="Slide Number">
            <a:extLst>
              <a:ext uri="{FF2B5EF4-FFF2-40B4-BE49-F238E27FC236}">
                <a16:creationId xmlns:a16="http://schemas.microsoft.com/office/drawing/2014/main" id="{2ADF413E-BCE3-9AFA-BA1A-3EA83634FA85}"/>
              </a:ext>
              <a:ext uri="{C183D7F6-B498-43B3-948B-1728B52AA6E4}">
                <adec:decorative xmlns:adec="http://schemas.microsoft.com/office/drawing/2017/decorative" val="1"/>
              </a:ext>
            </a:extLst>
          </p:cNvPr>
          <p:cNvSpPr>
            <a:spLocks noGrp="1"/>
          </p:cNvSpPr>
          <p:nvPr>
            <p:ph type="sldNum" sz="quarter" idx="4"/>
          </p:nvPr>
        </p:nvSpPr>
        <p:spPr/>
        <p:txBody>
          <a:bodyPr/>
          <a:lstStyle/>
          <a:p>
            <a:fld id="{D61AABEC-672F-4B68-B914-690DA978312C}" type="slidenum">
              <a:rPr lang="en-GB" smtClean="0"/>
              <a:pPr/>
              <a:t>76</a:t>
            </a:fld>
            <a:endParaRPr lang="en-GB"/>
          </a:p>
        </p:txBody>
      </p:sp>
      <p:grpSp>
        <p:nvGrpSpPr>
          <p:cNvPr id="6" name="Group 5">
            <a:extLst>
              <a:ext uri="{FF2B5EF4-FFF2-40B4-BE49-F238E27FC236}">
                <a16:creationId xmlns:a16="http://schemas.microsoft.com/office/drawing/2014/main" id="{A9573612-8E99-4F99-FF17-EE845B963D31}"/>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9" name="Freeform 110">
              <a:hlinkClick r:id="rId4" action="ppaction://hlinksldjump" tooltip="Main Menu..."/>
              <a:hlinkHover r:id="" action="ppaction://noaction" highlightClick="1"/>
              <a:extLst>
                <a:ext uri="{FF2B5EF4-FFF2-40B4-BE49-F238E27FC236}">
                  <a16:creationId xmlns:a16="http://schemas.microsoft.com/office/drawing/2014/main" id="{D23D6526-4B5B-E4E3-047E-63B0323E90E6}"/>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10" name="Rectangle 9">
              <a:extLst>
                <a:ext uri="{FF2B5EF4-FFF2-40B4-BE49-F238E27FC236}">
                  <a16:creationId xmlns:a16="http://schemas.microsoft.com/office/drawing/2014/main" id="{328BC969-F948-71FE-1189-3E05D4432B4E}"/>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spTree>
    <p:extLst>
      <p:ext uri="{BB962C8B-B14F-4D97-AF65-F5344CB8AC3E}">
        <p14:creationId xmlns:p14="http://schemas.microsoft.com/office/powerpoint/2010/main" val="342692005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FEA3E2B1-D6A6-DD19-A8A4-BFDAEB45EA04}"/>
              </a:ext>
            </a:extLst>
          </p:cNvPr>
          <p:cNvSpPr>
            <a:spLocks noGrp="1"/>
          </p:cNvSpPr>
          <p:nvPr>
            <p:ph type="title"/>
          </p:nvPr>
        </p:nvSpPr>
        <p:spPr>
          <a:xfrm>
            <a:off x="335998" y="182467"/>
            <a:ext cx="3599415" cy="1573659"/>
          </a:xfrm>
        </p:spPr>
        <p:txBody>
          <a:bodyPr/>
          <a:lstStyle/>
          <a:p>
            <a:r>
              <a:rPr lang="en-GB"/>
              <a:t>The last time patients tried to get a dental appointment, was it with a dental practice they had been to before for NHS dental care?</a:t>
            </a:r>
          </a:p>
        </p:txBody>
      </p:sp>
      <p:sp>
        <p:nvSpPr>
          <p:cNvPr id="4" name="Commentary">
            <a:extLst>
              <a:ext uri="{FF2B5EF4-FFF2-40B4-BE49-F238E27FC236}">
                <a16:creationId xmlns:a16="http://schemas.microsoft.com/office/drawing/2014/main" id="{423EDC38-9CF4-BA9C-E0A3-D773442DA44D}"/>
              </a:ext>
            </a:extLst>
          </p:cNvPr>
          <p:cNvSpPr>
            <a:spLocks noGrp="1"/>
          </p:cNvSpPr>
          <p:nvPr>
            <p:ph type="body" sz="quarter" idx="19"/>
          </p:nvPr>
        </p:nvSpPr>
        <p:spPr>
          <a:xfrm>
            <a:off x="333375" y="1764408"/>
            <a:ext cx="3598863" cy="4500000"/>
          </a:xfrm>
        </p:spPr>
        <p:txBody>
          <a:bodyPr/>
          <a:lstStyle/>
          <a:p>
            <a:r>
              <a:rPr lang="en-GB"/>
              <a:t>Of those who tried to get an NHS dental appointment in the last two years, more than four in five (84.0%) said this was with a dental practice they had been to before for NHS dental care.</a:t>
            </a:r>
          </a:p>
          <a:p>
            <a:r>
              <a:rPr lang="en-GB"/>
              <a:t>This is in line with the 2024 survey findings. </a:t>
            </a:r>
          </a:p>
        </p:txBody>
      </p:sp>
      <p:sp>
        <p:nvSpPr>
          <p:cNvPr id="7" name="Question Marker #2">
            <a:extLst>
              <a:ext uri="{FF2B5EF4-FFF2-40B4-BE49-F238E27FC236}">
                <a16:creationId xmlns:a16="http://schemas.microsoft.com/office/drawing/2014/main" id="{12CBB66E-0823-7E4F-CC0A-F5070C8837BD}"/>
              </a:ext>
              <a:ext uri="{C183D7F6-B498-43B3-948B-1728B52AA6E4}">
                <adec:decorative xmlns:adec="http://schemas.microsoft.com/office/drawing/2017/decorative" val="1"/>
              </a:ext>
            </a:extLst>
          </p:cNvPr>
          <p:cNvSpPr/>
          <p:nvPr/>
        </p:nvSpPr>
        <p:spPr>
          <a:xfrm>
            <a:off x="4485546" y="398930"/>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rgbClr val="231F20"/>
              </a:solidFill>
            </a:endParaRPr>
          </a:p>
        </p:txBody>
      </p:sp>
      <p:sp>
        <p:nvSpPr>
          <p:cNvPr id="8" name="Question Text #2">
            <a:extLst>
              <a:ext uri="{FF2B5EF4-FFF2-40B4-BE49-F238E27FC236}">
                <a16:creationId xmlns:a16="http://schemas.microsoft.com/office/drawing/2014/main" id="{02795E02-D951-9DD7-71B7-F6949F4D8DED}"/>
              </a:ext>
            </a:extLst>
          </p:cNvPr>
          <p:cNvSpPr txBox="1"/>
          <p:nvPr/>
        </p:nvSpPr>
        <p:spPr>
          <a:xfrm>
            <a:off x="4295775" y="308930"/>
            <a:ext cx="7559674" cy="540000"/>
          </a:xfrm>
          <a:prstGeom prst="rect">
            <a:avLst/>
          </a:prstGeom>
          <a:noFill/>
        </p:spPr>
        <p:txBody>
          <a:bodyPr wrap="square" lIns="360000" tIns="18000" rIns="0" bIns="0" rtlCol="0" anchor="ctr">
            <a:noAutofit/>
          </a:bodyPr>
          <a:lstStyle>
            <a:defPPr>
              <a:defRPr lang="fr-FR"/>
            </a:defPPr>
            <a:lvl1pPr>
              <a:lnSpc>
                <a:spcPct val="90000"/>
              </a:lnSpc>
              <a:defRPr sz="1200" b="1">
                <a:solidFill>
                  <a:srgbClr val="231F20"/>
                </a:solidFill>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200" b="1" i="0" u="none" strike="noStrike" kern="1200" cap="none" spc="0" normalizeH="0" baseline="0" noProof="0">
                <a:ln>
                  <a:noFill/>
                </a:ln>
                <a:solidFill>
                  <a:srgbClr val="231F20"/>
                </a:solidFill>
                <a:effectLst/>
                <a:uLnTx/>
                <a:uFillTx/>
                <a:latin typeface="Arial"/>
                <a:ea typeface="+mn-ea"/>
                <a:cs typeface="+mn-cs"/>
              </a:rPr>
              <a:t>Q50. Last time you tried to get an NHS dental appointment, was it with a dental practice you had been to before for NHS dental care?</a:t>
            </a:r>
          </a:p>
        </p:txBody>
      </p:sp>
      <p:sp>
        <p:nvSpPr>
          <p:cNvPr id="5" name="Base and Footnotes">
            <a:extLst>
              <a:ext uri="{FF2B5EF4-FFF2-40B4-BE49-F238E27FC236}">
                <a16:creationId xmlns:a16="http://schemas.microsoft.com/office/drawing/2014/main" id="{882AC0E1-A6DA-9A93-2142-10ED78CFB7DB}"/>
              </a:ext>
            </a:extLst>
          </p:cNvPr>
          <p:cNvSpPr>
            <a:spLocks noGrp="1"/>
          </p:cNvSpPr>
          <p:nvPr>
            <p:ph type="body" sz="quarter" idx="18"/>
          </p:nvPr>
        </p:nvSpPr>
        <p:spPr>
          <a:xfrm>
            <a:off x="4295774" y="6026152"/>
            <a:ext cx="7561263" cy="282573"/>
          </a:xfrm>
        </p:spPr>
        <p:txBody>
          <a:bodyPr/>
          <a:lstStyle/>
          <a:p>
            <a:r>
              <a:rPr lang="en-GB"/>
              <a:t>Base: asked of patients who have tried to get an NHS dental appointment in the last two years, excluding those who said ‘I can’t remember': </a:t>
            </a:r>
            <a:r>
              <a:rPr lang="en-GB" i="0"/>
              <a:t>2025 (355,648), </a:t>
            </a:r>
            <a:r>
              <a:rPr lang="en-GB"/>
              <a:t>2024 (359,430).</a:t>
            </a:r>
          </a:p>
        </p:txBody>
      </p:sp>
      <p:sp>
        <p:nvSpPr>
          <p:cNvPr id="3" name="Slide Number">
            <a:extLst>
              <a:ext uri="{FF2B5EF4-FFF2-40B4-BE49-F238E27FC236}">
                <a16:creationId xmlns:a16="http://schemas.microsoft.com/office/drawing/2014/main" id="{2ADF413E-BCE3-9AFA-BA1A-3EA83634FA85}"/>
              </a:ext>
              <a:ext uri="{C183D7F6-B498-43B3-948B-1728B52AA6E4}">
                <adec:decorative xmlns:adec="http://schemas.microsoft.com/office/drawing/2017/decorative" val="1"/>
              </a:ext>
            </a:extLst>
          </p:cNvPr>
          <p:cNvSpPr>
            <a:spLocks noGrp="1"/>
          </p:cNvSpPr>
          <p:nvPr>
            <p:ph type="sldNum" sz="quarter" idx="4"/>
          </p:nvPr>
        </p:nvSpPr>
        <p:spPr/>
        <p:txBody>
          <a:bodyPr/>
          <a:lstStyle/>
          <a:p>
            <a:fld id="{D61AABEC-672F-4B68-B914-690DA978312C}" type="slidenum">
              <a:rPr lang="en-GB" smtClean="0"/>
              <a:pPr/>
              <a:t>77</a:t>
            </a:fld>
            <a:endParaRPr lang="en-GB"/>
          </a:p>
        </p:txBody>
      </p:sp>
      <p:grpSp>
        <p:nvGrpSpPr>
          <p:cNvPr id="12" name="Group 11">
            <a:extLst>
              <a:ext uri="{FF2B5EF4-FFF2-40B4-BE49-F238E27FC236}">
                <a16:creationId xmlns:a16="http://schemas.microsoft.com/office/drawing/2014/main" id="{79EB4B33-F942-154D-36A4-76D90190B2C4}"/>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13" name="Freeform 110">
              <a:hlinkClick r:id="rId3" action="ppaction://hlinksldjump" tooltip="Main Menu..."/>
              <a:hlinkHover r:id="" action="ppaction://noaction" highlightClick="1"/>
              <a:extLst>
                <a:ext uri="{FF2B5EF4-FFF2-40B4-BE49-F238E27FC236}">
                  <a16:creationId xmlns:a16="http://schemas.microsoft.com/office/drawing/2014/main" id="{3BDE0838-F197-93FE-DD11-41DF057EF7D8}"/>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14" name="Rectangle 13">
              <a:extLst>
                <a:ext uri="{FF2B5EF4-FFF2-40B4-BE49-F238E27FC236}">
                  <a16:creationId xmlns:a16="http://schemas.microsoft.com/office/drawing/2014/main" id="{AA381C46-C081-ACEF-3EA5-8D9EB596B244}"/>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graphicFrame>
        <p:nvGraphicFramePr>
          <p:cNvPr id="10" name="Line Chart">
            <a:extLst>
              <a:ext uri="{FF2B5EF4-FFF2-40B4-BE49-F238E27FC236}">
                <a16:creationId xmlns:a16="http://schemas.microsoft.com/office/drawing/2014/main" id="{8F66E1D1-ED7E-E9D8-FB4B-E4B16372DF5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55018178"/>
              </p:ext>
            </p:extLst>
          </p:nvPr>
        </p:nvGraphicFramePr>
        <p:xfrm>
          <a:off x="3173513" y="1582545"/>
          <a:ext cx="7559674" cy="5040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92956231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FEA3E2B1-D6A6-DD19-A8A4-BFDAEB45EA04}"/>
              </a:ext>
            </a:extLst>
          </p:cNvPr>
          <p:cNvSpPr>
            <a:spLocks noGrp="1"/>
          </p:cNvSpPr>
          <p:nvPr>
            <p:ph type="title"/>
          </p:nvPr>
        </p:nvSpPr>
        <p:spPr>
          <a:xfrm>
            <a:off x="335998" y="182467"/>
            <a:ext cx="3599415" cy="825762"/>
          </a:xfrm>
        </p:spPr>
        <p:txBody>
          <a:bodyPr/>
          <a:lstStyle/>
          <a:p>
            <a:r>
              <a:rPr lang="en-GB"/>
              <a:t>Were patients able to get an NHS dental appointment?</a:t>
            </a:r>
          </a:p>
        </p:txBody>
      </p:sp>
      <p:sp>
        <p:nvSpPr>
          <p:cNvPr id="4" name="Commentary">
            <a:extLst>
              <a:ext uri="{FF2B5EF4-FFF2-40B4-BE49-F238E27FC236}">
                <a16:creationId xmlns:a16="http://schemas.microsoft.com/office/drawing/2014/main" id="{423EDC38-9CF4-BA9C-E0A3-D773442DA44D}"/>
              </a:ext>
            </a:extLst>
          </p:cNvPr>
          <p:cNvSpPr>
            <a:spLocks noGrp="1"/>
          </p:cNvSpPr>
          <p:nvPr>
            <p:ph type="body" sz="quarter" idx="19"/>
          </p:nvPr>
        </p:nvSpPr>
        <p:spPr>
          <a:xfrm>
            <a:off x="333375" y="1255573"/>
            <a:ext cx="3598863" cy="4500000"/>
          </a:xfrm>
        </p:spPr>
        <p:txBody>
          <a:bodyPr/>
          <a:lstStyle/>
          <a:p>
            <a:r>
              <a:rPr lang="en-GB"/>
              <a:t>Over three quarters (78.2%) of patients who had tried to get an NHS dental appointment in the last two years said they were able to get one. This is a 1.9 percentage point increase compared with the 2024 survey (previously 76.3%). </a:t>
            </a:r>
          </a:p>
          <a:p>
            <a:r>
              <a:rPr lang="en-GB"/>
              <a:t>Just under a quarter (24.5%) said they were not able to get an NHS dental appointment¹, including 10.5% who said the dentist was ‘not taking new patients’, 8.6% that there were ‘no appointments available’ and 5.4% for ‘another reason’. </a:t>
            </a:r>
          </a:p>
        </p:txBody>
      </p:sp>
      <p:sp>
        <p:nvSpPr>
          <p:cNvPr id="7" name="Question Marker #2">
            <a:extLst>
              <a:ext uri="{FF2B5EF4-FFF2-40B4-BE49-F238E27FC236}">
                <a16:creationId xmlns:a16="http://schemas.microsoft.com/office/drawing/2014/main" id="{12CBB66E-0823-7E4F-CC0A-F5070C8837BD}"/>
              </a:ext>
              <a:ext uri="{C183D7F6-B498-43B3-948B-1728B52AA6E4}">
                <adec:decorative xmlns:adec="http://schemas.microsoft.com/office/drawing/2017/decorative" val="1"/>
              </a:ext>
            </a:extLst>
          </p:cNvPr>
          <p:cNvSpPr/>
          <p:nvPr/>
        </p:nvSpPr>
        <p:spPr>
          <a:xfrm>
            <a:off x="4485546" y="398930"/>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rgbClr val="231F20"/>
              </a:solidFill>
            </a:endParaRPr>
          </a:p>
        </p:txBody>
      </p:sp>
      <p:sp>
        <p:nvSpPr>
          <p:cNvPr id="8" name="Question Text #2">
            <a:extLst>
              <a:ext uri="{FF2B5EF4-FFF2-40B4-BE49-F238E27FC236}">
                <a16:creationId xmlns:a16="http://schemas.microsoft.com/office/drawing/2014/main" id="{02795E02-D951-9DD7-71B7-F6949F4D8DED}"/>
              </a:ext>
            </a:extLst>
          </p:cNvPr>
          <p:cNvSpPr txBox="1"/>
          <p:nvPr/>
        </p:nvSpPr>
        <p:spPr>
          <a:xfrm>
            <a:off x="4295775" y="308930"/>
            <a:ext cx="7559674" cy="540000"/>
          </a:xfrm>
          <a:prstGeom prst="rect">
            <a:avLst/>
          </a:prstGeom>
          <a:noFill/>
        </p:spPr>
        <p:txBody>
          <a:bodyPr wrap="square" lIns="360000" tIns="18000" rIns="0" bIns="0" rtlCol="0" anchor="ctr">
            <a:noAutofit/>
          </a:bodyPr>
          <a:lstStyle>
            <a:defPPr>
              <a:defRPr lang="fr-FR"/>
            </a:defPPr>
            <a:lvl1pPr>
              <a:lnSpc>
                <a:spcPct val="90000"/>
              </a:lnSpc>
              <a:defRPr sz="1200" b="1">
                <a:solidFill>
                  <a:srgbClr val="231F20"/>
                </a:solidFill>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200" b="1" i="0" u="none" strike="noStrike" kern="1200" cap="none" spc="0" normalizeH="0" baseline="0" noProof="0">
                <a:ln>
                  <a:noFill/>
                </a:ln>
                <a:solidFill>
                  <a:srgbClr val="231F20"/>
                </a:solidFill>
                <a:effectLst/>
                <a:uLnTx/>
                <a:uFillTx/>
                <a:latin typeface="Arial"/>
                <a:ea typeface="+mn-ea"/>
                <a:cs typeface="+mn-cs"/>
              </a:rPr>
              <a:t>Q51. Were you able to get an NHS dental appointment? </a:t>
            </a:r>
            <a:r>
              <a:rPr lang="en-GB" b="0"/>
              <a:t>(multiple responses allowed)</a:t>
            </a:r>
            <a:endParaRPr kumimoji="0" lang="en-GB" sz="1200" b="1" i="0" u="none" strike="noStrike" kern="1200" cap="none" spc="0" normalizeH="0" baseline="0" noProof="0">
              <a:ln>
                <a:noFill/>
              </a:ln>
              <a:solidFill>
                <a:srgbClr val="231F20"/>
              </a:solidFill>
              <a:effectLst/>
              <a:uLnTx/>
              <a:uFillTx/>
              <a:latin typeface="Arial"/>
              <a:ea typeface="+mn-ea"/>
              <a:cs typeface="+mn-cs"/>
            </a:endParaRPr>
          </a:p>
        </p:txBody>
      </p:sp>
      <p:graphicFrame>
        <p:nvGraphicFramePr>
          <p:cNvPr id="11" name="Line Chart">
            <a:extLst>
              <a:ext uri="{FF2B5EF4-FFF2-40B4-BE49-F238E27FC236}">
                <a16:creationId xmlns:a16="http://schemas.microsoft.com/office/drawing/2014/main" id="{C6D687C1-0432-B289-907C-1C6E1637435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64493688"/>
              </p:ext>
            </p:extLst>
          </p:nvPr>
        </p:nvGraphicFramePr>
        <p:xfrm>
          <a:off x="4292598" y="929137"/>
          <a:ext cx="7559674" cy="5040000"/>
        </p:xfrm>
        <a:graphic>
          <a:graphicData uri="http://schemas.openxmlformats.org/drawingml/2006/chart">
            <c:chart xmlns:c="http://schemas.openxmlformats.org/drawingml/2006/chart" xmlns:r="http://schemas.openxmlformats.org/officeDocument/2006/relationships" r:id="rId3"/>
          </a:graphicData>
        </a:graphic>
      </p:graphicFrame>
      <p:sp>
        <p:nvSpPr>
          <p:cNvPr id="5" name="Base and Footnotes">
            <a:extLst>
              <a:ext uri="{FF2B5EF4-FFF2-40B4-BE49-F238E27FC236}">
                <a16:creationId xmlns:a16="http://schemas.microsoft.com/office/drawing/2014/main" id="{882AC0E1-A6DA-9A93-2142-10ED78CFB7DB}"/>
              </a:ext>
            </a:extLst>
          </p:cNvPr>
          <p:cNvSpPr>
            <a:spLocks noGrp="1"/>
          </p:cNvSpPr>
          <p:nvPr>
            <p:ph type="body" sz="quarter" idx="18"/>
          </p:nvPr>
        </p:nvSpPr>
        <p:spPr>
          <a:xfrm>
            <a:off x="4295774" y="6026152"/>
            <a:ext cx="7561263" cy="282573"/>
          </a:xfrm>
        </p:spPr>
        <p:txBody>
          <a:bodyPr/>
          <a:lstStyle/>
          <a:p>
            <a:r>
              <a:rPr lang="en-GB" baseline="30000"/>
              <a:t>1</a:t>
            </a:r>
            <a:r>
              <a:rPr lang="en-GB"/>
              <a:t>No = ‘no, no appointments were available’ or ‘no, the dentist was not taking new patients’ or ‘no, for another reason’. Base: asked of patients who have tried to get an NHS dental appointment in the last two years, excluding those who said ‘I can’t remember': </a:t>
            </a:r>
            <a:r>
              <a:rPr lang="en-GB" i="0"/>
              <a:t>2025 (358,869), </a:t>
            </a:r>
            <a:r>
              <a:rPr lang="en-GB"/>
              <a:t>2024 (362,092).</a:t>
            </a:r>
          </a:p>
        </p:txBody>
      </p:sp>
      <p:sp>
        <p:nvSpPr>
          <p:cNvPr id="3" name="Slide Number">
            <a:extLst>
              <a:ext uri="{FF2B5EF4-FFF2-40B4-BE49-F238E27FC236}">
                <a16:creationId xmlns:a16="http://schemas.microsoft.com/office/drawing/2014/main" id="{2ADF413E-BCE3-9AFA-BA1A-3EA83634FA85}"/>
              </a:ext>
              <a:ext uri="{C183D7F6-B498-43B3-948B-1728B52AA6E4}">
                <adec:decorative xmlns:adec="http://schemas.microsoft.com/office/drawing/2017/decorative" val="1"/>
              </a:ext>
            </a:extLst>
          </p:cNvPr>
          <p:cNvSpPr>
            <a:spLocks noGrp="1"/>
          </p:cNvSpPr>
          <p:nvPr>
            <p:ph type="sldNum" sz="quarter" idx="4"/>
          </p:nvPr>
        </p:nvSpPr>
        <p:spPr/>
        <p:txBody>
          <a:bodyPr/>
          <a:lstStyle/>
          <a:p>
            <a:fld id="{D61AABEC-672F-4B68-B914-690DA978312C}" type="slidenum">
              <a:rPr lang="en-GB" smtClean="0"/>
              <a:pPr/>
              <a:t>78</a:t>
            </a:fld>
            <a:endParaRPr lang="en-GB"/>
          </a:p>
        </p:txBody>
      </p:sp>
      <p:grpSp>
        <p:nvGrpSpPr>
          <p:cNvPr id="6" name="Group 5">
            <a:extLst>
              <a:ext uri="{FF2B5EF4-FFF2-40B4-BE49-F238E27FC236}">
                <a16:creationId xmlns:a16="http://schemas.microsoft.com/office/drawing/2014/main" id="{A9573612-8E99-4F99-FF17-EE845B963D31}"/>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9" name="Freeform 110">
              <a:hlinkClick r:id="rId4" action="ppaction://hlinksldjump" tooltip="Main Menu..."/>
              <a:hlinkHover r:id="" action="ppaction://noaction" highlightClick="1"/>
              <a:extLst>
                <a:ext uri="{FF2B5EF4-FFF2-40B4-BE49-F238E27FC236}">
                  <a16:creationId xmlns:a16="http://schemas.microsoft.com/office/drawing/2014/main" id="{D23D6526-4B5B-E4E3-047E-63B0323E90E6}"/>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10" name="Rectangle 9">
              <a:extLst>
                <a:ext uri="{FF2B5EF4-FFF2-40B4-BE49-F238E27FC236}">
                  <a16:creationId xmlns:a16="http://schemas.microsoft.com/office/drawing/2014/main" id="{328BC969-F948-71FE-1189-3E05D4432B4E}"/>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spTree>
    <p:extLst>
      <p:ext uri="{BB962C8B-B14F-4D97-AF65-F5344CB8AC3E}">
        <p14:creationId xmlns:p14="http://schemas.microsoft.com/office/powerpoint/2010/main" val="351267794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FEA3E2B1-D6A6-DD19-A8A4-BFDAEB45EA04}"/>
              </a:ext>
            </a:extLst>
          </p:cNvPr>
          <p:cNvSpPr>
            <a:spLocks noGrp="1"/>
          </p:cNvSpPr>
          <p:nvPr>
            <p:ph type="title"/>
          </p:nvPr>
        </p:nvSpPr>
        <p:spPr>
          <a:xfrm>
            <a:off x="335998" y="182467"/>
            <a:ext cx="3599415" cy="1324360"/>
          </a:xfrm>
        </p:spPr>
        <p:txBody>
          <a:bodyPr/>
          <a:lstStyle/>
          <a:p>
            <a:r>
              <a:rPr lang="en-GB"/>
              <a:t>Why have patients not tried to get an NHS dental appointment in the last two years?</a:t>
            </a:r>
          </a:p>
        </p:txBody>
      </p:sp>
      <p:sp>
        <p:nvSpPr>
          <p:cNvPr id="4" name="Commentary">
            <a:extLst>
              <a:ext uri="{FF2B5EF4-FFF2-40B4-BE49-F238E27FC236}">
                <a16:creationId xmlns:a16="http://schemas.microsoft.com/office/drawing/2014/main" id="{423EDC38-9CF4-BA9C-E0A3-D773442DA44D}"/>
              </a:ext>
            </a:extLst>
          </p:cNvPr>
          <p:cNvSpPr>
            <a:spLocks noGrp="1"/>
          </p:cNvSpPr>
          <p:nvPr>
            <p:ph type="body" sz="quarter" idx="19"/>
          </p:nvPr>
        </p:nvSpPr>
        <p:spPr>
          <a:xfrm>
            <a:off x="333375" y="1700921"/>
            <a:ext cx="3598863" cy="4500000"/>
          </a:xfrm>
        </p:spPr>
        <p:txBody>
          <a:bodyPr/>
          <a:lstStyle/>
          <a:p>
            <a:r>
              <a:rPr lang="en-GB"/>
              <a:t>Just under half (48.8%) have not tried to get an NHS dental appointment in the last two years. </a:t>
            </a:r>
          </a:p>
          <a:p>
            <a:r>
              <a:rPr lang="en-GB"/>
              <a:t>Of these, 26.7% said this was because they preferred to go to a private dentist and 26.2% said they did not think they could get an NHS dental appointment. Just under one in five (18.8%) said they had not needed to visit a dentist.</a:t>
            </a:r>
          </a:p>
          <a:p>
            <a:r>
              <a:rPr lang="en-GB"/>
              <a:t>Other reasons were given by fewer, including finding NHS dental care too expensive (5.6%) or not liking the dentist (5.2%). Four percent (3.9%) said that they were on a waiting list for an NHS dentist. </a:t>
            </a:r>
          </a:p>
          <a:p>
            <a:r>
              <a:rPr lang="en-GB"/>
              <a:t>One in seven (13.7%) said they had another reason for not trying to get an NHS dental appointment in the last two years.</a:t>
            </a:r>
          </a:p>
          <a:p>
            <a:r>
              <a:rPr lang="en-GB"/>
              <a:t>These findings are very similar to results in 2024, although a slightly higher proportion said they didn’t think they could get an NHS dental appointment (+1.5 percentage points). </a:t>
            </a:r>
          </a:p>
        </p:txBody>
      </p:sp>
      <p:sp>
        <p:nvSpPr>
          <p:cNvPr id="7" name="Question Marker #2">
            <a:extLst>
              <a:ext uri="{FF2B5EF4-FFF2-40B4-BE49-F238E27FC236}">
                <a16:creationId xmlns:a16="http://schemas.microsoft.com/office/drawing/2014/main" id="{12CBB66E-0823-7E4F-CC0A-F5070C8837BD}"/>
              </a:ext>
              <a:ext uri="{C183D7F6-B498-43B3-948B-1728B52AA6E4}">
                <adec:decorative xmlns:adec="http://schemas.microsoft.com/office/drawing/2017/decorative" val="1"/>
              </a:ext>
            </a:extLst>
          </p:cNvPr>
          <p:cNvSpPr/>
          <p:nvPr/>
        </p:nvSpPr>
        <p:spPr>
          <a:xfrm>
            <a:off x="4485546" y="398930"/>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rgbClr val="231F20"/>
              </a:solidFill>
            </a:endParaRPr>
          </a:p>
        </p:txBody>
      </p:sp>
      <p:sp>
        <p:nvSpPr>
          <p:cNvPr id="8" name="Question Text #2">
            <a:extLst>
              <a:ext uri="{FF2B5EF4-FFF2-40B4-BE49-F238E27FC236}">
                <a16:creationId xmlns:a16="http://schemas.microsoft.com/office/drawing/2014/main" id="{02795E02-D951-9DD7-71B7-F6949F4D8DED}"/>
              </a:ext>
            </a:extLst>
          </p:cNvPr>
          <p:cNvSpPr txBox="1"/>
          <p:nvPr/>
        </p:nvSpPr>
        <p:spPr>
          <a:xfrm>
            <a:off x="4295775" y="308930"/>
            <a:ext cx="7559674" cy="540000"/>
          </a:xfrm>
          <a:prstGeom prst="rect">
            <a:avLst/>
          </a:prstGeom>
          <a:noFill/>
        </p:spPr>
        <p:txBody>
          <a:bodyPr wrap="square" lIns="360000" tIns="18000" rIns="0" bIns="0" rtlCol="0" anchor="ctr">
            <a:noAutofit/>
          </a:bodyPr>
          <a:lstStyle>
            <a:defPPr>
              <a:defRPr lang="fr-FR"/>
            </a:defPPr>
            <a:lvl1pPr>
              <a:lnSpc>
                <a:spcPct val="90000"/>
              </a:lnSpc>
              <a:defRPr sz="1200" b="1">
                <a:solidFill>
                  <a:srgbClr val="231F20"/>
                </a:solidFill>
              </a:defRPr>
            </a:lvl1pPr>
          </a:lstStyle>
          <a:p>
            <a:r>
              <a:rPr lang="en-GB"/>
              <a:t>Q53. Why haven’t you tried to get an NHS dental appointment in the last two years?</a:t>
            </a:r>
            <a:endParaRPr lang="en-GB" b="0"/>
          </a:p>
        </p:txBody>
      </p:sp>
      <p:graphicFrame>
        <p:nvGraphicFramePr>
          <p:cNvPr id="11" name="Line Chart">
            <a:extLst>
              <a:ext uri="{FF2B5EF4-FFF2-40B4-BE49-F238E27FC236}">
                <a16:creationId xmlns:a16="http://schemas.microsoft.com/office/drawing/2014/main" id="{C6D687C1-0432-B289-907C-1C6E1637435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62507412"/>
              </p:ext>
            </p:extLst>
          </p:nvPr>
        </p:nvGraphicFramePr>
        <p:xfrm>
          <a:off x="4292598" y="929137"/>
          <a:ext cx="7559674" cy="5040000"/>
        </p:xfrm>
        <a:graphic>
          <a:graphicData uri="http://schemas.openxmlformats.org/drawingml/2006/chart">
            <c:chart xmlns:c="http://schemas.openxmlformats.org/drawingml/2006/chart" xmlns:r="http://schemas.openxmlformats.org/officeDocument/2006/relationships" r:id="rId3"/>
          </a:graphicData>
        </a:graphic>
      </p:graphicFrame>
      <p:sp>
        <p:nvSpPr>
          <p:cNvPr id="5" name="Base and Footnotes">
            <a:extLst>
              <a:ext uri="{FF2B5EF4-FFF2-40B4-BE49-F238E27FC236}">
                <a16:creationId xmlns:a16="http://schemas.microsoft.com/office/drawing/2014/main" id="{882AC0E1-A6DA-9A93-2142-10ED78CFB7DB}"/>
              </a:ext>
            </a:extLst>
          </p:cNvPr>
          <p:cNvSpPr>
            <a:spLocks noGrp="1"/>
          </p:cNvSpPr>
          <p:nvPr>
            <p:ph type="body" sz="quarter" idx="18"/>
          </p:nvPr>
        </p:nvSpPr>
        <p:spPr>
          <a:xfrm>
            <a:off x="4295774" y="6149263"/>
            <a:ext cx="7561263" cy="159462"/>
          </a:xfrm>
        </p:spPr>
        <p:txBody>
          <a:bodyPr/>
          <a:lstStyle/>
          <a:p>
            <a:r>
              <a:rPr lang="en-GB" i="0"/>
              <a:t>Base: a</a:t>
            </a:r>
            <a:r>
              <a:rPr lang="en-GB"/>
              <a:t>sked of patients who have not tried to get an NHS dental appointment in the last two years</a:t>
            </a:r>
            <a:r>
              <a:rPr lang="en-GB" i="0"/>
              <a:t>: 2025 (320,842), 2024 (</a:t>
            </a:r>
            <a:r>
              <a:rPr lang="en-GB"/>
              <a:t>307</a:t>
            </a:r>
            <a:r>
              <a:rPr lang="en-GB" i="0"/>
              <a:t>,</a:t>
            </a:r>
            <a:r>
              <a:rPr lang="en-GB"/>
              <a:t>659</a:t>
            </a:r>
            <a:r>
              <a:rPr lang="en-GB" i="0"/>
              <a:t>).</a:t>
            </a:r>
          </a:p>
        </p:txBody>
      </p:sp>
      <p:sp>
        <p:nvSpPr>
          <p:cNvPr id="3" name="Slide Number">
            <a:extLst>
              <a:ext uri="{FF2B5EF4-FFF2-40B4-BE49-F238E27FC236}">
                <a16:creationId xmlns:a16="http://schemas.microsoft.com/office/drawing/2014/main" id="{2ADF413E-BCE3-9AFA-BA1A-3EA83634FA85}"/>
              </a:ext>
              <a:ext uri="{C183D7F6-B498-43B3-948B-1728B52AA6E4}">
                <adec:decorative xmlns:adec="http://schemas.microsoft.com/office/drawing/2017/decorative" val="1"/>
              </a:ext>
            </a:extLst>
          </p:cNvPr>
          <p:cNvSpPr>
            <a:spLocks noGrp="1"/>
          </p:cNvSpPr>
          <p:nvPr>
            <p:ph type="sldNum" sz="quarter" idx="4"/>
          </p:nvPr>
        </p:nvSpPr>
        <p:spPr/>
        <p:txBody>
          <a:bodyPr/>
          <a:lstStyle/>
          <a:p>
            <a:fld id="{D61AABEC-672F-4B68-B914-690DA978312C}" type="slidenum">
              <a:rPr lang="en-GB" smtClean="0"/>
              <a:pPr/>
              <a:t>79</a:t>
            </a:fld>
            <a:endParaRPr lang="en-GB"/>
          </a:p>
        </p:txBody>
      </p:sp>
      <p:grpSp>
        <p:nvGrpSpPr>
          <p:cNvPr id="6" name="Group 5">
            <a:extLst>
              <a:ext uri="{FF2B5EF4-FFF2-40B4-BE49-F238E27FC236}">
                <a16:creationId xmlns:a16="http://schemas.microsoft.com/office/drawing/2014/main" id="{E9458E40-EB5D-FA48-9166-C2AFC41C5F44}"/>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9" name="Freeform 110">
              <a:hlinkClick r:id="rId4" action="ppaction://hlinksldjump" tooltip="Main Menu..."/>
              <a:hlinkHover r:id="" action="ppaction://noaction" highlightClick="1"/>
              <a:extLst>
                <a:ext uri="{FF2B5EF4-FFF2-40B4-BE49-F238E27FC236}">
                  <a16:creationId xmlns:a16="http://schemas.microsoft.com/office/drawing/2014/main" id="{FE0AD51B-30C3-E24E-A0FD-D5B57BCDD8AE}"/>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10" name="Rectangle 9">
              <a:extLst>
                <a:ext uri="{FF2B5EF4-FFF2-40B4-BE49-F238E27FC236}">
                  <a16:creationId xmlns:a16="http://schemas.microsoft.com/office/drawing/2014/main" id="{1E02E79C-A16B-FB7C-7A7D-619835F387F3}"/>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spTree>
    <p:extLst>
      <p:ext uri="{BB962C8B-B14F-4D97-AF65-F5344CB8AC3E}">
        <p14:creationId xmlns:p14="http://schemas.microsoft.com/office/powerpoint/2010/main" val="11793852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D8ADD0E-0FB7-6F5E-AA74-BE7144B825BA}"/>
              </a:ext>
              <a:ext uri="{C183D7F6-B498-43B3-948B-1728B52AA6E4}">
                <adec:decorative xmlns:adec="http://schemas.microsoft.com/office/drawing/2017/decorative" val="1"/>
              </a:ext>
            </a:extLst>
          </p:cNvPr>
          <p:cNvSpPr/>
          <p:nvPr/>
        </p:nvSpPr>
        <p:spPr>
          <a:xfrm>
            <a:off x="335997" y="1648831"/>
            <a:ext cx="3761116" cy="4379806"/>
          </a:xfrm>
          <a:prstGeom prst="rect">
            <a:avLst/>
          </a:prstGeom>
          <a:solidFill>
            <a:schemeClr val="bg1"/>
          </a:solidFill>
        </p:spPr>
        <p:txBody>
          <a:bodyPr wrap="square" lIns="0" tIns="0" rIns="0" bIns="0" rtlCol="0" anchor="ctr">
            <a:noAutofit/>
          </a:bodyPr>
          <a:lstStyle/>
          <a:p>
            <a:pPr marL="0" marR="0" lvl="0" indent="0" algn="l" defTabSz="914400" rtl="0" eaLnBrk="1" fontAlgn="auto" latinLnBrk="0" hangingPunct="1">
              <a:lnSpc>
                <a:spcPct val="110000"/>
              </a:lnSpc>
              <a:spcBef>
                <a:spcPts val="600"/>
              </a:spcBef>
              <a:spcAft>
                <a:spcPts val="600"/>
              </a:spcAft>
              <a:buClr>
                <a:srgbClr val="5BC5F1"/>
              </a:buClr>
              <a:buSzTx/>
              <a:buFontTx/>
              <a:buNone/>
              <a:tabLst/>
              <a:defRPr/>
            </a:pPr>
            <a:endParaRPr kumimoji="0" lang="en-GB" sz="4400" b="1" i="0" u="none" strike="noStrike" kern="1200" cap="none" spc="0" normalizeH="0" baseline="0" noProof="0">
              <a:ln>
                <a:noFill/>
              </a:ln>
              <a:solidFill>
                <a:srgbClr val="0071BB"/>
              </a:solidFill>
              <a:effectLst/>
              <a:uLnTx/>
              <a:uFillTx/>
              <a:latin typeface="Segoe UI"/>
              <a:ea typeface="+mn-ea"/>
              <a:cs typeface="+mn-cs"/>
            </a:endParaRPr>
          </a:p>
        </p:txBody>
      </p:sp>
      <p:sp>
        <p:nvSpPr>
          <p:cNvPr id="6" name="Rectangle 5">
            <a:extLst>
              <a:ext uri="{FF2B5EF4-FFF2-40B4-BE49-F238E27FC236}">
                <a16:creationId xmlns:a16="http://schemas.microsoft.com/office/drawing/2014/main" id="{01CBCE45-EF79-98BD-E773-C0B071E52744}"/>
              </a:ext>
              <a:ext uri="{C183D7F6-B498-43B3-948B-1728B52AA6E4}">
                <adec:decorative xmlns:adec="http://schemas.microsoft.com/office/drawing/2017/decorative" val="1"/>
              </a:ext>
            </a:extLst>
          </p:cNvPr>
          <p:cNvSpPr/>
          <p:nvPr/>
        </p:nvSpPr>
        <p:spPr>
          <a:xfrm>
            <a:off x="4215441" y="1648831"/>
            <a:ext cx="3761117" cy="4379806"/>
          </a:xfrm>
          <a:prstGeom prst="rect">
            <a:avLst/>
          </a:prstGeom>
          <a:solidFill>
            <a:srgbClr val="005EB8"/>
          </a:solidFill>
        </p:spPr>
        <p:txBody>
          <a:bodyPr wrap="square" lIns="0" tIns="0" rIns="0" bIns="0" rtlCol="0" anchor="ctr">
            <a:noAutofit/>
          </a:bodyPr>
          <a:lstStyle/>
          <a:p>
            <a:pPr marL="0" marR="0" lvl="0" indent="0" algn="l" defTabSz="914400" rtl="0" eaLnBrk="1" fontAlgn="auto" latinLnBrk="0" hangingPunct="1">
              <a:lnSpc>
                <a:spcPct val="110000"/>
              </a:lnSpc>
              <a:spcBef>
                <a:spcPts val="600"/>
              </a:spcBef>
              <a:spcAft>
                <a:spcPts val="600"/>
              </a:spcAft>
              <a:buClr>
                <a:srgbClr val="5BC5F1"/>
              </a:buClr>
              <a:buSzTx/>
              <a:buFontTx/>
              <a:buNone/>
              <a:tabLst/>
              <a:defRPr/>
            </a:pPr>
            <a:endParaRPr kumimoji="0" lang="en-GB" sz="4400" b="1" i="0" u="none" strike="noStrike" kern="1200" cap="none" spc="0" normalizeH="0" baseline="0" noProof="0">
              <a:ln>
                <a:noFill/>
              </a:ln>
              <a:solidFill>
                <a:srgbClr val="0071BB"/>
              </a:solidFill>
              <a:effectLst/>
              <a:uLnTx/>
              <a:uFillTx/>
              <a:latin typeface="Segoe UI"/>
              <a:ea typeface="+mn-ea"/>
              <a:cs typeface="+mn-cs"/>
            </a:endParaRPr>
          </a:p>
        </p:txBody>
      </p:sp>
      <p:sp>
        <p:nvSpPr>
          <p:cNvPr id="7" name="Rectangle 6">
            <a:extLst>
              <a:ext uri="{FF2B5EF4-FFF2-40B4-BE49-F238E27FC236}">
                <a16:creationId xmlns:a16="http://schemas.microsoft.com/office/drawing/2014/main" id="{78F02106-BFE9-496D-D145-0005FFCC843C}"/>
              </a:ext>
              <a:ext uri="{C183D7F6-B498-43B3-948B-1728B52AA6E4}">
                <adec:decorative xmlns:adec="http://schemas.microsoft.com/office/drawing/2017/decorative" val="1"/>
              </a:ext>
            </a:extLst>
          </p:cNvPr>
          <p:cNvSpPr/>
          <p:nvPr/>
        </p:nvSpPr>
        <p:spPr>
          <a:xfrm>
            <a:off x="8094886" y="1648831"/>
            <a:ext cx="3761117" cy="4379806"/>
          </a:xfrm>
          <a:prstGeom prst="rect">
            <a:avLst/>
          </a:prstGeom>
          <a:solidFill>
            <a:schemeClr val="bg1"/>
          </a:solidFill>
        </p:spPr>
        <p:txBody>
          <a:bodyPr wrap="square" lIns="0" tIns="0" rIns="0" bIns="0" rtlCol="0" anchor="ctr">
            <a:noAutofit/>
          </a:bodyPr>
          <a:lstStyle/>
          <a:p>
            <a:pPr marL="0" marR="0" lvl="0" indent="0" algn="l" defTabSz="914400" rtl="0" eaLnBrk="1" fontAlgn="auto" latinLnBrk="0" hangingPunct="1">
              <a:lnSpc>
                <a:spcPct val="110000"/>
              </a:lnSpc>
              <a:spcBef>
                <a:spcPts val="600"/>
              </a:spcBef>
              <a:spcAft>
                <a:spcPts val="600"/>
              </a:spcAft>
              <a:buClr>
                <a:srgbClr val="5BC5F1"/>
              </a:buClr>
              <a:buSzTx/>
              <a:buFontTx/>
              <a:buNone/>
              <a:tabLst/>
              <a:defRPr/>
            </a:pPr>
            <a:endParaRPr kumimoji="0" lang="en-GB" sz="4400" b="1" i="0" u="none" strike="noStrike" kern="1200" cap="none" spc="0" normalizeH="0" baseline="0" noProof="0">
              <a:ln>
                <a:noFill/>
              </a:ln>
              <a:solidFill>
                <a:srgbClr val="0071BB"/>
              </a:solidFill>
              <a:effectLst/>
              <a:uLnTx/>
              <a:uFillTx/>
              <a:latin typeface="Segoe UI"/>
              <a:ea typeface="+mn-ea"/>
              <a:cs typeface="+mn-cs"/>
            </a:endParaRPr>
          </a:p>
        </p:txBody>
      </p:sp>
      <p:sp>
        <p:nvSpPr>
          <p:cNvPr id="19" name="Title 1">
            <a:extLst>
              <a:ext uri="{FF2B5EF4-FFF2-40B4-BE49-F238E27FC236}">
                <a16:creationId xmlns:a16="http://schemas.microsoft.com/office/drawing/2014/main" id="{C094D74C-32A3-858E-BCC9-ECBAA68F7DCC}"/>
              </a:ext>
            </a:extLst>
          </p:cNvPr>
          <p:cNvSpPr>
            <a:spLocks noGrp="1"/>
          </p:cNvSpPr>
          <p:nvPr>
            <p:ph type="title"/>
          </p:nvPr>
        </p:nvSpPr>
        <p:spPr>
          <a:xfrm>
            <a:off x="335997" y="182467"/>
            <a:ext cx="3498333" cy="1180508"/>
          </a:xfrm>
        </p:spPr>
        <p:txBody>
          <a:bodyPr/>
          <a:lstStyle/>
          <a:p>
            <a:r>
              <a:rPr lang="en-GB" sz="2400"/>
              <a:t>Headline findings</a:t>
            </a:r>
          </a:p>
        </p:txBody>
      </p:sp>
      <p:sp>
        <p:nvSpPr>
          <p:cNvPr id="8" name="TextBox 7">
            <a:extLst>
              <a:ext uri="{FF2B5EF4-FFF2-40B4-BE49-F238E27FC236}">
                <a16:creationId xmlns:a16="http://schemas.microsoft.com/office/drawing/2014/main" id="{AEA12680-107E-15F7-535C-F3D77EEB6E37}"/>
              </a:ext>
            </a:extLst>
          </p:cNvPr>
          <p:cNvSpPr txBox="1"/>
          <p:nvPr/>
        </p:nvSpPr>
        <p:spPr>
          <a:xfrm>
            <a:off x="612093" y="1798544"/>
            <a:ext cx="1298024" cy="499176"/>
          </a:xfrm>
          <a:prstGeom prst="rect">
            <a:avLst/>
          </a:prstGeom>
          <a:noFill/>
          <a:ln>
            <a:noFill/>
          </a:ln>
        </p:spPr>
        <p:txBody>
          <a:bodyPr wrap="square" lIns="0" tIns="0" rIns="0" bIns="0" rtlCol="0">
            <a:spAutoFit/>
          </a:bodyPr>
          <a:lstStyle/>
          <a:p>
            <a:pPr marL="0" marR="0" lvl="0" indent="0" algn="l" defTabSz="727433" rtl="0" eaLnBrk="1" fontAlgn="auto" latinLnBrk="0" hangingPunct="1">
              <a:lnSpc>
                <a:spcPct val="110000"/>
              </a:lnSpc>
              <a:spcBef>
                <a:spcPts val="477"/>
              </a:spcBef>
              <a:spcAft>
                <a:spcPts val="477"/>
              </a:spcAft>
              <a:buClr>
                <a:srgbClr val="5BC5F1"/>
              </a:buClr>
              <a:buSzTx/>
              <a:buFontTx/>
              <a:buNone/>
              <a:tabLst/>
              <a:defRPr/>
            </a:pPr>
            <a:r>
              <a:rPr kumimoji="0" lang="en-GB" sz="3200" b="1" i="0" u="none" strike="noStrike" kern="1200" cap="none" spc="0" normalizeH="0" baseline="0" noProof="0">
                <a:ln>
                  <a:noFill/>
                </a:ln>
                <a:solidFill>
                  <a:srgbClr val="99C7EB"/>
                </a:solidFill>
                <a:effectLst/>
                <a:uLnTx/>
                <a:uFillTx/>
                <a:latin typeface="Arial"/>
                <a:ea typeface="+mn-ea"/>
                <a:cs typeface="+mn-cs"/>
              </a:rPr>
              <a:t>57.0%</a:t>
            </a:r>
          </a:p>
        </p:txBody>
      </p:sp>
      <p:sp>
        <p:nvSpPr>
          <p:cNvPr id="9" name="TextBox 8">
            <a:extLst>
              <a:ext uri="{FF2B5EF4-FFF2-40B4-BE49-F238E27FC236}">
                <a16:creationId xmlns:a16="http://schemas.microsoft.com/office/drawing/2014/main" id="{DD3C3D1A-719D-647B-47BA-CAA95305C89D}"/>
              </a:ext>
            </a:extLst>
          </p:cNvPr>
          <p:cNvSpPr txBox="1"/>
          <p:nvPr/>
        </p:nvSpPr>
        <p:spPr>
          <a:xfrm>
            <a:off x="612092" y="2297720"/>
            <a:ext cx="3205763" cy="593689"/>
          </a:xfrm>
          <a:prstGeom prst="rect">
            <a:avLst/>
          </a:prstGeom>
          <a:noFill/>
        </p:spPr>
        <p:txBody>
          <a:bodyPr wrap="square" lIns="0" tIns="0" rIns="0" bIns="0" rtlCol="0">
            <a:spAutoFit/>
          </a:bodyPr>
          <a:lstStyle/>
          <a:p>
            <a:pPr marL="0" marR="0" lvl="0" indent="0" algn="l" defTabSz="727433" rtl="0" eaLnBrk="1" fontAlgn="auto" latinLnBrk="0" hangingPunct="1">
              <a:lnSpc>
                <a:spcPct val="11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5EB8"/>
                </a:solidFill>
                <a:effectLst/>
                <a:uLnTx/>
                <a:uFillTx/>
                <a:latin typeface="Arial"/>
                <a:ea typeface="+mn-ea"/>
                <a:cs typeface="+mn-cs"/>
              </a:rPr>
              <a:t>reported a good overall experience of NHS services when their GP practice was closed (</a:t>
            </a:r>
            <a:r>
              <a:rPr lang="en-GB" sz="1200">
                <a:solidFill>
                  <a:srgbClr val="005EB8"/>
                </a:solidFill>
                <a:latin typeface="Arial"/>
              </a:rPr>
              <a:t>55</a:t>
            </a:r>
            <a:r>
              <a:rPr kumimoji="0" lang="en-GB" sz="1200" b="0" i="0" u="none" strike="noStrike" kern="1200" cap="none" spc="0" normalizeH="0" baseline="0" noProof="0">
                <a:ln>
                  <a:noFill/>
                </a:ln>
                <a:solidFill>
                  <a:srgbClr val="005EB8"/>
                </a:solidFill>
                <a:effectLst/>
                <a:uLnTx/>
                <a:uFillTx/>
                <a:latin typeface="Arial"/>
                <a:ea typeface="+mn-ea"/>
                <a:cs typeface="+mn-cs"/>
              </a:rPr>
              <a:t>.9% in 2024)</a:t>
            </a:r>
          </a:p>
        </p:txBody>
      </p:sp>
      <p:sp>
        <p:nvSpPr>
          <p:cNvPr id="10" name="TextBox 9">
            <a:extLst>
              <a:ext uri="{FF2B5EF4-FFF2-40B4-BE49-F238E27FC236}">
                <a16:creationId xmlns:a16="http://schemas.microsoft.com/office/drawing/2014/main" id="{5BD9B11D-E6AE-CE2D-1DFF-E37B95494218}"/>
              </a:ext>
            </a:extLst>
          </p:cNvPr>
          <p:cNvSpPr txBox="1"/>
          <p:nvPr/>
        </p:nvSpPr>
        <p:spPr>
          <a:xfrm>
            <a:off x="1646309" y="3261295"/>
            <a:ext cx="1298024" cy="499176"/>
          </a:xfrm>
          <a:prstGeom prst="rect">
            <a:avLst/>
          </a:prstGeom>
          <a:noFill/>
        </p:spPr>
        <p:txBody>
          <a:bodyPr wrap="square" lIns="0" tIns="0" rIns="0" bIns="0" rtlCol="0">
            <a:spAutoFit/>
          </a:bodyPr>
          <a:lstStyle/>
          <a:p>
            <a:pPr marL="0" marR="0" lvl="0" indent="0" algn="l" defTabSz="727433" rtl="0" eaLnBrk="1" fontAlgn="auto" latinLnBrk="0" hangingPunct="1">
              <a:lnSpc>
                <a:spcPct val="110000"/>
              </a:lnSpc>
              <a:spcBef>
                <a:spcPts val="477"/>
              </a:spcBef>
              <a:spcAft>
                <a:spcPts val="477"/>
              </a:spcAft>
              <a:buClr>
                <a:srgbClr val="5BC5F1"/>
              </a:buClr>
              <a:buSzTx/>
              <a:buFontTx/>
              <a:buNone/>
              <a:tabLst/>
              <a:defRPr/>
            </a:pPr>
            <a:r>
              <a:rPr kumimoji="0" lang="en-GB" sz="3200" b="1" i="0" u="none" strike="noStrike" kern="1200" cap="none" spc="0" normalizeH="0" baseline="0" noProof="0">
                <a:ln>
                  <a:noFill/>
                </a:ln>
                <a:solidFill>
                  <a:srgbClr val="99C7EB"/>
                </a:solidFill>
                <a:effectLst/>
                <a:uLnTx/>
                <a:uFillTx/>
                <a:latin typeface="Arial"/>
                <a:ea typeface="+mn-ea"/>
                <a:cs typeface="+mn-cs"/>
              </a:rPr>
              <a:t>44.9%</a:t>
            </a:r>
          </a:p>
        </p:txBody>
      </p:sp>
      <p:sp>
        <p:nvSpPr>
          <p:cNvPr id="11" name="TextBox 10">
            <a:extLst>
              <a:ext uri="{FF2B5EF4-FFF2-40B4-BE49-F238E27FC236}">
                <a16:creationId xmlns:a16="http://schemas.microsoft.com/office/drawing/2014/main" id="{2545BDED-1BA8-685E-874A-D280CF637D8D}"/>
              </a:ext>
            </a:extLst>
          </p:cNvPr>
          <p:cNvSpPr txBox="1"/>
          <p:nvPr/>
        </p:nvSpPr>
        <p:spPr>
          <a:xfrm>
            <a:off x="612093" y="3766458"/>
            <a:ext cx="3205762" cy="593689"/>
          </a:xfrm>
          <a:prstGeom prst="rect">
            <a:avLst/>
          </a:prstGeom>
          <a:noFill/>
        </p:spPr>
        <p:txBody>
          <a:bodyPr wrap="square" lIns="0" tIns="0" rIns="0" bIns="0" rtlCol="0">
            <a:spAutoFit/>
          </a:bodyPr>
          <a:lstStyle/>
          <a:p>
            <a:pPr marL="0" marR="0" lvl="0" indent="0" algn="l" defTabSz="727433" rtl="0" eaLnBrk="1" fontAlgn="auto" latinLnBrk="0" hangingPunct="1">
              <a:lnSpc>
                <a:spcPct val="110000"/>
              </a:lnSpc>
              <a:spcBef>
                <a:spcPts val="0"/>
              </a:spcBef>
              <a:spcAft>
                <a:spcPts val="0"/>
              </a:spcAft>
              <a:buClrTx/>
              <a:buSzTx/>
              <a:buFontTx/>
              <a:buNone/>
              <a:tabLst/>
              <a:defRPr/>
            </a:pPr>
            <a:r>
              <a:rPr lang="en-GB" sz="1200">
                <a:solidFill>
                  <a:srgbClr val="005EB8"/>
                </a:solidFill>
                <a:latin typeface="Arial"/>
              </a:rPr>
              <a:t>phoned</a:t>
            </a:r>
            <a:r>
              <a:rPr kumimoji="0" lang="en-GB" sz="1200" b="0" i="0" u="none" strike="noStrike" kern="1200" cap="none" spc="0" normalizeH="0" baseline="0" noProof="0">
                <a:ln>
                  <a:noFill/>
                </a:ln>
                <a:solidFill>
                  <a:srgbClr val="005EB8"/>
                </a:solidFill>
                <a:effectLst/>
                <a:uLnTx/>
                <a:uFillTx/>
                <a:latin typeface="Arial"/>
                <a:ea typeface="+mn-ea"/>
                <a:cs typeface="+mn-cs"/>
              </a:rPr>
              <a:t> NHS 111 when they wanted care or advice from a healthcare professional and their GP practice was closed (</a:t>
            </a:r>
            <a:r>
              <a:rPr lang="en-GB" sz="1200">
                <a:solidFill>
                  <a:srgbClr val="005EB8"/>
                </a:solidFill>
                <a:latin typeface="Arial"/>
              </a:rPr>
              <a:t>46</a:t>
            </a:r>
            <a:r>
              <a:rPr kumimoji="0" lang="en-GB" sz="1200" b="0" i="0" u="none" strike="noStrike" kern="1200" cap="none" spc="0" normalizeH="0" baseline="0" noProof="0">
                <a:ln>
                  <a:noFill/>
                </a:ln>
                <a:solidFill>
                  <a:srgbClr val="005EB8"/>
                </a:solidFill>
                <a:effectLst/>
                <a:uLnTx/>
                <a:uFillTx/>
                <a:latin typeface="Arial"/>
                <a:ea typeface="+mn-ea"/>
                <a:cs typeface="+mn-cs"/>
              </a:rPr>
              <a:t>.9% in 2024)</a:t>
            </a:r>
          </a:p>
        </p:txBody>
      </p:sp>
      <p:sp>
        <p:nvSpPr>
          <p:cNvPr id="12" name="TextBox 11">
            <a:extLst>
              <a:ext uri="{FF2B5EF4-FFF2-40B4-BE49-F238E27FC236}">
                <a16:creationId xmlns:a16="http://schemas.microsoft.com/office/drawing/2014/main" id="{59B21AD7-9E48-D71E-245D-AE2F15203A6D}"/>
              </a:ext>
            </a:extLst>
          </p:cNvPr>
          <p:cNvSpPr txBox="1"/>
          <p:nvPr/>
        </p:nvSpPr>
        <p:spPr>
          <a:xfrm>
            <a:off x="612093" y="4692187"/>
            <a:ext cx="1298024" cy="499176"/>
          </a:xfrm>
          <a:prstGeom prst="rect">
            <a:avLst/>
          </a:prstGeom>
          <a:noFill/>
          <a:ln>
            <a:noFill/>
          </a:ln>
        </p:spPr>
        <p:txBody>
          <a:bodyPr wrap="square" lIns="0" tIns="0" rIns="0" bIns="0" rtlCol="0">
            <a:spAutoFit/>
          </a:bodyPr>
          <a:lstStyle/>
          <a:p>
            <a:pPr marL="0" marR="0" lvl="0" indent="0" algn="l" defTabSz="727433" rtl="0" eaLnBrk="1" fontAlgn="auto" latinLnBrk="0" hangingPunct="1">
              <a:lnSpc>
                <a:spcPct val="110000"/>
              </a:lnSpc>
              <a:spcBef>
                <a:spcPts val="477"/>
              </a:spcBef>
              <a:spcAft>
                <a:spcPts val="477"/>
              </a:spcAft>
              <a:buClr>
                <a:srgbClr val="5BC5F1"/>
              </a:buClr>
              <a:buSzTx/>
              <a:buFontTx/>
              <a:buNone/>
              <a:tabLst/>
              <a:defRPr/>
            </a:pPr>
            <a:r>
              <a:rPr kumimoji="0" lang="en-GB" sz="3200" b="1" i="0" u="none" strike="noStrike" kern="1200" cap="none" spc="0" normalizeH="0" baseline="0" noProof="0">
                <a:ln>
                  <a:noFill/>
                </a:ln>
                <a:solidFill>
                  <a:srgbClr val="99C7EB"/>
                </a:solidFill>
                <a:effectLst/>
                <a:uLnTx/>
                <a:uFillTx/>
                <a:latin typeface="Arial"/>
                <a:ea typeface="+mn-ea"/>
                <a:cs typeface="+mn-cs"/>
              </a:rPr>
              <a:t>2</a:t>
            </a:r>
            <a:r>
              <a:rPr lang="en-GB" sz="3200" b="1">
                <a:solidFill>
                  <a:srgbClr val="99C7EB"/>
                </a:solidFill>
                <a:latin typeface="Arial"/>
              </a:rPr>
              <a:t>3</a:t>
            </a:r>
            <a:r>
              <a:rPr kumimoji="0" lang="en-GB" sz="3200" b="1" i="0" u="none" strike="noStrike" kern="1200" cap="none" spc="0" normalizeH="0" baseline="0" noProof="0">
                <a:ln>
                  <a:noFill/>
                </a:ln>
                <a:solidFill>
                  <a:srgbClr val="99C7EB"/>
                </a:solidFill>
                <a:effectLst/>
                <a:uLnTx/>
                <a:uFillTx/>
                <a:latin typeface="Arial"/>
                <a:ea typeface="+mn-ea"/>
                <a:cs typeface="+mn-cs"/>
              </a:rPr>
              <a:t>.4%</a:t>
            </a:r>
          </a:p>
        </p:txBody>
      </p:sp>
      <p:sp>
        <p:nvSpPr>
          <p:cNvPr id="13" name="TextBox 12">
            <a:extLst>
              <a:ext uri="{FF2B5EF4-FFF2-40B4-BE49-F238E27FC236}">
                <a16:creationId xmlns:a16="http://schemas.microsoft.com/office/drawing/2014/main" id="{B6139EA9-C569-E02C-A2EF-060B7292B729}"/>
              </a:ext>
            </a:extLst>
          </p:cNvPr>
          <p:cNvSpPr txBox="1"/>
          <p:nvPr/>
        </p:nvSpPr>
        <p:spPr>
          <a:xfrm>
            <a:off x="612093" y="5192348"/>
            <a:ext cx="3205762" cy="593689"/>
          </a:xfrm>
          <a:prstGeom prst="rect">
            <a:avLst/>
          </a:prstGeom>
          <a:noFill/>
        </p:spPr>
        <p:txBody>
          <a:bodyPr wrap="square" lIns="0" tIns="0" rIns="0" bIns="0" rtlCol="0">
            <a:spAutoFit/>
          </a:bodyPr>
          <a:lstStyle/>
          <a:p>
            <a:pPr marL="0" marR="0" lvl="0" indent="0" algn="l" defTabSz="727433" rtl="0" eaLnBrk="1" fontAlgn="auto" latinLnBrk="0" hangingPunct="1">
              <a:lnSpc>
                <a:spcPct val="11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5EB8"/>
                </a:solidFill>
                <a:effectLst/>
                <a:uLnTx/>
                <a:uFillTx/>
                <a:latin typeface="Arial"/>
                <a:ea typeface="+mn-ea"/>
                <a:cs typeface="+mn-cs"/>
              </a:rPr>
              <a:t>used A&amp;E when they wanted care or advice from a healthcare professional and their GP practice was closed (</a:t>
            </a:r>
            <a:r>
              <a:rPr lang="en-GB" sz="1200">
                <a:solidFill>
                  <a:srgbClr val="005EB8"/>
                </a:solidFill>
                <a:latin typeface="Arial"/>
              </a:rPr>
              <a:t>24</a:t>
            </a:r>
            <a:r>
              <a:rPr kumimoji="0" lang="en-GB" sz="1200" b="0" i="0" u="none" strike="noStrike" kern="1200" cap="none" spc="0" normalizeH="0" baseline="0" noProof="0">
                <a:ln>
                  <a:noFill/>
                </a:ln>
                <a:solidFill>
                  <a:srgbClr val="005EB8"/>
                </a:solidFill>
                <a:effectLst/>
                <a:uLnTx/>
                <a:uFillTx/>
                <a:latin typeface="Arial"/>
                <a:ea typeface="+mn-ea"/>
                <a:cs typeface="+mn-cs"/>
              </a:rPr>
              <a:t>.2% in 2024)</a:t>
            </a:r>
          </a:p>
        </p:txBody>
      </p:sp>
      <p:sp>
        <p:nvSpPr>
          <p:cNvPr id="62" name="TextBox 61">
            <a:extLst>
              <a:ext uri="{FF2B5EF4-FFF2-40B4-BE49-F238E27FC236}">
                <a16:creationId xmlns:a16="http://schemas.microsoft.com/office/drawing/2014/main" id="{AFAC5743-2E06-F33A-22AB-DBC926A31A7B}"/>
              </a:ext>
            </a:extLst>
          </p:cNvPr>
          <p:cNvSpPr txBox="1"/>
          <p:nvPr/>
        </p:nvSpPr>
        <p:spPr>
          <a:xfrm>
            <a:off x="4464167" y="1935704"/>
            <a:ext cx="1298024" cy="499176"/>
          </a:xfrm>
          <a:prstGeom prst="rect">
            <a:avLst/>
          </a:prstGeom>
          <a:noFill/>
        </p:spPr>
        <p:txBody>
          <a:bodyPr wrap="square" lIns="0" tIns="0" rIns="0" bIns="0" rtlCol="0">
            <a:spAutoFit/>
          </a:bodyPr>
          <a:lstStyle/>
          <a:p>
            <a:pPr marL="0" marR="0" lvl="0" indent="0" algn="l" defTabSz="727433" rtl="0" eaLnBrk="1" fontAlgn="auto" latinLnBrk="0" hangingPunct="1">
              <a:lnSpc>
                <a:spcPct val="110000"/>
              </a:lnSpc>
              <a:spcBef>
                <a:spcPts val="477"/>
              </a:spcBef>
              <a:spcAft>
                <a:spcPts val="477"/>
              </a:spcAft>
              <a:buClr>
                <a:srgbClr val="5BC5F1"/>
              </a:buClr>
              <a:buSzTx/>
              <a:buFontTx/>
              <a:buNone/>
              <a:tabLst/>
              <a:defRPr/>
            </a:pPr>
            <a:r>
              <a:rPr kumimoji="0" lang="en-GB" sz="3200" b="1" i="0" u="none" strike="noStrike" kern="1200" cap="none" spc="0" normalizeH="0" baseline="0" noProof="0">
                <a:ln>
                  <a:noFill/>
                </a:ln>
                <a:solidFill>
                  <a:prstClr val="white"/>
                </a:solidFill>
                <a:effectLst/>
                <a:uLnTx/>
                <a:uFillTx/>
                <a:latin typeface="Arial"/>
                <a:ea typeface="+mn-ea"/>
                <a:cs typeface="+mn-cs"/>
              </a:rPr>
              <a:t>88.0%</a:t>
            </a:r>
          </a:p>
        </p:txBody>
      </p:sp>
      <p:sp>
        <p:nvSpPr>
          <p:cNvPr id="63" name="TextBox 62">
            <a:extLst>
              <a:ext uri="{FF2B5EF4-FFF2-40B4-BE49-F238E27FC236}">
                <a16:creationId xmlns:a16="http://schemas.microsoft.com/office/drawing/2014/main" id="{8736F0B2-9F47-3066-73B7-094EB9A2FDD0}"/>
              </a:ext>
            </a:extLst>
          </p:cNvPr>
          <p:cNvSpPr txBox="1"/>
          <p:nvPr/>
        </p:nvSpPr>
        <p:spPr>
          <a:xfrm>
            <a:off x="4464166" y="2434880"/>
            <a:ext cx="3205763" cy="390556"/>
          </a:xfrm>
          <a:prstGeom prst="rect">
            <a:avLst/>
          </a:prstGeom>
          <a:noFill/>
        </p:spPr>
        <p:txBody>
          <a:bodyPr wrap="square" lIns="0" tIns="0" rIns="0" bIns="0" rtlCol="0">
            <a:spAutoFit/>
          </a:bodyPr>
          <a:lstStyle/>
          <a:p>
            <a:pPr marL="0" marR="0" lvl="0" indent="0" algn="l" defTabSz="727433" rtl="0" eaLnBrk="1" fontAlgn="auto" latinLnBrk="0" hangingPunct="1">
              <a:lnSpc>
                <a:spcPct val="110000"/>
              </a:lnSpc>
              <a:spcBef>
                <a:spcPts val="0"/>
              </a:spcBef>
              <a:spcAft>
                <a:spcPts val="0"/>
              </a:spcAft>
              <a:buClrTx/>
              <a:buSzTx/>
              <a:buFontTx/>
              <a:buNone/>
              <a:tabLst/>
              <a:defRPr/>
            </a:pPr>
            <a:r>
              <a:rPr kumimoji="0" lang="en-GB" sz="1200" b="0" i="0" u="none" strike="noStrike" kern="1200" cap="none" spc="0" normalizeH="0" baseline="0" noProof="0">
                <a:ln>
                  <a:noFill/>
                </a:ln>
                <a:solidFill>
                  <a:prstClr val="white"/>
                </a:solidFill>
                <a:effectLst/>
                <a:uLnTx/>
                <a:uFillTx/>
                <a:latin typeface="Arial"/>
                <a:ea typeface="+mn-ea"/>
                <a:cs typeface="+mn-cs"/>
              </a:rPr>
              <a:t>reported a good experience of using pharmacy services </a:t>
            </a:r>
            <a:r>
              <a:rPr kumimoji="0" lang="en-GB" sz="1200" b="0" i="0" u="none" strike="noStrike" kern="1200" cap="none" spc="0" normalizeH="0" baseline="0" noProof="0">
                <a:ln>
                  <a:noFill/>
                </a:ln>
                <a:solidFill>
                  <a:schemeClr val="bg1"/>
                </a:solidFill>
                <a:effectLst/>
                <a:uLnTx/>
                <a:uFillTx/>
                <a:latin typeface="Arial"/>
                <a:ea typeface="+mn-ea"/>
                <a:cs typeface="+mn-cs"/>
              </a:rPr>
              <a:t>(86.8% in 2024)</a:t>
            </a:r>
          </a:p>
        </p:txBody>
      </p:sp>
      <p:sp>
        <p:nvSpPr>
          <p:cNvPr id="64" name="TextBox 63">
            <a:extLst>
              <a:ext uri="{FF2B5EF4-FFF2-40B4-BE49-F238E27FC236}">
                <a16:creationId xmlns:a16="http://schemas.microsoft.com/office/drawing/2014/main" id="{D4444242-60B7-F100-833F-B681A2FBBC46}"/>
              </a:ext>
            </a:extLst>
          </p:cNvPr>
          <p:cNvSpPr txBox="1"/>
          <p:nvPr/>
        </p:nvSpPr>
        <p:spPr>
          <a:xfrm>
            <a:off x="5319272" y="3261295"/>
            <a:ext cx="1298024" cy="499176"/>
          </a:xfrm>
          <a:prstGeom prst="rect">
            <a:avLst/>
          </a:prstGeom>
          <a:noFill/>
        </p:spPr>
        <p:txBody>
          <a:bodyPr wrap="square" lIns="0" tIns="0" rIns="0" bIns="0" rtlCol="0">
            <a:spAutoFit/>
          </a:bodyPr>
          <a:lstStyle/>
          <a:p>
            <a:pPr marL="0" marR="0" lvl="0" indent="0" algn="l" defTabSz="727433" rtl="0" eaLnBrk="1" fontAlgn="auto" latinLnBrk="0" hangingPunct="1">
              <a:lnSpc>
                <a:spcPct val="110000"/>
              </a:lnSpc>
              <a:spcBef>
                <a:spcPts val="477"/>
              </a:spcBef>
              <a:spcAft>
                <a:spcPts val="477"/>
              </a:spcAft>
              <a:buClr>
                <a:srgbClr val="5BC5F1"/>
              </a:buClr>
              <a:buSzTx/>
              <a:buFontTx/>
              <a:buNone/>
              <a:tabLst/>
              <a:defRPr/>
            </a:pPr>
            <a:r>
              <a:rPr kumimoji="0" lang="en-GB" sz="3200" b="1" i="0" u="none" strike="noStrike" kern="1200" cap="none" spc="0" normalizeH="0" baseline="0" noProof="0">
                <a:ln>
                  <a:noFill/>
                </a:ln>
                <a:solidFill>
                  <a:prstClr val="white"/>
                </a:solidFill>
                <a:effectLst/>
                <a:uLnTx/>
                <a:uFillTx/>
                <a:latin typeface="Arial"/>
                <a:ea typeface="+mn-ea"/>
                <a:cs typeface="+mn-cs"/>
              </a:rPr>
              <a:t>22.3%</a:t>
            </a:r>
          </a:p>
        </p:txBody>
      </p:sp>
      <p:sp>
        <p:nvSpPr>
          <p:cNvPr id="65" name="TextBox 64">
            <a:extLst>
              <a:ext uri="{FF2B5EF4-FFF2-40B4-BE49-F238E27FC236}">
                <a16:creationId xmlns:a16="http://schemas.microsoft.com/office/drawing/2014/main" id="{5A89CAF9-5956-256B-EC84-D3C59A505FDD}"/>
              </a:ext>
            </a:extLst>
          </p:cNvPr>
          <p:cNvSpPr txBox="1"/>
          <p:nvPr/>
        </p:nvSpPr>
        <p:spPr>
          <a:xfrm>
            <a:off x="4464167" y="3766458"/>
            <a:ext cx="3205762" cy="593689"/>
          </a:xfrm>
          <a:prstGeom prst="rect">
            <a:avLst/>
          </a:prstGeom>
          <a:noFill/>
        </p:spPr>
        <p:txBody>
          <a:bodyPr wrap="square" lIns="0" tIns="0" rIns="0" bIns="0" rtlCol="0">
            <a:spAutoFit/>
          </a:bodyPr>
          <a:lstStyle/>
          <a:p>
            <a:pPr marL="0" marR="0" lvl="0" indent="0" algn="l" defTabSz="727433" rtl="0" eaLnBrk="1" fontAlgn="auto" latinLnBrk="0" hangingPunct="1">
              <a:lnSpc>
                <a:spcPct val="110000"/>
              </a:lnSpc>
              <a:spcBef>
                <a:spcPts val="0"/>
              </a:spcBef>
              <a:spcAft>
                <a:spcPts val="0"/>
              </a:spcAft>
              <a:buClrTx/>
              <a:buSzTx/>
              <a:buFontTx/>
              <a:buNone/>
              <a:tabLst/>
              <a:defRPr/>
            </a:pPr>
            <a:r>
              <a:rPr kumimoji="0" lang="en-GB" sz="1200" b="0" i="0" u="none" strike="noStrike" kern="1200" cap="none" spc="0" normalizeH="0" baseline="0" noProof="0">
                <a:ln>
                  <a:noFill/>
                </a:ln>
                <a:solidFill>
                  <a:prstClr val="white"/>
                </a:solidFill>
                <a:effectLst/>
                <a:uLnTx/>
                <a:uFillTx/>
                <a:latin typeface="Arial"/>
                <a:ea typeface="+mn-ea"/>
                <a:cs typeface="+mn-cs"/>
              </a:rPr>
              <a:t>used a pharmacy to get advice (about prescription medicines, health issue or other health services) </a:t>
            </a:r>
            <a:r>
              <a:rPr kumimoji="0" lang="en-GB" sz="1200" b="0" i="0" u="none" strike="noStrike" kern="1200" cap="none" spc="0" normalizeH="0" baseline="0" noProof="0">
                <a:ln>
                  <a:noFill/>
                </a:ln>
                <a:solidFill>
                  <a:schemeClr val="bg1"/>
                </a:solidFill>
                <a:effectLst/>
                <a:uLnTx/>
                <a:uFillTx/>
                <a:latin typeface="Arial"/>
                <a:ea typeface="+mn-ea"/>
                <a:cs typeface="+mn-cs"/>
              </a:rPr>
              <a:t>(</a:t>
            </a:r>
            <a:r>
              <a:rPr lang="en-GB" sz="1200">
                <a:solidFill>
                  <a:schemeClr val="bg1"/>
                </a:solidFill>
                <a:latin typeface="Arial"/>
              </a:rPr>
              <a:t>20</a:t>
            </a:r>
            <a:r>
              <a:rPr kumimoji="0" lang="en-GB" sz="1200" b="0" i="0" u="none" strike="noStrike" kern="1200" cap="none" spc="0" normalizeH="0" baseline="0" noProof="0">
                <a:ln>
                  <a:noFill/>
                </a:ln>
                <a:solidFill>
                  <a:schemeClr val="bg1"/>
                </a:solidFill>
                <a:effectLst/>
                <a:uLnTx/>
                <a:uFillTx/>
                <a:latin typeface="Arial"/>
                <a:ea typeface="+mn-ea"/>
                <a:cs typeface="+mn-cs"/>
              </a:rPr>
              <a:t>.9% in 2024)</a:t>
            </a:r>
            <a:endParaRPr kumimoji="0" lang="en-GB" sz="1200" b="0" i="0" u="none" strike="noStrike" kern="1200" cap="none" spc="0" normalizeH="0" baseline="0" noProof="0">
              <a:ln>
                <a:noFill/>
              </a:ln>
              <a:solidFill>
                <a:prstClr val="white"/>
              </a:solidFill>
              <a:effectLst/>
              <a:uLnTx/>
              <a:uFillTx/>
              <a:latin typeface="Arial"/>
              <a:ea typeface="+mn-ea"/>
              <a:cs typeface="+mn-cs"/>
            </a:endParaRPr>
          </a:p>
        </p:txBody>
      </p:sp>
      <p:sp>
        <p:nvSpPr>
          <p:cNvPr id="121" name="TextBox 120">
            <a:extLst>
              <a:ext uri="{FF2B5EF4-FFF2-40B4-BE49-F238E27FC236}">
                <a16:creationId xmlns:a16="http://schemas.microsoft.com/office/drawing/2014/main" id="{656B6907-E27E-7496-F6ED-F16E1873911C}"/>
              </a:ext>
            </a:extLst>
          </p:cNvPr>
          <p:cNvSpPr txBox="1"/>
          <p:nvPr/>
        </p:nvSpPr>
        <p:spPr>
          <a:xfrm>
            <a:off x="4464167" y="4692187"/>
            <a:ext cx="1298024" cy="499689"/>
          </a:xfrm>
          <a:prstGeom prst="rect">
            <a:avLst/>
          </a:prstGeom>
          <a:noFill/>
        </p:spPr>
        <p:txBody>
          <a:bodyPr wrap="square" lIns="0" tIns="0" rIns="0" bIns="0" rtlCol="0">
            <a:spAutoFit/>
          </a:bodyPr>
          <a:lstStyle/>
          <a:p>
            <a:pPr marL="0" marR="0" lvl="0" indent="0" algn="l" defTabSz="727433" rtl="0" eaLnBrk="1" fontAlgn="auto" latinLnBrk="0" hangingPunct="1">
              <a:lnSpc>
                <a:spcPct val="110000"/>
              </a:lnSpc>
              <a:spcBef>
                <a:spcPts val="477"/>
              </a:spcBef>
              <a:spcAft>
                <a:spcPts val="477"/>
              </a:spcAft>
              <a:buClr>
                <a:srgbClr val="5BC5F1"/>
              </a:buClr>
              <a:buSzTx/>
              <a:buFontTx/>
              <a:buNone/>
              <a:tabLst/>
              <a:defRPr/>
            </a:pPr>
            <a:r>
              <a:rPr lang="en-GB" sz="3200" b="1">
                <a:solidFill>
                  <a:prstClr val="white"/>
                </a:solidFill>
                <a:latin typeface="Arial"/>
              </a:rPr>
              <a:t>8.4</a:t>
            </a:r>
            <a:r>
              <a:rPr kumimoji="0" lang="en-GB" sz="3200" b="1" i="0" u="none" strike="noStrike" kern="1200" cap="none" spc="0" normalizeH="0" baseline="0" noProof="0">
                <a:ln>
                  <a:noFill/>
                </a:ln>
                <a:solidFill>
                  <a:prstClr val="white"/>
                </a:solidFill>
                <a:effectLst/>
                <a:uLnTx/>
                <a:uFillTx/>
                <a:latin typeface="Arial"/>
                <a:ea typeface="+mn-ea"/>
                <a:cs typeface="+mn-cs"/>
              </a:rPr>
              <a:t>%</a:t>
            </a:r>
          </a:p>
        </p:txBody>
      </p:sp>
      <p:sp>
        <p:nvSpPr>
          <p:cNvPr id="122" name="TextBox 121">
            <a:extLst>
              <a:ext uri="{FF2B5EF4-FFF2-40B4-BE49-F238E27FC236}">
                <a16:creationId xmlns:a16="http://schemas.microsoft.com/office/drawing/2014/main" id="{1B9A7AEB-14D2-AC70-F384-82573B755B3A}"/>
              </a:ext>
            </a:extLst>
          </p:cNvPr>
          <p:cNvSpPr txBox="1"/>
          <p:nvPr/>
        </p:nvSpPr>
        <p:spPr>
          <a:xfrm>
            <a:off x="4464167" y="5192348"/>
            <a:ext cx="3205762" cy="593689"/>
          </a:xfrm>
          <a:prstGeom prst="rect">
            <a:avLst/>
          </a:prstGeom>
          <a:noFill/>
        </p:spPr>
        <p:txBody>
          <a:bodyPr wrap="square" lIns="0" tIns="0" rIns="0" bIns="0" rtlCol="0">
            <a:spAutoFit/>
          </a:bodyPr>
          <a:lstStyle/>
          <a:p>
            <a:pPr marL="0" marR="0" lvl="0" indent="0" algn="l" defTabSz="727433" rtl="0" eaLnBrk="1" fontAlgn="auto" latinLnBrk="0" hangingPunct="1">
              <a:lnSpc>
                <a:spcPct val="110000"/>
              </a:lnSpc>
              <a:spcBef>
                <a:spcPts val="0"/>
              </a:spcBef>
              <a:spcAft>
                <a:spcPts val="0"/>
              </a:spcAft>
              <a:buClrTx/>
              <a:buSzTx/>
              <a:buFontTx/>
              <a:buNone/>
              <a:tabLst/>
              <a:defRPr/>
            </a:pPr>
            <a:r>
              <a:rPr kumimoji="0" lang="en-GB" sz="1200" b="0" i="0" u="none" strike="noStrike" kern="1200" cap="none" spc="0" normalizeH="0" baseline="0" noProof="0">
                <a:ln>
                  <a:noFill/>
                </a:ln>
                <a:solidFill>
                  <a:prstClr val="white"/>
                </a:solidFill>
                <a:effectLst/>
                <a:uLnTx/>
                <a:uFillTx/>
                <a:latin typeface="Arial"/>
                <a:ea typeface="+mn-ea"/>
                <a:cs typeface="+mn-cs"/>
              </a:rPr>
              <a:t>used a pharmacy because they were referred by their GP practice, NHS 111 or A&amp;E </a:t>
            </a:r>
            <a:r>
              <a:rPr kumimoji="0" lang="en-GB" sz="1200" b="0" i="0" u="none" strike="noStrike" kern="1200" cap="none" spc="0" normalizeH="0" baseline="0" noProof="0">
                <a:ln>
                  <a:noFill/>
                </a:ln>
                <a:solidFill>
                  <a:schemeClr val="bg1"/>
                </a:solidFill>
                <a:effectLst/>
                <a:uLnTx/>
                <a:uFillTx/>
                <a:latin typeface="Arial"/>
                <a:ea typeface="+mn-ea"/>
                <a:cs typeface="+mn-cs"/>
              </a:rPr>
              <a:t>(7.3% in 2024)</a:t>
            </a:r>
            <a:endParaRPr kumimoji="0" lang="en-GB" sz="1200" b="0" i="0" u="none" strike="noStrike" kern="1200" cap="none" spc="0" normalizeH="0" baseline="0" noProof="0">
              <a:ln>
                <a:noFill/>
              </a:ln>
              <a:solidFill>
                <a:prstClr val="white"/>
              </a:solidFill>
              <a:effectLst/>
              <a:uLnTx/>
              <a:uFillTx/>
              <a:latin typeface="Arial"/>
              <a:ea typeface="+mn-ea"/>
              <a:cs typeface="+mn-cs"/>
            </a:endParaRPr>
          </a:p>
        </p:txBody>
      </p:sp>
      <p:sp>
        <p:nvSpPr>
          <p:cNvPr id="69" name="TextBox 68">
            <a:extLst>
              <a:ext uri="{FF2B5EF4-FFF2-40B4-BE49-F238E27FC236}">
                <a16:creationId xmlns:a16="http://schemas.microsoft.com/office/drawing/2014/main" id="{55E604FB-590E-C51C-2A35-6EEF2E736641}"/>
              </a:ext>
            </a:extLst>
          </p:cNvPr>
          <p:cNvSpPr txBox="1"/>
          <p:nvPr/>
        </p:nvSpPr>
        <p:spPr>
          <a:xfrm>
            <a:off x="8374145" y="1797906"/>
            <a:ext cx="1298024" cy="499176"/>
          </a:xfrm>
          <a:prstGeom prst="rect">
            <a:avLst/>
          </a:prstGeom>
          <a:noFill/>
        </p:spPr>
        <p:txBody>
          <a:bodyPr wrap="square" lIns="0" tIns="0" rIns="0" bIns="0" rtlCol="0">
            <a:spAutoFit/>
          </a:bodyPr>
          <a:lstStyle/>
          <a:p>
            <a:pPr marL="0" marR="0" lvl="0" indent="0" algn="l" defTabSz="727433" rtl="0" eaLnBrk="1" fontAlgn="auto" latinLnBrk="0" hangingPunct="1">
              <a:lnSpc>
                <a:spcPct val="110000"/>
              </a:lnSpc>
              <a:spcBef>
                <a:spcPts val="477"/>
              </a:spcBef>
              <a:spcAft>
                <a:spcPts val="477"/>
              </a:spcAft>
              <a:buClr>
                <a:srgbClr val="5BC5F1"/>
              </a:buClr>
              <a:buSzTx/>
              <a:buFontTx/>
              <a:buNone/>
              <a:tabLst/>
              <a:defRPr/>
            </a:pPr>
            <a:r>
              <a:rPr lang="en-GB" sz="3200" b="1">
                <a:solidFill>
                  <a:srgbClr val="99C7EB"/>
                </a:solidFill>
                <a:latin typeface="Arial"/>
              </a:rPr>
              <a:t>70.8</a:t>
            </a:r>
            <a:r>
              <a:rPr kumimoji="0" lang="en-GB" sz="3200" b="1" i="0" u="none" strike="noStrike" kern="1200" cap="none" spc="0" normalizeH="0" baseline="0" noProof="0">
                <a:ln>
                  <a:noFill/>
                </a:ln>
                <a:solidFill>
                  <a:srgbClr val="99C7EB"/>
                </a:solidFill>
                <a:effectLst/>
                <a:uLnTx/>
                <a:uFillTx/>
                <a:latin typeface="Arial"/>
                <a:ea typeface="+mn-ea"/>
                <a:cs typeface="+mn-cs"/>
              </a:rPr>
              <a:t>%</a:t>
            </a:r>
          </a:p>
        </p:txBody>
      </p:sp>
      <p:sp>
        <p:nvSpPr>
          <p:cNvPr id="70" name="TextBox 69">
            <a:extLst>
              <a:ext uri="{FF2B5EF4-FFF2-40B4-BE49-F238E27FC236}">
                <a16:creationId xmlns:a16="http://schemas.microsoft.com/office/drawing/2014/main" id="{9657A437-0E7E-8C38-AF7D-A846C40F30AE}"/>
              </a:ext>
            </a:extLst>
          </p:cNvPr>
          <p:cNvSpPr txBox="1"/>
          <p:nvPr/>
        </p:nvSpPr>
        <p:spPr>
          <a:xfrm>
            <a:off x="8374144" y="2297082"/>
            <a:ext cx="3205763" cy="390556"/>
          </a:xfrm>
          <a:prstGeom prst="rect">
            <a:avLst/>
          </a:prstGeom>
          <a:noFill/>
        </p:spPr>
        <p:txBody>
          <a:bodyPr wrap="square" lIns="0" tIns="0" rIns="0" bIns="0" rtlCol="0">
            <a:spAutoFit/>
          </a:bodyPr>
          <a:lstStyle/>
          <a:p>
            <a:pPr marL="0" marR="0" lvl="0" indent="0" algn="l" defTabSz="727433" rtl="0" eaLnBrk="1" fontAlgn="auto" latinLnBrk="0" hangingPunct="1">
              <a:lnSpc>
                <a:spcPct val="11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5EB8"/>
                </a:solidFill>
                <a:effectLst/>
                <a:uLnTx/>
                <a:uFillTx/>
                <a:latin typeface="Arial"/>
                <a:ea typeface="+mn-ea"/>
                <a:cs typeface="+mn-cs"/>
              </a:rPr>
              <a:t>reported a good overall experience of NHS dental services (</a:t>
            </a:r>
            <a:r>
              <a:rPr lang="en-GB" sz="1200">
                <a:solidFill>
                  <a:srgbClr val="005EB8"/>
                </a:solidFill>
                <a:latin typeface="Arial"/>
              </a:rPr>
              <a:t>69</a:t>
            </a:r>
            <a:r>
              <a:rPr kumimoji="0" lang="en-GB" sz="1200" b="0" i="0" u="none" strike="noStrike" kern="1200" cap="none" spc="0" normalizeH="0" baseline="0" noProof="0">
                <a:ln>
                  <a:noFill/>
                </a:ln>
                <a:solidFill>
                  <a:srgbClr val="005EB8"/>
                </a:solidFill>
                <a:effectLst/>
                <a:uLnTx/>
                <a:uFillTx/>
                <a:latin typeface="Arial"/>
                <a:ea typeface="+mn-ea"/>
                <a:cs typeface="+mn-cs"/>
              </a:rPr>
              <a:t>.2% in 2024)</a:t>
            </a:r>
          </a:p>
        </p:txBody>
      </p:sp>
      <p:sp>
        <p:nvSpPr>
          <p:cNvPr id="71" name="TextBox 70">
            <a:extLst>
              <a:ext uri="{FF2B5EF4-FFF2-40B4-BE49-F238E27FC236}">
                <a16:creationId xmlns:a16="http://schemas.microsoft.com/office/drawing/2014/main" id="{97F64672-E5BC-C2C2-5F8C-CBE4609A5F2F}"/>
              </a:ext>
            </a:extLst>
          </p:cNvPr>
          <p:cNvSpPr txBox="1"/>
          <p:nvPr/>
        </p:nvSpPr>
        <p:spPr>
          <a:xfrm>
            <a:off x="9050139" y="3260657"/>
            <a:ext cx="1298024" cy="499176"/>
          </a:xfrm>
          <a:prstGeom prst="rect">
            <a:avLst/>
          </a:prstGeom>
          <a:noFill/>
        </p:spPr>
        <p:txBody>
          <a:bodyPr wrap="square" lIns="0" tIns="0" rIns="0" bIns="0" rtlCol="0">
            <a:spAutoFit/>
          </a:bodyPr>
          <a:lstStyle/>
          <a:p>
            <a:pPr marL="0" marR="0" lvl="0" indent="0" algn="l" defTabSz="727433" rtl="0" eaLnBrk="1" fontAlgn="auto" latinLnBrk="0" hangingPunct="1">
              <a:lnSpc>
                <a:spcPct val="110000"/>
              </a:lnSpc>
              <a:spcBef>
                <a:spcPts val="477"/>
              </a:spcBef>
              <a:spcAft>
                <a:spcPts val="477"/>
              </a:spcAft>
              <a:buClr>
                <a:srgbClr val="5BC5F1"/>
              </a:buClr>
              <a:buSzTx/>
              <a:buFontTx/>
              <a:buNone/>
              <a:tabLst/>
              <a:defRPr/>
            </a:pPr>
            <a:r>
              <a:rPr kumimoji="0" lang="en-GB" sz="3200" b="1" i="0" u="none" strike="noStrike" kern="1200" cap="none" spc="0" normalizeH="0" baseline="0" noProof="0">
                <a:ln>
                  <a:noFill/>
                </a:ln>
                <a:solidFill>
                  <a:srgbClr val="99C7EB"/>
                </a:solidFill>
                <a:effectLst/>
                <a:uLnTx/>
                <a:uFillTx/>
                <a:latin typeface="Arial"/>
                <a:ea typeface="+mn-ea"/>
                <a:cs typeface="+mn-cs"/>
              </a:rPr>
              <a:t>51.2%</a:t>
            </a:r>
          </a:p>
        </p:txBody>
      </p:sp>
      <p:sp>
        <p:nvSpPr>
          <p:cNvPr id="72" name="TextBox 71">
            <a:extLst>
              <a:ext uri="{FF2B5EF4-FFF2-40B4-BE49-F238E27FC236}">
                <a16:creationId xmlns:a16="http://schemas.microsoft.com/office/drawing/2014/main" id="{5788F1CC-B3C6-995C-4ADE-9EE1166D1B80}"/>
              </a:ext>
            </a:extLst>
          </p:cNvPr>
          <p:cNvSpPr txBox="1"/>
          <p:nvPr/>
        </p:nvSpPr>
        <p:spPr>
          <a:xfrm>
            <a:off x="8374145" y="3765820"/>
            <a:ext cx="3205762" cy="390556"/>
          </a:xfrm>
          <a:prstGeom prst="rect">
            <a:avLst/>
          </a:prstGeom>
          <a:noFill/>
        </p:spPr>
        <p:txBody>
          <a:bodyPr wrap="square" lIns="0" tIns="0" rIns="0" bIns="0" rtlCol="0">
            <a:spAutoFit/>
          </a:bodyPr>
          <a:lstStyle/>
          <a:p>
            <a:pPr marL="0" marR="0" lvl="0" indent="0" algn="l" defTabSz="727433" rtl="0" eaLnBrk="1" fontAlgn="auto" latinLnBrk="0" hangingPunct="1">
              <a:lnSpc>
                <a:spcPct val="11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5EB8"/>
                </a:solidFill>
                <a:effectLst/>
                <a:uLnTx/>
                <a:uFillTx/>
                <a:latin typeface="Arial"/>
                <a:ea typeface="+mn-ea"/>
                <a:cs typeface="+mn-cs"/>
              </a:rPr>
              <a:t>had tried to get an NHS dental appointment in the last two years (</a:t>
            </a:r>
            <a:r>
              <a:rPr lang="en-GB" sz="1200" dirty="0">
                <a:solidFill>
                  <a:srgbClr val="005EB8"/>
                </a:solidFill>
                <a:latin typeface="Arial"/>
              </a:rPr>
              <a:t>52</a:t>
            </a:r>
            <a:r>
              <a:rPr kumimoji="0" lang="en-GB" sz="1200" b="0" i="0" u="none" strike="noStrike" kern="1200" cap="none" spc="0" normalizeH="0" baseline="0" noProof="0" dirty="0">
                <a:ln>
                  <a:noFill/>
                </a:ln>
                <a:solidFill>
                  <a:srgbClr val="005EB8"/>
                </a:solidFill>
                <a:effectLst/>
                <a:uLnTx/>
                <a:uFillTx/>
                <a:latin typeface="Arial"/>
                <a:ea typeface="+mn-ea"/>
                <a:cs typeface="+mn-cs"/>
              </a:rPr>
              <a:t>.4% in 2024)</a:t>
            </a:r>
          </a:p>
        </p:txBody>
      </p:sp>
      <p:sp>
        <p:nvSpPr>
          <p:cNvPr id="123" name="TextBox 122">
            <a:extLst>
              <a:ext uri="{FF2B5EF4-FFF2-40B4-BE49-F238E27FC236}">
                <a16:creationId xmlns:a16="http://schemas.microsoft.com/office/drawing/2014/main" id="{986C160B-D3D5-D7A8-D488-89314D70979E}"/>
              </a:ext>
            </a:extLst>
          </p:cNvPr>
          <p:cNvSpPr txBox="1"/>
          <p:nvPr/>
        </p:nvSpPr>
        <p:spPr>
          <a:xfrm>
            <a:off x="8340775" y="4691202"/>
            <a:ext cx="1298024" cy="499176"/>
          </a:xfrm>
          <a:prstGeom prst="rect">
            <a:avLst/>
          </a:prstGeom>
          <a:noFill/>
        </p:spPr>
        <p:txBody>
          <a:bodyPr wrap="square" lIns="0" tIns="0" rIns="0" bIns="0" rtlCol="0">
            <a:spAutoFit/>
          </a:bodyPr>
          <a:lstStyle/>
          <a:p>
            <a:pPr marL="0" marR="0" lvl="0" indent="0" algn="l" defTabSz="727433" rtl="0" eaLnBrk="1" fontAlgn="auto" latinLnBrk="0" hangingPunct="1">
              <a:lnSpc>
                <a:spcPct val="110000"/>
              </a:lnSpc>
              <a:spcBef>
                <a:spcPts val="477"/>
              </a:spcBef>
              <a:spcAft>
                <a:spcPts val="477"/>
              </a:spcAft>
              <a:buClr>
                <a:srgbClr val="5BC5F1"/>
              </a:buClr>
              <a:buSzTx/>
              <a:buFontTx/>
              <a:buNone/>
              <a:tabLst/>
              <a:defRPr/>
            </a:pPr>
            <a:r>
              <a:rPr kumimoji="0" lang="en-GB" sz="3200" b="1" i="0" u="none" strike="noStrike" kern="1200" cap="none" spc="0" normalizeH="0" baseline="0" noProof="0">
                <a:ln>
                  <a:noFill/>
                </a:ln>
                <a:solidFill>
                  <a:srgbClr val="99C7EB"/>
                </a:solidFill>
                <a:effectLst/>
                <a:uLnTx/>
                <a:uFillTx/>
                <a:latin typeface="Arial"/>
                <a:ea typeface="+mn-ea"/>
                <a:cs typeface="+mn-cs"/>
              </a:rPr>
              <a:t>78.</a:t>
            </a:r>
            <a:r>
              <a:rPr lang="en-GB" sz="3200" b="1">
                <a:solidFill>
                  <a:srgbClr val="99C7EB"/>
                </a:solidFill>
                <a:latin typeface="Arial"/>
              </a:rPr>
              <a:t>2</a:t>
            </a:r>
            <a:r>
              <a:rPr kumimoji="0" lang="en-GB" sz="3200" b="1" i="0" u="none" strike="noStrike" kern="1200" cap="none" spc="0" normalizeH="0" baseline="0" noProof="0">
                <a:ln>
                  <a:noFill/>
                </a:ln>
                <a:solidFill>
                  <a:srgbClr val="99C7EB"/>
                </a:solidFill>
                <a:effectLst/>
                <a:uLnTx/>
                <a:uFillTx/>
                <a:latin typeface="Arial"/>
                <a:ea typeface="+mn-ea"/>
                <a:cs typeface="+mn-cs"/>
              </a:rPr>
              <a:t>%</a:t>
            </a:r>
          </a:p>
        </p:txBody>
      </p:sp>
      <p:sp>
        <p:nvSpPr>
          <p:cNvPr id="124" name="TextBox 123">
            <a:extLst>
              <a:ext uri="{FF2B5EF4-FFF2-40B4-BE49-F238E27FC236}">
                <a16:creationId xmlns:a16="http://schemas.microsoft.com/office/drawing/2014/main" id="{0C0D2297-EFE0-086D-AAA6-DA80FDAAFE0E}"/>
              </a:ext>
            </a:extLst>
          </p:cNvPr>
          <p:cNvSpPr txBox="1"/>
          <p:nvPr/>
        </p:nvSpPr>
        <p:spPr>
          <a:xfrm>
            <a:off x="8340775" y="5191363"/>
            <a:ext cx="3205762" cy="390556"/>
          </a:xfrm>
          <a:prstGeom prst="rect">
            <a:avLst/>
          </a:prstGeom>
          <a:noFill/>
        </p:spPr>
        <p:txBody>
          <a:bodyPr wrap="square" lIns="0" tIns="0" rIns="0" bIns="0" rtlCol="0">
            <a:spAutoFit/>
          </a:bodyPr>
          <a:lstStyle/>
          <a:p>
            <a:pPr marL="0" marR="0" lvl="0" indent="0" algn="l" defTabSz="727433" rtl="0" eaLnBrk="1" fontAlgn="auto" latinLnBrk="0" hangingPunct="1">
              <a:lnSpc>
                <a:spcPct val="11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5EB8"/>
                </a:solidFill>
                <a:effectLst/>
                <a:uLnTx/>
                <a:uFillTx/>
                <a:latin typeface="Arial"/>
                <a:ea typeface="+mn-ea"/>
                <a:cs typeface="+mn-cs"/>
              </a:rPr>
              <a:t>were able to get an NHS dental appointment, last time they tried (76.3% in 2024)</a:t>
            </a:r>
          </a:p>
        </p:txBody>
      </p:sp>
      <p:pic>
        <p:nvPicPr>
          <p:cNvPr id="22" name="Graphic 21">
            <a:extLst>
              <a:ext uri="{FF2B5EF4-FFF2-40B4-BE49-F238E27FC236}">
                <a16:creationId xmlns:a16="http://schemas.microsoft.com/office/drawing/2014/main" id="{4E1470E8-FE82-9A34-9135-09037638AC20}"/>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580921" y="1877495"/>
            <a:ext cx="472272" cy="390553"/>
          </a:xfrm>
          <a:prstGeom prst="rect">
            <a:avLst/>
          </a:prstGeom>
        </p:spPr>
      </p:pic>
      <p:pic>
        <p:nvPicPr>
          <p:cNvPr id="24" name="Graphic 23">
            <a:extLst>
              <a:ext uri="{FF2B5EF4-FFF2-40B4-BE49-F238E27FC236}">
                <a16:creationId xmlns:a16="http://schemas.microsoft.com/office/drawing/2014/main" id="{5CF29A5C-D7E5-A5BB-B893-52A73D68C552}"/>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638799" y="4733593"/>
            <a:ext cx="414394" cy="414394"/>
          </a:xfrm>
          <a:prstGeom prst="rect">
            <a:avLst/>
          </a:prstGeom>
        </p:spPr>
      </p:pic>
      <p:sp>
        <p:nvSpPr>
          <p:cNvPr id="3" name="Slide Number Placeholder 2">
            <a:extLst>
              <a:ext uri="{FF2B5EF4-FFF2-40B4-BE49-F238E27FC236}">
                <a16:creationId xmlns:a16="http://schemas.microsoft.com/office/drawing/2014/main" id="{CA9D8FB5-2D6D-03D7-1159-94697FD57B62}"/>
              </a:ext>
              <a:ext uri="{C183D7F6-B498-43B3-948B-1728B52AA6E4}">
                <adec:decorative xmlns:adec="http://schemas.microsoft.com/office/drawing/2017/decorative" val="1"/>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1AABEC-672F-4B68-B914-690DA978312C}" type="slidenum">
              <a:rPr kumimoji="0" lang="en-GB" sz="800" b="1" i="0" u="none" strike="noStrike" kern="1200" cap="none" spc="0" normalizeH="0" baseline="0" noProof="0" smtClean="0">
                <a:ln>
                  <a:noFill/>
                </a:ln>
                <a:solidFill>
                  <a:srgbClr val="768692"/>
                </a:solidFill>
                <a:effectLst/>
                <a:uLnTx/>
                <a:uFillTx/>
                <a:latin typeface="Arial Blac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GB" sz="800" b="1" i="0" u="none" strike="noStrike" kern="1200" cap="none" spc="0" normalizeH="0" baseline="0" noProof="0">
              <a:ln>
                <a:noFill/>
              </a:ln>
              <a:solidFill>
                <a:srgbClr val="768692"/>
              </a:solidFill>
              <a:effectLst/>
              <a:uLnTx/>
              <a:uFillTx/>
              <a:latin typeface="Arial Black"/>
              <a:ea typeface="+mn-ea"/>
              <a:cs typeface="+mn-cs"/>
            </a:endParaRPr>
          </a:p>
        </p:txBody>
      </p:sp>
      <p:pic>
        <p:nvPicPr>
          <p:cNvPr id="26" name="Graphic 25">
            <a:extLst>
              <a:ext uri="{FF2B5EF4-FFF2-40B4-BE49-F238E27FC236}">
                <a16:creationId xmlns:a16="http://schemas.microsoft.com/office/drawing/2014/main" id="{81503401-C371-F323-6E06-FEF624E9EED0}"/>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462554" y="3263948"/>
            <a:ext cx="499177" cy="499177"/>
          </a:xfrm>
          <a:prstGeom prst="rect">
            <a:avLst/>
          </a:prstGeom>
        </p:spPr>
      </p:pic>
      <p:cxnSp>
        <p:nvCxnSpPr>
          <p:cNvPr id="14" name="Straight Connector 13">
            <a:extLst>
              <a:ext uri="{FF2B5EF4-FFF2-40B4-BE49-F238E27FC236}">
                <a16:creationId xmlns:a16="http://schemas.microsoft.com/office/drawing/2014/main" id="{1B2B1F3F-BCBF-17DC-DD99-A430CD986B7F}"/>
              </a:ext>
              <a:ext uri="{C183D7F6-B498-43B3-948B-1728B52AA6E4}">
                <adec:decorative xmlns:adec="http://schemas.microsoft.com/office/drawing/2017/decorative" val="1"/>
              </a:ext>
            </a:extLst>
          </p:cNvPr>
          <p:cNvCxnSpPr>
            <a:cxnSpLocks/>
          </p:cNvCxnSpPr>
          <p:nvPr/>
        </p:nvCxnSpPr>
        <p:spPr bwMode="ltGray">
          <a:xfrm>
            <a:off x="550422" y="3020276"/>
            <a:ext cx="3335778" cy="0"/>
          </a:xfrm>
          <a:prstGeom prst="line">
            <a:avLst/>
          </a:prstGeom>
          <a:ln w="9525">
            <a:solidFill>
              <a:srgbClr val="99C7EB"/>
            </a:solidFill>
            <a:prstDash val="dash"/>
            <a:miter lim="800000"/>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8D076016-CC66-D14A-E83A-36ABED4F7536}"/>
              </a:ext>
              <a:ext uri="{C183D7F6-B498-43B3-948B-1728B52AA6E4}">
                <adec:decorative xmlns:adec="http://schemas.microsoft.com/office/drawing/2017/decorative" val="1"/>
              </a:ext>
            </a:extLst>
          </p:cNvPr>
          <p:cNvCxnSpPr>
            <a:cxnSpLocks/>
          </p:cNvCxnSpPr>
          <p:nvPr/>
        </p:nvCxnSpPr>
        <p:spPr bwMode="ltGray">
          <a:xfrm>
            <a:off x="550422" y="4466224"/>
            <a:ext cx="3335778" cy="0"/>
          </a:xfrm>
          <a:prstGeom prst="line">
            <a:avLst/>
          </a:prstGeom>
          <a:ln w="9525">
            <a:solidFill>
              <a:srgbClr val="99C7EB"/>
            </a:solidFill>
            <a:prstDash val="dash"/>
            <a:miter lim="800000"/>
          </a:ln>
        </p:spPr>
        <p:style>
          <a:lnRef idx="1">
            <a:schemeClr val="accent1"/>
          </a:lnRef>
          <a:fillRef idx="0">
            <a:schemeClr val="accent1"/>
          </a:fillRef>
          <a:effectRef idx="0">
            <a:schemeClr val="accent1"/>
          </a:effectRef>
          <a:fontRef idx="minor">
            <a:schemeClr val="tx1"/>
          </a:fontRef>
        </p:style>
      </p:cxnSp>
      <p:pic>
        <p:nvPicPr>
          <p:cNvPr id="27" name="Graphic 26">
            <a:extLst>
              <a:ext uri="{FF2B5EF4-FFF2-40B4-BE49-F238E27FC236}">
                <a16:creationId xmlns:a16="http://schemas.microsoft.com/office/drawing/2014/main" id="{539DD317-B8EC-0C82-9D3E-B85F3D2CC467}"/>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27753" y="3311628"/>
            <a:ext cx="393527" cy="442787"/>
          </a:xfrm>
          <a:prstGeom prst="rect">
            <a:avLst/>
          </a:prstGeom>
        </p:spPr>
      </p:pic>
      <p:pic>
        <p:nvPicPr>
          <p:cNvPr id="29" name="Graphic 28">
            <a:extLst>
              <a:ext uri="{FF2B5EF4-FFF2-40B4-BE49-F238E27FC236}">
                <a16:creationId xmlns:a16="http://schemas.microsoft.com/office/drawing/2014/main" id="{A18017F3-ACDC-C5F7-08F7-9525EC504BF5}"/>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910117" y="1780668"/>
            <a:ext cx="536426" cy="516067"/>
          </a:xfrm>
          <a:prstGeom prst="rect">
            <a:avLst/>
          </a:prstGeom>
        </p:spPr>
      </p:pic>
      <p:cxnSp>
        <p:nvCxnSpPr>
          <p:cNvPr id="119" name="Straight Connector 118">
            <a:extLst>
              <a:ext uri="{FF2B5EF4-FFF2-40B4-BE49-F238E27FC236}">
                <a16:creationId xmlns:a16="http://schemas.microsoft.com/office/drawing/2014/main" id="{6BB7F590-5354-E98E-360A-A6C376092DA1}"/>
              </a:ext>
              <a:ext uri="{C183D7F6-B498-43B3-948B-1728B52AA6E4}">
                <adec:decorative xmlns:adec="http://schemas.microsoft.com/office/drawing/2017/decorative" val="1"/>
              </a:ext>
            </a:extLst>
          </p:cNvPr>
          <p:cNvCxnSpPr>
            <a:cxnSpLocks/>
          </p:cNvCxnSpPr>
          <p:nvPr/>
        </p:nvCxnSpPr>
        <p:spPr bwMode="ltGray">
          <a:xfrm>
            <a:off x="8312474" y="4465586"/>
            <a:ext cx="3335778" cy="0"/>
          </a:xfrm>
          <a:prstGeom prst="line">
            <a:avLst/>
          </a:prstGeom>
          <a:ln w="9525">
            <a:solidFill>
              <a:srgbClr val="99C7EB"/>
            </a:solidFill>
            <a:prstDash val="dash"/>
            <a:miter lim="800000"/>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3F62B4A7-152D-A496-2E03-1B639BAB9403}"/>
              </a:ext>
              <a:ext uri="{C183D7F6-B498-43B3-948B-1728B52AA6E4}">
                <adec:decorative xmlns:adec="http://schemas.microsoft.com/office/drawing/2017/decorative" val="1"/>
              </a:ext>
            </a:extLst>
          </p:cNvPr>
          <p:cNvCxnSpPr>
            <a:cxnSpLocks/>
          </p:cNvCxnSpPr>
          <p:nvPr/>
        </p:nvCxnSpPr>
        <p:spPr bwMode="ltGray">
          <a:xfrm flipV="1">
            <a:off x="335996" y="6176183"/>
            <a:ext cx="11520006" cy="19152"/>
          </a:xfrm>
          <a:prstGeom prst="line">
            <a:avLst/>
          </a:prstGeom>
          <a:ln w="76200">
            <a:solidFill>
              <a:srgbClr val="005EB8"/>
            </a:solidFill>
            <a:miter lim="800000"/>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065E1870-F53C-9AE3-4D13-36CF2CDEE4AE}"/>
              </a:ext>
              <a:ext uri="{C183D7F6-B498-43B3-948B-1728B52AA6E4}">
                <adec:decorative xmlns:adec="http://schemas.microsoft.com/office/drawing/2017/decorative" val="1"/>
              </a:ext>
            </a:extLst>
          </p:cNvPr>
          <p:cNvCxnSpPr>
            <a:cxnSpLocks/>
          </p:cNvCxnSpPr>
          <p:nvPr/>
        </p:nvCxnSpPr>
        <p:spPr bwMode="ltGray">
          <a:xfrm>
            <a:off x="8312474" y="3019638"/>
            <a:ext cx="3335778" cy="0"/>
          </a:xfrm>
          <a:prstGeom prst="line">
            <a:avLst/>
          </a:prstGeom>
          <a:ln w="9525">
            <a:solidFill>
              <a:srgbClr val="99C7EB"/>
            </a:solidFill>
            <a:prstDash val="dash"/>
            <a:miter lim="800000"/>
          </a:ln>
        </p:spPr>
        <p:style>
          <a:lnRef idx="1">
            <a:schemeClr val="accent1"/>
          </a:lnRef>
          <a:fillRef idx="0">
            <a:schemeClr val="accent1"/>
          </a:fillRef>
          <a:effectRef idx="0">
            <a:schemeClr val="accent1"/>
          </a:effectRef>
          <a:fontRef idx="minor">
            <a:schemeClr val="tx1"/>
          </a:fontRef>
        </p:style>
      </p:cxnSp>
      <p:pic>
        <p:nvPicPr>
          <p:cNvPr id="40" name="Graphic 39">
            <a:extLst>
              <a:ext uri="{FF2B5EF4-FFF2-40B4-BE49-F238E27FC236}">
                <a16:creationId xmlns:a16="http://schemas.microsoft.com/office/drawing/2014/main" id="{68E77571-AA93-BAA0-B610-F483F6BF3C09}"/>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968284" y="4794813"/>
            <a:ext cx="416991" cy="353174"/>
          </a:xfrm>
          <a:prstGeom prst="rect">
            <a:avLst/>
          </a:prstGeom>
        </p:spPr>
      </p:pic>
      <p:cxnSp>
        <p:nvCxnSpPr>
          <p:cNvPr id="5" name="Straight Connector 4">
            <a:extLst>
              <a:ext uri="{FF2B5EF4-FFF2-40B4-BE49-F238E27FC236}">
                <a16:creationId xmlns:a16="http://schemas.microsoft.com/office/drawing/2014/main" id="{08B6AE82-B49D-63E7-D837-30FA1DC30803}"/>
              </a:ext>
              <a:ext uri="{C183D7F6-B498-43B3-948B-1728B52AA6E4}">
                <adec:decorative xmlns:adec="http://schemas.microsoft.com/office/drawing/2017/decorative" val="1"/>
              </a:ext>
            </a:extLst>
          </p:cNvPr>
          <p:cNvCxnSpPr>
            <a:cxnSpLocks/>
          </p:cNvCxnSpPr>
          <p:nvPr/>
        </p:nvCxnSpPr>
        <p:spPr bwMode="ltGray">
          <a:xfrm flipV="1">
            <a:off x="335996" y="1496327"/>
            <a:ext cx="11520006" cy="19152"/>
          </a:xfrm>
          <a:prstGeom prst="line">
            <a:avLst/>
          </a:prstGeom>
          <a:ln w="76200">
            <a:solidFill>
              <a:srgbClr val="005EB8"/>
            </a:solidFill>
            <a:miter lim="800000"/>
          </a:ln>
        </p:spPr>
        <p:style>
          <a:lnRef idx="1">
            <a:schemeClr val="accent1"/>
          </a:lnRef>
          <a:fillRef idx="0">
            <a:schemeClr val="accent1"/>
          </a:fillRef>
          <a:effectRef idx="0">
            <a:schemeClr val="accent1"/>
          </a:effectRef>
          <a:fontRef idx="minor">
            <a:schemeClr val="tx1"/>
          </a:fontRef>
        </p:style>
      </p:cxnSp>
      <p:pic>
        <p:nvPicPr>
          <p:cNvPr id="45" name="Graphic 44">
            <a:extLst>
              <a:ext uri="{FF2B5EF4-FFF2-40B4-BE49-F238E27FC236}">
                <a16:creationId xmlns:a16="http://schemas.microsoft.com/office/drawing/2014/main" id="{C78AD6C9-FB0F-E10A-CB13-8EA610FB2E50}"/>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629477" y="3264228"/>
            <a:ext cx="501592" cy="501592"/>
          </a:xfrm>
          <a:prstGeom prst="rect">
            <a:avLst/>
          </a:prstGeom>
        </p:spPr>
      </p:pic>
      <p:pic>
        <p:nvPicPr>
          <p:cNvPr id="46" name="Graphic 45">
            <a:extLst>
              <a:ext uri="{FF2B5EF4-FFF2-40B4-BE49-F238E27FC236}">
                <a16:creationId xmlns:a16="http://schemas.microsoft.com/office/drawing/2014/main" id="{036C6FA1-7557-1A1D-D541-646CE60C732E}"/>
              </a:ext>
              <a:ext uri="{C183D7F6-B498-43B3-948B-1728B52AA6E4}">
                <adec:decorative xmlns:adec="http://schemas.microsoft.com/office/drawing/2017/decorative" val="1"/>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991599" y="3290357"/>
            <a:ext cx="196562" cy="196562"/>
          </a:xfrm>
          <a:prstGeom prst="rect">
            <a:avLst/>
          </a:prstGeom>
        </p:spPr>
      </p:pic>
      <p:pic>
        <p:nvPicPr>
          <p:cNvPr id="2" name="Graphic 1">
            <a:extLst>
              <a:ext uri="{FF2B5EF4-FFF2-40B4-BE49-F238E27FC236}">
                <a16:creationId xmlns:a16="http://schemas.microsoft.com/office/drawing/2014/main" id="{374AEA87-CF50-3262-0F17-0F18A95AC777}"/>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15203" y="3320338"/>
            <a:ext cx="448694" cy="442787"/>
          </a:xfrm>
          <a:prstGeom prst="rect">
            <a:avLst/>
          </a:prstGeom>
        </p:spPr>
      </p:pic>
      <p:pic>
        <p:nvPicPr>
          <p:cNvPr id="15" name="Graphic 14">
            <a:extLst>
              <a:ext uri="{FF2B5EF4-FFF2-40B4-BE49-F238E27FC236}">
                <a16:creationId xmlns:a16="http://schemas.microsoft.com/office/drawing/2014/main" id="{2EB3C79A-DA79-6C37-94FB-04D657561753}"/>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910117" y="4703274"/>
            <a:ext cx="536426" cy="521891"/>
          </a:xfrm>
          <a:prstGeom prst="rect">
            <a:avLst/>
          </a:prstGeom>
        </p:spPr>
      </p:pic>
      <p:sp>
        <p:nvSpPr>
          <p:cNvPr id="16" name="Rectangle 15">
            <a:extLst>
              <a:ext uri="{FF2B5EF4-FFF2-40B4-BE49-F238E27FC236}">
                <a16:creationId xmlns:a16="http://schemas.microsoft.com/office/drawing/2014/main" id="{9FF61BE1-BD9B-608D-993A-FA8F8E9D1A0F}"/>
              </a:ext>
              <a:ext uri="{C183D7F6-B498-43B3-948B-1728B52AA6E4}">
                <adec:decorative xmlns:adec="http://schemas.microsoft.com/office/drawing/2017/decorative" val="1"/>
              </a:ext>
            </a:extLst>
          </p:cNvPr>
          <p:cNvSpPr/>
          <p:nvPr/>
        </p:nvSpPr>
        <p:spPr>
          <a:xfrm>
            <a:off x="2053606" y="4979585"/>
            <a:ext cx="249049" cy="180974"/>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lnSpc>
                <a:spcPct val="110000"/>
              </a:lnSpc>
            </a:pPr>
            <a:endParaRPr lang="en-GB" sz="300" b="1">
              <a:solidFill>
                <a:schemeClr val="tx1"/>
              </a:solidFill>
            </a:endParaRPr>
          </a:p>
        </p:txBody>
      </p:sp>
      <p:sp>
        <p:nvSpPr>
          <p:cNvPr id="17" name="Freeform 26">
            <a:extLst>
              <a:ext uri="{FF2B5EF4-FFF2-40B4-BE49-F238E27FC236}">
                <a16:creationId xmlns:a16="http://schemas.microsoft.com/office/drawing/2014/main" id="{9C4880B3-1A31-3F30-5CDD-27983648A59E}"/>
              </a:ext>
              <a:ext uri="{C183D7F6-B498-43B3-948B-1728B52AA6E4}">
                <adec:decorative xmlns:adec="http://schemas.microsoft.com/office/drawing/2017/decorative" val="1"/>
              </a:ext>
            </a:extLst>
          </p:cNvPr>
          <p:cNvSpPr>
            <a:spLocks/>
          </p:cNvSpPr>
          <p:nvPr/>
        </p:nvSpPr>
        <p:spPr bwMode="auto">
          <a:xfrm>
            <a:off x="2129287" y="4910828"/>
            <a:ext cx="93545" cy="98156"/>
          </a:xfrm>
          <a:custGeom>
            <a:avLst/>
            <a:gdLst/>
            <a:ahLst/>
            <a:cxnLst>
              <a:cxn ang="0">
                <a:pos x="161" y="56"/>
              </a:cxn>
              <a:cxn ang="0">
                <a:pos x="106" y="56"/>
              </a:cxn>
              <a:cxn ang="0">
                <a:pos x="106" y="0"/>
              </a:cxn>
              <a:cxn ang="0">
                <a:pos x="59" y="0"/>
              </a:cxn>
              <a:cxn ang="0">
                <a:pos x="59" y="56"/>
              </a:cxn>
              <a:cxn ang="0">
                <a:pos x="0" y="56"/>
              </a:cxn>
              <a:cxn ang="0">
                <a:pos x="0" y="104"/>
              </a:cxn>
              <a:cxn ang="0">
                <a:pos x="59" y="104"/>
              </a:cxn>
              <a:cxn ang="0">
                <a:pos x="59" y="160"/>
              </a:cxn>
              <a:cxn ang="0">
                <a:pos x="106" y="160"/>
              </a:cxn>
              <a:cxn ang="0">
                <a:pos x="106" y="104"/>
              </a:cxn>
              <a:cxn ang="0">
                <a:pos x="161" y="104"/>
              </a:cxn>
              <a:cxn ang="0">
                <a:pos x="161" y="56"/>
              </a:cxn>
              <a:cxn ang="0">
                <a:pos x="161" y="56"/>
              </a:cxn>
            </a:cxnLst>
            <a:rect l="0" t="0" r="r" b="b"/>
            <a:pathLst>
              <a:path w="161" h="160">
                <a:moveTo>
                  <a:pt x="161" y="56"/>
                </a:moveTo>
                <a:lnTo>
                  <a:pt x="106" y="56"/>
                </a:lnTo>
                <a:lnTo>
                  <a:pt x="106" y="0"/>
                </a:lnTo>
                <a:lnTo>
                  <a:pt x="59" y="0"/>
                </a:lnTo>
                <a:lnTo>
                  <a:pt x="59" y="56"/>
                </a:lnTo>
                <a:lnTo>
                  <a:pt x="0" y="56"/>
                </a:lnTo>
                <a:lnTo>
                  <a:pt x="0" y="104"/>
                </a:lnTo>
                <a:lnTo>
                  <a:pt x="59" y="104"/>
                </a:lnTo>
                <a:lnTo>
                  <a:pt x="59" y="160"/>
                </a:lnTo>
                <a:lnTo>
                  <a:pt x="106" y="160"/>
                </a:lnTo>
                <a:lnTo>
                  <a:pt x="106" y="104"/>
                </a:lnTo>
                <a:lnTo>
                  <a:pt x="161" y="104"/>
                </a:lnTo>
                <a:lnTo>
                  <a:pt x="161" y="56"/>
                </a:lnTo>
                <a:lnTo>
                  <a:pt x="161" y="56"/>
                </a:lnTo>
                <a:close/>
              </a:path>
            </a:pathLst>
          </a:custGeom>
          <a:solidFill>
            <a:schemeClr val="bg1"/>
          </a:solidFill>
          <a:ln w="9525">
            <a:noFill/>
            <a:round/>
            <a:headEnd/>
            <a:tailEnd/>
          </a:ln>
        </p:spPr>
        <p:txBody>
          <a:bodyPr vert="horz" wrap="square" lIns="72741" tIns="36371" rIns="72741" bIns="36371" numCol="1" anchor="t" anchorCtr="0" compatLnSpc="1">
            <a:prstTxWarp prst="textNoShape">
              <a:avLst/>
            </a:prstTxWarp>
          </a:bodyPr>
          <a:lstStyle/>
          <a:p>
            <a:pPr defTabSz="727433">
              <a:defRPr/>
            </a:pPr>
            <a:endParaRPr lang="en-GB">
              <a:latin typeface="Segoe UI"/>
            </a:endParaRPr>
          </a:p>
        </p:txBody>
      </p:sp>
      <p:pic>
        <p:nvPicPr>
          <p:cNvPr id="23" name="Graphic 22">
            <a:extLst>
              <a:ext uri="{FF2B5EF4-FFF2-40B4-BE49-F238E27FC236}">
                <a16:creationId xmlns:a16="http://schemas.microsoft.com/office/drawing/2014/main" id="{2CBC782E-49B1-5776-B217-F204E06670F9}"/>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685556" y="1944322"/>
            <a:ext cx="501592" cy="501592"/>
          </a:xfrm>
          <a:prstGeom prst="rect">
            <a:avLst/>
          </a:prstGeom>
        </p:spPr>
      </p:pic>
      <p:pic>
        <p:nvPicPr>
          <p:cNvPr id="28" name="Graphic 27">
            <a:extLst>
              <a:ext uri="{FF2B5EF4-FFF2-40B4-BE49-F238E27FC236}">
                <a16:creationId xmlns:a16="http://schemas.microsoft.com/office/drawing/2014/main" id="{7B843F8F-BF36-429B-AEF8-0292B41CEA53}"/>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520694" y="4719396"/>
            <a:ext cx="448694" cy="442787"/>
          </a:xfrm>
          <a:prstGeom prst="rect">
            <a:avLst/>
          </a:prstGeom>
        </p:spPr>
      </p:pic>
      <p:sp>
        <p:nvSpPr>
          <p:cNvPr id="30" name="TextBox 29">
            <a:extLst>
              <a:ext uri="{FF2B5EF4-FFF2-40B4-BE49-F238E27FC236}">
                <a16:creationId xmlns:a16="http://schemas.microsoft.com/office/drawing/2014/main" id="{5837931D-8EB8-44EC-B01A-C45A00FF4DFA}"/>
              </a:ext>
              <a:ext uri="{C183D7F6-B498-43B3-948B-1728B52AA6E4}">
                <adec:decorative xmlns:adec="http://schemas.microsoft.com/office/drawing/2017/decorative" val="1"/>
              </a:ext>
            </a:extLst>
          </p:cNvPr>
          <p:cNvSpPr txBox="1"/>
          <p:nvPr/>
        </p:nvSpPr>
        <p:spPr>
          <a:xfrm>
            <a:off x="2053429" y="5020071"/>
            <a:ext cx="245260" cy="128561"/>
          </a:xfrm>
          <a:prstGeom prst="rect">
            <a:avLst/>
          </a:prstGeom>
          <a:noFill/>
        </p:spPr>
        <p:txBody>
          <a:bodyPr wrap="none" lIns="0" tIns="0" rIns="0" bIns="0" rtlCol="0">
            <a:spAutoFit/>
          </a:bodyPr>
          <a:lstStyle/>
          <a:p>
            <a:pPr algn="ctr">
              <a:lnSpc>
                <a:spcPct val="110000"/>
              </a:lnSpc>
              <a:spcBef>
                <a:spcPts val="477"/>
              </a:spcBef>
              <a:spcAft>
                <a:spcPts val="477"/>
              </a:spcAft>
              <a:buClr>
                <a:schemeClr val="bg2"/>
              </a:buClr>
            </a:pPr>
            <a:r>
              <a:rPr lang="en-GB" sz="800" b="1">
                <a:solidFill>
                  <a:schemeClr val="bg1"/>
                </a:solidFill>
                <a:latin typeface="+mj-lt"/>
              </a:rPr>
              <a:t>A&amp;E</a:t>
            </a:r>
          </a:p>
        </p:txBody>
      </p:sp>
    </p:spTree>
    <p:extLst>
      <p:ext uri="{BB962C8B-B14F-4D97-AF65-F5344CB8AC3E}">
        <p14:creationId xmlns:p14="http://schemas.microsoft.com/office/powerpoint/2010/main" val="294522945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hlinkClick r:id="" action="ppaction://noaction"/>
            <a:hlinkHover r:id="" action="ppaction://noaction" highlightClick="1"/>
            <a:extLst>
              <a:ext uri="{FF2B5EF4-FFF2-40B4-BE49-F238E27FC236}">
                <a16:creationId xmlns:a16="http://schemas.microsoft.com/office/drawing/2014/main" id="{0C1FE8DE-7597-F7C1-5281-01F9675F7D61}"/>
              </a:ext>
              <a:ext uri="{C183D7F6-B498-43B3-948B-1728B52AA6E4}">
                <adec:decorative xmlns:adec="http://schemas.microsoft.com/office/drawing/2017/decorative" val="1"/>
              </a:ext>
            </a:extLst>
          </p:cNvPr>
          <p:cNvSpPr/>
          <p:nvPr/>
        </p:nvSpPr>
        <p:spPr bwMode="ltGray">
          <a:xfrm>
            <a:off x="8786677" y="700395"/>
            <a:ext cx="417916" cy="294402"/>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lang="en-GB" sz="2000" kern="0">
                <a:solidFill>
                  <a:schemeClr val="bg1"/>
                </a:solidFill>
              </a:rPr>
              <a:t>1</a:t>
            </a:r>
            <a:endParaRPr kumimoji="0" lang="en-GB" sz="2000" b="0" i="0" u="none" strike="noStrike" kern="0" cap="none" spc="0" normalizeH="0" baseline="0" noProof="0">
              <a:ln>
                <a:noFill/>
              </a:ln>
              <a:solidFill>
                <a:schemeClr val="bg1"/>
              </a:solidFill>
              <a:effectLst/>
              <a:uLnTx/>
              <a:uFillTx/>
              <a:ea typeface="+mn-ea"/>
              <a:cs typeface="+mn-cs"/>
            </a:endParaRPr>
          </a:p>
        </p:txBody>
      </p:sp>
      <p:sp>
        <p:nvSpPr>
          <p:cNvPr id="3" name="Slide Number Placeholder 2">
            <a:extLst>
              <a:ext uri="{FF2B5EF4-FFF2-40B4-BE49-F238E27FC236}">
                <a16:creationId xmlns:a16="http://schemas.microsoft.com/office/drawing/2014/main" id="{C3D5B6DD-38A1-D570-B96B-4C65172107DD}"/>
              </a:ext>
              <a:ext uri="{C183D7F6-B498-43B3-948B-1728B52AA6E4}">
                <adec:decorative xmlns:adec="http://schemas.microsoft.com/office/drawing/2017/decorative" val="1"/>
              </a:ext>
            </a:extLst>
          </p:cNvPr>
          <p:cNvSpPr>
            <a:spLocks noGrp="1"/>
          </p:cNvSpPr>
          <p:nvPr>
            <p:ph type="sldNum" sz="quarter" idx="4"/>
          </p:nvPr>
        </p:nvSpPr>
        <p:spPr/>
        <p:txBody>
          <a:bodyPr/>
          <a:lstStyle/>
          <a:p>
            <a:fld id="{D61AABEC-672F-4B68-B914-690DA978312C}" type="slidenum">
              <a:rPr lang="en-GB" smtClean="0"/>
              <a:pPr/>
              <a:t>80</a:t>
            </a:fld>
            <a:endParaRPr lang="en-GB"/>
          </a:p>
        </p:txBody>
      </p:sp>
      <p:sp>
        <p:nvSpPr>
          <p:cNvPr id="65" name="TextBox 64">
            <a:extLst>
              <a:ext uri="{FF2B5EF4-FFF2-40B4-BE49-F238E27FC236}">
                <a16:creationId xmlns:a16="http://schemas.microsoft.com/office/drawing/2014/main" id="{91A6029E-B6D9-AD11-7B14-56BC46627BD6}"/>
              </a:ext>
              <a:ext uri="{C183D7F6-B498-43B3-948B-1728B52AA6E4}">
                <adec:decorative xmlns:adec="http://schemas.microsoft.com/office/drawing/2017/decorative" val="0"/>
              </a:ext>
            </a:extLst>
          </p:cNvPr>
          <p:cNvSpPr txBox="1"/>
          <p:nvPr/>
        </p:nvSpPr>
        <p:spPr bwMode="white">
          <a:xfrm>
            <a:off x="517971" y="1085463"/>
            <a:ext cx="1870833" cy="2154821"/>
          </a:xfrm>
          <a:prstGeom prst="rect">
            <a:avLst/>
          </a:prstGeom>
          <a:noFill/>
        </p:spPr>
        <p:txBody>
          <a:bodyPr wrap="none" lIns="0" tIns="0" rIns="0" bIns="0" rtlCol="0">
            <a:spAutoFit/>
          </a:bodyPr>
          <a:lstStyle/>
          <a:p>
            <a:pPr>
              <a:lnSpc>
                <a:spcPct val="110000"/>
              </a:lnSpc>
              <a:spcBef>
                <a:spcPts val="2400"/>
              </a:spcBef>
              <a:buClr>
                <a:srgbClr val="5BC5F1"/>
              </a:buClr>
              <a:defRPr/>
            </a:pPr>
            <a:r>
              <a:rPr lang="en-GB" sz="13800" b="1">
                <a:solidFill>
                  <a:prstClr val="white"/>
                </a:solidFill>
              </a:rPr>
              <a:t>11</a:t>
            </a:r>
          </a:p>
        </p:txBody>
      </p:sp>
      <p:sp>
        <p:nvSpPr>
          <p:cNvPr id="64" name="Text Placeholder 2">
            <a:extLst>
              <a:ext uri="{FF2B5EF4-FFF2-40B4-BE49-F238E27FC236}">
                <a16:creationId xmlns:a16="http://schemas.microsoft.com/office/drawing/2014/main" id="{4E2EE3B8-EA4A-54EA-66B2-B7E438A076E7}"/>
              </a:ext>
            </a:extLst>
          </p:cNvPr>
          <p:cNvSpPr txBox="1">
            <a:spLocks noGrp="1"/>
          </p:cNvSpPr>
          <p:nvPr>
            <p:ph type="title" idx="4294967295"/>
          </p:nvPr>
        </p:nvSpPr>
        <p:spPr bwMode="gray">
          <a:xfrm>
            <a:off x="505272" y="3315017"/>
            <a:ext cx="7343328" cy="230425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marL="273050" indent="-273050" algn="l" defTabSz="914400" rtl="0" eaLnBrk="1" latinLnBrk="0" hangingPunct="1">
              <a:lnSpc>
                <a:spcPct val="110000"/>
              </a:lnSpc>
              <a:spcBef>
                <a:spcPts val="600"/>
              </a:spcBef>
              <a:spcAft>
                <a:spcPts val="600"/>
              </a:spcAft>
              <a:buClr>
                <a:schemeClr val="bg2"/>
              </a:buClr>
              <a:buFont typeface="Wingdings" panose="05000000000000000000" pitchFamily="2" charset="2"/>
              <a:buChar char="§"/>
              <a:defRPr sz="2800" kern="1200">
                <a:solidFill>
                  <a:schemeClr val="tx1"/>
                </a:solidFill>
                <a:latin typeface="+mn-lt"/>
                <a:ea typeface="+mn-ea"/>
                <a:cs typeface="+mn-cs"/>
              </a:defRPr>
            </a:lvl1pPr>
            <a:lvl2pPr marL="742950" indent="-285750" algn="l" defTabSz="914400" rtl="0" eaLnBrk="1" latinLnBrk="0" hangingPunct="1">
              <a:lnSpc>
                <a:spcPct val="110000"/>
              </a:lnSpc>
              <a:spcBef>
                <a:spcPts val="600"/>
              </a:spcBef>
              <a:spcAft>
                <a:spcPts val="600"/>
              </a:spcAft>
              <a:buClr>
                <a:schemeClr val="bg2"/>
              </a:buClr>
              <a:buFont typeface="Geomanist Light" pitchFamily="50"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600"/>
              </a:spcBef>
              <a:spcAft>
                <a:spcPts val="600"/>
              </a:spcAft>
              <a:buClr>
                <a:schemeClr val="bg2"/>
              </a:buClr>
              <a:buFont typeface="Geomanist Light" pitchFamily="50"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600"/>
              </a:spcBef>
              <a:spcAft>
                <a:spcPts val="600"/>
              </a:spcAft>
              <a:buClr>
                <a:schemeClr val="bg2"/>
              </a:buClr>
              <a:buFont typeface="Geomanist Light" pitchFamily="50"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600"/>
              </a:spcBef>
              <a:spcAft>
                <a:spcPts val="600"/>
              </a:spcAft>
              <a:buClr>
                <a:schemeClr val="bg2"/>
              </a:buClr>
              <a:buFont typeface="Geomanist Light" pitchFamily="50"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
                <a:srgbClr val="5BC5F1"/>
              </a:buClr>
              <a:buSzTx/>
              <a:buFont typeface="Wingdings" panose="05000000000000000000" pitchFamily="2" charset="2"/>
              <a:buNone/>
              <a:tabLst/>
              <a:defRPr/>
            </a:pPr>
            <a:r>
              <a:rPr kumimoji="0" lang="en-GB" sz="5800" b="1" i="0" u="none" strike="noStrike" kern="1200" cap="none" spc="0" normalizeH="0" baseline="0" noProof="0">
                <a:ln>
                  <a:noFill/>
                </a:ln>
                <a:solidFill>
                  <a:sysClr val="window" lastClr="FFFFFF"/>
                </a:solidFill>
                <a:effectLst/>
                <a:uLnTx/>
                <a:uFillTx/>
                <a:latin typeface="+mn-lt"/>
                <a:ea typeface="+mn-ea"/>
                <a:cs typeface="+mn-cs"/>
              </a:rPr>
              <a:t>Accessible information </a:t>
            </a:r>
          </a:p>
        </p:txBody>
      </p:sp>
      <p:sp>
        <p:nvSpPr>
          <p:cNvPr id="66" name="Freeform 18">
            <a:hlinkClick r:id="rId3" action="ppaction://hlinksldjump"/>
            <a:hlinkHover r:id="" action="ppaction://noaction" highlightClick="1"/>
            <a:extLst>
              <a:ext uri="{FF2B5EF4-FFF2-40B4-BE49-F238E27FC236}">
                <a16:creationId xmlns:a16="http://schemas.microsoft.com/office/drawing/2014/main" id="{8151EF20-C1D7-C845-57D7-D37541997A6D}"/>
              </a:ext>
              <a:ext uri="{C183D7F6-B498-43B3-948B-1728B52AA6E4}">
                <adec:decorative xmlns:adec="http://schemas.microsoft.com/office/drawing/2017/decorative" val="1"/>
              </a:ext>
            </a:extLst>
          </p:cNvPr>
          <p:cNvSpPr/>
          <p:nvPr/>
        </p:nvSpPr>
        <p:spPr bwMode="gray">
          <a:xfrm>
            <a:off x="11401405" y="5834853"/>
            <a:ext cx="274648" cy="297711"/>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ysClr val="window" lastClr="FFFFFF"/>
          </a:solidFill>
          <a:ln w="254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endParaRPr kumimoji="0" lang="en-GB" sz="2000" b="0" i="0" u="none" strike="noStrike" kern="0" cap="none" spc="0" normalizeH="0" baseline="0" noProof="0">
              <a:ln>
                <a:noFill/>
              </a:ln>
              <a:solidFill>
                <a:srgbClr val="005C9A"/>
              </a:solidFill>
              <a:effectLst/>
              <a:uLnTx/>
              <a:uFillTx/>
              <a:latin typeface="Segoe UI"/>
              <a:ea typeface="+mn-ea"/>
              <a:cs typeface="+mn-cs"/>
            </a:endParaRPr>
          </a:p>
        </p:txBody>
      </p:sp>
      <p:cxnSp>
        <p:nvCxnSpPr>
          <p:cNvPr id="68" name="Straight Connector 67">
            <a:extLst>
              <a:ext uri="{FF2B5EF4-FFF2-40B4-BE49-F238E27FC236}">
                <a16:creationId xmlns:a16="http://schemas.microsoft.com/office/drawing/2014/main" id="{EC4BC9A9-5B72-708E-4B42-7A79B8646452}"/>
              </a:ext>
              <a:ext uri="{C183D7F6-B498-43B3-948B-1728B52AA6E4}">
                <adec:decorative xmlns:adec="http://schemas.microsoft.com/office/drawing/2017/decorative" val="1"/>
              </a:ext>
            </a:extLst>
          </p:cNvPr>
          <p:cNvCxnSpPr>
            <a:cxnSpLocks/>
          </p:cNvCxnSpPr>
          <p:nvPr/>
        </p:nvCxnSpPr>
        <p:spPr bwMode="white">
          <a:xfrm>
            <a:off x="505272" y="3179289"/>
            <a:ext cx="7194392" cy="0"/>
          </a:xfrm>
          <a:prstGeom prst="line">
            <a:avLst/>
          </a:prstGeom>
          <a:noFill/>
          <a:ln w="12700" cap="flat" cmpd="sng" algn="ctr">
            <a:solidFill>
              <a:schemeClr val="bg1"/>
            </a:solidFill>
            <a:prstDash val="solid"/>
          </a:ln>
          <a:effectLst/>
        </p:spPr>
      </p:cxnSp>
      <p:sp>
        <p:nvSpPr>
          <p:cNvPr id="70" name="Rectangle 69">
            <a:extLst>
              <a:ext uri="{FF2B5EF4-FFF2-40B4-BE49-F238E27FC236}">
                <a16:creationId xmlns:a16="http://schemas.microsoft.com/office/drawing/2014/main" id="{F9FC47A5-84D4-D746-D4F2-330A0982E413}"/>
              </a:ext>
              <a:ext uri="{C183D7F6-B498-43B3-948B-1728B52AA6E4}">
                <adec:decorative xmlns:adec="http://schemas.microsoft.com/office/drawing/2017/decorative" val="1"/>
              </a:ext>
            </a:extLst>
          </p:cNvPr>
          <p:cNvSpPr/>
          <p:nvPr/>
        </p:nvSpPr>
        <p:spPr>
          <a:xfrm>
            <a:off x="10095719" y="5851828"/>
            <a:ext cx="1082348" cy="307777"/>
          </a:xfrm>
          <a:prstGeom prst="rect">
            <a:avLst/>
          </a:prstGeom>
        </p:spPr>
        <p:txBody>
          <a:bodyPr wrap="none">
            <a:spAutoFit/>
          </a:bodyPr>
          <a:lstStyle/>
          <a:p>
            <a:pPr algn="r">
              <a:defRPr/>
            </a:pPr>
            <a:r>
              <a:rPr lang="en-GB" sz="1400">
                <a:solidFill>
                  <a:prstClr val="white"/>
                </a:solidFill>
                <a:latin typeface="Segoe UI"/>
              </a:rPr>
              <a:t>Main menu</a:t>
            </a:r>
          </a:p>
        </p:txBody>
      </p:sp>
      <p:sp>
        <p:nvSpPr>
          <p:cNvPr id="71" name="Isosceles Triangle 70">
            <a:extLst>
              <a:ext uri="{FF2B5EF4-FFF2-40B4-BE49-F238E27FC236}">
                <a16:creationId xmlns:a16="http://schemas.microsoft.com/office/drawing/2014/main" id="{2A7AE2C5-584F-669F-8AB9-42195962D4CC}"/>
              </a:ext>
              <a:ext uri="{C183D7F6-B498-43B3-948B-1728B52AA6E4}">
                <adec:decorative xmlns:adec="http://schemas.microsoft.com/office/drawing/2017/decorative" val="1"/>
              </a:ext>
            </a:extLst>
          </p:cNvPr>
          <p:cNvSpPr/>
          <p:nvPr/>
        </p:nvSpPr>
        <p:spPr bwMode="gray">
          <a:xfrm rot="5400000">
            <a:off x="11175251" y="5967689"/>
            <a:ext cx="153027" cy="96594"/>
          </a:xfrm>
          <a:prstGeom prst="triangle">
            <a:avLst/>
          </a:prstGeom>
          <a:solidFill>
            <a:srgbClr val="99C7EB"/>
          </a:solidFill>
          <a:ln w="254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endParaRPr kumimoji="0" lang="en-GB" sz="2000" b="0" i="0" u="none" strike="noStrike" kern="0" cap="none" spc="0" normalizeH="0" baseline="0" noProof="0">
              <a:ln>
                <a:noFill/>
              </a:ln>
              <a:solidFill>
                <a:prstClr val="white"/>
              </a:solidFill>
              <a:effectLst/>
              <a:uLnTx/>
              <a:uFillTx/>
              <a:latin typeface="Segoe UI"/>
              <a:ea typeface="+mn-ea"/>
              <a:cs typeface="+mn-cs"/>
            </a:endParaRPr>
          </a:p>
        </p:txBody>
      </p:sp>
      <p:grpSp>
        <p:nvGrpSpPr>
          <p:cNvPr id="2" name="Group 1">
            <a:extLst>
              <a:ext uri="{FF2B5EF4-FFF2-40B4-BE49-F238E27FC236}">
                <a16:creationId xmlns:a16="http://schemas.microsoft.com/office/drawing/2014/main" id="{9B10F769-169E-6690-F096-5AABDA5D55B4}"/>
              </a:ext>
              <a:ext uri="{C183D7F6-B498-43B3-948B-1728B52AA6E4}">
                <adec:decorative xmlns:adec="http://schemas.microsoft.com/office/drawing/2017/decorative" val="1"/>
              </a:ext>
            </a:extLst>
          </p:cNvPr>
          <p:cNvGrpSpPr/>
          <p:nvPr/>
        </p:nvGrpSpPr>
        <p:grpSpPr>
          <a:xfrm>
            <a:off x="8678964" y="1075164"/>
            <a:ext cx="2499103" cy="3391981"/>
            <a:chOff x="7620887" y="1385798"/>
            <a:chExt cx="2499103" cy="3391981"/>
          </a:xfrm>
        </p:grpSpPr>
        <p:cxnSp>
          <p:nvCxnSpPr>
            <p:cNvPr id="4" name="Straight Connector 3">
              <a:extLst>
                <a:ext uri="{FF2B5EF4-FFF2-40B4-BE49-F238E27FC236}">
                  <a16:creationId xmlns:a16="http://schemas.microsoft.com/office/drawing/2014/main" id="{B0FD0671-759B-A45D-1AAC-3BACFB4682D7}"/>
                </a:ext>
              </a:extLst>
            </p:cNvPr>
            <p:cNvCxnSpPr/>
            <p:nvPr/>
          </p:nvCxnSpPr>
          <p:spPr>
            <a:xfrm>
              <a:off x="7650956" y="1385798"/>
              <a:ext cx="2448272" cy="0"/>
            </a:xfrm>
            <a:prstGeom prst="line">
              <a:avLst/>
            </a:prstGeom>
            <a:noFill/>
            <a:ln w="6350" cap="flat" cmpd="sng" algn="ctr">
              <a:solidFill>
                <a:srgbClr val="297DB1"/>
              </a:solidFill>
              <a:prstDash val="sysDot"/>
            </a:ln>
            <a:effectLst/>
          </p:spPr>
        </p:cxnSp>
        <p:cxnSp>
          <p:nvCxnSpPr>
            <p:cNvPr id="5" name="Straight Connector 4">
              <a:extLst>
                <a:ext uri="{FF2B5EF4-FFF2-40B4-BE49-F238E27FC236}">
                  <a16:creationId xmlns:a16="http://schemas.microsoft.com/office/drawing/2014/main" id="{D3B845E5-D878-34F3-FF94-067E97821397}"/>
                </a:ext>
              </a:extLst>
            </p:cNvPr>
            <p:cNvCxnSpPr/>
            <p:nvPr/>
          </p:nvCxnSpPr>
          <p:spPr>
            <a:xfrm>
              <a:off x="7650956" y="1789906"/>
              <a:ext cx="2448272" cy="0"/>
            </a:xfrm>
            <a:prstGeom prst="line">
              <a:avLst/>
            </a:prstGeom>
            <a:noFill/>
            <a:ln w="6350" cap="flat" cmpd="sng" algn="ctr">
              <a:solidFill>
                <a:srgbClr val="297DB1"/>
              </a:solidFill>
              <a:prstDash val="sysDot"/>
            </a:ln>
            <a:effectLst/>
          </p:spPr>
        </p:cxnSp>
        <p:cxnSp>
          <p:nvCxnSpPr>
            <p:cNvPr id="8" name="Straight Connector 7">
              <a:extLst>
                <a:ext uri="{FF2B5EF4-FFF2-40B4-BE49-F238E27FC236}">
                  <a16:creationId xmlns:a16="http://schemas.microsoft.com/office/drawing/2014/main" id="{FEAFC9BD-5146-B36E-CF82-DD2B260336D2}"/>
                </a:ext>
              </a:extLst>
            </p:cNvPr>
            <p:cNvCxnSpPr/>
            <p:nvPr/>
          </p:nvCxnSpPr>
          <p:spPr>
            <a:xfrm>
              <a:off x="7650956" y="2314400"/>
              <a:ext cx="2448272" cy="0"/>
            </a:xfrm>
            <a:prstGeom prst="line">
              <a:avLst/>
            </a:prstGeom>
            <a:noFill/>
            <a:ln w="6350" cap="flat" cmpd="sng" algn="ctr">
              <a:solidFill>
                <a:srgbClr val="297DB1"/>
              </a:solidFill>
              <a:prstDash val="sysDot"/>
            </a:ln>
            <a:effectLst/>
          </p:spPr>
        </p:cxnSp>
        <p:cxnSp>
          <p:nvCxnSpPr>
            <p:cNvPr id="9" name="Straight Connector 8">
              <a:extLst>
                <a:ext uri="{FF2B5EF4-FFF2-40B4-BE49-F238E27FC236}">
                  <a16:creationId xmlns:a16="http://schemas.microsoft.com/office/drawing/2014/main" id="{4A511895-6074-9B72-F475-BEF659BB736F}"/>
                </a:ext>
              </a:extLst>
            </p:cNvPr>
            <p:cNvCxnSpPr/>
            <p:nvPr/>
          </p:nvCxnSpPr>
          <p:spPr>
            <a:xfrm>
              <a:off x="7671718" y="2820266"/>
              <a:ext cx="2448272" cy="0"/>
            </a:xfrm>
            <a:prstGeom prst="line">
              <a:avLst/>
            </a:prstGeom>
            <a:noFill/>
            <a:ln w="6350" cap="flat" cmpd="sng" algn="ctr">
              <a:solidFill>
                <a:srgbClr val="297DB1"/>
              </a:solidFill>
              <a:prstDash val="sysDot"/>
            </a:ln>
            <a:effectLst/>
          </p:spPr>
        </p:cxnSp>
        <p:cxnSp>
          <p:nvCxnSpPr>
            <p:cNvPr id="10" name="Straight Connector 9">
              <a:extLst>
                <a:ext uri="{FF2B5EF4-FFF2-40B4-BE49-F238E27FC236}">
                  <a16:creationId xmlns:a16="http://schemas.microsoft.com/office/drawing/2014/main" id="{7A4D62D0-7546-B8E7-4DDE-3BC278A83F6F}"/>
                </a:ext>
              </a:extLst>
            </p:cNvPr>
            <p:cNvCxnSpPr/>
            <p:nvPr/>
          </p:nvCxnSpPr>
          <p:spPr>
            <a:xfrm>
              <a:off x="7650956" y="3243002"/>
              <a:ext cx="2448272" cy="0"/>
            </a:xfrm>
            <a:prstGeom prst="line">
              <a:avLst/>
            </a:prstGeom>
            <a:noFill/>
            <a:ln w="6350" cap="flat" cmpd="sng" algn="ctr">
              <a:solidFill>
                <a:srgbClr val="297DB1"/>
              </a:solidFill>
              <a:prstDash val="sysDot"/>
            </a:ln>
            <a:effectLst/>
          </p:spPr>
        </p:cxnSp>
        <p:cxnSp>
          <p:nvCxnSpPr>
            <p:cNvPr id="11" name="Straight Connector 10">
              <a:extLst>
                <a:ext uri="{FF2B5EF4-FFF2-40B4-BE49-F238E27FC236}">
                  <a16:creationId xmlns:a16="http://schemas.microsoft.com/office/drawing/2014/main" id="{0FB7C1A9-5791-D728-5E70-C70457793718}"/>
                </a:ext>
              </a:extLst>
            </p:cNvPr>
            <p:cNvCxnSpPr/>
            <p:nvPr/>
          </p:nvCxnSpPr>
          <p:spPr>
            <a:xfrm>
              <a:off x="7620887" y="3797358"/>
              <a:ext cx="2448272" cy="0"/>
            </a:xfrm>
            <a:prstGeom prst="line">
              <a:avLst/>
            </a:prstGeom>
            <a:noFill/>
            <a:ln w="6350" cap="flat" cmpd="sng" algn="ctr">
              <a:solidFill>
                <a:srgbClr val="297DB1"/>
              </a:solidFill>
              <a:prstDash val="sysDot"/>
            </a:ln>
            <a:effectLst/>
          </p:spPr>
        </p:cxnSp>
        <p:cxnSp>
          <p:nvCxnSpPr>
            <p:cNvPr id="12" name="Straight Connector 11">
              <a:extLst>
                <a:ext uri="{FF2B5EF4-FFF2-40B4-BE49-F238E27FC236}">
                  <a16:creationId xmlns:a16="http://schemas.microsoft.com/office/drawing/2014/main" id="{B3F5DACF-C80C-775F-D324-5810AD69E010}"/>
                </a:ext>
              </a:extLst>
            </p:cNvPr>
            <p:cNvCxnSpPr/>
            <p:nvPr/>
          </p:nvCxnSpPr>
          <p:spPr>
            <a:xfrm>
              <a:off x="7620887" y="4246650"/>
              <a:ext cx="2448272" cy="0"/>
            </a:xfrm>
            <a:prstGeom prst="line">
              <a:avLst/>
            </a:prstGeom>
            <a:noFill/>
            <a:ln w="6350" cap="flat" cmpd="sng" algn="ctr">
              <a:solidFill>
                <a:srgbClr val="297DB1"/>
              </a:solidFill>
              <a:prstDash val="sysDot"/>
            </a:ln>
            <a:effectLst/>
          </p:spPr>
        </p:cxnSp>
        <p:cxnSp>
          <p:nvCxnSpPr>
            <p:cNvPr id="13" name="Straight Connector 12">
              <a:extLst>
                <a:ext uri="{FF2B5EF4-FFF2-40B4-BE49-F238E27FC236}">
                  <a16:creationId xmlns:a16="http://schemas.microsoft.com/office/drawing/2014/main" id="{28D2F1BE-C371-C76F-0730-3BA917F8CF4B}"/>
                </a:ext>
              </a:extLst>
            </p:cNvPr>
            <p:cNvCxnSpPr/>
            <p:nvPr/>
          </p:nvCxnSpPr>
          <p:spPr>
            <a:xfrm>
              <a:off x="7636220" y="4777779"/>
              <a:ext cx="2448272" cy="0"/>
            </a:xfrm>
            <a:prstGeom prst="line">
              <a:avLst/>
            </a:prstGeom>
            <a:noFill/>
            <a:ln w="6350" cap="flat" cmpd="sng" algn="ctr">
              <a:solidFill>
                <a:srgbClr val="297DB1"/>
              </a:solidFill>
              <a:prstDash val="sysDot"/>
            </a:ln>
            <a:effectLst/>
          </p:spPr>
        </p:cxnSp>
      </p:grpSp>
      <p:sp>
        <p:nvSpPr>
          <p:cNvPr id="14" name="Rectangle 13">
            <a:hlinkClick r:id="" action="ppaction://noaction"/>
            <a:hlinkHover r:id="" action="ppaction://noaction" highlightClick="1"/>
            <a:extLst>
              <a:ext uri="{FF2B5EF4-FFF2-40B4-BE49-F238E27FC236}">
                <a16:creationId xmlns:a16="http://schemas.microsoft.com/office/drawing/2014/main" id="{27073A3B-A009-2610-03F2-BBE1A06A1448}"/>
              </a:ext>
              <a:ext uri="{C183D7F6-B498-43B3-948B-1728B52AA6E4}">
                <adec:decorative xmlns:adec="http://schemas.microsoft.com/office/drawing/2017/decorative" val="1"/>
              </a:ext>
            </a:extLst>
          </p:cNvPr>
          <p:cNvSpPr/>
          <p:nvPr/>
        </p:nvSpPr>
        <p:spPr bwMode="ltGray">
          <a:xfrm>
            <a:off x="8797065" y="1133165"/>
            <a:ext cx="417916" cy="296187"/>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2</a:t>
            </a:r>
          </a:p>
        </p:txBody>
      </p:sp>
      <p:sp>
        <p:nvSpPr>
          <p:cNvPr id="15" name="Rectangle 14">
            <a:hlinkClick r:id="" action="ppaction://noaction"/>
            <a:hlinkHover r:id="" action="ppaction://noaction" highlightClick="1"/>
            <a:extLst>
              <a:ext uri="{FF2B5EF4-FFF2-40B4-BE49-F238E27FC236}">
                <a16:creationId xmlns:a16="http://schemas.microsoft.com/office/drawing/2014/main" id="{1468B627-4A85-88FA-A531-3E7A9E94926E}"/>
              </a:ext>
              <a:ext uri="{C183D7F6-B498-43B3-948B-1728B52AA6E4}">
                <adec:decorative xmlns:adec="http://schemas.microsoft.com/office/drawing/2017/decorative" val="1"/>
              </a:ext>
            </a:extLst>
          </p:cNvPr>
          <p:cNvSpPr/>
          <p:nvPr/>
        </p:nvSpPr>
        <p:spPr bwMode="ltGray">
          <a:xfrm>
            <a:off x="8786677" y="1587433"/>
            <a:ext cx="417916" cy="302523"/>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3</a:t>
            </a:r>
          </a:p>
        </p:txBody>
      </p:sp>
      <p:sp>
        <p:nvSpPr>
          <p:cNvPr id="16" name="Rectangle 15">
            <a:hlinkClick r:id="" action="ppaction://noaction"/>
            <a:hlinkHover r:id="" action="ppaction://noaction" highlightClick="1"/>
            <a:extLst>
              <a:ext uri="{FF2B5EF4-FFF2-40B4-BE49-F238E27FC236}">
                <a16:creationId xmlns:a16="http://schemas.microsoft.com/office/drawing/2014/main" id="{94E04769-1273-221F-D9B9-45B46AC1922B}"/>
              </a:ext>
              <a:ext uri="{C183D7F6-B498-43B3-948B-1728B52AA6E4}">
                <adec:decorative xmlns:adec="http://schemas.microsoft.com/office/drawing/2017/decorative" val="1"/>
              </a:ext>
            </a:extLst>
          </p:cNvPr>
          <p:cNvSpPr/>
          <p:nvPr/>
        </p:nvSpPr>
        <p:spPr bwMode="ltGray">
          <a:xfrm>
            <a:off x="8783800" y="2109123"/>
            <a:ext cx="417916" cy="314774"/>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4</a:t>
            </a:r>
          </a:p>
        </p:txBody>
      </p:sp>
      <p:sp>
        <p:nvSpPr>
          <p:cNvPr id="17" name="Rectangle 16">
            <a:hlinkClick r:id="" action="ppaction://noaction"/>
            <a:hlinkHover r:id="" action="ppaction://noaction" highlightClick="1"/>
            <a:extLst>
              <a:ext uri="{FF2B5EF4-FFF2-40B4-BE49-F238E27FC236}">
                <a16:creationId xmlns:a16="http://schemas.microsoft.com/office/drawing/2014/main" id="{59976858-9174-EE85-078D-4685451D8364}"/>
              </a:ext>
              <a:ext uri="{C183D7F6-B498-43B3-948B-1728B52AA6E4}">
                <adec:decorative xmlns:adec="http://schemas.microsoft.com/office/drawing/2017/decorative" val="1"/>
              </a:ext>
            </a:extLst>
          </p:cNvPr>
          <p:cNvSpPr/>
          <p:nvPr/>
        </p:nvSpPr>
        <p:spPr bwMode="ltGray">
          <a:xfrm>
            <a:off x="8785605" y="2569366"/>
            <a:ext cx="417916" cy="319419"/>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5</a:t>
            </a:r>
          </a:p>
        </p:txBody>
      </p:sp>
      <p:sp>
        <p:nvSpPr>
          <p:cNvPr id="18" name="Rectangle 17">
            <a:hlinkClick r:id="" action="ppaction://noaction"/>
            <a:hlinkHover r:id="" action="ppaction://noaction" highlightClick="1"/>
            <a:extLst>
              <a:ext uri="{FF2B5EF4-FFF2-40B4-BE49-F238E27FC236}">
                <a16:creationId xmlns:a16="http://schemas.microsoft.com/office/drawing/2014/main" id="{384C2691-6CA0-EEEC-F9CE-68C79C60B253}"/>
              </a:ext>
              <a:ext uri="{C183D7F6-B498-43B3-948B-1728B52AA6E4}">
                <adec:decorative xmlns:adec="http://schemas.microsoft.com/office/drawing/2017/decorative" val="1"/>
              </a:ext>
            </a:extLst>
          </p:cNvPr>
          <p:cNvSpPr/>
          <p:nvPr/>
        </p:nvSpPr>
        <p:spPr bwMode="ltGray">
          <a:xfrm>
            <a:off x="8782493" y="3061283"/>
            <a:ext cx="417916" cy="318947"/>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6</a:t>
            </a:r>
          </a:p>
        </p:txBody>
      </p:sp>
      <p:sp>
        <p:nvSpPr>
          <p:cNvPr id="19" name="Rectangle 18">
            <a:hlinkClick r:id="" action="ppaction://noaction"/>
            <a:hlinkHover r:id="" action="ppaction://noaction" highlightClick="1"/>
            <a:extLst>
              <a:ext uri="{FF2B5EF4-FFF2-40B4-BE49-F238E27FC236}">
                <a16:creationId xmlns:a16="http://schemas.microsoft.com/office/drawing/2014/main" id="{B5D365F3-6966-2118-01F9-2E49B91F26C5}"/>
              </a:ext>
              <a:ext uri="{C183D7F6-B498-43B3-948B-1728B52AA6E4}">
                <adec:decorative xmlns:adec="http://schemas.microsoft.com/office/drawing/2017/decorative" val="1"/>
              </a:ext>
            </a:extLst>
          </p:cNvPr>
          <p:cNvSpPr/>
          <p:nvPr/>
        </p:nvSpPr>
        <p:spPr bwMode="ltGray">
          <a:xfrm>
            <a:off x="8782493" y="3547128"/>
            <a:ext cx="417916" cy="313354"/>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7</a:t>
            </a:r>
          </a:p>
        </p:txBody>
      </p:sp>
      <p:sp>
        <p:nvSpPr>
          <p:cNvPr id="20" name="Rectangle 19">
            <a:hlinkClick r:id="" action="ppaction://noaction"/>
            <a:hlinkHover r:id="" action="ppaction://noaction" highlightClick="1"/>
            <a:extLst>
              <a:ext uri="{FF2B5EF4-FFF2-40B4-BE49-F238E27FC236}">
                <a16:creationId xmlns:a16="http://schemas.microsoft.com/office/drawing/2014/main" id="{CC77A36A-0B44-F1CA-8A21-7EC616D70D62}"/>
              </a:ext>
              <a:ext uri="{C183D7F6-B498-43B3-948B-1728B52AA6E4}">
                <adec:decorative xmlns:adec="http://schemas.microsoft.com/office/drawing/2017/decorative" val="1"/>
              </a:ext>
            </a:extLst>
          </p:cNvPr>
          <p:cNvSpPr/>
          <p:nvPr/>
        </p:nvSpPr>
        <p:spPr bwMode="ltGray">
          <a:xfrm>
            <a:off x="8782493" y="4025665"/>
            <a:ext cx="417916" cy="313349"/>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8</a:t>
            </a:r>
          </a:p>
        </p:txBody>
      </p:sp>
      <p:graphicFrame>
        <p:nvGraphicFramePr>
          <p:cNvPr id="21" name="Table 20">
            <a:extLst>
              <a:ext uri="{FF2B5EF4-FFF2-40B4-BE49-F238E27FC236}">
                <a16:creationId xmlns:a16="http://schemas.microsoft.com/office/drawing/2014/main" id="{5EFBF279-D890-B508-17B8-EB99C2B554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82760493"/>
              </p:ext>
            </p:extLst>
          </p:nvPr>
        </p:nvGraphicFramePr>
        <p:xfrm>
          <a:off x="9312305" y="578902"/>
          <a:ext cx="2179715" cy="5197391"/>
        </p:xfrm>
        <a:graphic>
          <a:graphicData uri="http://schemas.openxmlformats.org/drawingml/2006/table">
            <a:tbl>
              <a:tblPr firstRow="1" bandRow="1"/>
              <a:tblGrid>
                <a:gridCol w="2179715">
                  <a:extLst>
                    <a:ext uri="{9D8B030D-6E8A-4147-A177-3AD203B41FA5}">
                      <a16:colId xmlns:a16="http://schemas.microsoft.com/office/drawing/2014/main" val="24541704"/>
                    </a:ext>
                  </a:extLst>
                </a:gridCol>
              </a:tblGrid>
              <a:tr h="446393">
                <a:tc>
                  <a:txBody>
                    <a:bodyPr/>
                    <a:lstStyle>
                      <a:lvl1pPr marL="0" algn="l" defTabSz="914400" rtl="0" eaLnBrk="1" latinLnBrk="0" hangingPunct="1">
                        <a:defRPr sz="1800" b="1" kern="1200">
                          <a:solidFill>
                            <a:schemeClr val="lt1"/>
                          </a:solidFill>
                          <a:latin typeface="Segoe UI"/>
                        </a:defRPr>
                      </a:lvl1pPr>
                      <a:lvl2pPr marL="457200" algn="l" defTabSz="914400" rtl="0" eaLnBrk="1" latinLnBrk="0" hangingPunct="1">
                        <a:defRPr sz="1800" b="1" kern="1200">
                          <a:solidFill>
                            <a:schemeClr val="lt1"/>
                          </a:solidFill>
                          <a:latin typeface="Segoe UI"/>
                        </a:defRPr>
                      </a:lvl2pPr>
                      <a:lvl3pPr marL="914400" algn="l" defTabSz="914400" rtl="0" eaLnBrk="1" latinLnBrk="0" hangingPunct="1">
                        <a:defRPr sz="1800" b="1" kern="1200">
                          <a:solidFill>
                            <a:schemeClr val="lt1"/>
                          </a:solidFill>
                          <a:latin typeface="Segoe UI"/>
                        </a:defRPr>
                      </a:lvl3pPr>
                      <a:lvl4pPr marL="1371600" algn="l" defTabSz="914400" rtl="0" eaLnBrk="1" latinLnBrk="0" hangingPunct="1">
                        <a:defRPr sz="1800" b="1" kern="1200">
                          <a:solidFill>
                            <a:schemeClr val="lt1"/>
                          </a:solidFill>
                          <a:latin typeface="Segoe UI"/>
                        </a:defRPr>
                      </a:lvl4pPr>
                      <a:lvl5pPr marL="1828800" algn="l" defTabSz="914400" rtl="0" eaLnBrk="1" latinLnBrk="0" hangingPunct="1">
                        <a:defRPr sz="1800" b="1" kern="1200">
                          <a:solidFill>
                            <a:schemeClr val="lt1"/>
                          </a:solidFill>
                          <a:latin typeface="Segoe UI"/>
                        </a:defRPr>
                      </a:lvl5pPr>
                      <a:lvl6pPr marL="2286000" algn="l" defTabSz="914400" rtl="0" eaLnBrk="1" latinLnBrk="0" hangingPunct="1">
                        <a:defRPr sz="1800" b="1" kern="1200">
                          <a:solidFill>
                            <a:schemeClr val="lt1"/>
                          </a:solidFill>
                          <a:latin typeface="Segoe UI"/>
                        </a:defRPr>
                      </a:lvl6pPr>
                      <a:lvl7pPr marL="2743200" algn="l" defTabSz="914400" rtl="0" eaLnBrk="1" latinLnBrk="0" hangingPunct="1">
                        <a:defRPr sz="1800" b="1" kern="1200">
                          <a:solidFill>
                            <a:schemeClr val="lt1"/>
                          </a:solidFill>
                          <a:latin typeface="Segoe UI"/>
                        </a:defRPr>
                      </a:lvl7pPr>
                      <a:lvl8pPr marL="3200400" algn="l" defTabSz="914400" rtl="0" eaLnBrk="1" latinLnBrk="0" hangingPunct="1">
                        <a:defRPr sz="1800" b="1" kern="1200">
                          <a:solidFill>
                            <a:schemeClr val="lt1"/>
                          </a:solidFill>
                          <a:latin typeface="Segoe UI"/>
                        </a:defRPr>
                      </a:lvl8pPr>
                      <a:lvl9pPr marL="3657600" algn="l" defTabSz="914400" rtl="0" eaLnBrk="1" latinLnBrk="0" hangingPunct="1">
                        <a:defRPr sz="1800" b="1" kern="1200">
                          <a:solidFill>
                            <a:schemeClr val="lt1"/>
                          </a:solidFill>
                          <a:latin typeface="Segoe UI"/>
                        </a:defRPr>
                      </a:lvl9pPr>
                    </a:lstStyle>
                    <a:p>
                      <a:pPr algn="l"/>
                      <a:r>
                        <a:rPr lang="en-GB" sz="1400" b="0">
                          <a:solidFill>
                            <a:schemeClr val="bg1"/>
                          </a:solidFill>
                          <a:latin typeface="+mn-lt"/>
                        </a:rPr>
                        <a:t>About</a:t>
                      </a:r>
                      <a:r>
                        <a:rPr lang="en-GB" sz="1400" b="0" baseline="0">
                          <a:solidFill>
                            <a:schemeClr val="bg1"/>
                          </a:solidFill>
                          <a:latin typeface="+mn-lt"/>
                        </a:rPr>
                        <a:t> the survey</a:t>
                      </a:r>
                      <a:endParaRPr lang="en-GB" sz="1400" b="0">
                        <a:solidFill>
                          <a:schemeClr val="bg1"/>
                        </a:solidFill>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8835298"/>
                  </a:ext>
                </a:extLst>
              </a:tr>
              <a:tr h="446393">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algn="l"/>
                      <a:r>
                        <a:rPr lang="en-GB" sz="1400" b="0">
                          <a:solidFill>
                            <a:schemeClr val="bg1"/>
                          </a:solidFill>
                          <a:latin typeface="+mn-lt"/>
                        </a:rPr>
                        <a:t>Headline findings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2386766"/>
                  </a:ext>
                </a:extLst>
              </a:tr>
              <a:tr h="496076">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Overall experience of GP practice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48291756"/>
                  </a:ext>
                </a:extLst>
              </a:tr>
              <a:tr h="496076">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Local GP practice services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82604302"/>
                  </a:ext>
                </a:extLst>
              </a:tr>
              <a:tr h="446393">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Last contact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48611520"/>
                  </a:ext>
                </a:extLst>
              </a:tr>
              <a:tr h="496076">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Patient’s last appointment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04165488"/>
                  </a:ext>
                </a:extLst>
              </a:tr>
              <a:tr h="446393">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Patient health</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1438189"/>
                  </a:ext>
                </a:extLst>
              </a:tr>
              <a:tr h="496076">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When the GP practice is closed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91412992"/>
                  </a:ext>
                </a:extLst>
              </a:tr>
              <a:tr h="446393">
                <a:tc>
                  <a:txBody>
                    <a:bodyPr/>
                    <a:lstStyle/>
                    <a:p>
                      <a:pPr marL="0" indent="0" algn="l">
                        <a:buFont typeface="Arial" panose="020B0604020202020204" pitchFamily="34" charset="0"/>
                        <a:buNone/>
                      </a:pPr>
                      <a:r>
                        <a:rPr lang="en-GB" sz="1400" b="0">
                          <a:solidFill>
                            <a:schemeClr val="bg1"/>
                          </a:solidFill>
                          <a:latin typeface="+mn-lt"/>
                        </a:rPr>
                        <a:t>Pharmacy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60071128"/>
                  </a:ext>
                </a:extLst>
              </a:tr>
              <a:tr h="446393">
                <a:tc>
                  <a:txBody>
                    <a:bodyPr/>
                    <a:lstStyle/>
                    <a:p>
                      <a:pPr marL="0" indent="0" algn="l">
                        <a:buFont typeface="Arial" panose="020B0604020202020204" pitchFamily="34" charset="0"/>
                        <a:buNone/>
                      </a:pPr>
                      <a:r>
                        <a:rPr lang="en-GB" sz="1400" b="0">
                          <a:solidFill>
                            <a:schemeClr val="bg1"/>
                          </a:solidFill>
                          <a:latin typeface="+mn-lt"/>
                        </a:rPr>
                        <a:t>Dentistry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36920332"/>
                  </a:ext>
                </a:extLst>
              </a:tr>
              <a:tr h="446393">
                <a:tc>
                  <a:txBody>
                    <a:bodyPr/>
                    <a:lstStyle/>
                    <a:p>
                      <a:pPr marL="0" indent="0" algn="l">
                        <a:buFont typeface="Arial" panose="020B0604020202020204" pitchFamily="34" charset="0"/>
                        <a:buNone/>
                      </a:pPr>
                      <a:r>
                        <a:rPr lang="en-GB" sz="1400" b="1">
                          <a:solidFill>
                            <a:schemeClr val="bg1"/>
                          </a:solidFill>
                          <a:latin typeface="+mn-lt"/>
                        </a:rPr>
                        <a:t>Accessible information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86303014"/>
                  </a:ext>
                </a:extLst>
              </a:tr>
            </a:tbl>
          </a:graphicData>
        </a:graphic>
      </p:graphicFrame>
      <p:sp>
        <p:nvSpPr>
          <p:cNvPr id="25" name="TextBox 24">
            <a:extLst>
              <a:ext uri="{FF2B5EF4-FFF2-40B4-BE49-F238E27FC236}">
                <a16:creationId xmlns:a16="http://schemas.microsoft.com/office/drawing/2014/main" id="{2FE28499-05F8-9E9D-E59F-29B29DFAEFFD}"/>
              </a:ext>
              <a:ext uri="{C183D7F6-B498-43B3-948B-1728B52AA6E4}">
                <adec:decorative xmlns:adec="http://schemas.microsoft.com/office/drawing/2017/decorative" val="1"/>
              </a:ext>
            </a:extLst>
          </p:cNvPr>
          <p:cNvSpPr txBox="1"/>
          <p:nvPr/>
        </p:nvSpPr>
        <p:spPr bwMode="ltGray">
          <a:xfrm>
            <a:off x="8606984" y="326920"/>
            <a:ext cx="496931" cy="218586"/>
          </a:xfrm>
          <a:prstGeom prst="rect">
            <a:avLst/>
          </a:prstGeom>
          <a:noFill/>
        </p:spPr>
        <p:txBody>
          <a:bodyPr wrap="none" lIns="0" tIns="0" rIns="0" bIns="0" rtlCol="0">
            <a:spAutoFit/>
          </a:bodyPr>
          <a:lstStyle/>
          <a:p>
            <a:pPr>
              <a:lnSpc>
                <a:spcPct val="110000"/>
              </a:lnSpc>
              <a:spcBef>
                <a:spcPts val="2400"/>
              </a:spcBef>
              <a:buClr>
                <a:srgbClr val="5BC5F1"/>
              </a:buClr>
              <a:defRPr/>
            </a:pPr>
            <a:r>
              <a:rPr lang="en-GB" sz="1400">
                <a:solidFill>
                  <a:prstClr val="white"/>
                </a:solidFill>
              </a:rPr>
              <a:t>Menu:</a:t>
            </a:r>
          </a:p>
        </p:txBody>
      </p:sp>
      <p:cxnSp>
        <p:nvCxnSpPr>
          <p:cNvPr id="26" name="Straight Connector 25">
            <a:extLst>
              <a:ext uri="{FF2B5EF4-FFF2-40B4-BE49-F238E27FC236}">
                <a16:creationId xmlns:a16="http://schemas.microsoft.com/office/drawing/2014/main" id="{523FDDEF-D994-CF5E-C89F-3CF43E9D0FA1}"/>
              </a:ext>
              <a:ext uri="{C183D7F6-B498-43B3-948B-1728B52AA6E4}">
                <adec:decorative xmlns:adec="http://schemas.microsoft.com/office/drawing/2017/decorative" val="1"/>
              </a:ext>
            </a:extLst>
          </p:cNvPr>
          <p:cNvCxnSpPr>
            <a:cxnSpLocks/>
          </p:cNvCxnSpPr>
          <p:nvPr/>
        </p:nvCxnSpPr>
        <p:spPr>
          <a:xfrm>
            <a:off x="8694297" y="4909056"/>
            <a:ext cx="2448272" cy="0"/>
          </a:xfrm>
          <a:prstGeom prst="line">
            <a:avLst/>
          </a:prstGeom>
          <a:noFill/>
          <a:ln w="6350" cap="flat" cmpd="sng" algn="ctr">
            <a:solidFill>
              <a:srgbClr val="297DB1"/>
            </a:solidFill>
            <a:prstDash val="sysDot"/>
          </a:ln>
          <a:effectLst/>
        </p:spPr>
      </p:cxnSp>
      <p:cxnSp>
        <p:nvCxnSpPr>
          <p:cNvPr id="27" name="Straight Connector 26">
            <a:extLst>
              <a:ext uri="{FF2B5EF4-FFF2-40B4-BE49-F238E27FC236}">
                <a16:creationId xmlns:a16="http://schemas.microsoft.com/office/drawing/2014/main" id="{DD46A845-6EA9-B50C-3345-354A080ABAFA}"/>
              </a:ext>
              <a:ext uri="{C183D7F6-B498-43B3-948B-1728B52AA6E4}">
                <adec:decorative xmlns:adec="http://schemas.microsoft.com/office/drawing/2017/decorative" val="1"/>
              </a:ext>
            </a:extLst>
          </p:cNvPr>
          <p:cNvCxnSpPr>
            <a:cxnSpLocks/>
          </p:cNvCxnSpPr>
          <p:nvPr/>
        </p:nvCxnSpPr>
        <p:spPr>
          <a:xfrm>
            <a:off x="8709033" y="5776293"/>
            <a:ext cx="2448272" cy="0"/>
          </a:xfrm>
          <a:prstGeom prst="line">
            <a:avLst/>
          </a:prstGeom>
          <a:noFill/>
          <a:ln w="6350" cap="flat" cmpd="sng" algn="ctr">
            <a:solidFill>
              <a:srgbClr val="297DB1"/>
            </a:solidFill>
            <a:prstDash val="sysDot"/>
          </a:ln>
          <a:effectLst/>
        </p:spPr>
      </p:cxnSp>
      <p:sp>
        <p:nvSpPr>
          <p:cNvPr id="28" name="Rectangle 27">
            <a:hlinkClick r:id="" action="ppaction://noaction"/>
            <a:hlinkHover r:id="" action="ppaction://noaction" highlightClick="1"/>
            <a:extLst>
              <a:ext uri="{FF2B5EF4-FFF2-40B4-BE49-F238E27FC236}">
                <a16:creationId xmlns:a16="http://schemas.microsoft.com/office/drawing/2014/main" id="{63FE258B-3DBF-C9E6-6FF6-7E314E2B9B3A}"/>
              </a:ext>
              <a:ext uri="{C183D7F6-B498-43B3-948B-1728B52AA6E4}">
                <adec:decorative xmlns:adec="http://schemas.microsoft.com/office/drawing/2017/decorative" val="1"/>
              </a:ext>
            </a:extLst>
          </p:cNvPr>
          <p:cNvSpPr/>
          <p:nvPr/>
        </p:nvSpPr>
        <p:spPr bwMode="ltGray">
          <a:xfrm>
            <a:off x="8783800" y="4964933"/>
            <a:ext cx="417916" cy="326743"/>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lang="en-GB" sz="2000" kern="0">
                <a:solidFill>
                  <a:schemeClr val="bg1"/>
                </a:solidFill>
              </a:rPr>
              <a:t>10</a:t>
            </a:r>
            <a:endParaRPr kumimoji="0" lang="en-GB" sz="2000" b="0" i="0" u="none" strike="noStrike" kern="0" cap="none" spc="0" normalizeH="0" baseline="0" noProof="0">
              <a:ln>
                <a:noFill/>
              </a:ln>
              <a:solidFill>
                <a:schemeClr val="bg1"/>
              </a:solidFill>
              <a:effectLst/>
              <a:uLnTx/>
              <a:uFillTx/>
              <a:ea typeface="+mn-ea"/>
              <a:cs typeface="+mn-cs"/>
            </a:endParaRPr>
          </a:p>
        </p:txBody>
      </p:sp>
      <p:grpSp>
        <p:nvGrpSpPr>
          <p:cNvPr id="30" name="Group 29">
            <a:extLst>
              <a:ext uri="{FF2B5EF4-FFF2-40B4-BE49-F238E27FC236}">
                <a16:creationId xmlns:a16="http://schemas.microsoft.com/office/drawing/2014/main" id="{AA801ED2-F1C7-F763-5FC9-6449E6167891}"/>
              </a:ext>
              <a:ext uri="{C183D7F6-B498-43B3-948B-1728B52AA6E4}">
                <adec:decorative xmlns:adec="http://schemas.microsoft.com/office/drawing/2017/decorative" val="1"/>
              </a:ext>
            </a:extLst>
          </p:cNvPr>
          <p:cNvGrpSpPr/>
          <p:nvPr/>
        </p:nvGrpSpPr>
        <p:grpSpPr bwMode="ltGray">
          <a:xfrm>
            <a:off x="8781186" y="5387681"/>
            <a:ext cx="417916" cy="352423"/>
            <a:chOff x="5822852" y="1343018"/>
            <a:chExt cx="417916" cy="327149"/>
          </a:xfrm>
        </p:grpSpPr>
        <p:sp>
          <p:nvSpPr>
            <p:cNvPr id="31" name="Rectangle 30">
              <a:extLst>
                <a:ext uri="{FF2B5EF4-FFF2-40B4-BE49-F238E27FC236}">
                  <a16:creationId xmlns:a16="http://schemas.microsoft.com/office/drawing/2014/main" id="{99C6A595-DA5B-D6FF-2411-52E43957947D}"/>
                </a:ext>
              </a:extLst>
            </p:cNvPr>
            <p:cNvSpPr/>
            <p:nvPr/>
          </p:nvSpPr>
          <p:spPr bwMode="ltGray">
            <a:xfrm>
              <a:off x="5822852" y="1343018"/>
              <a:ext cx="417916" cy="327149"/>
            </a:xfrm>
            <a:prstGeom prst="rect">
              <a:avLst/>
            </a:prstGeom>
            <a:solidFill>
              <a:sysClr val="window" lastClr="FFFFFF"/>
            </a:solidFill>
            <a:ln w="127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endParaRPr kumimoji="0" lang="en-GB" sz="2000" b="0" i="0" u="none" strike="noStrike" kern="0" cap="none" spc="0" normalizeH="0" baseline="0" noProof="0">
                <a:ln>
                  <a:noFill/>
                </a:ln>
                <a:solidFill>
                  <a:prstClr val="white"/>
                </a:solidFill>
                <a:effectLst/>
                <a:uLnTx/>
                <a:uFillTx/>
                <a:latin typeface="Segoe UI"/>
                <a:ea typeface="+mn-ea"/>
                <a:cs typeface="+mn-cs"/>
              </a:endParaRPr>
            </a:p>
          </p:txBody>
        </p:sp>
        <p:sp>
          <p:nvSpPr>
            <p:cNvPr id="32" name="Isosceles Triangle 31">
              <a:extLst>
                <a:ext uri="{FF2B5EF4-FFF2-40B4-BE49-F238E27FC236}">
                  <a16:creationId xmlns:a16="http://schemas.microsoft.com/office/drawing/2014/main" id="{712CA562-78AB-239A-6BB0-BFEC74382592}"/>
                </a:ext>
              </a:extLst>
            </p:cNvPr>
            <p:cNvSpPr/>
            <p:nvPr/>
          </p:nvSpPr>
          <p:spPr bwMode="ltGray">
            <a:xfrm rot="5400000">
              <a:off x="5966555" y="1463881"/>
              <a:ext cx="153027" cy="96594"/>
            </a:xfrm>
            <a:prstGeom prst="triangle">
              <a:avLst/>
            </a:prstGeom>
            <a:solidFill>
              <a:srgbClr val="0071BB"/>
            </a:solidFill>
            <a:ln w="254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endParaRPr kumimoji="0" lang="en-GB" sz="2000" b="0" i="0" u="none" strike="noStrike" kern="0" cap="none" spc="0" normalizeH="0" baseline="0" noProof="0">
                <a:ln>
                  <a:noFill/>
                </a:ln>
                <a:solidFill>
                  <a:prstClr val="white"/>
                </a:solidFill>
                <a:effectLst/>
                <a:uLnTx/>
                <a:uFillTx/>
                <a:latin typeface="Segoe UI"/>
                <a:ea typeface="+mn-ea"/>
                <a:cs typeface="+mn-cs"/>
              </a:endParaRPr>
            </a:p>
          </p:txBody>
        </p:sp>
      </p:grpSp>
      <p:cxnSp>
        <p:nvCxnSpPr>
          <p:cNvPr id="23" name="Straight Connector 22">
            <a:extLst>
              <a:ext uri="{FF2B5EF4-FFF2-40B4-BE49-F238E27FC236}">
                <a16:creationId xmlns:a16="http://schemas.microsoft.com/office/drawing/2014/main" id="{414B9C0B-5696-62C8-5BA5-294BAD204888}"/>
              </a:ext>
              <a:ext uri="{C183D7F6-B498-43B3-948B-1728B52AA6E4}">
                <adec:decorative xmlns:adec="http://schemas.microsoft.com/office/drawing/2017/decorative" val="1"/>
              </a:ext>
            </a:extLst>
          </p:cNvPr>
          <p:cNvCxnSpPr>
            <a:cxnSpLocks/>
          </p:cNvCxnSpPr>
          <p:nvPr/>
        </p:nvCxnSpPr>
        <p:spPr>
          <a:xfrm>
            <a:off x="8678964" y="5323725"/>
            <a:ext cx="2448272" cy="0"/>
          </a:xfrm>
          <a:prstGeom prst="line">
            <a:avLst/>
          </a:prstGeom>
          <a:noFill/>
          <a:ln w="6350" cap="flat" cmpd="sng" algn="ctr">
            <a:solidFill>
              <a:srgbClr val="297DB1"/>
            </a:solidFill>
            <a:prstDash val="sysDot"/>
          </a:ln>
          <a:effectLst/>
        </p:spPr>
      </p:cxnSp>
      <p:sp>
        <p:nvSpPr>
          <p:cNvPr id="24" name="Rectangle 23">
            <a:hlinkClick r:id="" action="ppaction://noaction"/>
            <a:hlinkHover r:id="" action="ppaction://noaction" highlightClick="1"/>
            <a:extLst>
              <a:ext uri="{FF2B5EF4-FFF2-40B4-BE49-F238E27FC236}">
                <a16:creationId xmlns:a16="http://schemas.microsoft.com/office/drawing/2014/main" id="{2F22DAD3-4A9F-E5C9-C1C4-5774259BCCBB}"/>
              </a:ext>
              <a:ext uri="{C183D7F6-B498-43B3-948B-1728B52AA6E4}">
                <adec:decorative xmlns:adec="http://schemas.microsoft.com/office/drawing/2017/decorative" val="1"/>
              </a:ext>
            </a:extLst>
          </p:cNvPr>
          <p:cNvSpPr/>
          <p:nvPr/>
        </p:nvSpPr>
        <p:spPr bwMode="ltGray">
          <a:xfrm>
            <a:off x="8781186" y="4521985"/>
            <a:ext cx="417916" cy="318912"/>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9</a:t>
            </a:r>
          </a:p>
        </p:txBody>
      </p:sp>
    </p:spTree>
    <p:extLst>
      <p:ext uri="{BB962C8B-B14F-4D97-AF65-F5344CB8AC3E}">
        <p14:creationId xmlns:p14="http://schemas.microsoft.com/office/powerpoint/2010/main" val="329380108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78DBAE-17D9-43A4-3ED2-7BFDE6AFE2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F1D773-0861-6DE8-8CB4-1CE70C5338B9}"/>
              </a:ext>
            </a:extLst>
          </p:cNvPr>
          <p:cNvSpPr>
            <a:spLocks noGrp="1"/>
          </p:cNvSpPr>
          <p:nvPr>
            <p:ph type="title"/>
          </p:nvPr>
        </p:nvSpPr>
        <p:spPr>
          <a:xfrm>
            <a:off x="335997" y="182467"/>
            <a:ext cx="4557736" cy="1618508"/>
          </a:xfrm>
        </p:spPr>
        <p:txBody>
          <a:bodyPr/>
          <a:lstStyle/>
          <a:p>
            <a:r>
              <a:rPr lang="en-GB" sz="2800"/>
              <a:t>Accessible information</a:t>
            </a:r>
          </a:p>
        </p:txBody>
      </p:sp>
      <p:sp>
        <p:nvSpPr>
          <p:cNvPr id="3" name="Slide Number Placeholder 2">
            <a:extLst>
              <a:ext uri="{FF2B5EF4-FFF2-40B4-BE49-F238E27FC236}">
                <a16:creationId xmlns:a16="http://schemas.microsoft.com/office/drawing/2014/main" id="{6A975072-367F-00AF-A43C-506068AA0350}"/>
              </a:ext>
              <a:ext uri="{C183D7F6-B498-43B3-948B-1728B52AA6E4}">
                <adec:decorative xmlns:adec="http://schemas.microsoft.com/office/drawing/2017/decorative" val="1"/>
              </a:ext>
            </a:extLst>
          </p:cNvPr>
          <p:cNvSpPr>
            <a:spLocks noGrp="1"/>
          </p:cNvSpPr>
          <p:nvPr>
            <p:ph type="sldNum" sz="quarter" idx="4"/>
          </p:nvPr>
        </p:nvSpPr>
        <p:spPr/>
        <p:txBody>
          <a:bodyPr/>
          <a:lstStyle/>
          <a:p>
            <a:fld id="{D61AABEC-672F-4B68-B914-690DA978312C}" type="slidenum">
              <a:rPr lang="en-GB" smtClean="0"/>
              <a:pPr/>
              <a:t>81</a:t>
            </a:fld>
            <a:endParaRPr lang="en-GB"/>
          </a:p>
        </p:txBody>
      </p:sp>
      <p:sp>
        <p:nvSpPr>
          <p:cNvPr id="11" name="TextBox 10">
            <a:extLst>
              <a:ext uri="{FF2B5EF4-FFF2-40B4-BE49-F238E27FC236}">
                <a16:creationId xmlns:a16="http://schemas.microsoft.com/office/drawing/2014/main" id="{EB0B7B54-DA1B-F87C-36C4-AD786298AE76}"/>
              </a:ext>
            </a:extLst>
          </p:cNvPr>
          <p:cNvSpPr txBox="1"/>
          <p:nvPr/>
        </p:nvSpPr>
        <p:spPr>
          <a:xfrm>
            <a:off x="335997" y="2005079"/>
            <a:ext cx="8450182" cy="4213974"/>
          </a:xfrm>
          <a:prstGeom prst="rect">
            <a:avLst/>
          </a:prstGeom>
          <a:noFill/>
        </p:spPr>
        <p:txBody>
          <a:bodyPr wrap="square">
            <a:spAutoFit/>
          </a:bodyPr>
          <a:lstStyle/>
          <a:p>
            <a:pPr marL="285750" indent="-285750">
              <a:lnSpc>
                <a:spcPct val="120000"/>
              </a:lnSpc>
              <a:spcAft>
                <a:spcPts val="600"/>
              </a:spcAft>
              <a:buFont typeface="Arial" panose="020B0604020202020204" pitchFamily="34" charset="0"/>
              <a:buChar char="•"/>
              <a:defRPr/>
            </a:pPr>
            <a:r>
              <a:rPr lang="en-GB" sz="1600">
                <a:cs typeface="Segoe UI"/>
              </a:rPr>
              <a:t>Questions about communication and getting information in a way that patients understand, which reflect the </a:t>
            </a:r>
            <a:r>
              <a:rPr lang="en-GB" sz="1600">
                <a:solidFill>
                  <a:srgbClr val="0070C0"/>
                </a:solidFill>
                <a:cs typeface="Segoe UI"/>
                <a:hlinkClick r:id="rId2">
                  <a:extLst>
                    <a:ext uri="{A12FA001-AC4F-418D-AE19-62706E023703}">
                      <ahyp:hlinkClr xmlns:ahyp="http://schemas.microsoft.com/office/drawing/2018/hyperlinkcolor" val="tx"/>
                    </a:ext>
                  </a:extLst>
                </a:hlinkClick>
              </a:rPr>
              <a:t>NHS Accessible Information Standard</a:t>
            </a:r>
            <a:r>
              <a:rPr lang="en-GB" sz="1600">
                <a:cs typeface="Segoe UI"/>
              </a:rPr>
              <a:t>, were included for the first time in the 2025 survey.</a:t>
            </a:r>
          </a:p>
          <a:p>
            <a:pPr marL="285750" indent="-285750">
              <a:lnSpc>
                <a:spcPct val="120000"/>
              </a:lnSpc>
              <a:spcAft>
                <a:spcPts val="600"/>
              </a:spcAft>
              <a:buFont typeface="Arial" panose="020B0604020202020204" pitchFamily="34" charset="0"/>
              <a:buChar char="•"/>
              <a:defRPr/>
            </a:pPr>
            <a:r>
              <a:rPr lang="en-GB" sz="1600">
                <a:cs typeface="Segoe UI"/>
              </a:rPr>
              <a:t>Due to space constraints in the paper questionnaire, these questions were only asked of patients who responded to the survey online, or via an accessible format (including by telephone or large print). An alternative weight is used to account for this. </a:t>
            </a:r>
          </a:p>
          <a:p>
            <a:pPr marL="285750" indent="-285750">
              <a:lnSpc>
                <a:spcPct val="120000"/>
              </a:lnSpc>
              <a:spcAft>
                <a:spcPts val="600"/>
              </a:spcAft>
              <a:buFont typeface="Arial" panose="020B0604020202020204" pitchFamily="34" charset="0"/>
              <a:buChar char="•"/>
              <a:defRPr/>
            </a:pPr>
            <a:r>
              <a:rPr lang="en-GB" sz="1600">
                <a:cs typeface="Segoe UI"/>
              </a:rPr>
              <a:t>Results at ICS level can be found in the ICS level Excel tables, available on the </a:t>
            </a:r>
            <a:r>
              <a:rPr lang="en-GB" sz="1600">
                <a:cs typeface="Segoe UI"/>
                <a:hlinkClick r:id="rId3"/>
              </a:rPr>
              <a:t>surveys and reports page </a:t>
            </a:r>
            <a:r>
              <a:rPr lang="en-GB" sz="1600">
                <a:cs typeface="Segoe UI"/>
              </a:rPr>
              <a:t>of the GPPS website.</a:t>
            </a:r>
          </a:p>
          <a:p>
            <a:pPr marL="285750" indent="-285750">
              <a:lnSpc>
                <a:spcPct val="120000"/>
              </a:lnSpc>
              <a:spcAft>
                <a:spcPts val="600"/>
              </a:spcAft>
              <a:buFont typeface="Arial" panose="020B0604020202020204" pitchFamily="34" charset="0"/>
              <a:buChar char="•"/>
              <a:defRPr/>
            </a:pPr>
            <a:r>
              <a:rPr lang="en-GB" sz="1600">
                <a:cs typeface="Segoe UI"/>
              </a:rPr>
              <a:t>The inclusion of online-only questions is a new development for GPPS. As such, these results are labelled as official statistics in development, in line with the standards of trustworthiness, quality, and value in the Code of Practice for Statistics. </a:t>
            </a:r>
          </a:p>
          <a:p>
            <a:pPr marL="285750" indent="-285750">
              <a:lnSpc>
                <a:spcPct val="120000"/>
              </a:lnSpc>
              <a:spcAft>
                <a:spcPts val="600"/>
              </a:spcAft>
              <a:buFont typeface="Arial" panose="020B0604020202020204" pitchFamily="34" charset="0"/>
              <a:buChar char="•"/>
              <a:defRPr/>
            </a:pPr>
            <a:r>
              <a:rPr lang="en-GB" sz="1600">
                <a:cs typeface="Segoe UI"/>
              </a:rPr>
              <a:t>Please share any feedback on the online-only questions with </a:t>
            </a:r>
            <a:r>
              <a:rPr lang="en-GB" sz="1600">
                <a:solidFill>
                  <a:srgbClr val="0070C0"/>
                </a:solidFill>
                <a:cs typeface="Segoe UI"/>
                <a:hlinkClick r:id="rId4">
                  <a:extLst>
                    <a:ext uri="{A12FA001-AC4F-418D-AE19-62706E023703}">
                      <ahyp:hlinkClr xmlns:ahyp="http://schemas.microsoft.com/office/drawing/2018/hyperlinkcolor" val="tx"/>
                    </a:ext>
                  </a:extLst>
                </a:hlinkClick>
              </a:rPr>
              <a:t>GPPatientSurvey@ipsos.com</a:t>
            </a:r>
            <a:r>
              <a:rPr lang="en-GB" sz="1600">
                <a:cs typeface="Segoe UI"/>
              </a:rPr>
              <a:t>.  </a:t>
            </a:r>
          </a:p>
        </p:txBody>
      </p:sp>
      <p:grpSp>
        <p:nvGrpSpPr>
          <p:cNvPr id="4" name="Group 3">
            <a:extLst>
              <a:ext uri="{FF2B5EF4-FFF2-40B4-BE49-F238E27FC236}">
                <a16:creationId xmlns:a16="http://schemas.microsoft.com/office/drawing/2014/main" id="{011BB23A-3070-C908-A009-2B355F636E15}"/>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5" name="Freeform 110">
              <a:hlinkClick r:id="rId5" action="ppaction://hlinksldjump" tooltip="Main Menu..."/>
              <a:hlinkHover r:id="" action="ppaction://noaction" highlightClick="1"/>
              <a:extLst>
                <a:ext uri="{FF2B5EF4-FFF2-40B4-BE49-F238E27FC236}">
                  <a16:creationId xmlns:a16="http://schemas.microsoft.com/office/drawing/2014/main" id="{B8701BDE-43EF-3658-BC94-CD5296FDE4AB}"/>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6" name="Rectangle 5">
              <a:extLst>
                <a:ext uri="{FF2B5EF4-FFF2-40B4-BE49-F238E27FC236}">
                  <a16:creationId xmlns:a16="http://schemas.microsoft.com/office/drawing/2014/main" id="{04CC597A-3B5A-E49D-F12D-74BEE71E4A13}"/>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ea typeface="+mn-ea"/>
                  <a:cs typeface="+mn-cs"/>
                </a:rPr>
                <a:t>Main menu |</a:t>
              </a:r>
            </a:p>
          </p:txBody>
        </p:sp>
      </p:grpSp>
      <p:sp>
        <p:nvSpPr>
          <p:cNvPr id="25" name="Rectangle 24">
            <a:extLst>
              <a:ext uri="{FF2B5EF4-FFF2-40B4-BE49-F238E27FC236}">
                <a16:creationId xmlns:a16="http://schemas.microsoft.com/office/drawing/2014/main" id="{E0CFF2A8-FBA6-BE5D-3AAC-7CCB47F21E25}"/>
              </a:ext>
              <a:ext uri="{C183D7F6-B498-43B3-948B-1728B52AA6E4}">
                <adec:decorative xmlns:adec="http://schemas.microsoft.com/office/drawing/2017/decorative" val="1"/>
              </a:ext>
            </a:extLst>
          </p:cNvPr>
          <p:cNvSpPr/>
          <p:nvPr/>
        </p:nvSpPr>
        <p:spPr>
          <a:xfrm>
            <a:off x="9064666" y="1986029"/>
            <a:ext cx="2791337" cy="43308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err="1">
              <a:solidFill>
                <a:schemeClr val="tx1"/>
              </a:solidFill>
            </a:endParaRPr>
          </a:p>
        </p:txBody>
      </p:sp>
      <p:pic>
        <p:nvPicPr>
          <p:cNvPr id="8" name="image2.jpg" descr="Easy read.">
            <a:extLst>
              <a:ext uri="{FF2B5EF4-FFF2-40B4-BE49-F238E27FC236}">
                <a16:creationId xmlns:a16="http://schemas.microsoft.com/office/drawing/2014/main" id="{9B08D73C-DF7B-24F8-F084-A756E5134BD9}"/>
              </a:ext>
            </a:extLst>
          </p:cNvPr>
          <p:cNvPicPr/>
          <p:nvPr/>
        </p:nvPicPr>
        <p:blipFill>
          <a:blip r:embed="rId6">
            <a:extLst>
              <a:ext uri="{BEBA8EAE-BF5A-486C-A8C5-ECC9F3942E4B}">
                <a14:imgProps xmlns:a14="http://schemas.microsoft.com/office/drawing/2010/main">
                  <a14:imgLayer r:embed="rId7">
                    <a14:imgEffect>
                      <a14:saturation sat="0"/>
                    </a14:imgEffect>
                    <a14:imgEffect>
                      <a14:brightnessContrast contrast="100000"/>
                    </a14:imgEffect>
                  </a14:imgLayer>
                </a14:imgProps>
              </a:ext>
            </a:extLst>
          </a:blip>
          <a:srcRect/>
          <a:stretch>
            <a:fillRect/>
          </a:stretch>
        </p:blipFill>
        <p:spPr>
          <a:xfrm>
            <a:off x="9459118" y="2340882"/>
            <a:ext cx="724687" cy="756346"/>
          </a:xfrm>
          <a:prstGeom prst="rect">
            <a:avLst/>
          </a:prstGeom>
          <a:ln/>
        </p:spPr>
      </p:pic>
      <p:pic>
        <p:nvPicPr>
          <p:cNvPr id="9" name="image4.png" descr="Audio.">
            <a:extLst>
              <a:ext uri="{FF2B5EF4-FFF2-40B4-BE49-F238E27FC236}">
                <a16:creationId xmlns:a16="http://schemas.microsoft.com/office/drawing/2014/main" id="{CF665D85-A0FA-39EF-F850-D11E333346D8}"/>
              </a:ext>
            </a:extLst>
          </p:cNvPr>
          <p:cNvPicPr/>
          <p:nvPr/>
        </p:nvPicPr>
        <p:blipFill>
          <a:blip r:embed="rId8" cstate="print">
            <a:extLst>
              <a:ext uri="{BEBA8EAE-BF5A-486C-A8C5-ECC9F3942E4B}">
                <a14:imgProps xmlns:a14="http://schemas.microsoft.com/office/drawing/2010/main">
                  <a14:imgLayer r:embed="rId9">
                    <a14:imgEffect>
                      <a14:saturation sat="0"/>
                    </a14:imgEffect>
                    <a14:imgEffect>
                      <a14:brightnessContrast contrast="100000"/>
                    </a14:imgEffect>
                  </a14:imgLayer>
                </a14:imgProps>
              </a:ext>
              <a:ext uri="{28A0092B-C50C-407E-A947-70E740481C1C}">
                <a14:useLocalDpi xmlns:a14="http://schemas.microsoft.com/office/drawing/2010/main" val="0"/>
              </a:ext>
            </a:extLst>
          </a:blip>
          <a:stretch>
            <a:fillRect/>
          </a:stretch>
        </p:blipFill>
        <p:spPr>
          <a:xfrm>
            <a:off x="10718532" y="2365152"/>
            <a:ext cx="691610" cy="771439"/>
          </a:xfrm>
          <a:prstGeom prst="rect">
            <a:avLst/>
          </a:prstGeom>
          <a:ln/>
        </p:spPr>
      </p:pic>
      <p:pic>
        <p:nvPicPr>
          <p:cNvPr id="10" name="image3.png" descr="British Sign Language">
            <a:extLst>
              <a:ext uri="{FF2B5EF4-FFF2-40B4-BE49-F238E27FC236}">
                <a16:creationId xmlns:a16="http://schemas.microsoft.com/office/drawing/2014/main" id="{1A52B3A5-8D20-1FB1-7AB2-B478D03D2082}"/>
              </a:ext>
            </a:extLst>
          </p:cNvPr>
          <p:cNvPicPr/>
          <p:nvPr/>
        </p:nvPicPr>
        <p:blipFill rotWithShape="1">
          <a:blip r:embed="rId10" cstate="print">
            <a:extLst>
              <a:ext uri="{BEBA8EAE-BF5A-486C-A8C5-ECC9F3942E4B}">
                <a14:imgProps xmlns:a14="http://schemas.microsoft.com/office/drawing/2010/main">
                  <a14:imgLayer r:embed="rId11">
                    <a14:imgEffect>
                      <a14:saturation sat="0"/>
                    </a14:imgEffect>
                    <a14:imgEffect>
                      <a14:brightnessContrast contrast="100000"/>
                    </a14:imgEffect>
                  </a14:imgLayer>
                </a14:imgProps>
              </a:ext>
              <a:ext uri="{28A0092B-C50C-407E-A947-70E740481C1C}">
                <a14:useLocalDpi xmlns:a14="http://schemas.microsoft.com/office/drawing/2010/main" val="0"/>
              </a:ext>
            </a:extLst>
          </a:blip>
          <a:srcRect l="11960" t="13536" r="13506" b="12353"/>
          <a:stretch/>
        </p:blipFill>
        <p:spPr bwMode="auto">
          <a:xfrm>
            <a:off x="9522767" y="3615073"/>
            <a:ext cx="597389" cy="640071"/>
          </a:xfrm>
          <a:prstGeom prst="rect">
            <a:avLst/>
          </a:prstGeom>
          <a:ln>
            <a:noFill/>
          </a:ln>
          <a:extLst>
            <a:ext uri="{53640926-AAD7-44D8-BBD7-CCE9431645EC}">
              <a14:shadowObscured xmlns:a14="http://schemas.microsoft.com/office/drawing/2010/main"/>
            </a:ext>
          </a:extLst>
        </p:spPr>
      </p:pic>
      <p:pic>
        <p:nvPicPr>
          <p:cNvPr id="14" name="image5.png" descr="Letter, email or text">
            <a:extLst>
              <a:ext uri="{FF2B5EF4-FFF2-40B4-BE49-F238E27FC236}">
                <a16:creationId xmlns:a16="http://schemas.microsoft.com/office/drawing/2014/main" id="{A9AED2EF-67C4-F53C-F2B4-3A8081102968}"/>
              </a:ext>
            </a:extLst>
          </p:cNvPr>
          <p:cNvPicPr/>
          <p:nvPr/>
        </p:nvPicPr>
        <p:blipFill rotWithShape="1">
          <a:blip r:embed="rId12" cstate="print">
            <a:extLst>
              <a:ext uri="{28A0092B-C50C-407E-A947-70E740481C1C}">
                <a14:useLocalDpi xmlns:a14="http://schemas.microsoft.com/office/drawing/2010/main" val="0"/>
              </a:ext>
            </a:extLst>
          </a:blip>
          <a:srcRect l="-8236" r="-2519"/>
          <a:stretch/>
        </p:blipFill>
        <p:spPr bwMode="auto">
          <a:xfrm>
            <a:off x="10703998" y="3612646"/>
            <a:ext cx="720677" cy="678643"/>
          </a:xfrm>
          <a:prstGeom prst="rect">
            <a:avLst/>
          </a:prstGeom>
          <a:ln>
            <a:noFill/>
          </a:ln>
          <a:extLst>
            <a:ext uri="{53640926-AAD7-44D8-BBD7-CCE9431645EC}">
              <a14:shadowObscured xmlns:a14="http://schemas.microsoft.com/office/drawing/2010/main"/>
            </a:ext>
          </a:extLst>
        </p:spPr>
      </p:pic>
      <p:pic>
        <p:nvPicPr>
          <p:cNvPr id="12" name="image1.png" descr="Large print.">
            <a:extLst>
              <a:ext uri="{FF2B5EF4-FFF2-40B4-BE49-F238E27FC236}">
                <a16:creationId xmlns:a16="http://schemas.microsoft.com/office/drawing/2014/main" id="{2E366C01-2868-86A4-2C27-61575C40E8A6}"/>
              </a:ext>
            </a:extLst>
          </p:cNvPr>
          <p:cNvPicPr/>
          <p:nvPr/>
        </p:nvPicPr>
        <p:blipFill rotWithShape="1">
          <a:blip r:embed="rId13" cstate="print">
            <a:extLst>
              <a:ext uri="{BEBA8EAE-BF5A-486C-A8C5-ECC9F3942E4B}">
                <a14:imgProps xmlns:a14="http://schemas.microsoft.com/office/drawing/2010/main">
                  <a14:imgLayer r:embed="rId14">
                    <a14:imgEffect>
                      <a14:saturation sat="0"/>
                    </a14:imgEffect>
                    <a14:imgEffect>
                      <a14:brightnessContrast contrast="100000"/>
                    </a14:imgEffect>
                  </a14:imgLayer>
                </a14:imgProps>
              </a:ext>
              <a:ext uri="{28A0092B-C50C-407E-A947-70E740481C1C}">
                <a14:useLocalDpi xmlns:a14="http://schemas.microsoft.com/office/drawing/2010/main" val="0"/>
              </a:ext>
            </a:extLst>
          </a:blip>
          <a:srcRect l="18382" t="12211" r="17855" b="12052"/>
          <a:stretch/>
        </p:blipFill>
        <p:spPr bwMode="auto">
          <a:xfrm>
            <a:off x="9543314" y="5012680"/>
            <a:ext cx="556294" cy="610696"/>
          </a:xfrm>
          <a:prstGeom prst="rect">
            <a:avLst/>
          </a:prstGeom>
          <a:ln>
            <a:noFill/>
          </a:ln>
          <a:extLst>
            <a:ext uri="{53640926-AAD7-44D8-BBD7-CCE9431645EC}">
              <a14:shadowObscured xmlns:a14="http://schemas.microsoft.com/office/drawing/2010/main"/>
            </a:ext>
          </a:extLst>
        </p:spPr>
      </p:pic>
      <p:pic>
        <p:nvPicPr>
          <p:cNvPr id="13" name="image6.png" descr="Braille">
            <a:extLst>
              <a:ext uri="{FF2B5EF4-FFF2-40B4-BE49-F238E27FC236}">
                <a16:creationId xmlns:a16="http://schemas.microsoft.com/office/drawing/2014/main" id="{7E0F2BB2-6C60-FC87-DCD6-98CFEF7D8F60}"/>
              </a:ext>
            </a:extLst>
          </p:cNvPr>
          <p:cNvPicPr/>
          <p:nvPr/>
        </p:nvPicPr>
        <p:blipFill rotWithShape="1">
          <a:blip r:embed="rId15" cstate="print">
            <a:extLst>
              <a:ext uri="{BEBA8EAE-BF5A-486C-A8C5-ECC9F3942E4B}">
                <a14:imgProps xmlns:a14="http://schemas.microsoft.com/office/drawing/2010/main">
                  <a14:imgLayer r:embed="rId16">
                    <a14:imgEffect>
                      <a14:saturation sat="0"/>
                    </a14:imgEffect>
                    <a14:imgEffect>
                      <a14:brightnessContrast contrast="100000"/>
                    </a14:imgEffect>
                  </a14:imgLayer>
                </a14:imgProps>
              </a:ext>
              <a:ext uri="{28A0092B-C50C-407E-A947-70E740481C1C}">
                <a14:useLocalDpi xmlns:a14="http://schemas.microsoft.com/office/drawing/2010/main" val="0"/>
              </a:ext>
            </a:extLst>
          </a:blip>
          <a:srcRect l="18308" t="9999" r="17006" b="13751"/>
          <a:stretch/>
        </p:blipFill>
        <p:spPr bwMode="auto">
          <a:xfrm>
            <a:off x="10771154" y="5000566"/>
            <a:ext cx="586365" cy="671451"/>
          </a:xfrm>
          <a:prstGeom prst="rect">
            <a:avLst/>
          </a:prstGeom>
          <a:ln>
            <a:noFill/>
          </a:ln>
          <a:extLst>
            <a:ext uri="{53640926-AAD7-44D8-BBD7-CCE9431645EC}">
              <a14:shadowObscured xmlns:a14="http://schemas.microsoft.com/office/drawing/2010/main"/>
            </a:ext>
          </a:extLst>
        </p:spPr>
      </p:pic>
      <p:grpSp>
        <p:nvGrpSpPr>
          <p:cNvPr id="16" name="Group 15">
            <a:extLst>
              <a:ext uri="{FF2B5EF4-FFF2-40B4-BE49-F238E27FC236}">
                <a16:creationId xmlns:a16="http://schemas.microsoft.com/office/drawing/2014/main" id="{71566FE8-93C4-C89F-2AB0-CF99BE2B5F9C}"/>
              </a:ext>
              <a:ext uri="{C183D7F6-B498-43B3-948B-1728B52AA6E4}">
                <adec:decorative xmlns:adec="http://schemas.microsoft.com/office/drawing/2017/decorative" val="1"/>
              </a:ext>
            </a:extLst>
          </p:cNvPr>
          <p:cNvGrpSpPr/>
          <p:nvPr/>
        </p:nvGrpSpPr>
        <p:grpSpPr>
          <a:xfrm>
            <a:off x="9243448" y="3193033"/>
            <a:ext cx="2359324" cy="2777244"/>
            <a:chOff x="9243448" y="3193033"/>
            <a:chExt cx="2359324" cy="2777244"/>
          </a:xfrm>
        </p:grpSpPr>
        <p:sp>
          <p:nvSpPr>
            <p:cNvPr id="15" name="TextBox 14">
              <a:extLst>
                <a:ext uri="{FF2B5EF4-FFF2-40B4-BE49-F238E27FC236}">
                  <a16:creationId xmlns:a16="http://schemas.microsoft.com/office/drawing/2014/main" id="{0B3C8652-C1DE-52A0-BFEF-531959D887E1}"/>
                </a:ext>
                <a:ext uri="{C183D7F6-B498-43B3-948B-1728B52AA6E4}">
                  <adec:decorative xmlns:adec="http://schemas.microsoft.com/office/drawing/2017/decorative" val="1"/>
                </a:ext>
              </a:extLst>
            </p:cNvPr>
            <p:cNvSpPr txBox="1"/>
            <p:nvPr/>
          </p:nvSpPr>
          <p:spPr>
            <a:xfrm>
              <a:off x="9378915" y="3193033"/>
              <a:ext cx="840643" cy="218586"/>
            </a:xfrm>
            <a:prstGeom prst="rect">
              <a:avLst/>
            </a:prstGeom>
            <a:noFill/>
          </p:spPr>
          <p:txBody>
            <a:bodyPr wrap="square" lIns="0" tIns="0" rIns="0" bIns="0" rtlCol="0">
              <a:spAutoFit/>
            </a:bodyPr>
            <a:lstStyle/>
            <a:p>
              <a:pPr algn="l">
                <a:lnSpc>
                  <a:spcPct val="110000"/>
                </a:lnSpc>
                <a:spcBef>
                  <a:spcPts val="400"/>
                </a:spcBef>
                <a:spcAft>
                  <a:spcPts val="400"/>
                </a:spcAft>
              </a:pPr>
              <a:r>
                <a:rPr lang="en-GB" sz="1400" b="1" dirty="0">
                  <a:solidFill>
                    <a:schemeClr val="bg1"/>
                  </a:solidFill>
                </a:rPr>
                <a:t>Easy read </a:t>
              </a:r>
            </a:p>
          </p:txBody>
        </p:sp>
        <p:sp>
          <p:nvSpPr>
            <p:cNvPr id="18" name="TextBox 17">
              <a:extLst>
                <a:ext uri="{FF2B5EF4-FFF2-40B4-BE49-F238E27FC236}">
                  <a16:creationId xmlns:a16="http://schemas.microsoft.com/office/drawing/2014/main" id="{277623BF-E19E-169E-EA24-25BE587FA438}"/>
                </a:ext>
                <a:ext uri="{C183D7F6-B498-43B3-948B-1728B52AA6E4}">
                  <adec:decorative xmlns:adec="http://schemas.microsoft.com/office/drawing/2017/decorative" val="1"/>
                </a:ext>
              </a:extLst>
            </p:cNvPr>
            <p:cNvSpPr txBox="1"/>
            <p:nvPr/>
          </p:nvSpPr>
          <p:spPr>
            <a:xfrm>
              <a:off x="10654992" y="3200210"/>
              <a:ext cx="840642" cy="218586"/>
            </a:xfrm>
            <a:prstGeom prst="rect">
              <a:avLst/>
            </a:prstGeom>
            <a:noFill/>
          </p:spPr>
          <p:txBody>
            <a:bodyPr wrap="square" lIns="0" tIns="0" rIns="0" bIns="0" rtlCol="0">
              <a:spAutoFit/>
            </a:bodyPr>
            <a:lstStyle/>
            <a:p>
              <a:pPr algn="ctr">
                <a:lnSpc>
                  <a:spcPct val="110000"/>
                </a:lnSpc>
                <a:spcBef>
                  <a:spcPts val="400"/>
                </a:spcBef>
                <a:spcAft>
                  <a:spcPts val="400"/>
                </a:spcAft>
              </a:pPr>
              <a:r>
                <a:rPr lang="en-GB" sz="1400" b="1" dirty="0">
                  <a:solidFill>
                    <a:schemeClr val="bg1"/>
                  </a:solidFill>
                </a:rPr>
                <a:t>Audio</a:t>
              </a:r>
            </a:p>
          </p:txBody>
        </p:sp>
        <p:sp>
          <p:nvSpPr>
            <p:cNvPr id="19" name="TextBox 18">
              <a:extLst>
                <a:ext uri="{FF2B5EF4-FFF2-40B4-BE49-F238E27FC236}">
                  <a16:creationId xmlns:a16="http://schemas.microsoft.com/office/drawing/2014/main" id="{8682D34A-7ACE-F262-EF11-5216AC66DBBC}"/>
                </a:ext>
                <a:ext uri="{C183D7F6-B498-43B3-948B-1728B52AA6E4}">
                  <adec:decorative xmlns:adec="http://schemas.microsoft.com/office/drawing/2017/decorative" val="1"/>
                </a:ext>
              </a:extLst>
            </p:cNvPr>
            <p:cNvSpPr txBox="1"/>
            <p:nvPr/>
          </p:nvSpPr>
          <p:spPr>
            <a:xfrm>
              <a:off x="9243448" y="4348310"/>
              <a:ext cx="1111578" cy="455573"/>
            </a:xfrm>
            <a:prstGeom prst="rect">
              <a:avLst/>
            </a:prstGeom>
            <a:noFill/>
          </p:spPr>
          <p:txBody>
            <a:bodyPr wrap="square" lIns="0" tIns="0" rIns="0" bIns="0" rtlCol="0">
              <a:spAutoFit/>
            </a:bodyPr>
            <a:lstStyle/>
            <a:p>
              <a:pPr algn="ctr">
                <a:lnSpc>
                  <a:spcPct val="110000"/>
                </a:lnSpc>
                <a:spcBef>
                  <a:spcPts val="400"/>
                </a:spcBef>
                <a:spcAft>
                  <a:spcPts val="400"/>
                </a:spcAft>
              </a:pPr>
              <a:r>
                <a:rPr lang="en-GB" sz="1400" b="1">
                  <a:solidFill>
                    <a:schemeClr val="bg1"/>
                  </a:solidFill>
                </a:rPr>
                <a:t>British Sign Language</a:t>
              </a:r>
            </a:p>
          </p:txBody>
        </p:sp>
        <p:sp>
          <p:nvSpPr>
            <p:cNvPr id="20" name="TextBox 19">
              <a:extLst>
                <a:ext uri="{FF2B5EF4-FFF2-40B4-BE49-F238E27FC236}">
                  <a16:creationId xmlns:a16="http://schemas.microsoft.com/office/drawing/2014/main" id="{A7AA75B9-A1A4-B5AC-7980-9B85B8034233}"/>
                </a:ext>
                <a:ext uri="{C183D7F6-B498-43B3-948B-1728B52AA6E4}">
                  <adec:decorative xmlns:adec="http://schemas.microsoft.com/office/drawing/2017/decorative" val="1"/>
                </a:ext>
              </a:extLst>
            </p:cNvPr>
            <p:cNvSpPr txBox="1"/>
            <p:nvPr/>
          </p:nvSpPr>
          <p:spPr>
            <a:xfrm>
              <a:off x="9327019" y="5730999"/>
              <a:ext cx="944436" cy="218586"/>
            </a:xfrm>
            <a:prstGeom prst="rect">
              <a:avLst/>
            </a:prstGeom>
            <a:noFill/>
          </p:spPr>
          <p:txBody>
            <a:bodyPr wrap="square" lIns="0" tIns="0" rIns="0" bIns="0" rtlCol="0">
              <a:spAutoFit/>
            </a:bodyPr>
            <a:lstStyle/>
            <a:p>
              <a:pPr algn="l">
                <a:lnSpc>
                  <a:spcPct val="110000"/>
                </a:lnSpc>
                <a:spcBef>
                  <a:spcPts val="400"/>
                </a:spcBef>
                <a:spcAft>
                  <a:spcPts val="400"/>
                </a:spcAft>
              </a:pPr>
              <a:r>
                <a:rPr lang="en-GB" sz="1400" b="1" dirty="0">
                  <a:solidFill>
                    <a:schemeClr val="bg1"/>
                  </a:solidFill>
                </a:rPr>
                <a:t>Large print</a:t>
              </a:r>
            </a:p>
          </p:txBody>
        </p:sp>
        <p:sp>
          <p:nvSpPr>
            <p:cNvPr id="21" name="TextBox 20">
              <a:extLst>
                <a:ext uri="{FF2B5EF4-FFF2-40B4-BE49-F238E27FC236}">
                  <a16:creationId xmlns:a16="http://schemas.microsoft.com/office/drawing/2014/main" id="{24A83E4A-5389-2E29-CFBA-0D051A4A770F}"/>
                </a:ext>
                <a:ext uri="{C183D7F6-B498-43B3-948B-1728B52AA6E4}">
                  <adec:decorative xmlns:adec="http://schemas.microsoft.com/office/drawing/2017/decorative" val="1"/>
                </a:ext>
              </a:extLst>
            </p:cNvPr>
            <p:cNvSpPr txBox="1"/>
            <p:nvPr/>
          </p:nvSpPr>
          <p:spPr>
            <a:xfrm>
              <a:off x="10547862" y="4357588"/>
              <a:ext cx="1054910" cy="455573"/>
            </a:xfrm>
            <a:prstGeom prst="rect">
              <a:avLst/>
            </a:prstGeom>
            <a:noFill/>
          </p:spPr>
          <p:txBody>
            <a:bodyPr wrap="square" lIns="0" tIns="0" rIns="0" bIns="0" rtlCol="0">
              <a:spAutoFit/>
            </a:bodyPr>
            <a:lstStyle/>
            <a:p>
              <a:pPr algn="ctr">
                <a:lnSpc>
                  <a:spcPct val="110000"/>
                </a:lnSpc>
                <a:spcBef>
                  <a:spcPts val="400"/>
                </a:spcBef>
                <a:spcAft>
                  <a:spcPts val="400"/>
                </a:spcAft>
              </a:pPr>
              <a:r>
                <a:rPr lang="en-GB" sz="1400" b="1">
                  <a:solidFill>
                    <a:schemeClr val="bg1"/>
                  </a:solidFill>
                </a:rPr>
                <a:t>Letter, email or text</a:t>
              </a:r>
            </a:p>
          </p:txBody>
        </p:sp>
        <p:sp>
          <p:nvSpPr>
            <p:cNvPr id="22" name="TextBox 21">
              <a:extLst>
                <a:ext uri="{FF2B5EF4-FFF2-40B4-BE49-F238E27FC236}">
                  <a16:creationId xmlns:a16="http://schemas.microsoft.com/office/drawing/2014/main" id="{EF4C68FC-987B-E9CF-8AA0-8DB16FD5317D}"/>
                </a:ext>
                <a:ext uri="{C183D7F6-B498-43B3-948B-1728B52AA6E4}">
                  <adec:decorative xmlns:adec="http://schemas.microsoft.com/office/drawing/2017/decorative" val="1"/>
                </a:ext>
              </a:extLst>
            </p:cNvPr>
            <p:cNvSpPr txBox="1"/>
            <p:nvPr/>
          </p:nvSpPr>
          <p:spPr>
            <a:xfrm>
              <a:off x="10603087" y="5751691"/>
              <a:ext cx="944435" cy="218586"/>
            </a:xfrm>
            <a:prstGeom prst="rect">
              <a:avLst/>
            </a:prstGeom>
            <a:noFill/>
          </p:spPr>
          <p:txBody>
            <a:bodyPr wrap="square" lIns="0" tIns="0" rIns="0" bIns="0" rtlCol="0">
              <a:spAutoFit/>
            </a:bodyPr>
            <a:lstStyle/>
            <a:p>
              <a:pPr algn="ctr">
                <a:lnSpc>
                  <a:spcPct val="110000"/>
                </a:lnSpc>
                <a:spcBef>
                  <a:spcPts val="400"/>
                </a:spcBef>
                <a:spcAft>
                  <a:spcPts val="400"/>
                </a:spcAft>
              </a:pPr>
              <a:r>
                <a:rPr lang="en-GB" sz="1400" b="1">
                  <a:solidFill>
                    <a:schemeClr val="bg1"/>
                  </a:solidFill>
                </a:rPr>
                <a:t>Braille</a:t>
              </a:r>
            </a:p>
          </p:txBody>
        </p:sp>
      </p:grpSp>
    </p:spTree>
    <p:extLst>
      <p:ext uri="{BB962C8B-B14F-4D97-AF65-F5344CB8AC3E}">
        <p14:creationId xmlns:p14="http://schemas.microsoft.com/office/powerpoint/2010/main" val="341129577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5A5E1-4270-DD15-9F99-D942A62A6CF1}"/>
            </a:ext>
          </a:extLst>
        </p:cNvPr>
        <p:cNvGrpSpPr/>
        <p:nvPr/>
      </p:nvGrpSpPr>
      <p:grpSpPr>
        <a:xfrm>
          <a:off x="0" y="0"/>
          <a:ext cx="0" cy="0"/>
          <a:chOff x="0" y="0"/>
          <a:chExt cx="0" cy="0"/>
        </a:xfrm>
      </p:grpSpPr>
      <p:sp>
        <p:nvSpPr>
          <p:cNvPr id="44" name="Title #1">
            <a:extLst>
              <a:ext uri="{FF2B5EF4-FFF2-40B4-BE49-F238E27FC236}">
                <a16:creationId xmlns:a16="http://schemas.microsoft.com/office/drawing/2014/main" id="{636E8B83-6F3B-8846-1377-4AF374211866}"/>
              </a:ext>
            </a:extLst>
          </p:cNvPr>
          <p:cNvSpPr>
            <a:spLocks noGrp="1"/>
          </p:cNvSpPr>
          <p:nvPr>
            <p:ph type="title"/>
          </p:nvPr>
        </p:nvSpPr>
        <p:spPr>
          <a:xfrm>
            <a:off x="328016" y="209788"/>
            <a:ext cx="3525487" cy="1573659"/>
          </a:xfrm>
          <a:noFill/>
        </p:spPr>
        <p:txBody>
          <a:bodyPr/>
          <a:lstStyle/>
          <a:p>
            <a:r>
              <a:rPr lang="en-GB"/>
              <a:t>Around one in ten patients (9.1%) say they find it difficult to see, hear, speak, read or understand what is being said to them. </a:t>
            </a:r>
          </a:p>
        </p:txBody>
      </p:sp>
      <p:sp>
        <p:nvSpPr>
          <p:cNvPr id="10" name="Question Text #1">
            <a:extLst>
              <a:ext uri="{FF2B5EF4-FFF2-40B4-BE49-F238E27FC236}">
                <a16:creationId xmlns:a16="http://schemas.microsoft.com/office/drawing/2014/main" id="{88517792-5FC1-7979-9997-32ED773C2FCF}"/>
              </a:ext>
            </a:extLst>
          </p:cNvPr>
          <p:cNvSpPr txBox="1"/>
          <p:nvPr/>
        </p:nvSpPr>
        <p:spPr>
          <a:xfrm>
            <a:off x="379621" y="1888358"/>
            <a:ext cx="3598863" cy="680356"/>
          </a:xfrm>
          <a:prstGeom prst="rect">
            <a:avLst/>
          </a:prstGeom>
          <a:noFill/>
        </p:spPr>
        <p:txBody>
          <a:bodyPr wrap="square" lIns="360000" tIns="36000" rIns="180000" bIns="144000" rtlCol="0" anchor="t">
            <a:spAutoFit/>
          </a:bodyPr>
          <a:lstStyle>
            <a:defPPr>
              <a:defRPr lang="fr-FR"/>
            </a:defPPr>
            <a:lvl1pPr>
              <a:lnSpc>
                <a:spcPct val="90000"/>
              </a:lnSpc>
              <a:defRPr sz="1200" b="1"/>
            </a:lvl1pPr>
          </a:lstStyle>
          <a:p>
            <a:r>
              <a:rPr lang="en-GB">
                <a:solidFill>
                  <a:schemeClr val="bg1"/>
                </a:solidFill>
              </a:rPr>
              <a:t>Q65. Do you find it difficult to see, hear, speak, read or understand what is being said to you?</a:t>
            </a:r>
          </a:p>
        </p:txBody>
      </p:sp>
      <p:sp>
        <p:nvSpPr>
          <p:cNvPr id="9" name="Question Marker #1">
            <a:extLst>
              <a:ext uri="{FF2B5EF4-FFF2-40B4-BE49-F238E27FC236}">
                <a16:creationId xmlns:a16="http://schemas.microsoft.com/office/drawing/2014/main" id="{C0DFC67C-3078-B398-5763-EE42DB9E5202}"/>
              </a:ext>
              <a:ext uri="{C183D7F6-B498-43B3-948B-1728B52AA6E4}">
                <adec:decorative xmlns:adec="http://schemas.microsoft.com/office/drawing/2017/decorative" val="1"/>
              </a:ext>
            </a:extLst>
          </p:cNvPr>
          <p:cNvSpPr/>
          <p:nvPr/>
        </p:nvSpPr>
        <p:spPr>
          <a:xfrm>
            <a:off x="551999" y="1949866"/>
            <a:ext cx="72000" cy="36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18" name="Base and Footnotes (Bar)">
            <a:extLst>
              <a:ext uri="{FF2B5EF4-FFF2-40B4-BE49-F238E27FC236}">
                <a16:creationId xmlns:a16="http://schemas.microsoft.com/office/drawing/2014/main" id="{466A2777-0EC0-635D-E378-241A1678B619}"/>
              </a:ext>
            </a:extLst>
          </p:cNvPr>
          <p:cNvSpPr txBox="1">
            <a:spLocks/>
          </p:cNvSpPr>
          <p:nvPr/>
        </p:nvSpPr>
        <p:spPr>
          <a:xfrm>
            <a:off x="346347" y="5976180"/>
            <a:ext cx="3600000" cy="282573"/>
          </a:xfrm>
          <a:prstGeom prst="rect">
            <a:avLst/>
          </a:prstGeom>
        </p:spPr>
        <p:txBody>
          <a:bodyPr vert="horz" wrap="square" lIns="180000" tIns="0" rIns="180000" bIns="36000" rtlCol="0" anchor="b">
            <a:spAutoFit/>
          </a:bodyPr>
          <a:lstStyle>
            <a:lvl1pPr marL="0" indent="0" algn="l" defTabSz="914400" rtl="0" eaLnBrk="1" latinLnBrk="0" hangingPunct="1">
              <a:lnSpc>
                <a:spcPct val="100000"/>
              </a:lnSpc>
              <a:spcBef>
                <a:spcPts val="0"/>
              </a:spcBef>
              <a:spcAft>
                <a:spcPts val="600"/>
              </a:spcAft>
              <a:buSzPct val="50000"/>
              <a:buFont typeface="HelveticaNeueLT Std Lt Cn" panose="020B0406020202030204" pitchFamily="34" charset="0"/>
              <a:buNone/>
              <a:defRPr lang="en-GB" sz="800" b="0" i="1" kern="1200" dirty="0">
                <a:solidFill>
                  <a:srgbClr val="231F20"/>
                </a:solidFill>
                <a:latin typeface="+mn-lt"/>
                <a:ea typeface="+mn-ea"/>
                <a:cs typeface="+mn-cs"/>
              </a:defRPr>
            </a:lvl1pPr>
            <a:lvl2pPr marL="180975" indent="-180975" algn="l" defTabSz="914400" rtl="0" eaLnBrk="1" latinLnBrk="0" hangingPunct="1">
              <a:lnSpc>
                <a:spcPct val="100000"/>
              </a:lnSpc>
              <a:spcBef>
                <a:spcPts val="0"/>
              </a:spcBef>
              <a:spcAft>
                <a:spcPts val="600"/>
              </a:spcAft>
              <a:buSzPct val="80000"/>
              <a:buFont typeface="Segoe UI" panose="020B0502040204020203" pitchFamily="34" charset="0"/>
              <a:buChar char="●"/>
              <a:defRPr sz="1200" kern="1200">
                <a:solidFill>
                  <a:srgbClr val="231F20"/>
                </a:solidFill>
                <a:latin typeface="+mn-lt"/>
                <a:ea typeface="+mn-ea"/>
                <a:cs typeface="+mn-cs"/>
              </a:defRPr>
            </a:lvl2pPr>
            <a:lvl3pPr marL="360363" indent="-179388" algn="l" defTabSz="914400" rtl="0" eaLnBrk="1" latinLnBrk="0" hangingPunct="1">
              <a:lnSpc>
                <a:spcPct val="100000"/>
              </a:lnSpc>
              <a:spcBef>
                <a:spcPts val="0"/>
              </a:spcBef>
              <a:spcAft>
                <a:spcPts val="600"/>
              </a:spcAft>
              <a:buFont typeface="Arial" panose="020B0604020202020204" pitchFamily="34" charset="0"/>
              <a:buChar char="‒"/>
              <a:defRPr sz="1200" kern="1200">
                <a:solidFill>
                  <a:srgbClr val="231F20"/>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300"/>
              </a:spcBef>
              <a:spcAft>
                <a:spcPts val="300"/>
              </a:spcAft>
            </a:pPr>
            <a:r>
              <a:rPr lang="en-GB" i="0" dirty="0">
                <a:solidFill>
                  <a:schemeClr val="bg1"/>
                </a:solidFill>
              </a:rPr>
              <a:t>Base: Asked of all patients taking part online, or via an accessible format: 2025 (584,722)</a:t>
            </a:r>
          </a:p>
        </p:txBody>
      </p:sp>
      <p:sp>
        <p:nvSpPr>
          <p:cNvPr id="2" name="Title #2">
            <a:extLst>
              <a:ext uri="{FF2B5EF4-FFF2-40B4-BE49-F238E27FC236}">
                <a16:creationId xmlns:a16="http://schemas.microsoft.com/office/drawing/2014/main" id="{F08DAC04-92E3-32CD-C6EE-2055C0A2D139}"/>
              </a:ext>
            </a:extLst>
          </p:cNvPr>
          <p:cNvSpPr txBox="1">
            <a:spLocks/>
          </p:cNvSpPr>
          <p:nvPr/>
        </p:nvSpPr>
        <p:spPr>
          <a:xfrm>
            <a:off x="3946347" y="41863"/>
            <a:ext cx="8100462" cy="825762"/>
          </a:xfrm>
          <a:prstGeom prst="rect">
            <a:avLst/>
          </a:prstGeom>
          <a:noFill/>
        </p:spPr>
        <p:txBody>
          <a:bodyPr vert="horz" wrap="square" lIns="180000" tIns="180000" rIns="180000" bIns="144000" rtlCol="0" anchor="t">
            <a:spAutoFit/>
          </a:bodyPr>
          <a:lstStyle>
            <a:lvl1pPr algn="l" defTabSz="914400" rtl="0" eaLnBrk="1" latinLnBrk="0" hangingPunct="1">
              <a:lnSpc>
                <a:spcPct val="90000"/>
              </a:lnSpc>
              <a:spcBef>
                <a:spcPct val="0"/>
              </a:spcBef>
              <a:buNone/>
              <a:defRPr lang="en-GB" sz="1800" b="1" kern="1200" cap="none" spc="0" baseline="0" dirty="0">
                <a:solidFill>
                  <a:schemeClr val="bg1"/>
                </a:solidFill>
                <a:latin typeface="+mn-lt"/>
                <a:ea typeface="+mj-ea"/>
                <a:cs typeface="+mj-cs"/>
              </a:defRPr>
            </a:lvl1pPr>
          </a:lstStyle>
          <a:p>
            <a:r>
              <a:rPr lang="en-GB" dirty="0">
                <a:solidFill>
                  <a:srgbClr val="231F20"/>
                </a:solidFill>
              </a:rPr>
              <a:t>Have these patients been asked by their practice how they would prefer to be given information or communicate?</a:t>
            </a:r>
          </a:p>
        </p:txBody>
      </p:sp>
      <p:sp>
        <p:nvSpPr>
          <p:cNvPr id="5" name="Commentary #2">
            <a:extLst>
              <a:ext uri="{FF2B5EF4-FFF2-40B4-BE49-F238E27FC236}">
                <a16:creationId xmlns:a16="http://schemas.microsoft.com/office/drawing/2014/main" id="{B7C3F537-DB27-049D-20D5-C971AD999FDB}"/>
              </a:ext>
            </a:extLst>
          </p:cNvPr>
          <p:cNvSpPr txBox="1">
            <a:spLocks/>
          </p:cNvSpPr>
          <p:nvPr/>
        </p:nvSpPr>
        <p:spPr>
          <a:xfrm>
            <a:off x="3963993" y="749209"/>
            <a:ext cx="8082815" cy="997366"/>
          </a:xfrm>
          <a:prstGeom prst="rect">
            <a:avLst/>
          </a:prstGeom>
          <a:noFill/>
        </p:spPr>
        <p:txBody>
          <a:bodyPr vert="horz" wrap="square" lIns="180000" tIns="36000" rIns="180000" bIns="144000" rtlCol="0">
            <a:spAutoFit/>
          </a:bodyPr>
          <a:lstStyle>
            <a:lvl1pPr marL="0" indent="0" algn="l" defTabSz="914400" rtl="0" eaLnBrk="1" latinLnBrk="0" hangingPunct="1">
              <a:lnSpc>
                <a:spcPct val="100000"/>
              </a:lnSpc>
              <a:spcBef>
                <a:spcPts val="0"/>
              </a:spcBef>
              <a:spcAft>
                <a:spcPts val="600"/>
              </a:spcAft>
              <a:buSzPct val="50000"/>
              <a:buFont typeface="HelveticaNeueLT Std Lt Cn" panose="020B0406020202030204" pitchFamily="34" charset="0"/>
              <a:buNone/>
              <a:defRPr sz="1200" b="0" kern="1200">
                <a:solidFill>
                  <a:schemeClr val="bg1"/>
                </a:solidFill>
                <a:latin typeface="+mn-lt"/>
                <a:ea typeface="+mn-ea"/>
                <a:cs typeface="+mn-cs"/>
              </a:defRPr>
            </a:lvl1pPr>
            <a:lvl2pPr marL="180975" indent="-180975" algn="l" defTabSz="914400" rtl="0" eaLnBrk="1" latinLnBrk="0" hangingPunct="1">
              <a:lnSpc>
                <a:spcPct val="100000"/>
              </a:lnSpc>
              <a:spcBef>
                <a:spcPts val="0"/>
              </a:spcBef>
              <a:spcAft>
                <a:spcPts val="600"/>
              </a:spcAft>
              <a:buSzPct val="80000"/>
              <a:buFont typeface="Segoe UI" panose="020B0502040204020203" pitchFamily="34" charset="0"/>
              <a:buChar char="●"/>
              <a:defRPr sz="1200" kern="1200">
                <a:solidFill>
                  <a:schemeClr val="bg1"/>
                </a:solidFill>
                <a:latin typeface="+mn-lt"/>
                <a:ea typeface="+mn-ea"/>
                <a:cs typeface="+mn-cs"/>
              </a:defRPr>
            </a:lvl2pPr>
            <a:lvl3pPr marL="360363" indent="-179388" algn="l" defTabSz="914400" rtl="0" eaLnBrk="1" latinLnBrk="0" hangingPunct="1">
              <a:lnSpc>
                <a:spcPct val="100000"/>
              </a:lnSpc>
              <a:spcBef>
                <a:spcPts val="0"/>
              </a:spcBef>
              <a:spcAft>
                <a:spcPts val="600"/>
              </a:spcAft>
              <a:buFont typeface="Arial" panose="020B0604020202020204" pitchFamily="34" charset="0"/>
              <a:buChar char="‒"/>
              <a:defRPr sz="1200" kern="1200">
                <a:solidFill>
                  <a:schemeClr val="bg1"/>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spcAft>
                <a:spcPts val="600"/>
              </a:spcAft>
              <a:buClrTx/>
              <a:buSzTx/>
              <a:buFontTx/>
              <a:buNone/>
              <a:tabLst/>
              <a:defRPr/>
            </a:pPr>
            <a:r>
              <a:rPr kumimoji="0" lang="en-GB" sz="1200" b="0" i="0" u="none" strike="noStrike" kern="1200" cap="none" spc="0" normalizeH="0" baseline="0" noProof="0">
                <a:ln>
                  <a:noFill/>
                </a:ln>
                <a:solidFill>
                  <a:srgbClr val="222223"/>
                </a:solidFill>
                <a:effectLst/>
                <a:uLnTx/>
                <a:uFillTx/>
              </a:rPr>
              <a:t>Patients who said that they found it difficult to see, hear, speak, read or understand what is being said were asked about their experience of communication with their GP practice. ​</a:t>
            </a:r>
          </a:p>
          <a:p>
            <a:pPr marL="0" marR="0" lvl="0" indent="0" algn="l" defTabSz="914400" rtl="0" eaLnBrk="1" fontAlgn="auto" latinLnBrk="0" hangingPunct="1">
              <a:spcAft>
                <a:spcPts val="600"/>
              </a:spcAft>
              <a:buClrTx/>
              <a:buSzTx/>
              <a:buFontTx/>
              <a:buNone/>
              <a:tabLst/>
              <a:defRPr/>
            </a:pPr>
            <a:r>
              <a:rPr kumimoji="0" lang="en-GB" sz="1200" b="0" i="0" u="none" strike="noStrike" kern="1200" cap="none" spc="0" normalizeH="0" baseline="0" noProof="0">
                <a:ln>
                  <a:noFill/>
                </a:ln>
                <a:solidFill>
                  <a:srgbClr val="222223"/>
                </a:solidFill>
                <a:effectLst/>
                <a:uLnTx/>
                <a:uFillTx/>
              </a:rPr>
              <a:t>Around one in five </a:t>
            </a:r>
            <a:r>
              <a:rPr lang="en-GB">
                <a:solidFill>
                  <a:srgbClr val="222223"/>
                </a:solidFill>
              </a:rPr>
              <a:t>(21.0%) </a:t>
            </a:r>
            <a:r>
              <a:rPr kumimoji="0" lang="en-GB" sz="1200" b="0" i="0" u="none" strike="noStrike" kern="1200" cap="none" spc="0" normalizeH="0" baseline="0" noProof="0">
                <a:ln>
                  <a:noFill/>
                </a:ln>
                <a:solidFill>
                  <a:srgbClr val="222223"/>
                </a:solidFill>
                <a:effectLst/>
                <a:uLnTx/>
                <a:uFillTx/>
              </a:rPr>
              <a:t>said they had been asked by someone who works at their GP practice about how they prefer to be given information or communicate, 66.1% said they had not, another 12.9% could not remember. </a:t>
            </a:r>
          </a:p>
        </p:txBody>
      </p:sp>
      <p:sp>
        <p:nvSpPr>
          <p:cNvPr id="4" name="Question Text #2">
            <a:extLst>
              <a:ext uri="{FF2B5EF4-FFF2-40B4-BE49-F238E27FC236}">
                <a16:creationId xmlns:a16="http://schemas.microsoft.com/office/drawing/2014/main" id="{7A61CDE2-8FC1-AEE1-5F80-4E4BB1A1F303}"/>
              </a:ext>
            </a:extLst>
          </p:cNvPr>
          <p:cNvSpPr txBox="1"/>
          <p:nvPr/>
        </p:nvSpPr>
        <p:spPr>
          <a:xfrm>
            <a:off x="3963992" y="1800491"/>
            <a:ext cx="7559674" cy="360000"/>
          </a:xfrm>
          <a:prstGeom prst="rect">
            <a:avLst/>
          </a:prstGeom>
          <a:noFill/>
        </p:spPr>
        <p:txBody>
          <a:bodyPr wrap="square" lIns="360000" tIns="18000" rIns="0" bIns="0" rtlCol="0" anchor="ctr">
            <a:noAutofit/>
          </a:bodyPr>
          <a:lstStyle>
            <a:defPPr>
              <a:defRPr lang="fr-FR"/>
            </a:defPPr>
            <a:lvl1pPr>
              <a:lnSpc>
                <a:spcPct val="90000"/>
              </a:lnSpc>
              <a:defRPr sz="1200" b="1">
                <a:solidFill>
                  <a:srgbClr val="231F20"/>
                </a:solidFill>
              </a:defRPr>
            </a:lvl1pPr>
          </a:lstStyle>
          <a:p>
            <a:r>
              <a:rPr lang="en-GB"/>
              <a:t>Q66. Have you been asked by someone who works at your GP practice about how you prefer to be given information or communicate?</a:t>
            </a:r>
          </a:p>
        </p:txBody>
      </p:sp>
      <p:sp>
        <p:nvSpPr>
          <p:cNvPr id="3" name="Question Marker #2">
            <a:extLst>
              <a:ext uri="{FF2B5EF4-FFF2-40B4-BE49-F238E27FC236}">
                <a16:creationId xmlns:a16="http://schemas.microsoft.com/office/drawing/2014/main" id="{C2738507-D7EE-AA28-18A2-2E86C155CF71}"/>
              </a:ext>
              <a:ext uri="{C183D7F6-B498-43B3-948B-1728B52AA6E4}">
                <adec:decorative xmlns:adec="http://schemas.microsoft.com/office/drawing/2017/decorative" val="1"/>
              </a:ext>
            </a:extLst>
          </p:cNvPr>
          <p:cNvSpPr/>
          <p:nvPr/>
        </p:nvSpPr>
        <p:spPr>
          <a:xfrm>
            <a:off x="4124460" y="1795179"/>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rgbClr val="231F20"/>
              </a:solidFill>
            </a:endParaRPr>
          </a:p>
        </p:txBody>
      </p:sp>
      <p:sp>
        <p:nvSpPr>
          <p:cNvPr id="8" name="Base and Footnotes (Line)">
            <a:extLst>
              <a:ext uri="{FF2B5EF4-FFF2-40B4-BE49-F238E27FC236}">
                <a16:creationId xmlns:a16="http://schemas.microsoft.com/office/drawing/2014/main" id="{C4786035-0CB1-A110-9D5A-DA9B06FDE646}"/>
              </a:ext>
            </a:extLst>
          </p:cNvPr>
          <p:cNvSpPr>
            <a:spLocks noGrp="1"/>
          </p:cNvSpPr>
          <p:nvPr>
            <p:ph type="body" sz="quarter" idx="18"/>
          </p:nvPr>
        </p:nvSpPr>
        <p:spPr>
          <a:xfrm>
            <a:off x="4160460" y="5794300"/>
            <a:ext cx="7561263" cy="482628"/>
          </a:xfrm>
        </p:spPr>
        <p:txBody>
          <a:bodyPr/>
          <a:lstStyle/>
          <a:p>
            <a:r>
              <a:rPr lang="en-GB" i="0" dirty="0"/>
              <a:t>Base: Asked of all patients who said they find it difficult to see, hear, speak, read or understand what is being said: 2025 (54,945)</a:t>
            </a:r>
          </a:p>
          <a:p>
            <a:r>
              <a:rPr lang="en-GB" i="0" dirty="0">
                <a:solidFill>
                  <a:schemeClr val="tx1"/>
                </a:solidFill>
              </a:rPr>
              <a:t>Official statistic in development - These questions were only asked of patients who responded to the survey online, or via an accessible format, and use an alternative weight to account for this.</a:t>
            </a:r>
            <a:endParaRPr lang="en-GB" i="0" dirty="0"/>
          </a:p>
        </p:txBody>
      </p:sp>
      <p:sp>
        <p:nvSpPr>
          <p:cNvPr id="42" name="Slide Number">
            <a:extLst>
              <a:ext uri="{FF2B5EF4-FFF2-40B4-BE49-F238E27FC236}">
                <a16:creationId xmlns:a16="http://schemas.microsoft.com/office/drawing/2014/main" id="{84AC0528-F544-A40B-7128-A2A158B953E5}"/>
              </a:ext>
              <a:ext uri="{C183D7F6-B498-43B3-948B-1728B52AA6E4}">
                <adec:decorative xmlns:adec="http://schemas.microsoft.com/office/drawing/2017/decorative" val="1"/>
              </a:ext>
            </a:extLst>
          </p:cNvPr>
          <p:cNvSpPr>
            <a:spLocks noGrp="1"/>
          </p:cNvSpPr>
          <p:nvPr>
            <p:ph type="sldNum" sz="quarter" idx="4"/>
          </p:nvPr>
        </p:nvSpPr>
        <p:spPr>
          <a:xfrm>
            <a:off x="335999" y="6318000"/>
            <a:ext cx="216000" cy="360000"/>
          </a:xfrm>
        </p:spPr>
        <p:txBody>
          <a:bodyPr/>
          <a:lstStyle/>
          <a:p>
            <a:fld id="{D61AABEC-672F-4B68-B914-690DA978312C}" type="slidenum">
              <a:rPr lang="en-GB" smtClean="0"/>
              <a:pPr/>
              <a:t>82</a:t>
            </a:fld>
            <a:endParaRPr lang="en-GB"/>
          </a:p>
        </p:txBody>
      </p:sp>
      <p:graphicFrame>
        <p:nvGraphicFramePr>
          <p:cNvPr id="6" name="Doughnut Chart">
            <a:extLst>
              <a:ext uri="{FF2B5EF4-FFF2-40B4-BE49-F238E27FC236}">
                <a16:creationId xmlns:a16="http://schemas.microsoft.com/office/drawing/2014/main" id="{DF0763E6-FAD0-0ABB-255D-3B7336F00A7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79364326"/>
              </p:ext>
            </p:extLst>
          </p:nvPr>
        </p:nvGraphicFramePr>
        <p:xfrm>
          <a:off x="5940640" y="2214407"/>
          <a:ext cx="4680000" cy="3779587"/>
        </p:xfrm>
        <a:graphic>
          <a:graphicData uri="http://schemas.openxmlformats.org/drawingml/2006/chart">
            <c:chart xmlns:c="http://schemas.openxmlformats.org/drawingml/2006/chart" xmlns:r="http://schemas.openxmlformats.org/officeDocument/2006/relationships" r:id="rId3"/>
          </a:graphicData>
        </a:graphic>
      </p:graphicFrame>
      <p:pic>
        <p:nvPicPr>
          <p:cNvPr id="34" name="Graphic 33">
            <a:extLst>
              <a:ext uri="{FF2B5EF4-FFF2-40B4-BE49-F238E27FC236}">
                <a16:creationId xmlns:a16="http://schemas.microsoft.com/office/drawing/2014/main" id="{11EBBAFB-3CFD-9541-2420-C9F563C578EF}"/>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815178" y="3607805"/>
            <a:ext cx="969024" cy="969024"/>
          </a:xfrm>
          <a:prstGeom prst="rect">
            <a:avLst/>
          </a:prstGeom>
        </p:spPr>
      </p:pic>
      <p:graphicFrame>
        <p:nvGraphicFramePr>
          <p:cNvPr id="13" name="Doughnut Chart">
            <a:extLst>
              <a:ext uri="{FF2B5EF4-FFF2-40B4-BE49-F238E27FC236}">
                <a16:creationId xmlns:a16="http://schemas.microsoft.com/office/drawing/2014/main" id="{21083FD3-AED4-1988-9BB9-A39D46D84D5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64043943"/>
              </p:ext>
            </p:extLst>
          </p:nvPr>
        </p:nvGraphicFramePr>
        <p:xfrm>
          <a:off x="374245" y="2958848"/>
          <a:ext cx="3411962" cy="2247889"/>
        </p:xfrm>
        <a:graphic>
          <a:graphicData uri="http://schemas.openxmlformats.org/drawingml/2006/chart">
            <c:chart xmlns:c="http://schemas.openxmlformats.org/drawingml/2006/chart" xmlns:r="http://schemas.openxmlformats.org/officeDocument/2006/relationships" r:id="rId5"/>
          </a:graphicData>
        </a:graphic>
      </p:graphicFrame>
      <p:pic>
        <p:nvPicPr>
          <p:cNvPr id="30" name="Graphic 29">
            <a:extLst>
              <a:ext uri="{FF2B5EF4-FFF2-40B4-BE49-F238E27FC236}">
                <a16:creationId xmlns:a16="http://schemas.microsoft.com/office/drawing/2014/main" id="{209C692F-DCE7-883A-F841-CE692C794527}"/>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732719" y="3767314"/>
            <a:ext cx="665018" cy="665018"/>
          </a:xfrm>
          <a:prstGeom prst="rect">
            <a:avLst/>
          </a:prstGeom>
        </p:spPr>
      </p:pic>
    </p:spTree>
    <p:extLst>
      <p:ext uri="{BB962C8B-B14F-4D97-AF65-F5344CB8AC3E}">
        <p14:creationId xmlns:p14="http://schemas.microsoft.com/office/powerpoint/2010/main" val="234830475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FEA3E2B1-D6A6-DD19-A8A4-BFDAEB45EA04}"/>
              </a:ext>
            </a:extLst>
          </p:cNvPr>
          <p:cNvSpPr>
            <a:spLocks noGrp="1"/>
          </p:cNvSpPr>
          <p:nvPr>
            <p:ph type="title"/>
          </p:nvPr>
        </p:nvSpPr>
        <p:spPr>
          <a:xfrm>
            <a:off x="300194" y="101627"/>
            <a:ext cx="3707218" cy="1822958"/>
          </a:xfrm>
        </p:spPr>
        <p:txBody>
          <a:bodyPr/>
          <a:lstStyle/>
          <a:p>
            <a:r>
              <a:rPr lang="en-GB" sz="1800">
                <a:effectLst/>
              </a:rPr>
              <a:t>Did practices who asked about preferences, make a record in the patient’s medical notes of how they want to be given information or communicate?</a:t>
            </a:r>
          </a:p>
        </p:txBody>
      </p:sp>
      <p:sp>
        <p:nvSpPr>
          <p:cNvPr id="4" name="Commentary">
            <a:extLst>
              <a:ext uri="{FF2B5EF4-FFF2-40B4-BE49-F238E27FC236}">
                <a16:creationId xmlns:a16="http://schemas.microsoft.com/office/drawing/2014/main" id="{423EDC38-9CF4-BA9C-E0A3-D773442DA44D}"/>
              </a:ext>
            </a:extLst>
          </p:cNvPr>
          <p:cNvSpPr>
            <a:spLocks noGrp="1"/>
          </p:cNvSpPr>
          <p:nvPr>
            <p:ph type="body" sz="quarter" idx="19"/>
          </p:nvPr>
        </p:nvSpPr>
        <p:spPr>
          <a:xfrm>
            <a:off x="321198" y="1841973"/>
            <a:ext cx="3665211" cy="1497259"/>
          </a:xfrm>
        </p:spPr>
        <p:txBody>
          <a:bodyPr/>
          <a:lstStyle/>
          <a:p>
            <a:r>
              <a:rPr lang="en-GB"/>
              <a:t>Around half (49.2%) said their GP or practice made a record in their medical notes of how they want to be given information or communicate. </a:t>
            </a:r>
          </a:p>
          <a:p>
            <a:r>
              <a:rPr lang="en-GB"/>
              <a:t>Around one in seven (13.8%) said their GP or practice had not made a record in their medical notes, and 37.0% said they did not know. </a:t>
            </a:r>
          </a:p>
          <a:p>
            <a:endParaRPr lang="en-GB"/>
          </a:p>
        </p:txBody>
      </p:sp>
      <p:sp>
        <p:nvSpPr>
          <p:cNvPr id="9" name="Question Text #1">
            <a:extLst>
              <a:ext uri="{FF2B5EF4-FFF2-40B4-BE49-F238E27FC236}">
                <a16:creationId xmlns:a16="http://schemas.microsoft.com/office/drawing/2014/main" id="{4B7642D0-6B3A-6A2F-36A5-A582FBE7F239}"/>
              </a:ext>
            </a:extLst>
          </p:cNvPr>
          <p:cNvSpPr txBox="1"/>
          <p:nvPr/>
        </p:nvSpPr>
        <p:spPr>
          <a:xfrm>
            <a:off x="279191" y="3214139"/>
            <a:ext cx="3707218" cy="680356"/>
          </a:xfrm>
          <a:prstGeom prst="rect">
            <a:avLst/>
          </a:prstGeom>
          <a:noFill/>
        </p:spPr>
        <p:txBody>
          <a:bodyPr wrap="square" lIns="360000" tIns="36000" rIns="180000" bIns="144000" rtlCol="0" anchor="t">
            <a:spAutoFit/>
          </a:bodyPr>
          <a:lstStyle>
            <a:defPPr>
              <a:defRPr lang="fr-FR"/>
            </a:defPPr>
            <a:lvl1pPr>
              <a:lnSpc>
                <a:spcPct val="90000"/>
              </a:lnSpc>
              <a:defRPr sz="1200" b="1"/>
            </a:lvl1pPr>
          </a:lstStyle>
          <a:p>
            <a:r>
              <a:rPr lang="en-GB">
                <a:solidFill>
                  <a:schemeClr val="bg1"/>
                </a:solidFill>
              </a:rPr>
              <a:t>Q67. Did your GP or practice make a record in your medical notes of how you want to be given information or communicate?</a:t>
            </a:r>
          </a:p>
        </p:txBody>
      </p:sp>
      <p:sp>
        <p:nvSpPr>
          <p:cNvPr id="19" name="Base and Footnotes">
            <a:extLst>
              <a:ext uri="{FF2B5EF4-FFF2-40B4-BE49-F238E27FC236}">
                <a16:creationId xmlns:a16="http://schemas.microsoft.com/office/drawing/2014/main" id="{A774D6A1-5F81-A800-2EAF-E84F497F0241}"/>
              </a:ext>
            </a:extLst>
          </p:cNvPr>
          <p:cNvSpPr txBox="1">
            <a:spLocks/>
          </p:cNvSpPr>
          <p:nvPr/>
        </p:nvSpPr>
        <p:spPr>
          <a:xfrm>
            <a:off x="389105" y="5851926"/>
            <a:ext cx="3487389" cy="405683"/>
          </a:xfrm>
          <a:prstGeom prst="rect">
            <a:avLst/>
          </a:prstGeom>
        </p:spPr>
        <p:txBody>
          <a:bodyPr vert="horz" wrap="square" lIns="0" tIns="0" rIns="0" bIns="36000" rtlCol="0" anchor="b">
            <a:spAutoFit/>
          </a:bodyPr>
          <a:lstStyle>
            <a:lvl1pPr marL="0" indent="0" algn="l" defTabSz="914400" rtl="0" eaLnBrk="1" latinLnBrk="0" hangingPunct="1">
              <a:lnSpc>
                <a:spcPct val="100000"/>
              </a:lnSpc>
              <a:spcBef>
                <a:spcPts val="0"/>
              </a:spcBef>
              <a:spcAft>
                <a:spcPts val="600"/>
              </a:spcAft>
              <a:buSzPct val="50000"/>
              <a:buFont typeface="HelveticaNeueLT Std Lt Cn" panose="020B0406020202030204" pitchFamily="34" charset="0"/>
              <a:buNone/>
              <a:defRPr lang="en-GB" sz="800" b="0" i="0" kern="1200" dirty="0">
                <a:solidFill>
                  <a:srgbClr val="231F20"/>
                </a:solidFill>
                <a:latin typeface="+mn-lt"/>
                <a:ea typeface="+mn-ea"/>
                <a:cs typeface="+mn-cs"/>
              </a:defRPr>
            </a:lvl1pPr>
            <a:lvl2pPr marL="180975" indent="-180975" algn="l" defTabSz="914400" rtl="0" eaLnBrk="1" latinLnBrk="0" hangingPunct="1">
              <a:lnSpc>
                <a:spcPct val="100000"/>
              </a:lnSpc>
              <a:spcBef>
                <a:spcPts val="0"/>
              </a:spcBef>
              <a:spcAft>
                <a:spcPts val="600"/>
              </a:spcAft>
              <a:buSzPct val="80000"/>
              <a:buFont typeface="Segoe UI" panose="020B0502040204020203" pitchFamily="34" charset="0"/>
              <a:buChar char="●"/>
              <a:defRPr sz="1200" kern="1200">
                <a:solidFill>
                  <a:srgbClr val="231F20"/>
                </a:solidFill>
                <a:latin typeface="+mn-lt"/>
                <a:ea typeface="+mn-ea"/>
                <a:cs typeface="+mn-cs"/>
              </a:defRPr>
            </a:lvl2pPr>
            <a:lvl3pPr marL="360363" indent="-179388" algn="l" defTabSz="914400" rtl="0" eaLnBrk="1" latinLnBrk="0" hangingPunct="1">
              <a:lnSpc>
                <a:spcPct val="100000"/>
              </a:lnSpc>
              <a:spcBef>
                <a:spcPts val="0"/>
              </a:spcBef>
              <a:spcAft>
                <a:spcPts val="600"/>
              </a:spcAft>
              <a:buFont typeface="Arial" panose="020B0604020202020204" pitchFamily="34" charset="0"/>
              <a:buChar char="‒"/>
              <a:defRPr sz="1200" kern="1200">
                <a:solidFill>
                  <a:srgbClr val="231F20"/>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solidFill>
                  <a:schemeClr val="bg1"/>
                </a:solidFill>
              </a:rPr>
              <a:t>Base: Asked of all patients who said they find it difficult to see, hear, speak, read or understand what is being said and who have been asked about how they prefer to be given information or communicate 2025 (11,380).</a:t>
            </a:r>
          </a:p>
        </p:txBody>
      </p:sp>
      <p:graphicFrame>
        <p:nvGraphicFramePr>
          <p:cNvPr id="6" name="Doughnut Chart">
            <a:extLst>
              <a:ext uri="{FF2B5EF4-FFF2-40B4-BE49-F238E27FC236}">
                <a16:creationId xmlns:a16="http://schemas.microsoft.com/office/drawing/2014/main" id="{42F1D476-EE44-46A6-A37D-FAD04BAD26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29128401"/>
              </p:ext>
            </p:extLst>
          </p:nvPr>
        </p:nvGraphicFramePr>
        <p:xfrm>
          <a:off x="341719" y="3600712"/>
          <a:ext cx="3411962" cy="2183441"/>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a:extLst>
              <a:ext uri="{FF2B5EF4-FFF2-40B4-BE49-F238E27FC236}">
                <a16:creationId xmlns:a16="http://schemas.microsoft.com/office/drawing/2014/main" id="{2ADF413E-BCE3-9AFA-BA1A-3EA83634FA85}"/>
              </a:ext>
              <a:ext uri="{C183D7F6-B498-43B3-948B-1728B52AA6E4}">
                <adec:decorative xmlns:adec="http://schemas.microsoft.com/office/drawing/2017/decorative" val="1"/>
              </a:ext>
            </a:extLst>
          </p:cNvPr>
          <p:cNvSpPr>
            <a:spLocks noGrp="1"/>
          </p:cNvSpPr>
          <p:nvPr>
            <p:ph type="sldNum" sz="quarter" idx="4"/>
          </p:nvPr>
        </p:nvSpPr>
        <p:spPr>
          <a:xfrm>
            <a:off x="311363" y="6241279"/>
            <a:ext cx="194787" cy="447152"/>
          </a:xfrm>
        </p:spPr>
        <p:txBody>
          <a:bodyPr/>
          <a:lstStyle/>
          <a:p>
            <a:fld id="{D61AABEC-672F-4B68-B914-690DA978312C}" type="slidenum">
              <a:rPr lang="en-GB" smtClean="0"/>
              <a:pPr/>
              <a:t>83</a:t>
            </a:fld>
            <a:endParaRPr lang="en-GB"/>
          </a:p>
        </p:txBody>
      </p:sp>
      <p:pic>
        <p:nvPicPr>
          <p:cNvPr id="10" name="Graphic 9">
            <a:extLst>
              <a:ext uri="{FF2B5EF4-FFF2-40B4-BE49-F238E27FC236}">
                <a16:creationId xmlns:a16="http://schemas.microsoft.com/office/drawing/2014/main" id="{E1E65377-60F8-E21B-C927-71F9E4E6F8C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741775" y="4386507"/>
            <a:ext cx="611849" cy="611849"/>
          </a:xfrm>
          <a:prstGeom prst="rect">
            <a:avLst/>
          </a:prstGeom>
        </p:spPr>
      </p:pic>
      <p:sp>
        <p:nvSpPr>
          <p:cNvPr id="22" name="Title">
            <a:extLst>
              <a:ext uri="{FF2B5EF4-FFF2-40B4-BE49-F238E27FC236}">
                <a16:creationId xmlns:a16="http://schemas.microsoft.com/office/drawing/2014/main" id="{4E2B8588-E522-AD97-57E7-520B32BD2171}"/>
              </a:ext>
            </a:extLst>
          </p:cNvPr>
          <p:cNvSpPr txBox="1">
            <a:spLocks/>
          </p:cNvSpPr>
          <p:nvPr/>
        </p:nvSpPr>
        <p:spPr>
          <a:xfrm>
            <a:off x="3986408" y="14888"/>
            <a:ext cx="8034141" cy="1075061"/>
          </a:xfrm>
          <a:prstGeom prst="rect">
            <a:avLst/>
          </a:prstGeom>
          <a:noFill/>
        </p:spPr>
        <p:txBody>
          <a:bodyPr vert="horz" wrap="square" lIns="180000" tIns="180000" rIns="180000" bIns="144000" rtlCol="0" anchor="t">
            <a:spAutoFit/>
          </a:bodyPr>
          <a:lstStyle>
            <a:lvl1pPr algn="l" defTabSz="914400" rtl="0" eaLnBrk="1" latinLnBrk="0" hangingPunct="1">
              <a:lnSpc>
                <a:spcPct val="90000"/>
              </a:lnSpc>
              <a:spcBef>
                <a:spcPct val="0"/>
              </a:spcBef>
              <a:buNone/>
              <a:defRPr lang="en-GB" sz="1800" b="1" kern="1200" cap="none" spc="0" baseline="0">
                <a:solidFill>
                  <a:schemeClr val="bg1"/>
                </a:solidFill>
                <a:latin typeface="+mn-lt"/>
                <a:ea typeface="+mj-ea"/>
                <a:cs typeface="+mj-cs"/>
              </a:defRPr>
            </a:lvl1pPr>
          </a:lstStyle>
          <a:p>
            <a:r>
              <a:rPr lang="en-GB">
                <a:solidFill>
                  <a:schemeClr val="tx1"/>
                </a:solidFill>
              </a:rPr>
              <a:t>How often did patients who had been asked about preferences get help from staff at their GP practice to communicate and understand information they have been given?</a:t>
            </a:r>
          </a:p>
        </p:txBody>
      </p:sp>
      <p:sp>
        <p:nvSpPr>
          <p:cNvPr id="20" name="Commentary">
            <a:extLst>
              <a:ext uri="{FF2B5EF4-FFF2-40B4-BE49-F238E27FC236}">
                <a16:creationId xmlns:a16="http://schemas.microsoft.com/office/drawing/2014/main" id="{3F334CAA-0A29-9C1B-644A-2490ADDF5B3E}"/>
              </a:ext>
            </a:extLst>
          </p:cNvPr>
          <p:cNvSpPr txBox="1">
            <a:spLocks/>
          </p:cNvSpPr>
          <p:nvPr/>
        </p:nvSpPr>
        <p:spPr>
          <a:xfrm>
            <a:off x="3986408" y="1049864"/>
            <a:ext cx="7905398" cy="1092926"/>
          </a:xfrm>
          <a:prstGeom prst="rect">
            <a:avLst/>
          </a:prstGeom>
        </p:spPr>
        <p:txBody>
          <a:bodyPr vert="horz" lIns="180000" tIns="0" rIns="180000" bIns="0" rtlCol="0">
            <a:noAutofit/>
          </a:bodyPr>
          <a:lstStyle>
            <a:lvl1pPr marL="0" indent="0" algn="l" defTabSz="914400" rtl="0" eaLnBrk="1" latinLnBrk="0" hangingPunct="1">
              <a:lnSpc>
                <a:spcPct val="100000"/>
              </a:lnSpc>
              <a:spcBef>
                <a:spcPts val="0"/>
              </a:spcBef>
              <a:spcAft>
                <a:spcPts val="600"/>
              </a:spcAft>
              <a:buSzPct val="50000"/>
              <a:buFont typeface="HelveticaNeueLT Std Lt Cn" panose="020B0406020202030204" pitchFamily="34" charset="0"/>
              <a:buNone/>
              <a:defRPr sz="1200" b="0" kern="1200">
                <a:solidFill>
                  <a:schemeClr val="bg1"/>
                </a:solidFill>
                <a:latin typeface="+mn-lt"/>
                <a:ea typeface="+mn-ea"/>
                <a:cs typeface="+mn-cs"/>
              </a:defRPr>
            </a:lvl1pPr>
            <a:lvl2pPr marL="180975" indent="-180975" algn="l" defTabSz="914400" rtl="0" eaLnBrk="1" latinLnBrk="0" hangingPunct="1">
              <a:lnSpc>
                <a:spcPct val="100000"/>
              </a:lnSpc>
              <a:spcBef>
                <a:spcPts val="0"/>
              </a:spcBef>
              <a:spcAft>
                <a:spcPts val="600"/>
              </a:spcAft>
              <a:buSzPct val="80000"/>
              <a:buFont typeface="Segoe UI" panose="020B0502040204020203" pitchFamily="34" charset="0"/>
              <a:buChar char="●"/>
              <a:defRPr sz="1200" kern="1200">
                <a:solidFill>
                  <a:schemeClr val="bg1"/>
                </a:solidFill>
                <a:latin typeface="+mn-lt"/>
                <a:ea typeface="+mn-ea"/>
                <a:cs typeface="+mn-cs"/>
              </a:defRPr>
            </a:lvl2pPr>
            <a:lvl3pPr marL="360363" indent="-179388" algn="l" defTabSz="914400" rtl="0" eaLnBrk="1" latinLnBrk="0" hangingPunct="1">
              <a:lnSpc>
                <a:spcPct val="100000"/>
              </a:lnSpc>
              <a:spcBef>
                <a:spcPts val="0"/>
              </a:spcBef>
              <a:spcAft>
                <a:spcPts val="600"/>
              </a:spcAft>
              <a:buFont typeface="Arial" panose="020B0604020202020204" pitchFamily="34" charset="0"/>
              <a:buChar char="‒"/>
              <a:defRPr sz="1200" kern="1200">
                <a:solidFill>
                  <a:schemeClr val="bg1"/>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pPr>
            <a:r>
              <a:rPr lang="en-GB">
                <a:solidFill>
                  <a:schemeClr val="tx1"/>
                </a:solidFill>
              </a:rPr>
              <a:t>Three in five (63.5%) said they get the help they want from staff at their GP practice to communicate and understand the information they have been given always or almost always or a lot of the time</a:t>
            </a:r>
            <a:r>
              <a:rPr lang="en-GB" baseline="30000">
                <a:solidFill>
                  <a:schemeClr val="tx1"/>
                </a:solidFill>
              </a:rPr>
              <a:t>1</a:t>
            </a:r>
            <a:r>
              <a:rPr lang="en-GB">
                <a:solidFill>
                  <a:schemeClr val="tx1"/>
                </a:solidFill>
              </a:rPr>
              <a:t>. Just over a third (36.5%) said they get it some of the time or never</a:t>
            </a:r>
            <a:r>
              <a:rPr lang="en-GB" baseline="30000">
                <a:solidFill>
                  <a:schemeClr val="tx1"/>
                </a:solidFill>
              </a:rPr>
              <a:t>2</a:t>
            </a:r>
            <a:r>
              <a:rPr lang="en-GB">
                <a:solidFill>
                  <a:schemeClr val="tx1"/>
                </a:solidFill>
              </a:rPr>
              <a:t>. </a:t>
            </a:r>
          </a:p>
        </p:txBody>
      </p:sp>
      <p:sp>
        <p:nvSpPr>
          <p:cNvPr id="16" name="Question Text #2">
            <a:extLst>
              <a:ext uri="{FF2B5EF4-FFF2-40B4-BE49-F238E27FC236}">
                <a16:creationId xmlns:a16="http://schemas.microsoft.com/office/drawing/2014/main" id="{87723F96-C1AA-9EC6-7381-3E98FE63711B}"/>
              </a:ext>
            </a:extLst>
          </p:cNvPr>
          <p:cNvSpPr txBox="1"/>
          <p:nvPr/>
        </p:nvSpPr>
        <p:spPr>
          <a:xfrm>
            <a:off x="3944883" y="1753450"/>
            <a:ext cx="7905398" cy="540000"/>
          </a:xfrm>
          <a:prstGeom prst="rect">
            <a:avLst/>
          </a:prstGeom>
          <a:noFill/>
        </p:spPr>
        <p:txBody>
          <a:bodyPr wrap="square" lIns="360000" tIns="18000" rIns="0" bIns="0" rtlCol="0" anchor="ctr">
            <a:noAutofit/>
          </a:bodyPr>
          <a:lstStyle>
            <a:defPPr>
              <a:defRPr lang="fr-FR"/>
            </a:defPPr>
            <a:lvl1pPr>
              <a:lnSpc>
                <a:spcPct val="90000"/>
              </a:lnSpc>
              <a:defRPr sz="1200" b="1">
                <a:solidFill>
                  <a:srgbClr val="231F20"/>
                </a:solidFill>
              </a:defRPr>
            </a:lvl1pPr>
          </a:lstStyle>
          <a:p>
            <a:r>
              <a:rPr lang="en-GB"/>
              <a:t>Q68. How often do you get the help you want from staff at your GP practice to communicate and understand the information you are given?</a:t>
            </a:r>
            <a:endParaRPr lang="en-GB" b="0"/>
          </a:p>
        </p:txBody>
      </p:sp>
      <p:sp>
        <p:nvSpPr>
          <p:cNvPr id="5" name="Base and Footnotes">
            <a:extLst>
              <a:ext uri="{FF2B5EF4-FFF2-40B4-BE49-F238E27FC236}">
                <a16:creationId xmlns:a16="http://schemas.microsoft.com/office/drawing/2014/main" id="{882AC0E1-A6DA-9A93-2142-10ED78CFB7DB}"/>
              </a:ext>
            </a:extLst>
          </p:cNvPr>
          <p:cNvSpPr>
            <a:spLocks noGrp="1"/>
          </p:cNvSpPr>
          <p:nvPr>
            <p:ph type="body" sz="quarter" idx="18"/>
          </p:nvPr>
        </p:nvSpPr>
        <p:spPr>
          <a:xfrm>
            <a:off x="4165978" y="5621023"/>
            <a:ext cx="7457005" cy="728849"/>
          </a:xfrm>
        </p:spPr>
        <p:txBody>
          <a:bodyPr/>
          <a:lstStyle/>
          <a:p>
            <a:r>
              <a:rPr lang="en-GB" baseline="30000" dirty="0"/>
              <a:t>1</a:t>
            </a:r>
            <a:r>
              <a:rPr lang="en-GB" i="0" dirty="0"/>
              <a:t>Always, almost always or a lot of the time = ‘Always or almost always’ + ‘a lot of the time’. </a:t>
            </a:r>
            <a:r>
              <a:rPr lang="en-GB" i="0" baseline="30000" dirty="0"/>
              <a:t>2 </a:t>
            </a:r>
            <a:r>
              <a:rPr lang="en-GB" i="0" dirty="0"/>
              <a:t>Some of the time or never = ‘Some of the time’ + ‘never or almost never’ Base: </a:t>
            </a:r>
            <a:r>
              <a:rPr lang="en-GB" dirty="0"/>
              <a:t>Asked of all patients who said they find it difficult to see, hear, speak, read or understand what is being said and who have been asked about how they prefer to be given information or communicate. Patients who selected 'I can't remember' have been excluded</a:t>
            </a:r>
            <a:r>
              <a:rPr lang="en-GB" i="0" dirty="0"/>
              <a:t>: 2025 (10,515).</a:t>
            </a:r>
          </a:p>
          <a:p>
            <a:r>
              <a:rPr lang="en-GB" i="0" dirty="0"/>
              <a:t>Official statistic in development - These questions were only asked of patients who responded to the survey online, or via an accessible format, and use an alternative weight to account for this.</a:t>
            </a:r>
          </a:p>
        </p:txBody>
      </p:sp>
      <p:sp>
        <p:nvSpPr>
          <p:cNvPr id="11" name="Question Marker #1">
            <a:extLst>
              <a:ext uri="{FF2B5EF4-FFF2-40B4-BE49-F238E27FC236}">
                <a16:creationId xmlns:a16="http://schemas.microsoft.com/office/drawing/2014/main" id="{DFACFF2B-2BC2-C7E2-5A8A-94692704CC4F}"/>
              </a:ext>
              <a:ext uri="{C183D7F6-B498-43B3-948B-1728B52AA6E4}">
                <adec:decorative xmlns:adec="http://schemas.microsoft.com/office/drawing/2017/decorative" val="1"/>
              </a:ext>
            </a:extLst>
          </p:cNvPr>
          <p:cNvSpPr/>
          <p:nvPr/>
        </p:nvSpPr>
        <p:spPr>
          <a:xfrm>
            <a:off x="515298" y="3292062"/>
            <a:ext cx="72000" cy="36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graphicFrame>
        <p:nvGraphicFramePr>
          <p:cNvPr id="17" name="Line Chart">
            <a:extLst>
              <a:ext uri="{FF2B5EF4-FFF2-40B4-BE49-F238E27FC236}">
                <a16:creationId xmlns:a16="http://schemas.microsoft.com/office/drawing/2014/main" id="{44D3B357-7306-C61D-77EF-CDA5BF9340D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69510702"/>
              </p:ext>
            </p:extLst>
          </p:nvPr>
        </p:nvGraphicFramePr>
        <p:xfrm>
          <a:off x="4159270" y="2428153"/>
          <a:ext cx="7559674" cy="3626614"/>
        </p:xfrm>
        <a:graphic>
          <a:graphicData uri="http://schemas.openxmlformats.org/drawingml/2006/chart">
            <c:chart xmlns:c="http://schemas.openxmlformats.org/drawingml/2006/chart" xmlns:r="http://schemas.openxmlformats.org/officeDocument/2006/relationships" r:id="rId5"/>
          </a:graphicData>
        </a:graphic>
      </p:graphicFrame>
      <p:sp>
        <p:nvSpPr>
          <p:cNvPr id="18" name="Question Marker #2">
            <a:extLst>
              <a:ext uri="{FF2B5EF4-FFF2-40B4-BE49-F238E27FC236}">
                <a16:creationId xmlns:a16="http://schemas.microsoft.com/office/drawing/2014/main" id="{F70F9A05-4A14-DFD2-1926-5A474010A46B}"/>
              </a:ext>
              <a:ext uri="{C183D7F6-B498-43B3-948B-1728B52AA6E4}">
                <adec:decorative xmlns:adec="http://schemas.microsoft.com/office/drawing/2017/decorative" val="1"/>
              </a:ext>
            </a:extLst>
          </p:cNvPr>
          <p:cNvSpPr/>
          <p:nvPr/>
        </p:nvSpPr>
        <p:spPr>
          <a:xfrm>
            <a:off x="4165978" y="1843450"/>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rgbClr val="231F20"/>
              </a:solidFill>
            </a:endParaRPr>
          </a:p>
        </p:txBody>
      </p:sp>
    </p:spTree>
    <p:extLst>
      <p:ext uri="{BB962C8B-B14F-4D97-AF65-F5344CB8AC3E}">
        <p14:creationId xmlns:p14="http://schemas.microsoft.com/office/powerpoint/2010/main" val="60845146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C9AFCF-CD3E-78B7-CA41-F7BC53D1FF41}"/>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CB351D3F-98B0-C0CE-42C4-D4C97825187B}"/>
              </a:ext>
            </a:extLst>
          </p:cNvPr>
          <p:cNvSpPr>
            <a:spLocks noGrp="1"/>
          </p:cNvSpPr>
          <p:nvPr>
            <p:ph type="title"/>
          </p:nvPr>
        </p:nvSpPr>
        <p:spPr>
          <a:xfrm>
            <a:off x="335999" y="141729"/>
            <a:ext cx="3599415" cy="1822958"/>
          </a:xfrm>
        </p:spPr>
        <p:txBody>
          <a:bodyPr/>
          <a:lstStyle/>
          <a:p>
            <a:r>
              <a:rPr lang="en-GB" b="1"/>
              <a:t>Overall experience of last contact with GP practice, for patients who say that they find it difficult to see, hear, speak, read or understand what is being said to them</a:t>
            </a:r>
            <a:endParaRPr lang="en-GB"/>
          </a:p>
        </p:txBody>
      </p:sp>
      <p:sp>
        <p:nvSpPr>
          <p:cNvPr id="4" name="Commentary">
            <a:extLst>
              <a:ext uri="{FF2B5EF4-FFF2-40B4-BE49-F238E27FC236}">
                <a16:creationId xmlns:a16="http://schemas.microsoft.com/office/drawing/2014/main" id="{E6920516-9CE2-C14B-C7E8-05BDE6F32667}"/>
              </a:ext>
            </a:extLst>
          </p:cNvPr>
          <p:cNvSpPr>
            <a:spLocks noGrp="1"/>
          </p:cNvSpPr>
          <p:nvPr>
            <p:ph type="body" sz="quarter" idx="19"/>
          </p:nvPr>
        </p:nvSpPr>
        <p:spPr>
          <a:xfrm>
            <a:off x="309705" y="1931381"/>
            <a:ext cx="3598863" cy="4500000"/>
          </a:xfrm>
        </p:spPr>
        <p:txBody>
          <a:bodyPr/>
          <a:lstStyle/>
          <a:p>
            <a:pPr>
              <a:lnSpc>
                <a:spcPct val="110000"/>
              </a:lnSpc>
              <a:spcBef>
                <a:spcPts val="600"/>
              </a:spcBef>
              <a:spcAft>
                <a:spcPts val="600"/>
              </a:spcAft>
              <a:buClr>
                <a:schemeClr val="bg2"/>
              </a:buClr>
            </a:pPr>
            <a:r>
              <a:rPr lang="en-GB" sz="1200" b="1" dirty="0"/>
              <a:t>Do you find it difficult to see, hear, speak, read or understand what is being said to you?</a:t>
            </a:r>
          </a:p>
          <a:p>
            <a:pPr marL="171450" indent="-171450">
              <a:buFont typeface="Arial" panose="020B0604020202020204" pitchFamily="34" charset="0"/>
              <a:buChar char="•"/>
            </a:pPr>
            <a:r>
              <a:rPr lang="en-GB" dirty="0"/>
              <a:t>Patients who find it difficult to see, hear, speak, read or understand what is being said to them were less likely to say their last contact was good</a:t>
            </a:r>
            <a:r>
              <a:rPr lang="en-GB" baseline="30000" dirty="0"/>
              <a:t>1</a:t>
            </a:r>
            <a:r>
              <a:rPr lang="en-GB" dirty="0"/>
              <a:t> (65.5%) than those who do not find it difficult (70.9%).</a:t>
            </a:r>
          </a:p>
          <a:p>
            <a:pPr>
              <a:lnSpc>
                <a:spcPct val="110000"/>
              </a:lnSpc>
              <a:spcBef>
                <a:spcPts val="600"/>
              </a:spcBef>
              <a:spcAft>
                <a:spcPts val="600"/>
              </a:spcAft>
              <a:buClr>
                <a:schemeClr val="bg2"/>
              </a:buClr>
            </a:pPr>
            <a:r>
              <a:rPr lang="en-GB" sz="1200" b="1" dirty="0"/>
              <a:t>Have you been asked by someone who works at your GP practice about how you prefer to be given information or communicate?</a:t>
            </a:r>
          </a:p>
          <a:p>
            <a:pPr marL="171450" indent="-171450">
              <a:buFont typeface="Arial" panose="020B0604020202020204" pitchFamily="34" charset="0"/>
              <a:buChar char="•"/>
            </a:pPr>
            <a:r>
              <a:rPr lang="en-GB" dirty="0"/>
              <a:t>Among those who find it difficult to see, hear, speak, read or understand what is being said to them, patients who have been asked how they prefer to be given information or communicate were more likely to say their last contact was good</a:t>
            </a:r>
            <a:r>
              <a:rPr lang="en-GB" baseline="30000" dirty="0"/>
              <a:t>1</a:t>
            </a:r>
            <a:r>
              <a:rPr lang="en-GB" dirty="0"/>
              <a:t> (75.6%) than those who had not been asked about their preferences (61.7%) or could not remember (68.5%) if they had been asked.</a:t>
            </a:r>
          </a:p>
        </p:txBody>
      </p:sp>
      <p:sp>
        <p:nvSpPr>
          <p:cNvPr id="7" name="Question Marker #2">
            <a:extLst>
              <a:ext uri="{FF2B5EF4-FFF2-40B4-BE49-F238E27FC236}">
                <a16:creationId xmlns:a16="http://schemas.microsoft.com/office/drawing/2014/main" id="{19A86A47-5CBC-5856-80A0-D57F5BFF9448}"/>
              </a:ext>
              <a:ext uri="{C183D7F6-B498-43B3-948B-1728B52AA6E4}">
                <adec:decorative xmlns:adec="http://schemas.microsoft.com/office/drawing/2017/decorative" val="1"/>
              </a:ext>
            </a:extLst>
          </p:cNvPr>
          <p:cNvSpPr/>
          <p:nvPr/>
        </p:nvSpPr>
        <p:spPr>
          <a:xfrm>
            <a:off x="4485546" y="398930"/>
            <a:ext cx="72000" cy="360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231F20"/>
              </a:solidFill>
              <a:effectLst/>
              <a:uLnTx/>
              <a:uFillTx/>
              <a:latin typeface="Arial"/>
              <a:ea typeface="+mn-ea"/>
              <a:cs typeface="+mn-cs"/>
            </a:endParaRPr>
          </a:p>
        </p:txBody>
      </p:sp>
      <p:sp>
        <p:nvSpPr>
          <p:cNvPr id="8" name="Question Text #2">
            <a:extLst>
              <a:ext uri="{FF2B5EF4-FFF2-40B4-BE49-F238E27FC236}">
                <a16:creationId xmlns:a16="http://schemas.microsoft.com/office/drawing/2014/main" id="{24855D7C-E31C-69F6-9FA2-3AF456E903FE}"/>
              </a:ext>
            </a:extLst>
          </p:cNvPr>
          <p:cNvSpPr txBox="1"/>
          <p:nvPr/>
        </p:nvSpPr>
        <p:spPr>
          <a:xfrm>
            <a:off x="4295775" y="308930"/>
            <a:ext cx="7559674" cy="540000"/>
          </a:xfrm>
          <a:prstGeom prst="rect">
            <a:avLst/>
          </a:prstGeom>
          <a:noFill/>
        </p:spPr>
        <p:txBody>
          <a:bodyPr wrap="square" lIns="360000" tIns="18000" rIns="0" bIns="0" rtlCol="0" anchor="ctr">
            <a:noAutofit/>
          </a:bodyPr>
          <a:lstStyle>
            <a:defPPr>
              <a:defRPr lang="fr-FR"/>
            </a:defPPr>
            <a:lvl1pPr>
              <a:lnSpc>
                <a:spcPct val="90000"/>
              </a:lnSpc>
              <a:defRPr sz="1200" b="1">
                <a:solidFill>
                  <a:srgbClr val="231F20"/>
                </a:solidFill>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200" b="1" i="0" u="none" strike="noStrike" kern="1200" cap="none" spc="0" normalizeH="0" baseline="0" noProof="0">
                <a:ln>
                  <a:noFill/>
                </a:ln>
                <a:solidFill>
                  <a:srgbClr val="231F20"/>
                </a:solidFill>
                <a:effectLst/>
                <a:uLnTx/>
                <a:uFillTx/>
                <a:latin typeface="Arial"/>
                <a:ea typeface="+mn-ea"/>
                <a:cs typeface="+mn-cs"/>
              </a:rPr>
              <a:t>Q16. Overall, how would you describe your experience of contacting your GP practice on this occasion?</a:t>
            </a:r>
          </a:p>
        </p:txBody>
      </p:sp>
      <p:graphicFrame>
        <p:nvGraphicFramePr>
          <p:cNvPr id="11" name="Line Chart">
            <a:extLst>
              <a:ext uri="{FF2B5EF4-FFF2-40B4-BE49-F238E27FC236}">
                <a16:creationId xmlns:a16="http://schemas.microsoft.com/office/drawing/2014/main" id="{976B8DDD-97A8-62AF-DD21-DC4EB036344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86326777"/>
              </p:ext>
            </p:extLst>
          </p:nvPr>
        </p:nvGraphicFramePr>
        <p:xfrm>
          <a:off x="4292598" y="1046145"/>
          <a:ext cx="7559674" cy="5040000"/>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a:extLst>
              <a:ext uri="{FF2B5EF4-FFF2-40B4-BE49-F238E27FC236}">
                <a16:creationId xmlns:a16="http://schemas.microsoft.com/office/drawing/2014/main" id="{B1031CF1-AFA5-D965-9F52-2234682AFA09}"/>
              </a:ext>
              <a:ext uri="{C183D7F6-B498-43B3-948B-1728B52AA6E4}">
                <adec:decorative xmlns:adec="http://schemas.microsoft.com/office/drawing/2017/decorative" val="1"/>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1AABEC-672F-4B68-B914-690DA978312C}" type="slidenum">
              <a:rPr kumimoji="0" lang="en-GB" sz="800" b="1" i="0" u="none" strike="noStrike" kern="1200" cap="none" spc="0" normalizeH="0" baseline="0" noProof="0" smtClean="0">
                <a:ln>
                  <a:noFill/>
                </a:ln>
                <a:solidFill>
                  <a:srgbClr val="768692"/>
                </a:solidFill>
                <a:effectLst/>
                <a:uLnTx/>
                <a:uFillTx/>
                <a:latin typeface="Arial Blac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84</a:t>
            </a:fld>
            <a:endParaRPr kumimoji="0" lang="en-GB" sz="800" b="1" i="0" u="none" strike="noStrike" kern="1200" cap="none" spc="0" normalizeH="0" baseline="0" noProof="0">
              <a:ln>
                <a:noFill/>
              </a:ln>
              <a:solidFill>
                <a:srgbClr val="768692"/>
              </a:solidFill>
              <a:effectLst/>
              <a:uLnTx/>
              <a:uFillTx/>
              <a:latin typeface="Arial Black"/>
              <a:ea typeface="+mn-ea"/>
              <a:cs typeface="+mn-cs"/>
            </a:endParaRPr>
          </a:p>
        </p:txBody>
      </p:sp>
      <p:sp>
        <p:nvSpPr>
          <p:cNvPr id="14" name="TextBox 13">
            <a:extLst>
              <a:ext uri="{FF2B5EF4-FFF2-40B4-BE49-F238E27FC236}">
                <a16:creationId xmlns:a16="http://schemas.microsoft.com/office/drawing/2014/main" id="{74DD281E-70F9-687C-88D3-96D7A12C5C6C}"/>
              </a:ext>
              <a:ext uri="{C183D7F6-B498-43B3-948B-1728B52AA6E4}">
                <adec:decorative xmlns:adec="http://schemas.microsoft.com/office/drawing/2017/decorative" val="1"/>
              </a:ext>
            </a:extLst>
          </p:cNvPr>
          <p:cNvSpPr txBox="1"/>
          <p:nvPr/>
        </p:nvSpPr>
        <p:spPr>
          <a:xfrm>
            <a:off x="7480586" y="861614"/>
            <a:ext cx="1183698" cy="276999"/>
          </a:xfrm>
          <a:prstGeom prst="rect">
            <a:avLst/>
          </a:prstGeom>
          <a:noFill/>
        </p:spPr>
        <p:txBody>
          <a:bodyPr wrap="square">
            <a:spAutoFit/>
          </a:bodyPr>
          <a:lstStyle/>
          <a:p>
            <a:pPr marL="0" marR="0" lvl="0" indent="0" algn="l" defTabSz="781903" rtl="0" eaLnBrk="1" fontAlgn="base" latinLnBrk="0" hangingPunct="1">
              <a:lnSpc>
                <a:spcPct val="100000"/>
              </a:lnSpc>
              <a:spcBef>
                <a:spcPct val="0"/>
              </a:spcBef>
              <a:spcAft>
                <a:spcPct val="0"/>
              </a:spcAft>
              <a:buClrTx/>
              <a:buSzTx/>
              <a:buFontTx/>
              <a:buNone/>
              <a:tabLst/>
              <a:defRPr/>
            </a:pPr>
            <a:r>
              <a:rPr kumimoji="0" lang="en-GB" sz="1200" b="1" i="1" u="none" strike="noStrike" kern="0" cap="none" spc="0" normalizeH="0" baseline="0" noProof="0">
                <a:ln>
                  <a:noFill/>
                </a:ln>
                <a:solidFill>
                  <a:prstClr val="black"/>
                </a:solidFill>
                <a:effectLst/>
                <a:uLnTx/>
                <a:uFillTx/>
                <a:latin typeface="Arial"/>
                <a:ea typeface="+mn-ea"/>
                <a:cs typeface="Arial" panose="020B0604020202020204" pitchFamily="34" charset="0"/>
              </a:rPr>
              <a:t>% Good</a:t>
            </a:r>
            <a:r>
              <a:rPr kumimoji="0" lang="en-GB" sz="1200" b="1" i="1" u="none" strike="noStrike" kern="0" cap="none" spc="0" normalizeH="0" baseline="30000" noProof="0">
                <a:ln>
                  <a:noFill/>
                </a:ln>
                <a:solidFill>
                  <a:prstClr val="black"/>
                </a:solidFill>
                <a:effectLst/>
                <a:uLnTx/>
                <a:uFillTx/>
                <a:latin typeface="Arial"/>
                <a:ea typeface="+mn-ea"/>
                <a:cs typeface="Arial" panose="020B0604020202020204" pitchFamily="34" charset="0"/>
              </a:rPr>
              <a:t>1</a:t>
            </a:r>
            <a:endParaRPr kumimoji="0" lang="en-GB" sz="1200" b="1" i="1" u="none" strike="noStrike" kern="0" cap="none" spc="0" normalizeH="0" baseline="0" noProof="0">
              <a:ln>
                <a:noFill/>
              </a:ln>
              <a:solidFill>
                <a:prstClr val="black"/>
              </a:solidFill>
              <a:effectLst/>
              <a:uLnTx/>
              <a:uFillTx/>
              <a:latin typeface="Arial"/>
              <a:ea typeface="+mn-ea"/>
              <a:cs typeface="Arial" panose="020B0604020202020204" pitchFamily="34" charset="0"/>
            </a:endParaRPr>
          </a:p>
        </p:txBody>
      </p:sp>
      <p:grpSp>
        <p:nvGrpSpPr>
          <p:cNvPr id="17" name="Group 16">
            <a:extLst>
              <a:ext uri="{FF2B5EF4-FFF2-40B4-BE49-F238E27FC236}">
                <a16:creationId xmlns:a16="http://schemas.microsoft.com/office/drawing/2014/main" id="{3EDBE92B-99DD-DF49-D197-EC3E9A91DE79}"/>
              </a:ext>
              <a:ext uri="{C183D7F6-B498-43B3-948B-1728B52AA6E4}">
                <adec:decorative xmlns:adec="http://schemas.microsoft.com/office/drawing/2017/decorative" val="1"/>
              </a:ext>
            </a:extLst>
          </p:cNvPr>
          <p:cNvGrpSpPr/>
          <p:nvPr/>
        </p:nvGrpSpPr>
        <p:grpSpPr>
          <a:xfrm>
            <a:off x="7700623" y="6424084"/>
            <a:ext cx="1014535" cy="253916"/>
            <a:chOff x="9353392" y="7346284"/>
            <a:chExt cx="1014535" cy="253916"/>
          </a:xfrm>
        </p:grpSpPr>
        <p:sp>
          <p:nvSpPr>
            <p:cNvPr id="19" name="Freeform 110">
              <a:hlinkClick r:id="rId4" action="ppaction://hlinksldjump"/>
              <a:hlinkHover r:id="" action="ppaction://noaction" highlightClick="1"/>
              <a:extLst>
                <a:ext uri="{FF2B5EF4-FFF2-40B4-BE49-F238E27FC236}">
                  <a16:creationId xmlns:a16="http://schemas.microsoft.com/office/drawing/2014/main" id="{235FFAAF-3140-5D93-63A8-B5E001AC5E08}"/>
                </a:ext>
              </a:extLst>
            </p:cNvPr>
            <p:cNvSpPr/>
            <p:nvPr/>
          </p:nvSpPr>
          <p:spPr bwMode="gray">
            <a:xfrm>
              <a:off x="10235999" y="7401738"/>
              <a:ext cx="131928" cy="143007"/>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2400"/>
                </a:spcBef>
                <a:spcAft>
                  <a:spcPts val="0"/>
                </a:spcAft>
                <a:buClr>
                  <a:srgbClr val="E7E6E6"/>
                </a:buClr>
                <a:buSzTx/>
                <a:buFontTx/>
                <a:buNone/>
                <a:tabLst/>
                <a:defRPr/>
              </a:pPr>
              <a:endParaRPr kumimoji="0" lang="en-GB" sz="2000" b="0" i="0" u="none" strike="noStrike" kern="1200" cap="none" spc="0" normalizeH="0" baseline="0" noProof="0">
                <a:ln>
                  <a:noFill/>
                </a:ln>
                <a:solidFill>
                  <a:srgbClr val="005C9A"/>
                </a:solidFill>
                <a:effectLst/>
                <a:uLnTx/>
                <a:uFillTx/>
                <a:latin typeface="Calibri"/>
                <a:ea typeface="+mn-ea"/>
                <a:cs typeface="+mn-cs"/>
              </a:endParaRPr>
            </a:p>
          </p:txBody>
        </p:sp>
        <p:sp>
          <p:nvSpPr>
            <p:cNvPr id="20" name="Rectangle 19">
              <a:extLst>
                <a:ext uri="{FF2B5EF4-FFF2-40B4-BE49-F238E27FC236}">
                  <a16:creationId xmlns:a16="http://schemas.microsoft.com/office/drawing/2014/main" id="{326235C5-847D-31F7-977B-51AF4EF72A2B}"/>
                </a:ext>
              </a:extLst>
            </p:cNvPr>
            <p:cNvSpPr/>
            <p:nvPr/>
          </p:nvSpPr>
          <p:spPr>
            <a:xfrm>
              <a:off x="9353392" y="7346284"/>
              <a:ext cx="952505" cy="253916"/>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5EB8"/>
                  </a:solidFill>
                  <a:effectLst/>
                  <a:uLnTx/>
                  <a:uFillTx/>
                  <a:latin typeface="Arial"/>
                  <a:ea typeface="+mn-ea"/>
                  <a:cs typeface="+mn-cs"/>
                </a:rPr>
                <a:t>Main menu |</a:t>
              </a:r>
            </a:p>
          </p:txBody>
        </p:sp>
      </p:grpSp>
      <p:sp>
        <p:nvSpPr>
          <p:cNvPr id="13" name="TextBox 12">
            <a:extLst>
              <a:ext uri="{FF2B5EF4-FFF2-40B4-BE49-F238E27FC236}">
                <a16:creationId xmlns:a16="http://schemas.microsoft.com/office/drawing/2014/main" id="{CF3770CE-B950-8FC4-76A3-054791632D5E}"/>
              </a:ext>
            </a:extLst>
          </p:cNvPr>
          <p:cNvSpPr txBox="1"/>
          <p:nvPr/>
        </p:nvSpPr>
        <p:spPr>
          <a:xfrm>
            <a:off x="4291009" y="1840798"/>
            <a:ext cx="1437327" cy="999954"/>
          </a:xfrm>
          <a:prstGeom prst="rect">
            <a:avLst/>
          </a:prstGeom>
          <a:noFill/>
        </p:spPr>
        <p:txBody>
          <a:bodyPr wrap="square" lIns="0" tIns="0" rIns="0" bIns="0" rtlCol="0">
            <a:spAutoFit/>
          </a:bodyPr>
          <a:lstStyle/>
          <a:p>
            <a:pPr marL="0" marR="0" lvl="0" indent="0" algn="l" defTabSz="914400" rtl="0" eaLnBrk="1" fontAlgn="auto" latinLnBrk="0" hangingPunct="1">
              <a:lnSpc>
                <a:spcPct val="110000"/>
              </a:lnSpc>
              <a:spcBef>
                <a:spcPts val="600"/>
              </a:spcBef>
              <a:spcAft>
                <a:spcPts val="600"/>
              </a:spcAft>
              <a:buClr>
                <a:srgbClr val="2F469C"/>
              </a:buClr>
              <a:buSzTx/>
              <a:buFontTx/>
              <a:buNone/>
              <a:tabLst/>
              <a:defRPr/>
            </a:pP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Q65. Do you find it difficult to see, hear, speak, read or understand what is being said to you?</a:t>
            </a:r>
            <a:endParaRPr kumimoji="0" lang="en-GB" sz="1200" b="1" i="0" u="none" strike="noStrike" kern="1200" cap="none" spc="0" normalizeH="0" baseline="0" noProof="0" dirty="0">
              <a:ln>
                <a:noFill/>
              </a:ln>
              <a:solidFill>
                <a:prstClr val="black"/>
              </a:solidFill>
              <a:effectLst/>
              <a:uLnTx/>
              <a:uFillTx/>
              <a:latin typeface="Arial"/>
              <a:ea typeface="+mn-ea"/>
              <a:cs typeface="+mn-cs"/>
            </a:endParaRPr>
          </a:p>
        </p:txBody>
      </p:sp>
      <p:sp>
        <p:nvSpPr>
          <p:cNvPr id="6" name="TextBox 5">
            <a:extLst>
              <a:ext uri="{FF2B5EF4-FFF2-40B4-BE49-F238E27FC236}">
                <a16:creationId xmlns:a16="http://schemas.microsoft.com/office/drawing/2014/main" id="{D1A65BCB-455F-1CD9-C104-779D8D0EEDD6}"/>
              </a:ext>
              <a:ext uri="{C183D7F6-B498-43B3-948B-1728B52AA6E4}">
                <adec:decorative xmlns:adec="http://schemas.microsoft.com/office/drawing/2017/decorative" val="1"/>
              </a:ext>
            </a:extLst>
          </p:cNvPr>
          <p:cNvSpPr txBox="1"/>
          <p:nvPr/>
        </p:nvSpPr>
        <p:spPr>
          <a:xfrm>
            <a:off x="7517957" y="1805349"/>
            <a:ext cx="1183698" cy="276999"/>
          </a:xfrm>
          <a:prstGeom prst="rect">
            <a:avLst/>
          </a:prstGeom>
          <a:noFill/>
        </p:spPr>
        <p:txBody>
          <a:bodyPr wrap="square">
            <a:spAutoFit/>
          </a:bodyPr>
          <a:lstStyle/>
          <a:p>
            <a:pPr marL="0" marR="0" lvl="0" indent="0" algn="l" defTabSz="781903" rtl="0" eaLnBrk="1" fontAlgn="base" latinLnBrk="0" hangingPunct="1">
              <a:lnSpc>
                <a:spcPct val="100000"/>
              </a:lnSpc>
              <a:spcBef>
                <a:spcPct val="0"/>
              </a:spcBef>
              <a:spcAft>
                <a:spcPct val="0"/>
              </a:spcAft>
              <a:buClrTx/>
              <a:buSzTx/>
              <a:buFontTx/>
              <a:buNone/>
              <a:tabLst/>
              <a:defRPr/>
            </a:pPr>
            <a:r>
              <a:rPr kumimoji="0" lang="en-GB" sz="1200" b="1" i="1" u="none" strike="noStrike" kern="0" cap="none" spc="0" normalizeH="0" baseline="0" noProof="0">
                <a:ln>
                  <a:noFill/>
                </a:ln>
                <a:solidFill>
                  <a:prstClr val="black"/>
                </a:solidFill>
                <a:effectLst/>
                <a:uLnTx/>
                <a:uFillTx/>
                <a:latin typeface="Arial"/>
                <a:ea typeface="+mn-ea"/>
                <a:cs typeface="Arial" panose="020B0604020202020204" pitchFamily="34" charset="0"/>
              </a:rPr>
              <a:t>% Good</a:t>
            </a:r>
            <a:r>
              <a:rPr kumimoji="0" lang="en-GB" sz="1200" b="1" i="1" u="none" strike="noStrike" kern="0" cap="none" spc="0" normalizeH="0" baseline="30000" noProof="0">
                <a:ln>
                  <a:noFill/>
                </a:ln>
                <a:solidFill>
                  <a:prstClr val="black"/>
                </a:solidFill>
                <a:effectLst/>
                <a:uLnTx/>
                <a:uFillTx/>
                <a:latin typeface="Arial"/>
                <a:ea typeface="+mn-ea"/>
                <a:cs typeface="Arial" panose="020B0604020202020204" pitchFamily="34" charset="0"/>
              </a:rPr>
              <a:t>1</a:t>
            </a:r>
            <a:endParaRPr kumimoji="0" lang="en-GB" sz="1200" b="1" i="1" u="none" strike="noStrike" kern="0" cap="none" spc="0" normalizeH="0" baseline="0" noProof="0">
              <a:ln>
                <a:noFill/>
              </a:ln>
              <a:solidFill>
                <a:prstClr val="black"/>
              </a:solidFill>
              <a:effectLst/>
              <a:uLnTx/>
              <a:uFillTx/>
              <a:latin typeface="Arial"/>
              <a:ea typeface="+mn-ea"/>
              <a:cs typeface="Arial" panose="020B0604020202020204" pitchFamily="34" charset="0"/>
            </a:endParaRPr>
          </a:p>
        </p:txBody>
      </p:sp>
      <p:sp>
        <p:nvSpPr>
          <p:cNvPr id="15" name="TextBox 14">
            <a:extLst>
              <a:ext uri="{FF2B5EF4-FFF2-40B4-BE49-F238E27FC236}">
                <a16:creationId xmlns:a16="http://schemas.microsoft.com/office/drawing/2014/main" id="{4C829C6A-3B4D-5FE4-EAB6-4D5697D525B1}"/>
              </a:ext>
            </a:extLst>
          </p:cNvPr>
          <p:cNvSpPr txBox="1"/>
          <p:nvPr/>
        </p:nvSpPr>
        <p:spPr>
          <a:xfrm>
            <a:off x="4291009" y="3710799"/>
            <a:ext cx="1931036" cy="1609351"/>
          </a:xfrm>
          <a:prstGeom prst="rect">
            <a:avLst/>
          </a:prstGeom>
          <a:noFill/>
        </p:spPr>
        <p:txBody>
          <a:bodyPr wrap="square" lIns="0" tIns="0" rIns="0" bIns="0" rtlCol="0">
            <a:spAutoFit/>
          </a:bodyPr>
          <a:lstStyle/>
          <a:p>
            <a:pPr marL="0" marR="0" lvl="0" indent="0" algn="l" defTabSz="914400" rtl="0" eaLnBrk="1" fontAlgn="auto" latinLnBrk="0" hangingPunct="1">
              <a:lnSpc>
                <a:spcPct val="110000"/>
              </a:lnSpc>
              <a:spcBef>
                <a:spcPts val="0"/>
              </a:spcBef>
              <a:spcAft>
                <a:spcPts val="0"/>
              </a:spcAft>
              <a:buClr>
                <a:srgbClr val="2F469C"/>
              </a:buClr>
              <a:buSzTx/>
              <a:buFontTx/>
              <a:buNone/>
              <a:tabLst/>
              <a:defRPr/>
            </a:pPr>
            <a:r>
              <a:rPr kumimoji="0" lang="en-GB" sz="1200" b="1" i="0" u="none" strike="noStrike" kern="1200" cap="none" spc="0" normalizeH="0" baseline="0" noProof="0" dirty="0">
                <a:ln>
                  <a:noFill/>
                </a:ln>
                <a:solidFill>
                  <a:prstClr val="black"/>
                </a:solidFill>
                <a:effectLst/>
                <a:uLnTx/>
                <a:uFillTx/>
                <a:latin typeface="Arial"/>
                <a:ea typeface="+mn-ea"/>
                <a:cs typeface="+mn-cs"/>
              </a:rPr>
              <a:t>Q66. Have you been asked by someone who works at your GP practice about how you prefer to be given information or communicate?</a:t>
            </a:r>
          </a:p>
          <a:p>
            <a:pPr marL="0" marR="0" lvl="0" indent="0" algn="l" defTabSz="914400" rtl="0" eaLnBrk="1" fontAlgn="auto" latinLnBrk="0" hangingPunct="1">
              <a:lnSpc>
                <a:spcPct val="110000"/>
              </a:lnSpc>
              <a:spcBef>
                <a:spcPts val="0"/>
              </a:spcBef>
              <a:spcAft>
                <a:spcPts val="0"/>
              </a:spcAft>
              <a:buClr>
                <a:srgbClr val="2F469C"/>
              </a:buClr>
              <a:buSzTx/>
              <a:buFontTx/>
              <a:buNone/>
              <a:tabLst/>
              <a:defRPr/>
            </a:pPr>
            <a:r>
              <a:rPr kumimoji="0" lang="en-GB" sz="1200" i="0" u="none" strike="noStrike" kern="1200" cap="none" spc="0" normalizeH="0" baseline="0" noProof="0" dirty="0">
                <a:ln>
                  <a:noFill/>
                </a:ln>
                <a:solidFill>
                  <a:prstClr val="black"/>
                </a:solidFill>
                <a:effectLst/>
                <a:uLnTx/>
                <a:uFillTx/>
                <a:latin typeface="Arial"/>
                <a:ea typeface="+mn-ea"/>
                <a:cs typeface="+mn-cs"/>
              </a:rPr>
              <a:t>(only asked of those who said ‘yes’ at Q65)</a:t>
            </a:r>
          </a:p>
        </p:txBody>
      </p:sp>
      <p:sp>
        <p:nvSpPr>
          <p:cNvPr id="9" name="TextBox 8">
            <a:extLst>
              <a:ext uri="{FF2B5EF4-FFF2-40B4-BE49-F238E27FC236}">
                <a16:creationId xmlns:a16="http://schemas.microsoft.com/office/drawing/2014/main" id="{ECF2D968-FD8A-1CA1-7116-13B71C590A83}"/>
              </a:ext>
              <a:ext uri="{C183D7F6-B498-43B3-948B-1728B52AA6E4}">
                <adec:decorative xmlns:adec="http://schemas.microsoft.com/office/drawing/2017/decorative" val="1"/>
              </a:ext>
            </a:extLst>
          </p:cNvPr>
          <p:cNvSpPr txBox="1"/>
          <p:nvPr/>
        </p:nvSpPr>
        <p:spPr>
          <a:xfrm>
            <a:off x="7531460" y="3850440"/>
            <a:ext cx="1183698" cy="276999"/>
          </a:xfrm>
          <a:prstGeom prst="rect">
            <a:avLst/>
          </a:prstGeom>
          <a:noFill/>
        </p:spPr>
        <p:txBody>
          <a:bodyPr wrap="square">
            <a:spAutoFit/>
          </a:bodyPr>
          <a:lstStyle/>
          <a:p>
            <a:pPr marL="0" marR="0" lvl="0" indent="0" algn="l" defTabSz="781903" rtl="0" eaLnBrk="1" fontAlgn="base" latinLnBrk="0" hangingPunct="1">
              <a:lnSpc>
                <a:spcPct val="100000"/>
              </a:lnSpc>
              <a:spcBef>
                <a:spcPct val="0"/>
              </a:spcBef>
              <a:spcAft>
                <a:spcPct val="0"/>
              </a:spcAft>
              <a:buClrTx/>
              <a:buSzTx/>
              <a:buFontTx/>
              <a:buNone/>
              <a:tabLst/>
              <a:defRPr/>
            </a:pPr>
            <a:r>
              <a:rPr kumimoji="0" lang="en-GB" sz="1200" b="1" i="1" u="none" strike="noStrike" kern="0" cap="none" spc="0" normalizeH="0" baseline="0" noProof="0" dirty="0">
                <a:ln>
                  <a:noFill/>
                </a:ln>
                <a:solidFill>
                  <a:prstClr val="black"/>
                </a:solidFill>
                <a:effectLst/>
                <a:uLnTx/>
                <a:uFillTx/>
                <a:latin typeface="Arial"/>
                <a:ea typeface="+mn-ea"/>
                <a:cs typeface="Arial" panose="020B0604020202020204" pitchFamily="34" charset="0"/>
              </a:rPr>
              <a:t>% Good</a:t>
            </a:r>
            <a:r>
              <a:rPr kumimoji="0" lang="en-GB" sz="1200" b="1" i="1" u="none" strike="noStrike" kern="0" cap="none" spc="0" normalizeH="0" baseline="30000" noProof="0" dirty="0">
                <a:ln>
                  <a:noFill/>
                </a:ln>
                <a:solidFill>
                  <a:prstClr val="black"/>
                </a:solidFill>
                <a:effectLst/>
                <a:uLnTx/>
                <a:uFillTx/>
                <a:latin typeface="Arial"/>
                <a:ea typeface="+mn-ea"/>
                <a:cs typeface="Arial" panose="020B0604020202020204" pitchFamily="34" charset="0"/>
              </a:rPr>
              <a:t>1</a:t>
            </a:r>
            <a:endParaRPr kumimoji="0" lang="en-GB" sz="1200" b="1" i="1" u="none" strike="noStrike" kern="0" cap="none" spc="0" normalizeH="0" baseline="0" noProof="0" dirty="0">
              <a:ln>
                <a:noFill/>
              </a:ln>
              <a:solidFill>
                <a:prstClr val="black"/>
              </a:solidFill>
              <a:effectLst/>
              <a:uLnTx/>
              <a:uFillTx/>
              <a:latin typeface="Arial"/>
              <a:ea typeface="+mn-ea"/>
              <a:cs typeface="Arial" panose="020B0604020202020204" pitchFamily="34" charset="0"/>
            </a:endParaRPr>
          </a:p>
        </p:txBody>
      </p:sp>
      <p:sp>
        <p:nvSpPr>
          <p:cNvPr id="5" name="Base and Footnotes">
            <a:extLst>
              <a:ext uri="{FF2B5EF4-FFF2-40B4-BE49-F238E27FC236}">
                <a16:creationId xmlns:a16="http://schemas.microsoft.com/office/drawing/2014/main" id="{A68A9F27-2CC1-32D8-C7F2-9B8FA1ED5259}"/>
              </a:ext>
            </a:extLst>
          </p:cNvPr>
          <p:cNvSpPr>
            <a:spLocks noGrp="1"/>
          </p:cNvSpPr>
          <p:nvPr>
            <p:ph type="body" sz="quarter" idx="18"/>
          </p:nvPr>
        </p:nvSpPr>
        <p:spPr>
          <a:xfrm>
            <a:off x="4292598" y="5579876"/>
            <a:ext cx="7561263" cy="728849"/>
          </a:xfrm>
        </p:spPr>
        <p:txBody>
          <a:bodyPr/>
          <a:lstStyle/>
          <a:p>
            <a:r>
              <a:rPr kumimoji="0" lang="en-GB" b="0" i="0" u="none" strike="noStrike" kern="1200" cap="none" spc="0" normalizeH="0" baseline="30000" noProof="0" dirty="0">
                <a:ln>
                  <a:noFill/>
                </a:ln>
                <a:solidFill>
                  <a:srgbClr val="222223"/>
                </a:solidFill>
                <a:effectLst/>
                <a:uLnTx/>
                <a:uFillTx/>
                <a:ea typeface="+mn-ea"/>
                <a:cs typeface="+mn-cs"/>
              </a:rPr>
              <a:t>1</a:t>
            </a:r>
            <a:r>
              <a:rPr kumimoji="0" lang="en-GB" sz="800" b="0" i="0" u="none" strike="noStrike" kern="1200" cap="none" spc="0" normalizeH="0" baseline="0" noProof="0" dirty="0">
                <a:ln>
                  <a:noFill/>
                </a:ln>
                <a:solidFill>
                  <a:srgbClr val="222223"/>
                </a:solidFill>
                <a:effectLst/>
                <a:uLnTx/>
                <a:uFillTx/>
                <a:ea typeface="+mn-ea"/>
                <a:cs typeface="+mn-cs"/>
              </a:rPr>
              <a:t>Good = ‘</a:t>
            </a:r>
            <a:r>
              <a:rPr lang="en-GB" dirty="0">
                <a:solidFill>
                  <a:srgbClr val="222223"/>
                </a:solidFill>
              </a:rPr>
              <a:t>v</a:t>
            </a:r>
            <a:r>
              <a:rPr kumimoji="0" lang="en-GB" sz="800" b="0" i="0" u="none" strike="noStrike" kern="1200" cap="none" spc="0" normalizeH="0" baseline="0" noProof="0" dirty="0" err="1">
                <a:ln>
                  <a:noFill/>
                </a:ln>
                <a:solidFill>
                  <a:srgbClr val="222223"/>
                </a:solidFill>
                <a:effectLst/>
                <a:uLnTx/>
                <a:uFillTx/>
                <a:ea typeface="+mn-ea"/>
                <a:cs typeface="+mn-cs"/>
              </a:rPr>
              <a:t>ery</a:t>
            </a:r>
            <a:r>
              <a:rPr kumimoji="0" lang="en-GB" sz="800" b="0" i="0" u="none" strike="noStrike" kern="1200" cap="none" spc="0" normalizeH="0" baseline="0" noProof="0" dirty="0">
                <a:ln>
                  <a:noFill/>
                </a:ln>
                <a:solidFill>
                  <a:srgbClr val="222223"/>
                </a:solidFill>
                <a:effectLst/>
                <a:uLnTx/>
                <a:uFillTx/>
                <a:ea typeface="+mn-ea"/>
                <a:cs typeface="+mn-cs"/>
              </a:rPr>
              <a:t> good’ </a:t>
            </a:r>
            <a:r>
              <a:rPr lang="en-GB" i="0" dirty="0">
                <a:solidFill>
                  <a:schemeClr val="tx1"/>
                </a:solidFill>
              </a:rPr>
              <a:t>and</a:t>
            </a:r>
            <a:r>
              <a:rPr kumimoji="0" lang="en-GB" sz="800" b="0" i="0" u="none" strike="noStrike" kern="1200" cap="none" spc="0" normalizeH="0" baseline="0" noProof="0" dirty="0">
                <a:ln>
                  <a:noFill/>
                </a:ln>
                <a:solidFill>
                  <a:srgbClr val="222223"/>
                </a:solidFill>
                <a:effectLst/>
                <a:uLnTx/>
                <a:uFillTx/>
                <a:ea typeface="+mn-ea"/>
                <a:cs typeface="+mn-cs"/>
              </a:rPr>
              <a:t> ‘</a:t>
            </a:r>
            <a:r>
              <a:rPr lang="en-GB" dirty="0">
                <a:solidFill>
                  <a:srgbClr val="222223"/>
                </a:solidFill>
              </a:rPr>
              <a:t>fairly good</a:t>
            </a:r>
            <a:r>
              <a:rPr kumimoji="0" lang="en-GB" sz="800" b="0" i="0" u="none" strike="noStrike" kern="1200" cap="none" spc="0" normalizeH="0" baseline="0" noProof="0" dirty="0">
                <a:ln>
                  <a:noFill/>
                </a:ln>
                <a:solidFill>
                  <a:srgbClr val="222223"/>
                </a:solidFill>
                <a:effectLst/>
                <a:uLnTx/>
                <a:uFillTx/>
                <a:ea typeface="+mn-ea"/>
                <a:cs typeface="+mn-cs"/>
              </a:rPr>
              <a:t>’. </a:t>
            </a:r>
            <a:r>
              <a:rPr lang="en-GB" i="0" dirty="0"/>
              <a:t>Base: </a:t>
            </a:r>
            <a:r>
              <a:rPr lang="en-GB" dirty="0"/>
              <a:t>asked of patients who have tried to contact their GP practice since being registered: 2025 (686,100)</a:t>
            </a:r>
            <a:r>
              <a:rPr lang="en-GB" i="0" dirty="0"/>
              <a:t>. Base ranges: Q65 </a:t>
            </a:r>
            <a:r>
              <a:rPr lang="en-GB" sz="800" b="0" i="0" u="none" strike="noStrike" kern="1200" baseline="0" dirty="0">
                <a:solidFill>
                  <a:schemeClr val="tx1"/>
                </a:solidFill>
                <a:latin typeface="Arial" panose="020B0604020202020204" pitchFamily="34" charset="0"/>
                <a:cs typeface="Arial" panose="020B0604020202020204" pitchFamily="34" charset="0"/>
              </a:rPr>
              <a:t>Do you find it difficult to see, hear, speak, read or understand what is being said to you?</a:t>
            </a:r>
            <a:r>
              <a:rPr lang="en-GB" i="0" dirty="0"/>
              <a:t> (9,318</a:t>
            </a:r>
            <a:r>
              <a:rPr lang="en-GB" dirty="0"/>
              <a:t> </a:t>
            </a:r>
            <a:r>
              <a:rPr lang="en-GB" i="0" dirty="0"/>
              <a:t>to 501,366), Q66 </a:t>
            </a:r>
            <a:r>
              <a:rPr lang="en-GB" sz="800" dirty="0">
                <a:solidFill>
                  <a:schemeClr val="tx1"/>
                </a:solidFill>
              </a:rPr>
              <a:t>Have you been asked by someone who works at your GP practice about how you prefer to be given information or communicate? </a:t>
            </a:r>
            <a:r>
              <a:rPr lang="en-GB" i="0" dirty="0"/>
              <a:t>(6,199 to 36,752)</a:t>
            </a:r>
          </a:p>
          <a:p>
            <a:r>
              <a:rPr kumimoji="0" lang="en-GB" sz="800" b="0" i="0" u="none" strike="noStrike" kern="1200" cap="none" spc="0" normalizeH="0" baseline="0" noProof="0" dirty="0">
                <a:ln>
                  <a:noFill/>
                </a:ln>
                <a:solidFill>
                  <a:srgbClr val="222223"/>
                </a:solidFill>
                <a:effectLst/>
                <a:uLnTx/>
                <a:uFillTx/>
                <a:ea typeface="+mn-ea"/>
                <a:cs typeface="+mn-cs"/>
              </a:rPr>
              <a:t>Official statistic in development – </a:t>
            </a:r>
            <a:r>
              <a:rPr lang="en-GB" dirty="0">
                <a:solidFill>
                  <a:srgbClr val="222223"/>
                </a:solidFill>
              </a:rPr>
              <a:t>Q65 and Q66</a:t>
            </a:r>
            <a:r>
              <a:rPr kumimoji="0" lang="en-GB" sz="800" b="0" i="0" u="none" strike="noStrike" kern="1200" cap="none" spc="0" normalizeH="0" baseline="0" noProof="0" dirty="0">
                <a:ln>
                  <a:noFill/>
                </a:ln>
                <a:solidFill>
                  <a:srgbClr val="222223"/>
                </a:solidFill>
                <a:effectLst/>
                <a:uLnTx/>
                <a:uFillTx/>
                <a:ea typeface="+mn-ea"/>
                <a:cs typeface="+mn-cs"/>
              </a:rPr>
              <a:t> were only asked of patients who responded to the survey online, or via an accessible format, and use an alternative weight to account for this.</a:t>
            </a:r>
            <a:endParaRPr lang="en-GB" i="0" dirty="0"/>
          </a:p>
        </p:txBody>
      </p:sp>
    </p:spTree>
    <p:extLst>
      <p:ext uri="{BB962C8B-B14F-4D97-AF65-F5344CB8AC3E}">
        <p14:creationId xmlns:p14="http://schemas.microsoft.com/office/powerpoint/2010/main" val="355876266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2B48012-465C-5052-0A79-B79A007DCC7D}"/>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05009" y="453141"/>
            <a:ext cx="2670464" cy="429261"/>
          </a:xfrm>
          <a:prstGeom prst="rect">
            <a:avLst/>
          </a:prstGeom>
        </p:spPr>
      </p:pic>
      <p:sp>
        <p:nvSpPr>
          <p:cNvPr id="4" name="Text Placeholder 2">
            <a:extLst>
              <a:ext uri="{FF2B5EF4-FFF2-40B4-BE49-F238E27FC236}">
                <a16:creationId xmlns:a16="http://schemas.microsoft.com/office/drawing/2014/main" id="{49993D81-C780-61D5-FDCD-EA432A1491C0}"/>
              </a:ext>
            </a:extLst>
          </p:cNvPr>
          <p:cNvSpPr txBox="1">
            <a:spLocks noGrp="1"/>
          </p:cNvSpPr>
          <p:nvPr>
            <p:ph type="title" idx="4294967295"/>
          </p:nvPr>
        </p:nvSpPr>
        <p:spPr bwMode="gray">
          <a:xfrm>
            <a:off x="641118" y="453141"/>
            <a:ext cx="3752246" cy="436786"/>
          </a:xfrm>
          <a:prstGeom prst="rect">
            <a:avLst/>
          </a:prstGeom>
          <a:noFill/>
          <a:ln>
            <a:noFill/>
            <a:prstDash/>
          </a:ln>
          <a:effectLst/>
        </p:spPr>
        <p:txBody>
          <a:bodyPr rot="0" spcFirstLastPara="0" vertOverflow="overflow" horzOverflow="overflow" vert="horz" wrap="none" lIns="0" tIns="0" rIns="0" bIns="0" numCol="1" spcCol="0" rtlCol="0" fromWordArt="0" anchor="b" anchorCtr="0" forceAA="0" compatLnSpc="1">
            <a:prstTxWarp prst="textNoShape">
              <a:avLst/>
            </a:prstTxWarp>
            <a:spAutoFit/>
          </a:bodyPr>
          <a:lstStyle>
            <a:lvl1pPr marL="0" indent="0" algn="l" defTabSz="914400" rtl="0" eaLnBrk="1" latinLnBrk="0" hangingPunct="1">
              <a:lnSpc>
                <a:spcPct val="110000"/>
              </a:lnSpc>
              <a:spcBef>
                <a:spcPts val="600"/>
              </a:spcBef>
              <a:spcAft>
                <a:spcPts val="600"/>
              </a:spcAft>
              <a:buClr>
                <a:schemeClr val="bg2"/>
              </a:buClr>
              <a:buFontTx/>
              <a:buNone/>
              <a:defRPr lang="en-US" sz="3600" b="1" kern="1200" dirty="0" smtClean="0">
                <a:solidFill>
                  <a:schemeClr val="bg1"/>
                </a:solidFill>
                <a:latin typeface="+mj-lt"/>
                <a:ea typeface="+mn-ea"/>
                <a:cs typeface="+mn-cs"/>
              </a:defRPr>
            </a:lvl1pPr>
            <a:lvl2pPr marL="742950" indent="-285750" algn="l" defTabSz="914400" rtl="0" eaLnBrk="1" latinLnBrk="0" hangingPunct="1">
              <a:lnSpc>
                <a:spcPct val="110000"/>
              </a:lnSpc>
              <a:spcBef>
                <a:spcPts val="600"/>
              </a:spcBef>
              <a:spcAft>
                <a:spcPts val="600"/>
              </a:spcAft>
              <a:buClr>
                <a:schemeClr val="bg2"/>
              </a:buClr>
              <a:buFont typeface="Geomanist Light" pitchFamily="50"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600"/>
              </a:spcBef>
              <a:spcAft>
                <a:spcPts val="600"/>
              </a:spcAft>
              <a:buClr>
                <a:schemeClr val="bg2"/>
              </a:buClr>
              <a:buFont typeface="Geomanist Light" pitchFamily="50"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600"/>
              </a:spcBef>
              <a:spcAft>
                <a:spcPts val="600"/>
              </a:spcAft>
              <a:buClr>
                <a:schemeClr val="bg2"/>
              </a:buClr>
              <a:buFont typeface="Geomanist Light" pitchFamily="50"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600"/>
              </a:spcBef>
              <a:spcAft>
                <a:spcPts val="600"/>
              </a:spcAft>
              <a:buClr>
                <a:schemeClr val="bg2"/>
              </a:buClr>
              <a:buFont typeface="Geomanist Light" pitchFamily="50"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10000"/>
              </a:lnSpc>
              <a:spcBef>
                <a:spcPts val="600"/>
              </a:spcBef>
              <a:spcAft>
                <a:spcPts val="600"/>
              </a:spcAft>
              <a:buClr>
                <a:srgbClr val="5BC5F1"/>
              </a:buClr>
              <a:buSzTx/>
              <a:buFontTx/>
              <a:buNone/>
              <a:tabLst/>
              <a:defRPr/>
            </a:pPr>
            <a:r>
              <a:rPr kumimoji="0" lang="en-GB" sz="2800" b="1" i="0" u="none" strike="noStrike" kern="1200" cap="none" spc="0" normalizeH="0" baseline="0" noProof="0" dirty="0">
                <a:ln>
                  <a:noFill/>
                </a:ln>
                <a:solidFill>
                  <a:sysClr val="window" lastClr="FFFFFF"/>
                </a:solidFill>
                <a:effectLst/>
                <a:uLnTx/>
                <a:uFillTx/>
                <a:latin typeface="+mn-lt"/>
                <a:ea typeface="+mn-ea"/>
                <a:cs typeface="+mn-cs"/>
              </a:rPr>
              <a:t>For more information:</a:t>
            </a:r>
          </a:p>
        </p:txBody>
      </p:sp>
      <p:cxnSp>
        <p:nvCxnSpPr>
          <p:cNvPr id="5" name="Straight Connector 4">
            <a:extLst>
              <a:ext uri="{FF2B5EF4-FFF2-40B4-BE49-F238E27FC236}">
                <a16:creationId xmlns:a16="http://schemas.microsoft.com/office/drawing/2014/main" id="{71CA617B-1916-120F-190D-7B9C25112FA5}"/>
              </a:ext>
              <a:ext uri="{C183D7F6-B498-43B3-948B-1728B52AA6E4}">
                <adec:decorative xmlns:adec="http://schemas.microsoft.com/office/drawing/2017/decorative" val="1"/>
              </a:ext>
            </a:extLst>
          </p:cNvPr>
          <p:cNvCxnSpPr>
            <a:cxnSpLocks/>
          </p:cNvCxnSpPr>
          <p:nvPr/>
        </p:nvCxnSpPr>
        <p:spPr>
          <a:xfrm>
            <a:off x="641117" y="987158"/>
            <a:ext cx="10934356" cy="0"/>
          </a:xfrm>
          <a:prstGeom prst="line">
            <a:avLst/>
          </a:prstGeom>
          <a:noFill/>
          <a:ln w="12700" cap="flat" cmpd="sng" algn="ctr">
            <a:solidFill>
              <a:sysClr val="window" lastClr="FFFFFF"/>
            </a:solidFill>
            <a:prstDash val="solid"/>
          </a:ln>
          <a:effectLst/>
        </p:spPr>
      </p:cxnSp>
      <p:sp>
        <p:nvSpPr>
          <p:cNvPr id="7" name="Text Placeholder 2">
            <a:extLst>
              <a:ext uri="{FF2B5EF4-FFF2-40B4-BE49-F238E27FC236}">
                <a16:creationId xmlns:a16="http://schemas.microsoft.com/office/drawing/2014/main" id="{3EF5B13D-E356-80D4-F4B9-9FFBF5BB1CA2}"/>
              </a:ext>
            </a:extLst>
          </p:cNvPr>
          <p:cNvSpPr txBox="1">
            <a:spLocks/>
          </p:cNvSpPr>
          <p:nvPr/>
        </p:nvSpPr>
        <p:spPr bwMode="gray">
          <a:xfrm>
            <a:off x="641116" y="1306861"/>
            <a:ext cx="10934355" cy="3819572"/>
          </a:xfrm>
          <a:prstGeom prst="rect">
            <a:avLst/>
          </a:prstGeom>
          <a:noFill/>
        </p:spPr>
        <p:txBody>
          <a:bodyPr vert="horz" wrap="square" lIns="0" tIns="0" rIns="0" bIns="0" rtlCol="0" anchor="b">
            <a:spAutoFit/>
          </a:bodyPr>
          <a:lstStyle>
            <a:lvl1pPr marL="0" indent="0" algn="l" defTabSz="914400" rtl="0" eaLnBrk="1" latinLnBrk="0" hangingPunct="1">
              <a:lnSpc>
                <a:spcPct val="110000"/>
              </a:lnSpc>
              <a:spcBef>
                <a:spcPts val="600"/>
              </a:spcBef>
              <a:spcAft>
                <a:spcPts val="600"/>
              </a:spcAft>
              <a:buClr>
                <a:schemeClr val="bg2"/>
              </a:buClr>
              <a:buFontTx/>
              <a:buNone/>
              <a:defRPr lang="en-US" sz="3600" b="1" kern="1200" dirty="0" smtClean="0">
                <a:solidFill>
                  <a:schemeClr val="bg1"/>
                </a:solidFill>
                <a:latin typeface="+mj-lt"/>
                <a:ea typeface="+mn-ea"/>
                <a:cs typeface="+mn-cs"/>
              </a:defRPr>
            </a:lvl1pPr>
            <a:lvl2pPr marL="742950" indent="-285750" algn="l" defTabSz="914400" rtl="0" eaLnBrk="1" latinLnBrk="0" hangingPunct="1">
              <a:lnSpc>
                <a:spcPct val="110000"/>
              </a:lnSpc>
              <a:spcBef>
                <a:spcPts val="600"/>
              </a:spcBef>
              <a:spcAft>
                <a:spcPts val="600"/>
              </a:spcAft>
              <a:buClr>
                <a:schemeClr val="bg2"/>
              </a:buClr>
              <a:buFont typeface="Geomanist Light" pitchFamily="50"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600"/>
              </a:spcBef>
              <a:spcAft>
                <a:spcPts val="600"/>
              </a:spcAft>
              <a:buClr>
                <a:schemeClr val="bg2"/>
              </a:buClr>
              <a:buFont typeface="Geomanist Light" pitchFamily="50"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600"/>
              </a:spcBef>
              <a:spcAft>
                <a:spcPts val="600"/>
              </a:spcAft>
              <a:buClr>
                <a:schemeClr val="bg2"/>
              </a:buClr>
              <a:buFont typeface="Geomanist Light" pitchFamily="50"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600"/>
              </a:spcBef>
              <a:spcAft>
                <a:spcPts val="600"/>
              </a:spcAft>
              <a:buClr>
                <a:schemeClr val="bg2"/>
              </a:buClr>
              <a:buFont typeface="Geomanist Light" pitchFamily="50"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marR="0" lvl="0" indent="-285750" defTabSz="914400" rtl="0" eaLnBrk="1" fontAlgn="auto" latinLnBrk="0" hangingPunct="1">
              <a:lnSpc>
                <a:spcPct val="110000"/>
              </a:lnSpc>
              <a:spcBef>
                <a:spcPts val="600"/>
              </a:spcBef>
              <a:spcAft>
                <a:spcPts val="600"/>
              </a:spcAft>
              <a:buClr>
                <a:srgbClr val="5BC5F1"/>
              </a:buClr>
              <a:buSzTx/>
              <a:buFont typeface="Arial" panose="020B0604020202020204" pitchFamily="34" charset="0"/>
              <a:buChar char="•"/>
              <a:tabLst/>
              <a:defRPr/>
            </a:pPr>
            <a:r>
              <a:rPr lang="en-GB" sz="1400" b="0" dirty="0">
                <a:latin typeface="+mn-lt"/>
              </a:rPr>
              <a:t>For more information on the survey methodology, go to </a:t>
            </a:r>
            <a:r>
              <a:rPr lang="en-GB" sz="1400" b="0" dirty="0">
                <a:latin typeface="+mn-lt"/>
                <a:hlinkClick r:id="rId3">
                  <a:extLst>
                    <a:ext uri="{A12FA001-AC4F-418D-AE19-62706E023703}">
                      <ahyp:hlinkClr xmlns:ahyp="http://schemas.microsoft.com/office/drawing/2018/hyperlinkcolor" val="tx"/>
                    </a:ext>
                  </a:extLst>
                </a:hlinkClick>
              </a:rPr>
              <a:t>https://gp-patient.co.uk/surveysandreports</a:t>
            </a:r>
            <a:r>
              <a:rPr lang="en-GB" sz="1400" b="0" dirty="0">
                <a:latin typeface="+mn-lt"/>
              </a:rPr>
              <a:t> - you can also find the 2025 Technical Annex on the website</a:t>
            </a:r>
          </a:p>
          <a:p>
            <a:pPr marR="0" lvl="0" defTabSz="914400" rtl="0" eaLnBrk="1" fontAlgn="auto" latinLnBrk="0" hangingPunct="1">
              <a:lnSpc>
                <a:spcPct val="110000"/>
              </a:lnSpc>
              <a:spcBef>
                <a:spcPts val="600"/>
              </a:spcBef>
              <a:spcAft>
                <a:spcPts val="600"/>
              </a:spcAft>
              <a:buClr>
                <a:srgbClr val="5BC5F1"/>
              </a:buClr>
              <a:buSzTx/>
              <a:tabLst/>
              <a:defRPr/>
            </a:pPr>
            <a:endParaRPr lang="en-GB" sz="1400" b="0" dirty="0">
              <a:latin typeface="+mn-lt"/>
            </a:endParaRPr>
          </a:p>
          <a:p>
            <a:pPr marL="285750" marR="0" lvl="0" indent="-285750" defTabSz="914400" rtl="0" eaLnBrk="1" fontAlgn="auto" latinLnBrk="0" hangingPunct="1">
              <a:lnSpc>
                <a:spcPct val="110000"/>
              </a:lnSpc>
              <a:spcBef>
                <a:spcPts val="600"/>
              </a:spcBef>
              <a:spcAft>
                <a:spcPts val="600"/>
              </a:spcAft>
              <a:buClr>
                <a:srgbClr val="5BC5F1"/>
              </a:buClr>
              <a:buSzTx/>
              <a:buFont typeface="Arial" panose="020B0604020202020204" pitchFamily="34" charset="0"/>
              <a:buChar char="•"/>
              <a:tabLst/>
              <a:defRPr/>
            </a:pPr>
            <a:r>
              <a:rPr lang="en-GB" sz="1400" b="0" dirty="0">
                <a:latin typeface="+mn-lt"/>
              </a:rPr>
              <a:t>For reports showing the national results broken down by ICS, PCN and practice, go to </a:t>
            </a:r>
            <a:r>
              <a:rPr lang="en-GB" sz="1400" b="0" dirty="0">
                <a:latin typeface="+mn-lt"/>
                <a:hlinkClick r:id="rId4">
                  <a:extLst>
                    <a:ext uri="{A12FA001-AC4F-418D-AE19-62706E023703}">
                      <ahyp:hlinkClr xmlns:ahyp="http://schemas.microsoft.com/office/drawing/2018/hyperlinkcolor" val="tx"/>
                    </a:ext>
                  </a:extLst>
                </a:hlinkClick>
              </a:rPr>
              <a:t>https://www.gp-patient.co.uk/surveysandreports</a:t>
            </a:r>
            <a:r>
              <a:rPr lang="en-GB" sz="1400" b="0" dirty="0">
                <a:latin typeface="+mn-lt"/>
              </a:rPr>
              <a:t> - you can also see previous years’ results here</a:t>
            </a:r>
          </a:p>
          <a:p>
            <a:pPr marR="0" lvl="0" defTabSz="914400" rtl="0" eaLnBrk="1" fontAlgn="auto" latinLnBrk="0" hangingPunct="1">
              <a:lnSpc>
                <a:spcPct val="110000"/>
              </a:lnSpc>
              <a:spcBef>
                <a:spcPts val="600"/>
              </a:spcBef>
              <a:spcAft>
                <a:spcPts val="600"/>
              </a:spcAft>
              <a:buClr>
                <a:srgbClr val="5BC5F1"/>
              </a:buClr>
              <a:buSzTx/>
              <a:tabLst/>
              <a:defRPr/>
            </a:pPr>
            <a:endParaRPr lang="en-GB" sz="1400" b="0" dirty="0">
              <a:latin typeface="+mn-lt"/>
            </a:endParaRPr>
          </a:p>
          <a:p>
            <a:pPr marL="285750" marR="0" lvl="0" indent="-285750" defTabSz="914400" rtl="0" eaLnBrk="1" fontAlgn="auto" latinLnBrk="0" hangingPunct="1">
              <a:lnSpc>
                <a:spcPct val="110000"/>
              </a:lnSpc>
              <a:spcBef>
                <a:spcPts val="600"/>
              </a:spcBef>
              <a:spcAft>
                <a:spcPts val="600"/>
              </a:spcAft>
              <a:buClr>
                <a:srgbClr val="5BC5F1"/>
              </a:buClr>
              <a:buSzTx/>
              <a:buFont typeface="Arial" panose="020B0604020202020204" pitchFamily="34" charset="0"/>
              <a:buChar char="•"/>
              <a:tabLst/>
              <a:defRPr/>
            </a:pPr>
            <a:r>
              <a:rPr lang="en-GB" sz="1400" b="0" dirty="0">
                <a:latin typeface="+mn-lt"/>
              </a:rPr>
              <a:t>To analyse the survey data for a specific participant group (e.g. by age), go to </a:t>
            </a:r>
            <a:r>
              <a:rPr lang="en-GB" sz="1400" b="0" dirty="0">
                <a:latin typeface="+mn-lt"/>
                <a:hlinkClick r:id="rId5">
                  <a:extLst>
                    <a:ext uri="{A12FA001-AC4F-418D-AE19-62706E023703}">
                      <ahyp:hlinkClr xmlns:ahyp="http://schemas.microsoft.com/office/drawing/2018/hyperlinkcolor" val="tx"/>
                    </a:ext>
                  </a:extLst>
                </a:hlinkClick>
              </a:rPr>
              <a:t>https://gp-patient.co.uk/analysistool</a:t>
            </a:r>
            <a:endParaRPr lang="en-GB" sz="1400" b="0" dirty="0">
              <a:latin typeface="+mn-lt"/>
            </a:endParaRPr>
          </a:p>
          <a:p>
            <a:pPr marR="0" lvl="0" defTabSz="914400" rtl="0" eaLnBrk="1" fontAlgn="auto" latinLnBrk="0" hangingPunct="1">
              <a:lnSpc>
                <a:spcPct val="110000"/>
              </a:lnSpc>
              <a:spcBef>
                <a:spcPts val="600"/>
              </a:spcBef>
              <a:spcAft>
                <a:spcPts val="600"/>
              </a:spcAft>
              <a:buClr>
                <a:srgbClr val="5BC5F1"/>
              </a:buClr>
              <a:buSzTx/>
              <a:tabLst/>
              <a:defRPr/>
            </a:pPr>
            <a:endParaRPr lang="en-GB" sz="1400" b="0" dirty="0">
              <a:latin typeface="+mn-lt"/>
            </a:endParaRPr>
          </a:p>
          <a:p>
            <a:pPr marL="285750" marR="0" lvl="0" indent="-285750" defTabSz="914400" rtl="0" eaLnBrk="1" fontAlgn="auto" latinLnBrk="0" hangingPunct="1">
              <a:lnSpc>
                <a:spcPct val="110000"/>
              </a:lnSpc>
              <a:spcBef>
                <a:spcPts val="600"/>
              </a:spcBef>
              <a:spcAft>
                <a:spcPts val="600"/>
              </a:spcAft>
              <a:buClr>
                <a:srgbClr val="5BC5F1"/>
              </a:buClr>
              <a:buSzTx/>
              <a:buFont typeface="Arial" panose="020B0604020202020204" pitchFamily="34" charset="0"/>
              <a:buChar char="•"/>
              <a:tabLst/>
              <a:defRPr/>
            </a:pPr>
            <a:r>
              <a:rPr lang="en-GB" sz="1400" b="0" dirty="0">
                <a:latin typeface="+mn-lt"/>
              </a:rPr>
              <a:t>To break down the survey results by survey question as well as by participant demographics, go to </a:t>
            </a:r>
            <a:r>
              <a:rPr lang="en-GB" sz="1400" b="0" dirty="0">
                <a:latin typeface="+mn-lt"/>
                <a:hlinkClick r:id="rId5">
                  <a:extLst>
                    <a:ext uri="{A12FA001-AC4F-418D-AE19-62706E023703}">
                      <ahyp:hlinkClr xmlns:ahyp="http://schemas.microsoft.com/office/drawing/2018/hyperlinkcolor" val="tx"/>
                    </a:ext>
                  </a:extLst>
                </a:hlinkClick>
              </a:rPr>
              <a:t>https://gp-patient.co.uk/analysistool</a:t>
            </a:r>
            <a:endParaRPr lang="en-GB" sz="1400" b="0" dirty="0">
              <a:latin typeface="+mn-lt"/>
            </a:endParaRPr>
          </a:p>
          <a:p>
            <a:pPr marR="0" lvl="0" defTabSz="914400" rtl="0" eaLnBrk="1" fontAlgn="auto" latinLnBrk="0" hangingPunct="1">
              <a:lnSpc>
                <a:spcPct val="110000"/>
              </a:lnSpc>
              <a:spcBef>
                <a:spcPts val="600"/>
              </a:spcBef>
              <a:spcAft>
                <a:spcPts val="600"/>
              </a:spcAft>
              <a:buClr>
                <a:srgbClr val="5BC5F1"/>
              </a:buClr>
              <a:buSzTx/>
              <a:tabLst/>
              <a:defRPr/>
            </a:pPr>
            <a:endParaRPr lang="en-GB" sz="1400" b="0" dirty="0">
              <a:latin typeface="+mn-lt"/>
            </a:endParaRPr>
          </a:p>
          <a:p>
            <a:pPr marL="285750" marR="0" lvl="0" indent="-285750" defTabSz="914400" rtl="0" eaLnBrk="1" fontAlgn="auto" latinLnBrk="0" hangingPunct="1">
              <a:lnSpc>
                <a:spcPct val="110000"/>
              </a:lnSpc>
              <a:spcBef>
                <a:spcPts val="600"/>
              </a:spcBef>
              <a:spcAft>
                <a:spcPts val="600"/>
              </a:spcAft>
              <a:buClr>
                <a:srgbClr val="5BC5F1"/>
              </a:buClr>
              <a:buSzTx/>
              <a:buFont typeface="Arial" panose="020B0604020202020204" pitchFamily="34" charset="0"/>
              <a:buChar char="•"/>
              <a:tabLst/>
              <a:defRPr/>
            </a:pPr>
            <a:r>
              <a:rPr lang="en-GB" sz="1400" b="0" dirty="0">
                <a:latin typeface="+mn-lt"/>
              </a:rPr>
              <a:t>For frequently asked questions (FAQs) about the GP Patient Survey, go to </a:t>
            </a:r>
            <a:r>
              <a:rPr lang="en-GB" sz="1400" b="0" u="sng" dirty="0">
                <a:latin typeface="+mn-lt"/>
                <a:hlinkClick r:id="rId6">
                  <a:extLst>
                    <a:ext uri="{A12FA001-AC4F-418D-AE19-62706E023703}">
                      <ahyp:hlinkClr xmlns:ahyp="http://schemas.microsoft.com/office/drawing/2018/hyperlinkcolor" val="tx"/>
                    </a:ext>
                  </a:extLst>
                </a:hlinkClick>
              </a:rPr>
              <a:t>https://www.gp-patient.co.uk/faq</a:t>
            </a:r>
            <a:endParaRPr kumimoji="0" lang="en-GB" sz="28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24617425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3D5B6DD-38A1-D570-B96B-4C65172107DD}"/>
              </a:ext>
              <a:ext uri="{C183D7F6-B498-43B3-948B-1728B52AA6E4}">
                <adec:decorative xmlns:adec="http://schemas.microsoft.com/office/drawing/2017/decorative" val="1"/>
              </a:ext>
            </a:extLst>
          </p:cNvPr>
          <p:cNvSpPr>
            <a:spLocks noGrp="1"/>
          </p:cNvSpPr>
          <p:nvPr>
            <p:ph type="sldNum" sz="quarter" idx="4"/>
          </p:nvPr>
        </p:nvSpPr>
        <p:spPr/>
        <p:txBody>
          <a:bodyPr/>
          <a:lstStyle/>
          <a:p>
            <a:fld id="{D61AABEC-672F-4B68-B914-690DA978312C}" type="slidenum">
              <a:rPr lang="en-GB" smtClean="0"/>
              <a:pPr/>
              <a:t>9</a:t>
            </a:fld>
            <a:endParaRPr lang="en-GB"/>
          </a:p>
        </p:txBody>
      </p:sp>
      <p:sp>
        <p:nvSpPr>
          <p:cNvPr id="65" name="TextBox 64">
            <a:extLst>
              <a:ext uri="{FF2B5EF4-FFF2-40B4-BE49-F238E27FC236}">
                <a16:creationId xmlns:a16="http://schemas.microsoft.com/office/drawing/2014/main" id="{91A6029E-B6D9-AD11-7B14-56BC46627BD6}"/>
              </a:ext>
            </a:extLst>
          </p:cNvPr>
          <p:cNvSpPr txBox="1"/>
          <p:nvPr/>
        </p:nvSpPr>
        <p:spPr bwMode="white">
          <a:xfrm>
            <a:off x="517971" y="1085463"/>
            <a:ext cx="1017907" cy="2152769"/>
          </a:xfrm>
          <a:prstGeom prst="rect">
            <a:avLst/>
          </a:prstGeom>
          <a:noFill/>
        </p:spPr>
        <p:txBody>
          <a:bodyPr wrap="none" lIns="0" tIns="0" rIns="0" bIns="0" rtlCol="0">
            <a:spAutoFit/>
          </a:bodyPr>
          <a:lstStyle/>
          <a:p>
            <a:pPr>
              <a:lnSpc>
                <a:spcPct val="110000"/>
              </a:lnSpc>
              <a:spcBef>
                <a:spcPts val="2400"/>
              </a:spcBef>
              <a:buClr>
                <a:srgbClr val="5BC5F1"/>
              </a:buClr>
              <a:defRPr/>
            </a:pPr>
            <a:r>
              <a:rPr lang="en-GB" sz="13800" b="1">
                <a:solidFill>
                  <a:prstClr val="white"/>
                </a:solidFill>
              </a:rPr>
              <a:t>3</a:t>
            </a:r>
          </a:p>
        </p:txBody>
      </p:sp>
      <p:sp>
        <p:nvSpPr>
          <p:cNvPr id="64" name="Text Placeholder 2">
            <a:extLst>
              <a:ext uri="{FF2B5EF4-FFF2-40B4-BE49-F238E27FC236}">
                <a16:creationId xmlns:a16="http://schemas.microsoft.com/office/drawing/2014/main" id="{4E2EE3B8-EA4A-54EA-66B2-B7E438A076E7}"/>
              </a:ext>
            </a:extLst>
          </p:cNvPr>
          <p:cNvSpPr txBox="1">
            <a:spLocks noGrp="1"/>
          </p:cNvSpPr>
          <p:nvPr>
            <p:ph type="title" idx="4294967295"/>
          </p:nvPr>
        </p:nvSpPr>
        <p:spPr bwMode="gray">
          <a:xfrm>
            <a:off x="505272" y="3315017"/>
            <a:ext cx="4896544" cy="230425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marL="273050" indent="-273050" algn="l" defTabSz="914400" rtl="0" eaLnBrk="1" latinLnBrk="0" hangingPunct="1">
              <a:lnSpc>
                <a:spcPct val="110000"/>
              </a:lnSpc>
              <a:spcBef>
                <a:spcPts val="600"/>
              </a:spcBef>
              <a:spcAft>
                <a:spcPts val="600"/>
              </a:spcAft>
              <a:buClr>
                <a:schemeClr val="bg2"/>
              </a:buClr>
              <a:buFont typeface="Wingdings" panose="05000000000000000000" pitchFamily="2" charset="2"/>
              <a:buChar char="§"/>
              <a:defRPr sz="2800" kern="1200">
                <a:solidFill>
                  <a:schemeClr val="tx1"/>
                </a:solidFill>
                <a:latin typeface="+mn-lt"/>
                <a:ea typeface="+mn-ea"/>
                <a:cs typeface="+mn-cs"/>
              </a:defRPr>
            </a:lvl1pPr>
            <a:lvl2pPr marL="742950" indent="-285750" algn="l" defTabSz="914400" rtl="0" eaLnBrk="1" latinLnBrk="0" hangingPunct="1">
              <a:lnSpc>
                <a:spcPct val="110000"/>
              </a:lnSpc>
              <a:spcBef>
                <a:spcPts val="600"/>
              </a:spcBef>
              <a:spcAft>
                <a:spcPts val="600"/>
              </a:spcAft>
              <a:buClr>
                <a:schemeClr val="bg2"/>
              </a:buClr>
              <a:buFont typeface="Geomanist Light" pitchFamily="50"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600"/>
              </a:spcBef>
              <a:spcAft>
                <a:spcPts val="600"/>
              </a:spcAft>
              <a:buClr>
                <a:schemeClr val="bg2"/>
              </a:buClr>
              <a:buFont typeface="Geomanist Light" pitchFamily="50"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600"/>
              </a:spcBef>
              <a:spcAft>
                <a:spcPts val="600"/>
              </a:spcAft>
              <a:buClr>
                <a:schemeClr val="bg2"/>
              </a:buClr>
              <a:buFont typeface="Geomanist Light" pitchFamily="50"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600"/>
              </a:spcBef>
              <a:spcAft>
                <a:spcPts val="600"/>
              </a:spcAft>
              <a:buClr>
                <a:schemeClr val="bg2"/>
              </a:buClr>
              <a:buFont typeface="Geomanist Light" pitchFamily="50"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
                <a:srgbClr val="5BC5F1"/>
              </a:buClr>
              <a:buSzTx/>
              <a:buFont typeface="Wingdings" panose="05000000000000000000" pitchFamily="2" charset="2"/>
              <a:buNone/>
              <a:tabLst/>
              <a:defRPr/>
            </a:pPr>
            <a:r>
              <a:rPr kumimoji="0" lang="en-GB" sz="5800" b="1" i="0" u="none" strike="noStrike" kern="1200" cap="none" spc="0" normalizeH="0" baseline="0" noProof="0" dirty="0">
                <a:ln>
                  <a:noFill/>
                </a:ln>
                <a:solidFill>
                  <a:sysClr val="window" lastClr="FFFFFF"/>
                </a:solidFill>
                <a:effectLst/>
                <a:uLnTx/>
                <a:uFillTx/>
                <a:latin typeface="+mn-lt"/>
                <a:ea typeface="+mn-ea"/>
                <a:cs typeface="+mn-cs"/>
              </a:rPr>
              <a:t>Overall experience of GP practice</a:t>
            </a:r>
          </a:p>
        </p:txBody>
      </p:sp>
      <p:cxnSp>
        <p:nvCxnSpPr>
          <p:cNvPr id="68" name="Straight Connector 67">
            <a:extLst>
              <a:ext uri="{FF2B5EF4-FFF2-40B4-BE49-F238E27FC236}">
                <a16:creationId xmlns:a16="http://schemas.microsoft.com/office/drawing/2014/main" id="{EC4BC9A9-5B72-708E-4B42-7A79B8646452}"/>
              </a:ext>
              <a:ext uri="{C183D7F6-B498-43B3-948B-1728B52AA6E4}">
                <adec:decorative xmlns:adec="http://schemas.microsoft.com/office/drawing/2017/decorative" val="1"/>
              </a:ext>
            </a:extLst>
          </p:cNvPr>
          <p:cNvCxnSpPr>
            <a:cxnSpLocks/>
          </p:cNvCxnSpPr>
          <p:nvPr/>
        </p:nvCxnSpPr>
        <p:spPr bwMode="white">
          <a:xfrm>
            <a:off x="505272" y="3179289"/>
            <a:ext cx="7194392" cy="0"/>
          </a:xfrm>
          <a:prstGeom prst="line">
            <a:avLst/>
          </a:prstGeom>
          <a:noFill/>
          <a:ln w="12700" cap="flat" cmpd="sng" algn="ctr">
            <a:solidFill>
              <a:schemeClr val="bg1"/>
            </a:solidFill>
            <a:prstDash val="solid"/>
          </a:ln>
          <a:effectLst/>
        </p:spPr>
      </p:cxnSp>
      <p:sp>
        <p:nvSpPr>
          <p:cNvPr id="10" name="Rectangle 9">
            <a:hlinkClick r:id="" action="ppaction://noaction"/>
            <a:hlinkHover r:id="" action="ppaction://noaction" highlightClick="1"/>
            <a:extLst>
              <a:ext uri="{FF2B5EF4-FFF2-40B4-BE49-F238E27FC236}">
                <a16:creationId xmlns:a16="http://schemas.microsoft.com/office/drawing/2014/main" id="{CCFD5E09-461F-428B-4050-9236185D17B3}"/>
              </a:ext>
              <a:ext uri="{C183D7F6-B498-43B3-948B-1728B52AA6E4}">
                <adec:decorative xmlns:adec="http://schemas.microsoft.com/office/drawing/2017/decorative" val="1"/>
              </a:ext>
            </a:extLst>
          </p:cNvPr>
          <p:cNvSpPr/>
          <p:nvPr/>
        </p:nvSpPr>
        <p:spPr bwMode="ltGray">
          <a:xfrm>
            <a:off x="8721394" y="761029"/>
            <a:ext cx="417916" cy="294402"/>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lang="en-GB" sz="2000" kern="0">
                <a:solidFill>
                  <a:schemeClr val="bg1"/>
                </a:solidFill>
              </a:rPr>
              <a:t>1</a:t>
            </a:r>
            <a:endParaRPr kumimoji="0" lang="en-GB" sz="2000" b="0" i="0" u="none" strike="noStrike" kern="0" cap="none" spc="0" normalizeH="0" baseline="0" noProof="0">
              <a:ln>
                <a:noFill/>
              </a:ln>
              <a:solidFill>
                <a:schemeClr val="bg1"/>
              </a:solidFill>
              <a:effectLst/>
              <a:uLnTx/>
              <a:uFillTx/>
              <a:ea typeface="+mn-ea"/>
              <a:cs typeface="+mn-cs"/>
            </a:endParaRPr>
          </a:p>
        </p:txBody>
      </p:sp>
      <p:sp>
        <p:nvSpPr>
          <p:cNvPr id="11" name="Freeform 18">
            <a:hlinkClick r:id="" action="ppaction://noaction"/>
            <a:hlinkHover r:id="" action="ppaction://noaction" highlightClick="1"/>
            <a:extLst>
              <a:ext uri="{FF2B5EF4-FFF2-40B4-BE49-F238E27FC236}">
                <a16:creationId xmlns:a16="http://schemas.microsoft.com/office/drawing/2014/main" id="{CADFC7F3-F457-E55A-523F-D22CF5552357}"/>
              </a:ext>
              <a:ext uri="{C183D7F6-B498-43B3-948B-1728B52AA6E4}">
                <adec:decorative xmlns:adec="http://schemas.microsoft.com/office/drawing/2017/decorative" val="1"/>
              </a:ext>
            </a:extLst>
          </p:cNvPr>
          <p:cNvSpPr/>
          <p:nvPr/>
        </p:nvSpPr>
        <p:spPr bwMode="gray">
          <a:xfrm>
            <a:off x="11336122" y="5895487"/>
            <a:ext cx="274648" cy="297711"/>
          </a:xfrm>
          <a:custGeom>
            <a:avLst/>
            <a:gdLst>
              <a:gd name="connsiteX0" fmla="*/ 74278 w 796628"/>
              <a:gd name="connsiteY0" fmla="*/ 359469 h 863525"/>
              <a:gd name="connsiteX1" fmla="*/ 722350 w 796628"/>
              <a:gd name="connsiteY1" fmla="*/ 359469 h 863525"/>
              <a:gd name="connsiteX2" fmla="*/ 722350 w 796628"/>
              <a:gd name="connsiteY2" fmla="*/ 863525 h 863525"/>
              <a:gd name="connsiteX3" fmla="*/ 492986 w 796628"/>
              <a:gd name="connsiteY3" fmla="*/ 863525 h 863525"/>
              <a:gd name="connsiteX4" fmla="*/ 492986 w 796628"/>
              <a:gd name="connsiteY4" fmla="*/ 562733 h 863525"/>
              <a:gd name="connsiteX5" fmla="*/ 303643 w 796628"/>
              <a:gd name="connsiteY5" fmla="*/ 562733 h 863525"/>
              <a:gd name="connsiteX6" fmla="*/ 303643 w 796628"/>
              <a:gd name="connsiteY6" fmla="*/ 863525 h 863525"/>
              <a:gd name="connsiteX7" fmla="*/ 74278 w 796628"/>
              <a:gd name="connsiteY7" fmla="*/ 863525 h 863525"/>
              <a:gd name="connsiteX8" fmla="*/ 398314 w 796628"/>
              <a:gd name="connsiteY8" fmla="*/ 0 h 863525"/>
              <a:gd name="connsiteX9" fmla="*/ 796628 w 796628"/>
              <a:gd name="connsiteY9" fmla="*/ 327149 h 863525"/>
              <a:gd name="connsiteX10" fmla="*/ 0 w 796628"/>
              <a:gd name="connsiteY10" fmla="*/ 327149 h 86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8" h="863525">
                <a:moveTo>
                  <a:pt x="74278" y="359469"/>
                </a:moveTo>
                <a:lnTo>
                  <a:pt x="722350" y="359469"/>
                </a:lnTo>
                <a:lnTo>
                  <a:pt x="722350" y="863525"/>
                </a:lnTo>
                <a:lnTo>
                  <a:pt x="492986" y="863525"/>
                </a:lnTo>
                <a:lnTo>
                  <a:pt x="492986" y="562733"/>
                </a:lnTo>
                <a:lnTo>
                  <a:pt x="303643" y="562733"/>
                </a:lnTo>
                <a:lnTo>
                  <a:pt x="303643" y="863525"/>
                </a:lnTo>
                <a:lnTo>
                  <a:pt x="74278" y="863525"/>
                </a:lnTo>
                <a:close/>
                <a:moveTo>
                  <a:pt x="398314" y="0"/>
                </a:moveTo>
                <a:lnTo>
                  <a:pt x="796628" y="327149"/>
                </a:lnTo>
                <a:lnTo>
                  <a:pt x="0" y="327149"/>
                </a:lnTo>
                <a:close/>
              </a:path>
            </a:pathLst>
          </a:custGeom>
          <a:solidFill>
            <a:sysClr val="window" lastClr="FFFFFF"/>
          </a:solidFill>
          <a:ln w="254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endParaRPr kumimoji="0" lang="en-GB" sz="2000" b="0" i="0" u="none" strike="noStrike" kern="0" cap="none" spc="0" normalizeH="0" baseline="0" noProof="0">
              <a:ln>
                <a:noFill/>
              </a:ln>
              <a:solidFill>
                <a:srgbClr val="005C9A"/>
              </a:solidFill>
              <a:effectLst/>
              <a:uLnTx/>
              <a:uFillTx/>
              <a:latin typeface="Segoe UI"/>
              <a:ea typeface="+mn-ea"/>
              <a:cs typeface="+mn-cs"/>
            </a:endParaRPr>
          </a:p>
        </p:txBody>
      </p:sp>
      <p:sp>
        <p:nvSpPr>
          <p:cNvPr id="12" name="Rectangle 11">
            <a:extLst>
              <a:ext uri="{FF2B5EF4-FFF2-40B4-BE49-F238E27FC236}">
                <a16:creationId xmlns:a16="http://schemas.microsoft.com/office/drawing/2014/main" id="{2A92804F-85FC-7CF9-4911-6408A46C378E}"/>
              </a:ext>
              <a:ext uri="{C183D7F6-B498-43B3-948B-1728B52AA6E4}">
                <adec:decorative xmlns:adec="http://schemas.microsoft.com/office/drawing/2017/decorative" val="1"/>
              </a:ext>
            </a:extLst>
          </p:cNvPr>
          <p:cNvSpPr/>
          <p:nvPr/>
        </p:nvSpPr>
        <p:spPr>
          <a:xfrm>
            <a:off x="10030436" y="5912462"/>
            <a:ext cx="1082348" cy="307777"/>
          </a:xfrm>
          <a:prstGeom prst="rect">
            <a:avLst/>
          </a:prstGeom>
        </p:spPr>
        <p:txBody>
          <a:bodyPr wrap="none">
            <a:spAutoFit/>
          </a:bodyPr>
          <a:lstStyle/>
          <a:p>
            <a:pPr algn="r">
              <a:defRPr/>
            </a:pPr>
            <a:r>
              <a:rPr lang="en-GB" sz="1400">
                <a:solidFill>
                  <a:prstClr val="white"/>
                </a:solidFill>
                <a:latin typeface="Segoe UI"/>
              </a:rPr>
              <a:t>Main menu</a:t>
            </a:r>
          </a:p>
        </p:txBody>
      </p:sp>
      <p:sp>
        <p:nvSpPr>
          <p:cNvPr id="13" name="Isosceles Triangle 12">
            <a:extLst>
              <a:ext uri="{FF2B5EF4-FFF2-40B4-BE49-F238E27FC236}">
                <a16:creationId xmlns:a16="http://schemas.microsoft.com/office/drawing/2014/main" id="{A6D355AA-3825-C858-FE2B-D635FF667C5E}"/>
              </a:ext>
              <a:ext uri="{C183D7F6-B498-43B3-948B-1728B52AA6E4}">
                <adec:decorative xmlns:adec="http://schemas.microsoft.com/office/drawing/2017/decorative" val="1"/>
              </a:ext>
            </a:extLst>
          </p:cNvPr>
          <p:cNvSpPr/>
          <p:nvPr/>
        </p:nvSpPr>
        <p:spPr bwMode="gray">
          <a:xfrm rot="5400000">
            <a:off x="11109968" y="6028323"/>
            <a:ext cx="153027" cy="96594"/>
          </a:xfrm>
          <a:prstGeom prst="triangle">
            <a:avLst/>
          </a:prstGeom>
          <a:solidFill>
            <a:srgbClr val="99C7EB"/>
          </a:solidFill>
          <a:ln w="254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endParaRPr kumimoji="0" lang="en-GB" sz="2000" b="0" i="0" u="none" strike="noStrike" kern="0" cap="none" spc="0" normalizeH="0" baseline="0" noProof="0">
              <a:ln>
                <a:noFill/>
              </a:ln>
              <a:solidFill>
                <a:prstClr val="white"/>
              </a:solidFill>
              <a:effectLst/>
              <a:uLnTx/>
              <a:uFillTx/>
              <a:latin typeface="Segoe UI"/>
              <a:ea typeface="+mn-ea"/>
              <a:cs typeface="+mn-cs"/>
            </a:endParaRPr>
          </a:p>
        </p:txBody>
      </p:sp>
      <p:grpSp>
        <p:nvGrpSpPr>
          <p:cNvPr id="25" name="Group 24">
            <a:extLst>
              <a:ext uri="{FF2B5EF4-FFF2-40B4-BE49-F238E27FC236}">
                <a16:creationId xmlns:a16="http://schemas.microsoft.com/office/drawing/2014/main" id="{43F9F05A-B33F-45FF-3DA7-D6DDFE2CE068}"/>
              </a:ext>
              <a:ext uri="{C183D7F6-B498-43B3-948B-1728B52AA6E4}">
                <adec:decorative xmlns:adec="http://schemas.microsoft.com/office/drawing/2017/decorative" val="1"/>
              </a:ext>
            </a:extLst>
          </p:cNvPr>
          <p:cNvGrpSpPr/>
          <p:nvPr/>
        </p:nvGrpSpPr>
        <p:grpSpPr>
          <a:xfrm>
            <a:off x="8613681" y="1135798"/>
            <a:ext cx="2499103" cy="3391981"/>
            <a:chOff x="7620887" y="1385798"/>
            <a:chExt cx="2499103" cy="3391981"/>
          </a:xfrm>
        </p:grpSpPr>
        <p:cxnSp>
          <p:nvCxnSpPr>
            <p:cNvPr id="26" name="Straight Connector 25">
              <a:extLst>
                <a:ext uri="{FF2B5EF4-FFF2-40B4-BE49-F238E27FC236}">
                  <a16:creationId xmlns:a16="http://schemas.microsoft.com/office/drawing/2014/main" id="{FBA51123-9DE2-8EBE-533C-6E7494229A1D}"/>
                </a:ext>
              </a:extLst>
            </p:cNvPr>
            <p:cNvCxnSpPr/>
            <p:nvPr/>
          </p:nvCxnSpPr>
          <p:spPr>
            <a:xfrm>
              <a:off x="7650956" y="1385798"/>
              <a:ext cx="2448272" cy="0"/>
            </a:xfrm>
            <a:prstGeom prst="line">
              <a:avLst/>
            </a:prstGeom>
            <a:noFill/>
            <a:ln w="6350" cap="flat" cmpd="sng" algn="ctr">
              <a:solidFill>
                <a:srgbClr val="297DB1"/>
              </a:solidFill>
              <a:prstDash val="sysDot"/>
            </a:ln>
            <a:effectLst/>
          </p:spPr>
        </p:cxnSp>
        <p:cxnSp>
          <p:nvCxnSpPr>
            <p:cNvPr id="27" name="Straight Connector 26">
              <a:extLst>
                <a:ext uri="{FF2B5EF4-FFF2-40B4-BE49-F238E27FC236}">
                  <a16:creationId xmlns:a16="http://schemas.microsoft.com/office/drawing/2014/main" id="{E73E2DBC-7D0A-86F6-CE49-CB7951DF01CF}"/>
                </a:ext>
              </a:extLst>
            </p:cNvPr>
            <p:cNvCxnSpPr/>
            <p:nvPr/>
          </p:nvCxnSpPr>
          <p:spPr>
            <a:xfrm>
              <a:off x="7650956" y="1789906"/>
              <a:ext cx="2448272" cy="0"/>
            </a:xfrm>
            <a:prstGeom prst="line">
              <a:avLst/>
            </a:prstGeom>
            <a:noFill/>
            <a:ln w="6350" cap="flat" cmpd="sng" algn="ctr">
              <a:solidFill>
                <a:srgbClr val="297DB1"/>
              </a:solidFill>
              <a:prstDash val="sysDot"/>
            </a:ln>
            <a:effectLst/>
          </p:spPr>
        </p:cxnSp>
        <p:cxnSp>
          <p:nvCxnSpPr>
            <p:cNvPr id="36" name="Straight Connector 35">
              <a:extLst>
                <a:ext uri="{FF2B5EF4-FFF2-40B4-BE49-F238E27FC236}">
                  <a16:creationId xmlns:a16="http://schemas.microsoft.com/office/drawing/2014/main" id="{4C0E1C73-8783-9584-7A2C-293C41DBFCE2}"/>
                </a:ext>
              </a:extLst>
            </p:cNvPr>
            <p:cNvCxnSpPr/>
            <p:nvPr/>
          </p:nvCxnSpPr>
          <p:spPr>
            <a:xfrm>
              <a:off x="7650956" y="2314400"/>
              <a:ext cx="2448272" cy="0"/>
            </a:xfrm>
            <a:prstGeom prst="line">
              <a:avLst/>
            </a:prstGeom>
            <a:noFill/>
            <a:ln w="6350" cap="flat" cmpd="sng" algn="ctr">
              <a:solidFill>
                <a:srgbClr val="297DB1"/>
              </a:solidFill>
              <a:prstDash val="sysDot"/>
            </a:ln>
            <a:effectLst/>
          </p:spPr>
        </p:cxnSp>
        <p:cxnSp>
          <p:nvCxnSpPr>
            <p:cNvPr id="37" name="Straight Connector 36">
              <a:extLst>
                <a:ext uri="{FF2B5EF4-FFF2-40B4-BE49-F238E27FC236}">
                  <a16:creationId xmlns:a16="http://schemas.microsoft.com/office/drawing/2014/main" id="{C4ED0D56-506E-32A3-20DD-659397E46221}"/>
                </a:ext>
              </a:extLst>
            </p:cNvPr>
            <p:cNvCxnSpPr/>
            <p:nvPr/>
          </p:nvCxnSpPr>
          <p:spPr>
            <a:xfrm>
              <a:off x="7671718" y="2820266"/>
              <a:ext cx="2448272" cy="0"/>
            </a:xfrm>
            <a:prstGeom prst="line">
              <a:avLst/>
            </a:prstGeom>
            <a:noFill/>
            <a:ln w="6350" cap="flat" cmpd="sng" algn="ctr">
              <a:solidFill>
                <a:srgbClr val="297DB1"/>
              </a:solidFill>
              <a:prstDash val="sysDot"/>
            </a:ln>
            <a:effectLst/>
          </p:spPr>
        </p:cxnSp>
        <p:cxnSp>
          <p:nvCxnSpPr>
            <p:cNvPr id="38" name="Straight Connector 37">
              <a:extLst>
                <a:ext uri="{FF2B5EF4-FFF2-40B4-BE49-F238E27FC236}">
                  <a16:creationId xmlns:a16="http://schemas.microsoft.com/office/drawing/2014/main" id="{FABFFE85-AD13-E3F3-4618-44A0F0B983F1}"/>
                </a:ext>
              </a:extLst>
            </p:cNvPr>
            <p:cNvCxnSpPr/>
            <p:nvPr/>
          </p:nvCxnSpPr>
          <p:spPr>
            <a:xfrm>
              <a:off x="7650956" y="3243002"/>
              <a:ext cx="2448272" cy="0"/>
            </a:xfrm>
            <a:prstGeom prst="line">
              <a:avLst/>
            </a:prstGeom>
            <a:noFill/>
            <a:ln w="6350" cap="flat" cmpd="sng" algn="ctr">
              <a:solidFill>
                <a:srgbClr val="297DB1"/>
              </a:solidFill>
              <a:prstDash val="sysDot"/>
            </a:ln>
            <a:effectLst/>
          </p:spPr>
        </p:cxnSp>
        <p:cxnSp>
          <p:nvCxnSpPr>
            <p:cNvPr id="39" name="Straight Connector 38">
              <a:extLst>
                <a:ext uri="{FF2B5EF4-FFF2-40B4-BE49-F238E27FC236}">
                  <a16:creationId xmlns:a16="http://schemas.microsoft.com/office/drawing/2014/main" id="{48D4B6BA-2CA3-42E2-5353-E20D98A6FB4D}"/>
                </a:ext>
              </a:extLst>
            </p:cNvPr>
            <p:cNvCxnSpPr/>
            <p:nvPr/>
          </p:nvCxnSpPr>
          <p:spPr>
            <a:xfrm>
              <a:off x="7620887" y="3797358"/>
              <a:ext cx="2448272" cy="0"/>
            </a:xfrm>
            <a:prstGeom prst="line">
              <a:avLst/>
            </a:prstGeom>
            <a:noFill/>
            <a:ln w="6350" cap="flat" cmpd="sng" algn="ctr">
              <a:solidFill>
                <a:srgbClr val="297DB1"/>
              </a:solidFill>
              <a:prstDash val="sysDot"/>
            </a:ln>
            <a:effectLst/>
          </p:spPr>
        </p:cxnSp>
        <p:cxnSp>
          <p:nvCxnSpPr>
            <p:cNvPr id="40" name="Straight Connector 39">
              <a:extLst>
                <a:ext uri="{FF2B5EF4-FFF2-40B4-BE49-F238E27FC236}">
                  <a16:creationId xmlns:a16="http://schemas.microsoft.com/office/drawing/2014/main" id="{EB1327E9-0A27-C61E-265E-1E0B37BE26A3}"/>
                </a:ext>
              </a:extLst>
            </p:cNvPr>
            <p:cNvCxnSpPr/>
            <p:nvPr/>
          </p:nvCxnSpPr>
          <p:spPr>
            <a:xfrm>
              <a:off x="7620887" y="4246650"/>
              <a:ext cx="2448272" cy="0"/>
            </a:xfrm>
            <a:prstGeom prst="line">
              <a:avLst/>
            </a:prstGeom>
            <a:noFill/>
            <a:ln w="6350" cap="flat" cmpd="sng" algn="ctr">
              <a:solidFill>
                <a:srgbClr val="297DB1"/>
              </a:solidFill>
              <a:prstDash val="sysDot"/>
            </a:ln>
            <a:effectLst/>
          </p:spPr>
        </p:cxnSp>
        <p:cxnSp>
          <p:nvCxnSpPr>
            <p:cNvPr id="41" name="Straight Connector 40">
              <a:extLst>
                <a:ext uri="{FF2B5EF4-FFF2-40B4-BE49-F238E27FC236}">
                  <a16:creationId xmlns:a16="http://schemas.microsoft.com/office/drawing/2014/main" id="{0784CC33-5949-E38A-359F-B4967E4F0C23}"/>
                </a:ext>
              </a:extLst>
            </p:cNvPr>
            <p:cNvCxnSpPr/>
            <p:nvPr/>
          </p:nvCxnSpPr>
          <p:spPr>
            <a:xfrm>
              <a:off x="7636220" y="4777779"/>
              <a:ext cx="2448272" cy="0"/>
            </a:xfrm>
            <a:prstGeom prst="line">
              <a:avLst/>
            </a:prstGeom>
            <a:noFill/>
            <a:ln w="6350" cap="flat" cmpd="sng" algn="ctr">
              <a:solidFill>
                <a:srgbClr val="297DB1"/>
              </a:solidFill>
              <a:prstDash val="sysDot"/>
            </a:ln>
            <a:effectLst/>
          </p:spPr>
        </p:cxnSp>
      </p:grpSp>
      <p:sp>
        <p:nvSpPr>
          <p:cNvPr id="42" name="Rectangle 41">
            <a:hlinkClick r:id="" action="ppaction://noaction"/>
            <a:hlinkHover r:id="" action="ppaction://noaction" highlightClick="1"/>
            <a:extLst>
              <a:ext uri="{FF2B5EF4-FFF2-40B4-BE49-F238E27FC236}">
                <a16:creationId xmlns:a16="http://schemas.microsoft.com/office/drawing/2014/main" id="{C36DECC2-EFDB-8D14-0947-6C4B4646C0DE}"/>
              </a:ext>
              <a:ext uri="{C183D7F6-B498-43B3-948B-1728B52AA6E4}">
                <adec:decorative xmlns:adec="http://schemas.microsoft.com/office/drawing/2017/decorative" val="1"/>
              </a:ext>
            </a:extLst>
          </p:cNvPr>
          <p:cNvSpPr/>
          <p:nvPr/>
        </p:nvSpPr>
        <p:spPr bwMode="ltGray">
          <a:xfrm>
            <a:off x="8731782" y="1193799"/>
            <a:ext cx="417916" cy="296187"/>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2</a:t>
            </a:r>
          </a:p>
        </p:txBody>
      </p:sp>
      <p:sp>
        <p:nvSpPr>
          <p:cNvPr id="43" name="Rectangle 42">
            <a:hlinkClick r:id="" action="ppaction://noaction"/>
            <a:hlinkHover r:id="" action="ppaction://noaction" highlightClick="1"/>
            <a:extLst>
              <a:ext uri="{FF2B5EF4-FFF2-40B4-BE49-F238E27FC236}">
                <a16:creationId xmlns:a16="http://schemas.microsoft.com/office/drawing/2014/main" id="{0C13BB41-7A0A-8BA8-4CF0-8A77E62C623E}"/>
              </a:ext>
              <a:ext uri="{C183D7F6-B498-43B3-948B-1728B52AA6E4}">
                <adec:decorative xmlns:adec="http://schemas.microsoft.com/office/drawing/2017/decorative" val="1"/>
              </a:ext>
            </a:extLst>
          </p:cNvPr>
          <p:cNvSpPr/>
          <p:nvPr/>
        </p:nvSpPr>
        <p:spPr bwMode="ltGray">
          <a:xfrm>
            <a:off x="8708586" y="3627942"/>
            <a:ext cx="417916" cy="302523"/>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3</a:t>
            </a:r>
          </a:p>
        </p:txBody>
      </p:sp>
      <p:sp>
        <p:nvSpPr>
          <p:cNvPr id="44" name="Rectangle 43">
            <a:hlinkClick r:id="" action="ppaction://noaction"/>
            <a:hlinkHover r:id="" action="ppaction://noaction" highlightClick="1"/>
            <a:extLst>
              <a:ext uri="{FF2B5EF4-FFF2-40B4-BE49-F238E27FC236}">
                <a16:creationId xmlns:a16="http://schemas.microsoft.com/office/drawing/2014/main" id="{A8451CEC-0568-30EC-B3EA-00FCEBFDF304}"/>
              </a:ext>
              <a:ext uri="{C183D7F6-B498-43B3-948B-1728B52AA6E4}">
                <adec:decorative xmlns:adec="http://schemas.microsoft.com/office/drawing/2017/decorative" val="1"/>
              </a:ext>
            </a:extLst>
          </p:cNvPr>
          <p:cNvSpPr/>
          <p:nvPr/>
        </p:nvSpPr>
        <p:spPr bwMode="ltGray">
          <a:xfrm>
            <a:off x="8718517" y="2169757"/>
            <a:ext cx="417916" cy="314774"/>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4</a:t>
            </a:r>
          </a:p>
        </p:txBody>
      </p:sp>
      <p:sp>
        <p:nvSpPr>
          <p:cNvPr id="45" name="Rectangle 44">
            <a:hlinkClick r:id="" action="ppaction://noaction"/>
            <a:hlinkHover r:id="" action="ppaction://noaction" highlightClick="1"/>
            <a:extLst>
              <a:ext uri="{FF2B5EF4-FFF2-40B4-BE49-F238E27FC236}">
                <a16:creationId xmlns:a16="http://schemas.microsoft.com/office/drawing/2014/main" id="{223F10A2-FF2F-2381-3CC8-10755D32C9B9}"/>
              </a:ext>
              <a:ext uri="{C183D7F6-B498-43B3-948B-1728B52AA6E4}">
                <adec:decorative xmlns:adec="http://schemas.microsoft.com/office/drawing/2017/decorative" val="1"/>
              </a:ext>
            </a:extLst>
          </p:cNvPr>
          <p:cNvSpPr/>
          <p:nvPr/>
        </p:nvSpPr>
        <p:spPr bwMode="ltGray">
          <a:xfrm>
            <a:off x="8720322" y="2630000"/>
            <a:ext cx="417916" cy="319419"/>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5</a:t>
            </a:r>
          </a:p>
        </p:txBody>
      </p:sp>
      <p:sp>
        <p:nvSpPr>
          <p:cNvPr id="46" name="Rectangle 45">
            <a:hlinkClick r:id="" action="ppaction://noaction"/>
            <a:hlinkHover r:id="" action="ppaction://noaction" highlightClick="1"/>
            <a:extLst>
              <a:ext uri="{FF2B5EF4-FFF2-40B4-BE49-F238E27FC236}">
                <a16:creationId xmlns:a16="http://schemas.microsoft.com/office/drawing/2014/main" id="{547C25EF-2495-10CE-7A38-3A3D647BE6FD}"/>
              </a:ext>
              <a:ext uri="{C183D7F6-B498-43B3-948B-1728B52AA6E4}">
                <adec:decorative xmlns:adec="http://schemas.microsoft.com/office/drawing/2017/decorative" val="1"/>
              </a:ext>
            </a:extLst>
          </p:cNvPr>
          <p:cNvSpPr/>
          <p:nvPr/>
        </p:nvSpPr>
        <p:spPr bwMode="ltGray">
          <a:xfrm>
            <a:off x="8717210" y="3121917"/>
            <a:ext cx="417916" cy="318947"/>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6</a:t>
            </a:r>
          </a:p>
        </p:txBody>
      </p:sp>
      <p:sp>
        <p:nvSpPr>
          <p:cNvPr id="47" name="Rectangle 46">
            <a:hlinkClick r:id="" action="ppaction://noaction"/>
            <a:hlinkHover r:id="" action="ppaction://noaction" highlightClick="1"/>
            <a:extLst>
              <a:ext uri="{FF2B5EF4-FFF2-40B4-BE49-F238E27FC236}">
                <a16:creationId xmlns:a16="http://schemas.microsoft.com/office/drawing/2014/main" id="{BF9BCD98-F2A7-4A17-DF06-E08934FF321F}"/>
              </a:ext>
              <a:ext uri="{C183D7F6-B498-43B3-948B-1728B52AA6E4}">
                <adec:decorative xmlns:adec="http://schemas.microsoft.com/office/drawing/2017/decorative" val="1"/>
              </a:ext>
            </a:extLst>
          </p:cNvPr>
          <p:cNvSpPr/>
          <p:nvPr/>
        </p:nvSpPr>
        <p:spPr bwMode="ltGray">
          <a:xfrm>
            <a:off x="8715903" y="5523573"/>
            <a:ext cx="417916" cy="313354"/>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lang="en-GB" sz="2000" kern="0">
                <a:solidFill>
                  <a:schemeClr val="bg1"/>
                </a:solidFill>
              </a:rPr>
              <a:t>11</a:t>
            </a:r>
            <a:endParaRPr kumimoji="0" lang="en-GB" sz="2000" b="0" i="0" u="none" strike="noStrike" kern="0" cap="none" spc="0" normalizeH="0" baseline="0" noProof="0">
              <a:ln>
                <a:noFill/>
              </a:ln>
              <a:solidFill>
                <a:schemeClr val="bg1"/>
              </a:solidFill>
              <a:effectLst/>
              <a:uLnTx/>
              <a:uFillTx/>
              <a:ea typeface="+mn-ea"/>
              <a:cs typeface="+mn-cs"/>
            </a:endParaRPr>
          </a:p>
        </p:txBody>
      </p:sp>
      <p:sp>
        <p:nvSpPr>
          <p:cNvPr id="48" name="Rectangle 47">
            <a:hlinkClick r:id="" action="ppaction://noaction"/>
            <a:hlinkHover r:id="" action="ppaction://noaction" highlightClick="1"/>
            <a:extLst>
              <a:ext uri="{FF2B5EF4-FFF2-40B4-BE49-F238E27FC236}">
                <a16:creationId xmlns:a16="http://schemas.microsoft.com/office/drawing/2014/main" id="{CBB92071-7BAF-2CCF-7D0D-80812F566118}"/>
              </a:ext>
              <a:ext uri="{C183D7F6-B498-43B3-948B-1728B52AA6E4}">
                <adec:decorative xmlns:adec="http://schemas.microsoft.com/office/drawing/2017/decorative" val="1"/>
              </a:ext>
            </a:extLst>
          </p:cNvPr>
          <p:cNvSpPr/>
          <p:nvPr/>
        </p:nvSpPr>
        <p:spPr bwMode="ltGray">
          <a:xfrm>
            <a:off x="8717210" y="4086299"/>
            <a:ext cx="417916" cy="313349"/>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8</a:t>
            </a:r>
          </a:p>
        </p:txBody>
      </p:sp>
      <p:graphicFrame>
        <p:nvGraphicFramePr>
          <p:cNvPr id="49" name="Table 48">
            <a:extLst>
              <a:ext uri="{FF2B5EF4-FFF2-40B4-BE49-F238E27FC236}">
                <a16:creationId xmlns:a16="http://schemas.microsoft.com/office/drawing/2014/main" id="{4D362914-604E-98E2-9BA7-02391B93DA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91365547"/>
              </p:ext>
            </p:extLst>
          </p:nvPr>
        </p:nvGraphicFramePr>
        <p:xfrm>
          <a:off x="9247022" y="639536"/>
          <a:ext cx="2179715" cy="5255953"/>
        </p:xfrm>
        <a:graphic>
          <a:graphicData uri="http://schemas.openxmlformats.org/drawingml/2006/table">
            <a:tbl>
              <a:tblPr firstRow="1" bandRow="1"/>
              <a:tblGrid>
                <a:gridCol w="2179715">
                  <a:extLst>
                    <a:ext uri="{9D8B030D-6E8A-4147-A177-3AD203B41FA5}">
                      <a16:colId xmlns:a16="http://schemas.microsoft.com/office/drawing/2014/main" val="24541704"/>
                    </a:ext>
                  </a:extLst>
                </a:gridCol>
              </a:tblGrid>
              <a:tr h="451423">
                <a:tc>
                  <a:txBody>
                    <a:bodyPr/>
                    <a:lstStyle>
                      <a:lvl1pPr marL="0" algn="l" defTabSz="914400" rtl="0" eaLnBrk="1" latinLnBrk="0" hangingPunct="1">
                        <a:defRPr sz="1800" b="1" kern="1200">
                          <a:solidFill>
                            <a:schemeClr val="lt1"/>
                          </a:solidFill>
                          <a:latin typeface="Segoe UI"/>
                        </a:defRPr>
                      </a:lvl1pPr>
                      <a:lvl2pPr marL="457200" algn="l" defTabSz="914400" rtl="0" eaLnBrk="1" latinLnBrk="0" hangingPunct="1">
                        <a:defRPr sz="1800" b="1" kern="1200">
                          <a:solidFill>
                            <a:schemeClr val="lt1"/>
                          </a:solidFill>
                          <a:latin typeface="Segoe UI"/>
                        </a:defRPr>
                      </a:lvl2pPr>
                      <a:lvl3pPr marL="914400" algn="l" defTabSz="914400" rtl="0" eaLnBrk="1" latinLnBrk="0" hangingPunct="1">
                        <a:defRPr sz="1800" b="1" kern="1200">
                          <a:solidFill>
                            <a:schemeClr val="lt1"/>
                          </a:solidFill>
                          <a:latin typeface="Segoe UI"/>
                        </a:defRPr>
                      </a:lvl3pPr>
                      <a:lvl4pPr marL="1371600" algn="l" defTabSz="914400" rtl="0" eaLnBrk="1" latinLnBrk="0" hangingPunct="1">
                        <a:defRPr sz="1800" b="1" kern="1200">
                          <a:solidFill>
                            <a:schemeClr val="lt1"/>
                          </a:solidFill>
                          <a:latin typeface="Segoe UI"/>
                        </a:defRPr>
                      </a:lvl4pPr>
                      <a:lvl5pPr marL="1828800" algn="l" defTabSz="914400" rtl="0" eaLnBrk="1" latinLnBrk="0" hangingPunct="1">
                        <a:defRPr sz="1800" b="1" kern="1200">
                          <a:solidFill>
                            <a:schemeClr val="lt1"/>
                          </a:solidFill>
                          <a:latin typeface="Segoe UI"/>
                        </a:defRPr>
                      </a:lvl5pPr>
                      <a:lvl6pPr marL="2286000" algn="l" defTabSz="914400" rtl="0" eaLnBrk="1" latinLnBrk="0" hangingPunct="1">
                        <a:defRPr sz="1800" b="1" kern="1200">
                          <a:solidFill>
                            <a:schemeClr val="lt1"/>
                          </a:solidFill>
                          <a:latin typeface="Segoe UI"/>
                        </a:defRPr>
                      </a:lvl6pPr>
                      <a:lvl7pPr marL="2743200" algn="l" defTabSz="914400" rtl="0" eaLnBrk="1" latinLnBrk="0" hangingPunct="1">
                        <a:defRPr sz="1800" b="1" kern="1200">
                          <a:solidFill>
                            <a:schemeClr val="lt1"/>
                          </a:solidFill>
                          <a:latin typeface="Segoe UI"/>
                        </a:defRPr>
                      </a:lvl7pPr>
                      <a:lvl8pPr marL="3200400" algn="l" defTabSz="914400" rtl="0" eaLnBrk="1" latinLnBrk="0" hangingPunct="1">
                        <a:defRPr sz="1800" b="1" kern="1200">
                          <a:solidFill>
                            <a:schemeClr val="lt1"/>
                          </a:solidFill>
                          <a:latin typeface="Segoe UI"/>
                        </a:defRPr>
                      </a:lvl8pPr>
                      <a:lvl9pPr marL="3657600" algn="l" defTabSz="914400" rtl="0" eaLnBrk="1" latinLnBrk="0" hangingPunct="1">
                        <a:defRPr sz="1800" b="1" kern="1200">
                          <a:solidFill>
                            <a:schemeClr val="lt1"/>
                          </a:solidFill>
                          <a:latin typeface="Segoe UI"/>
                        </a:defRPr>
                      </a:lvl9pPr>
                    </a:lstStyle>
                    <a:p>
                      <a:pPr algn="l"/>
                      <a:r>
                        <a:rPr lang="en-GB" sz="1400" b="0">
                          <a:solidFill>
                            <a:schemeClr val="bg1"/>
                          </a:solidFill>
                          <a:latin typeface="+mn-lt"/>
                        </a:rPr>
                        <a:t>About</a:t>
                      </a:r>
                      <a:r>
                        <a:rPr lang="en-GB" sz="1400" b="0" baseline="0">
                          <a:solidFill>
                            <a:schemeClr val="bg1"/>
                          </a:solidFill>
                          <a:latin typeface="+mn-lt"/>
                        </a:rPr>
                        <a:t> the survey</a:t>
                      </a:r>
                      <a:endParaRPr lang="en-GB" sz="1400" b="0">
                        <a:solidFill>
                          <a:schemeClr val="bg1"/>
                        </a:solidFill>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8835298"/>
                  </a:ext>
                </a:extLst>
              </a:tr>
              <a:tr h="451423">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algn="l"/>
                      <a:r>
                        <a:rPr lang="en-GB" sz="1400" b="0">
                          <a:solidFill>
                            <a:schemeClr val="bg1"/>
                          </a:solidFill>
                          <a:latin typeface="+mn-lt"/>
                        </a:rPr>
                        <a:t>Headline findings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2386766"/>
                  </a:ext>
                </a:extLst>
              </a:tr>
              <a:tr h="523998">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1">
                          <a:solidFill>
                            <a:schemeClr val="bg1"/>
                          </a:solidFill>
                          <a:latin typeface="+mn-lt"/>
                        </a:rPr>
                        <a:t>Overall experience of GP practice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48291756"/>
                  </a:ext>
                </a:extLst>
              </a:tr>
              <a:tr h="523998">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Local GP practice services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82604302"/>
                  </a:ext>
                </a:extLst>
              </a:tr>
              <a:tr h="451423">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Last contact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48611520"/>
                  </a:ext>
                </a:extLst>
              </a:tr>
              <a:tr h="523998">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Patient’s last appointment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04165488"/>
                  </a:ext>
                </a:extLst>
              </a:tr>
              <a:tr h="451423">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Patient health</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1438189"/>
                  </a:ext>
                </a:extLst>
              </a:tr>
              <a:tr h="523998">
                <a:tc>
                  <a:txBody>
                    <a:bodyPr/>
                    <a:lstStyle>
                      <a:lvl1pPr marL="0" algn="l" defTabSz="914400" rtl="0" eaLnBrk="1" latinLnBrk="0" hangingPunct="1">
                        <a:defRPr sz="1800" kern="1200">
                          <a:solidFill>
                            <a:schemeClr val="dk1"/>
                          </a:solidFill>
                          <a:latin typeface="Segoe UI"/>
                        </a:defRPr>
                      </a:lvl1pPr>
                      <a:lvl2pPr marL="457200" algn="l" defTabSz="914400" rtl="0" eaLnBrk="1" latinLnBrk="0" hangingPunct="1">
                        <a:defRPr sz="1800" kern="1200">
                          <a:solidFill>
                            <a:schemeClr val="dk1"/>
                          </a:solidFill>
                          <a:latin typeface="Segoe UI"/>
                        </a:defRPr>
                      </a:lvl2pPr>
                      <a:lvl3pPr marL="914400" algn="l" defTabSz="914400" rtl="0" eaLnBrk="1" latinLnBrk="0" hangingPunct="1">
                        <a:defRPr sz="1800" kern="1200">
                          <a:solidFill>
                            <a:schemeClr val="dk1"/>
                          </a:solidFill>
                          <a:latin typeface="Segoe UI"/>
                        </a:defRPr>
                      </a:lvl3pPr>
                      <a:lvl4pPr marL="1371600" algn="l" defTabSz="914400" rtl="0" eaLnBrk="1" latinLnBrk="0" hangingPunct="1">
                        <a:defRPr sz="1800" kern="1200">
                          <a:solidFill>
                            <a:schemeClr val="dk1"/>
                          </a:solidFill>
                          <a:latin typeface="Segoe UI"/>
                        </a:defRPr>
                      </a:lvl4pPr>
                      <a:lvl5pPr marL="1828800" algn="l" defTabSz="914400" rtl="0" eaLnBrk="1" latinLnBrk="0" hangingPunct="1">
                        <a:defRPr sz="1800" kern="1200">
                          <a:solidFill>
                            <a:schemeClr val="dk1"/>
                          </a:solidFill>
                          <a:latin typeface="Segoe UI"/>
                        </a:defRPr>
                      </a:lvl5pPr>
                      <a:lvl6pPr marL="2286000" algn="l" defTabSz="914400" rtl="0" eaLnBrk="1" latinLnBrk="0" hangingPunct="1">
                        <a:defRPr sz="1800" kern="1200">
                          <a:solidFill>
                            <a:schemeClr val="dk1"/>
                          </a:solidFill>
                          <a:latin typeface="Segoe UI"/>
                        </a:defRPr>
                      </a:lvl6pPr>
                      <a:lvl7pPr marL="2743200" algn="l" defTabSz="914400" rtl="0" eaLnBrk="1" latinLnBrk="0" hangingPunct="1">
                        <a:defRPr sz="1800" kern="1200">
                          <a:solidFill>
                            <a:schemeClr val="dk1"/>
                          </a:solidFill>
                          <a:latin typeface="Segoe UI"/>
                        </a:defRPr>
                      </a:lvl7pPr>
                      <a:lvl8pPr marL="3200400" algn="l" defTabSz="914400" rtl="0" eaLnBrk="1" latinLnBrk="0" hangingPunct="1">
                        <a:defRPr sz="1800" kern="1200">
                          <a:solidFill>
                            <a:schemeClr val="dk1"/>
                          </a:solidFill>
                          <a:latin typeface="Segoe UI"/>
                        </a:defRPr>
                      </a:lvl8pPr>
                      <a:lvl9pPr marL="3657600" algn="l" defTabSz="914400" rtl="0" eaLnBrk="1" latinLnBrk="0" hangingPunct="1">
                        <a:defRPr sz="1800" kern="1200">
                          <a:solidFill>
                            <a:schemeClr val="dk1"/>
                          </a:solidFill>
                          <a:latin typeface="Segoe UI"/>
                        </a:defRPr>
                      </a:lvl9pPr>
                    </a:lstStyle>
                    <a:p>
                      <a:pPr marL="0" indent="0" algn="l">
                        <a:buFont typeface="Arial" panose="020B0604020202020204" pitchFamily="34" charset="0"/>
                        <a:buNone/>
                      </a:pPr>
                      <a:r>
                        <a:rPr lang="en-GB" sz="1400" b="0">
                          <a:solidFill>
                            <a:schemeClr val="bg1"/>
                          </a:solidFill>
                          <a:latin typeface="+mn-lt"/>
                        </a:rPr>
                        <a:t>When the GP practice is closed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91412992"/>
                  </a:ext>
                </a:extLst>
              </a:tr>
              <a:tr h="451423">
                <a:tc>
                  <a:txBody>
                    <a:bodyPr/>
                    <a:lstStyle/>
                    <a:p>
                      <a:pPr marL="0" indent="0" algn="l">
                        <a:buFont typeface="Arial" panose="020B0604020202020204" pitchFamily="34" charset="0"/>
                        <a:buNone/>
                      </a:pPr>
                      <a:r>
                        <a:rPr lang="en-GB" sz="1400" b="0">
                          <a:solidFill>
                            <a:schemeClr val="bg1"/>
                          </a:solidFill>
                          <a:latin typeface="+mn-lt"/>
                        </a:rPr>
                        <a:t>Pharmacy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60071128"/>
                  </a:ext>
                </a:extLst>
              </a:tr>
              <a:tr h="451423">
                <a:tc>
                  <a:txBody>
                    <a:bodyPr/>
                    <a:lstStyle/>
                    <a:p>
                      <a:pPr marL="0" indent="0" algn="l">
                        <a:buFont typeface="Arial" panose="020B0604020202020204" pitchFamily="34" charset="0"/>
                        <a:buNone/>
                      </a:pPr>
                      <a:r>
                        <a:rPr lang="en-GB" sz="1400" b="0">
                          <a:solidFill>
                            <a:schemeClr val="bg1"/>
                          </a:solidFill>
                          <a:latin typeface="+mn-lt"/>
                        </a:rPr>
                        <a:t>Dentistry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36920332"/>
                  </a:ext>
                </a:extLst>
              </a:tr>
              <a:tr h="451423">
                <a:tc>
                  <a:txBody>
                    <a:bodyPr/>
                    <a:lstStyle/>
                    <a:p>
                      <a:pPr marL="0" indent="0" algn="l">
                        <a:buFont typeface="Arial" panose="020B0604020202020204" pitchFamily="34" charset="0"/>
                        <a:buNone/>
                      </a:pPr>
                      <a:r>
                        <a:rPr lang="en-GB" sz="1400" b="0">
                          <a:solidFill>
                            <a:schemeClr val="bg1"/>
                          </a:solidFill>
                          <a:latin typeface="+mn-lt"/>
                        </a:rPr>
                        <a:t>Accessible information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86303014"/>
                  </a:ext>
                </a:extLst>
              </a:tr>
            </a:tbl>
          </a:graphicData>
        </a:graphic>
      </p:graphicFrame>
      <p:sp>
        <p:nvSpPr>
          <p:cNvPr id="50" name="TextBox 49">
            <a:extLst>
              <a:ext uri="{FF2B5EF4-FFF2-40B4-BE49-F238E27FC236}">
                <a16:creationId xmlns:a16="http://schemas.microsoft.com/office/drawing/2014/main" id="{71AED29C-1FCB-88E2-DFE7-0EC1CA15FEA4}"/>
              </a:ext>
              <a:ext uri="{C183D7F6-B498-43B3-948B-1728B52AA6E4}">
                <adec:decorative xmlns:adec="http://schemas.microsoft.com/office/drawing/2017/decorative" val="1"/>
              </a:ext>
            </a:extLst>
          </p:cNvPr>
          <p:cNvSpPr txBox="1"/>
          <p:nvPr/>
        </p:nvSpPr>
        <p:spPr bwMode="ltGray">
          <a:xfrm>
            <a:off x="8541701" y="387554"/>
            <a:ext cx="496931" cy="218586"/>
          </a:xfrm>
          <a:prstGeom prst="rect">
            <a:avLst/>
          </a:prstGeom>
          <a:noFill/>
        </p:spPr>
        <p:txBody>
          <a:bodyPr wrap="none" lIns="0" tIns="0" rIns="0" bIns="0" rtlCol="0">
            <a:spAutoFit/>
          </a:bodyPr>
          <a:lstStyle/>
          <a:p>
            <a:pPr>
              <a:lnSpc>
                <a:spcPct val="110000"/>
              </a:lnSpc>
              <a:spcBef>
                <a:spcPts val="2400"/>
              </a:spcBef>
              <a:buClr>
                <a:srgbClr val="5BC5F1"/>
              </a:buClr>
              <a:defRPr/>
            </a:pPr>
            <a:r>
              <a:rPr lang="en-GB" sz="1400">
                <a:solidFill>
                  <a:prstClr val="white"/>
                </a:solidFill>
              </a:rPr>
              <a:t>Menu:</a:t>
            </a:r>
          </a:p>
        </p:txBody>
      </p:sp>
      <p:cxnSp>
        <p:nvCxnSpPr>
          <p:cNvPr id="51" name="Straight Connector 50">
            <a:extLst>
              <a:ext uri="{FF2B5EF4-FFF2-40B4-BE49-F238E27FC236}">
                <a16:creationId xmlns:a16="http://schemas.microsoft.com/office/drawing/2014/main" id="{CF033365-5384-90FA-5CB0-83CCDF7291B1}"/>
              </a:ext>
              <a:ext uri="{C183D7F6-B498-43B3-948B-1728B52AA6E4}">
                <adec:decorative xmlns:adec="http://schemas.microsoft.com/office/drawing/2017/decorative" val="1"/>
              </a:ext>
            </a:extLst>
          </p:cNvPr>
          <p:cNvCxnSpPr>
            <a:cxnSpLocks/>
          </p:cNvCxnSpPr>
          <p:nvPr/>
        </p:nvCxnSpPr>
        <p:spPr>
          <a:xfrm>
            <a:off x="8629014" y="4969690"/>
            <a:ext cx="2448272" cy="0"/>
          </a:xfrm>
          <a:prstGeom prst="line">
            <a:avLst/>
          </a:prstGeom>
          <a:noFill/>
          <a:ln w="6350" cap="flat" cmpd="sng" algn="ctr">
            <a:solidFill>
              <a:srgbClr val="297DB1"/>
            </a:solidFill>
            <a:prstDash val="sysDot"/>
          </a:ln>
          <a:effectLst/>
        </p:spPr>
      </p:cxnSp>
      <p:cxnSp>
        <p:nvCxnSpPr>
          <p:cNvPr id="52" name="Straight Connector 51">
            <a:extLst>
              <a:ext uri="{FF2B5EF4-FFF2-40B4-BE49-F238E27FC236}">
                <a16:creationId xmlns:a16="http://schemas.microsoft.com/office/drawing/2014/main" id="{DD7E44C7-FF8F-EDB3-0AEF-72241E7518CC}"/>
              </a:ext>
              <a:ext uri="{C183D7F6-B498-43B3-948B-1728B52AA6E4}">
                <adec:decorative xmlns:adec="http://schemas.microsoft.com/office/drawing/2017/decorative" val="1"/>
              </a:ext>
            </a:extLst>
          </p:cNvPr>
          <p:cNvCxnSpPr>
            <a:cxnSpLocks/>
          </p:cNvCxnSpPr>
          <p:nvPr/>
        </p:nvCxnSpPr>
        <p:spPr>
          <a:xfrm>
            <a:off x="8643750" y="5887167"/>
            <a:ext cx="2448272" cy="0"/>
          </a:xfrm>
          <a:prstGeom prst="line">
            <a:avLst/>
          </a:prstGeom>
          <a:noFill/>
          <a:ln w="6350" cap="flat" cmpd="sng" algn="ctr">
            <a:solidFill>
              <a:srgbClr val="297DB1"/>
            </a:solidFill>
            <a:prstDash val="sysDot"/>
          </a:ln>
          <a:effectLst/>
        </p:spPr>
      </p:cxnSp>
      <p:sp>
        <p:nvSpPr>
          <p:cNvPr id="53" name="Rectangle 52">
            <a:hlinkClick r:id="" action="ppaction://noaction"/>
            <a:hlinkHover r:id="" action="ppaction://noaction" highlightClick="1"/>
            <a:extLst>
              <a:ext uri="{FF2B5EF4-FFF2-40B4-BE49-F238E27FC236}">
                <a16:creationId xmlns:a16="http://schemas.microsoft.com/office/drawing/2014/main" id="{03DBF5CC-8FAB-1A47-D569-D114D45496A6}"/>
              </a:ext>
              <a:ext uri="{C183D7F6-B498-43B3-948B-1728B52AA6E4}">
                <adec:decorative xmlns:adec="http://schemas.microsoft.com/office/drawing/2017/decorative" val="1"/>
              </a:ext>
            </a:extLst>
          </p:cNvPr>
          <p:cNvSpPr/>
          <p:nvPr/>
        </p:nvSpPr>
        <p:spPr bwMode="ltGray">
          <a:xfrm>
            <a:off x="8718517" y="5025567"/>
            <a:ext cx="417916" cy="326743"/>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lang="en-GB" sz="2000" kern="0">
                <a:solidFill>
                  <a:schemeClr val="bg1"/>
                </a:solidFill>
              </a:rPr>
              <a:t>10</a:t>
            </a:r>
            <a:endParaRPr kumimoji="0" lang="en-GB" sz="2000" b="0" i="0" u="none" strike="noStrike" kern="0" cap="none" spc="0" normalizeH="0" baseline="0" noProof="0">
              <a:ln>
                <a:noFill/>
              </a:ln>
              <a:solidFill>
                <a:schemeClr val="bg1"/>
              </a:solidFill>
              <a:effectLst/>
              <a:uLnTx/>
              <a:uFillTx/>
              <a:ea typeface="+mn-ea"/>
              <a:cs typeface="+mn-cs"/>
            </a:endParaRPr>
          </a:p>
        </p:txBody>
      </p:sp>
      <p:grpSp>
        <p:nvGrpSpPr>
          <p:cNvPr id="54" name="Group 53">
            <a:extLst>
              <a:ext uri="{FF2B5EF4-FFF2-40B4-BE49-F238E27FC236}">
                <a16:creationId xmlns:a16="http://schemas.microsoft.com/office/drawing/2014/main" id="{78699471-B706-08EB-18A4-2D50A44FB1EF}"/>
              </a:ext>
              <a:ext uri="{C183D7F6-B498-43B3-948B-1728B52AA6E4}">
                <adec:decorative xmlns:adec="http://schemas.microsoft.com/office/drawing/2017/decorative" val="1"/>
              </a:ext>
            </a:extLst>
          </p:cNvPr>
          <p:cNvGrpSpPr/>
          <p:nvPr/>
        </p:nvGrpSpPr>
        <p:grpSpPr bwMode="ltGray">
          <a:xfrm>
            <a:off x="8705480" y="1655398"/>
            <a:ext cx="417916" cy="352423"/>
            <a:chOff x="5822852" y="1343018"/>
            <a:chExt cx="417916" cy="327149"/>
          </a:xfrm>
        </p:grpSpPr>
        <p:sp>
          <p:nvSpPr>
            <p:cNvPr id="55" name="Rectangle 54">
              <a:extLst>
                <a:ext uri="{FF2B5EF4-FFF2-40B4-BE49-F238E27FC236}">
                  <a16:creationId xmlns:a16="http://schemas.microsoft.com/office/drawing/2014/main" id="{79BAE9C4-2FD5-FBFB-72FB-EC812A785B3C}"/>
                </a:ext>
              </a:extLst>
            </p:cNvPr>
            <p:cNvSpPr/>
            <p:nvPr/>
          </p:nvSpPr>
          <p:spPr bwMode="ltGray">
            <a:xfrm>
              <a:off x="5822852" y="1343018"/>
              <a:ext cx="417916" cy="327149"/>
            </a:xfrm>
            <a:prstGeom prst="rect">
              <a:avLst/>
            </a:prstGeom>
            <a:solidFill>
              <a:sysClr val="window" lastClr="FFFFFF"/>
            </a:solidFill>
            <a:ln w="127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endParaRPr kumimoji="0" lang="en-GB" sz="2000" b="0" i="0" u="none" strike="noStrike" kern="0" cap="none" spc="0" normalizeH="0" baseline="0" noProof="0">
                <a:ln>
                  <a:noFill/>
                </a:ln>
                <a:solidFill>
                  <a:prstClr val="white"/>
                </a:solidFill>
                <a:effectLst/>
                <a:uLnTx/>
                <a:uFillTx/>
                <a:latin typeface="Segoe UI"/>
                <a:ea typeface="+mn-ea"/>
                <a:cs typeface="+mn-cs"/>
              </a:endParaRPr>
            </a:p>
          </p:txBody>
        </p:sp>
        <p:sp>
          <p:nvSpPr>
            <p:cNvPr id="56" name="Isosceles Triangle 55">
              <a:extLst>
                <a:ext uri="{FF2B5EF4-FFF2-40B4-BE49-F238E27FC236}">
                  <a16:creationId xmlns:a16="http://schemas.microsoft.com/office/drawing/2014/main" id="{3A21068B-3C78-019A-BD0E-60D1E3163E73}"/>
                </a:ext>
              </a:extLst>
            </p:cNvPr>
            <p:cNvSpPr/>
            <p:nvPr/>
          </p:nvSpPr>
          <p:spPr bwMode="ltGray">
            <a:xfrm rot="5400000">
              <a:off x="5966555" y="1463881"/>
              <a:ext cx="153027" cy="96594"/>
            </a:xfrm>
            <a:prstGeom prst="triangle">
              <a:avLst/>
            </a:prstGeom>
            <a:solidFill>
              <a:srgbClr val="0071BB"/>
            </a:solidFill>
            <a:ln w="25400" cap="flat" cmpd="sng" algn="ctr">
              <a:noFill/>
              <a:prstDash val="solid"/>
            </a:ln>
            <a:effectLst/>
          </p:spPr>
          <p:txBody>
            <a:bodyPr rot="0" spcFirstLastPara="0" vertOverflow="overflow" horzOverflow="overflow" vert="horz" wrap="squar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endParaRPr kumimoji="0" lang="en-GB" sz="2000" b="0" i="0" u="none" strike="noStrike" kern="0" cap="none" spc="0" normalizeH="0" baseline="0" noProof="0">
                <a:ln>
                  <a:noFill/>
                </a:ln>
                <a:solidFill>
                  <a:prstClr val="white"/>
                </a:solidFill>
                <a:effectLst/>
                <a:uLnTx/>
                <a:uFillTx/>
                <a:latin typeface="Segoe UI"/>
                <a:ea typeface="+mn-ea"/>
                <a:cs typeface="+mn-cs"/>
              </a:endParaRPr>
            </a:p>
          </p:txBody>
        </p:sp>
      </p:grpSp>
      <p:cxnSp>
        <p:nvCxnSpPr>
          <p:cNvPr id="57" name="Straight Connector 56">
            <a:extLst>
              <a:ext uri="{FF2B5EF4-FFF2-40B4-BE49-F238E27FC236}">
                <a16:creationId xmlns:a16="http://schemas.microsoft.com/office/drawing/2014/main" id="{67E67FF0-1848-33B1-91AE-40A908823383}"/>
              </a:ext>
              <a:ext uri="{C183D7F6-B498-43B3-948B-1728B52AA6E4}">
                <adec:decorative xmlns:adec="http://schemas.microsoft.com/office/drawing/2017/decorative" val="1"/>
              </a:ext>
            </a:extLst>
          </p:cNvPr>
          <p:cNvCxnSpPr>
            <a:cxnSpLocks/>
          </p:cNvCxnSpPr>
          <p:nvPr/>
        </p:nvCxnSpPr>
        <p:spPr>
          <a:xfrm>
            <a:off x="8613681" y="5414503"/>
            <a:ext cx="2448272" cy="0"/>
          </a:xfrm>
          <a:prstGeom prst="line">
            <a:avLst/>
          </a:prstGeom>
          <a:noFill/>
          <a:ln w="6350" cap="flat" cmpd="sng" algn="ctr">
            <a:solidFill>
              <a:srgbClr val="297DB1"/>
            </a:solidFill>
            <a:prstDash val="sysDot"/>
          </a:ln>
          <a:effectLst/>
        </p:spPr>
      </p:cxnSp>
      <p:sp>
        <p:nvSpPr>
          <p:cNvPr id="58" name="Rectangle 57">
            <a:hlinkClick r:id="" action="ppaction://noaction"/>
            <a:hlinkHover r:id="" action="ppaction://noaction" highlightClick="1"/>
            <a:extLst>
              <a:ext uri="{FF2B5EF4-FFF2-40B4-BE49-F238E27FC236}">
                <a16:creationId xmlns:a16="http://schemas.microsoft.com/office/drawing/2014/main" id="{A8E28F1E-689E-577E-6771-71902D10999E}"/>
              </a:ext>
              <a:ext uri="{C183D7F6-B498-43B3-948B-1728B52AA6E4}">
                <adec:decorative xmlns:adec="http://schemas.microsoft.com/office/drawing/2017/decorative" val="1"/>
              </a:ext>
            </a:extLst>
          </p:cNvPr>
          <p:cNvSpPr/>
          <p:nvPr/>
        </p:nvSpPr>
        <p:spPr bwMode="ltGray">
          <a:xfrm>
            <a:off x="8715903" y="4582619"/>
            <a:ext cx="417916" cy="318912"/>
          </a:xfrm>
          <a:prstGeom prst="rect">
            <a:avLst/>
          </a:prstGeom>
          <a:solidFill>
            <a:srgbClr val="99C7EB"/>
          </a:solidFill>
          <a:ln w="12700" cap="flat" cmpd="sng" algn="ctr">
            <a:noFill/>
            <a:prstDash val="solid"/>
          </a:ln>
          <a:effectLst/>
        </p:spPr>
        <p:txBody>
          <a:bodyPr rot="0" spcFirstLastPara="0" vertOverflow="overflow" horzOverflow="overflow" vert="horz" wrap="none" lIns="144000" tIns="72000" rIns="144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400"/>
              </a:spcBef>
              <a:spcAft>
                <a:spcPts val="0"/>
              </a:spcAft>
              <a:buClr>
                <a:srgbClr val="5BC5F1"/>
              </a:buClr>
              <a:buSzTx/>
              <a:buFontTx/>
              <a:buNone/>
              <a:tabLst/>
              <a:defRPr/>
            </a:pPr>
            <a:r>
              <a:rPr kumimoji="0" lang="en-GB" sz="2000" b="0" i="0" u="none" strike="noStrike" kern="0" cap="none" spc="0" normalizeH="0" baseline="0" noProof="0">
                <a:ln>
                  <a:noFill/>
                </a:ln>
                <a:solidFill>
                  <a:schemeClr val="bg1"/>
                </a:solidFill>
                <a:effectLst/>
                <a:uLnTx/>
                <a:uFillTx/>
                <a:ea typeface="+mn-ea"/>
                <a:cs typeface="+mn-cs"/>
              </a:rPr>
              <a:t>9</a:t>
            </a:r>
          </a:p>
        </p:txBody>
      </p:sp>
    </p:spTree>
    <p:extLst>
      <p:ext uri="{BB962C8B-B14F-4D97-AF65-F5344CB8AC3E}">
        <p14:creationId xmlns:p14="http://schemas.microsoft.com/office/powerpoint/2010/main" val="2369271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a1G3ygldpp7KrqE77Ne.6A"/>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S736x1reOPPsKzs3Hbzff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a1G3ygldpp7KrqE77Ne.6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S736x1reOPPsKzs3HbzffA"/>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a1G3ygldpp7KrqE77Ne.6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S736x1reOPPsKzs3HbzffA"/>
</p:tagLst>
</file>

<file path=ppt/theme/theme1.xml><?xml version="1.0" encoding="utf-8"?>
<a:theme xmlns:a="http://schemas.openxmlformats.org/drawingml/2006/main" name="NHS Theme (v1)">
  <a:themeElements>
    <a:clrScheme name="_ipsos_2022">
      <a:dk1>
        <a:sysClr val="windowText" lastClr="000000"/>
      </a:dk1>
      <a:lt1>
        <a:sysClr val="window" lastClr="FFFFFF"/>
      </a:lt1>
      <a:dk2>
        <a:srgbClr val="419FA0"/>
      </a:dk2>
      <a:lt2>
        <a:srgbClr val="2F469C"/>
      </a:lt2>
      <a:accent1>
        <a:srgbClr val="002554"/>
      </a:accent1>
      <a:accent2>
        <a:srgbClr val="F1BE48"/>
      </a:accent2>
      <a:accent3>
        <a:srgbClr val="E87722"/>
      </a:accent3>
      <a:accent4>
        <a:srgbClr val="84329B"/>
      </a:accent4>
      <a:accent5>
        <a:srgbClr val="F14354"/>
      </a:accent5>
      <a:accent6>
        <a:srgbClr val="5FBD83"/>
      </a:accent6>
      <a:hlink>
        <a:srgbClr val="0563C1"/>
      </a:hlink>
      <a:folHlink>
        <a:srgbClr val="954F72"/>
      </a:folHlink>
    </a:clrScheme>
    <a:fontScheme name="ipsos_fonts_2022">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E8E8E8"/>
        </a:solidFill>
        <a:ln>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lnSpc>
            <a:spcPct val="110000"/>
          </a:lnSpc>
          <a:defRPr sz="14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bg1">
              <a:lumMod val="65000"/>
            </a:schemeClr>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lnSpc>
            <a:spcPct val="110000"/>
          </a:lnSpc>
          <a:spcBef>
            <a:spcPts val="400"/>
          </a:spcBef>
          <a:spcAft>
            <a:spcPts val="400"/>
          </a:spcAft>
          <a:defRPr sz="1400" dirty="0" smtClean="0"/>
        </a:defPPr>
      </a:lstStyle>
    </a:txDef>
  </a:objectDefaults>
  <a:extraClrSchemeLst/>
  <a:custClrLst>
    <a:custClr name="Headline Level 1">
      <a:srgbClr val="231F20"/>
    </a:custClr>
    <a:custClr name="Headline Level 2">
      <a:srgbClr val="425563"/>
    </a:custClr>
    <a:custClr name="NHS Light Grey">
      <a:srgbClr val="E8EDEE"/>
    </a:custClr>
    <a:custClr name="NHS Blue">
      <a:srgbClr val="005EB8"/>
    </a:custClr>
    <a:custClr name="NHS Aqua Blue">
      <a:srgbClr val="00A9CE"/>
    </a:custClr>
    <a:custClr name="NHS Bright Blue">
      <a:srgbClr val="0072CE"/>
    </a:custClr>
    <a:custClr name="NHS Aqua Green">
      <a:srgbClr val="00A499"/>
    </a:custClr>
    <a:custClr name="Light Grey (Chart)">
      <a:srgbClr val="DDE1E4"/>
    </a:custClr>
    <a:custClr name="NHS Dark Blue (Chart)">
      <a:srgbClr val="003087"/>
    </a:custClr>
    <a:custClr name="NHS Blue Tint (Chart)">
      <a:srgbClr val="99C7EB"/>
    </a:custClr>
    <a:custClr name="NHS Dark Grey (Chart)">
      <a:srgbClr val="919EA8"/>
    </a:custClr>
    <a:custClr name="NHS Light Blue (NHS Blues)">
      <a:srgbClr val="41B6E6"/>
    </a:custClr>
    <a:custClr name="NHS Mid Grey (Neutrals)">
      <a:srgbClr val="768692"/>
    </a:custClr>
    <a:custClr name="NHS Pale Grey (Neutrals)">
      <a:srgbClr val="E8EDEE"/>
    </a:custClr>
    <a:custClr name="White (Neutrals)">
      <a:srgbClr val="FFFFFF"/>
    </a:custClr>
    <a:custClr name="NHS Dark Green (Support Greens)">
      <a:srgbClr val="006747"/>
    </a:custClr>
    <a:custClr name="NHS Green (Support Greens)">
      <a:srgbClr val="009639"/>
    </a:custClr>
    <a:custClr name="NHS Light Green (Support Greens)">
      <a:srgbClr val="78BE20"/>
    </a:custClr>
    <a:custClr name="NHS Purple (Highlights)">
      <a:srgbClr val="330072"/>
    </a:custClr>
    <a:custClr name="Dark Pink (Highlights)">
      <a:srgbClr val="7C2855"/>
    </a:custClr>
    <a:custClr name="NHS Pink (Highlights)">
      <a:srgbClr val="AE2573"/>
    </a:custClr>
    <a:custClr name="NHS Dark Red (Highlights)">
      <a:srgbClr val="8A1538"/>
    </a:custClr>
    <a:custClr name="Emergency Services Red (Highlights)">
      <a:srgbClr val="DA291C"/>
    </a:custClr>
    <a:custClr name="NHS Orange (Highlights)">
      <a:srgbClr val="ED8B00"/>
    </a:custClr>
    <a:custClr name="NHS Warm Yellow (Highlights)">
      <a:srgbClr val="FFB81C"/>
    </a:custClr>
    <a:custClr name="NHS Yellow (Highlights)">
      <a:srgbClr val="FAE100"/>
    </a:custClr>
  </a:custClrLst>
  <a:extLst>
    <a:ext uri="{05A4C25C-085E-4340-85A3-A5531E510DB2}">
      <thm15:themeFamily xmlns:thm15="http://schemas.microsoft.com/office/thememl/2012/main" name="NHS Theme" id="{95FEC793-B118-4A13-8F25-A5CFAB8D0949}" vid="{1F4B66FA-0774-474F-9455-133AA0CCA170}"/>
    </a:ext>
  </a:extLst>
</a:theme>
</file>

<file path=ppt/theme/theme2.xml><?xml version="1.0" encoding="utf-8"?>
<a:theme xmlns:a="http://schemas.openxmlformats.org/drawingml/2006/main" name="NHS Theme (v2)">
  <a:themeElements>
    <a:clrScheme name="_ipsos_2022">
      <a:dk1>
        <a:sysClr val="windowText" lastClr="000000"/>
      </a:dk1>
      <a:lt1>
        <a:sysClr val="window" lastClr="FFFFFF"/>
      </a:lt1>
      <a:dk2>
        <a:srgbClr val="419FA0"/>
      </a:dk2>
      <a:lt2>
        <a:srgbClr val="2F469C"/>
      </a:lt2>
      <a:accent1>
        <a:srgbClr val="002554"/>
      </a:accent1>
      <a:accent2>
        <a:srgbClr val="F1BE48"/>
      </a:accent2>
      <a:accent3>
        <a:srgbClr val="E87722"/>
      </a:accent3>
      <a:accent4>
        <a:srgbClr val="84329B"/>
      </a:accent4>
      <a:accent5>
        <a:srgbClr val="F14354"/>
      </a:accent5>
      <a:accent6>
        <a:srgbClr val="5FBD83"/>
      </a:accent6>
      <a:hlink>
        <a:srgbClr val="0563C1"/>
      </a:hlink>
      <a:folHlink>
        <a:srgbClr val="954F72"/>
      </a:folHlink>
    </a:clrScheme>
    <a:fontScheme name="ipsos_fonts_2022">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E8E8E8"/>
        </a:solidFill>
        <a:ln>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lnSpc>
            <a:spcPct val="110000"/>
          </a:lnSpc>
          <a:defRPr sz="14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bg1">
              <a:lumMod val="65000"/>
            </a:schemeClr>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lnSpc>
            <a:spcPct val="110000"/>
          </a:lnSpc>
          <a:spcBef>
            <a:spcPts val="400"/>
          </a:spcBef>
          <a:spcAft>
            <a:spcPts val="400"/>
          </a:spcAft>
          <a:defRPr sz="1400" dirty="0" smtClean="0"/>
        </a:defPPr>
      </a:lstStyle>
    </a:txDef>
  </a:objectDefaults>
  <a:extraClrSchemeLst/>
  <a:custClrLst>
    <a:custClr name="Headline Level 1">
      <a:srgbClr val="231F20"/>
    </a:custClr>
    <a:custClr name="Headline Level 2">
      <a:srgbClr val="425563"/>
    </a:custClr>
    <a:custClr name="NHS Light Grey">
      <a:srgbClr val="E8EDEE"/>
    </a:custClr>
    <a:custClr name="NHS Blue">
      <a:srgbClr val="005EB8"/>
    </a:custClr>
    <a:custClr name="NHS Aqua Blue">
      <a:srgbClr val="00A9CE"/>
    </a:custClr>
    <a:custClr name="NHS Bright Blue">
      <a:srgbClr val="0072CE"/>
    </a:custClr>
    <a:custClr name="NHS Aqua Green">
      <a:srgbClr val="00A499"/>
    </a:custClr>
    <a:custClr name="Light Grey (Chart)">
      <a:srgbClr val="DDE1E4"/>
    </a:custClr>
    <a:custClr name="NHS Dark Blue (Chart)">
      <a:srgbClr val="003087"/>
    </a:custClr>
    <a:custClr name="NHS Blue Tint (Chart)">
      <a:srgbClr val="99C7EB"/>
    </a:custClr>
    <a:custClr name="NHS Dark Grey (Chart)">
      <a:srgbClr val="919EA8"/>
    </a:custClr>
    <a:custClr name="NHS Light Blue (NHS Blues)">
      <a:srgbClr val="41B6E6"/>
    </a:custClr>
    <a:custClr name="NHS Mid Grey (Neutrals)">
      <a:srgbClr val="768692"/>
    </a:custClr>
    <a:custClr name="NHS Pale Grey (Neutrals)">
      <a:srgbClr val="E8EDEE"/>
    </a:custClr>
    <a:custClr name="White (Neutrals)">
      <a:srgbClr val="FFFFFF"/>
    </a:custClr>
    <a:custClr name="NHS Dark Green (Support Greens)">
      <a:srgbClr val="006747"/>
    </a:custClr>
    <a:custClr name="NHS Green (Support Greens)">
      <a:srgbClr val="009639"/>
    </a:custClr>
    <a:custClr name="NHS Light Green (Support Greens)">
      <a:srgbClr val="78BE20"/>
    </a:custClr>
    <a:custClr name="NHS Purple (Highlights)">
      <a:srgbClr val="330072"/>
    </a:custClr>
    <a:custClr name="Dark Pink (Highlights)">
      <a:srgbClr val="7C2855"/>
    </a:custClr>
    <a:custClr name="NHS Pink (Highlights)">
      <a:srgbClr val="AE2573"/>
    </a:custClr>
    <a:custClr name="NHS Dark Red (Highlights)">
      <a:srgbClr val="8A1538"/>
    </a:custClr>
    <a:custClr name="Emergency Services Red (Highlights)">
      <a:srgbClr val="DA291C"/>
    </a:custClr>
    <a:custClr name="NHS Orange (Highlights)">
      <a:srgbClr val="ED8B00"/>
    </a:custClr>
    <a:custClr name="NHS Warm Yellow (Highlights)">
      <a:srgbClr val="FFB81C"/>
    </a:custClr>
    <a:custClr name="NHS Yellow (Highlights)">
      <a:srgbClr val="FAE100"/>
    </a:custClr>
  </a:custClrLst>
  <a:extLst>
    <a:ext uri="{05A4C25C-085E-4340-85A3-A5531E510DB2}">
      <thm15:themeFamily xmlns:thm15="http://schemas.microsoft.com/office/thememl/2012/main" name="NHS Theme" id="{95FEC793-B118-4A13-8F25-A5CFAB8D0949}" vid="{1F4B66FA-0774-474F-9455-133AA0CCA170}"/>
    </a:ext>
  </a:extLst>
</a:theme>
</file>

<file path=ppt/theme/theme3.xml><?xml version="1.0" encoding="utf-8"?>
<a:theme xmlns:a="http://schemas.openxmlformats.org/drawingml/2006/main" name="1_NHS Theme (v1)">
  <a:themeElements>
    <a:clrScheme name="_ipsos_2022">
      <a:dk1>
        <a:sysClr val="windowText" lastClr="000000"/>
      </a:dk1>
      <a:lt1>
        <a:sysClr val="window" lastClr="FFFFFF"/>
      </a:lt1>
      <a:dk2>
        <a:srgbClr val="419FA0"/>
      </a:dk2>
      <a:lt2>
        <a:srgbClr val="2F469C"/>
      </a:lt2>
      <a:accent1>
        <a:srgbClr val="002554"/>
      </a:accent1>
      <a:accent2>
        <a:srgbClr val="F1BE48"/>
      </a:accent2>
      <a:accent3>
        <a:srgbClr val="E87722"/>
      </a:accent3>
      <a:accent4>
        <a:srgbClr val="84329B"/>
      </a:accent4>
      <a:accent5>
        <a:srgbClr val="F14354"/>
      </a:accent5>
      <a:accent6>
        <a:srgbClr val="5FBD83"/>
      </a:accent6>
      <a:hlink>
        <a:srgbClr val="0563C1"/>
      </a:hlink>
      <a:folHlink>
        <a:srgbClr val="954F72"/>
      </a:folHlink>
    </a:clrScheme>
    <a:fontScheme name="ipsos_fonts_2022">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E8E8E8"/>
        </a:solidFill>
        <a:ln>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lnSpc>
            <a:spcPct val="110000"/>
          </a:lnSpc>
          <a:defRPr sz="14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bg1">
              <a:lumMod val="65000"/>
            </a:schemeClr>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lnSpc>
            <a:spcPct val="110000"/>
          </a:lnSpc>
          <a:spcBef>
            <a:spcPts val="400"/>
          </a:spcBef>
          <a:spcAft>
            <a:spcPts val="400"/>
          </a:spcAft>
          <a:defRPr sz="1400" dirty="0" smtClean="0"/>
        </a:defPPr>
      </a:lstStyle>
    </a:txDef>
  </a:objectDefaults>
  <a:extraClrSchemeLst/>
  <a:custClrLst>
    <a:custClr name="Headline Level 1">
      <a:srgbClr val="231F20"/>
    </a:custClr>
    <a:custClr name="Headline Level 2">
      <a:srgbClr val="425563"/>
    </a:custClr>
    <a:custClr name="NHS Light Grey">
      <a:srgbClr val="E8EDEE"/>
    </a:custClr>
    <a:custClr name="NHS Blue">
      <a:srgbClr val="005EB8"/>
    </a:custClr>
    <a:custClr name="NHS Aqua Blue">
      <a:srgbClr val="00A9CE"/>
    </a:custClr>
    <a:custClr name="NHS Bright Blue">
      <a:srgbClr val="0072CE"/>
    </a:custClr>
    <a:custClr name="NHS Aqua Green">
      <a:srgbClr val="00A499"/>
    </a:custClr>
    <a:custClr name="Light Grey (Chart)">
      <a:srgbClr val="DDE1E4"/>
    </a:custClr>
    <a:custClr name="NHS Dark Blue (Chart)">
      <a:srgbClr val="003087"/>
    </a:custClr>
    <a:custClr name="NHS Blue Tint (Chart)">
      <a:srgbClr val="99C7EB"/>
    </a:custClr>
    <a:custClr name="NHS Dark Grey (Chart)">
      <a:srgbClr val="919EA8"/>
    </a:custClr>
    <a:custClr name="NHS Light Blue (NHS Blues)">
      <a:srgbClr val="41B6E6"/>
    </a:custClr>
    <a:custClr name="NHS Mid Grey (Neutrals)">
      <a:srgbClr val="768692"/>
    </a:custClr>
    <a:custClr name="NHS Pale Grey (Neutrals)">
      <a:srgbClr val="E8EDEE"/>
    </a:custClr>
    <a:custClr name="White (Neutrals)">
      <a:srgbClr val="FFFFFF"/>
    </a:custClr>
    <a:custClr name="NHS Dark Green (Support Greens)">
      <a:srgbClr val="006747"/>
    </a:custClr>
    <a:custClr name="NHS Green (Support Greens)">
      <a:srgbClr val="009639"/>
    </a:custClr>
    <a:custClr name="NHS Light Green (Support Greens)">
      <a:srgbClr val="78BE20"/>
    </a:custClr>
    <a:custClr name="NHS Purple (Highlights)">
      <a:srgbClr val="330072"/>
    </a:custClr>
    <a:custClr name="Dark Pink (Highlights)">
      <a:srgbClr val="7C2855"/>
    </a:custClr>
    <a:custClr name="NHS Pink (Highlights)">
      <a:srgbClr val="AE2573"/>
    </a:custClr>
    <a:custClr name="NHS Dark Red (Highlights)">
      <a:srgbClr val="8A1538"/>
    </a:custClr>
    <a:custClr name="Emergency Services Red (Highlights)">
      <a:srgbClr val="DA291C"/>
    </a:custClr>
    <a:custClr name="NHS Orange (Highlights)">
      <a:srgbClr val="ED8B00"/>
    </a:custClr>
    <a:custClr name="NHS Warm Yellow (Highlights)">
      <a:srgbClr val="FFB81C"/>
    </a:custClr>
    <a:custClr name="NHS Yellow (Highlights)">
      <a:srgbClr val="FAE100"/>
    </a:custClr>
  </a:custClrLst>
  <a:extLst>
    <a:ext uri="{05A4C25C-085E-4340-85A3-A5531E510DB2}">
      <thm15:themeFamily xmlns:thm15="http://schemas.microsoft.com/office/thememl/2012/main" name="NHS Theme" id="{95FEC793-B118-4A13-8F25-A5CFAB8D0949}" vid="{1F4B66FA-0774-474F-9455-133AA0CCA170}"/>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0D5C941DA44A4289EAC03B9F7A23C3" ma:contentTypeVersion="18" ma:contentTypeDescription="Create a new document." ma:contentTypeScope="" ma:versionID="fd2f9986d1578b421631c454bba84e3d">
  <xsd:schema xmlns:xsd="http://www.w3.org/2001/XMLSchema" xmlns:xs="http://www.w3.org/2001/XMLSchema" xmlns:p="http://schemas.microsoft.com/office/2006/metadata/properties" xmlns:ns2="57b21b79-5d32-4c3c-9402-b397da5c7a71" xmlns:ns3="c143a6c5-5942-4b69-8d61-fb579588568f" targetNamespace="http://schemas.microsoft.com/office/2006/metadata/properties" ma:root="true" ma:fieldsID="de0fa3d741f3e28dd8265293ce6f65a5" ns2:_="" ns3:_="">
    <xsd:import namespace="57b21b79-5d32-4c3c-9402-b397da5c7a71"/>
    <xsd:import namespace="c143a6c5-5942-4b69-8d61-fb579588568f"/>
    <xsd:element name="properties">
      <xsd:complexType>
        <xsd:sequence>
          <xsd:element name="documentManagement">
            <xsd:complexType>
              <xsd:all>
                <xsd:element ref="ns2:Review_x0020_Date" minOccurs="0"/>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3:_ip_UnifiedCompliancePolicyProperties" minOccurs="0"/>
                <xsd:element ref="ns3:_ip_UnifiedCompliancePolicyUIAction"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7b21b79-5d32-4c3c-9402-b397da5c7a71" elementFormDefault="qualified">
    <xsd:import namespace="http://schemas.microsoft.com/office/2006/documentManagement/types"/>
    <xsd:import namespace="http://schemas.microsoft.com/office/infopath/2007/PartnerControls"/>
    <xsd:element name="Review_x0020_Date" ma:index="5" nillable="true" ma:displayName="Review date" ma:indexed="true" ma:internalName="Review_x0020_Date" ma:readOnly="fals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Location" ma:index="19" nillable="true" ma:displayName="Location" ma:description="" ma:indexed="true"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OCR" ma:index="23"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143a6c5-5942-4b69-8d61-fb579588568f"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internalName="_ip_UnifiedCompliancePolicyProperties" ma:readOnly="false">
      <xsd:simpleType>
        <xsd:restriction base="dms:Note"/>
      </xsd:simpleType>
    </xsd:element>
    <xsd:element name="_ip_UnifiedCompliancePolicyUIAction" ma:index="18" nillable="true" ma:displayName="Unified Compliance Policy UI Action" ma:hidden="true" ma:internalName="_ip_UnifiedCompliancePolicyUIAction" ma:readOnly="false">
      <xsd:simpleType>
        <xsd:restriction base="dms:Text"/>
      </xsd:simpleType>
    </xsd:element>
    <xsd:element name="TaxCatchAll" ma:index="22" nillable="true" ma:displayName="Taxonomy Catch All Column" ma:hidden="true" ma:list="{23485952-f129-4676-b957-701bc6918852}" ma:internalName="TaxCatchAll" ma:showField="CatchAllData" ma:web="c143a6c5-5942-4b69-8d61-fb579588568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c143a6c5-5942-4b69-8d61-fb579588568f" xsi:nil="true"/>
    <lcf76f155ced4ddcb4097134ff3c332f xmlns="57b21b79-5d32-4c3c-9402-b397da5c7a71">
      <Terms xmlns="http://schemas.microsoft.com/office/infopath/2007/PartnerControls"/>
    </lcf76f155ced4ddcb4097134ff3c332f>
    <_ip_UnifiedCompliancePolicyProperties xmlns="c143a6c5-5942-4b69-8d61-fb579588568f" xsi:nil="true"/>
    <TaxCatchAll xmlns="c143a6c5-5942-4b69-8d61-fb579588568f" xsi:nil="true"/>
    <Review_x0020_Date xmlns="57b21b79-5d32-4c3c-9402-b397da5c7a71" xsi:nil="true"/>
  </documentManagement>
</p:properties>
</file>

<file path=customXml/itemProps1.xml><?xml version="1.0" encoding="utf-8"?>
<ds:datastoreItem xmlns:ds="http://schemas.openxmlformats.org/officeDocument/2006/customXml" ds:itemID="{D42F461E-49BE-4DED-84C5-78C33687A0F7}">
  <ds:schemaRefs>
    <ds:schemaRef ds:uri="57b21b79-5d32-4c3c-9402-b397da5c7a71"/>
    <ds:schemaRef ds:uri="c143a6c5-5942-4b69-8d61-fb579588568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676A31D0-D410-459F-8B3A-5041DA332E84}">
  <ds:schemaRefs>
    <ds:schemaRef ds:uri="http://schemas.microsoft.com/sharepoint/v3/contenttype/forms"/>
  </ds:schemaRefs>
</ds:datastoreItem>
</file>

<file path=customXml/itemProps3.xml><?xml version="1.0" encoding="utf-8"?>
<ds:datastoreItem xmlns:ds="http://schemas.openxmlformats.org/officeDocument/2006/customXml" ds:itemID="{C7752AC9-3141-4DBE-9E93-91151A710F39}">
  <ds:schemaRefs>
    <ds:schemaRef ds:uri="http://purl.org/dc/elements/1.1/"/>
    <ds:schemaRef ds:uri="http://www.w3.org/XML/1998/namespace"/>
    <ds:schemaRef ds:uri="57b21b79-5d32-4c3c-9402-b397da5c7a71"/>
    <ds:schemaRef ds:uri="http://schemas.microsoft.com/office/2006/documentManagement/types"/>
    <ds:schemaRef ds:uri="c143a6c5-5942-4b69-8d61-fb579588568f"/>
    <ds:schemaRef ds:uri="http://purl.org/dc/terms/"/>
    <ds:schemaRef ds:uri="http://schemas.microsoft.com/office/infopath/2007/PartnerControls"/>
    <ds:schemaRef ds:uri="http://schemas.openxmlformats.org/package/2006/metadata/core-properties"/>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5010</TotalTime>
  <Words>17071</Words>
  <Application>Microsoft Office PowerPoint</Application>
  <PresentationFormat>Widescreen</PresentationFormat>
  <Paragraphs>1534</Paragraphs>
  <Slides>85</Slides>
  <Notes>67</Notes>
  <HiddenSlides>0</HiddenSlides>
  <MMClips>0</MMClips>
  <ScaleCrop>false</ScaleCrop>
  <HeadingPairs>
    <vt:vector size="8" baseType="variant">
      <vt:variant>
        <vt:lpstr>Fonts Used</vt:lpstr>
      </vt:variant>
      <vt:variant>
        <vt:i4>6</vt:i4>
      </vt:variant>
      <vt:variant>
        <vt:lpstr>Theme</vt:lpstr>
      </vt:variant>
      <vt:variant>
        <vt:i4>3</vt:i4>
      </vt:variant>
      <vt:variant>
        <vt:lpstr>Embedded OLE Servers</vt:lpstr>
      </vt:variant>
      <vt:variant>
        <vt:i4>1</vt:i4>
      </vt:variant>
      <vt:variant>
        <vt:lpstr>Slide Titles</vt:lpstr>
      </vt:variant>
      <vt:variant>
        <vt:i4>85</vt:i4>
      </vt:variant>
    </vt:vector>
  </HeadingPairs>
  <TitlesOfParts>
    <vt:vector size="95" baseType="lpstr">
      <vt:lpstr>Arial</vt:lpstr>
      <vt:lpstr>Arial Black</vt:lpstr>
      <vt:lpstr>Calibri</vt:lpstr>
      <vt:lpstr>HelveticaNeueLT Std Lt Cn</vt:lpstr>
      <vt:lpstr>Segoe UI</vt:lpstr>
      <vt:lpstr>Wingdings</vt:lpstr>
      <vt:lpstr>NHS Theme (v1)</vt:lpstr>
      <vt:lpstr>NHS Theme (v2)</vt:lpstr>
      <vt:lpstr>1_NHS Theme (v1)</vt:lpstr>
      <vt:lpstr>Diapositive think-cell</vt:lpstr>
      <vt:lpstr>National report</vt:lpstr>
      <vt:lpstr>Menu</vt:lpstr>
      <vt:lpstr>About the survey</vt:lpstr>
      <vt:lpstr>About the survey</vt:lpstr>
      <vt:lpstr>Technical details</vt:lpstr>
      <vt:lpstr>Headline findings</vt:lpstr>
      <vt:lpstr>Headline findings</vt:lpstr>
      <vt:lpstr>Headline findings</vt:lpstr>
      <vt:lpstr>Overall experience of GP practice</vt:lpstr>
      <vt:lpstr>How did patients describe their overall experience of their GP practice?</vt:lpstr>
      <vt:lpstr>How did overall experience of GP practice vary between Integrated Care Systems (ICSs)? </vt:lpstr>
      <vt:lpstr>How did overall experience of GP practice vary by patient demographics?</vt:lpstr>
      <vt:lpstr>How did overall experience of GP practice vary by patient demographics?</vt:lpstr>
      <vt:lpstr>How did overall experience of GP practice vary by patient demographics?</vt:lpstr>
      <vt:lpstr>How did overall experience of GP practice vary by patient demographics?</vt:lpstr>
      <vt:lpstr>Local GP practice services</vt:lpstr>
      <vt:lpstr>How easy do patients find contacting their GP practice on the phone?</vt:lpstr>
      <vt:lpstr>How easy do patients find contacting their GP practice using their website?</vt:lpstr>
      <vt:lpstr>How easy did patients find contacting their GP practice using the NHS App?</vt:lpstr>
      <vt:lpstr>How helpful do patients find the reception and administrative staff at their GP practice?</vt:lpstr>
      <vt:lpstr>Have patients used online GP services in the last 12 months?</vt:lpstr>
      <vt:lpstr>How do use of online GP services vary between Integrated Care Systems (ICSs)?</vt:lpstr>
      <vt:lpstr>Do patients have a preferred healthcare professional?</vt:lpstr>
      <vt:lpstr>Last contact</vt:lpstr>
      <vt:lpstr>What was patients’ overall experience of  their last contact with their GP practice?</vt:lpstr>
      <vt:lpstr>How did overall experience of patients’ last contact with their GP practice vary between Integrated Care Systems (ICSs)? </vt:lpstr>
      <vt:lpstr>When did patients last try to contact their GP practice?</vt:lpstr>
      <vt:lpstr>What was patients' main reason for trying to contact their GP practice?</vt:lpstr>
      <vt:lpstr>How did patients last try to contact their GP practice?</vt:lpstr>
      <vt:lpstr>Did how the patient contacted their practice influence their overall experience of getting in touch?</vt:lpstr>
      <vt:lpstr>What happened when patients last contacted their GP practice on the phone?</vt:lpstr>
      <vt:lpstr>Were patients able to contact their GP practice the last time they tried?¹</vt:lpstr>
      <vt:lpstr>Did patients who managed to contact their practice know the next step?</vt:lpstr>
      <vt:lpstr>Did the time it took for patients to know the next step vary between ICSs?</vt:lpstr>
      <vt:lpstr>If patients could not contact their GP practice, or did not know what the next step was, what did they do?</vt:lpstr>
      <vt:lpstr>Patient’s last appointment</vt:lpstr>
      <vt:lpstr>When did patients last have a GP practice appointment?</vt:lpstr>
      <vt:lpstr>What actions were taken before trying to get an appointment?</vt:lpstr>
      <vt:lpstr>Were patients offered a choice of appointment?</vt:lpstr>
      <vt:lpstr>How long after patients first contacted their GP practice did the appointment take place?</vt:lpstr>
      <vt:lpstr>How did patients feel about how long they waited for an appointment?</vt:lpstr>
      <vt:lpstr>How did the last appointment take place?</vt:lpstr>
      <vt:lpstr>Who did patients have their  last general practice  appointment with?</vt:lpstr>
      <vt:lpstr>Did the type of appointment influence whether patient needs were met?</vt:lpstr>
      <vt:lpstr>How did patients rate the healthcare professional at listening to them?</vt:lpstr>
      <vt:lpstr>How did patients rate the healthcare professional at treating them with care and concern?</vt:lpstr>
      <vt:lpstr>How did patients rate the healthcare professional at considering their mental wellbeing?</vt:lpstr>
      <vt:lpstr>Did patients feel the healthcare professional had all the information they needed about them?</vt:lpstr>
      <vt:lpstr>Did patients have confidence and trust in who they saw or spoke to?</vt:lpstr>
      <vt:lpstr>Did patients feel involved in decisions about their care and treatment?</vt:lpstr>
      <vt:lpstr>What was the outcome of patients’ last appointment?</vt:lpstr>
      <vt:lpstr>Were patients' needs met at their last appointment?</vt:lpstr>
      <vt:lpstr>How did needs being met vary by patient demographics?</vt:lpstr>
      <vt:lpstr>How did needs being met vary by patient demographics?</vt:lpstr>
      <vt:lpstr>How did needs being met vary by patient demographics?</vt:lpstr>
      <vt:lpstr>How did needs being met vary by patient demographics?</vt:lpstr>
      <vt:lpstr>Patient health</vt:lpstr>
      <vt:lpstr>How common are problems with physical mobility, falls and isolation?</vt:lpstr>
      <vt:lpstr>Prevalence and types of long-term health condition</vt:lpstr>
      <vt:lpstr>Do any long-term conditions or illnesses reduce patients’ ability to carry out their day-to-day activities?</vt:lpstr>
      <vt:lpstr>Are patients confident about manging their long-term conditions or illnesses?</vt:lpstr>
      <vt:lpstr>Did confidence in managing issues relating to a condition vary by type of long-term condition or illness?</vt:lpstr>
      <vt:lpstr>Did patients get enough support to manage their long-term condition or illness?</vt:lpstr>
      <vt:lpstr>How did the support patients received to help manage their long-term condition or illness vary by Integrated Care Systems (ICSs)?</vt:lpstr>
      <vt:lpstr>Did support received vary by type of long-term condition?</vt:lpstr>
      <vt:lpstr>How were patients supported by healthcare professionals at their GP practice?</vt:lpstr>
      <vt:lpstr>When the GP practice is closed</vt:lpstr>
      <vt:lpstr>How did patients describe their overall experience of NHS services when their GP practice was closed?</vt:lpstr>
      <vt:lpstr>Have patients contacted an NHS service when their GP practice was closed?</vt:lpstr>
      <vt:lpstr>How did patients feel about how quickly they received care or advice when their GP practice was closed?</vt:lpstr>
      <vt:lpstr>Pharmacy</vt:lpstr>
      <vt:lpstr>How did patients describe their experience of using pharmacy services?</vt:lpstr>
      <vt:lpstr>Which pharmacy services have patients used in the last 12 months?</vt:lpstr>
      <vt:lpstr>Dentistry</vt:lpstr>
      <vt:lpstr>How did patients describe their overall experience of NHS dental services?</vt:lpstr>
      <vt:lpstr>When did patients last try to get an NHS dental appointment?</vt:lpstr>
      <vt:lpstr>The last time patients tried to get a dental appointment, was it with a dental practice they had been to before for NHS dental care?</vt:lpstr>
      <vt:lpstr>Were patients able to get an NHS dental appointment?</vt:lpstr>
      <vt:lpstr>Why have patients not tried to get an NHS dental appointment in the last two years?</vt:lpstr>
      <vt:lpstr>Accessible information </vt:lpstr>
      <vt:lpstr>Accessible information</vt:lpstr>
      <vt:lpstr>Around one in ten patients (9.1%) say they find it difficult to see, hear, speak, read or understand what is being said to them. </vt:lpstr>
      <vt:lpstr>Did practices who asked about preferences, make a record in the patient’s medical notes of how they want to be given information or communicate?</vt:lpstr>
      <vt:lpstr>Overall experience of last contact with GP practice, for patients who say that they find it difficult to see, hear, speak, read or understand what is being said to them</vt:lpstr>
      <vt:lpstr>For more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GPPS_2025_National_report_PUBLIC</dc:title>
  <dc:creator>Alicia May</dc:creator>
  <cp:lastModifiedBy>Sarah Parsons</cp:lastModifiedBy>
  <cp:revision>15</cp:revision>
  <dcterms:modified xsi:type="dcterms:W3CDTF">2026-07-14T13:15:15Z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0x0101009A0D5C941DA44A4289EAC03B9F7A23C3</vt:lpwstr>
  </property>
  <property fmtid="{D5CDD505-2E9C-101B-9397-08002B2CF9AE}" pid="3" name="MediaServiceImageTags">
    <vt:lpwstr/>
  </property>
</Properties>
</file>