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18" r:id="rId3"/>
    <p:sldId id="257" r:id="rId4"/>
    <p:sldId id="258" r:id="rId5"/>
    <p:sldId id="263" r:id="rId6"/>
    <p:sldId id="264" r:id="rId7"/>
    <p:sldId id="265" r:id="rId8"/>
    <p:sldId id="266" r:id="rId9"/>
    <p:sldId id="267" r:id="rId10"/>
    <p:sldId id="295" r:id="rId11"/>
    <p:sldId id="297" r:id="rId12"/>
    <p:sldId id="296" r:id="rId13"/>
    <p:sldId id="320" r:id="rId14"/>
    <p:sldId id="284" r:id="rId15"/>
    <p:sldId id="285" r:id="rId16"/>
    <p:sldId id="286" r:id="rId17"/>
    <p:sldId id="287" r:id="rId18"/>
    <p:sldId id="288" r:id="rId19"/>
    <p:sldId id="289" r:id="rId20"/>
    <p:sldId id="321" r:id="rId21"/>
    <p:sldId id="322" r:id="rId22"/>
    <p:sldId id="290" r:id="rId23"/>
    <p:sldId id="291" r:id="rId24"/>
    <p:sldId id="292" r:id="rId25"/>
    <p:sldId id="268" r:id="rId26"/>
    <p:sldId id="269" r:id="rId27"/>
    <p:sldId id="270" r:id="rId28"/>
    <p:sldId id="271" r:id="rId29"/>
    <p:sldId id="272" r:id="rId30"/>
    <p:sldId id="273" r:id="rId31"/>
    <p:sldId id="274" r:id="rId32"/>
    <p:sldId id="275" r:id="rId33"/>
    <p:sldId id="259" r:id="rId34"/>
    <p:sldId id="261" r:id="rId35"/>
    <p:sldId id="260" r:id="rId36"/>
    <p:sldId id="262" r:id="rId37"/>
    <p:sldId id="293" r:id="rId38"/>
    <p:sldId id="294" r:id="rId39"/>
    <p:sldId id="276" r:id="rId40"/>
    <p:sldId id="277" r:id="rId41"/>
    <p:sldId id="278" r:id="rId42"/>
    <p:sldId id="279" r:id="rId43"/>
    <p:sldId id="280" r:id="rId44"/>
    <p:sldId id="281" r:id="rId45"/>
    <p:sldId id="282" r:id="rId46"/>
    <p:sldId id="283" r:id="rId47"/>
    <p:sldId id="319" r:id="rId48"/>
  </p:sldIdLst>
  <p:sldSz cx="12192000" cy="6858000"/>
  <p:notesSz cx="6799263"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lare Sieber" initials="CS" lastIdx="7" clrIdx="0">
    <p:extLst>
      <p:ext uri="{19B8F6BF-5375-455C-9EA6-DF929625EA0E}">
        <p15:presenceInfo xmlns:p15="http://schemas.microsoft.com/office/powerpoint/2012/main" userId="S::clare.sieber@sslmcs.co.uk::9fba2ca9-2eec-490a-b190-86280052f9f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43" autoAdjust="0"/>
    <p:restoredTop sz="94660"/>
  </p:normalViewPr>
  <p:slideViewPr>
    <p:cSldViewPr snapToGrid="0">
      <p:cViewPr varScale="1">
        <p:scale>
          <a:sx n="114" d="100"/>
          <a:sy n="114" d="100"/>
        </p:scale>
        <p:origin x="18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56239D-F124-4B94-9167-41C6F56A70B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FF2C1EE-2582-4362-BF2C-0CB4762F7C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066B422-3973-4CA0-A67C-CED129EF5F2F}"/>
              </a:ext>
            </a:extLst>
          </p:cNvPr>
          <p:cNvSpPr>
            <a:spLocks noGrp="1"/>
          </p:cNvSpPr>
          <p:nvPr>
            <p:ph type="dt" sz="half" idx="10"/>
          </p:nvPr>
        </p:nvSpPr>
        <p:spPr/>
        <p:txBody>
          <a:bodyPr/>
          <a:lstStyle/>
          <a:p>
            <a:fld id="{E714939D-975A-480A-86D3-979C7F77BDE6}" type="datetimeFigureOut">
              <a:rPr lang="en-GB" smtClean="0"/>
              <a:t>12/04/2019</a:t>
            </a:fld>
            <a:endParaRPr lang="en-GB" dirty="0"/>
          </a:p>
        </p:txBody>
      </p:sp>
      <p:sp>
        <p:nvSpPr>
          <p:cNvPr id="5" name="Footer Placeholder 4">
            <a:extLst>
              <a:ext uri="{FF2B5EF4-FFF2-40B4-BE49-F238E27FC236}">
                <a16:creationId xmlns:a16="http://schemas.microsoft.com/office/drawing/2014/main" id="{CEB0A374-A302-4815-B2AA-AE1443EBA2A2}"/>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513585A3-F2BD-4500-A737-43CD71DF76C8}"/>
              </a:ext>
            </a:extLst>
          </p:cNvPr>
          <p:cNvSpPr>
            <a:spLocks noGrp="1"/>
          </p:cNvSpPr>
          <p:nvPr>
            <p:ph type="sldNum" sz="quarter" idx="12"/>
          </p:nvPr>
        </p:nvSpPr>
        <p:spPr/>
        <p:txBody>
          <a:bodyPr/>
          <a:lstStyle/>
          <a:p>
            <a:fld id="{1F2A72FE-FADB-473B-97C2-836FC86C5F24}" type="slidenum">
              <a:rPr lang="en-GB" smtClean="0"/>
              <a:t>‹#›</a:t>
            </a:fld>
            <a:endParaRPr lang="en-GB" dirty="0"/>
          </a:p>
        </p:txBody>
      </p:sp>
    </p:spTree>
    <p:extLst>
      <p:ext uri="{BB962C8B-B14F-4D97-AF65-F5344CB8AC3E}">
        <p14:creationId xmlns:p14="http://schemas.microsoft.com/office/powerpoint/2010/main" val="2381549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DA0B8C-B7F3-4468-A876-87CFF9668F9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2CF83AE-192D-4E15-80C7-5DAFB0A055C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E4564F5-7AA7-4DDD-9BBF-0339B8D39B7A}"/>
              </a:ext>
            </a:extLst>
          </p:cNvPr>
          <p:cNvSpPr>
            <a:spLocks noGrp="1"/>
          </p:cNvSpPr>
          <p:nvPr>
            <p:ph type="dt" sz="half" idx="10"/>
          </p:nvPr>
        </p:nvSpPr>
        <p:spPr/>
        <p:txBody>
          <a:bodyPr/>
          <a:lstStyle/>
          <a:p>
            <a:fld id="{E714939D-975A-480A-86D3-979C7F77BDE6}" type="datetimeFigureOut">
              <a:rPr lang="en-GB" smtClean="0"/>
              <a:t>12/04/2019</a:t>
            </a:fld>
            <a:endParaRPr lang="en-GB" dirty="0"/>
          </a:p>
        </p:txBody>
      </p:sp>
      <p:sp>
        <p:nvSpPr>
          <p:cNvPr id="5" name="Footer Placeholder 4">
            <a:extLst>
              <a:ext uri="{FF2B5EF4-FFF2-40B4-BE49-F238E27FC236}">
                <a16:creationId xmlns:a16="http://schemas.microsoft.com/office/drawing/2014/main" id="{6D30356B-DD1A-4C7E-8DF3-49BAA7A2C6F0}"/>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8B24FEF9-18E1-4881-995F-E706D1D0C2EC}"/>
              </a:ext>
            </a:extLst>
          </p:cNvPr>
          <p:cNvSpPr>
            <a:spLocks noGrp="1"/>
          </p:cNvSpPr>
          <p:nvPr>
            <p:ph type="sldNum" sz="quarter" idx="12"/>
          </p:nvPr>
        </p:nvSpPr>
        <p:spPr/>
        <p:txBody>
          <a:bodyPr/>
          <a:lstStyle/>
          <a:p>
            <a:fld id="{1F2A72FE-FADB-473B-97C2-836FC86C5F24}" type="slidenum">
              <a:rPr lang="en-GB" smtClean="0"/>
              <a:t>‹#›</a:t>
            </a:fld>
            <a:endParaRPr lang="en-GB" dirty="0"/>
          </a:p>
        </p:txBody>
      </p:sp>
    </p:spTree>
    <p:extLst>
      <p:ext uri="{BB962C8B-B14F-4D97-AF65-F5344CB8AC3E}">
        <p14:creationId xmlns:p14="http://schemas.microsoft.com/office/powerpoint/2010/main" val="3487399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CBF5B9D-5664-4DE9-A146-E61B64F3F8C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0B27511-DE80-4A5B-8A88-53449041E94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565034E-7FB1-4133-8A6D-7D561BB62171}"/>
              </a:ext>
            </a:extLst>
          </p:cNvPr>
          <p:cNvSpPr>
            <a:spLocks noGrp="1"/>
          </p:cNvSpPr>
          <p:nvPr>
            <p:ph type="dt" sz="half" idx="10"/>
          </p:nvPr>
        </p:nvSpPr>
        <p:spPr/>
        <p:txBody>
          <a:bodyPr/>
          <a:lstStyle/>
          <a:p>
            <a:fld id="{E714939D-975A-480A-86D3-979C7F77BDE6}" type="datetimeFigureOut">
              <a:rPr lang="en-GB" smtClean="0"/>
              <a:t>12/04/2019</a:t>
            </a:fld>
            <a:endParaRPr lang="en-GB" dirty="0"/>
          </a:p>
        </p:txBody>
      </p:sp>
      <p:sp>
        <p:nvSpPr>
          <p:cNvPr id="5" name="Footer Placeholder 4">
            <a:extLst>
              <a:ext uri="{FF2B5EF4-FFF2-40B4-BE49-F238E27FC236}">
                <a16:creationId xmlns:a16="http://schemas.microsoft.com/office/drawing/2014/main" id="{9C5C6E86-E1E7-4643-823C-01D2F089C367}"/>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038C58B1-E04A-4C53-B461-882724310F48}"/>
              </a:ext>
            </a:extLst>
          </p:cNvPr>
          <p:cNvSpPr>
            <a:spLocks noGrp="1"/>
          </p:cNvSpPr>
          <p:nvPr>
            <p:ph type="sldNum" sz="quarter" idx="12"/>
          </p:nvPr>
        </p:nvSpPr>
        <p:spPr/>
        <p:txBody>
          <a:bodyPr/>
          <a:lstStyle/>
          <a:p>
            <a:fld id="{1F2A72FE-FADB-473B-97C2-836FC86C5F24}" type="slidenum">
              <a:rPr lang="en-GB" smtClean="0"/>
              <a:t>‹#›</a:t>
            </a:fld>
            <a:endParaRPr lang="en-GB" dirty="0"/>
          </a:p>
        </p:txBody>
      </p:sp>
    </p:spTree>
    <p:extLst>
      <p:ext uri="{BB962C8B-B14F-4D97-AF65-F5344CB8AC3E}">
        <p14:creationId xmlns:p14="http://schemas.microsoft.com/office/powerpoint/2010/main" val="3768375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A5C18-1285-41A9-81AD-95A14BB1179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E8083DF-FFD2-47A5-8056-6F866D100CA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AA5C681-CC8B-485A-BC82-FF2AE669AEDC}"/>
              </a:ext>
            </a:extLst>
          </p:cNvPr>
          <p:cNvSpPr>
            <a:spLocks noGrp="1"/>
          </p:cNvSpPr>
          <p:nvPr>
            <p:ph type="dt" sz="half" idx="10"/>
          </p:nvPr>
        </p:nvSpPr>
        <p:spPr/>
        <p:txBody>
          <a:bodyPr/>
          <a:lstStyle/>
          <a:p>
            <a:fld id="{E714939D-975A-480A-86D3-979C7F77BDE6}" type="datetimeFigureOut">
              <a:rPr lang="en-GB" smtClean="0"/>
              <a:t>12/04/2019</a:t>
            </a:fld>
            <a:endParaRPr lang="en-GB" dirty="0"/>
          </a:p>
        </p:txBody>
      </p:sp>
      <p:sp>
        <p:nvSpPr>
          <p:cNvPr id="5" name="Footer Placeholder 4">
            <a:extLst>
              <a:ext uri="{FF2B5EF4-FFF2-40B4-BE49-F238E27FC236}">
                <a16:creationId xmlns:a16="http://schemas.microsoft.com/office/drawing/2014/main" id="{B5A9E111-5B8A-4484-8869-CB5D2B4280D5}"/>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37CEC36E-90D8-426B-8B71-3FB736BAB394}"/>
              </a:ext>
            </a:extLst>
          </p:cNvPr>
          <p:cNvSpPr>
            <a:spLocks noGrp="1"/>
          </p:cNvSpPr>
          <p:nvPr>
            <p:ph type="sldNum" sz="quarter" idx="12"/>
          </p:nvPr>
        </p:nvSpPr>
        <p:spPr/>
        <p:txBody>
          <a:bodyPr/>
          <a:lstStyle/>
          <a:p>
            <a:fld id="{1F2A72FE-FADB-473B-97C2-836FC86C5F24}" type="slidenum">
              <a:rPr lang="en-GB" smtClean="0"/>
              <a:t>‹#›</a:t>
            </a:fld>
            <a:endParaRPr lang="en-GB" dirty="0"/>
          </a:p>
        </p:txBody>
      </p:sp>
    </p:spTree>
    <p:extLst>
      <p:ext uri="{BB962C8B-B14F-4D97-AF65-F5344CB8AC3E}">
        <p14:creationId xmlns:p14="http://schemas.microsoft.com/office/powerpoint/2010/main" val="1356210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EE31E-AF9B-4C2E-9758-803CCCB0656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549D083-EE71-4D7D-B393-A2DE567DEBF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EC2D7D9-8E92-4816-BA7B-5FB2FDAF6271}"/>
              </a:ext>
            </a:extLst>
          </p:cNvPr>
          <p:cNvSpPr>
            <a:spLocks noGrp="1"/>
          </p:cNvSpPr>
          <p:nvPr>
            <p:ph type="dt" sz="half" idx="10"/>
          </p:nvPr>
        </p:nvSpPr>
        <p:spPr/>
        <p:txBody>
          <a:bodyPr/>
          <a:lstStyle/>
          <a:p>
            <a:fld id="{E714939D-975A-480A-86D3-979C7F77BDE6}" type="datetimeFigureOut">
              <a:rPr lang="en-GB" smtClean="0"/>
              <a:t>12/04/2019</a:t>
            </a:fld>
            <a:endParaRPr lang="en-GB" dirty="0"/>
          </a:p>
        </p:txBody>
      </p:sp>
      <p:sp>
        <p:nvSpPr>
          <p:cNvPr id="5" name="Footer Placeholder 4">
            <a:extLst>
              <a:ext uri="{FF2B5EF4-FFF2-40B4-BE49-F238E27FC236}">
                <a16:creationId xmlns:a16="http://schemas.microsoft.com/office/drawing/2014/main" id="{CAD28147-63FF-417B-BEE2-A19855B89026}"/>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8D68FB6A-9583-4D37-A66A-8D41039323DF}"/>
              </a:ext>
            </a:extLst>
          </p:cNvPr>
          <p:cNvSpPr>
            <a:spLocks noGrp="1"/>
          </p:cNvSpPr>
          <p:nvPr>
            <p:ph type="sldNum" sz="quarter" idx="12"/>
          </p:nvPr>
        </p:nvSpPr>
        <p:spPr/>
        <p:txBody>
          <a:bodyPr/>
          <a:lstStyle/>
          <a:p>
            <a:fld id="{1F2A72FE-FADB-473B-97C2-836FC86C5F24}" type="slidenum">
              <a:rPr lang="en-GB" smtClean="0"/>
              <a:t>‹#›</a:t>
            </a:fld>
            <a:endParaRPr lang="en-GB" dirty="0"/>
          </a:p>
        </p:txBody>
      </p:sp>
    </p:spTree>
    <p:extLst>
      <p:ext uri="{BB962C8B-B14F-4D97-AF65-F5344CB8AC3E}">
        <p14:creationId xmlns:p14="http://schemas.microsoft.com/office/powerpoint/2010/main" val="4124871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AF391-B5B6-403D-BBFB-6FEA5B66DE9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4A104ED-03B8-4113-B45D-C86BE1B64DD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572BD29-2861-45AA-A238-6F412BDA8B3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DC4BDB2-5F5C-4DCD-8236-00B57FA406A5}"/>
              </a:ext>
            </a:extLst>
          </p:cNvPr>
          <p:cNvSpPr>
            <a:spLocks noGrp="1"/>
          </p:cNvSpPr>
          <p:nvPr>
            <p:ph type="dt" sz="half" idx="10"/>
          </p:nvPr>
        </p:nvSpPr>
        <p:spPr/>
        <p:txBody>
          <a:bodyPr/>
          <a:lstStyle/>
          <a:p>
            <a:fld id="{E714939D-975A-480A-86D3-979C7F77BDE6}" type="datetimeFigureOut">
              <a:rPr lang="en-GB" smtClean="0"/>
              <a:t>12/04/2019</a:t>
            </a:fld>
            <a:endParaRPr lang="en-GB" dirty="0"/>
          </a:p>
        </p:txBody>
      </p:sp>
      <p:sp>
        <p:nvSpPr>
          <p:cNvPr id="6" name="Footer Placeholder 5">
            <a:extLst>
              <a:ext uri="{FF2B5EF4-FFF2-40B4-BE49-F238E27FC236}">
                <a16:creationId xmlns:a16="http://schemas.microsoft.com/office/drawing/2014/main" id="{5F2211BE-F986-4F33-9ED9-8AE1E636C22A}"/>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0A51211D-275F-4D60-8D79-5990B90D84D4}"/>
              </a:ext>
            </a:extLst>
          </p:cNvPr>
          <p:cNvSpPr>
            <a:spLocks noGrp="1"/>
          </p:cNvSpPr>
          <p:nvPr>
            <p:ph type="sldNum" sz="quarter" idx="12"/>
          </p:nvPr>
        </p:nvSpPr>
        <p:spPr/>
        <p:txBody>
          <a:bodyPr/>
          <a:lstStyle/>
          <a:p>
            <a:fld id="{1F2A72FE-FADB-473B-97C2-836FC86C5F24}" type="slidenum">
              <a:rPr lang="en-GB" smtClean="0"/>
              <a:t>‹#›</a:t>
            </a:fld>
            <a:endParaRPr lang="en-GB" dirty="0"/>
          </a:p>
        </p:txBody>
      </p:sp>
    </p:spTree>
    <p:extLst>
      <p:ext uri="{BB962C8B-B14F-4D97-AF65-F5344CB8AC3E}">
        <p14:creationId xmlns:p14="http://schemas.microsoft.com/office/powerpoint/2010/main" val="1907841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F8E4E-E6E8-4B10-A7B4-07FB80CAEF7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4E37273-7C50-493F-A853-A97213E261F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9A69197-5FD3-49CC-8D4A-D0082D0FB1F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1650FC4-4779-432C-AC85-FB68F3795C3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6ACC95C-C929-4F3D-ADD4-320AA26031D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58944DF-13A7-41DD-8715-D720CC0FB500}"/>
              </a:ext>
            </a:extLst>
          </p:cNvPr>
          <p:cNvSpPr>
            <a:spLocks noGrp="1"/>
          </p:cNvSpPr>
          <p:nvPr>
            <p:ph type="dt" sz="half" idx="10"/>
          </p:nvPr>
        </p:nvSpPr>
        <p:spPr/>
        <p:txBody>
          <a:bodyPr/>
          <a:lstStyle/>
          <a:p>
            <a:fld id="{E714939D-975A-480A-86D3-979C7F77BDE6}" type="datetimeFigureOut">
              <a:rPr lang="en-GB" smtClean="0"/>
              <a:t>12/04/2019</a:t>
            </a:fld>
            <a:endParaRPr lang="en-GB" dirty="0"/>
          </a:p>
        </p:txBody>
      </p:sp>
      <p:sp>
        <p:nvSpPr>
          <p:cNvPr id="8" name="Footer Placeholder 7">
            <a:extLst>
              <a:ext uri="{FF2B5EF4-FFF2-40B4-BE49-F238E27FC236}">
                <a16:creationId xmlns:a16="http://schemas.microsoft.com/office/drawing/2014/main" id="{D303A870-6FA4-49E7-BDE1-248E737BFC04}"/>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B4965CD1-EB72-441A-ADC7-791E7E7F7E93}"/>
              </a:ext>
            </a:extLst>
          </p:cNvPr>
          <p:cNvSpPr>
            <a:spLocks noGrp="1"/>
          </p:cNvSpPr>
          <p:nvPr>
            <p:ph type="sldNum" sz="quarter" idx="12"/>
          </p:nvPr>
        </p:nvSpPr>
        <p:spPr/>
        <p:txBody>
          <a:bodyPr/>
          <a:lstStyle/>
          <a:p>
            <a:fld id="{1F2A72FE-FADB-473B-97C2-836FC86C5F24}" type="slidenum">
              <a:rPr lang="en-GB" smtClean="0"/>
              <a:t>‹#›</a:t>
            </a:fld>
            <a:endParaRPr lang="en-GB" dirty="0"/>
          </a:p>
        </p:txBody>
      </p:sp>
    </p:spTree>
    <p:extLst>
      <p:ext uri="{BB962C8B-B14F-4D97-AF65-F5344CB8AC3E}">
        <p14:creationId xmlns:p14="http://schemas.microsoft.com/office/powerpoint/2010/main" val="3930926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34ED37-7A31-4416-B47D-022B9E640C2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925C6F0-569E-4BE7-A451-73B6C3BBEFB0}"/>
              </a:ext>
            </a:extLst>
          </p:cNvPr>
          <p:cNvSpPr>
            <a:spLocks noGrp="1"/>
          </p:cNvSpPr>
          <p:nvPr>
            <p:ph type="dt" sz="half" idx="10"/>
          </p:nvPr>
        </p:nvSpPr>
        <p:spPr/>
        <p:txBody>
          <a:bodyPr/>
          <a:lstStyle/>
          <a:p>
            <a:fld id="{E714939D-975A-480A-86D3-979C7F77BDE6}" type="datetimeFigureOut">
              <a:rPr lang="en-GB" smtClean="0"/>
              <a:t>12/04/2019</a:t>
            </a:fld>
            <a:endParaRPr lang="en-GB" dirty="0"/>
          </a:p>
        </p:txBody>
      </p:sp>
      <p:sp>
        <p:nvSpPr>
          <p:cNvPr id="4" name="Footer Placeholder 3">
            <a:extLst>
              <a:ext uri="{FF2B5EF4-FFF2-40B4-BE49-F238E27FC236}">
                <a16:creationId xmlns:a16="http://schemas.microsoft.com/office/drawing/2014/main" id="{B84AF1F8-1715-4E61-B228-0B98FF60BC18}"/>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D4C979A0-8E86-45F0-A355-0D9D3F84567E}"/>
              </a:ext>
            </a:extLst>
          </p:cNvPr>
          <p:cNvSpPr>
            <a:spLocks noGrp="1"/>
          </p:cNvSpPr>
          <p:nvPr>
            <p:ph type="sldNum" sz="quarter" idx="12"/>
          </p:nvPr>
        </p:nvSpPr>
        <p:spPr/>
        <p:txBody>
          <a:bodyPr/>
          <a:lstStyle/>
          <a:p>
            <a:fld id="{1F2A72FE-FADB-473B-97C2-836FC86C5F24}" type="slidenum">
              <a:rPr lang="en-GB" smtClean="0"/>
              <a:t>‹#›</a:t>
            </a:fld>
            <a:endParaRPr lang="en-GB" dirty="0"/>
          </a:p>
        </p:txBody>
      </p:sp>
    </p:spTree>
    <p:extLst>
      <p:ext uri="{BB962C8B-B14F-4D97-AF65-F5344CB8AC3E}">
        <p14:creationId xmlns:p14="http://schemas.microsoft.com/office/powerpoint/2010/main" val="2540288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ABAF033-EB22-439F-9531-E514FBC20720}"/>
              </a:ext>
            </a:extLst>
          </p:cNvPr>
          <p:cNvSpPr>
            <a:spLocks noGrp="1"/>
          </p:cNvSpPr>
          <p:nvPr>
            <p:ph type="dt" sz="half" idx="10"/>
          </p:nvPr>
        </p:nvSpPr>
        <p:spPr/>
        <p:txBody>
          <a:bodyPr/>
          <a:lstStyle/>
          <a:p>
            <a:fld id="{E714939D-975A-480A-86D3-979C7F77BDE6}" type="datetimeFigureOut">
              <a:rPr lang="en-GB" smtClean="0"/>
              <a:t>12/04/2019</a:t>
            </a:fld>
            <a:endParaRPr lang="en-GB" dirty="0"/>
          </a:p>
        </p:txBody>
      </p:sp>
      <p:sp>
        <p:nvSpPr>
          <p:cNvPr id="3" name="Footer Placeholder 2">
            <a:extLst>
              <a:ext uri="{FF2B5EF4-FFF2-40B4-BE49-F238E27FC236}">
                <a16:creationId xmlns:a16="http://schemas.microsoft.com/office/drawing/2014/main" id="{513EC004-5E43-475A-A444-C31CD9237677}"/>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D8F7D38A-ACE8-4B09-945C-72E9F403069C}"/>
              </a:ext>
            </a:extLst>
          </p:cNvPr>
          <p:cNvSpPr>
            <a:spLocks noGrp="1"/>
          </p:cNvSpPr>
          <p:nvPr>
            <p:ph type="sldNum" sz="quarter" idx="12"/>
          </p:nvPr>
        </p:nvSpPr>
        <p:spPr/>
        <p:txBody>
          <a:bodyPr/>
          <a:lstStyle/>
          <a:p>
            <a:fld id="{1F2A72FE-FADB-473B-97C2-836FC86C5F24}" type="slidenum">
              <a:rPr lang="en-GB" smtClean="0"/>
              <a:t>‹#›</a:t>
            </a:fld>
            <a:endParaRPr lang="en-GB" dirty="0"/>
          </a:p>
        </p:txBody>
      </p:sp>
    </p:spTree>
    <p:extLst>
      <p:ext uri="{BB962C8B-B14F-4D97-AF65-F5344CB8AC3E}">
        <p14:creationId xmlns:p14="http://schemas.microsoft.com/office/powerpoint/2010/main" val="2277542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04507-0398-4735-AC85-B076AACAE09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8F1DC73-6E33-4556-BFF7-D0032CB0F8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E8596B4-F2DF-460D-84D3-A5D0DACA8A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3852637-B46A-4C04-AD5C-D29999F0BF7E}"/>
              </a:ext>
            </a:extLst>
          </p:cNvPr>
          <p:cNvSpPr>
            <a:spLocks noGrp="1"/>
          </p:cNvSpPr>
          <p:nvPr>
            <p:ph type="dt" sz="half" idx="10"/>
          </p:nvPr>
        </p:nvSpPr>
        <p:spPr/>
        <p:txBody>
          <a:bodyPr/>
          <a:lstStyle/>
          <a:p>
            <a:fld id="{E714939D-975A-480A-86D3-979C7F77BDE6}" type="datetimeFigureOut">
              <a:rPr lang="en-GB" smtClean="0"/>
              <a:t>12/04/2019</a:t>
            </a:fld>
            <a:endParaRPr lang="en-GB" dirty="0"/>
          </a:p>
        </p:txBody>
      </p:sp>
      <p:sp>
        <p:nvSpPr>
          <p:cNvPr id="6" name="Footer Placeholder 5">
            <a:extLst>
              <a:ext uri="{FF2B5EF4-FFF2-40B4-BE49-F238E27FC236}">
                <a16:creationId xmlns:a16="http://schemas.microsoft.com/office/drawing/2014/main" id="{188203EA-970E-4606-964A-FBA02A231492}"/>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8F17F297-629B-4938-A376-89E33CE1A746}"/>
              </a:ext>
            </a:extLst>
          </p:cNvPr>
          <p:cNvSpPr>
            <a:spLocks noGrp="1"/>
          </p:cNvSpPr>
          <p:nvPr>
            <p:ph type="sldNum" sz="quarter" idx="12"/>
          </p:nvPr>
        </p:nvSpPr>
        <p:spPr/>
        <p:txBody>
          <a:bodyPr/>
          <a:lstStyle/>
          <a:p>
            <a:fld id="{1F2A72FE-FADB-473B-97C2-836FC86C5F24}" type="slidenum">
              <a:rPr lang="en-GB" smtClean="0"/>
              <a:t>‹#›</a:t>
            </a:fld>
            <a:endParaRPr lang="en-GB" dirty="0"/>
          </a:p>
        </p:txBody>
      </p:sp>
    </p:spTree>
    <p:extLst>
      <p:ext uri="{BB962C8B-B14F-4D97-AF65-F5344CB8AC3E}">
        <p14:creationId xmlns:p14="http://schemas.microsoft.com/office/powerpoint/2010/main" val="1202291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70E11-D4ED-47D9-8308-04B878AAA11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0612805-9BC4-4E05-A3CA-EAB73B96DCA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259D0144-0959-4975-A7F9-5FD5E8C2D8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6CC7350-11EC-40A6-8669-C08DE29D4150}"/>
              </a:ext>
            </a:extLst>
          </p:cNvPr>
          <p:cNvSpPr>
            <a:spLocks noGrp="1"/>
          </p:cNvSpPr>
          <p:nvPr>
            <p:ph type="dt" sz="half" idx="10"/>
          </p:nvPr>
        </p:nvSpPr>
        <p:spPr/>
        <p:txBody>
          <a:bodyPr/>
          <a:lstStyle/>
          <a:p>
            <a:fld id="{E714939D-975A-480A-86D3-979C7F77BDE6}" type="datetimeFigureOut">
              <a:rPr lang="en-GB" smtClean="0"/>
              <a:t>12/04/2019</a:t>
            </a:fld>
            <a:endParaRPr lang="en-GB" dirty="0"/>
          </a:p>
        </p:txBody>
      </p:sp>
      <p:sp>
        <p:nvSpPr>
          <p:cNvPr id="6" name="Footer Placeholder 5">
            <a:extLst>
              <a:ext uri="{FF2B5EF4-FFF2-40B4-BE49-F238E27FC236}">
                <a16:creationId xmlns:a16="http://schemas.microsoft.com/office/drawing/2014/main" id="{D1435115-6E1E-4F5B-9BE5-8E262A0BA041}"/>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CD6A1744-0578-4148-A4D5-EC8B23BC6032}"/>
              </a:ext>
            </a:extLst>
          </p:cNvPr>
          <p:cNvSpPr>
            <a:spLocks noGrp="1"/>
          </p:cNvSpPr>
          <p:nvPr>
            <p:ph type="sldNum" sz="quarter" idx="12"/>
          </p:nvPr>
        </p:nvSpPr>
        <p:spPr/>
        <p:txBody>
          <a:bodyPr/>
          <a:lstStyle/>
          <a:p>
            <a:fld id="{1F2A72FE-FADB-473B-97C2-836FC86C5F24}" type="slidenum">
              <a:rPr lang="en-GB" smtClean="0"/>
              <a:t>‹#›</a:t>
            </a:fld>
            <a:endParaRPr lang="en-GB" dirty="0"/>
          </a:p>
        </p:txBody>
      </p:sp>
    </p:spTree>
    <p:extLst>
      <p:ext uri="{BB962C8B-B14F-4D97-AF65-F5344CB8AC3E}">
        <p14:creationId xmlns:p14="http://schemas.microsoft.com/office/powerpoint/2010/main" val="13010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74945AD-4001-4E47-8990-BC199FD3A93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8D0DE93-E216-4202-979C-8B923EE5542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80F161B-2903-4184-8D15-12875DC46F3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14939D-975A-480A-86D3-979C7F77BDE6}" type="datetimeFigureOut">
              <a:rPr lang="en-GB" smtClean="0"/>
              <a:t>12/04/2019</a:t>
            </a:fld>
            <a:endParaRPr lang="en-GB" dirty="0"/>
          </a:p>
        </p:txBody>
      </p:sp>
      <p:sp>
        <p:nvSpPr>
          <p:cNvPr id="5" name="Footer Placeholder 4">
            <a:extLst>
              <a:ext uri="{FF2B5EF4-FFF2-40B4-BE49-F238E27FC236}">
                <a16:creationId xmlns:a16="http://schemas.microsoft.com/office/drawing/2014/main" id="{663C4EAB-717E-4C75-A079-BB947F4F3F6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7BCE21F3-DD2C-4447-A45B-16C927043AD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2A72FE-FADB-473B-97C2-836FC86C5F24}" type="slidenum">
              <a:rPr lang="en-GB" smtClean="0"/>
              <a:t>‹#›</a:t>
            </a:fld>
            <a:endParaRPr lang="en-GB" dirty="0"/>
          </a:p>
        </p:txBody>
      </p:sp>
    </p:spTree>
    <p:extLst>
      <p:ext uri="{BB962C8B-B14F-4D97-AF65-F5344CB8AC3E}">
        <p14:creationId xmlns:p14="http://schemas.microsoft.com/office/powerpoint/2010/main" val="3635612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bma.org.uk/" TargetMode="External"/><Relationship Id="rId2" Type="http://schemas.openxmlformats.org/officeDocument/2006/relationships/hyperlink" Target="http://www.sslmcs.co.uk/"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2E99D4-6DE9-44A6-A110-E4613E282E22}"/>
              </a:ext>
            </a:extLst>
          </p:cNvPr>
          <p:cNvSpPr>
            <a:spLocks noGrp="1"/>
          </p:cNvSpPr>
          <p:nvPr>
            <p:ph type="ctrTitle"/>
          </p:nvPr>
        </p:nvSpPr>
        <p:spPr>
          <a:xfrm>
            <a:off x="1524000" y="630314"/>
            <a:ext cx="8859914" cy="2163685"/>
          </a:xfrm>
        </p:spPr>
        <p:txBody>
          <a:bodyPr/>
          <a:lstStyle/>
          <a:p>
            <a:r>
              <a:rPr lang="en-GB" b="1" dirty="0"/>
              <a:t>GP Contract Agreement 2019</a:t>
            </a:r>
          </a:p>
        </p:txBody>
      </p:sp>
      <p:sp>
        <p:nvSpPr>
          <p:cNvPr id="3" name="Subtitle 2">
            <a:extLst>
              <a:ext uri="{FF2B5EF4-FFF2-40B4-BE49-F238E27FC236}">
                <a16:creationId xmlns:a16="http://schemas.microsoft.com/office/drawing/2014/main" id="{89942110-BC12-4FFF-9130-654AAE4C38A8}"/>
              </a:ext>
            </a:extLst>
          </p:cNvPr>
          <p:cNvSpPr>
            <a:spLocks noGrp="1"/>
          </p:cNvSpPr>
          <p:nvPr>
            <p:ph type="subTitle" idx="1"/>
          </p:nvPr>
        </p:nvSpPr>
        <p:spPr>
          <a:xfrm>
            <a:off x="1524000" y="3094115"/>
            <a:ext cx="9144000" cy="2163685"/>
          </a:xfrm>
        </p:spPr>
        <p:txBody>
          <a:bodyPr>
            <a:normAutofit lnSpcReduction="10000"/>
          </a:bodyPr>
          <a:lstStyle/>
          <a:p>
            <a:r>
              <a:rPr lang="en-GB" sz="4800" dirty="0"/>
              <a:t>‘Investment and Evolution’</a:t>
            </a:r>
          </a:p>
          <a:p>
            <a:r>
              <a:rPr lang="en-GB" sz="4800" dirty="0"/>
              <a:t>Dr Julius Parker </a:t>
            </a:r>
          </a:p>
          <a:p>
            <a:r>
              <a:rPr lang="en-GB" sz="4800" dirty="0"/>
              <a:t>Surrey &amp; Sussex LMCs</a:t>
            </a:r>
          </a:p>
          <a:p>
            <a:endParaRPr lang="en-GB" sz="4800" dirty="0"/>
          </a:p>
        </p:txBody>
      </p:sp>
    </p:spTree>
    <p:extLst>
      <p:ext uri="{BB962C8B-B14F-4D97-AF65-F5344CB8AC3E}">
        <p14:creationId xmlns:p14="http://schemas.microsoft.com/office/powerpoint/2010/main" val="24561315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1B40A-5E6B-4AFE-B0E3-D3A5D7445FB0}"/>
              </a:ext>
            </a:extLst>
          </p:cNvPr>
          <p:cNvSpPr>
            <a:spLocks noGrp="1"/>
          </p:cNvSpPr>
          <p:nvPr>
            <p:ph type="title"/>
          </p:nvPr>
        </p:nvSpPr>
        <p:spPr/>
        <p:txBody>
          <a:bodyPr/>
          <a:lstStyle/>
          <a:p>
            <a:pPr algn="ctr"/>
            <a:r>
              <a:rPr lang="en-GB" b="1" dirty="0"/>
              <a:t>Clinical Negligence Scheme for General Practitioners (CNSGP)</a:t>
            </a:r>
          </a:p>
        </p:txBody>
      </p:sp>
      <p:sp>
        <p:nvSpPr>
          <p:cNvPr id="3" name="Content Placeholder 2">
            <a:extLst>
              <a:ext uri="{FF2B5EF4-FFF2-40B4-BE49-F238E27FC236}">
                <a16:creationId xmlns:a16="http://schemas.microsoft.com/office/drawing/2014/main" id="{D061F9A2-3E0B-4D07-B6FF-A4A22F86A937}"/>
              </a:ext>
            </a:extLst>
          </p:cNvPr>
          <p:cNvSpPr>
            <a:spLocks noGrp="1"/>
          </p:cNvSpPr>
          <p:nvPr>
            <p:ph idx="1"/>
          </p:nvPr>
        </p:nvSpPr>
        <p:spPr/>
        <p:txBody>
          <a:bodyPr/>
          <a:lstStyle/>
          <a:p>
            <a:endParaRPr lang="en-GB" dirty="0"/>
          </a:p>
          <a:p>
            <a:r>
              <a:rPr lang="en-GB" dirty="0"/>
              <a:t>Hugely significant advance to have secured a state-backed Indemnity Scheme for General Practice</a:t>
            </a:r>
          </a:p>
          <a:p>
            <a:endParaRPr lang="en-GB" dirty="0"/>
          </a:p>
          <a:p>
            <a:r>
              <a:rPr lang="en-GB" dirty="0"/>
              <a:t>Will be run by NHS Resolution, who currently administer the NHS Trust scheme.</a:t>
            </a:r>
          </a:p>
          <a:p>
            <a:endParaRPr lang="en-GB" dirty="0"/>
          </a:p>
          <a:p>
            <a:r>
              <a:rPr lang="en-GB" dirty="0"/>
              <a:t>Will cover clinical and non-clinical staff providing NHS primary medical services to patients; includes GP practices, OOHs, ‘Hubs’</a:t>
            </a:r>
          </a:p>
        </p:txBody>
      </p:sp>
    </p:spTree>
    <p:extLst>
      <p:ext uri="{BB962C8B-B14F-4D97-AF65-F5344CB8AC3E}">
        <p14:creationId xmlns:p14="http://schemas.microsoft.com/office/powerpoint/2010/main" val="33343381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CD2448-D545-4A6F-A4DF-DEA79966B540}"/>
              </a:ext>
            </a:extLst>
          </p:cNvPr>
          <p:cNvSpPr>
            <a:spLocks noGrp="1"/>
          </p:cNvSpPr>
          <p:nvPr>
            <p:ph type="title"/>
          </p:nvPr>
        </p:nvSpPr>
        <p:spPr/>
        <p:txBody>
          <a:bodyPr/>
          <a:lstStyle/>
          <a:p>
            <a:pPr algn="ctr"/>
            <a:r>
              <a:rPr lang="en-GB" b="1" dirty="0"/>
              <a:t>CNSGP II</a:t>
            </a:r>
          </a:p>
        </p:txBody>
      </p:sp>
      <p:sp>
        <p:nvSpPr>
          <p:cNvPr id="3" name="Content Placeholder 2">
            <a:extLst>
              <a:ext uri="{FF2B5EF4-FFF2-40B4-BE49-F238E27FC236}">
                <a16:creationId xmlns:a16="http://schemas.microsoft.com/office/drawing/2014/main" id="{196B7A79-D411-4CB1-9027-90BD18AAC83D}"/>
              </a:ext>
            </a:extLst>
          </p:cNvPr>
          <p:cNvSpPr>
            <a:spLocks noGrp="1"/>
          </p:cNvSpPr>
          <p:nvPr>
            <p:ph idx="1"/>
          </p:nvPr>
        </p:nvSpPr>
        <p:spPr/>
        <p:txBody>
          <a:bodyPr>
            <a:normAutofit lnSpcReduction="10000"/>
          </a:bodyPr>
          <a:lstStyle/>
          <a:p>
            <a:r>
              <a:rPr lang="en-GB" dirty="0"/>
              <a:t>An occurrence based scheme</a:t>
            </a:r>
          </a:p>
          <a:p>
            <a:pPr marL="0" indent="0">
              <a:buNone/>
            </a:pPr>
            <a:endParaRPr lang="en-GB" dirty="0"/>
          </a:p>
          <a:p>
            <a:r>
              <a:rPr lang="en-GB" dirty="0"/>
              <a:t>GP’s previous indemnity history not relevant to CNSGP membership</a:t>
            </a:r>
          </a:p>
          <a:p>
            <a:pPr marL="0" indent="0">
              <a:buNone/>
            </a:pPr>
            <a:endParaRPr lang="en-GB" dirty="0"/>
          </a:p>
          <a:p>
            <a:r>
              <a:rPr lang="en-GB" dirty="0"/>
              <a:t>No personal payment or registration with scheme</a:t>
            </a:r>
          </a:p>
          <a:p>
            <a:pPr marL="0" indent="0">
              <a:buNone/>
            </a:pPr>
            <a:endParaRPr lang="en-GB" dirty="0"/>
          </a:p>
          <a:p>
            <a:r>
              <a:rPr lang="en-GB" dirty="0"/>
              <a:t>Commences 1</a:t>
            </a:r>
            <a:r>
              <a:rPr lang="en-GB" baseline="30000" dirty="0"/>
              <a:t>st</a:t>
            </a:r>
            <a:r>
              <a:rPr lang="en-GB" dirty="0"/>
              <a:t> April 2019</a:t>
            </a:r>
          </a:p>
          <a:p>
            <a:endParaRPr lang="en-GB" dirty="0"/>
          </a:p>
          <a:p>
            <a:r>
              <a:rPr lang="en-GB" dirty="0"/>
              <a:t>Provides parity with medical colleagues covered by CNST</a:t>
            </a:r>
          </a:p>
          <a:p>
            <a:endParaRPr lang="en-GB" dirty="0"/>
          </a:p>
        </p:txBody>
      </p:sp>
    </p:spTree>
    <p:extLst>
      <p:ext uri="{BB962C8B-B14F-4D97-AF65-F5344CB8AC3E}">
        <p14:creationId xmlns:p14="http://schemas.microsoft.com/office/powerpoint/2010/main" val="42478705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CBBB7-8A6D-4A44-BECC-877F93F6EA65}"/>
              </a:ext>
            </a:extLst>
          </p:cNvPr>
          <p:cNvSpPr>
            <a:spLocks noGrp="1"/>
          </p:cNvSpPr>
          <p:nvPr>
            <p:ph type="title"/>
          </p:nvPr>
        </p:nvSpPr>
        <p:spPr/>
        <p:txBody>
          <a:bodyPr/>
          <a:lstStyle/>
          <a:p>
            <a:pPr algn="ctr"/>
            <a:r>
              <a:rPr lang="en-GB" b="1" dirty="0"/>
              <a:t>What is not covered</a:t>
            </a:r>
          </a:p>
        </p:txBody>
      </p:sp>
      <p:sp>
        <p:nvSpPr>
          <p:cNvPr id="3" name="Content Placeholder 2">
            <a:extLst>
              <a:ext uri="{FF2B5EF4-FFF2-40B4-BE49-F238E27FC236}">
                <a16:creationId xmlns:a16="http://schemas.microsoft.com/office/drawing/2014/main" id="{BC16F347-72E3-4D71-9630-68D8233730A5}"/>
              </a:ext>
            </a:extLst>
          </p:cNvPr>
          <p:cNvSpPr>
            <a:spLocks noGrp="1"/>
          </p:cNvSpPr>
          <p:nvPr>
            <p:ph idx="1"/>
          </p:nvPr>
        </p:nvSpPr>
        <p:spPr/>
        <p:txBody>
          <a:bodyPr/>
          <a:lstStyle/>
          <a:p>
            <a:r>
              <a:rPr lang="en-GB" dirty="0"/>
              <a:t>all private work</a:t>
            </a:r>
          </a:p>
          <a:p>
            <a:r>
              <a:rPr lang="en-GB" dirty="0"/>
              <a:t>regulatory and disciplinary processes (GMC, NHS England, Coroner, Ombudsman)</a:t>
            </a:r>
          </a:p>
          <a:p>
            <a:r>
              <a:rPr lang="en-GB" dirty="0"/>
              <a:t>employment and contract disputes</a:t>
            </a:r>
          </a:p>
          <a:p>
            <a:r>
              <a:rPr lang="en-GB" dirty="0"/>
              <a:t>complaint handling (unless complaint is accompanied by formal claim)</a:t>
            </a:r>
          </a:p>
          <a:p>
            <a:r>
              <a:rPr lang="en-GB" dirty="0"/>
              <a:t>non-clinical professional issues, such as reputation, media interest</a:t>
            </a:r>
          </a:p>
          <a:p>
            <a:r>
              <a:rPr lang="en-GB" dirty="0"/>
              <a:t>criminal charges</a:t>
            </a:r>
          </a:p>
        </p:txBody>
      </p:sp>
    </p:spTree>
    <p:extLst>
      <p:ext uri="{BB962C8B-B14F-4D97-AF65-F5344CB8AC3E}">
        <p14:creationId xmlns:p14="http://schemas.microsoft.com/office/powerpoint/2010/main" val="32301218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DA3B0-E3C5-4832-B3BB-C1ADE0FE528B}"/>
              </a:ext>
            </a:extLst>
          </p:cNvPr>
          <p:cNvSpPr>
            <a:spLocks noGrp="1"/>
          </p:cNvSpPr>
          <p:nvPr>
            <p:ph type="title"/>
          </p:nvPr>
        </p:nvSpPr>
        <p:spPr/>
        <p:txBody>
          <a:bodyPr/>
          <a:lstStyle/>
          <a:p>
            <a:pPr algn="ctr"/>
            <a:r>
              <a:rPr lang="en-GB" b="1" dirty="0"/>
              <a:t>Current Indemnity Organisations</a:t>
            </a:r>
          </a:p>
        </p:txBody>
      </p:sp>
      <p:sp>
        <p:nvSpPr>
          <p:cNvPr id="3" name="Content Placeholder 2">
            <a:extLst>
              <a:ext uri="{FF2B5EF4-FFF2-40B4-BE49-F238E27FC236}">
                <a16:creationId xmlns:a16="http://schemas.microsoft.com/office/drawing/2014/main" id="{60D5260E-E241-43F4-8E77-AD59200B6E25}"/>
              </a:ext>
            </a:extLst>
          </p:cNvPr>
          <p:cNvSpPr>
            <a:spLocks noGrp="1"/>
          </p:cNvSpPr>
          <p:nvPr>
            <p:ph idx="1"/>
          </p:nvPr>
        </p:nvSpPr>
        <p:spPr/>
        <p:txBody>
          <a:bodyPr/>
          <a:lstStyle/>
          <a:p>
            <a:r>
              <a:rPr lang="en-GB" dirty="0"/>
              <a:t>Have started to send out renewal letters</a:t>
            </a:r>
          </a:p>
          <a:p>
            <a:r>
              <a:rPr lang="en-GB" dirty="0"/>
              <a:t>MPS/MDU/MDDUS have differently structured offers</a:t>
            </a:r>
          </a:p>
          <a:p>
            <a:r>
              <a:rPr lang="en-GB" dirty="0"/>
              <a:t>MPS offer divides into </a:t>
            </a:r>
          </a:p>
          <a:p>
            <a:pPr lvl="1"/>
            <a:r>
              <a:rPr lang="en-GB" dirty="0"/>
              <a:t>Professional Protection</a:t>
            </a:r>
          </a:p>
          <a:p>
            <a:pPr lvl="1"/>
            <a:r>
              <a:rPr lang="en-GB" dirty="0"/>
              <a:t>Claims Protection [for private work]</a:t>
            </a:r>
          </a:p>
          <a:p>
            <a:pPr lvl="1"/>
            <a:r>
              <a:rPr lang="en-GB" dirty="0"/>
              <a:t>Private Indemnity Costs are tiered according to private income, with an initial cut off of £2.5k a year – private income above that will lead to a significant increase in premium costs</a:t>
            </a:r>
          </a:p>
          <a:p>
            <a:r>
              <a:rPr lang="en-GB" dirty="0"/>
              <a:t>This is the same as the offer to Consultants who work privately</a:t>
            </a:r>
          </a:p>
        </p:txBody>
      </p:sp>
    </p:spTree>
    <p:extLst>
      <p:ext uri="{BB962C8B-B14F-4D97-AF65-F5344CB8AC3E}">
        <p14:creationId xmlns:p14="http://schemas.microsoft.com/office/powerpoint/2010/main" val="10524283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4C77D-3284-4ADB-A6A2-2F8F91F7D6F3}"/>
              </a:ext>
            </a:extLst>
          </p:cNvPr>
          <p:cNvSpPr>
            <a:spLocks noGrp="1"/>
          </p:cNvSpPr>
          <p:nvPr>
            <p:ph type="title"/>
          </p:nvPr>
        </p:nvSpPr>
        <p:spPr>
          <a:xfrm>
            <a:off x="838200" y="365125"/>
            <a:ext cx="10515600" cy="1632351"/>
          </a:xfrm>
        </p:spPr>
        <p:txBody>
          <a:bodyPr>
            <a:normAutofit fontScale="90000"/>
          </a:bodyPr>
          <a:lstStyle/>
          <a:p>
            <a:pPr algn="ctr"/>
            <a:r>
              <a:rPr lang="en-GB" b="1" dirty="0"/>
              <a:t>Primary Care Networks (PCNs) </a:t>
            </a:r>
            <a:br>
              <a:rPr lang="en-GB" b="1" dirty="0"/>
            </a:br>
            <a:r>
              <a:rPr lang="en-GB" b="1" dirty="0"/>
              <a:t>and </a:t>
            </a:r>
            <a:br>
              <a:rPr lang="en-GB" b="1" dirty="0"/>
            </a:br>
            <a:r>
              <a:rPr lang="en-GB" b="1" dirty="0"/>
              <a:t>the (Primary Care) Network Contract DES</a:t>
            </a:r>
          </a:p>
        </p:txBody>
      </p:sp>
      <p:sp>
        <p:nvSpPr>
          <p:cNvPr id="3" name="Content Placeholder 2">
            <a:extLst>
              <a:ext uri="{FF2B5EF4-FFF2-40B4-BE49-F238E27FC236}">
                <a16:creationId xmlns:a16="http://schemas.microsoft.com/office/drawing/2014/main" id="{EF0FB3EC-41B2-4C9A-BE0B-B4E9F931A0E3}"/>
              </a:ext>
            </a:extLst>
          </p:cNvPr>
          <p:cNvSpPr>
            <a:spLocks noGrp="1"/>
          </p:cNvSpPr>
          <p:nvPr>
            <p:ph idx="1"/>
          </p:nvPr>
        </p:nvSpPr>
        <p:spPr>
          <a:xfrm>
            <a:off x="838200" y="2219417"/>
            <a:ext cx="10515600" cy="3957546"/>
          </a:xfrm>
        </p:spPr>
        <p:txBody>
          <a:bodyPr>
            <a:normAutofit/>
          </a:bodyPr>
          <a:lstStyle/>
          <a:p>
            <a:r>
              <a:rPr lang="en-GB" dirty="0"/>
              <a:t>Contractualised incentive for practices to work together</a:t>
            </a:r>
          </a:p>
          <a:p>
            <a:r>
              <a:rPr lang="en-GB" dirty="0"/>
              <a:t>The DES has three parts:</a:t>
            </a:r>
          </a:p>
          <a:p>
            <a:pPr lvl="1"/>
            <a:r>
              <a:rPr lang="en-GB" dirty="0"/>
              <a:t>National Service Specifications, which will commence after April 2020</a:t>
            </a:r>
          </a:p>
          <a:p>
            <a:pPr lvl="1"/>
            <a:r>
              <a:rPr lang="en-GB" dirty="0"/>
              <a:t>Supplementary Services Specifications, these can be developed locally by commissioners</a:t>
            </a:r>
          </a:p>
          <a:p>
            <a:pPr lvl="1"/>
            <a:r>
              <a:rPr lang="en-GB" dirty="0"/>
              <a:t>Network Financial Entitlements, these being: </a:t>
            </a:r>
          </a:p>
          <a:p>
            <a:pPr lvl="2"/>
            <a:r>
              <a:rPr lang="en-GB" dirty="0"/>
              <a:t>The Additional Roles Reimbursement Scheme (ARRS)</a:t>
            </a:r>
          </a:p>
          <a:p>
            <a:pPr lvl="2"/>
            <a:r>
              <a:rPr lang="en-GB" dirty="0"/>
              <a:t>Funding for PCN Clinical Directors</a:t>
            </a:r>
          </a:p>
          <a:p>
            <a:pPr lvl="2"/>
            <a:r>
              <a:rPr lang="en-GB" dirty="0"/>
              <a:t>£1.50 per head from CCGs</a:t>
            </a:r>
          </a:p>
          <a:p>
            <a:pPr lvl="2"/>
            <a:r>
              <a:rPr lang="en-GB" dirty="0"/>
              <a:t>£1.76 Network Participation Payment (paid directly to practices, not PCN)</a:t>
            </a:r>
          </a:p>
          <a:p>
            <a:pPr lvl="2"/>
            <a:endParaRPr lang="en-GB" dirty="0"/>
          </a:p>
        </p:txBody>
      </p:sp>
    </p:spTree>
    <p:extLst>
      <p:ext uri="{BB962C8B-B14F-4D97-AF65-F5344CB8AC3E}">
        <p14:creationId xmlns:p14="http://schemas.microsoft.com/office/powerpoint/2010/main" val="14010147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F0504-7B4E-42B6-9189-80BC013EEB04}"/>
              </a:ext>
            </a:extLst>
          </p:cNvPr>
          <p:cNvSpPr>
            <a:spLocks noGrp="1"/>
          </p:cNvSpPr>
          <p:nvPr>
            <p:ph type="title"/>
          </p:nvPr>
        </p:nvSpPr>
        <p:spPr/>
        <p:txBody>
          <a:bodyPr/>
          <a:lstStyle/>
          <a:p>
            <a:pPr algn="ctr"/>
            <a:r>
              <a:rPr lang="en-GB" b="1" dirty="0"/>
              <a:t>Establishing a Primary Care Network</a:t>
            </a:r>
          </a:p>
        </p:txBody>
      </p:sp>
      <p:sp>
        <p:nvSpPr>
          <p:cNvPr id="3" name="Content Placeholder 2">
            <a:extLst>
              <a:ext uri="{FF2B5EF4-FFF2-40B4-BE49-F238E27FC236}">
                <a16:creationId xmlns:a16="http://schemas.microsoft.com/office/drawing/2014/main" id="{E9610723-92B4-4A8A-8598-28A0FA5A31A5}"/>
              </a:ext>
            </a:extLst>
          </p:cNvPr>
          <p:cNvSpPr>
            <a:spLocks noGrp="1"/>
          </p:cNvSpPr>
          <p:nvPr>
            <p:ph idx="1"/>
          </p:nvPr>
        </p:nvSpPr>
        <p:spPr>
          <a:xfrm>
            <a:off x="838200" y="1518082"/>
            <a:ext cx="10515600" cy="4658881"/>
          </a:xfrm>
        </p:spPr>
        <p:txBody>
          <a:bodyPr>
            <a:normAutofit lnSpcReduction="10000"/>
          </a:bodyPr>
          <a:lstStyle/>
          <a:p>
            <a:r>
              <a:rPr lang="en-GB" dirty="0"/>
              <a:t>DES commences on 1</a:t>
            </a:r>
            <a:r>
              <a:rPr lang="en-GB" baseline="30000" dirty="0"/>
              <a:t>st</a:t>
            </a:r>
            <a:r>
              <a:rPr lang="en-GB" dirty="0"/>
              <a:t> July 2019</a:t>
            </a:r>
          </a:p>
          <a:p>
            <a:r>
              <a:rPr lang="en-GB" dirty="0"/>
              <a:t>First key date is 15</a:t>
            </a:r>
            <a:r>
              <a:rPr lang="en-GB" baseline="30000" dirty="0"/>
              <a:t>th</a:t>
            </a:r>
            <a:r>
              <a:rPr lang="en-GB" dirty="0"/>
              <a:t> May 2019, when PCNs submit a Network Registration form to the CCG</a:t>
            </a:r>
          </a:p>
          <a:p>
            <a:r>
              <a:rPr lang="en-GB" dirty="0"/>
              <a:t>The Network Registration form comprises: -</a:t>
            </a:r>
          </a:p>
          <a:p>
            <a:pPr lvl="1"/>
            <a:r>
              <a:rPr lang="en-GB" dirty="0"/>
              <a:t>names and ODS codes of member practices </a:t>
            </a:r>
          </a:p>
          <a:p>
            <a:pPr lvl="1"/>
            <a:r>
              <a:rPr lang="en-GB" dirty="0"/>
              <a:t>list size, which is aggregate of member practices list sizes on 1.1.19</a:t>
            </a:r>
          </a:p>
          <a:p>
            <a:pPr lvl="1"/>
            <a:r>
              <a:rPr lang="en-GB" dirty="0"/>
              <a:t>Map of PCN area, which is the aggregate of member practices boundary areas</a:t>
            </a:r>
          </a:p>
          <a:p>
            <a:pPr lvl="1"/>
            <a:r>
              <a:rPr lang="en-GB" dirty="0"/>
              <a:t>Network Agreement signed by member practices (a national template)</a:t>
            </a:r>
          </a:p>
          <a:p>
            <a:pPr lvl="1"/>
            <a:r>
              <a:rPr lang="en-GB" dirty="0"/>
              <a:t>‘Account-holder’ who will receive funding on behalf of PCN </a:t>
            </a:r>
          </a:p>
          <a:p>
            <a:pPr lvl="1"/>
            <a:r>
              <a:rPr lang="en-GB" dirty="0"/>
              <a:t>Name of PCN Clinical Director</a:t>
            </a:r>
          </a:p>
          <a:p>
            <a:r>
              <a:rPr lang="en-GB" dirty="0"/>
              <a:t>On 31</a:t>
            </a:r>
            <a:r>
              <a:rPr lang="en-GB" baseline="30000" dirty="0"/>
              <a:t>st</a:t>
            </a:r>
            <a:r>
              <a:rPr lang="en-GB" dirty="0"/>
              <a:t> May CCGs will be asked to </a:t>
            </a:r>
            <a:r>
              <a:rPr lang="en-GB" b="1" dirty="0"/>
              <a:t>confirm</a:t>
            </a:r>
            <a:r>
              <a:rPr lang="en-GB" dirty="0"/>
              <a:t> registration requirements for the PCNs in their area, with 100% population cover</a:t>
            </a:r>
          </a:p>
          <a:p>
            <a:pPr lvl="1"/>
            <a:endParaRPr lang="en-GB" dirty="0"/>
          </a:p>
        </p:txBody>
      </p:sp>
    </p:spTree>
    <p:extLst>
      <p:ext uri="{BB962C8B-B14F-4D97-AF65-F5344CB8AC3E}">
        <p14:creationId xmlns:p14="http://schemas.microsoft.com/office/powerpoint/2010/main" val="21513784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7309A-CEC6-4AA9-A2F6-C795C67B48EA}"/>
              </a:ext>
            </a:extLst>
          </p:cNvPr>
          <p:cNvSpPr>
            <a:spLocks noGrp="1"/>
          </p:cNvSpPr>
          <p:nvPr>
            <p:ph type="title"/>
          </p:nvPr>
        </p:nvSpPr>
        <p:spPr/>
        <p:txBody>
          <a:bodyPr/>
          <a:lstStyle/>
          <a:p>
            <a:pPr algn="ctr"/>
            <a:r>
              <a:rPr lang="en-GB" b="1" dirty="0"/>
              <a:t>PCN Member Practices</a:t>
            </a:r>
          </a:p>
        </p:txBody>
      </p:sp>
      <p:sp>
        <p:nvSpPr>
          <p:cNvPr id="3" name="Content Placeholder 2">
            <a:extLst>
              <a:ext uri="{FF2B5EF4-FFF2-40B4-BE49-F238E27FC236}">
                <a16:creationId xmlns:a16="http://schemas.microsoft.com/office/drawing/2014/main" id="{B8955FCD-D0B7-4EE3-96F4-B744FCB334D4}"/>
              </a:ext>
            </a:extLst>
          </p:cNvPr>
          <p:cNvSpPr>
            <a:spLocks noGrp="1"/>
          </p:cNvSpPr>
          <p:nvPr>
            <p:ph idx="1"/>
          </p:nvPr>
        </p:nvSpPr>
        <p:spPr>
          <a:xfrm>
            <a:off x="838200" y="1825625"/>
            <a:ext cx="10400930" cy="4211191"/>
          </a:xfrm>
        </p:spPr>
        <p:txBody>
          <a:bodyPr>
            <a:normAutofit fontScale="92500" lnSpcReduction="10000"/>
          </a:bodyPr>
          <a:lstStyle/>
          <a:p>
            <a:r>
              <a:rPr lang="en-GB" dirty="0"/>
              <a:t>Current locality arrangements </a:t>
            </a:r>
            <a:r>
              <a:rPr lang="en-GB" b="1" dirty="0"/>
              <a:t>may, but do not have to, </a:t>
            </a:r>
            <a:r>
              <a:rPr lang="en-GB" dirty="0"/>
              <a:t>form basis for PCNs </a:t>
            </a:r>
          </a:p>
          <a:p>
            <a:r>
              <a:rPr lang="en-GB" dirty="0"/>
              <a:t>Practices should themselves decide their membership; </a:t>
            </a:r>
            <a:r>
              <a:rPr lang="en-GB" b="1" dirty="0"/>
              <a:t>ignore</a:t>
            </a:r>
            <a:r>
              <a:rPr lang="en-GB" dirty="0"/>
              <a:t> </a:t>
            </a:r>
            <a:r>
              <a:rPr lang="en-GB" b="1" dirty="0"/>
              <a:t>any</a:t>
            </a:r>
            <a:r>
              <a:rPr lang="en-GB" dirty="0"/>
              <a:t> </a:t>
            </a:r>
            <a:r>
              <a:rPr lang="en-GB" b="1" dirty="0"/>
              <a:t>external </a:t>
            </a:r>
            <a:r>
              <a:rPr lang="en-GB" dirty="0"/>
              <a:t>attempts to provide direction, however, advice and support may be helpful</a:t>
            </a:r>
          </a:p>
          <a:p>
            <a:r>
              <a:rPr lang="en-GB" dirty="0"/>
              <a:t>Consider carefully sizes &gt; 50k; this is supposed to be a group of practice colleagues small enough to know each other well and work closely together, as a team</a:t>
            </a:r>
          </a:p>
          <a:p>
            <a:r>
              <a:rPr lang="en-GB" dirty="0"/>
              <a:t>PCNs can choose to collaborate more widely if this is what they want, in relation to delivery of services</a:t>
            </a:r>
          </a:p>
          <a:p>
            <a:r>
              <a:rPr lang="en-GB" dirty="0"/>
              <a:t>Single practices can be PCNs</a:t>
            </a:r>
          </a:p>
          <a:p>
            <a:pPr marL="0" indent="0">
              <a:buNone/>
            </a:pPr>
            <a:endParaRPr lang="en-GB" dirty="0"/>
          </a:p>
        </p:txBody>
      </p:sp>
    </p:spTree>
    <p:extLst>
      <p:ext uri="{BB962C8B-B14F-4D97-AF65-F5344CB8AC3E}">
        <p14:creationId xmlns:p14="http://schemas.microsoft.com/office/powerpoint/2010/main" val="27971221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7B3A0-BF3F-4CF7-AF50-EBE8C4BEE233}"/>
              </a:ext>
            </a:extLst>
          </p:cNvPr>
          <p:cNvSpPr>
            <a:spLocks noGrp="1"/>
          </p:cNvSpPr>
          <p:nvPr>
            <p:ph type="title"/>
          </p:nvPr>
        </p:nvSpPr>
        <p:spPr/>
        <p:txBody>
          <a:bodyPr/>
          <a:lstStyle/>
          <a:p>
            <a:pPr algn="ctr"/>
            <a:r>
              <a:rPr lang="en-GB" b="1" dirty="0"/>
              <a:t>PCN SIZE</a:t>
            </a:r>
          </a:p>
        </p:txBody>
      </p:sp>
      <p:sp>
        <p:nvSpPr>
          <p:cNvPr id="3" name="Content Placeholder 2">
            <a:extLst>
              <a:ext uri="{FF2B5EF4-FFF2-40B4-BE49-F238E27FC236}">
                <a16:creationId xmlns:a16="http://schemas.microsoft.com/office/drawing/2014/main" id="{B3442C2A-987B-4767-BA9E-333C571C27A7}"/>
              </a:ext>
            </a:extLst>
          </p:cNvPr>
          <p:cNvSpPr>
            <a:spLocks noGrp="1"/>
          </p:cNvSpPr>
          <p:nvPr>
            <p:ph idx="1"/>
          </p:nvPr>
        </p:nvSpPr>
        <p:spPr>
          <a:xfrm>
            <a:off x="1014368" y="1494504"/>
            <a:ext cx="10515600" cy="4562168"/>
          </a:xfrm>
        </p:spPr>
        <p:txBody>
          <a:bodyPr>
            <a:normAutofit/>
          </a:bodyPr>
          <a:lstStyle/>
          <a:p>
            <a:r>
              <a:rPr lang="en-GB" dirty="0"/>
              <a:t>Hard bottom (30k) soft top (50k) ‘goldilocks’ PCN</a:t>
            </a:r>
          </a:p>
          <a:p>
            <a:r>
              <a:rPr lang="en-GB" dirty="0"/>
              <a:t>PCNs much larger than 50k are likely to defeat the purpose of locally focused relationships</a:t>
            </a:r>
          </a:p>
          <a:p>
            <a:r>
              <a:rPr lang="en-GB" dirty="0"/>
              <a:t>Exceptionally, practices may be members of more than one PCN</a:t>
            </a:r>
          </a:p>
          <a:p>
            <a:r>
              <a:rPr lang="en-GB" dirty="0"/>
              <a:t>4.16 The success of a Primary Care Network will depend on the strength of its relationships, and in particular the bonds of affiliation between its members and the wider health and social care community who care for the population. The main reason NHS England and GPC England are backing Primary Care Networks now is because they have emerged from a practice-led process</a:t>
            </a:r>
          </a:p>
          <a:p>
            <a:endParaRPr lang="en-GB" dirty="0"/>
          </a:p>
          <a:p>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35286127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04D3D-849C-48BE-8E7A-A6E1B00571DB}"/>
              </a:ext>
            </a:extLst>
          </p:cNvPr>
          <p:cNvSpPr>
            <a:spLocks noGrp="1"/>
          </p:cNvSpPr>
          <p:nvPr>
            <p:ph type="title"/>
          </p:nvPr>
        </p:nvSpPr>
        <p:spPr/>
        <p:txBody>
          <a:bodyPr/>
          <a:lstStyle/>
          <a:p>
            <a:pPr algn="ctr"/>
            <a:r>
              <a:rPr lang="en-GB" b="1" dirty="0"/>
              <a:t>PCN Area</a:t>
            </a:r>
          </a:p>
        </p:txBody>
      </p:sp>
      <p:sp>
        <p:nvSpPr>
          <p:cNvPr id="3" name="Content Placeholder 2">
            <a:extLst>
              <a:ext uri="{FF2B5EF4-FFF2-40B4-BE49-F238E27FC236}">
                <a16:creationId xmlns:a16="http://schemas.microsoft.com/office/drawing/2014/main" id="{9E90C207-0A18-4FB0-BBFC-4A2A6C4E3B6F}"/>
              </a:ext>
            </a:extLst>
          </p:cNvPr>
          <p:cNvSpPr>
            <a:spLocks noGrp="1"/>
          </p:cNvSpPr>
          <p:nvPr>
            <p:ph idx="1"/>
          </p:nvPr>
        </p:nvSpPr>
        <p:spPr>
          <a:xfrm>
            <a:off x="879446" y="2094640"/>
            <a:ext cx="10515600" cy="4090711"/>
          </a:xfrm>
        </p:spPr>
        <p:txBody>
          <a:bodyPr>
            <a:normAutofit/>
          </a:bodyPr>
          <a:lstStyle/>
          <a:p>
            <a:r>
              <a:rPr lang="en-GB" dirty="0"/>
              <a:t>PCNs should have areas that ‘make sense’, in terms of geography and community, and are contiguous</a:t>
            </a:r>
          </a:p>
          <a:p>
            <a:r>
              <a:rPr lang="en-GB" dirty="0"/>
              <a:t>Practice boundaries may overlap across more than one PCN</a:t>
            </a:r>
          </a:p>
          <a:p>
            <a:r>
              <a:rPr lang="en-GB" dirty="0"/>
              <a:t>Exceptionally, practices may be members of more than one PCN</a:t>
            </a:r>
          </a:p>
          <a:p>
            <a:r>
              <a:rPr lang="en-GB" dirty="0"/>
              <a:t>LMC and CCGs/NHS E are creating “configuration guidance“ to assist practices, this will include advice in branch surgeries, overlapping boundaries, and “orphans”</a:t>
            </a:r>
          </a:p>
          <a:p>
            <a:endParaRPr lang="en-GB" dirty="0"/>
          </a:p>
        </p:txBody>
      </p:sp>
    </p:spTree>
    <p:extLst>
      <p:ext uri="{BB962C8B-B14F-4D97-AF65-F5344CB8AC3E}">
        <p14:creationId xmlns:p14="http://schemas.microsoft.com/office/powerpoint/2010/main" val="24356004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E38FF-6D02-42F0-BF69-C1ADFF77DF4E}"/>
              </a:ext>
            </a:extLst>
          </p:cNvPr>
          <p:cNvSpPr>
            <a:spLocks noGrp="1"/>
          </p:cNvSpPr>
          <p:nvPr>
            <p:ph type="title"/>
          </p:nvPr>
        </p:nvSpPr>
        <p:spPr/>
        <p:txBody>
          <a:bodyPr/>
          <a:lstStyle/>
          <a:p>
            <a:pPr algn="ctr"/>
            <a:r>
              <a:rPr lang="en-GB" b="1" dirty="0"/>
              <a:t>Network Agreement</a:t>
            </a:r>
          </a:p>
        </p:txBody>
      </p:sp>
      <p:sp>
        <p:nvSpPr>
          <p:cNvPr id="3" name="Content Placeholder 2">
            <a:extLst>
              <a:ext uri="{FF2B5EF4-FFF2-40B4-BE49-F238E27FC236}">
                <a16:creationId xmlns:a16="http://schemas.microsoft.com/office/drawing/2014/main" id="{E95E8FA1-C2CE-4857-887B-4837ACD11FF8}"/>
              </a:ext>
            </a:extLst>
          </p:cNvPr>
          <p:cNvSpPr>
            <a:spLocks noGrp="1"/>
          </p:cNvSpPr>
          <p:nvPr>
            <p:ph idx="1"/>
          </p:nvPr>
        </p:nvSpPr>
        <p:spPr/>
        <p:txBody>
          <a:bodyPr>
            <a:normAutofit fontScale="92500" lnSpcReduction="10000"/>
          </a:bodyPr>
          <a:lstStyle/>
          <a:p>
            <a:r>
              <a:rPr lang="en-GB" dirty="0"/>
              <a:t>National Template will be available, and will include, generically: </a:t>
            </a:r>
          </a:p>
          <a:p>
            <a:endParaRPr lang="en-GB" sz="900" dirty="0"/>
          </a:p>
          <a:p>
            <a:pPr lvl="1"/>
            <a:r>
              <a:rPr lang="en-GB" sz="2600" dirty="0"/>
              <a:t>Arrangements to claim financial entitlements</a:t>
            </a:r>
          </a:p>
          <a:p>
            <a:pPr lvl="1"/>
            <a:r>
              <a:rPr lang="en-GB" sz="2600" dirty="0"/>
              <a:t>Decision-making within the PCN</a:t>
            </a:r>
          </a:p>
          <a:p>
            <a:pPr lvl="1"/>
            <a:r>
              <a:rPr lang="en-GB" sz="2600" dirty="0"/>
              <a:t>Data-sharing agreement within PCN and with CCG</a:t>
            </a:r>
          </a:p>
          <a:p>
            <a:pPr lvl="1"/>
            <a:r>
              <a:rPr lang="en-GB" sz="2600" dirty="0"/>
              <a:t>Identification of account-holder</a:t>
            </a:r>
          </a:p>
          <a:p>
            <a:pPr lvl="1"/>
            <a:r>
              <a:rPr lang="en-GB" sz="2600" dirty="0"/>
              <a:t>How individual practices will collaborate to share resources</a:t>
            </a:r>
          </a:p>
          <a:p>
            <a:pPr lvl="1"/>
            <a:endParaRPr lang="en-GB" dirty="0"/>
          </a:p>
          <a:p>
            <a:r>
              <a:rPr lang="en-GB" dirty="0"/>
              <a:t>No need for PCNs to form legal entities, at present this is ‘just’ a collective DES</a:t>
            </a:r>
          </a:p>
          <a:p>
            <a:r>
              <a:rPr lang="en-GB" dirty="0"/>
              <a:t>All practices must sign and submit a Network Agreement, even if the PCN is only one practice</a:t>
            </a:r>
          </a:p>
        </p:txBody>
      </p:sp>
    </p:spTree>
    <p:extLst>
      <p:ext uri="{BB962C8B-B14F-4D97-AF65-F5344CB8AC3E}">
        <p14:creationId xmlns:p14="http://schemas.microsoft.com/office/powerpoint/2010/main" val="2219672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741E4-C9B5-45E7-8AB5-9FDFEDBC4FCF}"/>
              </a:ext>
            </a:extLst>
          </p:cNvPr>
          <p:cNvSpPr>
            <a:spLocks noGrp="1"/>
          </p:cNvSpPr>
          <p:nvPr>
            <p:ph type="ctrTitle"/>
          </p:nvPr>
        </p:nvSpPr>
        <p:spPr/>
        <p:txBody>
          <a:bodyPr/>
          <a:lstStyle/>
          <a:p>
            <a:endParaRPr lang="en-GB" dirty="0"/>
          </a:p>
        </p:txBody>
      </p:sp>
      <p:sp>
        <p:nvSpPr>
          <p:cNvPr id="3" name="Subtitle 2">
            <a:extLst>
              <a:ext uri="{FF2B5EF4-FFF2-40B4-BE49-F238E27FC236}">
                <a16:creationId xmlns:a16="http://schemas.microsoft.com/office/drawing/2014/main" id="{EA3AD314-10C8-4AB4-AAC1-03AC3EE25066}"/>
              </a:ext>
            </a:extLst>
          </p:cNvPr>
          <p:cNvSpPr>
            <a:spLocks noGrp="1"/>
          </p:cNvSpPr>
          <p:nvPr>
            <p:ph type="subTitle" idx="1"/>
          </p:nvPr>
        </p:nvSpPr>
        <p:spPr/>
        <p:txBody>
          <a:bodyPr/>
          <a:lstStyle/>
          <a:p>
            <a:pPr algn="l"/>
            <a:endParaRPr lang="en-GB" dirty="0"/>
          </a:p>
          <a:p>
            <a:pPr algn="l"/>
            <a:r>
              <a:rPr lang="en-GB" dirty="0"/>
              <a:t>SSLMCs would like to acknowledge and thank the GPDF for its sponsorship and support for this LMC Contract Roadshow </a:t>
            </a:r>
          </a:p>
        </p:txBody>
      </p:sp>
      <p:pic>
        <p:nvPicPr>
          <p:cNvPr id="4" name="Picture 3">
            <a:extLst>
              <a:ext uri="{FF2B5EF4-FFF2-40B4-BE49-F238E27FC236}">
                <a16:creationId xmlns:a16="http://schemas.microsoft.com/office/drawing/2014/main" id="{E98D522D-A41E-4918-A24D-2C0669BC84F9}"/>
              </a:ext>
            </a:extLst>
          </p:cNvPr>
          <p:cNvPicPr/>
          <p:nvPr/>
        </p:nvPicPr>
        <p:blipFill>
          <a:blip r:embed="rId2"/>
          <a:stretch>
            <a:fillRect/>
          </a:stretch>
        </p:blipFill>
        <p:spPr>
          <a:xfrm>
            <a:off x="1959429" y="1446245"/>
            <a:ext cx="2528595" cy="1754155"/>
          </a:xfrm>
          <a:prstGeom prst="rect">
            <a:avLst/>
          </a:prstGeom>
        </p:spPr>
      </p:pic>
      <p:pic>
        <p:nvPicPr>
          <p:cNvPr id="5" name="Picture 4" descr="U:\Marketing and Communications\Marketing Literature\SSLMCs logo\lmcs NEW REV logo generic.jpg">
            <a:extLst>
              <a:ext uri="{FF2B5EF4-FFF2-40B4-BE49-F238E27FC236}">
                <a16:creationId xmlns:a16="http://schemas.microsoft.com/office/drawing/2014/main" id="{BF8B1269-B615-417C-BF86-B9654A0ACA86}"/>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8024327" y="1446245"/>
            <a:ext cx="2208244" cy="1119673"/>
          </a:xfrm>
          <a:prstGeom prst="rect">
            <a:avLst/>
          </a:prstGeom>
          <a:noFill/>
          <a:ln>
            <a:noFill/>
          </a:ln>
        </p:spPr>
      </p:pic>
    </p:spTree>
    <p:extLst>
      <p:ext uri="{BB962C8B-B14F-4D97-AF65-F5344CB8AC3E}">
        <p14:creationId xmlns:p14="http://schemas.microsoft.com/office/powerpoint/2010/main" val="24335725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E1CCB8-46F6-4B8F-8C0F-58A7FF852F90}"/>
              </a:ext>
            </a:extLst>
          </p:cNvPr>
          <p:cNvSpPr>
            <a:spLocks noGrp="1"/>
          </p:cNvSpPr>
          <p:nvPr>
            <p:ph type="title"/>
          </p:nvPr>
        </p:nvSpPr>
        <p:spPr/>
        <p:txBody>
          <a:bodyPr/>
          <a:lstStyle/>
          <a:p>
            <a:pPr algn="ctr"/>
            <a:r>
              <a:rPr lang="en-GB" b="1" dirty="0"/>
              <a:t>PCN Internal Governance and Decision making</a:t>
            </a:r>
          </a:p>
        </p:txBody>
      </p:sp>
      <p:sp>
        <p:nvSpPr>
          <p:cNvPr id="3" name="Content Placeholder 2">
            <a:extLst>
              <a:ext uri="{FF2B5EF4-FFF2-40B4-BE49-F238E27FC236}">
                <a16:creationId xmlns:a16="http://schemas.microsoft.com/office/drawing/2014/main" id="{30CBBEA7-90FC-4481-82C2-16A689554EF0}"/>
              </a:ext>
            </a:extLst>
          </p:cNvPr>
          <p:cNvSpPr>
            <a:spLocks noGrp="1"/>
          </p:cNvSpPr>
          <p:nvPr>
            <p:ph idx="1"/>
          </p:nvPr>
        </p:nvSpPr>
        <p:spPr/>
        <p:txBody>
          <a:bodyPr/>
          <a:lstStyle/>
          <a:p>
            <a:r>
              <a:rPr lang="en-GB" dirty="0"/>
              <a:t>Clear decision-making process for the network members</a:t>
            </a:r>
          </a:p>
          <a:p>
            <a:r>
              <a:rPr lang="en-GB" dirty="0"/>
              <a:t>Fora in which network decision-makers, and network colleagues , can meet</a:t>
            </a:r>
          </a:p>
          <a:p>
            <a:r>
              <a:rPr lang="en-GB" dirty="0"/>
              <a:t>Data sharing agreement must be signed by all practices [national template available]</a:t>
            </a:r>
          </a:p>
          <a:p>
            <a:r>
              <a:rPr lang="en-GB" dirty="0"/>
              <a:t>Non-practice members : how will network interact with other healthcare bodies and integrate them into structures</a:t>
            </a:r>
          </a:p>
        </p:txBody>
      </p:sp>
    </p:spTree>
    <p:extLst>
      <p:ext uri="{BB962C8B-B14F-4D97-AF65-F5344CB8AC3E}">
        <p14:creationId xmlns:p14="http://schemas.microsoft.com/office/powerpoint/2010/main" val="19528770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A36C8-7D3A-47A2-9A32-70E9FEB34B78}"/>
              </a:ext>
            </a:extLst>
          </p:cNvPr>
          <p:cNvSpPr>
            <a:spLocks noGrp="1"/>
          </p:cNvSpPr>
          <p:nvPr>
            <p:ph type="title"/>
          </p:nvPr>
        </p:nvSpPr>
        <p:spPr/>
        <p:txBody>
          <a:bodyPr/>
          <a:lstStyle/>
          <a:p>
            <a:pPr algn="ctr"/>
            <a:r>
              <a:rPr lang="en-GB" b="1" dirty="0"/>
              <a:t>PCN Structures and employment options</a:t>
            </a:r>
          </a:p>
        </p:txBody>
      </p:sp>
      <p:sp>
        <p:nvSpPr>
          <p:cNvPr id="3" name="Content Placeholder 2">
            <a:extLst>
              <a:ext uri="{FF2B5EF4-FFF2-40B4-BE49-F238E27FC236}">
                <a16:creationId xmlns:a16="http://schemas.microsoft.com/office/drawing/2014/main" id="{6818D221-86AD-47A0-8A42-D44BDC4D8C16}"/>
              </a:ext>
            </a:extLst>
          </p:cNvPr>
          <p:cNvSpPr>
            <a:spLocks noGrp="1"/>
          </p:cNvSpPr>
          <p:nvPr>
            <p:ph idx="1"/>
          </p:nvPr>
        </p:nvSpPr>
        <p:spPr/>
        <p:txBody>
          <a:bodyPr>
            <a:normAutofit fontScale="92500" lnSpcReduction="20000"/>
          </a:bodyPr>
          <a:lstStyle/>
          <a:p>
            <a:r>
              <a:rPr lang="en-GB" dirty="0"/>
              <a:t>Flat Practice Network</a:t>
            </a:r>
          </a:p>
          <a:p>
            <a:pPr lvl="1"/>
            <a:r>
              <a:rPr lang="en-GB" dirty="0"/>
              <a:t>Practice nominated account holder, shared employment contracts</a:t>
            </a:r>
          </a:p>
          <a:p>
            <a:r>
              <a:rPr lang="en-GB" dirty="0"/>
              <a:t>Lead Provider Practice</a:t>
            </a:r>
          </a:p>
          <a:p>
            <a:pPr lvl="1"/>
            <a:r>
              <a:rPr lang="en-GB" dirty="0"/>
              <a:t>Practice nominated accountholder, one practice employer, deployed staff to practices</a:t>
            </a:r>
          </a:p>
          <a:p>
            <a:r>
              <a:rPr lang="en-GB" dirty="0"/>
              <a:t>GP Federation or other provider, (including community trust) practice</a:t>
            </a:r>
          </a:p>
          <a:p>
            <a:pPr lvl="1"/>
            <a:r>
              <a:rPr lang="en-GB" dirty="0"/>
              <a:t>Practice nominated account holder, employment devolved to federation/provider, staff deployed to practices</a:t>
            </a:r>
          </a:p>
          <a:p>
            <a:r>
              <a:rPr lang="en-GB" dirty="0"/>
              <a:t>Super-practice as a network</a:t>
            </a:r>
          </a:p>
          <a:p>
            <a:pPr lvl="1"/>
            <a:r>
              <a:rPr lang="en-GB" dirty="0"/>
              <a:t>Super-practice account-holder and employer, workforce deployed to “neighbourhoods”</a:t>
            </a:r>
          </a:p>
          <a:p>
            <a:pPr marL="0" indent="0">
              <a:buNone/>
            </a:pPr>
            <a:r>
              <a:rPr lang="en-GB" dirty="0"/>
              <a:t>VAT, employment liability, and pension issues differ, in relation to these options</a:t>
            </a:r>
          </a:p>
          <a:p>
            <a:endParaRPr lang="en-GB" dirty="0"/>
          </a:p>
        </p:txBody>
      </p:sp>
    </p:spTree>
    <p:extLst>
      <p:ext uri="{BB962C8B-B14F-4D97-AF65-F5344CB8AC3E}">
        <p14:creationId xmlns:p14="http://schemas.microsoft.com/office/powerpoint/2010/main" val="22861868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4F964C-27C6-4E23-A5EB-4A8211266BB5}"/>
              </a:ext>
            </a:extLst>
          </p:cNvPr>
          <p:cNvSpPr>
            <a:spLocks noGrp="1"/>
          </p:cNvSpPr>
          <p:nvPr>
            <p:ph type="title"/>
          </p:nvPr>
        </p:nvSpPr>
        <p:spPr/>
        <p:txBody>
          <a:bodyPr/>
          <a:lstStyle/>
          <a:p>
            <a:pPr algn="ctr"/>
            <a:r>
              <a:rPr lang="en-GB" b="1" dirty="0"/>
              <a:t>PCN Clinical Director</a:t>
            </a:r>
          </a:p>
        </p:txBody>
      </p:sp>
      <p:sp>
        <p:nvSpPr>
          <p:cNvPr id="3" name="Content Placeholder 2">
            <a:extLst>
              <a:ext uri="{FF2B5EF4-FFF2-40B4-BE49-F238E27FC236}">
                <a16:creationId xmlns:a16="http://schemas.microsoft.com/office/drawing/2014/main" id="{79A7D972-2F32-45E8-B280-8618B798FE17}"/>
              </a:ext>
            </a:extLst>
          </p:cNvPr>
          <p:cNvSpPr>
            <a:spLocks noGrp="1"/>
          </p:cNvSpPr>
          <p:nvPr>
            <p:ph idx="1"/>
          </p:nvPr>
        </p:nvSpPr>
        <p:spPr/>
        <p:txBody>
          <a:bodyPr>
            <a:normAutofit fontScale="92500" lnSpcReduction="10000"/>
          </a:bodyPr>
          <a:lstStyle/>
          <a:p>
            <a:r>
              <a:rPr lang="en-GB" dirty="0"/>
              <a:t>PCNs choose their Clinical Director </a:t>
            </a:r>
          </a:p>
          <a:p>
            <a:r>
              <a:rPr lang="en-GB" dirty="0"/>
              <a:t>Expected to be a local GP</a:t>
            </a:r>
          </a:p>
          <a:p>
            <a:r>
              <a:rPr lang="en-GB" dirty="0"/>
              <a:t>Avoid COIs</a:t>
            </a:r>
          </a:p>
          <a:p>
            <a:r>
              <a:rPr lang="en-GB" dirty="0"/>
              <a:t>Encourage a wide range of interest; selection process is for PCNs to decide</a:t>
            </a:r>
          </a:p>
          <a:p>
            <a:r>
              <a:rPr lang="en-GB" dirty="0"/>
              <a:t>Funded at 0.25% FTE per 50k population [£137,516 WTE]</a:t>
            </a:r>
          </a:p>
          <a:p>
            <a:r>
              <a:rPr lang="en-GB" dirty="0"/>
              <a:t>Role has two major aspects:</a:t>
            </a:r>
          </a:p>
          <a:p>
            <a:pPr lvl="1"/>
            <a:r>
              <a:rPr lang="en-GB" dirty="0"/>
              <a:t>Encourage the successful delivery of PCN services and working relationships within PCNs</a:t>
            </a:r>
          </a:p>
          <a:p>
            <a:pPr lvl="1"/>
            <a:r>
              <a:rPr lang="en-GB" dirty="0"/>
              <a:t>Represent PCN in wider healthcare system</a:t>
            </a:r>
          </a:p>
          <a:p>
            <a:r>
              <a:rPr lang="en-GB" dirty="0"/>
              <a:t>National and local developmental support for role</a:t>
            </a:r>
          </a:p>
        </p:txBody>
      </p:sp>
    </p:spTree>
    <p:extLst>
      <p:ext uri="{BB962C8B-B14F-4D97-AF65-F5344CB8AC3E}">
        <p14:creationId xmlns:p14="http://schemas.microsoft.com/office/powerpoint/2010/main" val="12870474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4592E-B11A-40A5-9FCA-74F50CCE6FEF}"/>
              </a:ext>
            </a:extLst>
          </p:cNvPr>
          <p:cNvSpPr>
            <a:spLocks noGrp="1"/>
          </p:cNvSpPr>
          <p:nvPr>
            <p:ph type="title"/>
          </p:nvPr>
        </p:nvSpPr>
        <p:spPr/>
        <p:txBody>
          <a:bodyPr/>
          <a:lstStyle/>
          <a:p>
            <a:pPr algn="ctr"/>
            <a:r>
              <a:rPr lang="en-GB" b="1" dirty="0"/>
              <a:t>Other Stakeholders</a:t>
            </a:r>
          </a:p>
        </p:txBody>
      </p:sp>
      <p:sp>
        <p:nvSpPr>
          <p:cNvPr id="3" name="Content Placeholder 2">
            <a:extLst>
              <a:ext uri="{FF2B5EF4-FFF2-40B4-BE49-F238E27FC236}">
                <a16:creationId xmlns:a16="http://schemas.microsoft.com/office/drawing/2014/main" id="{7A6CBB6E-CA5E-4AF6-82D5-9803EDCADD1A}"/>
              </a:ext>
            </a:extLst>
          </p:cNvPr>
          <p:cNvSpPr>
            <a:spLocks noGrp="1"/>
          </p:cNvSpPr>
          <p:nvPr>
            <p:ph idx="1"/>
          </p:nvPr>
        </p:nvSpPr>
        <p:spPr>
          <a:xfrm>
            <a:off x="838199" y="1855433"/>
            <a:ext cx="10587361" cy="4279037"/>
          </a:xfrm>
        </p:spPr>
        <p:txBody>
          <a:bodyPr>
            <a:normAutofit fontScale="85000" lnSpcReduction="20000"/>
          </a:bodyPr>
          <a:lstStyle/>
          <a:p>
            <a:r>
              <a:rPr lang="en-GB" dirty="0"/>
              <a:t>CCG will confirm PCN configuration, and has to achieve 100% population coverage</a:t>
            </a:r>
          </a:p>
          <a:p>
            <a:endParaRPr lang="en-GB" dirty="0"/>
          </a:p>
          <a:p>
            <a:r>
              <a:rPr lang="en-GB" dirty="0"/>
              <a:t>ICP/S will want representation from PCNs</a:t>
            </a:r>
          </a:p>
          <a:p>
            <a:endParaRPr lang="en-GB" dirty="0"/>
          </a:p>
          <a:p>
            <a:r>
              <a:rPr lang="en-GB" dirty="0"/>
              <a:t>CCGs/ICS may commission PCN local service specifications</a:t>
            </a:r>
          </a:p>
          <a:p>
            <a:endParaRPr lang="en-GB" dirty="0"/>
          </a:p>
          <a:p>
            <a:r>
              <a:rPr lang="en-GB" dirty="0"/>
              <a:t>Community services should align themselves with PCNs; commissioners should encourage this process</a:t>
            </a:r>
          </a:p>
          <a:p>
            <a:endParaRPr lang="en-GB" dirty="0"/>
          </a:p>
          <a:p>
            <a:r>
              <a:rPr lang="en-GB" dirty="0"/>
              <a:t>Federations may have a role in being account-holder, ARRS employer, and delivering some services BUT ONLY if delegated to do so by PCN</a:t>
            </a:r>
          </a:p>
        </p:txBody>
      </p:sp>
    </p:spTree>
    <p:extLst>
      <p:ext uri="{BB962C8B-B14F-4D97-AF65-F5344CB8AC3E}">
        <p14:creationId xmlns:p14="http://schemas.microsoft.com/office/powerpoint/2010/main" val="40255933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0C33B-94DE-4089-99C9-9869A35A1439}"/>
              </a:ext>
            </a:extLst>
          </p:cNvPr>
          <p:cNvSpPr>
            <a:spLocks noGrp="1"/>
          </p:cNvSpPr>
          <p:nvPr>
            <p:ph type="title"/>
          </p:nvPr>
        </p:nvSpPr>
        <p:spPr/>
        <p:txBody>
          <a:bodyPr/>
          <a:lstStyle/>
          <a:p>
            <a:pPr algn="ctr"/>
            <a:r>
              <a:rPr lang="en-GB" b="1" dirty="0"/>
              <a:t>What do the PCNs have to do in 2019/20</a:t>
            </a:r>
          </a:p>
        </p:txBody>
      </p:sp>
      <p:sp>
        <p:nvSpPr>
          <p:cNvPr id="3" name="Content Placeholder 2">
            <a:extLst>
              <a:ext uri="{FF2B5EF4-FFF2-40B4-BE49-F238E27FC236}">
                <a16:creationId xmlns:a16="http://schemas.microsoft.com/office/drawing/2014/main" id="{5077B213-3684-4BBE-8942-4DF240BEF72E}"/>
              </a:ext>
            </a:extLst>
          </p:cNvPr>
          <p:cNvSpPr>
            <a:spLocks noGrp="1"/>
          </p:cNvSpPr>
          <p:nvPr>
            <p:ph idx="1"/>
          </p:nvPr>
        </p:nvSpPr>
        <p:spPr>
          <a:xfrm>
            <a:off x="838200" y="2175029"/>
            <a:ext cx="10515600" cy="3966424"/>
          </a:xfrm>
        </p:spPr>
        <p:txBody>
          <a:bodyPr>
            <a:normAutofit/>
          </a:bodyPr>
          <a:lstStyle/>
          <a:p>
            <a:r>
              <a:rPr lang="en-GB" dirty="0"/>
              <a:t>Sign a Network Agreement</a:t>
            </a:r>
          </a:p>
          <a:p>
            <a:r>
              <a:rPr lang="en-GB" dirty="0"/>
              <a:t>Appoint a PCN Clinical Director</a:t>
            </a:r>
          </a:p>
          <a:p>
            <a:r>
              <a:rPr lang="en-GB" dirty="0"/>
              <a:t>Take responsibility for delivering Extended Hours DES from 1/7/19</a:t>
            </a:r>
          </a:p>
          <a:p>
            <a:r>
              <a:rPr lang="en-GB" dirty="0"/>
              <a:t>Designate an “Account-Holder”</a:t>
            </a:r>
          </a:p>
          <a:p>
            <a:r>
              <a:rPr lang="en-GB" dirty="0"/>
              <a:t>Discuss QOF Quality Improvement modules learning as a network</a:t>
            </a:r>
          </a:p>
          <a:p>
            <a:endParaRPr lang="en-GB" dirty="0"/>
          </a:p>
          <a:p>
            <a:r>
              <a:rPr lang="en-GB" dirty="0"/>
              <a:t>Consider employing x 1 WTE Clinical Pharmacist and x 1 WTE Social Prescribing Link Worker</a:t>
            </a:r>
          </a:p>
          <a:p>
            <a:endParaRPr lang="en-GB" dirty="0"/>
          </a:p>
        </p:txBody>
      </p:sp>
    </p:spTree>
    <p:extLst>
      <p:ext uri="{BB962C8B-B14F-4D97-AF65-F5344CB8AC3E}">
        <p14:creationId xmlns:p14="http://schemas.microsoft.com/office/powerpoint/2010/main" val="3185398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8847E-5342-48A1-90F9-9E264BB49180}"/>
              </a:ext>
            </a:extLst>
          </p:cNvPr>
          <p:cNvSpPr>
            <a:spLocks noGrp="1"/>
          </p:cNvSpPr>
          <p:nvPr>
            <p:ph type="title"/>
          </p:nvPr>
        </p:nvSpPr>
        <p:spPr/>
        <p:txBody>
          <a:bodyPr/>
          <a:lstStyle/>
          <a:p>
            <a:pPr algn="ctr"/>
            <a:r>
              <a:rPr lang="en-GB" b="1" dirty="0"/>
              <a:t>Additional Roles Reimbursement Scheme [ARRS] I</a:t>
            </a:r>
          </a:p>
        </p:txBody>
      </p:sp>
      <p:sp>
        <p:nvSpPr>
          <p:cNvPr id="3" name="Content Placeholder 2">
            <a:extLst>
              <a:ext uri="{FF2B5EF4-FFF2-40B4-BE49-F238E27FC236}">
                <a16:creationId xmlns:a16="http://schemas.microsoft.com/office/drawing/2014/main" id="{7E6C0950-A6D8-4849-9A12-4167459E2137}"/>
              </a:ext>
            </a:extLst>
          </p:cNvPr>
          <p:cNvSpPr>
            <a:spLocks noGrp="1"/>
          </p:cNvSpPr>
          <p:nvPr>
            <p:ph idx="1"/>
          </p:nvPr>
        </p:nvSpPr>
        <p:spPr/>
        <p:txBody>
          <a:bodyPr>
            <a:normAutofit fontScale="92500" lnSpcReduction="10000"/>
          </a:bodyPr>
          <a:lstStyle/>
          <a:p>
            <a:pPr marL="0" indent="0">
              <a:buNone/>
            </a:pPr>
            <a:endParaRPr lang="en-GB" dirty="0"/>
          </a:p>
          <a:p>
            <a:r>
              <a:rPr lang="en-GB" dirty="0"/>
              <a:t>Significant financial investment programme within the Network Contract DES</a:t>
            </a:r>
          </a:p>
          <a:p>
            <a:r>
              <a:rPr lang="en-GB" dirty="0"/>
              <a:t>Potential ARRS investment rises from £110 million in 2019/20 to £891 million in 2023/24; for a 50k PCN this will be £92k in 2019/20 and £726k by 2023/24</a:t>
            </a:r>
          </a:p>
          <a:p>
            <a:r>
              <a:rPr lang="en-GB" dirty="0"/>
              <a:t>Supports five 70% (including on-costs) reimbursable posts</a:t>
            </a:r>
          </a:p>
          <a:p>
            <a:pPr marL="914400" lvl="2" indent="0">
              <a:buNone/>
            </a:pPr>
            <a:r>
              <a:rPr lang="en-GB" sz="2400" dirty="0"/>
              <a:t>From 2019   Clinical Pharmacists and Social Prescribing Link Workers (100%)</a:t>
            </a:r>
          </a:p>
          <a:p>
            <a:pPr marL="914400" lvl="2" indent="0">
              <a:buNone/>
            </a:pPr>
            <a:r>
              <a:rPr lang="en-GB" sz="2400" dirty="0"/>
              <a:t>From 2020   Physician Associates and First contact Physiotherapists</a:t>
            </a:r>
          </a:p>
          <a:p>
            <a:pPr marL="914400" lvl="2" indent="0">
              <a:buNone/>
            </a:pPr>
            <a:r>
              <a:rPr lang="en-GB" sz="2400" dirty="0"/>
              <a:t>From 2021   First Contact Community Paramedics</a:t>
            </a:r>
          </a:p>
          <a:p>
            <a:r>
              <a:rPr lang="en-GB" dirty="0"/>
              <a:t>Roles/responsibilities of posts in Annex A of BMA/NHSE Contract document</a:t>
            </a:r>
          </a:p>
        </p:txBody>
      </p:sp>
    </p:spTree>
    <p:extLst>
      <p:ext uri="{BB962C8B-B14F-4D97-AF65-F5344CB8AC3E}">
        <p14:creationId xmlns:p14="http://schemas.microsoft.com/office/powerpoint/2010/main" val="13088109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840A5E-DA80-41DF-AD33-A89DCD27644E}"/>
              </a:ext>
            </a:extLst>
          </p:cNvPr>
          <p:cNvSpPr>
            <a:spLocks noGrp="1"/>
          </p:cNvSpPr>
          <p:nvPr>
            <p:ph type="title"/>
          </p:nvPr>
        </p:nvSpPr>
        <p:spPr/>
        <p:txBody>
          <a:bodyPr/>
          <a:lstStyle/>
          <a:p>
            <a:pPr algn="ctr"/>
            <a:r>
              <a:rPr lang="en-GB" b="1" dirty="0"/>
              <a:t>ARRS II</a:t>
            </a:r>
          </a:p>
        </p:txBody>
      </p:sp>
      <p:sp>
        <p:nvSpPr>
          <p:cNvPr id="3" name="Content Placeholder 2">
            <a:extLst>
              <a:ext uri="{FF2B5EF4-FFF2-40B4-BE49-F238E27FC236}">
                <a16:creationId xmlns:a16="http://schemas.microsoft.com/office/drawing/2014/main" id="{F94624C3-FE6F-44AA-A843-FAD0F6409394}"/>
              </a:ext>
            </a:extLst>
          </p:cNvPr>
          <p:cNvSpPr>
            <a:spLocks noGrp="1"/>
          </p:cNvSpPr>
          <p:nvPr>
            <p:ph idx="1"/>
          </p:nvPr>
        </p:nvSpPr>
        <p:spPr/>
        <p:txBody>
          <a:bodyPr>
            <a:normAutofit lnSpcReduction="10000"/>
          </a:bodyPr>
          <a:lstStyle/>
          <a:p>
            <a:r>
              <a:rPr lang="en-GB" dirty="0"/>
              <a:t>ARRS funding pool rises incrementally over five years</a:t>
            </a:r>
          </a:p>
          <a:p>
            <a:r>
              <a:rPr lang="en-GB" dirty="0"/>
              <a:t>Reimbursement based on average salary on Agenda for Change band, together with employer on-costs, including any uplifts</a:t>
            </a:r>
          </a:p>
          <a:p>
            <a:r>
              <a:rPr lang="en-GB" dirty="0"/>
              <a:t>Designed to provide 20K + additional posts, but the current Clinical Pharmacist in General Practice Scheme subsumed into ARRS, and is the exception to the ‘Additionality’ rule</a:t>
            </a:r>
          </a:p>
          <a:p>
            <a:r>
              <a:rPr lang="en-GB" dirty="0"/>
              <a:t>PCN decides  </a:t>
            </a:r>
          </a:p>
          <a:p>
            <a:pPr lvl="5"/>
            <a:r>
              <a:rPr lang="en-GB" sz="2400" dirty="0"/>
              <a:t>actual salary</a:t>
            </a:r>
          </a:p>
          <a:p>
            <a:pPr lvl="5"/>
            <a:r>
              <a:rPr lang="en-GB" sz="2400" dirty="0"/>
              <a:t>flexibility to recruit posts desired</a:t>
            </a:r>
          </a:p>
          <a:p>
            <a:pPr lvl="5"/>
            <a:r>
              <a:rPr lang="en-GB" sz="2400" dirty="0"/>
              <a:t>who employs</a:t>
            </a:r>
          </a:p>
          <a:p>
            <a:pPr lvl="5"/>
            <a:r>
              <a:rPr lang="en-GB" sz="2400" dirty="0"/>
              <a:t>detailed job description and deployment within PCN</a:t>
            </a:r>
          </a:p>
        </p:txBody>
      </p:sp>
    </p:spTree>
    <p:extLst>
      <p:ext uri="{BB962C8B-B14F-4D97-AF65-F5344CB8AC3E}">
        <p14:creationId xmlns:p14="http://schemas.microsoft.com/office/powerpoint/2010/main" val="9035315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B10BF-F160-4646-89DD-05030F036735}"/>
              </a:ext>
            </a:extLst>
          </p:cNvPr>
          <p:cNvSpPr>
            <a:spLocks noGrp="1"/>
          </p:cNvSpPr>
          <p:nvPr>
            <p:ph type="title"/>
          </p:nvPr>
        </p:nvSpPr>
        <p:spPr/>
        <p:txBody>
          <a:bodyPr/>
          <a:lstStyle/>
          <a:p>
            <a:pPr algn="ctr"/>
            <a:r>
              <a:rPr lang="en-GB" b="1" dirty="0"/>
              <a:t>ARRS III</a:t>
            </a:r>
          </a:p>
        </p:txBody>
      </p:sp>
      <p:sp>
        <p:nvSpPr>
          <p:cNvPr id="3" name="Content Placeholder 2">
            <a:extLst>
              <a:ext uri="{FF2B5EF4-FFF2-40B4-BE49-F238E27FC236}">
                <a16:creationId xmlns:a16="http://schemas.microsoft.com/office/drawing/2014/main" id="{CA145444-FD5F-4AE2-A5C2-1FA3FF9B0694}"/>
              </a:ext>
            </a:extLst>
          </p:cNvPr>
          <p:cNvSpPr>
            <a:spLocks noGrp="1"/>
          </p:cNvSpPr>
          <p:nvPr>
            <p:ph idx="1"/>
          </p:nvPr>
        </p:nvSpPr>
        <p:spPr/>
        <p:txBody>
          <a:bodyPr>
            <a:normAutofit lnSpcReduction="10000"/>
          </a:bodyPr>
          <a:lstStyle/>
          <a:p>
            <a:r>
              <a:rPr lang="en-GB" dirty="0"/>
              <a:t>2019/20 Introductory Arrangements</a:t>
            </a:r>
          </a:p>
          <a:p>
            <a:pPr lvl="1"/>
            <a:r>
              <a:rPr lang="en-GB" dirty="0"/>
              <a:t>Every PCN &gt;30k can claim 70% funding for one WTE Clinical Pharmacist and 100% funding for one WTE Social Prescribing Link Worker. </a:t>
            </a:r>
          </a:p>
          <a:p>
            <a:pPr lvl="1"/>
            <a:r>
              <a:rPr lang="en-GB" dirty="0"/>
              <a:t>PCNs </a:t>
            </a:r>
            <a:r>
              <a:rPr lang="en-GB" dirty="0">
                <a:latin typeface="Aharoni" panose="02010803020104030203" pitchFamily="2" charset="-79"/>
                <a:cs typeface="Aharoni" panose="02010803020104030203" pitchFamily="2" charset="-79"/>
              </a:rPr>
              <a:t>&gt; </a:t>
            </a:r>
            <a:r>
              <a:rPr lang="en-GB" dirty="0">
                <a:cs typeface="Aharoni" panose="02010803020104030203" pitchFamily="2" charset="-79"/>
              </a:rPr>
              <a:t>100k CP and SPLW WTE allocation doubles, then incrementally each </a:t>
            </a:r>
            <a:r>
              <a:rPr lang="en-GB" dirty="0">
                <a:latin typeface="Aharoni" panose="02010803020104030203" pitchFamily="2" charset="-79"/>
                <a:cs typeface="Aharoni" panose="02010803020104030203" pitchFamily="2" charset="-79"/>
              </a:rPr>
              <a:t>&gt; </a:t>
            </a:r>
            <a:r>
              <a:rPr lang="en-GB" dirty="0">
                <a:cs typeface="Aharoni" panose="02010803020104030203" pitchFamily="2" charset="-79"/>
              </a:rPr>
              <a:t>50K</a:t>
            </a:r>
            <a:endParaRPr lang="en-GB" dirty="0"/>
          </a:p>
          <a:p>
            <a:pPr marL="914400" lvl="2" indent="0">
              <a:buNone/>
            </a:pPr>
            <a:endParaRPr lang="en-GB" dirty="0"/>
          </a:p>
          <a:p>
            <a:r>
              <a:rPr lang="en-GB" dirty="0"/>
              <a:t>From 2020/21 onwards</a:t>
            </a:r>
          </a:p>
          <a:p>
            <a:pPr lvl="1"/>
            <a:r>
              <a:rPr lang="en-GB" dirty="0"/>
              <a:t>Each PCN will be allocated a single combined maximum ARRS re-imbursement sum covering all five roles</a:t>
            </a:r>
          </a:p>
          <a:p>
            <a:pPr marL="457200" lvl="1" indent="0">
              <a:buNone/>
            </a:pPr>
            <a:endParaRPr lang="en-GB" dirty="0"/>
          </a:p>
          <a:p>
            <a:r>
              <a:rPr lang="en-GB" dirty="0"/>
              <a:t>ARRS reimbursement contingent on recruitment to post</a:t>
            </a:r>
          </a:p>
        </p:txBody>
      </p:sp>
    </p:spTree>
    <p:extLst>
      <p:ext uri="{BB962C8B-B14F-4D97-AF65-F5344CB8AC3E}">
        <p14:creationId xmlns:p14="http://schemas.microsoft.com/office/powerpoint/2010/main" val="4072320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0DA3C-1C44-4665-91BF-C07365F0229B}"/>
              </a:ext>
            </a:extLst>
          </p:cNvPr>
          <p:cNvSpPr>
            <a:spLocks noGrp="1"/>
          </p:cNvSpPr>
          <p:nvPr>
            <p:ph type="title"/>
          </p:nvPr>
        </p:nvSpPr>
        <p:spPr/>
        <p:txBody>
          <a:bodyPr/>
          <a:lstStyle/>
          <a:p>
            <a:pPr algn="ctr"/>
            <a:r>
              <a:rPr lang="en-GB" b="1" dirty="0"/>
              <a:t>Other Workforce Support</a:t>
            </a:r>
          </a:p>
        </p:txBody>
      </p:sp>
      <p:sp>
        <p:nvSpPr>
          <p:cNvPr id="3" name="Content Placeholder 2">
            <a:extLst>
              <a:ext uri="{FF2B5EF4-FFF2-40B4-BE49-F238E27FC236}">
                <a16:creationId xmlns:a16="http://schemas.microsoft.com/office/drawing/2014/main" id="{9322FCE1-774D-4CE4-98C7-6B8306885300}"/>
              </a:ext>
            </a:extLst>
          </p:cNvPr>
          <p:cNvSpPr>
            <a:spLocks noGrp="1"/>
          </p:cNvSpPr>
          <p:nvPr>
            <p:ph idx="1"/>
          </p:nvPr>
        </p:nvSpPr>
        <p:spPr/>
        <p:txBody>
          <a:bodyPr/>
          <a:lstStyle/>
          <a:p>
            <a:r>
              <a:rPr lang="en-GB" dirty="0"/>
              <a:t>The following GP Forward View programmes will continue:</a:t>
            </a:r>
          </a:p>
          <a:p>
            <a:pPr lvl="2"/>
            <a:r>
              <a:rPr lang="en-GB" sz="2400" dirty="0"/>
              <a:t>GP retainer and retention schemes</a:t>
            </a:r>
          </a:p>
          <a:p>
            <a:pPr lvl="2"/>
            <a:r>
              <a:rPr lang="en-GB" sz="2400" dirty="0"/>
              <a:t>Practitioner Health Programme</a:t>
            </a:r>
          </a:p>
          <a:p>
            <a:pPr lvl="2"/>
            <a:r>
              <a:rPr lang="en-GB" sz="2400" dirty="0"/>
              <a:t>GPFV Practice Resilience Scheme</a:t>
            </a:r>
          </a:p>
          <a:p>
            <a:pPr lvl="2"/>
            <a:endParaRPr lang="en-GB" dirty="0"/>
          </a:p>
          <a:p>
            <a:r>
              <a:rPr lang="en-GB" dirty="0"/>
              <a:t>Introduction of two year Primary Care Fellowship for newly qualified GPs and Nurses entering General Practice</a:t>
            </a:r>
          </a:p>
        </p:txBody>
      </p:sp>
    </p:spTree>
    <p:extLst>
      <p:ext uri="{BB962C8B-B14F-4D97-AF65-F5344CB8AC3E}">
        <p14:creationId xmlns:p14="http://schemas.microsoft.com/office/powerpoint/2010/main" val="33247511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2AED88-94A5-40EB-8001-191F59209054}"/>
              </a:ext>
            </a:extLst>
          </p:cNvPr>
          <p:cNvSpPr>
            <a:spLocks noGrp="1"/>
          </p:cNvSpPr>
          <p:nvPr>
            <p:ph type="title"/>
          </p:nvPr>
        </p:nvSpPr>
        <p:spPr/>
        <p:txBody>
          <a:bodyPr/>
          <a:lstStyle/>
          <a:p>
            <a:pPr algn="ctr"/>
            <a:r>
              <a:rPr lang="en-GB" b="1" dirty="0"/>
              <a:t>Network Contract DES: National Service Specifications</a:t>
            </a:r>
          </a:p>
        </p:txBody>
      </p:sp>
      <p:sp>
        <p:nvSpPr>
          <p:cNvPr id="3" name="Content Placeholder 2">
            <a:extLst>
              <a:ext uri="{FF2B5EF4-FFF2-40B4-BE49-F238E27FC236}">
                <a16:creationId xmlns:a16="http://schemas.microsoft.com/office/drawing/2014/main" id="{15E1EA72-251F-4889-960B-51340B7D5930}"/>
              </a:ext>
            </a:extLst>
          </p:cNvPr>
          <p:cNvSpPr>
            <a:spLocks noGrp="1"/>
          </p:cNvSpPr>
          <p:nvPr>
            <p:ph idx="1"/>
          </p:nvPr>
        </p:nvSpPr>
        <p:spPr/>
        <p:txBody>
          <a:bodyPr>
            <a:normAutofit fontScale="92500"/>
          </a:bodyPr>
          <a:lstStyle/>
          <a:p>
            <a:r>
              <a:rPr lang="en-GB" dirty="0"/>
              <a:t>The [Primary Care] Network Contract DES has three main components:</a:t>
            </a:r>
          </a:p>
          <a:p>
            <a:endParaRPr lang="en-GB" sz="1100" dirty="0"/>
          </a:p>
          <a:p>
            <a:pPr lvl="1"/>
            <a:r>
              <a:rPr lang="en-GB" dirty="0"/>
              <a:t>The Network Financial Entitlements</a:t>
            </a:r>
          </a:p>
          <a:p>
            <a:pPr lvl="3"/>
            <a:r>
              <a:rPr lang="en-GB" sz="1900" dirty="0"/>
              <a:t>Additional Roles Reimbursement Scheme</a:t>
            </a:r>
          </a:p>
          <a:p>
            <a:pPr lvl="3"/>
            <a:r>
              <a:rPr lang="en-GB" sz="1900" dirty="0"/>
              <a:t>Funding for PCN Clinical Directors</a:t>
            </a:r>
          </a:p>
          <a:p>
            <a:pPr lvl="3"/>
            <a:r>
              <a:rPr lang="en-GB" sz="1900" dirty="0"/>
              <a:t>CCG £1.50 per head allocation</a:t>
            </a:r>
          </a:p>
          <a:p>
            <a:pPr lvl="3"/>
            <a:r>
              <a:rPr lang="en-GB" sz="1900" dirty="0"/>
              <a:t>£1.76 Network Participation Payment (paid to practice, not PCN)</a:t>
            </a:r>
          </a:p>
          <a:p>
            <a:pPr marL="1371600" lvl="3" indent="0">
              <a:buNone/>
            </a:pPr>
            <a:endParaRPr lang="en-GB" dirty="0"/>
          </a:p>
          <a:p>
            <a:pPr lvl="1"/>
            <a:r>
              <a:rPr lang="en-GB" dirty="0"/>
              <a:t>National Service Specifications; these will be introduced incrementally, with the detailed specifications nationally negotiated, from April 2020 onwards</a:t>
            </a:r>
          </a:p>
          <a:p>
            <a:pPr marL="457200" lvl="1" indent="0">
              <a:buNone/>
            </a:pPr>
            <a:endParaRPr lang="en-GB" dirty="0"/>
          </a:p>
          <a:p>
            <a:pPr lvl="1"/>
            <a:r>
              <a:rPr lang="en-GB" dirty="0"/>
              <a:t>Supplementary Service Specifications; these can be developed locally by commissioners</a:t>
            </a:r>
          </a:p>
          <a:p>
            <a:pPr lvl="1"/>
            <a:endParaRPr lang="en-GB" dirty="0"/>
          </a:p>
          <a:p>
            <a:pPr lvl="1"/>
            <a:endParaRPr lang="en-GB" dirty="0"/>
          </a:p>
          <a:p>
            <a:pPr lvl="1"/>
            <a:endParaRPr lang="en-GB" dirty="0"/>
          </a:p>
        </p:txBody>
      </p:sp>
    </p:spTree>
    <p:extLst>
      <p:ext uri="{BB962C8B-B14F-4D97-AF65-F5344CB8AC3E}">
        <p14:creationId xmlns:p14="http://schemas.microsoft.com/office/powerpoint/2010/main" val="3922662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5E737-13F9-4467-9BD0-13831A681AA1}"/>
              </a:ext>
            </a:extLst>
          </p:cNvPr>
          <p:cNvSpPr>
            <a:spLocks noGrp="1"/>
          </p:cNvSpPr>
          <p:nvPr>
            <p:ph type="title"/>
          </p:nvPr>
        </p:nvSpPr>
        <p:spPr/>
        <p:txBody>
          <a:bodyPr/>
          <a:lstStyle/>
          <a:p>
            <a:pPr algn="ctr"/>
            <a:r>
              <a:rPr lang="en-GB" b="1" dirty="0"/>
              <a:t>Contract Updates</a:t>
            </a:r>
          </a:p>
        </p:txBody>
      </p:sp>
      <p:sp>
        <p:nvSpPr>
          <p:cNvPr id="3" name="Content Placeholder 2">
            <a:extLst>
              <a:ext uri="{FF2B5EF4-FFF2-40B4-BE49-F238E27FC236}">
                <a16:creationId xmlns:a16="http://schemas.microsoft.com/office/drawing/2014/main" id="{8057FB20-A760-45BC-997D-274DCE450E14}"/>
              </a:ext>
            </a:extLst>
          </p:cNvPr>
          <p:cNvSpPr>
            <a:spLocks noGrp="1"/>
          </p:cNvSpPr>
          <p:nvPr>
            <p:ph idx="1"/>
          </p:nvPr>
        </p:nvSpPr>
        <p:spPr>
          <a:xfrm>
            <a:off x="838199" y="1447060"/>
            <a:ext cx="10809303" cy="5131293"/>
          </a:xfrm>
        </p:spPr>
        <p:txBody>
          <a:bodyPr>
            <a:normAutofit/>
          </a:bodyPr>
          <a:lstStyle/>
          <a:p>
            <a:r>
              <a:rPr lang="en-GB" dirty="0"/>
              <a:t>Practice Funding Settlement</a:t>
            </a:r>
          </a:p>
          <a:p>
            <a:r>
              <a:rPr lang="en-GB" dirty="0"/>
              <a:t>GP Indemnity Scheme</a:t>
            </a:r>
          </a:p>
          <a:p>
            <a:r>
              <a:rPr lang="en-GB" dirty="0"/>
              <a:t>Primary Care Networks and the [Primary Care] Network Contract DES</a:t>
            </a:r>
          </a:p>
          <a:p>
            <a:r>
              <a:rPr lang="en-GB" dirty="0"/>
              <a:t>Additional Roles Reimbursement Scheme and Other Workforce Support</a:t>
            </a:r>
          </a:p>
          <a:p>
            <a:r>
              <a:rPr lang="en-GB" dirty="0"/>
              <a:t>National Service Specifications and the NHS Long Term Plan</a:t>
            </a:r>
          </a:p>
          <a:p>
            <a:r>
              <a:rPr lang="en-GB" dirty="0"/>
              <a:t>QOF</a:t>
            </a:r>
          </a:p>
          <a:p>
            <a:r>
              <a:rPr lang="en-GB" dirty="0"/>
              <a:t>Integrating Urgent Care Services (Including the Extended Hours DES, CCG Extended Access Service, Linking with 111)</a:t>
            </a:r>
          </a:p>
          <a:p>
            <a:r>
              <a:rPr lang="en-GB" dirty="0"/>
              <a:t>IT/ Digital First</a:t>
            </a:r>
          </a:p>
          <a:p>
            <a:r>
              <a:rPr lang="en-GB" dirty="0"/>
              <a:t>Miscellaneous Contract Changes</a:t>
            </a:r>
          </a:p>
        </p:txBody>
      </p:sp>
    </p:spTree>
    <p:extLst>
      <p:ext uri="{BB962C8B-B14F-4D97-AF65-F5344CB8AC3E}">
        <p14:creationId xmlns:p14="http://schemas.microsoft.com/office/powerpoint/2010/main" val="2935850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93ABE-F1CD-4C04-99D2-40E607167FC3}"/>
              </a:ext>
            </a:extLst>
          </p:cNvPr>
          <p:cNvSpPr>
            <a:spLocks noGrp="1"/>
          </p:cNvSpPr>
          <p:nvPr>
            <p:ph type="title"/>
          </p:nvPr>
        </p:nvSpPr>
        <p:spPr/>
        <p:txBody>
          <a:bodyPr/>
          <a:lstStyle/>
          <a:p>
            <a:pPr algn="ctr"/>
            <a:r>
              <a:rPr lang="en-GB" b="1" dirty="0"/>
              <a:t>National Service Specifications I</a:t>
            </a:r>
          </a:p>
        </p:txBody>
      </p:sp>
      <p:sp>
        <p:nvSpPr>
          <p:cNvPr id="3" name="Content Placeholder 2">
            <a:extLst>
              <a:ext uri="{FF2B5EF4-FFF2-40B4-BE49-F238E27FC236}">
                <a16:creationId xmlns:a16="http://schemas.microsoft.com/office/drawing/2014/main" id="{00F401D7-6D37-47E7-A91A-ADA2933F005E}"/>
              </a:ext>
            </a:extLst>
          </p:cNvPr>
          <p:cNvSpPr>
            <a:spLocks noGrp="1"/>
          </p:cNvSpPr>
          <p:nvPr>
            <p:ph idx="1"/>
          </p:nvPr>
        </p:nvSpPr>
        <p:spPr>
          <a:xfrm>
            <a:off x="838200" y="1464816"/>
            <a:ext cx="10515600" cy="5028059"/>
          </a:xfrm>
        </p:spPr>
        <p:txBody>
          <a:bodyPr>
            <a:normAutofit lnSpcReduction="10000"/>
          </a:bodyPr>
          <a:lstStyle/>
          <a:p>
            <a:r>
              <a:rPr lang="en-GB" dirty="0"/>
              <a:t>Designed to deliver the NHS Long Term Plan, along with QOF, IT changes and Urgent Care Access arrangements</a:t>
            </a:r>
          </a:p>
          <a:p>
            <a:r>
              <a:rPr lang="en-GB" dirty="0"/>
              <a:t>2020/21</a:t>
            </a:r>
          </a:p>
          <a:p>
            <a:pPr lvl="1"/>
            <a:r>
              <a:rPr lang="en-GB" dirty="0"/>
              <a:t>Structured Medicines Review and Optimisation (Section 6.11 and 6.12)</a:t>
            </a:r>
          </a:p>
          <a:p>
            <a:pPr lvl="1"/>
            <a:r>
              <a:rPr lang="en-GB" dirty="0"/>
              <a:t>Enhanced Health in Care Homes (Section 6.13 – 6.16)</a:t>
            </a:r>
          </a:p>
          <a:p>
            <a:r>
              <a:rPr lang="en-GB" dirty="0"/>
              <a:t>2020/21 onwards</a:t>
            </a:r>
          </a:p>
          <a:p>
            <a:pPr lvl="1"/>
            <a:r>
              <a:rPr lang="en-GB" dirty="0"/>
              <a:t>Anticipatory care requirements (jointly with Community Services) (Section 6.17 – 6.21)</a:t>
            </a:r>
          </a:p>
          <a:p>
            <a:pPr lvl="1"/>
            <a:r>
              <a:rPr lang="en-GB" dirty="0"/>
              <a:t>Personalised Care (Section 6.22 – 6.25)</a:t>
            </a:r>
          </a:p>
          <a:p>
            <a:pPr lvl="1"/>
            <a:r>
              <a:rPr lang="en-GB" dirty="0"/>
              <a:t>Supporting Early Cancer diagnosis (Section 6.26 – 6.28)</a:t>
            </a:r>
          </a:p>
          <a:p>
            <a:r>
              <a:rPr lang="en-GB" dirty="0"/>
              <a:t>2021/22 onwards</a:t>
            </a:r>
          </a:p>
          <a:p>
            <a:pPr lvl="1"/>
            <a:r>
              <a:rPr lang="en-GB" dirty="0"/>
              <a:t>CVD Prevention and Diagnosis (Section 6.29 – 6.31)</a:t>
            </a:r>
          </a:p>
          <a:p>
            <a:pPr lvl="1"/>
            <a:r>
              <a:rPr lang="en-GB" dirty="0"/>
              <a:t>Tackling Neighbourhood Inequalities (Section 6.32 and 6.33)</a:t>
            </a:r>
          </a:p>
        </p:txBody>
      </p:sp>
    </p:spTree>
    <p:extLst>
      <p:ext uri="{BB962C8B-B14F-4D97-AF65-F5344CB8AC3E}">
        <p14:creationId xmlns:p14="http://schemas.microsoft.com/office/powerpoint/2010/main" val="9495314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4A092-2250-48B8-A0AF-9C5F80A5A13D}"/>
              </a:ext>
            </a:extLst>
          </p:cNvPr>
          <p:cNvSpPr>
            <a:spLocks noGrp="1"/>
          </p:cNvSpPr>
          <p:nvPr>
            <p:ph type="title"/>
          </p:nvPr>
        </p:nvSpPr>
        <p:spPr/>
        <p:txBody>
          <a:bodyPr/>
          <a:lstStyle/>
          <a:p>
            <a:pPr algn="ctr"/>
            <a:r>
              <a:rPr lang="en-GB" b="1" dirty="0"/>
              <a:t>National Service Specifications II</a:t>
            </a:r>
          </a:p>
        </p:txBody>
      </p:sp>
      <p:sp>
        <p:nvSpPr>
          <p:cNvPr id="3" name="Content Placeholder 2">
            <a:extLst>
              <a:ext uri="{FF2B5EF4-FFF2-40B4-BE49-F238E27FC236}">
                <a16:creationId xmlns:a16="http://schemas.microsoft.com/office/drawing/2014/main" id="{6FDC2489-65A5-4164-83D7-C054EB1E9114}"/>
              </a:ext>
            </a:extLst>
          </p:cNvPr>
          <p:cNvSpPr>
            <a:spLocks noGrp="1"/>
          </p:cNvSpPr>
          <p:nvPr>
            <p:ph idx="1"/>
          </p:nvPr>
        </p:nvSpPr>
        <p:spPr/>
        <p:txBody>
          <a:bodyPr/>
          <a:lstStyle/>
          <a:p>
            <a:r>
              <a:rPr lang="en-GB" dirty="0"/>
              <a:t>Detailed specifications to be negotiated</a:t>
            </a:r>
          </a:p>
          <a:p>
            <a:pPr marL="0" indent="0">
              <a:buNone/>
            </a:pPr>
            <a:endParaRPr lang="en-GB" dirty="0"/>
          </a:p>
          <a:p>
            <a:r>
              <a:rPr lang="en-GB" dirty="0"/>
              <a:t>Designed to link with ARRS funded workforce</a:t>
            </a:r>
          </a:p>
          <a:p>
            <a:pPr marL="0" indent="0">
              <a:buNone/>
            </a:pPr>
            <a:endParaRPr lang="en-GB" dirty="0"/>
          </a:p>
          <a:p>
            <a:r>
              <a:rPr lang="en-GB" dirty="0"/>
              <a:t>Priority will be given to QOF Quality Improvement Modules which support the National Service Specifications</a:t>
            </a:r>
          </a:p>
        </p:txBody>
      </p:sp>
    </p:spTree>
    <p:extLst>
      <p:ext uri="{BB962C8B-B14F-4D97-AF65-F5344CB8AC3E}">
        <p14:creationId xmlns:p14="http://schemas.microsoft.com/office/powerpoint/2010/main" val="33637275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DF7E7-B5E8-4731-8BC4-CC7198598C9F}"/>
              </a:ext>
            </a:extLst>
          </p:cNvPr>
          <p:cNvSpPr>
            <a:spLocks noGrp="1"/>
          </p:cNvSpPr>
          <p:nvPr>
            <p:ph type="title"/>
          </p:nvPr>
        </p:nvSpPr>
        <p:spPr/>
        <p:txBody>
          <a:bodyPr/>
          <a:lstStyle/>
          <a:p>
            <a:pPr algn="ctr"/>
            <a:r>
              <a:rPr lang="en-GB" b="1" dirty="0"/>
              <a:t>National Investment and Impact Fund </a:t>
            </a:r>
            <a:br>
              <a:rPr lang="en-GB" b="1" dirty="0"/>
            </a:br>
            <a:endParaRPr lang="en-GB" b="1" dirty="0"/>
          </a:p>
        </p:txBody>
      </p:sp>
      <p:sp>
        <p:nvSpPr>
          <p:cNvPr id="3" name="Content Placeholder 2">
            <a:extLst>
              <a:ext uri="{FF2B5EF4-FFF2-40B4-BE49-F238E27FC236}">
                <a16:creationId xmlns:a16="http://schemas.microsoft.com/office/drawing/2014/main" id="{E3CEA0C3-FF36-4D71-A7A2-52C2CF76B3BC}"/>
              </a:ext>
            </a:extLst>
          </p:cNvPr>
          <p:cNvSpPr>
            <a:spLocks noGrp="1"/>
          </p:cNvSpPr>
          <p:nvPr>
            <p:ph idx="1"/>
          </p:nvPr>
        </p:nvSpPr>
        <p:spPr/>
        <p:txBody>
          <a:bodyPr/>
          <a:lstStyle/>
          <a:p>
            <a:r>
              <a:rPr lang="en-GB" dirty="0"/>
              <a:t>NHS England Fund which will be overseen by ICS (Section 6.40 – 6.42)</a:t>
            </a:r>
          </a:p>
          <a:p>
            <a:pPr marL="0" indent="0">
              <a:buNone/>
            </a:pPr>
            <a:endParaRPr lang="en-GB" dirty="0"/>
          </a:p>
          <a:p>
            <a:r>
              <a:rPr lang="en-GB" dirty="0"/>
              <a:t>Incremental increase from £75 million to planned £300 million by 2023/24</a:t>
            </a:r>
          </a:p>
          <a:p>
            <a:pPr marL="0" indent="0">
              <a:buNone/>
            </a:pPr>
            <a:endParaRPr lang="en-GB" dirty="0"/>
          </a:p>
          <a:p>
            <a:r>
              <a:rPr lang="en-GB" dirty="0"/>
              <a:t>Not available directly to practices, but to PCNs, and may support PCN workforce as well as, for example, Outpatient Transformation Programmes</a:t>
            </a:r>
          </a:p>
        </p:txBody>
      </p:sp>
    </p:spTree>
    <p:extLst>
      <p:ext uri="{BB962C8B-B14F-4D97-AF65-F5344CB8AC3E}">
        <p14:creationId xmlns:p14="http://schemas.microsoft.com/office/powerpoint/2010/main" val="39109700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30A3D-299E-419C-82F9-5712988C5BA3}"/>
              </a:ext>
            </a:extLst>
          </p:cNvPr>
          <p:cNvSpPr>
            <a:spLocks noGrp="1"/>
          </p:cNvSpPr>
          <p:nvPr>
            <p:ph type="title"/>
          </p:nvPr>
        </p:nvSpPr>
        <p:spPr/>
        <p:txBody>
          <a:bodyPr/>
          <a:lstStyle/>
          <a:p>
            <a:pPr algn="ctr"/>
            <a:r>
              <a:rPr lang="en-GB" b="1" dirty="0"/>
              <a:t>QOF 1</a:t>
            </a:r>
          </a:p>
        </p:txBody>
      </p:sp>
      <p:sp>
        <p:nvSpPr>
          <p:cNvPr id="3" name="Content Placeholder 2">
            <a:extLst>
              <a:ext uri="{FF2B5EF4-FFF2-40B4-BE49-F238E27FC236}">
                <a16:creationId xmlns:a16="http://schemas.microsoft.com/office/drawing/2014/main" id="{589924CE-864D-4229-A850-400E10812CC6}"/>
              </a:ext>
            </a:extLst>
          </p:cNvPr>
          <p:cNvSpPr>
            <a:spLocks noGrp="1"/>
          </p:cNvSpPr>
          <p:nvPr>
            <p:ph idx="1"/>
          </p:nvPr>
        </p:nvSpPr>
        <p:spPr>
          <a:xfrm>
            <a:off x="772357" y="1535837"/>
            <a:ext cx="10662082" cy="4957038"/>
          </a:xfrm>
        </p:spPr>
        <p:txBody>
          <a:bodyPr>
            <a:normAutofit/>
          </a:bodyPr>
          <a:lstStyle/>
          <a:p>
            <a:r>
              <a:rPr lang="en-GB" dirty="0"/>
              <a:t>QOF changes based on GPC/NHS England 2017/18 QOF Review</a:t>
            </a:r>
          </a:p>
          <a:p>
            <a:r>
              <a:rPr lang="en-GB" dirty="0"/>
              <a:t>Full 559 points, and financial envelope, retained</a:t>
            </a:r>
          </a:p>
          <a:p>
            <a:r>
              <a:rPr lang="en-GB" dirty="0"/>
              <a:t>QOF point value rises by 4.7% to £187.74, reflecting an increase in average practice list size.</a:t>
            </a:r>
          </a:p>
          <a:p>
            <a:r>
              <a:rPr lang="en-GB" dirty="0"/>
              <a:t>28 indicators 175 points (31% total) being retired</a:t>
            </a:r>
          </a:p>
          <a:p>
            <a:r>
              <a:rPr lang="en-GB" dirty="0"/>
              <a:t>15 new indicators (101 points) introduced</a:t>
            </a:r>
          </a:p>
          <a:p>
            <a:r>
              <a:rPr lang="en-GB" dirty="0"/>
              <a:t>74 points supporting two Quality Improvement Modules</a:t>
            </a:r>
          </a:p>
          <a:p>
            <a:r>
              <a:rPr lang="en-GB" dirty="0"/>
              <a:t>No threshold changes to continuing QOF indicators</a:t>
            </a:r>
          </a:p>
          <a:p>
            <a:endParaRPr lang="en-GB" dirty="0"/>
          </a:p>
        </p:txBody>
      </p:sp>
    </p:spTree>
    <p:extLst>
      <p:ext uri="{BB962C8B-B14F-4D97-AF65-F5344CB8AC3E}">
        <p14:creationId xmlns:p14="http://schemas.microsoft.com/office/powerpoint/2010/main" val="96893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DE902-DDC9-477E-B803-A6C272F0ADEE}"/>
              </a:ext>
            </a:extLst>
          </p:cNvPr>
          <p:cNvSpPr>
            <a:spLocks noGrp="1"/>
          </p:cNvSpPr>
          <p:nvPr>
            <p:ph type="title"/>
          </p:nvPr>
        </p:nvSpPr>
        <p:spPr/>
        <p:txBody>
          <a:bodyPr/>
          <a:lstStyle/>
          <a:p>
            <a:pPr algn="ctr"/>
            <a:r>
              <a:rPr lang="en-GB" b="1" dirty="0"/>
              <a:t>QOF II</a:t>
            </a:r>
          </a:p>
        </p:txBody>
      </p:sp>
      <p:sp>
        <p:nvSpPr>
          <p:cNvPr id="3" name="Content Placeholder 2">
            <a:extLst>
              <a:ext uri="{FF2B5EF4-FFF2-40B4-BE49-F238E27FC236}">
                <a16:creationId xmlns:a16="http://schemas.microsoft.com/office/drawing/2014/main" id="{4B0C4F3B-6B9D-48C0-8889-5A2AC93B0118}"/>
              </a:ext>
            </a:extLst>
          </p:cNvPr>
          <p:cNvSpPr>
            <a:spLocks noGrp="1"/>
          </p:cNvSpPr>
          <p:nvPr>
            <p:ph idx="1"/>
          </p:nvPr>
        </p:nvSpPr>
        <p:spPr>
          <a:xfrm>
            <a:off x="461639" y="1825624"/>
            <a:ext cx="11558727" cy="4734973"/>
          </a:xfrm>
        </p:spPr>
        <p:txBody>
          <a:bodyPr>
            <a:normAutofit/>
          </a:bodyPr>
          <a:lstStyle/>
          <a:p>
            <a:r>
              <a:rPr lang="en-GB" sz="3200" dirty="0"/>
              <a:t>New Indicators (Section 3.10)</a:t>
            </a:r>
          </a:p>
          <a:p>
            <a:endParaRPr lang="en-GB" sz="2400" b="1" dirty="0"/>
          </a:p>
          <a:p>
            <a:pPr lvl="1"/>
            <a:r>
              <a:rPr lang="en-GB" sz="2800" dirty="0"/>
              <a:t>Diabetic care (43 points)</a:t>
            </a:r>
          </a:p>
          <a:p>
            <a:pPr lvl="1"/>
            <a:r>
              <a:rPr lang="en-GB" sz="2800" dirty="0"/>
              <a:t>Aligning blood pressure control with NICE guidance (41 points)</a:t>
            </a:r>
          </a:p>
          <a:p>
            <a:pPr lvl="1"/>
            <a:r>
              <a:rPr lang="en-GB" sz="2800" dirty="0"/>
              <a:t>Age appropriate cervical screening, aligning QOF with National Screening Committee recommendations (11 points)</a:t>
            </a:r>
          </a:p>
          <a:p>
            <a:pPr lvl="1"/>
            <a:r>
              <a:rPr lang="en-GB" sz="2800" dirty="0"/>
              <a:t>Weight management of patients with enduring mental illness (4 points)</a:t>
            </a:r>
          </a:p>
          <a:p>
            <a:pPr lvl="1"/>
            <a:r>
              <a:rPr lang="en-GB" sz="2800" dirty="0"/>
              <a:t>Offering pulmonary rehabilitation to patients with COPD (2 points)</a:t>
            </a:r>
          </a:p>
        </p:txBody>
      </p:sp>
    </p:spTree>
    <p:extLst>
      <p:ext uri="{BB962C8B-B14F-4D97-AF65-F5344CB8AC3E}">
        <p14:creationId xmlns:p14="http://schemas.microsoft.com/office/powerpoint/2010/main" val="791787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A65652-0385-4405-AE46-90A244539E1A}"/>
              </a:ext>
            </a:extLst>
          </p:cNvPr>
          <p:cNvSpPr>
            <a:spLocks noGrp="1"/>
          </p:cNvSpPr>
          <p:nvPr>
            <p:ph type="title"/>
          </p:nvPr>
        </p:nvSpPr>
        <p:spPr>
          <a:xfrm>
            <a:off x="838200" y="409514"/>
            <a:ext cx="10515600" cy="1325563"/>
          </a:xfrm>
        </p:spPr>
        <p:txBody>
          <a:bodyPr/>
          <a:lstStyle/>
          <a:p>
            <a:pPr algn="ctr"/>
            <a:r>
              <a:rPr lang="en-GB" b="1" dirty="0"/>
              <a:t>QOF III</a:t>
            </a:r>
          </a:p>
        </p:txBody>
      </p:sp>
      <p:sp>
        <p:nvSpPr>
          <p:cNvPr id="3" name="Content Placeholder 2">
            <a:extLst>
              <a:ext uri="{FF2B5EF4-FFF2-40B4-BE49-F238E27FC236}">
                <a16:creationId xmlns:a16="http://schemas.microsoft.com/office/drawing/2014/main" id="{34956232-5A0E-4454-B048-33F999C6C8C7}"/>
              </a:ext>
            </a:extLst>
          </p:cNvPr>
          <p:cNvSpPr>
            <a:spLocks noGrp="1"/>
          </p:cNvSpPr>
          <p:nvPr>
            <p:ph idx="1"/>
          </p:nvPr>
        </p:nvSpPr>
        <p:spPr/>
        <p:txBody>
          <a:bodyPr>
            <a:normAutofit fontScale="92500" lnSpcReduction="10000"/>
          </a:bodyPr>
          <a:lstStyle/>
          <a:p>
            <a:r>
              <a:rPr lang="en-GB" sz="3000" dirty="0"/>
              <a:t>Quality Improvement Modules (Section 3.16)</a:t>
            </a:r>
          </a:p>
          <a:p>
            <a:r>
              <a:rPr lang="en-GB" sz="3000" dirty="0"/>
              <a:t>Developed in conjunction with NICE and RCGP</a:t>
            </a:r>
          </a:p>
          <a:p>
            <a:r>
              <a:rPr lang="en-GB" sz="3000" dirty="0"/>
              <a:t>In 2019/20</a:t>
            </a:r>
          </a:p>
          <a:p>
            <a:pPr lvl="2"/>
            <a:r>
              <a:rPr lang="en-GB" sz="2600" dirty="0"/>
              <a:t>Prescribing safety</a:t>
            </a:r>
          </a:p>
          <a:p>
            <a:pPr lvl="2"/>
            <a:r>
              <a:rPr lang="en-GB" sz="2600" dirty="0"/>
              <a:t>End of Life Care</a:t>
            </a:r>
          </a:p>
          <a:p>
            <a:r>
              <a:rPr lang="en-GB" sz="3000" dirty="0"/>
              <a:t>34 points each; no threshold achievements, and 10 points of each to support shared learning within PCNs.</a:t>
            </a:r>
          </a:p>
          <a:p>
            <a:r>
              <a:rPr lang="en-GB" sz="3000" dirty="0"/>
              <a:t>Likely to be two new Quality Improvement modules each year, linked to the National Service Specifications being developed for the Network Contract DES.</a:t>
            </a:r>
          </a:p>
          <a:p>
            <a:endParaRPr lang="en-GB" sz="3200" dirty="0"/>
          </a:p>
        </p:txBody>
      </p:sp>
    </p:spTree>
    <p:extLst>
      <p:ext uri="{BB962C8B-B14F-4D97-AF65-F5344CB8AC3E}">
        <p14:creationId xmlns:p14="http://schemas.microsoft.com/office/powerpoint/2010/main" val="25457139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B47F7-9D5A-42EA-BA9D-0F2E9434F79D}"/>
              </a:ext>
            </a:extLst>
          </p:cNvPr>
          <p:cNvSpPr>
            <a:spLocks noGrp="1"/>
          </p:cNvSpPr>
          <p:nvPr>
            <p:ph type="title"/>
          </p:nvPr>
        </p:nvSpPr>
        <p:spPr/>
        <p:txBody>
          <a:bodyPr/>
          <a:lstStyle/>
          <a:p>
            <a:pPr algn="ctr"/>
            <a:r>
              <a:rPr lang="en-GB" b="1" dirty="0"/>
              <a:t>QOF IV</a:t>
            </a:r>
          </a:p>
        </p:txBody>
      </p:sp>
      <p:sp>
        <p:nvSpPr>
          <p:cNvPr id="3" name="Content Placeholder 2">
            <a:extLst>
              <a:ext uri="{FF2B5EF4-FFF2-40B4-BE49-F238E27FC236}">
                <a16:creationId xmlns:a16="http://schemas.microsoft.com/office/drawing/2014/main" id="{4B353990-4A0D-449B-BBF5-EE340400BC31}"/>
              </a:ext>
            </a:extLst>
          </p:cNvPr>
          <p:cNvSpPr>
            <a:spLocks noGrp="1"/>
          </p:cNvSpPr>
          <p:nvPr>
            <p:ph idx="1"/>
          </p:nvPr>
        </p:nvSpPr>
        <p:spPr>
          <a:xfrm>
            <a:off x="838200" y="1606858"/>
            <a:ext cx="10631750" cy="4886017"/>
          </a:xfrm>
        </p:spPr>
        <p:txBody>
          <a:bodyPr>
            <a:normAutofit/>
          </a:bodyPr>
          <a:lstStyle/>
          <a:p>
            <a:r>
              <a:rPr lang="en-GB" dirty="0"/>
              <a:t>Personalised care adjustment will replace current exception-reporting, with more appropriate exemptions, including: </a:t>
            </a:r>
          </a:p>
          <a:p>
            <a:pPr lvl="2"/>
            <a:r>
              <a:rPr lang="en-GB" sz="2400" dirty="0"/>
              <a:t>Patient choice</a:t>
            </a:r>
          </a:p>
          <a:p>
            <a:pPr lvl="2"/>
            <a:r>
              <a:rPr lang="en-GB" sz="2400" dirty="0"/>
              <a:t>Failure to respond to recorded offers of care (two not three)</a:t>
            </a:r>
          </a:p>
          <a:p>
            <a:pPr lvl="2"/>
            <a:r>
              <a:rPr lang="en-GB" sz="2400" dirty="0"/>
              <a:t>Unsuitability (e.g. medicine intolerance)</a:t>
            </a:r>
          </a:p>
          <a:p>
            <a:r>
              <a:rPr lang="en-GB" dirty="0"/>
              <a:t>Changes to the INLIQ  (Indicators No Longer Incentivised in QOF) mandatory extraction resulting in a reduction in number of INLIQ extractions.</a:t>
            </a:r>
          </a:p>
          <a:p>
            <a:r>
              <a:rPr lang="en-GB" dirty="0"/>
              <a:t>Review of Indicators planned: </a:t>
            </a:r>
          </a:p>
          <a:p>
            <a:pPr lvl="2"/>
            <a:r>
              <a:rPr lang="en-GB" sz="2400" dirty="0"/>
              <a:t>2020   Heart failure, asthma, COPD</a:t>
            </a:r>
          </a:p>
          <a:p>
            <a:pPr lvl="2"/>
            <a:r>
              <a:rPr lang="en-GB" sz="2400" dirty="0"/>
              <a:t>2021   Mental health</a:t>
            </a:r>
          </a:p>
          <a:p>
            <a:pPr lvl="1"/>
            <a:endParaRPr lang="en-GB" dirty="0"/>
          </a:p>
        </p:txBody>
      </p:sp>
    </p:spTree>
    <p:extLst>
      <p:ext uri="{BB962C8B-B14F-4D97-AF65-F5344CB8AC3E}">
        <p14:creationId xmlns:p14="http://schemas.microsoft.com/office/powerpoint/2010/main" val="28287565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B151F-BC6A-4661-93A1-1377A3018765}"/>
              </a:ext>
            </a:extLst>
          </p:cNvPr>
          <p:cNvSpPr>
            <a:spLocks noGrp="1"/>
          </p:cNvSpPr>
          <p:nvPr>
            <p:ph type="title"/>
          </p:nvPr>
        </p:nvSpPr>
        <p:spPr/>
        <p:txBody>
          <a:bodyPr/>
          <a:lstStyle/>
          <a:p>
            <a:pPr algn="ctr"/>
            <a:r>
              <a:rPr lang="en-GB" b="1" dirty="0"/>
              <a:t>EXTENDED HOURS DES</a:t>
            </a:r>
          </a:p>
        </p:txBody>
      </p:sp>
      <p:sp>
        <p:nvSpPr>
          <p:cNvPr id="3" name="Content Placeholder 2">
            <a:extLst>
              <a:ext uri="{FF2B5EF4-FFF2-40B4-BE49-F238E27FC236}">
                <a16:creationId xmlns:a16="http://schemas.microsoft.com/office/drawing/2014/main" id="{2EA24B7C-53AD-489A-AA65-2989FDC09F7C}"/>
              </a:ext>
            </a:extLst>
          </p:cNvPr>
          <p:cNvSpPr>
            <a:spLocks noGrp="1"/>
          </p:cNvSpPr>
          <p:nvPr>
            <p:ph idx="1"/>
          </p:nvPr>
        </p:nvSpPr>
        <p:spPr/>
        <p:txBody>
          <a:bodyPr>
            <a:normAutofit fontScale="92500" lnSpcReduction="10000"/>
          </a:bodyPr>
          <a:lstStyle/>
          <a:p>
            <a:r>
              <a:rPr lang="en-GB" dirty="0"/>
              <a:t>Continues with practices until 30.6.19</a:t>
            </a:r>
          </a:p>
          <a:p>
            <a:pPr marL="0" indent="0">
              <a:buNone/>
            </a:pPr>
            <a:endParaRPr lang="en-GB" dirty="0"/>
          </a:p>
          <a:p>
            <a:r>
              <a:rPr lang="en-GB" dirty="0"/>
              <a:t>Transferred to PCNs at £1.45 per weighted patient, for 100% coverage, at same specification</a:t>
            </a:r>
          </a:p>
          <a:p>
            <a:endParaRPr lang="en-GB" dirty="0"/>
          </a:p>
          <a:p>
            <a:r>
              <a:rPr lang="en-GB" dirty="0"/>
              <a:t>How it is delivered is up to PCN; so </a:t>
            </a:r>
          </a:p>
          <a:p>
            <a:pPr lvl="1"/>
            <a:r>
              <a:rPr lang="en-GB" dirty="0"/>
              <a:t>continue with current practice arrangements</a:t>
            </a:r>
          </a:p>
          <a:p>
            <a:pPr lvl="1"/>
            <a:r>
              <a:rPr lang="en-GB" dirty="0"/>
              <a:t>delegate to another organisation</a:t>
            </a:r>
          </a:p>
          <a:p>
            <a:pPr lvl="1"/>
            <a:r>
              <a:rPr lang="en-GB" dirty="0"/>
              <a:t>aggregate services on fewer sites</a:t>
            </a:r>
          </a:p>
          <a:p>
            <a:pPr marL="457200" lvl="1" indent="0">
              <a:buNone/>
            </a:pPr>
            <a:endParaRPr lang="en-GB" dirty="0"/>
          </a:p>
          <a:p>
            <a:r>
              <a:rPr lang="en-GB" dirty="0"/>
              <a:t>Will be PCNs first collaborative decision </a:t>
            </a:r>
          </a:p>
          <a:p>
            <a:endParaRPr lang="en-GB" dirty="0"/>
          </a:p>
        </p:txBody>
      </p:sp>
    </p:spTree>
    <p:extLst>
      <p:ext uri="{BB962C8B-B14F-4D97-AF65-F5344CB8AC3E}">
        <p14:creationId xmlns:p14="http://schemas.microsoft.com/office/powerpoint/2010/main" val="35744340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506F7A-7A0B-4E8B-BD64-FE525FB7DD85}"/>
              </a:ext>
            </a:extLst>
          </p:cNvPr>
          <p:cNvSpPr>
            <a:spLocks noGrp="1"/>
          </p:cNvSpPr>
          <p:nvPr>
            <p:ph type="title"/>
          </p:nvPr>
        </p:nvSpPr>
        <p:spPr/>
        <p:txBody>
          <a:bodyPr/>
          <a:lstStyle/>
          <a:p>
            <a:pPr algn="ctr"/>
            <a:r>
              <a:rPr lang="en-GB" b="1" dirty="0"/>
              <a:t>CCG Extended Access Service</a:t>
            </a:r>
            <a:endParaRPr lang="en-GB" dirty="0"/>
          </a:p>
        </p:txBody>
      </p:sp>
      <p:sp>
        <p:nvSpPr>
          <p:cNvPr id="3" name="Content Placeholder 2">
            <a:extLst>
              <a:ext uri="{FF2B5EF4-FFF2-40B4-BE49-F238E27FC236}">
                <a16:creationId xmlns:a16="http://schemas.microsoft.com/office/drawing/2014/main" id="{0A1B38A9-B748-4D82-82A3-A25B5274803F}"/>
              </a:ext>
            </a:extLst>
          </p:cNvPr>
          <p:cNvSpPr>
            <a:spLocks noGrp="1"/>
          </p:cNvSpPr>
          <p:nvPr>
            <p:ph idx="1"/>
          </p:nvPr>
        </p:nvSpPr>
        <p:spPr/>
        <p:txBody>
          <a:bodyPr/>
          <a:lstStyle/>
          <a:p>
            <a:r>
              <a:rPr lang="en-GB" dirty="0"/>
              <a:t>This is currently delivered at £6 per head</a:t>
            </a:r>
          </a:p>
          <a:p>
            <a:pPr marL="0" indent="0">
              <a:buNone/>
            </a:pPr>
            <a:endParaRPr lang="en-GB" dirty="0"/>
          </a:p>
          <a:p>
            <a:r>
              <a:rPr lang="en-GB" dirty="0"/>
              <a:t>By 2021 the Extended Hours DES funding will be added</a:t>
            </a:r>
          </a:p>
          <a:p>
            <a:pPr marL="0" indent="0">
              <a:buNone/>
            </a:pPr>
            <a:endParaRPr lang="en-GB" dirty="0"/>
          </a:p>
          <a:p>
            <a:r>
              <a:rPr lang="en-GB" dirty="0"/>
              <a:t>And as combined service is delivered via PCNs, effectively as an eighth National Service specification</a:t>
            </a:r>
          </a:p>
          <a:p>
            <a:endParaRPr lang="en-GB" dirty="0"/>
          </a:p>
          <a:p>
            <a:r>
              <a:rPr lang="en-GB" dirty="0"/>
              <a:t>Holy grail of: physical and digital/remote urgent services, linked with 111, WIC and </a:t>
            </a:r>
            <a:r>
              <a:rPr lang="en-GB"/>
              <a:t>UCCs </a:t>
            </a:r>
            <a:endParaRPr lang="en-GB" dirty="0"/>
          </a:p>
          <a:p>
            <a:endParaRPr lang="en-GB" dirty="0"/>
          </a:p>
        </p:txBody>
      </p:sp>
    </p:spTree>
    <p:extLst>
      <p:ext uri="{BB962C8B-B14F-4D97-AF65-F5344CB8AC3E}">
        <p14:creationId xmlns:p14="http://schemas.microsoft.com/office/powerpoint/2010/main" val="272594154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54D55-029E-4D53-AF67-BF244D9C1049}"/>
              </a:ext>
            </a:extLst>
          </p:cNvPr>
          <p:cNvSpPr>
            <a:spLocks noGrp="1"/>
          </p:cNvSpPr>
          <p:nvPr>
            <p:ph type="title"/>
          </p:nvPr>
        </p:nvSpPr>
        <p:spPr/>
        <p:txBody>
          <a:bodyPr/>
          <a:lstStyle/>
          <a:p>
            <a:pPr algn="ctr"/>
            <a:r>
              <a:rPr lang="en-GB" b="1" dirty="0"/>
              <a:t>‘IT/ Digital First’</a:t>
            </a:r>
          </a:p>
        </p:txBody>
      </p:sp>
      <p:sp>
        <p:nvSpPr>
          <p:cNvPr id="3" name="Content Placeholder 2">
            <a:extLst>
              <a:ext uri="{FF2B5EF4-FFF2-40B4-BE49-F238E27FC236}">
                <a16:creationId xmlns:a16="http://schemas.microsoft.com/office/drawing/2014/main" id="{D4B6B22B-5BD5-48EC-9F7A-3EF67B976BE9}"/>
              </a:ext>
            </a:extLst>
          </p:cNvPr>
          <p:cNvSpPr>
            <a:spLocks noGrp="1"/>
          </p:cNvSpPr>
          <p:nvPr>
            <p:ph idx="1"/>
          </p:nvPr>
        </p:nvSpPr>
        <p:spPr/>
        <p:txBody>
          <a:bodyPr/>
          <a:lstStyle/>
          <a:p>
            <a:r>
              <a:rPr lang="en-GB" dirty="0"/>
              <a:t>Recognise colleagues have seen too many NHS Digital false dawns </a:t>
            </a:r>
          </a:p>
          <a:p>
            <a:pPr marL="0" indent="0">
              <a:buNone/>
            </a:pPr>
            <a:endParaRPr lang="en-GB" dirty="0"/>
          </a:p>
          <a:p>
            <a:r>
              <a:rPr lang="en-GB" dirty="0"/>
              <a:t>Most of these areas are:</a:t>
            </a:r>
          </a:p>
          <a:p>
            <a:pPr lvl="3"/>
            <a:r>
              <a:rPr lang="en-GB" sz="2400" dirty="0"/>
              <a:t>non-contractual and aspirational</a:t>
            </a:r>
          </a:p>
          <a:p>
            <a:pPr lvl="3"/>
            <a:r>
              <a:rPr lang="en-GB" sz="2400" dirty="0"/>
              <a:t>entirely dependent on local IT functionality</a:t>
            </a:r>
          </a:p>
          <a:p>
            <a:pPr marL="1371600" lvl="3" indent="0">
              <a:buNone/>
            </a:pPr>
            <a:endParaRPr lang="en-GB" sz="2400" dirty="0"/>
          </a:p>
          <a:p>
            <a:r>
              <a:rPr lang="en-GB" dirty="0" err="1"/>
              <a:t>GPSoC</a:t>
            </a:r>
            <a:r>
              <a:rPr lang="en-GB" dirty="0"/>
              <a:t> (GP Systems of Choice) is to be replaced by GP IT Futures</a:t>
            </a:r>
          </a:p>
        </p:txBody>
      </p:sp>
    </p:spTree>
    <p:extLst>
      <p:ext uri="{BB962C8B-B14F-4D97-AF65-F5344CB8AC3E}">
        <p14:creationId xmlns:p14="http://schemas.microsoft.com/office/powerpoint/2010/main" val="1460079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91395D-916F-421B-8767-48896EC3B5F1}"/>
              </a:ext>
            </a:extLst>
          </p:cNvPr>
          <p:cNvSpPr>
            <a:spLocks noGrp="1"/>
          </p:cNvSpPr>
          <p:nvPr>
            <p:ph type="title"/>
          </p:nvPr>
        </p:nvSpPr>
        <p:spPr/>
        <p:txBody>
          <a:bodyPr/>
          <a:lstStyle/>
          <a:p>
            <a:pPr algn="ctr"/>
            <a:r>
              <a:rPr lang="en-GB" b="1" dirty="0"/>
              <a:t>Additional Information </a:t>
            </a:r>
          </a:p>
        </p:txBody>
      </p:sp>
      <p:sp>
        <p:nvSpPr>
          <p:cNvPr id="3" name="Content Placeholder 2">
            <a:extLst>
              <a:ext uri="{FF2B5EF4-FFF2-40B4-BE49-F238E27FC236}">
                <a16:creationId xmlns:a16="http://schemas.microsoft.com/office/drawing/2014/main" id="{14CB9C56-4602-42F5-B3E8-84842DF359E8}"/>
              </a:ext>
            </a:extLst>
          </p:cNvPr>
          <p:cNvSpPr>
            <a:spLocks noGrp="1"/>
          </p:cNvSpPr>
          <p:nvPr>
            <p:ph idx="1"/>
          </p:nvPr>
        </p:nvSpPr>
        <p:spPr/>
        <p:txBody>
          <a:bodyPr>
            <a:normAutofit/>
          </a:bodyPr>
          <a:lstStyle/>
          <a:p>
            <a:r>
              <a:rPr lang="en-GB" dirty="0"/>
              <a:t>All updates are available at the LMC website (</a:t>
            </a:r>
            <a:r>
              <a:rPr lang="en-GB" dirty="0">
                <a:hlinkClick r:id="rId2"/>
              </a:rPr>
              <a:t>www.sslmcs.co.uk</a:t>
            </a:r>
            <a:r>
              <a:rPr lang="en-GB" dirty="0"/>
              <a:t>)</a:t>
            </a:r>
          </a:p>
          <a:p>
            <a:r>
              <a:rPr lang="en-GB" dirty="0"/>
              <a:t>BMA GPC website (</a:t>
            </a:r>
            <a:r>
              <a:rPr lang="en-GB" dirty="0">
                <a:solidFill>
                  <a:srgbClr val="0066CC"/>
                </a:solidFill>
                <a:hlinkClick r:id="rId3"/>
              </a:rPr>
              <a:t>www.bma.org.uk</a:t>
            </a:r>
            <a:r>
              <a:rPr lang="en-GB" dirty="0"/>
              <a:t>)</a:t>
            </a:r>
          </a:p>
          <a:p>
            <a:r>
              <a:rPr lang="en-GB" dirty="0"/>
              <a:t>BMA/NHS England Guidance ‘Investment and Evolution: A five year framework for GP Contract Reform to implement the NHS Long Term Plan [numbered sections refer to this document].</a:t>
            </a:r>
          </a:p>
          <a:p>
            <a:r>
              <a:rPr lang="en-GB" dirty="0"/>
              <a:t>Further LMC and BMA guidance and updates to follow</a:t>
            </a:r>
          </a:p>
        </p:txBody>
      </p:sp>
    </p:spTree>
    <p:extLst>
      <p:ext uri="{BB962C8B-B14F-4D97-AF65-F5344CB8AC3E}">
        <p14:creationId xmlns:p14="http://schemas.microsoft.com/office/powerpoint/2010/main" val="30049531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FAC63-9862-41A0-995B-9F2E35FBF942}"/>
              </a:ext>
            </a:extLst>
          </p:cNvPr>
          <p:cNvSpPr>
            <a:spLocks noGrp="1"/>
          </p:cNvSpPr>
          <p:nvPr>
            <p:ph type="title"/>
          </p:nvPr>
        </p:nvSpPr>
        <p:spPr/>
        <p:txBody>
          <a:bodyPr/>
          <a:lstStyle/>
          <a:p>
            <a:pPr algn="ctr"/>
            <a:r>
              <a:rPr lang="en-GB" b="1" dirty="0"/>
              <a:t>IT ‘Must dos’ for practices</a:t>
            </a:r>
          </a:p>
        </p:txBody>
      </p:sp>
      <p:sp>
        <p:nvSpPr>
          <p:cNvPr id="3" name="Content Placeholder 2">
            <a:extLst>
              <a:ext uri="{FF2B5EF4-FFF2-40B4-BE49-F238E27FC236}">
                <a16:creationId xmlns:a16="http://schemas.microsoft.com/office/drawing/2014/main" id="{459D3111-3302-4045-BF5E-7CEB5BF5751B}"/>
              </a:ext>
            </a:extLst>
          </p:cNvPr>
          <p:cNvSpPr>
            <a:spLocks noGrp="1"/>
          </p:cNvSpPr>
          <p:nvPr>
            <p:ph idx="1"/>
          </p:nvPr>
        </p:nvSpPr>
        <p:spPr>
          <a:xfrm>
            <a:off x="838200" y="1447060"/>
            <a:ext cx="10515600" cy="4729903"/>
          </a:xfrm>
        </p:spPr>
        <p:txBody>
          <a:bodyPr>
            <a:normAutofit fontScale="77500" lnSpcReduction="20000"/>
          </a:bodyPr>
          <a:lstStyle/>
          <a:p>
            <a:r>
              <a:rPr lang="en-GB" sz="3300" dirty="0"/>
              <a:t>Have an up-to-date and informative practice on-line presence</a:t>
            </a:r>
          </a:p>
          <a:p>
            <a:r>
              <a:rPr lang="en-GB" sz="3300" dirty="0"/>
              <a:t>Have a dedicated MHRA Central Alert System email address and back-up mobile number</a:t>
            </a:r>
          </a:p>
          <a:p>
            <a:r>
              <a:rPr lang="en-GB" sz="3300" dirty="0"/>
              <a:t>Offer new patients registered after April 2019 on-line access to prospective data from their record.</a:t>
            </a:r>
          </a:p>
          <a:p>
            <a:r>
              <a:rPr lang="en-GB" sz="3300" dirty="0"/>
              <a:t>Offer 111 access to 1 appointment per 3000 patient incrementally, noting that: -</a:t>
            </a:r>
            <a:r>
              <a:rPr lang="en-GB" dirty="0"/>
              <a:t> </a:t>
            </a:r>
          </a:p>
          <a:p>
            <a:pPr lvl="3"/>
            <a:r>
              <a:rPr lang="en-GB" sz="2400" dirty="0"/>
              <a:t>this will be after a 111 clinical triage</a:t>
            </a:r>
          </a:p>
          <a:p>
            <a:pPr lvl="3"/>
            <a:r>
              <a:rPr lang="en-GB" sz="2400" dirty="0"/>
              <a:t>the patient can be contacted by the practice after 111 booking</a:t>
            </a:r>
          </a:p>
          <a:p>
            <a:pPr lvl="3"/>
            <a:r>
              <a:rPr lang="en-GB" sz="2400" dirty="0"/>
              <a:t>unused appointments can be used by practices</a:t>
            </a:r>
          </a:p>
          <a:p>
            <a:pPr lvl="3"/>
            <a:r>
              <a:rPr lang="en-GB" sz="2400" dirty="0"/>
              <a:t>not additional appointments </a:t>
            </a:r>
          </a:p>
          <a:p>
            <a:r>
              <a:rPr lang="en-GB" sz="3400" dirty="0"/>
              <a:t>Must not use fax machines for NHS or patient correspondence after April 2020</a:t>
            </a:r>
          </a:p>
          <a:p>
            <a:r>
              <a:rPr lang="en-GB" sz="3400" dirty="0"/>
              <a:t>Option of electronic ordering of repeat prescriptions and dispensing.</a:t>
            </a:r>
          </a:p>
        </p:txBody>
      </p:sp>
    </p:spTree>
    <p:extLst>
      <p:ext uri="{BB962C8B-B14F-4D97-AF65-F5344CB8AC3E}">
        <p14:creationId xmlns:p14="http://schemas.microsoft.com/office/powerpoint/2010/main" val="34236239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6814BC-6E38-44C2-BD16-619B4C230DF2}"/>
              </a:ext>
            </a:extLst>
          </p:cNvPr>
          <p:cNvSpPr>
            <a:spLocks noGrp="1"/>
          </p:cNvSpPr>
          <p:nvPr>
            <p:ph type="title"/>
          </p:nvPr>
        </p:nvSpPr>
        <p:spPr/>
        <p:txBody>
          <a:bodyPr/>
          <a:lstStyle/>
          <a:p>
            <a:pPr algn="ctr"/>
            <a:r>
              <a:rPr lang="en-GB" b="1" dirty="0"/>
              <a:t>IT aspirations</a:t>
            </a:r>
          </a:p>
        </p:txBody>
      </p:sp>
      <p:sp>
        <p:nvSpPr>
          <p:cNvPr id="3" name="Content Placeholder 2">
            <a:extLst>
              <a:ext uri="{FF2B5EF4-FFF2-40B4-BE49-F238E27FC236}">
                <a16:creationId xmlns:a16="http://schemas.microsoft.com/office/drawing/2014/main" id="{883FECDE-3F90-4E66-80EA-67E6943C0CF9}"/>
              </a:ext>
            </a:extLst>
          </p:cNvPr>
          <p:cNvSpPr>
            <a:spLocks noGrp="1"/>
          </p:cNvSpPr>
          <p:nvPr>
            <p:ph idx="1"/>
          </p:nvPr>
        </p:nvSpPr>
        <p:spPr/>
        <p:txBody>
          <a:bodyPr/>
          <a:lstStyle/>
          <a:p>
            <a:r>
              <a:rPr lang="en-GB" dirty="0"/>
              <a:t>Right to on-line and video consultation by April 2021</a:t>
            </a:r>
          </a:p>
          <a:p>
            <a:r>
              <a:rPr lang="en-GB" dirty="0"/>
              <a:t>On-line access to full patient record by April 2020, including “the ability to add their own information”</a:t>
            </a:r>
          </a:p>
          <a:p>
            <a:r>
              <a:rPr lang="en-GB" dirty="0"/>
              <a:t>At least 25% of appointments available for on-line booking after July 2019, noting: </a:t>
            </a:r>
          </a:p>
          <a:p>
            <a:pPr lvl="4"/>
            <a:r>
              <a:rPr lang="en-GB" sz="2400" dirty="0"/>
              <a:t>nature of appointments is at practice discretion, so can be GP, Nurse, HCA and specialist clinic appointments </a:t>
            </a:r>
          </a:p>
          <a:p>
            <a:pPr lvl="4"/>
            <a:r>
              <a:rPr lang="en-GB" sz="2400" dirty="0"/>
              <a:t>can be triage, not face-to-face appointments</a:t>
            </a:r>
          </a:p>
          <a:p>
            <a:r>
              <a:rPr lang="en-GB" sz="3400" dirty="0"/>
              <a:t>Access on-line to patient-related correspondence</a:t>
            </a:r>
          </a:p>
        </p:txBody>
      </p:sp>
    </p:spTree>
    <p:extLst>
      <p:ext uri="{BB962C8B-B14F-4D97-AF65-F5344CB8AC3E}">
        <p14:creationId xmlns:p14="http://schemas.microsoft.com/office/powerpoint/2010/main" val="289007369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3FCA7-4E30-4B35-939D-21A7A0AF2D7A}"/>
              </a:ext>
            </a:extLst>
          </p:cNvPr>
          <p:cNvSpPr>
            <a:spLocks noGrp="1"/>
          </p:cNvSpPr>
          <p:nvPr>
            <p:ph type="title"/>
          </p:nvPr>
        </p:nvSpPr>
        <p:spPr/>
        <p:txBody>
          <a:bodyPr/>
          <a:lstStyle/>
          <a:p>
            <a:pPr algn="ctr"/>
            <a:r>
              <a:rPr lang="en-GB" b="1" dirty="0"/>
              <a:t>Vaccination and Immunisations I</a:t>
            </a:r>
          </a:p>
        </p:txBody>
      </p:sp>
      <p:sp>
        <p:nvSpPr>
          <p:cNvPr id="3" name="Content Placeholder 2">
            <a:extLst>
              <a:ext uri="{FF2B5EF4-FFF2-40B4-BE49-F238E27FC236}">
                <a16:creationId xmlns:a16="http://schemas.microsoft.com/office/drawing/2014/main" id="{78905246-318B-4DE5-957E-34A74A236F46}"/>
              </a:ext>
            </a:extLst>
          </p:cNvPr>
          <p:cNvSpPr>
            <a:spLocks noGrp="1"/>
          </p:cNvSpPr>
          <p:nvPr>
            <p:ph idx="1"/>
          </p:nvPr>
        </p:nvSpPr>
        <p:spPr/>
        <p:txBody>
          <a:bodyPr>
            <a:normAutofit lnSpcReduction="10000"/>
          </a:bodyPr>
          <a:lstStyle/>
          <a:p>
            <a:r>
              <a:rPr lang="en-GB" dirty="0"/>
              <a:t>Uplift of IOS fee for: </a:t>
            </a:r>
          </a:p>
          <a:p>
            <a:pPr lvl="1"/>
            <a:r>
              <a:rPr lang="en-GB" dirty="0"/>
              <a:t>Seasonal influenza (adult and child) and pneumococcus</a:t>
            </a:r>
          </a:p>
          <a:p>
            <a:pPr lvl="1"/>
            <a:r>
              <a:rPr lang="en-GB" dirty="0"/>
              <a:t>Pertussis</a:t>
            </a:r>
          </a:p>
          <a:p>
            <a:pPr lvl="1"/>
            <a:r>
              <a:rPr lang="en-GB" dirty="0"/>
              <a:t>HPV vaccination, women aged 18 – 25 and males when added to the GP catch-up programme</a:t>
            </a:r>
          </a:p>
          <a:p>
            <a:pPr marL="457200" lvl="1" indent="0">
              <a:buNone/>
            </a:pPr>
            <a:endParaRPr lang="en-GB" dirty="0"/>
          </a:p>
          <a:p>
            <a:r>
              <a:rPr lang="en-GB" dirty="0"/>
              <a:t>Eligibility for seasonal influenza and pneumococcus scheme to include care home and social care staff</a:t>
            </a:r>
          </a:p>
          <a:p>
            <a:pPr marL="0" indent="0">
              <a:buNone/>
            </a:pPr>
            <a:endParaRPr lang="en-GB" dirty="0"/>
          </a:p>
          <a:p>
            <a:r>
              <a:rPr lang="en-GB" dirty="0"/>
              <a:t>MMR catch-up campaign for 10-11 year olds, £5 fee (Annex D Para 35)</a:t>
            </a:r>
          </a:p>
        </p:txBody>
      </p:sp>
    </p:spTree>
    <p:extLst>
      <p:ext uri="{BB962C8B-B14F-4D97-AF65-F5344CB8AC3E}">
        <p14:creationId xmlns:p14="http://schemas.microsoft.com/office/powerpoint/2010/main" val="138512297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E620F6-7151-4F5F-9A5A-BAE2889A3552}"/>
              </a:ext>
            </a:extLst>
          </p:cNvPr>
          <p:cNvSpPr>
            <a:spLocks noGrp="1"/>
          </p:cNvSpPr>
          <p:nvPr>
            <p:ph type="title"/>
          </p:nvPr>
        </p:nvSpPr>
        <p:spPr/>
        <p:txBody>
          <a:bodyPr/>
          <a:lstStyle/>
          <a:p>
            <a:pPr algn="ctr"/>
            <a:r>
              <a:rPr lang="en-GB" b="1" dirty="0"/>
              <a:t>Vaccinations and Immunisations II</a:t>
            </a:r>
          </a:p>
        </p:txBody>
      </p:sp>
      <p:sp>
        <p:nvSpPr>
          <p:cNvPr id="3" name="Content Placeholder 2">
            <a:extLst>
              <a:ext uri="{FF2B5EF4-FFF2-40B4-BE49-F238E27FC236}">
                <a16:creationId xmlns:a16="http://schemas.microsoft.com/office/drawing/2014/main" id="{94A95D7B-0E1C-4C8B-B2A1-94B1CC3128B4}"/>
              </a:ext>
            </a:extLst>
          </p:cNvPr>
          <p:cNvSpPr>
            <a:spLocks noGrp="1"/>
          </p:cNvSpPr>
          <p:nvPr>
            <p:ph idx="1"/>
          </p:nvPr>
        </p:nvSpPr>
        <p:spPr/>
        <p:txBody>
          <a:bodyPr/>
          <a:lstStyle/>
          <a:p>
            <a:r>
              <a:rPr lang="en-GB" dirty="0"/>
              <a:t>Review of the adult seasonal influenza vaccine procurement process</a:t>
            </a:r>
          </a:p>
          <a:p>
            <a:pPr marL="0" indent="0">
              <a:buNone/>
            </a:pPr>
            <a:endParaRPr lang="en-GB" dirty="0"/>
          </a:p>
          <a:p>
            <a:r>
              <a:rPr lang="en-GB" dirty="0"/>
              <a:t>Review of mechanisms for dealing with outbreaks and catch-up programmes</a:t>
            </a:r>
          </a:p>
          <a:p>
            <a:pPr marL="0" indent="0">
              <a:buNone/>
            </a:pPr>
            <a:endParaRPr lang="en-GB" dirty="0"/>
          </a:p>
          <a:p>
            <a:r>
              <a:rPr lang="en-GB" dirty="0"/>
              <a:t>Review of chargeable travel vaccinations, with a likely widening of this list</a:t>
            </a:r>
          </a:p>
          <a:p>
            <a:endParaRPr lang="en-GB" dirty="0"/>
          </a:p>
        </p:txBody>
      </p:sp>
    </p:spTree>
    <p:extLst>
      <p:ext uri="{BB962C8B-B14F-4D97-AF65-F5344CB8AC3E}">
        <p14:creationId xmlns:p14="http://schemas.microsoft.com/office/powerpoint/2010/main" val="291538624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027C5-64AE-4DE8-AAF2-E2E34B2DB2EB}"/>
              </a:ext>
            </a:extLst>
          </p:cNvPr>
          <p:cNvSpPr>
            <a:spLocks noGrp="1"/>
          </p:cNvSpPr>
          <p:nvPr>
            <p:ph type="title"/>
          </p:nvPr>
        </p:nvSpPr>
        <p:spPr/>
        <p:txBody>
          <a:bodyPr/>
          <a:lstStyle/>
          <a:p>
            <a:pPr algn="ctr"/>
            <a:r>
              <a:rPr lang="en-GB" b="1" dirty="0"/>
              <a:t>Contractual Issues</a:t>
            </a:r>
          </a:p>
        </p:txBody>
      </p:sp>
      <p:sp>
        <p:nvSpPr>
          <p:cNvPr id="3" name="Content Placeholder 2">
            <a:extLst>
              <a:ext uri="{FF2B5EF4-FFF2-40B4-BE49-F238E27FC236}">
                <a16:creationId xmlns:a16="http://schemas.microsoft.com/office/drawing/2014/main" id="{0A0DFB43-79A4-42DD-8AB9-A4CC2A82236B}"/>
              </a:ext>
            </a:extLst>
          </p:cNvPr>
          <p:cNvSpPr>
            <a:spLocks noGrp="1"/>
          </p:cNvSpPr>
          <p:nvPr>
            <p:ph idx="1"/>
          </p:nvPr>
        </p:nvSpPr>
        <p:spPr/>
        <p:txBody>
          <a:bodyPr/>
          <a:lstStyle/>
          <a:p>
            <a:r>
              <a:rPr lang="en-GB" dirty="0"/>
              <a:t>GMS Additional Service: Contraceptive Services becomes part of essential services, with no opt-out</a:t>
            </a:r>
          </a:p>
          <a:p>
            <a:r>
              <a:rPr lang="en-GB" dirty="0"/>
              <a:t>NHS Marketing campaigns:  practices will support up to six annually, by displaying NHS provided promotional material </a:t>
            </a:r>
          </a:p>
          <a:p>
            <a:r>
              <a:rPr lang="en-GB" dirty="0"/>
              <a:t>NHS logo: if used, must follow NHS Identity guidelines</a:t>
            </a:r>
          </a:p>
          <a:p>
            <a:r>
              <a:rPr lang="en-GB" dirty="0"/>
              <a:t>Shared parental leave to be added to the Statement of Individual Entitlements </a:t>
            </a:r>
          </a:p>
          <a:p>
            <a:r>
              <a:rPr lang="en-GB" dirty="0"/>
              <a:t>Review of TR arrangements, which have effectively been frozen at historic levels since 2004.</a:t>
            </a:r>
          </a:p>
        </p:txBody>
      </p:sp>
    </p:spTree>
    <p:extLst>
      <p:ext uri="{BB962C8B-B14F-4D97-AF65-F5344CB8AC3E}">
        <p14:creationId xmlns:p14="http://schemas.microsoft.com/office/powerpoint/2010/main" val="20287443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404030-524F-48EB-8F13-109FB549635D}"/>
              </a:ext>
            </a:extLst>
          </p:cNvPr>
          <p:cNvSpPr>
            <a:spLocks noGrp="1"/>
          </p:cNvSpPr>
          <p:nvPr>
            <p:ph type="title"/>
          </p:nvPr>
        </p:nvSpPr>
        <p:spPr/>
        <p:txBody>
          <a:bodyPr/>
          <a:lstStyle/>
          <a:p>
            <a:pPr algn="ctr"/>
            <a:r>
              <a:rPr lang="en-GB" b="1" dirty="0"/>
              <a:t>Prescribing Issues </a:t>
            </a:r>
          </a:p>
        </p:txBody>
      </p:sp>
      <p:sp>
        <p:nvSpPr>
          <p:cNvPr id="3" name="Content Placeholder 2">
            <a:extLst>
              <a:ext uri="{FF2B5EF4-FFF2-40B4-BE49-F238E27FC236}">
                <a16:creationId xmlns:a16="http://schemas.microsoft.com/office/drawing/2014/main" id="{F50910D3-418B-4DAA-AD59-63DF566A352D}"/>
              </a:ext>
            </a:extLst>
          </p:cNvPr>
          <p:cNvSpPr>
            <a:spLocks noGrp="1"/>
          </p:cNvSpPr>
          <p:nvPr>
            <p:ph idx="1"/>
          </p:nvPr>
        </p:nvSpPr>
        <p:spPr/>
        <p:txBody>
          <a:bodyPr/>
          <a:lstStyle/>
          <a:p>
            <a:r>
              <a:rPr lang="en-GB" dirty="0"/>
              <a:t>Endorsement of FP10s for treatment of sexually transmitted infections with SH, until IT functionality available</a:t>
            </a:r>
          </a:p>
          <a:p>
            <a:pPr marL="0" indent="0">
              <a:buNone/>
            </a:pPr>
            <a:endParaRPr lang="en-GB" dirty="0"/>
          </a:p>
          <a:p>
            <a:r>
              <a:rPr lang="en-GB" dirty="0"/>
              <a:t>‘Letter of comfort’ in relation to following NHS England/CCG OTC prescribing guidance</a:t>
            </a:r>
          </a:p>
        </p:txBody>
      </p:sp>
    </p:spTree>
    <p:extLst>
      <p:ext uri="{BB962C8B-B14F-4D97-AF65-F5344CB8AC3E}">
        <p14:creationId xmlns:p14="http://schemas.microsoft.com/office/powerpoint/2010/main" val="40598235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5DF48-FF05-4C50-9344-AA65D9E14E50}"/>
              </a:ext>
            </a:extLst>
          </p:cNvPr>
          <p:cNvSpPr>
            <a:spLocks noGrp="1"/>
          </p:cNvSpPr>
          <p:nvPr>
            <p:ph type="title"/>
          </p:nvPr>
        </p:nvSpPr>
        <p:spPr/>
        <p:txBody>
          <a:bodyPr/>
          <a:lstStyle/>
          <a:p>
            <a:pPr algn="ctr"/>
            <a:r>
              <a:rPr lang="en-GB" b="1" dirty="0"/>
              <a:t>Private GP Services Advertising or Hosting</a:t>
            </a:r>
          </a:p>
        </p:txBody>
      </p:sp>
      <p:sp>
        <p:nvSpPr>
          <p:cNvPr id="3" name="Content Placeholder 2">
            <a:extLst>
              <a:ext uri="{FF2B5EF4-FFF2-40B4-BE49-F238E27FC236}">
                <a16:creationId xmlns:a16="http://schemas.microsoft.com/office/drawing/2014/main" id="{10B1C523-1833-4A1D-95F3-D4216232BD07}"/>
              </a:ext>
            </a:extLst>
          </p:cNvPr>
          <p:cNvSpPr>
            <a:spLocks noGrp="1"/>
          </p:cNvSpPr>
          <p:nvPr>
            <p:ph idx="1"/>
          </p:nvPr>
        </p:nvSpPr>
        <p:spPr>
          <a:xfrm>
            <a:off x="838200" y="1825625"/>
            <a:ext cx="10515600" cy="4504154"/>
          </a:xfrm>
        </p:spPr>
        <p:txBody>
          <a:bodyPr>
            <a:normAutofit/>
          </a:bodyPr>
          <a:lstStyle/>
          <a:p>
            <a:r>
              <a:rPr lang="en-GB" dirty="0"/>
              <a:t>“GP practices will not be able to either directly or via proxy advertise or host private paid-for GP services that fall within the scope of NHS funded primary medical services”</a:t>
            </a:r>
          </a:p>
          <a:p>
            <a:r>
              <a:rPr lang="en-GB" dirty="0"/>
              <a:t>Very ‘political’ clause</a:t>
            </a:r>
          </a:p>
          <a:p>
            <a:r>
              <a:rPr lang="en-GB" dirty="0"/>
              <a:t>Likely to be interpreted as NHS commissioned core contract essential services only, and not DES, LCS or Public Health LCS</a:t>
            </a:r>
          </a:p>
          <a:p>
            <a:r>
              <a:rPr lang="en-GB" dirty="0"/>
              <a:t>Awaiting further guidance; therefore do not make premature changes to your business model</a:t>
            </a:r>
          </a:p>
        </p:txBody>
      </p:sp>
    </p:spTree>
    <p:extLst>
      <p:ext uri="{BB962C8B-B14F-4D97-AF65-F5344CB8AC3E}">
        <p14:creationId xmlns:p14="http://schemas.microsoft.com/office/powerpoint/2010/main" val="346259036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2" descr="croydon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74826" y="0"/>
            <a:ext cx="2881313" cy="2420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1" name="Picture 3" descr="kingst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91401" y="0"/>
            <a:ext cx="3006725" cy="2420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2" name="Picture 4" descr="east%20sussex%20small"/>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03388" y="4133850"/>
            <a:ext cx="2952750" cy="272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3" name="Picture 5" descr="surrey"/>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295775" y="2205039"/>
            <a:ext cx="3333750" cy="266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4" name="Picture 6" descr="west%20sussex"/>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391401" y="4221164"/>
            <a:ext cx="3078163" cy="263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5" name="Picture 7" descr="Logo"/>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872038" y="188914"/>
            <a:ext cx="2209800" cy="86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258674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17C785-1230-491D-BA52-5F39E3239687}"/>
              </a:ext>
            </a:extLst>
          </p:cNvPr>
          <p:cNvSpPr>
            <a:spLocks noGrp="1"/>
          </p:cNvSpPr>
          <p:nvPr>
            <p:ph type="title"/>
          </p:nvPr>
        </p:nvSpPr>
        <p:spPr/>
        <p:txBody>
          <a:bodyPr/>
          <a:lstStyle/>
          <a:p>
            <a:pPr algn="ctr"/>
            <a:r>
              <a:rPr lang="en-GB" b="1" dirty="0"/>
              <a:t>Practice Funding Settlement 1</a:t>
            </a:r>
          </a:p>
        </p:txBody>
      </p:sp>
      <p:sp>
        <p:nvSpPr>
          <p:cNvPr id="3" name="Content Placeholder 2">
            <a:extLst>
              <a:ext uri="{FF2B5EF4-FFF2-40B4-BE49-F238E27FC236}">
                <a16:creationId xmlns:a16="http://schemas.microsoft.com/office/drawing/2014/main" id="{1636B91C-8E9D-405C-A9EB-1611888B0961}"/>
              </a:ext>
            </a:extLst>
          </p:cNvPr>
          <p:cNvSpPr>
            <a:spLocks noGrp="1"/>
          </p:cNvSpPr>
          <p:nvPr>
            <p:ph idx="1"/>
          </p:nvPr>
        </p:nvSpPr>
        <p:spPr>
          <a:xfrm>
            <a:off x="838200" y="1825624"/>
            <a:ext cx="10725150" cy="4556125"/>
          </a:xfrm>
        </p:spPr>
        <p:txBody>
          <a:bodyPr>
            <a:normAutofit fontScale="92500" lnSpcReduction="20000"/>
          </a:bodyPr>
          <a:lstStyle/>
          <a:p>
            <a:r>
              <a:rPr lang="en-GB" dirty="0"/>
              <a:t>A five year deal </a:t>
            </a:r>
          </a:p>
          <a:p>
            <a:r>
              <a:rPr lang="en-GB" dirty="0"/>
              <a:t>Core Contract Funding will rise as below</a:t>
            </a:r>
          </a:p>
          <a:p>
            <a:pPr marL="457200" lvl="1" indent="0">
              <a:buNone/>
            </a:pPr>
            <a:endParaRPr lang="en-GB" dirty="0"/>
          </a:p>
          <a:p>
            <a:pPr marL="457200" lvl="1" indent="0">
              <a:buNone/>
            </a:pPr>
            <a:endParaRPr lang="en-GB" dirty="0"/>
          </a:p>
          <a:p>
            <a:pPr marL="457200" lvl="1" indent="0">
              <a:buNone/>
            </a:pPr>
            <a:endParaRPr lang="en-GB" dirty="0"/>
          </a:p>
          <a:p>
            <a:pPr marL="457200" lvl="1" indent="0">
              <a:buNone/>
            </a:pPr>
            <a:endParaRPr lang="en-GB" dirty="0"/>
          </a:p>
          <a:p>
            <a:endParaRPr lang="en-GB" dirty="0"/>
          </a:p>
          <a:p>
            <a:endParaRPr lang="en-GB" dirty="0"/>
          </a:p>
          <a:p>
            <a:endParaRPr lang="en-GB" dirty="0"/>
          </a:p>
          <a:p>
            <a:endParaRPr lang="en-GB" dirty="0"/>
          </a:p>
          <a:p>
            <a:r>
              <a:rPr lang="en-GB" dirty="0"/>
              <a:t>Global Sum rises to £89.88 in 2019/20 from £88.96</a:t>
            </a:r>
          </a:p>
          <a:p>
            <a:r>
              <a:rPr lang="en-GB" dirty="0"/>
              <a:t>OOHs deduction falls to 4.82% (£4.33) from 4.87%</a:t>
            </a:r>
          </a:p>
          <a:p>
            <a:pPr marL="0" indent="0">
              <a:buNone/>
            </a:pPr>
            <a:endParaRPr lang="en-GB" dirty="0"/>
          </a:p>
          <a:p>
            <a:pPr marL="457200" lvl="1" indent="0">
              <a:buNone/>
            </a:pPr>
            <a:endParaRPr lang="en-GB" dirty="0"/>
          </a:p>
        </p:txBody>
      </p:sp>
      <p:graphicFrame>
        <p:nvGraphicFramePr>
          <p:cNvPr id="8" name="Table 7">
            <a:extLst>
              <a:ext uri="{FF2B5EF4-FFF2-40B4-BE49-F238E27FC236}">
                <a16:creationId xmlns:a16="http://schemas.microsoft.com/office/drawing/2014/main" id="{521948B0-35B4-411D-8D46-60C6992BCDF9}"/>
              </a:ext>
            </a:extLst>
          </p:cNvPr>
          <p:cNvGraphicFramePr>
            <a:graphicFrameLocks noGrp="1"/>
          </p:cNvGraphicFramePr>
          <p:nvPr>
            <p:extLst>
              <p:ext uri="{D42A27DB-BD31-4B8C-83A1-F6EECF244321}">
                <p14:modId xmlns:p14="http://schemas.microsoft.com/office/powerpoint/2010/main" val="2868252297"/>
              </p:ext>
            </p:extLst>
          </p:nvPr>
        </p:nvGraphicFramePr>
        <p:xfrm>
          <a:off x="1188720" y="2724912"/>
          <a:ext cx="10031728" cy="2199133"/>
        </p:xfrm>
        <a:graphic>
          <a:graphicData uri="http://schemas.openxmlformats.org/drawingml/2006/table">
            <a:tbl>
              <a:tblPr firstRow="1" firstCol="1" bandRow="1">
                <a:tableStyleId>{5C22544A-7EE6-4342-B048-85BDC9FD1C3A}</a:tableStyleId>
              </a:tblPr>
              <a:tblGrid>
                <a:gridCol w="1671212">
                  <a:extLst>
                    <a:ext uri="{9D8B030D-6E8A-4147-A177-3AD203B41FA5}">
                      <a16:colId xmlns:a16="http://schemas.microsoft.com/office/drawing/2014/main" val="3622498467"/>
                    </a:ext>
                  </a:extLst>
                </a:gridCol>
                <a:gridCol w="1671212">
                  <a:extLst>
                    <a:ext uri="{9D8B030D-6E8A-4147-A177-3AD203B41FA5}">
                      <a16:colId xmlns:a16="http://schemas.microsoft.com/office/drawing/2014/main" val="2961466961"/>
                    </a:ext>
                  </a:extLst>
                </a:gridCol>
                <a:gridCol w="1672326">
                  <a:extLst>
                    <a:ext uri="{9D8B030D-6E8A-4147-A177-3AD203B41FA5}">
                      <a16:colId xmlns:a16="http://schemas.microsoft.com/office/drawing/2014/main" val="4020051468"/>
                    </a:ext>
                  </a:extLst>
                </a:gridCol>
                <a:gridCol w="1672326">
                  <a:extLst>
                    <a:ext uri="{9D8B030D-6E8A-4147-A177-3AD203B41FA5}">
                      <a16:colId xmlns:a16="http://schemas.microsoft.com/office/drawing/2014/main" val="2304765171"/>
                    </a:ext>
                  </a:extLst>
                </a:gridCol>
                <a:gridCol w="1672326">
                  <a:extLst>
                    <a:ext uri="{9D8B030D-6E8A-4147-A177-3AD203B41FA5}">
                      <a16:colId xmlns:a16="http://schemas.microsoft.com/office/drawing/2014/main" val="2579326278"/>
                    </a:ext>
                  </a:extLst>
                </a:gridCol>
                <a:gridCol w="1672326">
                  <a:extLst>
                    <a:ext uri="{9D8B030D-6E8A-4147-A177-3AD203B41FA5}">
                      <a16:colId xmlns:a16="http://schemas.microsoft.com/office/drawing/2014/main" val="2488129377"/>
                    </a:ext>
                  </a:extLst>
                </a:gridCol>
              </a:tblGrid>
              <a:tr h="439827">
                <a:tc>
                  <a:txBody>
                    <a:bodyPr/>
                    <a:lstStyle/>
                    <a:p>
                      <a:pPr>
                        <a:spcAft>
                          <a:spcPts val="0"/>
                        </a:spcAft>
                      </a:pPr>
                      <a:r>
                        <a:rPr lang="en-GB" sz="2400">
                          <a:effectLst/>
                        </a:rPr>
                        <a:t> </a:t>
                      </a:r>
                      <a:endParaRPr lang="en-GB" sz="2400">
                        <a:effectLst/>
                        <a:latin typeface="Bliss 2 Light" panose="02000506030000020004" pitchFamily="50"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GB" sz="2400" dirty="0">
                          <a:effectLst/>
                        </a:rPr>
                        <a:t>2019/20</a:t>
                      </a:r>
                      <a:endParaRPr lang="en-GB" sz="2400" dirty="0">
                        <a:effectLst/>
                        <a:latin typeface="Bliss 2 Light" panose="02000506030000020004" pitchFamily="50"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GB" sz="2400" dirty="0">
                          <a:effectLst/>
                        </a:rPr>
                        <a:t>2020/21</a:t>
                      </a:r>
                      <a:endParaRPr lang="en-GB" sz="2400" dirty="0">
                        <a:effectLst/>
                        <a:latin typeface="Bliss 2 Light" panose="02000506030000020004" pitchFamily="50"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GB" sz="2400" dirty="0">
                          <a:effectLst/>
                        </a:rPr>
                        <a:t>2021/22</a:t>
                      </a:r>
                      <a:endParaRPr lang="en-GB" sz="2400" dirty="0">
                        <a:effectLst/>
                        <a:latin typeface="Bliss 2 Light" panose="02000506030000020004" pitchFamily="50"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GB" sz="2400" dirty="0">
                          <a:effectLst/>
                        </a:rPr>
                        <a:t>2022/23</a:t>
                      </a:r>
                      <a:endParaRPr lang="en-GB" sz="2400" dirty="0">
                        <a:effectLst/>
                        <a:latin typeface="Bliss 2 Light" panose="02000506030000020004" pitchFamily="50"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GB" sz="2400" dirty="0">
                          <a:effectLst/>
                        </a:rPr>
                        <a:t>2023/24</a:t>
                      </a:r>
                      <a:endParaRPr lang="en-GB" sz="2400" dirty="0">
                        <a:effectLst/>
                        <a:latin typeface="Bliss 2 Light" panose="02000506030000020004" pitchFamily="50"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29277779"/>
                  </a:ext>
                </a:extLst>
              </a:tr>
              <a:tr h="879653">
                <a:tc>
                  <a:txBody>
                    <a:bodyPr/>
                    <a:lstStyle/>
                    <a:p>
                      <a:pPr>
                        <a:spcAft>
                          <a:spcPts val="0"/>
                        </a:spcAft>
                      </a:pPr>
                      <a:r>
                        <a:rPr lang="en-GB" sz="2400" dirty="0">
                          <a:effectLst/>
                        </a:rPr>
                        <a:t>Cumulative</a:t>
                      </a:r>
                    </a:p>
                    <a:p>
                      <a:pPr>
                        <a:spcAft>
                          <a:spcPts val="0"/>
                        </a:spcAft>
                      </a:pPr>
                      <a:r>
                        <a:rPr lang="en-GB" sz="2400" dirty="0">
                          <a:effectLst/>
                        </a:rPr>
                        <a:t>Increase</a:t>
                      </a:r>
                      <a:endParaRPr lang="en-GB" sz="2400" dirty="0">
                        <a:effectLst/>
                        <a:latin typeface="Bliss 2 Light" panose="02000506030000020004" pitchFamily="50"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GB" sz="2400" dirty="0">
                          <a:effectLst/>
                        </a:rPr>
                        <a:t>£109m</a:t>
                      </a:r>
                      <a:endParaRPr lang="en-GB" sz="2400" dirty="0">
                        <a:effectLst/>
                        <a:latin typeface="Bliss 2 Light" panose="02000506030000020004" pitchFamily="50"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GB" sz="2400" dirty="0">
                          <a:effectLst/>
                        </a:rPr>
                        <a:t>£296m</a:t>
                      </a:r>
                      <a:endParaRPr lang="en-GB" sz="2400" dirty="0">
                        <a:effectLst/>
                        <a:latin typeface="Bliss 2 Light" panose="02000506030000020004" pitchFamily="50"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GB" sz="2400" dirty="0">
                          <a:effectLst/>
                        </a:rPr>
                        <a:t>£525m</a:t>
                      </a:r>
                      <a:endParaRPr lang="en-GB" sz="2400" dirty="0">
                        <a:effectLst/>
                        <a:latin typeface="Bliss 2 Light" panose="02000506030000020004" pitchFamily="50"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GB" sz="2400" dirty="0">
                          <a:effectLst/>
                        </a:rPr>
                        <a:t>£741m</a:t>
                      </a:r>
                      <a:endParaRPr lang="en-GB" sz="2400" dirty="0">
                        <a:effectLst/>
                        <a:latin typeface="Bliss 2 Light" panose="02000506030000020004" pitchFamily="50"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GB" sz="2400" dirty="0">
                          <a:effectLst/>
                        </a:rPr>
                        <a:t>£978m</a:t>
                      </a:r>
                      <a:endParaRPr lang="en-GB" sz="2400" dirty="0">
                        <a:effectLst/>
                        <a:latin typeface="Bliss 2 Light" panose="02000506030000020004" pitchFamily="50"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29172304"/>
                  </a:ext>
                </a:extLst>
              </a:tr>
              <a:tr h="879653">
                <a:tc>
                  <a:txBody>
                    <a:bodyPr/>
                    <a:lstStyle/>
                    <a:p>
                      <a:pPr>
                        <a:spcAft>
                          <a:spcPts val="0"/>
                        </a:spcAft>
                      </a:pPr>
                      <a:r>
                        <a:rPr lang="en-GB" sz="2400" dirty="0">
                          <a:effectLst/>
                        </a:rPr>
                        <a:t>% annual increase</a:t>
                      </a:r>
                      <a:endParaRPr lang="en-GB" sz="2400" dirty="0">
                        <a:effectLst/>
                        <a:latin typeface="Bliss 2 Light" panose="02000506030000020004" pitchFamily="50"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GB" sz="2400" dirty="0">
                          <a:effectLst/>
                        </a:rPr>
                        <a:t>1.4%</a:t>
                      </a:r>
                      <a:endParaRPr lang="en-GB" sz="2400" dirty="0">
                        <a:effectLst/>
                        <a:latin typeface="Bliss 2 Light" panose="02000506030000020004" pitchFamily="50"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GB" sz="2400" dirty="0">
                          <a:effectLst/>
                        </a:rPr>
                        <a:t>2.3%</a:t>
                      </a:r>
                      <a:endParaRPr lang="en-GB" sz="2400" dirty="0">
                        <a:effectLst/>
                        <a:latin typeface="Bliss 2 Light" panose="02000506030000020004" pitchFamily="50"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GB" sz="2400">
                          <a:effectLst/>
                        </a:rPr>
                        <a:t>2.8%</a:t>
                      </a:r>
                      <a:endParaRPr lang="en-GB" sz="2400">
                        <a:effectLst/>
                        <a:latin typeface="Bliss 2 Light" panose="02000506030000020004" pitchFamily="50"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GB" sz="2400">
                          <a:effectLst/>
                        </a:rPr>
                        <a:t>2.5%</a:t>
                      </a:r>
                      <a:endParaRPr lang="en-GB" sz="2400">
                        <a:effectLst/>
                        <a:latin typeface="Bliss 2 Light" panose="02000506030000020004" pitchFamily="50"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GB" sz="2400" dirty="0">
                          <a:effectLst/>
                        </a:rPr>
                        <a:t>2.7%</a:t>
                      </a:r>
                      <a:endParaRPr lang="en-GB" sz="2400" dirty="0">
                        <a:effectLst/>
                        <a:latin typeface="Bliss 2 Light" panose="02000506030000020004" pitchFamily="50"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14297411"/>
                  </a:ext>
                </a:extLst>
              </a:tr>
            </a:tbl>
          </a:graphicData>
        </a:graphic>
      </p:graphicFrame>
      <p:sp>
        <p:nvSpPr>
          <p:cNvPr id="9" name="Rectangle 3">
            <a:extLst>
              <a:ext uri="{FF2B5EF4-FFF2-40B4-BE49-F238E27FC236}">
                <a16:creationId xmlns:a16="http://schemas.microsoft.com/office/drawing/2014/main" id="{13FA3913-227F-403B-BDE8-B1F40CF71656}"/>
              </a:ext>
            </a:extLst>
          </p:cNvPr>
          <p:cNvSpPr>
            <a:spLocks noChangeArrowheads="1"/>
          </p:cNvSpPr>
          <p:nvPr/>
        </p:nvSpPr>
        <p:spPr bwMode="auto">
          <a:xfrm>
            <a:off x="3233737" y="3368278"/>
            <a:ext cx="12546293" cy="6338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4853572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35A59-44E6-43E1-8E81-125261DADEC2}"/>
              </a:ext>
            </a:extLst>
          </p:cNvPr>
          <p:cNvSpPr>
            <a:spLocks noGrp="1"/>
          </p:cNvSpPr>
          <p:nvPr>
            <p:ph type="title"/>
          </p:nvPr>
        </p:nvSpPr>
        <p:spPr/>
        <p:txBody>
          <a:bodyPr/>
          <a:lstStyle/>
          <a:p>
            <a:pPr algn="ctr"/>
            <a:r>
              <a:rPr lang="en-GB" b="1" dirty="0"/>
              <a:t>Practice Funding Settlement II</a:t>
            </a:r>
          </a:p>
        </p:txBody>
      </p:sp>
      <p:sp>
        <p:nvSpPr>
          <p:cNvPr id="3" name="Content Placeholder 2">
            <a:extLst>
              <a:ext uri="{FF2B5EF4-FFF2-40B4-BE49-F238E27FC236}">
                <a16:creationId xmlns:a16="http://schemas.microsoft.com/office/drawing/2014/main" id="{ECC33BC5-1ABF-4854-BA89-118C72765623}"/>
              </a:ext>
            </a:extLst>
          </p:cNvPr>
          <p:cNvSpPr>
            <a:spLocks noGrp="1"/>
          </p:cNvSpPr>
          <p:nvPr>
            <p:ph idx="1"/>
          </p:nvPr>
        </p:nvSpPr>
        <p:spPr/>
        <p:txBody>
          <a:bodyPr>
            <a:normAutofit fontScale="92500" lnSpcReduction="10000"/>
          </a:bodyPr>
          <a:lstStyle/>
          <a:p>
            <a:r>
              <a:rPr lang="en-GB" dirty="0"/>
              <a:t>One-off Global Sum adjustment to secure State-backed GP Indemnity Scheme</a:t>
            </a:r>
          </a:p>
          <a:p>
            <a:r>
              <a:rPr lang="en-GB" dirty="0"/>
              <a:t>1% uplift deferred from 2018/19 Contract Agreement, part-funding Network Participation Payment, annual £1.76 per weighted patient, payable to practices from July 2019 if sign up to DES</a:t>
            </a:r>
          </a:p>
          <a:p>
            <a:r>
              <a:rPr lang="en-GB" dirty="0"/>
              <a:t>Global Sum uplift of 1.03%</a:t>
            </a:r>
          </a:p>
          <a:p>
            <a:r>
              <a:rPr lang="en-GB" dirty="0"/>
              <a:t>Further average indemnity inflation uplift (£60 million; 1.005p per patient) for 2018/19, payable March 2019</a:t>
            </a:r>
          </a:p>
          <a:p>
            <a:r>
              <a:rPr lang="en-GB" dirty="0"/>
              <a:t>Government will reimburse the costs of the 6.3% increase in NHS employers’ superannuation costs, planned from April 2019, and current 14.38% deduction from practices will remain</a:t>
            </a:r>
          </a:p>
        </p:txBody>
      </p:sp>
    </p:spTree>
    <p:extLst>
      <p:ext uri="{BB962C8B-B14F-4D97-AF65-F5344CB8AC3E}">
        <p14:creationId xmlns:p14="http://schemas.microsoft.com/office/powerpoint/2010/main" val="19495914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EFB3F-7F15-43AE-BD90-CB2D7247896B}"/>
              </a:ext>
            </a:extLst>
          </p:cNvPr>
          <p:cNvSpPr>
            <a:spLocks noGrp="1"/>
          </p:cNvSpPr>
          <p:nvPr>
            <p:ph type="title"/>
          </p:nvPr>
        </p:nvSpPr>
        <p:spPr>
          <a:xfrm>
            <a:off x="838200" y="382880"/>
            <a:ext cx="10515600" cy="1325563"/>
          </a:xfrm>
        </p:spPr>
        <p:txBody>
          <a:bodyPr/>
          <a:lstStyle/>
          <a:p>
            <a:r>
              <a:rPr lang="en-GB" b="1" dirty="0"/>
              <a:t>DDRB (Doctors and Dentist Pay Review Body)</a:t>
            </a:r>
          </a:p>
        </p:txBody>
      </p:sp>
      <p:sp>
        <p:nvSpPr>
          <p:cNvPr id="3" name="Content Placeholder 2">
            <a:extLst>
              <a:ext uri="{FF2B5EF4-FFF2-40B4-BE49-F238E27FC236}">
                <a16:creationId xmlns:a16="http://schemas.microsoft.com/office/drawing/2014/main" id="{21B090D7-EBC8-4EBC-AE30-C623EF6247E6}"/>
              </a:ext>
            </a:extLst>
          </p:cNvPr>
          <p:cNvSpPr>
            <a:spLocks noGrp="1"/>
          </p:cNvSpPr>
          <p:nvPr>
            <p:ph idx="1"/>
          </p:nvPr>
        </p:nvSpPr>
        <p:spPr/>
        <p:txBody>
          <a:bodyPr/>
          <a:lstStyle/>
          <a:p>
            <a:endParaRPr lang="en-GB" dirty="0"/>
          </a:p>
          <a:p>
            <a:r>
              <a:rPr lang="en-GB" dirty="0"/>
              <a:t>No DDRB recommendations for GP Contractors for five years</a:t>
            </a:r>
          </a:p>
          <a:p>
            <a:endParaRPr lang="en-GB" dirty="0"/>
          </a:p>
          <a:p>
            <a:r>
              <a:rPr lang="en-GB" dirty="0"/>
              <a:t>No DDRB award for salaried GPs for 2019/20 but will be thereafter, taking into account known contractor settlement</a:t>
            </a:r>
          </a:p>
          <a:p>
            <a:endParaRPr lang="en-GB" dirty="0"/>
          </a:p>
          <a:p>
            <a:r>
              <a:rPr lang="en-GB" dirty="0"/>
              <a:t>Continuing DDRB recommendations for GP trainers, trainees and appraisers</a:t>
            </a:r>
          </a:p>
          <a:p>
            <a:pPr marL="0" indent="0">
              <a:buNone/>
            </a:pPr>
            <a:endParaRPr lang="en-GB" dirty="0"/>
          </a:p>
        </p:txBody>
      </p:sp>
    </p:spTree>
    <p:extLst>
      <p:ext uri="{BB962C8B-B14F-4D97-AF65-F5344CB8AC3E}">
        <p14:creationId xmlns:p14="http://schemas.microsoft.com/office/powerpoint/2010/main" val="4692452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E60D4-3E99-4F8E-9D70-87D98464E6B6}"/>
              </a:ext>
            </a:extLst>
          </p:cNvPr>
          <p:cNvSpPr>
            <a:spLocks noGrp="1"/>
          </p:cNvSpPr>
          <p:nvPr>
            <p:ph type="title"/>
          </p:nvPr>
        </p:nvSpPr>
        <p:spPr/>
        <p:txBody>
          <a:bodyPr/>
          <a:lstStyle/>
          <a:p>
            <a:pPr algn="ctr"/>
            <a:r>
              <a:rPr lang="en-GB" b="1" dirty="0"/>
              <a:t>Other Financial Updates</a:t>
            </a:r>
          </a:p>
        </p:txBody>
      </p:sp>
      <p:sp>
        <p:nvSpPr>
          <p:cNvPr id="3" name="Content Placeholder 2">
            <a:extLst>
              <a:ext uri="{FF2B5EF4-FFF2-40B4-BE49-F238E27FC236}">
                <a16:creationId xmlns:a16="http://schemas.microsoft.com/office/drawing/2014/main" id="{CD219D61-C375-41E0-A5D9-CF9400729FCA}"/>
              </a:ext>
            </a:extLst>
          </p:cNvPr>
          <p:cNvSpPr>
            <a:spLocks noGrp="1"/>
          </p:cNvSpPr>
          <p:nvPr>
            <p:ph idx="1"/>
          </p:nvPr>
        </p:nvSpPr>
        <p:spPr/>
        <p:txBody>
          <a:bodyPr>
            <a:normAutofit/>
          </a:bodyPr>
          <a:lstStyle/>
          <a:p>
            <a:r>
              <a:rPr lang="en-GB" dirty="0"/>
              <a:t>GPC recommending a 2% increase for all practice staff, noting absolute sums involved will depend on current indemnity cost payment arrangements in practices</a:t>
            </a:r>
          </a:p>
          <a:p>
            <a:r>
              <a:rPr lang="en-GB" dirty="0"/>
              <a:t>MPIG decrement and seniority pool phased reduction will continue to 2020/21, both being recycled into Global Sum</a:t>
            </a:r>
          </a:p>
          <a:p>
            <a:r>
              <a:rPr lang="en-GB" dirty="0"/>
              <a:t>There will be a balancing mechanism to manage unexpectedly high partner profits, or inflation; further details to follow</a:t>
            </a:r>
          </a:p>
          <a:p>
            <a:r>
              <a:rPr lang="en-GB" dirty="0"/>
              <a:t>These sums are practice payments, and separate to investments made via the (Primary Care) Network Contract DES to PCNs</a:t>
            </a:r>
          </a:p>
        </p:txBody>
      </p:sp>
    </p:spTree>
    <p:extLst>
      <p:ext uri="{BB962C8B-B14F-4D97-AF65-F5344CB8AC3E}">
        <p14:creationId xmlns:p14="http://schemas.microsoft.com/office/powerpoint/2010/main" val="28077033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8B196A-70B4-4510-BF96-9ADBF57E8D35}"/>
              </a:ext>
            </a:extLst>
          </p:cNvPr>
          <p:cNvSpPr>
            <a:spLocks noGrp="1"/>
          </p:cNvSpPr>
          <p:nvPr>
            <p:ph type="title"/>
          </p:nvPr>
        </p:nvSpPr>
        <p:spPr/>
        <p:txBody>
          <a:bodyPr/>
          <a:lstStyle/>
          <a:p>
            <a:pPr algn="ctr"/>
            <a:r>
              <a:rPr lang="en-GB" b="1" dirty="0"/>
              <a:t>London Weighting and Rurality Index</a:t>
            </a:r>
          </a:p>
        </p:txBody>
      </p:sp>
      <p:sp>
        <p:nvSpPr>
          <p:cNvPr id="3" name="Content Placeholder 2">
            <a:extLst>
              <a:ext uri="{FF2B5EF4-FFF2-40B4-BE49-F238E27FC236}">
                <a16:creationId xmlns:a16="http://schemas.microsoft.com/office/drawing/2014/main" id="{BD61E871-C9AB-494C-9307-8D7A7D82B3BD}"/>
              </a:ext>
            </a:extLst>
          </p:cNvPr>
          <p:cNvSpPr>
            <a:spLocks noGrp="1"/>
          </p:cNvSpPr>
          <p:nvPr>
            <p:ph idx="1"/>
          </p:nvPr>
        </p:nvSpPr>
        <p:spPr/>
        <p:txBody>
          <a:bodyPr/>
          <a:lstStyle/>
          <a:p>
            <a:r>
              <a:rPr lang="en-GB" dirty="0"/>
              <a:t>London weighting [£2.18 unweighted] to be paid to practices based on patients’ residence within the Metropolitan area, rather than practice location within London.</a:t>
            </a:r>
          </a:p>
          <a:p>
            <a:pPr marL="0" indent="0">
              <a:buNone/>
            </a:pPr>
            <a:endParaRPr lang="en-GB" dirty="0"/>
          </a:p>
          <a:p>
            <a:r>
              <a:rPr lang="en-GB" dirty="0"/>
              <a:t>Rurality Index now only  applied in respect of patients who live within the practice boundary</a:t>
            </a:r>
          </a:p>
        </p:txBody>
      </p:sp>
    </p:spTree>
    <p:extLst>
      <p:ext uri="{BB962C8B-B14F-4D97-AF65-F5344CB8AC3E}">
        <p14:creationId xmlns:p14="http://schemas.microsoft.com/office/powerpoint/2010/main" val="4515114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TotalTime>
  <Words>3139</Words>
  <Application>Microsoft Office PowerPoint</Application>
  <PresentationFormat>Widescreen</PresentationFormat>
  <Paragraphs>379</Paragraphs>
  <Slides>47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47</vt:i4>
      </vt:variant>
    </vt:vector>
  </HeadingPairs>
  <TitlesOfParts>
    <vt:vector size="53" baseType="lpstr">
      <vt:lpstr>Aharoni</vt:lpstr>
      <vt:lpstr>Arial</vt:lpstr>
      <vt:lpstr>Bliss 2 Light</vt:lpstr>
      <vt:lpstr>Calibri</vt:lpstr>
      <vt:lpstr>Calibri Light</vt:lpstr>
      <vt:lpstr>Office Theme</vt:lpstr>
      <vt:lpstr>GP Contract Agreement 2019</vt:lpstr>
      <vt:lpstr>PowerPoint Presentation</vt:lpstr>
      <vt:lpstr>Contract Updates</vt:lpstr>
      <vt:lpstr>Additional Information </vt:lpstr>
      <vt:lpstr>Practice Funding Settlement 1</vt:lpstr>
      <vt:lpstr>Practice Funding Settlement II</vt:lpstr>
      <vt:lpstr>DDRB (Doctors and Dentist Pay Review Body)</vt:lpstr>
      <vt:lpstr>Other Financial Updates</vt:lpstr>
      <vt:lpstr>London Weighting and Rurality Index</vt:lpstr>
      <vt:lpstr>Clinical Negligence Scheme for General Practitioners (CNSGP)</vt:lpstr>
      <vt:lpstr>CNSGP II</vt:lpstr>
      <vt:lpstr>What is not covered</vt:lpstr>
      <vt:lpstr>Current Indemnity Organisations</vt:lpstr>
      <vt:lpstr>Primary Care Networks (PCNs)  and  the (Primary Care) Network Contract DES</vt:lpstr>
      <vt:lpstr>Establishing a Primary Care Network</vt:lpstr>
      <vt:lpstr>PCN Member Practices</vt:lpstr>
      <vt:lpstr>PCN SIZE</vt:lpstr>
      <vt:lpstr>PCN Area</vt:lpstr>
      <vt:lpstr>Network Agreement</vt:lpstr>
      <vt:lpstr>PCN Internal Governance and Decision making</vt:lpstr>
      <vt:lpstr>PCN Structures and employment options</vt:lpstr>
      <vt:lpstr>PCN Clinical Director</vt:lpstr>
      <vt:lpstr>Other Stakeholders</vt:lpstr>
      <vt:lpstr>What do the PCNs have to do in 2019/20</vt:lpstr>
      <vt:lpstr>Additional Roles Reimbursement Scheme [ARRS] I</vt:lpstr>
      <vt:lpstr>ARRS II</vt:lpstr>
      <vt:lpstr>ARRS III</vt:lpstr>
      <vt:lpstr>Other Workforce Support</vt:lpstr>
      <vt:lpstr>Network Contract DES: National Service Specifications</vt:lpstr>
      <vt:lpstr>National Service Specifications I</vt:lpstr>
      <vt:lpstr>National Service Specifications II</vt:lpstr>
      <vt:lpstr>National Investment and Impact Fund  </vt:lpstr>
      <vt:lpstr>QOF 1</vt:lpstr>
      <vt:lpstr>QOF II</vt:lpstr>
      <vt:lpstr>QOF III</vt:lpstr>
      <vt:lpstr>QOF IV</vt:lpstr>
      <vt:lpstr>EXTENDED HOURS DES</vt:lpstr>
      <vt:lpstr>CCG Extended Access Service</vt:lpstr>
      <vt:lpstr>‘IT/ Digital First’</vt:lpstr>
      <vt:lpstr>IT ‘Must dos’ for practices</vt:lpstr>
      <vt:lpstr>IT aspirations</vt:lpstr>
      <vt:lpstr>Vaccination and Immunisations I</vt:lpstr>
      <vt:lpstr>Vaccinations and Immunisations II</vt:lpstr>
      <vt:lpstr>Contractual Issues</vt:lpstr>
      <vt:lpstr>Prescribing Issues </vt:lpstr>
      <vt:lpstr>Private GP Services Advertising or Hosting</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GP Contract Agreement 2019</dc:title>
  <dc:creator>Marianne Pumphrey</dc:creator>
  <cp:lastModifiedBy>Sandra Rodbourne</cp:lastModifiedBy>
  <cp:revision>104</cp:revision>
  <cp:lastPrinted>2019-03-28T14:32:53Z</cp:lastPrinted>
  <dcterms:created xsi:type="dcterms:W3CDTF">2019-03-06T09:01:59Z</dcterms:created>
  <dcterms:modified xsi:type="dcterms:W3CDTF">2019-04-12T08:54:58Z</dcterms:modified>
</cp:coreProperties>
</file>