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3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0000" tIns="46800" rIns="90000" bIns="46800"/>
          <a:lstStyle>
            <a:lvl1pPr>
              <a:lnSpc>
                <a:spcPct val="100000"/>
              </a:lnSpc>
              <a:defRPr/>
            </a:lvl1pPr>
            <a:lvl2pPr marL="542925" indent="-180975">
              <a:lnSpc>
                <a:spcPct val="100000"/>
              </a:lnSpc>
              <a:buFont typeface="Wingdings" charset="2"/>
              <a:buChar char="§"/>
              <a:defRPr sz="1600">
                <a:solidFill>
                  <a:schemeClr val="tx1"/>
                </a:solidFill>
              </a:defRPr>
            </a:lvl2pPr>
            <a:lvl3pPr marL="895350" indent="-180975">
              <a:lnSpc>
                <a:spcPct val="100000"/>
              </a:lnSpc>
              <a:buFont typeface="Wingdings" charset="2"/>
              <a:buChar char="§"/>
              <a:defRPr sz="1400"/>
            </a:lvl3pPr>
            <a:lvl4pPr marL="1257300" indent="-180975">
              <a:lnSpc>
                <a:spcPct val="100000"/>
              </a:lnSpc>
              <a:buFont typeface="Wingdings" charset="2"/>
              <a:buChar char="§"/>
              <a:defRPr sz="1200"/>
            </a:lvl4pPr>
            <a:lvl5pPr marL="1619250" indent="-180975">
              <a:lnSpc>
                <a:spcPct val="100000"/>
              </a:lnSpc>
              <a:buFont typeface="Wingdings" pitchFamily="2" charset="2"/>
              <a:buChar char="§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2248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0" y="1798638"/>
            <a:ext cx="4936066" cy="4176712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798638"/>
            <a:ext cx="4938185" cy="4176712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1273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1456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2686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31871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32957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41315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552450"/>
            <a:ext cx="2700866" cy="5422900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52450"/>
            <a:ext cx="7899401" cy="5422900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2686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57272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54100" y="1798638"/>
            <a:ext cx="4936066" cy="417671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3367" y="1798638"/>
            <a:ext cx="4938185" cy="4176712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001" y="540000"/>
            <a:ext cx="11288015" cy="540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86857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54100" y="1798638"/>
            <a:ext cx="10077451" cy="4176712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0001" y="540000"/>
            <a:ext cx="11288015" cy="540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77340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54100" y="1798638"/>
            <a:ext cx="10077451" cy="4176712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0001" y="540000"/>
            <a:ext cx="11288015" cy="540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5659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s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" t="21935" r="1138"/>
          <a:stretch/>
        </p:blipFill>
        <p:spPr>
          <a:xfrm>
            <a:off x="468923" y="2060848"/>
            <a:ext cx="2714100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91004B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" name="Rectangle 28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3412013" y="2214564"/>
            <a:ext cx="1318846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9100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349" y="1463802"/>
            <a:ext cx="3893935" cy="210921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49784" y="3189793"/>
            <a:ext cx="3082741" cy="383629"/>
          </a:xfrm>
          <a:prstGeom prst="rect">
            <a:avLst/>
          </a:prstGeom>
          <a:solidFill>
            <a:srgbClr val="7D003A">
              <a:alpha val="80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7159503" y="3189793"/>
            <a:ext cx="4554782" cy="383629"/>
          </a:xfrm>
          <a:prstGeom prst="rect">
            <a:avLst/>
          </a:prstGeom>
          <a:solidFill>
            <a:srgbClr val="7D003A">
              <a:alpha val="79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" name="Picture 1" descr="NHS_England_Logo_RGB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9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s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dirty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3412013" y="2214564"/>
            <a:ext cx="1318846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9100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43" name="Picture 4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" t="8376" r="10655" b="23136"/>
          <a:stretch/>
        </p:blipFill>
        <p:spPr>
          <a:xfrm>
            <a:off x="473149" y="1256270"/>
            <a:ext cx="2450228" cy="231674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211" y="1340769"/>
            <a:ext cx="4121074" cy="2232248"/>
          </a:xfrm>
          <a:prstGeom prst="rect">
            <a:avLst/>
          </a:prstGeom>
        </p:spPr>
      </p:pic>
      <p:sp>
        <p:nvSpPr>
          <p:cNvPr id="33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34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9784" y="3189793"/>
            <a:ext cx="3082741" cy="383629"/>
          </a:xfrm>
          <a:prstGeom prst="rect">
            <a:avLst/>
          </a:prstGeom>
          <a:solidFill>
            <a:srgbClr val="7D003A">
              <a:alpha val="80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7159503" y="3189793"/>
            <a:ext cx="4554782" cy="383629"/>
          </a:xfrm>
          <a:prstGeom prst="rect">
            <a:avLst/>
          </a:prstGeom>
          <a:solidFill>
            <a:srgbClr val="7D003A">
              <a:alpha val="79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8" name="Picture 17" descr="NHS_England_Logo_RGB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8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mages)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 userDrawn="1"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dirty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5" r="192" b="5758"/>
          <a:stretch/>
        </p:blipFill>
        <p:spPr>
          <a:xfrm>
            <a:off x="473147" y="2060848"/>
            <a:ext cx="2877364" cy="1224136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3412013" y="2214564"/>
            <a:ext cx="1318846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9100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629" y="1345870"/>
            <a:ext cx="4111655" cy="2227146"/>
          </a:xfrm>
          <a:prstGeom prst="rect">
            <a:avLst/>
          </a:prstGeom>
        </p:spPr>
      </p:pic>
      <p:sp>
        <p:nvSpPr>
          <p:cNvPr id="36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sp>
        <p:nvSpPr>
          <p:cNvPr id="26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49784" y="3189793"/>
            <a:ext cx="3387460" cy="383629"/>
          </a:xfrm>
          <a:prstGeom prst="rect">
            <a:avLst/>
          </a:prstGeom>
          <a:solidFill>
            <a:srgbClr val="7D003A">
              <a:alpha val="80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7" name="Rectangle 36"/>
          <p:cNvSpPr/>
          <p:nvPr userDrawn="1"/>
        </p:nvSpPr>
        <p:spPr bwMode="auto">
          <a:xfrm>
            <a:off x="7159503" y="3189793"/>
            <a:ext cx="4554782" cy="383629"/>
          </a:xfrm>
          <a:prstGeom prst="rect">
            <a:avLst/>
          </a:prstGeom>
          <a:solidFill>
            <a:srgbClr val="7D003A">
              <a:alpha val="79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8" name="Picture 17" descr="NHS_England_Logo_RGB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4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(Images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91004B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" name="Rectangle 28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3412013" y="2214564"/>
            <a:ext cx="1318846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9100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" y="2132857"/>
            <a:ext cx="2663601" cy="144016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26" y="1376394"/>
            <a:ext cx="4076759" cy="2196623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49784" y="3189793"/>
            <a:ext cx="3082741" cy="383629"/>
          </a:xfrm>
          <a:prstGeom prst="rect">
            <a:avLst/>
          </a:prstGeom>
          <a:solidFill>
            <a:srgbClr val="7D003A">
              <a:alpha val="80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7159503" y="3189793"/>
            <a:ext cx="4554782" cy="383629"/>
          </a:xfrm>
          <a:prstGeom prst="rect">
            <a:avLst/>
          </a:prstGeom>
          <a:solidFill>
            <a:srgbClr val="7D003A">
              <a:alpha val="79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" name="Picture 1" descr="NHS_England_Logo_RGB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0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Insert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dirty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29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2" name="Group 19"/>
          <p:cNvGrpSpPr/>
          <p:nvPr userDrawn="1"/>
        </p:nvGrpSpPr>
        <p:grpSpPr>
          <a:xfrm>
            <a:off x="3412013" y="2214564"/>
            <a:ext cx="1318846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9100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68924" y="2537800"/>
            <a:ext cx="2688299" cy="1035216"/>
          </a:xfrm>
          <a:ln>
            <a:noFill/>
          </a:ln>
        </p:spPr>
        <p:txBody>
          <a:bodyPr/>
          <a:lstStyle/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34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384032" y="1700808"/>
            <a:ext cx="5328000" cy="1872208"/>
          </a:xfrm>
        </p:spPr>
        <p:txBody>
          <a:bodyPr/>
          <a:lstStyle/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sp>
        <p:nvSpPr>
          <p:cNvPr id="19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32" name="Rectangle 31"/>
          <p:cNvSpPr/>
          <p:nvPr userDrawn="1"/>
        </p:nvSpPr>
        <p:spPr bwMode="auto">
          <a:xfrm>
            <a:off x="49784" y="3189793"/>
            <a:ext cx="3298834" cy="383629"/>
          </a:xfrm>
          <a:prstGeom prst="rect">
            <a:avLst/>
          </a:prstGeom>
          <a:solidFill>
            <a:srgbClr val="7D003A">
              <a:alpha val="80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7" name="Rectangle 36"/>
          <p:cNvSpPr/>
          <p:nvPr userDrawn="1"/>
        </p:nvSpPr>
        <p:spPr bwMode="auto">
          <a:xfrm>
            <a:off x="6273250" y="3189793"/>
            <a:ext cx="5441034" cy="383629"/>
          </a:xfrm>
          <a:prstGeom prst="rect">
            <a:avLst/>
          </a:prstGeom>
          <a:solidFill>
            <a:srgbClr val="7D003A">
              <a:alpha val="79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8" name="Picture 17" descr="NHS_England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7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No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8843382" y="2132856"/>
            <a:ext cx="1318846" cy="806672"/>
            <a:chOff x="3368824" y="2214564"/>
            <a:chExt cx="1071562" cy="806672"/>
          </a:xfrm>
        </p:grpSpPr>
        <p:sp>
          <p:nvSpPr>
            <p:cNvPr id="21" name="Rounded Rectangle 20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2" name="Freeform 21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4" name="Freeform 23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rgbClr val="91004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1491209"/>
          </a:xfrm>
        </p:spPr>
        <p:txBody>
          <a:bodyPr wrap="none" lIns="0" tIns="0" rIns="0" bIns="0" anchor="t" anchorCtr="0"/>
          <a:lstStyle>
            <a:lvl1pPr>
              <a:defRPr sz="3600" b="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12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dirty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4" name="Picture 13" descr="NHS_England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70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dirty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6" y="3645026"/>
            <a:ext cx="11088000" cy="618193"/>
          </a:xfrm>
        </p:spPr>
        <p:txBody>
          <a:bodyPr wrap="none" lIns="0" tIns="0" rIns="0" bIns="0" anchor="t" anchorCtr="0"/>
          <a:lstStyle>
            <a:lvl1pPr>
              <a:defRPr sz="2400" b="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9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 userDrawn="1"/>
        </p:nvGrpSpPr>
        <p:grpSpPr>
          <a:xfrm>
            <a:off x="3029318" y="2276873"/>
            <a:ext cx="879474" cy="715665"/>
            <a:chOff x="2461320" y="2276872"/>
            <a:chExt cx="714573" cy="715665"/>
          </a:xfrm>
        </p:grpSpPr>
        <p:sp>
          <p:nvSpPr>
            <p:cNvPr id="13" name="Pie 12"/>
            <p:cNvSpPr/>
            <p:nvPr userDrawn="1"/>
          </p:nvSpPr>
          <p:spPr bwMode="auto">
            <a:xfrm>
              <a:off x="2461320" y="2276872"/>
              <a:ext cx="686718" cy="686718"/>
            </a:xfrm>
            <a:prstGeom prst="pie">
              <a:avLst>
                <a:gd name="adj1" fmla="val 5392949"/>
                <a:gd name="adj2" fmla="val 2293"/>
              </a:avLst>
            </a:prstGeom>
            <a:solidFill>
              <a:srgbClr val="91004B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4" name="Pie 13"/>
            <p:cNvSpPr/>
            <p:nvPr userDrawn="1"/>
          </p:nvSpPr>
          <p:spPr bwMode="auto">
            <a:xfrm>
              <a:off x="2489175" y="2305819"/>
              <a:ext cx="686718" cy="686718"/>
            </a:xfrm>
            <a:prstGeom prst="pie">
              <a:avLst>
                <a:gd name="adj1" fmla="val 5489"/>
                <a:gd name="adj2" fmla="val 5384624"/>
              </a:avLst>
            </a:prstGeom>
            <a:solidFill>
              <a:srgbClr val="1290B4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2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384032" y="1700808"/>
            <a:ext cx="5328000" cy="1872208"/>
          </a:xfrm>
        </p:spPr>
        <p:txBody>
          <a:bodyPr/>
          <a:lstStyle/>
          <a:p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31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24" name="Rectangle 23"/>
          <p:cNvSpPr/>
          <p:nvPr userDrawn="1"/>
        </p:nvSpPr>
        <p:spPr bwMode="auto">
          <a:xfrm>
            <a:off x="5918749" y="3189793"/>
            <a:ext cx="5795535" cy="383629"/>
          </a:xfrm>
          <a:prstGeom prst="rect">
            <a:avLst/>
          </a:prstGeom>
          <a:solidFill>
            <a:srgbClr val="7D003A">
              <a:alpha val="79000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6" name="Picture 15" descr="NHS_England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3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ular Callout 20"/>
          <p:cNvSpPr/>
          <p:nvPr userDrawn="1"/>
        </p:nvSpPr>
        <p:spPr bwMode="auto">
          <a:xfrm>
            <a:off x="9611060" y="1755775"/>
            <a:ext cx="1852246" cy="1003300"/>
          </a:xfrm>
          <a:prstGeom prst="wedgeRoundRectCallout">
            <a:avLst>
              <a:gd name="adj1" fmla="val -33280"/>
              <a:gd name="adj2" fmla="val 73259"/>
              <a:gd name="adj3" fmla="val 16667"/>
            </a:avLst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2" name="Rounded Rectangular Callout 21"/>
          <p:cNvSpPr/>
          <p:nvPr userDrawn="1"/>
        </p:nvSpPr>
        <p:spPr bwMode="auto">
          <a:xfrm>
            <a:off x="8979969" y="1412876"/>
            <a:ext cx="1246463" cy="676275"/>
          </a:xfrm>
          <a:prstGeom prst="wedgeRoundRectCallout">
            <a:avLst>
              <a:gd name="adj1" fmla="val 33183"/>
              <a:gd name="adj2" fmla="val 79832"/>
              <a:gd name="adj3" fmla="val 16667"/>
            </a:avLst>
          </a:prstGeom>
          <a:solidFill>
            <a:srgbClr val="91004B">
              <a:alpha val="69804"/>
            </a:srgbClr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8365" y="3645026"/>
            <a:ext cx="11289650" cy="618193"/>
          </a:xfrm>
        </p:spPr>
        <p:txBody>
          <a:bodyPr wrap="none" lIns="0" tIns="0" rIns="0" bIns="0" anchor="t" anchorCtr="0"/>
          <a:lstStyle>
            <a:lvl1pPr>
              <a:defRPr sz="2400" b="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pic>
        <p:nvPicPr>
          <p:cNvPr id="8" name="Picture 7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04" y="384926"/>
            <a:ext cx="2184369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 userDrawn="1"/>
        </p:nvGrpSpPr>
        <p:grpSpPr>
          <a:xfrm>
            <a:off x="5527553" y="2214564"/>
            <a:ext cx="1318846" cy="806672"/>
            <a:chOff x="3368824" y="2214564"/>
            <a:chExt cx="1071562" cy="806672"/>
          </a:xfrm>
        </p:grpSpPr>
        <p:sp>
          <p:nvSpPr>
            <p:cNvPr id="15" name="Rounded Rectangle 14"/>
            <p:cNvSpPr/>
            <p:nvPr userDrawn="1"/>
          </p:nvSpPr>
          <p:spPr bwMode="auto">
            <a:xfrm>
              <a:off x="3368824" y="2214564"/>
              <a:ext cx="1071562" cy="690562"/>
            </a:xfrm>
            <a:prstGeom prst="roundRect">
              <a:avLst>
                <a:gd name="adj" fmla="val 3219"/>
              </a:avLst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7" name="Freeform 16"/>
            <p:cNvSpPr/>
            <p:nvPr userDrawn="1"/>
          </p:nvSpPr>
          <p:spPr bwMode="auto">
            <a:xfrm>
              <a:off x="3733155" y="2916461"/>
              <a:ext cx="342900" cy="104775"/>
            </a:xfrm>
            <a:custGeom>
              <a:avLst/>
              <a:gdLst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0512 w 342900"/>
                <a:gd name="connsiteY2" fmla="*/ 47625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  <a:gd name="connsiteX0" fmla="*/ 52387 w 342900"/>
                <a:gd name="connsiteY0" fmla="*/ 0 h 104775"/>
                <a:gd name="connsiteX1" fmla="*/ 290512 w 342900"/>
                <a:gd name="connsiteY1" fmla="*/ 0 h 104775"/>
                <a:gd name="connsiteX2" fmla="*/ 291182 w 342900"/>
                <a:gd name="connsiteY2" fmla="*/ 58192 h 104775"/>
                <a:gd name="connsiteX3" fmla="*/ 342900 w 342900"/>
                <a:gd name="connsiteY3" fmla="*/ 104775 h 104775"/>
                <a:gd name="connsiteX4" fmla="*/ 0 w 342900"/>
                <a:gd name="connsiteY4" fmla="*/ 104775 h 104775"/>
                <a:gd name="connsiteX5" fmla="*/ 52387 w 342900"/>
                <a:gd name="connsiteY5" fmla="*/ 54768 h 104775"/>
                <a:gd name="connsiteX6" fmla="*/ 52387 w 342900"/>
                <a:gd name="connsiteY6" fmla="*/ 0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900" h="104775">
                  <a:moveTo>
                    <a:pt x="52387" y="0"/>
                  </a:moveTo>
                  <a:lnTo>
                    <a:pt x="290512" y="0"/>
                  </a:lnTo>
                  <a:cubicBezTo>
                    <a:pt x="290735" y="19397"/>
                    <a:pt x="290959" y="38795"/>
                    <a:pt x="291182" y="58192"/>
                  </a:cubicBezTo>
                  <a:lnTo>
                    <a:pt x="342900" y="104775"/>
                  </a:lnTo>
                  <a:lnTo>
                    <a:pt x="0" y="104775"/>
                  </a:lnTo>
                  <a:lnTo>
                    <a:pt x="52387" y="54768"/>
                  </a:lnTo>
                  <a:lnTo>
                    <a:pt x="52387" y="0"/>
                  </a:lnTo>
                  <a:close/>
                </a:path>
              </a:pathLst>
            </a:cu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3410496" y="2255044"/>
              <a:ext cx="988219" cy="531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20" name="Freeform 19"/>
            <p:cNvSpPr/>
            <p:nvPr userDrawn="1"/>
          </p:nvSpPr>
          <p:spPr bwMode="auto">
            <a:xfrm>
              <a:off x="3450977" y="2295525"/>
              <a:ext cx="907256" cy="452438"/>
            </a:xfrm>
            <a:custGeom>
              <a:avLst/>
              <a:gdLst>
                <a:gd name="connsiteX0" fmla="*/ 0 w 907256"/>
                <a:gd name="connsiteY0" fmla="*/ 452438 h 452438"/>
                <a:gd name="connsiteX1" fmla="*/ 133350 w 907256"/>
                <a:gd name="connsiteY1" fmla="*/ 333375 h 452438"/>
                <a:gd name="connsiteX2" fmla="*/ 273844 w 907256"/>
                <a:gd name="connsiteY2" fmla="*/ 347663 h 452438"/>
                <a:gd name="connsiteX3" fmla="*/ 440531 w 907256"/>
                <a:gd name="connsiteY3" fmla="*/ 266700 h 452438"/>
                <a:gd name="connsiteX4" fmla="*/ 607219 w 907256"/>
                <a:gd name="connsiteY4" fmla="*/ 269081 h 452438"/>
                <a:gd name="connsiteX5" fmla="*/ 907256 w 907256"/>
                <a:gd name="connsiteY5" fmla="*/ 0 h 45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7256" h="452438">
                  <a:moveTo>
                    <a:pt x="0" y="452438"/>
                  </a:moveTo>
                  <a:lnTo>
                    <a:pt x="133350" y="333375"/>
                  </a:lnTo>
                  <a:lnTo>
                    <a:pt x="273844" y="347663"/>
                  </a:lnTo>
                  <a:lnTo>
                    <a:pt x="440531" y="266700"/>
                  </a:lnTo>
                  <a:lnTo>
                    <a:pt x="607219" y="269081"/>
                  </a:lnTo>
                  <a:lnTo>
                    <a:pt x="907256" y="0"/>
                  </a:lnTo>
                </a:path>
              </a:pathLst>
            </a:custGeom>
            <a:noFill/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2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6356352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0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999" y="5717484"/>
            <a:ext cx="11288016" cy="564395"/>
          </a:xfrm>
        </p:spPr>
        <p:txBody>
          <a:bodyPr wrap="none" lIns="0" tIns="0" rIns="0" bIns="0" anchor="b" anchorCtr="0"/>
          <a:lstStyle>
            <a:lvl1pPr marL="0" indent="0" algn="r">
              <a:buFont typeface="Wingdings" pitchFamily="2" charset="2"/>
              <a:buNone/>
              <a:defRPr sz="1800" b="0" baseline="0">
                <a:solidFill>
                  <a:schemeClr val="accent5"/>
                </a:solidFill>
              </a:defRPr>
            </a:lvl1pPr>
          </a:lstStyle>
          <a:p>
            <a:r>
              <a:rPr lang="en-US" noProof="0" dirty="0"/>
              <a:t>Primary Care Support England</a:t>
            </a:r>
            <a:endParaRPr lang="en-GB" noProof="0" dirty="0"/>
          </a:p>
        </p:txBody>
      </p:sp>
      <p:sp>
        <p:nvSpPr>
          <p:cNvPr id="25" name="Slide Number Placeholder 4"/>
          <p:cNvSpPr txBox="1">
            <a:spLocks/>
          </p:cNvSpPr>
          <p:nvPr userDrawn="1"/>
        </p:nvSpPr>
        <p:spPr>
          <a:xfrm>
            <a:off x="479999" y="6356352"/>
            <a:ext cx="809750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l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68923" y="3083246"/>
            <a:ext cx="11723077" cy="201738"/>
          </a:xfrm>
          <a:prstGeom prst="rect">
            <a:avLst/>
          </a:prstGeom>
          <a:solidFill>
            <a:srgbClr val="1290B4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 dirty="0">
              <a:ln>
                <a:noFill/>
              </a:ln>
              <a:solidFill>
                <a:srgbClr val="1290B4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" name="Rectangle 28"/>
          <p:cNvSpPr/>
          <p:nvPr userDrawn="1"/>
        </p:nvSpPr>
        <p:spPr bwMode="auto">
          <a:xfrm>
            <a:off x="2" y="3189793"/>
            <a:ext cx="11714283" cy="383629"/>
          </a:xfrm>
          <a:prstGeom prst="rect">
            <a:avLst/>
          </a:prstGeom>
          <a:solidFill>
            <a:srgbClr val="7D003A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6" name="Picture 15" descr="NHS_England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636" y="345600"/>
            <a:ext cx="135352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15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786" y="6389617"/>
            <a:ext cx="1537542" cy="26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0001" y="540000"/>
            <a:ext cx="11288015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9300" y="1798638"/>
            <a:ext cx="9748716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599" y="1"/>
            <a:ext cx="303041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68E9E923-BE2F-B54C-8612-CEC3CBE68F6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4785" y="6239746"/>
            <a:ext cx="11293231" cy="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Group 7"/>
          <p:cNvGrpSpPr/>
          <p:nvPr/>
        </p:nvGrpSpPr>
        <p:grpSpPr>
          <a:xfrm>
            <a:off x="1" y="282653"/>
            <a:ext cx="11768016" cy="145381"/>
            <a:chOff x="0" y="1260053"/>
            <a:chExt cx="9561513" cy="145381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1296938"/>
              <a:ext cx="9180513" cy="108496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rgbClr val="7D003A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0" y="1260053"/>
              <a:ext cx="1633538" cy="108000"/>
            </a:xfrm>
            <a:prstGeom prst="rect">
              <a:avLst/>
            </a:prstGeom>
            <a:solidFill>
              <a:srgbClr val="9CA299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81000" y="1296053"/>
              <a:ext cx="1252538" cy="72000"/>
            </a:xfrm>
            <a:prstGeom prst="rect">
              <a:avLst/>
            </a:prstGeom>
            <a:solidFill>
              <a:srgbClr val="91004B"/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" name="Slide Number Placeholder 4"/>
          <p:cNvSpPr txBox="1">
            <a:spLocks/>
          </p:cNvSpPr>
          <p:nvPr userDrawn="1"/>
        </p:nvSpPr>
        <p:spPr>
          <a:xfrm>
            <a:off x="479999" y="6356352"/>
            <a:ext cx="11288016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pPr algn="ctr" rtl="0"/>
            <a:r>
              <a:rPr lang="en-GB" sz="1400" b="0" i="0" u="none" strike="noStrike" kern="1200" baseline="30000" dirty="0">
                <a:solidFill>
                  <a:schemeClr val="tx1"/>
                </a:solidFill>
                <a:latin typeface="Arial" pitchFamily="34" charset="0"/>
                <a:ea typeface="ＭＳ Ｐゴシック"/>
                <a:cs typeface="ＭＳ Ｐゴシック"/>
              </a:rPr>
              <a:t>Primary Care Support England is delivered on behalf of NHS England by Capita.</a:t>
            </a:r>
          </a:p>
        </p:txBody>
      </p:sp>
      <p:pic>
        <p:nvPicPr>
          <p:cNvPr id="14" name="Picture 13" descr="NHS_England_Logo_RGB.png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713" y="6337793"/>
            <a:ext cx="764031" cy="44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7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None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80975" algn="l" rtl="0" eaLnBrk="1" fontAlgn="base" hangingPunct="1">
        <a:lnSpc>
          <a:spcPct val="100000"/>
        </a:lnSpc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53D59123-0E3D-4B61-BAFE-6E7647D97C78}"/>
              </a:ext>
            </a:extLst>
          </p:cNvPr>
          <p:cNvCxnSpPr>
            <a:cxnSpLocks/>
            <a:stCxn id="110" idx="0"/>
            <a:endCxn id="31" idx="2"/>
          </p:cNvCxnSpPr>
          <p:nvPr/>
        </p:nvCxnSpPr>
        <p:spPr bwMode="auto">
          <a:xfrm flipV="1">
            <a:off x="10033070" y="2999617"/>
            <a:ext cx="1675" cy="271505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BCF0E937-3022-4874-A2D4-CA5F31A5FF0E}"/>
              </a:ext>
            </a:extLst>
          </p:cNvPr>
          <p:cNvCxnSpPr>
            <a:cxnSpLocks/>
            <a:stCxn id="31" idx="2"/>
            <a:endCxn id="109" idx="0"/>
          </p:cNvCxnSpPr>
          <p:nvPr/>
        </p:nvCxnSpPr>
        <p:spPr bwMode="auto">
          <a:xfrm flipH="1">
            <a:off x="10034743" y="2999617"/>
            <a:ext cx="2" cy="2085665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33023361-11C0-4C70-8B8A-30C94CA27BCA}"/>
              </a:ext>
            </a:extLst>
          </p:cNvPr>
          <p:cNvCxnSpPr>
            <a:cxnSpLocks/>
            <a:stCxn id="32" idx="2"/>
            <a:endCxn id="141" idx="0"/>
          </p:cNvCxnSpPr>
          <p:nvPr/>
        </p:nvCxnSpPr>
        <p:spPr bwMode="auto">
          <a:xfrm>
            <a:off x="8066209" y="3036379"/>
            <a:ext cx="1540" cy="1827035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0A9D1334-073C-4D57-95B4-E9FB0952F242}"/>
              </a:ext>
            </a:extLst>
          </p:cNvPr>
          <p:cNvCxnSpPr>
            <a:cxnSpLocks/>
            <a:stCxn id="140" idx="0"/>
            <a:endCxn id="32" idx="2"/>
          </p:cNvCxnSpPr>
          <p:nvPr/>
        </p:nvCxnSpPr>
        <p:spPr bwMode="auto">
          <a:xfrm flipH="1" flipV="1">
            <a:off x="8066209" y="3036379"/>
            <a:ext cx="1540" cy="1219128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F8613F4-BEBF-46A7-BD82-06F25F326243}"/>
              </a:ext>
            </a:extLst>
          </p:cNvPr>
          <p:cNvSpPr txBox="1"/>
          <p:nvPr/>
        </p:nvSpPr>
        <p:spPr>
          <a:xfrm>
            <a:off x="1415480" y="61097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8486F"/>
                </a:solidFill>
                <a:latin typeface="Arial"/>
                <a:ea typeface="ＭＳ Ｐゴシック"/>
                <a:cs typeface="+mj-cs"/>
              </a:rPr>
              <a:t>Engagement Team</a:t>
            </a: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ECE96C29-7782-4007-9BD6-FDF2E183962E}"/>
              </a:ext>
            </a:extLst>
          </p:cNvPr>
          <p:cNvGrpSpPr/>
          <p:nvPr/>
        </p:nvGrpSpPr>
        <p:grpSpPr>
          <a:xfrm>
            <a:off x="1245336" y="988756"/>
            <a:ext cx="9699654" cy="4029230"/>
            <a:chOff x="208571" y="1056617"/>
            <a:chExt cx="9591541" cy="391276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94EE7C-D924-4DFF-AE4D-129A895D48FE}"/>
                </a:ext>
              </a:extLst>
            </p:cNvPr>
            <p:cNvSpPr/>
            <p:nvPr/>
          </p:nvSpPr>
          <p:spPr>
            <a:xfrm>
              <a:off x="3005112" y="1679351"/>
              <a:ext cx="1800200" cy="6253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Tony Grime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Head of Engagement Team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tony.grime@nhs.net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F6E78E2-E9E1-4A6F-9CA4-B65E6C226994}"/>
                </a:ext>
              </a:extLst>
            </p:cNvPr>
            <p:cNvSpPr/>
            <p:nvPr/>
          </p:nvSpPr>
          <p:spPr>
            <a:xfrm>
              <a:off x="5205028" y="1681787"/>
              <a:ext cx="1800200" cy="6273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E003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Robert Ramsden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Head of Communication &amp; Engagement Strategy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robert.ramsden@nhs.net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AA3232E-4F27-47BB-8F01-68B911A92922}"/>
                </a:ext>
              </a:extLst>
            </p:cNvPr>
            <p:cNvSpPr/>
            <p:nvPr/>
          </p:nvSpPr>
          <p:spPr>
            <a:xfrm>
              <a:off x="4105068" y="1056617"/>
              <a:ext cx="1800200" cy="488379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Claire Matthews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Communications Director</a:t>
              </a:r>
            </a:p>
          </p:txBody>
        </p: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8B8CD525-FD1E-4F6E-BFAD-1CAF3146768D}"/>
                </a:ext>
              </a:extLst>
            </p:cNvPr>
            <p:cNvCxnSpPr>
              <a:cxnSpLocks/>
              <a:stCxn id="27" idx="2"/>
              <a:endCxn id="25" idx="0"/>
            </p:cNvCxnSpPr>
            <p:nvPr/>
          </p:nvCxnSpPr>
          <p:spPr bwMode="auto">
            <a:xfrm rot="5400000">
              <a:off x="4388013" y="1062196"/>
              <a:ext cx="134355" cy="1099956"/>
            </a:xfrm>
            <a:prstGeom prst="bentConnector3">
              <a:avLst/>
            </a:prstGeom>
            <a:solidFill>
              <a:srgbClr val="FF9900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1F384CE5-A660-4F68-8414-8E8F01E7C1AA}"/>
                </a:ext>
              </a:extLst>
            </p:cNvPr>
            <p:cNvCxnSpPr>
              <a:cxnSpLocks/>
              <a:stCxn id="27" idx="2"/>
              <a:endCxn id="26" idx="0"/>
            </p:cNvCxnSpPr>
            <p:nvPr/>
          </p:nvCxnSpPr>
          <p:spPr bwMode="auto">
            <a:xfrm rot="16200000" flipH="1">
              <a:off x="5486753" y="1063410"/>
              <a:ext cx="136791" cy="1099961"/>
            </a:xfrm>
            <a:prstGeom prst="bentConnector3">
              <a:avLst/>
            </a:prstGeom>
            <a:solidFill>
              <a:srgbClr val="FF9900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A49B7FF-BAE9-4822-84F8-1AEF77E07174}"/>
                </a:ext>
              </a:extLst>
            </p:cNvPr>
            <p:cNvCxnSpPr>
              <a:cxnSpLocks/>
              <a:stCxn id="25" idx="3"/>
              <a:endCxn id="26" idx="1"/>
            </p:cNvCxnSpPr>
            <p:nvPr/>
          </p:nvCxnSpPr>
          <p:spPr bwMode="auto">
            <a:xfrm>
              <a:off x="4805312" y="1992024"/>
              <a:ext cx="399717" cy="3458"/>
            </a:xfrm>
            <a:prstGeom prst="line">
              <a:avLst/>
            </a:prstGeom>
            <a:solidFill>
              <a:srgbClr val="FF9900"/>
            </a:solidFill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A0887A1-3EE8-44CA-A286-55D081E5612D}"/>
                </a:ext>
              </a:extLst>
            </p:cNvPr>
            <p:cNvSpPr/>
            <p:nvPr/>
          </p:nvSpPr>
          <p:spPr>
            <a:xfrm>
              <a:off x="2156820" y="2463241"/>
              <a:ext cx="1800200" cy="60105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Susy Ellis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Engagement Lead – Pharmacies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susyellis@nhs.net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0A4E9B-753F-47E5-81C1-43DEF72244CE}"/>
                </a:ext>
              </a:extLst>
            </p:cNvPr>
            <p:cNvSpPr/>
            <p:nvPr/>
          </p:nvSpPr>
          <p:spPr>
            <a:xfrm>
              <a:off x="208571" y="2453083"/>
              <a:ext cx="1800200" cy="6296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Jonathan Gore Engagement Lead – Opticians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jonathangore@nhs.net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0805E26-F38D-471E-964F-CE62588B73BF}"/>
                </a:ext>
              </a:extLst>
            </p:cNvPr>
            <p:cNvSpPr/>
            <p:nvPr/>
          </p:nvSpPr>
          <p:spPr>
            <a:xfrm>
              <a:off x="8001567" y="3086793"/>
              <a:ext cx="1796888" cy="18825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Senior Engagement Manager: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Julie Powdrell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b="1" dirty="0">
                <a:solidFill>
                  <a:srgbClr val="08486F"/>
                </a:solidFill>
                <a:latin typeface="Arial"/>
                <a:ea typeface="ＭＳ Ｐゴシック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Engagement Managers: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Tracey Bird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Jeff Cooper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Julie Gibson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Sophie Meek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Gary Turner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Rifat Zulfqar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pcse.gpengagement@nhs.net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7DA3BB4-F91F-4EB9-8611-C7A837D5DB1B}"/>
                </a:ext>
              </a:extLst>
            </p:cNvPr>
            <p:cNvSpPr/>
            <p:nvPr/>
          </p:nvSpPr>
          <p:spPr>
            <a:xfrm>
              <a:off x="7999912" y="2441561"/>
              <a:ext cx="1800200" cy="5677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Claire Horner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Engagement Lead – GP’s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clairehorner@nhs.net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1004D7F-28D7-4260-884E-9A12E0CA45CC}"/>
                </a:ext>
              </a:extLst>
            </p:cNvPr>
            <p:cNvSpPr/>
            <p:nvPr/>
          </p:nvSpPr>
          <p:spPr>
            <a:xfrm>
              <a:off x="6053318" y="2441561"/>
              <a:ext cx="1800200" cy="603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55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Millie Miller </a:t>
              </a:r>
            </a:p>
            <a:p>
              <a:pPr algn="ctr" defTabSz="355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Engagement Lead – Screening</a:t>
              </a:r>
            </a:p>
            <a:p>
              <a:pPr algn="ctr" defTabSz="355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millie.miller@nhs.net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72EF312-F68D-420D-9361-2411AB9E25B1}"/>
                </a:ext>
              </a:extLst>
            </p:cNvPr>
            <p:cNvSpPr/>
            <p:nvPr/>
          </p:nvSpPr>
          <p:spPr>
            <a:xfrm>
              <a:off x="4103412" y="2441561"/>
              <a:ext cx="1800200" cy="61748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Gill Appleby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Engagement Lead – Dentists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>
                  <a:solidFill>
                    <a:srgbClr val="08486F"/>
                  </a:solidFill>
                  <a:latin typeface="Arial"/>
                  <a:ea typeface="ＭＳ Ｐゴシック"/>
                </a:rPr>
                <a:t>gill.appleby@nhs.net</a:t>
              </a: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786EF98-7D5B-4164-B48E-069B8E310BC9}"/>
              </a:ext>
            </a:extLst>
          </p:cNvPr>
          <p:cNvSpPr/>
          <p:nvPr/>
        </p:nvSpPr>
        <p:spPr>
          <a:xfrm>
            <a:off x="9126172" y="5085282"/>
            <a:ext cx="1817142" cy="562091"/>
          </a:xfrm>
          <a:prstGeom prst="rect">
            <a:avLst/>
          </a:prstGeom>
          <a:solidFill>
            <a:schemeClr val="bg1"/>
          </a:solidFill>
          <a:ln w="28575">
            <a:solidFill>
              <a:srgbClr val="7E003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Intervention Managers: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Julie Nunn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Lisa Bulbeck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4582D03-C2C3-4D63-A154-F151DAB26D53}"/>
              </a:ext>
            </a:extLst>
          </p:cNvPr>
          <p:cNvSpPr/>
          <p:nvPr/>
        </p:nvSpPr>
        <p:spPr>
          <a:xfrm>
            <a:off x="9124499" y="5714667"/>
            <a:ext cx="1817142" cy="502914"/>
          </a:xfrm>
          <a:prstGeom prst="rect">
            <a:avLst/>
          </a:prstGeom>
          <a:solidFill>
            <a:schemeClr val="bg1"/>
          </a:solidFill>
          <a:ln w="28575">
            <a:solidFill>
              <a:srgbClr val="7E003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Co-Ordinator: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Matt Parsons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745A443-08D7-4003-967A-F11D6837B997}"/>
              </a:ext>
            </a:extLst>
          </p:cNvPr>
          <p:cNvSpPr/>
          <p:nvPr/>
        </p:nvSpPr>
        <p:spPr>
          <a:xfrm>
            <a:off x="5184078" y="3158976"/>
            <a:ext cx="1817142" cy="883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Manager: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Ryan Taylor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pcse.dentalengagement@nhs.net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01C920F-A550-43EC-BBC3-39B85DB37921}"/>
              </a:ext>
            </a:extLst>
          </p:cNvPr>
          <p:cNvSpPr/>
          <p:nvPr/>
        </p:nvSpPr>
        <p:spPr>
          <a:xfrm>
            <a:off x="1247011" y="3185933"/>
            <a:ext cx="1817142" cy="88325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Managers: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Kirsty Adlem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Dawn Bullock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pcse.optomengagement@nhs.net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620941A-0075-4D29-9336-63A396DFAB69}"/>
              </a:ext>
            </a:extLst>
          </p:cNvPr>
          <p:cNvSpPr/>
          <p:nvPr/>
        </p:nvSpPr>
        <p:spPr>
          <a:xfrm>
            <a:off x="3222111" y="3178457"/>
            <a:ext cx="1817142" cy="86452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Manager: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Rob Andrew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pcse.pharmacyengagement@nhs.net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3F87A7E-2097-46AD-A5DE-91F0C2D4D42F}"/>
              </a:ext>
            </a:extLst>
          </p:cNvPr>
          <p:cNvSpPr/>
          <p:nvPr/>
        </p:nvSpPr>
        <p:spPr>
          <a:xfrm>
            <a:off x="2162556" y="4391551"/>
            <a:ext cx="1817142" cy="502914"/>
          </a:xfrm>
          <a:prstGeom prst="rect">
            <a:avLst/>
          </a:prstGeom>
          <a:solidFill>
            <a:schemeClr val="bg1"/>
          </a:solidFill>
          <a:ln w="28575">
            <a:solidFill>
              <a:srgbClr val="7E003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Intervention Manager: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Debbie Rowe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9ACB756-D505-4326-A560-6A37FA6E1532}"/>
              </a:ext>
            </a:extLst>
          </p:cNvPr>
          <p:cNvSpPr/>
          <p:nvPr/>
        </p:nvSpPr>
        <p:spPr>
          <a:xfrm>
            <a:off x="4285286" y="4391551"/>
            <a:ext cx="1817142" cy="502914"/>
          </a:xfrm>
          <a:prstGeom prst="rect">
            <a:avLst/>
          </a:prstGeom>
          <a:solidFill>
            <a:schemeClr val="bg1"/>
          </a:solidFill>
          <a:ln w="28575">
            <a:solidFill>
              <a:srgbClr val="7E003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Co-Ordinator: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Lynn Minton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7FD26C2-E273-435C-B062-DA3BC458B204}"/>
              </a:ext>
            </a:extLst>
          </p:cNvPr>
          <p:cNvSpPr/>
          <p:nvPr/>
        </p:nvSpPr>
        <p:spPr>
          <a:xfrm>
            <a:off x="7159178" y="3104882"/>
            <a:ext cx="1817142" cy="107352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Managers: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Sean Glanfield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Sonia Mitchell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Angela Pownall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Aeysha Tanna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pcse.screeningengagement@nhs.net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A035C72-AB0A-47D0-B6F3-3362F8DF5849}"/>
              </a:ext>
            </a:extLst>
          </p:cNvPr>
          <p:cNvSpPr/>
          <p:nvPr/>
        </p:nvSpPr>
        <p:spPr>
          <a:xfrm>
            <a:off x="7159178" y="4255507"/>
            <a:ext cx="1817142" cy="502914"/>
          </a:xfrm>
          <a:prstGeom prst="rect">
            <a:avLst/>
          </a:prstGeom>
          <a:solidFill>
            <a:schemeClr val="bg1"/>
          </a:solidFill>
          <a:ln w="28575">
            <a:solidFill>
              <a:srgbClr val="7E003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Intervention Manager: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Louise Hennessy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DD76D2B-5CF0-4089-B244-022724DD07C0}"/>
              </a:ext>
            </a:extLst>
          </p:cNvPr>
          <p:cNvSpPr/>
          <p:nvPr/>
        </p:nvSpPr>
        <p:spPr>
          <a:xfrm>
            <a:off x="7159178" y="4863414"/>
            <a:ext cx="1817142" cy="502914"/>
          </a:xfrm>
          <a:prstGeom prst="rect">
            <a:avLst/>
          </a:prstGeom>
          <a:solidFill>
            <a:schemeClr val="bg1"/>
          </a:solidFill>
          <a:ln w="28575">
            <a:solidFill>
              <a:srgbClr val="7E003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Engagement Co-Ordinator: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8486F"/>
                </a:solidFill>
                <a:latin typeface="Arial"/>
                <a:ea typeface="ＭＳ Ｐゴシック"/>
              </a:rPr>
              <a:t>Diane Thornton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7E9F40B-4AAB-4256-8277-392C44EA6CF3}"/>
              </a:ext>
            </a:extLst>
          </p:cNvPr>
          <p:cNvCxnSpPr>
            <a:cxnSpLocks/>
            <a:stCxn id="28" idx="2"/>
            <a:endCxn id="114" idx="0"/>
          </p:cNvCxnSpPr>
          <p:nvPr/>
        </p:nvCxnSpPr>
        <p:spPr bwMode="auto">
          <a:xfrm>
            <a:off x="2155582" y="3075191"/>
            <a:ext cx="0" cy="110742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EF6739E-58CA-4929-A622-A2A14E820C17}"/>
              </a:ext>
            </a:extLst>
          </p:cNvPr>
          <p:cNvCxnSpPr>
            <a:cxnSpLocks/>
            <a:stCxn id="117" idx="0"/>
            <a:endCxn id="29" idx="2"/>
          </p:cNvCxnSpPr>
          <p:nvPr/>
        </p:nvCxnSpPr>
        <p:spPr bwMode="auto">
          <a:xfrm flipH="1" flipV="1">
            <a:off x="4125791" y="3056195"/>
            <a:ext cx="4891" cy="122262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0795D0E1-A138-4DF5-B056-8E81E9C0766B}"/>
              </a:ext>
            </a:extLst>
          </p:cNvPr>
          <p:cNvCxnSpPr>
            <a:cxnSpLocks/>
            <a:stCxn id="111" idx="0"/>
            <a:endCxn id="33" idx="2"/>
          </p:cNvCxnSpPr>
          <p:nvPr/>
        </p:nvCxnSpPr>
        <p:spPr bwMode="auto">
          <a:xfrm flipV="1">
            <a:off x="6092649" y="3050789"/>
            <a:ext cx="1675" cy="108187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D865985E-E92F-4221-9EC3-C14CB024321A}"/>
              </a:ext>
            </a:extLst>
          </p:cNvPr>
          <p:cNvCxnSpPr>
            <a:cxnSpLocks/>
            <a:stCxn id="139" idx="0"/>
            <a:endCxn id="32" idx="2"/>
          </p:cNvCxnSpPr>
          <p:nvPr/>
        </p:nvCxnSpPr>
        <p:spPr bwMode="auto">
          <a:xfrm flipH="1" flipV="1">
            <a:off x="8066209" y="3036379"/>
            <a:ext cx="1540" cy="68503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D35F6F18-AC15-45FC-BA48-A336B260B639}"/>
              </a:ext>
            </a:extLst>
          </p:cNvPr>
          <p:cNvCxnSpPr>
            <a:cxnSpLocks/>
            <a:stCxn id="149" idx="0"/>
            <a:endCxn id="31" idx="2"/>
          </p:cNvCxnSpPr>
          <p:nvPr/>
        </p:nvCxnSpPr>
        <p:spPr bwMode="auto">
          <a:xfrm flipV="1">
            <a:off x="10034743" y="2999617"/>
            <a:ext cx="2" cy="79745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833C2DF-6CE6-4A90-A819-5D0806595D1B}"/>
              </a:ext>
            </a:extLst>
          </p:cNvPr>
          <p:cNvCxnSpPr>
            <a:cxnSpLocks/>
          </p:cNvCxnSpPr>
          <p:nvPr/>
        </p:nvCxnSpPr>
        <p:spPr bwMode="auto">
          <a:xfrm>
            <a:off x="2152232" y="2334458"/>
            <a:ext cx="7880838" cy="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9C7646B-205D-40D3-9851-3A9635C88E78}"/>
              </a:ext>
            </a:extLst>
          </p:cNvPr>
          <p:cNvCxnSpPr>
            <a:cxnSpLocks/>
            <a:endCxn id="31" idx="0"/>
          </p:cNvCxnSpPr>
          <p:nvPr/>
        </p:nvCxnSpPr>
        <p:spPr bwMode="auto">
          <a:xfrm>
            <a:off x="10034745" y="2339070"/>
            <a:ext cx="0" cy="75854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163797E3-3C66-4D16-BA5A-0949D53A96C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>
            <a:off x="8066209" y="2339070"/>
            <a:ext cx="0" cy="75854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71970EC-C91C-40FB-9059-67431974D0FF}"/>
              </a:ext>
            </a:extLst>
          </p:cNvPr>
          <p:cNvCxnSpPr>
            <a:cxnSpLocks/>
            <a:endCxn id="33" idx="0"/>
          </p:cNvCxnSpPr>
          <p:nvPr/>
        </p:nvCxnSpPr>
        <p:spPr bwMode="auto">
          <a:xfrm>
            <a:off x="6092650" y="2339069"/>
            <a:ext cx="1674" cy="75855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DB810AF1-4421-422B-9CBF-E17EE8FF758B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 flipH="1">
            <a:off x="4125791" y="2339070"/>
            <a:ext cx="1676" cy="98179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70D78D9E-5FE0-4951-8C01-A20A3AE9B6FC}"/>
              </a:ext>
            </a:extLst>
          </p:cNvPr>
          <p:cNvCxnSpPr>
            <a:cxnSpLocks/>
            <a:endCxn id="28" idx="0"/>
          </p:cNvCxnSpPr>
          <p:nvPr/>
        </p:nvCxnSpPr>
        <p:spPr bwMode="auto">
          <a:xfrm>
            <a:off x="2152232" y="2339070"/>
            <a:ext cx="3350" cy="87719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0F93C8BE-C899-4B7A-8CDE-BE06A25AA65E}"/>
              </a:ext>
            </a:extLst>
          </p:cNvPr>
          <p:cNvCxnSpPr>
            <a:cxnSpLocks/>
            <a:endCxn id="26" idx="2"/>
          </p:cNvCxnSpPr>
          <p:nvPr/>
        </p:nvCxnSpPr>
        <p:spPr bwMode="auto">
          <a:xfrm flipV="1">
            <a:off x="7208352" y="2278598"/>
            <a:ext cx="6" cy="59582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57AAC13-0F89-4FDE-8616-21F152A3B503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4983645" y="2273986"/>
            <a:ext cx="1670" cy="64194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95993EB3-8619-4959-AAD9-7654603E83D8}"/>
              </a:ext>
            </a:extLst>
          </p:cNvPr>
          <p:cNvCxnSpPr>
            <a:cxnSpLocks/>
          </p:cNvCxnSpPr>
          <p:nvPr/>
        </p:nvCxnSpPr>
        <p:spPr bwMode="auto">
          <a:xfrm>
            <a:off x="2162556" y="4161520"/>
            <a:ext cx="3940417" cy="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77883C3A-6430-4F08-B351-9E97935CAD3C}"/>
              </a:ext>
            </a:extLst>
          </p:cNvPr>
          <p:cNvCxnSpPr>
            <a:cxnSpLocks/>
            <a:stCxn id="117" idx="2"/>
          </p:cNvCxnSpPr>
          <p:nvPr/>
        </p:nvCxnSpPr>
        <p:spPr bwMode="auto">
          <a:xfrm>
            <a:off x="4130682" y="4042977"/>
            <a:ext cx="0" cy="118543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5044A4D0-7D98-433A-A500-9B078D5F791E}"/>
              </a:ext>
            </a:extLst>
          </p:cNvPr>
          <p:cNvCxnSpPr>
            <a:cxnSpLocks/>
            <a:endCxn id="114" idx="2"/>
          </p:cNvCxnSpPr>
          <p:nvPr/>
        </p:nvCxnSpPr>
        <p:spPr bwMode="auto">
          <a:xfrm flipH="1" flipV="1">
            <a:off x="2155582" y="4069190"/>
            <a:ext cx="6974" cy="92330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F309EDF5-0971-40DC-90ED-0E34EDFDF2C6}"/>
              </a:ext>
            </a:extLst>
          </p:cNvPr>
          <p:cNvCxnSpPr>
            <a:cxnSpLocks/>
            <a:stCxn id="111" idx="2"/>
          </p:cNvCxnSpPr>
          <p:nvPr/>
        </p:nvCxnSpPr>
        <p:spPr bwMode="auto">
          <a:xfrm>
            <a:off x="6092649" y="4042975"/>
            <a:ext cx="8104" cy="118543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08D66B76-7A45-45E2-8BA2-57DE91252B39}"/>
              </a:ext>
            </a:extLst>
          </p:cNvPr>
          <p:cNvCxnSpPr>
            <a:cxnSpLocks/>
            <a:stCxn id="118" idx="0"/>
          </p:cNvCxnSpPr>
          <p:nvPr/>
        </p:nvCxnSpPr>
        <p:spPr bwMode="auto">
          <a:xfrm flipV="1">
            <a:off x="3071127" y="4103447"/>
            <a:ext cx="0" cy="288104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F8EB2A14-7D3D-481F-BD5B-30C69970CC03}"/>
              </a:ext>
            </a:extLst>
          </p:cNvPr>
          <p:cNvCxnSpPr>
            <a:cxnSpLocks/>
            <a:stCxn id="120" idx="0"/>
          </p:cNvCxnSpPr>
          <p:nvPr/>
        </p:nvCxnSpPr>
        <p:spPr bwMode="auto">
          <a:xfrm flipV="1">
            <a:off x="5193857" y="4103447"/>
            <a:ext cx="0" cy="288104"/>
          </a:xfrm>
          <a:prstGeom prst="line">
            <a:avLst/>
          </a:prstGeom>
          <a:solidFill>
            <a:srgbClr val="FF990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58481952"/>
      </p:ext>
    </p:extLst>
  </p:cSld>
  <p:clrMapOvr>
    <a:masterClrMapping/>
  </p:clrMapOvr>
</p:sld>
</file>

<file path=ppt/theme/theme1.xml><?xml version="1.0" encoding="utf-8"?>
<a:theme xmlns:a="http://schemas.openxmlformats.org/drawingml/2006/main" name="Capita A4 PowerPoint Template - ('12) New Brand (Group Marketing Update) 0.4">
  <a:themeElements>
    <a:clrScheme name="Capita 2015">
      <a:dk1>
        <a:srgbClr val="08486F"/>
      </a:dk1>
      <a:lt1>
        <a:srgbClr val="FFFFFF"/>
      </a:lt1>
      <a:dk2>
        <a:srgbClr val="1290B4"/>
      </a:dk2>
      <a:lt2>
        <a:srgbClr val="FFFFFF"/>
      </a:lt2>
      <a:accent1>
        <a:srgbClr val="505253"/>
      </a:accent1>
      <a:accent2>
        <a:srgbClr val="F0AB00"/>
      </a:accent2>
      <a:accent3>
        <a:srgbClr val="1290B4"/>
      </a:accent3>
      <a:accent4>
        <a:srgbClr val="4F2683"/>
      </a:accent4>
      <a:accent5>
        <a:srgbClr val="7D003A"/>
      </a:accent5>
      <a:accent6>
        <a:srgbClr val="69AE04"/>
      </a:accent6>
      <a:hlink>
        <a:srgbClr val="08486F"/>
      </a:hlink>
      <a:folHlink>
        <a:srgbClr val="08486F"/>
      </a:folHlink>
    </a:clrScheme>
    <a:fontScheme name="Capita Slide Master">
      <a:majorFont>
        <a:latin typeface="Arial"/>
        <a:ea typeface=""/>
        <a:cs typeface="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solidFill>
          <a:srgbClr val="FF9900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apita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3">
        <a:dk1>
          <a:srgbClr val="005B82"/>
        </a:dk1>
        <a:lt1>
          <a:srgbClr val="FFFFFF"/>
        </a:lt1>
        <a:dk2>
          <a:srgbClr val="3DB7E4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14">
        <a:dk1>
          <a:srgbClr val="005B82"/>
        </a:dk1>
        <a:lt1>
          <a:srgbClr val="FFFFFF"/>
        </a:lt1>
        <a:dk2>
          <a:srgbClr val="005B82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22B59DFFEFB448B040D6D1C6D6521" ma:contentTypeVersion="5" ma:contentTypeDescription="Create a new document." ma:contentTypeScope="" ma:versionID="e09c62f1bb924e373859f4aa4ed72538">
  <xsd:schema xmlns:xsd="http://www.w3.org/2001/XMLSchema" xmlns:xs="http://www.w3.org/2001/XMLSchema" xmlns:p="http://schemas.microsoft.com/office/2006/metadata/properties" xmlns:ns2="496d6606-18e0-4477-a267-087c0cbbdf9a" targetNamespace="http://schemas.microsoft.com/office/2006/metadata/properties" ma:root="true" ma:fieldsID="0c2264da88626b3301d3f6b9d733c739" ns2:_="">
    <xsd:import namespace="496d6606-18e0-4477-a267-087c0cbbdf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d6606-18e0-4477-a267-087c0cbbd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A2BBAF-6513-4431-A95B-D20CFC23666C}">
  <ds:schemaRefs>
    <ds:schemaRef ds:uri="http://purl.org/dc/elements/1.1/"/>
    <ds:schemaRef ds:uri="496d6606-18e0-4477-a267-087c0cbbdf9a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E58EE24-03CF-4A69-9839-58B11632CB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6d6606-18e0-4477-a267-087c0cbbdf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0E37A9-1298-4F34-9098-F6FDC394C7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209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Capita A4 PowerPoint Template - ('12) New Brand (Group Marketing Update) 0.4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Grime, Tony (PCSE)</dc:creator>
  <cp:lastModifiedBy>Sandra Rodbourne</cp:lastModifiedBy>
  <cp:revision>3</cp:revision>
  <cp:lastPrinted>2018-12-12T14:15:20Z</cp:lastPrinted>
  <dcterms:created xsi:type="dcterms:W3CDTF">2018-11-05T16:31:56Z</dcterms:created>
  <dcterms:modified xsi:type="dcterms:W3CDTF">2018-12-12T14:15:56Z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0x01010082E22B59DFFEFB448B040D6D1C6D6521</vt:lpwstr>
  </property>
</Properties>
</file>