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8"/>
  </p:handoutMasterIdLst>
  <p:sldIdLst>
    <p:sldId id="256" r:id="rId2"/>
    <p:sldId id="269" r:id="rId3"/>
    <p:sldId id="290" r:id="rId4"/>
    <p:sldId id="274" r:id="rId5"/>
    <p:sldId id="275" r:id="rId6"/>
    <p:sldId id="270" r:id="rId7"/>
    <p:sldId id="271" r:id="rId8"/>
    <p:sldId id="257" r:id="rId9"/>
    <p:sldId id="278" r:id="rId10"/>
    <p:sldId id="276" r:id="rId11"/>
    <p:sldId id="286" r:id="rId12"/>
    <p:sldId id="287" r:id="rId13"/>
    <p:sldId id="258" r:id="rId14"/>
    <p:sldId id="259" r:id="rId15"/>
    <p:sldId id="277" r:id="rId16"/>
    <p:sldId id="262" r:id="rId17"/>
    <p:sldId id="263" r:id="rId18"/>
    <p:sldId id="264" r:id="rId19"/>
    <p:sldId id="265" r:id="rId20"/>
    <p:sldId id="266" r:id="rId21"/>
    <p:sldId id="267" r:id="rId22"/>
    <p:sldId id="288" r:id="rId23"/>
    <p:sldId id="289" r:id="rId24"/>
    <p:sldId id="282" r:id="rId25"/>
    <p:sldId id="285" r:id="rId26"/>
    <p:sldId id="291" r:id="rId27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989C2C7-DD11-4605-827A-06488919FAA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C677E9-4D0A-47D3-8568-5D095D7F3F6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3D93A-6640-4059-9F2C-B06357AD0575}" type="datetimeFigureOut">
              <a:rPr lang="en-GB" smtClean="0"/>
              <a:t>11/10/2017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54001E-03C6-4B0A-B6BA-74B881BE2E3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AA3FA4-37BB-4226-B002-1AE4A4EEC51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85796D-5EFE-4D25-8B2A-5DDE148B5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67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17320-0F7C-4D65-B203-6CD08F0D66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2CC77D-A4B1-494B-B8FB-C4C44FD34E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82C1C9-0952-4767-B08E-2A0E2C5B1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1343A-0D5B-4ABA-99CA-1FBAB6457486}" type="datetimeFigureOut">
              <a:rPr lang="en-GB" smtClean="0"/>
              <a:t>11/10/2017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D83C04-0631-4591-9FF7-108A447B6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F34171-A5D9-4D10-A73A-0712729E5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7589-0637-4EBC-B4D9-7F32214D74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8562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058F6-DE07-4A06-977F-0CE5F2461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07DE1A-6A0F-4068-A167-556B8256E9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11D60E-A7FB-4400-A783-E74D5B8F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1343A-0D5B-4ABA-99CA-1FBAB6457486}" type="datetimeFigureOut">
              <a:rPr lang="en-GB" smtClean="0"/>
              <a:t>11/10/2017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298488-9110-430B-9E0C-9B4168D08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E85AEE-3C82-4BBB-AE15-B5ED84FC8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7589-0637-4EBC-B4D9-7F32214D74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825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2E1F5-DC15-43E5-BB90-BE4FCD5D52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557862-1CB0-4818-9494-6137FC0122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912E0A-D952-477B-9CD6-BCB8A216C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1343A-0D5B-4ABA-99CA-1FBAB6457486}" type="datetimeFigureOut">
              <a:rPr lang="en-GB" smtClean="0"/>
              <a:t>11/10/2017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5D219B-CAF4-4D3C-A822-283FD3758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9FA08A-55B5-47A1-96F4-E856EE512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7589-0637-4EBC-B4D9-7F32214D74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9603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B05DB-2E06-4601-A20C-B8AA971A4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86668-F0E5-4BA7-8E00-627165A45A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031D5A-5EB2-4D73-9411-B335DC205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1343A-0D5B-4ABA-99CA-1FBAB6457486}" type="datetimeFigureOut">
              <a:rPr lang="en-GB" smtClean="0"/>
              <a:t>11/10/2017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101B12-3128-4A44-8825-6D7158F27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5A9C8D-A4B3-4D5D-BE24-995C110EA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7589-0637-4EBC-B4D9-7F32214D74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362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36B98-4505-49D8-B347-48352D45D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4A77CA-C1B1-4472-B13E-639866F76D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E7C05C-CFB7-4F23-A9AD-B8F37F79C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1343A-0D5B-4ABA-99CA-1FBAB6457486}" type="datetimeFigureOut">
              <a:rPr lang="en-GB" smtClean="0"/>
              <a:t>11/10/2017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DBB14-E334-4EEF-880B-CCE3F051A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FD962F-A724-46FF-9FF5-F33C24BEC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7589-0637-4EBC-B4D9-7F32214D74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538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322B9-9036-49DB-9B35-B7AA096A9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9ED28D-0A8D-4AAF-B7CD-932482424F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5E4724-C9AB-4949-850F-87047FCA19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E13140-0DF9-40A2-8715-55CE48A22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1343A-0D5B-4ABA-99CA-1FBAB6457486}" type="datetimeFigureOut">
              <a:rPr lang="en-GB" smtClean="0"/>
              <a:t>11/10/2017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794212-DEF3-43CF-B8CB-084A7B744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4D43B7-04F3-4348-B6DA-C7628EB28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7589-0637-4EBC-B4D9-7F32214D74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0145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28608-1499-47A9-B22B-1587338B3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43807-C2B4-4454-BC2E-659E233FB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E29C8E-A51F-415D-A417-A7BCC55E4B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DC697D-1839-429C-B0AF-3AEAD3068C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F824F8-1A25-4E6D-8A0E-5B1CC1CD2A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703717-B88E-4705-9785-29BE6A8A4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1343A-0D5B-4ABA-99CA-1FBAB6457486}" type="datetimeFigureOut">
              <a:rPr lang="en-GB" smtClean="0"/>
              <a:t>11/10/2017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F540F0-8593-4501-BCCE-AB56F71B6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503667-33A4-468A-944C-C97AD8023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7589-0637-4EBC-B4D9-7F32214D74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5964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7ABBB-ABD9-43EF-82DA-EFD019793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814066-69B6-45E1-A018-94D9B0C11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1343A-0D5B-4ABA-99CA-1FBAB6457486}" type="datetimeFigureOut">
              <a:rPr lang="en-GB" smtClean="0"/>
              <a:t>11/10/2017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3EE2C2-41E5-4CE6-8B00-F2C730E20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504258-0C86-4B81-ACCF-16F7F4385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7589-0637-4EBC-B4D9-7F32214D74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509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4F2C8C-90E3-4EFF-9FD2-88ABBAF94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1343A-0D5B-4ABA-99CA-1FBAB6457486}" type="datetimeFigureOut">
              <a:rPr lang="en-GB" smtClean="0"/>
              <a:t>11/10/2017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223B2E-2F2E-4EB3-B35E-CABAB068D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B71B1E-74EC-4947-9D29-93CC70C2A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7589-0637-4EBC-B4D9-7F32214D74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194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B186C-4887-4DB1-914B-1B7C5C1B1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685A0-7F35-4E5D-9C62-8D4A74ED5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5508AF-2B77-4EFE-8D0B-38A1B35B6B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F1C7DC-409E-4AB7-860A-54D868486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1343A-0D5B-4ABA-99CA-1FBAB6457486}" type="datetimeFigureOut">
              <a:rPr lang="en-GB" smtClean="0"/>
              <a:t>11/10/2017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F8A907-7A54-42D6-BEFC-C254B15F9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7C86BE-518C-4D0B-B405-05832BF82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7589-0637-4EBC-B4D9-7F32214D74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506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BF915-4D21-413C-AE8E-31C0FD28F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9A34B0-0C73-4CDE-B394-C21013D7C2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F9B624-E492-4E58-AA44-919B49A5BD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B717F9-BE4C-47F7-B7F4-DBF64CBE3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1343A-0D5B-4ABA-99CA-1FBAB6457486}" type="datetimeFigureOut">
              <a:rPr lang="en-GB" smtClean="0"/>
              <a:t>11/10/2017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7FFD40-A342-4990-B1F1-A83478CD6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F4B336-6F79-4942-993E-D80476EEE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7589-0637-4EBC-B4D9-7F32214D74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2474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46B111-4FAC-465F-B86C-A1B270BC3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CCAD43-D73E-4355-A405-9564B0851B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C0F8B-FCBD-4D1B-8DC8-928FA6821A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1343A-0D5B-4ABA-99CA-1FBAB6457486}" type="datetimeFigureOut">
              <a:rPr lang="en-GB" smtClean="0"/>
              <a:t>11/10/2017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2876A4-8C43-4A68-AFAB-0EA58FA5FD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AFA18D-9EB9-47C9-836B-D45A6EA812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27589-0637-4EBC-B4D9-7F32214D74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421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BFC28-C11F-4F98-BC7E-84C1F33AFE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CROYDON PMS CONTRACT REVIEW</a:t>
            </a:r>
            <a:br>
              <a:rPr lang="en-GB" b="1" dirty="0"/>
            </a:br>
            <a:r>
              <a:rPr lang="en-GB" b="1" dirty="0"/>
              <a:t>OCTOBER 2017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E5A60C-F34B-45AA-84F7-AEB37C998B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Dr Julius Parker</a:t>
            </a:r>
          </a:p>
          <a:p>
            <a:r>
              <a:rPr lang="en-GB" dirty="0"/>
              <a:t>Surrey and Sussex LMCs</a:t>
            </a:r>
          </a:p>
        </p:txBody>
      </p:sp>
    </p:spTree>
    <p:extLst>
      <p:ext uri="{BB962C8B-B14F-4D97-AF65-F5344CB8AC3E}">
        <p14:creationId xmlns:p14="http://schemas.microsoft.com/office/powerpoint/2010/main" val="11046624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8B9AE-1216-43B1-857F-A34DB7316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PMS PREMIUM SERVICES PRICING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56516-C407-4BDF-8E4B-8F0E1DCAB8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Screening in Primary Care [Breast]	£1.00 [75p from 2018/19]</a:t>
            </a:r>
          </a:p>
          <a:p>
            <a:r>
              <a:rPr lang="en-GB" dirty="0"/>
              <a:t>Screening in Primary Care [Bowel]	£1.00 [75p from 2018/19]</a:t>
            </a:r>
          </a:p>
          <a:p>
            <a:r>
              <a:rPr lang="en-GB" dirty="0"/>
              <a:t>Deprivation				£2.99 average [£0 - £5.71]</a:t>
            </a:r>
          </a:p>
          <a:p>
            <a:r>
              <a:rPr lang="en-GB" dirty="0"/>
              <a:t>Influenza					£2.70 [£2.20 from 2019/20]</a:t>
            </a:r>
          </a:p>
          <a:p>
            <a:r>
              <a:rPr lang="en-GB" dirty="0"/>
              <a:t>Children 5 and under </a:t>
            </a:r>
            <a:r>
              <a:rPr lang="en-GB" dirty="0">
                <a:cs typeface="Aldhabi" panose="020B0604020202020204" pitchFamily="2" charset="-78"/>
              </a:rPr>
              <a:t>           </a:t>
            </a:r>
            <a:r>
              <a:rPr lang="en-GB" dirty="0">
                <a:latin typeface="Aldhabi" panose="020B0604020202020204" pitchFamily="2" charset="-78"/>
                <a:cs typeface="Aldhabi" panose="020B0604020202020204" pitchFamily="2" charset="-78"/>
              </a:rPr>
              <a:t> </a:t>
            </a:r>
            <a:r>
              <a:rPr lang="en-GB" dirty="0">
                <a:cs typeface="Aldhabi" panose="020B0604020202020204" pitchFamily="2" charset="-78"/>
              </a:rPr>
              <a:t>£1.33 average  Part A £1.00 Part B £1.04</a:t>
            </a:r>
          </a:p>
          <a:p>
            <a:r>
              <a:rPr lang="en-GB" dirty="0">
                <a:cs typeface="Aldhabi" panose="020B0604020202020204" pitchFamily="2" charset="-78"/>
              </a:rPr>
              <a:t>RACPC medicines optimisation	£2.04</a:t>
            </a:r>
          </a:p>
          <a:p>
            <a:r>
              <a:rPr lang="en-GB" dirty="0">
                <a:cs typeface="Aldhabi" panose="020B0604020202020204" pitchFamily="2" charset="-78"/>
              </a:rPr>
              <a:t>Diabetes and Care processes		£5.70 [£5.20 from 2020/21]</a:t>
            </a:r>
          </a:p>
          <a:p>
            <a:pPr marL="0" indent="0">
              <a:buNone/>
            </a:pPr>
            <a:r>
              <a:rPr lang="en-GB" dirty="0">
                <a:cs typeface="Aldhabi" panose="020B0604020202020204" pitchFamily="2" charset="-78"/>
              </a:rPr>
              <a:t>Total PMS Premium Services spend	£5,296,433.93 [average £16.76 per weighted patient]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68235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4852C-5AD3-449F-B91D-46F43E214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GMS CONTRACTORS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020FC9-B3D1-4ED0-9432-886E1F636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Croydon CCG wishes to make an offer of equivalence to GMS practices</a:t>
            </a:r>
          </a:p>
          <a:p>
            <a:r>
              <a:rPr lang="en-GB" dirty="0"/>
              <a:t>Financial constraints means this offer has to be phased over three years (by 2020/21)</a:t>
            </a:r>
          </a:p>
          <a:p>
            <a:r>
              <a:rPr lang="en-GB" dirty="0"/>
              <a:t>GMS practices must indicate that, over the three years, they are willing to offer all the PMS Premium Services</a:t>
            </a:r>
          </a:p>
          <a:p>
            <a:r>
              <a:rPr lang="en-GB" dirty="0"/>
              <a:t>Taking up the Premium Services offer is not mandatory</a:t>
            </a:r>
          </a:p>
          <a:p>
            <a:r>
              <a:rPr lang="en-GB" dirty="0"/>
              <a:t>Contractual mechanism being negotiated</a:t>
            </a:r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3739094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2EA3A-68CC-4B59-864B-1E1CBB9CF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IMPLEMENTATION OF OFFER TO GMS CONTRACTORS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1095D1B-AF10-4EFD-9985-8FCF111759BE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321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1033755743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582954908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3538173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31489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2017/18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Influenza</a:t>
                      </a:r>
                    </a:p>
                    <a:p>
                      <a:r>
                        <a:rPr lang="en-GB" dirty="0"/>
                        <a:t>Diabetes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£2.20</a:t>
                      </a:r>
                    </a:p>
                    <a:p>
                      <a:r>
                        <a:rPr lang="en-GB" dirty="0"/>
                        <a:t>£5.20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8536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2018/19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No new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6835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r>
                        <a:rPr lang="en-GB" dirty="0"/>
                        <a:t>2019/20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r>
                        <a:rPr lang="en-GB" dirty="0"/>
                        <a:t>Primary Care Screening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r>
                        <a:rPr lang="en-GB" dirty="0"/>
                        <a:t>£0.75 each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20657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r>
                        <a:rPr lang="en-GB" dirty="0"/>
                        <a:t>2010/21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r>
                        <a:rPr lang="en-GB" dirty="0"/>
                        <a:t>Deprivation Scheme</a:t>
                      </a:r>
                    </a:p>
                    <a:p>
                      <a:r>
                        <a:rPr lang="en-GB" dirty="0"/>
                        <a:t>Children 5 and </a:t>
                      </a:r>
                      <a:r>
                        <a:rPr lang="en-GB"/>
                        <a:t>under Scheme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9489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72115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98997-E75D-44D3-9EB0-3654E6547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SCREENING IN PRIMARY CARE 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B2985-DA44-44CA-8D24-092019AD0E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b="1" dirty="0"/>
              <a:t>Breast Cancer</a:t>
            </a:r>
          </a:p>
          <a:p>
            <a:r>
              <a:rPr lang="en-GB" dirty="0"/>
              <a:t>All eligible women aged 50 to 70 are invited for the national three yearly mammography</a:t>
            </a:r>
          </a:p>
          <a:p>
            <a:r>
              <a:rPr lang="en-GB" dirty="0"/>
              <a:t>Aim of service is to improve screening rates in Croydon, which are lower than the English average, through comparable with other London Boroughs</a:t>
            </a:r>
          </a:p>
          <a:p>
            <a:r>
              <a:rPr lang="en-GB" dirty="0"/>
              <a:t>Practices will need to:</a:t>
            </a:r>
          </a:p>
          <a:p>
            <a:pPr lvl="1"/>
            <a:r>
              <a:rPr lang="en-GB" dirty="0"/>
              <a:t>On a monthly basis identify women who have not responded to their screening invitation in the previous twelve months</a:t>
            </a:r>
          </a:p>
          <a:p>
            <a:pPr lvl="1"/>
            <a:r>
              <a:rPr lang="en-GB" dirty="0"/>
              <a:t>Remove excluded non-responders</a:t>
            </a:r>
          </a:p>
          <a:p>
            <a:pPr lvl="1"/>
            <a:r>
              <a:rPr lang="en-GB" dirty="0"/>
              <a:t>Contact such patients at least once (by letter or phone)</a:t>
            </a:r>
          </a:p>
          <a:p>
            <a:pPr lvl="1"/>
            <a:r>
              <a:rPr lang="en-GB" dirty="0"/>
              <a:t>Add an EMIS alert</a:t>
            </a:r>
          </a:p>
          <a:p>
            <a:pPr lvl="1"/>
            <a:r>
              <a:rPr lang="en-GB" dirty="0"/>
              <a:t>Document response or active decision to decline breast screening</a:t>
            </a:r>
          </a:p>
          <a:p>
            <a:r>
              <a:rPr lang="en-GB" dirty="0"/>
              <a:t>Payment £1 per weighted patient [with 25p reinvestment in PMS Core Contract funding [Global Sum Equivalent]in 2018/19]</a:t>
            </a:r>
          </a:p>
        </p:txBody>
      </p:sp>
    </p:spTree>
    <p:extLst>
      <p:ext uri="{BB962C8B-B14F-4D97-AF65-F5344CB8AC3E}">
        <p14:creationId xmlns:p14="http://schemas.microsoft.com/office/powerpoint/2010/main" val="19900105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49A18-F372-4FAA-855F-3C30F95C5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SCREENING IN PRIMARY CARE 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F2AAE-2DAC-49C1-927F-E14D2DA27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b="1" dirty="0"/>
              <a:t>Bowel Cancer</a:t>
            </a:r>
          </a:p>
          <a:p>
            <a:r>
              <a:rPr lang="en-GB" dirty="0"/>
              <a:t>All patients aged 60 – 75 are offered a home faecal occult blood test every two years</a:t>
            </a:r>
          </a:p>
          <a:p>
            <a:r>
              <a:rPr lang="en-GB" dirty="0"/>
              <a:t>Croydon residents are offered bowel screening at aged 55</a:t>
            </a:r>
          </a:p>
          <a:p>
            <a:r>
              <a:rPr lang="en-GB" dirty="0"/>
              <a:t>Aim of service is to increase screening rates in Croydon, which are approximately two thirds of the national average</a:t>
            </a:r>
          </a:p>
          <a:p>
            <a:r>
              <a:rPr lang="en-GB" dirty="0"/>
              <a:t>Practices will need to:</a:t>
            </a:r>
          </a:p>
          <a:p>
            <a:pPr lvl="1"/>
            <a:r>
              <a:rPr lang="en-GB" dirty="0"/>
              <a:t>On a monthly basis identify patients who have not responded to their screening invitation in the previous twelve months</a:t>
            </a:r>
          </a:p>
          <a:p>
            <a:pPr lvl="1"/>
            <a:r>
              <a:rPr lang="en-GB" dirty="0"/>
              <a:t>Remove excluded non-responders</a:t>
            </a:r>
          </a:p>
          <a:p>
            <a:pPr lvl="1"/>
            <a:r>
              <a:rPr lang="en-GB" dirty="0"/>
              <a:t>Contact such patients at least once [by letter or phone]</a:t>
            </a:r>
          </a:p>
          <a:p>
            <a:pPr lvl="1"/>
            <a:r>
              <a:rPr lang="en-GB" dirty="0"/>
              <a:t>Add an EMIS alert</a:t>
            </a:r>
          </a:p>
          <a:p>
            <a:pPr lvl="1"/>
            <a:r>
              <a:rPr lang="en-GB" dirty="0"/>
              <a:t>Document response or active decision to decline bowel screening</a:t>
            </a:r>
          </a:p>
          <a:p>
            <a:r>
              <a:rPr lang="en-GB" dirty="0"/>
              <a:t>Payment £1 per weighted patient [with 25p reinvestment in PMS Core Contract Funding [Global Sum Equivalent] in 2018/19]</a:t>
            </a:r>
          </a:p>
        </p:txBody>
      </p:sp>
    </p:spTree>
    <p:extLst>
      <p:ext uri="{BB962C8B-B14F-4D97-AF65-F5344CB8AC3E}">
        <p14:creationId xmlns:p14="http://schemas.microsoft.com/office/powerpoint/2010/main" val="15768611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0AC61-881C-49AF-A4CC-31FE53E1B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DEPRIVATION PAYMENTS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F91A0-A8B2-4E01-A302-57F4045D0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Created highest potential variability due to changes documented in 2015 census</a:t>
            </a:r>
          </a:p>
          <a:p>
            <a:r>
              <a:rPr lang="en-GB" dirty="0"/>
              <a:t>Aimed to minimise change</a:t>
            </a:r>
          </a:p>
          <a:p>
            <a:r>
              <a:rPr lang="en-GB" dirty="0"/>
              <a:t>Practices 2015 IMD score minus practice with lowest IMD score = IMD score x weighted list size</a:t>
            </a:r>
          </a:p>
        </p:txBody>
      </p:sp>
    </p:spTree>
    <p:extLst>
      <p:ext uri="{BB962C8B-B14F-4D97-AF65-F5344CB8AC3E}">
        <p14:creationId xmlns:p14="http://schemas.microsoft.com/office/powerpoint/2010/main" val="12933465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6D2FE-FFE8-40FD-8841-DE279F76C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INFLUENZA VACCINATION 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57C1D-08AF-44EC-A4C2-A8E23F5386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Key part of improving health of at risk groups, the wider population and as part of NHS winter pressure planning </a:t>
            </a:r>
          </a:p>
          <a:p>
            <a:r>
              <a:rPr lang="en-GB" dirty="0"/>
              <a:t>Practices will need to:</a:t>
            </a:r>
          </a:p>
          <a:p>
            <a:pPr lvl="1"/>
            <a:r>
              <a:rPr lang="en-GB" dirty="0"/>
              <a:t>Review their flu immunisation rates and develop an action plan for improvement</a:t>
            </a:r>
          </a:p>
          <a:p>
            <a:pPr lvl="1"/>
            <a:r>
              <a:rPr lang="en-GB" dirty="0"/>
              <a:t>Contact individuals who do not attend</a:t>
            </a:r>
          </a:p>
          <a:p>
            <a:pPr lvl="1"/>
            <a:r>
              <a:rPr lang="en-GB" dirty="0"/>
              <a:t>Maintain a list of reasons for non-attendance</a:t>
            </a:r>
          </a:p>
          <a:p>
            <a:r>
              <a:rPr lang="en-GB" dirty="0"/>
              <a:t>An aspirational target will be set each year with the aim of encouraging improvement in practice immunisation rates to the national target of 70% in the following groups</a:t>
            </a:r>
          </a:p>
          <a:p>
            <a:pPr lvl="1"/>
            <a:r>
              <a:rPr lang="en-GB" dirty="0"/>
              <a:t>Over 65s</a:t>
            </a:r>
          </a:p>
          <a:p>
            <a:pPr lvl="1"/>
            <a:r>
              <a:rPr lang="en-GB" dirty="0"/>
              <a:t>Under 65s at risk</a:t>
            </a:r>
          </a:p>
          <a:p>
            <a:pPr lvl="1"/>
            <a:r>
              <a:rPr lang="en-GB" dirty="0"/>
              <a:t>Pregnant women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46546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E1065-CAB8-48BF-AB93-74DE1A162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INFLUENZA VACCINATION 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A7CA5D-97E1-45D4-A833-BDECC043B7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aim will be to bridge an equal proportion of the ‘gap’ over three years</a:t>
            </a:r>
          </a:p>
          <a:p>
            <a:pPr lvl="1"/>
            <a:r>
              <a:rPr lang="en-GB" dirty="0"/>
              <a:t>Exception reporting is allowed in the context of Action Plan review</a:t>
            </a:r>
          </a:p>
          <a:p>
            <a:pPr lvl="1"/>
            <a:r>
              <a:rPr lang="en-GB" dirty="0"/>
              <a:t>Payment is based on compliance with the Action Plan, not target immunisation levels</a:t>
            </a:r>
          </a:p>
          <a:p>
            <a:r>
              <a:rPr lang="en-GB" dirty="0"/>
              <a:t>Payment will be £2.70 per weighted patient (with 50p reinvestment in the PMS Core Contract Funding (Global Sum Equivalent) in 2019/20)</a:t>
            </a:r>
          </a:p>
        </p:txBody>
      </p:sp>
    </p:spTree>
    <p:extLst>
      <p:ext uri="{BB962C8B-B14F-4D97-AF65-F5344CB8AC3E}">
        <p14:creationId xmlns:p14="http://schemas.microsoft.com/office/powerpoint/2010/main" val="23540021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50BA3-EEF5-4B3B-9CE2-31E8A6AED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CHILDREN 5 AND UNDER 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91F072-DA08-4522-BE05-CDF2FAD435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Consultation rates for children 0 – 5 years are higher than any other age group, and often require same-day assessment</a:t>
            </a:r>
          </a:p>
          <a:p>
            <a:r>
              <a:rPr lang="en-GB" dirty="0"/>
              <a:t>Supports practices with a higher proportion of registered children, compared with the CCG average </a:t>
            </a:r>
          </a:p>
          <a:p>
            <a:r>
              <a:rPr lang="en-GB" dirty="0"/>
              <a:t>Practices must:</a:t>
            </a:r>
          </a:p>
          <a:p>
            <a:pPr lvl="1"/>
            <a:r>
              <a:rPr lang="en-GB" dirty="0"/>
              <a:t>Offer childhood immunisation programme</a:t>
            </a:r>
          </a:p>
          <a:p>
            <a:pPr lvl="1"/>
            <a:r>
              <a:rPr lang="en-GB" dirty="0"/>
              <a:t>Ensure their appointment system facilitates appropriate same day appointments for children (</a:t>
            </a:r>
            <a:r>
              <a:rPr lang="en-GB" dirty="0" err="1"/>
              <a:t>eg</a:t>
            </a:r>
            <a:r>
              <a:rPr lang="en-GB" dirty="0"/>
              <a:t>: after school appointments)</a:t>
            </a:r>
          </a:p>
          <a:p>
            <a:r>
              <a:rPr lang="en-GB" dirty="0"/>
              <a:t>Payment is divided into two parts</a:t>
            </a:r>
          </a:p>
          <a:p>
            <a:pPr lvl="1"/>
            <a:r>
              <a:rPr lang="en-GB" dirty="0"/>
              <a:t>Part A is paid to some practices with a high % of registered children (7.04% of list) £1.04</a:t>
            </a:r>
          </a:p>
          <a:p>
            <a:pPr lvl="1"/>
            <a:r>
              <a:rPr lang="en-GB" dirty="0"/>
              <a:t>Part B is paid to all practices to enhance childhood immunisation rates £1.00</a:t>
            </a:r>
          </a:p>
        </p:txBody>
      </p:sp>
    </p:spTree>
    <p:extLst>
      <p:ext uri="{BB962C8B-B14F-4D97-AF65-F5344CB8AC3E}">
        <p14:creationId xmlns:p14="http://schemas.microsoft.com/office/powerpoint/2010/main" val="2674873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96B98-AC3B-4BE6-BD8F-2985F5F89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CHILDREN 5 AND UNDER 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E117CD-E3FA-47C5-9796-C81EB426CC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Part B </a:t>
            </a:r>
          </a:p>
          <a:p>
            <a:pPr marL="0" indent="0">
              <a:buNone/>
            </a:pPr>
            <a:r>
              <a:rPr lang="en-GB" dirty="0"/>
              <a:t>Practices must</a:t>
            </a:r>
          </a:p>
          <a:p>
            <a:pPr lvl="1"/>
            <a:r>
              <a:rPr lang="en-GB" sz="2600" dirty="0"/>
              <a:t>Review immunisation rates for 2 and 5 year olds within the national schedules</a:t>
            </a:r>
          </a:p>
          <a:p>
            <a:pPr lvl="1"/>
            <a:r>
              <a:rPr lang="en-GB" sz="2600" dirty="0"/>
              <a:t>Contact non-attenders (letter, phone, text) at least three times</a:t>
            </a:r>
          </a:p>
          <a:p>
            <a:pPr lvl="1"/>
            <a:r>
              <a:rPr lang="en-GB" sz="2600" dirty="0"/>
              <a:t>Share list of continuing non-attenders [after three contacts] with Health Visitor Service</a:t>
            </a:r>
          </a:p>
          <a:p>
            <a:pPr lvl="1"/>
            <a:r>
              <a:rPr lang="en-GB" sz="2600" dirty="0"/>
              <a:t>Record if possible a reason for non-attendance</a:t>
            </a:r>
          </a:p>
          <a:p>
            <a:pPr lvl="1"/>
            <a:r>
              <a:rPr lang="en-GB" sz="2600" dirty="0"/>
              <a:t>Submit an annual plan focusing on non-attendance and the reasons given</a:t>
            </a:r>
          </a:p>
        </p:txBody>
      </p:sp>
    </p:spTree>
    <p:extLst>
      <p:ext uri="{BB962C8B-B14F-4D97-AF65-F5344CB8AC3E}">
        <p14:creationId xmlns:p14="http://schemas.microsoft.com/office/powerpoint/2010/main" val="2473009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1BC30-BB25-4DCE-B288-5D7281599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23CE5B-7B31-4A4E-879D-BD787133F3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We meet again</a:t>
            </a:r>
          </a:p>
          <a:p>
            <a:r>
              <a:rPr lang="en-GB" dirty="0"/>
              <a:t>Last time PMS Review focussed on redistribution</a:t>
            </a:r>
          </a:p>
          <a:p>
            <a:r>
              <a:rPr lang="en-GB" dirty="0"/>
              <a:t>Service delivery for PMS Premium to an extent intangible</a:t>
            </a:r>
          </a:p>
          <a:p>
            <a:r>
              <a:rPr lang="en-GB" dirty="0"/>
              <a:t>This review has focussed on practice stability in terms of contract terms, reimbursement and workload</a:t>
            </a:r>
          </a:p>
          <a:p>
            <a:r>
              <a:rPr lang="en-GB" dirty="0"/>
              <a:t>No change in overall pool for PMS contractors; contract price gain restricted to £5k per year plus 50% of any additional gain phased over three years</a:t>
            </a:r>
          </a:p>
          <a:p>
            <a:r>
              <a:rPr lang="en-GB" dirty="0"/>
              <a:t>Maximum loss is £5k, phased over three years</a:t>
            </a:r>
          </a:p>
          <a:p>
            <a:r>
              <a:rPr lang="en-GB" dirty="0"/>
              <a:t>No new PMS contracts, but GMS Contractors will be able to undertake PMS Premium services on an incremental basis</a:t>
            </a:r>
          </a:p>
        </p:txBody>
      </p:sp>
    </p:spTree>
    <p:extLst>
      <p:ext uri="{BB962C8B-B14F-4D97-AF65-F5344CB8AC3E}">
        <p14:creationId xmlns:p14="http://schemas.microsoft.com/office/powerpoint/2010/main" val="11059728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69576-792E-40C4-A7BA-F9E3DBF1E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MEDICINE OPTIMISATION after RACPC ATTENDANCE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48230F-EFE5-4113-AF27-ADED4A561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An audit of Croydon RACPC identified 56% of patients who received a PCI (Percutaneous Coronary Intervention) were not on an optimal level of medication, particularly anti-</a:t>
            </a:r>
            <a:r>
              <a:rPr lang="en-GB" dirty="0" err="1"/>
              <a:t>anginals</a:t>
            </a:r>
            <a:endParaRPr lang="en-GB" dirty="0"/>
          </a:p>
          <a:p>
            <a:r>
              <a:rPr lang="en-GB" dirty="0"/>
              <a:t>Spend on anti-anginal medication within Croydon CCG is low both nationally and compared with local CCGs</a:t>
            </a:r>
          </a:p>
          <a:p>
            <a:r>
              <a:rPr lang="en-GB" dirty="0"/>
              <a:t>Scheme is designed to ensure practices review patients medication/care plan set in the RACPC, parameters are:</a:t>
            </a:r>
          </a:p>
          <a:p>
            <a:pPr lvl="1"/>
            <a:r>
              <a:rPr lang="en-GB" dirty="0"/>
              <a:t>Seeing patients within two weeks of their attendance at RACPC and have a review of their medication/care plan</a:t>
            </a:r>
          </a:p>
          <a:p>
            <a:r>
              <a:rPr lang="en-GB" dirty="0"/>
              <a:t>Payment of £2.04 per weighted patient</a:t>
            </a:r>
          </a:p>
        </p:txBody>
      </p:sp>
    </p:spTree>
    <p:extLst>
      <p:ext uri="{BB962C8B-B14F-4D97-AF65-F5344CB8AC3E}">
        <p14:creationId xmlns:p14="http://schemas.microsoft.com/office/powerpoint/2010/main" val="38906697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7DD83-75FF-4A93-891C-954534FEE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ANNUAL DIABETES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15A0A0-3019-4D4F-A9B1-D800F75CB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Based on NICE guidance – 8 care processes for effective care in diabetes</a:t>
            </a:r>
          </a:p>
          <a:p>
            <a:r>
              <a:rPr lang="en-GB" dirty="0"/>
              <a:t>Practices will participate in the National Diabetes Audit [all practices in Croydon currently do so]</a:t>
            </a:r>
          </a:p>
          <a:p>
            <a:r>
              <a:rPr lang="en-GB" dirty="0"/>
              <a:t>Over next three years, develop Action Plans to raise practice achievement of all 8 care processes complete to 95%</a:t>
            </a:r>
          </a:p>
          <a:p>
            <a:r>
              <a:rPr lang="en-GB" dirty="0"/>
              <a:t>Payment is based on compliance with Action Plan, not actual target.  Payment £5.70 per weighted patient (with 50p reinvestment in the PMS Core Contract funding (Global Sum Equivalent) in 2020/21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57832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F8420-386C-4CBE-BD29-8A2E97A7D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DIABETES: 8 CARE PROCESSES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A91E39-096B-4722-AFE2-0383EE7579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2403"/>
            <a:ext cx="10515600" cy="4351338"/>
          </a:xfrm>
        </p:spPr>
        <p:txBody>
          <a:bodyPr/>
          <a:lstStyle/>
          <a:p>
            <a:r>
              <a:rPr lang="en-GB" dirty="0"/>
              <a:t>2015/16 national Diabetes Audit [80% participation]</a:t>
            </a:r>
          </a:p>
          <a:p>
            <a:r>
              <a:rPr lang="en-GB" dirty="0"/>
              <a:t>2016/17 NDA 100% participation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0000412-C248-4475-B637-D352284B676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989903" y="2944282"/>
          <a:ext cx="9001386" cy="37635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2765">
                  <a:extLst>
                    <a:ext uri="{9D8B030D-6E8A-4147-A177-3AD203B41FA5}">
                      <a16:colId xmlns:a16="http://schemas.microsoft.com/office/drawing/2014/main" val="4242073870"/>
                    </a:ext>
                  </a:extLst>
                </a:gridCol>
                <a:gridCol w="2852257">
                  <a:extLst>
                    <a:ext uri="{9D8B030D-6E8A-4147-A177-3AD203B41FA5}">
                      <a16:colId xmlns:a16="http://schemas.microsoft.com/office/drawing/2014/main" val="2754060144"/>
                    </a:ext>
                  </a:extLst>
                </a:gridCol>
                <a:gridCol w="2466364">
                  <a:extLst>
                    <a:ext uri="{9D8B030D-6E8A-4147-A177-3AD203B41FA5}">
                      <a16:colId xmlns:a16="http://schemas.microsoft.com/office/drawing/2014/main" val="3918484169"/>
                    </a:ext>
                  </a:extLst>
                </a:gridCol>
              </a:tblGrid>
              <a:tr h="654596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Care Process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Croydon CCG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England Average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9349355"/>
                  </a:ext>
                </a:extLst>
              </a:tr>
              <a:tr h="654596"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HbAIC</a:t>
                      </a:r>
                      <a:endParaRPr lang="en-GB" dirty="0"/>
                    </a:p>
                    <a:p>
                      <a:pPr algn="ctr"/>
                      <a:r>
                        <a:rPr lang="en-GB" dirty="0" err="1"/>
                        <a:t>Bp</a:t>
                      </a:r>
                      <a:endParaRPr lang="en-GB" dirty="0"/>
                    </a:p>
                    <a:p>
                      <a:pPr algn="ctr"/>
                      <a:r>
                        <a:rPr lang="en-GB" dirty="0"/>
                        <a:t>Cholesterol</a:t>
                      </a:r>
                    </a:p>
                    <a:p>
                      <a:pPr algn="ctr"/>
                      <a:r>
                        <a:rPr lang="en-GB" dirty="0"/>
                        <a:t>Serum Creatinine</a:t>
                      </a:r>
                    </a:p>
                    <a:p>
                      <a:pPr algn="ctr"/>
                      <a:r>
                        <a:rPr lang="en-GB" dirty="0"/>
                        <a:t>Urine Albumin</a:t>
                      </a:r>
                    </a:p>
                    <a:p>
                      <a:pPr algn="ctr"/>
                      <a:r>
                        <a:rPr lang="en-GB" dirty="0"/>
                        <a:t>Foot surveillance</a:t>
                      </a:r>
                    </a:p>
                    <a:p>
                      <a:pPr algn="ctr"/>
                      <a:r>
                        <a:rPr lang="en-GB" dirty="0"/>
                        <a:t>BMI</a:t>
                      </a:r>
                    </a:p>
                    <a:p>
                      <a:pPr algn="ctr"/>
                      <a:r>
                        <a:rPr lang="en-GB" dirty="0"/>
                        <a:t>Smoking</a:t>
                      </a:r>
                    </a:p>
                    <a:p>
                      <a:pPr algn="ctr"/>
                      <a:endParaRPr lang="en-GB" dirty="0"/>
                    </a:p>
                    <a:p>
                      <a:pPr algn="ctr"/>
                      <a:r>
                        <a:rPr lang="en-GB" dirty="0"/>
                        <a:t>All Eight Care Processes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94.2</a:t>
                      </a:r>
                    </a:p>
                    <a:p>
                      <a:pPr algn="ctr"/>
                      <a:r>
                        <a:rPr lang="en-GB" dirty="0"/>
                        <a:t>95.8</a:t>
                      </a:r>
                    </a:p>
                    <a:p>
                      <a:pPr algn="ctr"/>
                      <a:r>
                        <a:rPr lang="en-GB" dirty="0"/>
                        <a:t>92.4</a:t>
                      </a:r>
                    </a:p>
                    <a:p>
                      <a:pPr algn="ctr"/>
                      <a:r>
                        <a:rPr lang="en-GB" dirty="0"/>
                        <a:t>92.9</a:t>
                      </a:r>
                    </a:p>
                    <a:p>
                      <a:pPr algn="ctr"/>
                      <a:r>
                        <a:rPr lang="en-GB" dirty="0"/>
                        <a:t>55.5</a:t>
                      </a:r>
                    </a:p>
                    <a:p>
                      <a:pPr algn="ctr"/>
                      <a:r>
                        <a:rPr lang="en-GB" dirty="0"/>
                        <a:t>87.9</a:t>
                      </a:r>
                    </a:p>
                    <a:p>
                      <a:pPr algn="ctr"/>
                      <a:r>
                        <a:rPr lang="en-GB" dirty="0"/>
                        <a:t>73.7</a:t>
                      </a:r>
                    </a:p>
                    <a:p>
                      <a:pPr algn="ctr"/>
                      <a:r>
                        <a:rPr lang="en-GB" dirty="0"/>
                        <a:t>76.6</a:t>
                      </a:r>
                    </a:p>
                    <a:p>
                      <a:pPr algn="ctr"/>
                      <a:endParaRPr lang="en-GB" dirty="0"/>
                    </a:p>
                    <a:p>
                      <a:pPr algn="ctr"/>
                      <a:r>
                        <a:rPr lang="en-GB" dirty="0"/>
                        <a:t>40.8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95</a:t>
                      </a:r>
                      <a:r>
                        <a:rPr lang="en-GB" i="1" dirty="0"/>
                        <a:t>.</a:t>
                      </a:r>
                      <a:r>
                        <a:rPr lang="en-GB" dirty="0"/>
                        <a:t>1</a:t>
                      </a:r>
                    </a:p>
                    <a:p>
                      <a:pPr algn="ctr"/>
                      <a:r>
                        <a:rPr lang="en-GB" dirty="0"/>
                        <a:t>95.8</a:t>
                      </a:r>
                    </a:p>
                    <a:p>
                      <a:pPr algn="ctr"/>
                      <a:r>
                        <a:rPr lang="en-GB" dirty="0"/>
                        <a:t>93.1</a:t>
                      </a:r>
                    </a:p>
                    <a:p>
                      <a:pPr algn="ctr"/>
                      <a:r>
                        <a:rPr lang="en-GB" dirty="0"/>
                        <a:t>94.8</a:t>
                      </a:r>
                    </a:p>
                    <a:p>
                      <a:pPr algn="ctr"/>
                      <a:r>
                        <a:rPr lang="en-GB" dirty="0"/>
                        <a:t>66.8</a:t>
                      </a:r>
                    </a:p>
                    <a:p>
                      <a:pPr algn="ctr"/>
                      <a:r>
                        <a:rPr lang="en-GB" dirty="0"/>
                        <a:t>87.1</a:t>
                      </a:r>
                    </a:p>
                    <a:p>
                      <a:pPr algn="ctr"/>
                      <a:r>
                        <a:rPr lang="en-GB" dirty="0"/>
                        <a:t>82.8</a:t>
                      </a:r>
                    </a:p>
                    <a:p>
                      <a:pPr algn="ctr"/>
                      <a:r>
                        <a:rPr lang="en-GB" dirty="0"/>
                        <a:t>85.4</a:t>
                      </a:r>
                    </a:p>
                    <a:p>
                      <a:pPr algn="ctr"/>
                      <a:endParaRPr lang="en-GB" dirty="0"/>
                    </a:p>
                    <a:p>
                      <a:pPr algn="ctr"/>
                      <a:r>
                        <a:rPr lang="en-GB" dirty="0"/>
                        <a:t>53.9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013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62270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A5452-F21E-433E-9902-1A1FCBE96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PERFORMANCE TARGETS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9BF517-C509-462B-859F-76C9155545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2017/18 		Mobilisation</a:t>
            </a:r>
          </a:p>
          <a:p>
            <a:pPr marL="0" indent="0">
              <a:buNone/>
            </a:pPr>
            <a:r>
              <a:rPr lang="en-GB" dirty="0"/>
              <a:t>			Maintain performance</a:t>
            </a:r>
          </a:p>
          <a:p>
            <a:pPr marL="0" indent="0">
              <a:buNone/>
            </a:pPr>
            <a:r>
              <a:rPr lang="en-GB" dirty="0"/>
              <a:t>2018/19 – 20/21	Annual Action Plans for improvement</a:t>
            </a:r>
          </a:p>
          <a:p>
            <a:endParaRPr lang="en-GB" dirty="0"/>
          </a:p>
          <a:p>
            <a:r>
              <a:rPr lang="en-GB" dirty="0"/>
              <a:t>NDA can be used to identify practice performance , or practices can submit system audit/search</a:t>
            </a:r>
          </a:p>
        </p:txBody>
      </p:sp>
    </p:spTree>
    <p:extLst>
      <p:ext uri="{BB962C8B-B14F-4D97-AF65-F5344CB8AC3E}">
        <p14:creationId xmlns:p14="http://schemas.microsoft.com/office/powerpoint/2010/main" val="3963635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850D6-0E5B-4FB6-8948-3C19F27C7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Action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76CA62-D666-4604-B7AB-EE43826897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How to write a SMART Action Plan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Specific goal *</a:t>
            </a:r>
          </a:p>
          <a:p>
            <a:r>
              <a:rPr lang="en-GB" dirty="0"/>
              <a:t>Measurable*</a:t>
            </a:r>
          </a:p>
          <a:p>
            <a:r>
              <a:rPr lang="en-GB" dirty="0"/>
              <a:t>Attainable</a:t>
            </a:r>
          </a:p>
          <a:p>
            <a:r>
              <a:rPr lang="en-GB" dirty="0"/>
              <a:t>Relevant</a:t>
            </a:r>
          </a:p>
          <a:p>
            <a:r>
              <a:rPr lang="en-GB" dirty="0"/>
              <a:t>Time-based*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  These are in your Premium Service Specification. </a:t>
            </a:r>
          </a:p>
          <a:p>
            <a:pPr marL="0" indent="0">
              <a:buNone/>
            </a:pPr>
            <a:r>
              <a:rPr lang="en-GB" dirty="0"/>
              <a:t>  Remember: you are reimbursed in relation to your action plan, not the     achievement of the underlying target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7615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F4E0A-2F4A-434E-B700-525948980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What next …………………..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6234A-9A0D-4450-8FBE-A00FF4A2EC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Still a few issues to clarify; use of Schedule 1, payment commencement, GMS Contract framework for Premium Services</a:t>
            </a:r>
          </a:p>
          <a:p>
            <a:r>
              <a:rPr lang="en-GB" dirty="0"/>
              <a:t>Any substantial concerns?</a:t>
            </a:r>
          </a:p>
          <a:p>
            <a:r>
              <a:rPr lang="en-GB" dirty="0"/>
              <a:t>Sign up if satisfied with overall offer</a:t>
            </a:r>
          </a:p>
          <a:p>
            <a:r>
              <a:rPr lang="en-GB" dirty="0"/>
              <a:t>2017/18 is for ‘mobilisation’</a:t>
            </a:r>
          </a:p>
          <a:p>
            <a:r>
              <a:rPr lang="en-GB" dirty="0"/>
              <a:t>New contract and premium services will be applicable from 1</a:t>
            </a:r>
            <a:r>
              <a:rPr lang="en-GB" baseline="30000" dirty="0"/>
              <a:t>st</a:t>
            </a:r>
            <a:r>
              <a:rPr lang="en-GB" dirty="0"/>
              <a:t> April 2018</a:t>
            </a:r>
          </a:p>
          <a:p>
            <a:r>
              <a:rPr lang="en-GB" dirty="0"/>
              <a:t>All Premium Service Specifications are for three years</a:t>
            </a:r>
          </a:p>
          <a:p>
            <a:r>
              <a:rPr lang="en-GB" dirty="0"/>
              <a:t>Local EAG will assist LMC over next 18 months</a:t>
            </a:r>
          </a:p>
        </p:txBody>
      </p:sp>
    </p:spTree>
    <p:extLst>
      <p:ext uri="{BB962C8B-B14F-4D97-AF65-F5344CB8AC3E}">
        <p14:creationId xmlns:p14="http://schemas.microsoft.com/office/powerpoint/2010/main" val="20191226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croydon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826" y="0"/>
            <a:ext cx="2881313" cy="242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1" name="Picture 3" descr="kingst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1" y="0"/>
            <a:ext cx="3006725" cy="242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2" name="Picture 4" descr="east%20sussex%20smal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388" y="4133850"/>
            <a:ext cx="2952750" cy="272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3" name="Picture 5" descr="surrey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5775" y="2205039"/>
            <a:ext cx="3333750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4" name="Picture 6" descr="west%20sussex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1" y="4221164"/>
            <a:ext cx="3078163" cy="263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5" name="Picture 7" descr="Logo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2038" y="188914"/>
            <a:ext cx="22098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8849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B18B5-F7C3-4B16-A0EB-700964F26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Schedule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8035DC-2A11-4AFD-91CA-5B20A5702A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Describes characteristics of practice</a:t>
            </a:r>
          </a:p>
          <a:p>
            <a:r>
              <a:rPr lang="en-GB" dirty="0"/>
              <a:t>NHS Health Services body status</a:t>
            </a:r>
          </a:p>
          <a:p>
            <a:r>
              <a:rPr lang="en-GB" dirty="0"/>
              <a:t>Mirrors GMS in terms of identifying Essential and Additional services [wording is identical]</a:t>
            </a:r>
          </a:p>
          <a:p>
            <a:r>
              <a:rPr lang="en-GB" dirty="0"/>
              <a:t>Describes a Contract Performance Issue [Process] which applies to the PMS Premium Services</a:t>
            </a:r>
          </a:p>
        </p:txBody>
      </p:sp>
    </p:spTree>
    <p:extLst>
      <p:ext uri="{BB962C8B-B14F-4D97-AF65-F5344CB8AC3E}">
        <p14:creationId xmlns:p14="http://schemas.microsoft.com/office/powerpoint/2010/main" val="2195820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E36A5-2A04-4A25-BAA4-0095096C1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FINANCE SCHEDULE 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3B16B-0C86-4516-AD54-D639E20283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7406"/>
            <a:ext cx="10515600" cy="480955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sz="3200" dirty="0"/>
              <a:t>PMS Contract Payments</a:t>
            </a:r>
          </a:p>
          <a:p>
            <a:pPr marL="0" indent="0">
              <a:buNone/>
            </a:pPr>
            <a:r>
              <a:rPr lang="en-GB" sz="3200" dirty="0"/>
              <a:t>Schedule 2</a:t>
            </a:r>
          </a:p>
          <a:p>
            <a:pPr marL="0" indent="0">
              <a:buNone/>
            </a:pPr>
            <a:r>
              <a:rPr lang="en-GB" sz="3200" dirty="0"/>
              <a:t>Contract Value overview</a:t>
            </a:r>
          </a:p>
          <a:p>
            <a:r>
              <a:rPr lang="en-GB" sz="3200" dirty="0"/>
              <a:t>Global Sum Equivalent ( = GMS Global Sum)</a:t>
            </a:r>
          </a:p>
          <a:p>
            <a:pPr marL="457200" lvl="1" indent="0">
              <a:buNone/>
            </a:pPr>
            <a:r>
              <a:rPr lang="en-GB" sz="3200" dirty="0"/>
              <a:t>(Less any applicable opt outs for Additional Services and OOHs)</a:t>
            </a:r>
          </a:p>
          <a:p>
            <a:r>
              <a:rPr lang="en-GB" sz="3200" dirty="0"/>
              <a:t>PMS Premium Services</a:t>
            </a:r>
          </a:p>
          <a:p>
            <a:r>
              <a:rPr lang="en-GB" sz="3200" dirty="0"/>
              <a:t>QOF</a:t>
            </a:r>
          </a:p>
          <a:p>
            <a:r>
              <a:rPr lang="en-GB" sz="3200" dirty="0"/>
              <a:t>Direct Enhanced Services</a:t>
            </a:r>
          </a:p>
          <a:p>
            <a:r>
              <a:rPr lang="en-GB" sz="3200" dirty="0"/>
              <a:t>London Weighting [paid per raw list size]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7248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8854D-E6A2-4551-950A-A54A151C3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FINANCE SCHEDULE 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5581B8-5443-4583-83AC-6932DBA284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Additional Service opt-outs</a:t>
            </a:r>
          </a:p>
          <a:p>
            <a:r>
              <a:rPr lang="en-GB" dirty="0"/>
              <a:t>Cervical screening					1.1%</a:t>
            </a:r>
          </a:p>
          <a:p>
            <a:r>
              <a:rPr lang="en-GB" dirty="0"/>
              <a:t>Contraception					2.4%</a:t>
            </a:r>
          </a:p>
          <a:p>
            <a:r>
              <a:rPr lang="en-GB" dirty="0"/>
              <a:t>Childhood Vaccination/Immunisation*		1.0%</a:t>
            </a:r>
          </a:p>
          <a:p>
            <a:r>
              <a:rPr lang="en-GB" dirty="0"/>
              <a:t>Travel Immunisation					2.0%</a:t>
            </a:r>
          </a:p>
          <a:p>
            <a:r>
              <a:rPr lang="en-GB" dirty="0"/>
              <a:t>Childhood Health Surveillance			0.7%</a:t>
            </a:r>
          </a:p>
          <a:p>
            <a:r>
              <a:rPr lang="en-GB" dirty="0"/>
              <a:t>Maternity						2.1%</a:t>
            </a:r>
          </a:p>
          <a:p>
            <a:r>
              <a:rPr lang="en-GB" dirty="0"/>
              <a:t>Minor Surgery					0.6%</a:t>
            </a:r>
          </a:p>
          <a:p>
            <a:r>
              <a:rPr lang="en-GB" dirty="0"/>
              <a:t>OOHs 4.92% (£4.20) 2017/18			4.92% [£4.20 in 2017/18]	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*Required for Children under 5 Premium Service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9150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A97B6-6AA5-4479-BE45-6CC9638C4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GLOBAL SUM EQUIVALENT and GMS MPIG TRANSITION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80AE43-3579-4076-B6C4-9D36A24000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Will increase annually in line with GMS Global Sum</a:t>
            </a:r>
          </a:p>
          <a:p>
            <a:r>
              <a:rPr lang="en-GB" dirty="0"/>
              <a:t>Will also be adjusted upwards to take into account MPIG reinvestment in Global Sum, approximately 50p per annum until 2020/21</a:t>
            </a:r>
          </a:p>
          <a:p>
            <a:r>
              <a:rPr lang="en-GB" dirty="0"/>
              <a:t>The element of increase related to MPIG reinvestment will be offset by an equivalent reduction in PMS Premium Services payments, which is thus transferring to core contract reimbursement</a:t>
            </a:r>
          </a:p>
          <a:p>
            <a:r>
              <a:rPr lang="en-GB" dirty="0"/>
              <a:t>OOHs opt out will be adjusted annually in line with GMS Regulations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0045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48F0F-E95A-4E07-9FA7-300D454E8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PAYMENTS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562A5-B153-4194-97DC-B656584955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Will be made monthly by 15</a:t>
            </a:r>
            <a:r>
              <a:rPr lang="en-GB" baseline="30000" dirty="0"/>
              <a:t>th</a:t>
            </a:r>
            <a:r>
              <a:rPr lang="en-GB" dirty="0"/>
              <a:t> day</a:t>
            </a:r>
          </a:p>
          <a:p>
            <a:r>
              <a:rPr lang="en-GB" dirty="0"/>
              <a:t>Based on 1/12 total annual reimbursement</a:t>
            </a:r>
          </a:p>
          <a:p>
            <a:r>
              <a:rPr lang="en-GB" dirty="0"/>
              <a:t>Based on quarterly changes in list size (1/4: 1/7 : 1/10 :1/1)</a:t>
            </a:r>
          </a:p>
          <a:p>
            <a:r>
              <a:rPr lang="en-GB" dirty="0"/>
              <a:t>DES, QOF and Premises Cost Directions payments made according to relevant schedules</a:t>
            </a:r>
          </a:p>
          <a:p>
            <a:r>
              <a:rPr lang="en-GB" dirty="0"/>
              <a:t>Other SFE reimbursements [e.g. sick leave/maternity] apply</a:t>
            </a:r>
          </a:p>
        </p:txBody>
      </p:sp>
    </p:spTree>
    <p:extLst>
      <p:ext uri="{BB962C8B-B14F-4D97-AF65-F5344CB8AC3E}">
        <p14:creationId xmlns:p14="http://schemas.microsoft.com/office/powerpoint/2010/main" val="521942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99EE3-D775-4CF5-9BD7-E35B1CC02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PREMIUM SERVICE SPECIFICATION</a:t>
            </a:r>
            <a:r>
              <a:rPr lang="en-GB" dirty="0"/>
              <a:t>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9B9CF0-D4AB-4656-BAF3-71CC63AC55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Supporting the Management of Children in Primary Care [&lt; 5 years]</a:t>
            </a:r>
          </a:p>
          <a:p>
            <a:r>
              <a:rPr lang="en-GB" dirty="0"/>
              <a:t>Increasing the Uptake of Influenza Vaccination in Primary Care</a:t>
            </a:r>
          </a:p>
          <a:p>
            <a:r>
              <a:rPr lang="en-GB" dirty="0"/>
              <a:t>Patient Medication Optimisation following attendance at the Rapid Access Chest Pain Clinic [RACPC]</a:t>
            </a:r>
          </a:p>
          <a:p>
            <a:r>
              <a:rPr lang="en-GB" dirty="0"/>
              <a:t>Supporting the Uptake of Bowel Cancer Screening in Primary Care</a:t>
            </a:r>
          </a:p>
          <a:p>
            <a:r>
              <a:rPr lang="en-GB" dirty="0"/>
              <a:t>Supporting the Uptake of Breast Cancer Screening in Primary Care</a:t>
            </a:r>
          </a:p>
          <a:p>
            <a:r>
              <a:rPr lang="en-GB" dirty="0"/>
              <a:t>Registered Patients residing in deprived areas</a:t>
            </a:r>
          </a:p>
          <a:p>
            <a:r>
              <a:rPr lang="en-GB" dirty="0"/>
              <a:t>Improving Provision of Annual Diabetes Review [8 care processes]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C6E831D-7DBC-4E92-AF86-AEEE57BB622C}"/>
              </a:ext>
            </a:extLst>
          </p:cNvPr>
          <p:cNvSpPr/>
          <p:nvPr/>
        </p:nvSpPr>
        <p:spPr>
          <a:xfrm>
            <a:off x="4618672" y="3244334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44975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B5CFC-00D6-4289-A842-919B6BEA5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CURRENT CONTRACTS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9BEF7F3-33C1-4A7D-A4B8-2E4C54C9F3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2130428"/>
              </p:ext>
            </p:extLst>
          </p:nvPr>
        </p:nvGraphicFramePr>
        <p:xfrm>
          <a:off x="838200" y="1825625"/>
          <a:ext cx="10515600" cy="357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1411504555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720968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6665652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Weighted List at 1.4.17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Total contract 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19559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42 PMS practices</a:t>
                      </a:r>
                    </a:p>
                    <a:p>
                      <a:r>
                        <a:rPr lang="en-GB" dirty="0"/>
                        <a:t> 9 GMS practices</a:t>
                      </a:r>
                    </a:p>
                    <a:p>
                      <a:r>
                        <a:rPr lang="en-GB" dirty="0"/>
                        <a:t> 6APMS practices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316017</a:t>
                      </a:r>
                    </a:p>
                    <a:p>
                      <a:r>
                        <a:rPr lang="en-GB" dirty="0"/>
                        <a:t>  32452</a:t>
                      </a:r>
                    </a:p>
                    <a:p>
                      <a:r>
                        <a:rPr lang="en-GB" dirty="0"/>
                        <a:t>  25959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£33,016,709</a:t>
                      </a:r>
                    </a:p>
                    <a:p>
                      <a:r>
                        <a:rPr lang="en-GB" dirty="0"/>
                        <a:t>£ 2,964,115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33395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‘GMS’ baseline plus London supplement</a:t>
                      </a:r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PMS Premium</a:t>
                      </a:r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Current MPIG</a:t>
                      </a:r>
                    </a:p>
                    <a:p>
                      <a:endParaRPr lang="en-GB" dirty="0"/>
                    </a:p>
                    <a:p>
                      <a:r>
                        <a:rPr lang="en-GB" b="1" dirty="0"/>
                        <a:t>Total PMS Premium Services spend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dirty="0"/>
                        <a:t>£27,720,344</a:t>
                      </a:r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£ 5,296,365</a:t>
                      </a:r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£   117,827</a:t>
                      </a:r>
                    </a:p>
                    <a:p>
                      <a:endParaRPr lang="en-GB" dirty="0"/>
                    </a:p>
                    <a:p>
                      <a:r>
                        <a:rPr lang="en-GB" b="1" dirty="0"/>
                        <a:t>£5,296434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60452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4852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1560</Words>
  <Application>Microsoft Office PowerPoint</Application>
  <PresentationFormat>Widescreen</PresentationFormat>
  <Paragraphs>249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Aldhabi</vt:lpstr>
      <vt:lpstr>Arial</vt:lpstr>
      <vt:lpstr>Calibri</vt:lpstr>
      <vt:lpstr>Calibri Light</vt:lpstr>
      <vt:lpstr>Office Theme</vt:lpstr>
      <vt:lpstr>CROYDON PMS CONTRACT REVIEW OCTOBER 2017</vt:lpstr>
      <vt:lpstr>OVERVIEW</vt:lpstr>
      <vt:lpstr>Schedule 1</vt:lpstr>
      <vt:lpstr>FINANCE SCHEDULE I</vt:lpstr>
      <vt:lpstr>FINANCE SCHEDULE II</vt:lpstr>
      <vt:lpstr>GLOBAL SUM EQUIVALENT and GMS MPIG TRANSITION</vt:lpstr>
      <vt:lpstr>PAYMENTS</vt:lpstr>
      <vt:lpstr>PREMIUM SERVICE SPECIFICATIONS</vt:lpstr>
      <vt:lpstr>CURRENT CONTRACTS</vt:lpstr>
      <vt:lpstr>PMS PREMIUM SERVICES PRICING</vt:lpstr>
      <vt:lpstr>GMS CONTRACTORS</vt:lpstr>
      <vt:lpstr>IMPLEMENTATION OF OFFER TO GMS CONTRACTORS</vt:lpstr>
      <vt:lpstr>SCREENING IN PRIMARY CARE I</vt:lpstr>
      <vt:lpstr>SCREENING IN PRIMARY CARE II</vt:lpstr>
      <vt:lpstr>DEPRIVATION PAYMENTS</vt:lpstr>
      <vt:lpstr>INFLUENZA VACCINATION I</vt:lpstr>
      <vt:lpstr>INFLUENZA VACCINATION II</vt:lpstr>
      <vt:lpstr>CHILDREN 5 AND UNDER I</vt:lpstr>
      <vt:lpstr>CHILDREN 5 AND UNDER II</vt:lpstr>
      <vt:lpstr>MEDICINE OPTIMISATION after RACPC ATTENDANCE</vt:lpstr>
      <vt:lpstr>ANNUAL DIABETES REVIEW</vt:lpstr>
      <vt:lpstr>DIABETES: 8 CARE PROCESSES</vt:lpstr>
      <vt:lpstr>PERFORMANCE TARGETS</vt:lpstr>
      <vt:lpstr>Action Plans</vt:lpstr>
      <vt:lpstr>What next …………………..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CROYDON PMS REVIEW</dc:title>
  <dc:creator>Sandra Rodbourne</dc:creator>
  <cp:lastModifiedBy>Sandra Rodbourne</cp:lastModifiedBy>
  <cp:revision>29</cp:revision>
  <cp:lastPrinted>2017-10-03T12:44:02Z</cp:lastPrinted>
  <dcterms:created xsi:type="dcterms:W3CDTF">2017-09-27T13:16:18Z</dcterms:created>
  <dcterms:modified xsi:type="dcterms:W3CDTF">2017-10-11T08:46:03Z</dcterms:modified>
</cp:coreProperties>
</file>